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1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FF5EA5C-7442-B641-9DB3-0FE7618B5BF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7E27351-A8EE-CF4E-B27F-ACB5DD62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8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EA5C-7442-B641-9DB3-0FE7618B5BF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351-A8EE-CF4E-B27F-ACB5DD62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8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EA5C-7442-B641-9DB3-0FE7618B5BF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351-A8EE-CF4E-B27F-ACB5DD62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73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EA5C-7442-B641-9DB3-0FE7618B5BF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351-A8EE-CF4E-B27F-ACB5DD62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13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EA5C-7442-B641-9DB3-0FE7618B5BF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351-A8EE-CF4E-B27F-ACB5DD62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89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EA5C-7442-B641-9DB3-0FE7618B5BF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351-A8EE-CF4E-B27F-ACB5DD62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44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EA5C-7442-B641-9DB3-0FE7618B5BF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351-A8EE-CF4E-B27F-ACB5DD62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38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FF5EA5C-7442-B641-9DB3-0FE7618B5BF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351-A8EE-CF4E-B27F-ACB5DD62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0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FF5EA5C-7442-B641-9DB3-0FE7618B5BF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351-A8EE-CF4E-B27F-ACB5DD62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4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EA5C-7442-B641-9DB3-0FE7618B5BF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351-A8EE-CF4E-B27F-ACB5DD62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3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EA5C-7442-B641-9DB3-0FE7618B5BF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351-A8EE-CF4E-B27F-ACB5DD62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EA5C-7442-B641-9DB3-0FE7618B5BF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351-A8EE-CF4E-B27F-ACB5DD62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0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EA5C-7442-B641-9DB3-0FE7618B5BF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351-A8EE-CF4E-B27F-ACB5DD62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5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EA5C-7442-B641-9DB3-0FE7618B5BF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351-A8EE-CF4E-B27F-ACB5DD62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4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EA5C-7442-B641-9DB3-0FE7618B5BF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351-A8EE-CF4E-B27F-ACB5DD62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8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EA5C-7442-B641-9DB3-0FE7618B5BF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351-A8EE-CF4E-B27F-ACB5DD62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8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EA5C-7442-B641-9DB3-0FE7618B5BF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351-A8EE-CF4E-B27F-ACB5DD62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0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FF5EA5C-7442-B641-9DB3-0FE7618B5BF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7E27351-A8EE-CF4E-B27F-ACB5DD62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584E-C626-B307-DF43-99E65D4F3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Bain and Company Employee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DF9A7-0C97-D49D-EE9D-71B4A60942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Imen </a:t>
            </a:r>
            <a:r>
              <a:rPr lang="en-US" dirty="0" err="1"/>
              <a:t>khemaissia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1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A841-1C3E-A7D4-F728-CB707391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70" dirty="0">
                <a:solidFill>
                  <a:schemeClr val="bg1"/>
                </a:solidFill>
              </a:rPr>
              <a:t>W</a:t>
            </a:r>
            <a:r>
              <a:rPr lang="en-US" spc="-254" dirty="0">
                <a:solidFill>
                  <a:schemeClr val="bg1"/>
                </a:solidFill>
              </a:rPr>
              <a:t>h</a:t>
            </a:r>
            <a:r>
              <a:rPr lang="en-US" spc="-175" dirty="0">
                <a:solidFill>
                  <a:schemeClr val="bg1"/>
                </a:solidFill>
              </a:rPr>
              <a:t>y</a:t>
            </a:r>
            <a:r>
              <a:rPr lang="en-US" spc="-295" dirty="0">
                <a:solidFill>
                  <a:schemeClr val="bg1"/>
                </a:solidFill>
              </a:rPr>
              <a:t> </a:t>
            </a:r>
            <a:r>
              <a:rPr lang="en-US" spc="-190" dirty="0">
                <a:solidFill>
                  <a:schemeClr val="bg1"/>
                </a:solidFill>
              </a:rPr>
              <a:t>Attrition</a:t>
            </a:r>
            <a:r>
              <a:rPr lang="en-US" spc="-295" dirty="0">
                <a:solidFill>
                  <a:schemeClr val="bg1"/>
                </a:solidFill>
              </a:rPr>
              <a:t> </a:t>
            </a:r>
            <a:r>
              <a:rPr lang="en-US" spc="-210" dirty="0">
                <a:solidFill>
                  <a:schemeClr val="bg1"/>
                </a:solidFill>
              </a:rPr>
              <a:t>Mat</a:t>
            </a:r>
            <a:r>
              <a:rPr lang="en-US" spc="-204" dirty="0">
                <a:solidFill>
                  <a:schemeClr val="bg1"/>
                </a:solidFill>
              </a:rPr>
              <a:t>t</a:t>
            </a:r>
            <a:r>
              <a:rPr lang="en-US" spc="-229" dirty="0">
                <a:solidFill>
                  <a:schemeClr val="bg1"/>
                </a:solidFill>
              </a:rPr>
              <a:t>e</a:t>
            </a:r>
            <a:r>
              <a:rPr lang="en-US" spc="-195" dirty="0">
                <a:solidFill>
                  <a:schemeClr val="bg1"/>
                </a:solidFill>
              </a:rPr>
              <a:t>r</a:t>
            </a:r>
            <a:r>
              <a:rPr lang="en-US" spc="-105" dirty="0">
                <a:solidFill>
                  <a:schemeClr val="bg1"/>
                </a:solidFill>
              </a:rPr>
              <a:t>s</a:t>
            </a:r>
            <a:r>
              <a:rPr lang="en-US" spc="100" dirty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935A-A217-1BFE-8B21-C484B9031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63190"/>
            <a:ext cx="8825659" cy="438199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Employee Attrition Prediction is crucial for: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 Retention Strategies: Proactively engaging with employees planning to leave to address concerns, provide incentives, and offer growth opportunities.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Workforce Planning: Identifying potential attrition to plan for resource gaps through hiring replacements or developing succession plans.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Project Continuity: Maintaining workflow and project timelines by anticipating and addressing the departure of highly skilled employees through knowledge transfer, cross-training, or timely hiring.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Optimal Hiring: Adjusting hiring strategies based on employees intending to leave to ensure a smooth transition and prevent skilled resource shortages.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Retaining Valuable Assets: Taking targeted actions to retain valuable employees by addressing concerns, providing growth opportunities, and offering competitive compensation.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4056-C3EA-BED0-039E-5635035B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57C82-FDFC-58DD-1E00-E7BC9F3D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Quattrocento Sans"/>
              <a:buChar char="●"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Finding the factors behind employees to attrition from the data provided using predictive modeling.</a:t>
            </a: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Quattrocento Sans"/>
              <a:buChar char="●"/>
            </a:pPr>
            <a:endParaRPr lang="en-US" sz="1800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Quattrocento Sans"/>
              <a:buChar char="●"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Provide recommendations to prevent employees from attrition.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0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686D-3EFC-AE7A-212E-B0BB10D7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7D88-1B4D-9FEB-686D-6E434BF8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14563"/>
            <a:ext cx="8825659" cy="3669769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For our predictive model, we assessed six different models and ultimately chose the one that demonstrated the highest level of accuracy(Random Forest).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C72AE5A0-4F6C-8BB3-5F4C-CC05A516E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40" y="2800349"/>
            <a:ext cx="6889568" cy="405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8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02EF-CDB2-7E0D-AD9D-13F87415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5" name="Picture 4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5B269B7F-D556-FE39-DFD7-D102352CE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2343150"/>
            <a:ext cx="8053387" cy="45148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207899-ED3A-0E4A-AC6A-5285CF20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1063" y="2468032"/>
            <a:ext cx="4912892" cy="3416300"/>
          </a:xfrm>
        </p:spPr>
        <p:txBody>
          <a:bodyPr/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Top 3 Global Feature Importance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1800" b="1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Total Working Years</a:t>
            </a:r>
            <a:endParaRPr lang="en-US" sz="18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Monthly Income</a:t>
            </a:r>
            <a:endParaRPr lang="en-US" sz="1800" b="1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Distance </a:t>
            </a:r>
            <a:r>
              <a:rPr lang="en-US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</a:t>
            </a:r>
            <a:r>
              <a:rPr lang="en-US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rom Home</a:t>
            </a:r>
            <a:endParaRPr lang="en-US" sz="1800" b="1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5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BA12-19FC-4374-4023-E209D6C9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7656B-64F2-5A39-BA8E-50778D0188D6}"/>
              </a:ext>
            </a:extLst>
          </p:cNvPr>
          <p:cNvSpPr txBox="1"/>
          <p:nvPr/>
        </p:nvSpPr>
        <p:spPr>
          <a:xfrm>
            <a:off x="428624" y="2377528"/>
            <a:ext cx="1223808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Based on the factors of Total Working Years, Monthly Income, and Distance From Home, here are some recommendations to help minimize employee attrition:</a:t>
            </a:r>
          </a:p>
          <a:p>
            <a:pPr algn="l"/>
            <a:endParaRPr lang="en-US" dirty="0"/>
          </a:p>
          <a:p>
            <a:pPr marL="285750" indent="-285750" algn="l">
              <a:buFontTx/>
              <a:buChar char="-"/>
            </a:pPr>
            <a:r>
              <a:rPr lang="en-US" dirty="0"/>
              <a:t>Career Development Opportunities: Provide opportunities for employees to advance their skills and</a:t>
            </a:r>
          </a:p>
          <a:p>
            <a:pPr algn="l"/>
            <a:r>
              <a:rPr lang="en-US" dirty="0"/>
              <a:t>     grow within the organization. </a:t>
            </a:r>
          </a:p>
          <a:p>
            <a:pPr algn="l"/>
            <a:endParaRPr lang="en-US" dirty="0"/>
          </a:p>
          <a:p>
            <a:pPr marL="285750" indent="-285750" algn="l">
              <a:buFontTx/>
              <a:buChar char="-"/>
            </a:pPr>
            <a:r>
              <a:rPr lang="en-US" dirty="0"/>
              <a:t>  Competitive Compensation: Ensure that employees are fairly compensated for their work, considering factors such as industry standards, job responsibilities, and market conditions. </a:t>
            </a:r>
          </a:p>
          <a:p>
            <a:pPr algn="l"/>
            <a:endParaRPr lang="en-US" dirty="0"/>
          </a:p>
          <a:p>
            <a:pPr marL="285750" indent="-285750" algn="l">
              <a:buFontTx/>
              <a:buChar char="-"/>
            </a:pPr>
            <a:r>
              <a:rPr lang="en-US" dirty="0"/>
              <a:t> Balance: Promote a healthy work-life balance by offering flexible work arrangements, such as remote work options or flexible scheduling.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28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</TotalTime>
  <Words>300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Century Gothic</vt:lpstr>
      <vt:lpstr>Quattrocento Sans</vt:lpstr>
      <vt:lpstr>Wingdings 3</vt:lpstr>
      <vt:lpstr>Ion Boardroom</vt:lpstr>
      <vt:lpstr>Bain and Company Employee Attrition</vt:lpstr>
      <vt:lpstr>Why Attrition Matters?</vt:lpstr>
      <vt:lpstr>Objectives</vt:lpstr>
      <vt:lpstr>Methodology</vt:lpstr>
      <vt:lpstr>Feature importance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Bain and Company Employee Attrition</dc:title>
  <dc:creator>Imen khemaissia</dc:creator>
  <cp:lastModifiedBy>Imen khemaissia</cp:lastModifiedBy>
  <cp:revision>1</cp:revision>
  <dcterms:created xsi:type="dcterms:W3CDTF">2024-04-30T04:59:11Z</dcterms:created>
  <dcterms:modified xsi:type="dcterms:W3CDTF">2024-04-30T05:29:37Z</dcterms:modified>
</cp:coreProperties>
</file>