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59" r:id="rId5"/>
    <p:sldId id="263" r:id="rId6"/>
    <p:sldId id="264" r:id="rId7"/>
    <p:sldId id="265" r:id="rId8"/>
    <p:sldId id="260" r:id="rId9"/>
    <p:sldId id="266" r:id="rId10"/>
    <p:sldId id="268" r:id="rId11"/>
    <p:sldId id="261" r:id="rId12"/>
    <p:sldId id="267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C7170-5F39-48E4-B543-9DF96AAB28B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A4BDFC-5F78-4628-99DC-31E7C477132A}">
      <dgm:prSet phldrT="[Text]"/>
      <dgm:spPr/>
      <dgm:t>
        <a:bodyPr/>
        <a:lstStyle/>
        <a:p>
          <a:r>
            <a:rPr lang="en-US" dirty="0" smtClean="0"/>
            <a:t>Data Transformation</a:t>
          </a:r>
        </a:p>
      </dgm:t>
    </dgm:pt>
    <dgm:pt modelId="{F41E4354-33F8-4591-8B52-1C2287089A37}" type="parTrans" cxnId="{DCCCF265-40AE-42C0-8C97-2D562E670317}">
      <dgm:prSet/>
      <dgm:spPr/>
      <dgm:t>
        <a:bodyPr/>
        <a:lstStyle/>
        <a:p>
          <a:endParaRPr lang="en-US"/>
        </a:p>
      </dgm:t>
    </dgm:pt>
    <dgm:pt modelId="{C8C380CE-86BA-49AD-A8EA-1FC3472E7A96}" type="sibTrans" cxnId="{DCCCF265-40AE-42C0-8C97-2D562E670317}">
      <dgm:prSet/>
      <dgm:spPr/>
      <dgm:t>
        <a:bodyPr/>
        <a:lstStyle/>
        <a:p>
          <a:endParaRPr lang="en-US"/>
        </a:p>
      </dgm:t>
    </dgm:pt>
    <dgm:pt modelId="{AE40BCAA-E6B7-4239-95A8-FF590A02B718}">
      <dgm:prSet phldrT="[Text]" custT="1"/>
      <dgm:spPr/>
      <dgm:t>
        <a:bodyPr/>
        <a:lstStyle/>
        <a:p>
          <a:r>
            <a:rPr lang="en-US" sz="1200" dirty="0" smtClean="0"/>
            <a:t>Removing </a:t>
          </a:r>
          <a:r>
            <a:rPr lang="en-US" sz="1200" dirty="0" err="1" smtClean="0"/>
            <a:t>NaN</a:t>
          </a:r>
          <a:r>
            <a:rPr lang="en-US" sz="1200" dirty="0" smtClean="0"/>
            <a:t> values</a:t>
          </a:r>
          <a:endParaRPr lang="en-US" sz="1200" dirty="0"/>
        </a:p>
      </dgm:t>
    </dgm:pt>
    <dgm:pt modelId="{6DA1DC5B-701B-4ED6-8EED-D8A170A152C2}" type="parTrans" cxnId="{FBB2E5B8-5F8B-464F-B34C-811F022F23E0}">
      <dgm:prSet/>
      <dgm:spPr/>
      <dgm:t>
        <a:bodyPr/>
        <a:lstStyle/>
        <a:p>
          <a:endParaRPr lang="en-US"/>
        </a:p>
      </dgm:t>
    </dgm:pt>
    <dgm:pt modelId="{D0B96191-944F-41D7-80C0-1A938C6C1366}" type="sibTrans" cxnId="{FBB2E5B8-5F8B-464F-B34C-811F022F23E0}">
      <dgm:prSet/>
      <dgm:spPr/>
      <dgm:t>
        <a:bodyPr/>
        <a:lstStyle/>
        <a:p>
          <a:endParaRPr lang="en-US"/>
        </a:p>
      </dgm:t>
    </dgm:pt>
    <dgm:pt modelId="{2118E9E7-9E1F-4860-91BD-469FA8584B9C}">
      <dgm:prSet phldrT="[Text]" custT="1"/>
      <dgm:spPr/>
      <dgm:t>
        <a:bodyPr/>
        <a:lstStyle/>
        <a:p>
          <a:r>
            <a:rPr lang="en-US" sz="1200" dirty="0" smtClean="0"/>
            <a:t>Converting data into more useful format</a:t>
          </a:r>
          <a:endParaRPr lang="en-US" sz="1200" dirty="0"/>
        </a:p>
      </dgm:t>
    </dgm:pt>
    <dgm:pt modelId="{5B50703E-844F-4F6F-9664-2C709477C923}" type="parTrans" cxnId="{656E74FD-66A7-4554-B3DB-480842CF8DAA}">
      <dgm:prSet/>
      <dgm:spPr/>
      <dgm:t>
        <a:bodyPr/>
        <a:lstStyle/>
        <a:p>
          <a:endParaRPr lang="en-US"/>
        </a:p>
      </dgm:t>
    </dgm:pt>
    <dgm:pt modelId="{0C8EC2A9-7914-4EC0-9243-4AF6234A0BEB}" type="sibTrans" cxnId="{656E74FD-66A7-4554-B3DB-480842CF8DAA}">
      <dgm:prSet/>
      <dgm:spPr/>
      <dgm:t>
        <a:bodyPr/>
        <a:lstStyle/>
        <a:p>
          <a:endParaRPr lang="en-US"/>
        </a:p>
      </dgm:t>
    </dgm:pt>
    <dgm:pt modelId="{E6258D78-D818-401D-A58B-D5131B222673}">
      <dgm:prSet phldrT="[Text]"/>
      <dgm:spPr/>
      <dgm:t>
        <a:bodyPr/>
        <a:lstStyle/>
        <a:p>
          <a:r>
            <a:rPr lang="en-US" dirty="0" smtClean="0"/>
            <a:t>Data   modelling</a:t>
          </a:r>
          <a:endParaRPr lang="en-US" dirty="0"/>
        </a:p>
      </dgm:t>
    </dgm:pt>
    <dgm:pt modelId="{0D8CF037-37F0-457F-B163-C51913BB8562}" type="parTrans" cxnId="{0FCE97D0-89F2-4310-891D-4568E508F7C2}">
      <dgm:prSet/>
      <dgm:spPr/>
      <dgm:t>
        <a:bodyPr/>
        <a:lstStyle/>
        <a:p>
          <a:endParaRPr lang="en-US"/>
        </a:p>
      </dgm:t>
    </dgm:pt>
    <dgm:pt modelId="{D8BE1768-4427-4DE2-9E66-60031253934D}" type="sibTrans" cxnId="{0FCE97D0-89F2-4310-891D-4568E508F7C2}">
      <dgm:prSet/>
      <dgm:spPr/>
      <dgm:t>
        <a:bodyPr/>
        <a:lstStyle/>
        <a:p>
          <a:endParaRPr lang="en-US"/>
        </a:p>
      </dgm:t>
    </dgm:pt>
    <dgm:pt modelId="{FBDB5A5E-3968-49C7-B705-EA7A1C3225CD}">
      <dgm:prSet phldrT="[Text]" custT="1"/>
      <dgm:spPr/>
      <dgm:t>
        <a:bodyPr/>
        <a:lstStyle/>
        <a:p>
          <a:r>
            <a:rPr lang="en-US" sz="1200" dirty="0" smtClean="0"/>
            <a:t>Finding and Selecting the  </a:t>
          </a:r>
          <a:endParaRPr lang="en-US" sz="1200" dirty="0"/>
        </a:p>
      </dgm:t>
    </dgm:pt>
    <dgm:pt modelId="{89DCC256-4CE9-4FE5-B3A2-B37057FC4390}" type="parTrans" cxnId="{6A2C7D73-727B-440A-9509-933CAAA81DB5}">
      <dgm:prSet/>
      <dgm:spPr/>
      <dgm:t>
        <a:bodyPr/>
        <a:lstStyle/>
        <a:p>
          <a:endParaRPr lang="en-US"/>
        </a:p>
      </dgm:t>
    </dgm:pt>
    <dgm:pt modelId="{71E5D68B-507C-415F-B73A-FFCC674804B1}" type="sibTrans" cxnId="{6A2C7D73-727B-440A-9509-933CAAA81DB5}">
      <dgm:prSet/>
      <dgm:spPr/>
      <dgm:t>
        <a:bodyPr/>
        <a:lstStyle/>
        <a:p>
          <a:endParaRPr lang="en-US"/>
        </a:p>
      </dgm:t>
    </dgm:pt>
    <dgm:pt modelId="{D1EAFAA8-AA21-4386-BFA3-FF8294A4C1AB}">
      <dgm:prSet phldrT="[Text]" custT="1"/>
      <dgm:spPr/>
      <dgm:t>
        <a:bodyPr/>
        <a:lstStyle/>
        <a:p>
          <a:r>
            <a:rPr lang="en-US" sz="1200" dirty="0" smtClean="0"/>
            <a:t>Finding out hidden trends </a:t>
          </a:r>
          <a:endParaRPr lang="en-US" sz="1200" dirty="0"/>
        </a:p>
      </dgm:t>
    </dgm:pt>
    <dgm:pt modelId="{62ED130F-C275-4BCD-B157-BA38F0489EF1}" type="parTrans" cxnId="{2AC72209-EFB7-4AB6-B1D1-6B7FEE1F17FF}">
      <dgm:prSet/>
      <dgm:spPr/>
      <dgm:t>
        <a:bodyPr/>
        <a:lstStyle/>
        <a:p>
          <a:endParaRPr lang="en-US"/>
        </a:p>
      </dgm:t>
    </dgm:pt>
    <dgm:pt modelId="{42011993-8B80-4F85-BA42-6B2F6D948FA0}" type="sibTrans" cxnId="{2AC72209-EFB7-4AB6-B1D1-6B7FEE1F17FF}">
      <dgm:prSet/>
      <dgm:spPr/>
      <dgm:t>
        <a:bodyPr/>
        <a:lstStyle/>
        <a:p>
          <a:endParaRPr lang="en-US"/>
        </a:p>
      </dgm:t>
    </dgm:pt>
    <dgm:pt modelId="{B89243C7-059E-457C-B7E1-CE0C49E547FD}">
      <dgm:prSet phldrT="[Text]"/>
      <dgm:spPr/>
      <dgm:t>
        <a:bodyPr/>
        <a:lstStyle/>
        <a:p>
          <a:r>
            <a:rPr lang="en-US" dirty="0" smtClean="0"/>
            <a:t>Data Interpretation</a:t>
          </a:r>
          <a:endParaRPr lang="en-US" dirty="0"/>
        </a:p>
      </dgm:t>
    </dgm:pt>
    <dgm:pt modelId="{BD256CA0-97D8-433E-9A9B-7CD1A51A7BB5}" type="parTrans" cxnId="{0008A470-7A20-445B-B8E0-3E91457BDA44}">
      <dgm:prSet/>
      <dgm:spPr/>
      <dgm:t>
        <a:bodyPr/>
        <a:lstStyle/>
        <a:p>
          <a:endParaRPr lang="en-US"/>
        </a:p>
      </dgm:t>
    </dgm:pt>
    <dgm:pt modelId="{81AE0FDC-3CF9-45E6-86FE-91DA16391439}" type="sibTrans" cxnId="{0008A470-7A20-445B-B8E0-3E91457BDA44}">
      <dgm:prSet/>
      <dgm:spPr/>
      <dgm:t>
        <a:bodyPr/>
        <a:lstStyle/>
        <a:p>
          <a:endParaRPr lang="en-US"/>
        </a:p>
      </dgm:t>
    </dgm:pt>
    <dgm:pt modelId="{7F9D1AB8-86CC-4119-B0EC-6CD590331919}">
      <dgm:prSet phldrT="[Text]" custT="1"/>
      <dgm:spPr/>
      <dgm:t>
        <a:bodyPr/>
        <a:lstStyle/>
        <a:p>
          <a:r>
            <a:rPr lang="en-US" sz="1200" dirty="0" smtClean="0"/>
            <a:t>Deriving out new model to boost the business</a:t>
          </a:r>
          <a:endParaRPr lang="en-US" sz="1200" dirty="0"/>
        </a:p>
      </dgm:t>
    </dgm:pt>
    <dgm:pt modelId="{8AF99644-19C4-44C7-8E87-7A8CF8923400}" type="parTrans" cxnId="{33FB8C44-3F26-4B77-B022-6150DA53E891}">
      <dgm:prSet/>
      <dgm:spPr/>
      <dgm:t>
        <a:bodyPr/>
        <a:lstStyle/>
        <a:p>
          <a:endParaRPr lang="en-US"/>
        </a:p>
      </dgm:t>
    </dgm:pt>
    <dgm:pt modelId="{F671B09C-83A1-42AD-BD5B-9395450B0A5A}" type="sibTrans" cxnId="{33FB8C44-3F26-4B77-B022-6150DA53E891}">
      <dgm:prSet/>
      <dgm:spPr/>
      <dgm:t>
        <a:bodyPr/>
        <a:lstStyle/>
        <a:p>
          <a:endParaRPr lang="en-US"/>
        </a:p>
      </dgm:t>
    </dgm:pt>
    <dgm:pt modelId="{D9858310-C5B7-4756-BF21-6D60D45D3AEB}" type="pres">
      <dgm:prSet presAssocID="{10CC7170-5F39-48E4-B543-9DF96AAB28BF}" presName="rootnode" presStyleCnt="0">
        <dgm:presLayoutVars>
          <dgm:chMax/>
          <dgm:chPref/>
          <dgm:dir/>
          <dgm:animLvl val="lvl"/>
        </dgm:presLayoutVars>
      </dgm:prSet>
      <dgm:spPr/>
    </dgm:pt>
    <dgm:pt modelId="{D70B5404-2F84-487E-89C2-C2857831CE4F}" type="pres">
      <dgm:prSet presAssocID="{2EA4BDFC-5F78-4628-99DC-31E7C477132A}" presName="composite" presStyleCnt="0"/>
      <dgm:spPr/>
    </dgm:pt>
    <dgm:pt modelId="{8BFACE4F-1AB3-41E8-BBDD-54709A520CCA}" type="pres">
      <dgm:prSet presAssocID="{2EA4BDFC-5F78-4628-99DC-31E7C477132A}" presName="bentUpArrow1" presStyleLbl="alignImgPlace1" presStyleIdx="0" presStyleCnt="2"/>
      <dgm:spPr/>
    </dgm:pt>
    <dgm:pt modelId="{76705FA4-A21D-48F6-8D44-5B9BC106999B}" type="pres">
      <dgm:prSet presAssocID="{2EA4BDFC-5F78-4628-99DC-31E7C477132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F2762-DCAB-45D3-8CEC-9F0047A17F84}" type="pres">
      <dgm:prSet presAssocID="{2EA4BDFC-5F78-4628-99DC-31E7C477132A}" presName="ChildText" presStyleLbl="revTx" presStyleIdx="0" presStyleCnt="3" custScaleX="345951" custLinFactX="48008" custLinFactNeighborX="100000" custLinFactNeighborY="4179">
        <dgm:presLayoutVars>
          <dgm:chMax val="0"/>
          <dgm:chPref val="0"/>
          <dgm:bulletEnabled val="1"/>
        </dgm:presLayoutVars>
      </dgm:prSet>
      <dgm:spPr/>
    </dgm:pt>
    <dgm:pt modelId="{C57BE356-B532-4ECE-8990-5CD0CCA78F5E}" type="pres">
      <dgm:prSet presAssocID="{C8C380CE-86BA-49AD-A8EA-1FC3472E7A96}" presName="sibTrans" presStyleCnt="0"/>
      <dgm:spPr/>
    </dgm:pt>
    <dgm:pt modelId="{83BD66FD-4BAE-43AA-99BC-D9F865ED22CC}" type="pres">
      <dgm:prSet presAssocID="{E6258D78-D818-401D-A58B-D5131B222673}" presName="composite" presStyleCnt="0"/>
      <dgm:spPr/>
    </dgm:pt>
    <dgm:pt modelId="{ABD80B28-C081-46C4-80A5-3436425DEF70}" type="pres">
      <dgm:prSet presAssocID="{E6258D78-D818-401D-A58B-D5131B222673}" presName="bentUpArrow1" presStyleLbl="alignImgPlace1" presStyleIdx="1" presStyleCnt="2"/>
      <dgm:spPr/>
    </dgm:pt>
    <dgm:pt modelId="{C3EFC2E5-819A-4107-9438-231405B0CAB3}" type="pres">
      <dgm:prSet presAssocID="{E6258D78-D818-401D-A58B-D5131B222673}" presName="ParentText" presStyleLbl="node1" presStyleIdx="1" presStyleCnt="3" custLinFactNeighborX="-30120" custLinFactNeighborY="-930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50961-6151-4351-B638-5299AEB1CA3D}" type="pres">
      <dgm:prSet presAssocID="{E6258D78-D818-401D-A58B-D5131B222673}" presName="ChildText" presStyleLbl="revTx" presStyleIdx="1" presStyleCnt="3" custScaleX="287655" custScaleY="91674" custLinFactNeighborX="72346" custLinFactNeighborY="-23247">
        <dgm:presLayoutVars>
          <dgm:chMax val="0"/>
          <dgm:chPref val="0"/>
          <dgm:bulletEnabled val="1"/>
        </dgm:presLayoutVars>
      </dgm:prSet>
      <dgm:spPr/>
    </dgm:pt>
    <dgm:pt modelId="{FE597A19-2BDE-49AF-B62D-5451D8D07CD5}" type="pres">
      <dgm:prSet presAssocID="{D8BE1768-4427-4DE2-9E66-60031253934D}" presName="sibTrans" presStyleCnt="0"/>
      <dgm:spPr/>
    </dgm:pt>
    <dgm:pt modelId="{838100B2-A2C7-4B87-B820-631E43E32E8C}" type="pres">
      <dgm:prSet presAssocID="{B89243C7-059E-457C-B7E1-CE0C49E547FD}" presName="composite" presStyleCnt="0"/>
      <dgm:spPr/>
    </dgm:pt>
    <dgm:pt modelId="{CFB67931-2287-4049-A36F-9EE80AFDC125}" type="pres">
      <dgm:prSet presAssocID="{B89243C7-059E-457C-B7E1-CE0C49E547FD}" presName="ParentText" presStyleLbl="node1" presStyleIdx="2" presStyleCnt="3" custLinFactNeighborX="-52371" custLinFactNeighborY="-1638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51175-816C-4EBD-93FA-804F3520A8A9}" type="pres">
      <dgm:prSet presAssocID="{B89243C7-059E-457C-B7E1-CE0C49E547FD}" presName="FinalChildText" presStyleLbl="revTx" presStyleIdx="2" presStyleCnt="3" custScaleX="214944" custScaleY="102451" custLinFactNeighborX="-4287" custLinFactNeighborY="-243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AB5C8D-FF47-4B63-9CFC-500DA9328389}" type="presOf" srcId="{10CC7170-5F39-48E4-B543-9DF96AAB28BF}" destId="{D9858310-C5B7-4756-BF21-6D60D45D3AEB}" srcOrd="0" destOrd="0" presId="urn:microsoft.com/office/officeart/2005/8/layout/StepDownProcess"/>
    <dgm:cxn modelId="{470E4B96-4F63-448D-B0DF-E96AB04AE573}" type="presOf" srcId="{E6258D78-D818-401D-A58B-D5131B222673}" destId="{C3EFC2E5-819A-4107-9438-231405B0CAB3}" srcOrd="0" destOrd="0" presId="urn:microsoft.com/office/officeart/2005/8/layout/StepDownProcess"/>
    <dgm:cxn modelId="{FBB2E5B8-5F8B-464F-B34C-811F022F23E0}" srcId="{2EA4BDFC-5F78-4628-99DC-31E7C477132A}" destId="{AE40BCAA-E6B7-4239-95A8-FF590A02B718}" srcOrd="0" destOrd="0" parTransId="{6DA1DC5B-701B-4ED6-8EED-D8A170A152C2}" sibTransId="{D0B96191-944F-41D7-80C0-1A938C6C1366}"/>
    <dgm:cxn modelId="{A9077AB6-0D0D-4EAB-94D9-090FE8AC3376}" type="presOf" srcId="{B89243C7-059E-457C-B7E1-CE0C49E547FD}" destId="{CFB67931-2287-4049-A36F-9EE80AFDC125}" srcOrd="0" destOrd="0" presId="urn:microsoft.com/office/officeart/2005/8/layout/StepDownProcess"/>
    <dgm:cxn modelId="{33FB8C44-3F26-4B77-B022-6150DA53E891}" srcId="{B89243C7-059E-457C-B7E1-CE0C49E547FD}" destId="{7F9D1AB8-86CC-4119-B0EC-6CD590331919}" srcOrd="0" destOrd="0" parTransId="{8AF99644-19C4-44C7-8E87-7A8CF8923400}" sibTransId="{F671B09C-83A1-42AD-BD5B-9395450B0A5A}"/>
    <dgm:cxn modelId="{1B370906-BCA6-4CF6-ADA6-FC8482878868}" type="presOf" srcId="{7F9D1AB8-86CC-4119-B0EC-6CD590331919}" destId="{FD351175-816C-4EBD-93FA-804F3520A8A9}" srcOrd="0" destOrd="0" presId="urn:microsoft.com/office/officeart/2005/8/layout/StepDownProcess"/>
    <dgm:cxn modelId="{2AC72209-EFB7-4AB6-B1D1-6B7FEE1F17FF}" srcId="{E6258D78-D818-401D-A58B-D5131B222673}" destId="{D1EAFAA8-AA21-4386-BFA3-FF8294A4C1AB}" srcOrd="1" destOrd="0" parTransId="{62ED130F-C275-4BCD-B157-BA38F0489EF1}" sibTransId="{42011993-8B80-4F85-BA42-6B2F6D948FA0}"/>
    <dgm:cxn modelId="{0FCE97D0-89F2-4310-891D-4568E508F7C2}" srcId="{10CC7170-5F39-48E4-B543-9DF96AAB28BF}" destId="{E6258D78-D818-401D-A58B-D5131B222673}" srcOrd="1" destOrd="0" parTransId="{0D8CF037-37F0-457F-B163-C51913BB8562}" sibTransId="{D8BE1768-4427-4DE2-9E66-60031253934D}"/>
    <dgm:cxn modelId="{B7EB53D7-E090-4FF2-B68E-B33C1A81F132}" type="presOf" srcId="{2118E9E7-9E1F-4860-91BD-469FA8584B9C}" destId="{D7DF2762-DCAB-45D3-8CEC-9F0047A17F84}" srcOrd="0" destOrd="1" presId="urn:microsoft.com/office/officeart/2005/8/layout/StepDownProcess"/>
    <dgm:cxn modelId="{B569FC8E-2209-4E75-BE9F-F1B5918A1287}" type="presOf" srcId="{2EA4BDFC-5F78-4628-99DC-31E7C477132A}" destId="{76705FA4-A21D-48F6-8D44-5B9BC106999B}" srcOrd="0" destOrd="0" presId="urn:microsoft.com/office/officeart/2005/8/layout/StepDownProcess"/>
    <dgm:cxn modelId="{5F73B723-DD79-4D94-82B7-E3F5576939D8}" type="presOf" srcId="{FBDB5A5E-3968-49C7-B705-EA7A1C3225CD}" destId="{A2850961-6151-4351-B638-5299AEB1CA3D}" srcOrd="0" destOrd="0" presId="urn:microsoft.com/office/officeart/2005/8/layout/StepDownProcess"/>
    <dgm:cxn modelId="{656E74FD-66A7-4554-B3DB-480842CF8DAA}" srcId="{2EA4BDFC-5F78-4628-99DC-31E7C477132A}" destId="{2118E9E7-9E1F-4860-91BD-469FA8584B9C}" srcOrd="1" destOrd="0" parTransId="{5B50703E-844F-4F6F-9664-2C709477C923}" sibTransId="{0C8EC2A9-7914-4EC0-9243-4AF6234A0BEB}"/>
    <dgm:cxn modelId="{9D3D1D1E-FBAB-484D-90E7-5F0E293FAE10}" type="presOf" srcId="{AE40BCAA-E6B7-4239-95A8-FF590A02B718}" destId="{D7DF2762-DCAB-45D3-8CEC-9F0047A17F84}" srcOrd="0" destOrd="0" presId="urn:microsoft.com/office/officeart/2005/8/layout/StepDownProcess"/>
    <dgm:cxn modelId="{6A2C7D73-727B-440A-9509-933CAAA81DB5}" srcId="{E6258D78-D818-401D-A58B-D5131B222673}" destId="{FBDB5A5E-3968-49C7-B705-EA7A1C3225CD}" srcOrd="0" destOrd="0" parTransId="{89DCC256-4CE9-4FE5-B3A2-B37057FC4390}" sibTransId="{71E5D68B-507C-415F-B73A-FFCC674804B1}"/>
    <dgm:cxn modelId="{0008A470-7A20-445B-B8E0-3E91457BDA44}" srcId="{10CC7170-5F39-48E4-B543-9DF96AAB28BF}" destId="{B89243C7-059E-457C-B7E1-CE0C49E547FD}" srcOrd="2" destOrd="0" parTransId="{BD256CA0-97D8-433E-9A9B-7CD1A51A7BB5}" sibTransId="{81AE0FDC-3CF9-45E6-86FE-91DA16391439}"/>
    <dgm:cxn modelId="{DCCCF265-40AE-42C0-8C97-2D562E670317}" srcId="{10CC7170-5F39-48E4-B543-9DF96AAB28BF}" destId="{2EA4BDFC-5F78-4628-99DC-31E7C477132A}" srcOrd="0" destOrd="0" parTransId="{F41E4354-33F8-4591-8B52-1C2287089A37}" sibTransId="{C8C380CE-86BA-49AD-A8EA-1FC3472E7A96}"/>
    <dgm:cxn modelId="{9EF3166D-7ED5-4E45-81E3-CCE2EBCE5D7F}" type="presOf" srcId="{D1EAFAA8-AA21-4386-BFA3-FF8294A4C1AB}" destId="{A2850961-6151-4351-B638-5299AEB1CA3D}" srcOrd="0" destOrd="1" presId="urn:microsoft.com/office/officeart/2005/8/layout/StepDownProcess"/>
    <dgm:cxn modelId="{3F4043BE-72BE-435A-A8A6-8D459A3440E2}" type="presParOf" srcId="{D9858310-C5B7-4756-BF21-6D60D45D3AEB}" destId="{D70B5404-2F84-487E-89C2-C2857831CE4F}" srcOrd="0" destOrd="0" presId="urn:microsoft.com/office/officeart/2005/8/layout/StepDownProcess"/>
    <dgm:cxn modelId="{774E6E68-589B-4C49-9E52-51AFC83D6004}" type="presParOf" srcId="{D70B5404-2F84-487E-89C2-C2857831CE4F}" destId="{8BFACE4F-1AB3-41E8-BBDD-54709A520CCA}" srcOrd="0" destOrd="0" presId="urn:microsoft.com/office/officeart/2005/8/layout/StepDownProcess"/>
    <dgm:cxn modelId="{661AFDDA-F88B-43B8-88A6-0E366C7E0946}" type="presParOf" srcId="{D70B5404-2F84-487E-89C2-C2857831CE4F}" destId="{76705FA4-A21D-48F6-8D44-5B9BC106999B}" srcOrd="1" destOrd="0" presId="urn:microsoft.com/office/officeart/2005/8/layout/StepDownProcess"/>
    <dgm:cxn modelId="{B48EB492-ACC0-44F2-A53D-0D08A2283F07}" type="presParOf" srcId="{D70B5404-2F84-487E-89C2-C2857831CE4F}" destId="{D7DF2762-DCAB-45D3-8CEC-9F0047A17F84}" srcOrd="2" destOrd="0" presId="urn:microsoft.com/office/officeart/2005/8/layout/StepDownProcess"/>
    <dgm:cxn modelId="{8C52EEE2-05AE-41EB-BAE8-9B8FAF3DCBF9}" type="presParOf" srcId="{D9858310-C5B7-4756-BF21-6D60D45D3AEB}" destId="{C57BE356-B532-4ECE-8990-5CD0CCA78F5E}" srcOrd="1" destOrd="0" presId="urn:microsoft.com/office/officeart/2005/8/layout/StepDownProcess"/>
    <dgm:cxn modelId="{46095E0C-9A6D-41CD-A558-87F64A8887FD}" type="presParOf" srcId="{D9858310-C5B7-4756-BF21-6D60D45D3AEB}" destId="{83BD66FD-4BAE-43AA-99BC-D9F865ED22CC}" srcOrd="2" destOrd="0" presId="urn:microsoft.com/office/officeart/2005/8/layout/StepDownProcess"/>
    <dgm:cxn modelId="{AF260F06-6279-4A36-A45D-88478097372F}" type="presParOf" srcId="{83BD66FD-4BAE-43AA-99BC-D9F865ED22CC}" destId="{ABD80B28-C081-46C4-80A5-3436425DEF70}" srcOrd="0" destOrd="0" presId="urn:microsoft.com/office/officeart/2005/8/layout/StepDownProcess"/>
    <dgm:cxn modelId="{28DA75D8-B39B-4622-B3F0-AF301C583429}" type="presParOf" srcId="{83BD66FD-4BAE-43AA-99BC-D9F865ED22CC}" destId="{C3EFC2E5-819A-4107-9438-231405B0CAB3}" srcOrd="1" destOrd="0" presId="urn:microsoft.com/office/officeart/2005/8/layout/StepDownProcess"/>
    <dgm:cxn modelId="{493EE880-6DE4-4E5D-9F07-511CBD2C1DAB}" type="presParOf" srcId="{83BD66FD-4BAE-43AA-99BC-D9F865ED22CC}" destId="{A2850961-6151-4351-B638-5299AEB1CA3D}" srcOrd="2" destOrd="0" presId="urn:microsoft.com/office/officeart/2005/8/layout/StepDownProcess"/>
    <dgm:cxn modelId="{B4189BDD-6873-4F78-BA87-4EC7C9BAB0C7}" type="presParOf" srcId="{D9858310-C5B7-4756-BF21-6D60D45D3AEB}" destId="{FE597A19-2BDE-49AF-B62D-5451D8D07CD5}" srcOrd="3" destOrd="0" presId="urn:microsoft.com/office/officeart/2005/8/layout/StepDownProcess"/>
    <dgm:cxn modelId="{70B90FAB-217E-4734-B7B5-7D34D42E3CC8}" type="presParOf" srcId="{D9858310-C5B7-4756-BF21-6D60D45D3AEB}" destId="{838100B2-A2C7-4B87-B820-631E43E32E8C}" srcOrd="4" destOrd="0" presId="urn:microsoft.com/office/officeart/2005/8/layout/StepDownProcess"/>
    <dgm:cxn modelId="{A2A5646D-3865-4333-9912-05B03A305E8B}" type="presParOf" srcId="{838100B2-A2C7-4B87-B820-631E43E32E8C}" destId="{CFB67931-2287-4049-A36F-9EE80AFDC125}" srcOrd="0" destOrd="0" presId="urn:microsoft.com/office/officeart/2005/8/layout/StepDownProcess"/>
    <dgm:cxn modelId="{BB87C31C-4D6F-4442-930D-A8B077B86348}" type="presParOf" srcId="{838100B2-A2C7-4B87-B820-631E43E32E8C}" destId="{FD351175-816C-4EBD-93FA-804F3520A8A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ACE4F-1AB3-41E8-BBDD-54709A520CCA}">
      <dsp:nvSpPr>
        <dsp:cNvPr id="0" name=""/>
        <dsp:cNvSpPr/>
      </dsp:nvSpPr>
      <dsp:spPr>
        <a:xfrm rot="5400000">
          <a:off x="200378" y="1210383"/>
          <a:ext cx="749723" cy="853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05FA4-A21D-48F6-8D44-5B9BC106999B}">
      <dsp:nvSpPr>
        <dsp:cNvPr id="0" name=""/>
        <dsp:cNvSpPr/>
      </dsp:nvSpPr>
      <dsp:spPr>
        <a:xfrm>
          <a:off x="1747" y="379300"/>
          <a:ext cx="1262092" cy="88342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Transformation</a:t>
          </a:r>
        </a:p>
      </dsp:txBody>
      <dsp:txXfrm>
        <a:off x="44880" y="422433"/>
        <a:ext cx="1175826" cy="797157"/>
      </dsp:txXfrm>
    </dsp:sp>
    <dsp:sp modelId="{D7DF2762-DCAB-45D3-8CEC-9F0047A17F84}">
      <dsp:nvSpPr>
        <dsp:cNvPr id="0" name=""/>
        <dsp:cNvSpPr/>
      </dsp:nvSpPr>
      <dsp:spPr>
        <a:xfrm>
          <a:off x="1493619" y="493394"/>
          <a:ext cx="3175572" cy="714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Removing </a:t>
          </a:r>
          <a:r>
            <a:rPr lang="en-US" sz="1200" kern="1200" dirty="0" err="1" smtClean="0"/>
            <a:t>NaN</a:t>
          </a:r>
          <a:r>
            <a:rPr lang="en-US" sz="1200" kern="1200" dirty="0" smtClean="0"/>
            <a:t> values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Converting data into more useful format</a:t>
          </a:r>
          <a:endParaRPr lang="en-US" sz="1200" kern="1200" dirty="0"/>
        </a:p>
      </dsp:txBody>
      <dsp:txXfrm>
        <a:off x="1493619" y="493394"/>
        <a:ext cx="3175572" cy="714021"/>
      </dsp:txXfrm>
    </dsp:sp>
    <dsp:sp modelId="{ABD80B28-C081-46C4-80A5-3436425DEF70}">
      <dsp:nvSpPr>
        <dsp:cNvPr id="0" name=""/>
        <dsp:cNvSpPr/>
      </dsp:nvSpPr>
      <dsp:spPr>
        <a:xfrm rot="5400000">
          <a:off x="1788622" y="2202760"/>
          <a:ext cx="749723" cy="853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FC2E5-819A-4107-9438-231405B0CAB3}">
      <dsp:nvSpPr>
        <dsp:cNvPr id="0" name=""/>
        <dsp:cNvSpPr/>
      </dsp:nvSpPr>
      <dsp:spPr>
        <a:xfrm>
          <a:off x="1209848" y="1289483"/>
          <a:ext cx="1262092" cy="88342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  modelling</a:t>
          </a:r>
          <a:endParaRPr lang="en-US" sz="1200" kern="1200" dirty="0"/>
        </a:p>
      </dsp:txBody>
      <dsp:txXfrm>
        <a:off x="1252981" y="1332616"/>
        <a:ext cx="1175826" cy="797157"/>
      </dsp:txXfrm>
    </dsp:sp>
    <dsp:sp modelId="{A2850961-6151-4351-B638-5299AEB1CA3D}">
      <dsp:nvSpPr>
        <dsp:cNvPr id="0" name=""/>
        <dsp:cNvSpPr/>
      </dsp:nvSpPr>
      <dsp:spPr>
        <a:xfrm>
          <a:off x="2654898" y="1319667"/>
          <a:ext cx="2640458" cy="654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Finding and Selecting the 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Finding out hidden trends </a:t>
          </a:r>
          <a:endParaRPr lang="en-US" sz="1200" kern="1200" dirty="0"/>
        </a:p>
      </dsp:txBody>
      <dsp:txXfrm>
        <a:off x="2654898" y="1319667"/>
        <a:ext cx="2640458" cy="654572"/>
      </dsp:txXfrm>
    </dsp:sp>
    <dsp:sp modelId="{CFB67931-2287-4049-A36F-9EE80AFDC125}">
      <dsp:nvSpPr>
        <dsp:cNvPr id="0" name=""/>
        <dsp:cNvSpPr/>
      </dsp:nvSpPr>
      <dsp:spPr>
        <a:xfrm>
          <a:off x="2517264" y="2219277"/>
          <a:ext cx="1262092" cy="88342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Interpretation</a:t>
          </a:r>
          <a:endParaRPr lang="en-US" sz="1200" kern="1200" dirty="0"/>
        </a:p>
      </dsp:txBody>
      <dsp:txXfrm>
        <a:off x="2560397" y="2262410"/>
        <a:ext cx="1175826" cy="797157"/>
      </dsp:txXfrm>
    </dsp:sp>
    <dsp:sp modelId="{FD351175-816C-4EBD-93FA-804F3520A8A9}">
      <dsp:nvSpPr>
        <dsp:cNvPr id="0" name=""/>
        <dsp:cNvSpPr/>
      </dsp:nvSpPr>
      <dsp:spPr>
        <a:xfrm>
          <a:off x="3873425" y="2265343"/>
          <a:ext cx="1973026" cy="731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Deriving out new model to boost the business</a:t>
          </a:r>
          <a:endParaRPr lang="en-US" sz="1200" kern="1200" dirty="0"/>
        </a:p>
      </dsp:txBody>
      <dsp:txXfrm>
        <a:off x="3873425" y="2265343"/>
        <a:ext cx="1973026" cy="731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950314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</a:t>
            </a:r>
            <a:r>
              <a:rPr lang="en-IN" dirty="0"/>
              <a:t>–</a:t>
            </a:r>
            <a:r>
              <a:rPr lang="en-US" dirty="0"/>
              <a:t> Vinit Shetty</a:t>
            </a:r>
            <a:r>
              <a:rPr dirty="0"/>
              <a:t> [Junior Consultant]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97400" y="154320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Customer Demographic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77" y="901853"/>
            <a:ext cx="72104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647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153196" y="73858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Data </a:t>
            </a:r>
            <a:r>
              <a:rPr dirty="0" smtClean="0"/>
              <a:t>Interpretation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153195" y="913858"/>
            <a:ext cx="8775047" cy="750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600" b="0" dirty="0"/>
              <a:t>Data interpretation refers to the process of using diverse analytical methods to review data and arrive at relevant conclusions.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87DB51-B10C-AEAC-837F-F5DC65AB594B}"/>
              </a:ext>
            </a:extLst>
          </p:cNvPr>
          <p:cNvSpPr txBox="1"/>
          <p:nvPr/>
        </p:nvSpPr>
        <p:spPr>
          <a:xfrm>
            <a:off x="2937103" y="4690061"/>
            <a:ext cx="328619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Data Interpretation techniques.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00" y="1713030"/>
            <a:ext cx="6205591" cy="29288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122832" y="154320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dirty="0" smtClean="0"/>
              <a:t>Data </a:t>
            </a:r>
            <a:r>
              <a:rPr lang="en-US" dirty="0"/>
              <a:t>Interpretation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62337" y="1253447"/>
            <a:ext cx="7366571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0" lang="en-US" sz="1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Solex</a:t>
            </a: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849 is the highest</a:t>
            </a:r>
            <a:r>
              <a:rPr kumimoji="0" lang="en-US" sz="1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</a:t>
            </a:r>
            <a:r>
              <a:rPr lang="en-US" sz="1600" dirty="0"/>
              <a:t>selling Bicycles and </a:t>
            </a:r>
            <a:r>
              <a:rPr kumimoji="0" lang="en-US" sz="1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Trek Bicycles are the least selling ones.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baseline="0" dirty="0" smtClean="0"/>
              <a:t>Manufacturing and financial services industry</a:t>
            </a:r>
            <a:r>
              <a:rPr lang="en-US" sz="1600" dirty="0" smtClean="0"/>
              <a:t> people are one of the largest customer 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 smtClean="0"/>
              <a:t>Most of the buyers comes under the age group of 20-40 .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 smtClean="0"/>
              <a:t>Highest number of buyers are at their 40s.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New</a:t>
            </a:r>
            <a:r>
              <a:rPr kumimoji="0" lang="en-US" sz="1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south wales has the largest number of bike buyers.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6059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60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smtClean="0"/>
              <a:t>Data</a:t>
            </a:r>
            <a:r>
              <a:rPr lang="en-US" dirty="0" smtClean="0"/>
              <a:t> Transformation and</a:t>
            </a:r>
            <a:r>
              <a:rPr dirty="0" smtClean="0"/>
              <a:t> </a:t>
            </a:r>
            <a:r>
              <a:rPr dirty="0"/>
              <a:t>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smtClean="0"/>
              <a:t>Data </a:t>
            </a:r>
            <a:r>
              <a:rPr dirty="0" smtClean="0"/>
              <a:t>Interpretation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4102" y="23235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390518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759830" y="1072350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dirty="0"/>
              <a:t>Sprocket Central Pty Ltd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5578866" y="1770277"/>
            <a:ext cx="3294500" cy="1511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Sprocket Central Pty Ltd is a long-standing KPMG client whom </a:t>
            </a:r>
            <a:r>
              <a:rPr lang="en-US" dirty="0" smtClean="0"/>
              <a:t>specializes </a:t>
            </a:r>
            <a:r>
              <a:rPr lang="en-US" dirty="0"/>
              <a:t>in high-quality bikes and accessible cycling accessories to riders.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43100781"/>
              </p:ext>
            </p:extLst>
          </p:nvPr>
        </p:nvGraphicFramePr>
        <p:xfrm>
          <a:off x="205025" y="1516722"/>
          <a:ext cx="5887550" cy="3626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3873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-1103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146456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b="0" dirty="0"/>
              <a:t>D</a:t>
            </a:r>
            <a:r>
              <a:rPr lang="en-US" b="0" dirty="0" smtClean="0"/>
              <a:t>ata Transformations &amp; Data Exploration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976469"/>
            <a:ext cx="8565600" cy="103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exploration is the first step of data analysis used to explore and visualize data to uncover insights from the start or patterns to dig deeper</a:t>
            </a:r>
            <a:r>
              <a:rPr lang="en-IN" sz="1600" b="0" i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Data transformation is the process of changing the format, structure, or values of data.</a:t>
            </a:r>
            <a:endParaRPr sz="1600" b="0" dirty="0">
              <a:solidFill>
                <a:schemeClr val="tx1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5" y="2472903"/>
            <a:ext cx="8565600" cy="1724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Significance of performing an EDA: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Reduces the risk of imbalance distribution of the dataset by checking the skewness of a particular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High Correlation between multiple variables can lead to overfitting problem which can be checked using correlation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To I</a:t>
            </a:r>
            <a:r>
              <a:rPr lang="en-IN" sz="1200" b="0" i="0" dirty="0">
                <a:solidFill>
                  <a:srgbClr val="292929"/>
                </a:solidFill>
                <a:effectLst/>
                <a:latin typeface="+mn-lt"/>
              </a:rPr>
              <a:t>nfer better variables/predictors out of the existing variables that can turn out to be a good predictor if it correlates with the output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Removes the redundant values from the dataset by treating missing values and outliers.</a:t>
            </a:r>
            <a:endParaRPr sz="1200" dirty="0"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123290" y="113016"/>
            <a:ext cx="8647335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Customer </a:t>
            </a:r>
            <a:r>
              <a:rPr lang="en-US" dirty="0" smtClean="0"/>
              <a:t>demographic Dataset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3294" y="1098339"/>
            <a:ext cx="2763748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 smtClean="0"/>
              <a:t>Feature column and the count of missing values in each columns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	</a:t>
            </a:r>
            <a:endParaRPr lang="en-US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03" y="2052444"/>
            <a:ext cx="2466900" cy="2057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784" y="2095340"/>
            <a:ext cx="1009650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957" y="2255047"/>
            <a:ext cx="838200" cy="1314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10201" y="1098339"/>
            <a:ext cx="261991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Converting Age from continuous to categorical value.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7379" y="1098339"/>
            <a:ext cx="2024009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Correcting gender columns categories.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629" y="3569497"/>
            <a:ext cx="1095375" cy="4572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3401977" y="840000"/>
            <a:ext cx="10274" cy="4303500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/>
          <p:nvPr/>
        </p:nvCxnSpPr>
        <p:spPr>
          <a:xfrm>
            <a:off x="6400801" y="840000"/>
            <a:ext cx="0" cy="4303500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Down Arrow 15"/>
          <p:cNvSpPr/>
          <p:nvPr/>
        </p:nvSpPr>
        <p:spPr>
          <a:xfrm>
            <a:off x="7346023" y="3090373"/>
            <a:ext cx="170424" cy="289825"/>
          </a:xfrm>
          <a:prstGeom prst="downArrow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25544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102742" y="82193"/>
            <a:ext cx="8667883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C</a:t>
            </a:r>
            <a:r>
              <a:rPr lang="en-US" dirty="0" smtClean="0"/>
              <a:t>ustomer Address Dataset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30" y="2256375"/>
            <a:ext cx="1647825" cy="1085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341" y="2150666"/>
            <a:ext cx="1609725" cy="752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053" y="1099335"/>
            <a:ext cx="2712378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Feature column and the count of missing values in each columns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5007" y="1099335"/>
            <a:ext cx="3226086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Correcting </a:t>
            </a:r>
            <a:r>
              <a:rPr lang="en-US" dirty="0" smtClean="0"/>
              <a:t>state columns </a:t>
            </a:r>
            <a:r>
              <a:rPr lang="en-US" dirty="0"/>
              <a:t>categories.</a:t>
            </a:r>
          </a:p>
          <a:p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341" y="3785815"/>
            <a:ext cx="1657350" cy="45720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130" idx="2"/>
          </p:cNvCxnSpPr>
          <p:nvPr/>
        </p:nvCxnSpPr>
        <p:spPr>
          <a:xfrm flipH="1">
            <a:off x="4572000" y="820525"/>
            <a:ext cx="8200" cy="4322975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Down Arrow 8"/>
          <p:cNvSpPr/>
          <p:nvPr/>
        </p:nvSpPr>
        <p:spPr>
          <a:xfrm>
            <a:off x="6565187" y="3178004"/>
            <a:ext cx="226032" cy="328773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608863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164387" y="102742"/>
            <a:ext cx="8606238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b="0" dirty="0" smtClean="0"/>
              <a:t>Transactions Dataset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00" y="2137131"/>
            <a:ext cx="2057400" cy="25336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33209" y="1183024"/>
            <a:ext cx="5893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Feature column and the count of missing values in each columns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262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1209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3" y="147992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3" y="922216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2E2E2E"/>
                </a:solidFill>
                <a:effectLst/>
                <a:latin typeface="NexusSans"/>
              </a:rPr>
              <a:t>Model development is an iterative process, in which many models are derived, tested and built upon until a model fitting the desired criteria is built.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EA867C6-13C0-1FB8-32D0-7B975122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06" y="2571083"/>
            <a:ext cx="7432158" cy="1573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EB9641D-5F08-0683-670E-26510C05926A}"/>
              </a:ext>
            </a:extLst>
          </p:cNvPr>
          <p:cNvSpPr txBox="1"/>
          <p:nvPr/>
        </p:nvSpPr>
        <p:spPr>
          <a:xfrm>
            <a:off x="2970725" y="4299434"/>
            <a:ext cx="32453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Model Development Steps.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0" y="173795"/>
            <a:ext cx="8770625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Sales Report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68" y="989101"/>
            <a:ext cx="7286625" cy="39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75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337</Words>
  <Application>Microsoft Office PowerPoint</Application>
  <PresentationFormat>On-screen Show (16:9)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</vt:lpstr>
      <vt:lpstr>Calibri</vt:lpstr>
      <vt:lpstr>NexusSans</vt:lpstr>
      <vt:lpstr>Open Sans</vt:lpstr>
      <vt:lpstr>Open Sans Extrabold</vt:lpstr>
      <vt:lpstr>Open Sans Light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shetty</dc:creator>
  <cp:lastModifiedBy>DINU</cp:lastModifiedBy>
  <cp:revision>14</cp:revision>
  <dcterms:modified xsi:type="dcterms:W3CDTF">2023-03-11T16:01:20Z</dcterms:modified>
</cp:coreProperties>
</file>