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67" r:id="rId6"/>
    <p:sldId id="269" r:id="rId7"/>
    <p:sldId id="265" r:id="rId8"/>
    <p:sldId id="260" r:id="rId9"/>
    <p:sldId id="261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3"/>
  </p:normalViewPr>
  <p:slideViewPr>
    <p:cSldViewPr snapToGrid="0">
      <p:cViewPr>
        <p:scale>
          <a:sx n="100" d="100"/>
          <a:sy n="100" d="100"/>
        </p:scale>
        <p:origin x="76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menkhemaissia/Downloads/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menkhemaissia/Downloads/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menkhemaissia/Downloads/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imenkhemaissia/Downloads/KPMG_VI_New_raw_data_update_final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menkhemaissia/Downloads/KPMG_VI_New_raw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menkhemaissia/Downloads/KPMG_VI_New_raw_data_update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menkhemaissia/Downloads/KPMG_VI_New_raw_data_update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menkhemaissia/Downloads/KPMG_VI_New_raw_data_update_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[KPMG_VI_New_raw_data_update_final.xlsx]old age!PivotTable5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Old Customer</a:t>
            </a:r>
            <a:r>
              <a:rPr lang="en-US" baseline="0"/>
              <a:t> Age Distribution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1">
                    <a:lumMod val="60000"/>
                    <a:tint val="50000"/>
                    <a:satMod val="300000"/>
                  </a:schemeClr>
                </a:gs>
                <a:gs pos="35000">
                  <a:schemeClr val="accent1">
                    <a:lumMod val="60000"/>
                    <a:tint val="37000"/>
                    <a:satMod val="300000"/>
                  </a:schemeClr>
                </a:gs>
                <a:gs pos="100000">
                  <a:schemeClr val="accent1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2">
                    <a:lumMod val="60000"/>
                    <a:tint val="50000"/>
                    <a:satMod val="300000"/>
                  </a:schemeClr>
                </a:gs>
                <a:gs pos="35000">
                  <a:schemeClr val="accent2">
                    <a:lumMod val="60000"/>
                    <a:tint val="37000"/>
                    <a:satMod val="300000"/>
                  </a:schemeClr>
                </a:gs>
                <a:gs pos="100000">
                  <a:schemeClr val="accent2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lumMod val="60000"/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'old age'!$B$3:$B$4</c:f>
              <c:strCache>
                <c:ptCount val="1"/>
                <c:pt idx="0">
                  <c:v>30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'old age'!$A$5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age'!$B$5</c:f>
              <c:numCache>
                <c:formatCode>General</c:formatCode>
                <c:ptCount val="1"/>
                <c:pt idx="0">
                  <c:v>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EC-E341-86EB-6C8B01FB2F25}"/>
            </c:ext>
          </c:extLst>
        </c:ser>
        <c:ser>
          <c:idx val="1"/>
          <c:order val="1"/>
          <c:tx>
            <c:strRef>
              <c:f>'old age'!$C$3:$C$4</c:f>
              <c:strCache>
                <c:ptCount val="1"/>
                <c:pt idx="0">
                  <c:v>40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'old age'!$A$5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age'!$C$5</c:f>
              <c:numCache>
                <c:formatCode>General</c:formatCode>
                <c:ptCount val="1"/>
                <c:pt idx="0">
                  <c:v>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EC-E341-86EB-6C8B01FB2F25}"/>
            </c:ext>
          </c:extLst>
        </c:ser>
        <c:ser>
          <c:idx val="2"/>
          <c:order val="2"/>
          <c:tx>
            <c:strRef>
              <c:f>'old age'!$D$3:$D$4</c:f>
              <c:strCache>
                <c:ptCount val="1"/>
                <c:pt idx="0">
                  <c:v>50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'old age'!$A$5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age'!$D$5</c:f>
              <c:numCache>
                <c:formatCode>General</c:formatCode>
                <c:ptCount val="1"/>
                <c:pt idx="0">
                  <c:v>1097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EC-E341-86EB-6C8B01FB2F25}"/>
            </c:ext>
          </c:extLst>
        </c:ser>
        <c:ser>
          <c:idx val="3"/>
          <c:order val="3"/>
          <c:tx>
            <c:strRef>
              <c:f>'old age'!$E$3:$E$4</c:f>
              <c:strCache>
                <c:ptCount val="1"/>
                <c:pt idx="0">
                  <c:v>60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'old age'!$A$5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age'!$E$5</c:f>
              <c:numCache>
                <c:formatCode>General</c:formatCode>
                <c:ptCount val="1"/>
                <c:pt idx="0">
                  <c:v>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FEC-E341-86EB-6C8B01FB2F25}"/>
            </c:ext>
          </c:extLst>
        </c:ser>
        <c:ser>
          <c:idx val="4"/>
          <c:order val="4"/>
          <c:tx>
            <c:strRef>
              <c:f>'old age'!$F$3:$F$4</c:f>
              <c:strCache>
                <c:ptCount val="1"/>
                <c:pt idx="0">
                  <c:v>70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'old age'!$A$5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age'!$F$5</c:f>
              <c:numCache>
                <c:formatCode>General</c:formatCode>
                <c:ptCount val="1"/>
                <c:pt idx="0">
                  <c:v>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EC-E341-86EB-6C8B01FB2F25}"/>
            </c:ext>
          </c:extLst>
        </c:ser>
        <c:ser>
          <c:idx val="5"/>
          <c:order val="5"/>
          <c:tx>
            <c:strRef>
              <c:f>'old age'!$G$3:$G$4</c:f>
              <c:strCache>
                <c:ptCount val="1"/>
                <c:pt idx="0">
                  <c:v>80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'old age'!$A$5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age'!$G$5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FEC-E341-86EB-6C8B01FB2F25}"/>
            </c:ext>
          </c:extLst>
        </c:ser>
        <c:ser>
          <c:idx val="6"/>
          <c:order val="6"/>
          <c:tx>
            <c:strRef>
              <c:f>'old age'!$H$3:$H$4</c:f>
              <c:strCache>
                <c:ptCount val="1"/>
                <c:pt idx="0">
                  <c:v>90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50000"/>
                    <a:satMod val="300000"/>
                  </a:schemeClr>
                </a:gs>
                <a:gs pos="35000">
                  <a:schemeClr val="accent1">
                    <a:lumMod val="60000"/>
                    <a:tint val="37000"/>
                    <a:satMod val="300000"/>
                  </a:schemeClr>
                </a:gs>
                <a:gs pos="100000">
                  <a:schemeClr val="accent1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'old age'!$A$5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age'!$H$5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FEC-E341-86EB-6C8B01FB2F25}"/>
            </c:ext>
          </c:extLst>
        </c:ser>
        <c:ser>
          <c:idx val="7"/>
          <c:order val="7"/>
          <c:tx>
            <c:strRef>
              <c:f>'old age'!$I$3:$I$4</c:f>
              <c:strCache>
                <c:ptCount val="1"/>
                <c:pt idx="0">
                  <c:v>100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50000"/>
                    <a:satMod val="300000"/>
                  </a:schemeClr>
                </a:gs>
                <a:gs pos="35000">
                  <a:schemeClr val="accent2">
                    <a:lumMod val="60000"/>
                    <a:tint val="37000"/>
                    <a:satMod val="300000"/>
                  </a:schemeClr>
                </a:gs>
                <a:gs pos="100000">
                  <a:schemeClr val="accent2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'old age'!$A$5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age'!$I$5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FEC-E341-86EB-6C8B01FB2F2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07149456"/>
        <c:axId val="1807267040"/>
      </c:barChart>
      <c:catAx>
        <c:axId val="180714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267040"/>
        <c:crosses val="autoZero"/>
        <c:auto val="1"/>
        <c:lblAlgn val="ctr"/>
        <c:lblOffset val="100"/>
        <c:noMultiLvlLbl val="0"/>
      </c:catAx>
      <c:valAx>
        <c:axId val="180726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149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[KPMG_VI_New_raw_data_update_final.xlsx]New age distribution!PivotTable6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</a:t>
            </a:r>
            <a:r>
              <a:rPr lang="en-US" baseline="0"/>
              <a:t> Customer Age Distributions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1">
                    <a:lumMod val="60000"/>
                    <a:tint val="50000"/>
                    <a:satMod val="300000"/>
                  </a:schemeClr>
                </a:gs>
                <a:gs pos="35000">
                  <a:schemeClr val="accent1">
                    <a:lumMod val="60000"/>
                    <a:tint val="37000"/>
                    <a:satMod val="300000"/>
                  </a:schemeClr>
                </a:gs>
                <a:gs pos="100000">
                  <a:schemeClr val="accent1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'New age distribution'!$B$3:$B$4</c:f>
              <c:strCache>
                <c:ptCount val="1"/>
                <c:pt idx="0">
                  <c:v>30.00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age distribution'!$B$5</c:f>
              <c:numCache>
                <c:formatCode>General</c:formatCode>
                <c:ptCount val="1"/>
                <c:pt idx="0">
                  <c:v>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24-094D-A12D-5BF3D19DC5A1}"/>
            </c:ext>
          </c:extLst>
        </c:ser>
        <c:ser>
          <c:idx val="1"/>
          <c:order val="1"/>
          <c:tx>
            <c:strRef>
              <c:f>'New age distribution'!$C$3:$C$4</c:f>
              <c:strCache>
                <c:ptCount val="1"/>
                <c:pt idx="0">
                  <c:v>40.00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age distribution'!$C$5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24-094D-A12D-5BF3D19DC5A1}"/>
            </c:ext>
          </c:extLst>
        </c:ser>
        <c:ser>
          <c:idx val="2"/>
          <c:order val="2"/>
          <c:tx>
            <c:strRef>
              <c:f>'New age distribution'!$D$3:$D$4</c:f>
              <c:strCache>
                <c:ptCount val="1"/>
                <c:pt idx="0">
                  <c:v>50.00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age distribution'!$D$5</c:f>
              <c:numCache>
                <c:formatCode>General</c:formatCode>
                <c:ptCount val="1"/>
                <c:pt idx="0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24-094D-A12D-5BF3D19DC5A1}"/>
            </c:ext>
          </c:extLst>
        </c:ser>
        <c:ser>
          <c:idx val="3"/>
          <c:order val="3"/>
          <c:tx>
            <c:strRef>
              <c:f>'New age distribution'!$E$3:$E$4</c:f>
              <c:strCache>
                <c:ptCount val="1"/>
                <c:pt idx="0">
                  <c:v>60.00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age distribution'!$E$5</c:f>
              <c:numCache>
                <c:formatCode>General</c:formatCode>
                <c:ptCount val="1"/>
                <c:pt idx="0">
                  <c:v>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24-094D-A12D-5BF3D19DC5A1}"/>
            </c:ext>
          </c:extLst>
        </c:ser>
        <c:ser>
          <c:idx val="4"/>
          <c:order val="4"/>
          <c:tx>
            <c:strRef>
              <c:f>'New age distribution'!$F$3:$F$4</c:f>
              <c:strCache>
                <c:ptCount val="1"/>
                <c:pt idx="0">
                  <c:v>70.00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age distribution'!$F$5</c:f>
              <c:numCache>
                <c:formatCode>General</c:formatCode>
                <c:ptCount val="1"/>
                <c:pt idx="0">
                  <c:v>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24-094D-A12D-5BF3D19DC5A1}"/>
            </c:ext>
          </c:extLst>
        </c:ser>
        <c:ser>
          <c:idx val="5"/>
          <c:order val="5"/>
          <c:tx>
            <c:strRef>
              <c:f>'New age distribution'!$G$3:$G$4</c:f>
              <c:strCache>
                <c:ptCount val="1"/>
                <c:pt idx="0">
                  <c:v>80.00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age distribution'!$G$5</c:f>
              <c:numCache>
                <c:formatCode>General</c:formatCode>
                <c:ptCount val="1"/>
                <c:pt idx="0">
                  <c:v>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C24-094D-A12D-5BF3D19DC5A1}"/>
            </c:ext>
          </c:extLst>
        </c:ser>
        <c:ser>
          <c:idx val="6"/>
          <c:order val="6"/>
          <c:tx>
            <c:strRef>
              <c:f>'New age distribution'!$H$3:$H$4</c:f>
              <c:strCache>
                <c:ptCount val="1"/>
                <c:pt idx="0">
                  <c:v>90.00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50000"/>
                    <a:satMod val="300000"/>
                  </a:schemeClr>
                </a:gs>
                <a:gs pos="35000">
                  <a:schemeClr val="accent1">
                    <a:lumMod val="60000"/>
                    <a:tint val="37000"/>
                    <a:satMod val="300000"/>
                  </a:schemeClr>
                </a:gs>
                <a:gs pos="100000">
                  <a:schemeClr val="accent1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age distribution'!$H$5</c:f>
              <c:numCache>
                <c:formatCode>General</c:formatCode>
                <c:ptCount val="1"/>
                <c:pt idx="0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C24-094D-A12D-5BF3D19DC5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87821600"/>
        <c:axId val="1979751568"/>
      </c:barChart>
      <c:catAx>
        <c:axId val="138782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9751568"/>
        <c:crosses val="autoZero"/>
        <c:auto val="1"/>
        <c:lblAlgn val="ctr"/>
        <c:lblOffset val="100"/>
        <c:noMultiLvlLbl val="0"/>
      </c:catAx>
      <c:valAx>
        <c:axId val="197975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782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[KPMG_VI_New_raw_data_update_final.xlsx]old job dist!PivotTable7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Bike</a:t>
            </a:r>
            <a:r>
              <a:rPr lang="en-US" baseline="0"/>
              <a:t> related purchasesover last 3 years by gender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'old job dist'!$B$3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'old job dist'!$A$4:$A$13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'old job dist'!$B$4:$B$13</c:f>
              <c:numCache>
                <c:formatCode>General</c:formatCode>
                <c:ptCount val="9"/>
                <c:pt idx="0">
                  <c:v>113</c:v>
                </c:pt>
                <c:pt idx="1">
                  <c:v>136</c:v>
                </c:pt>
                <c:pt idx="2">
                  <c:v>774</c:v>
                </c:pt>
                <c:pt idx="3">
                  <c:v>602</c:v>
                </c:pt>
                <c:pt idx="4">
                  <c:v>223</c:v>
                </c:pt>
                <c:pt idx="5">
                  <c:v>799</c:v>
                </c:pt>
                <c:pt idx="6">
                  <c:v>267</c:v>
                </c:pt>
                <c:pt idx="7">
                  <c:v>358</c:v>
                </c:pt>
                <c:pt idx="8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ED-9E42-80F9-3864196AFF23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16916384"/>
        <c:axId val="2004652352"/>
      </c:barChart>
      <c:catAx>
        <c:axId val="191691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652352"/>
        <c:crosses val="autoZero"/>
        <c:auto val="1"/>
        <c:lblAlgn val="ctr"/>
        <c:lblOffset val="100"/>
        <c:noMultiLvlLbl val="0"/>
      </c:catAx>
      <c:valAx>
        <c:axId val="2004652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6916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[KPMG_VI_New_raw_data_update_final.xlsx]old job dist!PivotTable7</c:name>
    <c:fmtId val="3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'Old' custmers job industry Distribution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3"/>
        <c:spPr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</c:pivotFmt>
      <c:pivotFmt>
        <c:idx val="24"/>
        <c:spPr>
          <a:gradFill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3">
                <a:shade val="95000"/>
              </a:schemeClr>
            </a:solidFill>
            <a:round/>
          </a:ln>
          <a:effectLst/>
        </c:spPr>
      </c:pivotFmt>
      <c:pivotFmt>
        <c:idx val="25"/>
        <c:spPr>
          <a:gradFill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</c:pivotFmt>
      <c:pivotFmt>
        <c:idx val="26"/>
        <c:spPr>
          <a:gradFill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5">
                <a:shade val="95000"/>
              </a:schemeClr>
            </a:solidFill>
            <a:round/>
          </a:ln>
          <a:effectLst/>
        </c:spPr>
      </c:pivotFmt>
      <c:pivotFmt>
        <c:idx val="27"/>
        <c:spPr>
          <a:gradFill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6">
                <a:shade val="95000"/>
              </a:schemeClr>
            </a:solidFill>
            <a:round/>
          </a:ln>
          <a:effectLst/>
        </c:spPr>
      </c:pivotFmt>
      <c:pivotFmt>
        <c:idx val="28"/>
        <c:spPr>
          <a:gradFill rotWithShape="1">
            <a:gsLst>
              <a:gs pos="0">
                <a:schemeClr val="accent1">
                  <a:lumMod val="60000"/>
                  <a:tint val="50000"/>
                  <a:satMod val="300000"/>
                </a:schemeClr>
              </a:gs>
              <a:gs pos="35000">
                <a:schemeClr val="accent1">
                  <a:lumMod val="60000"/>
                  <a:tint val="37000"/>
                  <a:satMod val="300000"/>
                </a:schemeClr>
              </a:gs>
              <a:gs pos="100000">
                <a:schemeClr val="accent1">
                  <a:lumMod val="60000"/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lumMod val="60000"/>
                <a:shade val="95000"/>
              </a:schemeClr>
            </a:solidFill>
            <a:round/>
          </a:ln>
          <a:effectLst/>
        </c:spPr>
      </c:pivotFmt>
      <c:pivotFmt>
        <c:idx val="29"/>
        <c:spPr>
          <a:gradFill rotWithShape="1">
            <a:gsLst>
              <a:gs pos="0">
                <a:schemeClr val="accent2">
                  <a:lumMod val="60000"/>
                  <a:tint val="50000"/>
                  <a:satMod val="300000"/>
                </a:schemeClr>
              </a:gs>
              <a:gs pos="35000">
                <a:schemeClr val="accent2">
                  <a:lumMod val="60000"/>
                  <a:tint val="37000"/>
                  <a:satMod val="300000"/>
                </a:schemeClr>
              </a:gs>
              <a:gs pos="100000">
                <a:schemeClr val="accent2">
                  <a:lumMod val="60000"/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lumMod val="60000"/>
                <a:shade val="95000"/>
              </a:schemeClr>
            </a:solidFill>
            <a:round/>
          </a:ln>
          <a:effectLst/>
        </c:spPr>
      </c:pivotFmt>
      <c:pivotFmt>
        <c:idx val="30"/>
        <c:spPr>
          <a:gradFill rotWithShape="1">
            <a:gsLst>
              <a:gs pos="0">
                <a:schemeClr val="accent3">
                  <a:lumMod val="60000"/>
                  <a:tint val="50000"/>
                  <a:satMod val="300000"/>
                </a:schemeClr>
              </a:gs>
              <a:gs pos="35000">
                <a:schemeClr val="accent3">
                  <a:lumMod val="60000"/>
                  <a:tint val="37000"/>
                  <a:satMod val="300000"/>
                </a:schemeClr>
              </a:gs>
              <a:gs pos="100000">
                <a:schemeClr val="accent3">
                  <a:lumMod val="60000"/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3">
                <a:lumMod val="60000"/>
                <a:shade val="95000"/>
              </a:schemeClr>
            </a:solidFill>
            <a:round/>
          </a:ln>
          <a:effectLst/>
        </c:spPr>
      </c:pivotFmt>
      <c:pivotFmt>
        <c:idx val="3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3"/>
        <c:spPr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</c:pivotFmt>
      <c:pivotFmt>
        <c:idx val="34"/>
        <c:spPr>
          <a:gradFill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3">
                <a:shade val="95000"/>
              </a:schemeClr>
            </a:solidFill>
            <a:round/>
          </a:ln>
          <a:effectLst/>
        </c:spPr>
      </c:pivotFmt>
      <c:pivotFmt>
        <c:idx val="35"/>
        <c:spPr>
          <a:gradFill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</c:pivotFmt>
      <c:pivotFmt>
        <c:idx val="36"/>
        <c:spPr>
          <a:gradFill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5">
                <a:shade val="95000"/>
              </a:schemeClr>
            </a:solidFill>
            <a:round/>
          </a:ln>
          <a:effectLst/>
        </c:spPr>
      </c:pivotFmt>
      <c:pivotFmt>
        <c:idx val="37"/>
        <c:spPr>
          <a:gradFill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6">
                <a:shade val="95000"/>
              </a:schemeClr>
            </a:solidFill>
            <a:round/>
          </a:ln>
          <a:effectLst/>
        </c:spPr>
      </c:pivotFmt>
      <c:pivotFmt>
        <c:idx val="38"/>
        <c:spPr>
          <a:gradFill rotWithShape="1">
            <a:gsLst>
              <a:gs pos="0">
                <a:schemeClr val="accent1">
                  <a:lumMod val="60000"/>
                  <a:tint val="50000"/>
                  <a:satMod val="300000"/>
                </a:schemeClr>
              </a:gs>
              <a:gs pos="35000">
                <a:schemeClr val="accent1">
                  <a:lumMod val="60000"/>
                  <a:tint val="37000"/>
                  <a:satMod val="300000"/>
                </a:schemeClr>
              </a:gs>
              <a:gs pos="100000">
                <a:schemeClr val="accent1">
                  <a:lumMod val="60000"/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lumMod val="60000"/>
                <a:shade val="95000"/>
              </a:schemeClr>
            </a:solidFill>
            <a:round/>
          </a:ln>
          <a:effectLst/>
        </c:spPr>
      </c:pivotFmt>
      <c:pivotFmt>
        <c:idx val="39"/>
        <c:spPr>
          <a:gradFill rotWithShape="1">
            <a:gsLst>
              <a:gs pos="0">
                <a:schemeClr val="accent2">
                  <a:lumMod val="60000"/>
                  <a:tint val="50000"/>
                  <a:satMod val="300000"/>
                </a:schemeClr>
              </a:gs>
              <a:gs pos="35000">
                <a:schemeClr val="accent2">
                  <a:lumMod val="60000"/>
                  <a:tint val="37000"/>
                  <a:satMod val="300000"/>
                </a:schemeClr>
              </a:gs>
              <a:gs pos="100000">
                <a:schemeClr val="accent2">
                  <a:lumMod val="60000"/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lumMod val="60000"/>
                <a:shade val="95000"/>
              </a:schemeClr>
            </a:solidFill>
            <a:round/>
          </a:ln>
          <a:effectLst/>
        </c:spPr>
      </c:pivotFmt>
      <c:pivotFmt>
        <c:idx val="40"/>
        <c:spPr>
          <a:gradFill rotWithShape="1">
            <a:gsLst>
              <a:gs pos="0">
                <a:schemeClr val="accent3">
                  <a:lumMod val="60000"/>
                  <a:tint val="50000"/>
                  <a:satMod val="300000"/>
                </a:schemeClr>
              </a:gs>
              <a:gs pos="35000">
                <a:schemeClr val="accent3">
                  <a:lumMod val="60000"/>
                  <a:tint val="37000"/>
                  <a:satMod val="300000"/>
                </a:schemeClr>
              </a:gs>
              <a:gs pos="100000">
                <a:schemeClr val="accent3">
                  <a:lumMod val="60000"/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3">
                <a:lumMod val="60000"/>
                <a:shade val="95000"/>
              </a:schemeClr>
            </a:solidFill>
            <a:round/>
          </a:ln>
          <a:effectLst/>
        </c:spPr>
      </c:pivotFmt>
      <c:pivotFmt>
        <c:idx val="4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3"/>
        <c:spPr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</c:pivotFmt>
      <c:pivotFmt>
        <c:idx val="44"/>
        <c:spPr>
          <a:gradFill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3">
                <a:shade val="95000"/>
              </a:schemeClr>
            </a:solidFill>
            <a:round/>
          </a:ln>
          <a:effectLst/>
        </c:spPr>
      </c:pivotFmt>
      <c:pivotFmt>
        <c:idx val="45"/>
        <c:spPr>
          <a:gradFill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</c:pivotFmt>
      <c:pivotFmt>
        <c:idx val="46"/>
        <c:spPr>
          <a:gradFill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5">
                <a:shade val="95000"/>
              </a:schemeClr>
            </a:solidFill>
            <a:round/>
          </a:ln>
          <a:effectLst/>
        </c:spPr>
      </c:pivotFmt>
      <c:pivotFmt>
        <c:idx val="47"/>
        <c:spPr>
          <a:gradFill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6">
                <a:shade val="95000"/>
              </a:schemeClr>
            </a:solidFill>
            <a:round/>
          </a:ln>
          <a:effectLst/>
        </c:spPr>
      </c:pivotFmt>
      <c:pivotFmt>
        <c:idx val="48"/>
        <c:spPr>
          <a:gradFill rotWithShape="1">
            <a:gsLst>
              <a:gs pos="0">
                <a:schemeClr val="accent1">
                  <a:lumMod val="60000"/>
                  <a:tint val="50000"/>
                  <a:satMod val="300000"/>
                </a:schemeClr>
              </a:gs>
              <a:gs pos="35000">
                <a:schemeClr val="accent1">
                  <a:lumMod val="60000"/>
                  <a:tint val="37000"/>
                  <a:satMod val="300000"/>
                </a:schemeClr>
              </a:gs>
              <a:gs pos="100000">
                <a:schemeClr val="accent1">
                  <a:lumMod val="60000"/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lumMod val="60000"/>
                <a:shade val="95000"/>
              </a:schemeClr>
            </a:solidFill>
            <a:round/>
          </a:ln>
          <a:effectLst/>
        </c:spPr>
      </c:pivotFmt>
      <c:pivotFmt>
        <c:idx val="49"/>
        <c:spPr>
          <a:gradFill rotWithShape="1">
            <a:gsLst>
              <a:gs pos="0">
                <a:schemeClr val="accent2">
                  <a:lumMod val="60000"/>
                  <a:tint val="50000"/>
                  <a:satMod val="300000"/>
                </a:schemeClr>
              </a:gs>
              <a:gs pos="35000">
                <a:schemeClr val="accent2">
                  <a:lumMod val="60000"/>
                  <a:tint val="37000"/>
                  <a:satMod val="300000"/>
                </a:schemeClr>
              </a:gs>
              <a:gs pos="100000">
                <a:schemeClr val="accent2">
                  <a:lumMod val="60000"/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lumMod val="60000"/>
                <a:shade val="95000"/>
              </a:schemeClr>
            </a:solidFill>
            <a:round/>
          </a:ln>
          <a:effectLst/>
        </c:spPr>
      </c:pivotFmt>
      <c:pivotFmt>
        <c:idx val="50"/>
        <c:spPr>
          <a:gradFill rotWithShape="1">
            <a:gsLst>
              <a:gs pos="0">
                <a:schemeClr val="accent3">
                  <a:lumMod val="60000"/>
                  <a:tint val="50000"/>
                  <a:satMod val="300000"/>
                </a:schemeClr>
              </a:gs>
              <a:gs pos="35000">
                <a:schemeClr val="accent3">
                  <a:lumMod val="60000"/>
                  <a:tint val="37000"/>
                  <a:satMod val="300000"/>
                </a:schemeClr>
              </a:gs>
              <a:gs pos="100000">
                <a:schemeClr val="accent3">
                  <a:lumMod val="60000"/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3">
                <a:lumMod val="60000"/>
                <a:shade val="95000"/>
              </a:schemeClr>
            </a:solidFill>
            <a:round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'old job dist'!$B$3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913-4B44-B06B-FD10E0A0118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913-4B44-B06B-FD10E0A0118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8913-4B44-B06B-FD10E0A0118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8913-4B44-B06B-FD10E0A0118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50000"/>
                      <a:satMod val="300000"/>
                    </a:schemeClr>
                  </a:gs>
                  <a:gs pos="35000">
                    <a:schemeClr val="accent5">
                      <a:tint val="37000"/>
                      <a:satMod val="300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8913-4B44-B06B-FD10E0A0118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50000"/>
                      <a:satMod val="300000"/>
                    </a:schemeClr>
                  </a:gs>
                  <a:gs pos="35000">
                    <a:schemeClr val="accent6">
                      <a:tint val="37000"/>
                      <a:satMod val="30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8913-4B44-B06B-FD10E0A01186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1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1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lumMod val="60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8913-4B44-B06B-FD10E0A01186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2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2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60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8913-4B44-B06B-FD10E0A01186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3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3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lumMod val="60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8913-4B44-B06B-FD10E0A0118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'old job dist'!$A$4:$A$13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'old job dist'!$B$4:$B$13</c:f>
              <c:numCache>
                <c:formatCode>General</c:formatCode>
                <c:ptCount val="9"/>
                <c:pt idx="0">
                  <c:v>113</c:v>
                </c:pt>
                <c:pt idx="1">
                  <c:v>136</c:v>
                </c:pt>
                <c:pt idx="2">
                  <c:v>774</c:v>
                </c:pt>
                <c:pt idx="3">
                  <c:v>602</c:v>
                </c:pt>
                <c:pt idx="4">
                  <c:v>223</c:v>
                </c:pt>
                <c:pt idx="5">
                  <c:v>799</c:v>
                </c:pt>
                <c:pt idx="6">
                  <c:v>267</c:v>
                </c:pt>
                <c:pt idx="7">
                  <c:v>358</c:v>
                </c:pt>
                <c:pt idx="8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913-4B44-B06B-FD10E0A011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>
        <c:manualLayout>
          <c:xMode val="edge"/>
          <c:yMode val="edge"/>
          <c:x val="0.61264156856146346"/>
          <c:y val="0.21403332568261002"/>
          <c:w val="0.35134148929583098"/>
          <c:h val="0.782800305811890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[KPMG_VI_New_raw_data_update_final.xlsx]new job dist!PivotTable11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'New ' customers job industry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'new job dist'!$B$3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69A-A54B-995B-00DBFE43B84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F69A-A54B-995B-00DBFE43B84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F69A-A54B-995B-00DBFE43B84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F69A-A54B-995B-00DBFE43B848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50000"/>
                      <a:satMod val="300000"/>
                    </a:schemeClr>
                  </a:gs>
                  <a:gs pos="35000">
                    <a:schemeClr val="accent5">
                      <a:tint val="37000"/>
                      <a:satMod val="300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69A-A54B-995B-00DBFE43B848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50000"/>
                      <a:satMod val="300000"/>
                    </a:schemeClr>
                  </a:gs>
                  <a:gs pos="35000">
                    <a:schemeClr val="accent6">
                      <a:tint val="37000"/>
                      <a:satMod val="30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F69A-A54B-995B-00DBFE43B848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1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1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lumMod val="60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F69A-A54B-995B-00DBFE43B848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2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2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60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F69A-A54B-995B-00DBFE43B848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3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3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lumMod val="60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F69A-A54B-995B-00DBFE43B84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'new job dist'!$A$4:$A$13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'new job dist'!$B$4:$B$13</c:f>
              <c:numCache>
                <c:formatCode>General</c:formatCode>
                <c:ptCount val="9"/>
                <c:pt idx="0">
                  <c:v>26</c:v>
                </c:pt>
                <c:pt idx="1">
                  <c:v>37</c:v>
                </c:pt>
                <c:pt idx="2">
                  <c:v>203</c:v>
                </c:pt>
                <c:pt idx="3">
                  <c:v>152</c:v>
                </c:pt>
                <c:pt idx="4">
                  <c:v>51</c:v>
                </c:pt>
                <c:pt idx="5">
                  <c:v>199</c:v>
                </c:pt>
                <c:pt idx="6">
                  <c:v>64</c:v>
                </c:pt>
                <c:pt idx="7">
                  <c:v>78</c:v>
                </c:pt>
                <c:pt idx="8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69A-A54B-995B-00DBFE43B8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264156856146346"/>
          <c:y val="0.25895433940284146"/>
          <c:w val="0.35134148929583098"/>
          <c:h val="0.618138627902854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[KPMG_VI_New_raw_data_update_final.xlsx]wealthold!PivotTable16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Customer wealth Segment</a:t>
            </a:r>
            <a:r>
              <a:rPr lang="en-US" baseline="0" dirty="0"/>
              <a:t> by Age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wealthold!$B$3:$B$4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wealthold!$A$5:$A$12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wealthold!$B$5:$B$12</c:f>
              <c:numCache>
                <c:formatCode>General</c:formatCode>
                <c:ptCount val="7"/>
                <c:pt idx="0">
                  <c:v>130</c:v>
                </c:pt>
                <c:pt idx="1">
                  <c:v>146</c:v>
                </c:pt>
                <c:pt idx="2">
                  <c:v>254</c:v>
                </c:pt>
                <c:pt idx="3">
                  <c:v>171</c:v>
                </c:pt>
                <c:pt idx="4">
                  <c:v>130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A2-CF4C-8819-1FBC558521A6}"/>
            </c:ext>
          </c:extLst>
        </c:ser>
        <c:ser>
          <c:idx val="1"/>
          <c:order val="1"/>
          <c:tx>
            <c:strRef>
              <c:f>wealthold!$C$3:$C$4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wealthold!$A$5:$A$12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wealthold!$C$5:$C$12</c:f>
              <c:numCache>
                <c:formatCode>General</c:formatCode>
                <c:ptCount val="7"/>
                <c:pt idx="0">
                  <c:v>110</c:v>
                </c:pt>
                <c:pt idx="1">
                  <c:v>160</c:v>
                </c:pt>
                <c:pt idx="2">
                  <c:v>294</c:v>
                </c:pt>
                <c:pt idx="3">
                  <c:v>169</c:v>
                </c:pt>
                <c:pt idx="4">
                  <c:v>138</c:v>
                </c:pt>
                <c:pt idx="5">
                  <c:v>5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A2-CF4C-8819-1FBC558521A6}"/>
            </c:ext>
          </c:extLst>
        </c:ser>
        <c:ser>
          <c:idx val="2"/>
          <c:order val="2"/>
          <c:tx>
            <c:strRef>
              <c:f>wealthold!$D$3:$D$4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wealthold!$A$5:$A$12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wealthold!$D$5:$D$12</c:f>
              <c:numCache>
                <c:formatCode>General</c:formatCode>
                <c:ptCount val="7"/>
                <c:pt idx="0">
                  <c:v>233</c:v>
                </c:pt>
                <c:pt idx="1">
                  <c:v>310</c:v>
                </c:pt>
                <c:pt idx="2">
                  <c:v>549</c:v>
                </c:pt>
                <c:pt idx="3">
                  <c:v>326</c:v>
                </c:pt>
                <c:pt idx="4">
                  <c:v>279</c:v>
                </c:pt>
                <c:pt idx="5">
                  <c:v>7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A2-CF4C-8819-1FBC558521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989541279"/>
        <c:axId val="1989528943"/>
      </c:barChart>
      <c:catAx>
        <c:axId val="1989541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9528943"/>
        <c:crosses val="autoZero"/>
        <c:auto val="1"/>
        <c:lblAlgn val="ctr"/>
        <c:lblOffset val="100"/>
        <c:noMultiLvlLbl val="0"/>
      </c:catAx>
      <c:valAx>
        <c:axId val="198952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9541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[KPMG_VI_New_raw_data_update_final.xlsx]owncarsold!PivotTable14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cars owned in each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owncarsold!$B$3:$B$4</c:f>
              <c:strCache>
                <c:ptCount val="1"/>
                <c:pt idx="0">
                  <c:v>No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owncarsold!$A$5:$A$8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owncarsold!$B$5:$B$8</c:f>
              <c:numCache>
                <c:formatCode>General</c:formatCode>
                <c:ptCount val="3"/>
                <c:pt idx="0">
                  <c:v>776</c:v>
                </c:pt>
                <c:pt idx="1">
                  <c:v>324</c:v>
                </c:pt>
                <c:pt idx="2">
                  <c:v>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D3-5B4A-B3FE-B2954AAAA571}"/>
            </c:ext>
          </c:extLst>
        </c:ser>
        <c:ser>
          <c:idx val="1"/>
          <c:order val="1"/>
          <c:tx>
            <c:strRef>
              <c:f>owncarsold!$C$3:$C$4</c:f>
              <c:strCache>
                <c:ptCount val="1"/>
                <c:pt idx="0">
                  <c:v>Yes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owncarsold!$A$5:$A$8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owncarsold!$C$5:$C$8</c:f>
              <c:numCache>
                <c:formatCode>General</c:formatCode>
                <c:ptCount val="3"/>
                <c:pt idx="0">
                  <c:v>830</c:v>
                </c:pt>
                <c:pt idx="1">
                  <c:v>316</c:v>
                </c:pt>
                <c:pt idx="2">
                  <c:v>382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D3-5B4A-B3FE-B2954AAAA57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94859823"/>
        <c:axId val="1994861551"/>
      </c:barChart>
      <c:catAx>
        <c:axId val="1994859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861551"/>
        <c:crosses val="autoZero"/>
        <c:auto val="1"/>
        <c:lblAlgn val="ctr"/>
        <c:lblOffset val="100"/>
        <c:noMultiLvlLbl val="0"/>
      </c:catAx>
      <c:valAx>
        <c:axId val="199486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859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[KPMG_VI_New_raw_data_update_final.xlsx]title!PivotTable15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</a:t>
            </a:r>
            <a:r>
              <a:rPr lang="en-US" baseline="0"/>
              <a:t> title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title!$B$3:$B$4</c:f>
              <c:strCache>
                <c:ptCount val="1"/>
                <c:pt idx="0">
                  <c:v>Almost Lost Customer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title!$A$5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title!$B$5</c:f>
              <c:numCache>
                <c:formatCode>General</c:formatCode>
                <c:ptCount val="1"/>
                <c:pt idx="0">
                  <c:v>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38-B24D-9AFE-58622FF3235A}"/>
            </c:ext>
          </c:extLst>
        </c:ser>
        <c:ser>
          <c:idx val="1"/>
          <c:order val="1"/>
          <c:tx>
            <c:strRef>
              <c:f>title!$C$3:$C$4</c:f>
              <c:strCache>
                <c:ptCount val="1"/>
                <c:pt idx="0">
                  <c:v>Becoming Loyal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title!$A$5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title!$C$5</c:f>
              <c:numCache>
                <c:formatCode>General</c:formatCode>
                <c:ptCount val="1"/>
                <c:pt idx="0">
                  <c:v>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38-B24D-9AFE-58622FF3235A}"/>
            </c:ext>
          </c:extLst>
        </c:ser>
        <c:ser>
          <c:idx val="2"/>
          <c:order val="2"/>
          <c:tx>
            <c:strRef>
              <c:f>title!$D$3:$D$4</c:f>
              <c:strCache>
                <c:ptCount val="1"/>
                <c:pt idx="0">
                  <c:v>Evasive Customer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title!$A$5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title!$D$5</c:f>
              <c:numCache>
                <c:formatCode>General</c:formatCode>
                <c:ptCount val="1"/>
                <c:pt idx="0">
                  <c:v>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38-B24D-9AFE-58622FF3235A}"/>
            </c:ext>
          </c:extLst>
        </c:ser>
        <c:ser>
          <c:idx val="3"/>
          <c:order val="3"/>
          <c:tx>
            <c:strRef>
              <c:f>title!$E$3:$E$4</c:f>
              <c:strCache>
                <c:ptCount val="1"/>
                <c:pt idx="0">
                  <c:v>High Risk Customer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title!$A$5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title!$E$5</c:f>
              <c:numCache>
                <c:formatCode>General</c:formatCode>
                <c:ptCount val="1"/>
                <c:pt idx="0">
                  <c:v>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38-B24D-9AFE-58622FF3235A}"/>
            </c:ext>
          </c:extLst>
        </c:ser>
        <c:ser>
          <c:idx val="4"/>
          <c:order val="4"/>
          <c:tx>
            <c:strRef>
              <c:f>title!$F$3:$F$4</c:f>
              <c:strCache>
                <c:ptCount val="1"/>
                <c:pt idx="0">
                  <c:v>Late Bloomer</c:v>
                </c:pt>
              </c:strCache>
            </c:strRef>
          </c:tx>
          <c:spPr>
            <a:gradFill flip="none" rotWithShape="1">
              <a:gsLst>
                <a:gs pos="0">
                  <a:schemeClr val="accent5"/>
                </a:gs>
                <a:gs pos="75000">
                  <a:schemeClr val="accent5">
                    <a:lumMod val="60000"/>
                    <a:lumOff val="40000"/>
                  </a:schemeClr>
                </a:gs>
                <a:gs pos="51000">
                  <a:schemeClr val="accent5">
                    <a:alpha val="75000"/>
                  </a:schemeClr>
                </a:gs>
                <a:gs pos="100000">
                  <a:schemeClr val="accent5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title!$A$5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title!$F$5</c:f>
              <c:numCache>
                <c:formatCode>General</c:formatCode>
                <c:ptCount val="1"/>
                <c:pt idx="0">
                  <c:v>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38-B24D-9AFE-58622FF3235A}"/>
            </c:ext>
          </c:extLst>
        </c:ser>
        <c:ser>
          <c:idx val="5"/>
          <c:order val="5"/>
          <c:tx>
            <c:strRef>
              <c:f>title!$G$3:$G$4</c:f>
              <c:strCache>
                <c:ptCount val="1"/>
                <c:pt idx="0">
                  <c:v>Losing Customer</c:v>
                </c:pt>
              </c:strCache>
            </c:strRef>
          </c:tx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title!$A$5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title!$G$5</c:f>
              <c:numCache>
                <c:formatCode>General</c:formatCode>
                <c:ptCount val="1"/>
                <c:pt idx="0">
                  <c:v>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D38-B24D-9AFE-58622FF3235A}"/>
            </c:ext>
          </c:extLst>
        </c:ser>
        <c:ser>
          <c:idx val="6"/>
          <c:order val="6"/>
          <c:tx>
            <c:strRef>
              <c:f>title!$H$3:$H$4</c:f>
              <c:strCache>
                <c:ptCount val="1"/>
                <c:pt idx="0">
                  <c:v>Lost Customer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60000"/>
                  </a:schemeClr>
                </a:gs>
                <a:gs pos="75000">
                  <a:schemeClr val="accent1">
                    <a:lumMod val="60000"/>
                    <a:lumMod val="60000"/>
                    <a:lumOff val="40000"/>
                  </a:schemeClr>
                </a:gs>
                <a:gs pos="51000">
                  <a:schemeClr val="accent1">
                    <a:lumMod val="60000"/>
                    <a:alpha val="75000"/>
                  </a:schemeClr>
                </a:gs>
                <a:gs pos="100000">
                  <a:schemeClr val="accent1">
                    <a:lumMod val="6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title!$A$5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title!$H$5</c:f>
              <c:numCache>
                <c:formatCode>General</c:formatCode>
                <c:ptCount val="1"/>
                <c:pt idx="0">
                  <c:v>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38-B24D-9AFE-58622FF3235A}"/>
            </c:ext>
          </c:extLst>
        </c:ser>
        <c:ser>
          <c:idx val="7"/>
          <c:order val="7"/>
          <c:tx>
            <c:strRef>
              <c:f>title!$I$3:$I$4</c:f>
              <c:strCache>
                <c:ptCount val="1"/>
                <c:pt idx="0">
                  <c:v>Platinum Customer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lumMod val="60000"/>
                  </a:schemeClr>
                </a:gs>
                <a:gs pos="75000">
                  <a:schemeClr val="accent2">
                    <a:lumMod val="60000"/>
                    <a:lumMod val="60000"/>
                    <a:lumOff val="40000"/>
                  </a:schemeClr>
                </a:gs>
                <a:gs pos="51000">
                  <a:schemeClr val="accent2">
                    <a:lumMod val="60000"/>
                    <a:alpha val="75000"/>
                  </a:schemeClr>
                </a:gs>
                <a:gs pos="100000">
                  <a:schemeClr val="accent2">
                    <a:lumMod val="6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title!$A$5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title!$I$5</c:f>
              <c:numCache>
                <c:formatCode>General</c:formatCode>
                <c:ptCount val="1"/>
                <c:pt idx="0">
                  <c:v>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D38-B24D-9AFE-58622FF3235A}"/>
            </c:ext>
          </c:extLst>
        </c:ser>
        <c:ser>
          <c:idx val="8"/>
          <c:order val="8"/>
          <c:tx>
            <c:strRef>
              <c:f>title!$J$3:$J$4</c:f>
              <c:strCache>
                <c:ptCount val="1"/>
                <c:pt idx="0">
                  <c:v>Potential Customer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0000"/>
                  </a:schemeClr>
                </a:gs>
                <a:gs pos="75000">
                  <a:schemeClr val="accent3">
                    <a:lumMod val="60000"/>
                    <a:lumMod val="60000"/>
                    <a:lumOff val="40000"/>
                  </a:schemeClr>
                </a:gs>
                <a:gs pos="51000">
                  <a:schemeClr val="accent3">
                    <a:lumMod val="60000"/>
                    <a:alpha val="75000"/>
                  </a:schemeClr>
                </a:gs>
                <a:gs pos="100000">
                  <a:schemeClr val="accent3">
                    <a:lumMod val="6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title!$A$5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title!$J$5</c:f>
              <c:numCache>
                <c:formatCode>General</c:formatCode>
                <c:ptCount val="1"/>
                <c:pt idx="0">
                  <c:v>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38-B24D-9AFE-58622FF3235A}"/>
            </c:ext>
          </c:extLst>
        </c:ser>
        <c:ser>
          <c:idx val="9"/>
          <c:order val="9"/>
          <c:tx>
            <c:strRef>
              <c:f>title!$K$3:$K$4</c:f>
              <c:strCache>
                <c:ptCount val="1"/>
                <c:pt idx="0">
                  <c:v>Recent Customer</c:v>
                </c:pt>
              </c:strCache>
            </c:strRef>
          </c:tx>
          <c:spPr>
            <a:gradFill flip="none" rotWithShape="1">
              <a:gsLst>
                <a:gs pos="0">
                  <a:schemeClr val="accent4">
                    <a:lumMod val="60000"/>
                  </a:schemeClr>
                </a:gs>
                <a:gs pos="75000">
                  <a:schemeClr val="accent4">
                    <a:lumMod val="60000"/>
                    <a:lumMod val="60000"/>
                    <a:lumOff val="40000"/>
                  </a:schemeClr>
                </a:gs>
                <a:gs pos="51000">
                  <a:schemeClr val="accent4">
                    <a:lumMod val="60000"/>
                    <a:alpha val="75000"/>
                  </a:schemeClr>
                </a:gs>
                <a:gs pos="100000">
                  <a:schemeClr val="accent4">
                    <a:lumMod val="6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title!$A$5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title!$K$5</c:f>
              <c:numCache>
                <c:formatCode>General</c:formatCode>
                <c:ptCount val="1"/>
                <c:pt idx="0">
                  <c:v>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D38-B24D-9AFE-58622FF3235A}"/>
            </c:ext>
          </c:extLst>
        </c:ser>
        <c:ser>
          <c:idx val="10"/>
          <c:order val="10"/>
          <c:tx>
            <c:strRef>
              <c:f>title!$L$3:$L$4</c:f>
              <c:strCache>
                <c:ptCount val="1"/>
                <c:pt idx="0">
                  <c:v>Very Loyal</c:v>
                </c:pt>
              </c:strCache>
            </c:strRef>
          </c:tx>
          <c:spPr>
            <a:gradFill flip="none" rotWithShape="1">
              <a:gsLst>
                <a:gs pos="0">
                  <a:schemeClr val="accent5">
                    <a:lumMod val="60000"/>
                  </a:schemeClr>
                </a:gs>
                <a:gs pos="75000">
                  <a:schemeClr val="accent5">
                    <a:lumMod val="60000"/>
                    <a:lumMod val="60000"/>
                    <a:lumOff val="40000"/>
                  </a:schemeClr>
                </a:gs>
                <a:gs pos="51000">
                  <a:schemeClr val="accent5">
                    <a:lumMod val="60000"/>
                    <a:alpha val="75000"/>
                  </a:schemeClr>
                </a:gs>
                <a:gs pos="100000">
                  <a:schemeClr val="accent5">
                    <a:lumMod val="6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title!$A$5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title!$L$5</c:f>
              <c:numCache>
                <c:formatCode>General</c:formatCode>
                <c:ptCount val="1"/>
                <c:pt idx="0">
                  <c:v>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D38-B24D-9AFE-58622FF323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2120432463"/>
        <c:axId val="2120434191"/>
      </c:barChart>
      <c:catAx>
        <c:axId val="212043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434191"/>
        <c:crosses val="autoZero"/>
        <c:auto val="1"/>
        <c:lblAlgn val="ctr"/>
        <c:lblOffset val="100"/>
        <c:noMultiLvlLbl val="0"/>
      </c:catAx>
      <c:valAx>
        <c:axId val="212043419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432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</a:t>
            </a:r>
            <a:r>
              <a:rPr lang="en-IN" dirty="0" err="1"/>
              <a:t>vt</a:t>
            </a:r>
            <a:r>
              <a:rPr dirty="0"/>
              <a:t>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Data Analytics Division</a:t>
            </a:r>
            <a:r>
              <a:rPr dirty="0"/>
              <a:t> - [Engagement Manager], [Senior Consultant], </a:t>
            </a:r>
            <a:r>
              <a:rPr lang="en-IN" dirty="0"/>
              <a:t>Imen Khemaissia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224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  <a:r>
              <a:rPr lang="en-US" dirty="0"/>
              <a:t> and interpretation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Existing customer analysis to predict trends and generate business with new customer list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057054"/>
            <a:ext cx="8565599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Several plots have been visualised to find relationship between the features to get a better understanding of the current database of customers. The feature selection is as follows: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New and Old Customer Age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Bike related purchases over last 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Job industry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 Wealth segment by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Cars owned and not by age</a:t>
            </a:r>
          </a:p>
          <a:p>
            <a:endParaRPr lang="en-IN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‘New’ and ‘Old’ Customer Age distributions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683081"/>
            <a:ext cx="3414785" cy="2082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Most customers are aged between 50-70 in New. In ‘Old’ majority customers are aged between 40-70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lowest age groups are under 30 and 80+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 There is a steep drop of customers in the 30-40 age group in ‘New’</a:t>
            </a:r>
            <a:endParaRPr sz="12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E83D9B7-4F62-A837-9E03-D4405B1CE0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120961"/>
              </p:ext>
            </p:extLst>
          </p:nvPr>
        </p:nvGraphicFramePr>
        <p:xfrm>
          <a:off x="5469591" y="3088141"/>
          <a:ext cx="3090582" cy="2082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9CD896-6786-234E-00B8-EAFDF4945A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774048"/>
              </p:ext>
            </p:extLst>
          </p:nvPr>
        </p:nvGraphicFramePr>
        <p:xfrm>
          <a:off x="5692588" y="1014065"/>
          <a:ext cx="2644588" cy="2074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468238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Bike related purchases over last 3 years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6" y="1683081"/>
            <a:ext cx="3533256" cy="187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 Over the last three years more than 50% of bike related purchases were made by female to 47% of purchases made by males. Approximately 2% were made by unknown gender.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 Females make up majority of bike related sales.</a:t>
            </a:r>
            <a:endParaRPr sz="12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F2239B4-EF4F-4FDD-57A9-D1B3BDC495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1996484"/>
              </p:ext>
            </p:extLst>
          </p:nvPr>
        </p:nvGraphicFramePr>
        <p:xfrm>
          <a:off x="3917575" y="1683081"/>
          <a:ext cx="406101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55950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Job Industry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683081"/>
            <a:ext cx="3414785" cy="2932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notice that the top 3 job categories in the current database are Manufacturing with 24%, Financial services (more than 20 %)  and Health with 20% which reflects in the target database as well.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 The smallest number of customers are in agriculture and telecommunications at 3%.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 Almost similar patterns in old and new customers.</a:t>
            </a:r>
          </a:p>
          <a:p>
            <a:endParaRPr lang="en-IN" sz="12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7126C5C-B6D8-6FC0-9676-11695D91EA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1130625"/>
              </p:ext>
            </p:extLst>
          </p:nvPr>
        </p:nvGraphicFramePr>
        <p:xfrm>
          <a:off x="6759387" y="1083298"/>
          <a:ext cx="2115671" cy="3685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45747AC-04C9-8C19-26A3-7C82CD4D47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0938334"/>
              </p:ext>
            </p:extLst>
          </p:nvPr>
        </p:nvGraphicFramePr>
        <p:xfrm>
          <a:off x="4572000" y="1083297"/>
          <a:ext cx="2187388" cy="394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040264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wealth segment by age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6" y="1683081"/>
            <a:ext cx="2361194" cy="250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mass affluent customer base has the highest number of purchases in the current database compared to the affluent and HNI. 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affluent customers can outperform the high net worth customer in the age group 40-50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F46880E-DF1E-57C8-E3E8-AB04E8173B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2462801"/>
              </p:ext>
            </p:extLst>
          </p:nvPr>
        </p:nvGraphicFramePr>
        <p:xfrm>
          <a:off x="3455581" y="1730354"/>
          <a:ext cx="551151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08900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91213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Number of Cars owned and not owned by state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50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NSW has the largest amount of people that do not own a car and as seems to have a higher number of people from which data was collected </a:t>
            </a:r>
          </a:p>
          <a:p>
            <a:endParaRPr lang="en-US" sz="12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Victoria is also split quite evenly but both numbers are significantly lower than those of NSW 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QLD has a relatively high number of customers that own a car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endParaRPr lang="en-IN" sz="12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575662A-A7DD-799B-1B0B-EABE4E6A8A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291488"/>
              </p:ext>
            </p:extLst>
          </p:nvPr>
        </p:nvGraphicFramePr>
        <p:xfrm>
          <a:off x="5146329" y="1901678"/>
          <a:ext cx="3997671" cy="1870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 and Customer classification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645554"/>
            <a:ext cx="4134600" cy="2082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sz="12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FM analysis is used to determine which customers a business should target to increase its revenue and value</a:t>
            </a:r>
          </a:p>
          <a:p>
            <a:endParaRPr lang="en-US" sz="12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12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 RFM (recency, frequency, and monetary) model shows customers that have displayed high levels of engagement with the business in the three categories mentioned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C46D67D-A586-1C75-9093-780E933AD2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950833"/>
              </p:ext>
            </p:extLst>
          </p:nvPr>
        </p:nvGraphicFramePr>
        <p:xfrm>
          <a:off x="4432299" y="1599626"/>
          <a:ext cx="4506675" cy="311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493</Words>
  <Application>Microsoft Macintosh PowerPoint</Application>
  <PresentationFormat>On-screen Show (16:9)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Chandramohan</dc:creator>
  <cp:lastModifiedBy>Imen khemaissia</cp:lastModifiedBy>
  <cp:revision>5</cp:revision>
  <dcterms:modified xsi:type="dcterms:W3CDTF">2023-11-22T18:28:53Z</dcterms:modified>
</cp:coreProperties>
</file>