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9"/>
  </p:notesMasterIdLst>
  <p:sldIdLst>
    <p:sldId id="256" r:id="rId2"/>
    <p:sldId id="293" r:id="rId3"/>
    <p:sldId id="1771" r:id="rId4"/>
    <p:sldId id="1772" r:id="rId5"/>
    <p:sldId id="1793" r:id="rId6"/>
    <p:sldId id="1783" r:id="rId7"/>
    <p:sldId id="1784" r:id="rId8"/>
    <p:sldId id="1773" r:id="rId9"/>
    <p:sldId id="1774" r:id="rId10"/>
    <p:sldId id="1775" r:id="rId11"/>
    <p:sldId id="1785" r:id="rId12"/>
    <p:sldId id="1778" r:id="rId13"/>
    <p:sldId id="1786" r:id="rId14"/>
    <p:sldId id="1787" r:id="rId15"/>
    <p:sldId id="1788" r:id="rId16"/>
    <p:sldId id="1789" r:id="rId17"/>
    <p:sldId id="1790" r:id="rId18"/>
    <p:sldId id="1791" r:id="rId19"/>
    <p:sldId id="1792" r:id="rId20"/>
    <p:sldId id="1780" r:id="rId21"/>
    <p:sldId id="1782" r:id="rId22"/>
    <p:sldId id="1794" r:id="rId23"/>
    <p:sldId id="1795" r:id="rId24"/>
    <p:sldId id="1796" r:id="rId25"/>
    <p:sldId id="1797" r:id="rId26"/>
    <p:sldId id="1798" r:id="rId27"/>
    <p:sldId id="1799" r:id="rId28"/>
    <p:sldId id="1800" r:id="rId29"/>
    <p:sldId id="1801" r:id="rId30"/>
    <p:sldId id="1812" r:id="rId31"/>
    <p:sldId id="1814" r:id="rId32"/>
    <p:sldId id="1831" r:id="rId33"/>
    <p:sldId id="1832" r:id="rId34"/>
    <p:sldId id="1833" r:id="rId35"/>
    <p:sldId id="1835" r:id="rId36"/>
    <p:sldId id="1837" r:id="rId37"/>
    <p:sldId id="1838" r:id="rId3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5" autoAdjust="0"/>
    <p:restoredTop sz="84473" autoAdjust="0"/>
  </p:normalViewPr>
  <p:slideViewPr>
    <p:cSldViewPr>
      <p:cViewPr varScale="1">
        <p:scale>
          <a:sx n="68" d="100"/>
          <a:sy n="68" d="100"/>
        </p:scale>
        <p:origin x="76" y="3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inputs with the </a:t>
            </a:r>
            <a:r>
              <a:rPr lang="en-US" dirty="0" smtClean="0">
                <a:solidFill>
                  <a:srgbClr val="003300"/>
                </a:solidFill>
              </a:rPr>
              <a:t>same key </a:t>
            </a:r>
            <a:r>
              <a:rPr lang="en-US" i="1" dirty="0" smtClean="0"/>
              <a:t>must</a:t>
            </a:r>
            <a:r>
              <a:rPr lang="en-US" dirty="0" smtClean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35674" y="1348913"/>
            <a:ext cx="7981950" cy="435451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225" y="6427788"/>
            <a:ext cx="6062663" cy="365125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Machine Learning Keynote Version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810DB-6D0D-6546-9933-38ADD1A5F8A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8761" y="6054768"/>
            <a:ext cx="1457540" cy="608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45BB-031E-4E5B-BC79-44D290C71C1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290F-351C-4FE1-B136-EF6753D98D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82402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3954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1" r:id="rId3"/>
    <p:sldLayoutId id="2147483795" r:id="rId4"/>
    <p:sldLayoutId id="2147483798" r:id="rId5"/>
    <p:sldLayoutId id="2147483799" r:id="rId6"/>
    <p:sldLayoutId id="21474838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r>
              <a:rPr lang="de-DE" altLang="en-US" sz="4400" dirty="0"/>
              <a:t/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r>
              <a:rPr lang="de-DE" altLang="en-US" sz="4400" i="1" dirty="0"/>
              <a:t/>
            </a:r>
            <a:br>
              <a:rPr lang="de-DE" altLang="en-US" sz="4400" i="1" dirty="0"/>
            </a:br>
            <a:r>
              <a:rPr lang="de-DE" altLang="en-US" sz="2000" dirty="0" smtClean="0"/>
              <a:t>05/06 </a:t>
            </a:r>
            <a:r>
              <a:rPr lang="de-DE" altLang="en-US" sz="2000" dirty="0" smtClean="0"/>
              <a:t>– Vorlesung *Big Data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/>
          <p:cNvSpPr/>
          <p:nvPr/>
        </p:nvSpPr>
        <p:spPr>
          <a:xfrm>
            <a:off x="5760799" y="2699959"/>
            <a:ext cx="1931224" cy="1432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MapReduce: </a:t>
            </a:r>
            <a:r>
              <a:rPr lang="de-DE" dirty="0" err="1"/>
              <a:t>Reduce</a:t>
            </a:r>
            <a:endParaRPr lang="en-US" dirty="0"/>
          </a:p>
        </p:txBody>
      </p:sp>
      <p:sp>
        <p:nvSpPr>
          <p:cNvPr id="194" name="Right Arrow 193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0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850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9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Picture 207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885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Picture 208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10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9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Picture 210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88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Oval 211"/>
          <p:cNvSpPr>
            <a:spLocks noChangeAspect="1"/>
          </p:cNvSpPr>
          <p:nvPr/>
        </p:nvSpPr>
        <p:spPr>
          <a:xfrm>
            <a:off x="2002631" y="2868692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1993995" y="2740233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1919323" y="258251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2066288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2054304" y="258251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1924181" y="4268195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8" name="Oval 217"/>
          <p:cNvSpPr>
            <a:spLocks noChangeAspect="1"/>
          </p:cNvSpPr>
          <p:nvPr/>
        </p:nvSpPr>
        <p:spPr>
          <a:xfrm>
            <a:off x="2061080" y="4133632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>
            <a:off x="2059162" y="4268195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1918435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>
            <a:off x="2053416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>
            <a:off x="1391192" y="269995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3" name="Oval 222"/>
          <p:cNvSpPr>
            <a:spLocks noChangeAspect="1"/>
          </p:cNvSpPr>
          <p:nvPr/>
        </p:nvSpPr>
        <p:spPr>
          <a:xfrm>
            <a:off x="1318493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4" name="Oval 223"/>
          <p:cNvSpPr>
            <a:spLocks noChangeAspect="1"/>
          </p:cNvSpPr>
          <p:nvPr/>
        </p:nvSpPr>
        <p:spPr>
          <a:xfrm>
            <a:off x="1453474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5" name="Oval 224"/>
          <p:cNvSpPr>
            <a:spLocks noChangeAspect="1"/>
          </p:cNvSpPr>
          <p:nvPr/>
        </p:nvSpPr>
        <p:spPr>
          <a:xfrm>
            <a:off x="1453474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1323702" y="300021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>
            <a:off x="1458683" y="300021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>
            <a:off x="2525614" y="272615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9" name="Oval 228"/>
          <p:cNvSpPr>
            <a:spLocks noChangeAspect="1"/>
          </p:cNvSpPr>
          <p:nvPr/>
        </p:nvSpPr>
        <p:spPr>
          <a:xfrm>
            <a:off x="2660595" y="272615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>
            <a:off x="2660595" y="272615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2530823" y="2584797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2665803" y="2584797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1391192" y="2838832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1318493" y="385203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>
            <a:off x="1453474" y="385203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6" name="Oval 235"/>
          <p:cNvSpPr>
            <a:spLocks noChangeAspect="1"/>
          </p:cNvSpPr>
          <p:nvPr/>
        </p:nvSpPr>
        <p:spPr>
          <a:xfrm>
            <a:off x="1313284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>
            <a:off x="1448265" y="3987372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8" name="Oval 237"/>
          <p:cNvSpPr>
            <a:spLocks noChangeAspect="1"/>
          </p:cNvSpPr>
          <p:nvPr/>
        </p:nvSpPr>
        <p:spPr>
          <a:xfrm>
            <a:off x="1448265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9" name="Oval 238"/>
          <p:cNvSpPr>
            <a:spLocks noChangeAspect="1"/>
          </p:cNvSpPr>
          <p:nvPr/>
        </p:nvSpPr>
        <p:spPr>
          <a:xfrm>
            <a:off x="1385983" y="42553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>
            <a:off x="1405188" y="4122708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1" name="Oval 240"/>
          <p:cNvSpPr>
            <a:spLocks noChangeAspect="1"/>
          </p:cNvSpPr>
          <p:nvPr/>
        </p:nvSpPr>
        <p:spPr>
          <a:xfrm>
            <a:off x="1264236" y="412319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2" name="Oval 241"/>
          <p:cNvSpPr>
            <a:spLocks noChangeAspect="1"/>
          </p:cNvSpPr>
          <p:nvPr/>
        </p:nvSpPr>
        <p:spPr>
          <a:xfrm>
            <a:off x="1530584" y="4123198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3" name="Oval 242"/>
          <p:cNvSpPr>
            <a:spLocks noChangeAspect="1"/>
          </p:cNvSpPr>
          <p:nvPr/>
        </p:nvSpPr>
        <p:spPr>
          <a:xfrm>
            <a:off x="1983362" y="384148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>
            <a:off x="1990227" y="399124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>
            <a:off x="2585763" y="4132217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6" name="Oval 245"/>
          <p:cNvSpPr>
            <a:spLocks noChangeAspect="1"/>
          </p:cNvSpPr>
          <p:nvPr/>
        </p:nvSpPr>
        <p:spPr>
          <a:xfrm>
            <a:off x="2530823" y="426896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Oval 246"/>
          <p:cNvSpPr>
            <a:spLocks noChangeAspect="1"/>
          </p:cNvSpPr>
          <p:nvPr/>
        </p:nvSpPr>
        <p:spPr>
          <a:xfrm>
            <a:off x="2665803" y="426896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8" name="Oval 247"/>
          <p:cNvSpPr>
            <a:spLocks noChangeAspect="1"/>
          </p:cNvSpPr>
          <p:nvPr/>
        </p:nvSpPr>
        <p:spPr>
          <a:xfrm>
            <a:off x="2594717" y="384805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2579024" y="398688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0" name="Oval 249"/>
          <p:cNvSpPr>
            <a:spLocks noChangeAspect="1"/>
          </p:cNvSpPr>
          <p:nvPr/>
        </p:nvSpPr>
        <p:spPr>
          <a:xfrm>
            <a:off x="2438072" y="398736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2704421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2" name="Oval 251"/>
          <p:cNvSpPr>
            <a:spLocks noChangeAspect="1"/>
          </p:cNvSpPr>
          <p:nvPr/>
        </p:nvSpPr>
        <p:spPr>
          <a:xfrm>
            <a:off x="2598111" y="2842803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5992098" y="2894341"/>
            <a:ext cx="1075805" cy="135336"/>
            <a:chOff x="7989732" y="2716020"/>
            <a:chExt cx="1434611" cy="180473"/>
          </a:xfrm>
        </p:grpSpPr>
        <p:sp>
          <p:nvSpPr>
            <p:cNvPr id="253" name="Oval 252"/>
            <p:cNvSpPr>
              <a:spLocks noChangeAspect="1"/>
            </p:cNvSpPr>
            <p:nvPr/>
          </p:nvSpPr>
          <p:spPr>
            <a:xfrm>
              <a:off x="834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4" name="Oval 253"/>
            <p:cNvSpPr>
              <a:spLocks noChangeAspect="1"/>
            </p:cNvSpPr>
            <p:nvPr/>
          </p:nvSpPr>
          <p:spPr>
            <a:xfrm>
              <a:off x="852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5" name="Oval 254"/>
            <p:cNvSpPr>
              <a:spLocks noChangeAspect="1"/>
            </p:cNvSpPr>
            <p:nvPr/>
          </p:nvSpPr>
          <p:spPr>
            <a:xfrm>
              <a:off x="798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6" name="Oval 255"/>
            <p:cNvSpPr>
              <a:spLocks noChangeAspect="1"/>
            </p:cNvSpPr>
            <p:nvPr/>
          </p:nvSpPr>
          <p:spPr>
            <a:xfrm>
              <a:off x="816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7" name="Oval 256"/>
            <p:cNvSpPr>
              <a:spLocks noChangeAspect="1"/>
            </p:cNvSpPr>
            <p:nvPr/>
          </p:nvSpPr>
          <p:spPr>
            <a:xfrm>
              <a:off x="816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8" name="Oval 257"/>
            <p:cNvSpPr>
              <a:spLocks noChangeAspect="1"/>
            </p:cNvSpPr>
            <p:nvPr/>
          </p:nvSpPr>
          <p:spPr>
            <a:xfrm>
              <a:off x="906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924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870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1" name="Oval 260"/>
            <p:cNvSpPr>
              <a:spLocks noChangeAspect="1"/>
            </p:cNvSpPr>
            <p:nvPr/>
          </p:nvSpPr>
          <p:spPr>
            <a:xfrm>
              <a:off x="888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2" name="Oval 261"/>
            <p:cNvSpPr>
              <a:spLocks noChangeAspect="1"/>
            </p:cNvSpPr>
            <p:nvPr/>
          </p:nvSpPr>
          <p:spPr>
            <a:xfrm>
              <a:off x="888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92098" y="3115298"/>
            <a:ext cx="940825" cy="135336"/>
            <a:chOff x="7989732" y="3010670"/>
            <a:chExt cx="1254611" cy="180473"/>
          </a:xfrm>
          <a:solidFill>
            <a:srgbClr val="107C10"/>
          </a:solidFill>
        </p:grpSpPr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834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>
              <a:off x="852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>
              <a:off x="798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>
              <a:off x="816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816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4" name="Oval 273"/>
            <p:cNvSpPr>
              <a:spLocks noChangeAspect="1"/>
            </p:cNvSpPr>
            <p:nvPr/>
          </p:nvSpPr>
          <p:spPr>
            <a:xfrm>
              <a:off x="906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>
            <a:xfrm>
              <a:off x="870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>
            <a:xfrm>
              <a:off x="888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>
            <a:xfrm>
              <a:off x="888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92098" y="3336253"/>
            <a:ext cx="1343963" cy="139019"/>
            <a:chOff x="7989732" y="3305320"/>
            <a:chExt cx="1792205" cy="185385"/>
          </a:xfrm>
          <a:solidFill>
            <a:schemeClr val="accent4"/>
          </a:solidFill>
        </p:grpSpPr>
        <p:sp>
          <p:nvSpPr>
            <p:cNvPr id="279" name="Oval 278"/>
            <p:cNvSpPr>
              <a:spLocks noChangeAspect="1"/>
            </p:cNvSpPr>
            <p:nvPr/>
          </p:nvSpPr>
          <p:spPr>
            <a:xfrm>
              <a:off x="834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0" name="Oval 279"/>
            <p:cNvSpPr>
              <a:spLocks noChangeAspect="1"/>
            </p:cNvSpPr>
            <p:nvPr/>
          </p:nvSpPr>
          <p:spPr>
            <a:xfrm>
              <a:off x="852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1" name="Oval 280"/>
            <p:cNvSpPr>
              <a:spLocks noChangeAspect="1"/>
            </p:cNvSpPr>
            <p:nvPr/>
          </p:nvSpPr>
          <p:spPr>
            <a:xfrm>
              <a:off x="798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2" name="Oval 281"/>
            <p:cNvSpPr>
              <a:spLocks noChangeAspect="1"/>
            </p:cNvSpPr>
            <p:nvPr/>
          </p:nvSpPr>
          <p:spPr>
            <a:xfrm>
              <a:off x="816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3" name="Oval 282"/>
            <p:cNvSpPr>
              <a:spLocks noChangeAspect="1"/>
            </p:cNvSpPr>
            <p:nvPr/>
          </p:nvSpPr>
          <p:spPr>
            <a:xfrm>
              <a:off x="816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4" name="Oval 283"/>
            <p:cNvSpPr>
              <a:spLocks noChangeAspect="1"/>
            </p:cNvSpPr>
            <p:nvPr/>
          </p:nvSpPr>
          <p:spPr>
            <a:xfrm>
              <a:off x="906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5" name="Oval 284"/>
            <p:cNvSpPr>
              <a:spLocks noChangeAspect="1"/>
            </p:cNvSpPr>
            <p:nvPr/>
          </p:nvSpPr>
          <p:spPr>
            <a:xfrm>
              <a:off x="924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6" name="Oval 285"/>
            <p:cNvSpPr>
              <a:spLocks noChangeAspect="1"/>
            </p:cNvSpPr>
            <p:nvPr/>
          </p:nvSpPr>
          <p:spPr>
            <a:xfrm>
              <a:off x="870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7" name="Oval 286"/>
            <p:cNvSpPr>
              <a:spLocks noChangeAspect="1"/>
            </p:cNvSpPr>
            <p:nvPr/>
          </p:nvSpPr>
          <p:spPr>
            <a:xfrm>
              <a:off x="888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8" name="Oval 287"/>
            <p:cNvSpPr>
              <a:spLocks noChangeAspect="1"/>
            </p:cNvSpPr>
            <p:nvPr/>
          </p:nvSpPr>
          <p:spPr>
            <a:xfrm>
              <a:off x="888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9" name="Oval 288"/>
            <p:cNvSpPr>
              <a:spLocks noChangeAspect="1"/>
            </p:cNvSpPr>
            <p:nvPr/>
          </p:nvSpPr>
          <p:spPr>
            <a:xfrm>
              <a:off x="9421937" y="3310232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0" name="Oval 289"/>
            <p:cNvSpPr>
              <a:spLocks noChangeAspect="1"/>
            </p:cNvSpPr>
            <p:nvPr/>
          </p:nvSpPr>
          <p:spPr>
            <a:xfrm>
              <a:off x="9601937" y="3310232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88056" y="3557209"/>
            <a:ext cx="805844" cy="135336"/>
            <a:chOff x="7984343" y="3599970"/>
            <a:chExt cx="1074611" cy="180473"/>
          </a:xfrm>
        </p:grpSpPr>
        <p:sp>
          <p:nvSpPr>
            <p:cNvPr id="291" name="Oval 290"/>
            <p:cNvSpPr>
              <a:spLocks noChangeAspect="1"/>
            </p:cNvSpPr>
            <p:nvPr/>
          </p:nvSpPr>
          <p:spPr>
            <a:xfrm>
              <a:off x="834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2" name="Oval 291"/>
            <p:cNvSpPr>
              <a:spLocks noChangeAspect="1"/>
            </p:cNvSpPr>
            <p:nvPr/>
          </p:nvSpPr>
          <p:spPr>
            <a:xfrm>
              <a:off x="852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798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816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816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7" name="Oval 296"/>
            <p:cNvSpPr>
              <a:spLocks noChangeAspect="1"/>
            </p:cNvSpPr>
            <p:nvPr/>
          </p:nvSpPr>
          <p:spPr>
            <a:xfrm>
              <a:off x="869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887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887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8057" y="3780389"/>
            <a:ext cx="539923" cy="135336"/>
            <a:chOff x="7984343" y="3897585"/>
            <a:chExt cx="720000" cy="180473"/>
          </a:xfrm>
        </p:grpSpPr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834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852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Oval 301"/>
            <p:cNvSpPr>
              <a:spLocks noChangeAspect="1"/>
            </p:cNvSpPr>
            <p:nvPr/>
          </p:nvSpPr>
          <p:spPr>
            <a:xfrm>
              <a:off x="798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3" name="Oval 302"/>
            <p:cNvSpPr>
              <a:spLocks noChangeAspect="1"/>
            </p:cNvSpPr>
            <p:nvPr/>
          </p:nvSpPr>
          <p:spPr>
            <a:xfrm>
              <a:off x="816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Oval 303"/>
            <p:cNvSpPr>
              <a:spLocks noChangeAspect="1"/>
            </p:cNvSpPr>
            <p:nvPr/>
          </p:nvSpPr>
          <p:spPr>
            <a:xfrm>
              <a:off x="816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76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9"/>
    </mc:Choice>
    <mc:Fallback xmlns="">
      <p:transition spd="slow" advTm="27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194" grpId="0" animBg="1"/>
      <p:bldP spid="212" grpId="0" animBg="1"/>
      <p:bldP spid="213" grpId="0" animBg="1"/>
      <p:bldP spid="214" grpId="0" animBg="1"/>
      <p:bldP spid="215" grpId="0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 Read </a:t>
            </a:r>
            <a:r>
              <a:rPr lang="en-US" sz="2800" dirty="0"/>
              <a:t>a lot of </a:t>
            </a:r>
            <a:r>
              <a:rPr lang="en-US" sz="2800" dirty="0" smtClean="0"/>
              <a:t>data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Map</a:t>
            </a:r>
            <a:r>
              <a:rPr lang="en-US" sz="2800" dirty="0"/>
              <a:t>: extract something you care about from each </a:t>
            </a:r>
            <a:r>
              <a:rPr lang="en-US" sz="2800" dirty="0" smtClean="0"/>
              <a:t>record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 Shuffle </a:t>
            </a:r>
            <a:r>
              <a:rPr lang="en-US" sz="2800" dirty="0"/>
              <a:t>and Sort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Reduce</a:t>
            </a:r>
            <a:r>
              <a:rPr lang="en-US" sz="2800" dirty="0"/>
              <a:t>: aggregate, summarize, filter, or transform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 Write </a:t>
            </a:r>
            <a:r>
              <a:rPr lang="en-US" sz="2800" dirty="0"/>
              <a:t>the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989138"/>
            <a:ext cx="4324350" cy="4106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 Extension </a:t>
            </a:r>
            <a:r>
              <a:rPr lang="en-US" sz="2400" dirty="0"/>
              <a:t>to Google File System (GFS, 2003)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</a:t>
            </a:r>
            <a:r>
              <a:rPr lang="en-US" sz="2400" dirty="0"/>
              <a:t>paper published 2004 at OSDI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Used to recalculate search indices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Became </a:t>
            </a:r>
            <a:r>
              <a:rPr lang="en-US" sz="2400" dirty="0"/>
              <a:t>synonymous for </a:t>
            </a:r>
            <a:r>
              <a:rPr lang="en-US" sz="2400" dirty="0" err="1">
                <a:solidFill>
                  <a:srgbClr val="ED7D31"/>
                </a:solidFill>
              </a:rPr>
              <a:t>BigData</a:t>
            </a:r>
            <a:endParaRPr lang="en-US" sz="2400" dirty="0">
              <a:solidFill>
                <a:srgbClr val="ED7D3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ym typeface="Wingdings"/>
              </a:rPr>
              <a:t> </a:t>
            </a:r>
            <a:r>
              <a:rPr lang="en-US" sz="2400" dirty="0" err="1">
                <a:sym typeface="Wingdings"/>
              </a:rPr>
              <a:t>Hadoop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did it start?</a:t>
            </a:r>
            <a:endParaRPr lang="en-US" dirty="0"/>
          </a:p>
        </p:txBody>
      </p:sp>
      <p:pic>
        <p:nvPicPr>
          <p:cNvPr id="4" name="Picture 3" descr="Screen Shot 2014-12-01 at 19.41.2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871" y="2226640"/>
            <a:ext cx="4353613" cy="27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674985" y="2308226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2017385" y="2003426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102985" y="2232026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3007985" y="2003426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5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local</a:t>
              </a:r>
              <a:endParaRPr lang="en-US" altLang="en-US" sz="2000" dirty="0"/>
            </a:p>
            <a:p>
              <a:r>
                <a:rPr lang="en-US" altLang="en-US" sz="2000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608183" y="2232025"/>
            <a:ext cx="1066800" cy="2447925"/>
            <a:chOff x="2880" y="2496"/>
            <a:chExt cx="672" cy="154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2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remote</a:t>
              </a:r>
            </a:p>
            <a:p>
              <a:r>
                <a:rPr lang="en-US" altLang="en-US" sz="1400" dirty="0"/>
                <a:t>read</a:t>
              </a:r>
              <a:r>
                <a:rPr lang="en-US" altLang="en-US" sz="2000" dirty="0"/>
                <a:t>,</a:t>
              </a:r>
            </a:p>
            <a:p>
              <a:r>
                <a:rPr lang="en-US" altLang="en-US" sz="2000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65585" y="2155826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</a:p>
            <a:p>
              <a:pPr algn="ctr"/>
              <a:r>
                <a:rPr lang="en-US" altLang="en-US" sz="200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</a:p>
            <a:p>
              <a:pPr algn="ctr"/>
              <a:r>
                <a:rPr lang="en-US" altLang="en-US" sz="2000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5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64785" y="2613026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28903" y="1482726"/>
            <a:ext cx="1572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83138" y="1482726"/>
            <a:ext cx="1768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dirty="0" smtClean="0"/>
              <a:t>Output Data</a:t>
            </a:r>
            <a:endParaRPr lang="en-US" altLang="en-US" sz="2000" dirty="0"/>
          </a:p>
        </p:txBody>
      </p:sp>
      <p:sp>
        <p:nvSpPr>
          <p:cNvPr id="132" name="Rectangle 131"/>
          <p:cNvSpPr/>
          <p:nvPr/>
        </p:nvSpPr>
        <p:spPr>
          <a:xfrm>
            <a:off x="1291104" y="4648200"/>
            <a:ext cx="2443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Map</a:t>
            </a:r>
            <a:endParaRPr lang="en-US" sz="2000" b="1" dirty="0"/>
          </a:p>
          <a:p>
            <a:pPr algn="ctr"/>
            <a:r>
              <a:rPr lang="en-US" sz="2000" dirty="0" smtClean="0"/>
              <a:t>extract </a:t>
            </a:r>
            <a:r>
              <a:rPr lang="en-US" sz="2000" dirty="0"/>
              <a:t>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66037" y="4648200"/>
            <a:ext cx="1808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Reduce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aggregate</a:t>
            </a:r>
            <a:r>
              <a:rPr lang="en-US" sz="2000" dirty="0"/>
              <a:t>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11817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 Need </a:t>
            </a:r>
            <a:r>
              <a:rPr lang="en-US" sz="2800" dirty="0"/>
              <a:t>to handle more data? Just add more Mappers/Reducers!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 No </a:t>
            </a:r>
            <a:r>
              <a:rPr lang="en-US" sz="2800" dirty="0"/>
              <a:t>need to handle 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 Mappers </a:t>
            </a:r>
            <a:r>
              <a:rPr lang="en-US" sz="2800" dirty="0"/>
              <a:t>and Reducers are typically single threaded and deterministic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 Determinism </a:t>
            </a:r>
            <a:r>
              <a:rPr lang="en-US" sz="2800" dirty="0"/>
              <a:t>allows for restarting of failed jobs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 Mappers/Reducers </a:t>
            </a:r>
            <a:r>
              <a:rPr lang="en-US" sz="2800" dirty="0"/>
              <a:t>run entirely independent of each other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 In </a:t>
            </a:r>
            <a:r>
              <a:rPr lang="en-US" sz="2800" dirty="0"/>
              <a:t>Hadoop, they run in separate JVMs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7428"/>
            <a:ext cx="6076950" cy="854075"/>
          </a:xfrm>
        </p:spPr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620689"/>
            <a:ext cx="9555438" cy="6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  <p:sp>
        <p:nvSpPr>
          <p:cNvPr id="6" name="Rectangle 5"/>
          <p:cNvSpPr/>
          <p:nvPr/>
        </p:nvSpPr>
        <p:spPr>
          <a:xfrm flipH="1" flipV="1">
            <a:off x="1772703" y="1160494"/>
            <a:ext cx="8418917" cy="466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0093 L 0.2397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5 0.00093 L 0.38125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0093 L 0.5152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7 0.00092 L 0.8611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 Reads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006600"/>
                </a:solidFill>
              </a:rPr>
              <a:t>input pair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</a:rPr>
              <a:t>Key,Value</a:t>
            </a:r>
            <a:r>
              <a:rPr lang="en-US" sz="18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 Outputs </a:t>
            </a:r>
            <a:r>
              <a:rPr lang="en-US" sz="1800" dirty="0"/>
              <a:t>a pair 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K’, </a:t>
            </a:r>
            <a:r>
              <a:rPr lang="en-US" sz="1800" dirty="0">
                <a:solidFill>
                  <a:srgbClr val="0000FF"/>
                </a:solidFill>
              </a:rPr>
              <a:t>V’&gt;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 Let’s count number of each word in user queries (or Tweets/Blogs)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 The input to the mapper will be &lt;</a:t>
            </a:r>
            <a:r>
              <a:rPr lang="en-US" sz="1800" dirty="0" err="1" smtClean="0"/>
              <a:t>queryID</a:t>
            </a:r>
            <a:r>
              <a:rPr lang="en-US" sz="1800" dirty="0" smtClean="0"/>
              <a:t>, </a:t>
            </a:r>
            <a:r>
              <a:rPr lang="en-US" sz="1800" dirty="0" err="1" smtClean="0"/>
              <a:t>QueryText</a:t>
            </a:r>
            <a:r>
              <a:rPr lang="en-US" sz="1800" dirty="0" smtClean="0"/>
              <a:t>&gt;: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&lt;Q1,“The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teacher went to the store. The store was closed; the store opens in the morning. The store opens at 9am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.” 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output would be: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&lt;the, 1&gt; &lt;store, 1&gt; &lt;was, 1&gt; &lt;closed, 1&gt; &lt;the, 1&gt;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&lt;opens, 1&gt; &lt;in, 1&gt; &lt;the, 1&gt; &lt;morning, 1&gt; &lt;the 1&gt; &lt;store, 1&gt; &lt;opens, 1&gt; &lt;at, 1&gt; &lt;9am, 1&gt;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7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66"/>
                </a:solidFill>
              </a:rPr>
              <a:t>Accepts the </a:t>
            </a:r>
            <a:r>
              <a:rPr lang="en-US" sz="2400" dirty="0">
                <a:solidFill>
                  <a:srgbClr val="006600"/>
                </a:solidFill>
              </a:rPr>
              <a:t>Mapper output</a:t>
            </a:r>
            <a:r>
              <a:rPr lang="en-US" sz="2400" dirty="0">
                <a:solidFill>
                  <a:srgbClr val="000066"/>
                </a:solidFill>
              </a:rPr>
              <a:t>, and </a:t>
            </a:r>
            <a:r>
              <a:rPr lang="en-US" sz="2400" dirty="0" smtClean="0">
                <a:solidFill>
                  <a:srgbClr val="000066"/>
                </a:solidFill>
              </a:rPr>
              <a:t>aggregates values </a:t>
            </a:r>
            <a:r>
              <a:rPr lang="en-US" sz="2400" dirty="0">
                <a:solidFill>
                  <a:srgbClr val="000066"/>
                </a:solidFill>
              </a:rPr>
              <a:t>on the key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our example, the reducer input would be: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</a:t>
            </a:r>
            <a:r>
              <a:rPr lang="en-US" sz="2000" dirty="0" smtClean="0">
                <a:solidFill>
                  <a:srgbClr val="663300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663300"/>
                </a:solidFill>
              </a:rPr>
              <a:t>&lt;</a:t>
            </a:r>
            <a:r>
              <a:rPr lang="en-US" sz="2000" dirty="0">
                <a:solidFill>
                  <a:srgbClr val="663300"/>
                </a:solidFill>
              </a:rPr>
              <a:t>the, 1&gt; &lt;store, 1&gt; &lt;was, 1&gt; &lt;closed,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</a:t>
            </a:r>
            <a:r>
              <a:rPr lang="en-US" sz="2000" dirty="0" smtClean="0">
                <a:solidFill>
                  <a:srgbClr val="663300"/>
                </a:solidFill>
              </a:rPr>
              <a:t>opens,1</a:t>
            </a:r>
            <a:r>
              <a:rPr lang="en-US" sz="2000" dirty="0">
                <a:solidFill>
                  <a:srgbClr val="663300"/>
                </a:solidFill>
              </a:rPr>
              <a:t>&gt; &lt;in, 1&gt; &lt;the, 1&gt; &lt;morning, 1&gt; &lt;the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output would be:	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sz="2000" b="1" dirty="0">
                <a:solidFill>
                  <a:srgbClr val="0000FF"/>
                </a:solidFill>
              </a:rPr>
              <a:t>&lt;store, 3&gt; </a:t>
            </a:r>
            <a:r>
              <a:rPr lang="en-US" sz="2000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2999235"/>
            <a:ext cx="1368152" cy="108012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67400" y="4669273"/>
            <a:ext cx="1178313" cy="36004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62566" y="7620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dirty="0" smtClean="0"/>
              <a:t>Hadoop</a:t>
            </a:r>
            <a:endParaRPr lang="en-US" altLang="en-US" sz="2000" dirty="0"/>
          </a:p>
          <a:p>
            <a:pPr algn="ctr"/>
            <a:r>
              <a:rPr lang="en-US" altLang="en-US" sz="2000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91166" y="2133600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43366" y="1295400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8166" y="2286000"/>
            <a:ext cx="3522057" cy="1143000"/>
            <a:chOff x="2743200" y="2031504"/>
            <a:chExt cx="3522057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9738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assign</a:t>
              </a:r>
            </a:p>
            <a:p>
              <a:r>
                <a:rPr lang="en-US" altLang="en-US" sz="200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10534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assign</a:t>
              </a:r>
            </a:p>
            <a:p>
              <a:r>
                <a:rPr lang="en-US" altLang="en-US" sz="200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43766" y="3507244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6166" y="3202444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71766" y="3431044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6766" y="3202444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5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local</a:t>
              </a:r>
              <a:endParaRPr lang="en-US" altLang="en-US" sz="2000" dirty="0"/>
            </a:p>
            <a:p>
              <a:r>
                <a:rPr lang="en-US" altLang="en-US" sz="2000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6964" y="3431043"/>
            <a:ext cx="1066800" cy="2447925"/>
            <a:chOff x="2880" y="2496"/>
            <a:chExt cx="672" cy="154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2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remote</a:t>
              </a:r>
            </a:p>
            <a:p>
              <a:r>
                <a:rPr lang="en-US" altLang="en-US" sz="1400" dirty="0"/>
                <a:t>read</a:t>
              </a:r>
              <a:r>
                <a:rPr lang="en-US" altLang="en-US" sz="2000" dirty="0"/>
                <a:t>,</a:t>
              </a:r>
            </a:p>
            <a:p>
              <a:r>
                <a:rPr lang="en-US" altLang="en-US" sz="2000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0122" y="2681744"/>
            <a:ext cx="1573213" cy="2044700"/>
            <a:chOff x="-41" y="2024"/>
            <a:chExt cx="991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9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9885" y="5847218"/>
            <a:ext cx="2443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Map</a:t>
            </a:r>
            <a:endParaRPr lang="en-US" sz="2000" b="1" dirty="0"/>
          </a:p>
        </p:txBody>
      </p:sp>
      <p:sp>
        <p:nvSpPr>
          <p:cNvPr id="100" name="Rectangle 99"/>
          <p:cNvSpPr/>
          <p:nvPr/>
        </p:nvSpPr>
        <p:spPr>
          <a:xfrm>
            <a:off x="5234818" y="5847218"/>
            <a:ext cx="1808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Reduce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34366" y="2681744"/>
            <a:ext cx="2485986" cy="2273300"/>
            <a:chOff x="6629400" y="3114229"/>
            <a:chExt cx="248598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 dirty="0"/>
                  <a:t>Output</a:t>
                </a:r>
              </a:p>
              <a:p>
                <a:pPr algn="ctr"/>
                <a:r>
                  <a:rPr lang="en-US" altLang="en-US" sz="2000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Output</a:t>
                </a:r>
              </a:p>
              <a:p>
                <a:pPr algn="ctr"/>
                <a:r>
                  <a:rPr lang="en-US" altLang="en-US" sz="2000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 sz="2000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7684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 smtClean="0"/>
                <a:t>Output Data</a:t>
              </a:r>
              <a:endParaRPr lang="en-US" altLang="en-US" sz="20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32550" y="3006753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 </a:t>
            </a:r>
            <a:r>
              <a:rPr lang="en-US" sz="2000" dirty="0" err="1">
                <a:solidFill>
                  <a:schemeClr val="tx1"/>
                </a:solidFill>
              </a:rPr>
              <a:t>peta</a:t>
            </a:r>
            <a:r>
              <a:rPr lang="en-US" sz="2000" dirty="0">
                <a:solidFill>
                  <a:schemeClr val="tx1"/>
                </a:solidFill>
              </a:rPr>
              <a:t>-scale </a:t>
            </a:r>
            <a:r>
              <a:rPr lang="en-US" sz="2000" dirty="0" smtClean="0">
                <a:solidFill>
                  <a:schemeClr val="tx1"/>
                </a:solidFill>
              </a:rPr>
              <a:t>data through network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26" y="1676400"/>
            <a:ext cx="8439150" cy="4106862"/>
          </a:xfrm>
        </p:spPr>
        <p:txBody>
          <a:bodyPr/>
          <a:lstStyle/>
          <a:p>
            <a:r>
              <a:rPr lang="en-US" sz="1800" dirty="0" smtClean="0"/>
              <a:t>Split data and store 3 replica on commodity servers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Distributed File System (HDFS)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472608" cy="385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0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51651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23850" y="4207830"/>
            <a:ext cx="8439150" cy="1891826"/>
          </a:xfrm>
        </p:spPr>
        <p:txBody>
          <a:bodyPr/>
          <a:lstStyle/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Created by </a:t>
            </a:r>
            <a:r>
              <a:rPr lang="en-US" sz="2059" dirty="0">
                <a:solidFill>
                  <a:srgbClr val="FF0000"/>
                </a:solidFill>
                <a:latin typeface="+mj-lt"/>
              </a:rPr>
              <a:t>Nathan </a:t>
            </a:r>
            <a:r>
              <a:rPr lang="en-US" sz="2059" dirty="0" err="1">
                <a:solidFill>
                  <a:srgbClr val="FF0000"/>
                </a:solidFill>
                <a:latin typeface="+mj-lt"/>
              </a:rPr>
              <a:t>Marz</a:t>
            </a:r>
            <a:r>
              <a:rPr lang="en-US" sz="2059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59" dirty="0">
                <a:latin typeface="+mj-lt"/>
              </a:rPr>
              <a:t>(worked at </a:t>
            </a:r>
            <a:r>
              <a:rPr lang="en-US" sz="2059" dirty="0" err="1">
                <a:latin typeface="+mj-lt"/>
              </a:rPr>
              <a:t>BackType</a:t>
            </a:r>
            <a:r>
              <a:rPr lang="en-US" sz="2059" dirty="0">
                <a:latin typeface="+mj-lt"/>
              </a:rPr>
              <a:t>, Twitter, Developed Storm)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Architecture for generic, scalable and fault-tolerant data processing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Robust system that is fault-tolerant against hardware failures and human </a:t>
            </a:r>
            <a:r>
              <a:rPr lang="en-US" sz="2059" dirty="0" smtClean="0">
                <a:latin typeface="+mj-lt"/>
              </a:rPr>
              <a:t>mistakes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 smtClean="0">
                <a:latin typeface="+mj-lt"/>
              </a:rPr>
              <a:t>Addresses the problem of timely insights</a:t>
            </a:r>
            <a:endParaRPr lang="en-US" sz="2059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059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33594"/>
            <a:ext cx="6076950" cy="854075"/>
          </a:xfrm>
        </p:spPr>
        <p:txBody>
          <a:bodyPr/>
          <a:lstStyle/>
          <a:p>
            <a:r>
              <a:rPr lang="en-US" dirty="0" err="1"/>
              <a:t>λ</a:t>
            </a:r>
            <a:r>
              <a:rPr lang="en-US" dirty="0"/>
              <a:t> Lambda Architecture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>
            <a:off x="1230329" y="3060413"/>
            <a:ext cx="6395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1272970" y="2491759"/>
            <a:ext cx="4178709" cy="3554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466470" y="2492311"/>
            <a:ext cx="1761872" cy="3554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FFFF"/>
                </a:solidFill>
              </a:rPr>
              <a:t>Gap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5465890" y="1965752"/>
            <a:ext cx="0" cy="8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6986715" y="1965754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now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5384" y="2093700"/>
            <a:ext cx="13360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9"/>
          <p:cNvCxnSpPr/>
          <p:nvPr/>
        </p:nvCxnSpPr>
        <p:spPr>
          <a:xfrm>
            <a:off x="7228342" y="2311953"/>
            <a:ext cx="0" cy="8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153656" y="3364809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7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Lambda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23850" y="4734253"/>
            <a:ext cx="8439150" cy="19050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entering the system is dispatched to both the batch layer and the speed layer for processing.</a:t>
            </a:r>
          </a:p>
          <a:p>
            <a:r>
              <a:rPr lang="en-US" dirty="0"/>
              <a:t>The </a:t>
            </a:r>
            <a:r>
              <a:rPr lang="en-US" b="1" dirty="0"/>
              <a:t>batch layer</a:t>
            </a:r>
            <a:r>
              <a:rPr lang="en-US" dirty="0"/>
              <a:t> has two functions: (</a:t>
            </a:r>
            <a:r>
              <a:rPr lang="en-US" dirty="0" err="1"/>
              <a:t>i</a:t>
            </a:r>
            <a:r>
              <a:rPr lang="en-US" dirty="0"/>
              <a:t>) managing the master dataset (an immutable, append-only set of raw data), and (ii) to pre-compute the batch views.</a:t>
            </a:r>
          </a:p>
          <a:p>
            <a:r>
              <a:rPr lang="en-US" dirty="0"/>
              <a:t>The </a:t>
            </a:r>
            <a:r>
              <a:rPr lang="en-US" b="1" dirty="0"/>
              <a:t>serving layer</a:t>
            </a:r>
            <a:r>
              <a:rPr lang="en-US" dirty="0"/>
              <a:t> indexes the batch views so that they can be queried in low-latency, ad-hoc way.</a:t>
            </a:r>
          </a:p>
          <a:p>
            <a:r>
              <a:rPr lang="en-US" dirty="0"/>
              <a:t>The </a:t>
            </a:r>
            <a:r>
              <a:rPr lang="en-US" b="1" dirty="0"/>
              <a:t>speed layer</a:t>
            </a:r>
            <a:r>
              <a:rPr lang="en-US" dirty="0"/>
              <a:t> compensates for the high latency of updates to the serving layer and deals with recent data only.</a:t>
            </a:r>
          </a:p>
          <a:p>
            <a:r>
              <a:rPr lang="en-US" dirty="0"/>
              <a:t>Any incoming </a:t>
            </a:r>
            <a:r>
              <a:rPr lang="en-US" b="1" dirty="0"/>
              <a:t>query</a:t>
            </a:r>
            <a:r>
              <a:rPr lang="en-US" dirty="0"/>
              <a:t> can be answered by merging results from batch views and real-time views.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1066800" y="1447800"/>
            <a:ext cx="6629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38150" y="2971799"/>
            <a:ext cx="8263890" cy="772021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 smtClean="0">
                <a:solidFill>
                  <a:schemeClr val="accent1"/>
                </a:solidFill>
              </a:rPr>
              <a:t>Data Analysis </a:t>
            </a:r>
            <a:r>
              <a:rPr lang="de-DE" sz="4800" dirty="0" err="1" smtClean="0">
                <a:solidFill>
                  <a:schemeClr val="accent1"/>
                </a:solidFill>
              </a:rPr>
              <a:t>with</a:t>
            </a:r>
            <a:r>
              <a:rPr lang="de-DE" sz="4800" dirty="0" smtClean="0">
                <a:solidFill>
                  <a:schemeClr val="accent1"/>
                </a:solidFill>
              </a:rPr>
              <a:t>  Python</a:t>
            </a:r>
            <a:endParaRPr lang="de-DE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945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Many popular Python toolboxes/libraries: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SciPy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Pandas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SciKit</a:t>
            </a:r>
            <a:r>
              <a:rPr lang="en-US" sz="2400" dirty="0" smtClean="0"/>
              <a:t>-Learn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Visualization libraries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Seaborn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2400" dirty="0" smtClean="0"/>
              <a:t>                                                      and many more 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NumPy</a:t>
            </a:r>
            <a:endParaRPr lang="en-US" sz="2400" i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introduces </a:t>
            </a:r>
            <a:r>
              <a:rPr lang="en-US" sz="2400" dirty="0" smtClean="0"/>
              <a:t>objects for multidimensional arrays and matrices, as well as functions that allow to easily perform advanced mathematical and statistical operations on those objects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</a:t>
            </a:r>
            <a:r>
              <a:rPr lang="en-US" sz="2400" dirty="0" smtClean="0"/>
              <a:t>vectorization of mathematical operations on arrays and matrices which significantly improves the performance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many </a:t>
            </a:r>
            <a:r>
              <a:rPr lang="en-US" sz="2400" dirty="0" smtClean="0"/>
              <a:t>other python libraries are built on </a:t>
            </a:r>
            <a:r>
              <a:rPr lang="en-US" sz="2400" dirty="0" err="1" smtClean="0"/>
              <a:t>NumPy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259" y="1989138"/>
            <a:ext cx="33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http://www.numpy.org/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37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9138"/>
            <a:ext cx="8229600" cy="41068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SciPy</a:t>
            </a:r>
            <a:r>
              <a:rPr lang="en-US" sz="28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collection </a:t>
            </a:r>
            <a:r>
              <a:rPr lang="en-US" sz="2800" dirty="0" smtClean="0"/>
              <a:t>of algorithms for linear algebra, differential equations, numerical integration, optimization, statistics and more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part </a:t>
            </a:r>
            <a:r>
              <a:rPr lang="en-US" sz="2800" dirty="0" smtClean="0"/>
              <a:t>of </a:t>
            </a:r>
            <a:r>
              <a:rPr lang="en-US" sz="2800" dirty="0" err="1" smtClean="0"/>
              <a:t>SciPy</a:t>
            </a:r>
            <a:r>
              <a:rPr lang="en-US" sz="2800" dirty="0" smtClean="0"/>
              <a:t> Stack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built </a:t>
            </a:r>
            <a:r>
              <a:rPr lang="en-US" sz="2800" dirty="0" smtClean="0"/>
              <a:t>on </a:t>
            </a:r>
            <a:r>
              <a:rPr lang="en-US" sz="2800" dirty="0" err="1" smtClean="0"/>
              <a:t>NumPy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69" y="400691"/>
            <a:ext cx="6076950" cy="854075"/>
          </a:xfrm>
        </p:spPr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https://www.scipy.org/scipylib/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Pandas: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adds </a:t>
            </a:r>
            <a:r>
              <a:rPr lang="en-US" sz="2800" dirty="0" smtClean="0"/>
              <a:t>data structures and tools designed to work with table-like data (similar to Series and Data Frames in 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provides </a:t>
            </a:r>
            <a:r>
              <a:rPr lang="en-US" sz="2800" dirty="0" smtClean="0"/>
              <a:t>tools for data manipulation: reshaping, merging, sorting, slicing, aggregation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allows </a:t>
            </a:r>
            <a:r>
              <a:rPr lang="en-US" sz="2800" dirty="0" smtClean="0"/>
              <a:t>handling missing data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05740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http://pandas.pydata.org/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226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http://scikit-learn.org/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SciKit</a:t>
            </a:r>
            <a:r>
              <a:rPr lang="en-US" sz="2400" i="1" dirty="0" smtClean="0"/>
              <a:t>-Learn: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</a:t>
            </a:r>
            <a:r>
              <a:rPr lang="en-US" sz="2400" dirty="0" smtClean="0"/>
              <a:t>machine learning algorithms: classification, regression, clustering, model validation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built </a:t>
            </a:r>
            <a:r>
              <a:rPr lang="en-US" sz="2400" dirty="0" smtClean="0"/>
              <a:t>on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 and </a:t>
            </a:r>
            <a:r>
              <a:rPr lang="en-US" sz="2400" dirty="0" err="1" smtClean="0"/>
              <a:t>matplotlib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5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matplotlib</a:t>
            </a:r>
            <a:r>
              <a:rPr lang="en-US" sz="24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/>
              <a:t>2D plotting library which produces publication quality figures in a variety of hardcopy formats 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 set of functionalities similar to those of MATLAB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line plots, scatter plots, </a:t>
            </a:r>
            <a:r>
              <a:rPr lang="en-US" sz="2400" dirty="0" err="1" smtClean="0"/>
              <a:t>barcharts</a:t>
            </a:r>
            <a:r>
              <a:rPr lang="en-US" sz="2400" dirty="0" smtClean="0"/>
              <a:t>, histograms, pie charts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relatively low-level; some effort needed to create advanced visualization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https://matplotlib.org/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37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Seaborn</a:t>
            </a:r>
            <a:r>
              <a:rPr lang="en-US" sz="24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 based </a:t>
            </a:r>
            <a:r>
              <a:rPr lang="en-US" sz="2400" dirty="0" smtClean="0"/>
              <a:t>on </a:t>
            </a:r>
            <a:r>
              <a:rPr lang="en-US" sz="2400" dirty="0" err="1" smtClean="0"/>
              <a:t>matplotlib</a:t>
            </a:r>
            <a:r>
              <a:rPr lang="en-US" sz="2400" dirty="0"/>
              <a:t> 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</a:t>
            </a:r>
            <a:r>
              <a:rPr lang="en-US" sz="2400" dirty="0" smtClean="0"/>
              <a:t>high level interface for drawing attractive statistical graphics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Similar </a:t>
            </a:r>
            <a:r>
              <a:rPr lang="en-US" sz="2400" dirty="0" smtClean="0"/>
              <a:t>(in style) to the popular ggplot2 library in R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1989924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https://seaborn.pydata.org/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033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1600"/>
            <a:ext cx="9139625" cy="51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125266"/>
            <a:ext cx="561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Python objects have </a:t>
            </a:r>
            <a:r>
              <a:rPr lang="en-US" sz="1800" i="1" dirty="0"/>
              <a:t>attributes</a:t>
            </a:r>
            <a:r>
              <a:rPr lang="en-US" sz="1800" dirty="0"/>
              <a:t> and </a:t>
            </a:r>
            <a:r>
              <a:rPr lang="en-US" sz="1800" i="1" dirty="0"/>
              <a:t>methods</a:t>
            </a:r>
            <a:r>
              <a:rPr lang="en-US" sz="18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29838"/>
          <a:ext cx="6323350" cy="2619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df.attribute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dtypes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types of the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axes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row labels</a:t>
                      </a:r>
                      <a:r>
                        <a:rPr lang="en-US" sz="1400" baseline="0" dirty="0" smtClean="0"/>
                        <a:t> and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ndim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dimensions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elements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a tuple</a:t>
                      </a:r>
                      <a:r>
                        <a:rPr lang="en-US" sz="1400" baseline="0" dirty="0" smtClean="0"/>
                        <a:t> representing the dimensionality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numpy</a:t>
                      </a:r>
                      <a:r>
                        <a:rPr lang="en-US" sz="1400" baseline="0" dirty="0" smtClean="0"/>
                        <a:t> representation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2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71061"/>
          <a:ext cx="6323350" cy="32565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head( [n] ), tail( [n] 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first/last</a:t>
                      </a:r>
                      <a:r>
                        <a:rPr lang="en-US" sz="1400" baseline="0" dirty="0" smtClean="0"/>
                        <a:t> n rows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descriptive statistics (for numeric columns only)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max(), min()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max/min</a:t>
                      </a:r>
                      <a:r>
                        <a:rPr lang="en-US" sz="1400" baseline="0" dirty="0" smtClean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mean(), median()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mean/median</a:t>
                      </a:r>
                      <a:r>
                        <a:rPr lang="en-US" sz="1400" baseline="0" dirty="0" smtClean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deviation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sample([n])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a random sample of the</a:t>
                      </a:r>
                      <a:r>
                        <a:rPr lang="en-US" sz="1400" baseline="0" dirty="0" smtClean="0"/>
                        <a:t> data frame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all the records with 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600200"/>
            <a:ext cx="561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Unlike attributes, python methods have </a:t>
            </a:r>
            <a:r>
              <a:rPr lang="en-US" sz="1800" i="1" dirty="0"/>
              <a:t>parenthesis.</a:t>
            </a:r>
          </a:p>
          <a:p>
            <a:r>
              <a:rPr lang="en-US" sz="1800" dirty="0"/>
              <a:t>All attributes and methods can be listed with a </a:t>
            </a:r>
            <a:r>
              <a:rPr lang="en-US" sz="1800" i="1" dirty="0" err="1"/>
              <a:t>dir</a:t>
            </a:r>
            <a:r>
              <a:rPr lang="en-US" sz="1800" i="1" dirty="0"/>
              <a:t>() </a:t>
            </a:r>
            <a:r>
              <a:rPr lang="en-US" sz="1800" dirty="0"/>
              <a:t>function: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58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95794" y="2671061"/>
          <a:ext cx="6323350" cy="32211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missing observations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(how='all')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observations where all cells is NA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(axis=1, how='all')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column if all the values are</a:t>
                      </a:r>
                      <a:r>
                        <a:rPr lang="en-US" sz="1400" baseline="0" dirty="0" smtClean="0"/>
                        <a:t> missing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(thresh = 5)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rows that contain less than 5 non-missing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fillna</a:t>
                      </a:r>
                      <a:r>
                        <a:rPr lang="en-US" sz="1400" dirty="0" smtClean="0"/>
                        <a:t>(0)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 missing values with zeros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isnull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value is missing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notnull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for non-missing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7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3317" y="2184952"/>
            <a:ext cx="7813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When summing the data, missing values will be treated as zero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If all values are missing, the sum will be equal to </a:t>
            </a:r>
            <a:r>
              <a:rPr lang="en-US" dirty="0" err="1"/>
              <a:t>NaN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cumsum</a:t>
            </a:r>
            <a:r>
              <a:rPr lang="en-US" dirty="0"/>
              <a:t>() and </a:t>
            </a:r>
            <a:r>
              <a:rPr lang="en-US" dirty="0" err="1"/>
              <a:t>cumprod</a:t>
            </a:r>
            <a:r>
              <a:rPr lang="en-US" dirty="0"/>
              <a:t>() methods ignore missing values but preserve them in the resulting arrays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Missing values in </a:t>
            </a:r>
            <a:r>
              <a:rPr lang="en-US" dirty="0" err="1"/>
              <a:t>GroupBy</a:t>
            </a:r>
            <a:r>
              <a:rPr lang="en-US" dirty="0"/>
              <a:t> method are excluded (just like in 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Many descriptive statistics methods have </a:t>
            </a:r>
            <a:r>
              <a:rPr lang="en-US" i="1" dirty="0" err="1"/>
              <a:t>skipna</a:t>
            </a:r>
            <a:r>
              <a:rPr lang="en-US" i="1" dirty="0"/>
              <a:t> </a:t>
            </a:r>
            <a:r>
              <a:rPr lang="en-US" dirty="0"/>
              <a:t>option to control if missing data should be excluded . This value is set to </a:t>
            </a:r>
            <a:r>
              <a:rPr lang="en-US" i="1" dirty="0"/>
              <a:t>True </a:t>
            </a:r>
            <a:r>
              <a:rPr lang="en-US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83374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781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 - computing a summary statistic about each group, i.e.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compute group sums or means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compute group sizes/counts</a:t>
            </a:r>
          </a:p>
          <a:p>
            <a:pPr lvl="1"/>
            <a:endParaRPr lang="en-US" dirty="0"/>
          </a:p>
          <a:p>
            <a:r>
              <a:rPr lang="en-US" dirty="0"/>
              <a:t>Common aggregation functions:</a:t>
            </a:r>
          </a:p>
          <a:p>
            <a:endParaRPr lang="en-US" dirty="0"/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count, sum, prod</a:t>
            </a:r>
          </a:p>
          <a:p>
            <a:pPr lvl="1"/>
            <a:r>
              <a:rPr lang="en-US" dirty="0"/>
              <a:t>mean, median, mode, mad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,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321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0844"/>
            <a:ext cx="6076950" cy="854075"/>
          </a:xfrm>
        </p:spPr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8650" y="2125266"/>
          <a:ext cx="6323350" cy="32565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Basic statistics (count, mean, </a:t>
                      </a:r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, min, quantiles, max)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min, max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Minimum</a:t>
                      </a:r>
                      <a:r>
                        <a:rPr lang="en-US" sz="1400" baseline="0" dirty="0" smtClean="0"/>
                        <a:t> and maximum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mean, median, mode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Arithmetic average, median and mode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std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Variance and standard deviation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error of mean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skew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skewness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kurtosis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4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317" y="2305799"/>
            <a:ext cx="66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</a:t>
            </a:r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4634"/>
              </p:ext>
            </p:extLst>
          </p:nvPr>
        </p:nvGraphicFramePr>
        <p:xfrm>
          <a:off x="1295400" y="1981200"/>
          <a:ext cx="5797551" cy="3347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histogram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violinplot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jointplot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Scatterplot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regplot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 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pairplot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Pairplot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swarmplot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categorical scatterplot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factorplot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General categorical 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4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317" y="2305799"/>
            <a:ext cx="66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6613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</a:t>
            </a:r>
            <a:r>
              <a:rPr lang="en-US" sz="1800" dirty="0" err="1"/>
              <a:t>tatsmodel</a:t>
            </a:r>
            <a:r>
              <a:rPr lang="en-US" sz="1800" dirty="0"/>
              <a:t> and </a:t>
            </a:r>
            <a:r>
              <a:rPr lang="en-US" sz="1800" dirty="0" err="1"/>
              <a:t>scikit</a:t>
            </a:r>
            <a:r>
              <a:rPr lang="en-US" sz="1800" dirty="0"/>
              <a:t>-learn - both have a number of function for statistical analysis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first one is mostly used for regular analysis using R style formulas, while   </a:t>
            </a:r>
            <a:r>
              <a:rPr lang="en-US" sz="1800" dirty="0" err="1"/>
              <a:t>scikit</a:t>
            </a:r>
            <a:r>
              <a:rPr lang="en-US" sz="1800" dirty="0"/>
              <a:t>-learn is more tailored for Machine Learning.</a:t>
            </a:r>
          </a:p>
          <a:p>
            <a:endParaRPr lang="en-US" sz="1800" dirty="0"/>
          </a:p>
          <a:p>
            <a:r>
              <a:rPr lang="en-US" sz="1800" dirty="0" err="1"/>
              <a:t>statsmodels</a:t>
            </a:r>
            <a:r>
              <a:rPr lang="en-US" sz="1800" dirty="0"/>
              <a:t>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linear regressions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ANOVA tests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hypothesis </a:t>
            </a:r>
            <a:r>
              <a:rPr lang="en-US" sz="1800" dirty="0" err="1"/>
              <a:t>testings</a:t>
            </a:r>
            <a:endParaRPr lang="en-US" sz="1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many more ...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err="1"/>
              <a:t>scikit</a:t>
            </a:r>
            <a:r>
              <a:rPr lang="en-US" sz="1800" dirty="0"/>
              <a:t>-learn: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kmeans</a:t>
            </a:r>
            <a:endParaRPr lang="en-US" sz="1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random forests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many more </a:t>
            </a:r>
            <a:r>
              <a:rPr lang="en-US" sz="1800" dirty="0" smtClean="0"/>
              <a:t>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50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4"/>
            <a:ext cx="9144000" cy="68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7775"/>
            <a:ext cx="8867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Process lots of 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Google processed </a:t>
            </a:r>
            <a:r>
              <a:rPr lang="en-US" sz="2000" dirty="0" smtClean="0"/>
              <a:t>&gt; </a:t>
            </a:r>
            <a:r>
              <a:rPr lang="en-US" sz="2000" dirty="0"/>
              <a:t>24 petabytes of data per </a:t>
            </a:r>
            <a:r>
              <a:rPr lang="en-US" sz="2000" dirty="0" smtClean="0"/>
              <a:t>day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single machine </a:t>
            </a:r>
            <a:r>
              <a:rPr lang="en-US" sz="2000" b="1" dirty="0"/>
              <a:t>cannot</a:t>
            </a:r>
            <a:r>
              <a:rPr lang="en-US" sz="2000" dirty="0"/>
              <a:t> serve all the 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You need a distributed system to store and process in </a:t>
            </a:r>
            <a:r>
              <a:rPr lang="en-US" sz="2000" dirty="0" smtClean="0"/>
              <a:t>parallel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Parallel programming?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Threading is hard!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How do you facilitate communication between nodes?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How do you scale to more machines?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How do you handle machine failures?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provides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Automatic </a:t>
            </a:r>
            <a:r>
              <a:rPr lang="en-US" sz="2000" dirty="0"/>
              <a:t>parallelization, distribution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I/O </a:t>
            </a:r>
            <a:r>
              <a:rPr lang="en-US" sz="2000" dirty="0"/>
              <a:t>scheduling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Load </a:t>
            </a:r>
            <a:r>
              <a:rPr lang="en-US" sz="2000" dirty="0"/>
              <a:t>balancing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Network </a:t>
            </a:r>
            <a:r>
              <a:rPr lang="en-US" sz="2000" dirty="0"/>
              <a:t>and data transfer optimization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 Fault </a:t>
            </a:r>
            <a:r>
              <a:rPr lang="en-US" sz="2000" dirty="0"/>
              <a:t>tolerance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Handling </a:t>
            </a:r>
            <a:r>
              <a:rPr lang="en-US" sz="2000" dirty="0"/>
              <a:t>of machine </a:t>
            </a:r>
            <a:r>
              <a:rPr lang="en-US" sz="2000" dirty="0" smtClean="0"/>
              <a:t>failures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 Need </a:t>
            </a:r>
            <a:r>
              <a:rPr lang="en-US" sz="2000" dirty="0"/>
              <a:t>more power: Scale out, not up!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Large </a:t>
            </a:r>
            <a:r>
              <a:rPr lang="en-US" sz="2000" dirty="0"/>
              <a:t>number of commodity servers as opposed to some high end specialized servers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endParaRPr lang="en-US" dirty="0"/>
          </a:p>
        </p:txBody>
      </p:sp>
      <p:pic>
        <p:nvPicPr>
          <p:cNvPr id="4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849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04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23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45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041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23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roup 72"/>
          <p:cNvGrpSpPr/>
          <p:nvPr/>
        </p:nvGrpSpPr>
        <p:grpSpPr>
          <a:xfrm>
            <a:off x="5763974" y="2588814"/>
            <a:ext cx="402338" cy="406006"/>
            <a:chOff x="2729938" y="2723150"/>
            <a:chExt cx="536527" cy="541419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823411" y="290362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003411" y="290362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72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90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90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894590" y="2723150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086465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62695" y="3855355"/>
            <a:ext cx="402338" cy="527410"/>
            <a:chOff x="3620274" y="2732233"/>
            <a:chExt cx="536527" cy="70331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713747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893747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62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80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80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784926" y="273223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976801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713502" y="325507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893502" y="325507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34052" y="2724149"/>
            <a:ext cx="272566" cy="270671"/>
            <a:chOff x="2711117" y="3833119"/>
            <a:chExt cx="363473" cy="36094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711117" y="383311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891117" y="383311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71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289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89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71285" y="3865969"/>
            <a:ext cx="402338" cy="392074"/>
            <a:chOff x="3601453" y="3851698"/>
            <a:chExt cx="536527" cy="52284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94926" y="385169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874926" y="385169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360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78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78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957980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694681" y="419406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874681" y="419406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31447" y="3865970"/>
            <a:ext cx="275171" cy="406006"/>
            <a:chOff x="4854992" y="3742882"/>
            <a:chExt cx="366946" cy="541419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4861938" y="374288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5041938" y="374288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485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03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3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861938" y="410382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041938" y="410382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037941" y="2588814"/>
            <a:ext cx="275171" cy="406006"/>
            <a:chOff x="4822121" y="2732233"/>
            <a:chExt cx="366946" cy="541419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912121" y="273223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2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0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00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4829067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009067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0" name="Right Arrow 79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43" b="66502" l="0" r="98520">
                        <a14:backgroundMark x1="42553" y1="21675" x2="42553" y2="21675"/>
                        <a14:backgroundMark x1="16559" y1="20690" x2="16559" y2="20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19588">
            <a:off x="480630" y="2630465"/>
            <a:ext cx="3294252" cy="1875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53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4"/>
    </mc:Choice>
    <mc:Fallback xmlns="">
      <p:transition spd="slow" advTm="30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MapReduce: Map</a:t>
            </a:r>
            <a:endParaRPr lang="en-US" dirty="0"/>
          </a:p>
        </p:txBody>
      </p:sp>
      <p:pic>
        <p:nvPicPr>
          <p:cNvPr id="5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866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85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9045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266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85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904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Oval 64"/>
          <p:cNvSpPr>
            <a:spLocks noChangeAspect="1"/>
          </p:cNvSpPr>
          <p:nvPr/>
        </p:nvSpPr>
        <p:spPr>
          <a:xfrm>
            <a:off x="1328880" y="272414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463861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258786" y="2859484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393767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393767" y="285948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382257" y="2588813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526143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327602" y="399069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462583" y="3990691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257507" y="4126026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392488" y="4126026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392488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380979" y="3855355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1524865" y="4126026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1327418" y="424742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462399" y="424742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1928864" y="27241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2063844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931468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066449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2066449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2536192" y="386596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2671173" y="386596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466097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601078" y="400130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2601078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2733454" y="400130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2536009" y="412270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2670989" y="412270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931468" y="386596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2066449" y="386596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926260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2061240" y="400130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1240" y="4001304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931468" y="4136640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2066449" y="4136640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600244" y="2588813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532754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2667735" y="2724149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2667735" y="27241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537963" y="285948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672943" y="2859484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1819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010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113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2202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Picture 114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442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010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2202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412640" y="2582510"/>
            <a:ext cx="281947" cy="412310"/>
            <a:chOff x="8550535" y="2300187"/>
            <a:chExt cx="375982" cy="549824"/>
          </a:xfrm>
        </p:grpSpPr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8632163" y="2496794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8746517" y="2669538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8643680" y="2668097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8550535" y="2300187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8730535" y="2300187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811810" y="2577359"/>
            <a:ext cx="275171" cy="558194"/>
            <a:chOff x="7685147" y="2293318"/>
            <a:chExt cx="366946" cy="744364"/>
          </a:xfrm>
        </p:grpSpPr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7782093" y="2456806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768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786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786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7692093" y="2857209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72093" y="2857209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7782093" y="2641998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5757554" y="3852037"/>
            <a:ext cx="401329" cy="538647"/>
            <a:chOff x="7612794" y="3993129"/>
            <a:chExt cx="535181" cy="718299"/>
          </a:xfrm>
        </p:grpSpPr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7685147" y="3993129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7865147" y="3993129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7678201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7858201" y="4173602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7858201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7775147" y="4530955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7800756" y="4354075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7612794" y="4354723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7967975" y="4354729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411752" y="3841489"/>
            <a:ext cx="277626" cy="562043"/>
            <a:chOff x="8485183" y="3979063"/>
            <a:chExt cx="370220" cy="749496"/>
          </a:xfrm>
        </p:grpSpPr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8492845" y="4548086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8675403" y="4368643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8672845" y="4548086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8485183" y="4358500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8665183" y="4358500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8571765" y="3979063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8580919" y="4178763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4" name="Right Arrow 193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6931390" y="3848057"/>
            <a:ext cx="401329" cy="556247"/>
            <a:chOff x="9178131" y="3987822"/>
            <a:chExt cx="535181" cy="741767"/>
          </a:xfrm>
        </p:grpSpPr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9375080" y="4366755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9301816" y="4549116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9481816" y="4549116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9387020" y="3987822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9366093" y="4172948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9178131" y="4173596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9533312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018932" y="2584798"/>
            <a:ext cx="275171" cy="393340"/>
            <a:chOff x="9294870" y="2488765"/>
            <a:chExt cx="366946" cy="524528"/>
          </a:xfrm>
        </p:grpSpPr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9294870" y="2677267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474870" y="2677267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474870" y="2677267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9301816" y="248876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9481816" y="248876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9391546" y="283282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96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46"/>
    </mc:Choice>
    <mc:Fallback xmlns="">
      <p:transition spd="slow" advTm="18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  <p:bldP spid="87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/>
      <p:bldP spid="102" grpId="0" animBg="1"/>
      <p:bldP spid="103" grpId="0" animBg="1"/>
      <p:bldP spid="104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9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1662</Words>
  <Application>Microsoft Office PowerPoint</Application>
  <PresentationFormat>Bildschirmpräsentation (4:3)</PresentationFormat>
  <Paragraphs>360</Paragraphs>
  <Slides>37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Courier New</vt:lpstr>
      <vt:lpstr>Segoe UI Semilight</vt:lpstr>
      <vt:lpstr>Times</vt:lpstr>
      <vt:lpstr>Times New Roman</vt:lpstr>
      <vt:lpstr>Verdana</vt:lpstr>
      <vt:lpstr>Wingdings</vt:lpstr>
      <vt:lpstr>Design1</vt:lpstr>
      <vt:lpstr>Modul - Internet of Things (IoT) -  05/06 – Vorlesung *Big Data</vt:lpstr>
      <vt:lpstr>Überblick</vt:lpstr>
      <vt:lpstr>PowerPoint-Präsentation</vt:lpstr>
      <vt:lpstr>PowerPoint-Präsentation</vt:lpstr>
      <vt:lpstr>PowerPoint-Präsentation</vt:lpstr>
      <vt:lpstr>Motivation</vt:lpstr>
      <vt:lpstr>MapReduce</vt:lpstr>
      <vt:lpstr>Introduction into MapReduce</vt:lpstr>
      <vt:lpstr>MapReduce: Map</vt:lpstr>
      <vt:lpstr>MapReduce: Reduce</vt:lpstr>
      <vt:lpstr>Typical problem solved by MapReduce</vt:lpstr>
      <vt:lpstr>How did it start?</vt:lpstr>
      <vt:lpstr>MapReduce workflow</vt:lpstr>
      <vt:lpstr>Mappers and Reducers</vt:lpstr>
      <vt:lpstr>Example: Word Count</vt:lpstr>
      <vt:lpstr>Mapper</vt:lpstr>
      <vt:lpstr>Reducer</vt:lpstr>
      <vt:lpstr>MapReduce </vt:lpstr>
      <vt:lpstr>Hadoop Distributed File System (HDFS)</vt:lpstr>
      <vt:lpstr>λ Lambda Architecture</vt:lpstr>
      <vt:lpstr>Lambda Architecture</vt:lpstr>
      <vt:lpstr>PowerPoint-Präsentation</vt:lpstr>
      <vt:lpstr>Python Libraries for Data Science</vt:lpstr>
      <vt:lpstr>NumPy</vt:lpstr>
      <vt:lpstr>SciPy</vt:lpstr>
      <vt:lpstr>Pandas</vt:lpstr>
      <vt:lpstr>SciKit-Learn</vt:lpstr>
      <vt:lpstr>matplotlib</vt:lpstr>
      <vt:lpstr>Python Libraries for Data Science</vt:lpstr>
      <vt:lpstr>Data Frames attributes</vt:lpstr>
      <vt:lpstr>Data Frames methods</vt:lpstr>
      <vt:lpstr>Missing Values</vt:lpstr>
      <vt:lpstr>Missing Values</vt:lpstr>
      <vt:lpstr>Aggregation Functions in Pandas</vt:lpstr>
      <vt:lpstr>Basic Descriptive Statistics</vt:lpstr>
      <vt:lpstr>Graphics</vt:lpstr>
      <vt:lpstr>Basic 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Tilly, Marcel</cp:lastModifiedBy>
  <cp:revision>350</cp:revision>
  <cp:lastPrinted>1601-01-01T00:00:00Z</cp:lastPrinted>
  <dcterms:created xsi:type="dcterms:W3CDTF">2015-11-10T08:16:44Z</dcterms:created>
  <dcterms:modified xsi:type="dcterms:W3CDTF">2019-05-08T18:55:40Z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