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26"/>
  </p:notesMasterIdLst>
  <p:sldIdLst>
    <p:sldId id="256" r:id="rId2"/>
    <p:sldId id="257" r:id="rId3"/>
    <p:sldId id="293" r:id="rId4"/>
    <p:sldId id="292" r:id="rId5"/>
    <p:sldId id="295" r:id="rId6"/>
    <p:sldId id="314" r:id="rId7"/>
    <p:sldId id="296" r:id="rId8"/>
    <p:sldId id="315" r:id="rId9"/>
    <p:sldId id="297" r:id="rId10"/>
    <p:sldId id="298" r:id="rId11"/>
    <p:sldId id="299" r:id="rId12"/>
    <p:sldId id="300" r:id="rId13"/>
    <p:sldId id="301" r:id="rId14"/>
    <p:sldId id="302" r:id="rId15"/>
    <p:sldId id="333" r:id="rId16"/>
    <p:sldId id="306" r:id="rId17"/>
    <p:sldId id="321" r:id="rId18"/>
    <p:sldId id="303" r:id="rId19"/>
    <p:sldId id="304" r:id="rId20"/>
    <p:sldId id="305" r:id="rId21"/>
    <p:sldId id="307" r:id="rId22"/>
    <p:sldId id="324" r:id="rId23"/>
    <p:sldId id="325" r:id="rId24"/>
    <p:sldId id="326" r:id="rId25"/>
  </p:sldIdLst>
  <p:sldSz cx="9144000" cy="6858000" type="screen4x3"/>
  <p:notesSz cx="6858000" cy="9144000"/>
  <p:defaultTextStyle>
    <a:defPPr>
      <a:defRPr lang="de-DE"/>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4473" autoAdjust="0"/>
  </p:normalViewPr>
  <p:slideViewPr>
    <p:cSldViewPr>
      <p:cViewPr varScale="1">
        <p:scale>
          <a:sx n="63" d="100"/>
          <a:sy n="63" d="100"/>
        </p:scale>
        <p:origin x="628" y="3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720C62F3-FE50-4D30-938D-11F3E88BDC0E}"/>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charset="0"/>
              <a:buNone/>
              <a:defRPr/>
            </a:pPr>
            <a:endParaRPr lang="de-DE" altLang="en-US">
              <a:latin typeface="Arial" charset="0"/>
              <a:ea typeface="ＭＳ Ｐゴシック" charset="-128"/>
            </a:endParaRPr>
          </a:p>
        </p:txBody>
      </p:sp>
      <p:sp>
        <p:nvSpPr>
          <p:cNvPr id="2051" name="Text Box 2">
            <a:extLst>
              <a:ext uri="{FF2B5EF4-FFF2-40B4-BE49-F238E27FC236}">
                <a16:creationId xmlns:a16="http://schemas.microsoft.com/office/drawing/2014/main" id="{068CC6A2-AEA9-444B-BB25-DF8E68636CA6}"/>
              </a:ext>
            </a:extLst>
          </p:cNvPr>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charset="0"/>
              <a:buNone/>
              <a:defRPr/>
            </a:pPr>
            <a:endParaRPr lang="de-DE" altLang="en-US">
              <a:latin typeface="Arial" charset="0"/>
              <a:ea typeface="ＭＳ Ｐゴシック" charset="-128"/>
            </a:endParaRPr>
          </a:p>
        </p:txBody>
      </p:sp>
      <p:sp>
        <p:nvSpPr>
          <p:cNvPr id="2052" name="Text Box 3">
            <a:extLst>
              <a:ext uri="{FF2B5EF4-FFF2-40B4-BE49-F238E27FC236}">
                <a16:creationId xmlns:a16="http://schemas.microsoft.com/office/drawing/2014/main" id="{EE4F0FDA-F8E4-492B-B5AB-454E6D2294BD}"/>
              </a:ext>
            </a:extLst>
          </p:cNvPr>
          <p:cNvSpPr txBox="1">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charset="0"/>
              <a:buNone/>
              <a:defRPr/>
            </a:pPr>
            <a:endParaRPr lang="de-DE" altLang="en-US">
              <a:latin typeface="Arial" charset="0"/>
              <a:ea typeface="ＭＳ Ｐゴシック" charset="-128"/>
            </a:endParaRPr>
          </a:p>
        </p:txBody>
      </p:sp>
      <p:sp>
        <p:nvSpPr>
          <p:cNvPr id="2053" name="Rectangle 4">
            <a:extLst>
              <a:ext uri="{FF2B5EF4-FFF2-40B4-BE49-F238E27FC236}">
                <a16:creationId xmlns:a16="http://schemas.microsoft.com/office/drawing/2014/main" id="{4506C071-B1BE-4815-BFB0-4EB88161BCA6}"/>
              </a:ext>
            </a:extLst>
          </p:cNvPr>
          <p:cNvSpPr>
            <a:spLocks noGrp="1" noRot="1" noChangeAspect="1" noChangeArrowheads="1"/>
          </p:cNvSpPr>
          <p:nvPr>
            <p:ph type="sldImg"/>
          </p:nvPr>
        </p:nvSpPr>
        <p:spPr bwMode="auto">
          <a:xfrm>
            <a:off x="1143000" y="685800"/>
            <a:ext cx="4570413" cy="342741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sp>
      <p:sp>
        <p:nvSpPr>
          <p:cNvPr id="3077" name="Rectangle 5">
            <a:extLst>
              <a:ext uri="{FF2B5EF4-FFF2-40B4-BE49-F238E27FC236}">
                <a16:creationId xmlns:a16="http://schemas.microsoft.com/office/drawing/2014/main" id="{BA6DC73D-688F-426E-96E3-0A75DEFDC87D}"/>
              </a:ext>
            </a:extLst>
          </p:cNvPr>
          <p:cNvSpPr>
            <a:spLocks noGrp="1" noChangeArrowheads="1"/>
          </p:cNvSpPr>
          <p:nvPr>
            <p:ph type="body"/>
          </p:nvPr>
        </p:nvSpPr>
        <p:spPr bwMode="auto">
          <a:xfrm>
            <a:off x="914400" y="4343400"/>
            <a:ext cx="50276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noProof="0"/>
          </a:p>
        </p:txBody>
      </p:sp>
      <p:sp>
        <p:nvSpPr>
          <p:cNvPr id="2055" name="Text Box 6">
            <a:extLst>
              <a:ext uri="{FF2B5EF4-FFF2-40B4-BE49-F238E27FC236}">
                <a16:creationId xmlns:a16="http://schemas.microsoft.com/office/drawing/2014/main" id="{DE7814E5-9A4A-4EE6-BA25-CA91DC4B2ADC}"/>
              </a:ext>
            </a:extLst>
          </p:cNvPr>
          <p:cNvSpPr txBox="1">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charset="0"/>
              <a:buNone/>
              <a:defRPr/>
            </a:pPr>
            <a:endParaRPr lang="de-DE" altLang="en-US">
              <a:latin typeface="Arial" charset="0"/>
              <a:ea typeface="ＭＳ Ｐゴシック" charset="-128"/>
            </a:endParaRPr>
          </a:p>
        </p:txBody>
      </p:sp>
      <p:sp>
        <p:nvSpPr>
          <p:cNvPr id="3079" name="Rectangle 7">
            <a:extLst>
              <a:ext uri="{FF2B5EF4-FFF2-40B4-BE49-F238E27FC236}">
                <a16:creationId xmlns:a16="http://schemas.microsoft.com/office/drawing/2014/main" id="{4D4B15CD-EE31-4BBF-876E-4510DEDCF6CD}"/>
              </a:ext>
            </a:extLst>
          </p:cNvPr>
          <p:cNvSpPr>
            <a:spLocks noGrp="1" noChangeArrowheads="1"/>
          </p:cNvSpPr>
          <p:nvPr>
            <p:ph type="sldNum"/>
          </p:nvPr>
        </p:nvSpPr>
        <p:spPr bwMode="auto">
          <a:xfrm>
            <a:off x="3886200" y="868680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pPr>
              <a:defRPr/>
            </a:pPr>
            <a:fld id="{779F65C1-87C4-40D6-B656-E62582ABA290}" type="slidenum">
              <a:rPr lang="de-DE" altLang="en-US"/>
              <a:pPr>
                <a:defRPr/>
              </a:pPr>
              <a:t>‹Nr.›</a:t>
            </a:fld>
            <a:endParaRPr lang="de-DE"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31DFED-542D-45AB-976F-8FBFE05236C5}"/>
              </a:ext>
            </a:extLst>
          </p:cNvPr>
          <p:cNvSpPr>
            <a:spLocks noGrp="1" noRot="1" noChangeAspect="1"/>
          </p:cNvSpPr>
          <p:nvPr>
            <p:ph type="sldImg"/>
          </p:nvPr>
        </p:nvSpPr>
        <p:spPr/>
      </p:sp>
      <p:sp>
        <p:nvSpPr>
          <p:cNvPr id="31747" name="Notes Placeholder 2"/>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de-DE" smtClean="0"/>
          </a:p>
        </p:txBody>
      </p:sp>
      <p:sp>
        <p:nvSpPr>
          <p:cNvPr id="4" name="Slide Number Placeholder 3">
            <a:extLst>
              <a:ext uri="{FF2B5EF4-FFF2-40B4-BE49-F238E27FC236}">
                <a16:creationId xmlns:a16="http://schemas.microsoft.com/office/drawing/2014/main" id="{A262CF34-161C-4856-8B9E-6829C4123EA9}"/>
              </a:ext>
            </a:extLst>
          </p:cNvPr>
          <p:cNvSpPr>
            <a:spLocks noGrp="1"/>
          </p:cNvSpPr>
          <p:nvPr>
            <p:ph type="sldNum" sz="quarter"/>
          </p:nvPr>
        </p:nvSpPr>
        <p:spPr/>
        <p:txBody>
          <a:bodyPr/>
          <a:lstStyle/>
          <a:p>
            <a:pPr fontAlgn="auto">
              <a:spcBef>
                <a:spcPts val="0"/>
              </a:spcBef>
              <a:spcAft>
                <a:spcPts val="0"/>
              </a:spcAft>
              <a:buSzTx/>
              <a:tabLst/>
              <a:defRPr/>
            </a:pPr>
            <a:fld id="{963B1470-A470-4058-A229-9376CA389FE6}" type="slidenum">
              <a:rPr lang="en-US" sz="1800" kern="0" smtClean="0">
                <a:solidFill>
                  <a:prstClr val="black"/>
                </a:solidFill>
              </a:rPr>
              <a:pPr fontAlgn="auto">
                <a:spcBef>
                  <a:spcPts val="0"/>
                </a:spcBef>
                <a:spcAft>
                  <a:spcPts val="0"/>
                </a:spcAft>
                <a:buSzTx/>
                <a:tabLst/>
                <a:defRPr/>
              </a:pPr>
              <a:t>17</a:t>
            </a:fld>
            <a:endParaRPr lang="en-US" sz="1800" ker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F83A44-CAC4-4F4F-A186-50F90DF4D4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45A5CE-329A-4DB1-B6C0-AAD3441805D2}"/>
              </a:ext>
            </a:extLst>
          </p:cNvPr>
          <p:cNvSpPr>
            <a:spLocks noGrp="1"/>
          </p:cNvSpPr>
          <p:nvPr>
            <p:ph type="body" idx="1"/>
          </p:nvPr>
        </p:nvSpPr>
        <p:spPr/>
        <p:txBody>
          <a:bodyPr/>
          <a:lstStyle/>
          <a:p>
            <a:pPr defTabSz="914400" eaLnBrk="1" fontAlgn="auto" hangingPunct="1">
              <a:spcBef>
                <a:spcPts val="0"/>
              </a:spcBef>
              <a:spcAft>
                <a:spcPts val="0"/>
              </a:spcAft>
              <a:buClrTx/>
              <a:buSzTx/>
              <a:buFontTx/>
              <a:buNone/>
              <a:defRPr/>
            </a:pPr>
            <a:r>
              <a:rPr lang="en-US" altLang="ja-JP" kern="0" dirty="0">
                <a:solidFill>
                  <a:srgbClr val="FFFFFF"/>
                </a:solidFill>
                <a:latin typeface="Segoe UI Semilight" panose="020B0402040204020203" pitchFamily="34" charset="0"/>
                <a:cs typeface="Segoe UI Semilight" panose="020B0402040204020203" pitchFamily="34" charset="0"/>
              </a:rPr>
              <a:t>E</a:t>
            </a:r>
            <a:r>
              <a:rPr lang="pl-PL" altLang="ja-JP" kern="0" dirty="0">
                <a:solidFill>
                  <a:srgbClr val="FFFFFF"/>
                </a:solidFill>
                <a:latin typeface="Segoe UI Semilight" panose="020B0402040204020203" pitchFamily="34" charset="0"/>
                <a:cs typeface="Segoe UI Semilight" panose="020B0402040204020203" pitchFamily="34" charset="0"/>
              </a:rPr>
              <a:t>strus lasts only for </a:t>
            </a:r>
            <a:r>
              <a:rPr lang="en-US" altLang="ja-JP" kern="0" dirty="0">
                <a:solidFill>
                  <a:srgbClr val="FFFFFF"/>
                </a:solidFill>
                <a:latin typeface="Segoe UI Semilight" panose="020B0402040204020203" pitchFamily="34" charset="0"/>
                <a:cs typeface="Segoe UI Semilight" panose="020B0402040204020203" pitchFamily="34" charset="0"/>
              </a:rPr>
              <a:t>12-18 hour</a:t>
            </a:r>
            <a:r>
              <a:rPr lang="pl-PL" altLang="ja-JP" kern="0" dirty="0">
                <a:solidFill>
                  <a:srgbClr val="FFFFFF"/>
                </a:solidFill>
                <a:latin typeface="Segoe UI Semilight" panose="020B0402040204020203" pitchFamily="34" charset="0"/>
                <a:cs typeface="Segoe UI Semilight" panose="020B0402040204020203" pitchFamily="34" charset="0"/>
              </a:rPr>
              <a:t>s</a:t>
            </a:r>
            <a:r>
              <a:rPr lang="en-US" altLang="ja-JP" kern="0" dirty="0">
                <a:solidFill>
                  <a:srgbClr val="FFFFFF"/>
                </a:solidFill>
                <a:latin typeface="Segoe UI Semilight" panose="020B0402040204020203" pitchFamily="34" charset="0"/>
                <a:cs typeface="Segoe UI Semilight" panose="020B0402040204020203" pitchFamily="34" charset="0"/>
              </a:rPr>
              <a:t> every 21 days</a:t>
            </a:r>
          </a:p>
          <a:p>
            <a:pPr defTabSz="914400" eaLnBrk="1" fontAlgn="auto" hangingPunct="1">
              <a:spcBef>
                <a:spcPts val="0"/>
              </a:spcBef>
              <a:spcAft>
                <a:spcPts val="0"/>
              </a:spcAft>
              <a:buClrTx/>
              <a:buSzTx/>
              <a:buFontTx/>
              <a:buNone/>
              <a:defRPr/>
            </a:pPr>
            <a:r>
              <a:rPr lang="en-US" altLang="ja-JP" kern="0" dirty="0">
                <a:solidFill>
                  <a:srgbClr val="FFFFFF"/>
                </a:solidFill>
                <a:latin typeface="Segoe UI Semilight" panose="020B0402040204020203" pitchFamily="34" charset="0"/>
                <a:cs typeface="Segoe UI Semilight" panose="020B0402040204020203" pitchFamily="34" charset="0"/>
              </a:rPr>
              <a:t>O</a:t>
            </a:r>
            <a:r>
              <a:rPr lang="pl-PL" altLang="ja-JP" kern="0" dirty="0">
                <a:solidFill>
                  <a:srgbClr val="FFFFFF"/>
                </a:solidFill>
                <a:latin typeface="Segoe UI Semilight" panose="020B0402040204020203" pitchFamily="34" charset="0"/>
                <a:cs typeface="Segoe UI Semilight" panose="020B0402040204020203" pitchFamily="34" charset="0"/>
              </a:rPr>
              <a:t>ccurs </a:t>
            </a:r>
            <a:r>
              <a:rPr lang="en-US" altLang="ja-JP" kern="0" dirty="0">
                <a:solidFill>
                  <a:srgbClr val="FFFFFF"/>
                </a:solidFill>
                <a:latin typeface="Segoe UI Semilight" panose="020B0402040204020203" pitchFamily="34" charset="0"/>
                <a:cs typeface="Segoe UI Semilight" panose="020B0402040204020203" pitchFamily="34" charset="0"/>
              </a:rPr>
              <a:t>mostly </a:t>
            </a:r>
            <a:r>
              <a:rPr lang="pl-PL" altLang="ja-JP" kern="0" dirty="0">
                <a:solidFill>
                  <a:srgbClr val="FFFFFF"/>
                </a:solidFill>
                <a:latin typeface="Segoe UI Semilight" panose="020B0402040204020203" pitchFamily="34" charset="0"/>
                <a:cs typeface="Segoe UI Semilight" panose="020B0402040204020203" pitchFamily="34" charset="0"/>
              </a:rPr>
              <a:t>between</a:t>
            </a:r>
            <a:r>
              <a:rPr lang="en-US" altLang="ja-JP" kern="0" dirty="0">
                <a:solidFill>
                  <a:srgbClr val="FFFFFF"/>
                </a:solidFill>
                <a:latin typeface="Segoe UI Semilight" panose="020B0402040204020203" pitchFamily="34" charset="0"/>
                <a:cs typeface="Segoe UI Semilight" panose="020B0402040204020203" pitchFamily="34" charset="0"/>
              </a:rPr>
              <a:t> </a:t>
            </a:r>
            <a:r>
              <a:rPr lang="pl-PL" altLang="ja-JP" kern="0" dirty="0">
                <a:solidFill>
                  <a:srgbClr val="FFFFFF"/>
                </a:solidFill>
                <a:latin typeface="Segoe UI Semilight" panose="020B0402040204020203" pitchFamily="34" charset="0"/>
                <a:cs typeface="Segoe UI Semilight" panose="020B0402040204020203" pitchFamily="34" charset="0"/>
              </a:rPr>
              <a:t>10</a:t>
            </a:r>
            <a:r>
              <a:rPr lang="en-US" altLang="ja-JP" kern="0" dirty="0">
                <a:solidFill>
                  <a:srgbClr val="FFFFFF"/>
                </a:solidFill>
                <a:latin typeface="Segoe UI Semilight" panose="020B0402040204020203" pitchFamily="34" charset="0"/>
                <a:cs typeface="Segoe UI Semilight" panose="020B0402040204020203" pitchFamily="34" charset="0"/>
              </a:rPr>
              <a:t> </a:t>
            </a:r>
            <a:r>
              <a:rPr lang="pl-PL" altLang="ja-JP" kern="0" dirty="0">
                <a:solidFill>
                  <a:srgbClr val="FFFFFF"/>
                </a:solidFill>
                <a:latin typeface="Segoe UI Semilight" panose="020B0402040204020203" pitchFamily="34" charset="0"/>
                <a:cs typeface="Segoe UI Semilight" panose="020B0402040204020203" pitchFamily="34" charset="0"/>
              </a:rPr>
              <a:t>pm and 8</a:t>
            </a:r>
            <a:r>
              <a:rPr lang="en-US" altLang="ja-JP" kern="0" dirty="0">
                <a:solidFill>
                  <a:srgbClr val="FFFFFF"/>
                </a:solidFill>
                <a:latin typeface="Segoe UI Semilight" panose="020B0402040204020203" pitchFamily="34" charset="0"/>
                <a:cs typeface="Segoe UI Semilight" panose="020B0402040204020203" pitchFamily="34" charset="0"/>
              </a:rPr>
              <a:t> </a:t>
            </a:r>
            <a:r>
              <a:rPr lang="pl-PL" altLang="ja-JP" kern="0" dirty="0">
                <a:solidFill>
                  <a:srgbClr val="FFFFFF"/>
                </a:solidFill>
                <a:latin typeface="Segoe UI Semilight" panose="020B0402040204020203" pitchFamily="34" charset="0"/>
                <a:cs typeface="Segoe UI Semilight" panose="020B0402040204020203" pitchFamily="34" charset="0"/>
              </a:rPr>
              <a:t>am</a:t>
            </a:r>
            <a:endParaRPr lang="en-US" altLang="ja-JP" kern="0" dirty="0">
              <a:solidFill>
                <a:srgbClr val="FFFFFF"/>
              </a:solidFill>
              <a:latin typeface="Segoe UI Semilight" panose="020B0402040204020203" pitchFamily="34" charset="0"/>
              <a:cs typeface="Segoe UI Semilight" panose="020B0402040204020203" pitchFamily="34" charset="0"/>
            </a:endParaRPr>
          </a:p>
          <a:p>
            <a:pPr>
              <a:defRPr/>
            </a:pPr>
            <a:endParaRPr lang="en-US" dirty="0"/>
          </a:p>
        </p:txBody>
      </p:sp>
      <p:sp>
        <p:nvSpPr>
          <p:cNvPr id="4" name="Slide Number Placeholder 3">
            <a:extLst>
              <a:ext uri="{FF2B5EF4-FFF2-40B4-BE49-F238E27FC236}">
                <a16:creationId xmlns:a16="http://schemas.microsoft.com/office/drawing/2014/main" id="{5E0DC4C7-8B5F-41F8-8C0B-8DC86A0717EA}"/>
              </a:ext>
            </a:extLst>
          </p:cNvPr>
          <p:cNvSpPr>
            <a:spLocks noGrp="1"/>
          </p:cNvSpPr>
          <p:nvPr>
            <p:ph type="sldNum" sz="quarter"/>
          </p:nvPr>
        </p:nvSpPr>
        <p:spPr/>
        <p:txBody>
          <a:bodyPr/>
          <a:lstStyle/>
          <a:p>
            <a:pPr>
              <a:defRPr/>
            </a:pPr>
            <a:fld id="{13B0AA0B-7C0E-4F9D-94FA-B80FA030CAED}" type="slidenum">
              <a:rPr lang="en-US" sz="1800" kern="0" smtClean="0">
                <a:solidFill>
                  <a:prstClr val="black"/>
                </a:solidFill>
                <a:latin typeface="Segoe UI" pitchFamily="34" charset="0"/>
              </a:rPr>
              <a:pPr>
                <a:defRPr/>
              </a:pPr>
              <a:t>18</a:t>
            </a:fld>
            <a:endParaRPr lang="en-US" sz="1800" kern="0">
              <a:solidFill>
                <a:prstClr val="black"/>
              </a:solidFill>
              <a:latin typeface="Segoe U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0A1541-AE75-43DF-ABB2-47B320EECB89}"/>
              </a:ext>
            </a:extLst>
          </p:cNvPr>
          <p:cNvSpPr>
            <a:spLocks noGrp="1" noRot="1" noChangeAspect="1"/>
          </p:cNvSpPr>
          <p:nvPr>
            <p:ph type="sldImg"/>
          </p:nvPr>
        </p:nvSpPr>
        <p:spPr/>
      </p:sp>
      <p:sp>
        <p:nvSpPr>
          <p:cNvPr id="35843" name="Notes Placeholder 2"/>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de-DE" smtClean="0"/>
          </a:p>
        </p:txBody>
      </p:sp>
      <p:sp>
        <p:nvSpPr>
          <p:cNvPr id="4" name="Slide Number Placeholder 3">
            <a:extLst>
              <a:ext uri="{FF2B5EF4-FFF2-40B4-BE49-F238E27FC236}">
                <a16:creationId xmlns:a16="http://schemas.microsoft.com/office/drawing/2014/main" id="{A370C16D-583D-4253-869B-3A3D254448A1}"/>
              </a:ext>
            </a:extLst>
          </p:cNvPr>
          <p:cNvSpPr>
            <a:spLocks noGrp="1"/>
          </p:cNvSpPr>
          <p:nvPr>
            <p:ph type="sldNum" sz="quarter"/>
          </p:nvPr>
        </p:nvSpPr>
        <p:spPr/>
        <p:txBody>
          <a:bodyPr/>
          <a:lstStyle/>
          <a:p>
            <a:pPr>
              <a:defRPr/>
            </a:pPr>
            <a:fld id="{3740EE0C-29B0-4C59-A973-1976663438D5}" type="slidenum">
              <a:rPr lang="en-US" sz="1800" kern="0" smtClean="0">
                <a:solidFill>
                  <a:prstClr val="black"/>
                </a:solidFill>
                <a:latin typeface="Segoe UI" pitchFamily="34" charset="0"/>
              </a:rPr>
              <a:pPr>
                <a:defRPr/>
              </a:pPr>
              <a:t>19</a:t>
            </a:fld>
            <a:endParaRPr lang="en-US" sz="1800" kern="0">
              <a:solidFill>
                <a:prstClr val="black"/>
              </a:solidFill>
              <a:latin typeface="Segoe U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1E18BB-7748-4F29-90E2-F1914F5BDD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76BB66-382A-4192-BA4B-93E6A22980EE}"/>
              </a:ext>
            </a:extLst>
          </p:cNvPr>
          <p:cNvSpPr>
            <a:spLocks noGrp="1"/>
          </p:cNvSpPr>
          <p:nvPr>
            <p:ph type="body" idx="1"/>
          </p:nvPr>
        </p:nvSpPr>
        <p:spPr/>
        <p:txBody>
          <a:bodyPr/>
          <a:lstStyle/>
          <a:p>
            <a:pPr>
              <a:defRPr/>
            </a:pPr>
            <a:r>
              <a:rPr lang="en-US" b="1" u="sng" dirty="0"/>
              <a:t>Talking Points</a:t>
            </a:r>
            <a:endParaRPr lang="en-US" b="1" u="sng" dirty="0">
              <a:solidFill>
                <a:schemeClr val="tx1"/>
              </a:solidFill>
              <a:latin typeface="Segoe UI" panose="020B0502040204020203" pitchFamily="34" charset="0"/>
              <a:sym typeface="Segoe UI" panose="020B0502040204020203" pitchFamily="34" charset="0"/>
            </a:endParaRPr>
          </a:p>
          <a:p>
            <a:pPr marL="171450" indent="-171450">
              <a:buFont typeface="Arial" panose="020B0604020202020204" pitchFamily="34" charset="0"/>
              <a:buChar char="•"/>
              <a:defRPr/>
            </a:pPr>
            <a:r>
              <a:rPr lang="en-US" dirty="0">
                <a:solidFill>
                  <a:schemeClr val="tx1"/>
                </a:solidFill>
                <a:latin typeface="Segoe UI" panose="020B0502040204020203" pitchFamily="34" charset="0"/>
                <a:sym typeface="Segoe UI" panose="020B0502040204020203" pitchFamily="34" charset="0"/>
              </a:rPr>
              <a:t>The truth is, there is no standard definition for the Internet of Things. If you have heard or read about IoT, chances are you’ve come across a number of different perspectives </a:t>
            </a:r>
          </a:p>
          <a:p>
            <a:pPr marL="171450" indent="-171450">
              <a:buFont typeface="Arial" panose="020B0604020202020204" pitchFamily="34" charset="0"/>
              <a:buChar char="•"/>
              <a:defRPr/>
            </a:pPr>
            <a:r>
              <a:rPr lang="en-US" dirty="0">
                <a:solidFill>
                  <a:schemeClr val="tx1"/>
                </a:solidFill>
                <a:latin typeface="Segoe UI" panose="020B0502040204020203" pitchFamily="34" charset="0"/>
                <a:cs typeface="Segoe UI" panose="020B0502040204020203" pitchFamily="34" charset="0"/>
              </a:rPr>
              <a:t>Despite how complex IoT seems, it essentially comes down to four areas</a:t>
            </a:r>
            <a:r>
              <a:rPr lang="en-US" dirty="0">
                <a:solidFill>
                  <a:schemeClr val="tx1"/>
                </a:solidFill>
                <a:latin typeface="Segoe UI" panose="020B0502040204020203" pitchFamily="34" charset="0"/>
                <a:sym typeface="Segoe UI" panose="020B0502040204020203" pitchFamily="34" charset="0"/>
              </a:rPr>
              <a:t>: </a:t>
            </a:r>
          </a:p>
          <a:p>
            <a:pPr marL="552343" lvl="1" indent="-171450">
              <a:buFont typeface="Arial" panose="020B0604020202020204" pitchFamily="34" charset="0"/>
              <a:buChar char="•"/>
              <a:defRPr/>
            </a:pPr>
            <a:r>
              <a:rPr lang="en-US" dirty="0">
                <a:solidFill>
                  <a:schemeClr val="tx1"/>
                </a:solidFill>
                <a:latin typeface="Segoe UI" panose="020B0502040204020203" pitchFamily="34" charset="0"/>
                <a:sym typeface="Segoe UI" panose="020B0502040204020203" pitchFamily="34" charset="0"/>
              </a:rPr>
              <a:t>Physical “</a:t>
            </a:r>
            <a:r>
              <a:rPr lang="en-US" b="1" dirty="0">
                <a:solidFill>
                  <a:schemeClr val="tx1"/>
                </a:solidFill>
                <a:latin typeface="Segoe UI" panose="020B0502040204020203" pitchFamily="34" charset="0"/>
                <a:sym typeface="Segoe UI" panose="020B0502040204020203" pitchFamily="34" charset="0"/>
              </a:rPr>
              <a:t>things</a:t>
            </a:r>
            <a:r>
              <a:rPr lang="en-US" dirty="0">
                <a:solidFill>
                  <a:schemeClr val="tx1"/>
                </a:solidFill>
                <a:latin typeface="Segoe UI" panose="020B0502040204020203" pitchFamily="34" charset="0"/>
                <a:sym typeface="Segoe UI" panose="020B0502040204020203" pitchFamily="34" charset="0"/>
              </a:rPr>
              <a:t>” such as line of business assets, including industry devices or sensors</a:t>
            </a:r>
          </a:p>
          <a:p>
            <a:pPr marL="552343" lvl="1" indent="-171450">
              <a:buFont typeface="Arial" panose="020B0604020202020204" pitchFamily="34" charset="0"/>
              <a:buChar char="•"/>
              <a:defRPr/>
            </a:pPr>
            <a:r>
              <a:rPr lang="en-US" dirty="0">
                <a:solidFill>
                  <a:schemeClr val="tx1"/>
                </a:solidFill>
                <a:latin typeface="Segoe UI" panose="020B0502040204020203" pitchFamily="34" charset="0"/>
                <a:sym typeface="Segoe UI" panose="020B0502040204020203" pitchFamily="34" charset="0"/>
              </a:rPr>
              <a:t>Those “things” have </a:t>
            </a:r>
            <a:r>
              <a:rPr lang="en-US" b="1" dirty="0">
                <a:solidFill>
                  <a:schemeClr val="tx1"/>
                </a:solidFill>
                <a:latin typeface="Segoe UI" panose="020B0502040204020203" pitchFamily="34" charset="0"/>
                <a:sym typeface="Segoe UI" panose="020B0502040204020203" pitchFamily="34" charset="0"/>
              </a:rPr>
              <a:t>connectivity</a:t>
            </a:r>
            <a:r>
              <a:rPr lang="en-US" dirty="0">
                <a:solidFill>
                  <a:schemeClr val="tx1"/>
                </a:solidFill>
                <a:latin typeface="Segoe UI" panose="020B0502040204020203" pitchFamily="34" charset="0"/>
                <a:sym typeface="Segoe UI" panose="020B0502040204020203" pitchFamily="34" charset="0"/>
              </a:rPr>
              <a:t> to the internet, to each other, and to people</a:t>
            </a:r>
          </a:p>
          <a:p>
            <a:pPr marL="552343" lvl="1" indent="-171450">
              <a:buFont typeface="Arial" panose="020B0604020202020204" pitchFamily="34" charset="0"/>
              <a:buChar char="•"/>
              <a:defRPr/>
            </a:pPr>
            <a:r>
              <a:rPr lang="en-US" dirty="0">
                <a:solidFill>
                  <a:schemeClr val="tx1"/>
                </a:solidFill>
                <a:latin typeface="Segoe UI" panose="020B0502040204020203" pitchFamily="34" charset="0"/>
                <a:sym typeface="Segoe UI" panose="020B0502040204020203" pitchFamily="34" charset="0"/>
              </a:rPr>
              <a:t>Those “things” collect and communicate </a:t>
            </a:r>
            <a:r>
              <a:rPr lang="en-US" b="1" dirty="0">
                <a:solidFill>
                  <a:schemeClr val="tx1"/>
                </a:solidFill>
                <a:latin typeface="Segoe UI" panose="020B0502040204020203" pitchFamily="34" charset="0"/>
                <a:sym typeface="Segoe UI" panose="020B0502040204020203" pitchFamily="34" charset="0"/>
              </a:rPr>
              <a:t>data</a:t>
            </a:r>
            <a:r>
              <a:rPr lang="en-US" dirty="0">
                <a:solidFill>
                  <a:schemeClr val="tx1"/>
                </a:solidFill>
                <a:latin typeface="Segoe UI" panose="020B0502040204020203" pitchFamily="34" charset="0"/>
                <a:sym typeface="Segoe UI" panose="020B0502040204020203" pitchFamily="34" charset="0"/>
              </a:rPr>
              <a:t>—this may include information gathered from the environment or inputted by users</a:t>
            </a:r>
          </a:p>
          <a:p>
            <a:pPr marL="552343" lvl="1" indent="-171450">
              <a:buFont typeface="Arial" panose="020B0604020202020204" pitchFamily="34" charset="0"/>
              <a:buChar char="•"/>
              <a:defRPr/>
            </a:pPr>
            <a:r>
              <a:rPr lang="en-US" dirty="0">
                <a:solidFill>
                  <a:schemeClr val="tx1"/>
                </a:solidFill>
                <a:latin typeface="Segoe UI" panose="020B0502040204020203" pitchFamily="34" charset="0"/>
                <a:sym typeface="Segoe UI" panose="020B0502040204020203" pitchFamily="34" charset="0"/>
              </a:rPr>
              <a:t>And then there are </a:t>
            </a:r>
            <a:r>
              <a:rPr lang="en-US" b="1" dirty="0">
                <a:solidFill>
                  <a:schemeClr val="tx1"/>
                </a:solidFill>
                <a:latin typeface="Segoe UI" panose="020B0502040204020203" pitchFamily="34" charset="0"/>
                <a:sym typeface="Segoe UI" panose="020B0502040204020203" pitchFamily="34" charset="0"/>
              </a:rPr>
              <a:t>analytics</a:t>
            </a:r>
            <a:r>
              <a:rPr lang="en-US" dirty="0">
                <a:solidFill>
                  <a:schemeClr val="tx1"/>
                </a:solidFill>
                <a:latin typeface="Segoe UI" panose="020B0502040204020203" pitchFamily="34" charset="0"/>
                <a:sym typeface="Segoe UI" panose="020B0502040204020203" pitchFamily="34" charset="0"/>
              </a:rPr>
              <a:t> </a:t>
            </a:r>
            <a:r>
              <a:rPr lang="en-US" dirty="0">
                <a:solidFill>
                  <a:schemeClr val="accent3"/>
                </a:solidFill>
                <a:latin typeface="Segoe UI" panose="020B0502040204020203" pitchFamily="34" charset="0"/>
                <a:sym typeface="Segoe UI" panose="020B0502040204020203" pitchFamily="34" charset="0"/>
              </a:rPr>
              <a:t>performed on that </a:t>
            </a:r>
            <a:r>
              <a:rPr lang="en-US" dirty="0">
                <a:solidFill>
                  <a:schemeClr val="tx1"/>
                </a:solidFill>
                <a:latin typeface="Segoe UI" panose="020B0502040204020203" pitchFamily="34" charset="0"/>
                <a:sym typeface="Segoe UI" panose="020B0502040204020203" pitchFamily="34" charset="0"/>
              </a:rPr>
              <a:t>data that enable people or machines to take action</a:t>
            </a:r>
            <a:endParaRPr lang="en-US" dirty="0">
              <a:solidFill>
                <a:schemeClr val="tx1"/>
              </a:solidFill>
              <a:latin typeface="+mn-lt"/>
            </a:endParaRPr>
          </a:p>
          <a:p>
            <a:pPr marL="285750" indent="-285750">
              <a:buFont typeface="Arial" panose="020B0604020202020204" pitchFamily="34" charset="0"/>
              <a:buChar char="•"/>
              <a:defRPr/>
            </a:pPr>
            <a:endParaRPr lang="en-US" dirty="0">
              <a:solidFill>
                <a:schemeClr val="tx1"/>
              </a:solidFill>
              <a:latin typeface="+mn-lt"/>
            </a:endParaRPr>
          </a:p>
          <a:p>
            <a:pPr>
              <a:defRPr/>
            </a:pPr>
            <a:r>
              <a:rPr lang="en-US" b="1" u="sng" dirty="0">
                <a:solidFill>
                  <a:schemeClr val="tx1"/>
                </a:solidFill>
                <a:latin typeface="+mn-lt"/>
              </a:rPr>
              <a:t>Transition</a:t>
            </a:r>
            <a:r>
              <a:rPr lang="en-US" b="1" dirty="0">
                <a:solidFill>
                  <a:schemeClr val="tx1"/>
                </a:solidFill>
                <a:latin typeface="+mn-lt"/>
              </a:rPr>
              <a:t>:</a:t>
            </a:r>
          </a:p>
          <a:p>
            <a:pPr marL="285750" indent="-285750">
              <a:buFont typeface="Arial" panose="020B0604020202020204" pitchFamily="34" charset="0"/>
              <a:buChar char="•"/>
              <a:defRPr/>
            </a:pPr>
            <a:r>
              <a:rPr lang="en-US" dirty="0">
                <a:solidFill>
                  <a:schemeClr val="tx1"/>
                </a:solidFill>
                <a:latin typeface="+mn-lt"/>
              </a:rPr>
              <a:t>So how do you apply these components or building blocks to your business transformation journey</a:t>
            </a:r>
          </a:p>
          <a:p>
            <a:pPr>
              <a:buFont typeface="Arial" panose="020B0604020202020204" pitchFamily="34" charset="0"/>
              <a:buNone/>
              <a:defRPr/>
            </a:pPr>
            <a:endParaRPr lang="en-US" dirty="0">
              <a:solidFill>
                <a:schemeClr val="tx1"/>
              </a:solidFill>
              <a:latin typeface="+mn-lt"/>
            </a:endParaRPr>
          </a:p>
        </p:txBody>
      </p:sp>
      <p:sp>
        <p:nvSpPr>
          <p:cNvPr id="4" name="Slide Number Placeholder 3">
            <a:extLst>
              <a:ext uri="{FF2B5EF4-FFF2-40B4-BE49-F238E27FC236}">
                <a16:creationId xmlns:a16="http://schemas.microsoft.com/office/drawing/2014/main" id="{AF6E00A4-5E72-49AC-AA5C-7EC807672B8A}"/>
              </a:ext>
            </a:extLst>
          </p:cNvPr>
          <p:cNvSpPr>
            <a:spLocks noGrp="1"/>
          </p:cNvSpPr>
          <p:nvPr>
            <p:ph type="sldNum" sz="quarter"/>
          </p:nvPr>
        </p:nvSpPr>
        <p:spPr/>
        <p:txBody>
          <a:bodyPr/>
          <a:lstStyle/>
          <a:p>
            <a:pPr defTabSz="932742" fontAlgn="auto">
              <a:spcBef>
                <a:spcPts val="0"/>
              </a:spcBef>
              <a:spcAft>
                <a:spcPts val="0"/>
              </a:spcAft>
              <a:buSzTx/>
              <a:tabLst/>
              <a:defRPr/>
            </a:pPr>
            <a:fld id="{44DBC882-0CB8-43A7-B207-B6750AB49883}" type="slidenum">
              <a:rPr lang="en-US" smtClean="0">
                <a:solidFill>
                  <a:prstClr val="black"/>
                </a:solidFill>
                <a:latin typeface="Segoe UI" pitchFamily="34" charset="0"/>
                <a:ea typeface="+mn-ea"/>
              </a:rPr>
              <a:pPr defTabSz="932742" fontAlgn="auto">
                <a:spcBef>
                  <a:spcPts val="0"/>
                </a:spcBef>
                <a:spcAft>
                  <a:spcPts val="0"/>
                </a:spcAft>
                <a:buSzTx/>
                <a:tabLst/>
                <a:defRPr/>
              </a:pPr>
              <a:t>20</a:t>
            </a:fld>
            <a:endParaRPr lang="en-US">
              <a:solidFill>
                <a:prstClr val="black"/>
              </a:solidFill>
              <a:latin typeface="Segoe UI" pitchFamily="34" charset="0"/>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408E89-AE14-403E-8991-B47A12180B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252D13-3405-452C-B4B1-3D1F87D49544}"/>
              </a:ext>
            </a:extLst>
          </p:cNvPr>
          <p:cNvSpPr>
            <a:spLocks noGrp="1"/>
          </p:cNvSpPr>
          <p:nvPr>
            <p:ph type="body" idx="1"/>
          </p:nvPr>
        </p:nvSpPr>
        <p:spPr/>
        <p:txBody>
          <a:bodyPr/>
          <a:lstStyle/>
          <a:p>
            <a:pPr>
              <a:buFont typeface="Arial" panose="020B0604020202020204" pitchFamily="34" charset="0"/>
              <a:buNone/>
              <a:defRPr/>
            </a:pPr>
            <a:endParaRPr lang="en-US" dirty="0">
              <a:solidFill>
                <a:schemeClr val="tx1"/>
              </a:solidFill>
              <a:latin typeface="+mn-lt"/>
            </a:endParaRPr>
          </a:p>
        </p:txBody>
      </p:sp>
      <p:sp>
        <p:nvSpPr>
          <p:cNvPr id="4" name="Slide Number Placeholder 3">
            <a:extLst>
              <a:ext uri="{FF2B5EF4-FFF2-40B4-BE49-F238E27FC236}">
                <a16:creationId xmlns:a16="http://schemas.microsoft.com/office/drawing/2014/main" id="{31791E06-9181-4192-95EC-8E01895B1C10}"/>
              </a:ext>
            </a:extLst>
          </p:cNvPr>
          <p:cNvSpPr>
            <a:spLocks noGrp="1"/>
          </p:cNvSpPr>
          <p:nvPr>
            <p:ph type="sldNum" sz="quarter"/>
          </p:nvPr>
        </p:nvSpPr>
        <p:spPr/>
        <p:txBody>
          <a:bodyPr/>
          <a:lstStyle/>
          <a:p>
            <a:pPr defTabSz="932742" fontAlgn="auto">
              <a:spcBef>
                <a:spcPts val="0"/>
              </a:spcBef>
              <a:spcAft>
                <a:spcPts val="0"/>
              </a:spcAft>
              <a:buSzTx/>
              <a:tabLst/>
              <a:defRPr/>
            </a:pPr>
            <a:fld id="{BB0D73C6-9266-44FC-949A-38CD12A15781}" type="slidenum">
              <a:rPr lang="en-US" smtClean="0">
                <a:solidFill>
                  <a:prstClr val="black"/>
                </a:solidFill>
                <a:latin typeface="Segoe UI" pitchFamily="34" charset="0"/>
                <a:ea typeface="+mn-ea"/>
              </a:rPr>
              <a:pPr defTabSz="932742" fontAlgn="auto">
                <a:spcBef>
                  <a:spcPts val="0"/>
                </a:spcBef>
                <a:spcAft>
                  <a:spcPts val="0"/>
                </a:spcAft>
                <a:buSzTx/>
                <a:tabLst/>
                <a:defRPr/>
              </a:pPr>
              <a:t>21</a:t>
            </a:fld>
            <a:endParaRPr lang="en-US">
              <a:solidFill>
                <a:prstClr val="black"/>
              </a:solidFill>
              <a:latin typeface="Segoe UI" pitchFamily="34" charset="0"/>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EE28D9-6B01-4780-9BB6-7B3361BAB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CBC57E-2C82-4187-8430-61B6FEE7BC4E}"/>
              </a:ext>
            </a:extLst>
          </p:cNvPr>
          <p:cNvSpPr>
            <a:spLocks noGrp="1"/>
          </p:cNvSpPr>
          <p:nvPr>
            <p:ph type="body" idx="1"/>
          </p:nvPr>
        </p:nvSpPr>
        <p:spPr/>
        <p:txBody>
          <a:bodyPr/>
          <a:lstStyle/>
          <a:p>
            <a:pPr>
              <a:buFont typeface="Arial" panose="020B0604020202020204" pitchFamily="34" charset="0"/>
              <a:buNone/>
              <a:defRPr/>
            </a:pPr>
            <a:endParaRPr lang="en-US" dirty="0">
              <a:solidFill>
                <a:schemeClr val="tx1"/>
              </a:solidFill>
              <a:latin typeface="+mn-lt"/>
            </a:endParaRPr>
          </a:p>
        </p:txBody>
      </p:sp>
      <p:sp>
        <p:nvSpPr>
          <p:cNvPr id="4" name="Slide Number Placeholder 3">
            <a:extLst>
              <a:ext uri="{FF2B5EF4-FFF2-40B4-BE49-F238E27FC236}">
                <a16:creationId xmlns:a16="http://schemas.microsoft.com/office/drawing/2014/main" id="{54579CE4-1D33-4C46-84B0-BC1A06F75AB1}"/>
              </a:ext>
            </a:extLst>
          </p:cNvPr>
          <p:cNvSpPr>
            <a:spLocks noGrp="1"/>
          </p:cNvSpPr>
          <p:nvPr>
            <p:ph type="sldNum" sz="quarter"/>
          </p:nvPr>
        </p:nvSpPr>
        <p:spPr/>
        <p:txBody>
          <a:bodyPr/>
          <a:lstStyle/>
          <a:p>
            <a:pPr defTabSz="932742" fontAlgn="auto">
              <a:spcBef>
                <a:spcPts val="0"/>
              </a:spcBef>
              <a:spcAft>
                <a:spcPts val="0"/>
              </a:spcAft>
              <a:buSzTx/>
              <a:tabLst/>
              <a:defRPr/>
            </a:pPr>
            <a:fld id="{F7477AA0-4EF0-4CE4-8A23-B75FC1E746A4}" type="slidenum">
              <a:rPr lang="en-US" smtClean="0">
                <a:solidFill>
                  <a:prstClr val="black"/>
                </a:solidFill>
                <a:latin typeface="Segoe UI" pitchFamily="34" charset="0"/>
                <a:ea typeface="+mn-ea"/>
              </a:rPr>
              <a:pPr defTabSz="932742" fontAlgn="auto">
                <a:spcBef>
                  <a:spcPts val="0"/>
                </a:spcBef>
                <a:spcAft>
                  <a:spcPts val="0"/>
                </a:spcAft>
                <a:buSzTx/>
                <a:tabLst/>
                <a:defRPr/>
              </a:pPr>
              <a:t>22</a:t>
            </a:fld>
            <a:endParaRPr lang="en-US">
              <a:solidFill>
                <a:prstClr val="black"/>
              </a:solidFill>
              <a:latin typeface="Segoe UI" pitchFamily="34" charset="0"/>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681EFD-9C14-41B6-A4BD-1B1A443342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B2CDA5-9A31-46E9-8761-39EE78A4EEBE}"/>
              </a:ext>
            </a:extLst>
          </p:cNvPr>
          <p:cNvSpPr>
            <a:spLocks noGrp="1"/>
          </p:cNvSpPr>
          <p:nvPr>
            <p:ph type="body" idx="1"/>
          </p:nvPr>
        </p:nvSpPr>
        <p:spPr/>
        <p:txBody>
          <a:bodyPr/>
          <a:lstStyle/>
          <a:p>
            <a:pPr>
              <a:buFont typeface="Arial" panose="020B0604020202020204" pitchFamily="34" charset="0"/>
              <a:buNone/>
              <a:defRPr/>
            </a:pPr>
            <a:endParaRPr lang="en-US" dirty="0">
              <a:solidFill>
                <a:schemeClr val="tx1"/>
              </a:solidFill>
              <a:latin typeface="+mn-lt"/>
            </a:endParaRPr>
          </a:p>
        </p:txBody>
      </p:sp>
      <p:sp>
        <p:nvSpPr>
          <p:cNvPr id="4" name="Slide Number Placeholder 3">
            <a:extLst>
              <a:ext uri="{FF2B5EF4-FFF2-40B4-BE49-F238E27FC236}">
                <a16:creationId xmlns:a16="http://schemas.microsoft.com/office/drawing/2014/main" id="{248B1883-0FD0-4315-A737-4310CCF1231E}"/>
              </a:ext>
            </a:extLst>
          </p:cNvPr>
          <p:cNvSpPr>
            <a:spLocks noGrp="1"/>
          </p:cNvSpPr>
          <p:nvPr>
            <p:ph type="sldNum" sz="quarter"/>
          </p:nvPr>
        </p:nvSpPr>
        <p:spPr/>
        <p:txBody>
          <a:bodyPr/>
          <a:lstStyle/>
          <a:p>
            <a:pPr defTabSz="932742" fontAlgn="auto">
              <a:spcBef>
                <a:spcPts val="0"/>
              </a:spcBef>
              <a:spcAft>
                <a:spcPts val="0"/>
              </a:spcAft>
              <a:buSzTx/>
              <a:tabLst/>
              <a:defRPr/>
            </a:pPr>
            <a:fld id="{62090588-60F1-46A9-B78D-A960CBE84417}" type="slidenum">
              <a:rPr lang="en-US" smtClean="0">
                <a:solidFill>
                  <a:prstClr val="black"/>
                </a:solidFill>
                <a:latin typeface="Segoe UI" pitchFamily="34" charset="0"/>
                <a:ea typeface="+mn-ea"/>
              </a:rPr>
              <a:pPr defTabSz="932742" fontAlgn="auto">
                <a:spcBef>
                  <a:spcPts val="0"/>
                </a:spcBef>
                <a:spcAft>
                  <a:spcPts val="0"/>
                </a:spcAft>
                <a:buSzTx/>
                <a:tabLst/>
                <a:defRPr/>
              </a:pPr>
              <a:t>23</a:t>
            </a:fld>
            <a:endParaRPr lang="en-US">
              <a:solidFill>
                <a:prstClr val="black"/>
              </a:solidFill>
              <a:latin typeface="Segoe UI" pitchFamily="34" charset="0"/>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24C64E-3ECB-423D-B81C-0393677479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E49DFB-525E-4E2E-A3D8-EEA07DDEB85F}"/>
              </a:ext>
            </a:extLst>
          </p:cNvPr>
          <p:cNvSpPr>
            <a:spLocks noGrp="1"/>
          </p:cNvSpPr>
          <p:nvPr>
            <p:ph type="body" idx="1"/>
          </p:nvPr>
        </p:nvSpPr>
        <p:spPr/>
        <p:txBody>
          <a:bodyPr/>
          <a:lstStyle/>
          <a:p>
            <a:pPr>
              <a:buFont typeface="Arial" panose="020B0604020202020204" pitchFamily="34" charset="0"/>
              <a:buNone/>
              <a:defRPr/>
            </a:pPr>
            <a:endParaRPr lang="en-US" dirty="0">
              <a:solidFill>
                <a:schemeClr val="tx1"/>
              </a:solidFill>
              <a:latin typeface="+mn-lt"/>
            </a:endParaRPr>
          </a:p>
        </p:txBody>
      </p:sp>
      <p:sp>
        <p:nvSpPr>
          <p:cNvPr id="4" name="Slide Number Placeholder 3">
            <a:extLst>
              <a:ext uri="{FF2B5EF4-FFF2-40B4-BE49-F238E27FC236}">
                <a16:creationId xmlns:a16="http://schemas.microsoft.com/office/drawing/2014/main" id="{894AD15D-85B9-4FDB-843B-6DDA79833E29}"/>
              </a:ext>
            </a:extLst>
          </p:cNvPr>
          <p:cNvSpPr>
            <a:spLocks noGrp="1"/>
          </p:cNvSpPr>
          <p:nvPr>
            <p:ph type="sldNum" sz="quarter"/>
          </p:nvPr>
        </p:nvSpPr>
        <p:spPr/>
        <p:txBody>
          <a:bodyPr/>
          <a:lstStyle/>
          <a:p>
            <a:pPr defTabSz="932742" fontAlgn="auto">
              <a:spcBef>
                <a:spcPts val="0"/>
              </a:spcBef>
              <a:spcAft>
                <a:spcPts val="0"/>
              </a:spcAft>
              <a:buSzTx/>
              <a:tabLst/>
              <a:defRPr/>
            </a:pPr>
            <a:fld id="{2076ECCB-20B9-4ABD-8B9C-75ABE70A8271}" type="slidenum">
              <a:rPr lang="en-US" smtClean="0">
                <a:solidFill>
                  <a:prstClr val="black"/>
                </a:solidFill>
                <a:latin typeface="Segoe UI" pitchFamily="34" charset="0"/>
                <a:ea typeface="+mn-ea"/>
              </a:rPr>
              <a:pPr defTabSz="932742" fontAlgn="auto">
                <a:spcBef>
                  <a:spcPts val="0"/>
                </a:spcBef>
                <a:spcAft>
                  <a:spcPts val="0"/>
                </a:spcAft>
                <a:buSzTx/>
                <a:tabLst/>
                <a:defRPr/>
              </a:pPr>
              <a:t>24</a:t>
            </a:fld>
            <a:endParaRPr lang="en-US">
              <a:solidFill>
                <a:prstClr val="black"/>
              </a:solidFill>
              <a:latin typeface="Segoe UI" pitchFamily="34" charset="0"/>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623888" y="1709738"/>
            <a:ext cx="7886700" cy="2852737"/>
          </a:xfrm>
        </p:spPr>
        <p:txBody>
          <a:bodyPr anchor="b"/>
          <a:lstStyle>
            <a:lvl1pPr>
              <a:defRPr sz="6000"/>
            </a:lvl1pPr>
          </a:lstStyle>
          <a:p>
            <a:r>
              <a:rPr lang="de-DE"/>
              <a:t>Titelmasterformat durch Klicken bearbeiten</a:t>
            </a:r>
            <a:endParaRPr lang="de-DE" dirty="0"/>
          </a:p>
        </p:txBody>
      </p:sp>
      <p:sp>
        <p:nvSpPr>
          <p:cNvPr id="3" name="Text Placeholder 2">
            <a:extLst/>
          </p:cNvPr>
          <p:cNvSpPr>
            <a:spLocks noGrp="1"/>
          </p:cNvSpPr>
          <p:nvPr>
            <p:ph type="body" idx="1"/>
          </p:nvPr>
        </p:nvSpPr>
        <p:spPr>
          <a:xfrm>
            <a:off x="623888" y="4589463"/>
            <a:ext cx="7886700" cy="1500187"/>
          </a:xfrm>
        </p:spPr>
        <p:txBody>
          <a:bodyPr/>
          <a:lstStyle>
            <a:lvl1pPr marL="0" indent="0">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Formatvorlagen des Textmasters bearbeiten</a:t>
            </a:r>
          </a:p>
        </p:txBody>
      </p:sp>
    </p:spTree>
    <p:extLst>
      <p:ext uri="{BB962C8B-B14F-4D97-AF65-F5344CB8AC3E}">
        <p14:creationId xmlns:p14="http://schemas.microsoft.com/office/powerpoint/2010/main" val="1934002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457200" y="273050"/>
            <a:ext cx="8228013" cy="869950"/>
          </a:xfrm>
        </p:spPr>
        <p:txBody>
          <a:bodyPr/>
          <a:lstStyle>
            <a:lvl1pPr>
              <a:defRPr>
                <a:solidFill>
                  <a:schemeClr val="bg1"/>
                </a:solidFill>
              </a:defRPr>
            </a:lvl1pPr>
          </a:lstStyle>
          <a:p>
            <a:r>
              <a:rPr lang="en-US"/>
              <a:t>Click to edit Master title style</a:t>
            </a:r>
            <a:endParaRPr lang="de-DE"/>
          </a:p>
        </p:txBody>
      </p:sp>
      <p:sp>
        <p:nvSpPr>
          <p:cNvPr id="3" name="Content Placeholder 2">
            <a:extLst/>
          </p:cNvPr>
          <p:cNvSpPr>
            <a:spLocks noGrp="1"/>
          </p:cNvSpPr>
          <p:nvPr>
            <p:ph idx="1"/>
          </p:nvPr>
        </p:nvSpPr>
        <p:spPr>
          <a:xfrm>
            <a:off x="457200" y="1600200"/>
            <a:ext cx="8475663" cy="44942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3905238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7199" y="1189177"/>
            <a:ext cx="8484873" cy="1282402"/>
          </a:xfrm>
        </p:spPr>
        <p:txBody>
          <a:bodyPr>
            <a:spAutoFit/>
          </a:bodyPr>
          <a:lstStyle>
            <a:lvl1pPr>
              <a:buClr>
                <a:schemeClr val="tx2"/>
              </a:buClr>
              <a:defRPr>
                <a:solidFill>
                  <a:schemeClr val="bg1"/>
                </a:solidFill>
              </a:defRPr>
            </a:lvl1pPr>
            <a:lvl2pPr>
              <a:defRPr>
                <a:solidFill>
                  <a:schemeClr val="bg1"/>
                </a:solidFill>
              </a:defRPr>
            </a:lvl2pPr>
            <a:lvl3pPr>
              <a:defRPr sz="1765">
                <a:solidFill>
                  <a:schemeClr val="bg1"/>
                </a:solidFill>
              </a:defRPr>
            </a:lvl3pPr>
            <a:lvl4pPr>
              <a:defRPr sz="1471">
                <a:solidFill>
                  <a:schemeClr val="bg1"/>
                </a:solidFill>
              </a:defRPr>
            </a:lvl4pPr>
            <a:lvl5pPr>
              <a:defRPr sz="147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5931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Content 1st level color text">
    <p:bg>
      <p:bgPr>
        <a:solidFill>
          <a:srgbClr val="002050"/>
        </a:solidFill>
        <a:effectLst/>
      </p:bgPr>
    </p:bg>
    <p:spTree>
      <p:nvGrpSpPr>
        <p:cNvPr id="1" name=""/>
        <p:cNvGrpSpPr/>
        <p:nvPr/>
      </p:nvGrpSpPr>
      <p:grpSpPr>
        <a:xfrm>
          <a:off x="0" y="0"/>
          <a:ext cx="0" cy="0"/>
          <a:chOff x="0" y="0"/>
          <a:chExt cx="0" cy="0"/>
        </a:xfrm>
      </p:grpSpPr>
      <p:pic>
        <p:nvPicPr>
          <p:cNvPr id="4" name="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4163" y="0"/>
            <a:ext cx="300037"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57" name="Shape 257"/>
          <p:cNvSpPr>
            <a:spLocks noGrp="1"/>
          </p:cNvSpPr>
          <p:nvPr>
            <p:ph type="body" idx="1"/>
          </p:nvPr>
        </p:nvSpPr>
        <p:spPr>
          <a:xfrm>
            <a:off x="201929" y="1189177"/>
            <a:ext cx="8740143" cy="3769806"/>
          </a:xfrm>
          <a:prstGeom prst="rect">
            <a:avLst/>
          </a:prstGeom>
        </p:spPr>
        <p:txBody>
          <a:bodyPr lIns="91439" tIns="91439" rIns="91439" bIns="91439">
            <a:noAutofit/>
          </a:bodyPr>
          <a:lstStyle>
            <a:lvl1pPr marL="252109" indent="-252109" defTabSz="685775">
              <a:spcBef>
                <a:spcPts val="675"/>
              </a:spcBef>
              <a:buSzPct val="90000"/>
              <a:defRPr sz="2925">
                <a:solidFill>
                  <a:srgbClr val="00BCF2"/>
                </a:solidFill>
                <a:latin typeface="Segoe UI Light"/>
                <a:ea typeface="Segoe UI Light"/>
                <a:cs typeface="Segoe UI Light"/>
                <a:sym typeface="Segoe UI Light"/>
              </a:defRPr>
            </a:lvl1pPr>
            <a:lvl2pPr marL="552933" indent="-300824" defTabSz="685775">
              <a:spcBef>
                <a:spcPts val="675"/>
              </a:spcBef>
              <a:buSzPct val="90000"/>
              <a:defRPr sz="2925">
                <a:solidFill>
                  <a:srgbClr val="00BCF2"/>
                </a:solidFill>
                <a:latin typeface="Segoe UI Light"/>
                <a:ea typeface="Segoe UI Light"/>
                <a:cs typeface="Segoe UI Light"/>
                <a:sym typeface="Segoe UI Light"/>
              </a:defRPr>
            </a:lvl2pPr>
            <a:lvl3pPr marL="765172" indent="-344991" defTabSz="685775">
              <a:spcBef>
                <a:spcPts val="675"/>
              </a:spcBef>
              <a:buSzPct val="90000"/>
              <a:defRPr sz="2925">
                <a:solidFill>
                  <a:srgbClr val="00BCF2"/>
                </a:solidFill>
                <a:latin typeface="Segoe UI Light"/>
                <a:ea typeface="Segoe UI Light"/>
                <a:cs typeface="Segoe UI Light"/>
                <a:sym typeface="Segoe UI Light"/>
              </a:defRPr>
            </a:lvl3pPr>
            <a:lvl4pPr marL="973832" indent="-385578" defTabSz="685775">
              <a:spcBef>
                <a:spcPts val="675"/>
              </a:spcBef>
              <a:buSzPct val="90000"/>
              <a:defRPr sz="2925">
                <a:solidFill>
                  <a:srgbClr val="00BCF2"/>
                </a:solidFill>
                <a:latin typeface="Segoe UI Light"/>
                <a:ea typeface="Segoe UI Light"/>
                <a:cs typeface="Segoe UI Light"/>
                <a:sym typeface="Segoe UI Light"/>
              </a:defRPr>
            </a:lvl4pPr>
            <a:lvl5pPr marL="1141904" indent="-385578" defTabSz="685775">
              <a:spcBef>
                <a:spcPts val="675"/>
              </a:spcBef>
              <a:buSzPct val="90000"/>
              <a:defRPr sz="2925">
                <a:solidFill>
                  <a:srgbClr val="00BCF2"/>
                </a:solidFill>
                <a:latin typeface="Segoe UI Light"/>
                <a:ea typeface="Segoe UI Light"/>
                <a:cs typeface="Segoe UI Light"/>
                <a:sym typeface="Segoe UI Light"/>
              </a:defRPr>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258" name="Shape 258"/>
          <p:cNvSpPr>
            <a:spLocks noGrp="1"/>
          </p:cNvSpPr>
          <p:nvPr>
            <p:ph type="title"/>
          </p:nvPr>
        </p:nvSpPr>
        <p:spPr>
          <a:xfrm>
            <a:off x="201930" y="289512"/>
            <a:ext cx="8741880" cy="899667"/>
          </a:xfrm>
          <a:prstGeom prst="rect">
            <a:avLst/>
          </a:prstGeom>
        </p:spPr>
        <p:txBody>
          <a:bodyPr lIns="91439" tIns="91439" rIns="91439" bIns="91439">
            <a:noAutofit/>
          </a:bodyPr>
          <a:lstStyle>
            <a:lvl1pPr defTabSz="685775">
              <a:defRPr sz="3900" spc="-75"/>
            </a:lvl1pPr>
          </a:lstStyle>
          <a:p>
            <a:pPr lvl="0"/>
            <a:r>
              <a:rPr/>
              <a:t>Title Text</a:t>
            </a:r>
          </a:p>
        </p:txBody>
      </p:sp>
    </p:spTree>
    <p:extLst>
      <p:ext uri="{BB962C8B-B14F-4D97-AF65-F5344CB8AC3E}">
        <p14:creationId xmlns:p14="http://schemas.microsoft.com/office/powerpoint/2010/main" val="181279781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el und Inhal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1E96B05-467D-4460-A599-15139C1ECAA1}"/>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65079DEE-4BC4-4171-B2AC-B8630BB5BFBB}"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‹Nr.›</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3" name="Content Placeholder 2">
            <a:extLst/>
          </p:cNvPr>
          <p:cNvSpPr>
            <a:spLocks noGrp="1"/>
          </p:cNvSpPr>
          <p:nvPr>
            <p:ph idx="1"/>
          </p:nvPr>
        </p:nvSpPr>
        <p:spPr>
          <a:xfrm>
            <a:off x="457200" y="1600200"/>
            <a:ext cx="8475663" cy="44942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itel 4"/>
          <p:cNvSpPr>
            <a:spLocks noGrp="1"/>
          </p:cNvSpPr>
          <p:nvPr>
            <p:ph type="title"/>
          </p:nvPr>
        </p:nvSpPr>
        <p:spPr>
          <a:xfrm>
            <a:off x="304800" y="365125"/>
            <a:ext cx="6096000" cy="854075"/>
          </a:xfrm>
          <a:prstGeom prst="rect">
            <a:avLst/>
          </a:prstGeom>
        </p:spPr>
        <p:txBody>
          <a:bodyPr/>
          <a:lstStyle>
            <a:lvl1pPr>
              <a:defRPr>
                <a:solidFill>
                  <a:schemeClr val="accent1"/>
                </a:solidFill>
              </a:defRPr>
            </a:lvl1pPr>
          </a:lstStyle>
          <a:p>
            <a:r>
              <a:rPr lang="de-DE"/>
              <a:t>Titelmasterformat durch Klicken bearbeiten</a:t>
            </a:r>
          </a:p>
        </p:txBody>
      </p:sp>
    </p:spTree>
    <p:extLst>
      <p:ext uri="{BB962C8B-B14F-4D97-AF65-F5344CB8AC3E}">
        <p14:creationId xmlns:p14="http://schemas.microsoft.com/office/powerpoint/2010/main" val="132351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er">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3BBF9F59-5B14-4CEE-9502-68EBA09C7FD0}"/>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E3FAC474-E048-4ADB-A7FA-104264D65D16}"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‹Nr.›</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5" name="Titel 4"/>
          <p:cNvSpPr>
            <a:spLocks noGrp="1"/>
          </p:cNvSpPr>
          <p:nvPr>
            <p:ph type="title"/>
          </p:nvPr>
        </p:nvSpPr>
        <p:spPr>
          <a:xfrm>
            <a:off x="304800" y="365125"/>
            <a:ext cx="6096000" cy="854075"/>
          </a:xfrm>
          <a:prstGeom prst="rect">
            <a:avLst/>
          </a:prstGeom>
        </p:spPr>
        <p:txBody>
          <a:bodyPr/>
          <a:lstStyle>
            <a:lvl1pPr>
              <a:defRPr>
                <a:solidFill>
                  <a:schemeClr val="accent1"/>
                </a:solidFill>
              </a:defRPr>
            </a:lvl1pPr>
          </a:lstStyle>
          <a:p>
            <a:r>
              <a:rPr lang="de-DE"/>
              <a:t>Titelmasterformat durch Klicken bearbeiten</a:t>
            </a:r>
          </a:p>
        </p:txBody>
      </p:sp>
    </p:spTree>
    <p:extLst>
      <p:ext uri="{BB962C8B-B14F-4D97-AF65-F5344CB8AC3E}">
        <p14:creationId xmlns:p14="http://schemas.microsoft.com/office/powerpoint/2010/main" val="33417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w/ MS logo">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BCD33CB-0DC5-4C86-9D43-EC4D80B051A4}"/>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EC4C9626-11DC-403D-8D67-EAD56BF8A350}"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‹Nr.›</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2" name="Rectangle 3"/>
          <p:cNvSpPr>
            <a:spLocks noGrp="1" noChangeArrowheads="1"/>
          </p:cNvSpPr>
          <p:nvPr>
            <p:ph idx="1"/>
          </p:nvPr>
        </p:nvSpPr>
        <p:spPr bwMode="auto">
          <a:xfrm>
            <a:off x="323850" y="1989138"/>
            <a:ext cx="8439150"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de-DE" altLang="de-DE"/>
              <a:t>Formatvorlagen des Textmasters bearbeiten</a:t>
            </a:r>
          </a:p>
          <a:p>
            <a:pPr lvl="1"/>
            <a:r>
              <a:rPr lang="de-DE" altLang="de-DE"/>
              <a:t>Zweite Ebene</a:t>
            </a:r>
          </a:p>
          <a:p>
            <a:pPr lvl="2"/>
            <a:r>
              <a:rPr lang="de-DE" altLang="de-DE"/>
              <a:t>Dritte Ebene</a:t>
            </a:r>
          </a:p>
          <a:p>
            <a:pPr lvl="3"/>
            <a:r>
              <a:rPr lang="de-DE" altLang="de-DE"/>
              <a:t>Vierte Ebene</a:t>
            </a:r>
          </a:p>
          <a:p>
            <a:pPr lvl="4"/>
            <a:r>
              <a:rPr lang="de-DE" altLang="de-DE"/>
              <a:t>Fünfte Ebene</a:t>
            </a:r>
            <a:endParaRPr lang="de-DE" altLang="de-DE" dirty="0"/>
          </a:p>
        </p:txBody>
      </p:sp>
      <p:sp>
        <p:nvSpPr>
          <p:cNvPr id="5" name="Titel 4"/>
          <p:cNvSpPr>
            <a:spLocks noGrp="1"/>
          </p:cNvSpPr>
          <p:nvPr>
            <p:ph type="title"/>
          </p:nvPr>
        </p:nvSpPr>
        <p:spPr>
          <a:xfrm>
            <a:off x="323850" y="365125"/>
            <a:ext cx="6076950" cy="854075"/>
          </a:xfrm>
          <a:prstGeom prst="rect">
            <a:avLst/>
          </a:prstGeom>
        </p:spPr>
        <p:txBody>
          <a:bodyPr/>
          <a:lstStyle>
            <a:lvl1pPr>
              <a:defRPr>
                <a:solidFill>
                  <a:schemeClr val="accent1"/>
                </a:solidFill>
              </a:defRPr>
            </a:lvl1pPr>
          </a:lstStyle>
          <a:p>
            <a:r>
              <a:rPr lang="de-DE"/>
              <a:t>Titelmasterformat durch Klicken bearbeiten</a:t>
            </a:r>
          </a:p>
        </p:txBody>
      </p:sp>
    </p:spTree>
    <p:extLst>
      <p:ext uri="{BB962C8B-B14F-4D97-AF65-F5344CB8AC3E}">
        <p14:creationId xmlns:p14="http://schemas.microsoft.com/office/powerpoint/2010/main" val="157633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_White">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491F085-F0A7-40A6-9C8F-FB746E70EF5D}"/>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ABF3B594-D6E6-4E68-9F3A-D3FDD9DBD722}"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‹Nr.›</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669984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1_Leer">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5C7B0C6-7A8D-4D81-950B-8587010E9998}"/>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0B88AD2F-4B98-44EC-B41F-CFA4E183612E}"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‹Nr.›</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10040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Title &amp; Non-bulleted text">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F1E2493D-EEF4-4EF6-9406-87F11D31EA42}"/>
              </a:ext>
            </a:extLst>
          </p:cNvPr>
          <p:cNvSpPr/>
          <p:nvPr/>
        </p:nvSpPr>
        <p:spPr bwMode="auto">
          <a:xfrm>
            <a:off x="0" y="0"/>
            <a:ext cx="319722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60" tIns="109728" rIns="137160" bIns="109728"/>
          <a:lstStyle/>
          <a:p>
            <a:pPr algn="ctr" defTabSz="699354" eaLnBrk="1" hangingPunct="1">
              <a:lnSpc>
                <a:spcPct val="90000"/>
              </a:lnSpc>
              <a:defRPr/>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2">
            <a:extLst>
              <a:ext uri="{FF2B5EF4-FFF2-40B4-BE49-F238E27FC236}">
                <a16:creationId xmlns:a16="http://schemas.microsoft.com/office/drawing/2014/main" id="{6709CD8B-E961-4C5F-88B1-2D69C836C63F}"/>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58AD7B93-FD5B-4187-BA66-24CCEDC73DE6}"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‹Nr.›</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4" name="Text Placeholder 3"/>
          <p:cNvSpPr>
            <a:spLocks noGrp="1"/>
          </p:cNvSpPr>
          <p:nvPr>
            <p:ph type="body" sz="quarter" idx="10"/>
          </p:nvPr>
        </p:nvSpPr>
        <p:spPr>
          <a:xfrm>
            <a:off x="3197433" y="289512"/>
            <a:ext cx="5807033" cy="1282402"/>
          </a:xfrm>
        </p:spPr>
        <p:txBody>
          <a:bodyPr>
            <a:spAutoFit/>
          </a:bodyPr>
          <a:lstStyle>
            <a:lvl1pPr marL="0" indent="0">
              <a:buNone/>
              <a:defRPr sz="2100">
                <a:solidFill>
                  <a:schemeClr val="tx2"/>
                </a:solidFill>
              </a:defRPr>
            </a:lvl1pPr>
            <a:lvl2pPr marL="0" indent="0">
              <a:buNone/>
              <a:defRPr sz="1350"/>
            </a:lvl2pPr>
            <a:lvl3pPr marL="0" indent="0">
              <a:buNone/>
              <a:defRPr sz="1200"/>
            </a:lvl3pPr>
            <a:lvl4pPr marL="0" indent="0">
              <a:buNone/>
              <a:defRPr sz="1200"/>
            </a:lvl4pPr>
            <a:lvl5pPr marL="0" indent="0">
              <a:buNone/>
              <a:defRPr sz="12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1"/>
          <p:cNvSpPr>
            <a:spLocks noGrp="1"/>
          </p:cNvSpPr>
          <p:nvPr>
            <p:ph type="title"/>
          </p:nvPr>
        </p:nvSpPr>
        <p:spPr>
          <a:xfrm>
            <a:off x="201930" y="2724670"/>
            <a:ext cx="2897530" cy="1408660"/>
          </a:xfrm>
        </p:spPr>
        <p:txBody>
          <a:bodyPr/>
          <a:lstStyle>
            <a:lvl1pPr>
              <a:defRPr>
                <a:solidFill>
                  <a:schemeClr val="bg1"/>
                </a:solidFill>
              </a:defRPr>
            </a:lvl1pPr>
          </a:lstStyle>
          <a:p>
            <a:r>
              <a:rPr lang="de-DE"/>
              <a:t>Titelmasterformat durch Klicken bearbeiten</a:t>
            </a:r>
            <a:endParaRPr lang="en-US"/>
          </a:p>
        </p:txBody>
      </p:sp>
    </p:spTree>
    <p:extLst>
      <p:ext uri="{BB962C8B-B14F-4D97-AF65-F5344CB8AC3E}">
        <p14:creationId xmlns:p14="http://schemas.microsoft.com/office/powerpoint/2010/main" val="21589584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608CA80-5263-422F-A8A9-1E0F0C4228A7}"/>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6B6FC006-C00E-4E05-93DC-04D9D2549AFB}"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‹Nr.›</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de-DE"/>
              <a:t>Titelmasterformat durch Klicken bearbeiten</a:t>
            </a:r>
            <a:endParaRPr lang="en-US" dirty="0"/>
          </a:p>
        </p:txBody>
      </p:sp>
      <p:sp>
        <p:nvSpPr>
          <p:cNvPr id="3" name="Text Placeholder 2"/>
          <p:cNvSpPr>
            <a:spLocks noGrp="1"/>
          </p:cNvSpPr>
          <p:nvPr>
            <p:ph type="body" sz="quarter" idx="10"/>
          </p:nvPr>
        </p:nvSpPr>
        <p:spPr>
          <a:xfrm>
            <a:off x="438150" y="1435497"/>
            <a:ext cx="8263890" cy="2308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259397211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6A161A3-B1DA-4CBD-92AB-433788D9B304}"/>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4D97E0CD-3417-473A-9601-3AB5CA2DEFB6}"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‹Nr.›</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de-DE"/>
              <a:t>Titelmasterformat durch Klicken bearbeiten</a:t>
            </a:r>
            <a:endParaRPr lang="en-US"/>
          </a:p>
        </p:txBody>
      </p:sp>
      <p:sp>
        <p:nvSpPr>
          <p:cNvPr id="3" name="Text Placeholder 2"/>
          <p:cNvSpPr>
            <a:spLocks noGrp="1"/>
          </p:cNvSpPr>
          <p:nvPr>
            <p:ph type="body" sz="quarter" idx="10"/>
          </p:nvPr>
        </p:nvSpPr>
        <p:spPr>
          <a:xfrm>
            <a:off x="438150" y="1435497"/>
            <a:ext cx="8263890" cy="2308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680984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23850" y="1989138"/>
            <a:ext cx="8439150"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smtClean="0"/>
              <a:t>Mastertextformat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pic>
        <p:nvPicPr>
          <p:cNvPr id="1027" name="Picture 8" descr="HS_Logo_ne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886450" y="323850"/>
            <a:ext cx="29130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hteck 14">
            <a:extLst>
              <a:ext uri="{FF2B5EF4-FFF2-40B4-BE49-F238E27FC236}">
                <a16:creationId xmlns:a16="http://schemas.microsoft.com/office/drawing/2014/main" id="{7F8A18D9-3C7E-412E-A64D-797985B3ED2A}"/>
              </a:ext>
            </a:extLst>
          </p:cNvPr>
          <p:cNvSpPr>
            <a:spLocks noChangeArrowheads="1"/>
          </p:cNvSpPr>
          <p:nvPr/>
        </p:nvSpPr>
        <p:spPr bwMode="auto">
          <a:xfrm>
            <a:off x="34925" y="6475413"/>
            <a:ext cx="7345363" cy="373062"/>
          </a:xfrm>
          <a:prstGeom prst="rect">
            <a:avLst/>
          </a:prstGeom>
          <a:noFill/>
          <a:ln>
            <a:noFill/>
          </a:ln>
          <a:extLst/>
        </p:spPr>
        <p:txBody>
          <a:bodyPr lIns="108000" tIns="108000" rIns="108000" bIns="108000"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de-DE" altLang="de-DE" sz="1000" dirty="0"/>
              <a:t>© Technische Hochschule Rosenheim</a:t>
            </a:r>
          </a:p>
        </p:txBody>
      </p:sp>
      <p:pic>
        <p:nvPicPr>
          <p:cNvPr id="1029"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5588" y="323850"/>
            <a:ext cx="23272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900F3AC2-9928-4991-8A07-D28E8003FB53}"/>
              </a:ext>
            </a:extLst>
          </p:cNvPr>
          <p:cNvSpPr>
            <a:spLocks noChangeArrowheads="1"/>
          </p:cNvSpPr>
          <p:nvPr userDrawn="1"/>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A8543D1A-E2F2-461B-9D42-44AB335D9D21}"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‹Nr.›</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Tree>
  </p:cSld>
  <p:clrMap bg1="lt1" tx1="dk1" bg2="lt2" tx2="dk2" accent1="accent1" accent2="accent2" accent3="accent3" accent4="accent4" accent5="accent5" accent6="accent6" hlink="hlink" folHlink="folHlink"/>
  <p:sldLayoutIdLst>
    <p:sldLayoutId id="2147483772" r:id="rId1"/>
    <p:sldLayoutId id="2147483774" r:id="rId2"/>
    <p:sldLayoutId id="2147483775" r:id="rId3"/>
    <p:sldLayoutId id="2147483776" r:id="rId4"/>
    <p:sldLayoutId id="2147483778" r:id="rId5"/>
    <p:sldLayoutId id="2147483779" r:id="rId6"/>
    <p:sldLayoutId id="2147483780" r:id="rId7"/>
    <p:sldLayoutId id="2147483781" r:id="rId8"/>
    <p:sldLayoutId id="2147483782" r:id="rId9"/>
    <p:sldLayoutId id="2147483773" r:id="rId10"/>
    <p:sldLayoutId id="2147483783" r:id="rId11"/>
    <p:sldLayoutId id="2147483784" r:id="rId12"/>
  </p:sldLayoutIdLst>
  <p:txStyles>
    <p:titleStyle>
      <a:lvl1pPr algn="l" rtl="0" eaLnBrk="0" fontAlgn="base" hangingPunct="0">
        <a:spcBef>
          <a:spcPct val="0"/>
        </a:spcBef>
        <a:spcAft>
          <a:spcPct val="0"/>
        </a:spcAft>
        <a:defRPr sz="2400" b="1">
          <a:solidFill>
            <a:srgbClr val="6F6F6E"/>
          </a:solidFill>
          <a:latin typeface="+mj-lt"/>
          <a:ea typeface="+mj-ea"/>
          <a:cs typeface="+mj-cs"/>
        </a:defRPr>
      </a:lvl1pPr>
      <a:lvl2pPr algn="l" rtl="0" eaLnBrk="0" fontAlgn="base" hangingPunct="0">
        <a:spcBef>
          <a:spcPct val="0"/>
        </a:spcBef>
        <a:spcAft>
          <a:spcPct val="0"/>
        </a:spcAft>
        <a:defRPr sz="2400" b="1">
          <a:solidFill>
            <a:srgbClr val="6F6F6E"/>
          </a:solidFill>
          <a:latin typeface="Arial" charset="0"/>
          <a:ea typeface="ＭＳ Ｐゴシック" charset="-128"/>
          <a:cs typeface="ＭＳ Ｐゴシック" charset="-128"/>
        </a:defRPr>
      </a:lvl2pPr>
      <a:lvl3pPr algn="l" rtl="0" eaLnBrk="0" fontAlgn="base" hangingPunct="0">
        <a:spcBef>
          <a:spcPct val="0"/>
        </a:spcBef>
        <a:spcAft>
          <a:spcPct val="0"/>
        </a:spcAft>
        <a:defRPr sz="2400" b="1">
          <a:solidFill>
            <a:srgbClr val="6F6F6E"/>
          </a:solidFill>
          <a:latin typeface="Arial" charset="0"/>
          <a:ea typeface="ＭＳ Ｐゴシック" charset="-128"/>
          <a:cs typeface="ＭＳ Ｐゴシック" charset="-128"/>
        </a:defRPr>
      </a:lvl3pPr>
      <a:lvl4pPr algn="l" rtl="0" eaLnBrk="0" fontAlgn="base" hangingPunct="0">
        <a:spcBef>
          <a:spcPct val="0"/>
        </a:spcBef>
        <a:spcAft>
          <a:spcPct val="0"/>
        </a:spcAft>
        <a:defRPr sz="2400" b="1">
          <a:solidFill>
            <a:srgbClr val="6F6F6E"/>
          </a:solidFill>
          <a:latin typeface="Arial" charset="0"/>
          <a:ea typeface="ＭＳ Ｐゴシック" charset="-128"/>
          <a:cs typeface="ＭＳ Ｐゴシック" charset="-128"/>
        </a:defRPr>
      </a:lvl4pPr>
      <a:lvl5pPr algn="l" rtl="0" eaLnBrk="0" fontAlgn="base" hangingPunct="0">
        <a:spcBef>
          <a:spcPct val="0"/>
        </a:spcBef>
        <a:spcAft>
          <a:spcPct val="0"/>
        </a:spcAft>
        <a:defRPr sz="2400" b="1">
          <a:solidFill>
            <a:srgbClr val="6F6F6E"/>
          </a:solidFill>
          <a:latin typeface="Arial" charset="0"/>
          <a:ea typeface="ＭＳ Ｐゴシック" charset="-128"/>
          <a:cs typeface="ＭＳ Ｐゴシック" charset="-128"/>
        </a:defRPr>
      </a:lvl5pPr>
      <a:lvl6pPr marL="457200" algn="l" rtl="0" eaLnBrk="1" fontAlgn="base" hangingPunct="1">
        <a:lnSpc>
          <a:spcPts val="4500"/>
        </a:lnSpc>
        <a:spcBef>
          <a:spcPct val="0"/>
        </a:spcBef>
        <a:spcAft>
          <a:spcPct val="0"/>
        </a:spcAft>
        <a:defRPr sz="3800" b="1">
          <a:solidFill>
            <a:schemeClr val="bg1"/>
          </a:solidFill>
          <a:latin typeface="Arial" charset="0"/>
          <a:ea typeface="ＭＳ Ｐゴシック" charset="-128"/>
          <a:cs typeface="ＭＳ Ｐゴシック" charset="-128"/>
        </a:defRPr>
      </a:lvl6pPr>
      <a:lvl7pPr marL="914400" algn="l" rtl="0" eaLnBrk="1" fontAlgn="base" hangingPunct="1">
        <a:lnSpc>
          <a:spcPts val="4500"/>
        </a:lnSpc>
        <a:spcBef>
          <a:spcPct val="0"/>
        </a:spcBef>
        <a:spcAft>
          <a:spcPct val="0"/>
        </a:spcAft>
        <a:defRPr sz="3800" b="1">
          <a:solidFill>
            <a:schemeClr val="bg1"/>
          </a:solidFill>
          <a:latin typeface="Arial" charset="0"/>
          <a:ea typeface="ＭＳ Ｐゴシック" charset="-128"/>
          <a:cs typeface="ＭＳ Ｐゴシック" charset="-128"/>
        </a:defRPr>
      </a:lvl7pPr>
      <a:lvl8pPr marL="1371600" algn="l" rtl="0" eaLnBrk="1" fontAlgn="base" hangingPunct="1">
        <a:lnSpc>
          <a:spcPts val="4500"/>
        </a:lnSpc>
        <a:spcBef>
          <a:spcPct val="0"/>
        </a:spcBef>
        <a:spcAft>
          <a:spcPct val="0"/>
        </a:spcAft>
        <a:defRPr sz="3800" b="1">
          <a:solidFill>
            <a:schemeClr val="bg1"/>
          </a:solidFill>
          <a:latin typeface="Arial" charset="0"/>
          <a:ea typeface="ＭＳ Ｐゴシック" charset="-128"/>
          <a:cs typeface="ＭＳ Ｐゴシック" charset="-128"/>
        </a:defRPr>
      </a:lvl8pPr>
      <a:lvl9pPr marL="1828800" algn="l" rtl="0" eaLnBrk="1" fontAlgn="base" hangingPunct="1">
        <a:lnSpc>
          <a:spcPts val="4500"/>
        </a:lnSpc>
        <a:spcBef>
          <a:spcPct val="0"/>
        </a:spcBef>
        <a:spcAft>
          <a:spcPct val="0"/>
        </a:spcAft>
        <a:defRPr sz="3800" b="1">
          <a:solidFill>
            <a:schemeClr val="bg1"/>
          </a:solidFill>
          <a:latin typeface="Arial" charset="0"/>
          <a:ea typeface="ＭＳ Ｐゴシック" charset="-128"/>
          <a:cs typeface="ＭＳ Ｐゴシック" charset="-128"/>
        </a:defRPr>
      </a:lvl9pPr>
    </p:titleStyle>
    <p:bodyStyle>
      <a:lvl1pPr marL="101600" indent="-1016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cs typeface="+mn-cs"/>
        </a:defRPr>
      </a:lvl1pPr>
      <a:lvl2pPr marL="381000" indent="-889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defRPr>
      </a:lvl2pPr>
      <a:lvl3pPr marL="673100" indent="-1016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defRPr>
      </a:lvl3pPr>
      <a:lvl4pPr marL="952500" indent="-889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defRPr>
      </a:lvl4pPr>
      <a:lvl5pPr marL="1244600" indent="-1016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defRPr>
      </a:lvl5pPr>
      <a:lvl6pPr marL="1701800" indent="-101600" algn="l" rtl="0" eaLnBrk="1" fontAlgn="base" hangingPunct="1">
        <a:lnSpc>
          <a:spcPts val="2000"/>
        </a:lnSpc>
        <a:spcBef>
          <a:spcPct val="0"/>
        </a:spcBef>
        <a:spcAft>
          <a:spcPct val="0"/>
        </a:spcAft>
        <a:buFont typeface="Times" charset="0"/>
        <a:buChar char="•"/>
        <a:defRPr sz="1400">
          <a:solidFill>
            <a:schemeClr val="bg1"/>
          </a:solidFill>
          <a:latin typeface="+mn-lt"/>
          <a:ea typeface="+mn-ea"/>
        </a:defRPr>
      </a:lvl6pPr>
      <a:lvl7pPr marL="2159000" indent="-101600" algn="l" rtl="0" eaLnBrk="1" fontAlgn="base" hangingPunct="1">
        <a:lnSpc>
          <a:spcPts val="2000"/>
        </a:lnSpc>
        <a:spcBef>
          <a:spcPct val="0"/>
        </a:spcBef>
        <a:spcAft>
          <a:spcPct val="0"/>
        </a:spcAft>
        <a:buFont typeface="Times" charset="0"/>
        <a:buChar char="•"/>
        <a:defRPr sz="1400">
          <a:solidFill>
            <a:schemeClr val="bg1"/>
          </a:solidFill>
          <a:latin typeface="+mn-lt"/>
          <a:ea typeface="+mn-ea"/>
        </a:defRPr>
      </a:lvl7pPr>
      <a:lvl8pPr marL="2616200" indent="-101600" algn="l" rtl="0" eaLnBrk="1" fontAlgn="base" hangingPunct="1">
        <a:lnSpc>
          <a:spcPts val="2000"/>
        </a:lnSpc>
        <a:spcBef>
          <a:spcPct val="0"/>
        </a:spcBef>
        <a:spcAft>
          <a:spcPct val="0"/>
        </a:spcAft>
        <a:buFont typeface="Times" charset="0"/>
        <a:buChar char="•"/>
        <a:defRPr sz="1400">
          <a:solidFill>
            <a:schemeClr val="bg1"/>
          </a:solidFill>
          <a:latin typeface="+mn-lt"/>
          <a:ea typeface="+mn-ea"/>
        </a:defRPr>
      </a:lvl8pPr>
      <a:lvl9pPr marL="3073400" indent="-101600" algn="l" rtl="0" eaLnBrk="1" fontAlgn="base" hangingPunct="1">
        <a:lnSpc>
          <a:spcPts val="2000"/>
        </a:lnSpc>
        <a:spcBef>
          <a:spcPct val="0"/>
        </a:spcBef>
        <a:spcAft>
          <a:spcPct val="0"/>
        </a:spcAft>
        <a:buFont typeface="Times" charset="0"/>
        <a:buChar char="•"/>
        <a:defRPr sz="1400">
          <a:solidFill>
            <a:schemeClr val="bg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imonhackett.com/" TargetMode="External"/><Relationship Id="rId7" Type="http://schemas.openxmlformats.org/officeDocument/2006/relationships/image" Target="../media/image13.png"/><Relationship Id="rId2" Type="http://schemas.openxmlformats.org/officeDocument/2006/relationships/hyperlink" Target="http://en.wikipedia.org/wiki/Radio-frequency_identification" TargetMode="External"/><Relationship Id="rId1" Type="http://schemas.openxmlformats.org/officeDocument/2006/relationships/slideLayout" Target="../slideLayouts/slideLayout4.xml"/><Relationship Id="rId6" Type="http://schemas.openxmlformats.org/officeDocument/2006/relationships/hyperlink" Target="https://www.livinginternet.com/i/ia_myths_toast.htm" TargetMode="External"/><Relationship Id="rId5" Type="http://schemas.openxmlformats.org/officeDocument/2006/relationships/hyperlink" Target="http://wearcam.org/ieeecomputer/r2025.htm" TargetMode="Externa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earcam.org/ieeecomputer/r2025.htm" TargetMode="Externa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n.wikipedia.org/wiki/Nabaztag" TargetMode="Externa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www.fujitsu.com/global/about/resources/news/press-releases/2013/1015-01.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de/Internet-Things-Architects-communication-infrastructure/dp/1788470591/" TargetMode="External"/><Relationship Id="rId2" Type="http://schemas.openxmlformats.org/officeDocument/2006/relationships/hyperlink" Target="https://hsro-inf-iot.github.io/"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amazon.de/Analytics-Internet-Things-IoT-Intelligent/dp/1787120732/"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jpe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www.google.com/patents/US2955156" TargetMode="External"/><Relationship Id="rId2" Type="http://schemas.openxmlformats.org/officeDocument/2006/relationships/hyperlink" Target="http://monet.cs.columbia.edu/courses/mobwear/resources/thorp-iswc98.pdf" TargetMode="External"/><Relationship Id="rId1" Type="http://schemas.openxmlformats.org/officeDocument/2006/relationships/slideLayout" Target="../slideLayouts/slideLayout4.xml"/><Relationship Id="rId5" Type="http://schemas.openxmlformats.org/officeDocument/2006/relationships/hyperlink" Target="http://www.lk.cs.ucla.edu/internet_first_words.html" TargetMode="External"/><Relationship Id="rId4" Type="http://schemas.openxmlformats.org/officeDocument/2006/relationships/hyperlink" Target="http://www.ncbi.nlm.nih.gov/pubmed/565147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buFont typeface="Times New Roman" panose="02020603050405020304" pitchFamily="18" charset="0"/>
              <a:buNone/>
            </a:pPr>
            <a:r>
              <a:rPr lang="de-DE" altLang="en-US" sz="4400" b="0" smtClean="0">
                <a:solidFill>
                  <a:schemeClr val="accent1"/>
                </a:solidFill>
              </a:rPr>
              <a:t>Modul</a:t>
            </a:r>
            <a:r>
              <a:rPr lang="de-DE" altLang="en-US" sz="4400" smtClean="0"/>
              <a:t/>
            </a:r>
            <a:br>
              <a:rPr lang="de-DE" altLang="en-US" sz="4400" smtClean="0"/>
            </a:br>
            <a:r>
              <a:rPr lang="de-DE" altLang="en-US" sz="4400" smtClean="0"/>
              <a:t>- Internet of Things (IoT) -</a:t>
            </a:r>
            <a:br>
              <a:rPr lang="de-DE" altLang="en-US" sz="4400" smtClean="0"/>
            </a:br>
            <a:r>
              <a:rPr lang="de-DE" altLang="en-US" sz="4400" i="1" smtClean="0"/>
              <a:t/>
            </a:r>
            <a:br>
              <a:rPr lang="de-DE" altLang="en-US" sz="4400" i="1" smtClean="0"/>
            </a:br>
            <a:r>
              <a:rPr lang="de-DE" altLang="en-US" sz="2000" smtClean="0"/>
              <a:t>00-Einführung</a:t>
            </a:r>
            <a:endParaRPr lang="de-DE" altLang="en-US" sz="4400" smtClean="0"/>
          </a:p>
        </p:txBody>
      </p:sp>
      <p:sp>
        <p:nvSpPr>
          <p:cNvPr id="14339" name="Subtitle 2"/>
          <p:cNvSpPr>
            <a:spLocks noGrp="1" noChangeArrowheads="1"/>
          </p:cNvSpPr>
          <p:nvPr>
            <p:ph type="body" idx="1"/>
          </p:nvPr>
        </p:nvSpPr>
        <p:spPr>
          <a:xfrm>
            <a:off x="623888" y="5181600"/>
            <a:ext cx="7886700" cy="908050"/>
          </a:xfrm>
        </p:spPr>
        <p:txBody>
          <a:bodyPr/>
          <a:lstStyle/>
          <a:p>
            <a:pPr eaLnBrk="1" hangingPunct="1">
              <a:buFont typeface="Times New Roman" panose="02020603050405020304" pitchFamily="18" charset="0"/>
              <a:buNone/>
            </a:pPr>
            <a:r>
              <a:rPr lang="de-DE" altLang="en-US" smtClean="0">
                <a:solidFill>
                  <a:schemeClr val="tx1"/>
                </a:solidFill>
              </a:rPr>
              <a:t>Prof. Dr. Marcel Tilly</a:t>
            </a:r>
          </a:p>
          <a:p>
            <a:pPr eaLnBrk="1" hangingPunct="1">
              <a:buFont typeface="Times New Roman" panose="02020603050405020304" pitchFamily="18" charset="0"/>
              <a:buNone/>
            </a:pPr>
            <a:endParaRPr lang="de-DE" altLang="en-US" smtClean="0">
              <a:solidFill>
                <a:schemeClr val="tx1"/>
              </a:solidFill>
            </a:endParaRPr>
          </a:p>
          <a:p>
            <a:pPr eaLnBrk="1" hangingPunct="1">
              <a:buFont typeface="Times New Roman" panose="02020603050405020304" pitchFamily="18" charset="0"/>
              <a:buNone/>
            </a:pPr>
            <a:r>
              <a:rPr lang="de-DE" altLang="en-US" smtClean="0">
                <a:solidFill>
                  <a:schemeClr val="tx1"/>
                </a:solidFill>
              </a:rPr>
              <a:t>Fakultät Informatik, Cloud Computing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Inhaltsplatzhalter 2"/>
          <p:cNvSpPr>
            <a:spLocks noGrp="1" noChangeArrowheads="1"/>
          </p:cNvSpPr>
          <p:nvPr>
            <p:ph idx="1"/>
          </p:nvPr>
        </p:nvSpPr>
        <p:spPr>
          <a:xfrm>
            <a:off x="457200" y="1236663"/>
            <a:ext cx="6308725" cy="4106862"/>
          </a:xfrm>
        </p:spPr>
        <p:txBody>
          <a:bodyPr/>
          <a:lstStyle/>
          <a:p>
            <a:pPr marL="0" indent="0" eaLnBrk="1" hangingPunct="1">
              <a:buFont typeface="Times" panose="02020603050405020304" pitchFamily="18" charset="0"/>
              <a:buNone/>
            </a:pPr>
            <a:r>
              <a:rPr lang="en-US" altLang="de-DE" sz="1200" b="1" smtClean="0"/>
              <a:t>1973</a:t>
            </a:r>
            <a:endParaRPr lang="en-US" altLang="de-DE" sz="1200" smtClean="0"/>
          </a:p>
          <a:p>
            <a:pPr marL="571500" lvl="2" indent="0" eaLnBrk="1" hangingPunct="1">
              <a:buFont typeface="Times" panose="02020603050405020304" pitchFamily="18" charset="0"/>
              <a:buNone/>
            </a:pPr>
            <a:r>
              <a:rPr lang="en-US" altLang="de-DE" sz="1200" smtClean="0"/>
              <a:t>Mario Cardullo receives the first patent for a passive, read-write </a:t>
            </a:r>
            <a:r>
              <a:rPr lang="en-US" altLang="de-DE" sz="1200" smtClean="0">
                <a:hlinkClick r:id="rId2"/>
              </a:rPr>
              <a:t>RFID tag</a:t>
            </a:r>
            <a:r>
              <a:rPr lang="en-US" altLang="de-DE" sz="1200" smtClean="0"/>
              <a:t>.</a:t>
            </a:r>
          </a:p>
          <a:p>
            <a:pPr marL="0" indent="0" eaLnBrk="1" hangingPunct="1">
              <a:buFont typeface="Times" panose="02020603050405020304" pitchFamily="18" charset="0"/>
              <a:buNone/>
            </a:pPr>
            <a:r>
              <a:rPr lang="en-US" altLang="de-DE" sz="1200" b="1" smtClean="0"/>
              <a:t>1974</a:t>
            </a:r>
          </a:p>
          <a:p>
            <a:pPr marL="571500" lvl="2" indent="0" eaLnBrk="1" hangingPunct="1">
              <a:buFont typeface="Times" panose="02020603050405020304" pitchFamily="18" charset="0"/>
              <a:buNone/>
            </a:pPr>
            <a:r>
              <a:rPr lang="en-US" altLang="de-DE" sz="1200" smtClean="0"/>
              <a:t>A </a:t>
            </a:r>
            <a:r>
              <a:rPr lang="en-US" altLang="de-DE" sz="1200" b="1" smtClean="0"/>
              <a:t>Universal Product Code </a:t>
            </a:r>
            <a:r>
              <a:rPr lang="en-US" altLang="de-DE" sz="1200" smtClean="0"/>
              <a:t>(UPC) label is used to ring up purchases at a supermarket for the first time.</a:t>
            </a:r>
          </a:p>
          <a:p>
            <a:pPr marL="0" indent="0" eaLnBrk="1" hangingPunct="1">
              <a:buFont typeface="Times" panose="02020603050405020304" pitchFamily="18" charset="0"/>
              <a:buNone/>
            </a:pPr>
            <a:r>
              <a:rPr lang="en-US" altLang="de-DE" sz="1200" b="1" smtClean="0"/>
              <a:t>1977</a:t>
            </a:r>
          </a:p>
          <a:p>
            <a:pPr marL="571500" lvl="2" indent="0" eaLnBrk="1" hangingPunct="1">
              <a:buFont typeface="Times" panose="02020603050405020304" pitchFamily="18" charset="0"/>
              <a:buNone/>
            </a:pPr>
            <a:r>
              <a:rPr lang="en-US" altLang="de-DE" sz="1200" smtClean="0"/>
              <a:t>CC Collins develops an aid to the blind, a five-pound wearable with a head-mounted camera that converted images into a tactile grid on a vest.</a:t>
            </a:r>
          </a:p>
          <a:p>
            <a:pPr marL="0" indent="0" eaLnBrk="1" hangingPunct="1">
              <a:buFont typeface="Times" panose="02020603050405020304" pitchFamily="18" charset="0"/>
              <a:buNone/>
            </a:pPr>
            <a:r>
              <a:rPr lang="en-US" altLang="de-DE" sz="1200" b="1" smtClean="0"/>
              <a:t>1981</a:t>
            </a:r>
          </a:p>
          <a:p>
            <a:pPr marL="571500" lvl="2" indent="0" eaLnBrk="1" hangingPunct="1">
              <a:buFont typeface="Times" panose="02020603050405020304" pitchFamily="18" charset="0"/>
              <a:buNone/>
            </a:pPr>
            <a:r>
              <a:rPr lang="en-US" altLang="de-DE" sz="1200" smtClean="0"/>
              <a:t>While still in high school, Steve Mann develops a backpack-mounted “wearable personal computer-imaging system and lighting kit.”</a:t>
            </a:r>
          </a:p>
          <a:p>
            <a:pPr marL="0" indent="0" eaLnBrk="1" hangingPunct="1">
              <a:buFont typeface="Times" panose="02020603050405020304" pitchFamily="18" charset="0"/>
              <a:buNone/>
            </a:pPr>
            <a:r>
              <a:rPr lang="en-US" altLang="de-DE" sz="1200" b="1" smtClean="0"/>
              <a:t>1982</a:t>
            </a:r>
            <a:endParaRPr lang="en-US" altLang="de-DE" sz="1200" smtClean="0"/>
          </a:p>
          <a:p>
            <a:pPr marL="571500" lvl="2" indent="0" eaLnBrk="1" hangingPunct="1">
              <a:buFont typeface="Times" panose="02020603050405020304" pitchFamily="18" charset="0"/>
              <a:buNone/>
            </a:pPr>
            <a:r>
              <a:rPr lang="en-US" altLang="de-DE" sz="1200" smtClean="0"/>
              <a:t>Members of the Carnegie-Mellon Computer Science department install micro-switches in the Coke vending machine and connect them to the PDP-10 departmental computer so they could see on their computer terminals how many bottles were present in the machine and whether they were cold or not.</a:t>
            </a:r>
          </a:p>
          <a:p>
            <a:pPr marL="0" indent="0" eaLnBrk="1" hangingPunct="1">
              <a:buFont typeface="Times" panose="02020603050405020304" pitchFamily="18" charset="0"/>
              <a:buNone/>
            </a:pPr>
            <a:r>
              <a:rPr lang="en-US" altLang="de-DE" sz="1200" b="1" smtClean="0"/>
              <a:t>1989</a:t>
            </a:r>
          </a:p>
          <a:p>
            <a:pPr marL="571500" lvl="2" indent="0" eaLnBrk="1" hangingPunct="1">
              <a:buFont typeface="Times" panose="02020603050405020304" pitchFamily="18" charset="0"/>
              <a:buNone/>
            </a:pPr>
            <a:r>
              <a:rPr lang="en-US" altLang="de-DE" sz="1200" b="1" smtClean="0"/>
              <a:t>“The Internet Toaster”, </a:t>
            </a:r>
            <a:r>
              <a:rPr lang="en-US" altLang="de-DE" sz="1200" smtClean="0"/>
              <a:t>Working together with his friend </a:t>
            </a:r>
            <a:r>
              <a:rPr lang="en-US" altLang="de-DE" sz="1200" smtClean="0">
                <a:hlinkClick r:id="rId3"/>
              </a:rPr>
              <a:t>Simon Hackett</a:t>
            </a:r>
            <a:r>
              <a:rPr lang="en-US" altLang="de-DE" sz="1200" smtClean="0"/>
              <a:t>, John Romkey rose to the occasion and connected a Sunbeam Deluxe Automatic Radiant Control Toaster to the Internet at Interop’89</a:t>
            </a:r>
          </a:p>
          <a:p>
            <a:pPr marL="0" indent="0" eaLnBrk="1" hangingPunct="1">
              <a:buFont typeface="Times" panose="02020603050405020304" pitchFamily="18" charset="0"/>
              <a:buNone/>
            </a:pPr>
            <a:endParaRPr lang="de-DE" altLang="de-DE" sz="1200" smtClean="0"/>
          </a:p>
        </p:txBody>
      </p:sp>
      <p:sp>
        <p:nvSpPr>
          <p:cNvPr id="23555"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mtClean="0"/>
              <a:t>History of Internet of Things (2/6)</a:t>
            </a:r>
            <a:endParaRPr lang="de-DE" altLang="de-DE" smtClean="0"/>
          </a:p>
        </p:txBody>
      </p:sp>
      <p:pic>
        <p:nvPicPr>
          <p:cNvPr id="23556" name="Grafik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990600"/>
            <a:ext cx="19812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feld 7"/>
          <p:cNvSpPr txBox="1">
            <a:spLocks noChangeArrowheads="1"/>
          </p:cNvSpPr>
          <p:nvPr/>
        </p:nvSpPr>
        <p:spPr bwMode="auto">
          <a:xfrm>
            <a:off x="6697663" y="3582988"/>
            <a:ext cx="221456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sz="1100"/>
              <a:t>1980 protoype with 1.5’’ CRT (1)</a:t>
            </a:r>
            <a:endParaRPr lang="de-DE" altLang="de-DE" sz="1100"/>
          </a:p>
        </p:txBody>
      </p:sp>
      <p:sp>
        <p:nvSpPr>
          <p:cNvPr id="23558" name="Rechteck 8"/>
          <p:cNvSpPr>
            <a:spLocks noChangeArrowheads="1"/>
          </p:cNvSpPr>
          <p:nvPr/>
        </p:nvSpPr>
        <p:spPr bwMode="auto">
          <a:xfrm>
            <a:off x="2806700" y="6511925"/>
            <a:ext cx="3886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800"/>
              <a:t>Images taken from: (1) </a:t>
            </a:r>
            <a:r>
              <a:rPr lang="de-DE" altLang="de-DE" sz="800">
                <a:hlinkClick r:id="rId5"/>
              </a:rPr>
              <a:t>http://wearcam.org/ieeecomputer/r2025.htm</a:t>
            </a:r>
            <a:r>
              <a:rPr lang="de-DE" altLang="de-DE" sz="800"/>
              <a:t> </a:t>
            </a:r>
          </a:p>
          <a:p>
            <a:pPr eaLnBrk="1" hangingPunct="1"/>
            <a:r>
              <a:rPr lang="de-DE" altLang="de-DE" sz="800"/>
              <a:t>(2) </a:t>
            </a:r>
            <a:r>
              <a:rPr lang="de-DE" altLang="de-DE" sz="800">
                <a:hlinkClick r:id="rId6"/>
              </a:rPr>
              <a:t>https://www.livinginternet.com/i/ia_myths_toast.htm</a:t>
            </a:r>
            <a:r>
              <a:rPr lang="de-DE" altLang="de-DE" sz="800"/>
              <a:t> </a:t>
            </a:r>
          </a:p>
        </p:txBody>
      </p:sp>
      <p:sp>
        <p:nvSpPr>
          <p:cNvPr id="10" name="Textfeld 9">
            <a:extLst>
              <a:ext uri="{FF2B5EF4-FFF2-40B4-BE49-F238E27FC236}">
                <a16:creationId xmlns:a16="http://schemas.microsoft.com/office/drawing/2014/main" id="{5CE58038-13DC-4A31-826E-5321323406A1}"/>
              </a:ext>
            </a:extLst>
          </p:cNvPr>
          <p:cNvSpPr txBox="1"/>
          <p:nvPr/>
        </p:nvSpPr>
        <p:spPr>
          <a:xfrm>
            <a:off x="6697663" y="6438900"/>
            <a:ext cx="1795462" cy="414338"/>
          </a:xfrm>
          <a:prstGeom prst="rect">
            <a:avLst/>
          </a:prstGeom>
          <a:noFill/>
        </p:spPr>
        <p:txBody>
          <a:bodyPr wrap="none">
            <a:spAutoFit/>
          </a:bodyPr>
          <a:lstStyle/>
          <a:p>
            <a:pPr eaLnBrk="1" hangingPunct="1">
              <a:defRPr/>
            </a:pPr>
            <a:r>
              <a:rPr lang="en-US" sz="1050" dirty="0"/>
              <a:t>Hackett demonstrating the </a:t>
            </a:r>
          </a:p>
          <a:p>
            <a:pPr eaLnBrk="1" hangingPunct="1">
              <a:defRPr/>
            </a:pPr>
            <a:r>
              <a:rPr lang="en-US" sz="1050" dirty="0"/>
              <a:t>Toaster (2)</a:t>
            </a:r>
            <a:endParaRPr lang="de-DE" sz="500" dirty="0"/>
          </a:p>
        </p:txBody>
      </p:sp>
      <p:sp>
        <p:nvSpPr>
          <p:cNvPr id="23560" name="Pfeil nach rechts 10"/>
          <p:cNvSpPr>
            <a:spLocks noChangeArrowheads="1"/>
          </p:cNvSpPr>
          <p:nvPr/>
        </p:nvSpPr>
        <p:spPr bwMode="auto">
          <a:xfrm>
            <a:off x="76200" y="4343400"/>
            <a:ext cx="381000" cy="228600"/>
          </a:xfrm>
          <a:prstGeom prst="rightArrow">
            <a:avLst>
              <a:gd name="adj1" fmla="val 50000"/>
              <a:gd name="adj2" fmla="val 50000"/>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pic>
        <p:nvPicPr>
          <p:cNvPr id="23561" name="Grafik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3897313"/>
            <a:ext cx="198120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2" name="Pfeil nach rechts 10"/>
          <p:cNvSpPr>
            <a:spLocks noChangeArrowheads="1"/>
          </p:cNvSpPr>
          <p:nvPr/>
        </p:nvSpPr>
        <p:spPr bwMode="auto">
          <a:xfrm>
            <a:off x="76200" y="1538288"/>
            <a:ext cx="381000" cy="228600"/>
          </a:xfrm>
          <a:prstGeom prst="rightArrow">
            <a:avLst>
              <a:gd name="adj1" fmla="val 50000"/>
              <a:gd name="adj2" fmla="val 50000"/>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cxnSp>
        <p:nvCxnSpPr>
          <p:cNvPr id="23563" name="Gerade Verbindung mit Pfeil 2"/>
          <p:cNvCxnSpPr>
            <a:cxnSpLocks noChangeShapeType="1"/>
            <a:endCxn id="23554" idx="3"/>
          </p:cNvCxnSpPr>
          <p:nvPr/>
        </p:nvCxnSpPr>
        <p:spPr bwMode="auto">
          <a:xfrm flipV="1">
            <a:off x="5943600" y="3290888"/>
            <a:ext cx="822325" cy="2746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Inhaltsplatzhalter 2"/>
          <p:cNvSpPr>
            <a:spLocks noGrp="1" noChangeArrowheads="1"/>
          </p:cNvSpPr>
          <p:nvPr>
            <p:ph idx="1"/>
          </p:nvPr>
        </p:nvSpPr>
        <p:spPr>
          <a:xfrm>
            <a:off x="323850" y="1752600"/>
            <a:ext cx="6686550" cy="4343400"/>
          </a:xfrm>
        </p:spPr>
        <p:txBody>
          <a:bodyPr/>
          <a:lstStyle/>
          <a:p>
            <a:pPr marL="0" indent="0" eaLnBrk="1" hangingPunct="1">
              <a:buFont typeface="Times" panose="02020603050405020304" pitchFamily="18" charset="0"/>
              <a:buNone/>
            </a:pPr>
            <a:r>
              <a:rPr lang="en-US" altLang="de-DE" sz="1200" b="1" smtClean="0"/>
              <a:t>September 1991              </a:t>
            </a:r>
          </a:p>
          <a:p>
            <a:pPr marL="571500" lvl="2" indent="0" eaLnBrk="1" hangingPunct="1">
              <a:buFont typeface="Times" panose="02020603050405020304" pitchFamily="18" charset="0"/>
              <a:buNone/>
            </a:pPr>
            <a:r>
              <a:rPr lang="en-US" altLang="de-DE" sz="1200" smtClean="0"/>
              <a:t>Xerox PARC’s Mark Weiser publishes “The Computer in the 21st Century” in </a:t>
            </a:r>
            <a:r>
              <a:rPr lang="en-US" altLang="de-DE" sz="1200" i="1" smtClean="0"/>
              <a:t>Scientific American</a:t>
            </a:r>
            <a:r>
              <a:rPr lang="en-US" altLang="de-DE" sz="1200" smtClean="0"/>
              <a:t>, using the terms “ubiquitous computing” and “embodied virtuality” to describe his vision of how “specialized elements of hardware and software, connected by wires, radio waves and infrared, will be so ubiquitous that no one will notice their presence.”</a:t>
            </a:r>
          </a:p>
          <a:p>
            <a:pPr marL="0" indent="0" eaLnBrk="1" hangingPunct="1">
              <a:buFont typeface="Times" panose="02020603050405020304" pitchFamily="18" charset="0"/>
              <a:buNone/>
            </a:pPr>
            <a:r>
              <a:rPr lang="en-US" altLang="de-DE" sz="1200" b="1" smtClean="0"/>
              <a:t>1993</a:t>
            </a:r>
          </a:p>
          <a:p>
            <a:pPr marL="571500" lvl="2" indent="0" eaLnBrk="1" hangingPunct="1">
              <a:buFont typeface="Times" panose="02020603050405020304" pitchFamily="18" charset="0"/>
              <a:buNone/>
            </a:pPr>
            <a:r>
              <a:rPr lang="en-US" altLang="de-DE" sz="1200" b="1" smtClean="0"/>
              <a:t>C</a:t>
            </a:r>
            <a:r>
              <a:rPr lang="en-US" altLang="de-DE" sz="1200" smtClean="0"/>
              <a:t>olumbia University’s Steven Feiner, Blair MacIntyre, and Dorée Seligmann develop KARMA--Knowledge-based Augmented Reality for Maintenance Assistance. KARMA overlaid wireframe schematics and maintenance instructions on top of whatever was being repaired.</a:t>
            </a:r>
          </a:p>
          <a:p>
            <a:pPr marL="0" indent="0" eaLnBrk="1" hangingPunct="1">
              <a:buFont typeface="Times" panose="02020603050405020304" pitchFamily="18" charset="0"/>
              <a:buNone/>
            </a:pPr>
            <a:r>
              <a:rPr lang="en-US" altLang="de-DE" sz="1200" b="1" smtClean="0"/>
              <a:t>1994</a:t>
            </a:r>
          </a:p>
          <a:p>
            <a:pPr marL="571500" lvl="2" indent="0" eaLnBrk="1" hangingPunct="1">
              <a:buFont typeface="Times" panose="02020603050405020304" pitchFamily="18" charset="0"/>
              <a:buNone/>
            </a:pPr>
            <a:r>
              <a:rPr lang="en-US" altLang="de-DE" sz="1200" smtClean="0"/>
              <a:t>Xerox EuroPARC’s Mik Lamming and Mike Flynn demonstrate the Forget-Me-Not, a wearable device that communicates via wireless transmitters and records interactions with people and devices, storing the information in a database.</a:t>
            </a:r>
          </a:p>
          <a:p>
            <a:pPr marL="0" indent="0" eaLnBrk="1" hangingPunct="1">
              <a:buFont typeface="Times" panose="02020603050405020304" pitchFamily="18" charset="0"/>
              <a:buNone/>
            </a:pPr>
            <a:r>
              <a:rPr lang="en-US" altLang="de-DE" sz="1200" b="1" smtClean="0"/>
              <a:t>1994</a:t>
            </a:r>
          </a:p>
          <a:p>
            <a:pPr marL="571500" lvl="2" indent="0" eaLnBrk="1" hangingPunct="1">
              <a:buFont typeface="Times" panose="02020603050405020304" pitchFamily="18" charset="0"/>
              <a:buNone/>
            </a:pPr>
            <a:r>
              <a:rPr lang="en-US" altLang="de-DE" sz="1200" smtClean="0"/>
              <a:t>Steve Mann develops </a:t>
            </a:r>
            <a:r>
              <a:rPr lang="en-US" altLang="de-DE" sz="1200" smtClean="0">
                <a:hlinkClick r:id="rId2"/>
              </a:rPr>
              <a:t>a wearable wireless webcam</a:t>
            </a:r>
            <a:r>
              <a:rPr lang="en-US" altLang="de-DE" sz="1200" smtClean="0"/>
              <a:t>, considered the first example of lifelogging.</a:t>
            </a:r>
          </a:p>
        </p:txBody>
      </p:sp>
      <p:sp>
        <p:nvSpPr>
          <p:cNvPr id="24579"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mtClean="0"/>
              <a:t>History of Internet of Things (3/6)</a:t>
            </a:r>
            <a:endParaRPr lang="de-DE" altLang="de-DE" smtClean="0"/>
          </a:p>
        </p:txBody>
      </p:sp>
      <p:pic>
        <p:nvPicPr>
          <p:cNvPr id="24580" name="Grafik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8988" y="4114800"/>
            <a:ext cx="1778000"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feld 5"/>
          <p:cNvSpPr txBox="1">
            <a:spLocks noChangeArrowheads="1"/>
          </p:cNvSpPr>
          <p:nvPr/>
        </p:nvSpPr>
        <p:spPr bwMode="auto">
          <a:xfrm>
            <a:off x="7396163" y="3698875"/>
            <a:ext cx="13128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sz="1100"/>
              <a:t>Early 1990s setup</a:t>
            </a:r>
            <a:endParaRPr lang="de-DE" altLang="de-DE" sz="1100"/>
          </a:p>
        </p:txBody>
      </p:sp>
      <p:sp>
        <p:nvSpPr>
          <p:cNvPr id="24582" name="Textfeld 6"/>
          <p:cNvSpPr txBox="1">
            <a:spLocks noChangeArrowheads="1"/>
          </p:cNvSpPr>
          <p:nvPr/>
        </p:nvSpPr>
        <p:spPr bwMode="auto">
          <a:xfrm>
            <a:off x="7059613" y="6575425"/>
            <a:ext cx="9937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sz="1100"/>
              <a:t>1994 version</a:t>
            </a:r>
            <a:endParaRPr lang="de-DE" altLang="de-DE" sz="1100"/>
          </a:p>
        </p:txBody>
      </p:sp>
      <p:pic>
        <p:nvPicPr>
          <p:cNvPr id="24583" name="Grafik 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9938" y="1295400"/>
            <a:ext cx="179705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584" name="Gerade Verbindung mit Pfeil 2"/>
          <p:cNvCxnSpPr>
            <a:cxnSpLocks noChangeShapeType="1"/>
          </p:cNvCxnSpPr>
          <p:nvPr/>
        </p:nvCxnSpPr>
        <p:spPr bwMode="auto">
          <a:xfrm>
            <a:off x="6096000" y="5943600"/>
            <a:ext cx="963613"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Inhaltsplatzhalter 2"/>
          <p:cNvSpPr>
            <a:spLocks noGrp="1" noChangeArrowheads="1"/>
          </p:cNvSpPr>
          <p:nvPr>
            <p:ph idx="1"/>
          </p:nvPr>
        </p:nvSpPr>
        <p:spPr>
          <a:xfrm>
            <a:off x="323850" y="1219200"/>
            <a:ext cx="6991350" cy="4648200"/>
          </a:xfrm>
          <a:solidFill>
            <a:schemeClr val="bg1"/>
          </a:solidFill>
        </p:spPr>
        <p:txBody>
          <a:bodyPr/>
          <a:lstStyle/>
          <a:p>
            <a:pPr marL="0" indent="0" eaLnBrk="1" hangingPunct="1">
              <a:buFont typeface="Times" panose="02020603050405020304" pitchFamily="18" charset="0"/>
              <a:buNone/>
            </a:pPr>
            <a:r>
              <a:rPr lang="en-US" altLang="de-DE" sz="1200" b="1" smtClean="0"/>
              <a:t>1995</a:t>
            </a:r>
          </a:p>
          <a:p>
            <a:pPr marL="571500" lvl="2" indent="0" eaLnBrk="1" hangingPunct="1">
              <a:buFont typeface="Times" panose="02020603050405020304" pitchFamily="18" charset="0"/>
              <a:buNone/>
            </a:pPr>
            <a:r>
              <a:rPr lang="en-US" altLang="de-DE" sz="1200" smtClean="0"/>
              <a:t>Siemens sets up a dedicated department inside its mobile phones business unit to develop and launch a GSM data module called “M1” for machine-to-machine (M2M) industrial applications, enabling machines to communicate over wireless networks. The first M1 module was used for point of sale (POS) terminals, in vehicle telematics, remote monitoring and tracking and tracing applications.</a:t>
            </a:r>
          </a:p>
          <a:p>
            <a:pPr marL="0" indent="0" eaLnBrk="1" hangingPunct="1">
              <a:buFont typeface="Times" panose="02020603050405020304" pitchFamily="18" charset="0"/>
              <a:buNone/>
            </a:pPr>
            <a:r>
              <a:rPr lang="en-US" altLang="de-DE" sz="1200" b="1" smtClean="0"/>
              <a:t>December 1995</a:t>
            </a:r>
          </a:p>
          <a:p>
            <a:pPr marL="571500" lvl="2" indent="0" eaLnBrk="1" hangingPunct="1">
              <a:buFont typeface="Times" panose="02020603050405020304" pitchFamily="18" charset="0"/>
              <a:buNone/>
            </a:pPr>
            <a:r>
              <a:rPr lang="en-US" altLang="de-DE" sz="1200" smtClean="0"/>
              <a:t>MIT’s Nicholas Negroponte and Neil Gershenfeld write in “Wearable Computing” in </a:t>
            </a:r>
            <a:r>
              <a:rPr lang="en-US" altLang="de-DE" sz="1200" i="1" smtClean="0"/>
              <a:t>Wired</a:t>
            </a:r>
            <a:r>
              <a:rPr lang="en-US" altLang="de-DE" sz="1200" smtClean="0"/>
              <a:t>: “For hardware and software to comfortably follow you around, they must merge into </a:t>
            </a:r>
            <a:r>
              <a:rPr lang="en-US" altLang="de-DE" sz="1200" b="1" smtClean="0"/>
              <a:t>softwear</a:t>
            </a:r>
            <a:r>
              <a:rPr lang="en-US" altLang="de-DE" sz="1200" smtClean="0"/>
              <a:t>… The difference in time between loony ideas and shipped products is shrinking so fast that it's now, oh, about a week.”</a:t>
            </a:r>
          </a:p>
          <a:p>
            <a:pPr marL="0" indent="0" eaLnBrk="1" hangingPunct="1">
              <a:buFont typeface="Times" panose="02020603050405020304" pitchFamily="18" charset="0"/>
              <a:buNone/>
            </a:pPr>
            <a:r>
              <a:rPr lang="en-US" altLang="de-DE" sz="1200" b="1" smtClean="0"/>
              <a:t>1999</a:t>
            </a:r>
          </a:p>
          <a:p>
            <a:pPr marL="571500" lvl="2" indent="0" eaLnBrk="1" hangingPunct="1">
              <a:buFont typeface="Times" panose="02020603050405020304" pitchFamily="18" charset="0"/>
              <a:buNone/>
            </a:pPr>
            <a:r>
              <a:rPr lang="en-US" altLang="de-DE" sz="1200" smtClean="0"/>
              <a:t>The </a:t>
            </a:r>
            <a:r>
              <a:rPr lang="en-US" altLang="de-DE" sz="1200" b="1" smtClean="0"/>
              <a:t>Auto-ID</a:t>
            </a:r>
            <a:r>
              <a:rPr lang="en-US" altLang="de-DE" sz="1200" smtClean="0"/>
              <a:t> (for Automatic Identification) Center is established at MIT. Sanjay Sarma, David Brock and Kevin Ashton turned RFID into a networking technology by linking objects to the Internet through the RFID tag.</a:t>
            </a:r>
          </a:p>
          <a:p>
            <a:pPr marL="0" indent="0" eaLnBrk="1" hangingPunct="1">
              <a:buFont typeface="Times" panose="02020603050405020304" pitchFamily="18" charset="0"/>
              <a:buNone/>
            </a:pPr>
            <a:r>
              <a:rPr lang="en-US" altLang="de-DE" sz="1200" b="1" smtClean="0"/>
              <a:t>1999</a:t>
            </a:r>
          </a:p>
          <a:p>
            <a:pPr marL="571500" lvl="2" indent="0" eaLnBrk="1" hangingPunct="1">
              <a:buFont typeface="Times" panose="02020603050405020304" pitchFamily="18" charset="0"/>
              <a:buNone/>
            </a:pPr>
            <a:r>
              <a:rPr lang="en-US" altLang="de-DE" sz="1200" b="1" smtClean="0"/>
              <a:t>Kevin Ashton</a:t>
            </a:r>
            <a:r>
              <a:rPr lang="en-US" altLang="de-DE" sz="1200" smtClean="0"/>
              <a:t>, the Executive Director of Auto-ID Labs at MIT, was the first to describe the </a:t>
            </a:r>
            <a:r>
              <a:rPr lang="en-US" altLang="de-DE" sz="1200" b="1" smtClean="0"/>
              <a:t>Internet of Things</a:t>
            </a:r>
            <a:r>
              <a:rPr lang="en-US" altLang="de-DE" sz="1200" smtClean="0"/>
              <a:t>, while making a presentation for Procter &amp; Gamble:</a:t>
            </a:r>
            <a:r>
              <a:rPr lang="en-US" altLang="de-DE" sz="1200" i="1" smtClean="0"/>
              <a:t>“…If we had computers that knew everything there was to know about things, using data they gathered without any help from us, we would be able to track and count everything and greatly reduce waste, loss and cost. We would know when things needed replacing, repairing or recalling and whether they were fresh or past their best</a:t>
            </a:r>
            <a:r>
              <a:rPr lang="en-US" altLang="de-DE" sz="1200" smtClean="0"/>
              <a:t>.”</a:t>
            </a:r>
          </a:p>
          <a:p>
            <a:pPr marL="0" indent="0" eaLnBrk="1" hangingPunct="1">
              <a:buFont typeface="Times" panose="02020603050405020304" pitchFamily="18" charset="0"/>
              <a:buNone/>
            </a:pPr>
            <a:endParaRPr lang="de-DE" altLang="de-DE" sz="1200" smtClean="0"/>
          </a:p>
        </p:txBody>
      </p:sp>
      <p:sp>
        <p:nvSpPr>
          <p:cNvPr id="25603"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mtClean="0"/>
              <a:t>History of Internet of Things (4/6)</a:t>
            </a:r>
            <a:endParaRPr lang="de-DE" altLang="de-DE" smtClean="0"/>
          </a:p>
        </p:txBody>
      </p:sp>
      <p:sp>
        <p:nvSpPr>
          <p:cNvPr id="25604" name="Pfeil nach rechts 3"/>
          <p:cNvSpPr>
            <a:spLocks noChangeArrowheads="1"/>
          </p:cNvSpPr>
          <p:nvPr/>
        </p:nvSpPr>
        <p:spPr bwMode="auto">
          <a:xfrm>
            <a:off x="76200" y="4572000"/>
            <a:ext cx="381000" cy="228600"/>
          </a:xfrm>
          <a:prstGeom prst="rightArrow">
            <a:avLst>
              <a:gd name="adj1" fmla="val 50000"/>
              <a:gd name="adj2" fmla="val 50000"/>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pic>
        <p:nvPicPr>
          <p:cNvPr id="25605" name="Grafik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3681413"/>
            <a:ext cx="1592263" cy="238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Rechteck 5"/>
          <p:cNvSpPr>
            <a:spLocks noChangeArrowheads="1"/>
          </p:cNvSpPr>
          <p:nvPr/>
        </p:nvSpPr>
        <p:spPr bwMode="auto">
          <a:xfrm>
            <a:off x="7296150" y="6089650"/>
            <a:ext cx="1611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600"/>
              <a:t>https://en.wikipedia.org/wiki/Kevin_Ashton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Inhaltsplatzhalter 2"/>
          <p:cNvSpPr>
            <a:spLocks noGrp="1" noChangeArrowheads="1"/>
          </p:cNvSpPr>
          <p:nvPr>
            <p:ph idx="1"/>
          </p:nvPr>
        </p:nvSpPr>
        <p:spPr>
          <a:xfrm>
            <a:off x="323850" y="1446213"/>
            <a:ext cx="6305550" cy="4649787"/>
          </a:xfrm>
        </p:spPr>
        <p:txBody>
          <a:bodyPr/>
          <a:lstStyle/>
          <a:p>
            <a:pPr marL="0" indent="0" eaLnBrk="1" hangingPunct="1">
              <a:buFont typeface="Times" panose="02020603050405020304" pitchFamily="18" charset="0"/>
              <a:buNone/>
            </a:pPr>
            <a:r>
              <a:rPr lang="en-US" altLang="de-DE" sz="1200" b="1" smtClean="0"/>
              <a:t>2000</a:t>
            </a:r>
          </a:p>
          <a:p>
            <a:pPr marL="571500" lvl="2" indent="0" eaLnBrk="1" hangingPunct="1">
              <a:buFont typeface="Times" panose="02020603050405020304" pitchFamily="18" charset="0"/>
              <a:buNone/>
            </a:pPr>
            <a:r>
              <a:rPr lang="en-US" altLang="de-DE" sz="1200" smtClean="0"/>
              <a:t>Starting off what is now becoming a meme, LG announces it's first </a:t>
            </a:r>
            <a:r>
              <a:rPr lang="en-US" altLang="de-DE" sz="1200" b="1" smtClean="0"/>
              <a:t>Internet refrigerator</a:t>
            </a:r>
            <a:r>
              <a:rPr lang="en-US" altLang="de-DE" sz="1200" smtClean="0"/>
              <a:t> plans</a:t>
            </a:r>
            <a:endParaRPr lang="en-US" altLang="de-DE" sz="1200" b="1" smtClean="0"/>
          </a:p>
          <a:p>
            <a:pPr marL="0" indent="0" eaLnBrk="1" hangingPunct="1">
              <a:buFont typeface="Times" panose="02020603050405020304" pitchFamily="18" charset="0"/>
              <a:buNone/>
            </a:pPr>
            <a:r>
              <a:rPr lang="en-US" altLang="de-DE" sz="1200" b="1" smtClean="0"/>
              <a:t>April 2002 </a:t>
            </a:r>
          </a:p>
          <a:p>
            <a:pPr marL="571500" lvl="2" indent="0" eaLnBrk="1" hangingPunct="1">
              <a:buFont typeface="Times" panose="02020603050405020304" pitchFamily="18" charset="0"/>
              <a:buNone/>
            </a:pPr>
            <a:r>
              <a:rPr lang="en-US" altLang="de-DE" sz="1200" smtClean="0"/>
              <a:t>Jim Waldo writes in “Virtual Organizations, Pervasive Computing, and an Infrastructure for Networking at the Edge,” in the </a:t>
            </a:r>
            <a:r>
              <a:rPr lang="en-US" altLang="de-DE" sz="1200" i="1" smtClean="0"/>
              <a:t>Journal of Information Systems Frontiers</a:t>
            </a:r>
            <a:r>
              <a:rPr lang="en-US" altLang="de-DE" sz="1200" smtClean="0"/>
              <a:t>: “…the Internet is becoming the communication fabric for devices to talk to services, which in turn talk to other services. Humans are quickly becoming a minority on the Internet, and the majority stakeholders are computational entities that are interacting with other computational entities without human intervention.”</a:t>
            </a:r>
          </a:p>
          <a:p>
            <a:pPr marL="0" indent="0" eaLnBrk="1" hangingPunct="1">
              <a:buFont typeface="Times" panose="02020603050405020304" pitchFamily="18" charset="0"/>
              <a:buNone/>
            </a:pPr>
            <a:r>
              <a:rPr lang="en-US" altLang="de-DE" sz="1200" b="1" smtClean="0"/>
              <a:t>2005</a:t>
            </a:r>
          </a:p>
          <a:p>
            <a:pPr marL="571500" lvl="2" indent="0" eaLnBrk="1" hangingPunct="1">
              <a:buFont typeface="Times" panose="02020603050405020304" pitchFamily="18" charset="0"/>
              <a:buNone/>
            </a:pPr>
            <a:r>
              <a:rPr lang="en-US" altLang="de-DE" sz="1200" smtClean="0"/>
              <a:t>Ahead of its time, the </a:t>
            </a:r>
            <a:r>
              <a:rPr lang="en-US" altLang="de-DE" sz="1200" smtClean="0">
                <a:hlinkClick r:id="rId2"/>
              </a:rPr>
              <a:t>Nabaztag</a:t>
            </a:r>
            <a:r>
              <a:rPr lang="en-US" altLang="de-DE" sz="1200" smtClean="0"/>
              <a:t> (Now a part of Aldebaran Robotics) was originally manufactured by the company Violet and created by Rafi Haladjian and Olivier Mével. The little WiFi enbabled rabbit was able to alert and speak to you about stock market reports, news headlines, alarm clock, RSS-Feeds, etc as well as connect to each other. The statement was "if you can even connect rabbits, then you can connect anything" </a:t>
            </a:r>
          </a:p>
          <a:p>
            <a:pPr marL="0" indent="0" eaLnBrk="1" hangingPunct="1">
              <a:buFont typeface="Times" panose="02020603050405020304" pitchFamily="18" charset="0"/>
              <a:buNone/>
            </a:pPr>
            <a:endParaRPr lang="en-US" altLang="de-DE" sz="1200" smtClean="0"/>
          </a:p>
          <a:p>
            <a:pPr marL="571500" lvl="2" indent="0" eaLnBrk="1" hangingPunct="1">
              <a:buFont typeface="Times" panose="02020603050405020304" pitchFamily="18" charset="0"/>
              <a:buNone/>
            </a:pPr>
            <a:r>
              <a:rPr lang="en-US" altLang="de-DE" sz="1200" smtClean="0"/>
              <a:t>A team of faculty members at the Interaction Design Institute Ivrea (IDII) in Ivrea, Italy, develops Arduino.</a:t>
            </a:r>
          </a:p>
          <a:p>
            <a:pPr marL="0" indent="0" eaLnBrk="1" hangingPunct="1">
              <a:buFont typeface="Times" panose="02020603050405020304" pitchFamily="18" charset="0"/>
              <a:buNone/>
            </a:pPr>
            <a:endParaRPr lang="de-DE" altLang="de-DE" sz="1200" smtClean="0"/>
          </a:p>
        </p:txBody>
      </p:sp>
      <p:sp>
        <p:nvSpPr>
          <p:cNvPr id="26627"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mtClean="0"/>
              <a:t>History of Internet of Things (5/6)</a:t>
            </a:r>
            <a:endParaRPr lang="de-DE" altLang="de-DE" smtClean="0"/>
          </a:p>
        </p:txBody>
      </p:sp>
      <p:pic>
        <p:nvPicPr>
          <p:cNvPr id="26628" name="Grafik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56463" y="1446213"/>
            <a:ext cx="1658937"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Grafik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56463" y="3352800"/>
            <a:ext cx="1658937" cy="165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Grafik 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1800" y="5187950"/>
            <a:ext cx="2128838"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Pfeil nach rechts 3"/>
          <p:cNvSpPr>
            <a:spLocks noChangeArrowheads="1"/>
          </p:cNvSpPr>
          <p:nvPr/>
        </p:nvSpPr>
        <p:spPr bwMode="auto">
          <a:xfrm>
            <a:off x="228600" y="6070600"/>
            <a:ext cx="381000" cy="228600"/>
          </a:xfrm>
          <a:prstGeom prst="rightArrow">
            <a:avLst>
              <a:gd name="adj1" fmla="val 50000"/>
              <a:gd name="adj2" fmla="val 50000"/>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Inhaltsplatzhalter 2"/>
          <p:cNvSpPr>
            <a:spLocks noGrp="1" noChangeArrowheads="1"/>
          </p:cNvSpPr>
          <p:nvPr>
            <p:ph idx="1"/>
          </p:nvPr>
        </p:nvSpPr>
        <p:spPr>
          <a:xfrm>
            <a:off x="349250" y="1376363"/>
            <a:ext cx="5619750" cy="4105275"/>
          </a:xfrm>
        </p:spPr>
        <p:txBody>
          <a:bodyPr/>
          <a:lstStyle/>
          <a:p>
            <a:pPr marL="0" indent="0" eaLnBrk="1" hangingPunct="1">
              <a:buFont typeface="Times" panose="02020603050405020304" pitchFamily="18" charset="0"/>
              <a:buNone/>
            </a:pPr>
            <a:r>
              <a:rPr lang="en-US" altLang="de-DE" b="1" smtClean="0"/>
              <a:t>2009</a:t>
            </a:r>
          </a:p>
          <a:p>
            <a:pPr marL="571500" lvl="2" indent="0" eaLnBrk="1" hangingPunct="1">
              <a:buFont typeface="Times" panose="02020603050405020304" pitchFamily="18" charset="0"/>
              <a:buNone/>
            </a:pPr>
            <a:r>
              <a:rPr lang="en-US" altLang="de-DE" smtClean="0"/>
              <a:t>Google starts self-driving cars</a:t>
            </a:r>
          </a:p>
          <a:p>
            <a:pPr marL="0" indent="0" eaLnBrk="1" hangingPunct="1">
              <a:buFont typeface="Times" panose="02020603050405020304" pitchFamily="18" charset="0"/>
              <a:buNone/>
            </a:pPr>
            <a:endParaRPr lang="en-US" altLang="de-DE" b="1" smtClean="0"/>
          </a:p>
          <a:p>
            <a:pPr marL="0" indent="0" eaLnBrk="1" hangingPunct="1">
              <a:buFont typeface="Times" panose="02020603050405020304" pitchFamily="18" charset="0"/>
              <a:buNone/>
            </a:pPr>
            <a:r>
              <a:rPr lang="en-US" altLang="de-DE" b="1" smtClean="0"/>
              <a:t>2011</a:t>
            </a:r>
          </a:p>
          <a:p>
            <a:pPr marL="571500" lvl="2" indent="0" eaLnBrk="1" hangingPunct="1">
              <a:buFont typeface="Times" panose="02020603050405020304" pitchFamily="18" charset="0"/>
              <a:buNone/>
            </a:pPr>
            <a:r>
              <a:rPr lang="en-US" altLang="de-DE" smtClean="0"/>
              <a:t>Gartner adds IoT to the Hype Cycle</a:t>
            </a:r>
          </a:p>
          <a:p>
            <a:pPr marL="0" indent="0" eaLnBrk="1" hangingPunct="1">
              <a:buFont typeface="Times" panose="02020603050405020304" pitchFamily="18" charset="0"/>
              <a:buNone/>
            </a:pPr>
            <a:r>
              <a:rPr lang="en-US" altLang="de-DE" b="1" smtClean="0"/>
              <a:t>2013</a:t>
            </a:r>
          </a:p>
          <a:p>
            <a:pPr marL="571500" lvl="2" indent="0" eaLnBrk="1" hangingPunct="1">
              <a:buFont typeface="Times" panose="02020603050405020304" pitchFamily="18" charset="0"/>
              <a:buNone/>
            </a:pPr>
            <a:r>
              <a:rPr lang="en-US" altLang="de-DE" smtClean="0"/>
              <a:t>Google creates advanced smart glasses</a:t>
            </a:r>
          </a:p>
          <a:p>
            <a:pPr marL="0" indent="0" eaLnBrk="1" hangingPunct="1">
              <a:buFont typeface="Times" panose="02020603050405020304" pitchFamily="18" charset="0"/>
              <a:buNone/>
            </a:pPr>
            <a:endParaRPr lang="en-US" altLang="de-DE" b="1" smtClean="0"/>
          </a:p>
          <a:p>
            <a:pPr marL="0" indent="0" eaLnBrk="1" hangingPunct="1">
              <a:buFont typeface="Times" panose="02020603050405020304" pitchFamily="18" charset="0"/>
              <a:buNone/>
            </a:pPr>
            <a:r>
              <a:rPr lang="en-US" altLang="de-DE" b="1" smtClean="0"/>
              <a:t>2014</a:t>
            </a:r>
          </a:p>
          <a:p>
            <a:pPr marL="571500" lvl="2" indent="0" eaLnBrk="1" hangingPunct="1">
              <a:buFont typeface="Times" panose="02020603050405020304" pitchFamily="18" charset="0"/>
              <a:buNone/>
            </a:pPr>
            <a:r>
              <a:rPr lang="en-US" altLang="de-DE" smtClean="0"/>
              <a:t>Apple creates iBeacon protocol for Beacons</a:t>
            </a:r>
          </a:p>
          <a:p>
            <a:pPr marL="571500" lvl="2" indent="0" eaLnBrk="1" hangingPunct="1">
              <a:buFont typeface="Times" panose="02020603050405020304" pitchFamily="18" charset="0"/>
              <a:buNone/>
            </a:pPr>
            <a:r>
              <a:rPr lang="en-US" altLang="de-DE" smtClean="0"/>
              <a:t>The number of devices exceed the number of people</a:t>
            </a:r>
          </a:p>
          <a:p>
            <a:pPr marL="0" indent="0" eaLnBrk="1" hangingPunct="1">
              <a:buFont typeface="Times" panose="02020603050405020304" pitchFamily="18" charset="0"/>
              <a:buNone/>
            </a:pPr>
            <a:endParaRPr lang="de-DE" altLang="de-DE" smtClean="0"/>
          </a:p>
        </p:txBody>
      </p:sp>
      <p:sp>
        <p:nvSpPr>
          <p:cNvPr id="27651"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mtClean="0"/>
              <a:t>History of Internet of Things (6/6)</a:t>
            </a:r>
            <a:endParaRPr lang="de-DE" altLang="de-DE" smtClean="0"/>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133600"/>
            <a:ext cx="1973263"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189413"/>
            <a:ext cx="3543300" cy="220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1360488"/>
            <a:ext cx="9043987" cy="513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mtClean="0"/>
              <a:t>Device Growth</a:t>
            </a:r>
            <a:endParaRPr lang="de-DE" altLang="de-DE"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8A666D11-2304-4387-9C4A-3AE7AB6D5A93}"/>
              </a:ext>
            </a:extLst>
          </p:cNvPr>
          <p:cNvSpPr txBox="1">
            <a:spLocks/>
          </p:cNvSpPr>
          <p:nvPr/>
        </p:nvSpPr>
        <p:spPr>
          <a:xfrm>
            <a:off x="793750" y="1997075"/>
            <a:ext cx="7621588" cy="2954338"/>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Clr>
                <a:srgbClr val="505050"/>
              </a:buClr>
              <a:buFont typeface="Wingdings" panose="05000000000000000000" pitchFamily="2" charset="2"/>
              <a:buNone/>
              <a:defRPr/>
            </a:pPr>
            <a:r>
              <a:rPr lang="en-US" sz="2699" b="1" dirty="0">
                <a:solidFill>
                  <a:schemeClr val="tx1"/>
                </a:solidFill>
                <a:latin typeface="Segoe UI Light"/>
              </a:rPr>
              <a:t>The “Internet Of Things” …</a:t>
            </a:r>
            <a:br>
              <a:rPr lang="en-US" sz="2699" b="1" dirty="0">
                <a:solidFill>
                  <a:schemeClr val="tx1"/>
                </a:solidFill>
                <a:latin typeface="Segoe UI Light"/>
              </a:rPr>
            </a:br>
            <a:r>
              <a:rPr lang="en-US" sz="2699" b="1" dirty="0">
                <a:solidFill>
                  <a:schemeClr val="tx1"/>
                </a:solidFill>
                <a:latin typeface="Segoe UI Light"/>
              </a:rPr>
              <a:t>... is neither really about “Things” …</a:t>
            </a:r>
            <a:br>
              <a:rPr lang="en-US" sz="2699" b="1" dirty="0">
                <a:solidFill>
                  <a:schemeClr val="tx1"/>
                </a:solidFill>
                <a:latin typeface="Segoe UI Light"/>
              </a:rPr>
            </a:br>
            <a:r>
              <a:rPr lang="en-US" sz="2699" b="1" dirty="0">
                <a:solidFill>
                  <a:schemeClr val="tx1"/>
                </a:solidFill>
                <a:latin typeface="Segoe UI Light"/>
              </a:rPr>
              <a:t>… nor really about “The Internet” …</a:t>
            </a:r>
            <a:br>
              <a:rPr lang="en-US" sz="2699" b="1" dirty="0">
                <a:solidFill>
                  <a:schemeClr val="tx1"/>
                </a:solidFill>
                <a:latin typeface="Segoe UI Light"/>
              </a:rPr>
            </a:br>
            <a:r>
              <a:rPr lang="en-US" sz="2699" b="1" dirty="0">
                <a:solidFill>
                  <a:schemeClr val="tx1"/>
                </a:solidFill>
                <a:latin typeface="Segoe UI Light"/>
              </a:rPr>
              <a:t>… its about creating systems …</a:t>
            </a:r>
            <a:br>
              <a:rPr lang="en-US" sz="2699" b="1" dirty="0">
                <a:solidFill>
                  <a:schemeClr val="tx1"/>
                </a:solidFill>
                <a:latin typeface="Segoe UI Light"/>
              </a:rPr>
            </a:br>
            <a:r>
              <a:rPr lang="en-US" sz="2699" b="1" dirty="0">
                <a:solidFill>
                  <a:schemeClr val="tx1"/>
                </a:solidFill>
                <a:latin typeface="Segoe UI Light"/>
              </a:rPr>
              <a:t>… that make our daily lives better …</a:t>
            </a:r>
            <a:br>
              <a:rPr lang="en-US" sz="2699" b="1" dirty="0">
                <a:solidFill>
                  <a:schemeClr val="tx1"/>
                </a:solidFill>
                <a:latin typeface="Segoe UI Light"/>
              </a:rPr>
            </a:br>
            <a:r>
              <a:rPr lang="en-US" sz="2699" b="1" dirty="0">
                <a:solidFill>
                  <a:schemeClr val="tx1"/>
                </a:solidFill>
                <a:latin typeface="Segoe UI Light"/>
              </a:rPr>
              <a:t>… safer, more reliable, more efficient …</a:t>
            </a:r>
            <a:br>
              <a:rPr lang="en-US" sz="2699" b="1" dirty="0">
                <a:solidFill>
                  <a:schemeClr val="tx1"/>
                </a:solidFill>
                <a:latin typeface="Segoe UI Light"/>
              </a:rPr>
            </a:br>
            <a:r>
              <a:rPr lang="en-US" sz="2699" b="1" dirty="0">
                <a:solidFill>
                  <a:schemeClr val="tx1"/>
                </a:solidFill>
                <a:latin typeface="Segoe UI Light"/>
              </a:rPr>
              <a:t>… and more fun!</a:t>
            </a:r>
            <a:r>
              <a:rPr lang="en-US" sz="2999" dirty="0">
                <a:solidFill>
                  <a:schemeClr val="tx1"/>
                </a:solidFill>
                <a:latin typeface="Segoe UI Light"/>
              </a:rPr>
              <a:t/>
            </a:r>
            <a:br>
              <a:rPr lang="en-US" sz="2999" dirty="0">
                <a:solidFill>
                  <a:schemeClr val="tx1"/>
                </a:solidFill>
                <a:latin typeface="Segoe UI Light"/>
              </a:rPr>
            </a:br>
            <a:endParaRPr lang="en-US" sz="2999" dirty="0">
              <a:solidFill>
                <a:schemeClr val="tx1"/>
              </a:solidFill>
              <a:latin typeface="Segoe UI Light"/>
            </a:endParaRPr>
          </a:p>
        </p:txBody>
      </p:sp>
      <p:sp>
        <p:nvSpPr>
          <p:cNvPr id="3" name="Rectangle 2">
            <a:extLst>
              <a:ext uri="{FF2B5EF4-FFF2-40B4-BE49-F238E27FC236}">
                <a16:creationId xmlns:a16="http://schemas.microsoft.com/office/drawing/2014/main" id="{8AFAC36D-F8ED-4AD2-B071-8FBE9808990F}"/>
              </a:ext>
            </a:extLst>
          </p:cNvPr>
          <p:cNvSpPr/>
          <p:nvPr/>
        </p:nvSpPr>
        <p:spPr>
          <a:xfrm>
            <a:off x="1287463" y="1997075"/>
            <a:ext cx="107950" cy="3235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75" eaLnBrk="1" hangingPunct="1">
              <a:defRPr/>
            </a:pPr>
            <a:endParaRPr lang="en-US" sz="1349">
              <a:solidFill>
                <a:srgbClr val="FFFFFF"/>
              </a:solidFill>
              <a:latin typeface="Segoe UI"/>
            </a:endParaRPr>
          </a:p>
        </p:txBody>
      </p:sp>
      <p:sp>
        <p:nvSpPr>
          <p:cNvPr id="4" name="TextBox 3">
            <a:extLst>
              <a:ext uri="{FF2B5EF4-FFF2-40B4-BE49-F238E27FC236}">
                <a16:creationId xmlns:a16="http://schemas.microsoft.com/office/drawing/2014/main" id="{E14A2435-44BB-4E96-8FA4-D8DDEF0B98AE}"/>
              </a:ext>
            </a:extLst>
          </p:cNvPr>
          <p:cNvSpPr txBox="1"/>
          <p:nvPr/>
        </p:nvSpPr>
        <p:spPr>
          <a:xfrm>
            <a:off x="1827213" y="4886325"/>
            <a:ext cx="4318000" cy="300038"/>
          </a:xfrm>
          <a:prstGeom prst="rect">
            <a:avLst/>
          </a:prstGeom>
          <a:noFill/>
        </p:spPr>
        <p:txBody>
          <a:bodyPr>
            <a:spAutoFit/>
          </a:bodyPr>
          <a:lstStyle/>
          <a:p>
            <a:pPr defTabSz="685775" eaLnBrk="1" hangingPunct="1">
              <a:defRPr/>
            </a:pPr>
            <a:r>
              <a:rPr lang="de-DE" sz="1349" i="1" dirty="0">
                <a:ea typeface="+mn-ea"/>
              </a:rPr>
              <a:t>Clemens Vasters; Architect; Microsoft Azure</a:t>
            </a:r>
            <a:endParaRPr lang="en-US" sz="1349" i="1" dirty="0">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47E3B025-16FF-4861-A278-66BA22E986BA}"/>
              </a:ext>
            </a:extLst>
          </p:cNvPr>
          <p:cNvSpPr/>
          <p:nvPr/>
        </p:nvSpPr>
        <p:spPr bwMode="auto">
          <a:xfrm>
            <a:off x="152400" y="685800"/>
            <a:ext cx="4617614" cy="1562577"/>
          </a:xfrm>
          <a:prstGeom prst="rect">
            <a:avLst/>
          </a:prstGeom>
          <a:solidFill>
            <a:srgbClr val="002050">
              <a:alpha val="9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05711" tIns="137141" rIns="0" bIns="0"/>
          <a:lstStyle/>
          <a:p>
            <a:pPr defTabSz="685445" eaLnBrk="1" hangingPunct="1">
              <a:lnSpc>
                <a:spcPct val="90000"/>
              </a:lnSpc>
              <a:defRPr/>
            </a:pPr>
            <a:r>
              <a:rPr lang="en-US" sz="4499" kern="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Every company is </a:t>
            </a:r>
            <a:br>
              <a:rPr lang="en-US" sz="4499" kern="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br>
            <a:r>
              <a:rPr lang="en-US" sz="4499" kern="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 data company… </a:t>
            </a:r>
            <a:br>
              <a:rPr lang="en-US" sz="4499" kern="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br>
            <a:endParaRPr lang="en-US" sz="4499" kern="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2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600"/>
                                        <p:tgtEl>
                                          <p:spTgt spid="6"/>
                                        </p:tgtEl>
                                      </p:cBhvr>
                                    </p:animEffect>
                                  </p:childTnLst>
                                </p:cTn>
                              </p:par>
                              <p:par>
                                <p:cTn id="8" presetID="35" presetClass="path" presetSubtype="0" decel="100000" fill="hold" nodeType="withEffect">
                                  <p:stCondLst>
                                    <p:cond delay="0"/>
                                  </p:stCondLst>
                                  <p:childTnLst>
                                    <p:animMotion origin="layout" path="M -0.05547 0.00023 L 0 0.00023 " pathEditMode="relative" rAng="0" ptsTypes="AA">
                                      <p:cBhvr>
                                        <p:cTn id="9" dur="800" fill="hold"/>
                                        <p:tgtEl>
                                          <p:spTgt spid="6"/>
                                        </p:tgtEl>
                                        <p:attrNameLst>
                                          <p:attrName>ppt_x</p:attrName>
                                          <p:attrName>ppt_y</p:attrName>
                                        </p:attrNameLst>
                                      </p:cBhvr>
                                      <p:rCtr x="27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Pentagon 94">
            <a:extLst>
              <a:ext uri="{FF2B5EF4-FFF2-40B4-BE49-F238E27FC236}">
                <a16:creationId xmlns:a16="http://schemas.microsoft.com/office/drawing/2014/main" id="{D41F136A-5ADE-44BC-AD28-A00343502860}"/>
              </a:ext>
            </a:extLst>
          </p:cNvPr>
          <p:cNvSpPr/>
          <p:nvPr/>
        </p:nvSpPr>
        <p:spPr bwMode="auto">
          <a:xfrm>
            <a:off x="3132138" y="3506788"/>
            <a:ext cx="2803525" cy="166687"/>
          </a:xfrm>
          <a:prstGeom prst="homePlate">
            <a:avLst>
              <a:gd name="adj" fmla="val 81064"/>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68570" tIns="109713" rIns="1302835" bIns="109713" anchor="ctr"/>
          <a:lstStyle/>
          <a:p>
            <a:pPr algn="r" defTabSz="699220" eaLnBrk="1" hangingPunct="1">
              <a:lnSpc>
                <a:spcPct val="90000"/>
              </a:lnSpc>
              <a:defRPr/>
            </a:pPr>
            <a:r>
              <a:rPr lang="en-US" sz="1200" b="1" kern="0" dirty="0">
                <a:solidFill>
                  <a:schemeClr val="bg2"/>
                </a:solidFill>
              </a:rPr>
              <a:t>16 Hours Later</a:t>
            </a:r>
          </a:p>
        </p:txBody>
      </p:sp>
      <p:sp>
        <p:nvSpPr>
          <p:cNvPr id="3" name="Female Cow">
            <a:extLst>
              <a:ext uri="{FF2B5EF4-FFF2-40B4-BE49-F238E27FC236}">
                <a16:creationId xmlns:a16="http://schemas.microsoft.com/office/drawing/2014/main" id="{3833F99C-B5A4-4193-A9BE-EB8903CD6F49}"/>
              </a:ext>
            </a:extLst>
          </p:cNvPr>
          <p:cNvSpPr/>
          <p:nvPr/>
        </p:nvSpPr>
        <p:spPr bwMode="auto">
          <a:xfrm>
            <a:off x="4894263" y="2451100"/>
            <a:ext cx="1074737" cy="3019425"/>
          </a:xfrm>
          <a:prstGeom prst="rect">
            <a:avLst/>
          </a:prstGeom>
          <a:solidFill>
            <a:srgbClr val="EC008C">
              <a:alpha val="45000"/>
            </a:srgbClr>
          </a:solidFill>
          <a:ln w="10795" cap="flat" cmpd="sng" algn="ctr">
            <a:noFill/>
            <a:prstDash val="solid"/>
            <a:headEnd type="none" w="med" len="med"/>
            <a:tailEnd type="none" w="med" len="med"/>
          </a:ln>
          <a:effectLst/>
        </p:spPr>
        <p:txBody>
          <a:bodyPr lIns="0" tIns="137141" rIns="0" bIns="34973"/>
          <a:lstStyle/>
          <a:p>
            <a:pPr algn="ctr" defTabSz="699220" eaLnBrk="1" hangingPunct="1">
              <a:defRPr/>
            </a:pPr>
            <a:r>
              <a:rPr lang="en-US" sz="1500" b="1" kern="0" dirty="0">
                <a:solidFill>
                  <a:srgbClr val="FFFFFF"/>
                </a:solidFill>
              </a:rPr>
              <a:t>Probable</a:t>
            </a:r>
            <a:br>
              <a:rPr lang="en-US" sz="1500" b="1" kern="0" dirty="0">
                <a:solidFill>
                  <a:srgbClr val="FFFFFF"/>
                </a:solidFill>
              </a:rPr>
            </a:br>
            <a:r>
              <a:rPr lang="en-US" sz="1500" b="1" kern="0" dirty="0">
                <a:solidFill>
                  <a:srgbClr val="FFFFFF"/>
                </a:solidFill>
              </a:rPr>
              <a:t>Female</a:t>
            </a:r>
            <a:br>
              <a:rPr lang="en-US" sz="1500" b="1" kern="0" dirty="0">
                <a:solidFill>
                  <a:srgbClr val="FFFFFF"/>
                </a:solidFill>
              </a:rPr>
            </a:br>
            <a:endParaRPr lang="en-US" sz="1500" b="1" kern="0" dirty="0">
              <a:solidFill>
                <a:srgbClr val="FFFFFF"/>
              </a:solidFill>
            </a:endParaRPr>
          </a:p>
        </p:txBody>
      </p:sp>
      <p:sp>
        <p:nvSpPr>
          <p:cNvPr id="4" name="Male Cow">
            <a:extLst>
              <a:ext uri="{FF2B5EF4-FFF2-40B4-BE49-F238E27FC236}">
                <a16:creationId xmlns:a16="http://schemas.microsoft.com/office/drawing/2014/main" id="{50E1F51A-846C-4729-8245-1703F7B5E81D}"/>
              </a:ext>
            </a:extLst>
          </p:cNvPr>
          <p:cNvSpPr/>
          <p:nvPr/>
        </p:nvSpPr>
        <p:spPr bwMode="auto">
          <a:xfrm>
            <a:off x="5969000" y="2451100"/>
            <a:ext cx="1074738" cy="3019425"/>
          </a:xfrm>
          <a:prstGeom prst="rect">
            <a:avLst/>
          </a:prstGeom>
          <a:solidFill>
            <a:srgbClr val="6DC2E9">
              <a:alpha val="75000"/>
            </a:srgbClr>
          </a:solidFill>
          <a:ln w="10795" cap="flat" cmpd="sng" algn="ctr">
            <a:noFill/>
            <a:prstDash val="solid"/>
            <a:headEnd type="none" w="med" len="med"/>
            <a:tailEnd type="none" w="med" len="med"/>
          </a:ln>
          <a:effectLst/>
        </p:spPr>
        <p:txBody>
          <a:bodyPr lIns="0" tIns="137141" rIns="0" bIns="34973"/>
          <a:lstStyle/>
          <a:p>
            <a:pPr algn="ctr" defTabSz="699220" eaLnBrk="1" hangingPunct="1">
              <a:defRPr/>
            </a:pPr>
            <a:r>
              <a:rPr lang="en-US" sz="1500" b="1" kern="0" dirty="0">
                <a:solidFill>
                  <a:srgbClr val="FFFFFF"/>
                </a:solidFill>
              </a:rPr>
              <a:t>Probable</a:t>
            </a:r>
            <a:br>
              <a:rPr lang="en-US" sz="1500" b="1" kern="0" dirty="0">
                <a:solidFill>
                  <a:srgbClr val="FFFFFF"/>
                </a:solidFill>
              </a:rPr>
            </a:br>
            <a:r>
              <a:rPr lang="en-US" sz="1500" b="1" kern="0" dirty="0">
                <a:solidFill>
                  <a:srgbClr val="FFFFFF"/>
                </a:solidFill>
              </a:rPr>
              <a:t>Male</a:t>
            </a:r>
            <a:br>
              <a:rPr lang="en-US" sz="1500" b="1" kern="0" dirty="0">
                <a:solidFill>
                  <a:srgbClr val="FFFFFF"/>
                </a:solidFill>
              </a:rPr>
            </a:br>
            <a:endParaRPr lang="en-US" sz="1500" b="1" kern="0" dirty="0">
              <a:solidFill>
                <a:srgbClr val="FFFFFF"/>
              </a:solidFill>
            </a:endParaRPr>
          </a:p>
        </p:txBody>
      </p:sp>
      <p:sp>
        <p:nvSpPr>
          <p:cNvPr id="101" name="Freeform 9">
            <a:extLst>
              <a:ext uri="{FF2B5EF4-FFF2-40B4-BE49-F238E27FC236}">
                <a16:creationId xmlns:a16="http://schemas.microsoft.com/office/drawing/2014/main" id="{E5A8D718-51E1-4DED-9B56-38917B52F27C}"/>
              </a:ext>
            </a:extLst>
          </p:cNvPr>
          <p:cNvSpPr>
            <a:spLocks/>
          </p:cNvSpPr>
          <p:nvPr/>
        </p:nvSpPr>
        <p:spPr bwMode="auto">
          <a:xfrm>
            <a:off x="1192213" y="2355850"/>
            <a:ext cx="7408862" cy="3090863"/>
          </a:xfrm>
          <a:custGeom>
            <a:avLst/>
            <a:gdLst>
              <a:gd name="T0" fmla="*/ 0 w 6224"/>
              <a:gd name="T1" fmla="*/ 2596 h 2596"/>
              <a:gd name="T2" fmla="*/ 138 w 6224"/>
              <a:gd name="T3" fmla="*/ 1674 h 2596"/>
              <a:gd name="T4" fmla="*/ 278 w 6224"/>
              <a:gd name="T5" fmla="*/ 1802 h 2596"/>
              <a:gd name="T6" fmla="*/ 442 w 6224"/>
              <a:gd name="T7" fmla="*/ 1546 h 2596"/>
              <a:gd name="T8" fmla="*/ 608 w 6224"/>
              <a:gd name="T9" fmla="*/ 2336 h 2596"/>
              <a:gd name="T10" fmla="*/ 890 w 6224"/>
              <a:gd name="T11" fmla="*/ 1572 h 2596"/>
              <a:gd name="T12" fmla="*/ 1194 w 6224"/>
              <a:gd name="T13" fmla="*/ 1332 h 2596"/>
              <a:gd name="T14" fmla="*/ 1344 w 6224"/>
              <a:gd name="T15" fmla="*/ 2416 h 2596"/>
              <a:gd name="T16" fmla="*/ 1494 w 6224"/>
              <a:gd name="T17" fmla="*/ 2042 h 2596"/>
              <a:gd name="T18" fmla="*/ 1626 w 6224"/>
              <a:gd name="T19" fmla="*/ 292 h 2596"/>
              <a:gd name="T20" fmla="*/ 1904 w 6224"/>
              <a:gd name="T21" fmla="*/ 0 h 2596"/>
              <a:gd name="T22" fmla="*/ 2390 w 6224"/>
              <a:gd name="T23" fmla="*/ 576 h 2596"/>
              <a:gd name="T24" fmla="*/ 2518 w 6224"/>
              <a:gd name="T25" fmla="*/ 224 h 2596"/>
              <a:gd name="T26" fmla="*/ 2666 w 6224"/>
              <a:gd name="T27" fmla="*/ 442 h 2596"/>
              <a:gd name="T28" fmla="*/ 2832 w 6224"/>
              <a:gd name="T29" fmla="*/ 314 h 2596"/>
              <a:gd name="T30" fmla="*/ 2960 w 6224"/>
              <a:gd name="T31" fmla="*/ 800 h 2596"/>
              <a:gd name="T32" fmla="*/ 3108 w 6224"/>
              <a:gd name="T33" fmla="*/ 2484 h 2596"/>
              <a:gd name="T34" fmla="*/ 3302 w 6224"/>
              <a:gd name="T35" fmla="*/ 2570 h 2596"/>
              <a:gd name="T36" fmla="*/ 3414 w 6224"/>
              <a:gd name="T37" fmla="*/ 2096 h 2596"/>
              <a:gd name="T38" fmla="*/ 3558 w 6224"/>
              <a:gd name="T39" fmla="*/ 880 h 2596"/>
              <a:gd name="T40" fmla="*/ 3706 w 6224"/>
              <a:gd name="T41" fmla="*/ 1194 h 2596"/>
              <a:gd name="T42" fmla="*/ 3850 w 6224"/>
              <a:gd name="T43" fmla="*/ 2500 h 2596"/>
              <a:gd name="T44" fmla="*/ 4006 w 6224"/>
              <a:gd name="T45" fmla="*/ 2474 h 2596"/>
              <a:gd name="T46" fmla="*/ 4160 w 6224"/>
              <a:gd name="T47" fmla="*/ 2122 h 2596"/>
              <a:gd name="T48" fmla="*/ 4304 w 6224"/>
              <a:gd name="T49" fmla="*/ 2224 h 2596"/>
              <a:gd name="T50" fmla="*/ 4448 w 6224"/>
              <a:gd name="T51" fmla="*/ 1940 h 2596"/>
              <a:gd name="T52" fmla="*/ 4608 w 6224"/>
              <a:gd name="T53" fmla="*/ 2196 h 2596"/>
              <a:gd name="T54" fmla="*/ 4746 w 6224"/>
              <a:gd name="T55" fmla="*/ 1232 h 2596"/>
              <a:gd name="T56" fmla="*/ 5034 w 6224"/>
              <a:gd name="T57" fmla="*/ 2362 h 2596"/>
              <a:gd name="T58" fmla="*/ 5354 w 6224"/>
              <a:gd name="T59" fmla="*/ 1298 h 2596"/>
              <a:gd name="T60" fmla="*/ 5798 w 6224"/>
              <a:gd name="T61" fmla="*/ 2516 h 2596"/>
              <a:gd name="T62" fmla="*/ 5926 w 6224"/>
              <a:gd name="T63" fmla="*/ 2260 h 2596"/>
              <a:gd name="T64" fmla="*/ 6090 w 6224"/>
              <a:gd name="T65" fmla="*/ 2352 h 2596"/>
              <a:gd name="T66" fmla="*/ 6224 w 6224"/>
              <a:gd name="T67" fmla="*/ 2596 h 2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24" h="2596">
                <a:moveTo>
                  <a:pt x="0" y="2596"/>
                </a:moveTo>
                <a:lnTo>
                  <a:pt x="138" y="1674"/>
                </a:lnTo>
                <a:lnTo>
                  <a:pt x="278" y="1802"/>
                </a:lnTo>
                <a:lnTo>
                  <a:pt x="442" y="1546"/>
                </a:lnTo>
                <a:lnTo>
                  <a:pt x="608" y="2336"/>
                </a:lnTo>
                <a:lnTo>
                  <a:pt x="890" y="1572"/>
                </a:lnTo>
                <a:lnTo>
                  <a:pt x="1194" y="1332"/>
                </a:lnTo>
                <a:lnTo>
                  <a:pt x="1344" y="2416"/>
                </a:lnTo>
                <a:lnTo>
                  <a:pt x="1494" y="2042"/>
                </a:lnTo>
                <a:lnTo>
                  <a:pt x="1626" y="292"/>
                </a:lnTo>
                <a:lnTo>
                  <a:pt x="1904" y="0"/>
                </a:lnTo>
                <a:lnTo>
                  <a:pt x="2390" y="576"/>
                </a:lnTo>
                <a:lnTo>
                  <a:pt x="2518" y="224"/>
                </a:lnTo>
                <a:lnTo>
                  <a:pt x="2666" y="442"/>
                </a:lnTo>
                <a:lnTo>
                  <a:pt x="2832" y="314"/>
                </a:lnTo>
                <a:lnTo>
                  <a:pt x="2960" y="800"/>
                </a:lnTo>
                <a:lnTo>
                  <a:pt x="3108" y="2484"/>
                </a:lnTo>
                <a:lnTo>
                  <a:pt x="3302" y="2570"/>
                </a:lnTo>
                <a:lnTo>
                  <a:pt x="3414" y="2096"/>
                </a:lnTo>
                <a:lnTo>
                  <a:pt x="3558" y="880"/>
                </a:lnTo>
                <a:lnTo>
                  <a:pt x="3706" y="1194"/>
                </a:lnTo>
                <a:lnTo>
                  <a:pt x="3850" y="2500"/>
                </a:lnTo>
                <a:lnTo>
                  <a:pt x="4006" y="2474"/>
                </a:lnTo>
                <a:lnTo>
                  <a:pt x="4160" y="2122"/>
                </a:lnTo>
                <a:lnTo>
                  <a:pt x="4304" y="2224"/>
                </a:lnTo>
                <a:lnTo>
                  <a:pt x="4448" y="1940"/>
                </a:lnTo>
                <a:lnTo>
                  <a:pt x="4608" y="2196"/>
                </a:lnTo>
                <a:lnTo>
                  <a:pt x="4746" y="1232"/>
                </a:lnTo>
                <a:lnTo>
                  <a:pt x="5034" y="2362"/>
                </a:lnTo>
                <a:lnTo>
                  <a:pt x="5354" y="1298"/>
                </a:lnTo>
                <a:lnTo>
                  <a:pt x="5798" y="2516"/>
                </a:lnTo>
                <a:lnTo>
                  <a:pt x="5926" y="2260"/>
                </a:lnTo>
                <a:lnTo>
                  <a:pt x="6090" y="2352"/>
                </a:lnTo>
                <a:lnTo>
                  <a:pt x="6224" y="2596"/>
                </a:lnTo>
              </a:path>
            </a:pathLst>
          </a:custGeom>
          <a:noFill/>
          <a:ln w="88900" cap="rnd">
            <a:solidFill>
              <a:srgbClr val="FF8C00"/>
            </a:solidFill>
            <a:prstDash val="solid"/>
            <a:round/>
            <a:headEnd/>
            <a:tailEnd/>
          </a:ln>
          <a:extLst>
            <a:ext uri="{909E8E84-426E-40DD-AFC4-6F175D3DCCD1}">
              <a14:hiddenFill xmlns:a14="http://schemas.microsoft.com/office/drawing/2010/main">
                <a:solidFill>
                  <a:srgbClr val="FFFFFF"/>
                </a:solidFill>
              </a14:hiddenFill>
            </a:ext>
          </a:extLst>
        </p:spPr>
        <p:txBody>
          <a:bodyPr lIns="68570" tIns="34285" rIns="68570" bIns="34285"/>
          <a:lstStyle/>
          <a:p>
            <a:pPr defTabSz="685669" eaLnBrk="1" hangingPunct="1">
              <a:defRPr/>
            </a:pPr>
            <a:endParaRPr lang="en-US" sz="1800" kern="0">
              <a:solidFill>
                <a:srgbClr val="505050"/>
              </a:solidFill>
            </a:endParaRPr>
          </a:p>
        </p:txBody>
      </p:sp>
      <p:sp>
        <p:nvSpPr>
          <p:cNvPr id="25" name="TextBox 24">
            <a:extLst>
              <a:ext uri="{FF2B5EF4-FFF2-40B4-BE49-F238E27FC236}">
                <a16:creationId xmlns:a16="http://schemas.microsoft.com/office/drawing/2014/main" id="{B031E2FC-734E-436B-9CD1-5B0C74F6497A}"/>
              </a:ext>
            </a:extLst>
          </p:cNvPr>
          <p:cNvSpPr txBox="1"/>
          <p:nvPr/>
        </p:nvSpPr>
        <p:spPr>
          <a:xfrm>
            <a:off x="17463" y="1533525"/>
            <a:ext cx="688975" cy="250825"/>
          </a:xfrm>
          <a:prstGeom prst="rect">
            <a:avLst/>
          </a:prstGeom>
          <a:noFill/>
        </p:spPr>
        <p:txBody>
          <a:bodyPr lIns="0" tIns="0" rIns="0" bIns="0" anchor="ctr">
            <a:spAutoFit/>
          </a:bodyPr>
          <a:lstStyle/>
          <a:p>
            <a:pPr algn="ctr" defTabSz="685669" eaLnBrk="1" hangingPunct="1">
              <a:lnSpc>
                <a:spcPct val="90000"/>
              </a:lnSpc>
              <a:spcAft>
                <a:spcPts val="450"/>
              </a:spcAft>
              <a:defRPr/>
            </a:pPr>
            <a:r>
              <a:rPr lang="en-US" sz="1800" kern="0" dirty="0"/>
              <a:t>Steps</a:t>
            </a:r>
          </a:p>
        </p:txBody>
      </p:sp>
      <p:sp>
        <p:nvSpPr>
          <p:cNvPr id="7" name="Freeform 5">
            <a:extLst>
              <a:ext uri="{FF2B5EF4-FFF2-40B4-BE49-F238E27FC236}">
                <a16:creationId xmlns:a16="http://schemas.microsoft.com/office/drawing/2014/main" id="{EF724B3F-EF3C-4AC1-BE7F-1E0F0850A208}"/>
              </a:ext>
            </a:extLst>
          </p:cNvPr>
          <p:cNvSpPr>
            <a:spLocks/>
          </p:cNvSpPr>
          <p:nvPr/>
        </p:nvSpPr>
        <p:spPr bwMode="auto">
          <a:xfrm>
            <a:off x="479425" y="4264025"/>
            <a:ext cx="8304213" cy="1195388"/>
          </a:xfrm>
          <a:custGeom>
            <a:avLst/>
            <a:gdLst>
              <a:gd name="T0" fmla="*/ 0 w 6976"/>
              <a:gd name="T1" fmla="*/ 1004 h 1004"/>
              <a:gd name="T2" fmla="*/ 458 w 6976"/>
              <a:gd name="T3" fmla="*/ 908 h 1004"/>
              <a:gd name="T4" fmla="*/ 736 w 6976"/>
              <a:gd name="T5" fmla="*/ 588 h 1004"/>
              <a:gd name="T6" fmla="*/ 906 w 6976"/>
              <a:gd name="T7" fmla="*/ 128 h 1004"/>
              <a:gd name="T8" fmla="*/ 1056 w 6976"/>
              <a:gd name="T9" fmla="*/ 454 h 1004"/>
              <a:gd name="T10" fmla="*/ 1354 w 6976"/>
              <a:gd name="T11" fmla="*/ 220 h 1004"/>
              <a:gd name="T12" fmla="*/ 1664 w 6976"/>
              <a:gd name="T13" fmla="*/ 668 h 1004"/>
              <a:gd name="T14" fmla="*/ 1942 w 6976"/>
              <a:gd name="T15" fmla="*/ 0 h 1004"/>
              <a:gd name="T16" fmla="*/ 2218 w 6976"/>
              <a:gd name="T17" fmla="*/ 208 h 1004"/>
              <a:gd name="T18" fmla="*/ 2346 w 6976"/>
              <a:gd name="T19" fmla="*/ 134 h 1004"/>
              <a:gd name="T20" fmla="*/ 2832 w 6976"/>
              <a:gd name="T21" fmla="*/ 774 h 1004"/>
              <a:gd name="T22" fmla="*/ 3968 w 6976"/>
              <a:gd name="T23" fmla="*/ 950 h 1004"/>
              <a:gd name="T24" fmla="*/ 4448 w 6976"/>
              <a:gd name="T25" fmla="*/ 150 h 1004"/>
              <a:gd name="T26" fmla="*/ 4656 w 6976"/>
              <a:gd name="T27" fmla="*/ 400 h 1004"/>
              <a:gd name="T28" fmla="*/ 4906 w 6976"/>
              <a:gd name="T29" fmla="*/ 188 h 1004"/>
              <a:gd name="T30" fmla="*/ 5194 w 6976"/>
              <a:gd name="T31" fmla="*/ 566 h 1004"/>
              <a:gd name="T32" fmla="*/ 5514 w 6976"/>
              <a:gd name="T33" fmla="*/ 60 h 1004"/>
              <a:gd name="T34" fmla="*/ 5664 w 6976"/>
              <a:gd name="T35" fmla="*/ 176 h 1004"/>
              <a:gd name="T36" fmla="*/ 6070 w 6976"/>
              <a:gd name="T37" fmla="*/ 0 h 1004"/>
              <a:gd name="T38" fmla="*/ 6374 w 6976"/>
              <a:gd name="T39" fmla="*/ 678 h 1004"/>
              <a:gd name="T40" fmla="*/ 6848 w 6976"/>
              <a:gd name="T41" fmla="*/ 768 h 1004"/>
              <a:gd name="T42" fmla="*/ 6976 w 6976"/>
              <a:gd name="T43" fmla="*/ 1004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76" h="1004">
                <a:moveTo>
                  <a:pt x="0" y="1004"/>
                </a:moveTo>
                <a:lnTo>
                  <a:pt x="458" y="908"/>
                </a:lnTo>
                <a:lnTo>
                  <a:pt x="736" y="588"/>
                </a:lnTo>
                <a:lnTo>
                  <a:pt x="906" y="128"/>
                </a:lnTo>
                <a:lnTo>
                  <a:pt x="1056" y="454"/>
                </a:lnTo>
                <a:lnTo>
                  <a:pt x="1354" y="220"/>
                </a:lnTo>
                <a:lnTo>
                  <a:pt x="1664" y="668"/>
                </a:lnTo>
                <a:lnTo>
                  <a:pt x="1942" y="0"/>
                </a:lnTo>
                <a:lnTo>
                  <a:pt x="2218" y="208"/>
                </a:lnTo>
                <a:lnTo>
                  <a:pt x="2346" y="134"/>
                </a:lnTo>
                <a:lnTo>
                  <a:pt x="2832" y="774"/>
                </a:lnTo>
                <a:lnTo>
                  <a:pt x="3968" y="950"/>
                </a:lnTo>
                <a:lnTo>
                  <a:pt x="4448" y="150"/>
                </a:lnTo>
                <a:lnTo>
                  <a:pt x="4656" y="400"/>
                </a:lnTo>
                <a:lnTo>
                  <a:pt x="4906" y="188"/>
                </a:lnTo>
                <a:lnTo>
                  <a:pt x="5194" y="566"/>
                </a:lnTo>
                <a:lnTo>
                  <a:pt x="5514" y="60"/>
                </a:lnTo>
                <a:lnTo>
                  <a:pt x="5664" y="176"/>
                </a:lnTo>
                <a:lnTo>
                  <a:pt x="6070" y="0"/>
                </a:lnTo>
                <a:lnTo>
                  <a:pt x="6374" y="678"/>
                </a:lnTo>
                <a:lnTo>
                  <a:pt x="6848" y="768"/>
                </a:lnTo>
                <a:lnTo>
                  <a:pt x="6976" y="1004"/>
                </a:lnTo>
              </a:path>
            </a:pathLst>
          </a:custGeom>
          <a:noFill/>
          <a:ln w="88900" cap="rnd">
            <a:solidFill>
              <a:srgbClr val="008272"/>
            </a:solidFill>
            <a:prstDash val="solid"/>
            <a:round/>
            <a:headEnd/>
            <a:tailEnd/>
          </a:ln>
          <a:extLst>
            <a:ext uri="{909E8E84-426E-40DD-AFC4-6F175D3DCCD1}">
              <a14:hiddenFill xmlns:a14="http://schemas.microsoft.com/office/drawing/2010/main">
                <a:solidFill>
                  <a:srgbClr val="FFFFFF"/>
                </a:solidFill>
              </a14:hiddenFill>
            </a:ext>
          </a:extLst>
        </p:spPr>
        <p:txBody>
          <a:bodyPr lIns="68570" tIns="34285" rIns="68570" bIns="34285"/>
          <a:lstStyle/>
          <a:p>
            <a:pPr defTabSz="685669" eaLnBrk="1" hangingPunct="1">
              <a:defRPr/>
            </a:pPr>
            <a:endParaRPr lang="en-US" sz="1800" kern="0">
              <a:solidFill>
                <a:srgbClr val="505050"/>
              </a:solidFill>
            </a:endParaRPr>
          </a:p>
        </p:txBody>
      </p:sp>
      <p:cxnSp>
        <p:nvCxnSpPr>
          <p:cNvPr id="32776" name="Straight Connector 22"/>
          <p:cNvCxnSpPr>
            <a:cxnSpLocks noChangeShapeType="1"/>
          </p:cNvCxnSpPr>
          <p:nvPr/>
        </p:nvCxnSpPr>
        <p:spPr bwMode="auto">
          <a:xfrm>
            <a:off x="361950" y="5481638"/>
            <a:ext cx="8453438" cy="0"/>
          </a:xfrm>
          <a:prstGeom prst="line">
            <a:avLst/>
          </a:prstGeom>
          <a:noFill/>
          <a:ln w="635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77" name="Straight Connector 23"/>
          <p:cNvCxnSpPr>
            <a:cxnSpLocks noChangeShapeType="1"/>
          </p:cNvCxnSpPr>
          <p:nvPr/>
        </p:nvCxnSpPr>
        <p:spPr bwMode="auto">
          <a:xfrm>
            <a:off x="355600" y="1863725"/>
            <a:ext cx="0" cy="3644900"/>
          </a:xfrm>
          <a:prstGeom prst="line">
            <a:avLst/>
          </a:prstGeom>
          <a:noFill/>
          <a:ln w="63500" algn="ctr">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6" name="TextBox 15">
            <a:extLst>
              <a:ext uri="{FF2B5EF4-FFF2-40B4-BE49-F238E27FC236}">
                <a16:creationId xmlns:a16="http://schemas.microsoft.com/office/drawing/2014/main" id="{8B960A88-0EFF-43C7-9E1E-37C04C51DA73}"/>
              </a:ext>
            </a:extLst>
          </p:cNvPr>
          <p:cNvSpPr txBox="1"/>
          <p:nvPr/>
        </p:nvSpPr>
        <p:spPr>
          <a:xfrm>
            <a:off x="1535113" y="5522913"/>
            <a:ext cx="873125" cy="146050"/>
          </a:xfrm>
          <a:prstGeom prst="rect">
            <a:avLst/>
          </a:prstGeom>
          <a:noFill/>
        </p:spPr>
        <p:txBody>
          <a:bodyPr lIns="0" tIns="0" rIns="0" bIns="0" anchor="ctr">
            <a:spAutoFit/>
          </a:bodyPr>
          <a:lstStyle/>
          <a:p>
            <a:pPr algn="ctr" defTabSz="685669" eaLnBrk="1" hangingPunct="1">
              <a:lnSpc>
                <a:spcPct val="90000"/>
              </a:lnSpc>
              <a:spcAft>
                <a:spcPts val="450"/>
              </a:spcAft>
              <a:defRPr/>
            </a:pPr>
            <a:r>
              <a:rPr lang="en-US" sz="1050" b="1" kern="0" dirty="0"/>
              <a:t>12</a:t>
            </a:r>
            <a:r>
              <a:rPr lang="en-US" sz="1050" b="1" kern="0" baseline="30000" dirty="0"/>
              <a:t>th</a:t>
            </a:r>
            <a:r>
              <a:rPr lang="en-US" sz="1050" b="1" kern="0" dirty="0"/>
              <a:t> 9:00</a:t>
            </a:r>
          </a:p>
        </p:txBody>
      </p:sp>
      <p:sp>
        <p:nvSpPr>
          <p:cNvPr id="17" name="TextBox 16">
            <a:extLst>
              <a:ext uri="{FF2B5EF4-FFF2-40B4-BE49-F238E27FC236}">
                <a16:creationId xmlns:a16="http://schemas.microsoft.com/office/drawing/2014/main" id="{EE68060D-8C6C-4613-AECE-0C66501C2BB2}"/>
              </a:ext>
            </a:extLst>
          </p:cNvPr>
          <p:cNvSpPr txBox="1"/>
          <p:nvPr/>
        </p:nvSpPr>
        <p:spPr>
          <a:xfrm>
            <a:off x="276225" y="5513388"/>
            <a:ext cx="971550" cy="144462"/>
          </a:xfrm>
          <a:prstGeom prst="rect">
            <a:avLst/>
          </a:prstGeom>
          <a:noFill/>
        </p:spPr>
        <p:txBody>
          <a:bodyPr lIns="0" tIns="0" rIns="0" bIns="0" anchor="ctr">
            <a:spAutoFit/>
          </a:bodyPr>
          <a:lstStyle/>
          <a:p>
            <a:pPr algn="ctr" defTabSz="685669" eaLnBrk="1" hangingPunct="1">
              <a:lnSpc>
                <a:spcPct val="90000"/>
              </a:lnSpc>
              <a:spcAft>
                <a:spcPts val="450"/>
              </a:spcAft>
              <a:defRPr/>
            </a:pPr>
            <a:r>
              <a:rPr lang="en-US" sz="1050" b="1" kern="0" dirty="0"/>
              <a:t>12</a:t>
            </a:r>
            <a:r>
              <a:rPr lang="en-US" sz="1050" b="1" kern="0" baseline="30000" dirty="0"/>
              <a:t>th</a:t>
            </a:r>
            <a:r>
              <a:rPr lang="en-US" sz="1050" b="1" kern="0" dirty="0"/>
              <a:t> 9:00</a:t>
            </a:r>
          </a:p>
        </p:txBody>
      </p:sp>
      <p:sp>
        <p:nvSpPr>
          <p:cNvPr id="18" name="TextBox 17">
            <a:extLst>
              <a:ext uri="{FF2B5EF4-FFF2-40B4-BE49-F238E27FC236}">
                <a16:creationId xmlns:a16="http://schemas.microsoft.com/office/drawing/2014/main" id="{BFC68567-35E4-4EAB-B9E0-06466ED97A28}"/>
              </a:ext>
            </a:extLst>
          </p:cNvPr>
          <p:cNvSpPr txBox="1"/>
          <p:nvPr/>
        </p:nvSpPr>
        <p:spPr>
          <a:xfrm>
            <a:off x="2887663" y="5522913"/>
            <a:ext cx="873125" cy="146050"/>
          </a:xfrm>
          <a:prstGeom prst="rect">
            <a:avLst/>
          </a:prstGeom>
          <a:noFill/>
        </p:spPr>
        <p:txBody>
          <a:bodyPr lIns="0" tIns="0" rIns="0" bIns="0" anchor="ctr">
            <a:spAutoFit/>
          </a:bodyPr>
          <a:lstStyle/>
          <a:p>
            <a:pPr algn="ctr" defTabSz="685669" eaLnBrk="1" hangingPunct="1">
              <a:lnSpc>
                <a:spcPct val="90000"/>
              </a:lnSpc>
              <a:spcAft>
                <a:spcPts val="450"/>
              </a:spcAft>
              <a:defRPr/>
            </a:pPr>
            <a:r>
              <a:rPr lang="en-US" sz="1050" b="1" kern="0" dirty="0"/>
              <a:t>12</a:t>
            </a:r>
            <a:r>
              <a:rPr lang="en-US" sz="1050" b="1" kern="0" baseline="30000" dirty="0"/>
              <a:t>th</a:t>
            </a:r>
            <a:r>
              <a:rPr lang="en-US" sz="1050" b="1" kern="0" dirty="0"/>
              <a:t> 17:00</a:t>
            </a:r>
          </a:p>
        </p:txBody>
      </p:sp>
      <p:sp>
        <p:nvSpPr>
          <p:cNvPr id="19" name="TextBox 18">
            <a:extLst>
              <a:ext uri="{FF2B5EF4-FFF2-40B4-BE49-F238E27FC236}">
                <a16:creationId xmlns:a16="http://schemas.microsoft.com/office/drawing/2014/main" id="{B3E0F0D5-3B74-4240-8457-62C7E38D20C1}"/>
              </a:ext>
            </a:extLst>
          </p:cNvPr>
          <p:cNvSpPr txBox="1"/>
          <p:nvPr/>
        </p:nvSpPr>
        <p:spPr>
          <a:xfrm>
            <a:off x="4365625" y="5518150"/>
            <a:ext cx="873125" cy="144463"/>
          </a:xfrm>
          <a:prstGeom prst="rect">
            <a:avLst/>
          </a:prstGeom>
          <a:noFill/>
        </p:spPr>
        <p:txBody>
          <a:bodyPr lIns="0" tIns="0" rIns="0" bIns="0" anchor="ctr">
            <a:spAutoFit/>
          </a:bodyPr>
          <a:lstStyle/>
          <a:p>
            <a:pPr algn="ctr" defTabSz="685669" eaLnBrk="1" hangingPunct="1">
              <a:lnSpc>
                <a:spcPct val="90000"/>
              </a:lnSpc>
              <a:spcAft>
                <a:spcPts val="450"/>
              </a:spcAft>
              <a:defRPr/>
            </a:pPr>
            <a:r>
              <a:rPr lang="en-US" sz="1050" b="1" kern="0" dirty="0"/>
              <a:t>13</a:t>
            </a:r>
            <a:r>
              <a:rPr lang="en-US" sz="1050" b="1" kern="0" baseline="30000" dirty="0"/>
              <a:t>th</a:t>
            </a:r>
            <a:r>
              <a:rPr lang="en-US" sz="1050" b="1" kern="0" dirty="0"/>
              <a:t> 7:00</a:t>
            </a:r>
          </a:p>
        </p:txBody>
      </p:sp>
      <p:sp>
        <p:nvSpPr>
          <p:cNvPr id="20" name="TextBox 19">
            <a:extLst>
              <a:ext uri="{FF2B5EF4-FFF2-40B4-BE49-F238E27FC236}">
                <a16:creationId xmlns:a16="http://schemas.microsoft.com/office/drawing/2014/main" id="{917ABD3E-AACF-4805-86F4-053603007ECF}"/>
              </a:ext>
            </a:extLst>
          </p:cNvPr>
          <p:cNvSpPr txBox="1"/>
          <p:nvPr/>
        </p:nvSpPr>
        <p:spPr>
          <a:xfrm>
            <a:off x="5772150" y="5518150"/>
            <a:ext cx="873125" cy="144463"/>
          </a:xfrm>
          <a:prstGeom prst="rect">
            <a:avLst/>
          </a:prstGeom>
          <a:noFill/>
        </p:spPr>
        <p:txBody>
          <a:bodyPr lIns="0" tIns="0" rIns="0" bIns="0" anchor="ctr">
            <a:spAutoFit/>
          </a:bodyPr>
          <a:lstStyle/>
          <a:p>
            <a:pPr algn="ctr" defTabSz="685669" eaLnBrk="1" hangingPunct="1">
              <a:lnSpc>
                <a:spcPct val="90000"/>
              </a:lnSpc>
              <a:spcAft>
                <a:spcPts val="450"/>
              </a:spcAft>
              <a:defRPr/>
            </a:pPr>
            <a:r>
              <a:rPr lang="en-US" sz="1050" b="1" kern="0" dirty="0"/>
              <a:t>13</a:t>
            </a:r>
            <a:r>
              <a:rPr lang="en-US" sz="1050" b="1" kern="0" baseline="30000" dirty="0"/>
              <a:t>th</a:t>
            </a:r>
            <a:r>
              <a:rPr lang="en-US" sz="1050" b="1" kern="0" dirty="0"/>
              <a:t> 9:00</a:t>
            </a:r>
          </a:p>
        </p:txBody>
      </p:sp>
      <p:sp>
        <p:nvSpPr>
          <p:cNvPr id="21" name="TextBox 20">
            <a:extLst>
              <a:ext uri="{FF2B5EF4-FFF2-40B4-BE49-F238E27FC236}">
                <a16:creationId xmlns:a16="http://schemas.microsoft.com/office/drawing/2014/main" id="{C77B264B-27E4-48ED-B46A-807B69FE6481}"/>
              </a:ext>
            </a:extLst>
          </p:cNvPr>
          <p:cNvSpPr txBox="1"/>
          <p:nvPr/>
        </p:nvSpPr>
        <p:spPr>
          <a:xfrm>
            <a:off x="7226300" y="5518150"/>
            <a:ext cx="873125" cy="144463"/>
          </a:xfrm>
          <a:prstGeom prst="rect">
            <a:avLst/>
          </a:prstGeom>
          <a:noFill/>
        </p:spPr>
        <p:txBody>
          <a:bodyPr lIns="0" tIns="0" rIns="0" bIns="0" anchor="ctr">
            <a:spAutoFit/>
          </a:bodyPr>
          <a:lstStyle/>
          <a:p>
            <a:pPr algn="ctr" defTabSz="685669" eaLnBrk="1" hangingPunct="1">
              <a:lnSpc>
                <a:spcPct val="90000"/>
              </a:lnSpc>
              <a:spcAft>
                <a:spcPts val="450"/>
              </a:spcAft>
              <a:defRPr/>
            </a:pPr>
            <a:r>
              <a:rPr lang="en-US" sz="1050" b="1" kern="0" dirty="0"/>
              <a:t>13</a:t>
            </a:r>
            <a:r>
              <a:rPr lang="en-US" sz="1050" b="1" kern="0" baseline="30000" dirty="0"/>
              <a:t>th</a:t>
            </a:r>
            <a:r>
              <a:rPr lang="en-US" sz="1050" b="1" kern="0" dirty="0"/>
              <a:t> 17:00</a:t>
            </a:r>
          </a:p>
        </p:txBody>
      </p:sp>
      <p:sp>
        <p:nvSpPr>
          <p:cNvPr id="26" name="TextBox 25">
            <a:extLst>
              <a:ext uri="{FF2B5EF4-FFF2-40B4-BE49-F238E27FC236}">
                <a16:creationId xmlns:a16="http://schemas.microsoft.com/office/drawing/2014/main" id="{CCAADF6C-BB70-48C2-A674-480CE249975B}"/>
              </a:ext>
            </a:extLst>
          </p:cNvPr>
          <p:cNvSpPr txBox="1"/>
          <p:nvPr/>
        </p:nvSpPr>
        <p:spPr>
          <a:xfrm>
            <a:off x="7951788" y="5686425"/>
            <a:ext cx="1011237" cy="165100"/>
          </a:xfrm>
          <a:prstGeom prst="rect">
            <a:avLst/>
          </a:prstGeom>
          <a:noFill/>
          <a:ln>
            <a:noFill/>
          </a:ln>
        </p:spPr>
        <p:txBody>
          <a:bodyPr lIns="0" tIns="0" rIns="0" bIns="0" anchor="ctr">
            <a:spAutoFit/>
          </a:bodyPr>
          <a:lstStyle>
            <a:defPPr>
              <a:defRPr lang="en-US"/>
            </a:defPPr>
            <a:lvl1pPr algn="ctr">
              <a:lnSpc>
                <a:spcPct val="90000"/>
              </a:lnSpc>
              <a:spcAft>
                <a:spcPts val="600"/>
              </a:spcAft>
              <a:defRPr sz="2400">
                <a:gradFill>
                  <a:gsLst>
                    <a:gs pos="2917">
                      <a:schemeClr val="bg1"/>
                    </a:gs>
                    <a:gs pos="30000">
                      <a:schemeClr val="bg1"/>
                    </a:gs>
                  </a:gsLst>
                  <a:lin ang="5400000" scaled="0"/>
                </a:gradFill>
              </a:defRPr>
            </a:lvl1pPr>
          </a:lstStyle>
          <a:p>
            <a:pPr defTabSz="685669" eaLnBrk="1" hangingPunct="1">
              <a:spcAft>
                <a:spcPts val="441"/>
              </a:spcAft>
              <a:defRPr/>
            </a:pPr>
            <a:r>
              <a:rPr lang="en-US" sz="1200" kern="0" dirty="0">
                <a:solidFill>
                  <a:schemeClr val="tx1"/>
                </a:solidFill>
              </a:rPr>
              <a:t>Elapsed time</a:t>
            </a:r>
          </a:p>
        </p:txBody>
      </p:sp>
      <p:sp>
        <p:nvSpPr>
          <p:cNvPr id="103" name="TextBox 102">
            <a:extLst>
              <a:ext uri="{FF2B5EF4-FFF2-40B4-BE49-F238E27FC236}">
                <a16:creationId xmlns:a16="http://schemas.microsoft.com/office/drawing/2014/main" id="{A2B26294-2ECD-4A4C-B7F6-4CC7EE6C7F65}"/>
              </a:ext>
            </a:extLst>
          </p:cNvPr>
          <p:cNvSpPr txBox="1"/>
          <p:nvPr/>
        </p:nvSpPr>
        <p:spPr>
          <a:xfrm>
            <a:off x="2887663" y="6489700"/>
            <a:ext cx="4799012" cy="349250"/>
          </a:xfrm>
          <a:prstGeom prst="rect">
            <a:avLst/>
          </a:prstGeom>
          <a:noFill/>
        </p:spPr>
        <p:txBody>
          <a:bodyPr lIns="137141" tIns="109713" rIns="137141" bIns="109713">
            <a:spAutoFit/>
          </a:bodyPr>
          <a:lstStyle/>
          <a:p>
            <a:pPr defTabSz="685669" eaLnBrk="1" hangingPunct="1">
              <a:defRPr/>
            </a:pPr>
            <a:r>
              <a:rPr lang="en-US" sz="825" kern="0" dirty="0"/>
              <a:t>Source</a:t>
            </a:r>
            <a:r>
              <a:rPr lang="en-US" sz="825" kern="0" dirty="0">
                <a:solidFill>
                  <a:srgbClr val="FFFFFF"/>
                </a:solidFill>
              </a:rPr>
              <a:t>: </a:t>
            </a:r>
            <a:r>
              <a:rPr lang="en-US" sz="825" kern="0" dirty="0">
                <a:solidFill>
                  <a:srgbClr val="FFFFFF"/>
                </a:solidFill>
                <a:hlinkClick r:id="rId3"/>
              </a:rPr>
              <a:t>http://www.fujitsu.com/global/about/resources/news/press-releases/2013/1015-01.html</a:t>
            </a:r>
            <a:r>
              <a:rPr lang="en-US" sz="825" kern="0" dirty="0">
                <a:solidFill>
                  <a:srgbClr val="FFFFFF"/>
                </a:solidFill>
              </a:rPr>
              <a:t> </a:t>
            </a:r>
          </a:p>
        </p:txBody>
      </p:sp>
      <p:sp>
        <p:nvSpPr>
          <p:cNvPr id="29" name="Rectangle 28">
            <a:extLst>
              <a:ext uri="{FF2B5EF4-FFF2-40B4-BE49-F238E27FC236}">
                <a16:creationId xmlns:a16="http://schemas.microsoft.com/office/drawing/2014/main" id="{7EA9785F-1458-4EFC-94ED-C107D0612E7E}"/>
              </a:ext>
            </a:extLst>
          </p:cNvPr>
          <p:cNvSpPr/>
          <p:nvPr/>
        </p:nvSpPr>
        <p:spPr bwMode="auto">
          <a:xfrm>
            <a:off x="3111500" y="1630363"/>
            <a:ext cx="20638" cy="3840162"/>
          </a:xfrm>
          <a:prstGeom prst="rect">
            <a:avLst/>
          </a:prstGeom>
          <a:solidFill>
            <a:schemeClr val="tx1"/>
          </a:solidFill>
          <a:ln w="9525" cap="flat" cmpd="sng" algn="ctr">
            <a:solidFill>
              <a:schemeClr val="tx1"/>
            </a:solidFill>
            <a:prstDash val="solid"/>
            <a:headEnd type="none" w="med" len="med"/>
            <a:tailEnd type="none" w="med" len="med"/>
          </a:ln>
          <a:effectLst/>
        </p:spPr>
        <p:txBody>
          <a:bodyPr lIns="137141" tIns="109713" rIns="137141" bIns="109713"/>
          <a:lstStyle/>
          <a:p>
            <a:pPr algn="ctr" defTabSz="699220" eaLnBrk="1" hangingPunct="1">
              <a:lnSpc>
                <a:spcPct val="90000"/>
              </a:lnSpc>
              <a:defRPr/>
            </a:pPr>
            <a:endParaRPr lang="en-US" sz="1800" kern="0" dirty="0" err="1">
              <a:ea typeface="Segoe UI" pitchFamily="34" charset="0"/>
              <a:cs typeface="Segoe UI" pitchFamily="34" charset="0"/>
            </a:endParaRPr>
          </a:p>
        </p:txBody>
      </p:sp>
      <p:sp>
        <p:nvSpPr>
          <p:cNvPr id="13" name="TextBox 12">
            <a:extLst>
              <a:ext uri="{FF2B5EF4-FFF2-40B4-BE49-F238E27FC236}">
                <a16:creationId xmlns:a16="http://schemas.microsoft.com/office/drawing/2014/main" id="{2B4C7049-0629-4082-B7F4-086A2EE7A2BA}"/>
              </a:ext>
            </a:extLst>
          </p:cNvPr>
          <p:cNvSpPr txBox="1"/>
          <p:nvPr/>
        </p:nvSpPr>
        <p:spPr>
          <a:xfrm>
            <a:off x="809625" y="1630363"/>
            <a:ext cx="2306638" cy="274637"/>
          </a:xfrm>
          <a:prstGeom prst="rect">
            <a:avLst/>
          </a:prstGeom>
          <a:noFill/>
          <a:ln w="22225">
            <a:noFill/>
          </a:ln>
        </p:spPr>
        <p:txBody>
          <a:bodyPr lIns="68570" tIns="137141" rIns="68570" bIns="137141" anchor="ctr"/>
          <a:lstStyle>
            <a:defPPr>
              <a:defRPr lang="en-US"/>
            </a:defPPr>
            <a:lvl1pPr algn="ctr">
              <a:lnSpc>
                <a:spcPct val="90000"/>
              </a:lnSpc>
              <a:spcAft>
                <a:spcPts val="600"/>
              </a:spcAft>
              <a:defRPr sz="2400">
                <a:gradFill>
                  <a:gsLst>
                    <a:gs pos="2917">
                      <a:schemeClr val="bg1"/>
                    </a:gs>
                    <a:gs pos="30000">
                      <a:schemeClr val="bg1"/>
                    </a:gs>
                  </a:gsLst>
                  <a:lin ang="5400000" scaled="0"/>
                </a:gradFill>
              </a:defRPr>
            </a:lvl1pPr>
          </a:lstStyle>
          <a:p>
            <a:pPr algn="r" defTabSz="699220" eaLnBrk="1" hangingPunct="1">
              <a:spcAft>
                <a:spcPct val="0"/>
              </a:spcAft>
              <a:defRPr/>
            </a:pPr>
            <a:r>
              <a:rPr lang="en-US" sz="1500" b="1" kern="0" dirty="0">
                <a:solidFill>
                  <a:schemeClr val="tx1"/>
                </a:solidFill>
                <a:ea typeface="Segoe UI" pitchFamily="34" charset="0"/>
                <a:cs typeface="Segoe UI" pitchFamily="34" charset="0"/>
              </a:rPr>
              <a:t>Start of Estrus Detected</a:t>
            </a:r>
          </a:p>
        </p:txBody>
      </p:sp>
      <p:sp>
        <p:nvSpPr>
          <p:cNvPr id="14" name="TextBox 13"/>
          <p:cNvSpPr txBox="1">
            <a:spLocks noChangeArrowheads="1"/>
          </p:cNvSpPr>
          <p:nvPr/>
        </p:nvSpPr>
        <p:spPr bwMode="auto">
          <a:xfrm>
            <a:off x="4211638" y="1630363"/>
            <a:ext cx="35163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68570" tIns="137141" rIns="68570" bIns="137141" anchor="ctr"/>
          <a:lstStyle>
            <a:lvl1pPr defTabSz="684213">
              <a:defRPr sz="2400">
                <a:solidFill>
                  <a:schemeClr val="tx1"/>
                </a:solidFill>
                <a:latin typeface="Arial" panose="020B0604020202020204" pitchFamily="34" charset="0"/>
                <a:ea typeface="ＭＳ Ｐゴシック" panose="020B0600070205080204" pitchFamily="34" charset="-128"/>
              </a:defRPr>
            </a:lvl1pPr>
            <a:lvl2pPr marL="742950" indent="-285750" defTabSz="684213">
              <a:defRPr sz="2400">
                <a:solidFill>
                  <a:schemeClr val="tx1"/>
                </a:solidFill>
                <a:latin typeface="Arial" panose="020B0604020202020204" pitchFamily="34" charset="0"/>
                <a:ea typeface="ＭＳ Ｐゴシック" panose="020B0600070205080204" pitchFamily="34" charset="-128"/>
              </a:defRPr>
            </a:lvl2pPr>
            <a:lvl3pPr marL="1143000" indent="-228600" defTabSz="684213">
              <a:defRPr sz="2400">
                <a:solidFill>
                  <a:schemeClr val="tx1"/>
                </a:solidFill>
                <a:latin typeface="Arial" panose="020B0604020202020204" pitchFamily="34" charset="0"/>
                <a:ea typeface="ＭＳ Ｐゴシック" panose="020B0600070205080204" pitchFamily="34" charset="-128"/>
              </a:defRPr>
            </a:lvl3pPr>
            <a:lvl4pPr marL="1600200" indent="-228600" defTabSz="684213">
              <a:defRPr sz="2400">
                <a:solidFill>
                  <a:schemeClr val="tx1"/>
                </a:solidFill>
                <a:latin typeface="Arial" panose="020B0604020202020204" pitchFamily="34" charset="0"/>
                <a:ea typeface="ＭＳ Ｐゴシック" panose="020B0600070205080204" pitchFamily="34" charset="-128"/>
              </a:defRPr>
            </a:lvl4pPr>
            <a:lvl5pPr marL="2057400" indent="-228600" defTabSz="684213">
              <a:defRPr sz="2400">
                <a:solidFill>
                  <a:schemeClr val="tx1"/>
                </a:solidFill>
                <a:latin typeface="Arial" panose="020B0604020202020204" pitchFamily="34" charset="0"/>
                <a:ea typeface="ＭＳ Ｐゴシック" panose="020B0600070205080204" pitchFamily="34" charset="-128"/>
              </a:defRPr>
            </a:lvl5pPr>
            <a:lvl6pPr marL="2514600" indent="-228600" defTabSz="68421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68421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68421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68421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lnSpc>
                <a:spcPct val="90000"/>
              </a:lnSpc>
            </a:pPr>
            <a:r>
              <a:rPr lang="en-US" altLang="de-DE" sz="1500" b="1">
                <a:cs typeface="Segoe UI" panose="020B0502040204020203" pitchFamily="34" charset="0"/>
              </a:rPr>
              <a:t>Optimum For Artificial Insemination </a:t>
            </a:r>
          </a:p>
        </p:txBody>
      </p:sp>
      <p:sp>
        <p:nvSpPr>
          <p:cNvPr id="92" name="Rectangle 91">
            <a:extLst>
              <a:ext uri="{FF2B5EF4-FFF2-40B4-BE49-F238E27FC236}">
                <a16:creationId xmlns:a16="http://schemas.microsoft.com/office/drawing/2014/main" id="{C70834D0-1A04-4E4F-A203-1A0641466C1C}"/>
              </a:ext>
            </a:extLst>
          </p:cNvPr>
          <p:cNvSpPr/>
          <p:nvPr/>
        </p:nvSpPr>
        <p:spPr bwMode="auto">
          <a:xfrm>
            <a:off x="5961063" y="1885950"/>
            <a:ext cx="20637" cy="3600450"/>
          </a:xfrm>
          <a:prstGeom prst="rect">
            <a:avLst/>
          </a:prstGeom>
          <a:solidFill>
            <a:schemeClr val="tx1"/>
          </a:solidFill>
          <a:ln w="9525" cap="flat" cmpd="sng" algn="ctr">
            <a:solidFill>
              <a:schemeClr val="tx1"/>
            </a:solidFill>
            <a:prstDash val="solid"/>
            <a:headEnd type="none" w="med" len="med"/>
            <a:tailEnd type="none" w="med" len="med"/>
          </a:ln>
          <a:effectLst/>
        </p:spPr>
        <p:txBody>
          <a:bodyPr lIns="137141" tIns="109713" rIns="137141" bIns="109713"/>
          <a:lstStyle/>
          <a:p>
            <a:pPr algn="ctr" defTabSz="699220" eaLnBrk="1" hangingPunct="1">
              <a:lnSpc>
                <a:spcPct val="90000"/>
              </a:lnSpc>
              <a:defRPr/>
            </a:pPr>
            <a:endParaRPr lang="en-US" sz="1800" kern="0" dirty="0" err="1">
              <a:ea typeface="Segoe UI" pitchFamily="34" charset="0"/>
              <a:cs typeface="Segoe UI" pitchFamily="34" charset="0"/>
            </a:endParaRPr>
          </a:p>
        </p:txBody>
      </p:sp>
      <p:sp>
        <p:nvSpPr>
          <p:cNvPr id="32790"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DE" altLang="en-US" smtClean="0"/>
              <a:t>Activity Pattern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500"/>
                                        <p:tgtEl>
                                          <p:spTgt spid="7"/>
                                        </p:tgtEl>
                                      </p:cBhvr>
                                    </p:animEffect>
                                  </p:childTnLst>
                                </p:cTn>
                              </p:par>
                              <p:par>
                                <p:cTn id="8" presetID="26" presetClass="emph" presetSubtype="0" fill="hold" nodeType="withEffect">
                                  <p:stCondLst>
                                    <p:cond delay="1500"/>
                                  </p:stCondLst>
                                  <p:childTnLst>
                                    <p:animEffect transition="out" filter="fade">
                                      <p:cBhvr>
                                        <p:cTn id="9" dur="1000" tmFilter="0, 0; .2, .5; .8, .5; 1, 0"/>
                                        <p:tgtEl>
                                          <p:spTgt spid="7"/>
                                        </p:tgtEl>
                                      </p:cBhvr>
                                    </p:animEffect>
                                    <p:animScale>
                                      <p:cBhvr>
                                        <p:cTn id="10" dur="500" autoRev="1" fill="hold"/>
                                        <p:tgtEl>
                                          <p:spTgt spid="7"/>
                                        </p:tgtEl>
                                      </p:cBhvr>
                                      <p:by x="105000" y="105000"/>
                                    </p:animScale>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wipe(left)">
                                      <p:cBhvr>
                                        <p:cTn id="15" dur="1500"/>
                                        <p:tgtEl>
                                          <p:spTgt spid="101"/>
                                        </p:tgtEl>
                                      </p:cBhvr>
                                    </p:animEffect>
                                  </p:childTnLst>
                                </p:cTn>
                              </p:par>
                              <p:par>
                                <p:cTn id="16" presetID="26" presetClass="emph" presetSubtype="0" fill="hold" nodeType="withEffect">
                                  <p:stCondLst>
                                    <p:cond delay="1500"/>
                                  </p:stCondLst>
                                  <p:childTnLst>
                                    <p:animEffect transition="out" filter="fade">
                                      <p:cBhvr>
                                        <p:cTn id="17" dur="1000" tmFilter="0, 0; .2, .5; .8, .5; 1, 0"/>
                                        <p:tgtEl>
                                          <p:spTgt spid="101"/>
                                        </p:tgtEl>
                                      </p:cBhvr>
                                    </p:animEffect>
                                    <p:animScale>
                                      <p:cBhvr>
                                        <p:cTn id="18" dur="500" autoRev="1" fill="hold"/>
                                        <p:tgtEl>
                                          <p:spTgt spid="101"/>
                                        </p:tgtEl>
                                      </p:cBhvr>
                                      <p:by x="105000" y="105000"/>
                                    </p:animScale>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down)">
                                      <p:cBhvr>
                                        <p:cTn id="23" dur="400"/>
                                        <p:tgtEl>
                                          <p:spTgt spid="29"/>
                                        </p:tgtEl>
                                      </p:cBhvr>
                                    </p:animEffect>
                                  </p:childTnLst>
                                </p:cTn>
                              </p:par>
                              <p:par>
                                <p:cTn id="24" presetID="22" presetClass="entr" presetSubtype="2" fill="hold" grpId="0" nodeType="withEffect">
                                  <p:stCondLst>
                                    <p:cond delay="300"/>
                                  </p:stCondLst>
                                  <p:childTnLst>
                                    <p:set>
                                      <p:cBhvr>
                                        <p:cTn id="25" dur="1" fill="hold">
                                          <p:stCondLst>
                                            <p:cond delay="0"/>
                                          </p:stCondLst>
                                        </p:cTn>
                                        <p:tgtEl>
                                          <p:spTgt spid="13"/>
                                        </p:tgtEl>
                                        <p:attrNameLst>
                                          <p:attrName>style.visibility</p:attrName>
                                        </p:attrNameLst>
                                      </p:cBhvr>
                                      <p:to>
                                        <p:strVal val="visible"/>
                                      </p:to>
                                    </p:set>
                                    <p:animEffect transition="in" filter="wipe(right)">
                                      <p:cBhvr>
                                        <p:cTn id="26" dur="250"/>
                                        <p:tgtEl>
                                          <p:spTgt spid="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wipe(left)">
                                      <p:cBhvr>
                                        <p:cTn id="31" dur="500"/>
                                        <p:tgtEl>
                                          <p:spTgt spid="95"/>
                                        </p:tgtEl>
                                      </p:cBhvr>
                                    </p:animEffect>
                                  </p:childTnLst>
                                </p:cTn>
                              </p:par>
                              <p:par>
                                <p:cTn id="32" presetID="22" presetClass="entr" presetSubtype="4" fill="hold" grpId="0" nodeType="withEffect">
                                  <p:stCondLst>
                                    <p:cond delay="750"/>
                                  </p:stCondLst>
                                  <p:childTnLst>
                                    <p:set>
                                      <p:cBhvr>
                                        <p:cTn id="33" dur="1" fill="hold">
                                          <p:stCondLst>
                                            <p:cond delay="0"/>
                                          </p:stCondLst>
                                        </p:cTn>
                                        <p:tgtEl>
                                          <p:spTgt spid="92"/>
                                        </p:tgtEl>
                                        <p:attrNameLst>
                                          <p:attrName>style.visibility</p:attrName>
                                        </p:attrNameLst>
                                      </p:cBhvr>
                                      <p:to>
                                        <p:strVal val="visible"/>
                                      </p:to>
                                    </p:set>
                                    <p:animEffect transition="in" filter="wipe(down)">
                                      <p:cBhvr>
                                        <p:cTn id="34" dur="400"/>
                                        <p:tgtEl>
                                          <p:spTgt spid="92"/>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300"/>
                                        <p:tgtEl>
                                          <p:spTgt spid="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3" grpId="0" animBg="1"/>
      <p:bldP spid="4" grpId="0" animBg="1"/>
      <p:bldP spid="29" grpId="0" animBg="1"/>
      <p:bldP spid="13" grpId="0"/>
      <p:bldP spid="14" grpId="0"/>
      <p:bldP spid="9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4F2494BE-9529-49F3-A513-4D594C1DC198}"/>
              </a:ext>
            </a:extLst>
          </p:cNvPr>
          <p:cNvGrpSpPr/>
          <p:nvPr/>
        </p:nvGrpSpPr>
        <p:grpSpPr>
          <a:xfrm>
            <a:off x="228600" y="2590800"/>
            <a:ext cx="4077908" cy="3389435"/>
            <a:chOff x="5938957" y="1651117"/>
            <a:chExt cx="5437981" cy="4519888"/>
          </a:xfrm>
          <a:solidFill>
            <a:schemeClr val="accent1">
              <a:lumMod val="50000"/>
            </a:schemeClr>
          </a:solidFill>
        </p:grpSpPr>
        <p:sp>
          <p:nvSpPr>
            <p:cNvPr id="35" name="Freeform 5">
              <a:extLst>
                <a:ext uri="{FF2B5EF4-FFF2-40B4-BE49-F238E27FC236}">
                  <a16:creationId xmlns:a16="http://schemas.microsoft.com/office/drawing/2014/main" id="{A9A5665E-FA76-4E08-8A87-4C4F898A4A63}"/>
                </a:ext>
              </a:extLst>
            </p:cNvPr>
            <p:cNvSpPr>
              <a:spLocks noEditPoints="1"/>
            </p:cNvSpPr>
            <p:nvPr/>
          </p:nvSpPr>
          <p:spPr bwMode="auto">
            <a:xfrm>
              <a:off x="5938957" y="1651117"/>
              <a:ext cx="5437981" cy="4519888"/>
            </a:xfrm>
            <a:custGeom>
              <a:avLst/>
              <a:gdLst>
                <a:gd name="T0" fmla="*/ 1343 w 1421"/>
                <a:gd name="T1" fmla="*/ 1654 h 1654"/>
                <a:gd name="T2" fmla="*/ 1343 w 1421"/>
                <a:gd name="T3" fmla="*/ 801 h 1654"/>
                <a:gd name="T4" fmla="*/ 1421 w 1421"/>
                <a:gd name="T5" fmla="*/ 801 h 1654"/>
                <a:gd name="T6" fmla="*/ 1180 w 1421"/>
                <a:gd name="T7" fmla="*/ 258 h 1654"/>
                <a:gd name="T8" fmla="*/ 698 w 1421"/>
                <a:gd name="T9" fmla="*/ 0 h 1654"/>
                <a:gd name="T10" fmla="*/ 241 w 1421"/>
                <a:gd name="T11" fmla="*/ 258 h 1654"/>
                <a:gd name="T12" fmla="*/ 0 w 1421"/>
                <a:gd name="T13" fmla="*/ 801 h 1654"/>
                <a:gd name="T14" fmla="*/ 69 w 1421"/>
                <a:gd name="T15" fmla="*/ 801 h 1654"/>
                <a:gd name="T16" fmla="*/ 69 w 1421"/>
                <a:gd name="T17" fmla="*/ 1654 h 1654"/>
                <a:gd name="T18" fmla="*/ 1343 w 1421"/>
                <a:gd name="T19" fmla="*/ 1654 h 1654"/>
                <a:gd name="T20" fmla="*/ 543 w 1421"/>
                <a:gd name="T21" fmla="*/ 345 h 1654"/>
                <a:gd name="T22" fmla="*/ 870 w 1421"/>
                <a:gd name="T23" fmla="*/ 345 h 1654"/>
                <a:gd name="T24" fmla="*/ 870 w 1421"/>
                <a:gd name="T25" fmla="*/ 689 h 1654"/>
                <a:gd name="T26" fmla="*/ 543 w 1421"/>
                <a:gd name="T27" fmla="*/ 689 h 1654"/>
                <a:gd name="T28" fmla="*/ 543 w 1421"/>
                <a:gd name="T29" fmla="*/ 345 h 1654"/>
                <a:gd name="T30" fmla="*/ 758 w 1421"/>
                <a:gd name="T31" fmla="*/ 1068 h 1654"/>
                <a:gd name="T32" fmla="*/ 921 w 1421"/>
                <a:gd name="T33" fmla="*/ 1258 h 1654"/>
                <a:gd name="T34" fmla="*/ 758 w 1421"/>
                <a:gd name="T35" fmla="*/ 1456 h 1654"/>
                <a:gd name="T36" fmla="*/ 758 w 1421"/>
                <a:gd name="T37" fmla="*/ 1068 h 1654"/>
                <a:gd name="T38" fmla="*/ 758 w 1421"/>
                <a:gd name="T39" fmla="*/ 1068 h 1654"/>
                <a:gd name="T40" fmla="*/ 189 w 1421"/>
                <a:gd name="T41" fmla="*/ 1068 h 1654"/>
                <a:gd name="T42" fmla="*/ 362 w 1421"/>
                <a:gd name="T43" fmla="*/ 1258 h 1654"/>
                <a:gd name="T44" fmla="*/ 189 w 1421"/>
                <a:gd name="T45" fmla="*/ 1456 h 1654"/>
                <a:gd name="T46" fmla="*/ 189 w 1421"/>
                <a:gd name="T47" fmla="*/ 1068 h 1654"/>
                <a:gd name="T48" fmla="*/ 189 w 1421"/>
                <a:gd name="T49" fmla="*/ 1654 h 1654"/>
                <a:gd name="T50" fmla="*/ 189 w 1421"/>
                <a:gd name="T51" fmla="*/ 1594 h 1654"/>
                <a:gd name="T52" fmla="*/ 422 w 1421"/>
                <a:gd name="T53" fmla="*/ 1327 h 1654"/>
                <a:gd name="T54" fmla="*/ 646 w 1421"/>
                <a:gd name="T55" fmla="*/ 1594 h 1654"/>
                <a:gd name="T56" fmla="*/ 646 w 1421"/>
                <a:gd name="T57" fmla="*/ 1654 h 1654"/>
                <a:gd name="T58" fmla="*/ 189 w 1421"/>
                <a:gd name="T59" fmla="*/ 1654 h 1654"/>
                <a:gd name="T60" fmla="*/ 646 w 1421"/>
                <a:gd name="T61" fmla="*/ 1456 h 1654"/>
                <a:gd name="T62" fmla="*/ 482 w 1421"/>
                <a:gd name="T63" fmla="*/ 1258 h 1654"/>
                <a:gd name="T64" fmla="*/ 646 w 1421"/>
                <a:gd name="T65" fmla="*/ 1068 h 1654"/>
                <a:gd name="T66" fmla="*/ 646 w 1421"/>
                <a:gd name="T67" fmla="*/ 1456 h 1654"/>
                <a:gd name="T68" fmla="*/ 646 w 1421"/>
                <a:gd name="T69" fmla="*/ 930 h 1654"/>
                <a:gd name="T70" fmla="*/ 422 w 1421"/>
                <a:gd name="T71" fmla="*/ 1189 h 1654"/>
                <a:gd name="T72" fmla="*/ 189 w 1421"/>
                <a:gd name="T73" fmla="*/ 930 h 1654"/>
                <a:gd name="T74" fmla="*/ 189 w 1421"/>
                <a:gd name="T75" fmla="*/ 870 h 1654"/>
                <a:gd name="T76" fmla="*/ 646 w 1421"/>
                <a:gd name="T77" fmla="*/ 870 h 1654"/>
                <a:gd name="T78" fmla="*/ 646 w 1421"/>
                <a:gd name="T79" fmla="*/ 930 h 1654"/>
                <a:gd name="T80" fmla="*/ 1214 w 1421"/>
                <a:gd name="T81" fmla="*/ 1654 h 1654"/>
                <a:gd name="T82" fmla="*/ 758 w 1421"/>
                <a:gd name="T83" fmla="*/ 1654 h 1654"/>
                <a:gd name="T84" fmla="*/ 758 w 1421"/>
                <a:gd name="T85" fmla="*/ 1594 h 1654"/>
                <a:gd name="T86" fmla="*/ 982 w 1421"/>
                <a:gd name="T87" fmla="*/ 1327 h 1654"/>
                <a:gd name="T88" fmla="*/ 1214 w 1421"/>
                <a:gd name="T89" fmla="*/ 1594 h 1654"/>
                <a:gd name="T90" fmla="*/ 1214 w 1421"/>
                <a:gd name="T91" fmla="*/ 1654 h 1654"/>
                <a:gd name="T92" fmla="*/ 1214 w 1421"/>
                <a:gd name="T93" fmla="*/ 1456 h 1654"/>
                <a:gd name="T94" fmla="*/ 1042 w 1421"/>
                <a:gd name="T95" fmla="*/ 1258 h 1654"/>
                <a:gd name="T96" fmla="*/ 1214 w 1421"/>
                <a:gd name="T97" fmla="*/ 1068 h 1654"/>
                <a:gd name="T98" fmla="*/ 1214 w 1421"/>
                <a:gd name="T99" fmla="*/ 1456 h 1654"/>
                <a:gd name="T100" fmla="*/ 1214 w 1421"/>
                <a:gd name="T101" fmla="*/ 930 h 1654"/>
                <a:gd name="T102" fmla="*/ 982 w 1421"/>
                <a:gd name="T103" fmla="*/ 1189 h 1654"/>
                <a:gd name="T104" fmla="*/ 758 w 1421"/>
                <a:gd name="T105" fmla="*/ 930 h 1654"/>
                <a:gd name="T106" fmla="*/ 758 w 1421"/>
                <a:gd name="T107" fmla="*/ 870 h 1654"/>
                <a:gd name="T108" fmla="*/ 1214 w 1421"/>
                <a:gd name="T109" fmla="*/ 870 h 1654"/>
                <a:gd name="T110" fmla="*/ 1214 w 1421"/>
                <a:gd name="T111" fmla="*/ 930 h 1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21" h="1654">
                  <a:moveTo>
                    <a:pt x="1343" y="1654"/>
                  </a:moveTo>
                  <a:lnTo>
                    <a:pt x="1343" y="801"/>
                  </a:lnTo>
                  <a:lnTo>
                    <a:pt x="1421" y="801"/>
                  </a:lnTo>
                  <a:lnTo>
                    <a:pt x="1180" y="258"/>
                  </a:lnTo>
                  <a:lnTo>
                    <a:pt x="698" y="0"/>
                  </a:lnTo>
                  <a:lnTo>
                    <a:pt x="241" y="258"/>
                  </a:lnTo>
                  <a:lnTo>
                    <a:pt x="0" y="801"/>
                  </a:lnTo>
                  <a:lnTo>
                    <a:pt x="69" y="801"/>
                  </a:lnTo>
                  <a:lnTo>
                    <a:pt x="69" y="1654"/>
                  </a:lnTo>
                  <a:lnTo>
                    <a:pt x="1343" y="1654"/>
                  </a:lnTo>
                  <a:close/>
                  <a:moveTo>
                    <a:pt x="543" y="345"/>
                  </a:moveTo>
                  <a:lnTo>
                    <a:pt x="870" y="345"/>
                  </a:lnTo>
                  <a:lnTo>
                    <a:pt x="870" y="689"/>
                  </a:lnTo>
                  <a:lnTo>
                    <a:pt x="543" y="689"/>
                  </a:lnTo>
                  <a:lnTo>
                    <a:pt x="543" y="345"/>
                  </a:lnTo>
                  <a:close/>
                  <a:moveTo>
                    <a:pt x="758" y="1068"/>
                  </a:moveTo>
                  <a:lnTo>
                    <a:pt x="921" y="1258"/>
                  </a:lnTo>
                  <a:lnTo>
                    <a:pt x="758" y="1456"/>
                  </a:lnTo>
                  <a:lnTo>
                    <a:pt x="758" y="1068"/>
                  </a:lnTo>
                  <a:lnTo>
                    <a:pt x="758" y="1068"/>
                  </a:lnTo>
                  <a:close/>
                  <a:moveTo>
                    <a:pt x="189" y="1068"/>
                  </a:moveTo>
                  <a:lnTo>
                    <a:pt x="362" y="1258"/>
                  </a:lnTo>
                  <a:lnTo>
                    <a:pt x="189" y="1456"/>
                  </a:lnTo>
                  <a:lnTo>
                    <a:pt x="189" y="1068"/>
                  </a:lnTo>
                  <a:close/>
                  <a:moveTo>
                    <a:pt x="189" y="1654"/>
                  </a:moveTo>
                  <a:lnTo>
                    <a:pt x="189" y="1594"/>
                  </a:lnTo>
                  <a:lnTo>
                    <a:pt x="422" y="1327"/>
                  </a:lnTo>
                  <a:lnTo>
                    <a:pt x="646" y="1594"/>
                  </a:lnTo>
                  <a:lnTo>
                    <a:pt x="646" y="1654"/>
                  </a:lnTo>
                  <a:lnTo>
                    <a:pt x="189" y="1654"/>
                  </a:lnTo>
                  <a:close/>
                  <a:moveTo>
                    <a:pt x="646" y="1456"/>
                  </a:moveTo>
                  <a:lnTo>
                    <a:pt x="482" y="1258"/>
                  </a:lnTo>
                  <a:lnTo>
                    <a:pt x="646" y="1068"/>
                  </a:lnTo>
                  <a:lnTo>
                    <a:pt x="646" y="1456"/>
                  </a:lnTo>
                  <a:close/>
                  <a:moveTo>
                    <a:pt x="646" y="930"/>
                  </a:moveTo>
                  <a:lnTo>
                    <a:pt x="422" y="1189"/>
                  </a:lnTo>
                  <a:lnTo>
                    <a:pt x="189" y="930"/>
                  </a:lnTo>
                  <a:lnTo>
                    <a:pt x="189" y="870"/>
                  </a:lnTo>
                  <a:lnTo>
                    <a:pt x="646" y="870"/>
                  </a:lnTo>
                  <a:lnTo>
                    <a:pt x="646" y="930"/>
                  </a:lnTo>
                  <a:close/>
                  <a:moveTo>
                    <a:pt x="1214" y="1654"/>
                  </a:moveTo>
                  <a:lnTo>
                    <a:pt x="758" y="1654"/>
                  </a:lnTo>
                  <a:lnTo>
                    <a:pt x="758" y="1594"/>
                  </a:lnTo>
                  <a:lnTo>
                    <a:pt x="982" y="1327"/>
                  </a:lnTo>
                  <a:lnTo>
                    <a:pt x="1214" y="1594"/>
                  </a:lnTo>
                  <a:lnTo>
                    <a:pt x="1214" y="1654"/>
                  </a:lnTo>
                  <a:close/>
                  <a:moveTo>
                    <a:pt x="1214" y="1456"/>
                  </a:moveTo>
                  <a:lnTo>
                    <a:pt x="1042" y="1258"/>
                  </a:lnTo>
                  <a:lnTo>
                    <a:pt x="1214" y="1068"/>
                  </a:lnTo>
                  <a:lnTo>
                    <a:pt x="1214" y="1456"/>
                  </a:lnTo>
                  <a:close/>
                  <a:moveTo>
                    <a:pt x="1214" y="930"/>
                  </a:moveTo>
                  <a:lnTo>
                    <a:pt x="982" y="1189"/>
                  </a:lnTo>
                  <a:lnTo>
                    <a:pt x="758" y="930"/>
                  </a:lnTo>
                  <a:lnTo>
                    <a:pt x="758" y="870"/>
                  </a:lnTo>
                  <a:lnTo>
                    <a:pt x="1214" y="870"/>
                  </a:lnTo>
                  <a:lnTo>
                    <a:pt x="1214" y="930"/>
                  </a:lnTo>
                  <a:close/>
                </a:path>
              </a:pathLst>
            </a:custGeom>
            <a:grpFill/>
            <a:ln w="44450">
              <a:solidFill>
                <a:schemeClr val="bg1">
                  <a:lumMod val="20000"/>
                  <a:lumOff val="8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053FD898-81A1-472C-85DD-82B6E31EF137}"/>
                </a:ext>
              </a:extLst>
            </p:cNvPr>
            <p:cNvSpPr/>
            <p:nvPr/>
          </p:nvSpPr>
          <p:spPr bwMode="auto">
            <a:xfrm>
              <a:off x="6612268" y="3252012"/>
              <a:ext cx="4249281" cy="2894083"/>
            </a:xfrm>
            <a:prstGeom prst="rect">
              <a:avLst/>
            </a:prstGeom>
            <a:solidFill>
              <a:schemeClr val="bg1">
                <a:lumMod val="95000"/>
              </a:schemeClr>
            </a:solidFill>
            <a:ln w="3175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 name="テキスト ボックス 1">
            <a:extLst>
              <a:ext uri="{FF2B5EF4-FFF2-40B4-BE49-F238E27FC236}">
                <a16:creationId xmlns:a16="http://schemas.microsoft.com/office/drawing/2014/main" id="{A4EE6BD7-7009-415A-A5F2-ACA4D8DC8434}"/>
              </a:ext>
            </a:extLst>
          </p:cNvPr>
          <p:cNvSpPr txBox="1"/>
          <p:nvPr/>
        </p:nvSpPr>
        <p:spPr>
          <a:xfrm>
            <a:off x="409575" y="5945188"/>
            <a:ext cx="3690938" cy="346075"/>
          </a:xfrm>
          <a:prstGeom prst="rect">
            <a:avLst/>
          </a:prstGeom>
          <a:solidFill>
            <a:schemeClr val="bg1">
              <a:lumMod val="20000"/>
              <a:lumOff val="80000"/>
            </a:schemeClr>
          </a:solidFill>
        </p:spPr>
        <p:txBody>
          <a:bodyPr anchor="ctr"/>
          <a:lstStyle>
            <a:defPPr>
              <a:defRPr lang="en-US"/>
            </a:defPPr>
            <a:lvl1pPr algn="ctr">
              <a:defRPr kumimoji="1" sz="2400" b="1">
                <a:gradFill>
                  <a:gsLst>
                    <a:gs pos="2917">
                      <a:schemeClr val="bg1"/>
                    </a:gs>
                    <a:gs pos="31000">
                      <a:schemeClr val="bg1"/>
                    </a:gs>
                  </a:gsLst>
                  <a:lin ang="5400000" scaled="0"/>
                </a:gradFill>
                <a:ea typeface="Meiryo UI" panose="020B0604030504040204" pitchFamily="50" charset="-128"/>
                <a:cs typeface="Segoe UI Light" panose="020B0502040204020203" pitchFamily="34" charset="0"/>
              </a:defRPr>
            </a:lvl1pPr>
          </a:lstStyle>
          <a:p>
            <a:pPr defTabSz="685669" eaLnBrk="1" hangingPunct="1">
              <a:defRPr/>
            </a:pPr>
            <a:r>
              <a:rPr lang="en-US" altLang="ja-JP" sz="1500" kern="0" dirty="0">
                <a:solidFill>
                  <a:srgbClr val="505050"/>
                </a:solidFill>
              </a:rPr>
              <a:t>SENSOR</a:t>
            </a:r>
            <a:endParaRPr lang="ja-JP" altLang="en-US" sz="1500" kern="0" dirty="0">
              <a:solidFill>
                <a:srgbClr val="505050"/>
              </a:solidFill>
            </a:endParaRPr>
          </a:p>
        </p:txBody>
      </p:sp>
      <p:grpSp>
        <p:nvGrpSpPr>
          <p:cNvPr id="68" name="Group 67">
            <a:extLst>
              <a:ext uri="{FF2B5EF4-FFF2-40B4-BE49-F238E27FC236}">
                <a16:creationId xmlns:a16="http://schemas.microsoft.com/office/drawing/2014/main" id="{B0DAFE7B-CC52-4598-9109-C69354A9081F}"/>
              </a:ext>
            </a:extLst>
          </p:cNvPr>
          <p:cNvGrpSpPr/>
          <p:nvPr/>
        </p:nvGrpSpPr>
        <p:grpSpPr>
          <a:xfrm>
            <a:off x="1300939" y="3792481"/>
            <a:ext cx="626988" cy="290619"/>
            <a:chOff x="10401225" y="2551036"/>
            <a:chExt cx="836102" cy="387547"/>
          </a:xfrm>
          <a:solidFill>
            <a:schemeClr val="tx1"/>
          </a:solidFill>
        </p:grpSpPr>
        <p:sp>
          <p:nvSpPr>
            <p:cNvPr id="3" name="Trapezoid 2">
              <a:extLst>
                <a:ext uri="{FF2B5EF4-FFF2-40B4-BE49-F238E27FC236}">
                  <a16:creationId xmlns:a16="http://schemas.microsoft.com/office/drawing/2014/main" id="{03987A73-1D51-4D37-BE6B-E3AA2F7B98E2}"/>
                </a:ext>
              </a:extLst>
            </p:cNvPr>
            <p:cNvSpPr/>
            <p:nvPr/>
          </p:nvSpPr>
          <p:spPr bwMode="auto">
            <a:xfrm flipV="1">
              <a:off x="10730523" y="2551036"/>
              <a:ext cx="179754" cy="387547"/>
            </a:xfrm>
            <a:prstGeom prst="trapezoid">
              <a:avLst>
                <a:gd name="adj" fmla="val 12963"/>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sp>
          <p:nvSpPr>
            <p:cNvPr id="4" name="Rounded Rectangle 3">
              <a:extLst>
                <a:ext uri="{FF2B5EF4-FFF2-40B4-BE49-F238E27FC236}">
                  <a16:creationId xmlns:a16="http://schemas.microsoft.com/office/drawing/2014/main" id="{2C4C0D99-5013-416F-9301-60E8213D9A8C}"/>
                </a:ext>
              </a:extLst>
            </p:cNvPr>
            <p:cNvSpPr/>
            <p:nvPr/>
          </p:nvSpPr>
          <p:spPr bwMode="auto">
            <a:xfrm>
              <a:off x="10710985" y="2754923"/>
              <a:ext cx="214922" cy="156307"/>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id="{B9C47862-DC7B-47D8-BD61-2EF470CD8274}"/>
                </a:ext>
              </a:extLst>
            </p:cNvPr>
            <p:cNvGrpSpPr/>
            <p:nvPr/>
          </p:nvGrpSpPr>
          <p:grpSpPr>
            <a:xfrm>
              <a:off x="10401225" y="2810715"/>
              <a:ext cx="338870" cy="54707"/>
              <a:chOff x="10333038" y="2810715"/>
              <a:chExt cx="338870" cy="54707"/>
            </a:xfrm>
            <a:grpFill/>
          </p:grpSpPr>
          <p:sp>
            <p:nvSpPr>
              <p:cNvPr id="23" name="Trapezoid 22">
                <a:extLst>
                  <a:ext uri="{FF2B5EF4-FFF2-40B4-BE49-F238E27FC236}">
                    <a16:creationId xmlns:a16="http://schemas.microsoft.com/office/drawing/2014/main" id="{753D4422-7080-4270-AB2D-8CDE27B7803B}"/>
                  </a:ext>
                </a:extLst>
              </p:cNvPr>
              <p:cNvSpPr/>
              <p:nvPr/>
            </p:nvSpPr>
            <p:spPr bwMode="auto">
              <a:xfrm rot="5400000" flipH="1" flipV="1">
                <a:off x="10501746" y="2688439"/>
                <a:ext cx="45719" cy="294604"/>
              </a:xfrm>
              <a:prstGeom prst="trapezoid">
                <a:avLst>
                  <a:gd name="adj" fmla="val 26159"/>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sp>
            <p:nvSpPr>
              <p:cNvPr id="24" name="Oval 23">
                <a:extLst>
                  <a:ext uri="{FF2B5EF4-FFF2-40B4-BE49-F238E27FC236}">
                    <a16:creationId xmlns:a16="http://schemas.microsoft.com/office/drawing/2014/main" id="{E6853D00-D603-4EE0-BFC1-64FFCE0EF244}"/>
                  </a:ext>
                </a:extLst>
              </p:cNvPr>
              <p:cNvSpPr/>
              <p:nvPr/>
            </p:nvSpPr>
            <p:spPr bwMode="auto">
              <a:xfrm>
                <a:off x="10333038" y="2810715"/>
                <a:ext cx="54707" cy="5470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FE4CED37-081C-4390-A2CC-D5D65F1DBB55}"/>
                </a:ext>
              </a:extLst>
            </p:cNvPr>
            <p:cNvGrpSpPr/>
            <p:nvPr/>
          </p:nvGrpSpPr>
          <p:grpSpPr>
            <a:xfrm flipH="1">
              <a:off x="10898457" y="2810715"/>
              <a:ext cx="338870" cy="54707"/>
              <a:chOff x="10333038" y="2810715"/>
              <a:chExt cx="338870" cy="54707"/>
            </a:xfrm>
            <a:grpFill/>
          </p:grpSpPr>
          <p:sp>
            <p:nvSpPr>
              <p:cNvPr id="27" name="Trapezoid 26">
                <a:extLst>
                  <a:ext uri="{FF2B5EF4-FFF2-40B4-BE49-F238E27FC236}">
                    <a16:creationId xmlns:a16="http://schemas.microsoft.com/office/drawing/2014/main" id="{E2B6DA08-6B5D-42C4-9D72-51BF46B6C73D}"/>
                  </a:ext>
                </a:extLst>
              </p:cNvPr>
              <p:cNvSpPr/>
              <p:nvPr/>
            </p:nvSpPr>
            <p:spPr bwMode="auto">
              <a:xfrm rot="5400000" flipH="1" flipV="1">
                <a:off x="10501746" y="2688439"/>
                <a:ext cx="45719" cy="294604"/>
              </a:xfrm>
              <a:prstGeom prst="trapezoid">
                <a:avLst>
                  <a:gd name="adj" fmla="val 26159"/>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sp>
            <p:nvSpPr>
              <p:cNvPr id="28" name="Oval 27">
                <a:extLst>
                  <a:ext uri="{FF2B5EF4-FFF2-40B4-BE49-F238E27FC236}">
                    <a16:creationId xmlns:a16="http://schemas.microsoft.com/office/drawing/2014/main" id="{9E6C1DE4-2C5E-4389-8734-48380AE2928F}"/>
                  </a:ext>
                </a:extLst>
              </p:cNvPr>
              <p:cNvSpPr/>
              <p:nvPr/>
            </p:nvSpPr>
            <p:spPr bwMode="auto">
              <a:xfrm>
                <a:off x="10333038" y="2810715"/>
                <a:ext cx="54707" cy="5470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grpSp>
      </p:grpSp>
      <p:sp>
        <p:nvSpPr>
          <p:cNvPr id="14" name="Rectangle 13">
            <a:extLst>
              <a:ext uri="{FF2B5EF4-FFF2-40B4-BE49-F238E27FC236}">
                <a16:creationId xmlns:a16="http://schemas.microsoft.com/office/drawing/2014/main" id="{AF353F45-44CA-46F2-9357-62636084A3D7}"/>
              </a:ext>
            </a:extLst>
          </p:cNvPr>
          <p:cNvSpPr/>
          <p:nvPr/>
        </p:nvSpPr>
        <p:spPr bwMode="auto">
          <a:xfrm>
            <a:off x="1681163" y="3252788"/>
            <a:ext cx="1282700" cy="538162"/>
          </a:xfrm>
          <a:prstGeom prst="rect">
            <a:avLst/>
          </a:prstGeom>
          <a:solidFill>
            <a:schemeClr val="accent1">
              <a:lumMod val="50000"/>
            </a:schemeClr>
          </a:solidFill>
          <a:ln w="3175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sp>
        <p:nvSpPr>
          <p:cNvPr id="55" name="TextBox 54">
            <a:extLst>
              <a:ext uri="{FF2B5EF4-FFF2-40B4-BE49-F238E27FC236}">
                <a16:creationId xmlns:a16="http://schemas.microsoft.com/office/drawing/2014/main" id="{7856C629-EDB3-4F63-B852-21C99075B353}"/>
              </a:ext>
            </a:extLst>
          </p:cNvPr>
          <p:cNvSpPr txBox="1"/>
          <p:nvPr/>
        </p:nvSpPr>
        <p:spPr>
          <a:xfrm>
            <a:off x="1727200" y="2946400"/>
            <a:ext cx="1111250" cy="346075"/>
          </a:xfrm>
          <a:prstGeom prst="rect">
            <a:avLst/>
          </a:prstGeom>
          <a:noFill/>
        </p:spPr>
        <p:txBody>
          <a:bodyPr lIns="0" tIns="68570" rIns="0" bIns="68570">
            <a:spAutoFit/>
          </a:bodyPr>
          <a:lstStyle/>
          <a:p>
            <a:pPr algn="ctr" defTabSz="685669" eaLnBrk="1" hangingPunct="1">
              <a:lnSpc>
                <a:spcPct val="90000"/>
              </a:lnSpc>
              <a:spcAft>
                <a:spcPts val="450"/>
              </a:spcAft>
              <a:defRPr/>
            </a:pPr>
            <a:r>
              <a:rPr lang="en-US" sz="1500" b="1" kern="0" dirty="0">
                <a:solidFill>
                  <a:srgbClr val="505050">
                    <a:lumMod val="20000"/>
                    <a:lumOff val="80000"/>
                  </a:srgbClr>
                </a:solidFill>
              </a:rPr>
              <a:t>COWSHED</a:t>
            </a:r>
          </a:p>
        </p:txBody>
      </p:sp>
      <p:sp>
        <p:nvSpPr>
          <p:cNvPr id="65" name="TextBox 64">
            <a:extLst>
              <a:ext uri="{FF2B5EF4-FFF2-40B4-BE49-F238E27FC236}">
                <a16:creationId xmlns:a16="http://schemas.microsoft.com/office/drawing/2014/main" id="{FEC4C051-F1C4-4B65-9ABB-3EACF6608596}"/>
              </a:ext>
            </a:extLst>
          </p:cNvPr>
          <p:cNvSpPr txBox="1"/>
          <p:nvPr/>
        </p:nvSpPr>
        <p:spPr>
          <a:xfrm>
            <a:off x="1111250" y="3557588"/>
            <a:ext cx="1111250" cy="263525"/>
          </a:xfrm>
          <a:prstGeom prst="rect">
            <a:avLst/>
          </a:prstGeom>
          <a:noFill/>
        </p:spPr>
        <p:txBody>
          <a:bodyPr lIns="0" tIns="68570" rIns="0" bIns="68570">
            <a:spAutoFit/>
          </a:bodyPr>
          <a:lstStyle/>
          <a:p>
            <a:pPr algn="ctr" defTabSz="685669" eaLnBrk="1" hangingPunct="1">
              <a:lnSpc>
                <a:spcPct val="90000"/>
              </a:lnSpc>
              <a:spcAft>
                <a:spcPts val="450"/>
              </a:spcAft>
              <a:defRPr/>
            </a:pPr>
            <a:r>
              <a:rPr lang="en-US" sz="900" b="1" kern="0" dirty="0">
                <a:solidFill>
                  <a:srgbClr val="505050">
                    <a:lumMod val="20000"/>
                    <a:lumOff val="80000"/>
                  </a:srgbClr>
                </a:solidFill>
              </a:rPr>
              <a:t>DIPOLE ANTENNA</a:t>
            </a:r>
          </a:p>
        </p:txBody>
      </p:sp>
      <p:sp>
        <p:nvSpPr>
          <p:cNvPr id="58" name="Freeform 57">
            <a:extLst>
              <a:ext uri="{FF2B5EF4-FFF2-40B4-BE49-F238E27FC236}">
                <a16:creationId xmlns:a16="http://schemas.microsoft.com/office/drawing/2014/main" id="{A011209E-4BE3-4CB5-89CD-48EDD59C9F89}"/>
              </a:ext>
            </a:extLst>
          </p:cNvPr>
          <p:cNvSpPr/>
          <p:nvPr/>
        </p:nvSpPr>
        <p:spPr bwMode="auto">
          <a:xfrm>
            <a:off x="2543175" y="5280025"/>
            <a:ext cx="228600" cy="266700"/>
          </a:xfrm>
          <a:custGeom>
            <a:avLst/>
            <a:gdLst>
              <a:gd name="connsiteX0" fmla="*/ 157769 w 359791"/>
              <a:gd name="connsiteY0" fmla="*/ 328413 h 418563"/>
              <a:gd name="connsiteX1" fmla="*/ 128791 w 359791"/>
              <a:gd name="connsiteY1" fmla="*/ 357391 h 418563"/>
              <a:gd name="connsiteX2" fmla="*/ 157769 w 359791"/>
              <a:gd name="connsiteY2" fmla="*/ 386369 h 418563"/>
              <a:gd name="connsiteX3" fmla="*/ 186747 w 359791"/>
              <a:gd name="connsiteY3" fmla="*/ 357391 h 418563"/>
              <a:gd name="connsiteX4" fmla="*/ 157769 w 359791"/>
              <a:gd name="connsiteY4" fmla="*/ 328413 h 418563"/>
              <a:gd name="connsiteX5" fmla="*/ 36491 w 359791"/>
              <a:gd name="connsiteY5" fmla="*/ 0 h 418563"/>
              <a:gd name="connsiteX6" fmla="*/ 182450 w 359791"/>
              <a:gd name="connsiteY6" fmla="*/ 0 h 418563"/>
              <a:gd name="connsiteX7" fmla="*/ 218941 w 359791"/>
              <a:gd name="connsiteY7" fmla="*/ 36491 h 418563"/>
              <a:gd name="connsiteX8" fmla="*/ 218941 w 359791"/>
              <a:gd name="connsiteY8" fmla="*/ 278050 h 418563"/>
              <a:gd name="connsiteX9" fmla="*/ 225467 w 359791"/>
              <a:gd name="connsiteY9" fmla="*/ 278050 h 418563"/>
              <a:gd name="connsiteX10" fmla="*/ 233087 w 359791"/>
              <a:gd name="connsiteY10" fmla="*/ 285670 h 418563"/>
              <a:gd name="connsiteX11" fmla="*/ 233087 w 359791"/>
              <a:gd name="connsiteY11" fmla="*/ 311560 h 418563"/>
              <a:gd name="connsiteX12" fmla="*/ 234793 w 359791"/>
              <a:gd name="connsiteY12" fmla="*/ 309854 h 418563"/>
              <a:gd name="connsiteX13" fmla="*/ 352171 w 359791"/>
              <a:gd name="connsiteY13" fmla="*/ 309854 h 418563"/>
              <a:gd name="connsiteX14" fmla="*/ 359791 w 359791"/>
              <a:gd name="connsiteY14" fmla="*/ 317474 h 418563"/>
              <a:gd name="connsiteX15" fmla="*/ 359791 w 359791"/>
              <a:gd name="connsiteY15" fmla="*/ 347953 h 418563"/>
              <a:gd name="connsiteX16" fmla="*/ 352171 w 359791"/>
              <a:gd name="connsiteY16" fmla="*/ 355573 h 418563"/>
              <a:gd name="connsiteX17" fmla="*/ 234793 w 359791"/>
              <a:gd name="connsiteY17" fmla="*/ 355573 h 418563"/>
              <a:gd name="connsiteX18" fmla="*/ 233087 w 359791"/>
              <a:gd name="connsiteY18" fmla="*/ 353867 h 418563"/>
              <a:gd name="connsiteX19" fmla="*/ 233087 w 359791"/>
              <a:gd name="connsiteY19" fmla="*/ 379756 h 418563"/>
              <a:gd name="connsiteX20" fmla="*/ 225467 w 359791"/>
              <a:gd name="connsiteY20" fmla="*/ 387376 h 418563"/>
              <a:gd name="connsiteX21" fmla="*/ 216744 w 359791"/>
              <a:gd name="connsiteY21" fmla="*/ 387376 h 418563"/>
              <a:gd name="connsiteX22" fmla="*/ 208253 w 359791"/>
              <a:gd name="connsiteY22" fmla="*/ 407875 h 418563"/>
              <a:gd name="connsiteX23" fmla="*/ 182450 w 359791"/>
              <a:gd name="connsiteY23" fmla="*/ 418563 h 418563"/>
              <a:gd name="connsiteX24" fmla="*/ 36491 w 359791"/>
              <a:gd name="connsiteY24" fmla="*/ 418563 h 418563"/>
              <a:gd name="connsiteX25" fmla="*/ 0 w 359791"/>
              <a:gd name="connsiteY25" fmla="*/ 382072 h 418563"/>
              <a:gd name="connsiteX26" fmla="*/ 0 w 359791"/>
              <a:gd name="connsiteY26" fmla="*/ 36491 h 418563"/>
              <a:gd name="connsiteX27" fmla="*/ 36491 w 359791"/>
              <a:gd name="connsiteY27" fmla="*/ 0 h 41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59791" h="418563">
                <a:moveTo>
                  <a:pt x="157769" y="328413"/>
                </a:moveTo>
                <a:cubicBezTo>
                  <a:pt x="141765" y="328413"/>
                  <a:pt x="128791" y="341387"/>
                  <a:pt x="128791" y="357391"/>
                </a:cubicBezTo>
                <a:cubicBezTo>
                  <a:pt x="128791" y="373395"/>
                  <a:pt x="141765" y="386369"/>
                  <a:pt x="157769" y="386369"/>
                </a:cubicBezTo>
                <a:cubicBezTo>
                  <a:pt x="173773" y="386369"/>
                  <a:pt x="186747" y="373395"/>
                  <a:pt x="186747" y="357391"/>
                </a:cubicBezTo>
                <a:cubicBezTo>
                  <a:pt x="186747" y="341387"/>
                  <a:pt x="173773" y="328413"/>
                  <a:pt x="157769" y="328413"/>
                </a:cubicBezTo>
                <a:close/>
                <a:moveTo>
                  <a:pt x="36491" y="0"/>
                </a:moveTo>
                <a:lnTo>
                  <a:pt x="182450" y="0"/>
                </a:lnTo>
                <a:cubicBezTo>
                  <a:pt x="202603" y="0"/>
                  <a:pt x="218941" y="16338"/>
                  <a:pt x="218941" y="36491"/>
                </a:cubicBezTo>
                <a:lnTo>
                  <a:pt x="218941" y="278050"/>
                </a:lnTo>
                <a:lnTo>
                  <a:pt x="225467" y="278050"/>
                </a:lnTo>
                <a:cubicBezTo>
                  <a:pt x="229675" y="278050"/>
                  <a:pt x="233087" y="281462"/>
                  <a:pt x="233087" y="285670"/>
                </a:cubicBezTo>
                <a:lnTo>
                  <a:pt x="233087" y="311560"/>
                </a:lnTo>
                <a:lnTo>
                  <a:pt x="234793" y="309854"/>
                </a:lnTo>
                <a:lnTo>
                  <a:pt x="352171" y="309854"/>
                </a:lnTo>
                <a:cubicBezTo>
                  <a:pt x="356379" y="309854"/>
                  <a:pt x="359791" y="313266"/>
                  <a:pt x="359791" y="317474"/>
                </a:cubicBezTo>
                <a:lnTo>
                  <a:pt x="359791" y="347953"/>
                </a:lnTo>
                <a:cubicBezTo>
                  <a:pt x="359791" y="352161"/>
                  <a:pt x="356379" y="355573"/>
                  <a:pt x="352171" y="355573"/>
                </a:cubicBezTo>
                <a:lnTo>
                  <a:pt x="234793" y="355573"/>
                </a:lnTo>
                <a:lnTo>
                  <a:pt x="233087" y="353867"/>
                </a:lnTo>
                <a:lnTo>
                  <a:pt x="233087" y="379756"/>
                </a:lnTo>
                <a:cubicBezTo>
                  <a:pt x="233087" y="383964"/>
                  <a:pt x="229675" y="387376"/>
                  <a:pt x="225467" y="387376"/>
                </a:cubicBezTo>
                <a:lnTo>
                  <a:pt x="216744" y="387376"/>
                </a:lnTo>
                <a:lnTo>
                  <a:pt x="208253" y="407875"/>
                </a:lnTo>
                <a:cubicBezTo>
                  <a:pt x="201649" y="414479"/>
                  <a:pt x="192527" y="418563"/>
                  <a:pt x="182450" y="418563"/>
                </a:cubicBezTo>
                <a:lnTo>
                  <a:pt x="36491" y="418563"/>
                </a:lnTo>
                <a:cubicBezTo>
                  <a:pt x="16338" y="418563"/>
                  <a:pt x="0" y="402225"/>
                  <a:pt x="0" y="382072"/>
                </a:cubicBezTo>
                <a:lnTo>
                  <a:pt x="0" y="36491"/>
                </a:lnTo>
                <a:cubicBezTo>
                  <a:pt x="0" y="16338"/>
                  <a:pt x="16338" y="0"/>
                  <a:pt x="36491" y="0"/>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grpSp>
        <p:nvGrpSpPr>
          <p:cNvPr id="15" name="Group 14">
            <a:extLst>
              <a:ext uri="{FF2B5EF4-FFF2-40B4-BE49-F238E27FC236}">
                <a16:creationId xmlns:a16="http://schemas.microsoft.com/office/drawing/2014/main" id="{422A4D80-D299-483E-A924-CA029B846197}"/>
              </a:ext>
            </a:extLst>
          </p:cNvPr>
          <p:cNvGrpSpPr/>
          <p:nvPr/>
        </p:nvGrpSpPr>
        <p:grpSpPr>
          <a:xfrm>
            <a:off x="3032074" y="4941160"/>
            <a:ext cx="613523" cy="622595"/>
            <a:chOff x="7098632" y="5308725"/>
            <a:chExt cx="621631" cy="474538"/>
          </a:xfrm>
          <a:solidFill>
            <a:schemeClr val="accent3"/>
          </a:solidFill>
        </p:grpSpPr>
        <p:sp>
          <p:nvSpPr>
            <p:cNvPr id="49" name="Freeform 127">
              <a:extLst>
                <a:ext uri="{FF2B5EF4-FFF2-40B4-BE49-F238E27FC236}">
                  <a16:creationId xmlns:a16="http://schemas.microsoft.com/office/drawing/2014/main" id="{9D2158FC-1B0E-462B-B2E0-E0BBE65C283B}"/>
                </a:ext>
              </a:extLst>
            </p:cNvPr>
            <p:cNvSpPr>
              <a:spLocks noChangeAspect="1" noEditPoints="1"/>
            </p:cNvSpPr>
            <p:nvPr/>
          </p:nvSpPr>
          <p:spPr bwMode="auto">
            <a:xfrm>
              <a:off x="7107769" y="5320631"/>
              <a:ext cx="599318" cy="462632"/>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70" tIns="34285" rIns="68570" bIns="34285"/>
            <a:lstStyle/>
            <a:p>
              <a:pPr defTabSz="685669" eaLnBrk="1" hangingPunct="1">
                <a:defRPr/>
              </a:pPr>
              <a:endParaRPr lang="en-US" sz="1800" kern="0">
                <a:solidFill>
                  <a:srgbClr val="505050">
                    <a:lumMod val="20000"/>
                    <a:lumOff val="80000"/>
                  </a:srgbClr>
                </a:solidFill>
              </a:endParaRPr>
            </a:p>
          </p:txBody>
        </p:sp>
        <p:sp>
          <p:nvSpPr>
            <p:cNvPr id="42" name="Rectangle 41">
              <a:extLst>
                <a:ext uri="{FF2B5EF4-FFF2-40B4-BE49-F238E27FC236}">
                  <a16:creationId xmlns:a16="http://schemas.microsoft.com/office/drawing/2014/main" id="{B4641918-EBA6-44AC-A321-1DD8732362FE}"/>
                </a:ext>
              </a:extLst>
            </p:cNvPr>
            <p:cNvSpPr/>
            <p:nvPr/>
          </p:nvSpPr>
          <p:spPr bwMode="auto">
            <a:xfrm>
              <a:off x="7098632" y="5308725"/>
              <a:ext cx="621631" cy="320469"/>
            </a:xfrm>
            <a:prstGeom prst="rect">
              <a:avLst/>
            </a:prstGeom>
            <a:grpFill/>
            <a:ln w="3175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grpSp>
      <p:sp>
        <p:nvSpPr>
          <p:cNvPr id="34" name="Rounded Rectangle 33">
            <a:extLst>
              <a:ext uri="{FF2B5EF4-FFF2-40B4-BE49-F238E27FC236}">
                <a16:creationId xmlns:a16="http://schemas.microsoft.com/office/drawing/2014/main" id="{22F1E686-5B26-4740-8CAA-295B65998C83}"/>
              </a:ext>
            </a:extLst>
          </p:cNvPr>
          <p:cNvSpPr/>
          <p:nvPr/>
        </p:nvSpPr>
        <p:spPr bwMode="auto">
          <a:xfrm>
            <a:off x="2360613" y="5160963"/>
            <a:ext cx="1435100" cy="674687"/>
          </a:xfrm>
          <a:prstGeom prst="roundRect">
            <a:avLst>
              <a:gd name="adj" fmla="val 7971"/>
            </a:avLst>
          </a:prstGeom>
          <a:noFill/>
          <a:ln w="31750" cap="rnd">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sp>
        <p:nvSpPr>
          <p:cNvPr id="69" name="TextBox 68">
            <a:extLst>
              <a:ext uri="{FF2B5EF4-FFF2-40B4-BE49-F238E27FC236}">
                <a16:creationId xmlns:a16="http://schemas.microsoft.com/office/drawing/2014/main" id="{622F19C0-D172-4589-AD08-2FBBB91FDF4E}"/>
              </a:ext>
            </a:extLst>
          </p:cNvPr>
          <p:cNvSpPr txBox="1"/>
          <p:nvPr/>
        </p:nvSpPr>
        <p:spPr>
          <a:xfrm>
            <a:off x="2122488" y="5553075"/>
            <a:ext cx="1111250" cy="263525"/>
          </a:xfrm>
          <a:prstGeom prst="rect">
            <a:avLst/>
          </a:prstGeom>
          <a:noFill/>
        </p:spPr>
        <p:txBody>
          <a:bodyPr lIns="0" tIns="68570" rIns="0" bIns="68570">
            <a:spAutoFit/>
          </a:bodyPr>
          <a:lstStyle/>
          <a:p>
            <a:pPr algn="ctr" defTabSz="685669" eaLnBrk="1" hangingPunct="1">
              <a:lnSpc>
                <a:spcPct val="90000"/>
              </a:lnSpc>
              <a:spcAft>
                <a:spcPts val="450"/>
              </a:spcAft>
              <a:defRPr/>
            </a:pPr>
            <a:r>
              <a:rPr lang="en-US" sz="900" b="1" kern="0" dirty="0">
                <a:solidFill>
                  <a:schemeClr val="accent1"/>
                </a:solidFill>
              </a:rPr>
              <a:t>3G CARD</a:t>
            </a:r>
          </a:p>
        </p:txBody>
      </p:sp>
      <p:sp>
        <p:nvSpPr>
          <p:cNvPr id="70" name="TextBox 69">
            <a:extLst>
              <a:ext uri="{FF2B5EF4-FFF2-40B4-BE49-F238E27FC236}">
                <a16:creationId xmlns:a16="http://schemas.microsoft.com/office/drawing/2014/main" id="{14A5F0B5-764C-4EC9-BD91-8C367180A51D}"/>
              </a:ext>
            </a:extLst>
          </p:cNvPr>
          <p:cNvSpPr txBox="1"/>
          <p:nvPr/>
        </p:nvSpPr>
        <p:spPr>
          <a:xfrm>
            <a:off x="2760663" y="5553075"/>
            <a:ext cx="1111250" cy="263525"/>
          </a:xfrm>
          <a:prstGeom prst="rect">
            <a:avLst/>
          </a:prstGeom>
          <a:noFill/>
        </p:spPr>
        <p:txBody>
          <a:bodyPr lIns="0" tIns="68570" rIns="0" bIns="68570">
            <a:spAutoFit/>
          </a:bodyPr>
          <a:lstStyle/>
          <a:p>
            <a:pPr algn="ctr" defTabSz="685669" eaLnBrk="1" hangingPunct="1">
              <a:lnSpc>
                <a:spcPct val="90000"/>
              </a:lnSpc>
              <a:spcAft>
                <a:spcPts val="450"/>
              </a:spcAft>
              <a:defRPr/>
            </a:pPr>
            <a:r>
              <a:rPr lang="en-US" sz="900" b="1" kern="0" dirty="0">
                <a:solidFill>
                  <a:schemeClr val="accent1"/>
                </a:solidFill>
              </a:rPr>
              <a:t>ROUTER</a:t>
            </a:r>
          </a:p>
        </p:txBody>
      </p:sp>
      <p:grpSp>
        <p:nvGrpSpPr>
          <p:cNvPr id="37" name="Group 36">
            <a:extLst>
              <a:ext uri="{FF2B5EF4-FFF2-40B4-BE49-F238E27FC236}">
                <a16:creationId xmlns:a16="http://schemas.microsoft.com/office/drawing/2014/main" id="{FDCB3C44-A05D-4D9E-B7E6-1842AA0A2461}"/>
              </a:ext>
            </a:extLst>
          </p:cNvPr>
          <p:cNvGrpSpPr/>
          <p:nvPr/>
        </p:nvGrpSpPr>
        <p:grpSpPr>
          <a:xfrm flipH="1">
            <a:off x="784456" y="5156039"/>
            <a:ext cx="1198109" cy="765011"/>
            <a:chOff x="8969465" y="5124064"/>
            <a:chExt cx="1597706" cy="1020159"/>
          </a:xfrm>
          <a:solidFill>
            <a:schemeClr val="accent4">
              <a:lumMod val="50000"/>
            </a:schemeClr>
          </a:solidFill>
        </p:grpSpPr>
        <p:sp>
          <p:nvSpPr>
            <p:cNvPr id="20" name="Freeform 5">
              <a:extLst>
                <a:ext uri="{FF2B5EF4-FFF2-40B4-BE49-F238E27FC236}">
                  <a16:creationId xmlns:a16="http://schemas.microsoft.com/office/drawing/2014/main" id="{D56322B8-D9D5-4A9D-8A31-A6F23BB43469}"/>
                </a:ext>
              </a:extLst>
            </p:cNvPr>
            <p:cNvSpPr>
              <a:spLocks noEditPoints="1"/>
            </p:cNvSpPr>
            <p:nvPr/>
          </p:nvSpPr>
          <p:spPr bwMode="auto">
            <a:xfrm flipH="1">
              <a:off x="8969465" y="5124064"/>
              <a:ext cx="1597706" cy="1020159"/>
            </a:xfrm>
            <a:custGeom>
              <a:avLst/>
              <a:gdLst>
                <a:gd name="T0" fmla="*/ 250 w 592"/>
                <a:gd name="T1" fmla="*/ 270 h 378"/>
                <a:gd name="T2" fmla="*/ 306 w 592"/>
                <a:gd name="T3" fmla="*/ 268 h 378"/>
                <a:gd name="T4" fmla="*/ 376 w 592"/>
                <a:gd name="T5" fmla="*/ 246 h 378"/>
                <a:gd name="T6" fmla="*/ 384 w 592"/>
                <a:gd name="T7" fmla="*/ 246 h 378"/>
                <a:gd name="T8" fmla="*/ 390 w 592"/>
                <a:gd name="T9" fmla="*/ 300 h 378"/>
                <a:gd name="T10" fmla="*/ 394 w 592"/>
                <a:gd name="T11" fmla="*/ 372 h 378"/>
                <a:gd name="T12" fmla="*/ 404 w 592"/>
                <a:gd name="T13" fmla="*/ 378 h 378"/>
                <a:gd name="T14" fmla="*/ 422 w 592"/>
                <a:gd name="T15" fmla="*/ 376 h 378"/>
                <a:gd name="T16" fmla="*/ 426 w 592"/>
                <a:gd name="T17" fmla="*/ 332 h 378"/>
                <a:gd name="T18" fmla="*/ 460 w 592"/>
                <a:gd name="T19" fmla="*/ 246 h 378"/>
                <a:gd name="T20" fmla="*/ 490 w 592"/>
                <a:gd name="T21" fmla="*/ 198 h 378"/>
                <a:gd name="T22" fmla="*/ 518 w 592"/>
                <a:gd name="T23" fmla="*/ 152 h 378"/>
                <a:gd name="T24" fmla="*/ 538 w 592"/>
                <a:gd name="T25" fmla="*/ 150 h 378"/>
                <a:gd name="T26" fmla="*/ 568 w 592"/>
                <a:gd name="T27" fmla="*/ 152 h 378"/>
                <a:gd name="T28" fmla="*/ 592 w 592"/>
                <a:gd name="T29" fmla="*/ 122 h 378"/>
                <a:gd name="T30" fmla="*/ 582 w 592"/>
                <a:gd name="T31" fmla="*/ 104 h 378"/>
                <a:gd name="T32" fmla="*/ 538 w 592"/>
                <a:gd name="T33" fmla="*/ 56 h 378"/>
                <a:gd name="T34" fmla="*/ 522 w 592"/>
                <a:gd name="T35" fmla="*/ 40 h 378"/>
                <a:gd name="T36" fmla="*/ 544 w 592"/>
                <a:gd name="T37" fmla="*/ 16 h 378"/>
                <a:gd name="T38" fmla="*/ 544 w 592"/>
                <a:gd name="T39" fmla="*/ 6 h 378"/>
                <a:gd name="T40" fmla="*/ 532 w 592"/>
                <a:gd name="T41" fmla="*/ 0 h 378"/>
                <a:gd name="T42" fmla="*/ 522 w 592"/>
                <a:gd name="T43" fmla="*/ 10 h 378"/>
                <a:gd name="T44" fmla="*/ 506 w 592"/>
                <a:gd name="T45" fmla="*/ 28 h 378"/>
                <a:gd name="T46" fmla="*/ 486 w 592"/>
                <a:gd name="T47" fmla="*/ 30 h 378"/>
                <a:gd name="T48" fmla="*/ 468 w 592"/>
                <a:gd name="T49" fmla="*/ 40 h 378"/>
                <a:gd name="T50" fmla="*/ 430 w 592"/>
                <a:gd name="T51" fmla="*/ 50 h 378"/>
                <a:gd name="T52" fmla="*/ 296 w 592"/>
                <a:gd name="T53" fmla="*/ 60 h 378"/>
                <a:gd name="T54" fmla="*/ 204 w 592"/>
                <a:gd name="T55" fmla="*/ 54 h 378"/>
                <a:gd name="T56" fmla="*/ 154 w 592"/>
                <a:gd name="T57" fmla="*/ 48 h 378"/>
                <a:gd name="T58" fmla="*/ 104 w 592"/>
                <a:gd name="T59" fmla="*/ 56 h 378"/>
                <a:gd name="T60" fmla="*/ 84 w 592"/>
                <a:gd name="T61" fmla="*/ 78 h 378"/>
                <a:gd name="T62" fmla="*/ 84 w 592"/>
                <a:gd name="T63" fmla="*/ 78 h 378"/>
                <a:gd name="T64" fmla="*/ 74 w 592"/>
                <a:gd name="T65" fmla="*/ 128 h 378"/>
                <a:gd name="T66" fmla="*/ 50 w 592"/>
                <a:gd name="T67" fmla="*/ 188 h 378"/>
                <a:gd name="T68" fmla="*/ 12 w 592"/>
                <a:gd name="T69" fmla="*/ 238 h 378"/>
                <a:gd name="T70" fmla="*/ 4 w 592"/>
                <a:gd name="T71" fmla="*/ 268 h 378"/>
                <a:gd name="T72" fmla="*/ 10 w 592"/>
                <a:gd name="T73" fmla="*/ 272 h 378"/>
                <a:gd name="T74" fmla="*/ 32 w 592"/>
                <a:gd name="T75" fmla="*/ 258 h 378"/>
                <a:gd name="T76" fmla="*/ 56 w 592"/>
                <a:gd name="T77" fmla="*/ 218 h 378"/>
                <a:gd name="T78" fmla="*/ 88 w 592"/>
                <a:gd name="T79" fmla="*/ 152 h 378"/>
                <a:gd name="T80" fmla="*/ 94 w 592"/>
                <a:gd name="T81" fmla="*/ 202 h 378"/>
                <a:gd name="T82" fmla="*/ 84 w 592"/>
                <a:gd name="T83" fmla="*/ 240 h 378"/>
                <a:gd name="T84" fmla="*/ 90 w 592"/>
                <a:gd name="T85" fmla="*/ 296 h 378"/>
                <a:gd name="T86" fmla="*/ 108 w 592"/>
                <a:gd name="T87" fmla="*/ 374 h 378"/>
                <a:gd name="T88" fmla="*/ 130 w 592"/>
                <a:gd name="T89" fmla="*/ 378 h 378"/>
                <a:gd name="T90" fmla="*/ 140 w 592"/>
                <a:gd name="T91" fmla="*/ 370 h 378"/>
                <a:gd name="T92" fmla="*/ 134 w 592"/>
                <a:gd name="T93" fmla="*/ 346 h 378"/>
                <a:gd name="T94" fmla="*/ 130 w 592"/>
                <a:gd name="T95" fmla="*/ 308 h 378"/>
                <a:gd name="T96" fmla="*/ 208 w 592"/>
                <a:gd name="T97" fmla="*/ 276 h 378"/>
                <a:gd name="T98" fmla="*/ 268 w 592"/>
                <a:gd name="T99" fmla="*/ 238 h 378"/>
                <a:gd name="T100" fmla="*/ 522 w 592"/>
                <a:gd name="T101" fmla="*/ 88 h 378"/>
                <a:gd name="T102" fmla="*/ 528 w 592"/>
                <a:gd name="T103" fmla="*/ 82 h 378"/>
                <a:gd name="T104" fmla="*/ 532 w 592"/>
                <a:gd name="T105" fmla="*/ 9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2" h="378">
                  <a:moveTo>
                    <a:pt x="200" y="258"/>
                  </a:moveTo>
                  <a:lnTo>
                    <a:pt x="200" y="258"/>
                  </a:lnTo>
                  <a:lnTo>
                    <a:pt x="232" y="266"/>
                  </a:lnTo>
                  <a:lnTo>
                    <a:pt x="250" y="270"/>
                  </a:lnTo>
                  <a:lnTo>
                    <a:pt x="272" y="272"/>
                  </a:lnTo>
                  <a:lnTo>
                    <a:pt x="272" y="272"/>
                  </a:lnTo>
                  <a:lnTo>
                    <a:pt x="290" y="270"/>
                  </a:lnTo>
                  <a:lnTo>
                    <a:pt x="306" y="268"/>
                  </a:lnTo>
                  <a:lnTo>
                    <a:pt x="338" y="258"/>
                  </a:lnTo>
                  <a:lnTo>
                    <a:pt x="338" y="258"/>
                  </a:lnTo>
                  <a:lnTo>
                    <a:pt x="366" y="248"/>
                  </a:lnTo>
                  <a:lnTo>
                    <a:pt x="376" y="246"/>
                  </a:lnTo>
                  <a:lnTo>
                    <a:pt x="384" y="246"/>
                  </a:lnTo>
                  <a:lnTo>
                    <a:pt x="384" y="246"/>
                  </a:lnTo>
                  <a:lnTo>
                    <a:pt x="384" y="246"/>
                  </a:lnTo>
                  <a:lnTo>
                    <a:pt x="384" y="246"/>
                  </a:lnTo>
                  <a:lnTo>
                    <a:pt x="386" y="254"/>
                  </a:lnTo>
                  <a:lnTo>
                    <a:pt x="388" y="268"/>
                  </a:lnTo>
                  <a:lnTo>
                    <a:pt x="388" y="268"/>
                  </a:lnTo>
                  <a:lnTo>
                    <a:pt x="390" y="300"/>
                  </a:lnTo>
                  <a:lnTo>
                    <a:pt x="392" y="332"/>
                  </a:lnTo>
                  <a:lnTo>
                    <a:pt x="392" y="368"/>
                  </a:lnTo>
                  <a:lnTo>
                    <a:pt x="392" y="368"/>
                  </a:lnTo>
                  <a:lnTo>
                    <a:pt x="394" y="372"/>
                  </a:lnTo>
                  <a:lnTo>
                    <a:pt x="396" y="376"/>
                  </a:lnTo>
                  <a:lnTo>
                    <a:pt x="396" y="376"/>
                  </a:lnTo>
                  <a:lnTo>
                    <a:pt x="400" y="378"/>
                  </a:lnTo>
                  <a:lnTo>
                    <a:pt x="404" y="378"/>
                  </a:lnTo>
                  <a:lnTo>
                    <a:pt x="416" y="378"/>
                  </a:lnTo>
                  <a:lnTo>
                    <a:pt x="416" y="378"/>
                  </a:lnTo>
                  <a:lnTo>
                    <a:pt x="420" y="378"/>
                  </a:lnTo>
                  <a:lnTo>
                    <a:pt x="422" y="376"/>
                  </a:lnTo>
                  <a:lnTo>
                    <a:pt x="422" y="376"/>
                  </a:lnTo>
                  <a:lnTo>
                    <a:pt x="426" y="372"/>
                  </a:lnTo>
                  <a:lnTo>
                    <a:pt x="426" y="368"/>
                  </a:lnTo>
                  <a:lnTo>
                    <a:pt x="426" y="332"/>
                  </a:lnTo>
                  <a:lnTo>
                    <a:pt x="436" y="258"/>
                  </a:lnTo>
                  <a:lnTo>
                    <a:pt x="436" y="258"/>
                  </a:lnTo>
                  <a:lnTo>
                    <a:pt x="448" y="254"/>
                  </a:lnTo>
                  <a:lnTo>
                    <a:pt x="460" y="246"/>
                  </a:lnTo>
                  <a:lnTo>
                    <a:pt x="460" y="246"/>
                  </a:lnTo>
                  <a:lnTo>
                    <a:pt x="468" y="236"/>
                  </a:lnTo>
                  <a:lnTo>
                    <a:pt x="476" y="224"/>
                  </a:lnTo>
                  <a:lnTo>
                    <a:pt x="490" y="198"/>
                  </a:lnTo>
                  <a:lnTo>
                    <a:pt x="508" y="158"/>
                  </a:lnTo>
                  <a:lnTo>
                    <a:pt x="508" y="158"/>
                  </a:lnTo>
                  <a:lnTo>
                    <a:pt x="512" y="156"/>
                  </a:lnTo>
                  <a:lnTo>
                    <a:pt x="518" y="152"/>
                  </a:lnTo>
                  <a:lnTo>
                    <a:pt x="518" y="152"/>
                  </a:lnTo>
                  <a:lnTo>
                    <a:pt x="528" y="150"/>
                  </a:lnTo>
                  <a:lnTo>
                    <a:pt x="538" y="150"/>
                  </a:lnTo>
                  <a:lnTo>
                    <a:pt x="538" y="150"/>
                  </a:lnTo>
                  <a:lnTo>
                    <a:pt x="560" y="150"/>
                  </a:lnTo>
                  <a:lnTo>
                    <a:pt x="560" y="150"/>
                  </a:lnTo>
                  <a:lnTo>
                    <a:pt x="568" y="152"/>
                  </a:lnTo>
                  <a:lnTo>
                    <a:pt x="568" y="152"/>
                  </a:lnTo>
                  <a:lnTo>
                    <a:pt x="574" y="152"/>
                  </a:lnTo>
                  <a:lnTo>
                    <a:pt x="580" y="146"/>
                  </a:lnTo>
                  <a:lnTo>
                    <a:pt x="592" y="122"/>
                  </a:lnTo>
                  <a:lnTo>
                    <a:pt x="592" y="122"/>
                  </a:lnTo>
                  <a:lnTo>
                    <a:pt x="592" y="116"/>
                  </a:lnTo>
                  <a:lnTo>
                    <a:pt x="590" y="110"/>
                  </a:lnTo>
                  <a:lnTo>
                    <a:pt x="590" y="110"/>
                  </a:lnTo>
                  <a:lnTo>
                    <a:pt x="582" y="104"/>
                  </a:lnTo>
                  <a:lnTo>
                    <a:pt x="566" y="88"/>
                  </a:lnTo>
                  <a:lnTo>
                    <a:pt x="566" y="88"/>
                  </a:lnTo>
                  <a:lnTo>
                    <a:pt x="538" y="56"/>
                  </a:lnTo>
                  <a:lnTo>
                    <a:pt x="538" y="56"/>
                  </a:lnTo>
                  <a:lnTo>
                    <a:pt x="526" y="42"/>
                  </a:lnTo>
                  <a:lnTo>
                    <a:pt x="526" y="42"/>
                  </a:lnTo>
                  <a:lnTo>
                    <a:pt x="522" y="40"/>
                  </a:lnTo>
                  <a:lnTo>
                    <a:pt x="522" y="40"/>
                  </a:lnTo>
                  <a:lnTo>
                    <a:pt x="528" y="36"/>
                  </a:lnTo>
                  <a:lnTo>
                    <a:pt x="528" y="36"/>
                  </a:lnTo>
                  <a:lnTo>
                    <a:pt x="538" y="24"/>
                  </a:lnTo>
                  <a:lnTo>
                    <a:pt x="544" y="16"/>
                  </a:lnTo>
                  <a:lnTo>
                    <a:pt x="544" y="16"/>
                  </a:lnTo>
                  <a:lnTo>
                    <a:pt x="544" y="12"/>
                  </a:lnTo>
                  <a:lnTo>
                    <a:pt x="544" y="8"/>
                  </a:lnTo>
                  <a:lnTo>
                    <a:pt x="544" y="6"/>
                  </a:lnTo>
                  <a:lnTo>
                    <a:pt x="540" y="2"/>
                  </a:lnTo>
                  <a:lnTo>
                    <a:pt x="540" y="2"/>
                  </a:lnTo>
                  <a:lnTo>
                    <a:pt x="536" y="0"/>
                  </a:lnTo>
                  <a:lnTo>
                    <a:pt x="532" y="0"/>
                  </a:lnTo>
                  <a:lnTo>
                    <a:pt x="528" y="2"/>
                  </a:lnTo>
                  <a:lnTo>
                    <a:pt x="526" y="6"/>
                  </a:lnTo>
                  <a:lnTo>
                    <a:pt x="526" y="6"/>
                  </a:lnTo>
                  <a:lnTo>
                    <a:pt x="522" y="10"/>
                  </a:lnTo>
                  <a:lnTo>
                    <a:pt x="522" y="10"/>
                  </a:lnTo>
                  <a:lnTo>
                    <a:pt x="514" y="18"/>
                  </a:lnTo>
                  <a:lnTo>
                    <a:pt x="506" y="28"/>
                  </a:lnTo>
                  <a:lnTo>
                    <a:pt x="506" y="28"/>
                  </a:lnTo>
                  <a:lnTo>
                    <a:pt x="498" y="32"/>
                  </a:lnTo>
                  <a:lnTo>
                    <a:pt x="498" y="32"/>
                  </a:lnTo>
                  <a:lnTo>
                    <a:pt x="486" y="30"/>
                  </a:lnTo>
                  <a:lnTo>
                    <a:pt x="486" y="30"/>
                  </a:lnTo>
                  <a:lnTo>
                    <a:pt x="476" y="32"/>
                  </a:lnTo>
                  <a:lnTo>
                    <a:pt x="472" y="36"/>
                  </a:lnTo>
                  <a:lnTo>
                    <a:pt x="468" y="40"/>
                  </a:lnTo>
                  <a:lnTo>
                    <a:pt x="468" y="40"/>
                  </a:lnTo>
                  <a:lnTo>
                    <a:pt x="464" y="42"/>
                  </a:lnTo>
                  <a:lnTo>
                    <a:pt x="454" y="46"/>
                  </a:lnTo>
                  <a:lnTo>
                    <a:pt x="454" y="46"/>
                  </a:lnTo>
                  <a:lnTo>
                    <a:pt x="430" y="50"/>
                  </a:lnTo>
                  <a:lnTo>
                    <a:pt x="396" y="56"/>
                  </a:lnTo>
                  <a:lnTo>
                    <a:pt x="352" y="58"/>
                  </a:lnTo>
                  <a:lnTo>
                    <a:pt x="296" y="60"/>
                  </a:lnTo>
                  <a:lnTo>
                    <a:pt x="296" y="60"/>
                  </a:lnTo>
                  <a:lnTo>
                    <a:pt x="262" y="60"/>
                  </a:lnTo>
                  <a:lnTo>
                    <a:pt x="236" y="58"/>
                  </a:lnTo>
                  <a:lnTo>
                    <a:pt x="204" y="54"/>
                  </a:lnTo>
                  <a:lnTo>
                    <a:pt x="204" y="54"/>
                  </a:lnTo>
                  <a:lnTo>
                    <a:pt x="182" y="50"/>
                  </a:lnTo>
                  <a:lnTo>
                    <a:pt x="170" y="48"/>
                  </a:lnTo>
                  <a:lnTo>
                    <a:pt x="154" y="48"/>
                  </a:lnTo>
                  <a:lnTo>
                    <a:pt x="154" y="48"/>
                  </a:lnTo>
                  <a:lnTo>
                    <a:pt x="124" y="50"/>
                  </a:lnTo>
                  <a:lnTo>
                    <a:pt x="112" y="52"/>
                  </a:lnTo>
                  <a:lnTo>
                    <a:pt x="104" y="56"/>
                  </a:lnTo>
                  <a:lnTo>
                    <a:pt x="104" y="56"/>
                  </a:lnTo>
                  <a:lnTo>
                    <a:pt x="96" y="60"/>
                  </a:lnTo>
                  <a:lnTo>
                    <a:pt x="92" y="66"/>
                  </a:lnTo>
                  <a:lnTo>
                    <a:pt x="84" y="78"/>
                  </a:lnTo>
                  <a:lnTo>
                    <a:pt x="84" y="78"/>
                  </a:lnTo>
                  <a:lnTo>
                    <a:pt x="84" y="78"/>
                  </a:lnTo>
                  <a:lnTo>
                    <a:pt x="84" y="78"/>
                  </a:lnTo>
                  <a:lnTo>
                    <a:pt x="84" y="78"/>
                  </a:lnTo>
                  <a:lnTo>
                    <a:pt x="84" y="78"/>
                  </a:lnTo>
                  <a:lnTo>
                    <a:pt x="80" y="88"/>
                  </a:lnTo>
                  <a:lnTo>
                    <a:pt x="80" y="100"/>
                  </a:lnTo>
                  <a:lnTo>
                    <a:pt x="80" y="100"/>
                  </a:lnTo>
                  <a:lnTo>
                    <a:pt x="74" y="128"/>
                  </a:lnTo>
                  <a:lnTo>
                    <a:pt x="74" y="128"/>
                  </a:lnTo>
                  <a:lnTo>
                    <a:pt x="68" y="148"/>
                  </a:lnTo>
                  <a:lnTo>
                    <a:pt x="60" y="168"/>
                  </a:lnTo>
                  <a:lnTo>
                    <a:pt x="50" y="188"/>
                  </a:lnTo>
                  <a:lnTo>
                    <a:pt x="38" y="206"/>
                  </a:lnTo>
                  <a:lnTo>
                    <a:pt x="38" y="206"/>
                  </a:lnTo>
                  <a:lnTo>
                    <a:pt x="22" y="224"/>
                  </a:lnTo>
                  <a:lnTo>
                    <a:pt x="12" y="238"/>
                  </a:lnTo>
                  <a:lnTo>
                    <a:pt x="2" y="256"/>
                  </a:lnTo>
                  <a:lnTo>
                    <a:pt x="2" y="256"/>
                  </a:lnTo>
                  <a:lnTo>
                    <a:pt x="0" y="262"/>
                  </a:lnTo>
                  <a:lnTo>
                    <a:pt x="4" y="268"/>
                  </a:lnTo>
                  <a:lnTo>
                    <a:pt x="4" y="268"/>
                  </a:lnTo>
                  <a:lnTo>
                    <a:pt x="6" y="270"/>
                  </a:lnTo>
                  <a:lnTo>
                    <a:pt x="10" y="272"/>
                  </a:lnTo>
                  <a:lnTo>
                    <a:pt x="10" y="272"/>
                  </a:lnTo>
                  <a:lnTo>
                    <a:pt x="16" y="270"/>
                  </a:lnTo>
                  <a:lnTo>
                    <a:pt x="16" y="270"/>
                  </a:lnTo>
                  <a:lnTo>
                    <a:pt x="24" y="264"/>
                  </a:lnTo>
                  <a:lnTo>
                    <a:pt x="32" y="258"/>
                  </a:lnTo>
                  <a:lnTo>
                    <a:pt x="44" y="242"/>
                  </a:lnTo>
                  <a:lnTo>
                    <a:pt x="52" y="228"/>
                  </a:lnTo>
                  <a:lnTo>
                    <a:pt x="56" y="218"/>
                  </a:lnTo>
                  <a:lnTo>
                    <a:pt x="56" y="218"/>
                  </a:lnTo>
                  <a:lnTo>
                    <a:pt x="66" y="202"/>
                  </a:lnTo>
                  <a:lnTo>
                    <a:pt x="74" y="186"/>
                  </a:lnTo>
                  <a:lnTo>
                    <a:pt x="88" y="152"/>
                  </a:lnTo>
                  <a:lnTo>
                    <a:pt x="88" y="152"/>
                  </a:lnTo>
                  <a:lnTo>
                    <a:pt x="94" y="174"/>
                  </a:lnTo>
                  <a:lnTo>
                    <a:pt x="96" y="190"/>
                  </a:lnTo>
                  <a:lnTo>
                    <a:pt x="96" y="190"/>
                  </a:lnTo>
                  <a:lnTo>
                    <a:pt x="94" y="202"/>
                  </a:lnTo>
                  <a:lnTo>
                    <a:pt x="90" y="216"/>
                  </a:lnTo>
                  <a:lnTo>
                    <a:pt x="90" y="216"/>
                  </a:lnTo>
                  <a:lnTo>
                    <a:pt x="86" y="230"/>
                  </a:lnTo>
                  <a:lnTo>
                    <a:pt x="84" y="240"/>
                  </a:lnTo>
                  <a:lnTo>
                    <a:pt x="84" y="248"/>
                  </a:lnTo>
                  <a:lnTo>
                    <a:pt x="84" y="248"/>
                  </a:lnTo>
                  <a:lnTo>
                    <a:pt x="86" y="272"/>
                  </a:lnTo>
                  <a:lnTo>
                    <a:pt x="90" y="296"/>
                  </a:lnTo>
                  <a:lnTo>
                    <a:pt x="96" y="322"/>
                  </a:lnTo>
                  <a:lnTo>
                    <a:pt x="108" y="370"/>
                  </a:lnTo>
                  <a:lnTo>
                    <a:pt x="108" y="370"/>
                  </a:lnTo>
                  <a:lnTo>
                    <a:pt x="108" y="374"/>
                  </a:lnTo>
                  <a:lnTo>
                    <a:pt x="112" y="376"/>
                  </a:lnTo>
                  <a:lnTo>
                    <a:pt x="118" y="378"/>
                  </a:lnTo>
                  <a:lnTo>
                    <a:pt x="130" y="378"/>
                  </a:lnTo>
                  <a:lnTo>
                    <a:pt x="130" y="378"/>
                  </a:lnTo>
                  <a:lnTo>
                    <a:pt x="134" y="378"/>
                  </a:lnTo>
                  <a:lnTo>
                    <a:pt x="138" y="374"/>
                  </a:lnTo>
                  <a:lnTo>
                    <a:pt x="138" y="374"/>
                  </a:lnTo>
                  <a:lnTo>
                    <a:pt x="140" y="370"/>
                  </a:lnTo>
                  <a:lnTo>
                    <a:pt x="140" y="364"/>
                  </a:lnTo>
                  <a:lnTo>
                    <a:pt x="140" y="364"/>
                  </a:lnTo>
                  <a:lnTo>
                    <a:pt x="134" y="346"/>
                  </a:lnTo>
                  <a:lnTo>
                    <a:pt x="134" y="346"/>
                  </a:lnTo>
                  <a:lnTo>
                    <a:pt x="130" y="330"/>
                  </a:lnTo>
                  <a:lnTo>
                    <a:pt x="128" y="320"/>
                  </a:lnTo>
                  <a:lnTo>
                    <a:pt x="128" y="320"/>
                  </a:lnTo>
                  <a:lnTo>
                    <a:pt x="130" y="308"/>
                  </a:lnTo>
                  <a:lnTo>
                    <a:pt x="132" y="296"/>
                  </a:lnTo>
                  <a:lnTo>
                    <a:pt x="200" y="258"/>
                  </a:lnTo>
                  <a:close/>
                  <a:moveTo>
                    <a:pt x="208" y="276"/>
                  </a:moveTo>
                  <a:lnTo>
                    <a:pt x="208" y="276"/>
                  </a:lnTo>
                  <a:close/>
                  <a:moveTo>
                    <a:pt x="166" y="300"/>
                  </a:moveTo>
                  <a:lnTo>
                    <a:pt x="166" y="300"/>
                  </a:lnTo>
                  <a:close/>
                  <a:moveTo>
                    <a:pt x="268" y="238"/>
                  </a:moveTo>
                  <a:lnTo>
                    <a:pt x="268" y="238"/>
                  </a:lnTo>
                  <a:close/>
                  <a:moveTo>
                    <a:pt x="528" y="94"/>
                  </a:moveTo>
                  <a:lnTo>
                    <a:pt x="528" y="94"/>
                  </a:lnTo>
                  <a:lnTo>
                    <a:pt x="524" y="92"/>
                  </a:lnTo>
                  <a:lnTo>
                    <a:pt x="522" y="88"/>
                  </a:lnTo>
                  <a:lnTo>
                    <a:pt x="522" y="88"/>
                  </a:lnTo>
                  <a:lnTo>
                    <a:pt x="524" y="84"/>
                  </a:lnTo>
                  <a:lnTo>
                    <a:pt x="528" y="82"/>
                  </a:lnTo>
                  <a:lnTo>
                    <a:pt x="528" y="82"/>
                  </a:lnTo>
                  <a:lnTo>
                    <a:pt x="532" y="84"/>
                  </a:lnTo>
                  <a:lnTo>
                    <a:pt x="534" y="88"/>
                  </a:lnTo>
                  <a:lnTo>
                    <a:pt x="534" y="88"/>
                  </a:lnTo>
                  <a:lnTo>
                    <a:pt x="532" y="92"/>
                  </a:lnTo>
                  <a:lnTo>
                    <a:pt x="528" y="94"/>
                  </a:lnTo>
                  <a:lnTo>
                    <a:pt x="528" y="94"/>
                  </a:lnTo>
                  <a:close/>
                </a:path>
              </a:pathLst>
            </a:custGeom>
            <a:grpFill/>
            <a:ln>
              <a:noFill/>
            </a:ln>
          </p:spPr>
          <p:txBody>
            <a:bodyPr lIns="68570" tIns="34285" rIns="68570" bIns="34285"/>
            <a:lstStyle/>
            <a:p>
              <a:pPr defTabSz="685669" eaLnBrk="1" hangingPunct="1">
                <a:defRPr/>
              </a:pPr>
              <a:endParaRPr lang="en-US" sz="1800" kern="0">
                <a:solidFill>
                  <a:srgbClr val="505050">
                    <a:lumMod val="20000"/>
                    <a:lumOff val="80000"/>
                  </a:srgbClr>
                </a:solidFill>
              </a:endParaRPr>
            </a:p>
          </p:txBody>
        </p:sp>
        <p:grpSp>
          <p:nvGrpSpPr>
            <p:cNvPr id="21" name="Group 20">
              <a:extLst>
                <a:ext uri="{FF2B5EF4-FFF2-40B4-BE49-F238E27FC236}">
                  <a16:creationId xmlns:a16="http://schemas.microsoft.com/office/drawing/2014/main" id="{C7E84778-B95D-44FB-8AA0-65ABD20FC6DC}"/>
                </a:ext>
              </a:extLst>
            </p:cNvPr>
            <p:cNvGrpSpPr/>
            <p:nvPr/>
          </p:nvGrpSpPr>
          <p:grpSpPr>
            <a:xfrm>
              <a:off x="9390020" y="5912138"/>
              <a:ext cx="137480" cy="172124"/>
              <a:chOff x="9044378" y="5564112"/>
              <a:chExt cx="241762" cy="172124"/>
            </a:xfrm>
            <a:grpFill/>
          </p:grpSpPr>
          <p:sp>
            <p:nvSpPr>
              <p:cNvPr id="44" name="Rounded Rectangle 43">
                <a:extLst>
                  <a:ext uri="{FF2B5EF4-FFF2-40B4-BE49-F238E27FC236}">
                    <a16:creationId xmlns:a16="http://schemas.microsoft.com/office/drawing/2014/main" id="{AED9E7B8-EEFD-410E-8B75-43AE540C29F2}"/>
                  </a:ext>
                </a:extLst>
              </p:cNvPr>
              <p:cNvSpPr/>
              <p:nvPr/>
            </p:nvSpPr>
            <p:spPr bwMode="auto">
              <a:xfrm rot="16200000">
                <a:off x="9014222" y="5611581"/>
                <a:ext cx="137497" cy="77186"/>
              </a:xfrm>
              <a:prstGeom prst="roundRect">
                <a:avLst>
                  <a:gd name="adj" fmla="val 1343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sp>
            <p:nvSpPr>
              <p:cNvPr id="50" name="Rounded Rectangle 49">
                <a:extLst>
                  <a:ext uri="{FF2B5EF4-FFF2-40B4-BE49-F238E27FC236}">
                    <a16:creationId xmlns:a16="http://schemas.microsoft.com/office/drawing/2014/main" id="{80782BD3-E530-4473-A004-05E08BB2B1A6}"/>
                  </a:ext>
                </a:extLst>
              </p:cNvPr>
              <p:cNvSpPr/>
              <p:nvPr/>
            </p:nvSpPr>
            <p:spPr bwMode="auto">
              <a:xfrm>
                <a:off x="9092807" y="5564112"/>
                <a:ext cx="144906" cy="172124"/>
              </a:xfrm>
              <a:prstGeom prst="roundRect">
                <a:avLst/>
              </a:prstGeom>
              <a:grpFill/>
              <a:ln>
                <a:solidFill>
                  <a:schemeClr val="bg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sp>
            <p:nvSpPr>
              <p:cNvPr id="51" name="Rounded Rectangle 50">
                <a:extLst>
                  <a:ext uri="{FF2B5EF4-FFF2-40B4-BE49-F238E27FC236}">
                    <a16:creationId xmlns:a16="http://schemas.microsoft.com/office/drawing/2014/main" id="{A60FDAEF-7377-4878-AD53-640D508D1320}"/>
                  </a:ext>
                </a:extLst>
              </p:cNvPr>
              <p:cNvSpPr/>
              <p:nvPr/>
            </p:nvSpPr>
            <p:spPr bwMode="auto">
              <a:xfrm rot="16200000">
                <a:off x="9178798" y="5611581"/>
                <a:ext cx="137497" cy="77186"/>
              </a:xfrm>
              <a:prstGeom prst="roundRect">
                <a:avLst>
                  <a:gd name="adj" fmla="val 1343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grpSp>
      </p:grpSp>
      <p:sp>
        <p:nvSpPr>
          <p:cNvPr id="38" name="Oval 37">
            <a:extLst>
              <a:ext uri="{FF2B5EF4-FFF2-40B4-BE49-F238E27FC236}">
                <a16:creationId xmlns:a16="http://schemas.microsoft.com/office/drawing/2014/main" id="{E73E9C70-9C41-4C32-A72C-A9CE883DD845}"/>
              </a:ext>
            </a:extLst>
          </p:cNvPr>
          <p:cNvSpPr/>
          <p:nvPr/>
        </p:nvSpPr>
        <p:spPr bwMode="auto">
          <a:xfrm flipH="1">
            <a:off x="1511300" y="5689600"/>
            <a:ext cx="225425" cy="225425"/>
          </a:xfrm>
          <a:prstGeom prst="ellipse">
            <a:avLst/>
          </a:prstGeom>
          <a:noFill/>
          <a:ln w="25400">
            <a:solidFill>
              <a:schemeClr val="bg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cxnSp>
        <p:nvCxnSpPr>
          <p:cNvPr id="73" name="Straight Connector 72">
            <a:extLst>
              <a:ext uri="{FF2B5EF4-FFF2-40B4-BE49-F238E27FC236}">
                <a16:creationId xmlns:a16="http://schemas.microsoft.com/office/drawing/2014/main" id="{7B88D8A7-0BEF-4212-B09E-0BCCF7FD9DCE}"/>
              </a:ext>
            </a:extLst>
          </p:cNvPr>
          <p:cNvCxnSpPr/>
          <p:nvPr/>
        </p:nvCxnSpPr>
        <p:spPr>
          <a:xfrm flipV="1">
            <a:off x="1619250" y="4117975"/>
            <a:ext cx="0" cy="1509713"/>
          </a:xfrm>
          <a:prstGeom prst="line">
            <a:avLst/>
          </a:prstGeom>
          <a:ln w="38100" cap="rnd">
            <a:solidFill>
              <a:schemeClr val="accent1"/>
            </a:solidFill>
            <a:prstDash val="sysDot"/>
            <a:headEnd type="none" w="lg"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D9B7584-623E-4268-8A74-8B88E99B11D7}"/>
              </a:ext>
            </a:extLst>
          </p:cNvPr>
          <p:cNvCxnSpPr/>
          <p:nvPr/>
        </p:nvCxnSpPr>
        <p:spPr>
          <a:xfrm flipH="1">
            <a:off x="1938338" y="4005263"/>
            <a:ext cx="989012" cy="0"/>
          </a:xfrm>
          <a:prstGeom prst="line">
            <a:avLst/>
          </a:prstGeom>
          <a:ln w="38100" cap="rnd">
            <a:solidFill>
              <a:schemeClr val="accent1"/>
            </a:solidFill>
            <a:prstDash val="sysDot"/>
            <a:headEnd type="none" w="lg" len="med"/>
            <a:tailEnd type="none" w="med" len="med"/>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8C1212D7-B09A-49CB-B0C4-0C8F2E86956D}"/>
              </a:ext>
            </a:extLst>
          </p:cNvPr>
          <p:cNvGrpSpPr/>
          <p:nvPr/>
        </p:nvGrpSpPr>
        <p:grpSpPr>
          <a:xfrm>
            <a:off x="2973652" y="3832173"/>
            <a:ext cx="163205" cy="419126"/>
            <a:chOff x="6448567" y="3004805"/>
            <a:chExt cx="300251" cy="771075"/>
          </a:xfrm>
          <a:solidFill>
            <a:schemeClr val="tx1"/>
          </a:solidFill>
        </p:grpSpPr>
        <p:sp>
          <p:nvSpPr>
            <p:cNvPr id="60" name="Rounded Rectangle 59">
              <a:extLst>
                <a:ext uri="{FF2B5EF4-FFF2-40B4-BE49-F238E27FC236}">
                  <a16:creationId xmlns:a16="http://schemas.microsoft.com/office/drawing/2014/main" id="{E5EA38A3-ACF2-48E4-8E90-4E0186BC45FD}"/>
                </a:ext>
              </a:extLst>
            </p:cNvPr>
            <p:cNvSpPr/>
            <p:nvPr/>
          </p:nvSpPr>
          <p:spPr bwMode="auto">
            <a:xfrm>
              <a:off x="6510803" y="3040063"/>
              <a:ext cx="86504" cy="74511"/>
            </a:xfrm>
            <a:prstGeom prst="roundRect">
              <a:avLst/>
            </a:prstGeom>
            <a:grpFill/>
            <a:ln>
              <a:solidFill>
                <a:schemeClr val="bg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sp>
          <p:nvSpPr>
            <p:cNvPr id="61" name="Rounded Rectangle 60">
              <a:extLst>
                <a:ext uri="{FF2B5EF4-FFF2-40B4-BE49-F238E27FC236}">
                  <a16:creationId xmlns:a16="http://schemas.microsoft.com/office/drawing/2014/main" id="{12C42BB6-56D3-4A3D-A03A-A2DFDD44DDB8}"/>
                </a:ext>
              </a:extLst>
            </p:cNvPr>
            <p:cNvSpPr/>
            <p:nvPr/>
          </p:nvSpPr>
          <p:spPr bwMode="auto">
            <a:xfrm flipH="1">
              <a:off x="6526928" y="3004805"/>
              <a:ext cx="54818" cy="321837"/>
            </a:xfrm>
            <a:prstGeom prst="roundRect">
              <a:avLst/>
            </a:prstGeom>
            <a:grpFill/>
            <a:ln>
              <a:solidFill>
                <a:schemeClr val="bg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sp>
          <p:nvSpPr>
            <p:cNvPr id="59" name="Rounded Rectangle 58">
              <a:extLst>
                <a:ext uri="{FF2B5EF4-FFF2-40B4-BE49-F238E27FC236}">
                  <a16:creationId xmlns:a16="http://schemas.microsoft.com/office/drawing/2014/main" id="{AEF82EE2-20E4-415E-8C8E-39643E58D29C}"/>
                </a:ext>
              </a:extLst>
            </p:cNvPr>
            <p:cNvSpPr/>
            <p:nvPr/>
          </p:nvSpPr>
          <p:spPr bwMode="auto">
            <a:xfrm>
              <a:off x="6448567" y="3248168"/>
              <a:ext cx="300251" cy="491319"/>
            </a:xfrm>
            <a:prstGeom prst="roundRect">
              <a:avLst>
                <a:gd name="adj" fmla="val 9849"/>
              </a:avLst>
            </a:prstGeom>
            <a:grpFill/>
            <a:ln>
              <a:solidFill>
                <a:schemeClr val="bg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sp>
          <p:nvSpPr>
            <p:cNvPr id="62" name="Rounded Rectangle 61">
              <a:extLst>
                <a:ext uri="{FF2B5EF4-FFF2-40B4-BE49-F238E27FC236}">
                  <a16:creationId xmlns:a16="http://schemas.microsoft.com/office/drawing/2014/main" id="{DFA7985B-CB16-4819-BBD2-7127F02F6E86}"/>
                </a:ext>
              </a:extLst>
            </p:cNvPr>
            <p:cNvSpPr/>
            <p:nvPr/>
          </p:nvSpPr>
          <p:spPr bwMode="auto">
            <a:xfrm flipH="1">
              <a:off x="6479275" y="3194736"/>
              <a:ext cx="238835" cy="142141"/>
            </a:xfrm>
            <a:prstGeom prst="roundRect">
              <a:avLst>
                <a:gd name="adj" fmla="val 14267"/>
              </a:avLst>
            </a:prstGeom>
            <a:grpFill/>
            <a:ln>
              <a:solidFill>
                <a:schemeClr val="bg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sp>
          <p:nvSpPr>
            <p:cNvPr id="63" name="Rounded Rectangle 62">
              <a:extLst>
                <a:ext uri="{FF2B5EF4-FFF2-40B4-BE49-F238E27FC236}">
                  <a16:creationId xmlns:a16="http://schemas.microsoft.com/office/drawing/2014/main" id="{F54F14BF-1D1B-4F54-B264-E63D4C000020}"/>
                </a:ext>
              </a:extLst>
            </p:cNvPr>
            <p:cNvSpPr/>
            <p:nvPr/>
          </p:nvSpPr>
          <p:spPr bwMode="auto">
            <a:xfrm flipH="1">
              <a:off x="6479275" y="3633739"/>
              <a:ext cx="238835" cy="142141"/>
            </a:xfrm>
            <a:prstGeom prst="roundRect">
              <a:avLst>
                <a:gd name="adj" fmla="val 14267"/>
              </a:avLst>
            </a:prstGeom>
            <a:grpFill/>
            <a:ln>
              <a:solidFill>
                <a:schemeClr val="bg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solidFill>
                  <a:srgbClr val="505050">
                    <a:lumMod val="20000"/>
                    <a:lumOff val="80000"/>
                  </a:srgbClr>
                </a:solidFill>
                <a:ea typeface="Segoe UI" pitchFamily="34" charset="0"/>
                <a:cs typeface="Segoe UI" pitchFamily="34" charset="0"/>
              </a:endParaRPr>
            </a:p>
          </p:txBody>
        </p:sp>
      </p:grpSp>
      <p:sp>
        <p:nvSpPr>
          <p:cNvPr id="66" name="TextBox 65">
            <a:extLst>
              <a:ext uri="{FF2B5EF4-FFF2-40B4-BE49-F238E27FC236}">
                <a16:creationId xmlns:a16="http://schemas.microsoft.com/office/drawing/2014/main" id="{9A881C85-0853-4253-B931-268400C3D071}"/>
              </a:ext>
            </a:extLst>
          </p:cNvPr>
          <p:cNvSpPr txBox="1"/>
          <p:nvPr/>
        </p:nvSpPr>
        <p:spPr>
          <a:xfrm>
            <a:off x="2112963" y="4024313"/>
            <a:ext cx="1111250" cy="263525"/>
          </a:xfrm>
          <a:prstGeom prst="rect">
            <a:avLst/>
          </a:prstGeom>
          <a:noFill/>
          <a:ln>
            <a:noFill/>
          </a:ln>
        </p:spPr>
        <p:txBody>
          <a:bodyPr lIns="0" tIns="68570" rIns="0" bIns="68570">
            <a:spAutoFit/>
          </a:bodyPr>
          <a:lstStyle/>
          <a:p>
            <a:pPr algn="ctr" defTabSz="685669" eaLnBrk="1" hangingPunct="1">
              <a:lnSpc>
                <a:spcPct val="90000"/>
              </a:lnSpc>
              <a:spcAft>
                <a:spcPts val="450"/>
              </a:spcAft>
              <a:defRPr/>
            </a:pPr>
            <a:r>
              <a:rPr lang="en-US" sz="900" b="1" kern="0" dirty="0">
                <a:solidFill>
                  <a:schemeClr val="accent1"/>
                </a:solidFill>
              </a:rPr>
              <a:t>RECEIVER</a:t>
            </a:r>
          </a:p>
        </p:txBody>
      </p:sp>
      <p:cxnSp>
        <p:nvCxnSpPr>
          <p:cNvPr id="75" name="Straight Connector 74">
            <a:extLst>
              <a:ext uri="{FF2B5EF4-FFF2-40B4-BE49-F238E27FC236}">
                <a16:creationId xmlns:a16="http://schemas.microsoft.com/office/drawing/2014/main" id="{DD4EE663-15B8-4A85-9EF1-41637E84DD8B}"/>
              </a:ext>
            </a:extLst>
          </p:cNvPr>
          <p:cNvCxnSpPr/>
          <p:nvPr/>
        </p:nvCxnSpPr>
        <p:spPr>
          <a:xfrm flipH="1">
            <a:off x="3125788" y="4818063"/>
            <a:ext cx="192087" cy="0"/>
          </a:xfrm>
          <a:prstGeom prst="line">
            <a:avLst/>
          </a:prstGeom>
          <a:ln w="38100" cap="rnd">
            <a:solidFill>
              <a:schemeClr val="accent1"/>
            </a:solidFill>
            <a:prstDash val="sysDot"/>
            <a:headEnd type="none" w="lg"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68D6B20-1F0F-4A21-BB5F-F7D13293FFEB}"/>
              </a:ext>
            </a:extLst>
          </p:cNvPr>
          <p:cNvCxnSpPr/>
          <p:nvPr/>
        </p:nvCxnSpPr>
        <p:spPr>
          <a:xfrm flipV="1">
            <a:off x="3055938" y="4227513"/>
            <a:ext cx="0" cy="588962"/>
          </a:xfrm>
          <a:prstGeom prst="line">
            <a:avLst/>
          </a:prstGeom>
          <a:ln w="38100" cap="rnd">
            <a:solidFill>
              <a:schemeClr val="accent1"/>
            </a:solidFill>
            <a:prstDash val="sysDot"/>
            <a:headEnd type="none" w="lg"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F6EB128-4AF4-4208-95BA-2FD2916AA2EC}"/>
              </a:ext>
            </a:extLst>
          </p:cNvPr>
          <p:cNvCxnSpPr/>
          <p:nvPr/>
        </p:nvCxnSpPr>
        <p:spPr>
          <a:xfrm flipV="1">
            <a:off x="3332163" y="4838700"/>
            <a:ext cx="0" cy="485775"/>
          </a:xfrm>
          <a:prstGeom prst="line">
            <a:avLst/>
          </a:prstGeom>
          <a:ln w="38100" cap="rnd">
            <a:solidFill>
              <a:schemeClr val="accent1"/>
            </a:solidFill>
            <a:prstDash val="sysDot"/>
            <a:headEnd type="none" w="lg"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AD0FC44-71C2-41A9-80CC-FC71078BDAA6}"/>
              </a:ext>
            </a:extLst>
          </p:cNvPr>
          <p:cNvCxnSpPr/>
          <p:nvPr/>
        </p:nvCxnSpPr>
        <p:spPr>
          <a:xfrm flipH="1">
            <a:off x="3848100" y="5499100"/>
            <a:ext cx="650875" cy="0"/>
          </a:xfrm>
          <a:prstGeom prst="line">
            <a:avLst/>
          </a:prstGeom>
          <a:ln w="38100" cap="rnd">
            <a:solidFill>
              <a:schemeClr val="accent1"/>
            </a:solidFill>
            <a:prstDash val="sysDot"/>
            <a:headEnd type="none" w="lg"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0946220A-F2A9-4F86-9D1F-90D5D3E0C8C1}"/>
              </a:ext>
            </a:extLst>
          </p:cNvPr>
          <p:cNvGrpSpPr/>
          <p:nvPr/>
        </p:nvGrpSpPr>
        <p:grpSpPr>
          <a:xfrm>
            <a:off x="5253593" y="3514776"/>
            <a:ext cx="2955902" cy="2458820"/>
            <a:chOff x="1189038" y="2315017"/>
            <a:chExt cx="3941762" cy="3278891"/>
          </a:xfrm>
          <a:solidFill>
            <a:schemeClr val="accent1">
              <a:lumMod val="50000"/>
            </a:schemeClr>
          </a:solidFill>
        </p:grpSpPr>
        <p:sp>
          <p:nvSpPr>
            <p:cNvPr id="31" name="Freeform 443">
              <a:extLst>
                <a:ext uri="{FF2B5EF4-FFF2-40B4-BE49-F238E27FC236}">
                  <a16:creationId xmlns:a16="http://schemas.microsoft.com/office/drawing/2014/main" id="{018A1590-FDFC-43F7-952B-E39CE8E4F7FE}"/>
                </a:ext>
              </a:extLst>
            </p:cNvPr>
            <p:cNvSpPr>
              <a:spLocks noChangeAspect="1"/>
            </p:cNvSpPr>
            <p:nvPr/>
          </p:nvSpPr>
          <p:spPr bwMode="auto">
            <a:xfrm>
              <a:off x="1189038" y="2315017"/>
              <a:ext cx="3941762" cy="3278891"/>
            </a:xfrm>
            <a:custGeom>
              <a:avLst/>
              <a:gdLst>
                <a:gd name="T0" fmla="*/ 280 w 282"/>
                <a:gd name="T1" fmla="*/ 137 h 234"/>
                <a:gd name="T2" fmla="*/ 229 w 282"/>
                <a:gd name="T3" fmla="*/ 87 h 234"/>
                <a:gd name="T4" fmla="*/ 227 w 282"/>
                <a:gd name="T5" fmla="*/ 85 h 234"/>
                <a:gd name="T6" fmla="*/ 228 w 282"/>
                <a:gd name="T7" fmla="*/ 84 h 234"/>
                <a:gd name="T8" fmla="*/ 228 w 282"/>
                <a:gd name="T9" fmla="*/ 66 h 234"/>
                <a:gd name="T10" fmla="*/ 228 w 282"/>
                <a:gd name="T11" fmla="*/ 29 h 234"/>
                <a:gd name="T12" fmla="*/ 224 w 282"/>
                <a:gd name="T13" fmla="*/ 25 h 234"/>
                <a:gd name="T14" fmla="*/ 197 w 282"/>
                <a:gd name="T15" fmla="*/ 25 h 234"/>
                <a:gd name="T16" fmla="*/ 193 w 282"/>
                <a:gd name="T17" fmla="*/ 29 h 234"/>
                <a:gd name="T18" fmla="*/ 193 w 282"/>
                <a:gd name="T19" fmla="*/ 50 h 234"/>
                <a:gd name="T20" fmla="*/ 144 w 282"/>
                <a:gd name="T21" fmla="*/ 1 h 234"/>
                <a:gd name="T22" fmla="*/ 141 w 282"/>
                <a:gd name="T23" fmla="*/ 0 h 234"/>
                <a:gd name="T24" fmla="*/ 141 w 282"/>
                <a:gd name="T25" fmla="*/ 0 h 234"/>
                <a:gd name="T26" fmla="*/ 141 w 282"/>
                <a:gd name="T27" fmla="*/ 0 h 234"/>
                <a:gd name="T28" fmla="*/ 138 w 282"/>
                <a:gd name="T29" fmla="*/ 1 h 234"/>
                <a:gd name="T30" fmla="*/ 2 w 282"/>
                <a:gd name="T31" fmla="*/ 137 h 234"/>
                <a:gd name="T32" fmla="*/ 5 w 282"/>
                <a:gd name="T33" fmla="*/ 144 h 234"/>
                <a:gd name="T34" fmla="*/ 33 w 282"/>
                <a:gd name="T35" fmla="*/ 144 h 234"/>
                <a:gd name="T36" fmla="*/ 33 w 282"/>
                <a:gd name="T37" fmla="*/ 230 h 234"/>
                <a:gd name="T38" fmla="*/ 37 w 282"/>
                <a:gd name="T39" fmla="*/ 234 h 234"/>
                <a:gd name="T40" fmla="*/ 121 w 282"/>
                <a:gd name="T41" fmla="*/ 234 h 234"/>
                <a:gd name="T42" fmla="*/ 125 w 282"/>
                <a:gd name="T43" fmla="*/ 230 h 234"/>
                <a:gd name="T44" fmla="*/ 125 w 282"/>
                <a:gd name="T45" fmla="*/ 170 h 234"/>
                <a:gd name="T46" fmla="*/ 157 w 282"/>
                <a:gd name="T47" fmla="*/ 170 h 234"/>
                <a:gd name="T48" fmla="*/ 157 w 282"/>
                <a:gd name="T49" fmla="*/ 230 h 234"/>
                <a:gd name="T50" fmla="*/ 161 w 282"/>
                <a:gd name="T51" fmla="*/ 234 h 234"/>
                <a:gd name="T52" fmla="*/ 245 w 282"/>
                <a:gd name="T53" fmla="*/ 234 h 234"/>
                <a:gd name="T54" fmla="*/ 249 w 282"/>
                <a:gd name="T55" fmla="*/ 230 h 234"/>
                <a:gd name="T56" fmla="*/ 249 w 282"/>
                <a:gd name="T57" fmla="*/ 144 h 234"/>
                <a:gd name="T58" fmla="*/ 277 w 282"/>
                <a:gd name="T59" fmla="*/ 144 h 234"/>
                <a:gd name="T60" fmla="*/ 280 w 282"/>
                <a:gd name="T61" fmla="*/ 13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234">
                  <a:moveTo>
                    <a:pt x="280" y="137"/>
                  </a:moveTo>
                  <a:cubicBezTo>
                    <a:pt x="263" y="120"/>
                    <a:pt x="246" y="103"/>
                    <a:pt x="229" y="87"/>
                  </a:cubicBezTo>
                  <a:cubicBezTo>
                    <a:pt x="228" y="86"/>
                    <a:pt x="228" y="85"/>
                    <a:pt x="227" y="85"/>
                  </a:cubicBezTo>
                  <a:cubicBezTo>
                    <a:pt x="228" y="85"/>
                    <a:pt x="228" y="84"/>
                    <a:pt x="228" y="84"/>
                  </a:cubicBezTo>
                  <a:cubicBezTo>
                    <a:pt x="228" y="78"/>
                    <a:pt x="228" y="72"/>
                    <a:pt x="228" y="66"/>
                  </a:cubicBezTo>
                  <a:cubicBezTo>
                    <a:pt x="228" y="54"/>
                    <a:pt x="228" y="41"/>
                    <a:pt x="228" y="29"/>
                  </a:cubicBezTo>
                  <a:cubicBezTo>
                    <a:pt x="228" y="27"/>
                    <a:pt x="226" y="25"/>
                    <a:pt x="224" y="25"/>
                  </a:cubicBezTo>
                  <a:cubicBezTo>
                    <a:pt x="215" y="25"/>
                    <a:pt x="206" y="25"/>
                    <a:pt x="197" y="25"/>
                  </a:cubicBezTo>
                  <a:cubicBezTo>
                    <a:pt x="195" y="25"/>
                    <a:pt x="193" y="27"/>
                    <a:pt x="193" y="29"/>
                  </a:cubicBezTo>
                  <a:cubicBezTo>
                    <a:pt x="193" y="36"/>
                    <a:pt x="193" y="43"/>
                    <a:pt x="193" y="50"/>
                  </a:cubicBezTo>
                  <a:cubicBezTo>
                    <a:pt x="177" y="34"/>
                    <a:pt x="160" y="17"/>
                    <a:pt x="144" y="1"/>
                  </a:cubicBezTo>
                  <a:cubicBezTo>
                    <a:pt x="143" y="0"/>
                    <a:pt x="142" y="0"/>
                    <a:pt x="141" y="0"/>
                  </a:cubicBezTo>
                  <a:cubicBezTo>
                    <a:pt x="141" y="0"/>
                    <a:pt x="141" y="0"/>
                    <a:pt x="141" y="0"/>
                  </a:cubicBezTo>
                  <a:cubicBezTo>
                    <a:pt x="141" y="0"/>
                    <a:pt x="141" y="0"/>
                    <a:pt x="141" y="0"/>
                  </a:cubicBezTo>
                  <a:cubicBezTo>
                    <a:pt x="140" y="0"/>
                    <a:pt x="139" y="0"/>
                    <a:pt x="138" y="1"/>
                  </a:cubicBezTo>
                  <a:cubicBezTo>
                    <a:pt x="93" y="46"/>
                    <a:pt x="47" y="92"/>
                    <a:pt x="2" y="137"/>
                  </a:cubicBezTo>
                  <a:cubicBezTo>
                    <a:pt x="0" y="140"/>
                    <a:pt x="1" y="144"/>
                    <a:pt x="5" y="144"/>
                  </a:cubicBezTo>
                  <a:cubicBezTo>
                    <a:pt x="14" y="144"/>
                    <a:pt x="24" y="144"/>
                    <a:pt x="33" y="144"/>
                  </a:cubicBezTo>
                  <a:cubicBezTo>
                    <a:pt x="33" y="173"/>
                    <a:pt x="33" y="202"/>
                    <a:pt x="33" y="230"/>
                  </a:cubicBezTo>
                  <a:cubicBezTo>
                    <a:pt x="33" y="233"/>
                    <a:pt x="35" y="234"/>
                    <a:pt x="37" y="234"/>
                  </a:cubicBezTo>
                  <a:cubicBezTo>
                    <a:pt x="66" y="234"/>
                    <a:pt x="92" y="234"/>
                    <a:pt x="121" y="234"/>
                  </a:cubicBezTo>
                  <a:cubicBezTo>
                    <a:pt x="124" y="234"/>
                    <a:pt x="125" y="233"/>
                    <a:pt x="125" y="230"/>
                  </a:cubicBezTo>
                  <a:cubicBezTo>
                    <a:pt x="125" y="210"/>
                    <a:pt x="125" y="190"/>
                    <a:pt x="125" y="170"/>
                  </a:cubicBezTo>
                  <a:cubicBezTo>
                    <a:pt x="134" y="170"/>
                    <a:pt x="148" y="170"/>
                    <a:pt x="157" y="170"/>
                  </a:cubicBezTo>
                  <a:cubicBezTo>
                    <a:pt x="157" y="190"/>
                    <a:pt x="157" y="210"/>
                    <a:pt x="157" y="230"/>
                  </a:cubicBezTo>
                  <a:cubicBezTo>
                    <a:pt x="157" y="233"/>
                    <a:pt x="158" y="234"/>
                    <a:pt x="161" y="234"/>
                  </a:cubicBezTo>
                  <a:cubicBezTo>
                    <a:pt x="190" y="234"/>
                    <a:pt x="216" y="234"/>
                    <a:pt x="245" y="234"/>
                  </a:cubicBezTo>
                  <a:cubicBezTo>
                    <a:pt x="247" y="234"/>
                    <a:pt x="249" y="233"/>
                    <a:pt x="249" y="230"/>
                  </a:cubicBezTo>
                  <a:cubicBezTo>
                    <a:pt x="249" y="202"/>
                    <a:pt x="249" y="173"/>
                    <a:pt x="249" y="144"/>
                  </a:cubicBezTo>
                  <a:cubicBezTo>
                    <a:pt x="258" y="144"/>
                    <a:pt x="268" y="144"/>
                    <a:pt x="277" y="144"/>
                  </a:cubicBezTo>
                  <a:cubicBezTo>
                    <a:pt x="281" y="144"/>
                    <a:pt x="282" y="140"/>
                    <a:pt x="280" y="137"/>
                  </a:cubicBezTo>
                  <a:close/>
                </a:path>
              </a:pathLst>
            </a:custGeom>
            <a:grpFill/>
            <a:ln w="44450">
              <a:solidFill>
                <a:schemeClr val="bg1">
                  <a:lumMod val="20000"/>
                  <a:lumOff val="80000"/>
                </a:schemeClr>
              </a:solidFill>
              <a:miter lim="800000"/>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a:extLst>
                <a:ext uri="{FF2B5EF4-FFF2-40B4-BE49-F238E27FC236}">
                  <a16:creationId xmlns:a16="http://schemas.microsoft.com/office/drawing/2014/main" id="{0DC08A3E-A624-47FC-9115-6FB4F9F912A5}"/>
                </a:ext>
              </a:extLst>
            </p:cNvPr>
            <p:cNvSpPr/>
            <p:nvPr/>
          </p:nvSpPr>
          <p:spPr bwMode="auto">
            <a:xfrm>
              <a:off x="2221004" y="4457440"/>
              <a:ext cx="1711234" cy="1136468"/>
            </a:xfrm>
            <a:prstGeom prst="rect">
              <a:avLst/>
            </a:prstGeom>
            <a:grpFill/>
            <a:ln w="31750">
              <a:solidFill>
                <a:schemeClr val="bg1">
                  <a:lumMod val="20000"/>
                  <a:lumOff val="8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5" name="Rounded Rectangle 84">
            <a:extLst>
              <a:ext uri="{FF2B5EF4-FFF2-40B4-BE49-F238E27FC236}">
                <a16:creationId xmlns:a16="http://schemas.microsoft.com/office/drawing/2014/main" id="{D64DEA10-3470-4C64-9F1D-A2382B03B653}"/>
              </a:ext>
            </a:extLst>
          </p:cNvPr>
          <p:cNvSpPr/>
          <p:nvPr/>
        </p:nvSpPr>
        <p:spPr bwMode="auto">
          <a:xfrm>
            <a:off x="5740400" y="4652963"/>
            <a:ext cx="1963738" cy="1322387"/>
          </a:xfrm>
          <a:prstGeom prst="roundRect">
            <a:avLst>
              <a:gd name="adj" fmla="val 0"/>
            </a:avLst>
          </a:prstGeom>
          <a:solidFill>
            <a:schemeClr val="accent1">
              <a:lumMod val="75000"/>
            </a:schemeClr>
          </a:solidFill>
          <a:ln w="3175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テキスト ボックス 9">
            <a:extLst>
              <a:ext uri="{FF2B5EF4-FFF2-40B4-BE49-F238E27FC236}">
                <a16:creationId xmlns:a16="http://schemas.microsoft.com/office/drawing/2014/main" id="{F2EFCB40-3232-43EB-B206-398DBEA1FE8B}"/>
              </a:ext>
            </a:extLst>
          </p:cNvPr>
          <p:cNvSpPr txBox="1"/>
          <p:nvPr/>
        </p:nvSpPr>
        <p:spPr>
          <a:xfrm>
            <a:off x="5573713" y="5945188"/>
            <a:ext cx="2305050" cy="346075"/>
          </a:xfrm>
          <a:prstGeom prst="rect">
            <a:avLst/>
          </a:prstGeom>
          <a:solidFill>
            <a:schemeClr val="bg1">
              <a:lumMod val="20000"/>
              <a:lumOff val="80000"/>
            </a:schemeClr>
          </a:solidFill>
        </p:spPr>
        <p:txBody>
          <a:bodyPr anchor="ctr"/>
          <a:lstStyle>
            <a:defPPr>
              <a:defRPr lang="en-US"/>
            </a:defPPr>
            <a:lvl1pPr algn="ctr">
              <a:defRPr kumimoji="1" sz="2400" b="1">
                <a:gradFill>
                  <a:gsLst>
                    <a:gs pos="2917">
                      <a:schemeClr val="bg1"/>
                    </a:gs>
                    <a:gs pos="31000">
                      <a:schemeClr val="bg1"/>
                    </a:gs>
                  </a:gsLst>
                  <a:lin ang="5400000" scaled="0"/>
                </a:gradFill>
                <a:ea typeface="Meiryo UI" panose="020B0604030504040204" pitchFamily="50" charset="-128"/>
                <a:cs typeface="Segoe UI Light" panose="020B0502040204020203" pitchFamily="34" charset="0"/>
              </a:defRPr>
            </a:lvl1pPr>
          </a:lstStyle>
          <a:p>
            <a:pPr defTabSz="685669" eaLnBrk="1" hangingPunct="1">
              <a:defRPr/>
            </a:pPr>
            <a:r>
              <a:rPr lang="en-US" altLang="ja-JP" sz="1500" kern="0" dirty="0">
                <a:solidFill>
                  <a:srgbClr val="505050"/>
                </a:solidFill>
              </a:rPr>
              <a:t>COMMUNICATION</a:t>
            </a:r>
            <a:endParaRPr lang="ja-JP" altLang="en-US" sz="1500" kern="0" dirty="0">
              <a:solidFill>
                <a:srgbClr val="505050"/>
              </a:solidFill>
            </a:endParaRPr>
          </a:p>
        </p:txBody>
      </p:sp>
      <p:grpSp>
        <p:nvGrpSpPr>
          <p:cNvPr id="34842" name="Group 6"/>
          <p:cNvGrpSpPr>
            <a:grpSpLocks/>
          </p:cNvGrpSpPr>
          <p:nvPr/>
        </p:nvGrpSpPr>
        <p:grpSpPr bwMode="auto">
          <a:xfrm>
            <a:off x="7412038" y="1708150"/>
            <a:ext cx="1543050" cy="1746250"/>
            <a:chOff x="5590592" y="414643"/>
            <a:chExt cx="2057402" cy="2328557"/>
          </a:xfrm>
        </p:grpSpPr>
        <p:sp>
          <p:nvSpPr>
            <p:cNvPr id="89" name="Rectangle 88">
              <a:extLst>
                <a:ext uri="{FF2B5EF4-FFF2-40B4-BE49-F238E27FC236}">
                  <a16:creationId xmlns:a16="http://schemas.microsoft.com/office/drawing/2014/main" id="{8F232B26-6091-4A80-A662-B4A7DDD71715}"/>
                </a:ext>
              </a:extLst>
            </p:cNvPr>
            <p:cNvSpPr/>
            <p:nvPr/>
          </p:nvSpPr>
          <p:spPr bwMode="auto">
            <a:xfrm>
              <a:off x="5590592" y="863419"/>
              <a:ext cx="2057402" cy="1879781"/>
            </a:xfrm>
            <a:prstGeom prst="rect">
              <a:avLst/>
            </a:prstGeom>
            <a:solidFill>
              <a:schemeClr val="accent1">
                <a:lumMod val="50000"/>
              </a:schemeClr>
            </a:solidFill>
            <a:ln w="44450">
              <a:solidFill>
                <a:schemeClr val="bg1">
                  <a:lumMod val="20000"/>
                  <a:lumOff val="8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テキスト ボックス 8">
              <a:extLst>
                <a:ext uri="{FF2B5EF4-FFF2-40B4-BE49-F238E27FC236}">
                  <a16:creationId xmlns:a16="http://schemas.microsoft.com/office/drawing/2014/main" id="{CD495EDB-E20C-4BC0-BB50-CA4EFB72C4F4}"/>
                </a:ext>
              </a:extLst>
            </p:cNvPr>
            <p:cNvSpPr txBox="1"/>
            <p:nvPr/>
          </p:nvSpPr>
          <p:spPr>
            <a:xfrm>
              <a:off x="5590592" y="414643"/>
              <a:ext cx="2057402" cy="461478"/>
            </a:xfrm>
            <a:prstGeom prst="rect">
              <a:avLst/>
            </a:prstGeom>
            <a:solidFill>
              <a:schemeClr val="bg1">
                <a:lumMod val="20000"/>
                <a:lumOff val="80000"/>
              </a:schemeClr>
            </a:solidFill>
            <a:ln w="44450">
              <a:solidFill>
                <a:schemeClr val="bg1">
                  <a:lumMod val="20000"/>
                  <a:lumOff val="80000"/>
                </a:schemeClr>
              </a:solidFill>
              <a:miter lim="800000"/>
            </a:ln>
          </p:spPr>
          <p:txBody>
            <a:bodyPr wrap="none" anchor="ctr"/>
            <a:lstStyle/>
            <a:p>
              <a:pPr algn="ctr" defTabSz="685669" eaLnBrk="1" hangingPunct="1">
                <a:defRPr/>
              </a:pPr>
              <a:r>
                <a:rPr kumimoji="1" lang="en-US" altLang="ja-JP" sz="1500" b="1" kern="0" dirty="0">
                  <a:solidFill>
                    <a:srgbClr val="505050"/>
                  </a:solidFill>
                  <a:ea typeface="Meiryo UI" panose="020B0604030504040204" pitchFamily="50" charset="-128"/>
                  <a:cs typeface="Segoe UI Light" panose="020B0502040204020203" pitchFamily="34" charset="0"/>
                </a:rPr>
                <a:t>ANALYTICS</a:t>
              </a:r>
              <a:endParaRPr kumimoji="1" lang="ja-JP" altLang="en-US" sz="1500" b="1" kern="0" dirty="0">
                <a:solidFill>
                  <a:srgbClr val="505050"/>
                </a:solidFill>
                <a:ea typeface="Meiryo UI" panose="020B0604030504040204" pitchFamily="50" charset="-128"/>
                <a:cs typeface="Segoe UI Light" panose="020B0502040204020203" pitchFamily="34" charset="0"/>
              </a:endParaRPr>
            </a:p>
          </p:txBody>
        </p:sp>
        <p:sp>
          <p:nvSpPr>
            <p:cNvPr id="18" name="Freeform 5">
              <a:extLst>
                <a:ext uri="{FF2B5EF4-FFF2-40B4-BE49-F238E27FC236}">
                  <a16:creationId xmlns:a16="http://schemas.microsoft.com/office/drawing/2014/main" id="{926CB571-B8DB-4CED-BB85-1153FDB003CE}"/>
                </a:ext>
              </a:extLst>
            </p:cNvPr>
            <p:cNvSpPr>
              <a:spLocks noChangeAspect="1" noEditPoints="1"/>
            </p:cNvSpPr>
            <p:nvPr/>
          </p:nvSpPr>
          <p:spPr bwMode="auto">
            <a:xfrm>
              <a:off x="6079542" y="1468844"/>
              <a:ext cx="1083734" cy="694333"/>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lumMod val="20000"/>
                <a:lumOff val="80000"/>
              </a:schemeClr>
            </a:solidFill>
            <a:ln>
              <a:noFill/>
            </a:ln>
            <a:extLst/>
          </p:spPr>
          <p:txBody>
            <a:bodyPr lIns="68570" tIns="34285" rIns="68570" bIns="34285"/>
            <a:lstStyle/>
            <a:p>
              <a:pPr defTabSz="685669" eaLnBrk="1" hangingPunct="1">
                <a:defRPr/>
              </a:pPr>
              <a:endParaRPr lang="en-US" sz="1800" kern="0">
                <a:solidFill>
                  <a:srgbClr val="505050"/>
                </a:solidFill>
              </a:endParaRPr>
            </a:p>
          </p:txBody>
        </p:sp>
        <p:sp>
          <p:nvSpPr>
            <p:cNvPr id="53" name="Freeform 8">
              <a:extLst>
                <a:ext uri="{FF2B5EF4-FFF2-40B4-BE49-F238E27FC236}">
                  <a16:creationId xmlns:a16="http://schemas.microsoft.com/office/drawing/2014/main" id="{851AE43B-EB08-4A0D-8F96-FFB3E5FC2DE2}"/>
                </a:ext>
              </a:extLst>
            </p:cNvPr>
            <p:cNvSpPr>
              <a:spLocks noChangeAspect="1" noEditPoints="1"/>
            </p:cNvSpPr>
            <p:nvPr/>
          </p:nvSpPr>
          <p:spPr bwMode="black">
            <a:xfrm>
              <a:off x="5768392" y="1064523"/>
              <a:ext cx="1706035" cy="205336"/>
            </a:xfrm>
            <a:custGeom>
              <a:avLst/>
              <a:gdLst>
                <a:gd name="T0" fmla="*/ 184 w 1840"/>
                <a:gd name="T1" fmla="*/ 42 h 220"/>
                <a:gd name="T2" fmla="*/ 97 w 1840"/>
                <a:gd name="T3" fmla="*/ 216 h 220"/>
                <a:gd name="T4" fmla="*/ 23 w 1840"/>
                <a:gd name="T5" fmla="*/ 81 h 220"/>
                <a:gd name="T6" fmla="*/ 31 w 1840"/>
                <a:gd name="T7" fmla="*/ 15 h 220"/>
                <a:gd name="T8" fmla="*/ 113 w 1840"/>
                <a:gd name="T9" fmla="*/ 155 h 220"/>
                <a:gd name="T10" fmla="*/ 275 w 1840"/>
                <a:gd name="T11" fmla="*/ 21 h 220"/>
                <a:gd name="T12" fmla="*/ 244 w 1840"/>
                <a:gd name="T13" fmla="*/ 21 h 220"/>
                <a:gd name="T14" fmla="*/ 275 w 1840"/>
                <a:gd name="T15" fmla="*/ 21 h 220"/>
                <a:gd name="T16" fmla="*/ 271 w 1840"/>
                <a:gd name="T17" fmla="*/ 72 h 220"/>
                <a:gd name="T18" fmla="*/ 332 w 1840"/>
                <a:gd name="T19" fmla="*/ 211 h 220"/>
                <a:gd name="T20" fmla="*/ 373 w 1840"/>
                <a:gd name="T21" fmla="*/ 69 h 220"/>
                <a:gd name="T22" fmla="*/ 336 w 1840"/>
                <a:gd name="T23" fmla="*/ 104 h 220"/>
                <a:gd name="T24" fmla="*/ 407 w 1840"/>
                <a:gd name="T25" fmla="*/ 188 h 220"/>
                <a:gd name="T26" fmla="*/ 466 w 1840"/>
                <a:gd name="T27" fmla="*/ 105 h 220"/>
                <a:gd name="T28" fmla="*/ 434 w 1840"/>
                <a:gd name="T29" fmla="*/ 72 h 220"/>
                <a:gd name="T30" fmla="*/ 472 w 1840"/>
                <a:gd name="T31" fmla="*/ 78 h 220"/>
                <a:gd name="T32" fmla="*/ 653 w 1840"/>
                <a:gd name="T33" fmla="*/ 144 h 220"/>
                <a:gd name="T34" fmla="*/ 511 w 1840"/>
                <a:gd name="T35" fmla="*/ 146 h 220"/>
                <a:gd name="T36" fmla="*/ 653 w 1840"/>
                <a:gd name="T37" fmla="*/ 144 h 220"/>
                <a:gd name="T38" fmla="*/ 548 w 1840"/>
                <a:gd name="T39" fmla="*/ 103 h 220"/>
                <a:gd name="T40" fmla="*/ 618 w 1840"/>
                <a:gd name="T41" fmla="*/ 186 h 220"/>
                <a:gd name="T42" fmla="*/ 707 w 1840"/>
                <a:gd name="T43" fmla="*/ 220 h 220"/>
                <a:gd name="T44" fmla="*/ 736 w 1840"/>
                <a:gd name="T45" fmla="*/ 180 h 220"/>
                <a:gd name="T46" fmla="*/ 671 w 1840"/>
                <a:gd name="T47" fmla="*/ 111 h 220"/>
                <a:gd name="T48" fmla="*/ 753 w 1840"/>
                <a:gd name="T49" fmla="*/ 99 h 220"/>
                <a:gd name="T50" fmla="*/ 700 w 1840"/>
                <a:gd name="T51" fmla="*/ 123 h 220"/>
                <a:gd name="T52" fmla="*/ 916 w 1840"/>
                <a:gd name="T53" fmla="*/ 144 h 220"/>
                <a:gd name="T54" fmla="*/ 775 w 1840"/>
                <a:gd name="T55" fmla="*/ 146 h 220"/>
                <a:gd name="T56" fmla="*/ 916 w 1840"/>
                <a:gd name="T57" fmla="*/ 144 h 220"/>
                <a:gd name="T58" fmla="*/ 811 w 1840"/>
                <a:gd name="T59" fmla="*/ 103 h 220"/>
                <a:gd name="T60" fmla="*/ 881 w 1840"/>
                <a:gd name="T61" fmla="*/ 186 h 220"/>
                <a:gd name="T62" fmla="*/ 971 w 1840"/>
                <a:gd name="T63" fmla="*/ 50 h 220"/>
                <a:gd name="T64" fmla="*/ 971 w 1840"/>
                <a:gd name="T65" fmla="*/ 92 h 220"/>
                <a:gd name="T66" fmla="*/ 923 w 1840"/>
                <a:gd name="T67" fmla="*/ 92 h 220"/>
                <a:gd name="T68" fmla="*/ 961 w 1840"/>
                <a:gd name="T69" fmla="*/ 14 h 220"/>
                <a:gd name="T70" fmla="*/ 1088 w 1840"/>
                <a:gd name="T71" fmla="*/ 215 h 220"/>
                <a:gd name="T72" fmla="*/ 1004 w 1840"/>
                <a:gd name="T73" fmla="*/ 92 h 220"/>
                <a:gd name="T74" fmla="*/ 1052 w 1840"/>
                <a:gd name="T75" fmla="*/ 30 h 220"/>
                <a:gd name="T76" fmla="*/ 1052 w 1840"/>
                <a:gd name="T77" fmla="*/ 92 h 220"/>
                <a:gd name="T78" fmla="*/ 1088 w 1840"/>
                <a:gd name="T79" fmla="*/ 195 h 220"/>
                <a:gd name="T80" fmla="*/ 1282 w 1840"/>
                <a:gd name="T81" fmla="*/ 160 h 220"/>
                <a:gd name="T82" fmla="*/ 1228 w 1840"/>
                <a:gd name="T83" fmla="*/ 15 h 220"/>
                <a:gd name="T84" fmla="*/ 1243 w 1840"/>
                <a:gd name="T85" fmla="*/ 53 h 220"/>
                <a:gd name="T86" fmla="*/ 1205 w 1840"/>
                <a:gd name="T87" fmla="*/ 139 h 220"/>
                <a:gd name="T88" fmla="*/ 1458 w 1840"/>
                <a:gd name="T89" fmla="*/ 197 h 220"/>
                <a:gd name="T90" fmla="*/ 1425 w 1840"/>
                <a:gd name="T91" fmla="*/ 92 h 220"/>
                <a:gd name="T92" fmla="*/ 1459 w 1840"/>
                <a:gd name="T93" fmla="*/ 79 h 220"/>
                <a:gd name="T94" fmla="*/ 1574 w 1840"/>
                <a:gd name="T95" fmla="*/ 194 h 220"/>
                <a:gd name="T96" fmla="*/ 1501 w 1840"/>
                <a:gd name="T97" fmla="*/ 72 h 220"/>
                <a:gd name="T98" fmla="*/ 1574 w 1840"/>
                <a:gd name="T99" fmla="*/ 155 h 220"/>
                <a:gd name="T100" fmla="*/ 1711 w 1840"/>
                <a:gd name="T101" fmla="*/ 96 h 220"/>
                <a:gd name="T102" fmla="*/ 1659 w 1840"/>
                <a:gd name="T103" fmla="*/ 216 h 220"/>
                <a:gd name="T104" fmla="*/ 1659 w 1840"/>
                <a:gd name="T105" fmla="*/ 102 h 220"/>
                <a:gd name="T106" fmla="*/ 1711 w 1840"/>
                <a:gd name="T107" fmla="*/ 72 h 220"/>
                <a:gd name="T108" fmla="*/ 1751 w 1840"/>
                <a:gd name="T109" fmla="*/ 187 h 220"/>
                <a:gd name="T110" fmla="*/ 1779 w 1840"/>
                <a:gd name="T111" fmla="*/ 220 h 220"/>
                <a:gd name="T112" fmla="*/ 1747 w 1840"/>
                <a:gd name="T113" fmla="*/ 79 h 220"/>
                <a:gd name="T114" fmla="*/ 1840 w 1840"/>
                <a:gd name="T115" fmla="*/ 150 h 220"/>
                <a:gd name="T116" fmla="*/ 1753 w 1840"/>
                <a:gd name="T117"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0" h="220">
                  <a:moveTo>
                    <a:pt x="206" y="216"/>
                  </a:moveTo>
                  <a:cubicBezTo>
                    <a:pt x="182" y="216"/>
                    <a:pt x="182" y="216"/>
                    <a:pt x="182" y="216"/>
                  </a:cubicBezTo>
                  <a:cubicBezTo>
                    <a:pt x="182" y="81"/>
                    <a:pt x="182" y="81"/>
                    <a:pt x="182" y="81"/>
                  </a:cubicBezTo>
                  <a:cubicBezTo>
                    <a:pt x="182" y="70"/>
                    <a:pt x="183" y="57"/>
                    <a:pt x="184" y="42"/>
                  </a:cubicBezTo>
                  <a:cubicBezTo>
                    <a:pt x="183" y="42"/>
                    <a:pt x="183" y="42"/>
                    <a:pt x="183" y="42"/>
                  </a:cubicBezTo>
                  <a:cubicBezTo>
                    <a:pt x="181" y="51"/>
                    <a:pt x="179" y="57"/>
                    <a:pt x="177" y="61"/>
                  </a:cubicBezTo>
                  <a:cubicBezTo>
                    <a:pt x="108" y="216"/>
                    <a:pt x="108" y="216"/>
                    <a:pt x="108" y="216"/>
                  </a:cubicBezTo>
                  <a:cubicBezTo>
                    <a:pt x="97" y="216"/>
                    <a:pt x="97" y="216"/>
                    <a:pt x="97" y="216"/>
                  </a:cubicBezTo>
                  <a:cubicBezTo>
                    <a:pt x="28" y="63"/>
                    <a:pt x="28" y="63"/>
                    <a:pt x="28" y="63"/>
                  </a:cubicBezTo>
                  <a:cubicBezTo>
                    <a:pt x="26" y="58"/>
                    <a:pt x="24" y="51"/>
                    <a:pt x="22" y="42"/>
                  </a:cubicBezTo>
                  <a:cubicBezTo>
                    <a:pt x="21" y="42"/>
                    <a:pt x="21" y="42"/>
                    <a:pt x="21" y="42"/>
                  </a:cubicBezTo>
                  <a:cubicBezTo>
                    <a:pt x="22" y="50"/>
                    <a:pt x="23" y="63"/>
                    <a:pt x="23" y="81"/>
                  </a:cubicBezTo>
                  <a:cubicBezTo>
                    <a:pt x="23" y="216"/>
                    <a:pt x="23" y="216"/>
                    <a:pt x="23" y="216"/>
                  </a:cubicBezTo>
                  <a:cubicBezTo>
                    <a:pt x="0" y="216"/>
                    <a:pt x="0" y="216"/>
                    <a:pt x="0" y="216"/>
                  </a:cubicBezTo>
                  <a:cubicBezTo>
                    <a:pt x="0" y="15"/>
                    <a:pt x="0" y="15"/>
                    <a:pt x="0" y="15"/>
                  </a:cubicBezTo>
                  <a:cubicBezTo>
                    <a:pt x="31" y="15"/>
                    <a:pt x="31" y="15"/>
                    <a:pt x="31" y="15"/>
                  </a:cubicBezTo>
                  <a:cubicBezTo>
                    <a:pt x="93" y="155"/>
                    <a:pt x="93" y="155"/>
                    <a:pt x="93" y="155"/>
                  </a:cubicBezTo>
                  <a:cubicBezTo>
                    <a:pt x="98" y="166"/>
                    <a:pt x="101" y="174"/>
                    <a:pt x="102" y="180"/>
                  </a:cubicBezTo>
                  <a:cubicBezTo>
                    <a:pt x="103" y="180"/>
                    <a:pt x="103" y="180"/>
                    <a:pt x="103" y="180"/>
                  </a:cubicBezTo>
                  <a:cubicBezTo>
                    <a:pt x="108" y="167"/>
                    <a:pt x="111" y="158"/>
                    <a:pt x="113" y="155"/>
                  </a:cubicBezTo>
                  <a:cubicBezTo>
                    <a:pt x="176" y="15"/>
                    <a:pt x="176" y="15"/>
                    <a:pt x="176" y="15"/>
                  </a:cubicBezTo>
                  <a:cubicBezTo>
                    <a:pt x="206" y="15"/>
                    <a:pt x="206" y="15"/>
                    <a:pt x="206" y="15"/>
                  </a:cubicBezTo>
                  <a:lnTo>
                    <a:pt x="206" y="216"/>
                  </a:lnTo>
                  <a:close/>
                  <a:moveTo>
                    <a:pt x="275" y="21"/>
                  </a:moveTo>
                  <a:cubicBezTo>
                    <a:pt x="275" y="25"/>
                    <a:pt x="273" y="29"/>
                    <a:pt x="270" y="32"/>
                  </a:cubicBezTo>
                  <a:cubicBezTo>
                    <a:pt x="267" y="34"/>
                    <a:pt x="263" y="36"/>
                    <a:pt x="259" y="36"/>
                  </a:cubicBezTo>
                  <a:cubicBezTo>
                    <a:pt x="255" y="36"/>
                    <a:pt x="252" y="34"/>
                    <a:pt x="249" y="32"/>
                  </a:cubicBezTo>
                  <a:cubicBezTo>
                    <a:pt x="246" y="29"/>
                    <a:pt x="244" y="25"/>
                    <a:pt x="244" y="21"/>
                  </a:cubicBezTo>
                  <a:cubicBezTo>
                    <a:pt x="244" y="17"/>
                    <a:pt x="246" y="13"/>
                    <a:pt x="249" y="10"/>
                  </a:cubicBezTo>
                  <a:cubicBezTo>
                    <a:pt x="251" y="7"/>
                    <a:pt x="255" y="6"/>
                    <a:pt x="259" y="6"/>
                  </a:cubicBezTo>
                  <a:cubicBezTo>
                    <a:pt x="264" y="6"/>
                    <a:pt x="267" y="7"/>
                    <a:pt x="270" y="10"/>
                  </a:cubicBezTo>
                  <a:cubicBezTo>
                    <a:pt x="273" y="13"/>
                    <a:pt x="275" y="17"/>
                    <a:pt x="275" y="21"/>
                  </a:cubicBezTo>
                  <a:close/>
                  <a:moveTo>
                    <a:pt x="271" y="216"/>
                  </a:moveTo>
                  <a:cubicBezTo>
                    <a:pt x="248" y="216"/>
                    <a:pt x="248" y="216"/>
                    <a:pt x="248" y="216"/>
                  </a:cubicBezTo>
                  <a:cubicBezTo>
                    <a:pt x="248" y="72"/>
                    <a:pt x="248" y="72"/>
                    <a:pt x="248" y="72"/>
                  </a:cubicBezTo>
                  <a:cubicBezTo>
                    <a:pt x="271" y="72"/>
                    <a:pt x="271" y="72"/>
                    <a:pt x="271" y="72"/>
                  </a:cubicBezTo>
                  <a:lnTo>
                    <a:pt x="271" y="216"/>
                  </a:lnTo>
                  <a:close/>
                  <a:moveTo>
                    <a:pt x="407" y="210"/>
                  </a:moveTo>
                  <a:cubicBezTo>
                    <a:pt x="395" y="216"/>
                    <a:pt x="382" y="220"/>
                    <a:pt x="367" y="220"/>
                  </a:cubicBezTo>
                  <a:cubicBezTo>
                    <a:pt x="354" y="220"/>
                    <a:pt x="342" y="217"/>
                    <a:pt x="332" y="211"/>
                  </a:cubicBezTo>
                  <a:cubicBezTo>
                    <a:pt x="321" y="205"/>
                    <a:pt x="313" y="196"/>
                    <a:pt x="307" y="185"/>
                  </a:cubicBezTo>
                  <a:cubicBezTo>
                    <a:pt x="301" y="174"/>
                    <a:pt x="299" y="162"/>
                    <a:pt x="299" y="148"/>
                  </a:cubicBezTo>
                  <a:cubicBezTo>
                    <a:pt x="299" y="124"/>
                    <a:pt x="305" y="105"/>
                    <a:pt x="319" y="90"/>
                  </a:cubicBezTo>
                  <a:cubicBezTo>
                    <a:pt x="333" y="76"/>
                    <a:pt x="351" y="69"/>
                    <a:pt x="373" y="69"/>
                  </a:cubicBezTo>
                  <a:cubicBezTo>
                    <a:pt x="386" y="69"/>
                    <a:pt x="397" y="71"/>
                    <a:pt x="407" y="76"/>
                  </a:cubicBezTo>
                  <a:cubicBezTo>
                    <a:pt x="407" y="100"/>
                    <a:pt x="407" y="100"/>
                    <a:pt x="407" y="100"/>
                  </a:cubicBezTo>
                  <a:cubicBezTo>
                    <a:pt x="396" y="92"/>
                    <a:pt x="385" y="89"/>
                    <a:pt x="373" y="89"/>
                  </a:cubicBezTo>
                  <a:cubicBezTo>
                    <a:pt x="358" y="89"/>
                    <a:pt x="345" y="94"/>
                    <a:pt x="336" y="104"/>
                  </a:cubicBezTo>
                  <a:cubicBezTo>
                    <a:pt x="327" y="115"/>
                    <a:pt x="322" y="129"/>
                    <a:pt x="322" y="146"/>
                  </a:cubicBezTo>
                  <a:cubicBezTo>
                    <a:pt x="322" y="163"/>
                    <a:pt x="327" y="176"/>
                    <a:pt x="335" y="186"/>
                  </a:cubicBezTo>
                  <a:cubicBezTo>
                    <a:pt x="344" y="195"/>
                    <a:pt x="356" y="200"/>
                    <a:pt x="371" y="200"/>
                  </a:cubicBezTo>
                  <a:cubicBezTo>
                    <a:pt x="384" y="200"/>
                    <a:pt x="395" y="196"/>
                    <a:pt x="407" y="188"/>
                  </a:cubicBezTo>
                  <a:lnTo>
                    <a:pt x="407" y="210"/>
                  </a:lnTo>
                  <a:close/>
                  <a:moveTo>
                    <a:pt x="509" y="96"/>
                  </a:moveTo>
                  <a:cubicBezTo>
                    <a:pt x="505" y="93"/>
                    <a:pt x="499" y="91"/>
                    <a:pt x="491" y="91"/>
                  </a:cubicBezTo>
                  <a:cubicBezTo>
                    <a:pt x="481" y="91"/>
                    <a:pt x="473" y="96"/>
                    <a:pt x="466" y="105"/>
                  </a:cubicBezTo>
                  <a:cubicBezTo>
                    <a:pt x="460" y="115"/>
                    <a:pt x="457" y="128"/>
                    <a:pt x="457" y="143"/>
                  </a:cubicBezTo>
                  <a:cubicBezTo>
                    <a:pt x="457" y="216"/>
                    <a:pt x="457" y="216"/>
                    <a:pt x="457" y="216"/>
                  </a:cubicBezTo>
                  <a:cubicBezTo>
                    <a:pt x="434" y="216"/>
                    <a:pt x="434" y="216"/>
                    <a:pt x="434" y="216"/>
                  </a:cubicBezTo>
                  <a:cubicBezTo>
                    <a:pt x="434" y="72"/>
                    <a:pt x="434" y="72"/>
                    <a:pt x="434" y="72"/>
                  </a:cubicBezTo>
                  <a:cubicBezTo>
                    <a:pt x="457" y="72"/>
                    <a:pt x="457" y="72"/>
                    <a:pt x="457" y="72"/>
                  </a:cubicBezTo>
                  <a:cubicBezTo>
                    <a:pt x="457" y="102"/>
                    <a:pt x="457" y="102"/>
                    <a:pt x="457" y="102"/>
                  </a:cubicBezTo>
                  <a:cubicBezTo>
                    <a:pt x="457" y="102"/>
                    <a:pt x="457" y="102"/>
                    <a:pt x="457" y="102"/>
                  </a:cubicBezTo>
                  <a:cubicBezTo>
                    <a:pt x="460" y="92"/>
                    <a:pt x="465" y="84"/>
                    <a:pt x="472" y="78"/>
                  </a:cubicBezTo>
                  <a:cubicBezTo>
                    <a:pt x="479" y="73"/>
                    <a:pt x="486" y="70"/>
                    <a:pt x="495" y="70"/>
                  </a:cubicBezTo>
                  <a:cubicBezTo>
                    <a:pt x="501" y="70"/>
                    <a:pt x="506" y="70"/>
                    <a:pt x="509" y="72"/>
                  </a:cubicBezTo>
                  <a:lnTo>
                    <a:pt x="509" y="96"/>
                  </a:lnTo>
                  <a:close/>
                  <a:moveTo>
                    <a:pt x="653" y="144"/>
                  </a:moveTo>
                  <a:cubicBezTo>
                    <a:pt x="653" y="167"/>
                    <a:pt x="647" y="185"/>
                    <a:pt x="634" y="199"/>
                  </a:cubicBezTo>
                  <a:cubicBezTo>
                    <a:pt x="621" y="213"/>
                    <a:pt x="603" y="220"/>
                    <a:pt x="581" y="220"/>
                  </a:cubicBezTo>
                  <a:cubicBezTo>
                    <a:pt x="560" y="220"/>
                    <a:pt x="543" y="213"/>
                    <a:pt x="530" y="200"/>
                  </a:cubicBezTo>
                  <a:cubicBezTo>
                    <a:pt x="518" y="186"/>
                    <a:pt x="511" y="168"/>
                    <a:pt x="511" y="146"/>
                  </a:cubicBezTo>
                  <a:cubicBezTo>
                    <a:pt x="511" y="122"/>
                    <a:pt x="518" y="103"/>
                    <a:pt x="531" y="90"/>
                  </a:cubicBezTo>
                  <a:cubicBezTo>
                    <a:pt x="544" y="76"/>
                    <a:pt x="562" y="69"/>
                    <a:pt x="585" y="69"/>
                  </a:cubicBezTo>
                  <a:cubicBezTo>
                    <a:pt x="606" y="69"/>
                    <a:pt x="623" y="76"/>
                    <a:pt x="635" y="89"/>
                  </a:cubicBezTo>
                  <a:cubicBezTo>
                    <a:pt x="647" y="102"/>
                    <a:pt x="653" y="121"/>
                    <a:pt x="653" y="144"/>
                  </a:cubicBezTo>
                  <a:close/>
                  <a:moveTo>
                    <a:pt x="629" y="145"/>
                  </a:moveTo>
                  <a:cubicBezTo>
                    <a:pt x="629" y="127"/>
                    <a:pt x="625" y="113"/>
                    <a:pt x="617" y="103"/>
                  </a:cubicBezTo>
                  <a:cubicBezTo>
                    <a:pt x="609" y="93"/>
                    <a:pt x="598" y="89"/>
                    <a:pt x="583" y="89"/>
                  </a:cubicBezTo>
                  <a:cubicBezTo>
                    <a:pt x="568" y="89"/>
                    <a:pt x="557" y="93"/>
                    <a:pt x="548" y="103"/>
                  </a:cubicBezTo>
                  <a:cubicBezTo>
                    <a:pt x="539" y="113"/>
                    <a:pt x="535" y="127"/>
                    <a:pt x="535" y="145"/>
                  </a:cubicBezTo>
                  <a:cubicBezTo>
                    <a:pt x="535" y="162"/>
                    <a:pt x="539" y="176"/>
                    <a:pt x="548" y="186"/>
                  </a:cubicBezTo>
                  <a:cubicBezTo>
                    <a:pt x="557" y="195"/>
                    <a:pt x="568" y="200"/>
                    <a:pt x="583" y="200"/>
                  </a:cubicBezTo>
                  <a:cubicBezTo>
                    <a:pt x="598" y="200"/>
                    <a:pt x="610" y="195"/>
                    <a:pt x="618" y="186"/>
                  </a:cubicBezTo>
                  <a:cubicBezTo>
                    <a:pt x="625" y="176"/>
                    <a:pt x="629" y="163"/>
                    <a:pt x="629" y="145"/>
                  </a:cubicBezTo>
                  <a:close/>
                  <a:moveTo>
                    <a:pt x="760" y="178"/>
                  </a:moveTo>
                  <a:cubicBezTo>
                    <a:pt x="760" y="190"/>
                    <a:pt x="755" y="200"/>
                    <a:pt x="745" y="208"/>
                  </a:cubicBezTo>
                  <a:cubicBezTo>
                    <a:pt x="736" y="216"/>
                    <a:pt x="723" y="220"/>
                    <a:pt x="707" y="220"/>
                  </a:cubicBezTo>
                  <a:cubicBezTo>
                    <a:pt x="693" y="220"/>
                    <a:pt x="681" y="217"/>
                    <a:pt x="671" y="211"/>
                  </a:cubicBezTo>
                  <a:cubicBezTo>
                    <a:pt x="671" y="186"/>
                    <a:pt x="671" y="186"/>
                    <a:pt x="671" y="186"/>
                  </a:cubicBezTo>
                  <a:cubicBezTo>
                    <a:pt x="683" y="196"/>
                    <a:pt x="695" y="200"/>
                    <a:pt x="709" y="200"/>
                  </a:cubicBezTo>
                  <a:cubicBezTo>
                    <a:pt x="727" y="200"/>
                    <a:pt x="736" y="193"/>
                    <a:pt x="736" y="180"/>
                  </a:cubicBezTo>
                  <a:cubicBezTo>
                    <a:pt x="736" y="175"/>
                    <a:pt x="734" y="170"/>
                    <a:pt x="731" y="167"/>
                  </a:cubicBezTo>
                  <a:cubicBezTo>
                    <a:pt x="727" y="163"/>
                    <a:pt x="719" y="159"/>
                    <a:pt x="706" y="153"/>
                  </a:cubicBezTo>
                  <a:cubicBezTo>
                    <a:pt x="694" y="148"/>
                    <a:pt x="685" y="142"/>
                    <a:pt x="679" y="135"/>
                  </a:cubicBezTo>
                  <a:cubicBezTo>
                    <a:pt x="674" y="129"/>
                    <a:pt x="671" y="121"/>
                    <a:pt x="671" y="111"/>
                  </a:cubicBezTo>
                  <a:cubicBezTo>
                    <a:pt x="671" y="99"/>
                    <a:pt x="676" y="89"/>
                    <a:pt x="686" y="81"/>
                  </a:cubicBezTo>
                  <a:cubicBezTo>
                    <a:pt x="695" y="73"/>
                    <a:pt x="708" y="69"/>
                    <a:pt x="722" y="69"/>
                  </a:cubicBezTo>
                  <a:cubicBezTo>
                    <a:pt x="734" y="69"/>
                    <a:pt x="744" y="71"/>
                    <a:pt x="753" y="76"/>
                  </a:cubicBezTo>
                  <a:cubicBezTo>
                    <a:pt x="753" y="99"/>
                    <a:pt x="753" y="99"/>
                    <a:pt x="753" y="99"/>
                  </a:cubicBezTo>
                  <a:cubicBezTo>
                    <a:pt x="744" y="92"/>
                    <a:pt x="733" y="89"/>
                    <a:pt x="720" y="89"/>
                  </a:cubicBezTo>
                  <a:cubicBezTo>
                    <a:pt x="713" y="89"/>
                    <a:pt x="707" y="90"/>
                    <a:pt x="702" y="94"/>
                  </a:cubicBezTo>
                  <a:cubicBezTo>
                    <a:pt x="697" y="98"/>
                    <a:pt x="695" y="103"/>
                    <a:pt x="695" y="109"/>
                  </a:cubicBezTo>
                  <a:cubicBezTo>
                    <a:pt x="695" y="115"/>
                    <a:pt x="697" y="120"/>
                    <a:pt x="700" y="123"/>
                  </a:cubicBezTo>
                  <a:cubicBezTo>
                    <a:pt x="704" y="127"/>
                    <a:pt x="711" y="131"/>
                    <a:pt x="723" y="135"/>
                  </a:cubicBezTo>
                  <a:cubicBezTo>
                    <a:pt x="736" y="141"/>
                    <a:pt x="746" y="147"/>
                    <a:pt x="751" y="154"/>
                  </a:cubicBezTo>
                  <a:cubicBezTo>
                    <a:pt x="757" y="160"/>
                    <a:pt x="760" y="168"/>
                    <a:pt x="760" y="178"/>
                  </a:cubicBezTo>
                  <a:close/>
                  <a:moveTo>
                    <a:pt x="916" y="144"/>
                  </a:moveTo>
                  <a:cubicBezTo>
                    <a:pt x="916" y="167"/>
                    <a:pt x="910" y="185"/>
                    <a:pt x="897" y="199"/>
                  </a:cubicBezTo>
                  <a:cubicBezTo>
                    <a:pt x="884" y="213"/>
                    <a:pt x="867" y="220"/>
                    <a:pt x="845" y="220"/>
                  </a:cubicBezTo>
                  <a:cubicBezTo>
                    <a:pt x="823" y="220"/>
                    <a:pt x="806" y="213"/>
                    <a:pt x="794" y="200"/>
                  </a:cubicBezTo>
                  <a:cubicBezTo>
                    <a:pt x="781" y="186"/>
                    <a:pt x="775" y="168"/>
                    <a:pt x="775" y="146"/>
                  </a:cubicBezTo>
                  <a:cubicBezTo>
                    <a:pt x="775" y="122"/>
                    <a:pt x="781" y="103"/>
                    <a:pt x="794" y="90"/>
                  </a:cubicBezTo>
                  <a:cubicBezTo>
                    <a:pt x="807" y="76"/>
                    <a:pt x="825" y="69"/>
                    <a:pt x="848" y="69"/>
                  </a:cubicBezTo>
                  <a:cubicBezTo>
                    <a:pt x="869" y="69"/>
                    <a:pt x="886" y="76"/>
                    <a:pt x="898" y="89"/>
                  </a:cubicBezTo>
                  <a:cubicBezTo>
                    <a:pt x="910" y="102"/>
                    <a:pt x="916" y="121"/>
                    <a:pt x="916" y="144"/>
                  </a:cubicBezTo>
                  <a:close/>
                  <a:moveTo>
                    <a:pt x="893" y="145"/>
                  </a:moveTo>
                  <a:cubicBezTo>
                    <a:pt x="893" y="127"/>
                    <a:pt x="889" y="113"/>
                    <a:pt x="881" y="103"/>
                  </a:cubicBezTo>
                  <a:cubicBezTo>
                    <a:pt x="873" y="93"/>
                    <a:pt x="861" y="89"/>
                    <a:pt x="846" y="89"/>
                  </a:cubicBezTo>
                  <a:cubicBezTo>
                    <a:pt x="832" y="89"/>
                    <a:pt x="820" y="93"/>
                    <a:pt x="811" y="103"/>
                  </a:cubicBezTo>
                  <a:cubicBezTo>
                    <a:pt x="803" y="113"/>
                    <a:pt x="798" y="127"/>
                    <a:pt x="798" y="145"/>
                  </a:cubicBezTo>
                  <a:cubicBezTo>
                    <a:pt x="798" y="162"/>
                    <a:pt x="803" y="176"/>
                    <a:pt x="811" y="186"/>
                  </a:cubicBezTo>
                  <a:cubicBezTo>
                    <a:pt x="820" y="195"/>
                    <a:pt x="832" y="200"/>
                    <a:pt x="846" y="200"/>
                  </a:cubicBezTo>
                  <a:cubicBezTo>
                    <a:pt x="861" y="200"/>
                    <a:pt x="873" y="195"/>
                    <a:pt x="881" y="186"/>
                  </a:cubicBezTo>
                  <a:cubicBezTo>
                    <a:pt x="889" y="176"/>
                    <a:pt x="893" y="163"/>
                    <a:pt x="893" y="145"/>
                  </a:cubicBezTo>
                  <a:close/>
                  <a:moveTo>
                    <a:pt x="1010" y="23"/>
                  </a:moveTo>
                  <a:cubicBezTo>
                    <a:pt x="1006" y="21"/>
                    <a:pt x="1001" y="20"/>
                    <a:pt x="995" y="20"/>
                  </a:cubicBezTo>
                  <a:cubicBezTo>
                    <a:pt x="979" y="20"/>
                    <a:pt x="971" y="30"/>
                    <a:pt x="971" y="50"/>
                  </a:cubicBezTo>
                  <a:cubicBezTo>
                    <a:pt x="971" y="72"/>
                    <a:pt x="971" y="72"/>
                    <a:pt x="971" y="72"/>
                  </a:cubicBezTo>
                  <a:cubicBezTo>
                    <a:pt x="1005" y="72"/>
                    <a:pt x="1005" y="72"/>
                    <a:pt x="1005" y="72"/>
                  </a:cubicBezTo>
                  <a:cubicBezTo>
                    <a:pt x="1005" y="92"/>
                    <a:pt x="1005" y="92"/>
                    <a:pt x="1005" y="92"/>
                  </a:cubicBezTo>
                  <a:cubicBezTo>
                    <a:pt x="971" y="92"/>
                    <a:pt x="971" y="92"/>
                    <a:pt x="971" y="92"/>
                  </a:cubicBezTo>
                  <a:cubicBezTo>
                    <a:pt x="971" y="216"/>
                    <a:pt x="971" y="216"/>
                    <a:pt x="971" y="216"/>
                  </a:cubicBezTo>
                  <a:cubicBezTo>
                    <a:pt x="948" y="216"/>
                    <a:pt x="948" y="216"/>
                    <a:pt x="948" y="216"/>
                  </a:cubicBezTo>
                  <a:cubicBezTo>
                    <a:pt x="948" y="92"/>
                    <a:pt x="948" y="92"/>
                    <a:pt x="948" y="92"/>
                  </a:cubicBezTo>
                  <a:cubicBezTo>
                    <a:pt x="923" y="92"/>
                    <a:pt x="923" y="92"/>
                    <a:pt x="923" y="92"/>
                  </a:cubicBezTo>
                  <a:cubicBezTo>
                    <a:pt x="923" y="72"/>
                    <a:pt x="923" y="72"/>
                    <a:pt x="923" y="72"/>
                  </a:cubicBezTo>
                  <a:cubicBezTo>
                    <a:pt x="948" y="72"/>
                    <a:pt x="948" y="72"/>
                    <a:pt x="948" y="72"/>
                  </a:cubicBezTo>
                  <a:cubicBezTo>
                    <a:pt x="948" y="49"/>
                    <a:pt x="948" y="49"/>
                    <a:pt x="948" y="49"/>
                  </a:cubicBezTo>
                  <a:cubicBezTo>
                    <a:pt x="948" y="34"/>
                    <a:pt x="952" y="23"/>
                    <a:pt x="961" y="14"/>
                  </a:cubicBezTo>
                  <a:cubicBezTo>
                    <a:pt x="969" y="5"/>
                    <a:pt x="980" y="0"/>
                    <a:pt x="994" y="0"/>
                  </a:cubicBezTo>
                  <a:cubicBezTo>
                    <a:pt x="1001" y="0"/>
                    <a:pt x="1006" y="1"/>
                    <a:pt x="1010" y="3"/>
                  </a:cubicBezTo>
                  <a:lnTo>
                    <a:pt x="1010" y="23"/>
                  </a:lnTo>
                  <a:close/>
                  <a:moveTo>
                    <a:pt x="1088" y="215"/>
                  </a:moveTo>
                  <a:cubicBezTo>
                    <a:pt x="1083" y="218"/>
                    <a:pt x="1076" y="220"/>
                    <a:pt x="1067" y="220"/>
                  </a:cubicBezTo>
                  <a:cubicBezTo>
                    <a:pt x="1042" y="220"/>
                    <a:pt x="1029" y="205"/>
                    <a:pt x="1029" y="177"/>
                  </a:cubicBezTo>
                  <a:cubicBezTo>
                    <a:pt x="1029" y="92"/>
                    <a:pt x="1029" y="92"/>
                    <a:pt x="1029" y="92"/>
                  </a:cubicBezTo>
                  <a:cubicBezTo>
                    <a:pt x="1004" y="92"/>
                    <a:pt x="1004" y="92"/>
                    <a:pt x="1004" y="92"/>
                  </a:cubicBezTo>
                  <a:cubicBezTo>
                    <a:pt x="1004" y="72"/>
                    <a:pt x="1004" y="72"/>
                    <a:pt x="1004" y="72"/>
                  </a:cubicBezTo>
                  <a:cubicBezTo>
                    <a:pt x="1029" y="72"/>
                    <a:pt x="1029" y="72"/>
                    <a:pt x="1029" y="72"/>
                  </a:cubicBezTo>
                  <a:cubicBezTo>
                    <a:pt x="1029" y="37"/>
                    <a:pt x="1029" y="37"/>
                    <a:pt x="1029" y="37"/>
                  </a:cubicBezTo>
                  <a:cubicBezTo>
                    <a:pt x="1052" y="30"/>
                    <a:pt x="1052" y="30"/>
                    <a:pt x="1052" y="30"/>
                  </a:cubicBezTo>
                  <a:cubicBezTo>
                    <a:pt x="1052" y="72"/>
                    <a:pt x="1052" y="72"/>
                    <a:pt x="1052" y="72"/>
                  </a:cubicBezTo>
                  <a:cubicBezTo>
                    <a:pt x="1088" y="72"/>
                    <a:pt x="1088" y="72"/>
                    <a:pt x="1088" y="72"/>
                  </a:cubicBezTo>
                  <a:cubicBezTo>
                    <a:pt x="1088" y="92"/>
                    <a:pt x="1088" y="92"/>
                    <a:pt x="1088" y="92"/>
                  </a:cubicBezTo>
                  <a:cubicBezTo>
                    <a:pt x="1052" y="92"/>
                    <a:pt x="1052" y="92"/>
                    <a:pt x="1052" y="92"/>
                  </a:cubicBezTo>
                  <a:cubicBezTo>
                    <a:pt x="1052" y="173"/>
                    <a:pt x="1052" y="173"/>
                    <a:pt x="1052" y="173"/>
                  </a:cubicBezTo>
                  <a:cubicBezTo>
                    <a:pt x="1052" y="183"/>
                    <a:pt x="1054" y="190"/>
                    <a:pt x="1057" y="194"/>
                  </a:cubicBezTo>
                  <a:cubicBezTo>
                    <a:pt x="1060" y="198"/>
                    <a:pt x="1066" y="200"/>
                    <a:pt x="1073" y="200"/>
                  </a:cubicBezTo>
                  <a:cubicBezTo>
                    <a:pt x="1079" y="200"/>
                    <a:pt x="1084" y="198"/>
                    <a:pt x="1088" y="195"/>
                  </a:cubicBezTo>
                  <a:lnTo>
                    <a:pt x="1088" y="215"/>
                  </a:lnTo>
                  <a:close/>
                  <a:moveTo>
                    <a:pt x="1330" y="216"/>
                  </a:moveTo>
                  <a:cubicBezTo>
                    <a:pt x="1304" y="216"/>
                    <a:pt x="1304" y="216"/>
                    <a:pt x="1304" y="216"/>
                  </a:cubicBezTo>
                  <a:cubicBezTo>
                    <a:pt x="1282" y="160"/>
                    <a:pt x="1282" y="160"/>
                    <a:pt x="1282" y="160"/>
                  </a:cubicBezTo>
                  <a:cubicBezTo>
                    <a:pt x="1197" y="160"/>
                    <a:pt x="1197" y="160"/>
                    <a:pt x="1197" y="160"/>
                  </a:cubicBezTo>
                  <a:cubicBezTo>
                    <a:pt x="1177" y="216"/>
                    <a:pt x="1177" y="216"/>
                    <a:pt x="1177" y="216"/>
                  </a:cubicBezTo>
                  <a:cubicBezTo>
                    <a:pt x="1151" y="216"/>
                    <a:pt x="1151" y="216"/>
                    <a:pt x="1151" y="216"/>
                  </a:cubicBezTo>
                  <a:cubicBezTo>
                    <a:pt x="1228" y="15"/>
                    <a:pt x="1228" y="15"/>
                    <a:pt x="1228" y="15"/>
                  </a:cubicBezTo>
                  <a:cubicBezTo>
                    <a:pt x="1252" y="15"/>
                    <a:pt x="1252" y="15"/>
                    <a:pt x="1252" y="15"/>
                  </a:cubicBezTo>
                  <a:lnTo>
                    <a:pt x="1330" y="216"/>
                  </a:lnTo>
                  <a:close/>
                  <a:moveTo>
                    <a:pt x="1275" y="139"/>
                  </a:moveTo>
                  <a:cubicBezTo>
                    <a:pt x="1243" y="53"/>
                    <a:pt x="1243" y="53"/>
                    <a:pt x="1243" y="53"/>
                  </a:cubicBezTo>
                  <a:cubicBezTo>
                    <a:pt x="1242" y="51"/>
                    <a:pt x="1241" y="46"/>
                    <a:pt x="1240" y="39"/>
                  </a:cubicBezTo>
                  <a:cubicBezTo>
                    <a:pt x="1239" y="39"/>
                    <a:pt x="1239" y="39"/>
                    <a:pt x="1239" y="39"/>
                  </a:cubicBezTo>
                  <a:cubicBezTo>
                    <a:pt x="1238" y="45"/>
                    <a:pt x="1237" y="50"/>
                    <a:pt x="1236" y="53"/>
                  </a:cubicBezTo>
                  <a:cubicBezTo>
                    <a:pt x="1205" y="139"/>
                    <a:pt x="1205" y="139"/>
                    <a:pt x="1205" y="139"/>
                  </a:cubicBezTo>
                  <a:lnTo>
                    <a:pt x="1275" y="139"/>
                  </a:lnTo>
                  <a:close/>
                  <a:moveTo>
                    <a:pt x="1459" y="79"/>
                  </a:moveTo>
                  <a:cubicBezTo>
                    <a:pt x="1374" y="197"/>
                    <a:pt x="1374" y="197"/>
                    <a:pt x="1374" y="197"/>
                  </a:cubicBezTo>
                  <a:cubicBezTo>
                    <a:pt x="1458" y="197"/>
                    <a:pt x="1458" y="197"/>
                    <a:pt x="1458" y="197"/>
                  </a:cubicBezTo>
                  <a:cubicBezTo>
                    <a:pt x="1458" y="216"/>
                    <a:pt x="1458" y="216"/>
                    <a:pt x="1458" y="216"/>
                  </a:cubicBezTo>
                  <a:cubicBezTo>
                    <a:pt x="1340" y="216"/>
                    <a:pt x="1340" y="216"/>
                    <a:pt x="1340" y="216"/>
                  </a:cubicBezTo>
                  <a:cubicBezTo>
                    <a:pt x="1340" y="209"/>
                    <a:pt x="1340" y="209"/>
                    <a:pt x="1340" y="209"/>
                  </a:cubicBezTo>
                  <a:cubicBezTo>
                    <a:pt x="1425" y="92"/>
                    <a:pt x="1425" y="92"/>
                    <a:pt x="1425" y="92"/>
                  </a:cubicBezTo>
                  <a:cubicBezTo>
                    <a:pt x="1348" y="92"/>
                    <a:pt x="1348" y="92"/>
                    <a:pt x="1348" y="92"/>
                  </a:cubicBezTo>
                  <a:cubicBezTo>
                    <a:pt x="1348" y="72"/>
                    <a:pt x="1348" y="72"/>
                    <a:pt x="1348" y="72"/>
                  </a:cubicBezTo>
                  <a:cubicBezTo>
                    <a:pt x="1459" y="72"/>
                    <a:pt x="1459" y="72"/>
                    <a:pt x="1459" y="72"/>
                  </a:cubicBezTo>
                  <a:lnTo>
                    <a:pt x="1459" y="79"/>
                  </a:lnTo>
                  <a:close/>
                  <a:moveTo>
                    <a:pt x="1597" y="216"/>
                  </a:moveTo>
                  <a:cubicBezTo>
                    <a:pt x="1574" y="216"/>
                    <a:pt x="1574" y="216"/>
                    <a:pt x="1574" y="216"/>
                  </a:cubicBezTo>
                  <a:cubicBezTo>
                    <a:pt x="1574" y="194"/>
                    <a:pt x="1574" y="194"/>
                    <a:pt x="1574" y="194"/>
                  </a:cubicBezTo>
                  <a:cubicBezTo>
                    <a:pt x="1574" y="194"/>
                    <a:pt x="1574" y="194"/>
                    <a:pt x="1574" y="194"/>
                  </a:cubicBezTo>
                  <a:cubicBezTo>
                    <a:pt x="1564" y="211"/>
                    <a:pt x="1549" y="220"/>
                    <a:pt x="1530" y="220"/>
                  </a:cubicBezTo>
                  <a:cubicBezTo>
                    <a:pt x="1495" y="220"/>
                    <a:pt x="1478" y="199"/>
                    <a:pt x="1478" y="158"/>
                  </a:cubicBezTo>
                  <a:cubicBezTo>
                    <a:pt x="1478" y="72"/>
                    <a:pt x="1478" y="72"/>
                    <a:pt x="1478" y="72"/>
                  </a:cubicBezTo>
                  <a:cubicBezTo>
                    <a:pt x="1501" y="72"/>
                    <a:pt x="1501" y="72"/>
                    <a:pt x="1501" y="72"/>
                  </a:cubicBezTo>
                  <a:cubicBezTo>
                    <a:pt x="1501" y="155"/>
                    <a:pt x="1501" y="155"/>
                    <a:pt x="1501" y="155"/>
                  </a:cubicBezTo>
                  <a:cubicBezTo>
                    <a:pt x="1501" y="185"/>
                    <a:pt x="1513" y="200"/>
                    <a:pt x="1536" y="200"/>
                  </a:cubicBezTo>
                  <a:cubicBezTo>
                    <a:pt x="1547" y="200"/>
                    <a:pt x="1557" y="196"/>
                    <a:pt x="1564" y="188"/>
                  </a:cubicBezTo>
                  <a:cubicBezTo>
                    <a:pt x="1571" y="179"/>
                    <a:pt x="1574" y="169"/>
                    <a:pt x="1574" y="155"/>
                  </a:cubicBezTo>
                  <a:cubicBezTo>
                    <a:pt x="1574" y="72"/>
                    <a:pt x="1574" y="72"/>
                    <a:pt x="1574" y="72"/>
                  </a:cubicBezTo>
                  <a:cubicBezTo>
                    <a:pt x="1597" y="72"/>
                    <a:pt x="1597" y="72"/>
                    <a:pt x="1597" y="72"/>
                  </a:cubicBezTo>
                  <a:lnTo>
                    <a:pt x="1597" y="216"/>
                  </a:lnTo>
                  <a:close/>
                  <a:moveTo>
                    <a:pt x="1711" y="96"/>
                  </a:moveTo>
                  <a:cubicBezTo>
                    <a:pt x="1707" y="93"/>
                    <a:pt x="1701" y="91"/>
                    <a:pt x="1694" y="91"/>
                  </a:cubicBezTo>
                  <a:cubicBezTo>
                    <a:pt x="1684" y="91"/>
                    <a:pt x="1675" y="96"/>
                    <a:pt x="1669" y="105"/>
                  </a:cubicBezTo>
                  <a:cubicBezTo>
                    <a:pt x="1663" y="115"/>
                    <a:pt x="1659" y="128"/>
                    <a:pt x="1659" y="143"/>
                  </a:cubicBezTo>
                  <a:cubicBezTo>
                    <a:pt x="1659" y="216"/>
                    <a:pt x="1659" y="216"/>
                    <a:pt x="1659" y="216"/>
                  </a:cubicBezTo>
                  <a:cubicBezTo>
                    <a:pt x="1636" y="216"/>
                    <a:pt x="1636" y="216"/>
                    <a:pt x="1636" y="216"/>
                  </a:cubicBezTo>
                  <a:cubicBezTo>
                    <a:pt x="1636" y="72"/>
                    <a:pt x="1636" y="72"/>
                    <a:pt x="1636" y="72"/>
                  </a:cubicBezTo>
                  <a:cubicBezTo>
                    <a:pt x="1659" y="72"/>
                    <a:pt x="1659" y="72"/>
                    <a:pt x="1659" y="72"/>
                  </a:cubicBezTo>
                  <a:cubicBezTo>
                    <a:pt x="1659" y="102"/>
                    <a:pt x="1659" y="102"/>
                    <a:pt x="1659" y="102"/>
                  </a:cubicBezTo>
                  <a:cubicBezTo>
                    <a:pt x="1660" y="102"/>
                    <a:pt x="1660" y="102"/>
                    <a:pt x="1660" y="102"/>
                  </a:cubicBezTo>
                  <a:cubicBezTo>
                    <a:pt x="1663" y="92"/>
                    <a:pt x="1668" y="84"/>
                    <a:pt x="1675" y="78"/>
                  </a:cubicBezTo>
                  <a:cubicBezTo>
                    <a:pt x="1681" y="73"/>
                    <a:pt x="1689" y="70"/>
                    <a:pt x="1698" y="70"/>
                  </a:cubicBezTo>
                  <a:cubicBezTo>
                    <a:pt x="1704" y="70"/>
                    <a:pt x="1708" y="70"/>
                    <a:pt x="1711" y="72"/>
                  </a:cubicBezTo>
                  <a:lnTo>
                    <a:pt x="1711" y="96"/>
                  </a:lnTo>
                  <a:close/>
                  <a:moveTo>
                    <a:pt x="1840" y="150"/>
                  </a:moveTo>
                  <a:cubicBezTo>
                    <a:pt x="1738" y="150"/>
                    <a:pt x="1738" y="150"/>
                    <a:pt x="1738" y="150"/>
                  </a:cubicBezTo>
                  <a:cubicBezTo>
                    <a:pt x="1738" y="166"/>
                    <a:pt x="1743" y="179"/>
                    <a:pt x="1751" y="187"/>
                  </a:cubicBezTo>
                  <a:cubicBezTo>
                    <a:pt x="1759" y="196"/>
                    <a:pt x="1770" y="200"/>
                    <a:pt x="1785" y="200"/>
                  </a:cubicBezTo>
                  <a:cubicBezTo>
                    <a:pt x="1801" y="200"/>
                    <a:pt x="1816" y="195"/>
                    <a:pt x="1830" y="184"/>
                  </a:cubicBezTo>
                  <a:cubicBezTo>
                    <a:pt x="1830" y="206"/>
                    <a:pt x="1830" y="206"/>
                    <a:pt x="1830" y="206"/>
                  </a:cubicBezTo>
                  <a:cubicBezTo>
                    <a:pt x="1817" y="215"/>
                    <a:pt x="1800" y="220"/>
                    <a:pt x="1779" y="220"/>
                  </a:cubicBezTo>
                  <a:cubicBezTo>
                    <a:pt x="1759" y="220"/>
                    <a:pt x="1743" y="213"/>
                    <a:pt x="1731" y="200"/>
                  </a:cubicBezTo>
                  <a:cubicBezTo>
                    <a:pt x="1720" y="187"/>
                    <a:pt x="1714" y="168"/>
                    <a:pt x="1714" y="145"/>
                  </a:cubicBezTo>
                  <a:cubicBezTo>
                    <a:pt x="1714" y="131"/>
                    <a:pt x="1717" y="118"/>
                    <a:pt x="1723" y="106"/>
                  </a:cubicBezTo>
                  <a:cubicBezTo>
                    <a:pt x="1728" y="94"/>
                    <a:pt x="1736" y="85"/>
                    <a:pt x="1747" y="79"/>
                  </a:cubicBezTo>
                  <a:cubicBezTo>
                    <a:pt x="1757" y="72"/>
                    <a:pt x="1768" y="69"/>
                    <a:pt x="1780" y="69"/>
                  </a:cubicBezTo>
                  <a:cubicBezTo>
                    <a:pt x="1799" y="69"/>
                    <a:pt x="1814" y="75"/>
                    <a:pt x="1824" y="87"/>
                  </a:cubicBezTo>
                  <a:cubicBezTo>
                    <a:pt x="1834" y="99"/>
                    <a:pt x="1840" y="116"/>
                    <a:pt x="1840" y="138"/>
                  </a:cubicBezTo>
                  <a:lnTo>
                    <a:pt x="1840" y="150"/>
                  </a:lnTo>
                  <a:close/>
                  <a:moveTo>
                    <a:pt x="1816" y="131"/>
                  </a:moveTo>
                  <a:cubicBezTo>
                    <a:pt x="1816" y="117"/>
                    <a:pt x="1813" y="107"/>
                    <a:pt x="1806" y="100"/>
                  </a:cubicBezTo>
                  <a:cubicBezTo>
                    <a:pt x="1800" y="92"/>
                    <a:pt x="1791" y="89"/>
                    <a:pt x="1780" y="89"/>
                  </a:cubicBezTo>
                  <a:cubicBezTo>
                    <a:pt x="1769" y="89"/>
                    <a:pt x="1760" y="92"/>
                    <a:pt x="1753" y="100"/>
                  </a:cubicBezTo>
                  <a:cubicBezTo>
                    <a:pt x="1745" y="108"/>
                    <a:pt x="1740" y="118"/>
                    <a:pt x="1738" y="131"/>
                  </a:cubicBezTo>
                  <a:lnTo>
                    <a:pt x="1816" y="131"/>
                  </a:lnTo>
                  <a:close/>
                </a:path>
              </a:pathLst>
            </a:custGeom>
            <a:solidFill>
              <a:schemeClr val="bg1">
                <a:lumMod val="20000"/>
                <a:lumOff val="80000"/>
              </a:schemeClr>
            </a:solidFill>
            <a:ln>
              <a:noFill/>
            </a:ln>
          </p:spPr>
          <p:txBody>
            <a:bodyPr lIns="68570" tIns="34285" rIns="68570" bIns="34285"/>
            <a:lstStyle/>
            <a:p>
              <a:pPr defTabSz="685669" eaLnBrk="1" hangingPunct="1">
                <a:defRPr/>
              </a:pPr>
              <a:endParaRPr lang="en-US" sz="1800" kern="0" dirty="0">
                <a:solidFill>
                  <a:srgbClr val="505050">
                    <a:lumMod val="20000"/>
                    <a:lumOff val="80000"/>
                  </a:srgbClr>
                </a:solidFill>
              </a:endParaRPr>
            </a:p>
          </p:txBody>
        </p:sp>
        <p:sp>
          <p:nvSpPr>
            <p:cNvPr id="32" name="TextBox 31">
              <a:extLst>
                <a:ext uri="{FF2B5EF4-FFF2-40B4-BE49-F238E27FC236}">
                  <a16:creationId xmlns:a16="http://schemas.microsoft.com/office/drawing/2014/main" id="{85B1F7FC-BE98-4F86-B26E-782E4FD5C9B0}"/>
                </a:ext>
              </a:extLst>
            </p:cNvPr>
            <p:cNvSpPr txBox="1"/>
            <p:nvPr/>
          </p:nvSpPr>
          <p:spPr>
            <a:xfrm>
              <a:off x="5880575" y="2239385"/>
              <a:ext cx="1481668" cy="378920"/>
            </a:xfrm>
            <a:prstGeom prst="rect">
              <a:avLst/>
            </a:prstGeom>
            <a:noFill/>
          </p:spPr>
          <p:txBody>
            <a:bodyPr lIns="0" tIns="68570" rIns="0" bIns="68570">
              <a:spAutoFit/>
            </a:bodyPr>
            <a:lstStyle/>
            <a:p>
              <a:pPr algn="ctr" defTabSz="685669" eaLnBrk="1" hangingPunct="1">
                <a:lnSpc>
                  <a:spcPct val="90000"/>
                </a:lnSpc>
                <a:spcAft>
                  <a:spcPts val="450"/>
                </a:spcAft>
                <a:defRPr/>
              </a:pPr>
              <a:r>
                <a:rPr lang="en-US" sz="1050" b="1" kern="0" dirty="0">
                  <a:solidFill>
                    <a:srgbClr val="505050">
                      <a:lumMod val="20000"/>
                      <a:lumOff val="80000"/>
                    </a:srgbClr>
                  </a:solidFill>
                </a:rPr>
                <a:t>CLOUD CENTER</a:t>
              </a:r>
            </a:p>
          </p:txBody>
        </p:sp>
      </p:grpSp>
      <p:grpSp>
        <p:nvGrpSpPr>
          <p:cNvPr id="34843" name="Group 80"/>
          <p:cNvGrpSpPr>
            <a:grpSpLocks/>
          </p:cNvGrpSpPr>
          <p:nvPr/>
        </p:nvGrpSpPr>
        <p:grpSpPr bwMode="auto">
          <a:xfrm>
            <a:off x="6507163" y="5240338"/>
            <a:ext cx="855662" cy="514350"/>
            <a:chOff x="3327249" y="4082385"/>
            <a:chExt cx="1141461" cy="687383"/>
          </a:xfrm>
        </p:grpSpPr>
        <p:sp>
          <p:nvSpPr>
            <p:cNvPr id="79" name="Rectangle 78">
              <a:extLst>
                <a:ext uri="{FF2B5EF4-FFF2-40B4-BE49-F238E27FC236}">
                  <a16:creationId xmlns:a16="http://schemas.microsoft.com/office/drawing/2014/main" id="{7F9B73AC-93FC-4A14-B78F-9A9710E402D4}"/>
                </a:ext>
              </a:extLst>
            </p:cNvPr>
            <p:cNvSpPr/>
            <p:nvPr/>
          </p:nvSpPr>
          <p:spPr bwMode="auto">
            <a:xfrm>
              <a:off x="3356897" y="4101478"/>
              <a:ext cx="751797" cy="553726"/>
            </a:xfrm>
            <a:prstGeom prst="rect">
              <a:avLst/>
            </a:prstGeom>
            <a:solidFill>
              <a:schemeClr val="accent1">
                <a:lumMod val="50000"/>
              </a:schemeClr>
            </a:solidFill>
            <a:ln w="3175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a:extLst>
                <a:ext uri="{FF2B5EF4-FFF2-40B4-BE49-F238E27FC236}">
                  <a16:creationId xmlns:a16="http://schemas.microsoft.com/office/drawing/2014/main" id="{2CE0356C-7785-48FB-9729-7113B753FC0D}"/>
                </a:ext>
              </a:extLst>
            </p:cNvPr>
            <p:cNvSpPr/>
            <p:nvPr/>
          </p:nvSpPr>
          <p:spPr bwMode="auto">
            <a:xfrm>
              <a:off x="4206110" y="4207556"/>
              <a:ext cx="243541" cy="513416"/>
            </a:xfrm>
            <a:prstGeom prst="rect">
              <a:avLst/>
            </a:prstGeom>
            <a:solidFill>
              <a:schemeClr val="bg1"/>
            </a:solidFill>
            <a:ln w="3175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 name="Group 45">
              <a:extLst>
                <a:ext uri="{FF2B5EF4-FFF2-40B4-BE49-F238E27FC236}">
                  <a16:creationId xmlns:a16="http://schemas.microsoft.com/office/drawing/2014/main" id="{232999A8-0E68-4DCF-A850-E5EBE642373C}"/>
                </a:ext>
              </a:extLst>
            </p:cNvPr>
            <p:cNvGrpSpPr>
              <a:grpSpLocks noChangeAspect="1"/>
            </p:cNvGrpSpPr>
            <p:nvPr/>
          </p:nvGrpSpPr>
          <p:grpSpPr>
            <a:xfrm>
              <a:off x="3327249" y="4082385"/>
              <a:ext cx="1141461" cy="687383"/>
              <a:chOff x="3742936" y="4845974"/>
              <a:chExt cx="1611848" cy="970652"/>
            </a:xfrm>
            <a:solidFill>
              <a:srgbClr val="FFFFFF"/>
            </a:solidFill>
          </p:grpSpPr>
          <p:sp>
            <p:nvSpPr>
              <p:cNvPr id="47" name="Freeform 46">
                <a:extLst>
                  <a:ext uri="{FF2B5EF4-FFF2-40B4-BE49-F238E27FC236}">
                    <a16:creationId xmlns:a16="http://schemas.microsoft.com/office/drawing/2014/main" id="{A39F63FB-E42E-4678-B5AF-D12635EBAD82}"/>
                  </a:ext>
                </a:extLst>
              </p:cNvPr>
              <p:cNvSpPr>
                <a:spLocks noEditPoints="1"/>
              </p:cNvSpPr>
              <p:nvPr/>
            </p:nvSpPr>
            <p:spPr bwMode="black">
              <a:xfrm>
                <a:off x="4953857" y="5008123"/>
                <a:ext cx="400927" cy="80850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1"/>
              </a:solidFill>
              <a:ln>
                <a:noFill/>
              </a:ln>
              <a:extLst/>
            </p:spPr>
            <p:txBody>
              <a:bodyPr lIns="68570" tIns="34285" rIns="68570" bIns="34285"/>
              <a:lstStyle/>
              <a:p>
                <a:pPr defTabSz="685669" eaLnBrk="1" hangingPunct="1">
                  <a:defRPr/>
                </a:pPr>
                <a:endParaRPr lang="en-US" sz="1800" kern="0" dirty="0">
                  <a:solidFill>
                    <a:srgbClr val="505050"/>
                  </a:solidFill>
                </a:endParaRPr>
              </a:p>
            </p:txBody>
          </p:sp>
          <p:sp>
            <p:nvSpPr>
              <p:cNvPr id="48" name="Freeform 88">
                <a:extLst>
                  <a:ext uri="{FF2B5EF4-FFF2-40B4-BE49-F238E27FC236}">
                    <a16:creationId xmlns:a16="http://schemas.microsoft.com/office/drawing/2014/main" id="{A1EAE6DB-0F18-4E87-89BB-B916851923BC}"/>
                  </a:ext>
                </a:extLst>
              </p:cNvPr>
              <p:cNvSpPr>
                <a:spLocks noEditPoints="1"/>
              </p:cNvSpPr>
              <p:nvPr/>
            </p:nvSpPr>
            <p:spPr bwMode="black">
              <a:xfrm>
                <a:off x="3742936" y="4845974"/>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ln>
              <a:extLst/>
            </p:spPr>
            <p:txBody>
              <a:bodyPr lIns="68570" tIns="34285" rIns="68570" bIns="34285"/>
              <a:lstStyle/>
              <a:p>
                <a:pPr defTabSz="685669" eaLnBrk="1" hangingPunct="1">
                  <a:defRPr/>
                </a:pPr>
                <a:endParaRPr lang="en-US" sz="1800" kern="0" dirty="0">
                  <a:solidFill>
                    <a:srgbClr val="505050"/>
                  </a:solidFill>
                </a:endParaRPr>
              </a:p>
            </p:txBody>
          </p:sp>
        </p:grpSp>
      </p:grpSp>
      <p:grpSp>
        <p:nvGrpSpPr>
          <p:cNvPr id="34844" name="Group 83"/>
          <p:cNvGrpSpPr>
            <a:grpSpLocks/>
          </p:cNvGrpSpPr>
          <p:nvPr/>
        </p:nvGrpSpPr>
        <p:grpSpPr bwMode="auto">
          <a:xfrm rot="-1579491">
            <a:off x="6138863" y="5281613"/>
            <a:ext cx="177800" cy="347662"/>
            <a:chOff x="2773362" y="5020194"/>
            <a:chExt cx="233607" cy="457522"/>
          </a:xfrm>
        </p:grpSpPr>
        <p:sp>
          <p:nvSpPr>
            <p:cNvPr id="83" name="Rectangle 82">
              <a:extLst>
                <a:ext uri="{FF2B5EF4-FFF2-40B4-BE49-F238E27FC236}">
                  <a16:creationId xmlns:a16="http://schemas.microsoft.com/office/drawing/2014/main" id="{21EF5972-A624-4428-BCF4-722AEA753B24}"/>
                </a:ext>
              </a:extLst>
            </p:cNvPr>
            <p:cNvSpPr/>
            <p:nvPr/>
          </p:nvSpPr>
          <p:spPr bwMode="auto">
            <a:xfrm rot="1592520">
              <a:off x="2775496" y="5034610"/>
              <a:ext cx="210664" cy="424097"/>
            </a:xfrm>
            <a:prstGeom prst="rect">
              <a:avLst/>
            </a:prstGeom>
            <a:solidFill>
              <a:schemeClr val="accent1">
                <a:lumMod val="50000"/>
              </a:schemeClr>
            </a:solidFill>
            <a:ln w="31750">
              <a:solidFill>
                <a:schemeClr val="bg1">
                  <a:lumMod val="20000"/>
                  <a:lumOff val="8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616">
              <a:extLst>
                <a:ext uri="{FF2B5EF4-FFF2-40B4-BE49-F238E27FC236}">
                  <a16:creationId xmlns:a16="http://schemas.microsoft.com/office/drawing/2014/main" id="{A6E26061-DB2D-44EF-8CC6-70C7D892AE88}"/>
                </a:ext>
              </a:extLst>
            </p:cNvPr>
            <p:cNvSpPr>
              <a:spLocks noChangeAspect="1" noEditPoints="1"/>
            </p:cNvSpPr>
            <p:nvPr/>
          </p:nvSpPr>
          <p:spPr bwMode="auto">
            <a:xfrm rot="1589640">
              <a:off x="2773362" y="5020194"/>
              <a:ext cx="233607" cy="457522"/>
            </a:xfrm>
            <a:custGeom>
              <a:avLst/>
              <a:gdLst>
                <a:gd name="T0" fmla="*/ 173 w 204"/>
                <a:gd name="T1" fmla="*/ 0 h 400"/>
                <a:gd name="T2" fmla="*/ 31 w 204"/>
                <a:gd name="T3" fmla="*/ 0 h 400"/>
                <a:gd name="T4" fmla="*/ 0 w 204"/>
                <a:gd name="T5" fmla="*/ 31 h 400"/>
                <a:gd name="T6" fmla="*/ 0 w 204"/>
                <a:gd name="T7" fmla="*/ 369 h 400"/>
                <a:gd name="T8" fmla="*/ 31 w 204"/>
                <a:gd name="T9" fmla="*/ 400 h 400"/>
                <a:gd name="T10" fmla="*/ 173 w 204"/>
                <a:gd name="T11" fmla="*/ 400 h 400"/>
                <a:gd name="T12" fmla="*/ 204 w 204"/>
                <a:gd name="T13" fmla="*/ 369 h 400"/>
                <a:gd name="T14" fmla="*/ 204 w 204"/>
                <a:gd name="T15" fmla="*/ 31 h 400"/>
                <a:gd name="T16" fmla="*/ 173 w 204"/>
                <a:gd name="T17" fmla="*/ 0 h 400"/>
                <a:gd name="T18" fmla="*/ 87 w 204"/>
                <a:gd name="T19" fmla="*/ 33 h 400"/>
                <a:gd name="T20" fmla="*/ 117 w 204"/>
                <a:gd name="T21" fmla="*/ 33 h 400"/>
                <a:gd name="T22" fmla="*/ 122 w 204"/>
                <a:gd name="T23" fmla="*/ 37 h 400"/>
                <a:gd name="T24" fmla="*/ 117 w 204"/>
                <a:gd name="T25" fmla="*/ 42 h 400"/>
                <a:gd name="T26" fmla="*/ 87 w 204"/>
                <a:gd name="T27" fmla="*/ 42 h 400"/>
                <a:gd name="T28" fmla="*/ 82 w 204"/>
                <a:gd name="T29" fmla="*/ 37 h 400"/>
                <a:gd name="T30" fmla="*/ 87 w 204"/>
                <a:gd name="T31" fmla="*/ 33 h 400"/>
                <a:gd name="T32" fmla="*/ 69 w 204"/>
                <a:gd name="T33" fmla="*/ 32 h 400"/>
                <a:gd name="T34" fmla="*/ 74 w 204"/>
                <a:gd name="T35" fmla="*/ 37 h 400"/>
                <a:gd name="T36" fmla="*/ 69 w 204"/>
                <a:gd name="T37" fmla="*/ 42 h 400"/>
                <a:gd name="T38" fmla="*/ 64 w 204"/>
                <a:gd name="T39" fmla="*/ 37 h 400"/>
                <a:gd name="T40" fmla="*/ 69 w 204"/>
                <a:gd name="T41" fmla="*/ 32 h 400"/>
                <a:gd name="T42" fmla="*/ 102 w 204"/>
                <a:gd name="T43" fmla="*/ 383 h 400"/>
                <a:gd name="T44" fmla="*/ 82 w 204"/>
                <a:gd name="T45" fmla="*/ 364 h 400"/>
                <a:gd name="T46" fmla="*/ 102 w 204"/>
                <a:gd name="T47" fmla="*/ 344 h 400"/>
                <a:gd name="T48" fmla="*/ 122 w 204"/>
                <a:gd name="T49" fmla="*/ 364 h 400"/>
                <a:gd name="T50" fmla="*/ 102 w 204"/>
                <a:gd name="T51" fmla="*/ 383 h 400"/>
                <a:gd name="T52" fmla="*/ 188 w 204"/>
                <a:gd name="T53" fmla="*/ 330 h 400"/>
                <a:gd name="T54" fmla="*/ 16 w 204"/>
                <a:gd name="T55" fmla="*/ 330 h 400"/>
                <a:gd name="T56" fmla="*/ 16 w 204"/>
                <a:gd name="T57" fmla="*/ 70 h 400"/>
                <a:gd name="T58" fmla="*/ 188 w 204"/>
                <a:gd name="T59" fmla="*/ 70 h 400"/>
                <a:gd name="T60" fmla="*/ 188 w 204"/>
                <a:gd name="T61" fmla="*/ 33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4" h="400">
                  <a:moveTo>
                    <a:pt x="173" y="0"/>
                  </a:moveTo>
                  <a:cubicBezTo>
                    <a:pt x="31" y="0"/>
                    <a:pt x="31" y="0"/>
                    <a:pt x="31" y="0"/>
                  </a:cubicBezTo>
                  <a:cubicBezTo>
                    <a:pt x="14" y="0"/>
                    <a:pt x="0" y="14"/>
                    <a:pt x="0" y="31"/>
                  </a:cubicBezTo>
                  <a:cubicBezTo>
                    <a:pt x="0" y="369"/>
                    <a:pt x="0" y="369"/>
                    <a:pt x="0" y="369"/>
                  </a:cubicBezTo>
                  <a:cubicBezTo>
                    <a:pt x="0" y="386"/>
                    <a:pt x="14" y="400"/>
                    <a:pt x="31" y="400"/>
                  </a:cubicBezTo>
                  <a:cubicBezTo>
                    <a:pt x="173" y="400"/>
                    <a:pt x="173" y="400"/>
                    <a:pt x="173" y="400"/>
                  </a:cubicBezTo>
                  <a:cubicBezTo>
                    <a:pt x="190" y="400"/>
                    <a:pt x="204" y="386"/>
                    <a:pt x="204" y="369"/>
                  </a:cubicBezTo>
                  <a:cubicBezTo>
                    <a:pt x="204" y="31"/>
                    <a:pt x="204" y="31"/>
                    <a:pt x="204" y="31"/>
                  </a:cubicBezTo>
                  <a:cubicBezTo>
                    <a:pt x="204" y="14"/>
                    <a:pt x="190" y="0"/>
                    <a:pt x="173" y="0"/>
                  </a:cubicBezTo>
                  <a:close/>
                  <a:moveTo>
                    <a:pt x="87" y="33"/>
                  </a:moveTo>
                  <a:cubicBezTo>
                    <a:pt x="117" y="33"/>
                    <a:pt x="117" y="33"/>
                    <a:pt x="117" y="33"/>
                  </a:cubicBezTo>
                  <a:cubicBezTo>
                    <a:pt x="120" y="33"/>
                    <a:pt x="122" y="35"/>
                    <a:pt x="122" y="37"/>
                  </a:cubicBezTo>
                  <a:cubicBezTo>
                    <a:pt x="122" y="40"/>
                    <a:pt x="120" y="42"/>
                    <a:pt x="117" y="42"/>
                  </a:cubicBezTo>
                  <a:cubicBezTo>
                    <a:pt x="87" y="42"/>
                    <a:pt x="87" y="42"/>
                    <a:pt x="87" y="42"/>
                  </a:cubicBezTo>
                  <a:cubicBezTo>
                    <a:pt x="84" y="42"/>
                    <a:pt x="82" y="40"/>
                    <a:pt x="82" y="37"/>
                  </a:cubicBezTo>
                  <a:cubicBezTo>
                    <a:pt x="82" y="35"/>
                    <a:pt x="84" y="33"/>
                    <a:pt x="87" y="33"/>
                  </a:cubicBezTo>
                  <a:close/>
                  <a:moveTo>
                    <a:pt x="69" y="32"/>
                  </a:moveTo>
                  <a:cubicBezTo>
                    <a:pt x="71" y="32"/>
                    <a:pt x="74" y="34"/>
                    <a:pt x="74" y="37"/>
                  </a:cubicBezTo>
                  <a:cubicBezTo>
                    <a:pt x="74" y="39"/>
                    <a:pt x="71" y="42"/>
                    <a:pt x="69" y="42"/>
                  </a:cubicBezTo>
                  <a:cubicBezTo>
                    <a:pt x="66" y="42"/>
                    <a:pt x="64" y="39"/>
                    <a:pt x="64" y="37"/>
                  </a:cubicBezTo>
                  <a:cubicBezTo>
                    <a:pt x="64" y="34"/>
                    <a:pt x="66" y="32"/>
                    <a:pt x="69" y="32"/>
                  </a:cubicBezTo>
                  <a:close/>
                  <a:moveTo>
                    <a:pt x="102" y="383"/>
                  </a:moveTo>
                  <a:cubicBezTo>
                    <a:pt x="91" y="383"/>
                    <a:pt x="82" y="374"/>
                    <a:pt x="82" y="364"/>
                  </a:cubicBezTo>
                  <a:cubicBezTo>
                    <a:pt x="82" y="353"/>
                    <a:pt x="91" y="344"/>
                    <a:pt x="102" y="344"/>
                  </a:cubicBezTo>
                  <a:cubicBezTo>
                    <a:pt x="113" y="344"/>
                    <a:pt x="122" y="353"/>
                    <a:pt x="122" y="364"/>
                  </a:cubicBezTo>
                  <a:cubicBezTo>
                    <a:pt x="122" y="374"/>
                    <a:pt x="113" y="383"/>
                    <a:pt x="102" y="383"/>
                  </a:cubicBezTo>
                  <a:close/>
                  <a:moveTo>
                    <a:pt x="188" y="330"/>
                  </a:moveTo>
                  <a:cubicBezTo>
                    <a:pt x="16" y="330"/>
                    <a:pt x="16" y="330"/>
                    <a:pt x="16" y="330"/>
                  </a:cubicBezTo>
                  <a:cubicBezTo>
                    <a:pt x="16" y="70"/>
                    <a:pt x="16" y="70"/>
                    <a:pt x="16" y="70"/>
                  </a:cubicBezTo>
                  <a:cubicBezTo>
                    <a:pt x="188" y="70"/>
                    <a:pt x="188" y="70"/>
                    <a:pt x="188" y="70"/>
                  </a:cubicBezTo>
                  <a:lnTo>
                    <a:pt x="188" y="330"/>
                  </a:lnTo>
                  <a:close/>
                </a:path>
              </a:pathLst>
            </a:custGeom>
            <a:solidFill>
              <a:schemeClr val="tx1"/>
            </a:solidFill>
            <a:ln>
              <a:solidFill>
                <a:schemeClr val="bg1">
                  <a:lumMod val="20000"/>
                  <a:lumOff val="80000"/>
                </a:schemeClr>
              </a:solidFill>
            </a:ln>
            <a:extLst/>
          </p:spPr>
          <p:txBody>
            <a:bodyPr lIns="68570" tIns="34285" rIns="68570" bIns="34285"/>
            <a:lstStyle/>
            <a:p>
              <a:pPr defTabSz="685669" eaLnBrk="1" hangingPunct="1">
                <a:defRPr/>
              </a:pPr>
              <a:endParaRPr lang="en-US" sz="1800" kern="0">
                <a:solidFill>
                  <a:srgbClr val="505050"/>
                </a:solidFill>
              </a:endParaRPr>
            </a:p>
          </p:txBody>
        </p:sp>
      </p:grpSp>
      <p:cxnSp>
        <p:nvCxnSpPr>
          <p:cNvPr id="93" name="Straight Connector 92">
            <a:extLst>
              <a:ext uri="{FF2B5EF4-FFF2-40B4-BE49-F238E27FC236}">
                <a16:creationId xmlns:a16="http://schemas.microsoft.com/office/drawing/2014/main" id="{5EC5322A-862C-40F9-93B9-B28E29038CE0}"/>
              </a:ext>
            </a:extLst>
          </p:cNvPr>
          <p:cNvCxnSpPr/>
          <p:nvPr/>
        </p:nvCxnSpPr>
        <p:spPr>
          <a:xfrm flipH="1">
            <a:off x="6994525" y="2886075"/>
            <a:ext cx="723900" cy="0"/>
          </a:xfrm>
          <a:prstGeom prst="line">
            <a:avLst/>
          </a:prstGeom>
          <a:ln w="38100" cap="rnd">
            <a:solidFill>
              <a:schemeClr val="accent1"/>
            </a:solidFill>
            <a:prstDash val="sysDot"/>
            <a:headEnd type="none" w="lg" len="med"/>
            <a:tailEnd type="none" w="med" len="med"/>
          </a:ln>
        </p:spPr>
        <p:style>
          <a:lnRef idx="1">
            <a:schemeClr val="accent1"/>
          </a:lnRef>
          <a:fillRef idx="0">
            <a:schemeClr val="accent1"/>
          </a:fillRef>
          <a:effectRef idx="0">
            <a:schemeClr val="accent1"/>
          </a:effectRef>
          <a:fontRef idx="minor">
            <a:schemeClr val="tx1"/>
          </a:fontRef>
        </p:style>
      </p:cxnSp>
      <p:grpSp>
        <p:nvGrpSpPr>
          <p:cNvPr id="34846" name="Group 15"/>
          <p:cNvGrpSpPr>
            <a:grpSpLocks/>
          </p:cNvGrpSpPr>
          <p:nvPr/>
        </p:nvGrpSpPr>
        <p:grpSpPr bwMode="auto">
          <a:xfrm>
            <a:off x="4732338" y="1708150"/>
            <a:ext cx="1301750" cy="1746250"/>
            <a:chOff x="10145189" y="414643"/>
            <a:chExt cx="1737360" cy="2328557"/>
          </a:xfrm>
        </p:grpSpPr>
        <p:sp>
          <p:nvSpPr>
            <p:cNvPr id="99" name="Rectangle 98">
              <a:extLst>
                <a:ext uri="{FF2B5EF4-FFF2-40B4-BE49-F238E27FC236}">
                  <a16:creationId xmlns:a16="http://schemas.microsoft.com/office/drawing/2014/main" id="{A2560975-0378-4D74-8927-9236D8A7BDF3}"/>
                </a:ext>
              </a:extLst>
            </p:cNvPr>
            <p:cNvSpPr/>
            <p:nvPr/>
          </p:nvSpPr>
          <p:spPr bwMode="auto">
            <a:xfrm>
              <a:off x="10145189" y="863419"/>
              <a:ext cx="1737360" cy="1879781"/>
            </a:xfrm>
            <a:prstGeom prst="rect">
              <a:avLst/>
            </a:prstGeom>
            <a:solidFill>
              <a:schemeClr val="accent1">
                <a:lumMod val="50000"/>
              </a:schemeClr>
            </a:solidFill>
            <a:ln w="44450">
              <a:solidFill>
                <a:schemeClr val="bg1">
                  <a:lumMod val="20000"/>
                  <a:lumOff val="8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テキスト ボックス 7">
              <a:extLst>
                <a:ext uri="{FF2B5EF4-FFF2-40B4-BE49-F238E27FC236}">
                  <a16:creationId xmlns:a16="http://schemas.microsoft.com/office/drawing/2014/main" id="{2F7C8A96-1485-4F4B-BF12-D0226A261A96}"/>
                </a:ext>
              </a:extLst>
            </p:cNvPr>
            <p:cNvSpPr txBox="1"/>
            <p:nvPr/>
          </p:nvSpPr>
          <p:spPr>
            <a:xfrm>
              <a:off x="10145189" y="414643"/>
              <a:ext cx="1737360" cy="461478"/>
            </a:xfrm>
            <a:prstGeom prst="rect">
              <a:avLst/>
            </a:prstGeom>
            <a:solidFill>
              <a:schemeClr val="bg1">
                <a:lumMod val="20000"/>
                <a:lumOff val="80000"/>
              </a:schemeClr>
            </a:solidFill>
            <a:ln w="44450">
              <a:solidFill>
                <a:schemeClr val="bg1">
                  <a:lumMod val="20000"/>
                  <a:lumOff val="80000"/>
                </a:schemeClr>
              </a:solidFill>
              <a:miter lim="800000"/>
            </a:ln>
          </p:spPr>
          <p:txBody>
            <a:bodyPr wrap="none" anchor="ctr"/>
            <a:lstStyle>
              <a:defPPr>
                <a:defRPr lang="en-US"/>
              </a:defPPr>
              <a:lvl1pPr algn="ctr">
                <a:defRPr kumimoji="1" sz="2400" b="1">
                  <a:gradFill>
                    <a:gsLst>
                      <a:gs pos="2917">
                        <a:schemeClr val="bg1"/>
                      </a:gs>
                      <a:gs pos="31000">
                        <a:schemeClr val="bg1"/>
                      </a:gs>
                    </a:gsLst>
                    <a:lin ang="5400000" scaled="0"/>
                  </a:gradFill>
                  <a:ea typeface="Meiryo UI" panose="020B0604030504040204" pitchFamily="50" charset="-128"/>
                  <a:cs typeface="Segoe UI Light" panose="020B0502040204020203" pitchFamily="34" charset="0"/>
                </a:defRPr>
              </a:lvl1pPr>
            </a:lstStyle>
            <a:p>
              <a:pPr defTabSz="685669" eaLnBrk="1" hangingPunct="1">
                <a:defRPr/>
              </a:pPr>
              <a:r>
                <a:rPr lang="en-US" altLang="ja-JP" sz="1500" kern="0" dirty="0">
                  <a:solidFill>
                    <a:srgbClr val="505050"/>
                  </a:solidFill>
                </a:rPr>
                <a:t>NETWORK</a:t>
              </a:r>
              <a:endParaRPr lang="ja-JP" altLang="en-US" sz="1500" kern="0" dirty="0">
                <a:solidFill>
                  <a:srgbClr val="505050"/>
                </a:solidFill>
              </a:endParaRPr>
            </a:p>
          </p:txBody>
        </p:sp>
        <p:sp>
          <p:nvSpPr>
            <p:cNvPr id="13" name="Freeform 77">
              <a:extLst>
                <a:ext uri="{FF2B5EF4-FFF2-40B4-BE49-F238E27FC236}">
                  <a16:creationId xmlns:a16="http://schemas.microsoft.com/office/drawing/2014/main" id="{2E046454-DD98-406D-A919-4A7B5D3165FC}"/>
                </a:ext>
              </a:extLst>
            </p:cNvPr>
            <p:cNvSpPr>
              <a:spLocks noChangeAspect="1" noEditPoints="1"/>
            </p:cNvSpPr>
            <p:nvPr/>
          </p:nvSpPr>
          <p:spPr bwMode="auto">
            <a:xfrm>
              <a:off x="10640972" y="1384169"/>
              <a:ext cx="733081" cy="876384"/>
            </a:xfrm>
            <a:custGeom>
              <a:avLst/>
              <a:gdLst>
                <a:gd name="T0" fmla="*/ 5 w 69"/>
                <a:gd name="T1" fmla="*/ 16 h 82"/>
                <a:gd name="T2" fmla="*/ 7 w 69"/>
                <a:gd name="T3" fmla="*/ 32 h 82"/>
                <a:gd name="T4" fmla="*/ 7 w 69"/>
                <a:gd name="T5" fmla="*/ 0 h 82"/>
                <a:gd name="T6" fmla="*/ 59 w 69"/>
                <a:gd name="T7" fmla="*/ 82 h 82"/>
                <a:gd name="T8" fmla="*/ 54 w 69"/>
                <a:gd name="T9" fmla="*/ 80 h 82"/>
                <a:gd name="T10" fmla="*/ 35 w 69"/>
                <a:gd name="T11" fmla="*/ 77 h 82"/>
                <a:gd name="T12" fmla="*/ 15 w 69"/>
                <a:gd name="T13" fmla="*/ 80 h 82"/>
                <a:gd name="T14" fmla="*/ 10 w 69"/>
                <a:gd name="T15" fmla="*/ 82 h 82"/>
                <a:gd name="T16" fmla="*/ 31 w 69"/>
                <a:gd name="T17" fmla="*/ 20 h 82"/>
                <a:gd name="T18" fmla="*/ 35 w 69"/>
                <a:gd name="T19" fmla="*/ 17 h 82"/>
                <a:gd name="T20" fmla="*/ 61 w 69"/>
                <a:gd name="T21" fmla="*/ 77 h 82"/>
                <a:gd name="T22" fmla="*/ 21 w 69"/>
                <a:gd name="T23" fmla="*/ 9 h 82"/>
                <a:gd name="T24" fmla="*/ 21 w 69"/>
                <a:gd name="T25" fmla="*/ 23 h 82"/>
                <a:gd name="T26" fmla="*/ 13 w 69"/>
                <a:gd name="T27" fmla="*/ 16 h 82"/>
                <a:gd name="T28" fmla="*/ 21 w 69"/>
                <a:gd name="T29" fmla="*/ 9 h 82"/>
                <a:gd name="T30" fmla="*/ 21 w 69"/>
                <a:gd name="T31" fmla="*/ 64 h 82"/>
                <a:gd name="T32" fmla="*/ 31 w 69"/>
                <a:gd name="T33" fmla="*/ 74 h 82"/>
                <a:gd name="T34" fmla="*/ 26 w 69"/>
                <a:gd name="T35" fmla="*/ 63 h 82"/>
                <a:gd name="T36" fmla="*/ 26 w 69"/>
                <a:gd name="T37" fmla="*/ 51 h 82"/>
                <a:gd name="T38" fmla="*/ 28 w 69"/>
                <a:gd name="T39" fmla="*/ 48 h 82"/>
                <a:gd name="T40" fmla="*/ 42 w 69"/>
                <a:gd name="T41" fmla="*/ 48 h 82"/>
                <a:gd name="T42" fmla="*/ 41 w 69"/>
                <a:gd name="T43" fmla="*/ 66 h 82"/>
                <a:gd name="T44" fmla="*/ 29 w 69"/>
                <a:gd name="T45" fmla="*/ 66 h 82"/>
                <a:gd name="T46" fmla="*/ 41 w 69"/>
                <a:gd name="T47" fmla="*/ 66 h 82"/>
                <a:gd name="T48" fmla="*/ 40 w 69"/>
                <a:gd name="T49" fmla="*/ 44 h 82"/>
                <a:gd name="T50" fmla="*/ 29 w 69"/>
                <a:gd name="T51" fmla="*/ 44 h 82"/>
                <a:gd name="T52" fmla="*/ 35 w 69"/>
                <a:gd name="T53" fmla="*/ 8 h 82"/>
                <a:gd name="T54" fmla="*/ 35 w 69"/>
                <a:gd name="T55" fmla="*/ 17 h 82"/>
                <a:gd name="T56" fmla="*/ 43 w 69"/>
                <a:gd name="T57" fmla="*/ 51 h 82"/>
                <a:gd name="T58" fmla="*/ 44 w 69"/>
                <a:gd name="T59" fmla="*/ 63 h 82"/>
                <a:gd name="T60" fmla="*/ 43 w 69"/>
                <a:gd name="T61" fmla="*/ 51 h 82"/>
                <a:gd name="T62" fmla="*/ 48 w 69"/>
                <a:gd name="T63" fmla="*/ 64 h 82"/>
                <a:gd name="T64" fmla="*/ 52 w 69"/>
                <a:gd name="T65" fmla="*/ 74 h 82"/>
                <a:gd name="T66" fmla="*/ 52 w 69"/>
                <a:gd name="T67" fmla="*/ 16 h 82"/>
                <a:gd name="T68" fmla="*/ 52 w 69"/>
                <a:gd name="T69" fmla="*/ 6 h 82"/>
                <a:gd name="T70" fmla="*/ 52 w 69"/>
                <a:gd name="T71" fmla="*/ 26 h 82"/>
                <a:gd name="T72" fmla="*/ 59 w 69"/>
                <a:gd name="T73" fmla="*/ 29 h 82"/>
                <a:gd name="T74" fmla="*/ 59 w 69"/>
                <a:gd name="T75" fmla="*/ 3 h 82"/>
                <a:gd name="T76" fmla="*/ 69 w 69"/>
                <a:gd name="T77" fmla="*/ 16 h 82"/>
                <a:gd name="T78" fmla="*/ 59 w 69"/>
                <a:gd name="T79" fmla="*/ 2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 h="82">
                  <a:moveTo>
                    <a:pt x="10" y="3"/>
                  </a:moveTo>
                  <a:cubicBezTo>
                    <a:pt x="7" y="6"/>
                    <a:pt x="5" y="11"/>
                    <a:pt x="5" y="16"/>
                  </a:cubicBezTo>
                  <a:cubicBezTo>
                    <a:pt x="5" y="21"/>
                    <a:pt x="7" y="25"/>
                    <a:pt x="10" y="29"/>
                  </a:cubicBezTo>
                  <a:cubicBezTo>
                    <a:pt x="7" y="32"/>
                    <a:pt x="7" y="32"/>
                    <a:pt x="7" y="32"/>
                  </a:cubicBezTo>
                  <a:cubicBezTo>
                    <a:pt x="3" y="28"/>
                    <a:pt x="1" y="22"/>
                    <a:pt x="0" y="16"/>
                  </a:cubicBezTo>
                  <a:cubicBezTo>
                    <a:pt x="1" y="10"/>
                    <a:pt x="2" y="4"/>
                    <a:pt x="7" y="0"/>
                  </a:cubicBezTo>
                  <a:lnTo>
                    <a:pt x="10" y="3"/>
                  </a:lnTo>
                  <a:close/>
                  <a:moveTo>
                    <a:pt x="59" y="82"/>
                  </a:moveTo>
                  <a:cubicBezTo>
                    <a:pt x="59" y="82"/>
                    <a:pt x="58" y="82"/>
                    <a:pt x="58" y="82"/>
                  </a:cubicBezTo>
                  <a:cubicBezTo>
                    <a:pt x="56" y="82"/>
                    <a:pt x="55" y="81"/>
                    <a:pt x="54" y="80"/>
                  </a:cubicBezTo>
                  <a:cubicBezTo>
                    <a:pt x="53" y="77"/>
                    <a:pt x="53" y="77"/>
                    <a:pt x="53" y="77"/>
                  </a:cubicBezTo>
                  <a:cubicBezTo>
                    <a:pt x="35" y="77"/>
                    <a:pt x="35" y="77"/>
                    <a:pt x="35" y="77"/>
                  </a:cubicBezTo>
                  <a:cubicBezTo>
                    <a:pt x="16" y="77"/>
                    <a:pt x="16" y="77"/>
                    <a:pt x="16" y="77"/>
                  </a:cubicBezTo>
                  <a:cubicBezTo>
                    <a:pt x="15" y="80"/>
                    <a:pt x="15" y="80"/>
                    <a:pt x="15" y="80"/>
                  </a:cubicBezTo>
                  <a:cubicBezTo>
                    <a:pt x="14" y="81"/>
                    <a:pt x="13" y="82"/>
                    <a:pt x="12" y="82"/>
                  </a:cubicBezTo>
                  <a:cubicBezTo>
                    <a:pt x="11" y="82"/>
                    <a:pt x="11" y="82"/>
                    <a:pt x="10" y="82"/>
                  </a:cubicBezTo>
                  <a:cubicBezTo>
                    <a:pt x="8" y="81"/>
                    <a:pt x="7" y="79"/>
                    <a:pt x="8" y="77"/>
                  </a:cubicBezTo>
                  <a:cubicBezTo>
                    <a:pt x="31" y="20"/>
                    <a:pt x="31" y="20"/>
                    <a:pt x="31" y="20"/>
                  </a:cubicBezTo>
                  <a:cubicBezTo>
                    <a:pt x="34" y="17"/>
                    <a:pt x="34" y="17"/>
                    <a:pt x="34" y="17"/>
                  </a:cubicBezTo>
                  <a:cubicBezTo>
                    <a:pt x="35" y="17"/>
                    <a:pt x="35" y="17"/>
                    <a:pt x="35" y="17"/>
                  </a:cubicBezTo>
                  <a:cubicBezTo>
                    <a:pt x="39" y="20"/>
                    <a:pt x="39" y="20"/>
                    <a:pt x="39" y="20"/>
                  </a:cubicBezTo>
                  <a:cubicBezTo>
                    <a:pt x="61" y="77"/>
                    <a:pt x="61" y="77"/>
                    <a:pt x="61" y="77"/>
                  </a:cubicBezTo>
                  <a:cubicBezTo>
                    <a:pt x="62" y="79"/>
                    <a:pt x="61" y="81"/>
                    <a:pt x="59" y="82"/>
                  </a:cubicBezTo>
                  <a:close/>
                  <a:moveTo>
                    <a:pt x="21" y="9"/>
                  </a:moveTo>
                  <a:cubicBezTo>
                    <a:pt x="19" y="11"/>
                    <a:pt x="18" y="14"/>
                    <a:pt x="18" y="16"/>
                  </a:cubicBezTo>
                  <a:cubicBezTo>
                    <a:pt x="18" y="19"/>
                    <a:pt x="19" y="21"/>
                    <a:pt x="21" y="23"/>
                  </a:cubicBezTo>
                  <a:cubicBezTo>
                    <a:pt x="18" y="26"/>
                    <a:pt x="18" y="26"/>
                    <a:pt x="18" y="26"/>
                  </a:cubicBezTo>
                  <a:cubicBezTo>
                    <a:pt x="15" y="23"/>
                    <a:pt x="13" y="20"/>
                    <a:pt x="13" y="16"/>
                  </a:cubicBezTo>
                  <a:cubicBezTo>
                    <a:pt x="13" y="12"/>
                    <a:pt x="15" y="9"/>
                    <a:pt x="18" y="6"/>
                  </a:cubicBezTo>
                  <a:lnTo>
                    <a:pt x="21" y="9"/>
                  </a:lnTo>
                  <a:close/>
                  <a:moveTo>
                    <a:pt x="31" y="74"/>
                  </a:moveTo>
                  <a:cubicBezTo>
                    <a:pt x="21" y="64"/>
                    <a:pt x="21" y="64"/>
                    <a:pt x="21" y="64"/>
                  </a:cubicBezTo>
                  <a:cubicBezTo>
                    <a:pt x="17" y="74"/>
                    <a:pt x="17" y="74"/>
                    <a:pt x="17" y="74"/>
                  </a:cubicBezTo>
                  <a:lnTo>
                    <a:pt x="31" y="74"/>
                  </a:lnTo>
                  <a:close/>
                  <a:moveTo>
                    <a:pt x="23" y="60"/>
                  </a:moveTo>
                  <a:cubicBezTo>
                    <a:pt x="26" y="63"/>
                    <a:pt x="26" y="63"/>
                    <a:pt x="26" y="63"/>
                  </a:cubicBezTo>
                  <a:cubicBezTo>
                    <a:pt x="32" y="57"/>
                    <a:pt x="32" y="57"/>
                    <a:pt x="32" y="57"/>
                  </a:cubicBezTo>
                  <a:cubicBezTo>
                    <a:pt x="26" y="51"/>
                    <a:pt x="26" y="51"/>
                    <a:pt x="26" y="51"/>
                  </a:cubicBezTo>
                  <a:lnTo>
                    <a:pt x="23" y="60"/>
                  </a:lnTo>
                  <a:close/>
                  <a:moveTo>
                    <a:pt x="28" y="48"/>
                  </a:moveTo>
                  <a:cubicBezTo>
                    <a:pt x="35" y="54"/>
                    <a:pt x="35" y="54"/>
                    <a:pt x="35" y="54"/>
                  </a:cubicBezTo>
                  <a:cubicBezTo>
                    <a:pt x="42" y="48"/>
                    <a:pt x="42" y="48"/>
                    <a:pt x="42" y="48"/>
                  </a:cubicBezTo>
                  <a:lnTo>
                    <a:pt x="28" y="48"/>
                  </a:lnTo>
                  <a:close/>
                  <a:moveTo>
                    <a:pt x="41" y="66"/>
                  </a:moveTo>
                  <a:cubicBezTo>
                    <a:pt x="35" y="60"/>
                    <a:pt x="35" y="60"/>
                    <a:pt x="35" y="60"/>
                  </a:cubicBezTo>
                  <a:cubicBezTo>
                    <a:pt x="29" y="66"/>
                    <a:pt x="29" y="66"/>
                    <a:pt x="29" y="66"/>
                  </a:cubicBezTo>
                  <a:cubicBezTo>
                    <a:pt x="35" y="72"/>
                    <a:pt x="35" y="72"/>
                    <a:pt x="35" y="72"/>
                  </a:cubicBezTo>
                  <a:lnTo>
                    <a:pt x="41" y="66"/>
                  </a:lnTo>
                  <a:close/>
                  <a:moveTo>
                    <a:pt x="29" y="44"/>
                  </a:moveTo>
                  <a:cubicBezTo>
                    <a:pt x="40" y="44"/>
                    <a:pt x="40" y="44"/>
                    <a:pt x="40" y="44"/>
                  </a:cubicBezTo>
                  <a:cubicBezTo>
                    <a:pt x="35" y="29"/>
                    <a:pt x="35" y="29"/>
                    <a:pt x="35" y="29"/>
                  </a:cubicBezTo>
                  <a:lnTo>
                    <a:pt x="29" y="44"/>
                  </a:lnTo>
                  <a:close/>
                  <a:moveTo>
                    <a:pt x="30" y="13"/>
                  </a:moveTo>
                  <a:cubicBezTo>
                    <a:pt x="30" y="10"/>
                    <a:pt x="32" y="8"/>
                    <a:pt x="35" y="8"/>
                  </a:cubicBezTo>
                  <a:cubicBezTo>
                    <a:pt x="37" y="8"/>
                    <a:pt x="39" y="10"/>
                    <a:pt x="39" y="13"/>
                  </a:cubicBezTo>
                  <a:cubicBezTo>
                    <a:pt x="39" y="15"/>
                    <a:pt x="37" y="17"/>
                    <a:pt x="35" y="17"/>
                  </a:cubicBezTo>
                  <a:cubicBezTo>
                    <a:pt x="32" y="17"/>
                    <a:pt x="30" y="15"/>
                    <a:pt x="30" y="13"/>
                  </a:cubicBezTo>
                  <a:close/>
                  <a:moveTo>
                    <a:pt x="43" y="51"/>
                  </a:moveTo>
                  <a:cubicBezTo>
                    <a:pt x="37" y="57"/>
                    <a:pt x="37" y="57"/>
                    <a:pt x="37" y="57"/>
                  </a:cubicBezTo>
                  <a:cubicBezTo>
                    <a:pt x="44" y="63"/>
                    <a:pt x="44" y="63"/>
                    <a:pt x="44" y="63"/>
                  </a:cubicBezTo>
                  <a:cubicBezTo>
                    <a:pt x="47" y="60"/>
                    <a:pt x="47" y="60"/>
                    <a:pt x="47" y="60"/>
                  </a:cubicBezTo>
                  <a:lnTo>
                    <a:pt x="43" y="51"/>
                  </a:lnTo>
                  <a:close/>
                  <a:moveTo>
                    <a:pt x="52" y="74"/>
                  </a:moveTo>
                  <a:cubicBezTo>
                    <a:pt x="48" y="64"/>
                    <a:pt x="48" y="64"/>
                    <a:pt x="48" y="64"/>
                  </a:cubicBezTo>
                  <a:cubicBezTo>
                    <a:pt x="38" y="74"/>
                    <a:pt x="38" y="74"/>
                    <a:pt x="38" y="74"/>
                  </a:cubicBezTo>
                  <a:lnTo>
                    <a:pt x="52" y="74"/>
                  </a:lnTo>
                  <a:close/>
                  <a:moveTo>
                    <a:pt x="49" y="24"/>
                  </a:moveTo>
                  <a:cubicBezTo>
                    <a:pt x="51" y="21"/>
                    <a:pt x="52" y="19"/>
                    <a:pt x="52" y="16"/>
                  </a:cubicBezTo>
                  <a:cubicBezTo>
                    <a:pt x="52" y="13"/>
                    <a:pt x="51" y="11"/>
                    <a:pt x="49" y="9"/>
                  </a:cubicBezTo>
                  <a:cubicBezTo>
                    <a:pt x="52" y="6"/>
                    <a:pt x="52" y="6"/>
                    <a:pt x="52" y="6"/>
                  </a:cubicBezTo>
                  <a:cubicBezTo>
                    <a:pt x="55" y="9"/>
                    <a:pt x="56" y="12"/>
                    <a:pt x="56" y="16"/>
                  </a:cubicBezTo>
                  <a:cubicBezTo>
                    <a:pt x="56" y="20"/>
                    <a:pt x="55" y="23"/>
                    <a:pt x="52" y="26"/>
                  </a:cubicBezTo>
                  <a:lnTo>
                    <a:pt x="49" y="24"/>
                  </a:lnTo>
                  <a:close/>
                  <a:moveTo>
                    <a:pt x="59" y="29"/>
                  </a:moveTo>
                  <a:cubicBezTo>
                    <a:pt x="63" y="26"/>
                    <a:pt x="65" y="21"/>
                    <a:pt x="65" y="16"/>
                  </a:cubicBezTo>
                  <a:cubicBezTo>
                    <a:pt x="65" y="11"/>
                    <a:pt x="63" y="7"/>
                    <a:pt x="59" y="3"/>
                  </a:cubicBezTo>
                  <a:cubicBezTo>
                    <a:pt x="63" y="0"/>
                    <a:pt x="63" y="0"/>
                    <a:pt x="63" y="0"/>
                  </a:cubicBezTo>
                  <a:cubicBezTo>
                    <a:pt x="67" y="5"/>
                    <a:pt x="69" y="10"/>
                    <a:pt x="69" y="16"/>
                  </a:cubicBezTo>
                  <a:cubicBezTo>
                    <a:pt x="69" y="22"/>
                    <a:pt x="67" y="28"/>
                    <a:pt x="63" y="32"/>
                  </a:cubicBezTo>
                  <a:lnTo>
                    <a:pt x="59" y="29"/>
                  </a:lnTo>
                  <a:close/>
                </a:path>
              </a:pathLst>
            </a:custGeom>
            <a:solidFill>
              <a:schemeClr val="tx1"/>
            </a:solidFill>
            <a:ln>
              <a:noFill/>
            </a:ln>
            <a:extLst/>
          </p:spPr>
          <p:txBody>
            <a:bodyPr lIns="68570" tIns="34285" rIns="68570" bIns="34285"/>
            <a:lstStyle/>
            <a:p>
              <a:pPr algn="ctr" defTabSz="685669" eaLnBrk="1" hangingPunct="1">
                <a:defRPr/>
              </a:pPr>
              <a:endParaRPr lang="en-US" sz="1800" kern="0">
                <a:solidFill>
                  <a:prstClr val="black"/>
                </a:solidFill>
                <a:latin typeface="Segoe"/>
              </a:endParaRPr>
            </a:p>
          </p:txBody>
        </p:sp>
        <p:sp>
          <p:nvSpPr>
            <p:cNvPr id="95" name="TextBox 94">
              <a:extLst>
                <a:ext uri="{FF2B5EF4-FFF2-40B4-BE49-F238E27FC236}">
                  <a16:creationId xmlns:a16="http://schemas.microsoft.com/office/drawing/2014/main" id="{CF351EBD-7086-469E-BB0D-0FCB9BDE3D4C}"/>
                </a:ext>
              </a:extLst>
            </p:cNvPr>
            <p:cNvSpPr txBox="1"/>
            <p:nvPr/>
          </p:nvSpPr>
          <p:spPr>
            <a:xfrm>
              <a:off x="10268075" y="2239385"/>
              <a:ext cx="1480993" cy="378920"/>
            </a:xfrm>
            <a:prstGeom prst="rect">
              <a:avLst/>
            </a:prstGeom>
            <a:noFill/>
          </p:spPr>
          <p:txBody>
            <a:bodyPr lIns="0" tIns="68570" rIns="0" bIns="68570">
              <a:spAutoFit/>
            </a:bodyPr>
            <a:lstStyle/>
            <a:p>
              <a:pPr algn="ctr" defTabSz="685669" eaLnBrk="1" hangingPunct="1">
                <a:lnSpc>
                  <a:spcPct val="90000"/>
                </a:lnSpc>
                <a:spcAft>
                  <a:spcPts val="450"/>
                </a:spcAft>
                <a:defRPr/>
              </a:pPr>
              <a:r>
                <a:rPr lang="en-US" sz="1050" b="1" kern="0" dirty="0">
                  <a:solidFill>
                    <a:srgbClr val="505050">
                      <a:lumMod val="20000"/>
                      <a:lumOff val="80000"/>
                    </a:srgbClr>
                  </a:solidFill>
                </a:rPr>
                <a:t>BASE STATION</a:t>
              </a:r>
            </a:p>
          </p:txBody>
        </p:sp>
      </p:grpSp>
      <p:cxnSp>
        <p:nvCxnSpPr>
          <p:cNvPr id="97" name="Straight Connector 96">
            <a:extLst>
              <a:ext uri="{FF2B5EF4-FFF2-40B4-BE49-F238E27FC236}">
                <a16:creationId xmlns:a16="http://schemas.microsoft.com/office/drawing/2014/main" id="{7B07501F-3DFD-44CC-BDB3-983F9664ACB6}"/>
              </a:ext>
            </a:extLst>
          </p:cNvPr>
          <p:cNvCxnSpPr/>
          <p:nvPr/>
        </p:nvCxnSpPr>
        <p:spPr>
          <a:xfrm flipV="1">
            <a:off x="4514850" y="2882900"/>
            <a:ext cx="12700" cy="2555875"/>
          </a:xfrm>
          <a:prstGeom prst="line">
            <a:avLst/>
          </a:prstGeom>
          <a:ln w="38100" cap="rnd">
            <a:solidFill>
              <a:schemeClr val="accent1"/>
            </a:solidFill>
            <a:prstDash val="sysDot"/>
            <a:headEnd type="none" w="lg"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FA8A4FB-D32F-47F1-9D52-3D993B4FEA9E}"/>
              </a:ext>
            </a:extLst>
          </p:cNvPr>
          <p:cNvCxnSpPr/>
          <p:nvPr/>
        </p:nvCxnSpPr>
        <p:spPr>
          <a:xfrm>
            <a:off x="4527550" y="2882900"/>
            <a:ext cx="647700" cy="0"/>
          </a:xfrm>
          <a:prstGeom prst="line">
            <a:avLst/>
          </a:prstGeom>
          <a:ln w="38100" cap="rnd">
            <a:solidFill>
              <a:schemeClr val="accent1"/>
            </a:solidFill>
            <a:prstDash val="sysDot"/>
            <a:headEnd type="none" w="lg"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6F26A93-30C1-4AF7-80FE-56870BB6D1BF}"/>
              </a:ext>
            </a:extLst>
          </p:cNvPr>
          <p:cNvCxnSpPr/>
          <p:nvPr/>
        </p:nvCxnSpPr>
        <p:spPr>
          <a:xfrm flipH="1">
            <a:off x="5584825" y="2886075"/>
            <a:ext cx="763588" cy="0"/>
          </a:xfrm>
          <a:prstGeom prst="line">
            <a:avLst/>
          </a:prstGeom>
          <a:ln w="38100" cap="rnd">
            <a:solidFill>
              <a:schemeClr val="accent1"/>
            </a:solidFill>
            <a:prstDash val="sysDot"/>
            <a:headEnd type="none" w="lg" len="med"/>
            <a:tailEnd type="none" w="med" len="med"/>
          </a:ln>
        </p:spPr>
        <p:style>
          <a:lnRef idx="1">
            <a:schemeClr val="accent1"/>
          </a:lnRef>
          <a:fillRef idx="0">
            <a:schemeClr val="accent1"/>
          </a:fillRef>
          <a:effectRef idx="0">
            <a:schemeClr val="accent1"/>
          </a:effectRef>
          <a:fontRef idx="minor">
            <a:schemeClr val="tx1"/>
          </a:fontRef>
        </p:style>
      </p:cxnSp>
      <p:sp>
        <p:nvSpPr>
          <p:cNvPr id="12" name="Freeform 5">
            <a:extLst>
              <a:ext uri="{FF2B5EF4-FFF2-40B4-BE49-F238E27FC236}">
                <a16:creationId xmlns:a16="http://schemas.microsoft.com/office/drawing/2014/main" id="{F3B3D0EC-E714-4C99-9574-1D67539CCB54}"/>
              </a:ext>
            </a:extLst>
          </p:cNvPr>
          <p:cNvSpPr>
            <a:spLocks noEditPoints="1"/>
          </p:cNvSpPr>
          <p:nvPr/>
        </p:nvSpPr>
        <p:spPr bwMode="auto">
          <a:xfrm>
            <a:off x="6430963" y="2495550"/>
            <a:ext cx="584200" cy="523875"/>
          </a:xfrm>
          <a:custGeom>
            <a:avLst/>
            <a:gdLst>
              <a:gd name="T0" fmla="*/ 263 w 825"/>
              <a:gd name="T1" fmla="*/ 437 h 742"/>
              <a:gd name="T2" fmla="*/ 565 w 825"/>
              <a:gd name="T3" fmla="*/ 482 h 742"/>
              <a:gd name="T4" fmla="*/ 550 w 825"/>
              <a:gd name="T5" fmla="*/ 126 h 742"/>
              <a:gd name="T6" fmla="*/ 607 w 825"/>
              <a:gd name="T7" fmla="*/ 51 h 742"/>
              <a:gd name="T8" fmla="*/ 475 w 825"/>
              <a:gd name="T9" fmla="*/ 3 h 742"/>
              <a:gd name="T10" fmla="*/ 529 w 825"/>
              <a:gd name="T11" fmla="*/ 90 h 742"/>
              <a:gd name="T12" fmla="*/ 496 w 825"/>
              <a:gd name="T13" fmla="*/ 108 h 742"/>
              <a:gd name="T14" fmla="*/ 389 w 825"/>
              <a:gd name="T15" fmla="*/ 48 h 742"/>
              <a:gd name="T16" fmla="*/ 460 w 825"/>
              <a:gd name="T17" fmla="*/ 177 h 742"/>
              <a:gd name="T18" fmla="*/ 266 w 825"/>
              <a:gd name="T19" fmla="*/ 278 h 742"/>
              <a:gd name="T20" fmla="*/ 392 w 825"/>
              <a:gd name="T21" fmla="*/ 221 h 742"/>
              <a:gd name="T22" fmla="*/ 682 w 825"/>
              <a:gd name="T23" fmla="*/ 111 h 742"/>
              <a:gd name="T24" fmla="*/ 529 w 825"/>
              <a:gd name="T25" fmla="*/ 177 h 742"/>
              <a:gd name="T26" fmla="*/ 344 w 825"/>
              <a:gd name="T27" fmla="*/ 296 h 742"/>
              <a:gd name="T28" fmla="*/ 571 w 825"/>
              <a:gd name="T29" fmla="*/ 308 h 742"/>
              <a:gd name="T30" fmla="*/ 87 w 825"/>
              <a:gd name="T31" fmla="*/ 542 h 742"/>
              <a:gd name="T32" fmla="*/ 245 w 825"/>
              <a:gd name="T33" fmla="*/ 527 h 742"/>
              <a:gd name="T34" fmla="*/ 182 w 825"/>
              <a:gd name="T35" fmla="*/ 434 h 742"/>
              <a:gd name="T36" fmla="*/ 448 w 825"/>
              <a:gd name="T37" fmla="*/ 742 h 742"/>
              <a:gd name="T38" fmla="*/ 595 w 825"/>
              <a:gd name="T39" fmla="*/ 700 h 742"/>
              <a:gd name="T40" fmla="*/ 559 w 825"/>
              <a:gd name="T41" fmla="*/ 601 h 742"/>
              <a:gd name="T42" fmla="*/ 448 w 825"/>
              <a:gd name="T43" fmla="*/ 742 h 742"/>
              <a:gd name="T44" fmla="*/ 311 w 825"/>
              <a:gd name="T45" fmla="*/ 15 h 742"/>
              <a:gd name="T46" fmla="*/ 149 w 825"/>
              <a:gd name="T47" fmla="*/ 114 h 742"/>
              <a:gd name="T48" fmla="*/ 326 w 825"/>
              <a:gd name="T49" fmla="*/ 63 h 742"/>
              <a:gd name="T50" fmla="*/ 317 w 825"/>
              <a:gd name="T51" fmla="*/ 601 h 742"/>
              <a:gd name="T52" fmla="*/ 415 w 825"/>
              <a:gd name="T53" fmla="*/ 721 h 742"/>
              <a:gd name="T54" fmla="*/ 317 w 825"/>
              <a:gd name="T55" fmla="*/ 601 h 742"/>
              <a:gd name="T56" fmla="*/ 607 w 825"/>
              <a:gd name="T57" fmla="*/ 308 h 742"/>
              <a:gd name="T58" fmla="*/ 771 w 825"/>
              <a:gd name="T59" fmla="*/ 260 h 742"/>
              <a:gd name="T60" fmla="*/ 732 w 825"/>
              <a:gd name="T61" fmla="*/ 565 h 742"/>
              <a:gd name="T62" fmla="*/ 789 w 825"/>
              <a:gd name="T63" fmla="*/ 389 h 742"/>
              <a:gd name="T64" fmla="*/ 589 w 825"/>
              <a:gd name="T65" fmla="*/ 524 h 742"/>
              <a:gd name="T66" fmla="*/ 126 w 825"/>
              <a:gd name="T67" fmla="*/ 601 h 742"/>
              <a:gd name="T68" fmla="*/ 275 w 825"/>
              <a:gd name="T69" fmla="*/ 715 h 742"/>
              <a:gd name="T70" fmla="*/ 353 w 825"/>
              <a:gd name="T71" fmla="*/ 712 h 742"/>
              <a:gd name="T72" fmla="*/ 224 w 825"/>
              <a:gd name="T73" fmla="*/ 347 h 742"/>
              <a:gd name="T74" fmla="*/ 260 w 825"/>
              <a:gd name="T75" fmla="*/ 177 h 742"/>
              <a:gd name="T76" fmla="*/ 51 w 825"/>
              <a:gd name="T77" fmla="*/ 305 h 742"/>
              <a:gd name="T78" fmla="*/ 224 w 825"/>
              <a:gd name="T79" fmla="*/ 347 h 742"/>
              <a:gd name="T80" fmla="*/ 54 w 825"/>
              <a:gd name="T81" fmla="*/ 449 h 742"/>
              <a:gd name="T82" fmla="*/ 176 w 825"/>
              <a:gd name="T83" fmla="*/ 389 h 742"/>
              <a:gd name="T84" fmla="*/ 60 w 825"/>
              <a:gd name="T85" fmla="*/ 673 h 742"/>
              <a:gd name="T86" fmla="*/ 36 w 825"/>
              <a:gd name="T87" fmla="*/ 649 h 742"/>
              <a:gd name="T88" fmla="*/ 45 w 825"/>
              <a:gd name="T89" fmla="*/ 539 h 742"/>
              <a:gd name="T90" fmla="*/ 0 w 825"/>
              <a:gd name="T91" fmla="*/ 640 h 742"/>
              <a:gd name="T92" fmla="*/ 24 w 825"/>
              <a:gd name="T93" fmla="*/ 697 h 742"/>
              <a:gd name="T94" fmla="*/ 96 w 825"/>
              <a:gd name="T95" fmla="*/ 709 h 742"/>
              <a:gd name="T96" fmla="*/ 114 w 825"/>
              <a:gd name="T97" fmla="*/ 691 h 742"/>
              <a:gd name="T98" fmla="*/ 93 w 825"/>
              <a:gd name="T99" fmla="*/ 676 h 742"/>
              <a:gd name="T100" fmla="*/ 792 w 825"/>
              <a:gd name="T101" fmla="*/ 75 h 742"/>
              <a:gd name="T102" fmla="*/ 690 w 825"/>
              <a:gd name="T103" fmla="*/ 72 h 742"/>
              <a:gd name="T104" fmla="*/ 744 w 825"/>
              <a:gd name="T105" fmla="*/ 99 h 742"/>
              <a:gd name="T106" fmla="*/ 789 w 825"/>
              <a:gd name="T107" fmla="*/ 123 h 742"/>
              <a:gd name="T108" fmla="*/ 780 w 825"/>
              <a:gd name="T109" fmla="*/ 168 h 742"/>
              <a:gd name="T110" fmla="*/ 798 w 825"/>
              <a:gd name="T111" fmla="*/ 183 h 742"/>
              <a:gd name="T112" fmla="*/ 822 w 825"/>
              <a:gd name="T113" fmla="*/ 147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5" h="742">
                <a:moveTo>
                  <a:pt x="299" y="565"/>
                </a:moveTo>
                <a:lnTo>
                  <a:pt x="299" y="565"/>
                </a:lnTo>
                <a:lnTo>
                  <a:pt x="284" y="527"/>
                </a:lnTo>
                <a:lnTo>
                  <a:pt x="269" y="482"/>
                </a:lnTo>
                <a:lnTo>
                  <a:pt x="263" y="437"/>
                </a:lnTo>
                <a:lnTo>
                  <a:pt x="257" y="389"/>
                </a:lnTo>
                <a:lnTo>
                  <a:pt x="574" y="389"/>
                </a:lnTo>
                <a:lnTo>
                  <a:pt x="574" y="389"/>
                </a:lnTo>
                <a:lnTo>
                  <a:pt x="571" y="437"/>
                </a:lnTo>
                <a:lnTo>
                  <a:pt x="565" y="482"/>
                </a:lnTo>
                <a:lnTo>
                  <a:pt x="550" y="527"/>
                </a:lnTo>
                <a:lnTo>
                  <a:pt x="535" y="565"/>
                </a:lnTo>
                <a:lnTo>
                  <a:pt x="299" y="565"/>
                </a:lnTo>
                <a:close/>
                <a:moveTo>
                  <a:pt x="550" y="126"/>
                </a:moveTo>
                <a:lnTo>
                  <a:pt x="550" y="126"/>
                </a:lnTo>
                <a:lnTo>
                  <a:pt x="601" y="102"/>
                </a:lnTo>
                <a:lnTo>
                  <a:pt x="652" y="84"/>
                </a:lnTo>
                <a:lnTo>
                  <a:pt x="652" y="84"/>
                </a:lnTo>
                <a:lnTo>
                  <a:pt x="631" y="66"/>
                </a:lnTo>
                <a:lnTo>
                  <a:pt x="607" y="51"/>
                </a:lnTo>
                <a:lnTo>
                  <a:pt x="583" y="39"/>
                </a:lnTo>
                <a:lnTo>
                  <a:pt x="556" y="27"/>
                </a:lnTo>
                <a:lnTo>
                  <a:pt x="529" y="18"/>
                </a:lnTo>
                <a:lnTo>
                  <a:pt x="502" y="9"/>
                </a:lnTo>
                <a:lnTo>
                  <a:pt x="475" y="3"/>
                </a:lnTo>
                <a:lnTo>
                  <a:pt x="445" y="0"/>
                </a:lnTo>
                <a:lnTo>
                  <a:pt x="445" y="0"/>
                </a:lnTo>
                <a:lnTo>
                  <a:pt x="475" y="27"/>
                </a:lnTo>
                <a:lnTo>
                  <a:pt x="502" y="57"/>
                </a:lnTo>
                <a:lnTo>
                  <a:pt x="529" y="90"/>
                </a:lnTo>
                <a:lnTo>
                  <a:pt x="550" y="126"/>
                </a:lnTo>
                <a:lnTo>
                  <a:pt x="550" y="126"/>
                </a:lnTo>
                <a:close/>
                <a:moveTo>
                  <a:pt x="517" y="141"/>
                </a:moveTo>
                <a:lnTo>
                  <a:pt x="517" y="141"/>
                </a:lnTo>
                <a:lnTo>
                  <a:pt x="496" y="108"/>
                </a:lnTo>
                <a:lnTo>
                  <a:pt x="472" y="78"/>
                </a:lnTo>
                <a:lnTo>
                  <a:pt x="445" y="48"/>
                </a:lnTo>
                <a:lnTo>
                  <a:pt x="415" y="24"/>
                </a:lnTo>
                <a:lnTo>
                  <a:pt x="415" y="24"/>
                </a:lnTo>
                <a:lnTo>
                  <a:pt x="389" y="48"/>
                </a:lnTo>
                <a:lnTo>
                  <a:pt x="362" y="78"/>
                </a:lnTo>
                <a:lnTo>
                  <a:pt x="338" y="108"/>
                </a:lnTo>
                <a:lnTo>
                  <a:pt x="317" y="141"/>
                </a:lnTo>
                <a:lnTo>
                  <a:pt x="517" y="141"/>
                </a:lnTo>
                <a:close/>
                <a:moveTo>
                  <a:pt x="460" y="177"/>
                </a:moveTo>
                <a:lnTo>
                  <a:pt x="299" y="177"/>
                </a:lnTo>
                <a:lnTo>
                  <a:pt x="299" y="177"/>
                </a:lnTo>
                <a:lnTo>
                  <a:pt x="287" y="209"/>
                </a:lnTo>
                <a:lnTo>
                  <a:pt x="275" y="242"/>
                </a:lnTo>
                <a:lnTo>
                  <a:pt x="266" y="278"/>
                </a:lnTo>
                <a:lnTo>
                  <a:pt x="263" y="314"/>
                </a:lnTo>
                <a:lnTo>
                  <a:pt x="263" y="314"/>
                </a:lnTo>
                <a:lnTo>
                  <a:pt x="323" y="266"/>
                </a:lnTo>
                <a:lnTo>
                  <a:pt x="323" y="266"/>
                </a:lnTo>
                <a:lnTo>
                  <a:pt x="392" y="221"/>
                </a:lnTo>
                <a:lnTo>
                  <a:pt x="460" y="177"/>
                </a:lnTo>
                <a:lnTo>
                  <a:pt x="460" y="177"/>
                </a:lnTo>
                <a:close/>
                <a:moveTo>
                  <a:pt x="708" y="141"/>
                </a:moveTo>
                <a:lnTo>
                  <a:pt x="708" y="141"/>
                </a:lnTo>
                <a:lnTo>
                  <a:pt x="682" y="111"/>
                </a:lnTo>
                <a:lnTo>
                  <a:pt x="682" y="111"/>
                </a:lnTo>
                <a:lnTo>
                  <a:pt x="646" y="123"/>
                </a:lnTo>
                <a:lnTo>
                  <a:pt x="601" y="141"/>
                </a:lnTo>
                <a:lnTo>
                  <a:pt x="708" y="141"/>
                </a:lnTo>
                <a:close/>
                <a:moveTo>
                  <a:pt x="529" y="177"/>
                </a:moveTo>
                <a:lnTo>
                  <a:pt x="529" y="177"/>
                </a:lnTo>
                <a:lnTo>
                  <a:pt x="487" y="200"/>
                </a:lnTo>
                <a:lnTo>
                  <a:pt x="442" y="230"/>
                </a:lnTo>
                <a:lnTo>
                  <a:pt x="395" y="260"/>
                </a:lnTo>
                <a:lnTo>
                  <a:pt x="344" y="296"/>
                </a:lnTo>
                <a:lnTo>
                  <a:pt x="344" y="296"/>
                </a:lnTo>
                <a:lnTo>
                  <a:pt x="269" y="353"/>
                </a:lnTo>
                <a:lnTo>
                  <a:pt x="574" y="353"/>
                </a:lnTo>
                <a:lnTo>
                  <a:pt x="574" y="353"/>
                </a:lnTo>
                <a:lnTo>
                  <a:pt x="571" y="308"/>
                </a:lnTo>
                <a:lnTo>
                  <a:pt x="562" y="263"/>
                </a:lnTo>
                <a:lnTo>
                  <a:pt x="550" y="218"/>
                </a:lnTo>
                <a:lnTo>
                  <a:pt x="535" y="177"/>
                </a:lnTo>
                <a:lnTo>
                  <a:pt x="529" y="177"/>
                </a:lnTo>
                <a:close/>
                <a:moveTo>
                  <a:pt x="87" y="542"/>
                </a:moveTo>
                <a:lnTo>
                  <a:pt x="87" y="542"/>
                </a:lnTo>
                <a:lnTo>
                  <a:pt x="102" y="565"/>
                </a:lnTo>
                <a:lnTo>
                  <a:pt x="260" y="565"/>
                </a:lnTo>
                <a:lnTo>
                  <a:pt x="260" y="565"/>
                </a:lnTo>
                <a:lnTo>
                  <a:pt x="245" y="527"/>
                </a:lnTo>
                <a:lnTo>
                  <a:pt x="236" y="485"/>
                </a:lnTo>
                <a:lnTo>
                  <a:pt x="227" y="440"/>
                </a:lnTo>
                <a:lnTo>
                  <a:pt x="224" y="395"/>
                </a:lnTo>
                <a:lnTo>
                  <a:pt x="224" y="395"/>
                </a:lnTo>
                <a:lnTo>
                  <a:pt x="182" y="434"/>
                </a:lnTo>
                <a:lnTo>
                  <a:pt x="143" y="473"/>
                </a:lnTo>
                <a:lnTo>
                  <a:pt x="114" y="509"/>
                </a:lnTo>
                <a:lnTo>
                  <a:pt x="87" y="542"/>
                </a:lnTo>
                <a:lnTo>
                  <a:pt x="87" y="542"/>
                </a:lnTo>
                <a:close/>
                <a:moveTo>
                  <a:pt x="448" y="742"/>
                </a:moveTo>
                <a:lnTo>
                  <a:pt x="448" y="742"/>
                </a:lnTo>
                <a:lnTo>
                  <a:pt x="487" y="736"/>
                </a:lnTo>
                <a:lnTo>
                  <a:pt x="523" y="727"/>
                </a:lnTo>
                <a:lnTo>
                  <a:pt x="559" y="715"/>
                </a:lnTo>
                <a:lnTo>
                  <a:pt x="595" y="700"/>
                </a:lnTo>
                <a:lnTo>
                  <a:pt x="628" y="679"/>
                </a:lnTo>
                <a:lnTo>
                  <a:pt x="658" y="655"/>
                </a:lnTo>
                <a:lnTo>
                  <a:pt x="685" y="631"/>
                </a:lnTo>
                <a:lnTo>
                  <a:pt x="708" y="601"/>
                </a:lnTo>
                <a:lnTo>
                  <a:pt x="559" y="601"/>
                </a:lnTo>
                <a:lnTo>
                  <a:pt x="559" y="601"/>
                </a:lnTo>
                <a:lnTo>
                  <a:pt x="535" y="643"/>
                </a:lnTo>
                <a:lnTo>
                  <a:pt x="508" y="679"/>
                </a:lnTo>
                <a:lnTo>
                  <a:pt x="478" y="712"/>
                </a:lnTo>
                <a:lnTo>
                  <a:pt x="448" y="742"/>
                </a:lnTo>
                <a:lnTo>
                  <a:pt x="448" y="742"/>
                </a:lnTo>
                <a:close/>
                <a:moveTo>
                  <a:pt x="389" y="0"/>
                </a:moveTo>
                <a:lnTo>
                  <a:pt x="389" y="0"/>
                </a:lnTo>
                <a:lnTo>
                  <a:pt x="347" y="6"/>
                </a:lnTo>
                <a:lnTo>
                  <a:pt x="311" y="15"/>
                </a:lnTo>
                <a:lnTo>
                  <a:pt x="275" y="27"/>
                </a:lnTo>
                <a:lnTo>
                  <a:pt x="239" y="45"/>
                </a:lnTo>
                <a:lnTo>
                  <a:pt x="206" y="66"/>
                </a:lnTo>
                <a:lnTo>
                  <a:pt x="176" y="87"/>
                </a:lnTo>
                <a:lnTo>
                  <a:pt x="149" y="114"/>
                </a:lnTo>
                <a:lnTo>
                  <a:pt x="126" y="141"/>
                </a:lnTo>
                <a:lnTo>
                  <a:pt x="275" y="141"/>
                </a:lnTo>
                <a:lnTo>
                  <a:pt x="275" y="141"/>
                </a:lnTo>
                <a:lnTo>
                  <a:pt x="299" y="102"/>
                </a:lnTo>
                <a:lnTo>
                  <a:pt x="326" y="63"/>
                </a:lnTo>
                <a:lnTo>
                  <a:pt x="356" y="30"/>
                </a:lnTo>
                <a:lnTo>
                  <a:pt x="389" y="0"/>
                </a:lnTo>
                <a:lnTo>
                  <a:pt x="389" y="0"/>
                </a:lnTo>
                <a:close/>
                <a:moveTo>
                  <a:pt x="317" y="601"/>
                </a:moveTo>
                <a:lnTo>
                  <a:pt x="317" y="601"/>
                </a:lnTo>
                <a:lnTo>
                  <a:pt x="338" y="637"/>
                </a:lnTo>
                <a:lnTo>
                  <a:pt x="362" y="667"/>
                </a:lnTo>
                <a:lnTo>
                  <a:pt x="389" y="694"/>
                </a:lnTo>
                <a:lnTo>
                  <a:pt x="415" y="721"/>
                </a:lnTo>
                <a:lnTo>
                  <a:pt x="415" y="721"/>
                </a:lnTo>
                <a:lnTo>
                  <a:pt x="445" y="694"/>
                </a:lnTo>
                <a:lnTo>
                  <a:pt x="472" y="667"/>
                </a:lnTo>
                <a:lnTo>
                  <a:pt x="496" y="637"/>
                </a:lnTo>
                <a:lnTo>
                  <a:pt x="517" y="601"/>
                </a:lnTo>
                <a:lnTo>
                  <a:pt x="317" y="601"/>
                </a:lnTo>
                <a:close/>
                <a:moveTo>
                  <a:pt x="574" y="177"/>
                </a:moveTo>
                <a:lnTo>
                  <a:pt x="574" y="177"/>
                </a:lnTo>
                <a:lnTo>
                  <a:pt x="589" y="218"/>
                </a:lnTo>
                <a:lnTo>
                  <a:pt x="601" y="263"/>
                </a:lnTo>
                <a:lnTo>
                  <a:pt x="607" y="308"/>
                </a:lnTo>
                <a:lnTo>
                  <a:pt x="610" y="353"/>
                </a:lnTo>
                <a:lnTo>
                  <a:pt x="789" y="353"/>
                </a:lnTo>
                <a:lnTo>
                  <a:pt x="789" y="353"/>
                </a:lnTo>
                <a:lnTo>
                  <a:pt x="783" y="305"/>
                </a:lnTo>
                <a:lnTo>
                  <a:pt x="771" y="260"/>
                </a:lnTo>
                <a:lnTo>
                  <a:pt x="756" y="218"/>
                </a:lnTo>
                <a:lnTo>
                  <a:pt x="732" y="177"/>
                </a:lnTo>
                <a:lnTo>
                  <a:pt x="574" y="177"/>
                </a:lnTo>
                <a:close/>
                <a:moveTo>
                  <a:pt x="574" y="565"/>
                </a:moveTo>
                <a:lnTo>
                  <a:pt x="732" y="565"/>
                </a:lnTo>
                <a:lnTo>
                  <a:pt x="732" y="565"/>
                </a:lnTo>
                <a:lnTo>
                  <a:pt x="756" y="527"/>
                </a:lnTo>
                <a:lnTo>
                  <a:pt x="771" y="482"/>
                </a:lnTo>
                <a:lnTo>
                  <a:pt x="783" y="437"/>
                </a:lnTo>
                <a:lnTo>
                  <a:pt x="789" y="389"/>
                </a:lnTo>
                <a:lnTo>
                  <a:pt x="610" y="389"/>
                </a:lnTo>
                <a:lnTo>
                  <a:pt x="610" y="389"/>
                </a:lnTo>
                <a:lnTo>
                  <a:pt x="607" y="437"/>
                </a:lnTo>
                <a:lnTo>
                  <a:pt x="601" y="482"/>
                </a:lnTo>
                <a:lnTo>
                  <a:pt x="589" y="524"/>
                </a:lnTo>
                <a:lnTo>
                  <a:pt x="574" y="565"/>
                </a:lnTo>
                <a:lnTo>
                  <a:pt x="574" y="565"/>
                </a:lnTo>
                <a:close/>
                <a:moveTo>
                  <a:pt x="275" y="601"/>
                </a:moveTo>
                <a:lnTo>
                  <a:pt x="126" y="601"/>
                </a:lnTo>
                <a:lnTo>
                  <a:pt x="126" y="601"/>
                </a:lnTo>
                <a:lnTo>
                  <a:pt x="149" y="631"/>
                </a:lnTo>
                <a:lnTo>
                  <a:pt x="176" y="655"/>
                </a:lnTo>
                <a:lnTo>
                  <a:pt x="206" y="679"/>
                </a:lnTo>
                <a:lnTo>
                  <a:pt x="239" y="700"/>
                </a:lnTo>
                <a:lnTo>
                  <a:pt x="275" y="715"/>
                </a:lnTo>
                <a:lnTo>
                  <a:pt x="311" y="727"/>
                </a:lnTo>
                <a:lnTo>
                  <a:pt x="347" y="736"/>
                </a:lnTo>
                <a:lnTo>
                  <a:pt x="386" y="742"/>
                </a:lnTo>
                <a:lnTo>
                  <a:pt x="386" y="742"/>
                </a:lnTo>
                <a:lnTo>
                  <a:pt x="353" y="712"/>
                </a:lnTo>
                <a:lnTo>
                  <a:pt x="326" y="679"/>
                </a:lnTo>
                <a:lnTo>
                  <a:pt x="299" y="643"/>
                </a:lnTo>
                <a:lnTo>
                  <a:pt x="275" y="601"/>
                </a:lnTo>
                <a:lnTo>
                  <a:pt x="275" y="601"/>
                </a:lnTo>
                <a:close/>
                <a:moveTo>
                  <a:pt x="224" y="347"/>
                </a:moveTo>
                <a:lnTo>
                  <a:pt x="224" y="347"/>
                </a:lnTo>
                <a:lnTo>
                  <a:pt x="227" y="302"/>
                </a:lnTo>
                <a:lnTo>
                  <a:pt x="236" y="260"/>
                </a:lnTo>
                <a:lnTo>
                  <a:pt x="245" y="218"/>
                </a:lnTo>
                <a:lnTo>
                  <a:pt x="260" y="177"/>
                </a:lnTo>
                <a:lnTo>
                  <a:pt x="102" y="177"/>
                </a:lnTo>
                <a:lnTo>
                  <a:pt x="102" y="177"/>
                </a:lnTo>
                <a:lnTo>
                  <a:pt x="78" y="218"/>
                </a:lnTo>
                <a:lnTo>
                  <a:pt x="63" y="260"/>
                </a:lnTo>
                <a:lnTo>
                  <a:pt x="51" y="305"/>
                </a:lnTo>
                <a:lnTo>
                  <a:pt x="45" y="353"/>
                </a:lnTo>
                <a:lnTo>
                  <a:pt x="215" y="353"/>
                </a:lnTo>
                <a:lnTo>
                  <a:pt x="215" y="353"/>
                </a:lnTo>
                <a:lnTo>
                  <a:pt x="224" y="347"/>
                </a:lnTo>
                <a:lnTo>
                  <a:pt x="224" y="347"/>
                </a:lnTo>
                <a:close/>
                <a:moveTo>
                  <a:pt x="176" y="389"/>
                </a:moveTo>
                <a:lnTo>
                  <a:pt x="45" y="389"/>
                </a:lnTo>
                <a:lnTo>
                  <a:pt x="45" y="389"/>
                </a:lnTo>
                <a:lnTo>
                  <a:pt x="48" y="419"/>
                </a:lnTo>
                <a:lnTo>
                  <a:pt x="54" y="449"/>
                </a:lnTo>
                <a:lnTo>
                  <a:pt x="60" y="476"/>
                </a:lnTo>
                <a:lnTo>
                  <a:pt x="72" y="503"/>
                </a:lnTo>
                <a:lnTo>
                  <a:pt x="72" y="503"/>
                </a:lnTo>
                <a:lnTo>
                  <a:pt x="120" y="449"/>
                </a:lnTo>
                <a:lnTo>
                  <a:pt x="176" y="389"/>
                </a:lnTo>
                <a:lnTo>
                  <a:pt x="176" y="389"/>
                </a:lnTo>
                <a:close/>
                <a:moveTo>
                  <a:pt x="93" y="676"/>
                </a:moveTo>
                <a:lnTo>
                  <a:pt x="93" y="676"/>
                </a:lnTo>
                <a:lnTo>
                  <a:pt x="75" y="676"/>
                </a:lnTo>
                <a:lnTo>
                  <a:pt x="60" y="673"/>
                </a:lnTo>
                <a:lnTo>
                  <a:pt x="48" y="670"/>
                </a:lnTo>
                <a:lnTo>
                  <a:pt x="39" y="664"/>
                </a:lnTo>
                <a:lnTo>
                  <a:pt x="39" y="664"/>
                </a:lnTo>
                <a:lnTo>
                  <a:pt x="36" y="658"/>
                </a:lnTo>
                <a:lnTo>
                  <a:pt x="36" y="649"/>
                </a:lnTo>
                <a:lnTo>
                  <a:pt x="39" y="628"/>
                </a:lnTo>
                <a:lnTo>
                  <a:pt x="48" y="604"/>
                </a:lnTo>
                <a:lnTo>
                  <a:pt x="66" y="571"/>
                </a:lnTo>
                <a:lnTo>
                  <a:pt x="66" y="571"/>
                </a:lnTo>
                <a:lnTo>
                  <a:pt x="45" y="539"/>
                </a:lnTo>
                <a:lnTo>
                  <a:pt x="45" y="539"/>
                </a:lnTo>
                <a:lnTo>
                  <a:pt x="18" y="583"/>
                </a:lnTo>
                <a:lnTo>
                  <a:pt x="9" y="604"/>
                </a:lnTo>
                <a:lnTo>
                  <a:pt x="3" y="622"/>
                </a:lnTo>
                <a:lnTo>
                  <a:pt x="0" y="640"/>
                </a:lnTo>
                <a:lnTo>
                  <a:pt x="0" y="658"/>
                </a:lnTo>
                <a:lnTo>
                  <a:pt x="3" y="673"/>
                </a:lnTo>
                <a:lnTo>
                  <a:pt x="12" y="685"/>
                </a:lnTo>
                <a:lnTo>
                  <a:pt x="12" y="685"/>
                </a:lnTo>
                <a:lnTo>
                  <a:pt x="24" y="697"/>
                </a:lnTo>
                <a:lnTo>
                  <a:pt x="39" y="706"/>
                </a:lnTo>
                <a:lnTo>
                  <a:pt x="57" y="709"/>
                </a:lnTo>
                <a:lnTo>
                  <a:pt x="78" y="712"/>
                </a:lnTo>
                <a:lnTo>
                  <a:pt x="78" y="712"/>
                </a:lnTo>
                <a:lnTo>
                  <a:pt x="96" y="709"/>
                </a:lnTo>
                <a:lnTo>
                  <a:pt x="96" y="709"/>
                </a:lnTo>
                <a:lnTo>
                  <a:pt x="105" y="709"/>
                </a:lnTo>
                <a:lnTo>
                  <a:pt x="108" y="703"/>
                </a:lnTo>
                <a:lnTo>
                  <a:pt x="114" y="697"/>
                </a:lnTo>
                <a:lnTo>
                  <a:pt x="114" y="691"/>
                </a:lnTo>
                <a:lnTo>
                  <a:pt x="114" y="691"/>
                </a:lnTo>
                <a:lnTo>
                  <a:pt x="111" y="685"/>
                </a:lnTo>
                <a:lnTo>
                  <a:pt x="108" y="679"/>
                </a:lnTo>
                <a:lnTo>
                  <a:pt x="102" y="676"/>
                </a:lnTo>
                <a:lnTo>
                  <a:pt x="93" y="676"/>
                </a:lnTo>
                <a:lnTo>
                  <a:pt x="93" y="676"/>
                </a:lnTo>
                <a:close/>
                <a:moveTo>
                  <a:pt x="813" y="90"/>
                </a:moveTo>
                <a:lnTo>
                  <a:pt x="813" y="90"/>
                </a:lnTo>
                <a:lnTo>
                  <a:pt x="804" y="81"/>
                </a:lnTo>
                <a:lnTo>
                  <a:pt x="792" y="75"/>
                </a:lnTo>
                <a:lnTo>
                  <a:pt x="780" y="69"/>
                </a:lnTo>
                <a:lnTo>
                  <a:pt x="765" y="66"/>
                </a:lnTo>
                <a:lnTo>
                  <a:pt x="750" y="66"/>
                </a:lnTo>
                <a:lnTo>
                  <a:pt x="732" y="66"/>
                </a:lnTo>
                <a:lnTo>
                  <a:pt x="690" y="72"/>
                </a:lnTo>
                <a:lnTo>
                  <a:pt x="717" y="99"/>
                </a:lnTo>
                <a:lnTo>
                  <a:pt x="717" y="99"/>
                </a:lnTo>
                <a:lnTo>
                  <a:pt x="720" y="102"/>
                </a:lnTo>
                <a:lnTo>
                  <a:pt x="720" y="102"/>
                </a:lnTo>
                <a:lnTo>
                  <a:pt x="744" y="99"/>
                </a:lnTo>
                <a:lnTo>
                  <a:pt x="762" y="102"/>
                </a:lnTo>
                <a:lnTo>
                  <a:pt x="774" y="105"/>
                </a:lnTo>
                <a:lnTo>
                  <a:pt x="783" y="111"/>
                </a:lnTo>
                <a:lnTo>
                  <a:pt x="783" y="111"/>
                </a:lnTo>
                <a:lnTo>
                  <a:pt x="789" y="123"/>
                </a:lnTo>
                <a:lnTo>
                  <a:pt x="789" y="135"/>
                </a:lnTo>
                <a:lnTo>
                  <a:pt x="786" y="147"/>
                </a:lnTo>
                <a:lnTo>
                  <a:pt x="783" y="159"/>
                </a:lnTo>
                <a:lnTo>
                  <a:pt x="783" y="159"/>
                </a:lnTo>
                <a:lnTo>
                  <a:pt x="780" y="168"/>
                </a:lnTo>
                <a:lnTo>
                  <a:pt x="783" y="174"/>
                </a:lnTo>
                <a:lnTo>
                  <a:pt x="786" y="180"/>
                </a:lnTo>
                <a:lnTo>
                  <a:pt x="792" y="183"/>
                </a:lnTo>
                <a:lnTo>
                  <a:pt x="792" y="183"/>
                </a:lnTo>
                <a:lnTo>
                  <a:pt x="798" y="183"/>
                </a:lnTo>
                <a:lnTo>
                  <a:pt x="807" y="183"/>
                </a:lnTo>
                <a:lnTo>
                  <a:pt x="813" y="177"/>
                </a:lnTo>
                <a:lnTo>
                  <a:pt x="816" y="171"/>
                </a:lnTo>
                <a:lnTo>
                  <a:pt x="816" y="171"/>
                </a:lnTo>
                <a:lnTo>
                  <a:pt x="822" y="147"/>
                </a:lnTo>
                <a:lnTo>
                  <a:pt x="825" y="126"/>
                </a:lnTo>
                <a:lnTo>
                  <a:pt x="822" y="108"/>
                </a:lnTo>
                <a:lnTo>
                  <a:pt x="813" y="90"/>
                </a:lnTo>
                <a:lnTo>
                  <a:pt x="813" y="90"/>
                </a:lnTo>
                <a:close/>
              </a:path>
            </a:pathLst>
          </a:custGeom>
          <a:solidFill>
            <a:schemeClr val="accent3"/>
          </a:solidFill>
          <a:ln>
            <a:solidFill>
              <a:schemeClr val="bg1"/>
            </a:solidFill>
          </a:ln>
        </p:spPr>
        <p:txBody>
          <a:bodyPr lIns="68570" tIns="34285" rIns="68570" bIns="34285"/>
          <a:lstStyle/>
          <a:p>
            <a:pPr defTabSz="685669" eaLnBrk="1" hangingPunct="1">
              <a:defRPr/>
            </a:pPr>
            <a:endParaRPr lang="en-US" sz="1800" kern="0">
              <a:solidFill>
                <a:srgbClr val="505050"/>
              </a:solidFill>
            </a:endParaRPr>
          </a:p>
        </p:txBody>
      </p:sp>
      <p:cxnSp>
        <p:nvCxnSpPr>
          <p:cNvPr id="30" name="Straight Connector 29">
            <a:extLst>
              <a:ext uri="{FF2B5EF4-FFF2-40B4-BE49-F238E27FC236}">
                <a16:creationId xmlns:a16="http://schemas.microsoft.com/office/drawing/2014/main" id="{D5476F39-369C-407B-B2B9-26F3EBE9D026}"/>
              </a:ext>
            </a:extLst>
          </p:cNvPr>
          <p:cNvCxnSpPr>
            <a:endCxn id="31" idx="26"/>
          </p:cNvCxnSpPr>
          <p:nvPr/>
        </p:nvCxnSpPr>
        <p:spPr>
          <a:xfrm flipV="1">
            <a:off x="5741988" y="5973763"/>
            <a:ext cx="2081212" cy="1587"/>
          </a:xfrm>
          <a:prstGeom prst="line">
            <a:avLst/>
          </a:prstGeom>
          <a:ln w="44450">
            <a:solidFill>
              <a:schemeClr val="bg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9CA3110-EF1E-4EF5-8B3B-BEC62F0054CB}"/>
              </a:ext>
            </a:extLst>
          </p:cNvPr>
          <p:cNvSpPr/>
          <p:nvPr/>
        </p:nvSpPr>
        <p:spPr bwMode="auto">
          <a:xfrm>
            <a:off x="7362825" y="4319588"/>
            <a:ext cx="258763" cy="160337"/>
          </a:xfrm>
          <a:prstGeom prst="rect">
            <a:avLst/>
          </a:prstGeom>
          <a:solidFill>
            <a:schemeClr val="accent1">
              <a:lumMod val="50000"/>
            </a:schemeClr>
          </a:solidFill>
          <a:ln w="4445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1" tIns="109713" rIns="137141" bIns="109713"/>
          <a:lstStyle/>
          <a:p>
            <a:pPr algn="ctr" defTabSz="699220" eaLnBrk="1" hangingPunct="1">
              <a:lnSpc>
                <a:spcPct val="90000"/>
              </a:lnSpc>
              <a:defRPr/>
            </a:pPr>
            <a:endParaRPr lang="en-US" sz="1800" kern="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03" name="Straight Connector 102">
            <a:extLst>
              <a:ext uri="{FF2B5EF4-FFF2-40B4-BE49-F238E27FC236}">
                <a16:creationId xmlns:a16="http://schemas.microsoft.com/office/drawing/2014/main" id="{D2356361-E10F-4457-8F91-4F4368355494}"/>
              </a:ext>
            </a:extLst>
          </p:cNvPr>
          <p:cNvCxnSpPr/>
          <p:nvPr/>
        </p:nvCxnSpPr>
        <p:spPr>
          <a:xfrm>
            <a:off x="6716713" y="3073400"/>
            <a:ext cx="0" cy="1809750"/>
          </a:xfrm>
          <a:prstGeom prst="line">
            <a:avLst/>
          </a:prstGeom>
          <a:ln w="38100" cap="rnd">
            <a:solidFill>
              <a:schemeClr val="accent1"/>
            </a:solidFill>
            <a:prstDash val="sysDot"/>
            <a:headEnd type="none" w="lg"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37B3BFA-7D4C-4B3F-81F9-B8D39586E32D}"/>
              </a:ext>
            </a:extLst>
          </p:cNvPr>
          <p:cNvSpPr txBox="1"/>
          <p:nvPr/>
        </p:nvSpPr>
        <p:spPr>
          <a:xfrm>
            <a:off x="6084888" y="4089400"/>
            <a:ext cx="1408112" cy="330200"/>
          </a:xfrm>
          <a:custGeom>
            <a:avLst/>
            <a:gdLst>
              <a:gd name="connsiteX0" fmla="*/ 0 w 1952786"/>
              <a:gd name="connsiteY0" fmla="*/ 0 h 288889"/>
              <a:gd name="connsiteX1" fmla="*/ 1952786 w 1952786"/>
              <a:gd name="connsiteY1" fmla="*/ 0 h 288889"/>
              <a:gd name="connsiteX2" fmla="*/ 1952786 w 1952786"/>
              <a:gd name="connsiteY2" fmla="*/ 288889 h 288889"/>
              <a:gd name="connsiteX3" fmla="*/ 0 w 1952786"/>
              <a:gd name="connsiteY3" fmla="*/ 288889 h 288889"/>
              <a:gd name="connsiteX4" fmla="*/ 0 w 1952786"/>
              <a:gd name="connsiteY4" fmla="*/ 0 h 288889"/>
              <a:gd name="connsiteX0" fmla="*/ 68424 w 1952786"/>
              <a:gd name="connsiteY0" fmla="*/ 6221 h 288889"/>
              <a:gd name="connsiteX1" fmla="*/ 1952786 w 1952786"/>
              <a:gd name="connsiteY1" fmla="*/ 0 h 288889"/>
              <a:gd name="connsiteX2" fmla="*/ 1952786 w 1952786"/>
              <a:gd name="connsiteY2" fmla="*/ 288889 h 288889"/>
              <a:gd name="connsiteX3" fmla="*/ 0 w 1952786"/>
              <a:gd name="connsiteY3" fmla="*/ 288889 h 288889"/>
              <a:gd name="connsiteX4" fmla="*/ 68424 w 1952786"/>
              <a:gd name="connsiteY4" fmla="*/ 6221 h 288889"/>
              <a:gd name="connsiteX0" fmla="*/ 0 w 1884362"/>
              <a:gd name="connsiteY0" fmla="*/ 6221 h 288889"/>
              <a:gd name="connsiteX1" fmla="*/ 1884362 w 1884362"/>
              <a:gd name="connsiteY1" fmla="*/ 0 h 288889"/>
              <a:gd name="connsiteX2" fmla="*/ 1884362 w 1884362"/>
              <a:gd name="connsiteY2" fmla="*/ 288889 h 288889"/>
              <a:gd name="connsiteX3" fmla="*/ 6220 w 1884362"/>
              <a:gd name="connsiteY3" fmla="*/ 264008 h 288889"/>
              <a:gd name="connsiteX4" fmla="*/ 0 w 1884362"/>
              <a:gd name="connsiteY4" fmla="*/ 6221 h 288889"/>
              <a:gd name="connsiteX0" fmla="*/ 24882 w 1878142"/>
              <a:gd name="connsiteY0" fmla="*/ 33617 h 288889"/>
              <a:gd name="connsiteX1" fmla="*/ 1878142 w 1878142"/>
              <a:gd name="connsiteY1" fmla="*/ 0 h 288889"/>
              <a:gd name="connsiteX2" fmla="*/ 1878142 w 1878142"/>
              <a:gd name="connsiteY2" fmla="*/ 288889 h 288889"/>
              <a:gd name="connsiteX3" fmla="*/ 0 w 1878142"/>
              <a:gd name="connsiteY3" fmla="*/ 264008 h 288889"/>
              <a:gd name="connsiteX4" fmla="*/ 24882 w 1878142"/>
              <a:gd name="connsiteY4" fmla="*/ 33617 h 288889"/>
              <a:gd name="connsiteX0" fmla="*/ 31102 w 1878142"/>
              <a:gd name="connsiteY0" fmla="*/ 62099 h 288889"/>
              <a:gd name="connsiteX1" fmla="*/ 1878142 w 1878142"/>
              <a:gd name="connsiteY1" fmla="*/ 0 h 288889"/>
              <a:gd name="connsiteX2" fmla="*/ 1878142 w 1878142"/>
              <a:gd name="connsiteY2" fmla="*/ 288889 h 288889"/>
              <a:gd name="connsiteX3" fmla="*/ 0 w 1878142"/>
              <a:gd name="connsiteY3" fmla="*/ 264008 h 288889"/>
              <a:gd name="connsiteX4" fmla="*/ 31102 w 1878142"/>
              <a:gd name="connsiteY4" fmla="*/ 62099 h 28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8142" h="288889">
                <a:moveTo>
                  <a:pt x="31102" y="62099"/>
                </a:moveTo>
                <a:lnTo>
                  <a:pt x="1878142" y="0"/>
                </a:lnTo>
                <a:lnTo>
                  <a:pt x="1878142" y="288889"/>
                </a:lnTo>
                <a:lnTo>
                  <a:pt x="0" y="264008"/>
                </a:lnTo>
                <a:lnTo>
                  <a:pt x="31102" y="62099"/>
                </a:lnTo>
                <a:close/>
              </a:path>
            </a:pathLst>
          </a:custGeom>
          <a:solidFill>
            <a:schemeClr val="accent1">
              <a:lumMod val="50000"/>
            </a:schemeClr>
          </a:solidFill>
          <a:ln w="4445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0" rIns="0" bIns="0" anchor="ct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685669" eaLnBrk="1" hangingPunct="1">
              <a:spcAft>
                <a:spcPts val="450"/>
              </a:spcAft>
              <a:defRPr/>
            </a:pPr>
            <a:r>
              <a:rPr lang="en-US" sz="1400" b="1" kern="0" dirty="0">
                <a:solidFill>
                  <a:srgbClr val="505050">
                    <a:lumMod val="20000"/>
                    <a:lumOff val="80000"/>
                  </a:srgbClr>
                </a:solidFill>
                <a:ea typeface=""/>
              </a:rPr>
              <a:t>HOUSE/OFFICE</a:t>
            </a:r>
          </a:p>
        </p:txBody>
      </p:sp>
      <p:sp>
        <p:nvSpPr>
          <p:cNvPr id="94" name="TextBox 93">
            <a:extLst>
              <a:ext uri="{FF2B5EF4-FFF2-40B4-BE49-F238E27FC236}">
                <a16:creationId xmlns:a16="http://schemas.microsoft.com/office/drawing/2014/main" id="{DD8B8DE9-878C-4911-ADC0-CA61ACAF4285}"/>
              </a:ext>
            </a:extLst>
          </p:cNvPr>
          <p:cNvSpPr txBox="1"/>
          <p:nvPr/>
        </p:nvSpPr>
        <p:spPr>
          <a:xfrm>
            <a:off x="6170613" y="3151188"/>
            <a:ext cx="1111250" cy="182562"/>
          </a:xfrm>
          <a:prstGeom prst="rect">
            <a:avLst/>
          </a:prstGeom>
          <a:solidFill>
            <a:srgbClr val="002050"/>
          </a:solidFill>
        </p:spPr>
        <p:txBody>
          <a:bodyPr lIns="0" tIns="0" rIns="0" bIns="0" anchor="ctr"/>
          <a:lstStyle/>
          <a:p>
            <a:pPr algn="ctr" defTabSz="685669" eaLnBrk="1" hangingPunct="1">
              <a:lnSpc>
                <a:spcPct val="90000"/>
              </a:lnSpc>
              <a:spcAft>
                <a:spcPts val="450"/>
              </a:spcAft>
              <a:defRPr/>
            </a:pPr>
            <a:r>
              <a:rPr lang="en-US" sz="1050" b="1" kern="0" dirty="0">
                <a:solidFill>
                  <a:srgbClr val="505050">
                    <a:lumMod val="20000"/>
                    <a:lumOff val="80000"/>
                  </a:srgbClr>
                </a:solidFill>
              </a:rPr>
              <a:t>INTERNET</a:t>
            </a:r>
          </a:p>
        </p:txBody>
      </p:sp>
      <p:cxnSp>
        <p:nvCxnSpPr>
          <p:cNvPr id="105" name="Straight Connector 104">
            <a:extLst>
              <a:ext uri="{FF2B5EF4-FFF2-40B4-BE49-F238E27FC236}">
                <a16:creationId xmlns:a16="http://schemas.microsoft.com/office/drawing/2014/main" id="{E22C55A9-8B32-4E11-B60C-AB951FF37ED0}"/>
              </a:ext>
            </a:extLst>
          </p:cNvPr>
          <p:cNvCxnSpPr/>
          <p:nvPr/>
        </p:nvCxnSpPr>
        <p:spPr>
          <a:xfrm flipH="1">
            <a:off x="6202363" y="4897438"/>
            <a:ext cx="1058862" cy="0"/>
          </a:xfrm>
          <a:prstGeom prst="line">
            <a:avLst/>
          </a:prstGeom>
          <a:ln w="38100" cap="rnd">
            <a:solidFill>
              <a:schemeClr val="bg1">
                <a:lumMod val="20000"/>
                <a:lumOff val="80000"/>
              </a:schemeClr>
            </a:solidFill>
            <a:prstDash val="sysDot"/>
            <a:headEnd type="none" w="lg"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97AC701-B199-4E4A-9F58-B439434FC942}"/>
              </a:ext>
            </a:extLst>
          </p:cNvPr>
          <p:cNvCxnSpPr/>
          <p:nvPr/>
        </p:nvCxnSpPr>
        <p:spPr>
          <a:xfrm>
            <a:off x="6219825" y="4956175"/>
            <a:ext cx="0" cy="269875"/>
          </a:xfrm>
          <a:prstGeom prst="line">
            <a:avLst/>
          </a:prstGeom>
          <a:ln w="38100" cap="rnd">
            <a:solidFill>
              <a:schemeClr val="bg1">
                <a:lumMod val="20000"/>
                <a:lumOff val="80000"/>
              </a:schemeClr>
            </a:solidFill>
            <a:prstDash val="sysDot"/>
            <a:headEnd type="none" w="lg"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79C5051-77E7-4C11-B49B-A8AEB9247C52}"/>
              </a:ext>
            </a:extLst>
          </p:cNvPr>
          <p:cNvCxnSpPr/>
          <p:nvPr/>
        </p:nvCxnSpPr>
        <p:spPr>
          <a:xfrm>
            <a:off x="7253288" y="4956175"/>
            <a:ext cx="0" cy="327025"/>
          </a:xfrm>
          <a:prstGeom prst="line">
            <a:avLst/>
          </a:prstGeom>
          <a:ln w="38100" cap="rnd">
            <a:solidFill>
              <a:schemeClr val="bg1">
                <a:lumMod val="20000"/>
                <a:lumOff val="80000"/>
              </a:schemeClr>
            </a:solidFill>
            <a:prstDash val="sysDot"/>
            <a:headEnd type="none" w="lg" len="med"/>
            <a:tailEnd type="none" w="med" len="med"/>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8DA1C06-7FC4-4743-BBFF-33D5EEFD6173}"/>
              </a:ext>
            </a:extLst>
          </p:cNvPr>
          <p:cNvSpPr txBox="1"/>
          <p:nvPr/>
        </p:nvSpPr>
        <p:spPr>
          <a:xfrm>
            <a:off x="1766888" y="5735638"/>
            <a:ext cx="742950" cy="263525"/>
          </a:xfrm>
          <a:prstGeom prst="rect">
            <a:avLst/>
          </a:prstGeom>
          <a:noFill/>
        </p:spPr>
        <p:txBody>
          <a:bodyPr lIns="0" tIns="68570" rIns="0" bIns="68570">
            <a:spAutoFit/>
          </a:bodyPr>
          <a:lstStyle/>
          <a:p>
            <a:pPr algn="ctr" defTabSz="685669" eaLnBrk="1" hangingPunct="1">
              <a:lnSpc>
                <a:spcPct val="90000"/>
              </a:lnSpc>
              <a:spcAft>
                <a:spcPts val="450"/>
              </a:spcAft>
              <a:defRPr/>
            </a:pPr>
            <a:r>
              <a:rPr lang="en-US" sz="900" b="1" kern="0" dirty="0">
                <a:solidFill>
                  <a:schemeClr val="accent1"/>
                </a:solidFill>
              </a:rPr>
              <a:t>PEDOMETER</a:t>
            </a:r>
          </a:p>
        </p:txBody>
      </p:sp>
      <p:sp>
        <p:nvSpPr>
          <p:cNvPr id="86" name="Title 3">
            <a:extLst>
              <a:ext uri="{FF2B5EF4-FFF2-40B4-BE49-F238E27FC236}">
                <a16:creationId xmlns:a16="http://schemas.microsoft.com/office/drawing/2014/main" id="{D4FE49C7-EF3A-43BA-915F-F1E99F367D40}"/>
              </a:ext>
            </a:extLst>
          </p:cNvPr>
          <p:cNvSpPr txBox="1">
            <a:spLocks/>
          </p:cNvSpPr>
          <p:nvPr/>
        </p:nvSpPr>
        <p:spPr>
          <a:xfrm>
            <a:off x="68978" y="1499680"/>
            <a:ext cx="8936007" cy="674557"/>
          </a:xfrm>
          <a:prstGeom prst="rect">
            <a:avLst/>
          </a:prstGeom>
        </p:spPr>
        <p:txBody>
          <a:bodyPr anchor="ct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72266">
              <a:tabLst>
                <a:tab pos="2529593" algn="l"/>
              </a:tabLst>
              <a:defRPr/>
            </a:pPr>
            <a:r>
              <a:rPr sz="2400" b="1" spc="-74">
                <a:gradFill>
                  <a:gsLst>
                    <a:gs pos="1250">
                      <a:srgbClr val="00188F"/>
                    </a:gs>
                    <a:gs pos="100000">
                      <a:srgbClr val="00188F"/>
                    </a:gs>
                  </a:gsLst>
                  <a:lin ang="5400000" scaled="0"/>
                </a:gradFill>
                <a:latin typeface="Britannic Bold" panose="020B0903060703020204" pitchFamily="34" charset="0"/>
                <a:cs typeface="Segoe UI Semilight" panose="020B0402040204020203" pitchFamily="34" charset="0"/>
              </a:rPr>
              <a:t>             </a:t>
            </a:r>
            <a:endParaRPr sz="2250" b="1" spc="-74">
              <a:gradFill>
                <a:gsLst>
                  <a:gs pos="1250">
                    <a:srgbClr val="FE0000"/>
                  </a:gs>
                  <a:gs pos="100000">
                    <a:srgbClr val="FE0000"/>
                  </a:gs>
                </a:gsLst>
                <a:lin ang="5400000" scaled="0"/>
              </a:gradFill>
              <a:latin typeface="Segoe UI Semilight" panose="020B0402040204020203" pitchFamily="34" charset="0"/>
              <a:cs typeface="Segoe UI Semilight" panose="020B0402040204020203" pitchFamily="34" charset="0"/>
            </a:endParaRPr>
          </a:p>
        </p:txBody>
      </p:sp>
      <p:pic>
        <p:nvPicPr>
          <p:cNvPr id="3486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624013"/>
            <a:ext cx="21542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38">
            <a:extLst>
              <a:ext uri="{FF2B5EF4-FFF2-40B4-BE49-F238E27FC236}">
                <a16:creationId xmlns:a16="http://schemas.microsoft.com/office/drawing/2014/main" id="{0558736B-2DA9-4F6A-BAE3-F403561311DB}"/>
              </a:ext>
            </a:extLst>
          </p:cNvPr>
          <p:cNvSpPr/>
          <p:nvPr/>
        </p:nvSpPr>
        <p:spPr>
          <a:xfrm>
            <a:off x="128588" y="1909763"/>
            <a:ext cx="1728787" cy="346075"/>
          </a:xfrm>
          <a:prstGeom prst="rect">
            <a:avLst/>
          </a:prstGeom>
        </p:spPr>
        <p:txBody>
          <a:bodyPr wrap="none">
            <a:spAutoFit/>
          </a:bodyPr>
          <a:lstStyle/>
          <a:p>
            <a:pPr defTabSz="685669" eaLnBrk="1" hangingPunct="1">
              <a:defRPr/>
            </a:pPr>
            <a:r>
              <a:rPr lang="en-US" sz="1650" b="1" kern="0" spc="-75" dirty="0">
                <a:ln w="3175">
                  <a:noFill/>
                </a:ln>
                <a:latin typeface="Segoe UI Semilight" panose="020B0402040204020203" pitchFamily="34" charset="0"/>
                <a:cs typeface="Segoe UI Semilight" panose="020B0402040204020203" pitchFamily="34" charset="0"/>
              </a:rPr>
              <a:t>“Cow Step” Service</a:t>
            </a:r>
          </a:p>
        </p:txBody>
      </p:sp>
      <p:sp>
        <p:nvSpPr>
          <p:cNvPr id="34863" name="Titel 6"/>
          <p:cNvSpPr>
            <a:spLocks noGrp="1"/>
          </p:cNvSpPr>
          <p:nvPr>
            <p:ph type="title"/>
          </p:nvPr>
        </p:nvSpPr>
        <p:spPr bwMode="auto">
          <a:xfrm>
            <a:off x="280988" y="303213"/>
            <a:ext cx="6076950" cy="85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mtClean="0">
                <a:latin typeface="Segoe UI Semibold" panose="020B0702040204020203" pitchFamily="34" charset="0"/>
                <a:cs typeface="Segoe UI Semibold" panose="020B0702040204020203" pitchFamily="34" charset="0"/>
              </a:rPr>
              <a:t>Architecture of an Internet of Things Solution</a:t>
            </a:r>
            <a:br>
              <a:rPr lang="en-US" altLang="de-DE" smtClean="0">
                <a:latin typeface="Segoe UI Semibold" panose="020B0702040204020203" pitchFamily="34" charset="0"/>
                <a:cs typeface="Segoe UI Semibold" panose="020B0702040204020203" pitchFamily="34" charset="0"/>
              </a:rPr>
            </a:br>
            <a:endParaRPr lang="de-DE" altLang="de-DE" smtClean="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noChangeArrowheads="1"/>
          </p:cNvSpPr>
          <p:nvPr>
            <p:ph idx="1"/>
          </p:nvPr>
        </p:nvSpPr>
        <p:spPr/>
        <p:txBody>
          <a:bodyPr/>
          <a:lstStyle/>
          <a:p>
            <a:pPr eaLnBrk="1" hangingPunct="1">
              <a:buFont typeface="Times New Roman" panose="02020603050405020304" pitchFamily="18" charset="0"/>
              <a:buNone/>
            </a:pPr>
            <a:r>
              <a:rPr lang="de-DE" altLang="de-DE" b="1" smtClean="0">
                <a:solidFill>
                  <a:schemeClr val="tx1"/>
                </a:solidFill>
              </a:rPr>
              <a:t>Modulbeschreibung: </a:t>
            </a:r>
            <a:r>
              <a:rPr lang="de-DE" altLang="de-DE" b="1" smtClean="0">
                <a:solidFill>
                  <a:schemeClr val="tx1"/>
                </a:solidFill>
                <a:hlinkClick r:id="rId2"/>
              </a:rPr>
              <a:t>https://hsro-inf-iot.github.io/</a:t>
            </a:r>
            <a:endParaRPr lang="de-DE" altLang="de-DE" b="1" smtClean="0">
              <a:solidFill>
                <a:schemeClr val="tx1"/>
              </a:solidFill>
            </a:endParaRPr>
          </a:p>
          <a:p>
            <a:pPr eaLnBrk="1" hangingPunct="1">
              <a:buFont typeface="Times New Roman" panose="02020603050405020304" pitchFamily="18" charset="0"/>
              <a:buNone/>
            </a:pPr>
            <a:endParaRPr lang="de-DE" altLang="de-DE" b="1" smtClean="0">
              <a:solidFill>
                <a:schemeClr val="tx1"/>
              </a:solidFill>
            </a:endParaRPr>
          </a:p>
          <a:p>
            <a:pPr eaLnBrk="1" hangingPunct="1">
              <a:buFont typeface="Times New Roman" panose="02020603050405020304" pitchFamily="18" charset="0"/>
              <a:buNone/>
            </a:pPr>
            <a:endParaRPr lang="de-DE" altLang="de-DE" b="1" smtClean="0">
              <a:solidFill>
                <a:schemeClr val="tx1"/>
              </a:solidFill>
            </a:endParaRPr>
          </a:p>
          <a:p>
            <a:pPr eaLnBrk="1" hangingPunct="1">
              <a:buFont typeface="Times New Roman" panose="02020603050405020304" pitchFamily="18" charset="0"/>
              <a:buNone/>
            </a:pPr>
            <a:r>
              <a:rPr lang="de-DE" altLang="de-DE" b="1" smtClean="0">
                <a:solidFill>
                  <a:schemeClr val="tx1"/>
                </a:solidFill>
              </a:rPr>
              <a:t>Vorlesungstermin</a:t>
            </a:r>
            <a:r>
              <a:rPr lang="de-DE" altLang="de-DE" smtClean="0">
                <a:solidFill>
                  <a:schemeClr val="tx1"/>
                </a:solidFill>
              </a:rPr>
              <a:t>: Donnerstag, 08:00 - 11:15 (1.5h Vorlesung + 1.5h Übungen); Raum B0.11</a:t>
            </a:r>
          </a:p>
          <a:p>
            <a:pPr eaLnBrk="1" hangingPunct="1">
              <a:buFont typeface="Times New Roman" panose="02020603050405020304" pitchFamily="18" charset="0"/>
              <a:buNone/>
            </a:pPr>
            <a:endParaRPr lang="de-DE" altLang="en-US" smtClean="0">
              <a:solidFill>
                <a:schemeClr val="tx1"/>
              </a:solidFill>
            </a:endParaRPr>
          </a:p>
          <a:p>
            <a:pPr eaLnBrk="1" hangingPunct="1"/>
            <a:r>
              <a:rPr lang="de-DE" altLang="de-DE" b="1" smtClean="0">
                <a:solidFill>
                  <a:schemeClr val="tx1"/>
                </a:solidFill>
              </a:rPr>
              <a:t>Leistungsnachweis</a:t>
            </a:r>
          </a:p>
          <a:p>
            <a:pPr lvl="1" eaLnBrk="1" hangingPunct="1"/>
            <a:r>
              <a:rPr lang="de-DE" altLang="de-DE" b="1" smtClean="0">
                <a:solidFill>
                  <a:schemeClr val="tx1"/>
                </a:solidFill>
              </a:rPr>
              <a:t>PStA</a:t>
            </a:r>
            <a:r>
              <a:rPr lang="de-DE" altLang="de-DE" smtClean="0">
                <a:solidFill>
                  <a:schemeClr val="tx1"/>
                </a:solidFill>
              </a:rPr>
              <a:t> : Die Projektarbeit wird im Rahmen der Übung durchgeführt. Abschlusspräsentation ist am 04. Juli (letzter Vorlesungstermin!)</a:t>
            </a:r>
          </a:p>
          <a:p>
            <a:pPr eaLnBrk="1" hangingPunct="1"/>
            <a:endParaRPr lang="en-US" altLang="de-DE" smtClean="0">
              <a:solidFill>
                <a:schemeClr val="tx1"/>
              </a:solidFill>
            </a:endParaRPr>
          </a:p>
          <a:p>
            <a:pPr eaLnBrk="1" hangingPunct="1"/>
            <a:r>
              <a:rPr lang="de-DE" altLang="de-DE" b="1" smtClean="0">
                <a:solidFill>
                  <a:schemeClr val="tx1"/>
                </a:solidFill>
              </a:rPr>
              <a:t>Empfohlene Literatur</a:t>
            </a:r>
          </a:p>
          <a:p>
            <a:pPr lvl="1" eaLnBrk="1" hangingPunct="1"/>
            <a:r>
              <a:rPr lang="de-DE" altLang="de-DE" smtClean="0">
                <a:solidFill>
                  <a:schemeClr val="tx1"/>
                </a:solidFill>
              </a:rPr>
              <a:t>Perry Lea: </a:t>
            </a:r>
            <a:r>
              <a:rPr lang="de-DE" altLang="de-DE" smtClean="0">
                <a:solidFill>
                  <a:schemeClr val="tx1"/>
                </a:solidFill>
                <a:hlinkClick r:id="rId3"/>
              </a:rPr>
              <a:t>Internet of Things for Architects: Architecting IoT solutions by implementing sensors, communication infrastructure, edge computing, analytics, and security</a:t>
            </a:r>
            <a:r>
              <a:rPr lang="de-DE" altLang="de-DE" smtClean="0">
                <a:solidFill>
                  <a:schemeClr val="tx1"/>
                </a:solidFill>
              </a:rPr>
              <a:t> (Englisch Edition)</a:t>
            </a:r>
          </a:p>
          <a:p>
            <a:pPr lvl="1" eaLnBrk="1" hangingPunct="1">
              <a:buFont typeface="Arial" panose="020B0604020202020204" pitchFamily="34" charset="0"/>
              <a:buChar char="•"/>
            </a:pPr>
            <a:r>
              <a:rPr lang="de-DE" altLang="de-DE" smtClean="0">
                <a:solidFill>
                  <a:schemeClr val="tx1"/>
                </a:solidFill>
              </a:rPr>
              <a:t>Andrew Minteer: </a:t>
            </a:r>
            <a:r>
              <a:rPr lang="de-DE" altLang="de-DE" smtClean="0">
                <a:solidFill>
                  <a:schemeClr val="tx1"/>
                </a:solidFill>
                <a:hlinkClick r:id="rId4"/>
              </a:rPr>
              <a:t>Analytics for the Internet of Things (IoT): Intelligent analytics for your intelligent devices</a:t>
            </a:r>
            <a:r>
              <a:rPr lang="de-DE" altLang="de-DE" smtClean="0">
                <a:solidFill>
                  <a:schemeClr val="tx1"/>
                </a:solidFill>
              </a:rPr>
              <a:t> (Englisch Edition)</a:t>
            </a:r>
          </a:p>
          <a:p>
            <a:pPr eaLnBrk="1" hangingPunct="1"/>
            <a:endParaRPr lang="de-DE" altLang="de-DE" smtClean="0">
              <a:solidFill>
                <a:schemeClr val="tx1"/>
              </a:solidFill>
            </a:endParaRPr>
          </a:p>
          <a:p>
            <a:pPr eaLnBrk="1" hangingPunct="1"/>
            <a:endParaRPr lang="en-US" altLang="de-DE" smtClean="0">
              <a:solidFill>
                <a:schemeClr val="tx1"/>
              </a:solidFill>
            </a:endParaRPr>
          </a:p>
          <a:p>
            <a:pPr eaLnBrk="1" hangingPunct="1"/>
            <a:endParaRPr lang="de-DE" altLang="de-DE" smtClean="0">
              <a:solidFill>
                <a:schemeClr val="tx1"/>
              </a:solidFill>
            </a:endParaRPr>
          </a:p>
          <a:p>
            <a:pPr eaLnBrk="1" hangingPunct="1">
              <a:buFont typeface="Times New Roman" panose="02020603050405020304" pitchFamily="18" charset="0"/>
              <a:buNone/>
            </a:pPr>
            <a:endParaRPr lang="de-DE" altLang="en-US" smtClean="0">
              <a:solidFill>
                <a:schemeClr val="tx1"/>
              </a:solidFill>
            </a:endParaRPr>
          </a:p>
          <a:p>
            <a:pPr eaLnBrk="1" hangingPunct="1">
              <a:buFont typeface="Times New Roman" panose="02020603050405020304" pitchFamily="18" charset="0"/>
              <a:buNone/>
            </a:pPr>
            <a:endParaRPr lang="de-DE" altLang="en-US" smtClean="0">
              <a:solidFill>
                <a:schemeClr val="tx1"/>
              </a:solidFill>
            </a:endParaRPr>
          </a:p>
        </p:txBody>
      </p:sp>
      <p:sp>
        <p:nvSpPr>
          <p:cNvPr id="15363"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Times New Roman" panose="02020603050405020304" pitchFamily="18" charset="0"/>
              <a:buNone/>
            </a:pPr>
            <a:r>
              <a:rPr lang="de-DE" altLang="en-US" smtClean="0"/>
              <a:t>Organisatorisches</a:t>
            </a:r>
          </a:p>
        </p:txBody>
      </p:sp>
      <p:pic>
        <p:nvPicPr>
          <p:cNvPr id="15364" name="Grafik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029200"/>
            <a:ext cx="1633538"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Grafik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5029200"/>
            <a:ext cx="13716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Rectangle 510">
            <a:extLst>
              <a:ext uri="{FF2B5EF4-FFF2-40B4-BE49-F238E27FC236}">
                <a16:creationId xmlns:a16="http://schemas.microsoft.com/office/drawing/2014/main" id="{1A2506B7-08D7-4447-849B-EAB485A6CE7B}"/>
              </a:ext>
            </a:extLst>
          </p:cNvPr>
          <p:cNvSpPr/>
          <p:nvPr/>
        </p:nvSpPr>
        <p:spPr>
          <a:xfrm>
            <a:off x="2832100" y="2046288"/>
            <a:ext cx="1601788" cy="1822450"/>
          </a:xfrm>
          <a:prstGeom prst="rect">
            <a:avLst/>
          </a:prstGeom>
          <a:ln/>
        </p:spPr>
        <p:style>
          <a:lnRef idx="0">
            <a:schemeClr val="accent1"/>
          </a:lnRef>
          <a:fillRef idx="3">
            <a:schemeClr val="accent1"/>
          </a:fillRef>
          <a:effectRef idx="3">
            <a:schemeClr val="accent1"/>
          </a:effectRef>
          <a:fontRef idx="minor">
            <a:schemeClr val="lt1"/>
          </a:fontRef>
        </p:style>
        <p:txBody>
          <a:bodyPr lIns="92393" tIns="61913" rIns="92393" bIns="61913"/>
          <a:lstStyle/>
          <a:p>
            <a:pPr eaLnBrk="1" hangingPunct="1">
              <a:defRPr/>
            </a:pPr>
            <a:r>
              <a:rPr lang="en-US" sz="2000" dirty="0">
                <a:solidFill>
                  <a:schemeClr val="tx1">
                    <a:lumMod val="95000"/>
                  </a:schemeClr>
                </a:solidFill>
                <a:latin typeface="+mj-lt"/>
              </a:rPr>
              <a:t>Connectivity</a:t>
            </a:r>
          </a:p>
        </p:txBody>
      </p:sp>
      <p:sp>
        <p:nvSpPr>
          <p:cNvPr id="513" name="Oval 5">
            <a:extLst>
              <a:ext uri="{FF2B5EF4-FFF2-40B4-BE49-F238E27FC236}">
                <a16:creationId xmlns:a16="http://schemas.microsoft.com/office/drawing/2014/main" id="{087DE07D-6416-4261-9C50-7FB3F3A9B848}"/>
              </a:ext>
            </a:extLst>
          </p:cNvPr>
          <p:cNvSpPr>
            <a:spLocks noChangeArrowheads="1"/>
          </p:cNvSpPr>
          <p:nvPr/>
        </p:nvSpPr>
        <p:spPr bwMode="auto">
          <a:xfrm>
            <a:off x="4249738" y="3529013"/>
            <a:ext cx="92075" cy="104775"/>
          </a:xfrm>
          <a:prstGeom prst="ellipse">
            <a:avLst/>
          </a:prstGeom>
          <a:solidFill>
            <a:schemeClr val="bg2"/>
          </a:solid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14" name="Freeform 6">
            <a:extLst>
              <a:ext uri="{FF2B5EF4-FFF2-40B4-BE49-F238E27FC236}">
                <a16:creationId xmlns:a16="http://schemas.microsoft.com/office/drawing/2014/main" id="{229FDF03-73D7-4C0B-8E1D-0D9F8EEC24D9}"/>
              </a:ext>
            </a:extLst>
          </p:cNvPr>
          <p:cNvSpPr>
            <a:spLocks/>
          </p:cNvSpPr>
          <p:nvPr/>
        </p:nvSpPr>
        <p:spPr bwMode="auto">
          <a:xfrm>
            <a:off x="4146550" y="3511550"/>
            <a:ext cx="196850" cy="219075"/>
          </a:xfrm>
          <a:custGeom>
            <a:avLst/>
            <a:gdLst>
              <a:gd name="T0" fmla="*/ 88 w 460"/>
              <a:gd name="T1" fmla="*/ 460 h 460"/>
              <a:gd name="T2" fmla="*/ 0 w 460"/>
              <a:gd name="T3" fmla="*/ 460 h 460"/>
              <a:gd name="T4" fmla="*/ 460 w 460"/>
              <a:gd name="T5" fmla="*/ 0 h 460"/>
              <a:gd name="T6" fmla="*/ 460 w 460"/>
              <a:gd name="T7" fmla="*/ 88 h 460"/>
              <a:gd name="T8" fmla="*/ 88 w 460"/>
              <a:gd name="T9" fmla="*/ 460 h 460"/>
            </a:gdLst>
            <a:ahLst/>
            <a:cxnLst>
              <a:cxn ang="0">
                <a:pos x="T0" y="T1"/>
              </a:cxn>
              <a:cxn ang="0">
                <a:pos x="T2" y="T3"/>
              </a:cxn>
              <a:cxn ang="0">
                <a:pos x="T4" y="T5"/>
              </a:cxn>
              <a:cxn ang="0">
                <a:pos x="T6" y="T7"/>
              </a:cxn>
              <a:cxn ang="0">
                <a:pos x="T8" y="T9"/>
              </a:cxn>
            </a:cxnLst>
            <a:rect l="0" t="0" r="r" b="b"/>
            <a:pathLst>
              <a:path w="460" h="460">
                <a:moveTo>
                  <a:pt x="88" y="460"/>
                </a:moveTo>
                <a:cubicBezTo>
                  <a:pt x="0" y="460"/>
                  <a:pt x="0" y="460"/>
                  <a:pt x="0" y="460"/>
                </a:cubicBezTo>
                <a:cubicBezTo>
                  <a:pt x="0" y="206"/>
                  <a:pt x="206" y="0"/>
                  <a:pt x="460" y="0"/>
                </a:cubicBezTo>
                <a:cubicBezTo>
                  <a:pt x="460" y="88"/>
                  <a:pt x="460" y="88"/>
                  <a:pt x="460" y="88"/>
                </a:cubicBezTo>
                <a:cubicBezTo>
                  <a:pt x="255" y="88"/>
                  <a:pt x="88" y="255"/>
                  <a:pt x="88" y="460"/>
                </a:cubicBezTo>
                <a:close/>
              </a:path>
            </a:pathLst>
          </a:custGeom>
          <a:solidFill>
            <a:schemeClr val="bg2"/>
          </a:solid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15" name="Freeform 7">
            <a:extLst>
              <a:ext uri="{FF2B5EF4-FFF2-40B4-BE49-F238E27FC236}">
                <a16:creationId xmlns:a16="http://schemas.microsoft.com/office/drawing/2014/main" id="{1CE6F209-5D5E-48EC-A75C-60D049ECCEAC}"/>
              </a:ext>
            </a:extLst>
          </p:cNvPr>
          <p:cNvSpPr>
            <a:spLocks/>
          </p:cNvSpPr>
          <p:nvPr/>
        </p:nvSpPr>
        <p:spPr bwMode="auto">
          <a:xfrm>
            <a:off x="4060825" y="3416300"/>
            <a:ext cx="282575" cy="314325"/>
          </a:xfrm>
          <a:custGeom>
            <a:avLst/>
            <a:gdLst>
              <a:gd name="T0" fmla="*/ 88 w 660"/>
              <a:gd name="T1" fmla="*/ 660 h 660"/>
              <a:gd name="T2" fmla="*/ 0 w 660"/>
              <a:gd name="T3" fmla="*/ 660 h 660"/>
              <a:gd name="T4" fmla="*/ 660 w 660"/>
              <a:gd name="T5" fmla="*/ 0 h 660"/>
              <a:gd name="T6" fmla="*/ 660 w 660"/>
              <a:gd name="T7" fmla="*/ 88 h 660"/>
              <a:gd name="T8" fmla="*/ 88 w 660"/>
              <a:gd name="T9" fmla="*/ 660 h 660"/>
            </a:gdLst>
            <a:ahLst/>
            <a:cxnLst>
              <a:cxn ang="0">
                <a:pos x="T0" y="T1"/>
              </a:cxn>
              <a:cxn ang="0">
                <a:pos x="T2" y="T3"/>
              </a:cxn>
              <a:cxn ang="0">
                <a:pos x="T4" y="T5"/>
              </a:cxn>
              <a:cxn ang="0">
                <a:pos x="T6" y="T7"/>
              </a:cxn>
              <a:cxn ang="0">
                <a:pos x="T8" y="T9"/>
              </a:cxn>
            </a:cxnLst>
            <a:rect l="0" t="0" r="r" b="b"/>
            <a:pathLst>
              <a:path w="660" h="660">
                <a:moveTo>
                  <a:pt x="88" y="660"/>
                </a:moveTo>
                <a:cubicBezTo>
                  <a:pt x="0" y="660"/>
                  <a:pt x="0" y="660"/>
                  <a:pt x="0" y="660"/>
                </a:cubicBezTo>
                <a:cubicBezTo>
                  <a:pt x="0" y="296"/>
                  <a:pt x="296" y="0"/>
                  <a:pt x="660" y="0"/>
                </a:cubicBezTo>
                <a:cubicBezTo>
                  <a:pt x="660" y="88"/>
                  <a:pt x="660" y="88"/>
                  <a:pt x="660" y="88"/>
                </a:cubicBezTo>
                <a:cubicBezTo>
                  <a:pt x="345" y="88"/>
                  <a:pt x="88" y="345"/>
                  <a:pt x="88" y="660"/>
                </a:cubicBezTo>
                <a:close/>
              </a:path>
            </a:pathLst>
          </a:custGeom>
          <a:solidFill>
            <a:schemeClr val="bg2"/>
          </a:solid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16" name="Freeform 8">
            <a:extLst>
              <a:ext uri="{FF2B5EF4-FFF2-40B4-BE49-F238E27FC236}">
                <a16:creationId xmlns:a16="http://schemas.microsoft.com/office/drawing/2014/main" id="{64DD4D58-86AF-4B45-A2D7-65C5289D1B5D}"/>
              </a:ext>
            </a:extLst>
          </p:cNvPr>
          <p:cNvSpPr>
            <a:spLocks/>
          </p:cNvSpPr>
          <p:nvPr/>
        </p:nvSpPr>
        <p:spPr bwMode="auto">
          <a:xfrm>
            <a:off x="3975100" y="3319463"/>
            <a:ext cx="368300" cy="411162"/>
          </a:xfrm>
          <a:custGeom>
            <a:avLst/>
            <a:gdLst>
              <a:gd name="T0" fmla="*/ 88 w 860"/>
              <a:gd name="T1" fmla="*/ 860 h 860"/>
              <a:gd name="T2" fmla="*/ 0 w 860"/>
              <a:gd name="T3" fmla="*/ 860 h 860"/>
              <a:gd name="T4" fmla="*/ 252 w 860"/>
              <a:gd name="T5" fmla="*/ 252 h 860"/>
              <a:gd name="T6" fmla="*/ 860 w 860"/>
              <a:gd name="T7" fmla="*/ 0 h 860"/>
              <a:gd name="T8" fmla="*/ 860 w 860"/>
              <a:gd name="T9" fmla="*/ 88 h 860"/>
              <a:gd name="T10" fmla="*/ 88 w 860"/>
              <a:gd name="T11" fmla="*/ 860 h 860"/>
            </a:gdLst>
            <a:ahLst/>
            <a:cxnLst>
              <a:cxn ang="0">
                <a:pos x="T0" y="T1"/>
              </a:cxn>
              <a:cxn ang="0">
                <a:pos x="T2" y="T3"/>
              </a:cxn>
              <a:cxn ang="0">
                <a:pos x="T4" y="T5"/>
              </a:cxn>
              <a:cxn ang="0">
                <a:pos x="T6" y="T7"/>
              </a:cxn>
              <a:cxn ang="0">
                <a:pos x="T8" y="T9"/>
              </a:cxn>
              <a:cxn ang="0">
                <a:pos x="T10" y="T11"/>
              </a:cxn>
            </a:cxnLst>
            <a:rect l="0" t="0" r="r" b="b"/>
            <a:pathLst>
              <a:path w="860" h="860">
                <a:moveTo>
                  <a:pt x="88" y="860"/>
                </a:moveTo>
                <a:cubicBezTo>
                  <a:pt x="0" y="860"/>
                  <a:pt x="0" y="860"/>
                  <a:pt x="0" y="860"/>
                </a:cubicBezTo>
                <a:cubicBezTo>
                  <a:pt x="0" y="630"/>
                  <a:pt x="89" y="414"/>
                  <a:pt x="252" y="252"/>
                </a:cubicBezTo>
                <a:cubicBezTo>
                  <a:pt x="414" y="89"/>
                  <a:pt x="630" y="0"/>
                  <a:pt x="860" y="0"/>
                </a:cubicBezTo>
                <a:cubicBezTo>
                  <a:pt x="860" y="88"/>
                  <a:pt x="860" y="88"/>
                  <a:pt x="860" y="88"/>
                </a:cubicBezTo>
                <a:cubicBezTo>
                  <a:pt x="434" y="88"/>
                  <a:pt x="88" y="434"/>
                  <a:pt x="88" y="860"/>
                </a:cubicBezTo>
                <a:close/>
              </a:path>
            </a:pathLst>
          </a:custGeom>
          <a:solidFill>
            <a:schemeClr val="bg2"/>
          </a:solid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17" name="Rectangle 516">
            <a:extLst>
              <a:ext uri="{FF2B5EF4-FFF2-40B4-BE49-F238E27FC236}">
                <a16:creationId xmlns:a16="http://schemas.microsoft.com/office/drawing/2014/main" id="{792D769B-32F8-4EFD-82B6-6225B8BFE0EF}"/>
              </a:ext>
            </a:extLst>
          </p:cNvPr>
          <p:cNvSpPr/>
          <p:nvPr/>
        </p:nvSpPr>
        <p:spPr>
          <a:xfrm>
            <a:off x="4495800" y="2044700"/>
            <a:ext cx="1601788" cy="1822450"/>
          </a:xfrm>
          <a:prstGeom prst="rect">
            <a:avLst/>
          </a:prstGeom>
          <a:ln/>
        </p:spPr>
        <p:style>
          <a:lnRef idx="0">
            <a:schemeClr val="accent1"/>
          </a:lnRef>
          <a:fillRef idx="3">
            <a:schemeClr val="accent1"/>
          </a:fillRef>
          <a:effectRef idx="3">
            <a:schemeClr val="accent1"/>
          </a:effectRef>
          <a:fontRef idx="minor">
            <a:schemeClr val="lt1"/>
          </a:fontRef>
        </p:style>
        <p:txBody>
          <a:bodyPr lIns="92393" tIns="61913" rIns="92393" bIns="61913"/>
          <a:lstStyle/>
          <a:p>
            <a:pPr eaLnBrk="1" hangingPunct="1">
              <a:defRPr/>
            </a:pPr>
            <a:r>
              <a:rPr lang="en-US" sz="2000" dirty="0">
                <a:solidFill>
                  <a:schemeClr val="tx1">
                    <a:lumMod val="95000"/>
                  </a:schemeClr>
                </a:solidFill>
                <a:latin typeface="+mj-lt"/>
              </a:rPr>
              <a:t>Data</a:t>
            </a:r>
          </a:p>
        </p:txBody>
      </p:sp>
      <p:grpSp>
        <p:nvGrpSpPr>
          <p:cNvPr id="518" name="Group 517">
            <a:extLst>
              <a:ext uri="{FF2B5EF4-FFF2-40B4-BE49-F238E27FC236}">
                <a16:creationId xmlns:a16="http://schemas.microsoft.com/office/drawing/2014/main" id="{2C900E46-5FCF-4AFE-9D07-503744EE1F12}"/>
              </a:ext>
            </a:extLst>
          </p:cNvPr>
          <p:cNvGrpSpPr/>
          <p:nvPr/>
        </p:nvGrpSpPr>
        <p:grpSpPr>
          <a:xfrm>
            <a:off x="5567866" y="3269792"/>
            <a:ext cx="439702" cy="459278"/>
            <a:chOff x="-5364163" y="-2738437"/>
            <a:chExt cx="4327525" cy="4054475"/>
          </a:xfrm>
          <a:solidFill>
            <a:schemeClr val="bg2"/>
          </a:solidFill>
        </p:grpSpPr>
        <p:sp>
          <p:nvSpPr>
            <p:cNvPr id="519" name="Freeform 5">
              <a:extLst>
                <a:ext uri="{FF2B5EF4-FFF2-40B4-BE49-F238E27FC236}">
                  <a16:creationId xmlns:a16="http://schemas.microsoft.com/office/drawing/2014/main" id="{77AEC0DC-CDEC-4DA9-B4B5-70F1B44412E3}"/>
                </a:ext>
              </a:extLst>
            </p:cNvPr>
            <p:cNvSpPr>
              <a:spLocks/>
            </p:cNvSpPr>
            <p:nvPr/>
          </p:nvSpPr>
          <p:spPr bwMode="auto">
            <a:xfrm>
              <a:off x="-3487738" y="236538"/>
              <a:ext cx="447675" cy="1063625"/>
            </a:xfrm>
            <a:custGeom>
              <a:avLst/>
              <a:gdLst>
                <a:gd name="T0" fmla="*/ 44 w 119"/>
                <a:gd name="T1" fmla="*/ 24 h 283"/>
                <a:gd name="T2" fmla="*/ 0 w 119"/>
                <a:gd name="T3" fmla="*/ 41 h 283"/>
                <a:gd name="T4" fmla="*/ 0 w 119"/>
                <a:gd name="T5" fmla="*/ 93 h 283"/>
                <a:gd name="T6" fmla="*/ 16 w 119"/>
                <a:gd name="T7" fmla="*/ 89 h 283"/>
                <a:gd name="T8" fmla="*/ 32 w 119"/>
                <a:gd name="T9" fmla="*/ 84 h 283"/>
                <a:gd name="T10" fmla="*/ 47 w 119"/>
                <a:gd name="T11" fmla="*/ 77 h 283"/>
                <a:gd name="T12" fmla="*/ 59 w 119"/>
                <a:gd name="T13" fmla="*/ 69 h 283"/>
                <a:gd name="T14" fmla="*/ 59 w 119"/>
                <a:gd name="T15" fmla="*/ 283 h 283"/>
                <a:gd name="T16" fmla="*/ 119 w 119"/>
                <a:gd name="T17" fmla="*/ 283 h 283"/>
                <a:gd name="T18" fmla="*/ 119 w 119"/>
                <a:gd name="T19" fmla="*/ 0 h 283"/>
                <a:gd name="T20" fmla="*/ 83 w 119"/>
                <a:gd name="T21" fmla="*/ 0 h 283"/>
                <a:gd name="T22" fmla="*/ 44 w 119"/>
                <a:gd name="T23" fmla="*/ 24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44" y="24"/>
                  </a:moveTo>
                  <a:cubicBezTo>
                    <a:pt x="31" y="31"/>
                    <a:pt x="16" y="37"/>
                    <a:pt x="0" y="41"/>
                  </a:cubicBezTo>
                  <a:cubicBezTo>
                    <a:pt x="0" y="93"/>
                    <a:pt x="0" y="93"/>
                    <a:pt x="0" y="93"/>
                  </a:cubicBezTo>
                  <a:cubicBezTo>
                    <a:pt x="5" y="92"/>
                    <a:pt x="11" y="91"/>
                    <a:pt x="16" y="89"/>
                  </a:cubicBezTo>
                  <a:cubicBezTo>
                    <a:pt x="22" y="88"/>
                    <a:pt x="27" y="86"/>
                    <a:pt x="32" y="84"/>
                  </a:cubicBezTo>
                  <a:cubicBezTo>
                    <a:pt x="37" y="82"/>
                    <a:pt x="42" y="79"/>
                    <a:pt x="47" y="77"/>
                  </a:cubicBezTo>
                  <a:cubicBezTo>
                    <a:pt x="51" y="74"/>
                    <a:pt x="55" y="71"/>
                    <a:pt x="59" y="69"/>
                  </a:cubicBezTo>
                  <a:cubicBezTo>
                    <a:pt x="59" y="283"/>
                    <a:pt x="59" y="283"/>
                    <a:pt x="59" y="283"/>
                  </a:cubicBezTo>
                  <a:cubicBezTo>
                    <a:pt x="119" y="283"/>
                    <a:pt x="119" y="283"/>
                    <a:pt x="119" y="283"/>
                  </a:cubicBezTo>
                  <a:cubicBezTo>
                    <a:pt x="119" y="0"/>
                    <a:pt x="119" y="0"/>
                    <a:pt x="119" y="0"/>
                  </a:cubicBezTo>
                  <a:cubicBezTo>
                    <a:pt x="83" y="0"/>
                    <a:pt x="83" y="0"/>
                    <a:pt x="83" y="0"/>
                  </a:cubicBezTo>
                  <a:cubicBezTo>
                    <a:pt x="71" y="8"/>
                    <a:pt x="59" y="16"/>
                    <a:pt x="44" y="24"/>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0" name="Freeform 6">
              <a:extLst>
                <a:ext uri="{FF2B5EF4-FFF2-40B4-BE49-F238E27FC236}">
                  <a16:creationId xmlns:a16="http://schemas.microsoft.com/office/drawing/2014/main" id="{E90F28D7-2DA6-4D88-B441-CD112835086B}"/>
                </a:ext>
              </a:extLst>
            </p:cNvPr>
            <p:cNvSpPr>
              <a:spLocks noEditPoints="1"/>
            </p:cNvSpPr>
            <p:nvPr/>
          </p:nvSpPr>
          <p:spPr bwMode="auto">
            <a:xfrm>
              <a:off x="-5364163" y="-1246187"/>
              <a:ext cx="752475" cy="1076325"/>
            </a:xfrm>
            <a:custGeom>
              <a:avLst/>
              <a:gdLst>
                <a:gd name="T0" fmla="*/ 104 w 200"/>
                <a:gd name="T1" fmla="*/ 0 h 286"/>
                <a:gd name="T2" fmla="*/ 26 w 200"/>
                <a:gd name="T3" fmla="*/ 38 h 286"/>
                <a:gd name="T4" fmla="*/ 0 w 200"/>
                <a:gd name="T5" fmla="*/ 148 h 286"/>
                <a:gd name="T6" fmla="*/ 98 w 200"/>
                <a:gd name="T7" fmla="*/ 286 h 286"/>
                <a:gd name="T8" fmla="*/ 174 w 200"/>
                <a:gd name="T9" fmla="*/ 249 h 286"/>
                <a:gd name="T10" fmla="*/ 200 w 200"/>
                <a:gd name="T11" fmla="*/ 141 h 286"/>
                <a:gd name="T12" fmla="*/ 104 w 200"/>
                <a:gd name="T13" fmla="*/ 0 h 286"/>
                <a:gd name="T14" fmla="*/ 100 w 200"/>
                <a:gd name="T15" fmla="*/ 240 h 286"/>
                <a:gd name="T16" fmla="*/ 62 w 200"/>
                <a:gd name="T17" fmla="*/ 146 h 286"/>
                <a:gd name="T18" fmla="*/ 101 w 200"/>
                <a:gd name="T19" fmla="*/ 47 h 286"/>
                <a:gd name="T20" fmla="*/ 138 w 200"/>
                <a:gd name="T21" fmla="*/ 143 h 286"/>
                <a:gd name="T22" fmla="*/ 100 w 200"/>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6">
                  <a:moveTo>
                    <a:pt x="104" y="0"/>
                  </a:moveTo>
                  <a:cubicBezTo>
                    <a:pt x="70" y="0"/>
                    <a:pt x="44" y="13"/>
                    <a:pt x="26" y="38"/>
                  </a:cubicBezTo>
                  <a:cubicBezTo>
                    <a:pt x="8" y="63"/>
                    <a:pt x="0" y="100"/>
                    <a:pt x="0" y="148"/>
                  </a:cubicBezTo>
                  <a:cubicBezTo>
                    <a:pt x="0" y="240"/>
                    <a:pt x="32" y="286"/>
                    <a:pt x="98" y="286"/>
                  </a:cubicBezTo>
                  <a:cubicBezTo>
                    <a:pt x="131" y="286"/>
                    <a:pt x="156" y="274"/>
                    <a:pt x="174" y="249"/>
                  </a:cubicBezTo>
                  <a:cubicBezTo>
                    <a:pt x="191" y="224"/>
                    <a:pt x="200" y="188"/>
                    <a:pt x="200" y="141"/>
                  </a:cubicBezTo>
                  <a:cubicBezTo>
                    <a:pt x="200" y="47"/>
                    <a:pt x="168" y="0"/>
                    <a:pt x="104" y="0"/>
                  </a:cubicBezTo>
                  <a:close/>
                  <a:moveTo>
                    <a:pt x="100" y="240"/>
                  </a:moveTo>
                  <a:cubicBezTo>
                    <a:pt x="74" y="240"/>
                    <a:pt x="62" y="208"/>
                    <a:pt x="62" y="146"/>
                  </a:cubicBezTo>
                  <a:cubicBezTo>
                    <a:pt x="62" y="80"/>
                    <a:pt x="75" y="47"/>
                    <a:pt x="101" y="47"/>
                  </a:cubicBezTo>
                  <a:cubicBezTo>
                    <a:pt x="126" y="47"/>
                    <a:pt x="138" y="79"/>
                    <a:pt x="138" y="143"/>
                  </a:cubicBezTo>
                  <a:cubicBezTo>
                    <a:pt x="138" y="207"/>
                    <a:pt x="126" y="240"/>
                    <a:pt x="100" y="240"/>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1" name="Freeform 7">
              <a:extLst>
                <a:ext uri="{FF2B5EF4-FFF2-40B4-BE49-F238E27FC236}">
                  <a16:creationId xmlns:a16="http://schemas.microsoft.com/office/drawing/2014/main" id="{8509A878-3C89-4572-B457-3AF652D12FB3}"/>
                </a:ext>
              </a:extLst>
            </p:cNvPr>
            <p:cNvSpPr>
              <a:spLocks/>
            </p:cNvSpPr>
            <p:nvPr/>
          </p:nvSpPr>
          <p:spPr bwMode="auto">
            <a:xfrm>
              <a:off x="-4344988" y="-1249362"/>
              <a:ext cx="450850" cy="1060450"/>
            </a:xfrm>
            <a:custGeom>
              <a:avLst/>
              <a:gdLst>
                <a:gd name="T0" fmla="*/ 120 w 120"/>
                <a:gd name="T1" fmla="*/ 282 h 282"/>
                <a:gd name="T2" fmla="*/ 120 w 120"/>
                <a:gd name="T3" fmla="*/ 0 h 282"/>
                <a:gd name="T4" fmla="*/ 83 w 120"/>
                <a:gd name="T5" fmla="*/ 0 h 282"/>
                <a:gd name="T6" fmla="*/ 45 w 120"/>
                <a:gd name="T7" fmla="*/ 23 h 282"/>
                <a:gd name="T8" fmla="*/ 0 w 120"/>
                <a:gd name="T9" fmla="*/ 41 h 282"/>
                <a:gd name="T10" fmla="*/ 0 w 120"/>
                <a:gd name="T11" fmla="*/ 92 h 282"/>
                <a:gd name="T12" fmla="*/ 17 w 120"/>
                <a:gd name="T13" fmla="*/ 89 h 282"/>
                <a:gd name="T14" fmla="*/ 33 w 120"/>
                <a:gd name="T15" fmla="*/ 84 h 282"/>
                <a:gd name="T16" fmla="*/ 47 w 120"/>
                <a:gd name="T17" fmla="*/ 77 h 282"/>
                <a:gd name="T18" fmla="*/ 59 w 120"/>
                <a:gd name="T19" fmla="*/ 68 h 282"/>
                <a:gd name="T20" fmla="*/ 59 w 120"/>
                <a:gd name="T21" fmla="*/ 282 h 282"/>
                <a:gd name="T22" fmla="*/ 120 w 120"/>
                <a:gd name="T2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2">
                  <a:moveTo>
                    <a:pt x="120" y="282"/>
                  </a:moveTo>
                  <a:cubicBezTo>
                    <a:pt x="120" y="0"/>
                    <a:pt x="120" y="0"/>
                    <a:pt x="120" y="0"/>
                  </a:cubicBezTo>
                  <a:cubicBezTo>
                    <a:pt x="83" y="0"/>
                    <a:pt x="83" y="0"/>
                    <a:pt x="83" y="0"/>
                  </a:cubicBezTo>
                  <a:cubicBezTo>
                    <a:pt x="72" y="8"/>
                    <a:pt x="59" y="16"/>
                    <a:pt x="45" y="23"/>
                  </a:cubicBezTo>
                  <a:cubicBezTo>
                    <a:pt x="31" y="31"/>
                    <a:pt x="16" y="36"/>
                    <a:pt x="0" y="41"/>
                  </a:cubicBezTo>
                  <a:cubicBezTo>
                    <a:pt x="0" y="92"/>
                    <a:pt x="0" y="92"/>
                    <a:pt x="0" y="92"/>
                  </a:cubicBezTo>
                  <a:cubicBezTo>
                    <a:pt x="6" y="92"/>
                    <a:pt x="11" y="91"/>
                    <a:pt x="17" y="89"/>
                  </a:cubicBezTo>
                  <a:cubicBezTo>
                    <a:pt x="22" y="88"/>
                    <a:pt x="28" y="86"/>
                    <a:pt x="33" y="84"/>
                  </a:cubicBezTo>
                  <a:cubicBezTo>
                    <a:pt x="38" y="82"/>
                    <a:pt x="43" y="79"/>
                    <a:pt x="47" y="77"/>
                  </a:cubicBezTo>
                  <a:cubicBezTo>
                    <a:pt x="52" y="74"/>
                    <a:pt x="56" y="71"/>
                    <a:pt x="59" y="68"/>
                  </a:cubicBezTo>
                  <a:cubicBezTo>
                    <a:pt x="59" y="282"/>
                    <a:pt x="59" y="282"/>
                    <a:pt x="59" y="282"/>
                  </a:cubicBezTo>
                  <a:lnTo>
                    <a:pt x="120" y="282"/>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2" name="Freeform 8">
              <a:extLst>
                <a:ext uri="{FF2B5EF4-FFF2-40B4-BE49-F238E27FC236}">
                  <a16:creationId xmlns:a16="http://schemas.microsoft.com/office/drawing/2014/main" id="{6EB33BB1-CC4E-4512-B5ED-2FA42864B66A}"/>
                </a:ext>
              </a:extLst>
            </p:cNvPr>
            <p:cNvSpPr>
              <a:spLocks noEditPoints="1"/>
            </p:cNvSpPr>
            <p:nvPr/>
          </p:nvSpPr>
          <p:spPr bwMode="auto">
            <a:xfrm>
              <a:off x="-4446588" y="-2732087"/>
              <a:ext cx="755650" cy="1076325"/>
            </a:xfrm>
            <a:custGeom>
              <a:avLst/>
              <a:gdLst>
                <a:gd name="T0" fmla="*/ 104 w 201"/>
                <a:gd name="T1" fmla="*/ 0 h 286"/>
                <a:gd name="T2" fmla="*/ 27 w 201"/>
                <a:gd name="T3" fmla="*/ 38 h 286"/>
                <a:gd name="T4" fmla="*/ 0 w 201"/>
                <a:gd name="T5" fmla="*/ 147 h 286"/>
                <a:gd name="T6" fmla="*/ 99 w 201"/>
                <a:gd name="T7" fmla="*/ 286 h 286"/>
                <a:gd name="T8" fmla="*/ 174 w 201"/>
                <a:gd name="T9" fmla="*/ 249 h 286"/>
                <a:gd name="T10" fmla="*/ 201 w 201"/>
                <a:gd name="T11" fmla="*/ 141 h 286"/>
                <a:gd name="T12" fmla="*/ 104 w 201"/>
                <a:gd name="T13" fmla="*/ 0 h 286"/>
                <a:gd name="T14" fmla="*/ 101 w 201"/>
                <a:gd name="T15" fmla="*/ 239 h 286"/>
                <a:gd name="T16" fmla="*/ 62 w 201"/>
                <a:gd name="T17" fmla="*/ 146 h 286"/>
                <a:gd name="T18" fmla="*/ 101 w 201"/>
                <a:gd name="T19" fmla="*/ 46 h 286"/>
                <a:gd name="T20" fmla="*/ 138 w 201"/>
                <a:gd name="T21" fmla="*/ 143 h 286"/>
                <a:gd name="T22" fmla="*/ 101 w 201"/>
                <a:gd name="T23"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99"/>
                    <a:pt x="0" y="147"/>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1" y="239"/>
                  </a:moveTo>
                  <a:cubicBezTo>
                    <a:pt x="75" y="239"/>
                    <a:pt x="62" y="208"/>
                    <a:pt x="62" y="146"/>
                  </a:cubicBezTo>
                  <a:cubicBezTo>
                    <a:pt x="62" y="80"/>
                    <a:pt x="75" y="46"/>
                    <a:pt x="101" y="46"/>
                  </a:cubicBezTo>
                  <a:cubicBezTo>
                    <a:pt x="126" y="46"/>
                    <a:pt x="138" y="79"/>
                    <a:pt x="138" y="143"/>
                  </a:cubicBezTo>
                  <a:cubicBezTo>
                    <a:pt x="138" y="207"/>
                    <a:pt x="126" y="239"/>
                    <a:pt x="101" y="239"/>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3" name="Freeform 9">
              <a:extLst>
                <a:ext uri="{FF2B5EF4-FFF2-40B4-BE49-F238E27FC236}">
                  <a16:creationId xmlns:a16="http://schemas.microsoft.com/office/drawing/2014/main" id="{0E521449-0BBB-4679-ADD2-9515CBE62C0A}"/>
                </a:ext>
              </a:extLst>
            </p:cNvPr>
            <p:cNvSpPr>
              <a:spLocks/>
            </p:cNvSpPr>
            <p:nvPr/>
          </p:nvSpPr>
          <p:spPr bwMode="auto">
            <a:xfrm>
              <a:off x="-1687513" y="-2738437"/>
              <a:ext cx="447675" cy="1063625"/>
            </a:xfrm>
            <a:custGeom>
              <a:avLst/>
              <a:gdLst>
                <a:gd name="T0" fmla="*/ 32 w 119"/>
                <a:gd name="T1" fmla="*/ 85 h 283"/>
                <a:gd name="T2" fmla="*/ 47 w 119"/>
                <a:gd name="T3" fmla="*/ 77 h 283"/>
                <a:gd name="T4" fmla="*/ 59 w 119"/>
                <a:gd name="T5" fmla="*/ 69 h 283"/>
                <a:gd name="T6" fmla="*/ 59 w 119"/>
                <a:gd name="T7" fmla="*/ 283 h 283"/>
                <a:gd name="T8" fmla="*/ 119 w 119"/>
                <a:gd name="T9" fmla="*/ 283 h 283"/>
                <a:gd name="T10" fmla="*/ 119 w 119"/>
                <a:gd name="T11" fmla="*/ 0 h 283"/>
                <a:gd name="T12" fmla="*/ 82 w 119"/>
                <a:gd name="T13" fmla="*/ 0 h 283"/>
                <a:gd name="T14" fmla="*/ 44 w 119"/>
                <a:gd name="T15" fmla="*/ 24 h 283"/>
                <a:gd name="T16" fmla="*/ 0 w 119"/>
                <a:gd name="T17" fmla="*/ 42 h 283"/>
                <a:gd name="T18" fmla="*/ 0 w 119"/>
                <a:gd name="T19" fmla="*/ 93 h 283"/>
                <a:gd name="T20" fmla="*/ 16 w 119"/>
                <a:gd name="T21" fmla="*/ 90 h 283"/>
                <a:gd name="T22" fmla="*/ 32 w 119"/>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32" y="85"/>
                  </a:moveTo>
                  <a:cubicBezTo>
                    <a:pt x="37" y="82"/>
                    <a:pt x="42" y="80"/>
                    <a:pt x="47" y="77"/>
                  </a:cubicBezTo>
                  <a:cubicBezTo>
                    <a:pt x="51" y="75"/>
                    <a:pt x="55" y="72"/>
                    <a:pt x="59" y="69"/>
                  </a:cubicBezTo>
                  <a:cubicBezTo>
                    <a:pt x="59" y="283"/>
                    <a:pt x="59" y="283"/>
                    <a:pt x="59" y="283"/>
                  </a:cubicBezTo>
                  <a:cubicBezTo>
                    <a:pt x="119" y="283"/>
                    <a:pt x="119" y="283"/>
                    <a:pt x="119" y="283"/>
                  </a:cubicBezTo>
                  <a:cubicBezTo>
                    <a:pt x="119" y="0"/>
                    <a:pt x="119" y="0"/>
                    <a:pt x="119" y="0"/>
                  </a:cubicBezTo>
                  <a:cubicBezTo>
                    <a:pt x="82" y="0"/>
                    <a:pt x="82" y="0"/>
                    <a:pt x="82" y="0"/>
                  </a:cubicBezTo>
                  <a:cubicBezTo>
                    <a:pt x="71" y="9"/>
                    <a:pt x="58" y="17"/>
                    <a:pt x="44" y="24"/>
                  </a:cubicBezTo>
                  <a:cubicBezTo>
                    <a:pt x="30" y="31"/>
                    <a:pt x="16" y="37"/>
                    <a:pt x="0" y="42"/>
                  </a:cubicBezTo>
                  <a:cubicBezTo>
                    <a:pt x="0" y="93"/>
                    <a:pt x="0" y="93"/>
                    <a:pt x="0" y="93"/>
                  </a:cubicBezTo>
                  <a:cubicBezTo>
                    <a:pt x="5" y="93"/>
                    <a:pt x="11" y="92"/>
                    <a:pt x="16" y="90"/>
                  </a:cubicBezTo>
                  <a:cubicBezTo>
                    <a:pt x="22" y="89"/>
                    <a:pt x="27" y="87"/>
                    <a:pt x="32" y="85"/>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4" name="Freeform 10">
              <a:extLst>
                <a:ext uri="{FF2B5EF4-FFF2-40B4-BE49-F238E27FC236}">
                  <a16:creationId xmlns:a16="http://schemas.microsoft.com/office/drawing/2014/main" id="{0E3EE63C-FA87-47A3-A18C-1A5E471BAA18}"/>
                </a:ext>
              </a:extLst>
            </p:cNvPr>
            <p:cNvSpPr>
              <a:spLocks noEditPoints="1"/>
            </p:cNvSpPr>
            <p:nvPr/>
          </p:nvSpPr>
          <p:spPr bwMode="auto">
            <a:xfrm>
              <a:off x="-5364163" y="239713"/>
              <a:ext cx="752475" cy="1076325"/>
            </a:xfrm>
            <a:custGeom>
              <a:avLst/>
              <a:gdLst>
                <a:gd name="T0" fmla="*/ 104 w 200"/>
                <a:gd name="T1" fmla="*/ 0 h 286"/>
                <a:gd name="T2" fmla="*/ 26 w 200"/>
                <a:gd name="T3" fmla="*/ 38 h 286"/>
                <a:gd name="T4" fmla="*/ 0 w 200"/>
                <a:gd name="T5" fmla="*/ 148 h 286"/>
                <a:gd name="T6" fmla="*/ 98 w 200"/>
                <a:gd name="T7" fmla="*/ 286 h 286"/>
                <a:gd name="T8" fmla="*/ 174 w 200"/>
                <a:gd name="T9" fmla="*/ 249 h 286"/>
                <a:gd name="T10" fmla="*/ 200 w 200"/>
                <a:gd name="T11" fmla="*/ 141 h 286"/>
                <a:gd name="T12" fmla="*/ 104 w 200"/>
                <a:gd name="T13" fmla="*/ 0 h 286"/>
                <a:gd name="T14" fmla="*/ 100 w 200"/>
                <a:gd name="T15" fmla="*/ 240 h 286"/>
                <a:gd name="T16" fmla="*/ 62 w 200"/>
                <a:gd name="T17" fmla="*/ 146 h 286"/>
                <a:gd name="T18" fmla="*/ 101 w 200"/>
                <a:gd name="T19" fmla="*/ 47 h 286"/>
                <a:gd name="T20" fmla="*/ 138 w 200"/>
                <a:gd name="T21" fmla="*/ 143 h 286"/>
                <a:gd name="T22" fmla="*/ 100 w 200"/>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6">
                  <a:moveTo>
                    <a:pt x="104" y="0"/>
                  </a:moveTo>
                  <a:cubicBezTo>
                    <a:pt x="70" y="0"/>
                    <a:pt x="44" y="13"/>
                    <a:pt x="26" y="38"/>
                  </a:cubicBezTo>
                  <a:cubicBezTo>
                    <a:pt x="8" y="63"/>
                    <a:pt x="0" y="100"/>
                    <a:pt x="0" y="148"/>
                  </a:cubicBezTo>
                  <a:cubicBezTo>
                    <a:pt x="0" y="240"/>
                    <a:pt x="32" y="286"/>
                    <a:pt x="98" y="286"/>
                  </a:cubicBezTo>
                  <a:cubicBezTo>
                    <a:pt x="131" y="286"/>
                    <a:pt x="156" y="274"/>
                    <a:pt x="174" y="249"/>
                  </a:cubicBezTo>
                  <a:cubicBezTo>
                    <a:pt x="191" y="224"/>
                    <a:pt x="200" y="188"/>
                    <a:pt x="200" y="141"/>
                  </a:cubicBezTo>
                  <a:cubicBezTo>
                    <a:pt x="200" y="47"/>
                    <a:pt x="168" y="0"/>
                    <a:pt x="104" y="0"/>
                  </a:cubicBezTo>
                  <a:close/>
                  <a:moveTo>
                    <a:pt x="100" y="240"/>
                  </a:moveTo>
                  <a:cubicBezTo>
                    <a:pt x="74" y="240"/>
                    <a:pt x="62" y="209"/>
                    <a:pt x="62" y="146"/>
                  </a:cubicBezTo>
                  <a:cubicBezTo>
                    <a:pt x="62" y="80"/>
                    <a:pt x="75" y="47"/>
                    <a:pt x="101" y="47"/>
                  </a:cubicBezTo>
                  <a:cubicBezTo>
                    <a:pt x="126" y="47"/>
                    <a:pt x="138" y="79"/>
                    <a:pt x="138" y="143"/>
                  </a:cubicBezTo>
                  <a:cubicBezTo>
                    <a:pt x="138" y="208"/>
                    <a:pt x="126" y="240"/>
                    <a:pt x="100" y="240"/>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5" name="Freeform 11">
              <a:extLst>
                <a:ext uri="{FF2B5EF4-FFF2-40B4-BE49-F238E27FC236}">
                  <a16:creationId xmlns:a16="http://schemas.microsoft.com/office/drawing/2014/main" id="{3A0B4EAF-0F7E-4D8C-A09B-6670BDEC85DA}"/>
                </a:ext>
              </a:extLst>
            </p:cNvPr>
            <p:cNvSpPr>
              <a:spLocks/>
            </p:cNvSpPr>
            <p:nvPr/>
          </p:nvSpPr>
          <p:spPr bwMode="auto">
            <a:xfrm>
              <a:off x="-3487738" y="-2738437"/>
              <a:ext cx="447675" cy="1063625"/>
            </a:xfrm>
            <a:custGeom>
              <a:avLst/>
              <a:gdLst>
                <a:gd name="T0" fmla="*/ 32 w 119"/>
                <a:gd name="T1" fmla="*/ 85 h 283"/>
                <a:gd name="T2" fmla="*/ 47 w 119"/>
                <a:gd name="T3" fmla="*/ 77 h 283"/>
                <a:gd name="T4" fmla="*/ 59 w 119"/>
                <a:gd name="T5" fmla="*/ 69 h 283"/>
                <a:gd name="T6" fmla="*/ 59 w 119"/>
                <a:gd name="T7" fmla="*/ 283 h 283"/>
                <a:gd name="T8" fmla="*/ 119 w 119"/>
                <a:gd name="T9" fmla="*/ 283 h 283"/>
                <a:gd name="T10" fmla="*/ 119 w 119"/>
                <a:gd name="T11" fmla="*/ 0 h 283"/>
                <a:gd name="T12" fmla="*/ 83 w 119"/>
                <a:gd name="T13" fmla="*/ 0 h 283"/>
                <a:gd name="T14" fmla="*/ 44 w 119"/>
                <a:gd name="T15" fmla="*/ 24 h 283"/>
                <a:gd name="T16" fmla="*/ 0 w 119"/>
                <a:gd name="T17" fmla="*/ 42 h 283"/>
                <a:gd name="T18" fmla="*/ 0 w 119"/>
                <a:gd name="T19" fmla="*/ 93 h 283"/>
                <a:gd name="T20" fmla="*/ 16 w 119"/>
                <a:gd name="T21" fmla="*/ 90 h 283"/>
                <a:gd name="T22" fmla="*/ 32 w 119"/>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32" y="85"/>
                  </a:moveTo>
                  <a:cubicBezTo>
                    <a:pt x="37" y="82"/>
                    <a:pt x="42" y="80"/>
                    <a:pt x="47" y="77"/>
                  </a:cubicBezTo>
                  <a:cubicBezTo>
                    <a:pt x="51" y="75"/>
                    <a:pt x="55" y="72"/>
                    <a:pt x="59" y="69"/>
                  </a:cubicBezTo>
                  <a:cubicBezTo>
                    <a:pt x="59" y="283"/>
                    <a:pt x="59" y="283"/>
                    <a:pt x="59" y="283"/>
                  </a:cubicBezTo>
                  <a:cubicBezTo>
                    <a:pt x="119" y="283"/>
                    <a:pt x="119" y="283"/>
                    <a:pt x="119" y="283"/>
                  </a:cubicBezTo>
                  <a:cubicBezTo>
                    <a:pt x="119" y="0"/>
                    <a:pt x="119" y="0"/>
                    <a:pt x="119" y="0"/>
                  </a:cubicBezTo>
                  <a:cubicBezTo>
                    <a:pt x="83" y="0"/>
                    <a:pt x="83" y="0"/>
                    <a:pt x="83" y="0"/>
                  </a:cubicBezTo>
                  <a:cubicBezTo>
                    <a:pt x="71" y="9"/>
                    <a:pt x="59" y="17"/>
                    <a:pt x="44" y="24"/>
                  </a:cubicBezTo>
                  <a:cubicBezTo>
                    <a:pt x="31" y="31"/>
                    <a:pt x="16" y="37"/>
                    <a:pt x="0" y="42"/>
                  </a:cubicBezTo>
                  <a:cubicBezTo>
                    <a:pt x="0" y="93"/>
                    <a:pt x="0" y="93"/>
                    <a:pt x="0" y="93"/>
                  </a:cubicBezTo>
                  <a:cubicBezTo>
                    <a:pt x="5" y="93"/>
                    <a:pt x="11" y="92"/>
                    <a:pt x="16" y="90"/>
                  </a:cubicBezTo>
                  <a:cubicBezTo>
                    <a:pt x="22" y="89"/>
                    <a:pt x="27" y="87"/>
                    <a:pt x="32" y="85"/>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6" name="Freeform 12">
              <a:extLst>
                <a:ext uri="{FF2B5EF4-FFF2-40B4-BE49-F238E27FC236}">
                  <a16:creationId xmlns:a16="http://schemas.microsoft.com/office/drawing/2014/main" id="{8F0D7A9D-9051-4F98-8E65-A4E0E119A520}"/>
                </a:ext>
              </a:extLst>
            </p:cNvPr>
            <p:cNvSpPr>
              <a:spLocks noEditPoints="1"/>
            </p:cNvSpPr>
            <p:nvPr/>
          </p:nvSpPr>
          <p:spPr bwMode="auto">
            <a:xfrm>
              <a:off x="-1792288" y="-1246187"/>
              <a:ext cx="755650" cy="1076325"/>
            </a:xfrm>
            <a:custGeom>
              <a:avLst/>
              <a:gdLst>
                <a:gd name="T0" fmla="*/ 99 w 201"/>
                <a:gd name="T1" fmla="*/ 286 h 286"/>
                <a:gd name="T2" fmla="*/ 174 w 201"/>
                <a:gd name="T3" fmla="*/ 249 h 286"/>
                <a:gd name="T4" fmla="*/ 201 w 201"/>
                <a:gd name="T5" fmla="*/ 141 h 286"/>
                <a:gd name="T6" fmla="*/ 104 w 201"/>
                <a:gd name="T7" fmla="*/ 0 h 286"/>
                <a:gd name="T8" fmla="*/ 27 w 201"/>
                <a:gd name="T9" fmla="*/ 38 h 286"/>
                <a:gd name="T10" fmla="*/ 0 w 201"/>
                <a:gd name="T11" fmla="*/ 148 h 286"/>
                <a:gd name="T12" fmla="*/ 99 w 201"/>
                <a:gd name="T13" fmla="*/ 286 h 286"/>
                <a:gd name="T14" fmla="*/ 102 w 201"/>
                <a:gd name="T15" fmla="*/ 47 h 286"/>
                <a:gd name="T16" fmla="*/ 139 w 201"/>
                <a:gd name="T17" fmla="*/ 143 h 286"/>
                <a:gd name="T18" fmla="*/ 101 w 201"/>
                <a:gd name="T19" fmla="*/ 240 h 286"/>
                <a:gd name="T20" fmla="*/ 62 w 201"/>
                <a:gd name="T21" fmla="*/ 146 h 286"/>
                <a:gd name="T22" fmla="*/ 102 w 201"/>
                <a:gd name="T23" fmla="*/ 4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99" y="286"/>
                  </a:moveTo>
                  <a:cubicBezTo>
                    <a:pt x="132" y="286"/>
                    <a:pt x="157" y="274"/>
                    <a:pt x="174" y="249"/>
                  </a:cubicBezTo>
                  <a:cubicBezTo>
                    <a:pt x="192" y="224"/>
                    <a:pt x="201" y="188"/>
                    <a:pt x="201" y="141"/>
                  </a:cubicBezTo>
                  <a:cubicBezTo>
                    <a:pt x="201" y="47"/>
                    <a:pt x="169" y="0"/>
                    <a:pt x="104" y="0"/>
                  </a:cubicBezTo>
                  <a:cubicBezTo>
                    <a:pt x="70" y="0"/>
                    <a:pt x="45" y="13"/>
                    <a:pt x="27" y="38"/>
                  </a:cubicBezTo>
                  <a:cubicBezTo>
                    <a:pt x="9" y="63"/>
                    <a:pt x="0" y="100"/>
                    <a:pt x="0" y="148"/>
                  </a:cubicBezTo>
                  <a:cubicBezTo>
                    <a:pt x="0" y="240"/>
                    <a:pt x="33" y="286"/>
                    <a:pt x="99" y="286"/>
                  </a:cubicBezTo>
                  <a:close/>
                  <a:moveTo>
                    <a:pt x="102" y="47"/>
                  </a:moveTo>
                  <a:cubicBezTo>
                    <a:pt x="126" y="47"/>
                    <a:pt x="139" y="79"/>
                    <a:pt x="139" y="143"/>
                  </a:cubicBezTo>
                  <a:cubicBezTo>
                    <a:pt x="139" y="207"/>
                    <a:pt x="126" y="240"/>
                    <a:pt x="101" y="240"/>
                  </a:cubicBezTo>
                  <a:cubicBezTo>
                    <a:pt x="75" y="240"/>
                    <a:pt x="62" y="208"/>
                    <a:pt x="62" y="146"/>
                  </a:cubicBezTo>
                  <a:cubicBezTo>
                    <a:pt x="62" y="80"/>
                    <a:pt x="75" y="47"/>
                    <a:pt x="102" y="47"/>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7" name="Freeform 13">
              <a:extLst>
                <a:ext uri="{FF2B5EF4-FFF2-40B4-BE49-F238E27FC236}">
                  <a16:creationId xmlns:a16="http://schemas.microsoft.com/office/drawing/2014/main" id="{ACBCCD18-7C53-47E8-857A-59B2E9C05837}"/>
                </a:ext>
              </a:extLst>
            </p:cNvPr>
            <p:cNvSpPr>
              <a:spLocks/>
            </p:cNvSpPr>
            <p:nvPr/>
          </p:nvSpPr>
          <p:spPr bwMode="auto">
            <a:xfrm>
              <a:off x="-5262563" y="-2738437"/>
              <a:ext cx="450850" cy="1063625"/>
            </a:xfrm>
            <a:custGeom>
              <a:avLst/>
              <a:gdLst>
                <a:gd name="T0" fmla="*/ 33 w 120"/>
                <a:gd name="T1" fmla="*/ 85 h 283"/>
                <a:gd name="T2" fmla="*/ 47 w 120"/>
                <a:gd name="T3" fmla="*/ 77 h 283"/>
                <a:gd name="T4" fmla="*/ 59 w 120"/>
                <a:gd name="T5" fmla="*/ 69 h 283"/>
                <a:gd name="T6" fmla="*/ 59 w 120"/>
                <a:gd name="T7" fmla="*/ 283 h 283"/>
                <a:gd name="T8" fmla="*/ 120 w 120"/>
                <a:gd name="T9" fmla="*/ 283 h 283"/>
                <a:gd name="T10" fmla="*/ 120 w 120"/>
                <a:gd name="T11" fmla="*/ 0 h 283"/>
                <a:gd name="T12" fmla="*/ 83 w 120"/>
                <a:gd name="T13" fmla="*/ 0 h 283"/>
                <a:gd name="T14" fmla="*/ 45 w 120"/>
                <a:gd name="T15" fmla="*/ 24 h 283"/>
                <a:gd name="T16" fmla="*/ 0 w 120"/>
                <a:gd name="T17" fmla="*/ 42 h 283"/>
                <a:gd name="T18" fmla="*/ 0 w 120"/>
                <a:gd name="T19" fmla="*/ 93 h 283"/>
                <a:gd name="T20" fmla="*/ 17 w 120"/>
                <a:gd name="T21" fmla="*/ 90 h 283"/>
                <a:gd name="T22" fmla="*/ 33 w 120"/>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3">
                  <a:moveTo>
                    <a:pt x="33" y="85"/>
                  </a:moveTo>
                  <a:cubicBezTo>
                    <a:pt x="38" y="82"/>
                    <a:pt x="43" y="80"/>
                    <a:pt x="47" y="77"/>
                  </a:cubicBezTo>
                  <a:cubicBezTo>
                    <a:pt x="52" y="75"/>
                    <a:pt x="56" y="72"/>
                    <a:pt x="59" y="69"/>
                  </a:cubicBezTo>
                  <a:cubicBezTo>
                    <a:pt x="59" y="283"/>
                    <a:pt x="59" y="283"/>
                    <a:pt x="59" y="283"/>
                  </a:cubicBezTo>
                  <a:cubicBezTo>
                    <a:pt x="120" y="283"/>
                    <a:pt x="120" y="283"/>
                    <a:pt x="120" y="283"/>
                  </a:cubicBezTo>
                  <a:cubicBezTo>
                    <a:pt x="120" y="0"/>
                    <a:pt x="120" y="0"/>
                    <a:pt x="120" y="0"/>
                  </a:cubicBezTo>
                  <a:cubicBezTo>
                    <a:pt x="83" y="0"/>
                    <a:pt x="83" y="0"/>
                    <a:pt x="83" y="0"/>
                  </a:cubicBezTo>
                  <a:cubicBezTo>
                    <a:pt x="72" y="9"/>
                    <a:pt x="59" y="17"/>
                    <a:pt x="45" y="24"/>
                  </a:cubicBezTo>
                  <a:cubicBezTo>
                    <a:pt x="31" y="31"/>
                    <a:pt x="16" y="37"/>
                    <a:pt x="0" y="42"/>
                  </a:cubicBezTo>
                  <a:cubicBezTo>
                    <a:pt x="0" y="93"/>
                    <a:pt x="0" y="93"/>
                    <a:pt x="0" y="93"/>
                  </a:cubicBezTo>
                  <a:cubicBezTo>
                    <a:pt x="6" y="93"/>
                    <a:pt x="11" y="92"/>
                    <a:pt x="17" y="90"/>
                  </a:cubicBezTo>
                  <a:cubicBezTo>
                    <a:pt x="22" y="89"/>
                    <a:pt x="27" y="87"/>
                    <a:pt x="33" y="85"/>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8" name="Freeform 14">
              <a:extLst>
                <a:ext uri="{FF2B5EF4-FFF2-40B4-BE49-F238E27FC236}">
                  <a16:creationId xmlns:a16="http://schemas.microsoft.com/office/drawing/2014/main" id="{661D55EF-8E7C-441C-821F-A8B3382B38C3}"/>
                </a:ext>
              </a:extLst>
            </p:cNvPr>
            <p:cNvSpPr>
              <a:spLocks noEditPoints="1"/>
            </p:cNvSpPr>
            <p:nvPr/>
          </p:nvSpPr>
          <p:spPr bwMode="auto">
            <a:xfrm>
              <a:off x="-4446588"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1 w 201"/>
                <a:gd name="T15" fmla="*/ 240 h 286"/>
                <a:gd name="T16" fmla="*/ 62 w 201"/>
                <a:gd name="T17" fmla="*/ 146 h 286"/>
                <a:gd name="T18" fmla="*/ 101 w 201"/>
                <a:gd name="T19" fmla="*/ 47 h 286"/>
                <a:gd name="T20" fmla="*/ 138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100"/>
                    <a:pt x="0" y="148"/>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1" y="240"/>
                  </a:moveTo>
                  <a:cubicBezTo>
                    <a:pt x="75" y="240"/>
                    <a:pt x="62" y="209"/>
                    <a:pt x="62" y="146"/>
                  </a:cubicBezTo>
                  <a:cubicBezTo>
                    <a:pt x="62" y="80"/>
                    <a:pt x="75" y="47"/>
                    <a:pt x="101" y="47"/>
                  </a:cubicBezTo>
                  <a:cubicBezTo>
                    <a:pt x="126" y="47"/>
                    <a:pt x="138" y="79"/>
                    <a:pt x="138" y="143"/>
                  </a:cubicBezTo>
                  <a:cubicBezTo>
                    <a:pt x="138" y="208"/>
                    <a:pt x="126" y="240"/>
                    <a:pt x="101" y="240"/>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29" name="Freeform 15">
              <a:extLst>
                <a:ext uri="{FF2B5EF4-FFF2-40B4-BE49-F238E27FC236}">
                  <a16:creationId xmlns:a16="http://schemas.microsoft.com/office/drawing/2014/main" id="{D037BB4E-F92E-4561-BDD2-D6E713DF6FEC}"/>
                </a:ext>
              </a:extLst>
            </p:cNvPr>
            <p:cNvSpPr>
              <a:spLocks/>
            </p:cNvSpPr>
            <p:nvPr/>
          </p:nvSpPr>
          <p:spPr bwMode="auto">
            <a:xfrm>
              <a:off x="-2608263" y="-1249362"/>
              <a:ext cx="450850" cy="1060450"/>
            </a:xfrm>
            <a:custGeom>
              <a:avLst/>
              <a:gdLst>
                <a:gd name="T0" fmla="*/ 120 w 120"/>
                <a:gd name="T1" fmla="*/ 282 h 282"/>
                <a:gd name="T2" fmla="*/ 120 w 120"/>
                <a:gd name="T3" fmla="*/ 0 h 282"/>
                <a:gd name="T4" fmla="*/ 83 w 120"/>
                <a:gd name="T5" fmla="*/ 0 h 282"/>
                <a:gd name="T6" fmla="*/ 45 w 120"/>
                <a:gd name="T7" fmla="*/ 23 h 282"/>
                <a:gd name="T8" fmla="*/ 0 w 120"/>
                <a:gd name="T9" fmla="*/ 41 h 282"/>
                <a:gd name="T10" fmla="*/ 0 w 120"/>
                <a:gd name="T11" fmla="*/ 92 h 282"/>
                <a:gd name="T12" fmla="*/ 17 w 120"/>
                <a:gd name="T13" fmla="*/ 89 h 282"/>
                <a:gd name="T14" fmla="*/ 33 w 120"/>
                <a:gd name="T15" fmla="*/ 84 h 282"/>
                <a:gd name="T16" fmla="*/ 47 w 120"/>
                <a:gd name="T17" fmla="*/ 77 h 282"/>
                <a:gd name="T18" fmla="*/ 59 w 120"/>
                <a:gd name="T19" fmla="*/ 68 h 282"/>
                <a:gd name="T20" fmla="*/ 59 w 120"/>
                <a:gd name="T21" fmla="*/ 282 h 282"/>
                <a:gd name="T22" fmla="*/ 120 w 120"/>
                <a:gd name="T2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2">
                  <a:moveTo>
                    <a:pt x="120" y="282"/>
                  </a:moveTo>
                  <a:cubicBezTo>
                    <a:pt x="120" y="0"/>
                    <a:pt x="120" y="0"/>
                    <a:pt x="120" y="0"/>
                  </a:cubicBezTo>
                  <a:cubicBezTo>
                    <a:pt x="83" y="0"/>
                    <a:pt x="83" y="0"/>
                    <a:pt x="83" y="0"/>
                  </a:cubicBezTo>
                  <a:cubicBezTo>
                    <a:pt x="72" y="8"/>
                    <a:pt x="59" y="16"/>
                    <a:pt x="45" y="23"/>
                  </a:cubicBezTo>
                  <a:cubicBezTo>
                    <a:pt x="31" y="31"/>
                    <a:pt x="16" y="36"/>
                    <a:pt x="0" y="41"/>
                  </a:cubicBezTo>
                  <a:cubicBezTo>
                    <a:pt x="0" y="92"/>
                    <a:pt x="0" y="92"/>
                    <a:pt x="0" y="92"/>
                  </a:cubicBezTo>
                  <a:cubicBezTo>
                    <a:pt x="6" y="92"/>
                    <a:pt x="11" y="91"/>
                    <a:pt x="17" y="89"/>
                  </a:cubicBezTo>
                  <a:cubicBezTo>
                    <a:pt x="22" y="88"/>
                    <a:pt x="28" y="86"/>
                    <a:pt x="33" y="84"/>
                  </a:cubicBezTo>
                  <a:cubicBezTo>
                    <a:pt x="38" y="82"/>
                    <a:pt x="43" y="79"/>
                    <a:pt x="47" y="77"/>
                  </a:cubicBezTo>
                  <a:cubicBezTo>
                    <a:pt x="52" y="74"/>
                    <a:pt x="56" y="71"/>
                    <a:pt x="59" y="68"/>
                  </a:cubicBezTo>
                  <a:cubicBezTo>
                    <a:pt x="59" y="282"/>
                    <a:pt x="59" y="282"/>
                    <a:pt x="59" y="282"/>
                  </a:cubicBezTo>
                  <a:lnTo>
                    <a:pt x="120" y="282"/>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30" name="Freeform 16">
              <a:extLst>
                <a:ext uri="{FF2B5EF4-FFF2-40B4-BE49-F238E27FC236}">
                  <a16:creationId xmlns:a16="http://schemas.microsoft.com/office/drawing/2014/main" id="{1B064D3E-00E0-4D0A-AFE8-D817D2E216DC}"/>
                </a:ext>
              </a:extLst>
            </p:cNvPr>
            <p:cNvSpPr>
              <a:spLocks noEditPoints="1"/>
            </p:cNvSpPr>
            <p:nvPr/>
          </p:nvSpPr>
          <p:spPr bwMode="auto">
            <a:xfrm>
              <a:off x="-2709863"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0 w 201"/>
                <a:gd name="T15" fmla="*/ 240 h 286"/>
                <a:gd name="T16" fmla="*/ 62 w 201"/>
                <a:gd name="T17" fmla="*/ 146 h 286"/>
                <a:gd name="T18" fmla="*/ 101 w 201"/>
                <a:gd name="T19" fmla="*/ 47 h 286"/>
                <a:gd name="T20" fmla="*/ 138 w 201"/>
                <a:gd name="T21" fmla="*/ 143 h 286"/>
                <a:gd name="T22" fmla="*/ 100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100"/>
                    <a:pt x="0" y="148"/>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0" y="240"/>
                  </a:moveTo>
                  <a:cubicBezTo>
                    <a:pt x="75" y="240"/>
                    <a:pt x="62" y="209"/>
                    <a:pt x="62" y="146"/>
                  </a:cubicBezTo>
                  <a:cubicBezTo>
                    <a:pt x="62" y="80"/>
                    <a:pt x="75" y="47"/>
                    <a:pt x="101" y="47"/>
                  </a:cubicBezTo>
                  <a:cubicBezTo>
                    <a:pt x="126" y="47"/>
                    <a:pt x="138" y="79"/>
                    <a:pt x="138" y="143"/>
                  </a:cubicBezTo>
                  <a:cubicBezTo>
                    <a:pt x="138" y="208"/>
                    <a:pt x="126" y="240"/>
                    <a:pt x="100" y="240"/>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31" name="Freeform 17">
              <a:extLst>
                <a:ext uri="{FF2B5EF4-FFF2-40B4-BE49-F238E27FC236}">
                  <a16:creationId xmlns:a16="http://schemas.microsoft.com/office/drawing/2014/main" id="{23F08436-0BA6-473C-84E7-750B3DBED3E1}"/>
                </a:ext>
              </a:extLst>
            </p:cNvPr>
            <p:cNvSpPr>
              <a:spLocks noEditPoints="1"/>
            </p:cNvSpPr>
            <p:nvPr/>
          </p:nvSpPr>
          <p:spPr bwMode="auto">
            <a:xfrm>
              <a:off x="-2709863" y="-2732087"/>
              <a:ext cx="755650" cy="1076325"/>
            </a:xfrm>
            <a:custGeom>
              <a:avLst/>
              <a:gdLst>
                <a:gd name="T0" fmla="*/ 104 w 201"/>
                <a:gd name="T1" fmla="*/ 0 h 286"/>
                <a:gd name="T2" fmla="*/ 27 w 201"/>
                <a:gd name="T3" fmla="*/ 38 h 286"/>
                <a:gd name="T4" fmla="*/ 0 w 201"/>
                <a:gd name="T5" fmla="*/ 147 h 286"/>
                <a:gd name="T6" fmla="*/ 99 w 201"/>
                <a:gd name="T7" fmla="*/ 286 h 286"/>
                <a:gd name="T8" fmla="*/ 174 w 201"/>
                <a:gd name="T9" fmla="*/ 249 h 286"/>
                <a:gd name="T10" fmla="*/ 201 w 201"/>
                <a:gd name="T11" fmla="*/ 141 h 286"/>
                <a:gd name="T12" fmla="*/ 104 w 201"/>
                <a:gd name="T13" fmla="*/ 0 h 286"/>
                <a:gd name="T14" fmla="*/ 100 w 201"/>
                <a:gd name="T15" fmla="*/ 239 h 286"/>
                <a:gd name="T16" fmla="*/ 62 w 201"/>
                <a:gd name="T17" fmla="*/ 146 h 286"/>
                <a:gd name="T18" fmla="*/ 101 w 201"/>
                <a:gd name="T19" fmla="*/ 46 h 286"/>
                <a:gd name="T20" fmla="*/ 138 w 201"/>
                <a:gd name="T21" fmla="*/ 143 h 286"/>
                <a:gd name="T22" fmla="*/ 100 w 201"/>
                <a:gd name="T23"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99"/>
                    <a:pt x="0" y="147"/>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0" y="239"/>
                  </a:moveTo>
                  <a:cubicBezTo>
                    <a:pt x="75" y="239"/>
                    <a:pt x="62" y="208"/>
                    <a:pt x="62" y="146"/>
                  </a:cubicBezTo>
                  <a:cubicBezTo>
                    <a:pt x="62" y="80"/>
                    <a:pt x="75" y="46"/>
                    <a:pt x="101" y="46"/>
                  </a:cubicBezTo>
                  <a:cubicBezTo>
                    <a:pt x="126" y="46"/>
                    <a:pt x="138" y="79"/>
                    <a:pt x="138" y="143"/>
                  </a:cubicBezTo>
                  <a:cubicBezTo>
                    <a:pt x="138" y="207"/>
                    <a:pt x="126" y="239"/>
                    <a:pt x="100" y="239"/>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32" name="Freeform 18">
              <a:extLst>
                <a:ext uri="{FF2B5EF4-FFF2-40B4-BE49-F238E27FC236}">
                  <a16:creationId xmlns:a16="http://schemas.microsoft.com/office/drawing/2014/main" id="{E9920FB2-E90B-41E2-A724-E87CFA8730B3}"/>
                </a:ext>
              </a:extLst>
            </p:cNvPr>
            <p:cNvSpPr>
              <a:spLocks noEditPoints="1"/>
            </p:cNvSpPr>
            <p:nvPr/>
          </p:nvSpPr>
          <p:spPr bwMode="auto">
            <a:xfrm>
              <a:off x="-3592513" y="-1246187"/>
              <a:ext cx="755650" cy="1076325"/>
            </a:xfrm>
            <a:custGeom>
              <a:avLst/>
              <a:gdLst>
                <a:gd name="T0" fmla="*/ 104 w 201"/>
                <a:gd name="T1" fmla="*/ 0 h 286"/>
                <a:gd name="T2" fmla="*/ 27 w 201"/>
                <a:gd name="T3" fmla="*/ 38 h 286"/>
                <a:gd name="T4" fmla="*/ 0 w 201"/>
                <a:gd name="T5" fmla="*/ 148 h 286"/>
                <a:gd name="T6" fmla="*/ 99 w 201"/>
                <a:gd name="T7" fmla="*/ 286 h 286"/>
                <a:gd name="T8" fmla="*/ 175 w 201"/>
                <a:gd name="T9" fmla="*/ 249 h 286"/>
                <a:gd name="T10" fmla="*/ 201 w 201"/>
                <a:gd name="T11" fmla="*/ 141 h 286"/>
                <a:gd name="T12" fmla="*/ 104 w 201"/>
                <a:gd name="T13" fmla="*/ 0 h 286"/>
                <a:gd name="T14" fmla="*/ 101 w 201"/>
                <a:gd name="T15" fmla="*/ 240 h 286"/>
                <a:gd name="T16" fmla="*/ 62 w 201"/>
                <a:gd name="T17" fmla="*/ 146 h 286"/>
                <a:gd name="T18" fmla="*/ 102 w 201"/>
                <a:gd name="T19" fmla="*/ 47 h 286"/>
                <a:gd name="T20" fmla="*/ 139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1" y="0"/>
                    <a:pt x="45" y="13"/>
                    <a:pt x="27" y="38"/>
                  </a:cubicBezTo>
                  <a:cubicBezTo>
                    <a:pt x="9" y="63"/>
                    <a:pt x="0" y="100"/>
                    <a:pt x="0" y="148"/>
                  </a:cubicBezTo>
                  <a:cubicBezTo>
                    <a:pt x="0" y="240"/>
                    <a:pt x="33" y="286"/>
                    <a:pt x="99" y="286"/>
                  </a:cubicBezTo>
                  <a:cubicBezTo>
                    <a:pt x="132" y="286"/>
                    <a:pt x="157" y="274"/>
                    <a:pt x="175" y="249"/>
                  </a:cubicBezTo>
                  <a:cubicBezTo>
                    <a:pt x="192" y="224"/>
                    <a:pt x="201" y="188"/>
                    <a:pt x="201" y="141"/>
                  </a:cubicBezTo>
                  <a:cubicBezTo>
                    <a:pt x="201" y="47"/>
                    <a:pt x="169" y="0"/>
                    <a:pt x="104" y="0"/>
                  </a:cubicBezTo>
                  <a:close/>
                  <a:moveTo>
                    <a:pt x="101" y="240"/>
                  </a:moveTo>
                  <a:cubicBezTo>
                    <a:pt x="75" y="240"/>
                    <a:pt x="62" y="208"/>
                    <a:pt x="62" y="146"/>
                  </a:cubicBezTo>
                  <a:cubicBezTo>
                    <a:pt x="62" y="80"/>
                    <a:pt x="75" y="47"/>
                    <a:pt x="102" y="47"/>
                  </a:cubicBezTo>
                  <a:cubicBezTo>
                    <a:pt x="126" y="47"/>
                    <a:pt x="139" y="79"/>
                    <a:pt x="139" y="143"/>
                  </a:cubicBezTo>
                  <a:cubicBezTo>
                    <a:pt x="139" y="207"/>
                    <a:pt x="126" y="240"/>
                    <a:pt x="101" y="240"/>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33" name="Freeform 19">
              <a:extLst>
                <a:ext uri="{FF2B5EF4-FFF2-40B4-BE49-F238E27FC236}">
                  <a16:creationId xmlns:a16="http://schemas.microsoft.com/office/drawing/2014/main" id="{9F01D414-381D-4D75-9BB6-FCA585ED7A42}"/>
                </a:ext>
              </a:extLst>
            </p:cNvPr>
            <p:cNvSpPr>
              <a:spLocks noEditPoints="1"/>
            </p:cNvSpPr>
            <p:nvPr/>
          </p:nvSpPr>
          <p:spPr bwMode="auto">
            <a:xfrm>
              <a:off x="-1792288"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1 w 201"/>
                <a:gd name="T15" fmla="*/ 240 h 286"/>
                <a:gd name="T16" fmla="*/ 62 w 201"/>
                <a:gd name="T17" fmla="*/ 146 h 286"/>
                <a:gd name="T18" fmla="*/ 102 w 201"/>
                <a:gd name="T19" fmla="*/ 47 h 286"/>
                <a:gd name="T20" fmla="*/ 139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5" y="13"/>
                    <a:pt x="27" y="38"/>
                  </a:cubicBezTo>
                  <a:cubicBezTo>
                    <a:pt x="9" y="63"/>
                    <a:pt x="0" y="100"/>
                    <a:pt x="0" y="148"/>
                  </a:cubicBezTo>
                  <a:cubicBezTo>
                    <a:pt x="0" y="240"/>
                    <a:pt x="33" y="286"/>
                    <a:pt x="99" y="286"/>
                  </a:cubicBezTo>
                  <a:cubicBezTo>
                    <a:pt x="132" y="286"/>
                    <a:pt x="157" y="274"/>
                    <a:pt x="174" y="249"/>
                  </a:cubicBezTo>
                  <a:cubicBezTo>
                    <a:pt x="192" y="224"/>
                    <a:pt x="201" y="188"/>
                    <a:pt x="201" y="141"/>
                  </a:cubicBezTo>
                  <a:cubicBezTo>
                    <a:pt x="201" y="47"/>
                    <a:pt x="169" y="0"/>
                    <a:pt x="104" y="0"/>
                  </a:cubicBezTo>
                  <a:close/>
                  <a:moveTo>
                    <a:pt x="101" y="240"/>
                  </a:moveTo>
                  <a:cubicBezTo>
                    <a:pt x="75" y="240"/>
                    <a:pt x="62" y="209"/>
                    <a:pt x="62" y="146"/>
                  </a:cubicBezTo>
                  <a:cubicBezTo>
                    <a:pt x="62" y="80"/>
                    <a:pt x="75" y="47"/>
                    <a:pt x="102" y="47"/>
                  </a:cubicBezTo>
                  <a:cubicBezTo>
                    <a:pt x="126" y="47"/>
                    <a:pt x="139" y="79"/>
                    <a:pt x="139" y="143"/>
                  </a:cubicBezTo>
                  <a:cubicBezTo>
                    <a:pt x="139" y="208"/>
                    <a:pt x="126" y="240"/>
                    <a:pt x="101" y="240"/>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grpSp>
      <p:sp>
        <p:nvSpPr>
          <p:cNvPr id="534" name="Rectangle 533">
            <a:extLst>
              <a:ext uri="{FF2B5EF4-FFF2-40B4-BE49-F238E27FC236}">
                <a16:creationId xmlns:a16="http://schemas.microsoft.com/office/drawing/2014/main" id="{776FCEFD-7B78-4224-AB86-69F61FAB4BDE}"/>
              </a:ext>
            </a:extLst>
          </p:cNvPr>
          <p:cNvSpPr/>
          <p:nvPr/>
        </p:nvSpPr>
        <p:spPr>
          <a:xfrm>
            <a:off x="6156325" y="2044700"/>
            <a:ext cx="1603375" cy="1822450"/>
          </a:xfrm>
          <a:prstGeom prst="rect">
            <a:avLst/>
          </a:prstGeom>
          <a:ln/>
        </p:spPr>
        <p:style>
          <a:lnRef idx="0">
            <a:schemeClr val="accent1"/>
          </a:lnRef>
          <a:fillRef idx="3">
            <a:schemeClr val="accent1"/>
          </a:fillRef>
          <a:effectRef idx="3">
            <a:schemeClr val="accent1"/>
          </a:effectRef>
          <a:fontRef idx="minor">
            <a:schemeClr val="lt1"/>
          </a:fontRef>
        </p:style>
        <p:txBody>
          <a:bodyPr lIns="92393" tIns="61913" rIns="92393" bIns="61913"/>
          <a:lstStyle/>
          <a:p>
            <a:pPr eaLnBrk="1" hangingPunct="1">
              <a:defRPr/>
            </a:pPr>
            <a:r>
              <a:rPr lang="en-US" sz="2000" dirty="0">
                <a:solidFill>
                  <a:schemeClr val="tx1">
                    <a:lumMod val="95000"/>
                  </a:schemeClr>
                </a:solidFill>
                <a:latin typeface="+mj-lt"/>
              </a:rPr>
              <a:t>Analytics</a:t>
            </a:r>
          </a:p>
        </p:txBody>
      </p:sp>
      <p:grpSp>
        <p:nvGrpSpPr>
          <p:cNvPr id="535" name="Group 534">
            <a:extLst>
              <a:ext uri="{FF2B5EF4-FFF2-40B4-BE49-F238E27FC236}">
                <a16:creationId xmlns:a16="http://schemas.microsoft.com/office/drawing/2014/main" id="{70EFA4B0-5A69-47ED-806A-646D0C79E7A7}"/>
              </a:ext>
            </a:extLst>
          </p:cNvPr>
          <p:cNvGrpSpPr/>
          <p:nvPr/>
        </p:nvGrpSpPr>
        <p:grpSpPr>
          <a:xfrm>
            <a:off x="7063672" y="3221350"/>
            <a:ext cx="605094" cy="507719"/>
            <a:chOff x="15319375" y="-157163"/>
            <a:chExt cx="2720976" cy="2047876"/>
          </a:xfrm>
          <a:solidFill>
            <a:schemeClr val="bg2"/>
          </a:solidFill>
        </p:grpSpPr>
        <p:sp>
          <p:nvSpPr>
            <p:cNvPr id="536" name="Freeform 12">
              <a:extLst>
                <a:ext uri="{FF2B5EF4-FFF2-40B4-BE49-F238E27FC236}">
                  <a16:creationId xmlns:a16="http://schemas.microsoft.com/office/drawing/2014/main" id="{02B2B753-79B9-4B5F-967D-012917726492}"/>
                </a:ext>
              </a:extLst>
            </p:cNvPr>
            <p:cNvSpPr>
              <a:spLocks/>
            </p:cNvSpPr>
            <p:nvPr/>
          </p:nvSpPr>
          <p:spPr bwMode="auto">
            <a:xfrm>
              <a:off x="16271875" y="1343025"/>
              <a:ext cx="222250" cy="547688"/>
            </a:xfrm>
            <a:custGeom>
              <a:avLst/>
              <a:gdLst>
                <a:gd name="T0" fmla="*/ 0 w 140"/>
                <a:gd name="T1" fmla="*/ 0 h 345"/>
                <a:gd name="T2" fmla="*/ 140 w 140"/>
                <a:gd name="T3" fmla="*/ 0 h 345"/>
                <a:gd name="T4" fmla="*/ 140 w 140"/>
                <a:gd name="T5" fmla="*/ 345 h 345"/>
                <a:gd name="T6" fmla="*/ 0 w 140"/>
                <a:gd name="T7" fmla="*/ 345 h 345"/>
                <a:gd name="T8" fmla="*/ 0 w 140"/>
                <a:gd name="T9" fmla="*/ 0 h 345"/>
                <a:gd name="T10" fmla="*/ 0 w 140"/>
                <a:gd name="T11" fmla="*/ 0 h 345"/>
              </a:gdLst>
              <a:ahLst/>
              <a:cxnLst>
                <a:cxn ang="0">
                  <a:pos x="T0" y="T1"/>
                </a:cxn>
                <a:cxn ang="0">
                  <a:pos x="T2" y="T3"/>
                </a:cxn>
                <a:cxn ang="0">
                  <a:pos x="T4" y="T5"/>
                </a:cxn>
                <a:cxn ang="0">
                  <a:pos x="T6" y="T7"/>
                </a:cxn>
                <a:cxn ang="0">
                  <a:pos x="T8" y="T9"/>
                </a:cxn>
                <a:cxn ang="0">
                  <a:pos x="T10" y="T11"/>
                </a:cxn>
              </a:cxnLst>
              <a:rect l="0" t="0" r="r" b="b"/>
              <a:pathLst>
                <a:path w="140" h="345">
                  <a:moveTo>
                    <a:pt x="0" y="0"/>
                  </a:moveTo>
                  <a:lnTo>
                    <a:pt x="140" y="0"/>
                  </a:lnTo>
                  <a:lnTo>
                    <a:pt x="140" y="345"/>
                  </a:lnTo>
                  <a:lnTo>
                    <a:pt x="0" y="345"/>
                  </a:lnTo>
                  <a:lnTo>
                    <a:pt x="0" y="0"/>
                  </a:lnTo>
                  <a:lnTo>
                    <a:pt x="0"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37" name="Freeform 13">
              <a:extLst>
                <a:ext uri="{FF2B5EF4-FFF2-40B4-BE49-F238E27FC236}">
                  <a16:creationId xmlns:a16="http://schemas.microsoft.com/office/drawing/2014/main" id="{8A6B89B2-DD87-48BD-959B-C13BCA40E2A2}"/>
                </a:ext>
              </a:extLst>
            </p:cNvPr>
            <p:cNvSpPr>
              <a:spLocks/>
            </p:cNvSpPr>
            <p:nvPr/>
          </p:nvSpPr>
          <p:spPr bwMode="auto">
            <a:xfrm>
              <a:off x="15955963" y="411162"/>
              <a:ext cx="225425" cy="1479551"/>
            </a:xfrm>
            <a:custGeom>
              <a:avLst/>
              <a:gdLst>
                <a:gd name="T0" fmla="*/ 0 w 142"/>
                <a:gd name="T1" fmla="*/ 0 h 932"/>
                <a:gd name="T2" fmla="*/ 142 w 142"/>
                <a:gd name="T3" fmla="*/ 0 h 932"/>
                <a:gd name="T4" fmla="*/ 142 w 142"/>
                <a:gd name="T5" fmla="*/ 932 h 932"/>
                <a:gd name="T6" fmla="*/ 0 w 142"/>
                <a:gd name="T7" fmla="*/ 932 h 932"/>
                <a:gd name="T8" fmla="*/ 0 w 142"/>
                <a:gd name="T9" fmla="*/ 0 h 932"/>
                <a:gd name="T10" fmla="*/ 0 w 142"/>
                <a:gd name="T11" fmla="*/ 0 h 932"/>
              </a:gdLst>
              <a:ahLst/>
              <a:cxnLst>
                <a:cxn ang="0">
                  <a:pos x="T0" y="T1"/>
                </a:cxn>
                <a:cxn ang="0">
                  <a:pos x="T2" y="T3"/>
                </a:cxn>
                <a:cxn ang="0">
                  <a:pos x="T4" y="T5"/>
                </a:cxn>
                <a:cxn ang="0">
                  <a:pos x="T6" y="T7"/>
                </a:cxn>
                <a:cxn ang="0">
                  <a:pos x="T8" y="T9"/>
                </a:cxn>
                <a:cxn ang="0">
                  <a:pos x="T10" y="T11"/>
                </a:cxn>
              </a:cxnLst>
              <a:rect l="0" t="0" r="r" b="b"/>
              <a:pathLst>
                <a:path w="142" h="932">
                  <a:moveTo>
                    <a:pt x="0" y="0"/>
                  </a:moveTo>
                  <a:lnTo>
                    <a:pt x="142" y="0"/>
                  </a:lnTo>
                  <a:lnTo>
                    <a:pt x="142" y="932"/>
                  </a:lnTo>
                  <a:lnTo>
                    <a:pt x="0" y="932"/>
                  </a:lnTo>
                  <a:lnTo>
                    <a:pt x="0" y="0"/>
                  </a:lnTo>
                  <a:lnTo>
                    <a:pt x="0"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38" name="Freeform 14">
              <a:extLst>
                <a:ext uri="{FF2B5EF4-FFF2-40B4-BE49-F238E27FC236}">
                  <a16:creationId xmlns:a16="http://schemas.microsoft.com/office/drawing/2014/main" id="{F58C3E71-1D9F-4E40-9E3D-F93B4E1E8940}"/>
                </a:ext>
              </a:extLst>
            </p:cNvPr>
            <p:cNvSpPr>
              <a:spLocks/>
            </p:cNvSpPr>
            <p:nvPr/>
          </p:nvSpPr>
          <p:spPr bwMode="auto">
            <a:xfrm>
              <a:off x="15636875" y="26987"/>
              <a:ext cx="220663" cy="1863726"/>
            </a:xfrm>
            <a:custGeom>
              <a:avLst/>
              <a:gdLst>
                <a:gd name="T0" fmla="*/ 0 w 139"/>
                <a:gd name="T1" fmla="*/ 0 h 1174"/>
                <a:gd name="T2" fmla="*/ 139 w 139"/>
                <a:gd name="T3" fmla="*/ 0 h 1174"/>
                <a:gd name="T4" fmla="*/ 139 w 139"/>
                <a:gd name="T5" fmla="*/ 1174 h 1174"/>
                <a:gd name="T6" fmla="*/ 0 w 139"/>
                <a:gd name="T7" fmla="*/ 1174 h 1174"/>
                <a:gd name="T8" fmla="*/ 0 w 139"/>
                <a:gd name="T9" fmla="*/ 0 h 1174"/>
                <a:gd name="T10" fmla="*/ 0 w 139"/>
                <a:gd name="T11" fmla="*/ 0 h 1174"/>
              </a:gdLst>
              <a:ahLst/>
              <a:cxnLst>
                <a:cxn ang="0">
                  <a:pos x="T0" y="T1"/>
                </a:cxn>
                <a:cxn ang="0">
                  <a:pos x="T2" y="T3"/>
                </a:cxn>
                <a:cxn ang="0">
                  <a:pos x="T4" y="T5"/>
                </a:cxn>
                <a:cxn ang="0">
                  <a:pos x="T6" y="T7"/>
                </a:cxn>
                <a:cxn ang="0">
                  <a:pos x="T8" y="T9"/>
                </a:cxn>
                <a:cxn ang="0">
                  <a:pos x="T10" y="T11"/>
                </a:cxn>
              </a:cxnLst>
              <a:rect l="0" t="0" r="r" b="b"/>
              <a:pathLst>
                <a:path w="139" h="1174">
                  <a:moveTo>
                    <a:pt x="0" y="0"/>
                  </a:moveTo>
                  <a:lnTo>
                    <a:pt x="139" y="0"/>
                  </a:lnTo>
                  <a:lnTo>
                    <a:pt x="139" y="1174"/>
                  </a:lnTo>
                  <a:lnTo>
                    <a:pt x="0" y="1174"/>
                  </a:lnTo>
                  <a:lnTo>
                    <a:pt x="0" y="0"/>
                  </a:lnTo>
                  <a:lnTo>
                    <a:pt x="0"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39" name="Freeform 15">
              <a:extLst>
                <a:ext uri="{FF2B5EF4-FFF2-40B4-BE49-F238E27FC236}">
                  <a16:creationId xmlns:a16="http://schemas.microsoft.com/office/drawing/2014/main" id="{82DD2950-2175-408F-812F-027297E5CB12}"/>
                </a:ext>
              </a:extLst>
            </p:cNvPr>
            <p:cNvSpPr>
              <a:spLocks/>
            </p:cNvSpPr>
            <p:nvPr/>
          </p:nvSpPr>
          <p:spPr bwMode="auto">
            <a:xfrm>
              <a:off x="15319375" y="731837"/>
              <a:ext cx="222250" cy="1158876"/>
            </a:xfrm>
            <a:custGeom>
              <a:avLst/>
              <a:gdLst>
                <a:gd name="T0" fmla="*/ 0 w 140"/>
                <a:gd name="T1" fmla="*/ 0 h 730"/>
                <a:gd name="T2" fmla="*/ 140 w 140"/>
                <a:gd name="T3" fmla="*/ 0 h 730"/>
                <a:gd name="T4" fmla="*/ 140 w 140"/>
                <a:gd name="T5" fmla="*/ 730 h 730"/>
                <a:gd name="T6" fmla="*/ 0 w 140"/>
                <a:gd name="T7" fmla="*/ 730 h 730"/>
                <a:gd name="T8" fmla="*/ 0 w 140"/>
                <a:gd name="T9" fmla="*/ 0 h 730"/>
                <a:gd name="T10" fmla="*/ 0 w 140"/>
                <a:gd name="T11" fmla="*/ 0 h 730"/>
              </a:gdLst>
              <a:ahLst/>
              <a:cxnLst>
                <a:cxn ang="0">
                  <a:pos x="T0" y="T1"/>
                </a:cxn>
                <a:cxn ang="0">
                  <a:pos x="T2" y="T3"/>
                </a:cxn>
                <a:cxn ang="0">
                  <a:pos x="T4" y="T5"/>
                </a:cxn>
                <a:cxn ang="0">
                  <a:pos x="T6" y="T7"/>
                </a:cxn>
                <a:cxn ang="0">
                  <a:pos x="T8" y="T9"/>
                </a:cxn>
                <a:cxn ang="0">
                  <a:pos x="T10" y="T11"/>
                </a:cxn>
              </a:cxnLst>
              <a:rect l="0" t="0" r="r" b="b"/>
              <a:pathLst>
                <a:path w="140" h="730">
                  <a:moveTo>
                    <a:pt x="0" y="0"/>
                  </a:moveTo>
                  <a:lnTo>
                    <a:pt x="140" y="0"/>
                  </a:lnTo>
                  <a:lnTo>
                    <a:pt x="140" y="730"/>
                  </a:lnTo>
                  <a:lnTo>
                    <a:pt x="0" y="730"/>
                  </a:lnTo>
                  <a:lnTo>
                    <a:pt x="0" y="0"/>
                  </a:lnTo>
                  <a:lnTo>
                    <a:pt x="0"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40" name="Freeform 16">
              <a:extLst>
                <a:ext uri="{FF2B5EF4-FFF2-40B4-BE49-F238E27FC236}">
                  <a16:creationId xmlns:a16="http://schemas.microsoft.com/office/drawing/2014/main" id="{FDA0F2DD-A7A9-40AD-BBB1-DFFC1764498A}"/>
                </a:ext>
              </a:extLst>
            </p:cNvPr>
            <p:cNvSpPr>
              <a:spLocks/>
            </p:cNvSpPr>
            <p:nvPr/>
          </p:nvSpPr>
          <p:spPr bwMode="auto">
            <a:xfrm>
              <a:off x="17048163" y="1452563"/>
              <a:ext cx="917575" cy="142875"/>
            </a:xfrm>
            <a:custGeom>
              <a:avLst/>
              <a:gdLst>
                <a:gd name="T0" fmla="*/ 0 w 578"/>
                <a:gd name="T1" fmla="*/ 0 h 90"/>
                <a:gd name="T2" fmla="*/ 578 w 578"/>
                <a:gd name="T3" fmla="*/ 0 h 90"/>
                <a:gd name="T4" fmla="*/ 578 w 578"/>
                <a:gd name="T5" fmla="*/ 90 h 90"/>
                <a:gd name="T6" fmla="*/ 0 w 578"/>
                <a:gd name="T7" fmla="*/ 90 h 90"/>
                <a:gd name="T8" fmla="*/ 0 w 578"/>
                <a:gd name="T9" fmla="*/ 0 h 90"/>
                <a:gd name="T10" fmla="*/ 0 w 578"/>
                <a:gd name="T11" fmla="*/ 0 h 90"/>
              </a:gdLst>
              <a:ahLst/>
              <a:cxnLst>
                <a:cxn ang="0">
                  <a:pos x="T0" y="T1"/>
                </a:cxn>
                <a:cxn ang="0">
                  <a:pos x="T2" y="T3"/>
                </a:cxn>
                <a:cxn ang="0">
                  <a:pos x="T4" y="T5"/>
                </a:cxn>
                <a:cxn ang="0">
                  <a:pos x="T6" y="T7"/>
                </a:cxn>
                <a:cxn ang="0">
                  <a:pos x="T8" y="T9"/>
                </a:cxn>
                <a:cxn ang="0">
                  <a:pos x="T10" y="T11"/>
                </a:cxn>
              </a:cxnLst>
              <a:rect l="0" t="0" r="r" b="b"/>
              <a:pathLst>
                <a:path w="578" h="90">
                  <a:moveTo>
                    <a:pt x="0" y="0"/>
                  </a:moveTo>
                  <a:lnTo>
                    <a:pt x="578" y="0"/>
                  </a:lnTo>
                  <a:lnTo>
                    <a:pt x="578" y="90"/>
                  </a:lnTo>
                  <a:lnTo>
                    <a:pt x="0" y="90"/>
                  </a:lnTo>
                  <a:lnTo>
                    <a:pt x="0" y="0"/>
                  </a:lnTo>
                  <a:lnTo>
                    <a:pt x="0"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41" name="Freeform 17">
              <a:extLst>
                <a:ext uri="{FF2B5EF4-FFF2-40B4-BE49-F238E27FC236}">
                  <a16:creationId xmlns:a16="http://schemas.microsoft.com/office/drawing/2014/main" id="{A9CC7CE2-612E-4C83-B00E-3B091A67867D}"/>
                </a:ext>
              </a:extLst>
            </p:cNvPr>
            <p:cNvSpPr>
              <a:spLocks/>
            </p:cNvSpPr>
            <p:nvPr/>
          </p:nvSpPr>
          <p:spPr bwMode="auto">
            <a:xfrm>
              <a:off x="16754475" y="1452563"/>
              <a:ext cx="146050" cy="142875"/>
            </a:xfrm>
            <a:custGeom>
              <a:avLst/>
              <a:gdLst>
                <a:gd name="T0" fmla="*/ 0 w 92"/>
                <a:gd name="T1" fmla="*/ 0 h 90"/>
                <a:gd name="T2" fmla="*/ 92 w 92"/>
                <a:gd name="T3" fmla="*/ 0 h 90"/>
                <a:gd name="T4" fmla="*/ 92 w 92"/>
                <a:gd name="T5" fmla="*/ 90 h 90"/>
                <a:gd name="T6" fmla="*/ 0 w 92"/>
                <a:gd name="T7" fmla="*/ 90 h 90"/>
                <a:gd name="T8" fmla="*/ 0 w 92"/>
                <a:gd name="T9" fmla="*/ 0 h 90"/>
                <a:gd name="T10" fmla="*/ 0 w 92"/>
                <a:gd name="T11" fmla="*/ 0 h 90"/>
              </a:gdLst>
              <a:ahLst/>
              <a:cxnLst>
                <a:cxn ang="0">
                  <a:pos x="T0" y="T1"/>
                </a:cxn>
                <a:cxn ang="0">
                  <a:pos x="T2" y="T3"/>
                </a:cxn>
                <a:cxn ang="0">
                  <a:pos x="T4" y="T5"/>
                </a:cxn>
                <a:cxn ang="0">
                  <a:pos x="T6" y="T7"/>
                </a:cxn>
                <a:cxn ang="0">
                  <a:pos x="T8" y="T9"/>
                </a:cxn>
                <a:cxn ang="0">
                  <a:pos x="T10" y="T11"/>
                </a:cxn>
              </a:cxnLst>
              <a:rect l="0" t="0" r="r" b="b"/>
              <a:pathLst>
                <a:path w="92" h="90">
                  <a:moveTo>
                    <a:pt x="0" y="0"/>
                  </a:moveTo>
                  <a:lnTo>
                    <a:pt x="92" y="0"/>
                  </a:lnTo>
                  <a:lnTo>
                    <a:pt x="92" y="90"/>
                  </a:lnTo>
                  <a:lnTo>
                    <a:pt x="0" y="90"/>
                  </a:lnTo>
                  <a:lnTo>
                    <a:pt x="0" y="0"/>
                  </a:lnTo>
                  <a:lnTo>
                    <a:pt x="0"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42" name="Freeform 18">
              <a:extLst>
                <a:ext uri="{FF2B5EF4-FFF2-40B4-BE49-F238E27FC236}">
                  <a16:creationId xmlns:a16="http://schemas.microsoft.com/office/drawing/2014/main" id="{2AFA7390-E6F1-45FB-9454-E3A4AA86E2B2}"/>
                </a:ext>
              </a:extLst>
            </p:cNvPr>
            <p:cNvSpPr>
              <a:spLocks/>
            </p:cNvSpPr>
            <p:nvPr/>
          </p:nvSpPr>
          <p:spPr bwMode="auto">
            <a:xfrm>
              <a:off x="17048163" y="1751013"/>
              <a:ext cx="992188" cy="139700"/>
            </a:xfrm>
            <a:custGeom>
              <a:avLst/>
              <a:gdLst>
                <a:gd name="T0" fmla="*/ 0 w 625"/>
                <a:gd name="T1" fmla="*/ 0 h 88"/>
                <a:gd name="T2" fmla="*/ 625 w 625"/>
                <a:gd name="T3" fmla="*/ 0 h 88"/>
                <a:gd name="T4" fmla="*/ 625 w 625"/>
                <a:gd name="T5" fmla="*/ 88 h 88"/>
                <a:gd name="T6" fmla="*/ 0 w 625"/>
                <a:gd name="T7" fmla="*/ 88 h 88"/>
                <a:gd name="T8" fmla="*/ 0 w 625"/>
                <a:gd name="T9" fmla="*/ 0 h 88"/>
                <a:gd name="T10" fmla="*/ 0 w 625"/>
                <a:gd name="T11" fmla="*/ 0 h 88"/>
              </a:gdLst>
              <a:ahLst/>
              <a:cxnLst>
                <a:cxn ang="0">
                  <a:pos x="T0" y="T1"/>
                </a:cxn>
                <a:cxn ang="0">
                  <a:pos x="T2" y="T3"/>
                </a:cxn>
                <a:cxn ang="0">
                  <a:pos x="T4" y="T5"/>
                </a:cxn>
                <a:cxn ang="0">
                  <a:pos x="T6" y="T7"/>
                </a:cxn>
                <a:cxn ang="0">
                  <a:pos x="T8" y="T9"/>
                </a:cxn>
                <a:cxn ang="0">
                  <a:pos x="T10" y="T11"/>
                </a:cxn>
              </a:cxnLst>
              <a:rect l="0" t="0" r="r" b="b"/>
              <a:pathLst>
                <a:path w="625" h="88">
                  <a:moveTo>
                    <a:pt x="0" y="0"/>
                  </a:moveTo>
                  <a:lnTo>
                    <a:pt x="625" y="0"/>
                  </a:lnTo>
                  <a:lnTo>
                    <a:pt x="625" y="88"/>
                  </a:lnTo>
                  <a:lnTo>
                    <a:pt x="0" y="88"/>
                  </a:lnTo>
                  <a:lnTo>
                    <a:pt x="0" y="0"/>
                  </a:lnTo>
                  <a:lnTo>
                    <a:pt x="0"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43" name="Freeform 19">
              <a:extLst>
                <a:ext uri="{FF2B5EF4-FFF2-40B4-BE49-F238E27FC236}">
                  <a16:creationId xmlns:a16="http://schemas.microsoft.com/office/drawing/2014/main" id="{F7BADC9B-790A-4357-B9F8-F60283405F95}"/>
                </a:ext>
              </a:extLst>
            </p:cNvPr>
            <p:cNvSpPr>
              <a:spLocks/>
            </p:cNvSpPr>
            <p:nvPr/>
          </p:nvSpPr>
          <p:spPr bwMode="auto">
            <a:xfrm>
              <a:off x="16754475" y="1751013"/>
              <a:ext cx="146050" cy="139700"/>
            </a:xfrm>
            <a:custGeom>
              <a:avLst/>
              <a:gdLst>
                <a:gd name="T0" fmla="*/ 0 w 92"/>
                <a:gd name="T1" fmla="*/ 0 h 88"/>
                <a:gd name="T2" fmla="*/ 92 w 92"/>
                <a:gd name="T3" fmla="*/ 0 h 88"/>
                <a:gd name="T4" fmla="*/ 92 w 92"/>
                <a:gd name="T5" fmla="*/ 88 h 88"/>
                <a:gd name="T6" fmla="*/ 0 w 92"/>
                <a:gd name="T7" fmla="*/ 88 h 88"/>
                <a:gd name="T8" fmla="*/ 0 w 92"/>
                <a:gd name="T9" fmla="*/ 0 h 88"/>
                <a:gd name="T10" fmla="*/ 0 w 92"/>
                <a:gd name="T11" fmla="*/ 0 h 88"/>
              </a:gdLst>
              <a:ahLst/>
              <a:cxnLst>
                <a:cxn ang="0">
                  <a:pos x="T0" y="T1"/>
                </a:cxn>
                <a:cxn ang="0">
                  <a:pos x="T2" y="T3"/>
                </a:cxn>
                <a:cxn ang="0">
                  <a:pos x="T4" y="T5"/>
                </a:cxn>
                <a:cxn ang="0">
                  <a:pos x="T6" y="T7"/>
                </a:cxn>
                <a:cxn ang="0">
                  <a:pos x="T8" y="T9"/>
                </a:cxn>
                <a:cxn ang="0">
                  <a:pos x="T10" y="T11"/>
                </a:cxn>
              </a:cxnLst>
              <a:rect l="0" t="0" r="r" b="b"/>
              <a:pathLst>
                <a:path w="92" h="88">
                  <a:moveTo>
                    <a:pt x="0" y="0"/>
                  </a:moveTo>
                  <a:lnTo>
                    <a:pt x="92" y="0"/>
                  </a:lnTo>
                  <a:lnTo>
                    <a:pt x="92" y="88"/>
                  </a:lnTo>
                  <a:lnTo>
                    <a:pt x="0" y="88"/>
                  </a:lnTo>
                  <a:lnTo>
                    <a:pt x="0" y="0"/>
                  </a:lnTo>
                  <a:lnTo>
                    <a:pt x="0"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44" name="Freeform 20">
              <a:extLst>
                <a:ext uri="{FF2B5EF4-FFF2-40B4-BE49-F238E27FC236}">
                  <a16:creationId xmlns:a16="http://schemas.microsoft.com/office/drawing/2014/main" id="{E98A00D0-1B60-49AE-A9DA-EFDAEE6FFA51}"/>
                </a:ext>
              </a:extLst>
            </p:cNvPr>
            <p:cNvSpPr>
              <a:spLocks/>
            </p:cNvSpPr>
            <p:nvPr/>
          </p:nvSpPr>
          <p:spPr bwMode="auto">
            <a:xfrm>
              <a:off x="16425863" y="-6350"/>
              <a:ext cx="1265238" cy="1266826"/>
            </a:xfrm>
            <a:custGeom>
              <a:avLst/>
              <a:gdLst>
                <a:gd name="T0" fmla="*/ 168 w 336"/>
                <a:gd name="T1" fmla="*/ 0 h 336"/>
                <a:gd name="T2" fmla="*/ 0 w 336"/>
                <a:gd name="T3" fmla="*/ 168 h 336"/>
                <a:gd name="T4" fmla="*/ 168 w 336"/>
                <a:gd name="T5" fmla="*/ 336 h 336"/>
                <a:gd name="T6" fmla="*/ 336 w 336"/>
                <a:gd name="T7" fmla="*/ 168 h 336"/>
                <a:gd name="T8" fmla="*/ 168 w 336"/>
                <a:gd name="T9" fmla="*/ 168 h 336"/>
                <a:gd name="T10" fmla="*/ 168 w 336"/>
                <a:gd name="T11" fmla="*/ 0 h 336"/>
              </a:gdLst>
              <a:ahLst/>
              <a:cxnLst>
                <a:cxn ang="0">
                  <a:pos x="T0" y="T1"/>
                </a:cxn>
                <a:cxn ang="0">
                  <a:pos x="T2" y="T3"/>
                </a:cxn>
                <a:cxn ang="0">
                  <a:pos x="T4" y="T5"/>
                </a:cxn>
                <a:cxn ang="0">
                  <a:pos x="T6" y="T7"/>
                </a:cxn>
                <a:cxn ang="0">
                  <a:pos x="T8" y="T9"/>
                </a:cxn>
                <a:cxn ang="0">
                  <a:pos x="T10" y="T11"/>
                </a:cxn>
              </a:cxnLst>
              <a:rect l="0" t="0" r="r" b="b"/>
              <a:pathLst>
                <a:path w="336" h="336">
                  <a:moveTo>
                    <a:pt x="168" y="0"/>
                  </a:moveTo>
                  <a:cubicBezTo>
                    <a:pt x="75" y="0"/>
                    <a:pt x="0" y="75"/>
                    <a:pt x="0" y="168"/>
                  </a:cubicBezTo>
                  <a:cubicBezTo>
                    <a:pt x="0" y="261"/>
                    <a:pt x="75" y="336"/>
                    <a:pt x="168" y="336"/>
                  </a:cubicBezTo>
                  <a:cubicBezTo>
                    <a:pt x="260" y="336"/>
                    <a:pt x="336" y="261"/>
                    <a:pt x="336" y="168"/>
                  </a:cubicBezTo>
                  <a:cubicBezTo>
                    <a:pt x="168" y="168"/>
                    <a:pt x="168" y="168"/>
                    <a:pt x="168" y="168"/>
                  </a:cubicBezTo>
                  <a:lnTo>
                    <a:pt x="168"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45" name="Freeform 21">
              <a:extLst>
                <a:ext uri="{FF2B5EF4-FFF2-40B4-BE49-F238E27FC236}">
                  <a16:creationId xmlns:a16="http://schemas.microsoft.com/office/drawing/2014/main" id="{E3D91D97-0B90-495B-B031-0951AD5665C6}"/>
                </a:ext>
              </a:extLst>
            </p:cNvPr>
            <p:cNvSpPr>
              <a:spLocks/>
            </p:cNvSpPr>
            <p:nvPr/>
          </p:nvSpPr>
          <p:spPr bwMode="auto">
            <a:xfrm>
              <a:off x="17210088" y="-157163"/>
              <a:ext cx="631825" cy="633413"/>
            </a:xfrm>
            <a:custGeom>
              <a:avLst/>
              <a:gdLst>
                <a:gd name="T0" fmla="*/ 0 w 168"/>
                <a:gd name="T1" fmla="*/ 0 h 168"/>
                <a:gd name="T2" fmla="*/ 0 w 168"/>
                <a:gd name="T3" fmla="*/ 168 h 168"/>
                <a:gd name="T4" fmla="*/ 168 w 168"/>
                <a:gd name="T5" fmla="*/ 168 h 168"/>
                <a:gd name="T6" fmla="*/ 0 w 168"/>
                <a:gd name="T7" fmla="*/ 0 h 168"/>
              </a:gdLst>
              <a:ahLst/>
              <a:cxnLst>
                <a:cxn ang="0">
                  <a:pos x="T0" y="T1"/>
                </a:cxn>
                <a:cxn ang="0">
                  <a:pos x="T2" y="T3"/>
                </a:cxn>
                <a:cxn ang="0">
                  <a:pos x="T4" y="T5"/>
                </a:cxn>
                <a:cxn ang="0">
                  <a:pos x="T6" y="T7"/>
                </a:cxn>
              </a:cxnLst>
              <a:rect l="0" t="0" r="r" b="b"/>
              <a:pathLst>
                <a:path w="168" h="168">
                  <a:moveTo>
                    <a:pt x="0" y="0"/>
                  </a:moveTo>
                  <a:cubicBezTo>
                    <a:pt x="0" y="168"/>
                    <a:pt x="0" y="168"/>
                    <a:pt x="0" y="168"/>
                  </a:cubicBezTo>
                  <a:cubicBezTo>
                    <a:pt x="168" y="168"/>
                    <a:pt x="168" y="168"/>
                    <a:pt x="168" y="168"/>
                  </a:cubicBezTo>
                  <a:cubicBezTo>
                    <a:pt x="168" y="75"/>
                    <a:pt x="92" y="0"/>
                    <a:pt x="0" y="0"/>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grpSp>
      <p:sp>
        <p:nvSpPr>
          <p:cNvPr id="546" name="Rectangle 545">
            <a:extLst>
              <a:ext uri="{FF2B5EF4-FFF2-40B4-BE49-F238E27FC236}">
                <a16:creationId xmlns:a16="http://schemas.microsoft.com/office/drawing/2014/main" id="{81617AFC-B2A5-48F7-8288-4A1A077E626E}"/>
              </a:ext>
            </a:extLst>
          </p:cNvPr>
          <p:cNvSpPr/>
          <p:nvPr/>
        </p:nvSpPr>
        <p:spPr>
          <a:xfrm>
            <a:off x="1168400" y="2046288"/>
            <a:ext cx="1601788" cy="1824037"/>
          </a:xfrm>
          <a:prstGeom prst="rect">
            <a:avLst/>
          </a:prstGeom>
          <a:ln/>
        </p:spPr>
        <p:style>
          <a:lnRef idx="0">
            <a:schemeClr val="accent1"/>
          </a:lnRef>
          <a:fillRef idx="3">
            <a:schemeClr val="accent1"/>
          </a:fillRef>
          <a:effectRef idx="3">
            <a:schemeClr val="accent1"/>
          </a:effectRef>
          <a:fontRef idx="minor">
            <a:schemeClr val="lt1"/>
          </a:fontRef>
        </p:style>
        <p:txBody>
          <a:bodyPr lIns="137160" tIns="68580"/>
          <a:lstStyle/>
          <a:p>
            <a:pPr eaLnBrk="1" hangingPunct="1">
              <a:defRPr/>
            </a:pPr>
            <a:r>
              <a:rPr lang="en-US" sz="2000" dirty="0">
                <a:solidFill>
                  <a:schemeClr val="tx1">
                    <a:lumMod val="95000"/>
                  </a:schemeClr>
                </a:solidFill>
                <a:latin typeface="+mj-lt"/>
              </a:rPr>
              <a:t>Things</a:t>
            </a:r>
          </a:p>
        </p:txBody>
      </p:sp>
      <p:grpSp>
        <p:nvGrpSpPr>
          <p:cNvPr id="547" name="Group 546">
            <a:extLst>
              <a:ext uri="{FF2B5EF4-FFF2-40B4-BE49-F238E27FC236}">
                <a16:creationId xmlns:a16="http://schemas.microsoft.com/office/drawing/2014/main" id="{828F143A-1324-466C-8E2B-2FD97A4EE933}"/>
              </a:ext>
            </a:extLst>
          </p:cNvPr>
          <p:cNvGrpSpPr/>
          <p:nvPr/>
        </p:nvGrpSpPr>
        <p:grpSpPr>
          <a:xfrm>
            <a:off x="1964966" y="3086235"/>
            <a:ext cx="715463" cy="645336"/>
            <a:chOff x="1640724" y="3762844"/>
            <a:chExt cx="1110344" cy="895283"/>
          </a:xfrm>
          <a:solidFill>
            <a:schemeClr val="bg2"/>
          </a:solidFill>
        </p:grpSpPr>
        <p:grpSp>
          <p:nvGrpSpPr>
            <p:cNvPr id="548" name="Group 547">
              <a:extLst>
                <a:ext uri="{FF2B5EF4-FFF2-40B4-BE49-F238E27FC236}">
                  <a16:creationId xmlns:a16="http://schemas.microsoft.com/office/drawing/2014/main" id="{6C596BA5-46E8-47DA-BDCC-FE3899B627C1}"/>
                </a:ext>
              </a:extLst>
            </p:cNvPr>
            <p:cNvGrpSpPr/>
            <p:nvPr/>
          </p:nvGrpSpPr>
          <p:grpSpPr>
            <a:xfrm flipH="1">
              <a:off x="2101550" y="3865418"/>
              <a:ext cx="649518" cy="279906"/>
              <a:chOff x="18524538" y="-23752175"/>
              <a:chExt cx="41830625" cy="18087975"/>
            </a:xfrm>
            <a:grpFill/>
          </p:grpSpPr>
          <p:sp>
            <p:nvSpPr>
              <p:cNvPr id="566" name="Freeform 34">
                <a:extLst>
                  <a:ext uri="{FF2B5EF4-FFF2-40B4-BE49-F238E27FC236}">
                    <a16:creationId xmlns:a16="http://schemas.microsoft.com/office/drawing/2014/main" id="{6460E788-CD15-4A3E-A014-B23AC1EE93FC}"/>
                  </a:ext>
                </a:extLst>
              </p:cNvPr>
              <p:cNvSpPr>
                <a:spLocks noEditPoints="1"/>
              </p:cNvSpPr>
              <p:nvPr/>
            </p:nvSpPr>
            <p:spPr bwMode="auto">
              <a:xfrm>
                <a:off x="21202651" y="-10680700"/>
                <a:ext cx="5014913" cy="5016500"/>
              </a:xfrm>
              <a:custGeom>
                <a:avLst/>
                <a:gdLst>
                  <a:gd name="T0" fmla="*/ 668 w 1337"/>
                  <a:gd name="T1" fmla="*/ 0 h 1337"/>
                  <a:gd name="T2" fmla="*/ 0 w 1337"/>
                  <a:gd name="T3" fmla="*/ 669 h 1337"/>
                  <a:gd name="T4" fmla="*/ 668 w 1337"/>
                  <a:gd name="T5" fmla="*/ 1337 h 1337"/>
                  <a:gd name="T6" fmla="*/ 1337 w 1337"/>
                  <a:gd name="T7" fmla="*/ 669 h 1337"/>
                  <a:gd name="T8" fmla="*/ 668 w 1337"/>
                  <a:gd name="T9" fmla="*/ 0 h 1337"/>
                  <a:gd name="T10" fmla="*/ 668 w 1337"/>
                  <a:gd name="T11" fmla="*/ 996 h 1337"/>
                  <a:gd name="T12" fmla="*/ 341 w 1337"/>
                  <a:gd name="T13" fmla="*/ 669 h 1337"/>
                  <a:gd name="T14" fmla="*/ 668 w 1337"/>
                  <a:gd name="T15" fmla="*/ 341 h 1337"/>
                  <a:gd name="T16" fmla="*/ 996 w 1337"/>
                  <a:gd name="T17" fmla="*/ 669 h 1337"/>
                  <a:gd name="T18" fmla="*/ 668 w 1337"/>
                  <a:gd name="T19" fmla="*/ 996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7" h="1337">
                    <a:moveTo>
                      <a:pt x="668" y="0"/>
                    </a:moveTo>
                    <a:cubicBezTo>
                      <a:pt x="299" y="0"/>
                      <a:pt x="0" y="299"/>
                      <a:pt x="0" y="669"/>
                    </a:cubicBezTo>
                    <a:cubicBezTo>
                      <a:pt x="0" y="1038"/>
                      <a:pt x="299" y="1337"/>
                      <a:pt x="668" y="1337"/>
                    </a:cubicBezTo>
                    <a:cubicBezTo>
                      <a:pt x="1037" y="1337"/>
                      <a:pt x="1337" y="1038"/>
                      <a:pt x="1337" y="669"/>
                    </a:cubicBezTo>
                    <a:cubicBezTo>
                      <a:pt x="1337" y="299"/>
                      <a:pt x="1037" y="0"/>
                      <a:pt x="668" y="0"/>
                    </a:cubicBezTo>
                    <a:close/>
                    <a:moveTo>
                      <a:pt x="668" y="996"/>
                    </a:moveTo>
                    <a:cubicBezTo>
                      <a:pt x="487" y="996"/>
                      <a:pt x="341" y="849"/>
                      <a:pt x="341" y="669"/>
                    </a:cubicBezTo>
                    <a:cubicBezTo>
                      <a:pt x="341" y="488"/>
                      <a:pt x="487" y="341"/>
                      <a:pt x="668" y="341"/>
                    </a:cubicBezTo>
                    <a:cubicBezTo>
                      <a:pt x="849" y="341"/>
                      <a:pt x="996" y="488"/>
                      <a:pt x="996" y="669"/>
                    </a:cubicBezTo>
                    <a:cubicBezTo>
                      <a:pt x="996" y="849"/>
                      <a:pt x="849" y="996"/>
                      <a:pt x="668" y="996"/>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67" name="Freeform 35">
                <a:extLst>
                  <a:ext uri="{FF2B5EF4-FFF2-40B4-BE49-F238E27FC236}">
                    <a16:creationId xmlns:a16="http://schemas.microsoft.com/office/drawing/2014/main" id="{C5160D9F-450C-439B-9D50-04D853FD380C}"/>
                  </a:ext>
                </a:extLst>
              </p:cNvPr>
              <p:cNvSpPr>
                <a:spLocks noEditPoints="1"/>
              </p:cNvSpPr>
              <p:nvPr/>
            </p:nvSpPr>
            <p:spPr bwMode="auto">
              <a:xfrm>
                <a:off x="46015276" y="-10680700"/>
                <a:ext cx="5014913" cy="5016500"/>
              </a:xfrm>
              <a:custGeom>
                <a:avLst/>
                <a:gdLst>
                  <a:gd name="T0" fmla="*/ 668 w 1337"/>
                  <a:gd name="T1" fmla="*/ 0 h 1337"/>
                  <a:gd name="T2" fmla="*/ 0 w 1337"/>
                  <a:gd name="T3" fmla="*/ 669 h 1337"/>
                  <a:gd name="T4" fmla="*/ 668 w 1337"/>
                  <a:gd name="T5" fmla="*/ 1337 h 1337"/>
                  <a:gd name="T6" fmla="*/ 1337 w 1337"/>
                  <a:gd name="T7" fmla="*/ 669 h 1337"/>
                  <a:gd name="T8" fmla="*/ 668 w 1337"/>
                  <a:gd name="T9" fmla="*/ 0 h 1337"/>
                  <a:gd name="T10" fmla="*/ 668 w 1337"/>
                  <a:gd name="T11" fmla="*/ 996 h 1337"/>
                  <a:gd name="T12" fmla="*/ 341 w 1337"/>
                  <a:gd name="T13" fmla="*/ 669 h 1337"/>
                  <a:gd name="T14" fmla="*/ 668 w 1337"/>
                  <a:gd name="T15" fmla="*/ 341 h 1337"/>
                  <a:gd name="T16" fmla="*/ 996 w 1337"/>
                  <a:gd name="T17" fmla="*/ 669 h 1337"/>
                  <a:gd name="T18" fmla="*/ 668 w 1337"/>
                  <a:gd name="T19" fmla="*/ 996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7" h="1337">
                    <a:moveTo>
                      <a:pt x="668" y="0"/>
                    </a:moveTo>
                    <a:cubicBezTo>
                      <a:pt x="300" y="0"/>
                      <a:pt x="0" y="299"/>
                      <a:pt x="0" y="669"/>
                    </a:cubicBezTo>
                    <a:cubicBezTo>
                      <a:pt x="0" y="1038"/>
                      <a:pt x="300" y="1337"/>
                      <a:pt x="668" y="1337"/>
                    </a:cubicBezTo>
                    <a:cubicBezTo>
                      <a:pt x="1038" y="1337"/>
                      <a:pt x="1337" y="1038"/>
                      <a:pt x="1337" y="669"/>
                    </a:cubicBezTo>
                    <a:cubicBezTo>
                      <a:pt x="1337" y="299"/>
                      <a:pt x="1038" y="0"/>
                      <a:pt x="668" y="0"/>
                    </a:cubicBezTo>
                    <a:close/>
                    <a:moveTo>
                      <a:pt x="668" y="996"/>
                    </a:moveTo>
                    <a:cubicBezTo>
                      <a:pt x="487" y="996"/>
                      <a:pt x="341" y="849"/>
                      <a:pt x="341" y="669"/>
                    </a:cubicBezTo>
                    <a:cubicBezTo>
                      <a:pt x="341" y="488"/>
                      <a:pt x="487" y="341"/>
                      <a:pt x="668" y="341"/>
                    </a:cubicBezTo>
                    <a:cubicBezTo>
                      <a:pt x="849" y="341"/>
                      <a:pt x="996" y="488"/>
                      <a:pt x="996" y="669"/>
                    </a:cubicBezTo>
                    <a:cubicBezTo>
                      <a:pt x="996" y="849"/>
                      <a:pt x="849" y="996"/>
                      <a:pt x="668" y="996"/>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68" name="Freeform 36">
                <a:extLst>
                  <a:ext uri="{FF2B5EF4-FFF2-40B4-BE49-F238E27FC236}">
                    <a16:creationId xmlns:a16="http://schemas.microsoft.com/office/drawing/2014/main" id="{6891FA40-634C-4A68-B5FE-89BBAA8ACA9C}"/>
                  </a:ext>
                </a:extLst>
              </p:cNvPr>
              <p:cNvSpPr>
                <a:spLocks noEditPoints="1"/>
              </p:cNvSpPr>
              <p:nvPr/>
            </p:nvSpPr>
            <p:spPr bwMode="auto">
              <a:xfrm>
                <a:off x="18524538" y="-23752175"/>
                <a:ext cx="41830625" cy="15690850"/>
              </a:xfrm>
              <a:custGeom>
                <a:avLst/>
                <a:gdLst>
                  <a:gd name="T0" fmla="*/ 11056 w 11152"/>
                  <a:gd name="T1" fmla="*/ 3865 h 4182"/>
                  <a:gd name="T2" fmla="*/ 10747 w 11152"/>
                  <a:gd name="T3" fmla="*/ 3865 h 4182"/>
                  <a:gd name="T4" fmla="*/ 10747 w 11152"/>
                  <a:gd name="T5" fmla="*/ 138 h 4182"/>
                  <a:gd name="T6" fmla="*/ 10593 w 11152"/>
                  <a:gd name="T7" fmla="*/ 10 h 4182"/>
                  <a:gd name="T8" fmla="*/ 2395 w 11152"/>
                  <a:gd name="T9" fmla="*/ 10 h 4182"/>
                  <a:gd name="T10" fmla="*/ 2099 w 11152"/>
                  <a:gd name="T11" fmla="*/ 192 h 4182"/>
                  <a:gd name="T12" fmla="*/ 1000 w 11152"/>
                  <a:gd name="T13" fmla="*/ 2123 h 4182"/>
                  <a:gd name="T14" fmla="*/ 321 w 11152"/>
                  <a:gd name="T15" fmla="*/ 2438 h 4182"/>
                  <a:gd name="T16" fmla="*/ 118 w 11152"/>
                  <a:gd name="T17" fmla="*/ 2722 h 4182"/>
                  <a:gd name="T18" fmla="*/ 118 w 11152"/>
                  <a:gd name="T19" fmla="*/ 3446 h 4182"/>
                  <a:gd name="T20" fmla="*/ 96 w 11152"/>
                  <a:gd name="T21" fmla="*/ 3446 h 4182"/>
                  <a:gd name="T22" fmla="*/ 0 w 11152"/>
                  <a:gd name="T23" fmla="*/ 3542 h 4182"/>
                  <a:gd name="T24" fmla="*/ 0 w 11152"/>
                  <a:gd name="T25" fmla="*/ 3891 h 4182"/>
                  <a:gd name="T26" fmla="*/ 96 w 11152"/>
                  <a:gd name="T27" fmla="*/ 3987 h 4182"/>
                  <a:gd name="T28" fmla="*/ 401 w 11152"/>
                  <a:gd name="T29" fmla="*/ 3987 h 4182"/>
                  <a:gd name="T30" fmla="*/ 517 w 11152"/>
                  <a:gd name="T31" fmla="*/ 3891 h 4182"/>
                  <a:gd name="T32" fmla="*/ 1417 w 11152"/>
                  <a:gd name="T33" fmla="*/ 3182 h 4182"/>
                  <a:gd name="T34" fmla="*/ 2274 w 11152"/>
                  <a:gd name="T35" fmla="*/ 3946 h 4182"/>
                  <a:gd name="T36" fmla="*/ 2301 w 11152"/>
                  <a:gd name="T37" fmla="*/ 4039 h 4182"/>
                  <a:gd name="T38" fmla="*/ 2406 w 11152"/>
                  <a:gd name="T39" fmla="*/ 4114 h 4182"/>
                  <a:gd name="T40" fmla="*/ 6993 w 11152"/>
                  <a:gd name="T41" fmla="*/ 4114 h 4182"/>
                  <a:gd name="T42" fmla="*/ 7129 w 11152"/>
                  <a:gd name="T43" fmla="*/ 3978 h 4182"/>
                  <a:gd name="T44" fmla="*/ 8002 w 11152"/>
                  <a:gd name="T45" fmla="*/ 3236 h 4182"/>
                  <a:gd name="T46" fmla="*/ 8842 w 11152"/>
                  <a:gd name="T47" fmla="*/ 3873 h 4182"/>
                  <a:gd name="T48" fmla="*/ 8911 w 11152"/>
                  <a:gd name="T49" fmla="*/ 4111 h 4182"/>
                  <a:gd name="T50" fmla="*/ 9010 w 11152"/>
                  <a:gd name="T51" fmla="*/ 4182 h 4182"/>
                  <a:gd name="T52" fmla="*/ 11056 w 11152"/>
                  <a:gd name="T53" fmla="*/ 4182 h 4182"/>
                  <a:gd name="T54" fmla="*/ 11152 w 11152"/>
                  <a:gd name="T55" fmla="*/ 4087 h 4182"/>
                  <a:gd name="T56" fmla="*/ 11152 w 11152"/>
                  <a:gd name="T57" fmla="*/ 3961 h 4182"/>
                  <a:gd name="T58" fmla="*/ 11056 w 11152"/>
                  <a:gd name="T59" fmla="*/ 3865 h 4182"/>
                  <a:gd name="T60" fmla="*/ 1913 w 11152"/>
                  <a:gd name="T61" fmla="*/ 2226 h 4182"/>
                  <a:gd name="T62" fmla="*/ 1469 w 11152"/>
                  <a:gd name="T63" fmla="*/ 2226 h 4182"/>
                  <a:gd name="T64" fmla="*/ 1260 w 11152"/>
                  <a:gd name="T65" fmla="*/ 2116 h 4182"/>
                  <a:gd name="T66" fmla="*/ 1890 w 11152"/>
                  <a:gd name="T67" fmla="*/ 984 h 4182"/>
                  <a:gd name="T68" fmla="*/ 1913 w 11152"/>
                  <a:gd name="T69" fmla="*/ 984 h 4182"/>
                  <a:gd name="T70" fmla="*/ 1913 w 11152"/>
                  <a:gd name="T71" fmla="*/ 2226 h 4182"/>
                  <a:gd name="T72" fmla="*/ 3805 w 11152"/>
                  <a:gd name="T73" fmla="*/ 2226 h 4182"/>
                  <a:gd name="T74" fmla="*/ 2113 w 11152"/>
                  <a:gd name="T75" fmla="*/ 2226 h 4182"/>
                  <a:gd name="T76" fmla="*/ 2113 w 11152"/>
                  <a:gd name="T77" fmla="*/ 998 h 4182"/>
                  <a:gd name="T78" fmla="*/ 2333 w 11152"/>
                  <a:gd name="T79" fmla="*/ 778 h 4182"/>
                  <a:gd name="T80" fmla="*/ 3585 w 11152"/>
                  <a:gd name="T81" fmla="*/ 778 h 4182"/>
                  <a:gd name="T82" fmla="*/ 3805 w 11152"/>
                  <a:gd name="T83" fmla="*/ 998 h 4182"/>
                  <a:gd name="T84" fmla="*/ 3805 w 11152"/>
                  <a:gd name="T85" fmla="*/ 2226 h 4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52" h="4182">
                    <a:moveTo>
                      <a:pt x="11056" y="3865"/>
                    </a:moveTo>
                    <a:cubicBezTo>
                      <a:pt x="10747" y="3865"/>
                      <a:pt x="10747" y="3865"/>
                      <a:pt x="10747" y="3865"/>
                    </a:cubicBezTo>
                    <a:cubicBezTo>
                      <a:pt x="10747" y="138"/>
                      <a:pt x="10747" y="138"/>
                      <a:pt x="10747" y="138"/>
                    </a:cubicBezTo>
                    <a:cubicBezTo>
                      <a:pt x="10747" y="138"/>
                      <a:pt x="10743" y="10"/>
                      <a:pt x="10593" y="10"/>
                    </a:cubicBezTo>
                    <a:cubicBezTo>
                      <a:pt x="2395" y="10"/>
                      <a:pt x="2395" y="10"/>
                      <a:pt x="2395" y="10"/>
                    </a:cubicBezTo>
                    <a:cubicBezTo>
                      <a:pt x="2395" y="10"/>
                      <a:pt x="2216" y="0"/>
                      <a:pt x="2099" y="192"/>
                    </a:cubicBezTo>
                    <a:cubicBezTo>
                      <a:pt x="1000" y="2123"/>
                      <a:pt x="1000" y="2123"/>
                      <a:pt x="1000" y="2123"/>
                    </a:cubicBezTo>
                    <a:cubicBezTo>
                      <a:pt x="321" y="2438"/>
                      <a:pt x="321" y="2438"/>
                      <a:pt x="321" y="2438"/>
                    </a:cubicBezTo>
                    <a:cubicBezTo>
                      <a:pt x="321" y="2438"/>
                      <a:pt x="118" y="2512"/>
                      <a:pt x="118" y="2722"/>
                    </a:cubicBezTo>
                    <a:cubicBezTo>
                      <a:pt x="118" y="3446"/>
                      <a:pt x="118" y="3446"/>
                      <a:pt x="118" y="3446"/>
                    </a:cubicBezTo>
                    <a:cubicBezTo>
                      <a:pt x="96" y="3446"/>
                      <a:pt x="96" y="3446"/>
                      <a:pt x="96" y="3446"/>
                    </a:cubicBezTo>
                    <a:cubicBezTo>
                      <a:pt x="44" y="3446"/>
                      <a:pt x="0" y="3489"/>
                      <a:pt x="0" y="3542"/>
                    </a:cubicBezTo>
                    <a:cubicBezTo>
                      <a:pt x="0" y="3891"/>
                      <a:pt x="0" y="3891"/>
                      <a:pt x="0" y="3891"/>
                    </a:cubicBezTo>
                    <a:cubicBezTo>
                      <a:pt x="0" y="3944"/>
                      <a:pt x="44" y="3987"/>
                      <a:pt x="96" y="3987"/>
                    </a:cubicBezTo>
                    <a:cubicBezTo>
                      <a:pt x="401" y="3987"/>
                      <a:pt x="401" y="3987"/>
                      <a:pt x="401" y="3987"/>
                    </a:cubicBezTo>
                    <a:cubicBezTo>
                      <a:pt x="454" y="3987"/>
                      <a:pt x="505" y="3944"/>
                      <a:pt x="517" y="3891"/>
                    </a:cubicBezTo>
                    <a:cubicBezTo>
                      <a:pt x="517" y="3891"/>
                      <a:pt x="653" y="3182"/>
                      <a:pt x="1417" y="3182"/>
                    </a:cubicBezTo>
                    <a:cubicBezTo>
                      <a:pt x="1835" y="3182"/>
                      <a:pt x="2142" y="3510"/>
                      <a:pt x="2274" y="3946"/>
                    </a:cubicBezTo>
                    <a:cubicBezTo>
                      <a:pt x="2301" y="4039"/>
                      <a:pt x="2301" y="4039"/>
                      <a:pt x="2301" y="4039"/>
                    </a:cubicBezTo>
                    <a:cubicBezTo>
                      <a:pt x="2301" y="4039"/>
                      <a:pt x="2319" y="4114"/>
                      <a:pt x="2406" y="4114"/>
                    </a:cubicBezTo>
                    <a:cubicBezTo>
                      <a:pt x="6993" y="4114"/>
                      <a:pt x="6993" y="4114"/>
                      <a:pt x="6993" y="4114"/>
                    </a:cubicBezTo>
                    <a:cubicBezTo>
                      <a:pt x="7118" y="4114"/>
                      <a:pt x="7129" y="3978"/>
                      <a:pt x="7129" y="3978"/>
                    </a:cubicBezTo>
                    <a:cubicBezTo>
                      <a:pt x="7212" y="3553"/>
                      <a:pt x="7572" y="3235"/>
                      <a:pt x="8002" y="3236"/>
                    </a:cubicBezTo>
                    <a:cubicBezTo>
                      <a:pt x="8394" y="3238"/>
                      <a:pt x="8726" y="3505"/>
                      <a:pt x="8842" y="3873"/>
                    </a:cubicBezTo>
                    <a:cubicBezTo>
                      <a:pt x="8911" y="4111"/>
                      <a:pt x="8911" y="4111"/>
                      <a:pt x="8911" y="4111"/>
                    </a:cubicBezTo>
                    <a:cubicBezTo>
                      <a:pt x="8925" y="4152"/>
                      <a:pt x="8966" y="4182"/>
                      <a:pt x="9010" y="4182"/>
                    </a:cubicBezTo>
                    <a:cubicBezTo>
                      <a:pt x="11056" y="4182"/>
                      <a:pt x="11056" y="4182"/>
                      <a:pt x="11056" y="4182"/>
                    </a:cubicBezTo>
                    <a:cubicBezTo>
                      <a:pt x="11109" y="4182"/>
                      <a:pt x="11152" y="4139"/>
                      <a:pt x="11152" y="4087"/>
                    </a:cubicBezTo>
                    <a:cubicBezTo>
                      <a:pt x="11152" y="3961"/>
                      <a:pt x="11152" y="3961"/>
                      <a:pt x="11152" y="3961"/>
                    </a:cubicBezTo>
                    <a:cubicBezTo>
                      <a:pt x="11152" y="3909"/>
                      <a:pt x="11109" y="3865"/>
                      <a:pt x="11056" y="3865"/>
                    </a:cubicBezTo>
                    <a:close/>
                    <a:moveTo>
                      <a:pt x="1913" y="2226"/>
                    </a:moveTo>
                    <a:cubicBezTo>
                      <a:pt x="1469" y="2226"/>
                      <a:pt x="1469" y="2226"/>
                      <a:pt x="1469" y="2226"/>
                    </a:cubicBezTo>
                    <a:cubicBezTo>
                      <a:pt x="1260" y="2116"/>
                      <a:pt x="1260" y="2116"/>
                      <a:pt x="1260" y="2116"/>
                    </a:cubicBezTo>
                    <a:cubicBezTo>
                      <a:pt x="1890" y="984"/>
                      <a:pt x="1890" y="984"/>
                      <a:pt x="1890" y="984"/>
                    </a:cubicBezTo>
                    <a:cubicBezTo>
                      <a:pt x="1913" y="984"/>
                      <a:pt x="1913" y="984"/>
                      <a:pt x="1913" y="984"/>
                    </a:cubicBezTo>
                    <a:lnTo>
                      <a:pt x="1913" y="2226"/>
                    </a:lnTo>
                    <a:close/>
                    <a:moveTo>
                      <a:pt x="3805" y="2226"/>
                    </a:moveTo>
                    <a:cubicBezTo>
                      <a:pt x="2113" y="2226"/>
                      <a:pt x="2113" y="2226"/>
                      <a:pt x="2113" y="2226"/>
                    </a:cubicBezTo>
                    <a:cubicBezTo>
                      <a:pt x="2113" y="998"/>
                      <a:pt x="2113" y="998"/>
                      <a:pt x="2113" y="998"/>
                    </a:cubicBezTo>
                    <a:cubicBezTo>
                      <a:pt x="2113" y="877"/>
                      <a:pt x="2212" y="778"/>
                      <a:pt x="2333" y="778"/>
                    </a:cubicBezTo>
                    <a:cubicBezTo>
                      <a:pt x="3585" y="778"/>
                      <a:pt x="3585" y="778"/>
                      <a:pt x="3585" y="778"/>
                    </a:cubicBezTo>
                    <a:cubicBezTo>
                      <a:pt x="3707" y="778"/>
                      <a:pt x="3805" y="877"/>
                      <a:pt x="3805" y="998"/>
                    </a:cubicBezTo>
                    <a:lnTo>
                      <a:pt x="3805" y="2226"/>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grpSp>
        <p:grpSp>
          <p:nvGrpSpPr>
            <p:cNvPr id="549" name="Group 548">
              <a:extLst>
                <a:ext uri="{FF2B5EF4-FFF2-40B4-BE49-F238E27FC236}">
                  <a16:creationId xmlns:a16="http://schemas.microsoft.com/office/drawing/2014/main" id="{3AD05118-BB7C-4F0D-9195-86C78360B9D6}"/>
                </a:ext>
              </a:extLst>
            </p:cNvPr>
            <p:cNvGrpSpPr/>
            <p:nvPr/>
          </p:nvGrpSpPr>
          <p:grpSpPr>
            <a:xfrm flipH="1">
              <a:off x="2200373" y="4223497"/>
              <a:ext cx="522120" cy="432207"/>
              <a:chOff x="16659225" y="-4403725"/>
              <a:chExt cx="3724275" cy="3082925"/>
            </a:xfrm>
            <a:grpFill/>
          </p:grpSpPr>
          <p:sp>
            <p:nvSpPr>
              <p:cNvPr id="564" name="Freeform 28">
                <a:extLst>
                  <a:ext uri="{FF2B5EF4-FFF2-40B4-BE49-F238E27FC236}">
                    <a16:creationId xmlns:a16="http://schemas.microsoft.com/office/drawing/2014/main" id="{1FAE68D0-7562-40B5-B781-E405765B99E5}"/>
                  </a:ext>
                </a:extLst>
              </p:cNvPr>
              <p:cNvSpPr>
                <a:spLocks noEditPoints="1"/>
              </p:cNvSpPr>
              <p:nvPr/>
            </p:nvSpPr>
            <p:spPr bwMode="auto">
              <a:xfrm>
                <a:off x="16659225" y="-4014788"/>
                <a:ext cx="3724275" cy="2693988"/>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65" name="Oval 29">
                <a:extLst>
                  <a:ext uri="{FF2B5EF4-FFF2-40B4-BE49-F238E27FC236}">
                    <a16:creationId xmlns:a16="http://schemas.microsoft.com/office/drawing/2014/main" id="{26634DE1-48DE-49C7-9A50-ED3755D1DCF3}"/>
                  </a:ext>
                </a:extLst>
              </p:cNvPr>
              <p:cNvSpPr>
                <a:spLocks noChangeArrowheads="1"/>
              </p:cNvSpPr>
              <p:nvPr/>
            </p:nvSpPr>
            <p:spPr bwMode="auto">
              <a:xfrm>
                <a:off x="18103850" y="-4403725"/>
                <a:ext cx="508000" cy="508000"/>
              </a:xfrm>
              <a:prstGeom prst="ellipse">
                <a:avLst/>
              </a:pr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grpSp>
        <p:grpSp>
          <p:nvGrpSpPr>
            <p:cNvPr id="550" name="Group 549">
              <a:extLst>
                <a:ext uri="{FF2B5EF4-FFF2-40B4-BE49-F238E27FC236}">
                  <a16:creationId xmlns:a16="http://schemas.microsoft.com/office/drawing/2014/main" id="{2827ACEE-D0A2-4BAA-95EA-2C4FFA985246}"/>
                </a:ext>
              </a:extLst>
            </p:cNvPr>
            <p:cNvGrpSpPr/>
            <p:nvPr/>
          </p:nvGrpSpPr>
          <p:grpSpPr>
            <a:xfrm>
              <a:off x="1737360" y="3762844"/>
              <a:ext cx="255760" cy="423605"/>
              <a:chOff x="2981515" y="4282797"/>
              <a:chExt cx="371475" cy="615261"/>
            </a:xfrm>
            <a:grpFill/>
          </p:grpSpPr>
          <p:sp>
            <p:nvSpPr>
              <p:cNvPr id="561" name="Freeform 13">
                <a:extLst>
                  <a:ext uri="{FF2B5EF4-FFF2-40B4-BE49-F238E27FC236}">
                    <a16:creationId xmlns:a16="http://schemas.microsoft.com/office/drawing/2014/main" id="{BD164B64-2227-4078-AE02-DEE94A94C107}"/>
                  </a:ext>
                </a:extLst>
              </p:cNvPr>
              <p:cNvSpPr>
                <a:spLocks noEditPoints="1"/>
              </p:cNvSpPr>
              <p:nvPr/>
            </p:nvSpPr>
            <p:spPr bwMode="auto">
              <a:xfrm>
                <a:off x="2981515" y="4282797"/>
                <a:ext cx="313163" cy="211117"/>
              </a:xfrm>
              <a:custGeom>
                <a:avLst/>
                <a:gdLst>
                  <a:gd name="T0" fmla="*/ 0 w 1783"/>
                  <a:gd name="T1" fmla="*/ 1202 h 1202"/>
                  <a:gd name="T2" fmla="*/ 1783 w 1783"/>
                  <a:gd name="T3" fmla="*/ 1202 h 1202"/>
                  <a:gd name="T4" fmla="*/ 1783 w 1783"/>
                  <a:gd name="T5" fmla="*/ 0 h 1202"/>
                  <a:gd name="T6" fmla="*/ 0 w 1783"/>
                  <a:gd name="T7" fmla="*/ 0 h 1202"/>
                  <a:gd name="T8" fmla="*/ 0 w 1783"/>
                  <a:gd name="T9" fmla="*/ 1202 h 1202"/>
                  <a:gd name="T10" fmla="*/ 152 w 1783"/>
                  <a:gd name="T11" fmla="*/ 154 h 1202"/>
                  <a:gd name="T12" fmla="*/ 1631 w 1783"/>
                  <a:gd name="T13" fmla="*/ 154 h 1202"/>
                  <a:gd name="T14" fmla="*/ 1631 w 1783"/>
                  <a:gd name="T15" fmla="*/ 1048 h 1202"/>
                  <a:gd name="T16" fmla="*/ 152 w 1783"/>
                  <a:gd name="T17" fmla="*/ 1048 h 1202"/>
                  <a:gd name="T18" fmla="*/ 152 w 1783"/>
                  <a:gd name="T19" fmla="*/ 154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3" h="1202">
                    <a:moveTo>
                      <a:pt x="0" y="1202"/>
                    </a:moveTo>
                    <a:lnTo>
                      <a:pt x="1783" y="1202"/>
                    </a:lnTo>
                    <a:lnTo>
                      <a:pt x="1783" y="0"/>
                    </a:lnTo>
                    <a:lnTo>
                      <a:pt x="0" y="0"/>
                    </a:lnTo>
                    <a:lnTo>
                      <a:pt x="0" y="1202"/>
                    </a:lnTo>
                    <a:close/>
                    <a:moveTo>
                      <a:pt x="152" y="154"/>
                    </a:moveTo>
                    <a:lnTo>
                      <a:pt x="1631" y="154"/>
                    </a:lnTo>
                    <a:lnTo>
                      <a:pt x="1631" y="1048"/>
                    </a:lnTo>
                    <a:lnTo>
                      <a:pt x="152" y="1048"/>
                    </a:lnTo>
                    <a:lnTo>
                      <a:pt x="152" y="154"/>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62" name="Rectangle 14">
                <a:extLst>
                  <a:ext uri="{FF2B5EF4-FFF2-40B4-BE49-F238E27FC236}">
                    <a16:creationId xmlns:a16="http://schemas.microsoft.com/office/drawing/2014/main" id="{DA025FBD-2ABE-40CD-BE99-A1A602056E9A}"/>
                  </a:ext>
                </a:extLst>
              </p:cNvPr>
              <p:cNvSpPr>
                <a:spLocks noChangeArrowheads="1"/>
              </p:cNvSpPr>
              <p:nvPr/>
            </p:nvSpPr>
            <p:spPr bwMode="auto">
              <a:xfrm>
                <a:off x="3311364" y="4329341"/>
                <a:ext cx="41626" cy="119785"/>
              </a:xfrm>
              <a:prstGeom prst="rect">
                <a:avLst/>
              </a:pr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63" name="Freeform 15">
                <a:extLst>
                  <a:ext uri="{FF2B5EF4-FFF2-40B4-BE49-F238E27FC236}">
                    <a16:creationId xmlns:a16="http://schemas.microsoft.com/office/drawing/2014/main" id="{0ADA652F-B189-4289-9DBE-B60175156E24}"/>
                  </a:ext>
                </a:extLst>
              </p:cNvPr>
              <p:cNvSpPr>
                <a:spLocks/>
              </p:cNvSpPr>
              <p:nvPr/>
            </p:nvSpPr>
            <p:spPr bwMode="auto">
              <a:xfrm>
                <a:off x="2981515" y="4511478"/>
                <a:ext cx="313163" cy="386580"/>
              </a:xfrm>
              <a:custGeom>
                <a:avLst/>
                <a:gdLst>
                  <a:gd name="T0" fmla="*/ 1311 w 1783"/>
                  <a:gd name="T1" fmla="*/ 0 h 2201"/>
                  <a:gd name="T2" fmla="*/ 550 w 1783"/>
                  <a:gd name="T3" fmla="*/ 0 h 2201"/>
                  <a:gd name="T4" fmla="*/ 550 w 1783"/>
                  <a:gd name="T5" fmla="*/ 2069 h 2201"/>
                  <a:gd name="T6" fmla="*/ 0 w 1783"/>
                  <a:gd name="T7" fmla="*/ 2069 h 2201"/>
                  <a:gd name="T8" fmla="*/ 0 w 1783"/>
                  <a:gd name="T9" fmla="*/ 2201 h 2201"/>
                  <a:gd name="T10" fmla="*/ 1783 w 1783"/>
                  <a:gd name="T11" fmla="*/ 2201 h 2201"/>
                  <a:gd name="T12" fmla="*/ 1783 w 1783"/>
                  <a:gd name="T13" fmla="*/ 2069 h 2201"/>
                  <a:gd name="T14" fmla="*/ 1311 w 1783"/>
                  <a:gd name="T15" fmla="*/ 2069 h 2201"/>
                  <a:gd name="T16" fmla="*/ 1311 w 1783"/>
                  <a:gd name="T17" fmla="*/ 0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3" h="2201">
                    <a:moveTo>
                      <a:pt x="1311" y="0"/>
                    </a:moveTo>
                    <a:lnTo>
                      <a:pt x="550" y="0"/>
                    </a:lnTo>
                    <a:lnTo>
                      <a:pt x="550" y="2069"/>
                    </a:lnTo>
                    <a:lnTo>
                      <a:pt x="0" y="2069"/>
                    </a:lnTo>
                    <a:lnTo>
                      <a:pt x="0" y="2201"/>
                    </a:lnTo>
                    <a:lnTo>
                      <a:pt x="1783" y="2201"/>
                    </a:lnTo>
                    <a:lnTo>
                      <a:pt x="1783" y="2069"/>
                    </a:lnTo>
                    <a:lnTo>
                      <a:pt x="1311" y="2069"/>
                    </a:lnTo>
                    <a:lnTo>
                      <a:pt x="1311" y="0"/>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grpSp>
        <p:grpSp>
          <p:nvGrpSpPr>
            <p:cNvPr id="551" name="Group 550">
              <a:extLst>
                <a:ext uri="{FF2B5EF4-FFF2-40B4-BE49-F238E27FC236}">
                  <a16:creationId xmlns:a16="http://schemas.microsoft.com/office/drawing/2014/main" id="{8AFFB736-D054-4CBF-B54D-1AA1FC0BF3E8}"/>
                </a:ext>
              </a:extLst>
            </p:cNvPr>
            <p:cNvGrpSpPr/>
            <p:nvPr/>
          </p:nvGrpSpPr>
          <p:grpSpPr>
            <a:xfrm>
              <a:off x="1640724" y="4275400"/>
              <a:ext cx="481642" cy="382727"/>
              <a:chOff x="-3435350" y="5073650"/>
              <a:chExt cx="3192462" cy="2536826"/>
            </a:xfrm>
            <a:grpFill/>
          </p:grpSpPr>
          <p:sp>
            <p:nvSpPr>
              <p:cNvPr id="552" name="Freeform 5">
                <a:extLst>
                  <a:ext uri="{FF2B5EF4-FFF2-40B4-BE49-F238E27FC236}">
                    <a16:creationId xmlns:a16="http://schemas.microsoft.com/office/drawing/2014/main" id="{6457BF99-8230-4F7B-AEBE-CE9789492CD5}"/>
                  </a:ext>
                </a:extLst>
              </p:cNvPr>
              <p:cNvSpPr>
                <a:spLocks noEditPoints="1"/>
              </p:cNvSpPr>
              <p:nvPr/>
            </p:nvSpPr>
            <p:spPr bwMode="auto">
              <a:xfrm>
                <a:off x="-1771650" y="5205413"/>
                <a:ext cx="573087" cy="573088"/>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53" name="Oval 6">
                <a:extLst>
                  <a:ext uri="{FF2B5EF4-FFF2-40B4-BE49-F238E27FC236}">
                    <a16:creationId xmlns:a16="http://schemas.microsoft.com/office/drawing/2014/main" id="{1CE80D0A-8741-4357-8C80-4FF236B473C6}"/>
                  </a:ext>
                </a:extLst>
              </p:cNvPr>
              <p:cNvSpPr>
                <a:spLocks noChangeArrowheads="1"/>
              </p:cNvSpPr>
              <p:nvPr/>
            </p:nvSpPr>
            <p:spPr bwMode="auto">
              <a:xfrm>
                <a:off x="-1571625" y="5405438"/>
                <a:ext cx="168275" cy="169863"/>
              </a:xfrm>
              <a:prstGeom prst="ellipse">
                <a:avLst/>
              </a:pr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54" name="Freeform 7">
                <a:extLst>
                  <a:ext uri="{FF2B5EF4-FFF2-40B4-BE49-F238E27FC236}">
                    <a16:creationId xmlns:a16="http://schemas.microsoft.com/office/drawing/2014/main" id="{C910FEF8-1102-4802-ADB6-2F49E56CF012}"/>
                  </a:ext>
                </a:extLst>
              </p:cNvPr>
              <p:cNvSpPr>
                <a:spLocks noEditPoints="1"/>
              </p:cNvSpPr>
              <p:nvPr/>
            </p:nvSpPr>
            <p:spPr bwMode="auto">
              <a:xfrm>
                <a:off x="-3435350" y="5073650"/>
                <a:ext cx="782637" cy="784225"/>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55" name="Oval 8">
                <a:extLst>
                  <a:ext uri="{FF2B5EF4-FFF2-40B4-BE49-F238E27FC236}">
                    <a16:creationId xmlns:a16="http://schemas.microsoft.com/office/drawing/2014/main" id="{57FBD3F1-47AF-4FFA-9BE5-1C6ED8FB042F}"/>
                  </a:ext>
                </a:extLst>
              </p:cNvPr>
              <p:cNvSpPr>
                <a:spLocks noChangeArrowheads="1"/>
              </p:cNvSpPr>
              <p:nvPr/>
            </p:nvSpPr>
            <p:spPr bwMode="auto">
              <a:xfrm>
                <a:off x="-3160713" y="5349875"/>
                <a:ext cx="230187" cy="233363"/>
              </a:xfrm>
              <a:prstGeom prst="ellipse">
                <a:avLst/>
              </a:pr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56" name="Freeform 9">
                <a:extLst>
                  <a:ext uri="{FF2B5EF4-FFF2-40B4-BE49-F238E27FC236}">
                    <a16:creationId xmlns:a16="http://schemas.microsoft.com/office/drawing/2014/main" id="{3319F5D0-CF49-41F1-B4E8-28FD9097653E}"/>
                  </a:ext>
                </a:extLst>
              </p:cNvPr>
              <p:cNvSpPr>
                <a:spLocks/>
              </p:cNvSpPr>
              <p:nvPr/>
            </p:nvSpPr>
            <p:spPr bwMode="auto">
              <a:xfrm>
                <a:off x="-792163" y="6540500"/>
                <a:ext cx="458787" cy="733425"/>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57" name="Freeform 10">
                <a:extLst>
                  <a:ext uri="{FF2B5EF4-FFF2-40B4-BE49-F238E27FC236}">
                    <a16:creationId xmlns:a16="http://schemas.microsoft.com/office/drawing/2014/main" id="{0E02E1C9-691A-468C-B4D9-87A9C7E44676}"/>
                  </a:ext>
                </a:extLst>
              </p:cNvPr>
              <p:cNvSpPr>
                <a:spLocks/>
              </p:cNvSpPr>
              <p:nvPr/>
            </p:nvSpPr>
            <p:spPr bwMode="auto">
              <a:xfrm>
                <a:off x="-3235325" y="6938963"/>
                <a:ext cx="2992437" cy="671513"/>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58" name="Freeform 11">
                <a:extLst>
                  <a:ext uri="{FF2B5EF4-FFF2-40B4-BE49-F238E27FC236}">
                    <a16:creationId xmlns:a16="http://schemas.microsoft.com/office/drawing/2014/main" id="{0AFA9576-5E79-4E7C-98B4-57FA2BCF69AA}"/>
                  </a:ext>
                </a:extLst>
              </p:cNvPr>
              <p:cNvSpPr>
                <a:spLocks/>
              </p:cNvSpPr>
              <p:nvPr/>
            </p:nvSpPr>
            <p:spPr bwMode="auto">
              <a:xfrm>
                <a:off x="-3100388" y="5813425"/>
                <a:ext cx="1009650" cy="1004888"/>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59" name="Freeform 12">
                <a:extLst>
                  <a:ext uri="{FF2B5EF4-FFF2-40B4-BE49-F238E27FC236}">
                    <a16:creationId xmlns:a16="http://schemas.microsoft.com/office/drawing/2014/main" id="{3D0053DF-02EE-400D-8E07-2B76CF077E29}"/>
                  </a:ext>
                </a:extLst>
              </p:cNvPr>
              <p:cNvSpPr>
                <a:spLocks/>
              </p:cNvSpPr>
              <p:nvPr/>
            </p:nvSpPr>
            <p:spPr bwMode="auto">
              <a:xfrm>
                <a:off x="-2562225" y="5251450"/>
                <a:ext cx="719137" cy="493713"/>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sp>
            <p:nvSpPr>
              <p:cNvPr id="560" name="Freeform 13">
                <a:extLst>
                  <a:ext uri="{FF2B5EF4-FFF2-40B4-BE49-F238E27FC236}">
                    <a16:creationId xmlns:a16="http://schemas.microsoft.com/office/drawing/2014/main" id="{8DD4A1F9-6AAC-4379-BA9D-9B581B94A2E7}"/>
                  </a:ext>
                </a:extLst>
              </p:cNvPr>
              <p:cNvSpPr>
                <a:spLocks/>
              </p:cNvSpPr>
              <p:nvPr/>
            </p:nvSpPr>
            <p:spPr bwMode="auto">
              <a:xfrm>
                <a:off x="-1447800" y="5699125"/>
                <a:ext cx="877887" cy="957263"/>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a:solidFill>
                  <a:schemeClr val="accent2"/>
                </a:solidFill>
              </a:ln>
              <a:extLst>
                <a:ext uri="{91240B29-F687-4f45-9708-019B960494DF}"/>
              </a:extLst>
            </p:spPr>
            <p:txBody>
              <a:bodyPr lIns="68580" tIns="34290" rIns="68580" bIns="34290"/>
              <a:lstStyle/>
              <a:p>
                <a:pPr eaLnBrk="1" hangingPunct="1">
                  <a:defRPr/>
                </a:pPr>
                <a:endParaRPr lang="en-US" sz="2100">
                  <a:solidFill>
                    <a:schemeClr val="tx1">
                      <a:lumMod val="95000"/>
                    </a:schemeClr>
                  </a:solidFill>
                  <a:latin typeface="+mj-lt"/>
                </a:endParaRPr>
              </a:p>
            </p:txBody>
          </p:sp>
        </p:grpSp>
      </p:grpSp>
      <p:sp>
        <p:nvSpPr>
          <p:cNvPr id="368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mtClean="0"/>
              <a:t>Defining Internet of Things (10.000 ft)</a:t>
            </a:r>
            <a:br>
              <a:rPr lang="en-US" altLang="de-DE" smtClean="0"/>
            </a:br>
            <a:endParaRPr lang="en-US" altLang="de-DE" smtClean="0"/>
          </a:p>
        </p:txBody>
      </p:sp>
      <p:grpSp>
        <p:nvGrpSpPr>
          <p:cNvPr id="86" name="Group 85"/>
          <p:cNvGrpSpPr>
            <a:grpSpLocks/>
          </p:cNvGrpSpPr>
          <p:nvPr/>
        </p:nvGrpSpPr>
        <p:grpSpPr bwMode="auto">
          <a:xfrm>
            <a:off x="-133350" y="4546600"/>
            <a:ext cx="2479675" cy="2376488"/>
            <a:chOff x="-115475" y="1259380"/>
            <a:chExt cx="3305342" cy="3170230"/>
          </a:xfrm>
        </p:grpSpPr>
        <p:sp>
          <p:nvSpPr>
            <p:cNvPr id="87" name="Oval 86">
              <a:extLst>
                <a:ext uri="{FF2B5EF4-FFF2-40B4-BE49-F238E27FC236}">
                  <a16:creationId xmlns:a16="http://schemas.microsoft.com/office/drawing/2014/main" id="{4A2F5226-9411-4063-9239-40BA11E81B88}"/>
                </a:ext>
              </a:extLst>
            </p:cNvPr>
            <p:cNvSpPr/>
            <p:nvPr/>
          </p:nvSpPr>
          <p:spPr>
            <a:xfrm>
              <a:off x="-115475" y="1259380"/>
              <a:ext cx="3305342" cy="3170230"/>
            </a:xfrm>
            <a:prstGeom prst="ellipse">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800">
                <a:solidFill>
                  <a:prstClr val="black"/>
                </a:solidFill>
                <a:cs typeface="Segoe UI" panose="020B0502040204020203" pitchFamily="34" charset="0"/>
              </a:endParaRPr>
            </a:p>
          </p:txBody>
        </p:sp>
        <p:sp>
          <p:nvSpPr>
            <p:cNvPr id="88" name="Rectangle 87">
              <a:extLst>
                <a:ext uri="{FF2B5EF4-FFF2-40B4-BE49-F238E27FC236}">
                  <a16:creationId xmlns:a16="http://schemas.microsoft.com/office/drawing/2014/main" id="{01E6556F-4874-4B03-8B2D-04F0BBF94CED}"/>
                </a:ext>
              </a:extLst>
            </p:cNvPr>
            <p:cNvSpPr/>
            <p:nvPr/>
          </p:nvSpPr>
          <p:spPr>
            <a:xfrm>
              <a:off x="66509" y="2252592"/>
              <a:ext cx="990333" cy="493428"/>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Traffic</a:t>
              </a:r>
              <a:endParaRPr lang="en-US" sz="1800" dirty="0">
                <a:solidFill>
                  <a:prstClr val="black"/>
                </a:solidFill>
                <a:latin typeface="Segoe UI Light"/>
                <a:ea typeface="+mn-ea"/>
                <a:cs typeface="Segoe UI" panose="020B0502040204020203" pitchFamily="34" charset="0"/>
              </a:endParaRPr>
            </a:p>
          </p:txBody>
        </p:sp>
        <p:sp>
          <p:nvSpPr>
            <p:cNvPr id="89" name="Rectangle 88">
              <a:extLst>
                <a:ext uri="{FF2B5EF4-FFF2-40B4-BE49-F238E27FC236}">
                  <a16:creationId xmlns:a16="http://schemas.microsoft.com/office/drawing/2014/main" id="{15D51F07-9462-4B7C-860B-9713C12BF692}"/>
                </a:ext>
              </a:extLst>
            </p:cNvPr>
            <p:cNvSpPr/>
            <p:nvPr/>
          </p:nvSpPr>
          <p:spPr>
            <a:xfrm>
              <a:off x="2176258" y="2267416"/>
              <a:ext cx="971287" cy="493430"/>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Buses</a:t>
              </a:r>
              <a:endParaRPr lang="en-US" sz="1800" dirty="0">
                <a:solidFill>
                  <a:prstClr val="black"/>
                </a:solidFill>
                <a:latin typeface="Segoe UI Light"/>
                <a:ea typeface="+mn-ea"/>
                <a:cs typeface="Segoe UI" panose="020B0502040204020203" pitchFamily="34" charset="0"/>
              </a:endParaRPr>
            </a:p>
          </p:txBody>
        </p:sp>
        <p:sp>
          <p:nvSpPr>
            <p:cNvPr id="90" name="Rectangle 89">
              <a:extLst>
                <a:ext uri="{FF2B5EF4-FFF2-40B4-BE49-F238E27FC236}">
                  <a16:creationId xmlns:a16="http://schemas.microsoft.com/office/drawing/2014/main" id="{C9A4A4FE-8F06-43FF-BADE-8EEE2AF1BDEE}"/>
                </a:ext>
              </a:extLst>
            </p:cNvPr>
            <p:cNvSpPr/>
            <p:nvPr/>
          </p:nvSpPr>
          <p:spPr>
            <a:xfrm>
              <a:off x="445291" y="1786693"/>
              <a:ext cx="812581" cy="493428"/>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Cars</a:t>
              </a:r>
              <a:endParaRPr lang="en-US" sz="1800" dirty="0">
                <a:solidFill>
                  <a:prstClr val="black"/>
                </a:solidFill>
                <a:latin typeface="Segoe UI Light"/>
                <a:ea typeface="+mn-ea"/>
                <a:cs typeface="Segoe UI" panose="020B0502040204020203" pitchFamily="34" charset="0"/>
              </a:endParaRPr>
            </a:p>
          </p:txBody>
        </p:sp>
        <p:sp>
          <p:nvSpPr>
            <p:cNvPr id="91" name="Rectangle 90">
              <a:extLst>
                <a:ext uri="{FF2B5EF4-FFF2-40B4-BE49-F238E27FC236}">
                  <a16:creationId xmlns:a16="http://schemas.microsoft.com/office/drawing/2014/main" id="{B5074041-2942-471B-B4BA-2E8262A4C30F}"/>
                </a:ext>
              </a:extLst>
            </p:cNvPr>
            <p:cNvSpPr/>
            <p:nvPr/>
          </p:nvSpPr>
          <p:spPr>
            <a:xfrm>
              <a:off x="1490643" y="3576168"/>
              <a:ext cx="1024190" cy="491311"/>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Trucks</a:t>
              </a:r>
              <a:endParaRPr lang="en-US" sz="1800" dirty="0">
                <a:solidFill>
                  <a:prstClr val="black"/>
                </a:solidFill>
                <a:latin typeface="Segoe UI Light"/>
                <a:ea typeface="+mn-ea"/>
                <a:cs typeface="Segoe UI" panose="020B0502040204020203" pitchFamily="34" charset="0"/>
              </a:endParaRPr>
            </a:p>
          </p:txBody>
        </p:sp>
        <p:sp>
          <p:nvSpPr>
            <p:cNvPr id="92" name="Rectangle 91">
              <a:extLst>
                <a:ext uri="{FF2B5EF4-FFF2-40B4-BE49-F238E27FC236}">
                  <a16:creationId xmlns:a16="http://schemas.microsoft.com/office/drawing/2014/main" id="{EBBB48C1-0845-4D2E-8345-50F556229069}"/>
                </a:ext>
              </a:extLst>
            </p:cNvPr>
            <p:cNvSpPr/>
            <p:nvPr/>
          </p:nvSpPr>
          <p:spPr>
            <a:xfrm>
              <a:off x="104599" y="2809552"/>
              <a:ext cx="964940" cy="491311"/>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Trains</a:t>
              </a:r>
              <a:endParaRPr lang="en-US" sz="1800" dirty="0">
                <a:solidFill>
                  <a:prstClr val="black"/>
                </a:solidFill>
                <a:latin typeface="Segoe UI Light"/>
                <a:ea typeface="+mn-ea"/>
                <a:cs typeface="Segoe UI" panose="020B0502040204020203" pitchFamily="34" charset="0"/>
              </a:endParaRPr>
            </a:p>
          </p:txBody>
        </p:sp>
        <p:sp>
          <p:nvSpPr>
            <p:cNvPr id="93" name="Rectangle 92">
              <a:extLst>
                <a:ext uri="{FF2B5EF4-FFF2-40B4-BE49-F238E27FC236}">
                  <a16:creationId xmlns:a16="http://schemas.microsoft.com/office/drawing/2014/main" id="{CF18694E-8C9C-4C7A-AAC1-4A58DBFB3DE8}"/>
                </a:ext>
              </a:extLst>
            </p:cNvPr>
            <p:cNvSpPr/>
            <p:nvPr/>
          </p:nvSpPr>
          <p:spPr>
            <a:xfrm>
              <a:off x="407201" y="3290276"/>
              <a:ext cx="1138460" cy="493428"/>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Vessels</a:t>
              </a:r>
              <a:endParaRPr lang="en-US" sz="1800" dirty="0">
                <a:solidFill>
                  <a:prstClr val="black"/>
                </a:solidFill>
                <a:latin typeface="Segoe UI Light"/>
                <a:ea typeface="+mn-ea"/>
                <a:cs typeface="Segoe UI" panose="020B0502040204020203" pitchFamily="34" charset="0"/>
              </a:endParaRPr>
            </a:p>
          </p:txBody>
        </p:sp>
        <p:sp>
          <p:nvSpPr>
            <p:cNvPr id="94" name="Rectangle 93">
              <a:extLst>
                <a:ext uri="{FF2B5EF4-FFF2-40B4-BE49-F238E27FC236}">
                  <a16:creationId xmlns:a16="http://schemas.microsoft.com/office/drawing/2014/main" id="{E5A15368-9292-4F90-AE22-F0B9D91AAD3C}"/>
                </a:ext>
              </a:extLst>
            </p:cNvPr>
            <p:cNvSpPr/>
            <p:nvPr/>
          </p:nvSpPr>
          <p:spPr>
            <a:xfrm>
              <a:off x="1046262" y="1718926"/>
              <a:ext cx="1176549" cy="491311"/>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Aircraft</a:t>
              </a:r>
              <a:endParaRPr lang="en-US" sz="1800" dirty="0">
                <a:solidFill>
                  <a:prstClr val="black"/>
                </a:solidFill>
                <a:latin typeface="Segoe UI Light"/>
                <a:ea typeface="+mn-ea"/>
                <a:cs typeface="Segoe UI" panose="020B0502040204020203" pitchFamily="34" charset="0"/>
              </a:endParaRPr>
            </a:p>
          </p:txBody>
        </p:sp>
        <p:sp>
          <p:nvSpPr>
            <p:cNvPr id="95" name="Rectangle 94">
              <a:extLst>
                <a:ext uri="{FF2B5EF4-FFF2-40B4-BE49-F238E27FC236}">
                  <a16:creationId xmlns:a16="http://schemas.microsoft.com/office/drawing/2014/main" id="{6A930457-C7DB-482C-8029-1334017AE944}"/>
                </a:ext>
              </a:extLst>
            </p:cNvPr>
            <p:cNvSpPr/>
            <p:nvPr/>
          </p:nvSpPr>
          <p:spPr>
            <a:xfrm>
              <a:off x="2199534" y="2993795"/>
              <a:ext cx="888760" cy="493428"/>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Bikes</a:t>
              </a:r>
              <a:endParaRPr lang="en-US" sz="1800" dirty="0">
                <a:solidFill>
                  <a:prstClr val="black"/>
                </a:solidFill>
                <a:latin typeface="Segoe UI Light"/>
                <a:ea typeface="+mn-ea"/>
                <a:cs typeface="Segoe UI" panose="020B0502040204020203" pitchFamily="34" charset="0"/>
              </a:endParaRPr>
            </a:p>
          </p:txBody>
        </p:sp>
      </p:grpSp>
      <p:sp>
        <p:nvSpPr>
          <p:cNvPr id="96" name="Oval 95">
            <a:extLst>
              <a:ext uri="{FF2B5EF4-FFF2-40B4-BE49-F238E27FC236}">
                <a16:creationId xmlns:a16="http://schemas.microsoft.com/office/drawing/2014/main" id="{C40C3DE2-68E7-4611-A340-A0C2B934BC50}"/>
              </a:ext>
            </a:extLst>
          </p:cNvPr>
          <p:cNvSpPr/>
          <p:nvPr/>
        </p:nvSpPr>
        <p:spPr>
          <a:xfrm>
            <a:off x="771525" y="5265738"/>
            <a:ext cx="919163" cy="896937"/>
          </a:xfrm>
          <a:prstGeom prst="ellipse">
            <a:avLst/>
          </a:prstGeom>
        </p:spPr>
        <p:style>
          <a:lnRef idx="1">
            <a:schemeClr val="dk1"/>
          </a:lnRef>
          <a:fillRef idx="3">
            <a:schemeClr val="dk1"/>
          </a:fillRef>
          <a:effectRef idx="2">
            <a:schemeClr val="dk1"/>
          </a:effectRef>
          <a:fontRef idx="minor">
            <a:schemeClr val="lt1"/>
          </a:fontRef>
        </p:style>
        <p:txBody>
          <a:bodyPr lIns="0" tIns="0" rIns="0" bIns="0" anchor="ctr"/>
          <a:lstStyle/>
          <a:p>
            <a:pPr algn="ctr" eaLnBrk="1" hangingPunct="1">
              <a:defRPr/>
            </a:pPr>
            <a:r>
              <a:rPr lang="en-US" sz="1200" dirty="0">
                <a:solidFill>
                  <a:prstClr val="white"/>
                </a:solidFill>
                <a:latin typeface="Segoe UI Light"/>
                <a:cs typeface="Segoe UI" panose="020B0502040204020203" pitchFamily="34" charset="0"/>
              </a:rPr>
              <a:t>Smart Mobility</a:t>
            </a:r>
          </a:p>
        </p:txBody>
      </p:sp>
      <p:grpSp>
        <p:nvGrpSpPr>
          <p:cNvPr id="97" name="Group 96"/>
          <p:cNvGrpSpPr>
            <a:grpSpLocks/>
          </p:cNvGrpSpPr>
          <p:nvPr/>
        </p:nvGrpSpPr>
        <p:grpSpPr bwMode="auto">
          <a:xfrm>
            <a:off x="1666875" y="3830638"/>
            <a:ext cx="2762250" cy="2616200"/>
            <a:chOff x="5139371" y="1345030"/>
            <a:chExt cx="3683539" cy="3487253"/>
          </a:xfrm>
        </p:grpSpPr>
        <p:sp>
          <p:nvSpPr>
            <p:cNvPr id="98" name="Oval 97">
              <a:extLst>
                <a:ext uri="{FF2B5EF4-FFF2-40B4-BE49-F238E27FC236}">
                  <a16:creationId xmlns:a16="http://schemas.microsoft.com/office/drawing/2014/main" id="{3517BABB-186B-4C5C-9D2F-BBDA0CF09B51}"/>
                </a:ext>
              </a:extLst>
            </p:cNvPr>
            <p:cNvSpPr/>
            <p:nvPr/>
          </p:nvSpPr>
          <p:spPr>
            <a:xfrm>
              <a:off x="5139371" y="1345030"/>
              <a:ext cx="3634849" cy="3487253"/>
            </a:xfrm>
            <a:prstGeom prst="ellipse">
              <a:avLst/>
            </a:prstGeom>
            <a:ln>
              <a:noFill/>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sz="1800">
                <a:solidFill>
                  <a:prstClr val="black"/>
                </a:solidFill>
                <a:latin typeface="Segoe UI Light"/>
                <a:cs typeface="Segoe UI" panose="020B0502040204020203" pitchFamily="34" charset="0"/>
              </a:endParaRPr>
            </a:p>
          </p:txBody>
        </p:sp>
        <p:sp>
          <p:nvSpPr>
            <p:cNvPr id="99" name="Rectangle 98">
              <a:extLst>
                <a:ext uri="{FF2B5EF4-FFF2-40B4-BE49-F238E27FC236}">
                  <a16:creationId xmlns:a16="http://schemas.microsoft.com/office/drawing/2014/main" id="{3CE86725-8BDB-4C7D-A362-44BAA56C009C}"/>
                </a:ext>
              </a:extLst>
            </p:cNvPr>
            <p:cNvSpPr/>
            <p:nvPr/>
          </p:nvSpPr>
          <p:spPr>
            <a:xfrm>
              <a:off x="5412462" y="2874935"/>
              <a:ext cx="1005563" cy="493041"/>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Water</a:t>
              </a:r>
              <a:endParaRPr lang="en-US" sz="1800" dirty="0">
                <a:solidFill>
                  <a:prstClr val="black"/>
                </a:solidFill>
                <a:latin typeface="Segoe UI Light"/>
                <a:ea typeface="+mn-ea"/>
                <a:cs typeface="Segoe UI" panose="020B0502040204020203" pitchFamily="34" charset="0"/>
              </a:endParaRPr>
            </a:p>
          </p:txBody>
        </p:sp>
        <p:sp>
          <p:nvSpPr>
            <p:cNvPr id="100" name="Rectangle 99">
              <a:extLst>
                <a:ext uri="{FF2B5EF4-FFF2-40B4-BE49-F238E27FC236}">
                  <a16:creationId xmlns:a16="http://schemas.microsoft.com/office/drawing/2014/main" id="{164AB53B-ABE3-4EB1-8208-3A12DF0661CF}"/>
                </a:ext>
              </a:extLst>
            </p:cNvPr>
            <p:cNvSpPr/>
            <p:nvPr/>
          </p:nvSpPr>
          <p:spPr>
            <a:xfrm>
              <a:off x="5651679" y="3683266"/>
              <a:ext cx="1022500" cy="493041"/>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Waste</a:t>
              </a:r>
              <a:endParaRPr lang="en-US" sz="1800" dirty="0">
                <a:solidFill>
                  <a:prstClr val="black"/>
                </a:solidFill>
                <a:latin typeface="Segoe UI Light"/>
                <a:ea typeface="+mn-ea"/>
                <a:cs typeface="Segoe UI" panose="020B0502040204020203" pitchFamily="34" charset="0"/>
              </a:endParaRPr>
            </a:p>
          </p:txBody>
        </p:sp>
        <p:sp>
          <p:nvSpPr>
            <p:cNvPr id="101" name="Rectangle 100">
              <a:extLst>
                <a:ext uri="{FF2B5EF4-FFF2-40B4-BE49-F238E27FC236}">
                  <a16:creationId xmlns:a16="http://schemas.microsoft.com/office/drawing/2014/main" id="{E101FACD-0C73-495E-85DD-F5F3E711C7D5}"/>
                </a:ext>
              </a:extLst>
            </p:cNvPr>
            <p:cNvSpPr/>
            <p:nvPr/>
          </p:nvSpPr>
          <p:spPr>
            <a:xfrm>
              <a:off x="5511959" y="1969265"/>
              <a:ext cx="1354865" cy="861234"/>
            </a:xfrm>
            <a:prstGeom prst="rect">
              <a:avLst/>
            </a:prstGeom>
          </p:spPr>
          <p:txBody>
            <a:bodyPr wrap="none">
              <a:spAutoFit/>
            </a:bodyPr>
            <a:lstStyle/>
            <a:p>
              <a:pPr algn="ctr" eaLnBrk="1" hangingPunct="1">
                <a:defRPr/>
              </a:pPr>
              <a:r>
                <a:rPr lang="en-US" sz="1800" dirty="0">
                  <a:solidFill>
                    <a:prstClr val="black"/>
                  </a:solidFill>
                  <a:latin typeface="Segoe UI Light"/>
                  <a:ea typeface="+mn-ea"/>
                  <a:cs typeface="Segoe UI" panose="020B0502040204020203" pitchFamily="34" charset="0"/>
                </a:rPr>
                <a:t>Pollution</a:t>
              </a:r>
              <a:br>
                <a:rPr lang="en-US" sz="1800" dirty="0">
                  <a:solidFill>
                    <a:prstClr val="black"/>
                  </a:solidFill>
                  <a:latin typeface="Segoe UI Light"/>
                  <a:ea typeface="+mn-ea"/>
                  <a:cs typeface="Segoe UI" panose="020B0502040204020203" pitchFamily="34" charset="0"/>
                </a:rPr>
              </a:br>
              <a:r>
                <a:rPr lang="en-US" sz="1800" dirty="0">
                  <a:solidFill>
                    <a:prstClr val="black"/>
                  </a:solidFill>
                  <a:latin typeface="Segoe UI Light"/>
                  <a:ea typeface="+mn-ea"/>
                  <a:cs typeface="Segoe UI" panose="020B0502040204020203" pitchFamily="34" charset="0"/>
                </a:rPr>
                <a:t>Control</a:t>
              </a:r>
            </a:p>
          </p:txBody>
        </p:sp>
        <p:sp>
          <p:nvSpPr>
            <p:cNvPr id="102" name="Rectangle 101">
              <a:extLst>
                <a:ext uri="{FF2B5EF4-FFF2-40B4-BE49-F238E27FC236}">
                  <a16:creationId xmlns:a16="http://schemas.microsoft.com/office/drawing/2014/main" id="{6DDB68CA-753B-481C-AB97-3D2EA3B4064A}"/>
                </a:ext>
              </a:extLst>
            </p:cNvPr>
            <p:cNvSpPr/>
            <p:nvPr/>
          </p:nvSpPr>
          <p:spPr>
            <a:xfrm>
              <a:off x="6777911" y="1624349"/>
              <a:ext cx="707070" cy="493039"/>
            </a:xfrm>
            <a:prstGeom prst="rect">
              <a:avLst/>
            </a:prstGeom>
          </p:spPr>
          <p:txBody>
            <a:bodyPr wrap="none">
              <a:spAutoFit/>
            </a:bodyPr>
            <a:lstStyle/>
            <a:p>
              <a:pPr eaLnBrk="1" hangingPunct="1">
                <a:defRPr/>
              </a:pPr>
              <a:r>
                <a:rPr lang="en-US" sz="1800" dirty="0">
                  <a:solidFill>
                    <a:prstClr val="black"/>
                  </a:solidFill>
                  <a:latin typeface="Segoe UI Light"/>
                  <a:ea typeface="+mn-ea"/>
                  <a:cs typeface="Segoe UI" panose="020B0502040204020203" pitchFamily="34" charset="0"/>
                </a:rPr>
                <a:t>Fire</a:t>
              </a:r>
            </a:p>
          </p:txBody>
        </p:sp>
        <p:sp>
          <p:nvSpPr>
            <p:cNvPr id="103" name="Rectangle 102">
              <a:extLst>
                <a:ext uri="{FF2B5EF4-FFF2-40B4-BE49-F238E27FC236}">
                  <a16:creationId xmlns:a16="http://schemas.microsoft.com/office/drawing/2014/main" id="{FCDB98BA-F44F-43D0-8D80-AEA32E125C44}"/>
                </a:ext>
              </a:extLst>
            </p:cNvPr>
            <p:cNvSpPr/>
            <p:nvPr/>
          </p:nvSpPr>
          <p:spPr>
            <a:xfrm>
              <a:off x="7148382" y="2182986"/>
              <a:ext cx="1674528" cy="493039"/>
            </a:xfrm>
            <a:prstGeom prst="rect">
              <a:avLst/>
            </a:prstGeom>
          </p:spPr>
          <p:txBody>
            <a:bodyPr wrap="none">
              <a:spAutoFit/>
            </a:bodyPr>
            <a:lstStyle/>
            <a:p>
              <a:pPr eaLnBrk="1" hangingPunct="1">
                <a:defRPr/>
              </a:pPr>
              <a:r>
                <a:rPr lang="en-US" sz="1800" dirty="0">
                  <a:solidFill>
                    <a:prstClr val="black"/>
                  </a:solidFill>
                  <a:latin typeface="Segoe UI Light"/>
                  <a:ea typeface="+mn-ea"/>
                  <a:cs typeface="Segoe UI" panose="020B0502040204020203" pitchFamily="34" charset="0"/>
                </a:rPr>
                <a:t>Emergency</a:t>
              </a:r>
            </a:p>
          </p:txBody>
        </p:sp>
        <p:sp>
          <p:nvSpPr>
            <p:cNvPr id="104" name="Rectangle 103">
              <a:extLst>
                <a:ext uri="{FF2B5EF4-FFF2-40B4-BE49-F238E27FC236}">
                  <a16:creationId xmlns:a16="http://schemas.microsoft.com/office/drawing/2014/main" id="{7870AB74-7831-4BD6-A043-6BC4433F1A52}"/>
                </a:ext>
              </a:extLst>
            </p:cNvPr>
            <p:cNvSpPr/>
            <p:nvPr/>
          </p:nvSpPr>
          <p:spPr>
            <a:xfrm>
              <a:off x="7491332" y="2974390"/>
              <a:ext cx="1022499" cy="861232"/>
            </a:xfrm>
            <a:prstGeom prst="rect">
              <a:avLst/>
            </a:prstGeom>
          </p:spPr>
          <p:txBody>
            <a:bodyPr wrap="none">
              <a:spAutoFit/>
            </a:bodyPr>
            <a:lstStyle/>
            <a:p>
              <a:pPr algn="ctr" eaLnBrk="1" hangingPunct="1">
                <a:defRPr/>
              </a:pPr>
              <a:r>
                <a:rPr lang="en-US" sz="1800" dirty="0">
                  <a:solidFill>
                    <a:prstClr val="black"/>
                  </a:solidFill>
                  <a:latin typeface="Segoe UI Light"/>
                  <a:ea typeface="+mn-ea"/>
                  <a:cs typeface="Segoe UI" panose="020B0502040204020203" pitchFamily="34" charset="0"/>
                </a:rPr>
                <a:t>Public</a:t>
              </a:r>
            </a:p>
            <a:p>
              <a:pPr algn="ctr" eaLnBrk="1" hangingPunct="1">
                <a:defRPr/>
              </a:pPr>
              <a:r>
                <a:rPr lang="en-US" sz="1800" dirty="0">
                  <a:solidFill>
                    <a:prstClr val="black"/>
                  </a:solidFill>
                  <a:latin typeface="Segoe UI Light"/>
                  <a:ea typeface="+mn-ea"/>
                  <a:cs typeface="Segoe UI" panose="020B0502040204020203" pitchFamily="34" charset="0"/>
                </a:rPr>
                <a:t>Safety</a:t>
              </a:r>
            </a:p>
          </p:txBody>
        </p:sp>
        <p:sp>
          <p:nvSpPr>
            <p:cNvPr id="105" name="Rectangle 104">
              <a:extLst>
                <a:ext uri="{FF2B5EF4-FFF2-40B4-BE49-F238E27FC236}">
                  <a16:creationId xmlns:a16="http://schemas.microsoft.com/office/drawing/2014/main" id="{0931AE56-F53F-476A-9BD4-EDD4A037F8A0}"/>
                </a:ext>
              </a:extLst>
            </p:cNvPr>
            <p:cNvSpPr/>
            <p:nvPr/>
          </p:nvSpPr>
          <p:spPr>
            <a:xfrm>
              <a:off x="6432844" y="3852550"/>
              <a:ext cx="1877757" cy="863349"/>
            </a:xfrm>
            <a:prstGeom prst="rect">
              <a:avLst/>
            </a:prstGeom>
          </p:spPr>
          <p:txBody>
            <a:bodyPr wrap="none">
              <a:spAutoFit/>
            </a:bodyPr>
            <a:lstStyle/>
            <a:p>
              <a:pPr algn="ctr" eaLnBrk="1" hangingPunct="1">
                <a:defRPr/>
              </a:pPr>
              <a:r>
                <a:rPr lang="en-US" sz="1800" dirty="0">
                  <a:solidFill>
                    <a:prstClr val="black"/>
                  </a:solidFill>
                  <a:latin typeface="Segoe UI Light"/>
                  <a:ea typeface="+mn-ea"/>
                  <a:cs typeface="Segoe UI" panose="020B0502040204020203" pitchFamily="34" charset="0"/>
                </a:rPr>
                <a:t>Law </a:t>
              </a:r>
              <a:br>
                <a:rPr lang="en-US" sz="1800" dirty="0">
                  <a:solidFill>
                    <a:prstClr val="black"/>
                  </a:solidFill>
                  <a:latin typeface="Segoe UI Light"/>
                  <a:ea typeface="+mn-ea"/>
                  <a:cs typeface="Segoe UI" panose="020B0502040204020203" pitchFamily="34" charset="0"/>
                </a:rPr>
              </a:br>
              <a:r>
                <a:rPr lang="en-US" sz="1800" dirty="0">
                  <a:solidFill>
                    <a:prstClr val="black"/>
                  </a:solidFill>
                  <a:latin typeface="Segoe UI Light"/>
                  <a:ea typeface="+mn-ea"/>
                  <a:cs typeface="Segoe UI" panose="020B0502040204020203" pitchFamily="34" charset="0"/>
                </a:rPr>
                <a:t>Enforcement</a:t>
              </a:r>
            </a:p>
          </p:txBody>
        </p:sp>
      </p:grpSp>
      <p:sp>
        <p:nvSpPr>
          <p:cNvPr id="106" name="Oval 105">
            <a:extLst>
              <a:ext uri="{FF2B5EF4-FFF2-40B4-BE49-F238E27FC236}">
                <a16:creationId xmlns:a16="http://schemas.microsoft.com/office/drawing/2014/main" id="{867B7E79-545A-48C7-B333-E4C02E78D78E}"/>
              </a:ext>
            </a:extLst>
          </p:cNvPr>
          <p:cNvSpPr/>
          <p:nvPr/>
        </p:nvSpPr>
        <p:spPr>
          <a:xfrm>
            <a:off x="2600325" y="4735513"/>
            <a:ext cx="919163" cy="895350"/>
          </a:xfrm>
          <a:prstGeom prst="ellipse">
            <a:avLst/>
          </a:prstGeom>
        </p:spPr>
        <p:style>
          <a:lnRef idx="1">
            <a:schemeClr val="accent5"/>
          </a:lnRef>
          <a:fillRef idx="3">
            <a:schemeClr val="accent5"/>
          </a:fillRef>
          <a:effectRef idx="2">
            <a:schemeClr val="accent5"/>
          </a:effectRef>
          <a:fontRef idx="minor">
            <a:schemeClr val="lt1"/>
          </a:fontRef>
        </p:style>
        <p:txBody>
          <a:bodyPr lIns="0" tIns="0" rIns="0" bIns="0" anchor="ctr"/>
          <a:lstStyle/>
          <a:p>
            <a:pPr algn="ctr" eaLnBrk="1" hangingPunct="1">
              <a:defRPr/>
            </a:pPr>
            <a:r>
              <a:rPr lang="en-US" sz="1200" dirty="0">
                <a:solidFill>
                  <a:schemeClr val="tx1"/>
                </a:solidFill>
                <a:latin typeface="Segoe UI Light"/>
                <a:cs typeface="Segoe UI" panose="020B0502040204020203" pitchFamily="34" charset="0"/>
              </a:rPr>
              <a:t>Smart Cities</a:t>
            </a:r>
          </a:p>
        </p:txBody>
      </p:sp>
      <p:grpSp>
        <p:nvGrpSpPr>
          <p:cNvPr id="107" name="Group 106"/>
          <p:cNvGrpSpPr>
            <a:grpSpLocks/>
          </p:cNvGrpSpPr>
          <p:nvPr/>
        </p:nvGrpSpPr>
        <p:grpSpPr bwMode="auto">
          <a:xfrm>
            <a:off x="3990975" y="4171950"/>
            <a:ext cx="3298825" cy="3163888"/>
            <a:chOff x="2259285" y="103102"/>
            <a:chExt cx="4399410" cy="4219576"/>
          </a:xfrm>
        </p:grpSpPr>
        <p:sp>
          <p:nvSpPr>
            <p:cNvPr id="108" name="Oval 107">
              <a:extLst>
                <a:ext uri="{FF2B5EF4-FFF2-40B4-BE49-F238E27FC236}">
                  <a16:creationId xmlns:a16="http://schemas.microsoft.com/office/drawing/2014/main" id="{B77B7F3B-4F62-424B-B6A5-DFF80E8AD7CD}"/>
                </a:ext>
              </a:extLst>
            </p:cNvPr>
            <p:cNvSpPr/>
            <p:nvPr/>
          </p:nvSpPr>
          <p:spPr>
            <a:xfrm>
              <a:off x="2259285" y="103102"/>
              <a:ext cx="4399410" cy="4219576"/>
            </a:xfrm>
            <a:prstGeom prst="ellipse">
              <a:avLst/>
            </a:prstGeom>
            <a:ln/>
          </p:spPr>
          <p:style>
            <a:lnRef idx="1">
              <a:schemeClr val="accent2"/>
            </a:lnRef>
            <a:fillRef idx="3">
              <a:schemeClr val="accent2"/>
            </a:fillRef>
            <a:effectRef idx="2">
              <a:schemeClr val="accent2"/>
            </a:effectRef>
            <a:fontRef idx="minor">
              <a:schemeClr val="lt1"/>
            </a:fontRef>
          </p:style>
          <p:txBody>
            <a:bodyPr anchor="ctr"/>
            <a:lstStyle/>
            <a:p>
              <a:pPr algn="ctr" eaLnBrk="1" hangingPunct="1">
                <a:defRPr/>
              </a:pPr>
              <a:endParaRPr lang="en-US" sz="1800">
                <a:solidFill>
                  <a:prstClr val="black"/>
                </a:solidFill>
                <a:latin typeface="Segoe UI Light"/>
                <a:cs typeface="Segoe UI" panose="020B0502040204020203" pitchFamily="34" charset="0"/>
              </a:endParaRPr>
            </a:p>
          </p:txBody>
        </p:sp>
        <p:sp>
          <p:nvSpPr>
            <p:cNvPr id="109" name="Rectangle 108">
              <a:extLst>
                <a:ext uri="{FF2B5EF4-FFF2-40B4-BE49-F238E27FC236}">
                  <a16:creationId xmlns:a16="http://schemas.microsoft.com/office/drawing/2014/main" id="{F7D39007-3EDB-4775-8510-44206F5FC739}"/>
                </a:ext>
              </a:extLst>
            </p:cNvPr>
            <p:cNvSpPr/>
            <p:nvPr/>
          </p:nvSpPr>
          <p:spPr>
            <a:xfrm>
              <a:off x="4160474" y="655691"/>
              <a:ext cx="2119254" cy="1600602"/>
            </a:xfrm>
            <a:prstGeom prst="rect">
              <a:avLst/>
            </a:prstGeom>
          </p:spPr>
          <p:txBody>
            <a:bodyPr>
              <a:spAutoFit/>
            </a:bodyPr>
            <a:lstStyle/>
            <a:p>
              <a:pPr algn="ct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Manufacturing Integration and Automation</a:t>
              </a:r>
              <a:endParaRPr lang="en-US" sz="1800" dirty="0">
                <a:solidFill>
                  <a:prstClr val="black"/>
                </a:solidFill>
                <a:latin typeface="Segoe UI Light"/>
                <a:ea typeface="+mn-ea"/>
                <a:cs typeface="Segoe UI" panose="020B0502040204020203" pitchFamily="34" charset="0"/>
              </a:endParaRPr>
            </a:p>
          </p:txBody>
        </p:sp>
        <p:sp>
          <p:nvSpPr>
            <p:cNvPr id="110" name="Rectangle 109">
              <a:extLst>
                <a:ext uri="{FF2B5EF4-FFF2-40B4-BE49-F238E27FC236}">
                  <a16:creationId xmlns:a16="http://schemas.microsoft.com/office/drawing/2014/main" id="{F3E8D176-0C0B-460A-AFB6-DCD079C2EE3D}"/>
                </a:ext>
              </a:extLst>
            </p:cNvPr>
            <p:cNvSpPr/>
            <p:nvPr/>
          </p:nvSpPr>
          <p:spPr>
            <a:xfrm>
              <a:off x="2773750" y="945747"/>
              <a:ext cx="1420598" cy="861700"/>
            </a:xfrm>
            <a:prstGeom prst="rect">
              <a:avLst/>
            </a:prstGeom>
          </p:spPr>
          <p:txBody>
            <a:bodyPr wrap="none">
              <a:spAutoFit/>
            </a:bodyPr>
            <a:lstStyle/>
            <a:p>
              <a:pPr algn="ct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Remote</a:t>
              </a:r>
              <a:br>
                <a:rPr lang="en-US" sz="1800" dirty="0">
                  <a:solidFill>
                    <a:prstClr val="black"/>
                  </a:solidFill>
                  <a:latin typeface="Segoe UI Light"/>
                  <a:ea typeface="Calibri" panose="020F0502020204030204" pitchFamily="34" charset="0"/>
                  <a:cs typeface="Segoe UI" panose="020B0502040204020203" pitchFamily="34" charset="0"/>
                </a:rPr>
              </a:br>
              <a:r>
                <a:rPr lang="en-US" sz="1800" dirty="0">
                  <a:solidFill>
                    <a:prstClr val="black"/>
                  </a:solidFill>
                  <a:latin typeface="Segoe UI Light"/>
                  <a:ea typeface="Calibri" panose="020F0502020204030204" pitchFamily="34" charset="0"/>
                  <a:cs typeface="Segoe UI" panose="020B0502040204020203" pitchFamily="34" charset="0"/>
                </a:rPr>
                <a:t>Servicing</a:t>
              </a:r>
              <a:endParaRPr lang="en-US" sz="1800" dirty="0">
                <a:solidFill>
                  <a:prstClr val="black"/>
                </a:solidFill>
                <a:latin typeface="Segoe UI Light"/>
                <a:ea typeface="+mn-ea"/>
                <a:cs typeface="Segoe UI" panose="020B0502040204020203" pitchFamily="34" charset="0"/>
              </a:endParaRPr>
            </a:p>
          </p:txBody>
        </p:sp>
        <p:sp>
          <p:nvSpPr>
            <p:cNvPr id="111" name="Rectangle 110">
              <a:extLst>
                <a:ext uri="{FF2B5EF4-FFF2-40B4-BE49-F238E27FC236}">
                  <a16:creationId xmlns:a16="http://schemas.microsoft.com/office/drawing/2014/main" id="{62BB854C-A522-42C3-B09D-A63BFA0EAFDB}"/>
                </a:ext>
              </a:extLst>
            </p:cNvPr>
            <p:cNvSpPr/>
            <p:nvPr/>
          </p:nvSpPr>
          <p:spPr>
            <a:xfrm>
              <a:off x="3082852" y="2819468"/>
              <a:ext cx="2146777" cy="1230091"/>
            </a:xfrm>
            <a:prstGeom prst="rect">
              <a:avLst/>
            </a:prstGeom>
          </p:spPr>
          <p:txBody>
            <a:bodyPr wrap="none">
              <a:spAutoFit/>
            </a:bodyPr>
            <a:lstStyle/>
            <a:p>
              <a:pPr algn="ct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Predictive and </a:t>
              </a:r>
              <a:br>
                <a:rPr lang="en-US" sz="1800" dirty="0">
                  <a:solidFill>
                    <a:prstClr val="black"/>
                  </a:solidFill>
                  <a:latin typeface="Segoe UI Light"/>
                  <a:ea typeface="Calibri" panose="020F0502020204030204" pitchFamily="34" charset="0"/>
                  <a:cs typeface="Segoe UI" panose="020B0502040204020203" pitchFamily="34" charset="0"/>
                </a:rPr>
              </a:br>
              <a:r>
                <a:rPr lang="en-US" sz="1800" dirty="0">
                  <a:solidFill>
                    <a:prstClr val="black"/>
                  </a:solidFill>
                  <a:latin typeface="Segoe UI Light"/>
                  <a:ea typeface="Calibri" panose="020F0502020204030204" pitchFamily="34" charset="0"/>
                  <a:cs typeface="Segoe UI" panose="020B0502040204020203" pitchFamily="34" charset="0"/>
                </a:rPr>
                <a:t>Reactive</a:t>
              </a:r>
              <a:br>
                <a:rPr lang="en-US" sz="1800" dirty="0">
                  <a:solidFill>
                    <a:prstClr val="black"/>
                  </a:solidFill>
                  <a:latin typeface="Segoe UI Light"/>
                  <a:ea typeface="Calibri" panose="020F0502020204030204" pitchFamily="34" charset="0"/>
                  <a:cs typeface="Segoe UI" panose="020B0502040204020203" pitchFamily="34" charset="0"/>
                </a:rPr>
              </a:br>
              <a:r>
                <a:rPr lang="en-US" sz="1800" dirty="0">
                  <a:solidFill>
                    <a:prstClr val="black"/>
                  </a:solidFill>
                  <a:latin typeface="Segoe UI Light"/>
                  <a:ea typeface="Calibri" panose="020F0502020204030204" pitchFamily="34" charset="0"/>
                  <a:cs typeface="Segoe UI" panose="020B0502040204020203" pitchFamily="34" charset="0"/>
                </a:rPr>
                <a:t>Maintenance</a:t>
              </a:r>
              <a:endParaRPr lang="en-US" sz="1800" dirty="0">
                <a:solidFill>
                  <a:prstClr val="black"/>
                </a:solidFill>
                <a:latin typeface="Segoe UI Light"/>
                <a:ea typeface="+mn-ea"/>
                <a:cs typeface="Segoe UI" panose="020B0502040204020203" pitchFamily="34" charset="0"/>
              </a:endParaRPr>
            </a:p>
          </p:txBody>
        </p:sp>
      </p:grpSp>
      <p:sp>
        <p:nvSpPr>
          <p:cNvPr id="112" name="Oval 111">
            <a:extLst>
              <a:ext uri="{FF2B5EF4-FFF2-40B4-BE49-F238E27FC236}">
                <a16:creationId xmlns:a16="http://schemas.microsoft.com/office/drawing/2014/main" id="{69BB89BD-C2F0-4C6B-B0DF-423E7E669A61}"/>
              </a:ext>
            </a:extLst>
          </p:cNvPr>
          <p:cNvSpPr/>
          <p:nvPr/>
        </p:nvSpPr>
        <p:spPr>
          <a:xfrm>
            <a:off x="5130800" y="5357813"/>
            <a:ext cx="919163" cy="89535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anchor="ctr"/>
          <a:lstStyle/>
          <a:p>
            <a:pPr algn="ctr" eaLnBrk="1" hangingPunct="1">
              <a:defRPr/>
            </a:pPr>
            <a:r>
              <a:rPr lang="en-US" sz="1200" dirty="0">
                <a:solidFill>
                  <a:schemeClr val="tx1"/>
                </a:solidFill>
                <a:latin typeface="Segoe UI Light"/>
                <a:cs typeface="Segoe UI" panose="020B0502040204020203" pitchFamily="34" charset="0"/>
              </a:rPr>
              <a:t>Smart Factory</a:t>
            </a:r>
          </a:p>
        </p:txBody>
      </p:sp>
      <p:grpSp>
        <p:nvGrpSpPr>
          <p:cNvPr id="113" name="Group 112"/>
          <p:cNvGrpSpPr>
            <a:grpSpLocks/>
          </p:cNvGrpSpPr>
          <p:nvPr/>
        </p:nvGrpSpPr>
        <p:grpSpPr bwMode="auto">
          <a:xfrm>
            <a:off x="6753225" y="4000500"/>
            <a:ext cx="2747963" cy="2616200"/>
            <a:chOff x="6089110" y="3910546"/>
            <a:chExt cx="3662322" cy="3487253"/>
          </a:xfrm>
        </p:grpSpPr>
        <p:sp>
          <p:nvSpPr>
            <p:cNvPr id="114" name="Oval 113">
              <a:extLst>
                <a:ext uri="{FF2B5EF4-FFF2-40B4-BE49-F238E27FC236}">
                  <a16:creationId xmlns:a16="http://schemas.microsoft.com/office/drawing/2014/main" id="{B945FC97-DF80-4355-986B-A8CE464A8924}"/>
                </a:ext>
              </a:extLst>
            </p:cNvPr>
            <p:cNvSpPr/>
            <p:nvPr/>
          </p:nvSpPr>
          <p:spPr>
            <a:xfrm>
              <a:off x="6089110" y="3910546"/>
              <a:ext cx="3636933" cy="3487253"/>
            </a:xfrm>
            <a:prstGeom prst="ellipse">
              <a:avLst/>
            </a:prstGeom>
            <a:ln/>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endParaRPr lang="en-US" sz="1800">
                <a:solidFill>
                  <a:prstClr val="black"/>
                </a:solidFill>
                <a:cs typeface="Segoe UI" panose="020B0502040204020203" pitchFamily="34" charset="0"/>
              </a:endParaRPr>
            </a:p>
          </p:txBody>
        </p:sp>
        <p:sp>
          <p:nvSpPr>
            <p:cNvPr id="115" name="Rectangle 114">
              <a:extLst>
                <a:ext uri="{FF2B5EF4-FFF2-40B4-BE49-F238E27FC236}">
                  <a16:creationId xmlns:a16="http://schemas.microsoft.com/office/drawing/2014/main" id="{6E64E0BA-D778-46E2-8BA7-88194401262C}"/>
                </a:ext>
              </a:extLst>
            </p:cNvPr>
            <p:cNvSpPr/>
            <p:nvPr/>
          </p:nvSpPr>
          <p:spPr>
            <a:xfrm>
              <a:off x="8213299" y="6092196"/>
              <a:ext cx="1024011" cy="493039"/>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Safety</a:t>
              </a:r>
              <a:endParaRPr lang="en-US" sz="1800" dirty="0">
                <a:solidFill>
                  <a:prstClr val="black"/>
                </a:solidFill>
                <a:latin typeface="Segoe UI Light"/>
                <a:ea typeface="+mn-ea"/>
                <a:cs typeface="Segoe UI" panose="020B0502040204020203" pitchFamily="34" charset="0"/>
              </a:endParaRPr>
            </a:p>
          </p:txBody>
        </p:sp>
        <p:sp>
          <p:nvSpPr>
            <p:cNvPr id="116" name="Rectangle 115">
              <a:extLst>
                <a:ext uri="{FF2B5EF4-FFF2-40B4-BE49-F238E27FC236}">
                  <a16:creationId xmlns:a16="http://schemas.microsoft.com/office/drawing/2014/main" id="{7BBDA461-D6F9-48FA-9EE9-B20A3759E3E2}"/>
                </a:ext>
              </a:extLst>
            </p:cNvPr>
            <p:cNvSpPr/>
            <p:nvPr/>
          </p:nvSpPr>
          <p:spPr>
            <a:xfrm>
              <a:off x="6747101" y="6113356"/>
              <a:ext cx="1254625" cy="493039"/>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Security</a:t>
              </a:r>
              <a:endParaRPr lang="en-US" sz="1800" dirty="0">
                <a:solidFill>
                  <a:prstClr val="black"/>
                </a:solidFill>
                <a:latin typeface="Segoe UI Light"/>
                <a:ea typeface="+mn-ea"/>
                <a:cs typeface="Segoe UI" panose="020B0502040204020203" pitchFamily="34" charset="0"/>
              </a:endParaRPr>
            </a:p>
          </p:txBody>
        </p:sp>
        <p:sp>
          <p:nvSpPr>
            <p:cNvPr id="117" name="Rectangle 116">
              <a:extLst>
                <a:ext uri="{FF2B5EF4-FFF2-40B4-BE49-F238E27FC236}">
                  <a16:creationId xmlns:a16="http://schemas.microsoft.com/office/drawing/2014/main" id="{5D33964A-AA86-4D6C-91A4-CDE95B3B96CD}"/>
                </a:ext>
              </a:extLst>
            </p:cNvPr>
            <p:cNvSpPr/>
            <p:nvPr/>
          </p:nvSpPr>
          <p:spPr>
            <a:xfrm>
              <a:off x="6247790" y="5580111"/>
              <a:ext cx="1328676" cy="493039"/>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Comfort</a:t>
              </a:r>
              <a:endParaRPr lang="en-US" sz="1800" dirty="0">
                <a:solidFill>
                  <a:prstClr val="black"/>
                </a:solidFill>
                <a:latin typeface="Segoe UI Light"/>
                <a:ea typeface="+mn-ea"/>
                <a:cs typeface="Segoe UI" panose="020B0502040204020203" pitchFamily="34" charset="0"/>
              </a:endParaRPr>
            </a:p>
          </p:txBody>
        </p:sp>
        <p:sp>
          <p:nvSpPr>
            <p:cNvPr id="118" name="Rectangle 117">
              <a:extLst>
                <a:ext uri="{FF2B5EF4-FFF2-40B4-BE49-F238E27FC236}">
                  <a16:creationId xmlns:a16="http://schemas.microsoft.com/office/drawing/2014/main" id="{43DC6AB1-A8E2-4835-861E-07038CE92B16}"/>
                </a:ext>
              </a:extLst>
            </p:cNvPr>
            <p:cNvSpPr/>
            <p:nvPr/>
          </p:nvSpPr>
          <p:spPr>
            <a:xfrm>
              <a:off x="8469302" y="5372738"/>
              <a:ext cx="1282130" cy="493039"/>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Lighting</a:t>
              </a:r>
              <a:endParaRPr lang="en-US" sz="1800" dirty="0">
                <a:solidFill>
                  <a:prstClr val="black"/>
                </a:solidFill>
                <a:latin typeface="Segoe UI Light"/>
                <a:ea typeface="+mn-ea"/>
                <a:cs typeface="Segoe UI" panose="020B0502040204020203" pitchFamily="34" charset="0"/>
              </a:endParaRPr>
            </a:p>
          </p:txBody>
        </p:sp>
        <p:sp>
          <p:nvSpPr>
            <p:cNvPr id="119" name="Rectangle 118">
              <a:extLst>
                <a:ext uri="{FF2B5EF4-FFF2-40B4-BE49-F238E27FC236}">
                  <a16:creationId xmlns:a16="http://schemas.microsoft.com/office/drawing/2014/main" id="{7A4D1228-0202-4029-B4A8-DCD82E7A8E7A}"/>
                </a:ext>
              </a:extLst>
            </p:cNvPr>
            <p:cNvSpPr/>
            <p:nvPr/>
          </p:nvSpPr>
          <p:spPr>
            <a:xfrm>
              <a:off x="7912866" y="4630004"/>
              <a:ext cx="1768747" cy="490924"/>
            </a:xfrm>
            <a:prstGeom prst="rect">
              <a:avLst/>
            </a:prstGeom>
          </p:spPr>
          <p:txBody>
            <a:bodyPr wrap="none">
              <a:spAutoFit/>
            </a:bodyPr>
            <a:lstStyle/>
            <a:p>
              <a:pPr eaLnBrk="1" hangingPunct="1">
                <a:defRPr/>
              </a:pPr>
              <a:r>
                <a:rPr lang="en-US" sz="1800" dirty="0">
                  <a:solidFill>
                    <a:prstClr val="black"/>
                  </a:solidFill>
                  <a:latin typeface="Segoe UI Light"/>
                  <a:ea typeface="Calibri" panose="020F0502020204030204" pitchFamily="34" charset="0"/>
                  <a:cs typeface="Segoe UI" panose="020B0502040204020203" pitchFamily="34" charset="0"/>
                </a:rPr>
                <a:t>Automation</a:t>
              </a:r>
              <a:endParaRPr lang="en-US" sz="1800" dirty="0">
                <a:solidFill>
                  <a:prstClr val="black"/>
                </a:solidFill>
                <a:latin typeface="Segoe UI Light"/>
                <a:ea typeface="+mn-ea"/>
                <a:cs typeface="Segoe UI" panose="020B0502040204020203" pitchFamily="34" charset="0"/>
              </a:endParaRPr>
            </a:p>
          </p:txBody>
        </p:sp>
      </p:grpSp>
      <p:sp>
        <p:nvSpPr>
          <p:cNvPr id="120" name="Oval 119">
            <a:extLst>
              <a:ext uri="{FF2B5EF4-FFF2-40B4-BE49-F238E27FC236}">
                <a16:creationId xmlns:a16="http://schemas.microsoft.com/office/drawing/2014/main" id="{5F5B97A7-4941-4D7F-96DC-D53466AFAFEE}"/>
              </a:ext>
            </a:extLst>
          </p:cNvPr>
          <p:cNvSpPr/>
          <p:nvPr/>
        </p:nvSpPr>
        <p:spPr>
          <a:xfrm>
            <a:off x="7580313" y="4803775"/>
            <a:ext cx="919162" cy="896938"/>
          </a:xfrm>
          <a:prstGeom prst="ellipse">
            <a:avLst/>
          </a:prstGeom>
        </p:spPr>
        <p:style>
          <a:lnRef idx="1">
            <a:schemeClr val="accent6"/>
          </a:lnRef>
          <a:fillRef idx="3">
            <a:schemeClr val="accent6"/>
          </a:fillRef>
          <a:effectRef idx="2">
            <a:schemeClr val="accent6"/>
          </a:effectRef>
          <a:fontRef idx="minor">
            <a:schemeClr val="lt1"/>
          </a:fontRef>
        </p:style>
        <p:txBody>
          <a:bodyPr lIns="0" tIns="0" rIns="0" bIns="0" anchor="ctr"/>
          <a:lstStyle/>
          <a:p>
            <a:pPr algn="ctr" eaLnBrk="1" hangingPunct="1">
              <a:defRPr/>
            </a:pPr>
            <a:r>
              <a:rPr lang="en-US" sz="1200" dirty="0">
                <a:solidFill>
                  <a:schemeClr val="tx1"/>
                </a:solidFill>
                <a:latin typeface="Segoe UI Light"/>
                <a:cs typeface="Segoe UI" panose="020B0502040204020203" pitchFamily="34" charset="0"/>
              </a:rPr>
              <a:t>Smart Home</a:t>
            </a:r>
          </a:p>
        </p:txBody>
      </p:sp>
      <p:sp>
        <p:nvSpPr>
          <p:cNvPr id="3" name="Left-Right Arrow 2">
            <a:extLst>
              <a:ext uri="{FF2B5EF4-FFF2-40B4-BE49-F238E27FC236}">
                <a16:creationId xmlns:a16="http://schemas.microsoft.com/office/drawing/2014/main" id="{BAE7A3C2-7403-4CAA-926C-A37538D2CCEE}"/>
              </a:ext>
            </a:extLst>
          </p:cNvPr>
          <p:cNvSpPr/>
          <p:nvPr/>
        </p:nvSpPr>
        <p:spPr>
          <a:xfrm>
            <a:off x="430213" y="3606800"/>
            <a:ext cx="8247062" cy="850900"/>
          </a:xfrm>
          <a:prstGeom prst="leftRightArrow">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sz="1800">
              <a:solidFill>
                <a:schemeClr val="bg2"/>
              </a:solidFill>
            </a:endParaRPr>
          </a:p>
        </p:txBody>
      </p:sp>
      <p:sp>
        <p:nvSpPr>
          <p:cNvPr id="36895" name="TextBox 3"/>
          <p:cNvSpPr txBox="1">
            <a:spLocks noChangeArrowheads="1"/>
          </p:cNvSpPr>
          <p:nvPr/>
        </p:nvSpPr>
        <p:spPr bwMode="auto">
          <a:xfrm>
            <a:off x="2192338" y="3836988"/>
            <a:ext cx="5203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sz="1800">
                <a:solidFill>
                  <a:schemeClr val="bg2"/>
                </a:solidFill>
              </a:rPr>
              <a:t>Internet of Things spans from end-to-end</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wheel(1)">
                                      <p:cBhvr>
                                        <p:cTn id="17" dur="2000"/>
                                        <p:tgtEl>
                                          <p:spTgt spid="86"/>
                                        </p:tgtEl>
                                      </p:cBhvr>
                                    </p:animEffect>
                                  </p:childTnLst>
                                </p:cTn>
                              </p:par>
                            </p:childTnLst>
                          </p:cTn>
                        </p:par>
                        <p:par>
                          <p:cTn id="18" fill="hold" nodeType="afterGroup">
                            <p:stCondLst>
                              <p:cond delay="2000"/>
                            </p:stCondLst>
                            <p:childTnLst>
                              <p:par>
                                <p:cTn id="19" presetID="21" presetClass="entr" presetSubtype="1" fill="hold" nodeType="after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wheel(1)">
                                      <p:cBhvr>
                                        <p:cTn id="21" dur="2000"/>
                                        <p:tgtEl>
                                          <p:spTgt spid="97"/>
                                        </p:tgtEl>
                                      </p:cBhvr>
                                    </p:animEffect>
                                  </p:childTnLst>
                                </p:cTn>
                              </p:par>
                            </p:childTnLst>
                          </p:cTn>
                        </p:par>
                        <p:par>
                          <p:cTn id="22" fill="hold" nodeType="afterGroup">
                            <p:stCondLst>
                              <p:cond delay="4000"/>
                            </p:stCondLst>
                            <p:childTnLst>
                              <p:par>
                                <p:cTn id="23" presetID="21" presetClass="entr" presetSubtype="1" fill="hold" nodeType="after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wheel(1)">
                                      <p:cBhvr>
                                        <p:cTn id="25" dur="2000"/>
                                        <p:tgtEl>
                                          <p:spTgt spid="107"/>
                                        </p:tgtEl>
                                      </p:cBhvr>
                                    </p:animEffect>
                                  </p:childTnLst>
                                </p:cTn>
                              </p:par>
                            </p:childTnLst>
                          </p:cTn>
                        </p:par>
                        <p:par>
                          <p:cTn id="26" fill="hold" nodeType="afterGroup">
                            <p:stCondLst>
                              <p:cond delay="6000"/>
                            </p:stCondLst>
                            <p:childTnLst>
                              <p:par>
                                <p:cTn id="27" presetID="21" presetClass="entr" presetSubtype="1" fill="hold" nodeType="afterEffect">
                                  <p:stCondLst>
                                    <p:cond delay="0"/>
                                  </p:stCondLst>
                                  <p:childTnLst>
                                    <p:set>
                                      <p:cBhvr>
                                        <p:cTn id="28" dur="1" fill="hold">
                                          <p:stCondLst>
                                            <p:cond delay="0"/>
                                          </p:stCondLst>
                                        </p:cTn>
                                        <p:tgtEl>
                                          <p:spTgt spid="113"/>
                                        </p:tgtEl>
                                        <p:attrNameLst>
                                          <p:attrName>style.visibility</p:attrName>
                                        </p:attrNameLst>
                                      </p:cBhvr>
                                      <p:to>
                                        <p:strVal val="visible"/>
                                      </p:to>
                                    </p:set>
                                    <p:animEffect transition="in" filter="wheel(1)">
                                      <p:cBhvr>
                                        <p:cTn id="29" dur="2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6" grpId="0" animBg="1"/>
      <p:bldP spid="112" grpId="0" animBg="1"/>
      <p:bldP spid="1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21EABED-2320-4A78-8F73-52287FE12958}"/>
              </a:ext>
            </a:extLst>
          </p:cNvPr>
          <p:cNvSpPr txBox="1">
            <a:spLocks/>
          </p:cNvSpPr>
          <p:nvPr/>
        </p:nvSpPr>
        <p:spPr>
          <a:xfrm>
            <a:off x="161925" y="1087438"/>
            <a:ext cx="8916988" cy="688975"/>
          </a:xfrm>
          <a:prstGeom prst="rect">
            <a:avLst/>
          </a:prstGeom>
        </p:spPr>
        <p:txBody>
          <a:bodyPr lIns="109728" tIns="68580" rIns="109728" bIns="68580"/>
          <a:lstStyle>
            <a:lvl1pPr algn="l" defTabSz="914192" rtl="0" eaLnBrk="1" latinLnBrk="0" hangingPunct="1">
              <a:lnSpc>
                <a:spcPct val="90000"/>
              </a:lnSpc>
              <a:spcBef>
                <a:spcPct val="0"/>
              </a:spcBef>
              <a:buNone/>
              <a:defRPr lang="en-US" sz="4704" b="0" kern="1200" cap="none" spc="-100" baseline="0">
                <a:ln w="3175">
                  <a:noFill/>
                </a:ln>
                <a:solidFill>
                  <a:schemeClr val="bg1"/>
                </a:solidFill>
                <a:effectLst/>
                <a:latin typeface="+mj-lt"/>
                <a:ea typeface="+mn-ea"/>
                <a:cs typeface="Segoe UI" pitchFamily="34" charset="0"/>
              </a:defRPr>
            </a:lvl1pPr>
          </a:lstStyle>
          <a:p>
            <a:pPr>
              <a:defRPr/>
            </a:pPr>
            <a:endParaRPr sz="3672" dirty="0"/>
          </a:p>
        </p:txBody>
      </p:sp>
      <p:sp>
        <p:nvSpPr>
          <p:cNvPr id="38915" name="Inhaltsplatzhalter 8"/>
          <p:cNvSpPr>
            <a:spLocks noGrp="1" noChangeArrowheads="1"/>
          </p:cNvSpPr>
          <p:nvPr>
            <p:ph idx="1"/>
          </p:nvPr>
        </p:nvSpPr>
        <p:spPr>
          <a:xfrm>
            <a:off x="603250" y="1490663"/>
            <a:ext cx="2695575" cy="347662"/>
          </a:xfrm>
        </p:spPr>
        <p:txBody>
          <a:bodyPr/>
          <a:lstStyle/>
          <a:p>
            <a:pPr marL="0" indent="0" eaLnBrk="1" hangingPunct="1">
              <a:buFont typeface="Times" panose="02020603050405020304" pitchFamily="18" charset="0"/>
              <a:buNone/>
            </a:pPr>
            <a:r>
              <a:rPr lang="en-US" altLang="de-DE" sz="1800" b="1" smtClean="0">
                <a:solidFill>
                  <a:schemeClr val="accent1"/>
                </a:solidFill>
              </a:rPr>
              <a:t>Challenges</a:t>
            </a:r>
            <a:endParaRPr lang="de-DE" altLang="de-DE" sz="1800" b="1" smtClean="0">
              <a:solidFill>
                <a:schemeClr val="accent1"/>
              </a:solidFill>
            </a:endParaRPr>
          </a:p>
        </p:txBody>
      </p:sp>
      <p:sp>
        <p:nvSpPr>
          <p:cNvPr id="3891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z="3600" smtClean="0"/>
              <a:t>Things</a:t>
            </a:r>
            <a:br>
              <a:rPr lang="en-US" altLang="de-DE" sz="3600" smtClean="0"/>
            </a:br>
            <a:endParaRPr lang="en-US" altLang="de-DE" smtClean="0"/>
          </a:p>
        </p:txBody>
      </p:sp>
      <p:sp>
        <p:nvSpPr>
          <p:cNvPr id="38917" name="Inhaltsplatzhalter 2"/>
          <p:cNvSpPr>
            <a:spLocks noGrp="1" noChangeArrowheads="1"/>
          </p:cNvSpPr>
          <p:nvPr>
            <p:ph sz="half" idx="4294967295"/>
          </p:nvPr>
        </p:nvSpPr>
        <p:spPr>
          <a:xfrm>
            <a:off x="685800" y="1905000"/>
            <a:ext cx="3868738" cy="3684588"/>
          </a:xfrm>
        </p:spPr>
        <p:txBody>
          <a:bodyPr/>
          <a:lstStyle/>
          <a:p>
            <a:pPr marL="0" indent="0" eaLnBrk="1" hangingPunct="1">
              <a:buFont typeface="Times" panose="02020603050405020304" pitchFamily="18" charset="0"/>
              <a:buNone/>
            </a:pPr>
            <a:r>
              <a:rPr lang="en-US" altLang="de-DE" smtClean="0"/>
              <a:t>Memory</a:t>
            </a:r>
          </a:p>
          <a:p>
            <a:pPr marL="0" indent="0" eaLnBrk="1" hangingPunct="1">
              <a:buFont typeface="Times" panose="02020603050405020304" pitchFamily="18" charset="0"/>
              <a:buNone/>
            </a:pPr>
            <a:r>
              <a:rPr lang="en-US" altLang="de-DE" smtClean="0"/>
              <a:t>Processor</a:t>
            </a:r>
          </a:p>
          <a:p>
            <a:pPr marL="0" indent="0" eaLnBrk="1" hangingPunct="1">
              <a:buFont typeface="Times" panose="02020603050405020304" pitchFamily="18" charset="0"/>
              <a:buNone/>
            </a:pPr>
            <a:r>
              <a:rPr lang="en-US" altLang="de-DE" smtClean="0"/>
              <a:t>Energy (Battery) , lifetime</a:t>
            </a:r>
          </a:p>
          <a:p>
            <a:pPr marL="0" indent="0" eaLnBrk="1" hangingPunct="1">
              <a:buFont typeface="Times" panose="02020603050405020304" pitchFamily="18" charset="0"/>
              <a:buNone/>
            </a:pPr>
            <a:r>
              <a:rPr lang="en-US" altLang="de-DE" smtClean="0"/>
              <a:t>Security</a:t>
            </a:r>
          </a:p>
          <a:p>
            <a:pPr marL="0" indent="0" eaLnBrk="1" hangingPunct="1">
              <a:buFont typeface="Times" panose="02020603050405020304" pitchFamily="18" charset="0"/>
              <a:buNone/>
            </a:pPr>
            <a:r>
              <a:rPr lang="en-US" altLang="de-DE" smtClean="0"/>
              <a:t>Various generations (old vs new)</a:t>
            </a:r>
          </a:p>
          <a:p>
            <a:pPr marL="0" indent="0" eaLnBrk="1" hangingPunct="1">
              <a:buFont typeface="Times" panose="02020603050405020304" pitchFamily="18" charset="0"/>
              <a:buNone/>
            </a:pPr>
            <a:r>
              <a:rPr lang="en-US" altLang="de-DE" smtClean="0"/>
              <a:t>Heterogeneous platforms</a:t>
            </a:r>
          </a:p>
          <a:p>
            <a:pPr marL="0" indent="0" eaLnBrk="1" hangingPunct="1">
              <a:buFont typeface="Times" panose="02020603050405020304" pitchFamily="18" charset="0"/>
              <a:buNone/>
            </a:pPr>
            <a:r>
              <a:rPr lang="en-US" altLang="de-DE" smtClean="0"/>
              <a:t>Provisioning</a:t>
            </a:r>
          </a:p>
          <a:p>
            <a:pPr marL="0" indent="0" eaLnBrk="1" hangingPunct="1">
              <a:buFont typeface="Times" panose="02020603050405020304" pitchFamily="18" charset="0"/>
              <a:buNone/>
            </a:pPr>
            <a:r>
              <a:rPr lang="en-US" altLang="de-DE" smtClean="0"/>
              <a:t>Variety of device categories (sensor, gateways)</a:t>
            </a:r>
          </a:p>
          <a:p>
            <a:pPr marL="0" indent="0" eaLnBrk="1" hangingPunct="1">
              <a:buFont typeface="Times" panose="02020603050405020304" pitchFamily="18" charset="0"/>
              <a:buNone/>
            </a:pPr>
            <a:r>
              <a:rPr lang="en-US" altLang="de-DE" smtClean="0"/>
              <a:t>Variety of device types</a:t>
            </a:r>
          </a:p>
          <a:p>
            <a:pPr marL="0" indent="0" eaLnBrk="1" hangingPunct="1">
              <a:buFont typeface="Times" panose="02020603050405020304" pitchFamily="18" charset="0"/>
              <a:buNone/>
            </a:pPr>
            <a:r>
              <a:rPr lang="en-US" altLang="de-DE" smtClean="0"/>
              <a:t>Programming languages</a:t>
            </a:r>
          </a:p>
          <a:p>
            <a:pPr marL="0" indent="0" eaLnBrk="1" hangingPunct="1">
              <a:buFont typeface="Times" panose="02020603050405020304" pitchFamily="18" charset="0"/>
              <a:buNone/>
            </a:pPr>
            <a:endParaRPr lang="de-DE" altLang="de-DE" smtClean="0"/>
          </a:p>
        </p:txBody>
      </p:sp>
      <p:sp>
        <p:nvSpPr>
          <p:cNvPr id="38918" name="Textplatzhalter 3"/>
          <p:cNvSpPr>
            <a:spLocks noGrp="1" noChangeArrowheads="1"/>
          </p:cNvSpPr>
          <p:nvPr>
            <p:ph type="body" sz="quarter" idx="4294967295"/>
          </p:nvPr>
        </p:nvSpPr>
        <p:spPr>
          <a:xfrm>
            <a:off x="4800600" y="1493838"/>
            <a:ext cx="2238375" cy="331787"/>
          </a:xfrm>
        </p:spPr>
        <p:txBody>
          <a:bodyPr/>
          <a:lstStyle/>
          <a:p>
            <a:pPr marL="0" indent="0" eaLnBrk="1" hangingPunct="1">
              <a:buFont typeface="Times" panose="02020603050405020304" pitchFamily="18" charset="0"/>
              <a:buNone/>
            </a:pPr>
            <a:r>
              <a:rPr lang="en-US" altLang="de-DE" sz="1800" b="1" smtClean="0">
                <a:solidFill>
                  <a:schemeClr val="accent1"/>
                </a:solidFill>
              </a:rPr>
              <a:t>Technology</a:t>
            </a:r>
            <a:endParaRPr lang="de-DE" altLang="de-DE" sz="1800" b="1" smtClean="0">
              <a:solidFill>
                <a:schemeClr val="accent1"/>
              </a:solidFill>
            </a:endParaRPr>
          </a:p>
        </p:txBody>
      </p:sp>
      <p:sp>
        <p:nvSpPr>
          <p:cNvPr id="38919" name="Inhaltsplatzhalter 5"/>
          <p:cNvSpPr>
            <a:spLocks noGrp="1" noChangeArrowheads="1"/>
          </p:cNvSpPr>
          <p:nvPr>
            <p:ph sz="quarter" idx="4294967295"/>
          </p:nvPr>
        </p:nvSpPr>
        <p:spPr>
          <a:xfrm>
            <a:off x="4916488" y="1903413"/>
            <a:ext cx="3887787" cy="3240087"/>
          </a:xfrm>
        </p:spPr>
        <p:txBody>
          <a:bodyPr/>
          <a:lstStyle/>
          <a:p>
            <a:pPr marL="0" indent="0" eaLnBrk="1" hangingPunct="1">
              <a:buFont typeface="Times" panose="02020603050405020304" pitchFamily="18" charset="0"/>
              <a:buNone/>
            </a:pPr>
            <a:r>
              <a:rPr lang="en-US" altLang="de-DE" smtClean="0"/>
              <a:t>Microcontroller vs OS powered</a:t>
            </a:r>
          </a:p>
          <a:p>
            <a:pPr marL="0" indent="0" eaLnBrk="1" hangingPunct="1">
              <a:buFont typeface="Times" panose="02020603050405020304" pitchFamily="18" charset="0"/>
              <a:buNone/>
            </a:pPr>
            <a:r>
              <a:rPr lang="en-US" altLang="de-DE" smtClean="0"/>
              <a:t>C, Java, Python, JavaScript, C++, C#, ….</a:t>
            </a:r>
          </a:p>
          <a:p>
            <a:pPr marL="0" indent="0" eaLnBrk="1" hangingPunct="1">
              <a:buFont typeface="Times" panose="02020603050405020304" pitchFamily="18" charset="0"/>
              <a:buNone/>
            </a:pPr>
            <a:endParaRPr lang="de-DE" altLang="de-DE" smtClean="0"/>
          </a:p>
        </p:txBody>
      </p:sp>
      <p:pic>
        <p:nvPicPr>
          <p:cNvPr id="38920" name="Picture 83"/>
          <p:cNvPicPr>
            <a:picLocks noChangeAspect="1"/>
          </p:cNvPicPr>
          <p:nvPr/>
        </p:nvPicPr>
        <p:blipFill>
          <a:blip r:embed="rId3">
            <a:extLst>
              <a:ext uri="{28A0092B-C50C-407E-A947-70E740481C1C}">
                <a14:useLocalDpi xmlns:a14="http://schemas.microsoft.com/office/drawing/2010/main" val="0"/>
              </a:ext>
            </a:extLst>
          </a:blip>
          <a:srcRect l="10931" r="16624" b="10538"/>
          <a:stretch>
            <a:fillRect/>
          </a:stretch>
        </p:blipFill>
        <p:spPr bwMode="auto">
          <a:xfrm>
            <a:off x="7794625" y="5416550"/>
            <a:ext cx="1285875"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84"/>
          <p:cNvPicPr>
            <a:picLocks noChangeAspect="1"/>
          </p:cNvPicPr>
          <p:nvPr/>
        </p:nvPicPr>
        <p:blipFill>
          <a:blip r:embed="rId4">
            <a:extLst>
              <a:ext uri="{28A0092B-C50C-407E-A947-70E740481C1C}">
                <a14:useLocalDpi xmlns:a14="http://schemas.microsoft.com/office/drawing/2010/main" val="0"/>
              </a:ext>
            </a:extLst>
          </a:blip>
          <a:srcRect b="34007"/>
          <a:stretch>
            <a:fillRect/>
          </a:stretch>
        </p:blipFill>
        <p:spPr bwMode="auto">
          <a:xfrm>
            <a:off x="4432300" y="5991225"/>
            <a:ext cx="1646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3"/>
          <p:cNvPicPr>
            <a:picLocks noChangeAspect="1"/>
          </p:cNvPicPr>
          <p:nvPr/>
        </p:nvPicPr>
        <p:blipFill>
          <a:blip r:embed="rId5">
            <a:extLst>
              <a:ext uri="{28A0092B-C50C-407E-A947-70E740481C1C}">
                <a14:useLocalDpi xmlns:a14="http://schemas.microsoft.com/office/drawing/2010/main" val="0"/>
              </a:ext>
            </a:extLst>
          </a:blip>
          <a:srcRect l="23853" r="24358"/>
          <a:stretch>
            <a:fillRect/>
          </a:stretch>
        </p:blipFill>
        <p:spPr bwMode="auto">
          <a:xfrm>
            <a:off x="2298700" y="5249863"/>
            <a:ext cx="114617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3"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638" y="5691188"/>
            <a:ext cx="12906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4"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19463" y="5367338"/>
            <a:ext cx="11811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5" name="Picture 7"/>
          <p:cNvPicPr>
            <a:picLocks noChangeAspect="1"/>
          </p:cNvPicPr>
          <p:nvPr/>
        </p:nvPicPr>
        <p:blipFill>
          <a:blip r:embed="rId8">
            <a:extLst>
              <a:ext uri="{28A0092B-C50C-407E-A947-70E740481C1C}">
                <a14:useLocalDpi xmlns:a14="http://schemas.microsoft.com/office/drawing/2010/main" val="0"/>
              </a:ext>
            </a:extLst>
          </a:blip>
          <a:srcRect l="5925" t="6235" r="4913" b="8775"/>
          <a:stretch>
            <a:fillRect/>
          </a:stretch>
        </p:blipFill>
        <p:spPr bwMode="auto">
          <a:xfrm>
            <a:off x="6299200" y="5476875"/>
            <a:ext cx="13493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6" name="Picture 7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84275" y="5299075"/>
            <a:ext cx="12636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F6D85AB-C01E-4147-8A58-B38D230BF85C}"/>
              </a:ext>
            </a:extLst>
          </p:cNvPr>
          <p:cNvSpPr txBox="1">
            <a:spLocks/>
          </p:cNvSpPr>
          <p:nvPr/>
        </p:nvSpPr>
        <p:spPr>
          <a:xfrm>
            <a:off x="161925" y="1087438"/>
            <a:ext cx="8916988" cy="688975"/>
          </a:xfrm>
          <a:prstGeom prst="rect">
            <a:avLst/>
          </a:prstGeom>
        </p:spPr>
        <p:txBody>
          <a:bodyPr lIns="109728" tIns="68580" rIns="109728" bIns="68580"/>
          <a:lstStyle>
            <a:lvl1pPr algn="l" defTabSz="914192" rtl="0" eaLnBrk="1" latinLnBrk="0" hangingPunct="1">
              <a:lnSpc>
                <a:spcPct val="90000"/>
              </a:lnSpc>
              <a:spcBef>
                <a:spcPct val="0"/>
              </a:spcBef>
              <a:buNone/>
              <a:defRPr lang="en-US" sz="4704" b="0" kern="1200" cap="none" spc="-100" baseline="0">
                <a:ln w="3175">
                  <a:noFill/>
                </a:ln>
                <a:solidFill>
                  <a:schemeClr val="bg1"/>
                </a:solidFill>
                <a:effectLst/>
                <a:latin typeface="+mj-lt"/>
                <a:ea typeface="+mn-ea"/>
                <a:cs typeface="Segoe UI" pitchFamily="34" charset="0"/>
              </a:defRPr>
            </a:lvl1pPr>
          </a:lstStyle>
          <a:p>
            <a:pPr>
              <a:defRPr/>
            </a:pPr>
            <a:endParaRPr sz="3672" dirty="0"/>
          </a:p>
        </p:txBody>
      </p:sp>
      <p:sp>
        <p:nvSpPr>
          <p:cNvPr id="40963" name="Inhaltsplatzhalter 8"/>
          <p:cNvSpPr>
            <a:spLocks noGrp="1" noChangeArrowheads="1"/>
          </p:cNvSpPr>
          <p:nvPr>
            <p:ph idx="1"/>
          </p:nvPr>
        </p:nvSpPr>
        <p:spPr>
          <a:xfrm>
            <a:off x="603250" y="1490663"/>
            <a:ext cx="2695575" cy="347662"/>
          </a:xfrm>
        </p:spPr>
        <p:txBody>
          <a:bodyPr/>
          <a:lstStyle/>
          <a:p>
            <a:pPr marL="0" indent="0" eaLnBrk="1" hangingPunct="1">
              <a:buFont typeface="Times" panose="02020603050405020304" pitchFamily="18" charset="0"/>
              <a:buNone/>
            </a:pPr>
            <a:r>
              <a:rPr lang="en-US" altLang="de-DE" sz="1800" b="1" smtClean="0">
                <a:solidFill>
                  <a:schemeClr val="accent1"/>
                </a:solidFill>
              </a:rPr>
              <a:t>Challenges</a:t>
            </a:r>
            <a:endParaRPr lang="de-DE" altLang="de-DE" sz="1800" b="1" smtClean="0">
              <a:solidFill>
                <a:schemeClr val="accent1"/>
              </a:solidFill>
            </a:endParaRPr>
          </a:p>
        </p:txBody>
      </p:sp>
      <p:sp>
        <p:nvSpPr>
          <p:cNvPr id="4096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z="3600" smtClean="0"/>
              <a:t>Connectivity</a:t>
            </a:r>
            <a:br>
              <a:rPr lang="en-US" altLang="de-DE" sz="3600" smtClean="0"/>
            </a:br>
            <a:endParaRPr lang="en-US" altLang="de-DE" smtClean="0"/>
          </a:p>
        </p:txBody>
      </p:sp>
      <p:sp>
        <p:nvSpPr>
          <p:cNvPr id="40965" name="Inhaltsplatzhalter 2"/>
          <p:cNvSpPr>
            <a:spLocks noGrp="1" noChangeArrowheads="1"/>
          </p:cNvSpPr>
          <p:nvPr>
            <p:ph sz="half" idx="4294967295"/>
          </p:nvPr>
        </p:nvSpPr>
        <p:spPr>
          <a:xfrm>
            <a:off x="685800" y="1905000"/>
            <a:ext cx="3868738" cy="3684588"/>
          </a:xfrm>
        </p:spPr>
        <p:txBody>
          <a:bodyPr/>
          <a:lstStyle/>
          <a:p>
            <a:pPr marL="0" indent="0" eaLnBrk="1" hangingPunct="1">
              <a:buFont typeface="Times" panose="02020603050405020304" pitchFamily="18" charset="0"/>
              <a:buNone/>
            </a:pPr>
            <a:r>
              <a:rPr lang="en-US" altLang="de-DE" smtClean="0"/>
              <a:t>Amount of connected things</a:t>
            </a:r>
          </a:p>
          <a:p>
            <a:pPr marL="0" indent="0" eaLnBrk="1" hangingPunct="1">
              <a:buFont typeface="Times" panose="02020603050405020304" pitchFamily="18" charset="0"/>
              <a:buNone/>
            </a:pPr>
            <a:r>
              <a:rPr lang="en-US" altLang="de-DE" smtClean="0"/>
              <a:t>Variety of protocols</a:t>
            </a:r>
          </a:p>
          <a:p>
            <a:pPr marL="0" indent="0" eaLnBrk="1" hangingPunct="1">
              <a:buFont typeface="Times" panose="02020603050405020304" pitchFamily="18" charset="0"/>
              <a:buNone/>
            </a:pPr>
            <a:r>
              <a:rPr lang="en-US" altLang="de-DE" smtClean="0"/>
              <a:t>Variety of </a:t>
            </a:r>
            <a:r>
              <a:rPr lang="en-US" altLang="de-DE" b="1" smtClean="0"/>
              <a:t>communication pattern</a:t>
            </a:r>
          </a:p>
          <a:p>
            <a:pPr marL="0" indent="0" eaLnBrk="1" hangingPunct="1">
              <a:buFont typeface="Times" panose="02020603050405020304" pitchFamily="18" charset="0"/>
              <a:buNone/>
            </a:pPr>
            <a:r>
              <a:rPr lang="en-US" altLang="de-DE" smtClean="0"/>
              <a:t>Security</a:t>
            </a:r>
          </a:p>
          <a:p>
            <a:pPr marL="0" indent="0" eaLnBrk="1" hangingPunct="1">
              <a:buFont typeface="Times" panose="02020603050405020304" pitchFamily="18" charset="0"/>
              <a:buNone/>
            </a:pPr>
            <a:r>
              <a:rPr lang="en-US" altLang="de-DE" smtClean="0"/>
              <a:t>Variety of </a:t>
            </a:r>
            <a:r>
              <a:rPr lang="en-US" altLang="de-DE" b="1" smtClean="0"/>
              <a:t>topologies</a:t>
            </a:r>
          </a:p>
          <a:p>
            <a:pPr marL="0" indent="0" eaLnBrk="1" hangingPunct="1">
              <a:buFont typeface="Times" panose="02020603050405020304" pitchFamily="18" charset="0"/>
              <a:buNone/>
            </a:pPr>
            <a:r>
              <a:rPr lang="en-US" altLang="de-DE" smtClean="0"/>
              <a:t>Discovery</a:t>
            </a:r>
          </a:p>
          <a:p>
            <a:pPr marL="0" indent="0" eaLnBrk="1" hangingPunct="1">
              <a:buFont typeface="Times" panose="02020603050405020304" pitchFamily="18" charset="0"/>
              <a:buNone/>
            </a:pPr>
            <a:r>
              <a:rPr lang="en-US" altLang="de-DE" smtClean="0"/>
              <a:t>Coverage</a:t>
            </a:r>
          </a:p>
          <a:p>
            <a:pPr marL="0" indent="0" eaLnBrk="1" hangingPunct="1">
              <a:buFont typeface="Times" panose="02020603050405020304" pitchFamily="18" charset="0"/>
              <a:buNone/>
            </a:pPr>
            <a:r>
              <a:rPr lang="en-US" altLang="de-DE" smtClean="0"/>
              <a:t>Partial connectivity</a:t>
            </a:r>
          </a:p>
          <a:p>
            <a:pPr marL="0" indent="0" eaLnBrk="1" hangingPunct="1">
              <a:buFont typeface="Times" panose="02020603050405020304" pitchFamily="18" charset="0"/>
              <a:buNone/>
            </a:pPr>
            <a:endParaRPr lang="de-DE" altLang="de-DE" smtClean="0"/>
          </a:p>
        </p:txBody>
      </p:sp>
      <p:sp>
        <p:nvSpPr>
          <p:cNvPr id="40966" name="Textplatzhalter 3"/>
          <p:cNvSpPr>
            <a:spLocks noGrp="1" noChangeArrowheads="1"/>
          </p:cNvSpPr>
          <p:nvPr>
            <p:ph type="body" sz="quarter" idx="4294967295"/>
          </p:nvPr>
        </p:nvSpPr>
        <p:spPr>
          <a:xfrm>
            <a:off x="4800600" y="1493838"/>
            <a:ext cx="2238375" cy="331787"/>
          </a:xfrm>
        </p:spPr>
        <p:txBody>
          <a:bodyPr/>
          <a:lstStyle/>
          <a:p>
            <a:pPr marL="0" indent="0" eaLnBrk="1" hangingPunct="1">
              <a:buFont typeface="Times" panose="02020603050405020304" pitchFamily="18" charset="0"/>
              <a:buNone/>
            </a:pPr>
            <a:r>
              <a:rPr lang="en-US" altLang="de-DE" sz="1800" b="1" smtClean="0">
                <a:solidFill>
                  <a:schemeClr val="accent1"/>
                </a:solidFill>
              </a:rPr>
              <a:t>Technology</a:t>
            </a:r>
            <a:endParaRPr lang="de-DE" altLang="de-DE" sz="1800" b="1" smtClean="0">
              <a:solidFill>
                <a:schemeClr val="accent1"/>
              </a:solidFill>
            </a:endParaRPr>
          </a:p>
        </p:txBody>
      </p:sp>
      <p:sp>
        <p:nvSpPr>
          <p:cNvPr id="40967" name="Inhaltsplatzhalter 5"/>
          <p:cNvSpPr>
            <a:spLocks noGrp="1" noChangeArrowheads="1"/>
          </p:cNvSpPr>
          <p:nvPr>
            <p:ph sz="quarter" idx="4294967295"/>
          </p:nvPr>
        </p:nvSpPr>
        <p:spPr>
          <a:xfrm>
            <a:off x="4916488" y="1903413"/>
            <a:ext cx="3887787" cy="3240087"/>
          </a:xfrm>
        </p:spPr>
        <p:txBody>
          <a:bodyPr/>
          <a:lstStyle/>
          <a:p>
            <a:pPr marL="0" indent="0" eaLnBrk="1" hangingPunct="1">
              <a:buFont typeface="Times" panose="02020603050405020304" pitchFamily="18" charset="0"/>
              <a:buNone/>
            </a:pPr>
            <a:r>
              <a:rPr lang="en-US" altLang="de-DE" smtClean="0"/>
              <a:t>Device-/Configuration Management</a:t>
            </a:r>
          </a:p>
          <a:p>
            <a:pPr marL="0" indent="0" eaLnBrk="1" hangingPunct="1">
              <a:buFont typeface="Times" panose="02020603050405020304" pitchFamily="18" charset="0"/>
              <a:buNone/>
            </a:pPr>
            <a:r>
              <a:rPr lang="en-US" altLang="de-DE" smtClean="0"/>
              <a:t>HTTPs, MQTT, AMQP, CoAP</a:t>
            </a:r>
          </a:p>
          <a:p>
            <a:pPr marL="0" indent="0" eaLnBrk="1" hangingPunct="1">
              <a:buFont typeface="Times" panose="02020603050405020304" pitchFamily="18" charset="0"/>
              <a:buNone/>
            </a:pPr>
            <a:r>
              <a:rPr lang="en-US" altLang="de-DE" smtClean="0"/>
              <a:t>CAN, Modbus, </a:t>
            </a:r>
          </a:p>
          <a:p>
            <a:pPr marL="0" indent="0" eaLnBrk="1" hangingPunct="1">
              <a:buFont typeface="Times" panose="02020603050405020304" pitchFamily="18" charset="0"/>
              <a:buNone/>
            </a:pPr>
            <a:r>
              <a:rPr lang="en-US" altLang="de-DE" smtClean="0"/>
              <a:t>Bluetooth Low Energy (BLE), Zigbee</a:t>
            </a:r>
          </a:p>
          <a:p>
            <a:pPr marL="0" indent="0" eaLnBrk="1" hangingPunct="1">
              <a:buFont typeface="Times" panose="02020603050405020304" pitchFamily="18" charset="0"/>
              <a:buNone/>
            </a:pPr>
            <a:r>
              <a:rPr lang="en-US" altLang="de-DE" smtClean="0"/>
              <a:t>6LowPan</a:t>
            </a:r>
          </a:p>
          <a:p>
            <a:pPr marL="0" indent="0" eaLnBrk="1" hangingPunct="1">
              <a:buFont typeface="Times" panose="02020603050405020304" pitchFamily="18" charset="0"/>
              <a:buNone/>
            </a:pPr>
            <a:r>
              <a:rPr lang="en-US" altLang="de-DE" smtClean="0"/>
              <a:t>OPC-UA</a:t>
            </a:r>
          </a:p>
          <a:p>
            <a:pPr marL="0" indent="0" eaLnBrk="1" hangingPunct="1">
              <a:buFont typeface="Times" panose="02020603050405020304" pitchFamily="18" charset="0"/>
              <a:buNone/>
            </a:pPr>
            <a:r>
              <a:rPr lang="en-US" altLang="de-DE" smtClean="0"/>
              <a:t>LORA, MIOTY, …</a:t>
            </a:r>
          </a:p>
        </p:txBody>
      </p:sp>
      <p:pic>
        <p:nvPicPr>
          <p:cNvPr id="40968" name="Grafik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7888" y="4670425"/>
            <a:ext cx="2727325"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hteck 15">
            <a:extLst>
              <a:ext uri="{FF2B5EF4-FFF2-40B4-BE49-F238E27FC236}">
                <a16:creationId xmlns:a16="http://schemas.microsoft.com/office/drawing/2014/main" id="{8D87312A-4790-434A-82B6-0061BD7ECE97}"/>
              </a:ext>
            </a:extLst>
          </p:cNvPr>
          <p:cNvSpPr/>
          <p:nvPr/>
        </p:nvSpPr>
        <p:spPr bwMode="auto">
          <a:xfrm>
            <a:off x="858838" y="4840288"/>
            <a:ext cx="152400" cy="173037"/>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17" name="Rechteck 16">
            <a:extLst>
              <a:ext uri="{FF2B5EF4-FFF2-40B4-BE49-F238E27FC236}">
                <a16:creationId xmlns:a16="http://schemas.microsoft.com/office/drawing/2014/main" id="{EDA09DAE-7323-4C33-A193-427EA470AD15}"/>
              </a:ext>
            </a:extLst>
          </p:cNvPr>
          <p:cNvSpPr/>
          <p:nvPr/>
        </p:nvSpPr>
        <p:spPr bwMode="auto">
          <a:xfrm>
            <a:off x="858838" y="4992688"/>
            <a:ext cx="152400" cy="173037"/>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18" name="Rechteck 17">
            <a:extLst>
              <a:ext uri="{FF2B5EF4-FFF2-40B4-BE49-F238E27FC236}">
                <a16:creationId xmlns:a16="http://schemas.microsoft.com/office/drawing/2014/main" id="{207477BD-8FB3-4A20-8FA4-926E546AF9B5}"/>
              </a:ext>
            </a:extLst>
          </p:cNvPr>
          <p:cNvSpPr/>
          <p:nvPr/>
        </p:nvSpPr>
        <p:spPr bwMode="auto">
          <a:xfrm>
            <a:off x="858838" y="5145088"/>
            <a:ext cx="152400" cy="173037"/>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19" name="Rechteck 18">
            <a:extLst>
              <a:ext uri="{FF2B5EF4-FFF2-40B4-BE49-F238E27FC236}">
                <a16:creationId xmlns:a16="http://schemas.microsoft.com/office/drawing/2014/main" id="{9A726A31-93D1-45F0-A6E9-087325EF307E}"/>
              </a:ext>
            </a:extLst>
          </p:cNvPr>
          <p:cNvSpPr/>
          <p:nvPr/>
        </p:nvSpPr>
        <p:spPr bwMode="auto">
          <a:xfrm>
            <a:off x="858838" y="5297488"/>
            <a:ext cx="152400" cy="173037"/>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20" name="Rechteck 19">
            <a:extLst>
              <a:ext uri="{FF2B5EF4-FFF2-40B4-BE49-F238E27FC236}">
                <a16:creationId xmlns:a16="http://schemas.microsoft.com/office/drawing/2014/main" id="{FB3EBFF2-8B50-4B2B-8804-C8E0A8B669EA}"/>
              </a:ext>
            </a:extLst>
          </p:cNvPr>
          <p:cNvSpPr/>
          <p:nvPr/>
        </p:nvSpPr>
        <p:spPr bwMode="auto">
          <a:xfrm>
            <a:off x="858838" y="5449888"/>
            <a:ext cx="152400" cy="173037"/>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21" name="Wolke 20">
            <a:extLst>
              <a:ext uri="{FF2B5EF4-FFF2-40B4-BE49-F238E27FC236}">
                <a16:creationId xmlns:a16="http://schemas.microsoft.com/office/drawing/2014/main" id="{E7C20124-9082-4E00-A385-BECC71C4A34E}"/>
              </a:ext>
            </a:extLst>
          </p:cNvPr>
          <p:cNvSpPr/>
          <p:nvPr/>
        </p:nvSpPr>
        <p:spPr bwMode="auto">
          <a:xfrm>
            <a:off x="1447800" y="4953000"/>
            <a:ext cx="914400" cy="557213"/>
          </a:xfrm>
          <a:prstGeom prst="cloud">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cxnSp>
        <p:nvCxnSpPr>
          <p:cNvPr id="22" name="Gerader Verbinder 21">
            <a:extLst>
              <a:ext uri="{FF2B5EF4-FFF2-40B4-BE49-F238E27FC236}">
                <a16:creationId xmlns:a16="http://schemas.microsoft.com/office/drawing/2014/main" id="{16588447-5464-4C52-A2C5-949C75A0FAA8}"/>
              </a:ext>
            </a:extLst>
          </p:cNvPr>
          <p:cNvCxnSpPr>
            <a:stCxn id="16" idx="3"/>
            <a:endCxn id="21" idx="2"/>
          </p:cNvCxnSpPr>
          <p:nvPr/>
        </p:nvCxnSpPr>
        <p:spPr bwMode="auto">
          <a:xfrm>
            <a:off x="1011238" y="4927600"/>
            <a:ext cx="439737" cy="30480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23" name="Gerader Verbinder 22">
            <a:extLst>
              <a:ext uri="{FF2B5EF4-FFF2-40B4-BE49-F238E27FC236}">
                <a16:creationId xmlns:a16="http://schemas.microsoft.com/office/drawing/2014/main" id="{6DB5874B-8683-4102-BDB0-9E5786365C29}"/>
              </a:ext>
            </a:extLst>
          </p:cNvPr>
          <p:cNvCxnSpPr>
            <a:stCxn id="17" idx="3"/>
            <a:endCxn id="21" idx="2"/>
          </p:cNvCxnSpPr>
          <p:nvPr/>
        </p:nvCxnSpPr>
        <p:spPr bwMode="auto">
          <a:xfrm>
            <a:off x="1011238" y="5080000"/>
            <a:ext cx="439737" cy="15240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24" name="Gerader Verbinder 23">
            <a:extLst>
              <a:ext uri="{FF2B5EF4-FFF2-40B4-BE49-F238E27FC236}">
                <a16:creationId xmlns:a16="http://schemas.microsoft.com/office/drawing/2014/main" id="{19C6DA7E-6A21-4D8E-8DDC-F6A3ADC5A183}"/>
              </a:ext>
            </a:extLst>
          </p:cNvPr>
          <p:cNvCxnSpPr>
            <a:stCxn id="18" idx="3"/>
            <a:endCxn id="21" idx="2"/>
          </p:cNvCxnSpPr>
          <p:nvPr/>
        </p:nvCxnSpPr>
        <p:spPr bwMode="auto">
          <a:xfrm flipV="1">
            <a:off x="1011238" y="5232400"/>
            <a:ext cx="439737" cy="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25" name="Gerader Verbinder 24">
            <a:extLst>
              <a:ext uri="{FF2B5EF4-FFF2-40B4-BE49-F238E27FC236}">
                <a16:creationId xmlns:a16="http://schemas.microsoft.com/office/drawing/2014/main" id="{2A1E1E75-1FD2-4B9F-A9F1-D9AF57556503}"/>
              </a:ext>
            </a:extLst>
          </p:cNvPr>
          <p:cNvCxnSpPr>
            <a:stCxn id="19" idx="3"/>
            <a:endCxn id="21" idx="2"/>
          </p:cNvCxnSpPr>
          <p:nvPr/>
        </p:nvCxnSpPr>
        <p:spPr bwMode="auto">
          <a:xfrm flipV="1">
            <a:off x="1011238" y="5232400"/>
            <a:ext cx="439737" cy="15240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26" name="Gerader Verbinder 25">
            <a:extLst>
              <a:ext uri="{FF2B5EF4-FFF2-40B4-BE49-F238E27FC236}">
                <a16:creationId xmlns:a16="http://schemas.microsoft.com/office/drawing/2014/main" id="{E2DF5ABF-2424-4AC5-A039-F67602D7FFBF}"/>
              </a:ext>
            </a:extLst>
          </p:cNvPr>
          <p:cNvCxnSpPr>
            <a:stCxn id="20" idx="3"/>
            <a:endCxn id="21" idx="2"/>
          </p:cNvCxnSpPr>
          <p:nvPr/>
        </p:nvCxnSpPr>
        <p:spPr bwMode="auto">
          <a:xfrm flipV="1">
            <a:off x="1011238" y="5232400"/>
            <a:ext cx="439737" cy="30480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sp>
        <p:nvSpPr>
          <p:cNvPr id="27" name="Rechteck 26">
            <a:extLst>
              <a:ext uri="{FF2B5EF4-FFF2-40B4-BE49-F238E27FC236}">
                <a16:creationId xmlns:a16="http://schemas.microsoft.com/office/drawing/2014/main" id="{43754E58-BCAA-41B0-BD38-3C5842CC9132}"/>
              </a:ext>
            </a:extLst>
          </p:cNvPr>
          <p:cNvSpPr/>
          <p:nvPr/>
        </p:nvSpPr>
        <p:spPr bwMode="auto">
          <a:xfrm>
            <a:off x="3030538" y="4860925"/>
            <a:ext cx="152400" cy="174625"/>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28" name="Rechteck 27">
            <a:extLst>
              <a:ext uri="{FF2B5EF4-FFF2-40B4-BE49-F238E27FC236}">
                <a16:creationId xmlns:a16="http://schemas.microsoft.com/office/drawing/2014/main" id="{409FD76F-CA68-4A24-88E5-B66D33990BC9}"/>
              </a:ext>
            </a:extLst>
          </p:cNvPr>
          <p:cNvSpPr/>
          <p:nvPr/>
        </p:nvSpPr>
        <p:spPr bwMode="auto">
          <a:xfrm>
            <a:off x="3030538" y="5013325"/>
            <a:ext cx="152400" cy="174625"/>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29" name="Rechteck 28">
            <a:extLst>
              <a:ext uri="{FF2B5EF4-FFF2-40B4-BE49-F238E27FC236}">
                <a16:creationId xmlns:a16="http://schemas.microsoft.com/office/drawing/2014/main" id="{15CE590A-961D-4D9A-AFC2-5507863F8DCA}"/>
              </a:ext>
            </a:extLst>
          </p:cNvPr>
          <p:cNvSpPr/>
          <p:nvPr/>
        </p:nvSpPr>
        <p:spPr bwMode="auto">
          <a:xfrm>
            <a:off x="3030538" y="5165725"/>
            <a:ext cx="152400" cy="174625"/>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30" name="Rechteck 29">
            <a:extLst>
              <a:ext uri="{FF2B5EF4-FFF2-40B4-BE49-F238E27FC236}">
                <a16:creationId xmlns:a16="http://schemas.microsoft.com/office/drawing/2014/main" id="{CFAC8BF3-3D21-4ABA-9750-2524AF4E0D63}"/>
              </a:ext>
            </a:extLst>
          </p:cNvPr>
          <p:cNvSpPr/>
          <p:nvPr/>
        </p:nvSpPr>
        <p:spPr bwMode="auto">
          <a:xfrm>
            <a:off x="3030538" y="5318125"/>
            <a:ext cx="152400" cy="174625"/>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31" name="Rechteck 30">
            <a:extLst>
              <a:ext uri="{FF2B5EF4-FFF2-40B4-BE49-F238E27FC236}">
                <a16:creationId xmlns:a16="http://schemas.microsoft.com/office/drawing/2014/main" id="{BE858240-D4E2-482F-9321-15B1F2450E28}"/>
              </a:ext>
            </a:extLst>
          </p:cNvPr>
          <p:cNvSpPr/>
          <p:nvPr/>
        </p:nvSpPr>
        <p:spPr bwMode="auto">
          <a:xfrm>
            <a:off x="3030538" y="5470525"/>
            <a:ext cx="152400" cy="174625"/>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cxnSp>
        <p:nvCxnSpPr>
          <p:cNvPr id="32" name="Gerader Verbinder 31">
            <a:extLst>
              <a:ext uri="{FF2B5EF4-FFF2-40B4-BE49-F238E27FC236}">
                <a16:creationId xmlns:a16="http://schemas.microsoft.com/office/drawing/2014/main" id="{BE854319-96AD-4F32-8076-581A57C81229}"/>
              </a:ext>
            </a:extLst>
          </p:cNvPr>
          <p:cNvCxnSpPr>
            <a:stCxn id="27" idx="3"/>
          </p:cNvCxnSpPr>
          <p:nvPr/>
        </p:nvCxnSpPr>
        <p:spPr bwMode="auto">
          <a:xfrm>
            <a:off x="3182938" y="4948238"/>
            <a:ext cx="439737" cy="30480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33" name="Gerader Verbinder 32">
            <a:extLst>
              <a:ext uri="{FF2B5EF4-FFF2-40B4-BE49-F238E27FC236}">
                <a16:creationId xmlns:a16="http://schemas.microsoft.com/office/drawing/2014/main" id="{2DD439FF-B367-4CB4-ADA5-25208C88D3FB}"/>
              </a:ext>
            </a:extLst>
          </p:cNvPr>
          <p:cNvCxnSpPr>
            <a:stCxn id="28" idx="3"/>
          </p:cNvCxnSpPr>
          <p:nvPr/>
        </p:nvCxnSpPr>
        <p:spPr bwMode="auto">
          <a:xfrm>
            <a:off x="3182938" y="5100638"/>
            <a:ext cx="439737" cy="15240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34" name="Gerader Verbinder 33">
            <a:extLst>
              <a:ext uri="{FF2B5EF4-FFF2-40B4-BE49-F238E27FC236}">
                <a16:creationId xmlns:a16="http://schemas.microsoft.com/office/drawing/2014/main" id="{B006F9C2-DA3F-4B78-8DF8-085068B862CD}"/>
              </a:ext>
            </a:extLst>
          </p:cNvPr>
          <p:cNvCxnSpPr>
            <a:stCxn id="29" idx="3"/>
          </p:cNvCxnSpPr>
          <p:nvPr/>
        </p:nvCxnSpPr>
        <p:spPr bwMode="auto">
          <a:xfrm flipV="1">
            <a:off x="3182938" y="5253038"/>
            <a:ext cx="439737" cy="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35" name="Gerader Verbinder 34">
            <a:extLst>
              <a:ext uri="{FF2B5EF4-FFF2-40B4-BE49-F238E27FC236}">
                <a16:creationId xmlns:a16="http://schemas.microsoft.com/office/drawing/2014/main" id="{DF5FCF70-8683-4FBB-8026-DC5F5D0FD6B6}"/>
              </a:ext>
            </a:extLst>
          </p:cNvPr>
          <p:cNvCxnSpPr>
            <a:stCxn id="30" idx="3"/>
          </p:cNvCxnSpPr>
          <p:nvPr/>
        </p:nvCxnSpPr>
        <p:spPr bwMode="auto">
          <a:xfrm flipV="1">
            <a:off x="3182938" y="5253038"/>
            <a:ext cx="439737" cy="15240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36" name="Gerader Verbinder 35">
            <a:extLst>
              <a:ext uri="{FF2B5EF4-FFF2-40B4-BE49-F238E27FC236}">
                <a16:creationId xmlns:a16="http://schemas.microsoft.com/office/drawing/2014/main" id="{338D0484-620D-47A4-8CB1-A9F2C3DCA6A9}"/>
              </a:ext>
            </a:extLst>
          </p:cNvPr>
          <p:cNvCxnSpPr>
            <a:stCxn id="31" idx="3"/>
          </p:cNvCxnSpPr>
          <p:nvPr/>
        </p:nvCxnSpPr>
        <p:spPr bwMode="auto">
          <a:xfrm flipV="1">
            <a:off x="3182938" y="5253038"/>
            <a:ext cx="439737" cy="30480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sp>
        <p:nvSpPr>
          <p:cNvPr id="37" name="Rechteck 36">
            <a:extLst>
              <a:ext uri="{FF2B5EF4-FFF2-40B4-BE49-F238E27FC236}">
                <a16:creationId xmlns:a16="http://schemas.microsoft.com/office/drawing/2014/main" id="{2E3DD65E-8EF4-4CBB-822F-EE455B88BDAE}"/>
              </a:ext>
            </a:extLst>
          </p:cNvPr>
          <p:cNvSpPr/>
          <p:nvPr/>
        </p:nvSpPr>
        <p:spPr bwMode="auto">
          <a:xfrm>
            <a:off x="3603625" y="5160963"/>
            <a:ext cx="152400" cy="174625"/>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sp>
        <p:nvSpPr>
          <p:cNvPr id="38" name="Wolke 37">
            <a:extLst>
              <a:ext uri="{FF2B5EF4-FFF2-40B4-BE49-F238E27FC236}">
                <a16:creationId xmlns:a16="http://schemas.microsoft.com/office/drawing/2014/main" id="{8A996FEA-0406-4033-85E6-C6EFDA77A765}"/>
              </a:ext>
            </a:extLst>
          </p:cNvPr>
          <p:cNvSpPr/>
          <p:nvPr/>
        </p:nvSpPr>
        <p:spPr bwMode="auto">
          <a:xfrm>
            <a:off x="4175125" y="4978400"/>
            <a:ext cx="914400" cy="558800"/>
          </a:xfrm>
          <a:prstGeom prst="cloud">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a:lstStyle/>
          <a:p>
            <a:pPr eaLnBrk="1" hangingPunct="1">
              <a:buClr>
                <a:srgbClr val="000000"/>
              </a:buClr>
              <a:buSzPct val="100000"/>
              <a:buFont typeface="Times New Roman" panose="02020603050405020304" pitchFamily="18" charset="0"/>
              <a:buNone/>
              <a:defRPr/>
            </a:pPr>
            <a:endParaRPr lang="de-DE">
              <a:solidFill>
                <a:schemeClr val="bg1"/>
              </a:solidFill>
            </a:endParaRPr>
          </a:p>
        </p:txBody>
      </p:sp>
      <p:cxnSp>
        <p:nvCxnSpPr>
          <p:cNvPr id="39" name="Gerader Verbinder 38">
            <a:extLst>
              <a:ext uri="{FF2B5EF4-FFF2-40B4-BE49-F238E27FC236}">
                <a16:creationId xmlns:a16="http://schemas.microsoft.com/office/drawing/2014/main" id="{EFDA296A-047C-4FAC-9950-7F13ED183C35}"/>
              </a:ext>
            </a:extLst>
          </p:cNvPr>
          <p:cNvCxnSpPr>
            <a:stCxn id="37" idx="3"/>
            <a:endCxn id="38" idx="2"/>
          </p:cNvCxnSpPr>
          <p:nvPr/>
        </p:nvCxnSpPr>
        <p:spPr bwMode="auto">
          <a:xfrm>
            <a:off x="3756025" y="5248275"/>
            <a:ext cx="422275" cy="9525"/>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sp>
        <p:nvSpPr>
          <p:cNvPr id="40993" name="Textfeld 356"/>
          <p:cNvSpPr txBox="1">
            <a:spLocks noChangeArrowheads="1"/>
          </p:cNvSpPr>
          <p:nvPr/>
        </p:nvSpPr>
        <p:spPr bwMode="auto">
          <a:xfrm>
            <a:off x="1970088" y="4208463"/>
            <a:ext cx="1417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a:t>Topology</a:t>
            </a:r>
            <a:endParaRPr lang="de-DE" altLang="de-DE"/>
          </a:p>
        </p:txBody>
      </p:sp>
      <p:sp>
        <p:nvSpPr>
          <p:cNvPr id="40994" name="Textfeld 359"/>
          <p:cNvSpPr txBox="1">
            <a:spLocks noChangeArrowheads="1"/>
          </p:cNvSpPr>
          <p:nvPr/>
        </p:nvSpPr>
        <p:spPr bwMode="auto">
          <a:xfrm>
            <a:off x="5710238" y="4208463"/>
            <a:ext cx="340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a:t>Communication Pattern</a:t>
            </a:r>
            <a:endParaRPr lang="de-DE" altLang="de-DE"/>
          </a:p>
        </p:txBody>
      </p:sp>
      <p:sp>
        <p:nvSpPr>
          <p:cNvPr id="42" name="Rechteck 41">
            <a:extLst>
              <a:ext uri="{FF2B5EF4-FFF2-40B4-BE49-F238E27FC236}">
                <a16:creationId xmlns:a16="http://schemas.microsoft.com/office/drawing/2014/main" id="{D7D829AB-1D7B-4ADD-8D24-770FD36397AF}"/>
              </a:ext>
            </a:extLst>
          </p:cNvPr>
          <p:cNvSpPr/>
          <p:nvPr/>
        </p:nvSpPr>
        <p:spPr>
          <a:xfrm>
            <a:off x="935038" y="5772150"/>
            <a:ext cx="1320800" cy="261938"/>
          </a:xfrm>
          <a:prstGeom prst="rect">
            <a:avLst/>
          </a:prstGeom>
        </p:spPr>
        <p:txBody>
          <a:bodyPr wrap="none">
            <a:spAutoFit/>
          </a:bodyPr>
          <a:lstStyle/>
          <a:p>
            <a:pPr eaLnBrk="1" hangingPunct="1">
              <a:defRPr/>
            </a:pPr>
            <a:r>
              <a:rPr lang="en-US" sz="1050" dirty="0"/>
              <a:t>directly connected</a:t>
            </a:r>
            <a:endParaRPr lang="de-DE" sz="1050" dirty="0"/>
          </a:p>
        </p:txBody>
      </p:sp>
      <p:sp>
        <p:nvSpPr>
          <p:cNvPr id="40996" name="Rechteck 358"/>
          <p:cNvSpPr>
            <a:spLocks noChangeArrowheads="1"/>
          </p:cNvSpPr>
          <p:nvPr/>
        </p:nvSpPr>
        <p:spPr bwMode="auto">
          <a:xfrm>
            <a:off x="3403600" y="5780088"/>
            <a:ext cx="12811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sz="1000"/>
              <a:t>gateway connected</a:t>
            </a:r>
            <a:endParaRPr lang="de-DE" altLang="de-DE" sz="100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C47EE14-ADE5-43A0-8592-38920FE230D1}"/>
              </a:ext>
            </a:extLst>
          </p:cNvPr>
          <p:cNvSpPr txBox="1">
            <a:spLocks/>
          </p:cNvSpPr>
          <p:nvPr/>
        </p:nvSpPr>
        <p:spPr>
          <a:xfrm>
            <a:off x="161925" y="1087438"/>
            <a:ext cx="8916988" cy="688975"/>
          </a:xfrm>
          <a:prstGeom prst="rect">
            <a:avLst/>
          </a:prstGeom>
        </p:spPr>
        <p:txBody>
          <a:bodyPr lIns="109728" tIns="68580" rIns="109728" bIns="68580"/>
          <a:lstStyle>
            <a:lvl1pPr algn="l" defTabSz="914192" rtl="0" eaLnBrk="1" latinLnBrk="0" hangingPunct="1">
              <a:lnSpc>
                <a:spcPct val="90000"/>
              </a:lnSpc>
              <a:spcBef>
                <a:spcPct val="0"/>
              </a:spcBef>
              <a:buNone/>
              <a:defRPr lang="en-US" sz="4704" b="0" kern="1200" cap="none" spc="-100" baseline="0">
                <a:ln w="3175">
                  <a:noFill/>
                </a:ln>
                <a:solidFill>
                  <a:schemeClr val="bg1"/>
                </a:solidFill>
                <a:effectLst/>
                <a:latin typeface="+mj-lt"/>
                <a:ea typeface="+mn-ea"/>
                <a:cs typeface="Segoe UI" pitchFamily="34" charset="0"/>
              </a:defRPr>
            </a:lvl1pPr>
          </a:lstStyle>
          <a:p>
            <a:pPr>
              <a:defRPr/>
            </a:pPr>
            <a:endParaRPr sz="3672" dirty="0"/>
          </a:p>
        </p:txBody>
      </p:sp>
      <p:sp>
        <p:nvSpPr>
          <p:cNvPr id="43011" name="Inhaltsplatzhalter 8"/>
          <p:cNvSpPr>
            <a:spLocks noGrp="1" noChangeArrowheads="1"/>
          </p:cNvSpPr>
          <p:nvPr>
            <p:ph idx="1"/>
          </p:nvPr>
        </p:nvSpPr>
        <p:spPr>
          <a:xfrm>
            <a:off x="603250" y="1490663"/>
            <a:ext cx="2695575" cy="347662"/>
          </a:xfrm>
        </p:spPr>
        <p:txBody>
          <a:bodyPr/>
          <a:lstStyle/>
          <a:p>
            <a:pPr marL="0" indent="0" eaLnBrk="1" hangingPunct="1">
              <a:buFont typeface="Times" panose="02020603050405020304" pitchFamily="18" charset="0"/>
              <a:buNone/>
            </a:pPr>
            <a:r>
              <a:rPr lang="en-US" altLang="de-DE" sz="1800" b="1" smtClean="0">
                <a:solidFill>
                  <a:schemeClr val="accent1"/>
                </a:solidFill>
              </a:rPr>
              <a:t>Challenges</a:t>
            </a:r>
            <a:endParaRPr lang="de-DE" altLang="de-DE" sz="1800" b="1" smtClean="0">
              <a:solidFill>
                <a:schemeClr val="accent1"/>
              </a:solidFill>
            </a:endParaRPr>
          </a:p>
        </p:txBody>
      </p:sp>
      <p:sp>
        <p:nvSpPr>
          <p:cNvPr id="4301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z="3600" smtClean="0"/>
              <a:t>Data Storage</a:t>
            </a:r>
            <a:br>
              <a:rPr lang="en-US" altLang="de-DE" sz="3600" smtClean="0"/>
            </a:br>
            <a:endParaRPr lang="en-US" altLang="de-DE" smtClean="0"/>
          </a:p>
        </p:txBody>
      </p:sp>
      <p:sp>
        <p:nvSpPr>
          <p:cNvPr id="43013" name="Inhaltsplatzhalter 2"/>
          <p:cNvSpPr>
            <a:spLocks noGrp="1" noChangeArrowheads="1"/>
          </p:cNvSpPr>
          <p:nvPr>
            <p:ph sz="half" idx="4294967295"/>
          </p:nvPr>
        </p:nvSpPr>
        <p:spPr>
          <a:xfrm>
            <a:off x="685800" y="1905000"/>
            <a:ext cx="3868738" cy="3684588"/>
          </a:xfrm>
        </p:spPr>
        <p:txBody>
          <a:bodyPr/>
          <a:lstStyle/>
          <a:p>
            <a:pPr marL="0" indent="0" eaLnBrk="1" hangingPunct="1">
              <a:buFont typeface="Times" panose="02020603050405020304" pitchFamily="18" charset="0"/>
              <a:buNone/>
            </a:pPr>
            <a:r>
              <a:rPr lang="en-US" altLang="de-DE" smtClean="0"/>
              <a:t>Amount of Data (Big Data)    - Volume</a:t>
            </a:r>
          </a:p>
          <a:p>
            <a:pPr marL="0" indent="0" eaLnBrk="1" hangingPunct="1">
              <a:buFont typeface="Times" panose="02020603050405020304" pitchFamily="18" charset="0"/>
              <a:buNone/>
            </a:pPr>
            <a:r>
              <a:rPr lang="en-US" altLang="de-DE" smtClean="0"/>
              <a:t>Speed of Data (Data Rate)    - Velocity</a:t>
            </a:r>
          </a:p>
          <a:p>
            <a:pPr marL="0" indent="0" eaLnBrk="1" hangingPunct="1">
              <a:buFont typeface="Times" panose="02020603050405020304" pitchFamily="18" charset="0"/>
              <a:buNone/>
            </a:pPr>
            <a:r>
              <a:rPr lang="en-US" altLang="de-DE" smtClean="0"/>
              <a:t>Data format (semantics)        - Variety</a:t>
            </a:r>
          </a:p>
          <a:p>
            <a:pPr marL="0" indent="0" eaLnBrk="1" hangingPunct="1">
              <a:buFont typeface="Times" panose="02020603050405020304" pitchFamily="18" charset="0"/>
              <a:buNone/>
            </a:pPr>
            <a:r>
              <a:rPr lang="en-US" altLang="de-DE" smtClean="0"/>
              <a:t>Data trust</a:t>
            </a:r>
          </a:p>
          <a:p>
            <a:pPr marL="0" indent="0" eaLnBrk="1" hangingPunct="1">
              <a:buFont typeface="Times" panose="02020603050405020304" pitchFamily="18" charset="0"/>
              <a:buNone/>
            </a:pPr>
            <a:r>
              <a:rPr lang="en-US" altLang="de-DE" smtClean="0"/>
              <a:t>Data quality</a:t>
            </a:r>
          </a:p>
          <a:p>
            <a:pPr marL="0" indent="0" eaLnBrk="1" hangingPunct="1">
              <a:buFont typeface="Times" panose="02020603050405020304" pitchFamily="18" charset="0"/>
              <a:buNone/>
            </a:pPr>
            <a:endParaRPr lang="de-DE" altLang="de-DE" smtClean="0"/>
          </a:p>
        </p:txBody>
      </p:sp>
      <p:sp>
        <p:nvSpPr>
          <p:cNvPr id="43014" name="Textplatzhalter 3"/>
          <p:cNvSpPr>
            <a:spLocks noGrp="1" noChangeArrowheads="1"/>
          </p:cNvSpPr>
          <p:nvPr>
            <p:ph type="body" sz="quarter" idx="4294967295"/>
          </p:nvPr>
        </p:nvSpPr>
        <p:spPr>
          <a:xfrm>
            <a:off x="4800600" y="1493838"/>
            <a:ext cx="2238375" cy="331787"/>
          </a:xfrm>
        </p:spPr>
        <p:txBody>
          <a:bodyPr/>
          <a:lstStyle/>
          <a:p>
            <a:pPr marL="0" indent="0" eaLnBrk="1" hangingPunct="1">
              <a:buFont typeface="Times" panose="02020603050405020304" pitchFamily="18" charset="0"/>
              <a:buNone/>
            </a:pPr>
            <a:r>
              <a:rPr lang="en-US" altLang="de-DE" sz="1800" b="1" smtClean="0">
                <a:solidFill>
                  <a:schemeClr val="accent1"/>
                </a:solidFill>
              </a:rPr>
              <a:t>Technology</a:t>
            </a:r>
            <a:endParaRPr lang="de-DE" altLang="de-DE" sz="1800" b="1" smtClean="0">
              <a:solidFill>
                <a:schemeClr val="accent1"/>
              </a:solidFill>
            </a:endParaRPr>
          </a:p>
        </p:txBody>
      </p:sp>
      <p:sp>
        <p:nvSpPr>
          <p:cNvPr id="43015" name="Inhaltsplatzhalter 5"/>
          <p:cNvSpPr>
            <a:spLocks noGrp="1" noChangeArrowheads="1"/>
          </p:cNvSpPr>
          <p:nvPr>
            <p:ph sz="quarter" idx="4294967295"/>
          </p:nvPr>
        </p:nvSpPr>
        <p:spPr>
          <a:xfrm>
            <a:off x="4916488" y="1903413"/>
            <a:ext cx="3887787" cy="3240087"/>
          </a:xfrm>
        </p:spPr>
        <p:txBody>
          <a:bodyPr/>
          <a:lstStyle/>
          <a:p>
            <a:pPr marL="0" indent="0" eaLnBrk="1" hangingPunct="1">
              <a:buFont typeface="Times" panose="02020603050405020304" pitchFamily="18" charset="0"/>
              <a:buNone/>
            </a:pPr>
            <a:r>
              <a:rPr lang="en-US" altLang="de-DE" smtClean="0"/>
              <a:t>SQL</a:t>
            </a:r>
          </a:p>
          <a:p>
            <a:pPr marL="0" indent="0" eaLnBrk="1" hangingPunct="1">
              <a:buFont typeface="Times" panose="02020603050405020304" pitchFamily="18" charset="0"/>
              <a:buNone/>
            </a:pPr>
            <a:r>
              <a:rPr lang="en-US" altLang="de-DE" smtClean="0"/>
              <a:t>Map-and-Reduce (Hadoop)</a:t>
            </a:r>
          </a:p>
          <a:p>
            <a:pPr marL="0" indent="0" eaLnBrk="1" hangingPunct="1">
              <a:buFont typeface="Times" panose="02020603050405020304" pitchFamily="18" charset="0"/>
              <a:buNone/>
            </a:pPr>
            <a:r>
              <a:rPr lang="en-US" altLang="de-DE" smtClean="0"/>
              <a:t>Stream Processing (Spark)</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32BCC1A-0C51-4EF8-9428-360BE47F8078}"/>
              </a:ext>
            </a:extLst>
          </p:cNvPr>
          <p:cNvSpPr txBox="1">
            <a:spLocks/>
          </p:cNvSpPr>
          <p:nvPr/>
        </p:nvSpPr>
        <p:spPr>
          <a:xfrm>
            <a:off x="161925" y="1087438"/>
            <a:ext cx="8916988" cy="688975"/>
          </a:xfrm>
          <a:prstGeom prst="rect">
            <a:avLst/>
          </a:prstGeom>
        </p:spPr>
        <p:txBody>
          <a:bodyPr lIns="109728" tIns="68580" rIns="109728" bIns="68580"/>
          <a:lstStyle>
            <a:lvl1pPr algn="l" defTabSz="914192" rtl="0" eaLnBrk="1" latinLnBrk="0" hangingPunct="1">
              <a:lnSpc>
                <a:spcPct val="90000"/>
              </a:lnSpc>
              <a:spcBef>
                <a:spcPct val="0"/>
              </a:spcBef>
              <a:buNone/>
              <a:defRPr lang="en-US" sz="4704" b="0" kern="1200" cap="none" spc="-100" baseline="0">
                <a:ln w="3175">
                  <a:noFill/>
                </a:ln>
                <a:solidFill>
                  <a:schemeClr val="bg1"/>
                </a:solidFill>
                <a:effectLst/>
                <a:latin typeface="+mj-lt"/>
                <a:ea typeface="+mn-ea"/>
                <a:cs typeface="Segoe UI" pitchFamily="34" charset="0"/>
              </a:defRPr>
            </a:lvl1pPr>
          </a:lstStyle>
          <a:p>
            <a:pPr>
              <a:defRPr/>
            </a:pPr>
            <a:endParaRPr sz="3672" dirty="0"/>
          </a:p>
        </p:txBody>
      </p:sp>
      <p:sp>
        <p:nvSpPr>
          <p:cNvPr id="45059" name="Inhaltsplatzhalter 8"/>
          <p:cNvSpPr>
            <a:spLocks noGrp="1" noChangeArrowheads="1"/>
          </p:cNvSpPr>
          <p:nvPr>
            <p:ph idx="1"/>
          </p:nvPr>
        </p:nvSpPr>
        <p:spPr>
          <a:xfrm>
            <a:off x="603250" y="1490663"/>
            <a:ext cx="2695575" cy="347662"/>
          </a:xfrm>
        </p:spPr>
        <p:txBody>
          <a:bodyPr/>
          <a:lstStyle/>
          <a:p>
            <a:pPr marL="0" indent="0" eaLnBrk="1" hangingPunct="1">
              <a:buFont typeface="Times" panose="02020603050405020304" pitchFamily="18" charset="0"/>
              <a:buNone/>
            </a:pPr>
            <a:r>
              <a:rPr lang="en-US" altLang="de-DE" sz="1800" b="1" smtClean="0">
                <a:solidFill>
                  <a:schemeClr val="accent1"/>
                </a:solidFill>
              </a:rPr>
              <a:t>Challenges</a:t>
            </a:r>
            <a:endParaRPr lang="de-DE" altLang="de-DE" sz="1800" b="1" smtClean="0">
              <a:solidFill>
                <a:schemeClr val="accent1"/>
              </a:solidFill>
            </a:endParaRPr>
          </a:p>
        </p:txBody>
      </p:sp>
      <p:sp>
        <p:nvSpPr>
          <p:cNvPr id="4506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z="3600" smtClean="0"/>
              <a:t>Analytics Insights</a:t>
            </a:r>
            <a:br>
              <a:rPr lang="en-US" altLang="de-DE" sz="3600" smtClean="0"/>
            </a:br>
            <a:endParaRPr lang="en-US" altLang="de-DE" smtClean="0"/>
          </a:p>
        </p:txBody>
      </p:sp>
      <p:sp>
        <p:nvSpPr>
          <p:cNvPr id="45061" name="Inhaltsplatzhalter 2"/>
          <p:cNvSpPr>
            <a:spLocks noGrp="1" noChangeArrowheads="1"/>
          </p:cNvSpPr>
          <p:nvPr>
            <p:ph sz="half" idx="4294967295"/>
          </p:nvPr>
        </p:nvSpPr>
        <p:spPr>
          <a:xfrm>
            <a:off x="685800" y="1905000"/>
            <a:ext cx="3868738" cy="3684588"/>
          </a:xfrm>
        </p:spPr>
        <p:txBody>
          <a:bodyPr/>
          <a:lstStyle/>
          <a:p>
            <a:pPr marL="0" indent="0" eaLnBrk="1" hangingPunct="1">
              <a:buFont typeface="Times" panose="02020603050405020304" pitchFamily="18" charset="0"/>
              <a:buNone/>
            </a:pPr>
            <a:r>
              <a:rPr lang="en-US" altLang="de-DE" smtClean="0"/>
              <a:t>Amount of Data</a:t>
            </a:r>
          </a:p>
          <a:p>
            <a:pPr marL="0" indent="0" eaLnBrk="1" hangingPunct="1">
              <a:buFont typeface="Times" panose="02020603050405020304" pitchFamily="18" charset="0"/>
              <a:buNone/>
            </a:pPr>
            <a:r>
              <a:rPr lang="en-US" altLang="de-DE" smtClean="0"/>
              <a:t>Quality of Data (Bias)</a:t>
            </a:r>
          </a:p>
          <a:p>
            <a:pPr marL="0" indent="0" eaLnBrk="1" hangingPunct="1">
              <a:buFont typeface="Times" panose="02020603050405020304" pitchFamily="18" charset="0"/>
              <a:buNone/>
            </a:pPr>
            <a:r>
              <a:rPr lang="en-US" altLang="de-DE" smtClean="0"/>
              <a:t>Insights</a:t>
            </a:r>
          </a:p>
          <a:p>
            <a:pPr marL="0" indent="0" eaLnBrk="1" hangingPunct="1">
              <a:buFont typeface="Times" panose="02020603050405020304" pitchFamily="18" charset="0"/>
              <a:buNone/>
            </a:pPr>
            <a:r>
              <a:rPr lang="en-US" altLang="de-DE" smtClean="0"/>
              <a:t>Data understanding (Exploration)</a:t>
            </a:r>
          </a:p>
          <a:p>
            <a:pPr marL="0" indent="0" eaLnBrk="1" hangingPunct="1">
              <a:buFont typeface="Times" panose="02020603050405020304" pitchFamily="18" charset="0"/>
              <a:buNone/>
            </a:pPr>
            <a:r>
              <a:rPr lang="en-US" altLang="de-DE" smtClean="0"/>
              <a:t>Scale</a:t>
            </a:r>
          </a:p>
          <a:p>
            <a:pPr marL="0" indent="0" eaLnBrk="1" hangingPunct="1">
              <a:buFont typeface="Times" panose="02020603050405020304" pitchFamily="18" charset="0"/>
              <a:buNone/>
            </a:pPr>
            <a:r>
              <a:rPr lang="en-US" altLang="de-DE" smtClean="0"/>
              <a:t>Execution of Analytics/ Distribution</a:t>
            </a:r>
          </a:p>
          <a:p>
            <a:pPr marL="0" indent="0" eaLnBrk="1" hangingPunct="1">
              <a:buFont typeface="Times" panose="02020603050405020304" pitchFamily="18" charset="0"/>
              <a:buNone/>
            </a:pPr>
            <a:endParaRPr lang="de-DE" altLang="de-DE" smtClean="0"/>
          </a:p>
        </p:txBody>
      </p:sp>
      <p:sp>
        <p:nvSpPr>
          <p:cNvPr id="45062" name="Textplatzhalter 3"/>
          <p:cNvSpPr>
            <a:spLocks noGrp="1" noChangeArrowheads="1"/>
          </p:cNvSpPr>
          <p:nvPr>
            <p:ph type="body" sz="quarter" idx="4294967295"/>
          </p:nvPr>
        </p:nvSpPr>
        <p:spPr>
          <a:xfrm>
            <a:off x="4800600" y="1493838"/>
            <a:ext cx="2238375" cy="331787"/>
          </a:xfrm>
        </p:spPr>
        <p:txBody>
          <a:bodyPr/>
          <a:lstStyle/>
          <a:p>
            <a:pPr marL="0" indent="0" eaLnBrk="1" hangingPunct="1">
              <a:buFont typeface="Times" panose="02020603050405020304" pitchFamily="18" charset="0"/>
              <a:buNone/>
            </a:pPr>
            <a:r>
              <a:rPr lang="en-US" altLang="de-DE" sz="1800" b="1" smtClean="0">
                <a:solidFill>
                  <a:schemeClr val="accent1"/>
                </a:solidFill>
              </a:rPr>
              <a:t>Technology</a:t>
            </a:r>
            <a:endParaRPr lang="de-DE" altLang="de-DE" sz="1800" b="1" smtClean="0">
              <a:solidFill>
                <a:schemeClr val="accent1"/>
              </a:solidFill>
            </a:endParaRPr>
          </a:p>
        </p:txBody>
      </p:sp>
      <p:sp>
        <p:nvSpPr>
          <p:cNvPr id="45063" name="Inhaltsplatzhalter 5"/>
          <p:cNvSpPr>
            <a:spLocks noGrp="1" noChangeArrowheads="1"/>
          </p:cNvSpPr>
          <p:nvPr>
            <p:ph sz="quarter" idx="4294967295"/>
          </p:nvPr>
        </p:nvSpPr>
        <p:spPr>
          <a:xfrm>
            <a:off x="4916488" y="1903413"/>
            <a:ext cx="3887787" cy="3240087"/>
          </a:xfrm>
        </p:spPr>
        <p:txBody>
          <a:bodyPr/>
          <a:lstStyle/>
          <a:p>
            <a:pPr marL="0" indent="0" eaLnBrk="1" hangingPunct="1">
              <a:buFont typeface="Times" panose="02020603050405020304" pitchFamily="18" charset="0"/>
              <a:buNone/>
            </a:pPr>
            <a:r>
              <a:rPr lang="en-US" altLang="de-DE" smtClean="0"/>
              <a:t>Machine Learning</a:t>
            </a:r>
          </a:p>
        </p:txBody>
      </p:sp>
      <p:sp>
        <p:nvSpPr>
          <p:cNvPr id="45064" name="Rechteck 6"/>
          <p:cNvSpPr>
            <a:spLocks noChangeArrowheads="1"/>
          </p:cNvSpPr>
          <p:nvPr/>
        </p:nvSpPr>
        <p:spPr bwMode="auto">
          <a:xfrm>
            <a:off x="1588" y="4960938"/>
            <a:ext cx="9144000" cy="1981200"/>
          </a:xfrm>
          <a:prstGeom prst="rect">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9" name="Rectangle 4">
            <a:extLst>
              <a:ext uri="{FF2B5EF4-FFF2-40B4-BE49-F238E27FC236}">
                <a16:creationId xmlns:a16="http://schemas.microsoft.com/office/drawing/2014/main" id="{8F8F147A-3A2A-43EA-B60B-95DAE005CD27}"/>
              </a:ext>
            </a:extLst>
          </p:cNvPr>
          <p:cNvSpPr/>
          <p:nvPr/>
        </p:nvSpPr>
        <p:spPr>
          <a:xfrm>
            <a:off x="3657600" y="5049838"/>
            <a:ext cx="4724400" cy="922337"/>
          </a:xfrm>
          <a:prstGeom prst="rect">
            <a:avLst/>
          </a:prstGeom>
        </p:spPr>
        <p:txBody>
          <a:bodyPr>
            <a:spAutoFit/>
          </a:bodyPr>
          <a:lstStyle/>
          <a:p>
            <a:pPr lvl="1" eaLnBrk="1" hangingPunct="1">
              <a:defRPr/>
            </a:pPr>
            <a:r>
              <a:rPr lang="en-US" sz="1200" u="sng" dirty="0"/>
              <a:t>Why local analytics?</a:t>
            </a:r>
          </a:p>
          <a:p>
            <a:pPr lvl="1" eaLnBrk="1" hangingPunct="1">
              <a:buFont typeface="Arial" panose="020B0604020202020204" pitchFamily="34" charset="0"/>
              <a:buChar char="•"/>
              <a:defRPr/>
            </a:pPr>
            <a:r>
              <a:rPr lang="en-US" sz="1050" dirty="0"/>
              <a:t>Data born locally and action is required local</a:t>
            </a:r>
          </a:p>
          <a:p>
            <a:pPr lvl="1" eaLnBrk="1" hangingPunct="1">
              <a:buFont typeface="Arial" panose="020B0604020202020204" pitchFamily="34" charset="0"/>
              <a:buChar char="•"/>
              <a:defRPr/>
            </a:pPr>
            <a:r>
              <a:rPr lang="en-US" sz="1050" dirty="0"/>
              <a:t>Data Reduction: Not all data needs to be sent to the cloud</a:t>
            </a:r>
          </a:p>
          <a:p>
            <a:pPr lvl="1" eaLnBrk="1" hangingPunct="1">
              <a:buFont typeface="Arial" panose="020B0604020202020204" pitchFamily="34" charset="0"/>
              <a:buChar char="•"/>
              <a:defRPr/>
            </a:pPr>
            <a:r>
              <a:rPr lang="en-US" sz="1050" dirty="0"/>
              <a:t>Connectivity: Devices are not always connected</a:t>
            </a:r>
          </a:p>
          <a:p>
            <a:pPr lvl="1" eaLnBrk="1" hangingPunct="1">
              <a:buFont typeface="Arial" panose="020B0604020202020204" pitchFamily="34" charset="0"/>
              <a:buChar char="•"/>
              <a:defRPr/>
            </a:pPr>
            <a:r>
              <a:rPr lang="en-US" sz="1050" dirty="0"/>
              <a:t>Privacy: User is concerned about privacy</a:t>
            </a:r>
          </a:p>
        </p:txBody>
      </p:sp>
      <p:pic>
        <p:nvPicPr>
          <p:cNvPr id="45066" name="Grafik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163" y="5564188"/>
            <a:ext cx="2130425"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hteck 11">
            <a:extLst>
              <a:ext uri="{FF2B5EF4-FFF2-40B4-BE49-F238E27FC236}">
                <a16:creationId xmlns:a16="http://schemas.microsoft.com/office/drawing/2014/main" id="{BC606BD9-3DAF-41CA-9C08-9D54628609C5}"/>
              </a:ext>
            </a:extLst>
          </p:cNvPr>
          <p:cNvSpPr/>
          <p:nvPr/>
        </p:nvSpPr>
        <p:spPr>
          <a:xfrm>
            <a:off x="-381000" y="5049838"/>
            <a:ext cx="4648200" cy="1246187"/>
          </a:xfrm>
          <a:prstGeom prst="rect">
            <a:avLst/>
          </a:prstGeom>
        </p:spPr>
        <p:txBody>
          <a:bodyPr>
            <a:spAutoFit/>
          </a:bodyPr>
          <a:lstStyle/>
          <a:p>
            <a:pPr lvl="1" eaLnBrk="1" hangingPunct="1">
              <a:defRPr/>
            </a:pPr>
            <a:r>
              <a:rPr lang="en-US" sz="1200" u="sng" dirty="0"/>
              <a:t>Why global?</a:t>
            </a:r>
          </a:p>
          <a:p>
            <a:pPr lvl="1" eaLnBrk="1" hangingPunct="1">
              <a:buFont typeface="Arial" panose="020B0604020202020204" pitchFamily="34" charset="0"/>
              <a:buChar char="•"/>
              <a:defRPr/>
            </a:pPr>
            <a:r>
              <a:rPr lang="en-US" sz="1050" dirty="0"/>
              <a:t>Data born in the cloud: There is data which is created in the cloud</a:t>
            </a:r>
          </a:p>
          <a:p>
            <a:pPr lvl="1" eaLnBrk="1" hangingPunct="1">
              <a:buFont typeface="Arial" panose="020B0604020202020204" pitchFamily="34" charset="0"/>
              <a:buChar char="•"/>
              <a:defRPr/>
            </a:pPr>
            <a:r>
              <a:rPr lang="en-US" sz="1050" dirty="0"/>
              <a:t>“Wisdom of the crowd“: Correlate and aggregate data from various sources to extract knowledge</a:t>
            </a:r>
          </a:p>
          <a:p>
            <a:pPr lvl="1" eaLnBrk="1" hangingPunct="1">
              <a:buFont typeface="Arial" panose="020B0604020202020204" pitchFamily="34" charset="0"/>
              <a:buChar char="•"/>
              <a:defRPr/>
            </a:pPr>
            <a:r>
              <a:rPr lang="en-US" sz="1050" dirty="0"/>
              <a:t>Global view</a:t>
            </a:r>
          </a:p>
          <a:p>
            <a:pPr lvl="1" eaLnBrk="1" hangingPunct="1">
              <a:buFont typeface="Arial" panose="020B0604020202020204" pitchFamily="34" charset="0"/>
              <a:buChar char="•"/>
              <a:defRPr/>
            </a:pPr>
            <a:r>
              <a:rPr lang="en-US" sz="1050" dirty="0"/>
              <a:t>Scale and history</a:t>
            </a: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914400" y="5410200"/>
            <a:ext cx="7315200" cy="228600"/>
          </a:xfrm>
          <a:prstGeom prst="rect">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87" name="Rectangle 7"/>
          <p:cNvSpPr>
            <a:spLocks noChangeArrowheads="1"/>
          </p:cNvSpPr>
          <p:nvPr/>
        </p:nvSpPr>
        <p:spPr bwMode="auto">
          <a:xfrm>
            <a:off x="914400" y="4648200"/>
            <a:ext cx="7315200" cy="762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88" name="Rectangle 6"/>
          <p:cNvSpPr>
            <a:spLocks noChangeArrowheads="1"/>
          </p:cNvSpPr>
          <p:nvPr/>
        </p:nvSpPr>
        <p:spPr bwMode="auto">
          <a:xfrm>
            <a:off x="914400" y="3656013"/>
            <a:ext cx="7315200" cy="99218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89" name="Rectangle 5"/>
          <p:cNvSpPr>
            <a:spLocks noChangeArrowheads="1"/>
          </p:cNvSpPr>
          <p:nvPr/>
        </p:nvSpPr>
        <p:spPr bwMode="auto">
          <a:xfrm>
            <a:off x="914400" y="2894013"/>
            <a:ext cx="7315200" cy="762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90" name="Rectangle 4"/>
          <p:cNvSpPr>
            <a:spLocks noChangeArrowheads="1"/>
          </p:cNvSpPr>
          <p:nvPr/>
        </p:nvSpPr>
        <p:spPr bwMode="auto">
          <a:xfrm>
            <a:off x="914400" y="1828800"/>
            <a:ext cx="7315200" cy="106521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91" name="Rectangle 3"/>
          <p:cNvSpPr>
            <a:spLocks noChangeArrowheads="1"/>
          </p:cNvSpPr>
          <p:nvPr/>
        </p:nvSpPr>
        <p:spPr bwMode="auto">
          <a:xfrm>
            <a:off x="914400" y="1600200"/>
            <a:ext cx="7315200" cy="228600"/>
          </a:xfrm>
          <a:prstGeom prst="rect">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3" name="Content Placeholder 2">
            <a:extLst>
              <a:ext uri="{FF2B5EF4-FFF2-40B4-BE49-F238E27FC236}">
                <a16:creationId xmlns:a16="http://schemas.microsoft.com/office/drawing/2014/main" id="{15FA9BC3-7711-410C-999D-BD219D65CE7E}"/>
              </a:ext>
            </a:extLst>
          </p:cNvPr>
          <p:cNvSpPr>
            <a:spLocks noGrp="1"/>
          </p:cNvSpPr>
          <p:nvPr>
            <p:ph idx="1"/>
          </p:nvPr>
        </p:nvSpPr>
        <p:spPr>
          <a:xfrm>
            <a:off x="990600" y="1612900"/>
            <a:ext cx="8439150" cy="4106863"/>
          </a:xfrm>
        </p:spPr>
        <p:txBody>
          <a:bodyPr/>
          <a:lstStyle/>
          <a:p>
            <a:pPr marL="0" indent="0" eaLnBrk="1" hangingPunct="1">
              <a:buFont typeface="Times" panose="02020603050405020304" pitchFamily="18" charset="0"/>
              <a:buNone/>
              <a:defRPr/>
            </a:pPr>
            <a:r>
              <a:rPr lang="de-DE" dirty="0"/>
              <a:t>21. März	Einführung in das Internet der Dinge</a:t>
            </a:r>
          </a:p>
          <a:p>
            <a:pPr marL="0" indent="0" eaLnBrk="1" hangingPunct="1">
              <a:buFont typeface="Times" panose="02020603050405020304" pitchFamily="18" charset="0"/>
              <a:buNone/>
              <a:defRPr/>
            </a:pPr>
            <a:r>
              <a:rPr lang="en-US" dirty="0"/>
              <a:t>28. </a:t>
            </a:r>
            <a:r>
              <a:rPr lang="en-US" dirty="0" err="1"/>
              <a:t>März</a:t>
            </a:r>
            <a:r>
              <a:rPr lang="en-US" dirty="0"/>
              <a:t>	IoT </a:t>
            </a:r>
            <a:r>
              <a:rPr lang="en-US" dirty="0" err="1"/>
              <a:t>Architekturen</a:t>
            </a:r>
            <a:endParaRPr lang="en-US" dirty="0"/>
          </a:p>
          <a:p>
            <a:pPr marL="0" indent="0" eaLnBrk="1" hangingPunct="1">
              <a:buFont typeface="Times" panose="02020603050405020304" pitchFamily="18" charset="0"/>
              <a:buNone/>
              <a:defRPr/>
            </a:pPr>
            <a:r>
              <a:rPr lang="en-US" dirty="0"/>
              <a:t>4. April	Things und </a:t>
            </a:r>
            <a:r>
              <a:rPr lang="en-US" dirty="0" err="1"/>
              <a:t>Sensoren</a:t>
            </a:r>
            <a:endParaRPr lang="en-US" dirty="0"/>
          </a:p>
          <a:p>
            <a:pPr marL="0" indent="0" eaLnBrk="1" hangingPunct="1">
              <a:buFont typeface="Times" panose="02020603050405020304" pitchFamily="18" charset="0"/>
              <a:buNone/>
              <a:defRPr/>
            </a:pPr>
            <a:r>
              <a:rPr lang="en-US" dirty="0"/>
              <a:t>11. April	From Device to Cloud</a:t>
            </a:r>
          </a:p>
          <a:p>
            <a:pPr marL="0" indent="0" eaLnBrk="1" hangingPunct="1">
              <a:buFont typeface="Times" panose="02020603050405020304" pitchFamily="18" charset="0"/>
              <a:buNone/>
              <a:defRPr/>
            </a:pPr>
            <a:r>
              <a:rPr lang="en-US" dirty="0">
                <a:solidFill>
                  <a:schemeClr val="accent3"/>
                </a:solidFill>
              </a:rPr>
              <a:t>18. April	</a:t>
            </a:r>
            <a:r>
              <a:rPr lang="en-US" dirty="0" err="1">
                <a:solidFill>
                  <a:schemeClr val="accent3"/>
                </a:solidFill>
              </a:rPr>
              <a:t>Vorlesungsfrei</a:t>
            </a:r>
            <a:r>
              <a:rPr lang="en-US" dirty="0">
                <a:solidFill>
                  <a:schemeClr val="accent3"/>
                </a:solidFill>
              </a:rPr>
              <a:t> – </a:t>
            </a:r>
            <a:r>
              <a:rPr lang="en-US" dirty="0" err="1">
                <a:solidFill>
                  <a:schemeClr val="accent3"/>
                </a:solidFill>
              </a:rPr>
              <a:t>Ostern</a:t>
            </a:r>
            <a:endParaRPr lang="en-US" dirty="0">
              <a:solidFill>
                <a:schemeClr val="accent3"/>
              </a:solidFill>
            </a:endParaRPr>
          </a:p>
          <a:p>
            <a:pPr marL="0" indent="0" eaLnBrk="1" hangingPunct="1">
              <a:buFont typeface="Times" panose="02020603050405020304" pitchFamily="18" charset="0"/>
              <a:buNone/>
              <a:defRPr/>
            </a:pPr>
            <a:r>
              <a:rPr lang="en-US" dirty="0"/>
              <a:t>25. April	IoT Analytics</a:t>
            </a:r>
          </a:p>
          <a:p>
            <a:pPr marL="0" indent="0" eaLnBrk="1" hangingPunct="1">
              <a:buFont typeface="Times" panose="02020603050405020304" pitchFamily="18" charset="0"/>
              <a:buNone/>
              <a:defRPr/>
            </a:pPr>
            <a:r>
              <a:rPr lang="it-IT" dirty="0"/>
              <a:t>02. Mai	Big Data in IoT</a:t>
            </a:r>
          </a:p>
          <a:p>
            <a:pPr marL="0" indent="0" eaLnBrk="1" hangingPunct="1">
              <a:buFont typeface="Times" panose="02020603050405020304" pitchFamily="18" charset="0"/>
              <a:buNone/>
              <a:defRPr/>
            </a:pPr>
            <a:r>
              <a:rPr lang="en-US" dirty="0"/>
              <a:t>9. Mai	Data Exploration</a:t>
            </a:r>
          </a:p>
          <a:p>
            <a:pPr marL="0" indent="0" eaLnBrk="1" hangingPunct="1">
              <a:buFont typeface="Times" panose="02020603050405020304" pitchFamily="18" charset="0"/>
              <a:buNone/>
              <a:defRPr/>
            </a:pPr>
            <a:r>
              <a:rPr lang="en-US" dirty="0"/>
              <a:t>16. Mai	IoT </a:t>
            </a:r>
            <a:r>
              <a:rPr lang="en-US" dirty="0" err="1"/>
              <a:t>Platformen</a:t>
            </a:r>
            <a:endParaRPr lang="en-US" dirty="0"/>
          </a:p>
          <a:p>
            <a:pPr marL="0" indent="0" eaLnBrk="1" hangingPunct="1">
              <a:buFont typeface="Times" panose="02020603050405020304" pitchFamily="18" charset="0"/>
              <a:buNone/>
              <a:defRPr/>
            </a:pPr>
            <a:r>
              <a:rPr lang="de-DE" dirty="0"/>
              <a:t>23. Mai	Entwicklung einer </a:t>
            </a:r>
            <a:r>
              <a:rPr lang="de-DE" dirty="0" err="1"/>
              <a:t>IoT</a:t>
            </a:r>
            <a:r>
              <a:rPr lang="de-DE" dirty="0"/>
              <a:t> Lösung</a:t>
            </a:r>
          </a:p>
          <a:p>
            <a:pPr marL="0" indent="0" eaLnBrk="1" hangingPunct="1">
              <a:buFont typeface="Times" panose="02020603050405020304" pitchFamily="18" charset="0"/>
              <a:buNone/>
              <a:defRPr/>
            </a:pPr>
            <a:r>
              <a:rPr lang="de-DE" dirty="0">
                <a:solidFill>
                  <a:schemeClr val="accent3"/>
                </a:solidFill>
              </a:rPr>
              <a:t>30. Mai	Vorlesungsfrei; Christi Himmelfahrt</a:t>
            </a:r>
          </a:p>
          <a:p>
            <a:pPr marL="0" indent="0" eaLnBrk="1" hangingPunct="1">
              <a:buFont typeface="Times" panose="02020603050405020304" pitchFamily="18" charset="0"/>
              <a:buNone/>
              <a:defRPr/>
            </a:pPr>
            <a:r>
              <a:rPr lang="en-US" dirty="0"/>
              <a:t>05. </a:t>
            </a:r>
            <a:r>
              <a:rPr lang="en-US" dirty="0" err="1"/>
              <a:t>Juni</a:t>
            </a:r>
            <a:r>
              <a:rPr lang="en-US" dirty="0"/>
              <a:t>	opt. </a:t>
            </a:r>
            <a:r>
              <a:rPr lang="en-US" dirty="0" err="1"/>
              <a:t>Gastvortrag</a:t>
            </a:r>
            <a:r>
              <a:rPr lang="en-US" dirty="0"/>
              <a:t> – </a:t>
            </a:r>
            <a:r>
              <a:rPr lang="en-US" dirty="0" err="1"/>
              <a:t>Digitalisierung</a:t>
            </a:r>
            <a:endParaRPr lang="en-US" dirty="0"/>
          </a:p>
          <a:p>
            <a:pPr marL="0" indent="0" eaLnBrk="1" hangingPunct="1">
              <a:buFont typeface="Times" panose="02020603050405020304" pitchFamily="18" charset="0"/>
              <a:buNone/>
              <a:defRPr/>
            </a:pPr>
            <a:r>
              <a:rPr lang="it-IT" dirty="0"/>
              <a:t>13. </a:t>
            </a:r>
            <a:r>
              <a:rPr lang="it-IT" dirty="0" err="1"/>
              <a:t>Juni</a:t>
            </a:r>
            <a:r>
              <a:rPr lang="it-IT" dirty="0"/>
              <a:t>	Data Science in IoT</a:t>
            </a:r>
          </a:p>
          <a:p>
            <a:pPr marL="0" indent="0" eaLnBrk="1" hangingPunct="1">
              <a:buFont typeface="Times" panose="02020603050405020304" pitchFamily="18" charset="0"/>
              <a:buNone/>
              <a:defRPr/>
            </a:pPr>
            <a:r>
              <a:rPr lang="en-US" dirty="0">
                <a:solidFill>
                  <a:schemeClr val="accent3"/>
                </a:solidFill>
              </a:rPr>
              <a:t>20. </a:t>
            </a:r>
            <a:r>
              <a:rPr lang="en-US" dirty="0" err="1">
                <a:solidFill>
                  <a:schemeClr val="accent3"/>
                </a:solidFill>
              </a:rPr>
              <a:t>Juni</a:t>
            </a:r>
            <a:r>
              <a:rPr lang="en-US" dirty="0">
                <a:solidFill>
                  <a:schemeClr val="accent3"/>
                </a:solidFill>
              </a:rPr>
              <a:t>	</a:t>
            </a:r>
            <a:r>
              <a:rPr lang="en-US" dirty="0" err="1">
                <a:solidFill>
                  <a:schemeClr val="accent3"/>
                </a:solidFill>
              </a:rPr>
              <a:t>Vorlesungsfrei</a:t>
            </a:r>
            <a:r>
              <a:rPr lang="en-US" dirty="0">
                <a:solidFill>
                  <a:schemeClr val="accent3"/>
                </a:solidFill>
              </a:rPr>
              <a:t> – </a:t>
            </a:r>
            <a:r>
              <a:rPr lang="en-US" dirty="0" err="1">
                <a:solidFill>
                  <a:schemeClr val="accent3"/>
                </a:solidFill>
              </a:rPr>
              <a:t>Fronleichnam</a:t>
            </a:r>
            <a:endParaRPr lang="en-US" dirty="0">
              <a:solidFill>
                <a:schemeClr val="accent3"/>
              </a:solidFill>
            </a:endParaRPr>
          </a:p>
          <a:p>
            <a:pPr marL="0" indent="0" eaLnBrk="1" hangingPunct="1">
              <a:buFont typeface="Times" panose="02020603050405020304" pitchFamily="18" charset="0"/>
              <a:buNone/>
              <a:defRPr/>
            </a:pPr>
            <a:r>
              <a:rPr lang="en-US" dirty="0"/>
              <a:t>27. </a:t>
            </a:r>
            <a:r>
              <a:rPr lang="en-US" dirty="0" err="1"/>
              <a:t>Juni</a:t>
            </a:r>
            <a:r>
              <a:rPr lang="en-US" dirty="0"/>
              <a:t>	</a:t>
            </a:r>
            <a:r>
              <a:rPr lang="en-US" dirty="0" err="1"/>
              <a:t>Intelligente</a:t>
            </a:r>
            <a:r>
              <a:rPr lang="en-US" dirty="0"/>
              <a:t> Cloud und </a:t>
            </a:r>
            <a:r>
              <a:rPr lang="en-US" dirty="0" err="1"/>
              <a:t>intelligente</a:t>
            </a:r>
            <a:r>
              <a:rPr lang="en-US" dirty="0"/>
              <a:t> Edge</a:t>
            </a:r>
          </a:p>
          <a:p>
            <a:pPr marL="0" indent="0" eaLnBrk="1" hangingPunct="1">
              <a:buFont typeface="Times" panose="02020603050405020304" pitchFamily="18" charset="0"/>
              <a:buNone/>
              <a:defRPr/>
            </a:pPr>
            <a:r>
              <a:rPr lang="de-DE" dirty="0"/>
              <a:t>04. Juli	</a:t>
            </a:r>
            <a:r>
              <a:rPr lang="de-DE" dirty="0" err="1"/>
              <a:t>PStA</a:t>
            </a:r>
            <a:r>
              <a:rPr lang="de-DE" dirty="0"/>
              <a:t> </a:t>
            </a:r>
            <a:r>
              <a:rPr lang="de-DE" dirty="0" err="1"/>
              <a:t>Abschlusspraesentationen</a:t>
            </a:r>
            <a:endParaRPr lang="de-DE" dirty="0"/>
          </a:p>
          <a:p>
            <a:pPr marL="0" indent="0" eaLnBrk="1" hangingPunct="1">
              <a:buFont typeface="Times" panose="02020603050405020304" pitchFamily="18" charset="0"/>
              <a:buNone/>
              <a:defRPr/>
            </a:pPr>
            <a:endParaRPr lang="de-DE" dirty="0"/>
          </a:p>
        </p:txBody>
      </p:sp>
      <p:sp>
        <p:nvSpPr>
          <p:cNvPr id="1639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de-DE" altLang="de-DE" smtClean="0"/>
              <a:t>Überblick</a:t>
            </a:r>
          </a:p>
        </p:txBody>
      </p:sp>
      <p:sp>
        <p:nvSpPr>
          <p:cNvPr id="16394" name="Pfeil nach unten 3"/>
          <p:cNvSpPr>
            <a:spLocks noChangeArrowheads="1"/>
          </p:cNvSpPr>
          <p:nvPr/>
        </p:nvSpPr>
        <p:spPr bwMode="auto">
          <a:xfrm>
            <a:off x="6248400" y="3959225"/>
            <a:ext cx="381000" cy="1450975"/>
          </a:xfrm>
          <a:prstGeom prst="downArrow">
            <a:avLst>
              <a:gd name="adj1" fmla="val 50000"/>
              <a:gd name="adj2" fmla="val 50002"/>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95" name="Textfeld 4"/>
          <p:cNvSpPr txBox="1">
            <a:spLocks noChangeArrowheads="1"/>
          </p:cNvSpPr>
          <p:nvPr/>
        </p:nvSpPr>
        <p:spPr bwMode="auto">
          <a:xfrm>
            <a:off x="6553200" y="4073525"/>
            <a:ext cx="885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a:t>PStA</a:t>
            </a:r>
            <a:endParaRPr lang="de-DE" altLang="de-DE"/>
          </a:p>
        </p:txBody>
      </p:sp>
      <p:cxnSp>
        <p:nvCxnSpPr>
          <p:cNvPr id="16396" name="Gerader Verbinder 6"/>
          <p:cNvCxnSpPr>
            <a:cxnSpLocks noChangeShapeType="1"/>
            <a:endCxn id="16394" idx="0"/>
          </p:cNvCxnSpPr>
          <p:nvPr/>
        </p:nvCxnSpPr>
        <p:spPr bwMode="auto">
          <a:xfrm>
            <a:off x="4343400" y="3959225"/>
            <a:ext cx="2095500" cy="0"/>
          </a:xfrm>
          <a:prstGeom prst="line">
            <a:avLst/>
          </a:prstGeom>
          <a:noFill/>
          <a:ln w="9525" algn="ctr">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D3AAFC64-FE7A-429B-B522-D6E4CEF66602}"/>
              </a:ext>
            </a:extLst>
          </p:cNvPr>
          <p:cNvSpPr>
            <a:spLocks noEditPoints="1"/>
          </p:cNvSpPr>
          <p:nvPr/>
        </p:nvSpPr>
        <p:spPr bwMode="auto">
          <a:xfrm>
            <a:off x="6143625" y="3484563"/>
            <a:ext cx="566738" cy="466725"/>
          </a:xfrm>
          <a:custGeom>
            <a:avLst/>
            <a:gdLst>
              <a:gd name="T0" fmla="*/ 27 w 779"/>
              <a:gd name="T1" fmla="*/ 566 h 636"/>
              <a:gd name="T2" fmla="*/ 117 w 779"/>
              <a:gd name="T3" fmla="*/ 487 h 636"/>
              <a:gd name="T4" fmla="*/ 164 w 779"/>
              <a:gd name="T5" fmla="*/ 428 h 636"/>
              <a:gd name="T6" fmla="*/ 203 w 779"/>
              <a:gd name="T7" fmla="*/ 356 h 636"/>
              <a:gd name="T8" fmla="*/ 216 w 779"/>
              <a:gd name="T9" fmla="*/ 294 h 636"/>
              <a:gd name="T10" fmla="*/ 213 w 779"/>
              <a:gd name="T11" fmla="*/ 271 h 636"/>
              <a:gd name="T12" fmla="*/ 201 w 779"/>
              <a:gd name="T13" fmla="*/ 258 h 636"/>
              <a:gd name="T14" fmla="*/ 179 w 779"/>
              <a:gd name="T15" fmla="*/ 258 h 636"/>
              <a:gd name="T16" fmla="*/ 122 w 779"/>
              <a:gd name="T17" fmla="*/ 265 h 636"/>
              <a:gd name="T18" fmla="*/ 77 w 779"/>
              <a:gd name="T19" fmla="*/ 250 h 636"/>
              <a:gd name="T20" fmla="*/ 48 w 779"/>
              <a:gd name="T21" fmla="*/ 228 h 636"/>
              <a:gd name="T22" fmla="*/ 22 w 779"/>
              <a:gd name="T23" fmla="*/ 188 h 636"/>
              <a:gd name="T24" fmla="*/ 13 w 779"/>
              <a:gd name="T25" fmla="*/ 140 h 636"/>
              <a:gd name="T26" fmla="*/ 18 w 779"/>
              <a:gd name="T27" fmla="*/ 100 h 636"/>
              <a:gd name="T28" fmla="*/ 42 w 779"/>
              <a:gd name="T29" fmla="*/ 53 h 636"/>
              <a:gd name="T30" fmla="*/ 70 w 779"/>
              <a:gd name="T31" fmla="*/ 23 h 636"/>
              <a:gd name="T32" fmla="*/ 113 w 779"/>
              <a:gd name="T33" fmla="*/ 2 h 636"/>
              <a:gd name="T34" fmla="*/ 155 w 779"/>
              <a:gd name="T35" fmla="*/ 1 h 636"/>
              <a:gd name="T36" fmla="*/ 221 w 779"/>
              <a:gd name="T37" fmla="*/ 24 h 636"/>
              <a:gd name="T38" fmla="*/ 264 w 779"/>
              <a:gd name="T39" fmla="*/ 61 h 636"/>
              <a:gd name="T40" fmla="*/ 305 w 779"/>
              <a:gd name="T41" fmla="*/ 130 h 636"/>
              <a:gd name="T42" fmla="*/ 320 w 779"/>
              <a:gd name="T43" fmla="*/ 217 h 636"/>
              <a:gd name="T44" fmla="*/ 309 w 779"/>
              <a:gd name="T45" fmla="*/ 302 h 636"/>
              <a:gd name="T46" fmla="*/ 265 w 779"/>
              <a:gd name="T47" fmla="*/ 411 h 636"/>
              <a:gd name="T48" fmla="*/ 186 w 779"/>
              <a:gd name="T49" fmla="*/ 515 h 636"/>
              <a:gd name="T50" fmla="*/ 70 w 779"/>
              <a:gd name="T51" fmla="*/ 613 h 636"/>
              <a:gd name="T52" fmla="*/ 461 w 779"/>
              <a:gd name="T53" fmla="*/ 585 h 636"/>
              <a:gd name="T54" fmla="*/ 536 w 779"/>
              <a:gd name="T55" fmla="*/ 527 h 636"/>
              <a:gd name="T56" fmla="*/ 610 w 779"/>
              <a:gd name="T57" fmla="*/ 448 h 636"/>
              <a:gd name="T58" fmla="*/ 647 w 779"/>
              <a:gd name="T59" fmla="*/ 391 h 636"/>
              <a:gd name="T60" fmla="*/ 674 w 779"/>
              <a:gd name="T61" fmla="*/ 324 h 636"/>
              <a:gd name="T62" fmla="*/ 676 w 779"/>
              <a:gd name="T63" fmla="*/ 287 h 636"/>
              <a:gd name="T64" fmla="*/ 670 w 779"/>
              <a:gd name="T65" fmla="*/ 266 h 636"/>
              <a:gd name="T66" fmla="*/ 649 w 779"/>
              <a:gd name="T67" fmla="*/ 257 h 636"/>
              <a:gd name="T68" fmla="*/ 593 w 779"/>
              <a:gd name="T69" fmla="*/ 266 h 636"/>
              <a:gd name="T70" fmla="*/ 558 w 779"/>
              <a:gd name="T71" fmla="*/ 261 h 636"/>
              <a:gd name="T72" fmla="*/ 518 w 779"/>
              <a:gd name="T73" fmla="*/ 239 h 636"/>
              <a:gd name="T74" fmla="*/ 493 w 779"/>
              <a:gd name="T75" fmla="*/ 211 h 636"/>
              <a:gd name="T76" fmla="*/ 475 w 779"/>
              <a:gd name="T77" fmla="*/ 166 h 636"/>
              <a:gd name="T78" fmla="*/ 474 w 779"/>
              <a:gd name="T79" fmla="*/ 127 h 636"/>
              <a:gd name="T80" fmla="*/ 488 w 779"/>
              <a:gd name="T81" fmla="*/ 75 h 636"/>
              <a:gd name="T82" fmla="*/ 512 w 779"/>
              <a:gd name="T83" fmla="*/ 43 h 636"/>
              <a:gd name="T84" fmla="*/ 552 w 779"/>
              <a:gd name="T85" fmla="*/ 10 h 636"/>
              <a:gd name="T86" fmla="*/ 599 w 779"/>
              <a:gd name="T87" fmla="*/ 0 h 636"/>
              <a:gd name="T88" fmla="*/ 649 w 779"/>
              <a:gd name="T89" fmla="*/ 9 h 636"/>
              <a:gd name="T90" fmla="*/ 710 w 779"/>
              <a:gd name="T91" fmla="*/ 46 h 636"/>
              <a:gd name="T92" fmla="*/ 749 w 779"/>
              <a:gd name="T93" fmla="*/ 93 h 636"/>
              <a:gd name="T94" fmla="*/ 776 w 779"/>
              <a:gd name="T95" fmla="*/ 171 h 636"/>
              <a:gd name="T96" fmla="*/ 779 w 779"/>
              <a:gd name="T97" fmla="*/ 245 h 636"/>
              <a:gd name="T98" fmla="*/ 752 w 779"/>
              <a:gd name="T99" fmla="*/ 358 h 636"/>
              <a:gd name="T100" fmla="*/ 691 w 779"/>
              <a:gd name="T101" fmla="*/ 465 h 636"/>
              <a:gd name="T102" fmla="*/ 593 w 779"/>
              <a:gd name="T103" fmla="*/ 565 h 636"/>
              <a:gd name="T104" fmla="*/ 497 w 779"/>
              <a:gd name="T105" fmla="*/ 63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9" h="636">
                <a:moveTo>
                  <a:pt x="37" y="636"/>
                </a:moveTo>
                <a:lnTo>
                  <a:pt x="0" y="585"/>
                </a:lnTo>
                <a:lnTo>
                  <a:pt x="0" y="585"/>
                </a:lnTo>
                <a:lnTo>
                  <a:pt x="27" y="566"/>
                </a:lnTo>
                <a:lnTo>
                  <a:pt x="52" y="546"/>
                </a:lnTo>
                <a:lnTo>
                  <a:pt x="75" y="526"/>
                </a:lnTo>
                <a:lnTo>
                  <a:pt x="98" y="506"/>
                </a:lnTo>
                <a:lnTo>
                  <a:pt x="117" y="487"/>
                </a:lnTo>
                <a:lnTo>
                  <a:pt x="134" y="467"/>
                </a:lnTo>
                <a:lnTo>
                  <a:pt x="149" y="448"/>
                </a:lnTo>
                <a:lnTo>
                  <a:pt x="164" y="428"/>
                </a:lnTo>
                <a:lnTo>
                  <a:pt x="164" y="428"/>
                </a:lnTo>
                <a:lnTo>
                  <a:pt x="175" y="409"/>
                </a:lnTo>
                <a:lnTo>
                  <a:pt x="187" y="391"/>
                </a:lnTo>
                <a:lnTo>
                  <a:pt x="196" y="372"/>
                </a:lnTo>
                <a:lnTo>
                  <a:pt x="203" y="356"/>
                </a:lnTo>
                <a:lnTo>
                  <a:pt x="209" y="339"/>
                </a:lnTo>
                <a:lnTo>
                  <a:pt x="213" y="323"/>
                </a:lnTo>
                <a:lnTo>
                  <a:pt x="216" y="309"/>
                </a:lnTo>
                <a:lnTo>
                  <a:pt x="216" y="294"/>
                </a:lnTo>
                <a:lnTo>
                  <a:pt x="216" y="294"/>
                </a:lnTo>
                <a:lnTo>
                  <a:pt x="216" y="285"/>
                </a:lnTo>
                <a:lnTo>
                  <a:pt x="214" y="278"/>
                </a:lnTo>
                <a:lnTo>
                  <a:pt x="213" y="271"/>
                </a:lnTo>
                <a:lnTo>
                  <a:pt x="209" y="266"/>
                </a:lnTo>
                <a:lnTo>
                  <a:pt x="209" y="266"/>
                </a:lnTo>
                <a:lnTo>
                  <a:pt x="207" y="261"/>
                </a:lnTo>
                <a:lnTo>
                  <a:pt x="201" y="258"/>
                </a:lnTo>
                <a:lnTo>
                  <a:pt x="196" y="257"/>
                </a:lnTo>
                <a:lnTo>
                  <a:pt x="190" y="256"/>
                </a:lnTo>
                <a:lnTo>
                  <a:pt x="179" y="258"/>
                </a:lnTo>
                <a:lnTo>
                  <a:pt x="179" y="258"/>
                </a:lnTo>
                <a:lnTo>
                  <a:pt x="153" y="263"/>
                </a:lnTo>
                <a:lnTo>
                  <a:pt x="134" y="265"/>
                </a:lnTo>
                <a:lnTo>
                  <a:pt x="134" y="265"/>
                </a:lnTo>
                <a:lnTo>
                  <a:pt x="122" y="265"/>
                </a:lnTo>
                <a:lnTo>
                  <a:pt x="109" y="262"/>
                </a:lnTo>
                <a:lnTo>
                  <a:pt x="99" y="259"/>
                </a:lnTo>
                <a:lnTo>
                  <a:pt x="87" y="256"/>
                </a:lnTo>
                <a:lnTo>
                  <a:pt x="77" y="250"/>
                </a:lnTo>
                <a:lnTo>
                  <a:pt x="66" y="244"/>
                </a:lnTo>
                <a:lnTo>
                  <a:pt x="57" y="237"/>
                </a:lnTo>
                <a:lnTo>
                  <a:pt x="48" y="228"/>
                </a:lnTo>
                <a:lnTo>
                  <a:pt x="48" y="228"/>
                </a:lnTo>
                <a:lnTo>
                  <a:pt x="40" y="219"/>
                </a:lnTo>
                <a:lnTo>
                  <a:pt x="33" y="209"/>
                </a:lnTo>
                <a:lnTo>
                  <a:pt x="27" y="198"/>
                </a:lnTo>
                <a:lnTo>
                  <a:pt x="22" y="188"/>
                </a:lnTo>
                <a:lnTo>
                  <a:pt x="18" y="178"/>
                </a:lnTo>
                <a:lnTo>
                  <a:pt x="16" y="165"/>
                </a:lnTo>
                <a:lnTo>
                  <a:pt x="13" y="153"/>
                </a:lnTo>
                <a:lnTo>
                  <a:pt x="13" y="140"/>
                </a:lnTo>
                <a:lnTo>
                  <a:pt x="13" y="140"/>
                </a:lnTo>
                <a:lnTo>
                  <a:pt x="13" y="127"/>
                </a:lnTo>
                <a:lnTo>
                  <a:pt x="16" y="113"/>
                </a:lnTo>
                <a:lnTo>
                  <a:pt x="18" y="100"/>
                </a:lnTo>
                <a:lnTo>
                  <a:pt x="22" y="87"/>
                </a:lnTo>
                <a:lnTo>
                  <a:pt x="27" y="75"/>
                </a:lnTo>
                <a:lnTo>
                  <a:pt x="34" y="63"/>
                </a:lnTo>
                <a:lnTo>
                  <a:pt x="42" y="53"/>
                </a:lnTo>
                <a:lnTo>
                  <a:pt x="51" y="41"/>
                </a:lnTo>
                <a:lnTo>
                  <a:pt x="51" y="41"/>
                </a:lnTo>
                <a:lnTo>
                  <a:pt x="60" y="32"/>
                </a:lnTo>
                <a:lnTo>
                  <a:pt x="70" y="23"/>
                </a:lnTo>
                <a:lnTo>
                  <a:pt x="81" y="17"/>
                </a:lnTo>
                <a:lnTo>
                  <a:pt x="91" y="10"/>
                </a:lnTo>
                <a:lnTo>
                  <a:pt x="103" y="6"/>
                </a:lnTo>
                <a:lnTo>
                  <a:pt x="113" y="2"/>
                </a:lnTo>
                <a:lnTo>
                  <a:pt x="125" y="1"/>
                </a:lnTo>
                <a:lnTo>
                  <a:pt x="138" y="0"/>
                </a:lnTo>
                <a:lnTo>
                  <a:pt x="138" y="0"/>
                </a:lnTo>
                <a:lnTo>
                  <a:pt x="155" y="1"/>
                </a:lnTo>
                <a:lnTo>
                  <a:pt x="173" y="4"/>
                </a:lnTo>
                <a:lnTo>
                  <a:pt x="188" y="9"/>
                </a:lnTo>
                <a:lnTo>
                  <a:pt x="205" y="15"/>
                </a:lnTo>
                <a:lnTo>
                  <a:pt x="221" y="24"/>
                </a:lnTo>
                <a:lnTo>
                  <a:pt x="235" y="35"/>
                </a:lnTo>
                <a:lnTo>
                  <a:pt x="251" y="46"/>
                </a:lnTo>
                <a:lnTo>
                  <a:pt x="264" y="61"/>
                </a:lnTo>
                <a:lnTo>
                  <a:pt x="264" y="61"/>
                </a:lnTo>
                <a:lnTo>
                  <a:pt x="277" y="76"/>
                </a:lnTo>
                <a:lnTo>
                  <a:pt x="288" y="93"/>
                </a:lnTo>
                <a:lnTo>
                  <a:pt x="297" y="111"/>
                </a:lnTo>
                <a:lnTo>
                  <a:pt x="305" y="130"/>
                </a:lnTo>
                <a:lnTo>
                  <a:pt x="312" y="150"/>
                </a:lnTo>
                <a:lnTo>
                  <a:pt x="316" y="171"/>
                </a:lnTo>
                <a:lnTo>
                  <a:pt x="318" y="193"/>
                </a:lnTo>
                <a:lnTo>
                  <a:pt x="320" y="217"/>
                </a:lnTo>
                <a:lnTo>
                  <a:pt x="320" y="217"/>
                </a:lnTo>
                <a:lnTo>
                  <a:pt x="318" y="245"/>
                </a:lnTo>
                <a:lnTo>
                  <a:pt x="314" y="274"/>
                </a:lnTo>
                <a:lnTo>
                  <a:pt x="309" y="302"/>
                </a:lnTo>
                <a:lnTo>
                  <a:pt x="301" y="331"/>
                </a:lnTo>
                <a:lnTo>
                  <a:pt x="291" y="358"/>
                </a:lnTo>
                <a:lnTo>
                  <a:pt x="279" y="385"/>
                </a:lnTo>
                <a:lnTo>
                  <a:pt x="265" y="411"/>
                </a:lnTo>
                <a:lnTo>
                  <a:pt x="248" y="439"/>
                </a:lnTo>
                <a:lnTo>
                  <a:pt x="230" y="465"/>
                </a:lnTo>
                <a:lnTo>
                  <a:pt x="209" y="489"/>
                </a:lnTo>
                <a:lnTo>
                  <a:pt x="186" y="515"/>
                </a:lnTo>
                <a:lnTo>
                  <a:pt x="160" y="540"/>
                </a:lnTo>
                <a:lnTo>
                  <a:pt x="133" y="565"/>
                </a:lnTo>
                <a:lnTo>
                  <a:pt x="103" y="589"/>
                </a:lnTo>
                <a:lnTo>
                  <a:pt x="70" y="613"/>
                </a:lnTo>
                <a:lnTo>
                  <a:pt x="37" y="636"/>
                </a:lnTo>
                <a:lnTo>
                  <a:pt x="37" y="636"/>
                </a:lnTo>
                <a:close/>
                <a:moveTo>
                  <a:pt x="497" y="636"/>
                </a:moveTo>
                <a:lnTo>
                  <a:pt x="461" y="585"/>
                </a:lnTo>
                <a:lnTo>
                  <a:pt x="461" y="585"/>
                </a:lnTo>
                <a:lnTo>
                  <a:pt x="488" y="566"/>
                </a:lnTo>
                <a:lnTo>
                  <a:pt x="513" y="546"/>
                </a:lnTo>
                <a:lnTo>
                  <a:pt x="536" y="527"/>
                </a:lnTo>
                <a:lnTo>
                  <a:pt x="557" y="506"/>
                </a:lnTo>
                <a:lnTo>
                  <a:pt x="577" y="487"/>
                </a:lnTo>
                <a:lnTo>
                  <a:pt x="595" y="467"/>
                </a:lnTo>
                <a:lnTo>
                  <a:pt x="610" y="448"/>
                </a:lnTo>
                <a:lnTo>
                  <a:pt x="625" y="428"/>
                </a:lnTo>
                <a:lnTo>
                  <a:pt x="625" y="428"/>
                </a:lnTo>
                <a:lnTo>
                  <a:pt x="636" y="410"/>
                </a:lnTo>
                <a:lnTo>
                  <a:pt x="647" y="391"/>
                </a:lnTo>
                <a:lnTo>
                  <a:pt x="656" y="374"/>
                </a:lnTo>
                <a:lnTo>
                  <a:pt x="663" y="357"/>
                </a:lnTo>
                <a:lnTo>
                  <a:pt x="669" y="340"/>
                </a:lnTo>
                <a:lnTo>
                  <a:pt x="674" y="324"/>
                </a:lnTo>
                <a:lnTo>
                  <a:pt x="675" y="310"/>
                </a:lnTo>
                <a:lnTo>
                  <a:pt x="676" y="296"/>
                </a:lnTo>
                <a:lnTo>
                  <a:pt x="676" y="296"/>
                </a:lnTo>
                <a:lnTo>
                  <a:pt x="676" y="287"/>
                </a:lnTo>
                <a:lnTo>
                  <a:pt x="675" y="279"/>
                </a:lnTo>
                <a:lnTo>
                  <a:pt x="673" y="272"/>
                </a:lnTo>
                <a:lnTo>
                  <a:pt x="670" y="266"/>
                </a:lnTo>
                <a:lnTo>
                  <a:pt x="670" y="266"/>
                </a:lnTo>
                <a:lnTo>
                  <a:pt x="666" y="262"/>
                </a:lnTo>
                <a:lnTo>
                  <a:pt x="661" y="259"/>
                </a:lnTo>
                <a:lnTo>
                  <a:pt x="656" y="258"/>
                </a:lnTo>
                <a:lnTo>
                  <a:pt x="649" y="257"/>
                </a:lnTo>
                <a:lnTo>
                  <a:pt x="639" y="259"/>
                </a:lnTo>
                <a:lnTo>
                  <a:pt x="639" y="259"/>
                </a:lnTo>
                <a:lnTo>
                  <a:pt x="614" y="265"/>
                </a:lnTo>
                <a:lnTo>
                  <a:pt x="593" y="266"/>
                </a:lnTo>
                <a:lnTo>
                  <a:pt x="593" y="266"/>
                </a:lnTo>
                <a:lnTo>
                  <a:pt x="582" y="266"/>
                </a:lnTo>
                <a:lnTo>
                  <a:pt x="570" y="263"/>
                </a:lnTo>
                <a:lnTo>
                  <a:pt x="558" y="261"/>
                </a:lnTo>
                <a:lnTo>
                  <a:pt x="548" y="257"/>
                </a:lnTo>
                <a:lnTo>
                  <a:pt x="538" y="252"/>
                </a:lnTo>
                <a:lnTo>
                  <a:pt x="527" y="245"/>
                </a:lnTo>
                <a:lnTo>
                  <a:pt x="518" y="239"/>
                </a:lnTo>
                <a:lnTo>
                  <a:pt x="509" y="230"/>
                </a:lnTo>
                <a:lnTo>
                  <a:pt x="509" y="230"/>
                </a:lnTo>
                <a:lnTo>
                  <a:pt x="501" y="220"/>
                </a:lnTo>
                <a:lnTo>
                  <a:pt x="493" y="211"/>
                </a:lnTo>
                <a:lnTo>
                  <a:pt x="487" y="201"/>
                </a:lnTo>
                <a:lnTo>
                  <a:pt x="483" y="189"/>
                </a:lnTo>
                <a:lnTo>
                  <a:pt x="479" y="179"/>
                </a:lnTo>
                <a:lnTo>
                  <a:pt x="475" y="166"/>
                </a:lnTo>
                <a:lnTo>
                  <a:pt x="474" y="154"/>
                </a:lnTo>
                <a:lnTo>
                  <a:pt x="474" y="141"/>
                </a:lnTo>
                <a:lnTo>
                  <a:pt x="474" y="141"/>
                </a:lnTo>
                <a:lnTo>
                  <a:pt x="474" y="127"/>
                </a:lnTo>
                <a:lnTo>
                  <a:pt x="477" y="113"/>
                </a:lnTo>
                <a:lnTo>
                  <a:pt x="479" y="100"/>
                </a:lnTo>
                <a:lnTo>
                  <a:pt x="483" y="88"/>
                </a:lnTo>
                <a:lnTo>
                  <a:pt x="488" y="75"/>
                </a:lnTo>
                <a:lnTo>
                  <a:pt x="495" y="63"/>
                </a:lnTo>
                <a:lnTo>
                  <a:pt x="503" y="53"/>
                </a:lnTo>
                <a:lnTo>
                  <a:pt x="512" y="43"/>
                </a:lnTo>
                <a:lnTo>
                  <a:pt x="512" y="43"/>
                </a:lnTo>
                <a:lnTo>
                  <a:pt x="521" y="32"/>
                </a:lnTo>
                <a:lnTo>
                  <a:pt x="531" y="23"/>
                </a:lnTo>
                <a:lnTo>
                  <a:pt x="541" y="17"/>
                </a:lnTo>
                <a:lnTo>
                  <a:pt x="552" y="10"/>
                </a:lnTo>
                <a:lnTo>
                  <a:pt x="562" y="6"/>
                </a:lnTo>
                <a:lnTo>
                  <a:pt x="574" y="2"/>
                </a:lnTo>
                <a:lnTo>
                  <a:pt x="586" y="1"/>
                </a:lnTo>
                <a:lnTo>
                  <a:pt x="599" y="0"/>
                </a:lnTo>
                <a:lnTo>
                  <a:pt x="599" y="0"/>
                </a:lnTo>
                <a:lnTo>
                  <a:pt x="615" y="1"/>
                </a:lnTo>
                <a:lnTo>
                  <a:pt x="632" y="4"/>
                </a:lnTo>
                <a:lnTo>
                  <a:pt x="649" y="9"/>
                </a:lnTo>
                <a:lnTo>
                  <a:pt x="666" y="15"/>
                </a:lnTo>
                <a:lnTo>
                  <a:pt x="682" y="24"/>
                </a:lnTo>
                <a:lnTo>
                  <a:pt x="696" y="35"/>
                </a:lnTo>
                <a:lnTo>
                  <a:pt x="710" y="46"/>
                </a:lnTo>
                <a:lnTo>
                  <a:pt x="724" y="61"/>
                </a:lnTo>
                <a:lnTo>
                  <a:pt x="724" y="61"/>
                </a:lnTo>
                <a:lnTo>
                  <a:pt x="737" y="76"/>
                </a:lnTo>
                <a:lnTo>
                  <a:pt x="749" y="93"/>
                </a:lnTo>
                <a:lnTo>
                  <a:pt x="758" y="111"/>
                </a:lnTo>
                <a:lnTo>
                  <a:pt x="766" y="130"/>
                </a:lnTo>
                <a:lnTo>
                  <a:pt x="771" y="150"/>
                </a:lnTo>
                <a:lnTo>
                  <a:pt x="776" y="171"/>
                </a:lnTo>
                <a:lnTo>
                  <a:pt x="779" y="193"/>
                </a:lnTo>
                <a:lnTo>
                  <a:pt x="779" y="217"/>
                </a:lnTo>
                <a:lnTo>
                  <a:pt x="779" y="217"/>
                </a:lnTo>
                <a:lnTo>
                  <a:pt x="779" y="245"/>
                </a:lnTo>
                <a:lnTo>
                  <a:pt x="775" y="275"/>
                </a:lnTo>
                <a:lnTo>
                  <a:pt x="770" y="302"/>
                </a:lnTo>
                <a:lnTo>
                  <a:pt x="762" y="331"/>
                </a:lnTo>
                <a:lnTo>
                  <a:pt x="752" y="358"/>
                </a:lnTo>
                <a:lnTo>
                  <a:pt x="740" y="385"/>
                </a:lnTo>
                <a:lnTo>
                  <a:pt x="726" y="413"/>
                </a:lnTo>
                <a:lnTo>
                  <a:pt x="709" y="439"/>
                </a:lnTo>
                <a:lnTo>
                  <a:pt x="691" y="465"/>
                </a:lnTo>
                <a:lnTo>
                  <a:pt x="669" y="491"/>
                </a:lnTo>
                <a:lnTo>
                  <a:pt x="647" y="515"/>
                </a:lnTo>
                <a:lnTo>
                  <a:pt x="621" y="540"/>
                </a:lnTo>
                <a:lnTo>
                  <a:pt x="593" y="565"/>
                </a:lnTo>
                <a:lnTo>
                  <a:pt x="564" y="589"/>
                </a:lnTo>
                <a:lnTo>
                  <a:pt x="531" y="613"/>
                </a:lnTo>
                <a:lnTo>
                  <a:pt x="497" y="636"/>
                </a:lnTo>
                <a:lnTo>
                  <a:pt x="497" y="636"/>
                </a:lnTo>
                <a:close/>
              </a:path>
            </a:pathLst>
          </a:custGeom>
          <a:solidFill>
            <a:schemeClr val="bg1">
              <a:lumMod val="85000"/>
              <a:alpha val="74000"/>
            </a:schemeClr>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lIns="13445" tIns="13445" rIns="13445" bIns="13445" anchor="ctr"/>
          <a:lstStyle/>
          <a:p>
            <a:pPr algn="ctr" defTabSz="671939" eaLnBrk="1" hangingPunct="1">
              <a:defRPr/>
            </a:pPr>
            <a:endParaRPr lang="en-US" sz="478">
              <a:solidFill>
                <a:prstClr val="white">
                  <a:lumMod val="85000"/>
                </a:prstClr>
              </a:solidFill>
              <a:latin typeface="+mj-lt"/>
              <a:ea typeface="Segoe UI" pitchFamily="34" charset="0"/>
              <a:cs typeface="Segoe UI" pitchFamily="34" charset="0"/>
            </a:endParaRPr>
          </a:p>
        </p:txBody>
      </p:sp>
      <p:sp>
        <p:nvSpPr>
          <p:cNvPr id="8" name="Rectangle 7">
            <a:extLst>
              <a:ext uri="{FF2B5EF4-FFF2-40B4-BE49-F238E27FC236}">
                <a16:creationId xmlns:a16="http://schemas.microsoft.com/office/drawing/2014/main" id="{9356B540-F8A5-44F0-BB25-66AB595EFFB2}"/>
              </a:ext>
            </a:extLst>
          </p:cNvPr>
          <p:cNvSpPr/>
          <p:nvPr/>
        </p:nvSpPr>
        <p:spPr bwMode="auto">
          <a:xfrm>
            <a:off x="890588" y="1387475"/>
            <a:ext cx="5253037" cy="41783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0" rIns="0" bIns="0"/>
          <a:lstStyle/>
          <a:p>
            <a:pPr eaLnBrk="1" hangingPunct="1">
              <a:defRPr/>
            </a:pPr>
            <a:r>
              <a:rPr lang="en-US" sz="2700" i="1" dirty="0">
                <a:solidFill>
                  <a:schemeClr val="tx1"/>
                </a:solidFill>
                <a:latin typeface="+mj-lt"/>
              </a:rPr>
              <a:t>The “Internet of Things” or </a:t>
            </a:r>
            <a:r>
              <a:rPr lang="en-US" sz="2700" i="1" dirty="0" err="1">
                <a:solidFill>
                  <a:schemeClr val="tx1"/>
                </a:solidFill>
                <a:latin typeface="+mj-lt"/>
              </a:rPr>
              <a:t>IoT</a:t>
            </a:r>
            <a:r>
              <a:rPr lang="en-US" sz="2700" i="1" dirty="0">
                <a:solidFill>
                  <a:schemeClr val="tx1"/>
                </a:solidFill>
                <a:latin typeface="+mj-lt"/>
              </a:rPr>
              <a:t> is cool.  I know this because everyone tells everyone else how </a:t>
            </a:r>
            <a:r>
              <a:rPr lang="en-US" sz="2700" b="1" i="1" dirty="0">
                <a:solidFill>
                  <a:srgbClr val="FF0000"/>
                </a:solidFill>
                <a:latin typeface="+mj-lt"/>
              </a:rPr>
              <a:t>cool</a:t>
            </a:r>
            <a:r>
              <a:rPr lang="en-US" sz="2700" i="1" dirty="0">
                <a:solidFill>
                  <a:schemeClr val="tx1"/>
                </a:solidFill>
                <a:latin typeface="+mj-lt"/>
              </a:rPr>
              <a:t> it is. Ask anyone and they will give you their own definition of what </a:t>
            </a:r>
            <a:r>
              <a:rPr lang="en-US" sz="2700" i="1" dirty="0" err="1">
                <a:solidFill>
                  <a:schemeClr val="tx1"/>
                </a:solidFill>
                <a:latin typeface="+mj-lt"/>
              </a:rPr>
              <a:t>IoT</a:t>
            </a:r>
            <a:r>
              <a:rPr lang="en-US" sz="2700" i="1" dirty="0">
                <a:solidFill>
                  <a:schemeClr val="tx1"/>
                </a:solidFill>
                <a:latin typeface="+mj-lt"/>
              </a:rPr>
              <a:t> means and why it is cool.</a:t>
            </a:r>
          </a:p>
        </p:txBody>
      </p:sp>
      <p:sp>
        <p:nvSpPr>
          <p:cNvPr id="4" name="TextBox 3">
            <a:extLst>
              <a:ext uri="{FF2B5EF4-FFF2-40B4-BE49-F238E27FC236}">
                <a16:creationId xmlns:a16="http://schemas.microsoft.com/office/drawing/2014/main" id="{2A949D8E-E2F9-47B4-A1FA-4EF89CD84633}"/>
              </a:ext>
            </a:extLst>
          </p:cNvPr>
          <p:cNvSpPr txBox="1"/>
          <p:nvPr/>
        </p:nvSpPr>
        <p:spPr>
          <a:xfrm>
            <a:off x="4572000" y="4140200"/>
            <a:ext cx="1746250" cy="323850"/>
          </a:xfrm>
          <a:prstGeom prst="rect">
            <a:avLst/>
          </a:prstGeom>
          <a:noFill/>
        </p:spPr>
        <p:txBody>
          <a:bodyPr wrap="none">
            <a:spAutoFit/>
          </a:bodyPr>
          <a:lstStyle/>
          <a:p>
            <a:pPr eaLnBrk="1" hangingPunct="1">
              <a:defRPr/>
            </a:pPr>
            <a:r>
              <a:rPr lang="en-US" sz="1500" dirty="0">
                <a:latin typeface="+mj-lt"/>
              </a:rPr>
              <a:t>-- Steven Sinofsky</a:t>
            </a:r>
          </a:p>
        </p:txBody>
      </p:sp>
      <p:sp>
        <p:nvSpPr>
          <p:cNvPr id="6" name="Freeform 6">
            <a:extLst>
              <a:ext uri="{FF2B5EF4-FFF2-40B4-BE49-F238E27FC236}">
                <a16:creationId xmlns:a16="http://schemas.microsoft.com/office/drawing/2014/main" id="{64A15018-4154-4924-AAAF-86397B2C29D5}"/>
              </a:ext>
            </a:extLst>
          </p:cNvPr>
          <p:cNvSpPr>
            <a:spLocks noEditPoints="1"/>
          </p:cNvSpPr>
          <p:nvPr/>
        </p:nvSpPr>
        <p:spPr bwMode="auto">
          <a:xfrm>
            <a:off x="388938" y="1250950"/>
            <a:ext cx="566737" cy="469900"/>
          </a:xfrm>
          <a:custGeom>
            <a:avLst/>
            <a:gdLst>
              <a:gd name="T0" fmla="*/ 291 w 779"/>
              <a:gd name="T1" fmla="*/ 68 h 642"/>
              <a:gd name="T2" fmla="*/ 202 w 779"/>
              <a:gd name="T3" fmla="*/ 145 h 642"/>
              <a:gd name="T4" fmla="*/ 154 w 779"/>
              <a:gd name="T5" fmla="*/ 205 h 642"/>
              <a:gd name="T6" fmla="*/ 116 w 779"/>
              <a:gd name="T7" fmla="*/ 278 h 642"/>
              <a:gd name="T8" fmla="*/ 103 w 779"/>
              <a:gd name="T9" fmla="*/ 340 h 642"/>
              <a:gd name="T10" fmla="*/ 106 w 779"/>
              <a:gd name="T11" fmla="*/ 364 h 642"/>
              <a:gd name="T12" fmla="*/ 123 w 779"/>
              <a:gd name="T13" fmla="*/ 378 h 642"/>
              <a:gd name="T14" fmla="*/ 166 w 779"/>
              <a:gd name="T15" fmla="*/ 373 h 642"/>
              <a:gd name="T16" fmla="*/ 209 w 779"/>
              <a:gd name="T17" fmla="*/ 373 h 642"/>
              <a:gd name="T18" fmla="*/ 252 w 779"/>
              <a:gd name="T19" fmla="*/ 391 h 642"/>
              <a:gd name="T20" fmla="*/ 279 w 779"/>
              <a:gd name="T21" fmla="*/ 417 h 642"/>
              <a:gd name="T22" fmla="*/ 301 w 779"/>
              <a:gd name="T23" fmla="*/ 460 h 642"/>
              <a:gd name="T24" fmla="*/ 305 w 779"/>
              <a:gd name="T25" fmla="*/ 497 h 642"/>
              <a:gd name="T26" fmla="*/ 296 w 779"/>
              <a:gd name="T27" fmla="*/ 553 h 642"/>
              <a:gd name="T28" fmla="*/ 269 w 779"/>
              <a:gd name="T29" fmla="*/ 599 h 642"/>
              <a:gd name="T30" fmla="*/ 239 w 779"/>
              <a:gd name="T31" fmla="*/ 625 h 642"/>
              <a:gd name="T32" fmla="*/ 193 w 779"/>
              <a:gd name="T33" fmla="*/ 640 h 642"/>
              <a:gd name="T34" fmla="*/ 147 w 779"/>
              <a:gd name="T35" fmla="*/ 638 h 642"/>
              <a:gd name="T36" fmla="*/ 83 w 779"/>
              <a:gd name="T37" fmla="*/ 606 h 642"/>
              <a:gd name="T38" fmla="*/ 42 w 779"/>
              <a:gd name="T39" fmla="*/ 564 h 642"/>
              <a:gd name="T40" fmla="*/ 8 w 779"/>
              <a:gd name="T41" fmla="*/ 490 h 642"/>
              <a:gd name="T42" fmla="*/ 0 w 779"/>
              <a:gd name="T43" fmla="*/ 422 h 642"/>
              <a:gd name="T44" fmla="*/ 17 w 779"/>
              <a:gd name="T45" fmla="*/ 308 h 642"/>
              <a:gd name="T46" fmla="*/ 70 w 779"/>
              <a:gd name="T47" fmla="*/ 199 h 642"/>
              <a:gd name="T48" fmla="*/ 158 w 779"/>
              <a:gd name="T49" fmla="*/ 96 h 642"/>
              <a:gd name="T50" fmla="*/ 282 w 779"/>
              <a:gd name="T51" fmla="*/ 0 h 642"/>
              <a:gd name="T52" fmla="*/ 779 w 779"/>
              <a:gd name="T53" fmla="*/ 47 h 642"/>
              <a:gd name="T54" fmla="*/ 683 w 779"/>
              <a:gd name="T55" fmla="*/ 127 h 642"/>
              <a:gd name="T56" fmla="*/ 615 w 779"/>
              <a:gd name="T57" fmla="*/ 205 h 642"/>
              <a:gd name="T58" fmla="*/ 584 w 779"/>
              <a:gd name="T59" fmla="*/ 262 h 642"/>
              <a:gd name="T60" fmla="*/ 565 w 779"/>
              <a:gd name="T61" fmla="*/ 327 h 642"/>
              <a:gd name="T62" fmla="*/ 565 w 779"/>
              <a:gd name="T63" fmla="*/ 358 h 642"/>
              <a:gd name="T64" fmla="*/ 578 w 779"/>
              <a:gd name="T65" fmla="*/ 378 h 642"/>
              <a:gd name="T66" fmla="*/ 600 w 779"/>
              <a:gd name="T67" fmla="*/ 379 h 642"/>
              <a:gd name="T68" fmla="*/ 658 w 779"/>
              <a:gd name="T69" fmla="*/ 373 h 642"/>
              <a:gd name="T70" fmla="*/ 702 w 779"/>
              <a:gd name="T71" fmla="*/ 386 h 642"/>
              <a:gd name="T72" fmla="*/ 731 w 779"/>
              <a:gd name="T73" fmla="*/ 409 h 642"/>
              <a:gd name="T74" fmla="*/ 757 w 779"/>
              <a:gd name="T75" fmla="*/ 449 h 642"/>
              <a:gd name="T76" fmla="*/ 766 w 779"/>
              <a:gd name="T77" fmla="*/ 499 h 642"/>
              <a:gd name="T78" fmla="*/ 761 w 779"/>
              <a:gd name="T79" fmla="*/ 540 h 642"/>
              <a:gd name="T80" fmla="*/ 737 w 779"/>
              <a:gd name="T81" fmla="*/ 588 h 642"/>
              <a:gd name="T82" fmla="*/ 709 w 779"/>
              <a:gd name="T83" fmla="*/ 618 h 642"/>
              <a:gd name="T84" fmla="*/ 665 w 779"/>
              <a:gd name="T85" fmla="*/ 639 h 642"/>
              <a:gd name="T86" fmla="*/ 624 w 779"/>
              <a:gd name="T87" fmla="*/ 640 h 642"/>
              <a:gd name="T88" fmla="*/ 558 w 779"/>
              <a:gd name="T89" fmla="*/ 617 h 642"/>
              <a:gd name="T90" fmla="*/ 514 w 779"/>
              <a:gd name="T91" fmla="*/ 580 h 642"/>
              <a:gd name="T92" fmla="*/ 474 w 779"/>
              <a:gd name="T93" fmla="*/ 510 h 642"/>
              <a:gd name="T94" fmla="*/ 461 w 779"/>
              <a:gd name="T95" fmla="*/ 422 h 642"/>
              <a:gd name="T96" fmla="*/ 470 w 779"/>
              <a:gd name="T97" fmla="*/ 335 h 642"/>
              <a:gd name="T98" fmla="*/ 514 w 779"/>
              <a:gd name="T99" fmla="*/ 226 h 642"/>
              <a:gd name="T100" fmla="*/ 593 w 779"/>
              <a:gd name="T101" fmla="*/ 122 h 642"/>
              <a:gd name="T102" fmla="*/ 707 w 779"/>
              <a:gd name="T103" fmla="*/ 23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79" h="642">
                <a:moveTo>
                  <a:pt x="282" y="0"/>
                </a:moveTo>
                <a:lnTo>
                  <a:pt x="318" y="47"/>
                </a:lnTo>
                <a:lnTo>
                  <a:pt x="318" y="47"/>
                </a:lnTo>
                <a:lnTo>
                  <a:pt x="291" y="68"/>
                </a:lnTo>
                <a:lnTo>
                  <a:pt x="266" y="87"/>
                </a:lnTo>
                <a:lnTo>
                  <a:pt x="243" y="106"/>
                </a:lnTo>
                <a:lnTo>
                  <a:pt x="222" y="126"/>
                </a:lnTo>
                <a:lnTo>
                  <a:pt x="202" y="145"/>
                </a:lnTo>
                <a:lnTo>
                  <a:pt x="184" y="166"/>
                </a:lnTo>
                <a:lnTo>
                  <a:pt x="169" y="186"/>
                </a:lnTo>
                <a:lnTo>
                  <a:pt x="154" y="205"/>
                </a:lnTo>
                <a:lnTo>
                  <a:pt x="154" y="205"/>
                </a:lnTo>
                <a:lnTo>
                  <a:pt x="143" y="225"/>
                </a:lnTo>
                <a:lnTo>
                  <a:pt x="132" y="243"/>
                </a:lnTo>
                <a:lnTo>
                  <a:pt x="123" y="261"/>
                </a:lnTo>
                <a:lnTo>
                  <a:pt x="116" y="278"/>
                </a:lnTo>
                <a:lnTo>
                  <a:pt x="110" y="295"/>
                </a:lnTo>
                <a:lnTo>
                  <a:pt x="106" y="310"/>
                </a:lnTo>
                <a:lnTo>
                  <a:pt x="104" y="326"/>
                </a:lnTo>
                <a:lnTo>
                  <a:pt x="103" y="340"/>
                </a:lnTo>
                <a:lnTo>
                  <a:pt x="103" y="340"/>
                </a:lnTo>
                <a:lnTo>
                  <a:pt x="103" y="349"/>
                </a:lnTo>
                <a:lnTo>
                  <a:pt x="104" y="357"/>
                </a:lnTo>
                <a:lnTo>
                  <a:pt x="106" y="364"/>
                </a:lnTo>
                <a:lnTo>
                  <a:pt x="109" y="369"/>
                </a:lnTo>
                <a:lnTo>
                  <a:pt x="113" y="374"/>
                </a:lnTo>
                <a:lnTo>
                  <a:pt x="118" y="377"/>
                </a:lnTo>
                <a:lnTo>
                  <a:pt x="123" y="378"/>
                </a:lnTo>
                <a:lnTo>
                  <a:pt x="130" y="379"/>
                </a:lnTo>
                <a:lnTo>
                  <a:pt x="141" y="378"/>
                </a:lnTo>
                <a:lnTo>
                  <a:pt x="141" y="378"/>
                </a:lnTo>
                <a:lnTo>
                  <a:pt x="166" y="373"/>
                </a:lnTo>
                <a:lnTo>
                  <a:pt x="186" y="371"/>
                </a:lnTo>
                <a:lnTo>
                  <a:pt x="186" y="371"/>
                </a:lnTo>
                <a:lnTo>
                  <a:pt x="197" y="371"/>
                </a:lnTo>
                <a:lnTo>
                  <a:pt x="209" y="373"/>
                </a:lnTo>
                <a:lnTo>
                  <a:pt x="221" y="377"/>
                </a:lnTo>
                <a:lnTo>
                  <a:pt x="231" y="380"/>
                </a:lnTo>
                <a:lnTo>
                  <a:pt x="241" y="386"/>
                </a:lnTo>
                <a:lnTo>
                  <a:pt x="252" y="391"/>
                </a:lnTo>
                <a:lnTo>
                  <a:pt x="261" y="399"/>
                </a:lnTo>
                <a:lnTo>
                  <a:pt x="270" y="408"/>
                </a:lnTo>
                <a:lnTo>
                  <a:pt x="270" y="408"/>
                </a:lnTo>
                <a:lnTo>
                  <a:pt x="279" y="417"/>
                </a:lnTo>
                <a:lnTo>
                  <a:pt x="286" y="427"/>
                </a:lnTo>
                <a:lnTo>
                  <a:pt x="292" y="438"/>
                </a:lnTo>
                <a:lnTo>
                  <a:pt x="297" y="448"/>
                </a:lnTo>
                <a:lnTo>
                  <a:pt x="301" y="460"/>
                </a:lnTo>
                <a:lnTo>
                  <a:pt x="304" y="471"/>
                </a:lnTo>
                <a:lnTo>
                  <a:pt x="305" y="484"/>
                </a:lnTo>
                <a:lnTo>
                  <a:pt x="305" y="497"/>
                </a:lnTo>
                <a:lnTo>
                  <a:pt x="305" y="497"/>
                </a:lnTo>
                <a:lnTo>
                  <a:pt x="305" y="512"/>
                </a:lnTo>
                <a:lnTo>
                  <a:pt x="304" y="526"/>
                </a:lnTo>
                <a:lnTo>
                  <a:pt x="300" y="540"/>
                </a:lnTo>
                <a:lnTo>
                  <a:pt x="296" y="553"/>
                </a:lnTo>
                <a:lnTo>
                  <a:pt x="291" y="565"/>
                </a:lnTo>
                <a:lnTo>
                  <a:pt x="284" y="577"/>
                </a:lnTo>
                <a:lnTo>
                  <a:pt x="276" y="588"/>
                </a:lnTo>
                <a:lnTo>
                  <a:pt x="269" y="599"/>
                </a:lnTo>
                <a:lnTo>
                  <a:pt x="269" y="599"/>
                </a:lnTo>
                <a:lnTo>
                  <a:pt x="258" y="609"/>
                </a:lnTo>
                <a:lnTo>
                  <a:pt x="248" y="618"/>
                </a:lnTo>
                <a:lnTo>
                  <a:pt x="239" y="625"/>
                </a:lnTo>
                <a:lnTo>
                  <a:pt x="227" y="631"/>
                </a:lnTo>
                <a:lnTo>
                  <a:pt x="217" y="635"/>
                </a:lnTo>
                <a:lnTo>
                  <a:pt x="205" y="639"/>
                </a:lnTo>
                <a:lnTo>
                  <a:pt x="193" y="640"/>
                </a:lnTo>
                <a:lnTo>
                  <a:pt x="182" y="642"/>
                </a:lnTo>
                <a:lnTo>
                  <a:pt x="182" y="642"/>
                </a:lnTo>
                <a:lnTo>
                  <a:pt x="164" y="640"/>
                </a:lnTo>
                <a:lnTo>
                  <a:pt x="147" y="638"/>
                </a:lnTo>
                <a:lnTo>
                  <a:pt x="130" y="632"/>
                </a:lnTo>
                <a:lnTo>
                  <a:pt x="114" y="626"/>
                </a:lnTo>
                <a:lnTo>
                  <a:pt x="99" y="617"/>
                </a:lnTo>
                <a:lnTo>
                  <a:pt x="83" y="606"/>
                </a:lnTo>
                <a:lnTo>
                  <a:pt x="69" y="595"/>
                </a:lnTo>
                <a:lnTo>
                  <a:pt x="55" y="580"/>
                </a:lnTo>
                <a:lnTo>
                  <a:pt x="55" y="580"/>
                </a:lnTo>
                <a:lnTo>
                  <a:pt x="42" y="564"/>
                </a:lnTo>
                <a:lnTo>
                  <a:pt x="31" y="547"/>
                </a:lnTo>
                <a:lnTo>
                  <a:pt x="21" y="529"/>
                </a:lnTo>
                <a:lnTo>
                  <a:pt x="13" y="510"/>
                </a:lnTo>
                <a:lnTo>
                  <a:pt x="8" y="490"/>
                </a:lnTo>
                <a:lnTo>
                  <a:pt x="3" y="467"/>
                </a:lnTo>
                <a:lnTo>
                  <a:pt x="0" y="445"/>
                </a:lnTo>
                <a:lnTo>
                  <a:pt x="0" y="422"/>
                </a:lnTo>
                <a:lnTo>
                  <a:pt x="0" y="422"/>
                </a:lnTo>
                <a:lnTo>
                  <a:pt x="1" y="392"/>
                </a:lnTo>
                <a:lnTo>
                  <a:pt x="4" y="364"/>
                </a:lnTo>
                <a:lnTo>
                  <a:pt x="9" y="335"/>
                </a:lnTo>
                <a:lnTo>
                  <a:pt x="17" y="308"/>
                </a:lnTo>
                <a:lnTo>
                  <a:pt x="27" y="279"/>
                </a:lnTo>
                <a:lnTo>
                  <a:pt x="39" y="252"/>
                </a:lnTo>
                <a:lnTo>
                  <a:pt x="53" y="226"/>
                </a:lnTo>
                <a:lnTo>
                  <a:pt x="70" y="199"/>
                </a:lnTo>
                <a:lnTo>
                  <a:pt x="90" y="173"/>
                </a:lnTo>
                <a:lnTo>
                  <a:pt x="110" y="147"/>
                </a:lnTo>
                <a:lnTo>
                  <a:pt x="134" y="122"/>
                </a:lnTo>
                <a:lnTo>
                  <a:pt x="158" y="96"/>
                </a:lnTo>
                <a:lnTo>
                  <a:pt x="186" y="71"/>
                </a:lnTo>
                <a:lnTo>
                  <a:pt x="215" y="48"/>
                </a:lnTo>
                <a:lnTo>
                  <a:pt x="248" y="23"/>
                </a:lnTo>
                <a:lnTo>
                  <a:pt x="282" y="0"/>
                </a:lnTo>
                <a:lnTo>
                  <a:pt x="282" y="0"/>
                </a:lnTo>
                <a:close/>
                <a:moveTo>
                  <a:pt x="741" y="0"/>
                </a:moveTo>
                <a:lnTo>
                  <a:pt x="779" y="47"/>
                </a:lnTo>
                <a:lnTo>
                  <a:pt x="779" y="47"/>
                </a:lnTo>
                <a:lnTo>
                  <a:pt x="752" y="68"/>
                </a:lnTo>
                <a:lnTo>
                  <a:pt x="727" y="87"/>
                </a:lnTo>
                <a:lnTo>
                  <a:pt x="704" y="106"/>
                </a:lnTo>
                <a:lnTo>
                  <a:pt x="683" y="127"/>
                </a:lnTo>
                <a:lnTo>
                  <a:pt x="663" y="147"/>
                </a:lnTo>
                <a:lnTo>
                  <a:pt x="645" y="166"/>
                </a:lnTo>
                <a:lnTo>
                  <a:pt x="630" y="186"/>
                </a:lnTo>
                <a:lnTo>
                  <a:pt x="615" y="205"/>
                </a:lnTo>
                <a:lnTo>
                  <a:pt x="615" y="205"/>
                </a:lnTo>
                <a:lnTo>
                  <a:pt x="604" y="225"/>
                </a:lnTo>
                <a:lnTo>
                  <a:pt x="593" y="244"/>
                </a:lnTo>
                <a:lnTo>
                  <a:pt x="584" y="262"/>
                </a:lnTo>
                <a:lnTo>
                  <a:pt x="576" y="279"/>
                </a:lnTo>
                <a:lnTo>
                  <a:pt x="571" y="296"/>
                </a:lnTo>
                <a:lnTo>
                  <a:pt x="566" y="312"/>
                </a:lnTo>
                <a:lnTo>
                  <a:pt x="565" y="327"/>
                </a:lnTo>
                <a:lnTo>
                  <a:pt x="563" y="342"/>
                </a:lnTo>
                <a:lnTo>
                  <a:pt x="563" y="342"/>
                </a:lnTo>
                <a:lnTo>
                  <a:pt x="563" y="351"/>
                </a:lnTo>
                <a:lnTo>
                  <a:pt x="565" y="358"/>
                </a:lnTo>
                <a:lnTo>
                  <a:pt x="567" y="365"/>
                </a:lnTo>
                <a:lnTo>
                  <a:pt x="570" y="370"/>
                </a:lnTo>
                <a:lnTo>
                  <a:pt x="574" y="374"/>
                </a:lnTo>
                <a:lnTo>
                  <a:pt x="578" y="378"/>
                </a:lnTo>
                <a:lnTo>
                  <a:pt x="583" y="379"/>
                </a:lnTo>
                <a:lnTo>
                  <a:pt x="589" y="380"/>
                </a:lnTo>
                <a:lnTo>
                  <a:pt x="600" y="379"/>
                </a:lnTo>
                <a:lnTo>
                  <a:pt x="600" y="379"/>
                </a:lnTo>
                <a:lnTo>
                  <a:pt x="626" y="374"/>
                </a:lnTo>
                <a:lnTo>
                  <a:pt x="645" y="373"/>
                </a:lnTo>
                <a:lnTo>
                  <a:pt x="645" y="373"/>
                </a:lnTo>
                <a:lnTo>
                  <a:pt x="658" y="373"/>
                </a:lnTo>
                <a:lnTo>
                  <a:pt x="670" y="374"/>
                </a:lnTo>
                <a:lnTo>
                  <a:pt x="680" y="377"/>
                </a:lnTo>
                <a:lnTo>
                  <a:pt x="692" y="382"/>
                </a:lnTo>
                <a:lnTo>
                  <a:pt x="702" y="386"/>
                </a:lnTo>
                <a:lnTo>
                  <a:pt x="713" y="392"/>
                </a:lnTo>
                <a:lnTo>
                  <a:pt x="722" y="400"/>
                </a:lnTo>
                <a:lnTo>
                  <a:pt x="731" y="409"/>
                </a:lnTo>
                <a:lnTo>
                  <a:pt x="731" y="409"/>
                </a:lnTo>
                <a:lnTo>
                  <a:pt x="739" y="418"/>
                </a:lnTo>
                <a:lnTo>
                  <a:pt x="746" y="427"/>
                </a:lnTo>
                <a:lnTo>
                  <a:pt x="753" y="438"/>
                </a:lnTo>
                <a:lnTo>
                  <a:pt x="757" y="449"/>
                </a:lnTo>
                <a:lnTo>
                  <a:pt x="761" y="461"/>
                </a:lnTo>
                <a:lnTo>
                  <a:pt x="765" y="473"/>
                </a:lnTo>
                <a:lnTo>
                  <a:pt x="766" y="486"/>
                </a:lnTo>
                <a:lnTo>
                  <a:pt x="766" y="499"/>
                </a:lnTo>
                <a:lnTo>
                  <a:pt x="766" y="499"/>
                </a:lnTo>
                <a:lnTo>
                  <a:pt x="766" y="513"/>
                </a:lnTo>
                <a:lnTo>
                  <a:pt x="763" y="527"/>
                </a:lnTo>
                <a:lnTo>
                  <a:pt x="761" y="540"/>
                </a:lnTo>
                <a:lnTo>
                  <a:pt x="757" y="553"/>
                </a:lnTo>
                <a:lnTo>
                  <a:pt x="752" y="565"/>
                </a:lnTo>
                <a:lnTo>
                  <a:pt x="745" y="578"/>
                </a:lnTo>
                <a:lnTo>
                  <a:pt x="737" y="588"/>
                </a:lnTo>
                <a:lnTo>
                  <a:pt x="728" y="600"/>
                </a:lnTo>
                <a:lnTo>
                  <a:pt x="728" y="600"/>
                </a:lnTo>
                <a:lnTo>
                  <a:pt x="718" y="609"/>
                </a:lnTo>
                <a:lnTo>
                  <a:pt x="709" y="618"/>
                </a:lnTo>
                <a:lnTo>
                  <a:pt x="698" y="625"/>
                </a:lnTo>
                <a:lnTo>
                  <a:pt x="688" y="631"/>
                </a:lnTo>
                <a:lnTo>
                  <a:pt x="676" y="635"/>
                </a:lnTo>
                <a:lnTo>
                  <a:pt x="665" y="639"/>
                </a:lnTo>
                <a:lnTo>
                  <a:pt x="654" y="640"/>
                </a:lnTo>
                <a:lnTo>
                  <a:pt x="641" y="642"/>
                </a:lnTo>
                <a:lnTo>
                  <a:pt x="641" y="642"/>
                </a:lnTo>
                <a:lnTo>
                  <a:pt x="624" y="640"/>
                </a:lnTo>
                <a:lnTo>
                  <a:pt x="606" y="638"/>
                </a:lnTo>
                <a:lnTo>
                  <a:pt x="589" y="632"/>
                </a:lnTo>
                <a:lnTo>
                  <a:pt x="574" y="626"/>
                </a:lnTo>
                <a:lnTo>
                  <a:pt x="558" y="617"/>
                </a:lnTo>
                <a:lnTo>
                  <a:pt x="543" y="606"/>
                </a:lnTo>
                <a:lnTo>
                  <a:pt x="528" y="595"/>
                </a:lnTo>
                <a:lnTo>
                  <a:pt x="514" y="580"/>
                </a:lnTo>
                <a:lnTo>
                  <a:pt x="514" y="580"/>
                </a:lnTo>
                <a:lnTo>
                  <a:pt x="502" y="564"/>
                </a:lnTo>
                <a:lnTo>
                  <a:pt x="491" y="547"/>
                </a:lnTo>
                <a:lnTo>
                  <a:pt x="482" y="529"/>
                </a:lnTo>
                <a:lnTo>
                  <a:pt x="474" y="510"/>
                </a:lnTo>
                <a:lnTo>
                  <a:pt x="467" y="490"/>
                </a:lnTo>
                <a:lnTo>
                  <a:pt x="463" y="467"/>
                </a:lnTo>
                <a:lnTo>
                  <a:pt x="461" y="445"/>
                </a:lnTo>
                <a:lnTo>
                  <a:pt x="461" y="422"/>
                </a:lnTo>
                <a:lnTo>
                  <a:pt x="461" y="422"/>
                </a:lnTo>
                <a:lnTo>
                  <a:pt x="461" y="392"/>
                </a:lnTo>
                <a:lnTo>
                  <a:pt x="465" y="364"/>
                </a:lnTo>
                <a:lnTo>
                  <a:pt x="470" y="335"/>
                </a:lnTo>
                <a:lnTo>
                  <a:pt x="478" y="308"/>
                </a:lnTo>
                <a:lnTo>
                  <a:pt x="488" y="279"/>
                </a:lnTo>
                <a:lnTo>
                  <a:pt x="500" y="252"/>
                </a:lnTo>
                <a:lnTo>
                  <a:pt x="514" y="226"/>
                </a:lnTo>
                <a:lnTo>
                  <a:pt x="531" y="199"/>
                </a:lnTo>
                <a:lnTo>
                  <a:pt x="549" y="173"/>
                </a:lnTo>
                <a:lnTo>
                  <a:pt x="570" y="147"/>
                </a:lnTo>
                <a:lnTo>
                  <a:pt x="593" y="122"/>
                </a:lnTo>
                <a:lnTo>
                  <a:pt x="618" y="96"/>
                </a:lnTo>
                <a:lnTo>
                  <a:pt x="646" y="71"/>
                </a:lnTo>
                <a:lnTo>
                  <a:pt x="675" y="48"/>
                </a:lnTo>
                <a:lnTo>
                  <a:pt x="707" y="23"/>
                </a:lnTo>
                <a:lnTo>
                  <a:pt x="741" y="0"/>
                </a:lnTo>
                <a:lnTo>
                  <a:pt x="741" y="0"/>
                </a:lnTo>
                <a:close/>
              </a:path>
            </a:pathLst>
          </a:custGeom>
          <a:solidFill>
            <a:schemeClr val="bg1">
              <a:lumMod val="85000"/>
              <a:alpha val="74000"/>
            </a:schemeClr>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lIns="13445" tIns="13445" rIns="13445" bIns="13445" anchor="ctr"/>
          <a:lstStyle/>
          <a:p>
            <a:pPr algn="ctr" defTabSz="671939" eaLnBrk="1" hangingPunct="1">
              <a:defRPr/>
            </a:pPr>
            <a:endParaRPr lang="en-US" sz="478">
              <a:solidFill>
                <a:prstClr val="white">
                  <a:lumMod val="85000"/>
                </a:prstClr>
              </a:solidFill>
              <a:latin typeface="+mj-lt"/>
              <a:ea typeface="Segoe UI" pitchFamily="34" charset="0"/>
              <a:cs typeface="Segoe UI" pitchFamily="34" charset="0"/>
            </a:endParaRPr>
          </a:p>
        </p:txBody>
      </p:sp>
      <p:pic>
        <p:nvPicPr>
          <p:cNvPr id="174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25" y="4538663"/>
            <a:ext cx="2735263"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Grafik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38" y="4425950"/>
            <a:ext cx="2667000"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de-DE" altLang="de-DE" smtClean="0"/>
              <a:t>Internet of Things = IoT</a:t>
            </a:r>
          </a:p>
        </p:txBody>
      </p:sp>
      <p:sp>
        <p:nvSpPr>
          <p:cNvPr id="18435" name="Textfeld 2"/>
          <p:cNvSpPr txBox="1">
            <a:spLocks noChangeArrowheads="1"/>
          </p:cNvSpPr>
          <p:nvPr/>
        </p:nvSpPr>
        <p:spPr bwMode="auto">
          <a:xfrm>
            <a:off x="531813" y="2209800"/>
            <a:ext cx="80772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2000"/>
              <a:t>Wie misst man ob eine Thema </a:t>
            </a:r>
            <a:r>
              <a:rPr lang="de-DE" altLang="de-DE" sz="2000" i="1"/>
              <a:t>cool</a:t>
            </a:r>
            <a:r>
              <a:rPr lang="de-DE" altLang="de-DE" sz="2000"/>
              <a:t> ist?</a:t>
            </a:r>
          </a:p>
          <a:p>
            <a:pPr eaLnBrk="1" hangingPunct="1"/>
            <a:endParaRPr lang="en-US" altLang="de-DE" sz="2000"/>
          </a:p>
          <a:p>
            <a:pPr eaLnBrk="1" hangingPunct="1"/>
            <a:r>
              <a:rPr lang="en-US" altLang="de-DE" sz="2000"/>
              <a:t>Google Suche nach “</a:t>
            </a:r>
            <a:r>
              <a:rPr lang="en-US" altLang="de-DE" sz="2000" i="1"/>
              <a:t>Internet of Things</a:t>
            </a:r>
            <a:r>
              <a:rPr lang="en-US" altLang="de-DE" sz="2000"/>
              <a:t>” -&gt; ~ </a:t>
            </a:r>
            <a:r>
              <a:rPr lang="de-DE" altLang="de-DE" sz="2000"/>
              <a:t>2.500.000.000 Treffer</a:t>
            </a:r>
          </a:p>
          <a:p>
            <a:pPr eaLnBrk="1" hangingPunct="1"/>
            <a:endParaRPr lang="de-DE" altLang="de-DE" sz="2000"/>
          </a:p>
          <a:p>
            <a:pPr eaLnBrk="1" hangingPunct="1"/>
            <a:r>
              <a:rPr lang="de-DE" altLang="de-DE" sz="2000"/>
              <a:t>zum Vergleich </a:t>
            </a:r>
          </a:p>
          <a:p>
            <a:pPr eaLnBrk="1" hangingPunct="1"/>
            <a:r>
              <a:rPr lang="de-DE" altLang="de-DE" sz="2000"/>
              <a:t>	„</a:t>
            </a:r>
            <a:r>
              <a:rPr lang="de-DE" altLang="de-DE" sz="2000" i="1"/>
              <a:t>Taylor Swift</a:t>
            </a:r>
            <a:r>
              <a:rPr lang="de-DE" altLang="de-DE" sz="2000"/>
              <a:t>“ 			-&gt;   ~ 628.000.000 Treffer</a:t>
            </a:r>
          </a:p>
          <a:p>
            <a:pPr eaLnBrk="1" hangingPunct="1"/>
            <a:r>
              <a:rPr lang="de-DE" altLang="de-DE" sz="2000"/>
              <a:t>oder </a:t>
            </a:r>
          </a:p>
          <a:p>
            <a:pPr eaLnBrk="1" hangingPunct="1"/>
            <a:r>
              <a:rPr lang="de-DE" altLang="de-DE" sz="2000"/>
              <a:t>	„</a:t>
            </a:r>
            <a:r>
              <a:rPr lang="de-DE" altLang="de-DE" sz="2000" i="1"/>
              <a:t>Bayern München</a:t>
            </a:r>
            <a:r>
              <a:rPr lang="de-DE" altLang="de-DE" sz="2000"/>
              <a:t>“ 		-&gt;   ~ 300.000.000 Treffer</a:t>
            </a:r>
          </a:p>
          <a:p>
            <a:pPr eaLnBrk="1" hangingPunct="1"/>
            <a:endParaRPr lang="de-DE" altLang="de-DE" sz="2000"/>
          </a:p>
          <a:p>
            <a:pPr eaLnBrk="1" hangingPunct="1"/>
            <a:r>
              <a:rPr lang="de-DE" altLang="de-DE" sz="2000"/>
              <a:t>Wissenschaftliche Artikel zu IoT ca. 3.070.000 Ergebnisse  </a:t>
            </a:r>
          </a:p>
        </p:txBody>
      </p:sp>
      <p:sp>
        <p:nvSpPr>
          <p:cNvPr id="18436" name="Textfeld 1"/>
          <p:cNvSpPr txBox="1">
            <a:spLocks noChangeArrowheads="1"/>
          </p:cNvSpPr>
          <p:nvPr/>
        </p:nvSpPr>
        <p:spPr bwMode="auto">
          <a:xfrm>
            <a:off x="7270750" y="6049963"/>
            <a:ext cx="18605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de-DE" altLang="en-US" sz="1600"/>
              <a:t>Stand: 20.03.2019</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mtClean="0"/>
              <a:t>Trends in Internet</a:t>
            </a:r>
            <a:endParaRPr lang="de-DE" altLang="de-DE" smtClean="0"/>
          </a:p>
        </p:txBody>
      </p:sp>
      <p:pic>
        <p:nvPicPr>
          <p:cNvPr id="19459" name="Grafik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657600"/>
            <a:ext cx="6646863"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925" y="1371600"/>
            <a:ext cx="7021513"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Box 4"/>
          <p:cNvSpPr txBox="1">
            <a:spLocks noChangeArrowheads="1"/>
          </p:cNvSpPr>
          <p:nvPr/>
        </p:nvSpPr>
        <p:spPr bwMode="auto">
          <a:xfrm>
            <a:off x="665163" y="1011238"/>
            <a:ext cx="2547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2000"/>
              <a:t>Google Trends: „IoT“</a:t>
            </a:r>
          </a:p>
        </p:txBody>
      </p:sp>
      <p:sp>
        <p:nvSpPr>
          <p:cNvPr id="19462" name="TextBox 4"/>
          <p:cNvSpPr txBox="1">
            <a:spLocks noChangeArrowheads="1"/>
          </p:cNvSpPr>
          <p:nvPr/>
        </p:nvSpPr>
        <p:spPr bwMode="auto">
          <a:xfrm>
            <a:off x="609600" y="3124200"/>
            <a:ext cx="5643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2000"/>
              <a:t>Google Books Ngam Viever: „Internet of Things“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noChangeArrowheads="1"/>
          </p:cNvSpPr>
          <p:nvPr>
            <p:ph idx="1"/>
          </p:nvPr>
        </p:nvSpPr>
        <p:spPr>
          <a:xfrm>
            <a:off x="323850" y="1600200"/>
            <a:ext cx="8439150" cy="4495800"/>
          </a:xfrm>
        </p:spPr>
        <p:txBody>
          <a:bodyPr/>
          <a:lstStyle/>
          <a:p>
            <a:pPr marL="0" indent="0" eaLnBrk="1" hangingPunct="1">
              <a:buFont typeface="Times" panose="02020603050405020304" pitchFamily="18" charset="0"/>
              <a:buNone/>
            </a:pPr>
            <a:r>
              <a:rPr lang="en-US" altLang="de-DE" smtClean="0"/>
              <a:t>Ericsson is forecasting the number of cellular IoT connections is expected to reach 3.5B in 2023, increasing at a CAGR of 30%  (CAGR = Compound Annual Growth Rate).</a:t>
            </a:r>
            <a:endParaRPr lang="de-DE" altLang="de-DE" smtClean="0"/>
          </a:p>
        </p:txBody>
      </p:sp>
      <p:sp>
        <p:nvSpPr>
          <p:cNvPr id="2048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mtClean="0"/>
              <a:t>IoT Potential</a:t>
            </a:r>
            <a:endParaRPr lang="de-DE" altLang="de-DE" smtClean="0"/>
          </a:p>
        </p:txBody>
      </p:sp>
      <p:pic>
        <p:nvPicPr>
          <p:cNvPr id="204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14600"/>
            <a:ext cx="8212138"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4"/>
          <p:cNvSpPr>
            <a:spLocks noChangeArrowheads="1"/>
          </p:cNvSpPr>
          <p:nvPr/>
        </p:nvSpPr>
        <p:spPr bwMode="auto">
          <a:xfrm>
            <a:off x="217488" y="6019800"/>
            <a:ext cx="88423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100">
                <a:solidFill>
                  <a:schemeClr val="bg2"/>
                </a:solidFill>
              </a:rPr>
              <a:t>https://www.forbes.com/sites/louiscolumbus/2018/12/13/2018-roundup-of-internet-of-things-forecasts-and-market-estimates/#499cf567d838</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el 1"/>
          <p:cNvSpPr>
            <a:spLocks noGrp="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mtClean="0"/>
              <a:t>Geschichte Internet of Things</a:t>
            </a:r>
            <a:endParaRPr lang="de-DE" altLang="de-DE" smtClean="0"/>
          </a:p>
        </p:txBody>
      </p:sp>
      <p:sp>
        <p:nvSpPr>
          <p:cNvPr id="3" name="Inhaltsplatzhalter 2">
            <a:extLst>
              <a:ext uri="{FF2B5EF4-FFF2-40B4-BE49-F238E27FC236}">
                <a16:creationId xmlns:a16="http://schemas.microsoft.com/office/drawing/2014/main" id="{DBD9DEF4-28EB-4E46-890F-FFAFAB870482}"/>
              </a:ext>
            </a:extLst>
          </p:cNvPr>
          <p:cNvSpPr>
            <a:spLocks noGrp="1"/>
          </p:cNvSpPr>
          <p:nvPr>
            <p:ph idx="1"/>
          </p:nvPr>
        </p:nvSpPr>
        <p:spPr>
          <a:xfrm>
            <a:off x="1143000" y="1676400"/>
            <a:ext cx="7010400" cy="2667000"/>
          </a:xfrm>
        </p:spPr>
        <p:txBody>
          <a:bodyPr/>
          <a:lstStyle/>
          <a:p>
            <a:pPr marL="0" indent="0" eaLnBrk="1" hangingPunct="1">
              <a:buFont typeface="Times" panose="02020603050405020304" pitchFamily="18" charset="0"/>
              <a:buNone/>
              <a:defRPr/>
            </a:pPr>
            <a:r>
              <a:rPr lang="en-US" dirty="0">
                <a:solidFill>
                  <a:schemeClr val="tx1"/>
                </a:solidFill>
              </a:rPr>
              <a:t>„</a:t>
            </a:r>
            <a:r>
              <a:rPr lang="en-US" i="1" dirty="0">
                <a:solidFill>
                  <a:schemeClr val="tx1"/>
                </a:solidFill>
              </a:rPr>
              <a:t>When wireless is perfectly applied the whole earth will be converted into a huge brain, which in fact it is, all things being particles of a real and rhythmic whole. We shall be able to communicate with one another instantly, irrespective of distance. Not only this, but through television and telephony we shall see and hear one another as perfectly as though we were face to face, despite intervening distances of thousands of miles; and the instruments through which we shall be able to do his will be amazingly simple compared with our present telephone. A man will be able to carry one in his vest pocket</a:t>
            </a:r>
            <a:r>
              <a:rPr lang="en-US" dirty="0">
                <a:solidFill>
                  <a:schemeClr val="tx1"/>
                </a:solidFill>
              </a:rPr>
              <a:t>.“</a:t>
            </a:r>
          </a:p>
          <a:p>
            <a:pPr eaLnBrk="1" hangingPunct="1">
              <a:defRPr/>
            </a:pPr>
            <a:endParaRPr lang="en-US" dirty="0">
              <a:solidFill>
                <a:schemeClr val="tx1"/>
              </a:solidFill>
            </a:endParaRPr>
          </a:p>
          <a:p>
            <a:pPr algn="r" eaLnBrk="1" hangingPunct="1">
              <a:defRPr/>
            </a:pPr>
            <a:r>
              <a:rPr lang="en-US" dirty="0">
                <a:solidFill>
                  <a:schemeClr val="tx1"/>
                </a:solidFill>
              </a:rPr>
              <a:t>— </a:t>
            </a:r>
            <a:r>
              <a:rPr lang="en-US" b="1" dirty="0">
                <a:solidFill>
                  <a:schemeClr val="accent1"/>
                </a:solidFill>
              </a:rPr>
              <a:t>Nikola Tesl</a:t>
            </a:r>
            <a:r>
              <a:rPr lang="en-US" b="1" dirty="0">
                <a:solidFill>
                  <a:schemeClr val="tx1"/>
                </a:solidFill>
              </a:rPr>
              <a:t>a</a:t>
            </a:r>
            <a:r>
              <a:rPr lang="en-US" dirty="0">
                <a:solidFill>
                  <a:schemeClr val="tx1"/>
                </a:solidFill>
              </a:rPr>
              <a:t>, "</a:t>
            </a:r>
            <a:r>
              <a:rPr lang="en-US" i="1" dirty="0">
                <a:solidFill>
                  <a:schemeClr val="tx1"/>
                </a:solidFill>
              </a:rPr>
              <a:t>When woman is boss</a:t>
            </a:r>
            <a:r>
              <a:rPr lang="en-US" dirty="0">
                <a:solidFill>
                  <a:schemeClr val="tx1"/>
                </a:solidFill>
              </a:rPr>
              <a:t>", Colliers, January 30, 1926</a:t>
            </a:r>
            <a:br>
              <a:rPr lang="en-US" dirty="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p:txBody>
      </p:sp>
      <p:pic>
        <p:nvPicPr>
          <p:cNvPr id="21508" name="Grafik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267200"/>
            <a:ext cx="13335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hteck 8"/>
          <p:cNvSpPr>
            <a:spLocks noChangeArrowheads="1"/>
          </p:cNvSpPr>
          <p:nvPr/>
        </p:nvSpPr>
        <p:spPr bwMode="auto">
          <a:xfrm>
            <a:off x="1447800" y="6096000"/>
            <a:ext cx="5715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a:t>Image taken from: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Inhaltsplatzhalter 2"/>
          <p:cNvSpPr>
            <a:spLocks noGrp="1" noChangeArrowheads="1"/>
          </p:cNvSpPr>
          <p:nvPr>
            <p:ph idx="1"/>
          </p:nvPr>
        </p:nvSpPr>
        <p:spPr>
          <a:xfrm>
            <a:off x="228600" y="1600200"/>
            <a:ext cx="8439150" cy="4106863"/>
          </a:xfrm>
        </p:spPr>
        <p:txBody>
          <a:bodyPr/>
          <a:lstStyle/>
          <a:p>
            <a:pPr marL="0" indent="0" eaLnBrk="1" hangingPunct="1">
              <a:buFont typeface="Times" panose="02020603050405020304" pitchFamily="18" charset="0"/>
              <a:buNone/>
            </a:pPr>
            <a:r>
              <a:rPr lang="en-US" altLang="de-DE" b="1" smtClean="0"/>
              <a:t>1949</a:t>
            </a:r>
            <a:endParaRPr lang="en-US" altLang="de-DE" smtClean="0"/>
          </a:p>
          <a:p>
            <a:pPr marL="571500" lvl="2" indent="0" eaLnBrk="1" hangingPunct="1">
              <a:buFont typeface="Times" panose="02020603050405020304" pitchFamily="18" charset="0"/>
              <a:buNone/>
            </a:pPr>
            <a:r>
              <a:rPr lang="en-US" altLang="de-DE" smtClean="0"/>
              <a:t>The bar code is conceived when 27 year-old Norman Joseph Woodland draws four lines in the sand on a Miami beach. Woodland, who later became an IBM engineer, received (with Bernard Silver) the first patent for a linear bar code in 1952. More than twenty years later, another IBMer, George Laurer, was one of those primarily responsible for refining the idea for use by supermarkets.</a:t>
            </a:r>
          </a:p>
          <a:p>
            <a:pPr marL="0" indent="0" eaLnBrk="1" hangingPunct="1">
              <a:buFont typeface="Times" panose="02020603050405020304" pitchFamily="18" charset="0"/>
              <a:buNone/>
            </a:pPr>
            <a:r>
              <a:rPr lang="en-US" altLang="de-DE" b="1" smtClean="0"/>
              <a:t>1955</a:t>
            </a:r>
          </a:p>
          <a:p>
            <a:pPr marL="571500" lvl="2" indent="0" eaLnBrk="1" hangingPunct="1">
              <a:buFont typeface="Times" panose="02020603050405020304" pitchFamily="18" charset="0"/>
              <a:buNone/>
            </a:pPr>
            <a:r>
              <a:rPr lang="en-US" altLang="de-DE" smtClean="0"/>
              <a:t>Edward O. Thorp conceives of the </a:t>
            </a:r>
            <a:r>
              <a:rPr lang="en-US" altLang="de-DE" smtClean="0">
                <a:hlinkClick r:id="rId2"/>
              </a:rPr>
              <a:t>first wearable computer</a:t>
            </a:r>
            <a:r>
              <a:rPr lang="en-US" altLang="de-DE" smtClean="0"/>
              <a:t>, a cigarette pack-sized analog device, used for the sole purpose of predicting roulette wheels. Developed further with the help of Claude Shannon, it was tested in Las Vegas in the summer of 1961, but its existence was revealed only in 1966.</a:t>
            </a:r>
          </a:p>
          <a:p>
            <a:pPr marL="0" indent="0" eaLnBrk="1" hangingPunct="1">
              <a:buFont typeface="Times" panose="02020603050405020304" pitchFamily="18" charset="0"/>
              <a:buNone/>
            </a:pPr>
            <a:r>
              <a:rPr lang="en-US" altLang="de-DE" b="1" smtClean="0"/>
              <a:t>1960 </a:t>
            </a:r>
          </a:p>
          <a:p>
            <a:pPr marL="571500" lvl="2" indent="0" eaLnBrk="1" hangingPunct="1">
              <a:buFont typeface="Times" panose="02020603050405020304" pitchFamily="18" charset="0"/>
              <a:buNone/>
            </a:pPr>
            <a:r>
              <a:rPr lang="en-US" altLang="de-DE" smtClean="0"/>
              <a:t>Morton Heilig receives </a:t>
            </a:r>
            <a:r>
              <a:rPr lang="en-US" altLang="de-DE" smtClean="0">
                <a:hlinkClick r:id="rId3"/>
              </a:rPr>
              <a:t>a patent</a:t>
            </a:r>
            <a:r>
              <a:rPr lang="en-US" altLang="de-DE" smtClean="0"/>
              <a:t> for the first-ever head-mounted display.</a:t>
            </a:r>
          </a:p>
          <a:p>
            <a:pPr marL="0" indent="0" eaLnBrk="1" hangingPunct="1">
              <a:buFont typeface="Times" panose="02020603050405020304" pitchFamily="18" charset="0"/>
              <a:buNone/>
            </a:pPr>
            <a:r>
              <a:rPr lang="en-US" altLang="de-DE" b="1" smtClean="0"/>
              <a:t>1967</a:t>
            </a:r>
          </a:p>
          <a:p>
            <a:pPr marL="571500" lvl="2" indent="0" eaLnBrk="1" hangingPunct="1">
              <a:buFont typeface="Times" panose="02020603050405020304" pitchFamily="18" charset="0"/>
              <a:buNone/>
            </a:pPr>
            <a:r>
              <a:rPr lang="en-US" altLang="de-DE" smtClean="0"/>
              <a:t>Hubert Upton </a:t>
            </a:r>
            <a:r>
              <a:rPr lang="en-US" altLang="de-DE" smtClean="0">
                <a:hlinkClick r:id="rId4"/>
              </a:rPr>
              <a:t>invents</a:t>
            </a:r>
            <a:r>
              <a:rPr lang="en-US" altLang="de-DE" smtClean="0"/>
              <a:t> an analog wearable computer with eyeglass-mounted display to aid in lip reading.</a:t>
            </a:r>
          </a:p>
          <a:p>
            <a:pPr marL="0" indent="0" eaLnBrk="1" hangingPunct="1">
              <a:buFont typeface="Times" panose="02020603050405020304" pitchFamily="18" charset="0"/>
              <a:buNone/>
            </a:pPr>
            <a:r>
              <a:rPr lang="en-US" altLang="de-DE" b="1" smtClean="0"/>
              <a:t>October 29, 1969</a:t>
            </a:r>
          </a:p>
          <a:p>
            <a:pPr marL="571500" lvl="2" indent="0" eaLnBrk="1" hangingPunct="1">
              <a:buFont typeface="Times" panose="02020603050405020304" pitchFamily="18" charset="0"/>
              <a:buNone/>
            </a:pPr>
            <a:r>
              <a:rPr lang="en-US" altLang="de-DE" smtClean="0"/>
              <a:t>The first </a:t>
            </a:r>
            <a:r>
              <a:rPr lang="en-US" altLang="de-DE" smtClean="0">
                <a:hlinkClick r:id="rId5"/>
              </a:rPr>
              <a:t>message</a:t>
            </a:r>
            <a:r>
              <a:rPr lang="en-US" altLang="de-DE" smtClean="0"/>
              <a:t> is sent over the ARPANET, the predecessor of the Internet.</a:t>
            </a:r>
          </a:p>
        </p:txBody>
      </p:sp>
      <p:sp>
        <p:nvSpPr>
          <p:cNvPr id="22531"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e-DE" smtClean="0"/>
              <a:t>History of Internet of Things (1/6)</a:t>
            </a:r>
            <a:endParaRPr lang="de-DE" altLang="de-DE" smtClean="0"/>
          </a:p>
        </p:txBody>
      </p:sp>
      <p:sp>
        <p:nvSpPr>
          <p:cNvPr id="22532" name="Pfeil nach rechts 3"/>
          <p:cNvSpPr>
            <a:spLocks noChangeArrowheads="1"/>
          </p:cNvSpPr>
          <p:nvPr/>
        </p:nvSpPr>
        <p:spPr bwMode="auto">
          <a:xfrm>
            <a:off x="95250" y="5697538"/>
            <a:ext cx="228600" cy="228600"/>
          </a:xfrm>
          <a:prstGeom prst="rightArrow">
            <a:avLst>
              <a:gd name="adj1" fmla="val 50000"/>
              <a:gd name="adj2" fmla="val 50000"/>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Tree>
  </p:cSld>
  <p:clrMapOvr>
    <a:masterClrMapping/>
  </p:clrMapOvr>
</p:sld>
</file>

<file path=ppt/theme/theme1.xml><?xml version="1.0" encoding="utf-8"?>
<a:theme xmlns:a="http://schemas.openxmlformats.org/drawingml/2006/main" name="Design1">
  <a:themeElements>
    <a:clrScheme name="Benutzerdefiniert 32">
      <a:dk1>
        <a:srgbClr val="6F6F6E"/>
      </a:dk1>
      <a:lt1>
        <a:srgbClr val="FFFFFF"/>
      </a:lt1>
      <a:dk2>
        <a:srgbClr val="6F6F6E"/>
      </a:dk2>
      <a:lt2>
        <a:srgbClr val="E3E3E3"/>
      </a:lt2>
      <a:accent1>
        <a:srgbClr val="677000"/>
      </a:accent1>
      <a:accent2>
        <a:srgbClr val="5C731B"/>
      </a:accent2>
      <a:accent3>
        <a:srgbClr val="849E23"/>
      </a:accent3>
      <a:accent4>
        <a:srgbClr val="ABCB2A"/>
      </a:accent4>
      <a:accent5>
        <a:srgbClr val="C4D95E"/>
      </a:accent5>
      <a:accent6>
        <a:srgbClr val="C3DB83"/>
      </a:accent6>
      <a:hlink>
        <a:srgbClr val="000000"/>
      </a:hlink>
      <a:folHlink>
        <a:srgbClr val="000000"/>
      </a:folHlink>
    </a:clrScheme>
    <a:fontScheme name="Leere Prä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sign1" id="{E140D576-79B5-404B-B25D-CF5D317AD40F}" vid="{2A6B16DF-48E0-46FA-8F46-5D6EFE2387A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Design1</Template>
  <TotalTime>25</TotalTime>
  <Words>1610</Words>
  <Application>Microsoft Office PowerPoint</Application>
  <PresentationFormat>Bildschirmpräsentation (4:3)</PresentationFormat>
  <Paragraphs>291</Paragraphs>
  <Slides>24</Slides>
  <Notes>8</Notes>
  <HiddenSlides>0</HiddenSlides>
  <MMClips>0</MMClips>
  <ScaleCrop>false</ScaleCrop>
  <HeadingPairs>
    <vt:vector size="6" baseType="variant">
      <vt:variant>
        <vt:lpstr>Verwendete Schriftarten</vt:lpstr>
      </vt:variant>
      <vt:variant>
        <vt:i4>14</vt:i4>
      </vt:variant>
      <vt:variant>
        <vt:lpstr>Design</vt:lpstr>
      </vt:variant>
      <vt:variant>
        <vt:i4>1</vt:i4>
      </vt:variant>
      <vt:variant>
        <vt:lpstr>Folientitel</vt:lpstr>
      </vt:variant>
      <vt:variant>
        <vt:i4>24</vt:i4>
      </vt:variant>
    </vt:vector>
  </HeadingPairs>
  <TitlesOfParts>
    <vt:vector size="39" baseType="lpstr">
      <vt:lpstr>Arial</vt:lpstr>
      <vt:lpstr>ＭＳ Ｐゴシック</vt:lpstr>
      <vt:lpstr>Times</vt:lpstr>
      <vt:lpstr>Times New Roman</vt:lpstr>
      <vt:lpstr>Segoe UI Semilight</vt:lpstr>
      <vt:lpstr>Segoe UI</vt:lpstr>
      <vt:lpstr>Segoe UI Light</vt:lpstr>
      <vt:lpstr>Wingdings</vt:lpstr>
      <vt:lpstr>Meiryo UI</vt:lpstr>
      <vt:lpstr>Segoe UI Semibold</vt:lpstr>
      <vt:lpstr>Calibri</vt:lpstr>
      <vt:lpstr>TradeGothicNextW01-Bold 693229</vt:lpstr>
      <vt:lpstr>inherit</vt:lpstr>
      <vt:lpstr>Yu Gothic</vt:lpstr>
      <vt:lpstr>Design1</vt:lpstr>
      <vt:lpstr>Modul - Internet of Things (IoT) -  00-Einführung</vt:lpstr>
      <vt:lpstr>Organisatorisches</vt:lpstr>
      <vt:lpstr>Überblick</vt:lpstr>
      <vt:lpstr>PowerPoint-Präsentation</vt:lpstr>
      <vt:lpstr>Internet of Things = IoT</vt:lpstr>
      <vt:lpstr>Trends in Internet</vt:lpstr>
      <vt:lpstr>IoT Potential</vt:lpstr>
      <vt:lpstr>Geschichte Internet of Things</vt:lpstr>
      <vt:lpstr>History of Internet of Things (1/6)</vt:lpstr>
      <vt:lpstr>History of Internet of Things (2/6)</vt:lpstr>
      <vt:lpstr>History of Internet of Things (3/6)</vt:lpstr>
      <vt:lpstr>History of Internet of Things (4/6)</vt:lpstr>
      <vt:lpstr>History of Internet of Things (5/6)</vt:lpstr>
      <vt:lpstr>History of Internet of Things (6/6)</vt:lpstr>
      <vt:lpstr>Device Growth</vt:lpstr>
      <vt:lpstr>PowerPoint-Präsentation</vt:lpstr>
      <vt:lpstr>PowerPoint-Präsentation</vt:lpstr>
      <vt:lpstr>Activity Pattern</vt:lpstr>
      <vt:lpstr>Architecture of an Internet of Things Solution </vt:lpstr>
      <vt:lpstr>Defining Internet of Things (10.000 ft) </vt:lpstr>
      <vt:lpstr>Things </vt:lpstr>
      <vt:lpstr>Connectivity </vt:lpstr>
      <vt:lpstr>Data Storage </vt:lpstr>
      <vt:lpstr>Analytics 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Reiner Leitner</dc:creator>
  <cp:lastModifiedBy>Tilly, Marcel</cp:lastModifiedBy>
  <cp:revision>278</cp:revision>
  <cp:lastPrinted>1601-01-01T00:00:00Z</cp:lastPrinted>
  <dcterms:created xsi:type="dcterms:W3CDTF">2015-11-10T08:16:44Z</dcterms:created>
  <dcterms:modified xsi:type="dcterms:W3CDTF">2019-03-28T11:07:10Z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mtilly@microsoft.com</vt:lpwstr>
  </property>
  <property fmtid="{D5CDD505-2E9C-101B-9397-08002B2CF9AE}" pid="5" name="MSIP_Label_f42aa342-8706-4288-bd11-ebb85995028c_SetDate">
    <vt:lpwstr>2019-03-05T16:44:31.6824544Z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fd77c619-9bdb-4cc2-98ff-a38b29243df2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