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8"/>
  </p:notesMasterIdLst>
  <p:sldIdLst>
    <p:sldId id="256" r:id="rId2"/>
    <p:sldId id="293" r:id="rId3"/>
    <p:sldId id="305" r:id="rId4"/>
    <p:sldId id="307" r:id="rId5"/>
    <p:sldId id="324" r:id="rId6"/>
    <p:sldId id="325" r:id="rId7"/>
    <p:sldId id="326" r:id="rId8"/>
    <p:sldId id="322" r:id="rId9"/>
    <p:sldId id="332" r:id="rId10"/>
    <p:sldId id="323" r:id="rId11"/>
    <p:sldId id="327" r:id="rId12"/>
    <p:sldId id="328" r:id="rId13"/>
    <p:sldId id="329" r:id="rId14"/>
    <p:sldId id="330" r:id="rId15"/>
    <p:sldId id="318" r:id="rId16"/>
    <p:sldId id="8352" r:id="rId17"/>
    <p:sldId id="8348" r:id="rId18"/>
    <p:sldId id="319" r:id="rId19"/>
    <p:sldId id="320" r:id="rId20"/>
    <p:sldId id="8353" r:id="rId21"/>
    <p:sldId id="8354" r:id="rId22"/>
    <p:sldId id="8351" r:id="rId23"/>
    <p:sldId id="8342" r:id="rId24"/>
    <p:sldId id="336" r:id="rId25"/>
    <p:sldId id="334" r:id="rId26"/>
    <p:sldId id="290" r:id="rId27"/>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4473" autoAdjust="0"/>
  </p:normalViewPr>
  <p:slideViewPr>
    <p:cSldViewPr>
      <p:cViewPr varScale="1">
        <p:scale>
          <a:sx n="122" d="100"/>
          <a:sy n="122" d="100"/>
        </p:scale>
        <p:origin x="570"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720C62F3-FE50-4D30-938D-11F3E88BDC0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1" name="Text Box 2">
            <a:extLst>
              <a:ext uri="{FF2B5EF4-FFF2-40B4-BE49-F238E27FC236}">
                <a16:creationId xmlns:a16="http://schemas.microsoft.com/office/drawing/2014/main" id="{068CC6A2-AEA9-444B-BB25-DF8E68636CA6}"/>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2" name="Text Box 3">
            <a:extLst>
              <a:ext uri="{FF2B5EF4-FFF2-40B4-BE49-F238E27FC236}">
                <a16:creationId xmlns:a16="http://schemas.microsoft.com/office/drawing/2014/main" id="{EE4F0FDA-F8E4-492B-B5AB-454E6D2294BD}"/>
              </a:ext>
            </a:extLst>
          </p:cNvPr>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3" name="Rectangle 4">
            <a:extLst>
              <a:ext uri="{FF2B5EF4-FFF2-40B4-BE49-F238E27FC236}">
                <a16:creationId xmlns:a16="http://schemas.microsoft.com/office/drawing/2014/main" id="{4506C071-B1BE-4815-BFB0-4EB88161BCA6}"/>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3077" name="Rectangle 5">
            <a:extLst>
              <a:ext uri="{FF2B5EF4-FFF2-40B4-BE49-F238E27FC236}">
                <a16:creationId xmlns:a16="http://schemas.microsoft.com/office/drawing/2014/main" id="{BA6DC73D-688F-426E-96E3-0A75DEFDC87D}"/>
              </a:ext>
            </a:extLst>
          </p:cNvPr>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2055" name="Text Box 6">
            <a:extLst>
              <a:ext uri="{FF2B5EF4-FFF2-40B4-BE49-F238E27FC236}">
                <a16:creationId xmlns:a16="http://schemas.microsoft.com/office/drawing/2014/main" id="{DE7814E5-9A4A-4EE6-BA25-CA91DC4B2ADC}"/>
              </a:ext>
            </a:extLst>
          </p:cNvPr>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3079" name="Rectangle 7">
            <a:extLst>
              <a:ext uri="{FF2B5EF4-FFF2-40B4-BE49-F238E27FC236}">
                <a16:creationId xmlns:a16="http://schemas.microsoft.com/office/drawing/2014/main" id="{4D4B15CD-EE31-4BBF-876E-4510DEDCF6CD}"/>
              </a:ext>
            </a:extLst>
          </p:cNvPr>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a:defRPr/>
            </a:pPr>
            <a:fld id="{7AE98216-C548-43D3-BF52-EFE72287E2DE}"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1E18BB-7748-4F29-90E2-F1914F5BDD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6BB66-382A-4192-BA4B-93E6A22980EE}"/>
              </a:ext>
            </a:extLst>
          </p:cNvPr>
          <p:cNvSpPr>
            <a:spLocks noGrp="1"/>
          </p:cNvSpPr>
          <p:nvPr>
            <p:ph type="body" idx="1"/>
          </p:nvPr>
        </p:nvSpPr>
        <p:spPr/>
        <p:txBody>
          <a:bodyPr/>
          <a:lstStyle/>
          <a:p>
            <a:pPr>
              <a:defRPr/>
            </a:pPr>
            <a:r>
              <a:rPr lang="en-US" b="1" u="sng" dirty="0"/>
              <a:t>Talking Points</a:t>
            </a:r>
            <a:endParaRPr lang="en-US" b="1" u="sng" dirty="0">
              <a:solidFill>
                <a:schemeClr val="tx1"/>
              </a:solidFill>
              <a:latin typeface="Segoe UI" panose="020B0502040204020203" pitchFamily="34" charset="0"/>
              <a:sym typeface="Segoe UI" panose="020B0502040204020203" pitchFamily="34" charset="0"/>
            </a:endParaRPr>
          </a:p>
          <a:p>
            <a:pPr marL="171450"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The truth is, there is no standard definition for the Internet of Things. If you have heard or read about IoT, chances are you’ve come across a number of different perspectives </a:t>
            </a:r>
          </a:p>
          <a:p>
            <a:pPr marL="171450" indent="-171450">
              <a:buFont typeface="Arial" panose="020B0604020202020204" pitchFamily="34" charset="0"/>
              <a:buChar char="•"/>
              <a:defRPr/>
            </a:pPr>
            <a:r>
              <a:rPr lang="en-US" dirty="0">
                <a:solidFill>
                  <a:schemeClr val="tx1"/>
                </a:solidFill>
                <a:latin typeface="Segoe UI" panose="020B0502040204020203" pitchFamily="34" charset="0"/>
                <a:cs typeface="Segoe UI" panose="020B0502040204020203" pitchFamily="34" charset="0"/>
              </a:rPr>
              <a:t>Despite how complex IoT seems, it essentially comes down to four areas</a:t>
            </a:r>
            <a:r>
              <a:rPr lang="en-US" dirty="0">
                <a:solidFill>
                  <a:schemeClr val="tx1"/>
                </a:solidFill>
                <a:latin typeface="Segoe UI" panose="020B0502040204020203" pitchFamily="34" charset="0"/>
                <a:sym typeface="Segoe UI" panose="020B0502040204020203" pitchFamily="34" charset="0"/>
              </a:rPr>
              <a:t>: </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Physical “</a:t>
            </a:r>
            <a:r>
              <a:rPr lang="en-US" b="1" dirty="0">
                <a:solidFill>
                  <a:schemeClr val="tx1"/>
                </a:solidFill>
                <a:latin typeface="Segoe UI" panose="020B0502040204020203" pitchFamily="34" charset="0"/>
                <a:sym typeface="Segoe UI" panose="020B0502040204020203" pitchFamily="34" charset="0"/>
              </a:rPr>
              <a:t>things</a:t>
            </a:r>
            <a:r>
              <a:rPr lang="en-US" dirty="0">
                <a:solidFill>
                  <a:schemeClr val="tx1"/>
                </a:solidFill>
                <a:latin typeface="Segoe UI" panose="020B0502040204020203" pitchFamily="34" charset="0"/>
                <a:sym typeface="Segoe UI" panose="020B0502040204020203" pitchFamily="34" charset="0"/>
              </a:rPr>
              <a:t>” such as line of business assets, including industry devices or sensors</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Those “things” have </a:t>
            </a:r>
            <a:r>
              <a:rPr lang="en-US" b="1" dirty="0">
                <a:solidFill>
                  <a:schemeClr val="tx1"/>
                </a:solidFill>
                <a:latin typeface="Segoe UI" panose="020B0502040204020203" pitchFamily="34" charset="0"/>
                <a:sym typeface="Segoe UI" panose="020B0502040204020203" pitchFamily="34" charset="0"/>
              </a:rPr>
              <a:t>connectivity</a:t>
            </a:r>
            <a:r>
              <a:rPr lang="en-US" dirty="0">
                <a:solidFill>
                  <a:schemeClr val="tx1"/>
                </a:solidFill>
                <a:latin typeface="Segoe UI" panose="020B0502040204020203" pitchFamily="34" charset="0"/>
                <a:sym typeface="Segoe UI" panose="020B0502040204020203" pitchFamily="34" charset="0"/>
              </a:rPr>
              <a:t> to the internet, to each other, and to people</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Those “things” collect and communicate </a:t>
            </a:r>
            <a:r>
              <a:rPr lang="en-US" b="1" dirty="0">
                <a:solidFill>
                  <a:schemeClr val="tx1"/>
                </a:solidFill>
                <a:latin typeface="Segoe UI" panose="020B0502040204020203" pitchFamily="34" charset="0"/>
                <a:sym typeface="Segoe UI" panose="020B0502040204020203" pitchFamily="34" charset="0"/>
              </a:rPr>
              <a:t>data</a:t>
            </a:r>
            <a:r>
              <a:rPr lang="en-US" dirty="0">
                <a:solidFill>
                  <a:schemeClr val="tx1"/>
                </a:solidFill>
                <a:latin typeface="Segoe UI" panose="020B0502040204020203" pitchFamily="34" charset="0"/>
                <a:sym typeface="Segoe UI" panose="020B0502040204020203" pitchFamily="34" charset="0"/>
              </a:rPr>
              <a:t>—this may include information gathered from the environment or inputted by users</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And then there are </a:t>
            </a:r>
            <a:r>
              <a:rPr lang="en-US" b="1" dirty="0">
                <a:solidFill>
                  <a:schemeClr val="tx1"/>
                </a:solidFill>
                <a:latin typeface="Segoe UI" panose="020B0502040204020203" pitchFamily="34" charset="0"/>
                <a:sym typeface="Segoe UI" panose="020B0502040204020203" pitchFamily="34" charset="0"/>
              </a:rPr>
              <a:t>analytics</a:t>
            </a:r>
            <a:r>
              <a:rPr lang="en-US" dirty="0">
                <a:solidFill>
                  <a:schemeClr val="tx1"/>
                </a:solidFill>
                <a:latin typeface="Segoe UI" panose="020B0502040204020203" pitchFamily="34" charset="0"/>
                <a:sym typeface="Segoe UI" panose="020B0502040204020203" pitchFamily="34" charset="0"/>
              </a:rPr>
              <a:t> </a:t>
            </a:r>
            <a:r>
              <a:rPr lang="en-US" dirty="0">
                <a:solidFill>
                  <a:schemeClr val="accent3"/>
                </a:solidFill>
                <a:latin typeface="Segoe UI" panose="020B0502040204020203" pitchFamily="34" charset="0"/>
                <a:sym typeface="Segoe UI" panose="020B0502040204020203" pitchFamily="34" charset="0"/>
              </a:rPr>
              <a:t>performed on that </a:t>
            </a:r>
            <a:r>
              <a:rPr lang="en-US" dirty="0">
                <a:solidFill>
                  <a:schemeClr val="tx1"/>
                </a:solidFill>
                <a:latin typeface="Segoe UI" panose="020B0502040204020203" pitchFamily="34" charset="0"/>
                <a:sym typeface="Segoe UI" panose="020B0502040204020203" pitchFamily="34" charset="0"/>
              </a:rPr>
              <a:t>data that enable people or machines to take action</a:t>
            </a:r>
            <a:endParaRPr lang="en-US" dirty="0">
              <a:solidFill>
                <a:schemeClr val="tx1"/>
              </a:solidFill>
              <a:latin typeface="+mn-lt"/>
            </a:endParaRPr>
          </a:p>
          <a:p>
            <a:pPr marL="285750" indent="-285750">
              <a:buFont typeface="Arial" panose="020B0604020202020204" pitchFamily="34" charset="0"/>
              <a:buChar char="•"/>
              <a:defRPr/>
            </a:pPr>
            <a:endParaRPr lang="en-US" dirty="0">
              <a:solidFill>
                <a:schemeClr val="tx1"/>
              </a:solidFill>
              <a:latin typeface="+mn-lt"/>
            </a:endParaRPr>
          </a:p>
          <a:p>
            <a:pPr>
              <a:defRPr/>
            </a:pPr>
            <a:r>
              <a:rPr lang="en-US" b="1" u="sng" dirty="0">
                <a:solidFill>
                  <a:schemeClr val="tx1"/>
                </a:solidFill>
                <a:latin typeface="+mn-lt"/>
              </a:rPr>
              <a:t>Transition</a:t>
            </a:r>
            <a:r>
              <a:rPr lang="en-US" b="1" dirty="0">
                <a:solidFill>
                  <a:schemeClr val="tx1"/>
                </a:solidFill>
                <a:latin typeface="+mn-lt"/>
              </a:rPr>
              <a:t>:</a:t>
            </a:r>
          </a:p>
          <a:p>
            <a:pPr marL="285750" indent="-285750">
              <a:buFont typeface="Arial" panose="020B0604020202020204" pitchFamily="34" charset="0"/>
              <a:buChar char="•"/>
              <a:defRPr/>
            </a:pPr>
            <a:r>
              <a:rPr lang="en-US" dirty="0">
                <a:solidFill>
                  <a:schemeClr val="tx1"/>
                </a:solidFill>
                <a:latin typeface="+mn-lt"/>
              </a:rPr>
              <a:t>So how do you apply these components or building blocks to your business transformation journey</a:t>
            </a:r>
          </a:p>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AF6E00A4-5E72-49AC-AA5C-7EC807672B8A}"/>
              </a:ext>
            </a:extLst>
          </p:cNvPr>
          <p:cNvSpPr>
            <a:spLocks noGrp="1"/>
          </p:cNvSpPr>
          <p:nvPr>
            <p:ph type="sldNum" sz="quarter"/>
          </p:nvPr>
        </p:nvSpPr>
        <p:spPr/>
        <p:txBody>
          <a:bodyPr/>
          <a:lstStyle/>
          <a:p>
            <a:pPr defTabSz="932742" fontAlgn="auto">
              <a:spcBef>
                <a:spcPts val="0"/>
              </a:spcBef>
              <a:spcAft>
                <a:spcPts val="0"/>
              </a:spcAft>
              <a:buSzTx/>
              <a:tabLst/>
              <a:defRPr/>
            </a:pPr>
            <a:fld id="{48F41DAA-FC9B-48FD-A96D-E3FA3220720F}" type="slidenum">
              <a:rPr lang="en-US" smtClean="0">
                <a:solidFill>
                  <a:prstClr val="black"/>
                </a:solidFill>
                <a:latin typeface="Segoe UI" pitchFamily="34" charset="0"/>
                <a:ea typeface="+mn-ea"/>
              </a:rPr>
              <a:pPr defTabSz="932742" fontAlgn="auto">
                <a:spcBef>
                  <a:spcPts val="0"/>
                </a:spcBef>
                <a:spcAft>
                  <a:spcPts val="0"/>
                </a:spcAft>
                <a:buSzTx/>
                <a:tabLst/>
                <a:defRPr/>
              </a:pPr>
              <a:t>3</a:t>
            </a:fld>
            <a:endParaRPr lang="en-US">
              <a:solidFill>
                <a:prstClr val="black"/>
              </a:solidFill>
              <a:latin typeface="Segoe UI" pitchFamily="34" charset="0"/>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408E89-AE14-403E-8991-B47A12180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52D13-3405-452C-B4B1-3D1F87D49544}"/>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31791E06-9181-4192-95EC-8E01895B1C10}"/>
              </a:ext>
            </a:extLst>
          </p:cNvPr>
          <p:cNvSpPr>
            <a:spLocks noGrp="1"/>
          </p:cNvSpPr>
          <p:nvPr>
            <p:ph type="sldNum" sz="quarter"/>
          </p:nvPr>
        </p:nvSpPr>
        <p:spPr/>
        <p:txBody>
          <a:bodyPr/>
          <a:lstStyle/>
          <a:p>
            <a:pPr defTabSz="932742" fontAlgn="auto">
              <a:spcBef>
                <a:spcPts val="0"/>
              </a:spcBef>
              <a:spcAft>
                <a:spcPts val="0"/>
              </a:spcAft>
              <a:buSzTx/>
              <a:tabLst/>
              <a:defRPr/>
            </a:pPr>
            <a:fld id="{A55A2FF9-D92F-42E6-8DDD-4D9E6AB0CFC9}" type="slidenum">
              <a:rPr lang="en-US" smtClean="0">
                <a:solidFill>
                  <a:prstClr val="black"/>
                </a:solidFill>
                <a:latin typeface="Segoe UI" pitchFamily="34" charset="0"/>
                <a:ea typeface="+mn-ea"/>
              </a:rPr>
              <a:pPr defTabSz="932742" fontAlgn="auto">
                <a:spcBef>
                  <a:spcPts val="0"/>
                </a:spcBef>
                <a:spcAft>
                  <a:spcPts val="0"/>
                </a:spcAft>
                <a:buSzTx/>
                <a:tabLst/>
                <a:defRPr/>
              </a:pPr>
              <a:t>4</a:t>
            </a:fld>
            <a:endParaRPr lang="en-US">
              <a:solidFill>
                <a:prstClr val="black"/>
              </a:solidFill>
              <a:latin typeface="Segoe UI" pitchFamily="34" charset="0"/>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E28D9-6B01-4780-9BB6-7B3361BAB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BC57E-2C82-4187-8430-61B6FEE7BC4E}"/>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54579CE4-1D33-4C46-84B0-BC1A06F75AB1}"/>
              </a:ext>
            </a:extLst>
          </p:cNvPr>
          <p:cNvSpPr>
            <a:spLocks noGrp="1"/>
          </p:cNvSpPr>
          <p:nvPr>
            <p:ph type="sldNum" sz="quarter"/>
          </p:nvPr>
        </p:nvSpPr>
        <p:spPr/>
        <p:txBody>
          <a:bodyPr/>
          <a:lstStyle/>
          <a:p>
            <a:pPr defTabSz="932742" fontAlgn="auto">
              <a:spcBef>
                <a:spcPts val="0"/>
              </a:spcBef>
              <a:spcAft>
                <a:spcPts val="0"/>
              </a:spcAft>
              <a:buSzTx/>
              <a:tabLst/>
              <a:defRPr/>
            </a:pPr>
            <a:fld id="{54C71815-0896-4978-96A8-3007C80D577D}" type="slidenum">
              <a:rPr lang="en-US" smtClean="0">
                <a:solidFill>
                  <a:prstClr val="black"/>
                </a:solidFill>
                <a:latin typeface="Segoe UI" pitchFamily="34" charset="0"/>
                <a:ea typeface="+mn-ea"/>
              </a:rPr>
              <a:pPr defTabSz="932742" fontAlgn="auto">
                <a:spcBef>
                  <a:spcPts val="0"/>
                </a:spcBef>
                <a:spcAft>
                  <a:spcPts val="0"/>
                </a:spcAft>
                <a:buSzTx/>
                <a:tabLst/>
                <a:defRPr/>
              </a:pPr>
              <a:t>5</a:t>
            </a:fld>
            <a:endParaRPr lang="en-US">
              <a:solidFill>
                <a:prstClr val="black"/>
              </a:solidFill>
              <a:latin typeface="Segoe UI" pitchFamily="34" charset="0"/>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81EFD-9C14-41B6-A4BD-1B1A44334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2CDA5-9A31-46E9-8761-39EE78A4EEBE}"/>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248B1883-0FD0-4315-A737-4310CCF1231E}"/>
              </a:ext>
            </a:extLst>
          </p:cNvPr>
          <p:cNvSpPr>
            <a:spLocks noGrp="1"/>
          </p:cNvSpPr>
          <p:nvPr>
            <p:ph type="sldNum" sz="quarter"/>
          </p:nvPr>
        </p:nvSpPr>
        <p:spPr/>
        <p:txBody>
          <a:bodyPr/>
          <a:lstStyle/>
          <a:p>
            <a:pPr defTabSz="932742" fontAlgn="auto">
              <a:spcBef>
                <a:spcPts val="0"/>
              </a:spcBef>
              <a:spcAft>
                <a:spcPts val="0"/>
              </a:spcAft>
              <a:buSzTx/>
              <a:tabLst/>
              <a:defRPr/>
            </a:pPr>
            <a:fld id="{E54E1294-58A9-44EA-8724-1C63EEB07ADE}" type="slidenum">
              <a:rPr lang="en-US" smtClean="0">
                <a:solidFill>
                  <a:prstClr val="black"/>
                </a:solidFill>
                <a:latin typeface="Segoe UI" pitchFamily="34" charset="0"/>
                <a:ea typeface="+mn-ea"/>
              </a:rPr>
              <a:pPr defTabSz="932742" fontAlgn="auto">
                <a:spcBef>
                  <a:spcPts val="0"/>
                </a:spcBef>
                <a:spcAft>
                  <a:spcPts val="0"/>
                </a:spcAft>
                <a:buSzTx/>
                <a:tabLst/>
                <a:defRPr/>
              </a:pPr>
              <a:t>6</a:t>
            </a:fld>
            <a:endParaRPr lang="en-US">
              <a:solidFill>
                <a:prstClr val="black"/>
              </a:solidFill>
              <a:latin typeface="Segoe UI" pitchFamily="34" charset="0"/>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4C64E-3ECB-423D-B81C-0393677479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49DFB-525E-4E2E-A3D8-EEA07DDEB85F}"/>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894AD15D-85B9-4FDB-843B-6DDA79833E29}"/>
              </a:ext>
            </a:extLst>
          </p:cNvPr>
          <p:cNvSpPr>
            <a:spLocks noGrp="1"/>
          </p:cNvSpPr>
          <p:nvPr>
            <p:ph type="sldNum" sz="quarter"/>
          </p:nvPr>
        </p:nvSpPr>
        <p:spPr/>
        <p:txBody>
          <a:bodyPr/>
          <a:lstStyle/>
          <a:p>
            <a:pPr defTabSz="932742" fontAlgn="auto">
              <a:spcBef>
                <a:spcPts val="0"/>
              </a:spcBef>
              <a:spcAft>
                <a:spcPts val="0"/>
              </a:spcAft>
              <a:buSzTx/>
              <a:tabLst/>
              <a:defRPr/>
            </a:pPr>
            <a:fld id="{18E86931-200A-478F-B954-D24555E9B755}" type="slidenum">
              <a:rPr lang="en-US" smtClean="0">
                <a:solidFill>
                  <a:prstClr val="black"/>
                </a:solidFill>
                <a:latin typeface="Segoe UI" pitchFamily="34" charset="0"/>
                <a:ea typeface="+mn-ea"/>
              </a:rPr>
              <a:pPr defTabSz="932742" fontAlgn="auto">
                <a:spcBef>
                  <a:spcPts val="0"/>
                </a:spcBef>
                <a:spcAft>
                  <a:spcPts val="0"/>
                </a:spcAft>
                <a:buSzTx/>
                <a:tabLst/>
                <a:defRPr/>
              </a:pPr>
              <a:t>7</a:t>
            </a:fld>
            <a:endParaRPr lang="en-US">
              <a:solidFill>
                <a:prstClr val="black"/>
              </a:solidFill>
              <a:latin typeface="Segoe UI" pitchFamily="34" charset="0"/>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Shape 670">
            <a:extLst>
              <a:ext uri="{FF2B5EF4-FFF2-40B4-BE49-F238E27FC236}">
                <a16:creationId xmlns:a16="http://schemas.microsoft.com/office/drawing/2014/main" id="{18610B6B-0C25-478E-9620-5DF42B420F40}"/>
              </a:ext>
            </a:extLst>
          </p:cNvPr>
          <p:cNvSpPr>
            <a:spLocks noGrp="1" noRot="1" noChangeAspect="1"/>
          </p:cNvSpPr>
          <p:nvPr>
            <p:ph type="sldImg"/>
          </p:nvPr>
        </p:nvSpPr>
        <p:spPr/>
        <p:txBody>
          <a:bodyPr/>
          <a:lstStyle/>
          <a:p>
            <a:pPr>
              <a:defRPr/>
            </a:pPr>
            <a:endParaRPr/>
          </a:p>
        </p:txBody>
      </p:sp>
      <p:sp>
        <p:nvSpPr>
          <p:cNvPr id="48131" name="Shape 671">
            <a:extLst>
              <a:ext uri="{FF2B5EF4-FFF2-40B4-BE49-F238E27FC236}">
                <a16:creationId xmlns:a16="http://schemas.microsoft.com/office/drawing/2014/main" id="{1DADDA23-D965-44ED-8729-486BE0FEDAC7}"/>
              </a:ext>
            </a:extLst>
          </p:cNvPr>
          <p:cNvSpPr>
            <a:spLocks noGrp="1"/>
          </p:cNvSpPr>
          <p:nvPr>
            <p:ph type="body" sz="quarter"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pPr defTabSz="914400"/>
            <a:r>
              <a:rPr lang="de-DE" altLang="de-DE">
                <a:latin typeface="Calibri" panose="020F0502020204030204" pitchFamily="34" charset="0"/>
                <a:cs typeface="Calibri" panose="020F0502020204030204" pitchFamily="34" charset="0"/>
                <a:sym typeface="Calibri" panose="020F0502020204030204" pitchFamily="34" charset="0"/>
              </a:rPr>
              <a:t>In this paper, we instantly infer the gas consumption and pollution emission of vehicles traveling on a city’s road network in current time slot, using GPS trajectories from a sample of vehicles (e.g., taxicabs). The knowledge cannot only be used to suggest cost-efficient driving routes but also identify the road segments where gas has been wasted significantly. In the meantime, the instant estimation of the pollution emission from vehicles can enable pollution alerts, and, in the long run, help diagnose the root cause of air pollution. In our method, we first compute the travel speed of each road segment using the GPS trajectories received recently. As many road segments are not traversed by trajectories (i.e., data sparsity), we propose a Travel Speed Estimation (TSE) model based on a context-aware matrix factorization approach. TSE leverages features learned from other data sources, e.g., map data and historical trajectories, to deal with the data sparsity problem. We then propose a Traffic Volume Inference (TVI) model to infer the number of vehicles passing each road segment per minute. TVI is an unsupervised Bayesian Network that incorporates multiple factors, such as the travel speed, weather conditions, and geographical features of a road. Given the travel speed and traffic volume of a road segment, the gas consumption and emission can be calculated based on existing environmental theories. We evaluated our method based on extensive experiments, using the GPS trajectories generated by over 32,000 taxis in Beijing over a period of two months. The results demonstrate the advantages of our method beyond baselines, validating the contribution of its components and finding interesting discoveries for social good.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a:extLst>
              <a:ext uri="{FF2B5EF4-FFF2-40B4-BE49-F238E27FC236}">
                <a16:creationId xmlns:a16="http://schemas.microsoft.com/office/drawing/2014/main" id="{BBEA09A2-8675-4606-AF29-10C28D910EC2}"/>
              </a:ext>
            </a:extLst>
          </p:cNvPr>
          <p:cNvSpPr>
            <a:spLocks noGrp="1" noRot="1" noChangeAspect="1"/>
          </p:cNvSpPr>
          <p:nvPr>
            <p:ph type="sldImg"/>
          </p:nvPr>
        </p:nvSpPr>
        <p:spPr/>
        <p:txBody>
          <a:bodyPr/>
          <a:lstStyle/>
          <a:p>
            <a:pPr>
              <a:defRPr/>
            </a:pPr>
            <a:endParaRPr/>
          </a:p>
        </p:txBody>
      </p:sp>
      <p:sp>
        <p:nvSpPr>
          <p:cNvPr id="51203" name="Shape 678">
            <a:extLst>
              <a:ext uri="{FF2B5EF4-FFF2-40B4-BE49-F238E27FC236}">
                <a16:creationId xmlns:a16="http://schemas.microsoft.com/office/drawing/2014/main" id="{481AE368-BBA7-4BDB-AF9E-C487BE5357C1}"/>
              </a:ext>
            </a:extLst>
          </p:cNvPr>
          <p:cNvSpPr>
            <a:spLocks noGrp="1"/>
          </p:cNvSpPr>
          <p:nvPr>
            <p:ph type="body" sz="quarter"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pPr defTabSz="914400"/>
            <a:r>
              <a:rPr lang="de-DE" altLang="de-DE">
                <a:latin typeface="Calibri" panose="020F0502020204030204" pitchFamily="34" charset="0"/>
                <a:cs typeface="Calibri" panose="020F0502020204030204" pitchFamily="34" charset="0"/>
                <a:sym typeface="Calibri" panose="020F0502020204030204" pitchFamily="34" charset="0"/>
              </a:rPr>
              <a:t>It turns out that data about the tens of thousands of flights over the United States each day are publicly available from the Federal Aviation Administration (FAA). That means people can view any commercial aircraft’s flight plan—the planned airspeed (fixed cruising speed relative to the air mass), altitude, distance, and route—as well as the observed groundspeed (speed relative to the ground), altitude, longitude, and latitude at any moment during the flight, with only a small time lag.</a:t>
            </a:r>
          </a:p>
          <a:p>
            <a:pPr defTabSz="914400"/>
            <a:r>
              <a:rPr lang="de-DE" altLang="de-DE">
                <a:latin typeface="Calibri" panose="020F0502020204030204" pitchFamily="34" charset="0"/>
                <a:cs typeface="Calibri" panose="020F0502020204030204" pitchFamily="34" charset="0"/>
                <a:sym typeface="Calibri" panose="020F0502020204030204" pitchFamily="34" charset="0"/>
              </a:rPr>
              <a:t>Because winds will change an aircraft’s flight path and affect the groundspeed, the researchers determined that they could estimate the wind conditions mathematically.</a:t>
            </a:r>
          </a:p>
          <a:p>
            <a:pPr defTabSz="914400"/>
            <a:r>
              <a:rPr lang="de-DE" altLang="de-DE">
                <a:latin typeface="Calibri" panose="020F0502020204030204" pitchFamily="34" charset="0"/>
                <a:cs typeface="Calibri" panose="020F0502020204030204" pitchFamily="34" charset="0"/>
                <a:sym typeface="Calibri" panose="020F0502020204030204" pitchFamily="34" charset="0"/>
              </a:rPr>
              <a:t>That sounds straightforward enough—if no wind is present, the groundspeed will match the airspeed and the plane will fly along its intended course. If you know the groundspeed and the airspeed, along with where the plane is heading and its actual course over the ground, you can calculate the wind speed and direction.</a:t>
            </a:r>
          </a:p>
          <a:p>
            <a:pPr defTabSz="914400"/>
            <a:r>
              <a:rPr lang="de-DE" altLang="de-DE">
                <a:latin typeface="Calibri" panose="020F0502020204030204" pitchFamily="34" charset="0"/>
                <a:cs typeface="Calibri" panose="020F0502020204030204" pitchFamily="34" charset="0"/>
                <a:sym typeface="Calibri" panose="020F0502020204030204" pitchFamily="34" charset="0"/>
              </a:rPr>
              <a:t>But one key piece of data was unavailable: The data provided by the FAA does not include information about where a plane is headed.</a:t>
            </a:r>
          </a:p>
          <a:p>
            <a:pPr defTabSz="914400"/>
            <a:r>
              <a:rPr lang="de-DE" altLang="de-DE">
                <a:latin typeface="Calibri" panose="020F0502020204030204" pitchFamily="34" charset="0"/>
                <a:cs typeface="Calibri" panose="020F0502020204030204" pitchFamily="34" charset="0"/>
                <a:sym typeface="Calibri" panose="020F0502020204030204" pitchFamily="34" charset="0"/>
              </a:rPr>
              <a:t>Solving this conundrum involved a creative leap—what Kapoor calls their “biggest intellectual aha moment.” They realized that winds exhibit a special property known as spatial regularity—that is, nearby airplanes are likely to encounter similar winds. They then figured out a way to exploit this property by taking observations from nearby wind stations, combining it with the FAA data, and then using a probabilistic model to infer the wind velocity. In essence, they came up with a way to solve a puzzle despite many missing pieces.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endParaRPr lang="de-DE" dirty="0"/>
          </a:p>
        </p:txBody>
      </p:sp>
      <p:sp>
        <p:nvSpPr>
          <p:cNvPr id="3" name="Text Placeholder 2">
            <a:extLst/>
          </p:cNvPr>
          <p:cNvSpPr>
            <a:spLocks noGrp="1"/>
          </p:cNvSpPr>
          <p:nvPr>
            <p:ph type="body" idx="1"/>
          </p:nvPr>
        </p:nvSpPr>
        <p:spPr>
          <a:xfrm>
            <a:off x="623888" y="4589463"/>
            <a:ext cx="7886700" cy="1500187"/>
          </a:xfrm>
        </p:spPr>
        <p:txBody>
          <a:bodyPr/>
          <a:lstStyle>
            <a:lvl1pPr marL="0" indent="0">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Tree>
    <p:extLst>
      <p:ext uri="{BB962C8B-B14F-4D97-AF65-F5344CB8AC3E}">
        <p14:creationId xmlns:p14="http://schemas.microsoft.com/office/powerpoint/2010/main" val="138927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67A237-299D-47A5-B1C0-EE0FB1254DDB}"/>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9139F1E5-1A32-418B-90EC-D6038F869933}"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Titelmasterformat durch Klicken bearbeiten</a:t>
            </a:r>
            <a:endParaRPr lang="en-US"/>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8976279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1st level color text">
    <p:bg>
      <p:bgPr>
        <a:solidFill>
          <a:srgbClr val="002050"/>
        </a:solidFill>
        <a:effectLst/>
      </p:bgPr>
    </p:bg>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81D81AAB-E1EA-44A4-BF25-84A6D9DFE1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74163" y="0"/>
            <a:ext cx="300037"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57" name="Shape 257"/>
          <p:cNvSpPr>
            <a:spLocks noGrp="1"/>
          </p:cNvSpPr>
          <p:nvPr>
            <p:ph type="body" idx="1"/>
          </p:nvPr>
        </p:nvSpPr>
        <p:spPr>
          <a:xfrm>
            <a:off x="201929" y="1189177"/>
            <a:ext cx="8740143" cy="3769806"/>
          </a:xfrm>
          <a:prstGeom prst="rect">
            <a:avLst/>
          </a:prstGeom>
        </p:spPr>
        <p:txBody>
          <a:bodyPr lIns="91439" tIns="91439" rIns="91439" bIns="91439">
            <a:noAutofit/>
          </a:bodyPr>
          <a:lstStyle>
            <a:lvl1pPr marL="252109" indent="-252109" defTabSz="685775">
              <a:spcBef>
                <a:spcPts val="675"/>
              </a:spcBef>
              <a:buSzPct val="90000"/>
              <a:defRPr sz="2925">
                <a:solidFill>
                  <a:srgbClr val="00BCF2"/>
                </a:solidFill>
                <a:latin typeface="Segoe UI Light"/>
                <a:ea typeface="Segoe UI Light"/>
                <a:cs typeface="Segoe UI Light"/>
                <a:sym typeface="Segoe UI Light"/>
              </a:defRPr>
            </a:lvl1pPr>
            <a:lvl2pPr marL="552933" indent="-300824" defTabSz="685775">
              <a:spcBef>
                <a:spcPts val="675"/>
              </a:spcBef>
              <a:buSzPct val="90000"/>
              <a:defRPr sz="2925">
                <a:solidFill>
                  <a:srgbClr val="00BCF2"/>
                </a:solidFill>
                <a:latin typeface="Segoe UI Light"/>
                <a:ea typeface="Segoe UI Light"/>
                <a:cs typeface="Segoe UI Light"/>
                <a:sym typeface="Segoe UI Light"/>
              </a:defRPr>
            </a:lvl2pPr>
            <a:lvl3pPr marL="765172" indent="-344991" defTabSz="685775">
              <a:spcBef>
                <a:spcPts val="675"/>
              </a:spcBef>
              <a:buSzPct val="90000"/>
              <a:defRPr sz="2925">
                <a:solidFill>
                  <a:srgbClr val="00BCF2"/>
                </a:solidFill>
                <a:latin typeface="Segoe UI Light"/>
                <a:ea typeface="Segoe UI Light"/>
                <a:cs typeface="Segoe UI Light"/>
                <a:sym typeface="Segoe UI Light"/>
              </a:defRPr>
            </a:lvl3pPr>
            <a:lvl4pPr marL="973832" indent="-385578" defTabSz="685775">
              <a:spcBef>
                <a:spcPts val="675"/>
              </a:spcBef>
              <a:buSzPct val="90000"/>
              <a:defRPr sz="2925">
                <a:solidFill>
                  <a:srgbClr val="00BCF2"/>
                </a:solidFill>
                <a:latin typeface="Segoe UI Light"/>
                <a:ea typeface="Segoe UI Light"/>
                <a:cs typeface="Segoe UI Light"/>
                <a:sym typeface="Segoe UI Light"/>
              </a:defRPr>
            </a:lvl4pPr>
            <a:lvl5pPr marL="1141904" indent="-385578" defTabSz="685775">
              <a:spcBef>
                <a:spcPts val="675"/>
              </a:spcBef>
              <a:buSzPct val="90000"/>
              <a:defRPr sz="2925">
                <a:solidFill>
                  <a:srgbClr val="00BCF2"/>
                </a:solidFill>
                <a:latin typeface="Segoe UI Light"/>
                <a:ea typeface="Segoe UI Light"/>
                <a:cs typeface="Segoe UI Light"/>
                <a:sym typeface="Segoe UI Light"/>
              </a:defRPr>
            </a:lvl5pPr>
          </a:lstStyle>
          <a:p>
            <a:pPr lvl="0"/>
            <a:r>
              <a:t>Body Level One</a:t>
            </a:r>
          </a:p>
          <a:p>
            <a:pPr lvl="1"/>
            <a:r>
              <a:t>Body Level Two</a:t>
            </a:r>
          </a:p>
          <a:p>
            <a:pPr lvl="2"/>
            <a:r>
              <a:t>Body Level Three</a:t>
            </a:r>
          </a:p>
          <a:p>
            <a:pPr lvl="3"/>
            <a:r>
              <a:t>Body Level Four</a:t>
            </a:r>
          </a:p>
          <a:p>
            <a:pPr lvl="4"/>
            <a:r>
              <a:t>Body Level Five</a:t>
            </a:r>
          </a:p>
        </p:txBody>
      </p:sp>
      <p:sp>
        <p:nvSpPr>
          <p:cNvPr id="258" name="Shape 258"/>
          <p:cNvSpPr>
            <a:spLocks noGrp="1"/>
          </p:cNvSpPr>
          <p:nvPr>
            <p:ph type="title"/>
          </p:nvPr>
        </p:nvSpPr>
        <p:spPr>
          <a:xfrm>
            <a:off x="201930" y="289512"/>
            <a:ext cx="8741880" cy="899667"/>
          </a:xfrm>
          <a:prstGeom prst="rect">
            <a:avLst/>
          </a:prstGeom>
        </p:spPr>
        <p:txBody>
          <a:bodyPr lIns="91439" tIns="91439" rIns="91439" bIns="91439">
            <a:noAutofit/>
          </a:bodyPr>
          <a:lstStyle>
            <a:lvl1pPr defTabSz="685775">
              <a:defRPr sz="3900" spc="-75"/>
            </a:lvl1pPr>
          </a:lstStyle>
          <a:p>
            <a:pPr lvl="0"/>
            <a:r>
              <a:t>Title Text</a:t>
            </a:r>
          </a:p>
        </p:txBody>
      </p:sp>
    </p:spTree>
    <p:extLst>
      <p:ext uri="{BB962C8B-B14F-4D97-AF65-F5344CB8AC3E}">
        <p14:creationId xmlns:p14="http://schemas.microsoft.com/office/powerpoint/2010/main" val="30593359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334530"/>
            <a:ext cx="8019534" cy="626076"/>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2171615"/>
            <a:ext cx="7908616" cy="3573307"/>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225033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334530"/>
            <a:ext cx="8019534" cy="626076"/>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2171615"/>
            <a:ext cx="8007178" cy="3990384"/>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36029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95BD661-C53D-41D9-82EB-0CA768D6714E}"/>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4390D4FB-8C1D-4ABA-AAB3-ABB107DE26A9}"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3" name="Content Placeholder 2">
            <a:extLst/>
          </p:cNvPr>
          <p:cNvSpPr>
            <a:spLocks noGrp="1"/>
          </p:cNvSpPr>
          <p:nvPr>
            <p:ph idx="1"/>
          </p:nvPr>
        </p:nvSpPr>
        <p:spPr>
          <a:xfrm>
            <a:off x="457200" y="1600200"/>
            <a:ext cx="8475663" cy="44942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itel 4"/>
          <p:cNvSpPr>
            <a:spLocks noGrp="1"/>
          </p:cNvSpPr>
          <p:nvPr>
            <p:ph type="title"/>
          </p:nvPr>
        </p:nvSpPr>
        <p:spPr>
          <a:xfrm>
            <a:off x="304800" y="365125"/>
            <a:ext cx="609600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235081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A9EBE9-3155-436F-85F0-BB0D1654E1AF}"/>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D8B9B3E9-5574-47F6-B995-F0B5F9CDF355}"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5" name="Titel 4"/>
          <p:cNvSpPr>
            <a:spLocks noGrp="1"/>
          </p:cNvSpPr>
          <p:nvPr>
            <p:ph type="title"/>
          </p:nvPr>
        </p:nvSpPr>
        <p:spPr>
          <a:xfrm>
            <a:off x="304800" y="365125"/>
            <a:ext cx="609600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357026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w/ MS logo">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DCE9A68-61C1-4D85-878F-B1260533FD58}"/>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15AA6DB-C0E9-4937-BF51-C590E6B9FC88}"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Rectangle 3"/>
          <p:cNvSpPr>
            <a:spLocks noGrp="1" noChangeArrowheads="1"/>
          </p:cNvSpPr>
          <p:nvPr>
            <p:ph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altLang="de-DE"/>
              <a:t>Formatvorlagen des Textmasters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de-DE" altLang="de-DE" dirty="0"/>
          </a:p>
        </p:txBody>
      </p:sp>
      <p:sp>
        <p:nvSpPr>
          <p:cNvPr id="5" name="Titel 4"/>
          <p:cNvSpPr>
            <a:spLocks noGrp="1"/>
          </p:cNvSpPr>
          <p:nvPr>
            <p:ph type="title"/>
          </p:nvPr>
        </p:nvSpPr>
        <p:spPr>
          <a:xfrm>
            <a:off x="323850" y="365125"/>
            <a:ext cx="607695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185330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7993F8-E662-458B-8FFE-E10D38EA43C9}"/>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EDE73102-0793-4C12-ABC2-75D4AD42731D}"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p:cNvPr>
          <p:cNvSpPr>
            <a:spLocks noGrp="1"/>
          </p:cNvSpPr>
          <p:nvPr>
            <p:ph type="title"/>
          </p:nvPr>
        </p:nvSpPr>
        <p:spPr/>
        <p:txBody>
          <a:bodyPr/>
          <a:lstStyle/>
          <a:p>
            <a:r>
              <a:rPr lang="de-DE"/>
              <a:t>Titelmasterformat durch Klicken bearbeiten</a:t>
            </a:r>
            <a:endParaRPr lang="de-DE" dirty="0"/>
          </a:p>
        </p:txBody>
      </p:sp>
    </p:spTree>
    <p:extLst>
      <p:ext uri="{BB962C8B-B14F-4D97-AF65-F5344CB8AC3E}">
        <p14:creationId xmlns:p14="http://schemas.microsoft.com/office/powerpoint/2010/main" val="164294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6452284-E8B5-42C8-B1A3-8E8EFD175B5C}"/>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507FDA10-6B98-4B13-B9AB-847BEFC61A30}"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2120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Leer">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FFDF9E-EF83-4FBB-A696-BC8C05F16772}"/>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09FC31DD-653C-4397-B591-E6221CD0F0F1}"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58303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itle &amp; Non-bulleted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34E519-4E98-49A3-9B16-57E646758D16}"/>
              </a:ext>
            </a:extLst>
          </p:cNvPr>
          <p:cNvSpPr/>
          <p:nvPr/>
        </p:nvSpPr>
        <p:spPr bwMode="auto">
          <a:xfrm>
            <a:off x="0" y="0"/>
            <a:ext cx="31972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60" tIns="109728" rIns="137160" bIns="109728"/>
          <a:lstStyle/>
          <a:p>
            <a:pPr algn="ctr" defTabSz="699354" eaLnBrk="1" hangingPunct="1">
              <a:lnSpc>
                <a:spcPct val="90000"/>
              </a:lnSpc>
              <a:defRPr/>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2">
            <a:extLst>
              <a:ext uri="{FF2B5EF4-FFF2-40B4-BE49-F238E27FC236}">
                <a16:creationId xmlns:a16="http://schemas.microsoft.com/office/drawing/2014/main" id="{A6929C00-CBDF-4931-B3EA-BB8C83B76676}"/>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01911517-42BC-44C8-85E7-8C9ECC29257A}"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4" name="Text Placeholder 3"/>
          <p:cNvSpPr>
            <a:spLocks noGrp="1"/>
          </p:cNvSpPr>
          <p:nvPr>
            <p:ph type="body" sz="quarter" idx="10"/>
          </p:nvPr>
        </p:nvSpPr>
        <p:spPr>
          <a:xfrm>
            <a:off x="3197433" y="289512"/>
            <a:ext cx="5807033" cy="1282402"/>
          </a:xfrm>
        </p:spPr>
        <p:txBody>
          <a:bodyPr>
            <a:spAutoFit/>
          </a:bodyPr>
          <a:lstStyle>
            <a:lvl1pPr marL="0" indent="0">
              <a:buNone/>
              <a:defRPr sz="2100">
                <a:solidFill>
                  <a:schemeClr val="tx2"/>
                </a:solidFill>
              </a:defRPr>
            </a:lvl1pPr>
            <a:lvl2pPr marL="0" indent="0">
              <a:buNone/>
              <a:defRPr sz="1350"/>
            </a:lvl2pPr>
            <a:lvl3pPr marL="0" indent="0">
              <a:buNone/>
              <a:defRPr sz="1200"/>
            </a:lvl3pPr>
            <a:lvl4pPr marL="0" indent="0">
              <a:buNone/>
              <a:defRPr sz="1200"/>
            </a:lvl4pPr>
            <a:lvl5pPr marL="0" indent="0">
              <a:buNone/>
              <a:defRPr sz="12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1"/>
          <p:cNvSpPr>
            <a:spLocks noGrp="1"/>
          </p:cNvSpPr>
          <p:nvPr>
            <p:ph type="title"/>
          </p:nvPr>
        </p:nvSpPr>
        <p:spPr>
          <a:xfrm>
            <a:off x="201930" y="2724670"/>
            <a:ext cx="2897530" cy="1408660"/>
          </a:xfrm>
        </p:spPr>
        <p:txBody>
          <a:bodyPr/>
          <a:lstStyle>
            <a:lvl1pPr>
              <a:defRPr>
                <a:solidFill>
                  <a:schemeClr val="bg1"/>
                </a:solidFill>
              </a:defRPr>
            </a:lvl1pPr>
          </a:lstStyle>
          <a:p>
            <a:r>
              <a:rPr lang="de-DE"/>
              <a:t>Titelmasterformat durch Klicken bearbeiten</a:t>
            </a:r>
            <a:endParaRPr lang="en-US"/>
          </a:p>
        </p:txBody>
      </p:sp>
    </p:spTree>
    <p:extLst>
      <p:ext uri="{BB962C8B-B14F-4D97-AF65-F5344CB8AC3E}">
        <p14:creationId xmlns:p14="http://schemas.microsoft.com/office/powerpoint/2010/main" val="164548923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D22E65-838C-4D09-BD82-241915432A02}"/>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1035671C-3B0A-4925-B4B9-87D6440B83DC}"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6272131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02239AA-4C8D-4BD8-9AC0-1C4F9E79F8F5}"/>
              </a:ext>
            </a:extLst>
          </p:cNvPr>
          <p:cNvSpPr>
            <a:spLocks noGrp="1" noChangeArrowheads="1"/>
          </p:cNvSpPr>
          <p:nvPr>
            <p:ph type="body"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pic>
        <p:nvPicPr>
          <p:cNvPr id="1027" name="Picture 8" descr="HS_Logo_neg">
            <a:extLst>
              <a:ext uri="{FF2B5EF4-FFF2-40B4-BE49-F238E27FC236}">
                <a16:creationId xmlns:a16="http://schemas.microsoft.com/office/drawing/2014/main" id="{055EB357-7364-4B76-A4BA-C7BCA20D227D}"/>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5886450" y="323850"/>
            <a:ext cx="2913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hteck 14">
            <a:extLst>
              <a:ext uri="{FF2B5EF4-FFF2-40B4-BE49-F238E27FC236}">
                <a16:creationId xmlns:a16="http://schemas.microsoft.com/office/drawing/2014/main" id="{7F8A18D9-3C7E-412E-A64D-797985B3ED2A}"/>
              </a:ext>
            </a:extLst>
          </p:cNvPr>
          <p:cNvSpPr>
            <a:spLocks noChangeArrowheads="1"/>
          </p:cNvSpPr>
          <p:nvPr/>
        </p:nvSpPr>
        <p:spPr bwMode="auto">
          <a:xfrm>
            <a:off x="34925" y="6475413"/>
            <a:ext cx="7345363" cy="373062"/>
          </a:xfrm>
          <a:prstGeom prst="rect">
            <a:avLst/>
          </a:prstGeom>
          <a:noFill/>
          <a:ln>
            <a:noFill/>
          </a:ln>
          <a:extLst/>
        </p:spPr>
        <p:txBody>
          <a:bodyPr lIns="108000" tIns="108000" rIns="108000" bIns="108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de-DE" altLang="de-DE" sz="1000" dirty="0"/>
              <a:t>© Technische Hochschule Rosenheim</a:t>
            </a:r>
          </a:p>
        </p:txBody>
      </p:sp>
      <p:pic>
        <p:nvPicPr>
          <p:cNvPr id="1029" name="Picture 7">
            <a:extLst>
              <a:ext uri="{FF2B5EF4-FFF2-40B4-BE49-F238E27FC236}">
                <a16:creationId xmlns:a16="http://schemas.microsoft.com/office/drawing/2014/main" id="{86BB158C-8518-4F03-8010-55B80F734449}"/>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605588" y="323850"/>
            <a:ext cx="2327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00F3AC2-9928-4991-8A07-D28E8003FB53}"/>
              </a:ext>
            </a:extLst>
          </p:cNvPr>
          <p:cNvSpPr>
            <a:spLocks noChangeArrowheads="1"/>
          </p:cNvSpPr>
          <p:nvPr userDrawn="1"/>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E60D072-0AEA-4EDB-8BAA-AE65E6F7BAA3}"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cSld>
  <p:clrMap bg1="lt1" tx1="dk1" bg2="lt2" tx2="dk2" accent1="accent1" accent2="accent2" accent3="accent3" accent4="accent4" accent5="accent5" accent6="accent6" hlink="hlink" folHlink="folHlink"/>
  <p:sldLayoutIdLst>
    <p:sldLayoutId id="2147483772"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4" r:id="rId11"/>
    <p:sldLayoutId id="2147483785" r:id="rId12"/>
    <p:sldLayoutId id="2147483786" r:id="rId13"/>
  </p:sldLayoutIdLst>
  <p:txStyles>
    <p:titleStyle>
      <a:lvl1pPr algn="l" rtl="0" eaLnBrk="0" fontAlgn="base" hangingPunct="0">
        <a:spcBef>
          <a:spcPct val="0"/>
        </a:spcBef>
        <a:spcAft>
          <a:spcPct val="0"/>
        </a:spcAft>
        <a:defRPr sz="2400" b="1">
          <a:solidFill>
            <a:srgbClr val="6F6F6E"/>
          </a:solidFill>
          <a:latin typeface="+mj-lt"/>
          <a:ea typeface="+mj-ea"/>
          <a:cs typeface="+mj-cs"/>
        </a:defRPr>
      </a:lvl1pPr>
      <a:lvl2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5pPr>
      <a:lvl6pPr marL="4572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6pPr>
      <a:lvl7pPr marL="9144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7pPr>
      <a:lvl8pPr marL="13716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8pPr>
      <a:lvl9pPr marL="18288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9pPr>
    </p:titleStyle>
    <p:bodyStyle>
      <a:lvl1pPr marL="101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cs typeface="+mn-cs"/>
        </a:defRPr>
      </a:lvl1pPr>
      <a:lvl2pPr marL="3810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2pPr>
      <a:lvl3pPr marL="6731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3pPr>
      <a:lvl4pPr marL="9525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4pPr>
      <a:lvl5pPr marL="1244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5pPr>
      <a:lvl6pPr marL="17018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6pPr>
      <a:lvl7pPr marL="21590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7pPr>
      <a:lvl8pPr marL="26162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8pPr>
      <a:lvl9pPr marL="30734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ndflow.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urbanair.msra.cn/" TargetMode="Externa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blogs.msdn.com/b/msr_er/archive/2012/11/14/fighting-wildfires-with-data.aspx"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C0F5B68-345A-4192-A045-5886A2D75DF5}"/>
              </a:ext>
            </a:extLst>
          </p:cNvPr>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buFont typeface="Times New Roman" panose="02020603050405020304" pitchFamily="18" charset="0"/>
              <a:buNone/>
            </a:pPr>
            <a:r>
              <a:rPr lang="de-DE" altLang="en-US" sz="4400" b="0" dirty="0">
                <a:solidFill>
                  <a:schemeClr val="accent1"/>
                </a:solidFill>
              </a:rPr>
              <a:t>Modul</a:t>
            </a:r>
            <a:br>
              <a:rPr lang="de-DE" altLang="en-US" sz="4400" dirty="0"/>
            </a:br>
            <a:r>
              <a:rPr lang="de-DE" altLang="en-US" sz="4400" dirty="0"/>
              <a:t>- Internet </a:t>
            </a:r>
            <a:r>
              <a:rPr lang="de-DE" altLang="en-US" sz="4400" dirty="0" err="1"/>
              <a:t>of</a:t>
            </a:r>
            <a:r>
              <a:rPr lang="de-DE" altLang="en-US" sz="4400" dirty="0"/>
              <a:t> Things (</a:t>
            </a:r>
            <a:r>
              <a:rPr lang="de-DE" altLang="en-US" sz="4400" dirty="0" err="1"/>
              <a:t>IoT</a:t>
            </a:r>
            <a:r>
              <a:rPr lang="de-DE" altLang="en-US" sz="4400" dirty="0"/>
              <a:t>) -</a:t>
            </a:r>
            <a:br>
              <a:rPr lang="de-DE" altLang="en-US" sz="4400" dirty="0"/>
            </a:br>
            <a:br>
              <a:rPr lang="de-DE" altLang="en-US" sz="4400" i="1" dirty="0"/>
            </a:br>
            <a:r>
              <a:rPr lang="de-DE" altLang="en-US" sz="2000" dirty="0"/>
              <a:t>01-Vorlesung</a:t>
            </a:r>
            <a:endParaRPr lang="de-DE" altLang="en-US" sz="4400" dirty="0"/>
          </a:p>
        </p:txBody>
      </p:sp>
      <p:sp>
        <p:nvSpPr>
          <p:cNvPr id="14339" name="Subtitle 2">
            <a:extLst>
              <a:ext uri="{FF2B5EF4-FFF2-40B4-BE49-F238E27FC236}">
                <a16:creationId xmlns:a16="http://schemas.microsoft.com/office/drawing/2014/main" id="{462357F1-AA0E-437F-B64D-924F26AD591D}"/>
              </a:ext>
            </a:extLst>
          </p:cNvPr>
          <p:cNvSpPr>
            <a:spLocks noGrp="1" noChangeArrowheads="1"/>
          </p:cNvSpPr>
          <p:nvPr>
            <p:ph type="body" idx="1"/>
          </p:nvPr>
        </p:nvSpPr>
        <p:spPr>
          <a:xfrm>
            <a:off x="623888" y="5181600"/>
            <a:ext cx="7886700" cy="908050"/>
          </a:xfrm>
        </p:spPr>
        <p:txBody>
          <a:bodyPr/>
          <a:lstStyle/>
          <a:p>
            <a:pPr eaLnBrk="1" hangingPunct="1">
              <a:buFont typeface="Times New Roman" panose="02020603050405020304" pitchFamily="18" charset="0"/>
              <a:buNone/>
            </a:pPr>
            <a:r>
              <a:rPr lang="de-DE" altLang="en-US">
                <a:solidFill>
                  <a:schemeClr val="tx1"/>
                </a:solidFill>
              </a:rPr>
              <a:t>Prof. Dr. Marcel Tilly</a:t>
            </a:r>
          </a:p>
          <a:p>
            <a:pPr eaLnBrk="1" hangingPunct="1">
              <a:buFont typeface="Times New Roman" panose="02020603050405020304" pitchFamily="18" charset="0"/>
              <a:buNone/>
            </a:pPr>
            <a:endParaRPr lang="de-DE" altLang="en-US">
              <a:solidFill>
                <a:schemeClr val="tx1"/>
              </a:solidFill>
            </a:endParaRPr>
          </a:p>
          <a:p>
            <a:pPr eaLnBrk="1" hangingPunct="1">
              <a:buFont typeface="Times New Roman" panose="02020603050405020304" pitchFamily="18" charset="0"/>
              <a:buNone/>
            </a:pPr>
            <a:r>
              <a:rPr lang="de-DE" altLang="en-US">
                <a:solidFill>
                  <a:schemeClr val="tx1"/>
                </a:solidFill>
              </a:rPr>
              <a:t>Fakultät Informatik,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Shape 673">
            <a:extLst>
              <a:ext uri="{FF2B5EF4-FFF2-40B4-BE49-F238E27FC236}">
                <a16:creationId xmlns:a16="http://schemas.microsoft.com/office/drawing/2014/main" id="{E222EE6E-77ED-4ADD-83C0-6D09D9892737}"/>
              </a:ext>
            </a:extLst>
          </p:cNvPr>
          <p:cNvSpPr>
            <a:spLocks noGrp="1"/>
          </p:cNvSpPr>
          <p:nvPr>
            <p:ph idx="1"/>
          </p:nvPr>
        </p:nvSpPr>
        <p:spPr>
          <a:xfrm>
            <a:off x="323850" y="1752600"/>
            <a:ext cx="5467350" cy="4106863"/>
          </a:xfrm>
        </p:spPr>
        <p:txBody>
          <a:bodyPr/>
          <a:lstStyle/>
          <a:p>
            <a:pPr marL="244545" indent="-244545" defTabSz="326060" eaLnBrk="1" hangingPunct="1">
              <a:lnSpc>
                <a:spcPct val="80000"/>
              </a:lnSpc>
              <a:spcBef>
                <a:spcPts val="375"/>
              </a:spcBef>
              <a:defRPr sz="1800"/>
            </a:pPr>
            <a:r>
              <a:rPr sz="1746" b="1" dirty="0"/>
              <a:t>Research question</a:t>
            </a:r>
            <a:r>
              <a:rPr sz="1746" dirty="0"/>
              <a:t>: “Could we take the information that was already available and use it to predict wind conditions without needing any additional infrastructure?” </a:t>
            </a:r>
            <a:endParaRPr lang="en-US" sz="1746" dirty="0"/>
          </a:p>
          <a:p>
            <a:pPr marL="244545" indent="-244545" defTabSz="326060" eaLnBrk="1" hangingPunct="1">
              <a:lnSpc>
                <a:spcPct val="80000"/>
              </a:lnSpc>
              <a:spcBef>
                <a:spcPts val="375"/>
              </a:spcBef>
              <a:defRPr sz="1800"/>
            </a:pPr>
            <a:endParaRPr sz="1746" dirty="0"/>
          </a:p>
          <a:p>
            <a:pPr marL="244545" indent="-244545" defTabSz="326060" eaLnBrk="1" hangingPunct="1">
              <a:lnSpc>
                <a:spcPct val="80000"/>
              </a:lnSpc>
              <a:spcBef>
                <a:spcPts val="375"/>
              </a:spcBef>
              <a:defRPr sz="1800"/>
            </a:pPr>
            <a:r>
              <a:rPr sz="1746" dirty="0"/>
              <a:t>Could airplanes in flight be employed as a vast sensor network to determine atmospheric conditions?</a:t>
            </a:r>
          </a:p>
          <a:p>
            <a:pPr marL="244545" indent="-244545" defTabSz="326060" eaLnBrk="1" hangingPunct="1">
              <a:lnSpc>
                <a:spcPct val="80000"/>
              </a:lnSpc>
              <a:spcBef>
                <a:spcPts val="375"/>
              </a:spcBef>
              <a:defRPr sz="1800"/>
            </a:pPr>
            <a:endParaRPr lang="en-US" sz="1746" dirty="0"/>
          </a:p>
          <a:p>
            <a:pPr marL="244545" indent="-244545" defTabSz="326060" eaLnBrk="1" hangingPunct="1">
              <a:lnSpc>
                <a:spcPct val="80000"/>
              </a:lnSpc>
              <a:spcBef>
                <a:spcPts val="375"/>
              </a:spcBef>
              <a:defRPr sz="1800"/>
            </a:pPr>
            <a:r>
              <a:rPr sz="1746" dirty="0"/>
              <a:t>Could data available today be used to infer winds on a large scale without special plane-based wind sensors and new infrastructure to access and combine signals from planes?</a:t>
            </a:r>
          </a:p>
          <a:p>
            <a:pPr marL="244545" indent="-244545" defTabSz="326060" eaLnBrk="1" hangingPunct="1">
              <a:lnSpc>
                <a:spcPct val="80000"/>
              </a:lnSpc>
              <a:spcBef>
                <a:spcPts val="375"/>
              </a:spcBef>
              <a:defRPr sz="1800"/>
            </a:pPr>
            <a:endParaRPr sz="1746" dirty="0"/>
          </a:p>
          <a:p>
            <a:pPr marL="0" indent="0" defTabSz="326060" eaLnBrk="1" hangingPunct="1">
              <a:lnSpc>
                <a:spcPct val="80000"/>
              </a:lnSpc>
              <a:spcBef>
                <a:spcPts val="375"/>
              </a:spcBef>
              <a:defRPr sz="1800"/>
            </a:pPr>
            <a:r>
              <a:rPr sz="1746" u="sng" dirty="0">
                <a:solidFill>
                  <a:srgbClr val="5F5F5F"/>
                </a:solidFill>
                <a:uFill>
                  <a:solidFill>
                    <a:srgbClr val="5F5F5F"/>
                  </a:solidFill>
                </a:uFill>
                <a:hlinkClick r:id="rId3"/>
              </a:rPr>
              <a:t>http://windflow.azurewebsites.net/</a:t>
            </a:r>
            <a:r>
              <a:rPr sz="1746" dirty="0"/>
              <a:t> </a:t>
            </a:r>
          </a:p>
        </p:txBody>
      </p:sp>
      <p:sp>
        <p:nvSpPr>
          <p:cNvPr id="50179" name="Shape 674">
            <a:extLst>
              <a:ext uri="{FF2B5EF4-FFF2-40B4-BE49-F238E27FC236}">
                <a16:creationId xmlns:a16="http://schemas.microsoft.com/office/drawing/2014/main" id="{48F33B95-B7B1-4428-B2C3-C64F035EFF9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sz="1800"/>
              <a:t>Windflow: AI Takes to the Skies</a:t>
            </a:r>
          </a:p>
        </p:txBody>
      </p:sp>
      <p:sp>
        <p:nvSpPr>
          <p:cNvPr id="50180" name="Shape 675">
            <a:extLst>
              <a:ext uri="{FF2B5EF4-FFF2-40B4-BE49-F238E27FC236}">
                <a16:creationId xmlns:a16="http://schemas.microsoft.com/office/drawing/2014/main" id="{37510F22-F5F5-4664-860F-A73EEF69617B}"/>
              </a:ext>
            </a:extLst>
          </p:cNvPr>
          <p:cNvSpPr>
            <a:spLocks noChangeArrowheads="1"/>
          </p:cNvSpPr>
          <p:nvPr/>
        </p:nvSpPr>
        <p:spPr bwMode="auto">
          <a:xfrm>
            <a:off x="446088" y="5943600"/>
            <a:ext cx="862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800"/>
              <a:t>http://research.microsoft.com/en-us/um/people/horvitz/planesenors.pdf</a:t>
            </a:r>
          </a:p>
        </p:txBody>
      </p:sp>
      <p:pic>
        <p:nvPicPr>
          <p:cNvPr id="50181" name="image60.jpg" descr="Zachary Horvitz and Spencer Laube">
            <a:extLst>
              <a:ext uri="{FF2B5EF4-FFF2-40B4-BE49-F238E27FC236}">
                <a16:creationId xmlns:a16="http://schemas.microsoft.com/office/drawing/2014/main" id="{E07124A9-3EA8-408A-B68A-C1AA8D060AF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43600" y="1752600"/>
            <a:ext cx="257175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6FAB86A-7B80-49F6-B8BD-E8628E76551C}"/>
              </a:ext>
            </a:extLst>
          </p:cNvPr>
          <p:cNvSpPr>
            <a:spLocks noGrp="1"/>
          </p:cNvSpPr>
          <p:nvPr>
            <p:ph idx="1"/>
          </p:nvPr>
        </p:nvSpPr>
        <p:spPr>
          <a:xfrm>
            <a:off x="457200" y="2133600"/>
            <a:ext cx="7620000" cy="3960813"/>
          </a:xfrm>
        </p:spPr>
        <p:txBody>
          <a:bodyPr/>
          <a:lstStyle/>
          <a:p>
            <a:pPr>
              <a:defRPr/>
            </a:pPr>
            <a:r>
              <a:rPr lang="de-DE" dirty="0">
                <a:solidFill>
                  <a:schemeClr val="tx1"/>
                </a:solidFill>
              </a:rPr>
              <a:t> </a:t>
            </a:r>
            <a:r>
              <a:rPr lang="de-DE" b="1" dirty="0">
                <a:solidFill>
                  <a:schemeClr val="tx1"/>
                </a:solidFill>
              </a:rPr>
              <a:t>Monitor </a:t>
            </a:r>
            <a:r>
              <a:rPr lang="de-DE" b="1" dirty="0" err="1">
                <a:solidFill>
                  <a:schemeClr val="tx1"/>
                </a:solidFill>
              </a:rPr>
              <a:t>manufacturing</a:t>
            </a:r>
            <a:r>
              <a:rPr lang="de-DE" b="1" dirty="0">
                <a:solidFill>
                  <a:schemeClr val="tx1"/>
                </a:solidFill>
              </a:rPr>
              <a:t> </a:t>
            </a:r>
            <a:r>
              <a:rPr lang="de-DE" b="1" dirty="0" err="1">
                <a:solidFill>
                  <a:schemeClr val="tx1"/>
                </a:solidFill>
              </a:rPr>
              <a:t>equipment</a:t>
            </a:r>
            <a:endParaRPr lang="de-DE" b="1" dirty="0">
              <a:solidFill>
                <a:schemeClr val="tx1"/>
              </a:solidFill>
            </a:endParaRPr>
          </a:p>
          <a:p>
            <a:pPr marL="292100" lvl="1" indent="0">
              <a:buFont typeface="Times" panose="02020603050405020304" pitchFamily="18" charset="0"/>
              <a:buNone/>
              <a:defRPr/>
            </a:pPr>
            <a:r>
              <a:rPr lang="en-US" dirty="0">
                <a:solidFill>
                  <a:schemeClr val="tx1"/>
                </a:solidFill>
              </a:rPr>
              <a:t>Improve your processes using industrial </a:t>
            </a:r>
            <a:r>
              <a:rPr lang="en-US" dirty="0" err="1">
                <a:solidFill>
                  <a:schemeClr val="tx1"/>
                </a:solidFill>
              </a:rPr>
              <a:t>IoT</a:t>
            </a:r>
            <a:r>
              <a:rPr lang="en-US" dirty="0">
                <a:solidFill>
                  <a:schemeClr val="tx1"/>
                </a:solidFill>
              </a:rPr>
              <a:t> solutions. Use sensors and advanced analytics to predict needed maintenance, and reduce unplanned downtime cutting into production time.</a:t>
            </a:r>
          </a:p>
          <a:p>
            <a:pPr marL="292100" lvl="1" indent="0">
              <a:buFont typeface="Times" panose="02020603050405020304" pitchFamily="18" charset="0"/>
              <a:buNone/>
              <a:defRPr/>
            </a:pPr>
            <a:endParaRPr lang="de-DE" dirty="0">
              <a:solidFill>
                <a:schemeClr val="tx1"/>
              </a:solidFill>
            </a:endParaRPr>
          </a:p>
          <a:p>
            <a:pPr>
              <a:defRPr/>
            </a:pPr>
            <a:r>
              <a:rPr lang="de-DE" dirty="0">
                <a:solidFill>
                  <a:schemeClr val="tx1"/>
                </a:solidFill>
              </a:rPr>
              <a:t> </a:t>
            </a:r>
            <a:r>
              <a:rPr lang="de-DE" b="1" dirty="0" err="1">
                <a:solidFill>
                  <a:schemeClr val="tx1"/>
                </a:solidFill>
              </a:rPr>
              <a:t>Provide</a:t>
            </a:r>
            <a:r>
              <a:rPr lang="de-DE" b="1" dirty="0">
                <a:solidFill>
                  <a:schemeClr val="tx1"/>
                </a:solidFill>
              </a:rPr>
              <a:t> </a:t>
            </a:r>
            <a:r>
              <a:rPr lang="de-DE" b="1" dirty="0" err="1">
                <a:solidFill>
                  <a:schemeClr val="tx1"/>
                </a:solidFill>
              </a:rPr>
              <a:t>predicitve</a:t>
            </a:r>
            <a:r>
              <a:rPr lang="de-DE" b="1" dirty="0">
                <a:solidFill>
                  <a:schemeClr val="tx1"/>
                </a:solidFill>
              </a:rPr>
              <a:t> </a:t>
            </a:r>
            <a:r>
              <a:rPr lang="de-DE" b="1" dirty="0" err="1">
                <a:solidFill>
                  <a:schemeClr val="tx1"/>
                </a:solidFill>
              </a:rPr>
              <a:t>maintenance</a:t>
            </a:r>
            <a:r>
              <a:rPr lang="de-DE" b="1" dirty="0">
                <a:solidFill>
                  <a:schemeClr val="tx1"/>
                </a:solidFill>
              </a:rPr>
              <a:t> </a:t>
            </a:r>
            <a:r>
              <a:rPr lang="de-DE" b="1" dirty="0" err="1">
                <a:solidFill>
                  <a:schemeClr val="tx1"/>
                </a:solidFill>
              </a:rPr>
              <a:t>to</a:t>
            </a:r>
            <a:r>
              <a:rPr lang="de-DE" b="1" dirty="0">
                <a:solidFill>
                  <a:schemeClr val="tx1"/>
                </a:solidFill>
              </a:rPr>
              <a:t> </a:t>
            </a:r>
            <a:r>
              <a:rPr lang="de-DE" b="1" dirty="0" err="1">
                <a:solidFill>
                  <a:schemeClr val="tx1"/>
                </a:solidFill>
              </a:rPr>
              <a:t>customers</a:t>
            </a:r>
            <a:endParaRPr lang="de-DE" b="1" dirty="0">
              <a:solidFill>
                <a:schemeClr val="tx1"/>
              </a:solidFill>
            </a:endParaRPr>
          </a:p>
          <a:p>
            <a:pPr marL="279400" lvl="1" indent="0">
              <a:buFont typeface="Times" panose="02020603050405020304" pitchFamily="18" charset="0"/>
              <a:buNone/>
              <a:defRPr/>
            </a:pPr>
            <a:r>
              <a:rPr lang="en-US" dirty="0">
                <a:solidFill>
                  <a:schemeClr val="tx1"/>
                </a:solidFill>
              </a:rPr>
              <a:t>Create new business models that offer predictive maintenance and performance monitoring for the equipment you produce, delivering a richer customer experience</a:t>
            </a:r>
          </a:p>
          <a:p>
            <a:pPr>
              <a:defRPr/>
            </a:pPr>
            <a:endParaRPr lang="de-DE" b="1" dirty="0">
              <a:solidFill>
                <a:schemeClr val="tx1"/>
              </a:solidFill>
            </a:endParaRPr>
          </a:p>
          <a:p>
            <a:pPr>
              <a:defRPr/>
            </a:pPr>
            <a:r>
              <a:rPr lang="de-DE" b="1" dirty="0">
                <a:solidFill>
                  <a:schemeClr val="tx1"/>
                </a:solidFill>
              </a:rPr>
              <a:t> </a:t>
            </a:r>
            <a:r>
              <a:rPr lang="de-DE" b="1" dirty="0" err="1">
                <a:solidFill>
                  <a:schemeClr val="tx1"/>
                </a:solidFill>
              </a:rPr>
              <a:t>Improve</a:t>
            </a:r>
            <a:r>
              <a:rPr lang="de-DE" b="1" dirty="0">
                <a:solidFill>
                  <a:schemeClr val="tx1"/>
                </a:solidFill>
              </a:rPr>
              <a:t> </a:t>
            </a:r>
            <a:r>
              <a:rPr lang="de-DE" b="1" dirty="0" err="1">
                <a:solidFill>
                  <a:schemeClr val="tx1"/>
                </a:solidFill>
              </a:rPr>
              <a:t>field</a:t>
            </a:r>
            <a:r>
              <a:rPr lang="de-DE" b="1" dirty="0">
                <a:solidFill>
                  <a:schemeClr val="tx1"/>
                </a:solidFill>
              </a:rPr>
              <a:t> </a:t>
            </a:r>
            <a:r>
              <a:rPr lang="de-DE" b="1" dirty="0" err="1">
                <a:solidFill>
                  <a:schemeClr val="tx1"/>
                </a:solidFill>
              </a:rPr>
              <a:t>services</a:t>
            </a:r>
            <a:endParaRPr lang="de-DE" b="1" dirty="0">
              <a:solidFill>
                <a:schemeClr val="tx1"/>
              </a:solidFill>
            </a:endParaRPr>
          </a:p>
          <a:p>
            <a:pPr marL="292100" lvl="1" indent="0">
              <a:buFont typeface="Times" panose="02020603050405020304" pitchFamily="18" charset="0"/>
              <a:buNone/>
              <a:defRPr/>
            </a:pPr>
            <a:r>
              <a:rPr lang="en-US" dirty="0">
                <a:solidFill>
                  <a:schemeClr val="tx1"/>
                </a:solidFill>
              </a:rPr>
              <a:t>Access sensor data to improve field service scheduling, ensuring the right technicians and tools are dispatched before potential issues become a major problem.</a:t>
            </a:r>
            <a:r>
              <a:rPr lang="de-DE" dirty="0">
                <a:solidFill>
                  <a:schemeClr val="tx1"/>
                </a:solidFill>
              </a:rPr>
              <a:t> </a:t>
            </a:r>
          </a:p>
        </p:txBody>
      </p:sp>
      <p:sp>
        <p:nvSpPr>
          <p:cNvPr id="52227" name="Titel 1">
            <a:extLst>
              <a:ext uri="{FF2B5EF4-FFF2-40B4-BE49-F238E27FC236}">
                <a16:creationId xmlns:a16="http://schemas.microsoft.com/office/drawing/2014/main" id="{751FDC78-024A-4052-A91F-F8012E2FDDF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a:t>Domain: Manufacturing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4F079B7-EE3F-4D2F-BFBB-96D829660F2D}"/>
              </a:ext>
            </a:extLst>
          </p:cNvPr>
          <p:cNvSpPr>
            <a:spLocks noGrp="1"/>
          </p:cNvSpPr>
          <p:nvPr>
            <p:ph idx="1"/>
          </p:nvPr>
        </p:nvSpPr>
        <p:spPr>
          <a:xfrm>
            <a:off x="457200" y="2362200"/>
            <a:ext cx="7620000" cy="3732213"/>
          </a:xfrm>
        </p:spPr>
        <p:txBody>
          <a:bodyPr/>
          <a:lstStyle/>
          <a:p>
            <a:pPr>
              <a:defRPr/>
            </a:pPr>
            <a:r>
              <a:rPr lang="de-DE" b="1" dirty="0" err="1">
                <a:solidFill>
                  <a:schemeClr val="tx1"/>
                </a:solidFill>
              </a:rPr>
              <a:t>Maintain</a:t>
            </a:r>
            <a:r>
              <a:rPr lang="de-DE" b="1" dirty="0">
                <a:solidFill>
                  <a:schemeClr val="tx1"/>
                </a:solidFill>
              </a:rPr>
              <a:t> </a:t>
            </a:r>
            <a:r>
              <a:rPr lang="de-DE" b="1" dirty="0" err="1">
                <a:solidFill>
                  <a:schemeClr val="tx1"/>
                </a:solidFill>
              </a:rPr>
              <a:t>vehicle</a:t>
            </a:r>
            <a:r>
              <a:rPr lang="de-DE" b="1" dirty="0">
                <a:solidFill>
                  <a:schemeClr val="tx1"/>
                </a:solidFill>
              </a:rPr>
              <a:t> </a:t>
            </a:r>
            <a:r>
              <a:rPr lang="de-DE" b="1" dirty="0" err="1">
                <a:solidFill>
                  <a:schemeClr val="tx1"/>
                </a:solidFill>
              </a:rPr>
              <a:t>performance</a:t>
            </a:r>
            <a:endParaRPr lang="de-DE" b="1" dirty="0">
              <a:solidFill>
                <a:schemeClr val="tx1"/>
              </a:solidFill>
            </a:endParaRPr>
          </a:p>
          <a:p>
            <a:pPr marL="279400" lvl="1" indent="0">
              <a:buFont typeface="Times" panose="02020603050405020304" pitchFamily="18" charset="0"/>
              <a:buNone/>
              <a:defRPr/>
            </a:pPr>
            <a:r>
              <a:rPr lang="en-US" dirty="0">
                <a:solidFill>
                  <a:schemeClr val="tx1"/>
                </a:solidFill>
              </a:rPr>
              <a:t>Keep vehicles on the road by predicting and monitoring maintenance needs—fixing potential issues during downtime to keep your business moving</a:t>
            </a:r>
          </a:p>
          <a:p>
            <a:pPr>
              <a:defRPr/>
            </a:pPr>
            <a:endParaRPr lang="de-DE" dirty="0">
              <a:solidFill>
                <a:schemeClr val="tx1"/>
              </a:solidFill>
            </a:endParaRPr>
          </a:p>
          <a:p>
            <a:pPr>
              <a:defRPr/>
            </a:pPr>
            <a:r>
              <a:rPr lang="de-DE" b="1" dirty="0" err="1">
                <a:solidFill>
                  <a:schemeClr val="tx1"/>
                </a:solidFill>
              </a:rPr>
              <a:t>Optimize</a:t>
            </a:r>
            <a:r>
              <a:rPr lang="de-DE" b="1" dirty="0">
                <a:solidFill>
                  <a:schemeClr val="tx1"/>
                </a:solidFill>
              </a:rPr>
              <a:t> </a:t>
            </a:r>
            <a:r>
              <a:rPr lang="de-DE" b="1" dirty="0" err="1">
                <a:solidFill>
                  <a:schemeClr val="tx1"/>
                </a:solidFill>
              </a:rPr>
              <a:t>fleet</a:t>
            </a:r>
            <a:r>
              <a:rPr lang="de-DE" b="1" dirty="0">
                <a:solidFill>
                  <a:schemeClr val="tx1"/>
                </a:solidFill>
              </a:rPr>
              <a:t> </a:t>
            </a:r>
            <a:r>
              <a:rPr lang="de-DE" b="1" dirty="0" err="1">
                <a:solidFill>
                  <a:schemeClr val="tx1"/>
                </a:solidFill>
              </a:rPr>
              <a:t>operations</a:t>
            </a:r>
            <a:endParaRPr lang="de-DE" b="1" dirty="0">
              <a:solidFill>
                <a:schemeClr val="tx1"/>
              </a:solidFill>
            </a:endParaRPr>
          </a:p>
          <a:p>
            <a:pPr marL="292100" lvl="1" indent="0">
              <a:buFont typeface="Times" panose="02020603050405020304" pitchFamily="18" charset="0"/>
              <a:buNone/>
              <a:defRPr/>
            </a:pPr>
            <a:r>
              <a:rPr lang="en-US" dirty="0">
                <a:solidFill>
                  <a:schemeClr val="tx1"/>
                </a:solidFill>
              </a:rPr>
              <a:t>Streamline logistics using real-time data and alerts to optimize delivery routes, monitor performance, and quickly respond to delays or issues as they happen.</a:t>
            </a:r>
            <a:endParaRPr lang="de-DE" dirty="0">
              <a:solidFill>
                <a:schemeClr val="tx1"/>
              </a:solidFill>
            </a:endParaRPr>
          </a:p>
          <a:p>
            <a:pPr>
              <a:defRPr/>
            </a:pPr>
            <a:endParaRPr lang="de-DE" dirty="0">
              <a:solidFill>
                <a:schemeClr val="tx1"/>
              </a:solidFill>
            </a:endParaRPr>
          </a:p>
          <a:p>
            <a:pPr>
              <a:defRPr/>
            </a:pPr>
            <a:r>
              <a:rPr lang="de-DE" dirty="0">
                <a:solidFill>
                  <a:schemeClr val="tx1"/>
                </a:solidFill>
              </a:rPr>
              <a:t> </a:t>
            </a:r>
            <a:r>
              <a:rPr lang="de-DE" b="1" dirty="0">
                <a:solidFill>
                  <a:schemeClr val="tx1"/>
                </a:solidFill>
              </a:rPr>
              <a:t>Keep </a:t>
            </a:r>
            <a:r>
              <a:rPr lang="de-DE" b="1" dirty="0" err="1">
                <a:solidFill>
                  <a:schemeClr val="tx1"/>
                </a:solidFill>
              </a:rPr>
              <a:t>traffic</a:t>
            </a:r>
            <a:r>
              <a:rPr lang="de-DE" b="1" dirty="0">
                <a:solidFill>
                  <a:schemeClr val="tx1"/>
                </a:solidFill>
              </a:rPr>
              <a:t> </a:t>
            </a:r>
            <a:r>
              <a:rPr lang="de-DE" b="1" dirty="0" err="1">
                <a:solidFill>
                  <a:schemeClr val="tx1"/>
                </a:solidFill>
              </a:rPr>
              <a:t>moving</a:t>
            </a:r>
            <a:endParaRPr lang="de-DE" b="1" dirty="0">
              <a:solidFill>
                <a:schemeClr val="tx1"/>
              </a:solidFill>
            </a:endParaRPr>
          </a:p>
          <a:p>
            <a:pPr marL="279400" lvl="1" indent="0">
              <a:buFont typeface="Times" panose="02020603050405020304" pitchFamily="18" charset="0"/>
              <a:buNone/>
              <a:defRPr/>
            </a:pPr>
            <a:r>
              <a:rPr lang="en-US" dirty="0">
                <a:solidFill>
                  <a:schemeClr val="tx1"/>
                </a:solidFill>
              </a:rPr>
              <a:t>Monitor and process real-time traffic data to help manage transportation infrastructures, assess road conditions, and ease congestion.</a:t>
            </a:r>
            <a:endParaRPr lang="de-DE" dirty="0">
              <a:solidFill>
                <a:schemeClr val="tx1"/>
              </a:solidFill>
            </a:endParaRPr>
          </a:p>
        </p:txBody>
      </p:sp>
      <p:sp>
        <p:nvSpPr>
          <p:cNvPr id="53251" name="Titel 1">
            <a:extLst>
              <a:ext uri="{FF2B5EF4-FFF2-40B4-BE49-F238E27FC236}">
                <a16:creationId xmlns:a16="http://schemas.microsoft.com/office/drawing/2014/main" id="{E3CF7947-7E92-430B-A756-6D65B72E0F6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a:t>Domain: Transportation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41F09AC-2122-4C2B-883F-E66505A6AF4B}"/>
              </a:ext>
            </a:extLst>
          </p:cNvPr>
          <p:cNvSpPr>
            <a:spLocks noGrp="1"/>
          </p:cNvSpPr>
          <p:nvPr>
            <p:ph idx="1"/>
          </p:nvPr>
        </p:nvSpPr>
        <p:spPr>
          <a:xfrm>
            <a:off x="457200" y="2133600"/>
            <a:ext cx="7620000" cy="3960813"/>
          </a:xfrm>
        </p:spPr>
        <p:txBody>
          <a:bodyPr/>
          <a:lstStyle/>
          <a:p>
            <a:pPr>
              <a:defRPr/>
            </a:pPr>
            <a:r>
              <a:rPr lang="de-DE" b="1" dirty="0">
                <a:solidFill>
                  <a:schemeClr val="tx1"/>
                </a:solidFill>
              </a:rPr>
              <a:t>Create </a:t>
            </a:r>
            <a:r>
              <a:rPr lang="de-DE" b="1" dirty="0" err="1">
                <a:solidFill>
                  <a:schemeClr val="tx1"/>
                </a:solidFill>
              </a:rPr>
              <a:t>safer</a:t>
            </a:r>
            <a:r>
              <a:rPr lang="de-DE" b="1" dirty="0">
                <a:solidFill>
                  <a:schemeClr val="tx1"/>
                </a:solidFill>
              </a:rPr>
              <a:t> </a:t>
            </a:r>
            <a:r>
              <a:rPr lang="de-DE" b="1" dirty="0" err="1">
                <a:solidFill>
                  <a:schemeClr val="tx1"/>
                </a:solidFill>
              </a:rPr>
              <a:t>cities</a:t>
            </a:r>
            <a:endParaRPr lang="de-DE" dirty="0">
              <a:solidFill>
                <a:schemeClr val="tx1"/>
              </a:solidFill>
            </a:endParaRPr>
          </a:p>
          <a:p>
            <a:pPr marL="292100" lvl="1" indent="0">
              <a:buFont typeface="Times" panose="02020603050405020304" pitchFamily="18" charset="0"/>
              <a:buNone/>
              <a:defRPr/>
            </a:pPr>
            <a:r>
              <a:rPr lang="en-US" dirty="0">
                <a:solidFill>
                  <a:schemeClr val="tx1"/>
                </a:solidFill>
              </a:rPr>
              <a:t>Connect infrastructures to better regulate traffic, make emergency systems more efficient, and reduce police and emergency medical technician response time</a:t>
            </a:r>
          </a:p>
          <a:p>
            <a:pPr marL="292100" lvl="1" indent="0">
              <a:buFont typeface="Times" panose="02020603050405020304" pitchFamily="18" charset="0"/>
              <a:buNone/>
              <a:defRPr/>
            </a:pPr>
            <a:endParaRPr lang="en-US" dirty="0">
              <a:solidFill>
                <a:schemeClr val="tx1"/>
              </a:solidFill>
            </a:endParaRPr>
          </a:p>
          <a:p>
            <a:pPr marL="292100" lvl="1" indent="0">
              <a:buFont typeface="Times" panose="02020603050405020304" pitchFamily="18" charset="0"/>
              <a:buNone/>
              <a:defRPr/>
            </a:pPr>
            <a:endParaRPr lang="de-DE" dirty="0">
              <a:solidFill>
                <a:schemeClr val="tx1"/>
              </a:solidFill>
            </a:endParaRPr>
          </a:p>
          <a:p>
            <a:pPr>
              <a:defRPr/>
            </a:pPr>
            <a:r>
              <a:rPr lang="de-DE" b="1" dirty="0">
                <a:solidFill>
                  <a:schemeClr val="tx1"/>
                </a:solidFill>
              </a:rPr>
              <a:t> Create smart </a:t>
            </a:r>
            <a:r>
              <a:rPr lang="de-DE" b="1" dirty="0" err="1">
                <a:solidFill>
                  <a:schemeClr val="tx1"/>
                </a:solidFill>
              </a:rPr>
              <a:t>buildings</a:t>
            </a:r>
            <a:endParaRPr lang="de-DE" b="1" dirty="0">
              <a:solidFill>
                <a:schemeClr val="tx1"/>
              </a:solidFill>
            </a:endParaRPr>
          </a:p>
          <a:p>
            <a:pPr marL="279400" lvl="1" indent="0">
              <a:buFont typeface="Times" panose="02020603050405020304" pitchFamily="18" charset="0"/>
              <a:buNone/>
              <a:defRPr/>
            </a:pPr>
            <a:r>
              <a:rPr lang="en-US" dirty="0">
                <a:solidFill>
                  <a:schemeClr val="tx1"/>
                </a:solidFill>
              </a:rPr>
              <a:t>Connect building devices and systems to bring more efficient operation and control to building owners, operators, and occupants.</a:t>
            </a:r>
          </a:p>
          <a:p>
            <a:pPr>
              <a:defRPr/>
            </a:pPr>
            <a:endParaRPr lang="en-US" dirty="0">
              <a:solidFill>
                <a:schemeClr val="tx1"/>
              </a:solidFill>
            </a:endParaRPr>
          </a:p>
          <a:p>
            <a:pPr>
              <a:defRPr/>
            </a:pPr>
            <a:endParaRPr lang="de-DE" dirty="0">
              <a:solidFill>
                <a:schemeClr val="tx1"/>
              </a:solidFill>
            </a:endParaRPr>
          </a:p>
          <a:p>
            <a:pPr>
              <a:defRPr/>
            </a:pPr>
            <a:r>
              <a:rPr lang="en-US" b="1" dirty="0">
                <a:solidFill>
                  <a:schemeClr val="tx1"/>
                </a:solidFill>
              </a:rPr>
              <a:t>Improve service, experience, and support</a:t>
            </a:r>
            <a:endParaRPr lang="de-DE" b="1" dirty="0">
              <a:solidFill>
                <a:schemeClr val="tx1"/>
              </a:solidFill>
            </a:endParaRPr>
          </a:p>
          <a:p>
            <a:pPr marL="292100" lvl="1" indent="0">
              <a:buFont typeface="Times" panose="02020603050405020304" pitchFamily="18" charset="0"/>
              <a:buNone/>
              <a:defRPr/>
            </a:pPr>
            <a:r>
              <a:rPr lang="en-US" dirty="0">
                <a:solidFill>
                  <a:schemeClr val="tx1"/>
                </a:solidFill>
              </a:rPr>
              <a:t>Increase service efficiency, from repairing broken street lamps to maintaining traffic lights to optimizing garbage truck routes</a:t>
            </a:r>
            <a:endParaRPr lang="de-DE" dirty="0">
              <a:solidFill>
                <a:schemeClr val="tx1"/>
              </a:solidFill>
            </a:endParaRPr>
          </a:p>
        </p:txBody>
      </p:sp>
      <p:sp>
        <p:nvSpPr>
          <p:cNvPr id="54275" name="Titel 1">
            <a:extLst>
              <a:ext uri="{FF2B5EF4-FFF2-40B4-BE49-F238E27FC236}">
                <a16:creationId xmlns:a16="http://schemas.microsoft.com/office/drawing/2014/main" id="{1A675F5F-544C-4CD5-AF88-59BBC33E194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a:t>Domain: Smart spaces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6F0A1EB-34D8-4ABC-AFF6-F853CDAD89D7}"/>
              </a:ext>
            </a:extLst>
          </p:cNvPr>
          <p:cNvSpPr>
            <a:spLocks noGrp="1"/>
          </p:cNvSpPr>
          <p:nvPr>
            <p:ph idx="1"/>
          </p:nvPr>
        </p:nvSpPr>
        <p:spPr>
          <a:xfrm>
            <a:off x="457200" y="2133600"/>
            <a:ext cx="7620000" cy="3960813"/>
          </a:xfrm>
        </p:spPr>
        <p:txBody>
          <a:bodyPr/>
          <a:lstStyle/>
          <a:p>
            <a:pPr>
              <a:defRPr/>
            </a:pPr>
            <a:r>
              <a:rPr lang="en-US" b="1" dirty="0">
                <a:solidFill>
                  <a:schemeClr val="tx1"/>
                </a:solidFill>
              </a:rPr>
              <a:t> Evolve patient care</a:t>
            </a:r>
          </a:p>
          <a:p>
            <a:pPr marL="279400" lvl="1" indent="0">
              <a:buFont typeface="Times" panose="02020603050405020304" pitchFamily="18" charset="0"/>
              <a:buNone/>
              <a:defRPr/>
            </a:pPr>
            <a:r>
              <a:rPr lang="en-US" dirty="0">
                <a:solidFill>
                  <a:schemeClr val="tx1"/>
                </a:solidFill>
              </a:rPr>
              <a:t>Allow patients to receive care away from their hospital at home, elsewhere around the world. With wearable sensors and service solutions, doctors can reduce readmissions and enable proactive care.</a:t>
            </a:r>
          </a:p>
          <a:p>
            <a:pPr marL="292100" lvl="1" indent="0">
              <a:buFont typeface="Times" panose="02020603050405020304" pitchFamily="18" charset="0"/>
              <a:buNone/>
              <a:defRPr/>
            </a:pPr>
            <a:endParaRPr lang="de-DE" dirty="0">
              <a:solidFill>
                <a:schemeClr val="tx1"/>
              </a:solidFill>
            </a:endParaRPr>
          </a:p>
          <a:p>
            <a:pPr>
              <a:defRPr/>
            </a:pPr>
            <a:r>
              <a:rPr lang="de-DE" b="1" dirty="0">
                <a:solidFill>
                  <a:schemeClr val="tx1"/>
                </a:solidFill>
              </a:rPr>
              <a:t> </a:t>
            </a:r>
            <a:r>
              <a:rPr lang="en-US" b="1" dirty="0">
                <a:solidFill>
                  <a:schemeClr val="tx1"/>
                </a:solidFill>
              </a:rPr>
              <a:t>Monitor medical assets</a:t>
            </a:r>
            <a:endParaRPr lang="de-DE" b="1" dirty="0">
              <a:solidFill>
                <a:schemeClr val="tx1"/>
              </a:solidFill>
            </a:endParaRPr>
          </a:p>
          <a:p>
            <a:pPr marL="279400" lvl="1" indent="0">
              <a:buFont typeface="Times" panose="02020603050405020304" pitchFamily="18" charset="0"/>
              <a:buNone/>
              <a:defRPr/>
            </a:pPr>
            <a:r>
              <a:rPr lang="en-US" dirty="0">
                <a:solidFill>
                  <a:schemeClr val="tx1"/>
                </a:solidFill>
              </a:rPr>
              <a:t>Help your staff spend less time searching and more time with patients by better tracking and managing supplies and medicine—all on a cloud platform that's HIPAA compliant.</a:t>
            </a:r>
          </a:p>
          <a:p>
            <a:pPr marL="279400" lvl="1" indent="0">
              <a:buFont typeface="Times" panose="02020603050405020304" pitchFamily="18" charset="0"/>
              <a:buNone/>
              <a:defRPr/>
            </a:pPr>
            <a:endParaRPr lang="en-US" dirty="0">
              <a:solidFill>
                <a:schemeClr val="tx1"/>
              </a:solidFill>
            </a:endParaRPr>
          </a:p>
          <a:p>
            <a:pPr>
              <a:defRPr/>
            </a:pPr>
            <a:r>
              <a:rPr lang="en-US" b="1" dirty="0">
                <a:solidFill>
                  <a:schemeClr val="tx1"/>
                </a:solidFill>
              </a:rPr>
              <a:t>Track equipment usage</a:t>
            </a:r>
          </a:p>
          <a:p>
            <a:pPr marL="292100" lvl="1" indent="0">
              <a:buFont typeface="Times" panose="02020603050405020304" pitchFamily="18" charset="0"/>
              <a:buNone/>
              <a:defRPr/>
            </a:pPr>
            <a:r>
              <a:rPr lang="en-US" dirty="0">
                <a:solidFill>
                  <a:schemeClr val="tx1"/>
                </a:solidFill>
              </a:rPr>
              <a:t>Enhance the overall well-being of patients by tracking how equipment is used, from employing hospital bed sensors to monitoring room temperature and hand washing stations</a:t>
            </a:r>
          </a:p>
          <a:p>
            <a:pPr>
              <a:defRPr/>
            </a:pPr>
            <a:endParaRPr lang="en-US" dirty="0">
              <a:solidFill>
                <a:schemeClr val="tx1"/>
              </a:solidFill>
            </a:endParaRPr>
          </a:p>
          <a:p>
            <a:pPr>
              <a:defRPr/>
            </a:pPr>
            <a:r>
              <a:rPr lang="en-US" b="1" dirty="0">
                <a:solidFill>
                  <a:schemeClr val="tx1"/>
                </a:solidFill>
              </a:rPr>
              <a:t> Maintain vital equipment</a:t>
            </a:r>
            <a:endParaRPr lang="de-DE" b="1" dirty="0">
              <a:solidFill>
                <a:schemeClr val="tx1"/>
              </a:solidFill>
            </a:endParaRPr>
          </a:p>
          <a:p>
            <a:pPr marL="292100" lvl="1" indent="0">
              <a:buFont typeface="Times" panose="02020603050405020304" pitchFamily="18" charset="0"/>
              <a:buNone/>
              <a:defRPr/>
            </a:pPr>
            <a:r>
              <a:rPr lang="en-US" dirty="0">
                <a:solidFill>
                  <a:schemeClr val="tx1"/>
                </a:solidFill>
              </a:rPr>
              <a:t>Ensure critical medical devices are ready to use when your patients need them most by fixing potential problems before they occur with predictive maintenance.</a:t>
            </a:r>
          </a:p>
        </p:txBody>
      </p:sp>
      <p:sp>
        <p:nvSpPr>
          <p:cNvPr id="55299" name="Titel 1">
            <a:extLst>
              <a:ext uri="{FF2B5EF4-FFF2-40B4-BE49-F238E27FC236}">
                <a16:creationId xmlns:a16="http://schemas.microsoft.com/office/drawing/2014/main" id="{6DBDDAD4-8479-4CCD-BF3B-A39DDBAE965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a:t>Domain: Healthcare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Inhaltsplatzhalter 7">
            <a:extLst>
              <a:ext uri="{FF2B5EF4-FFF2-40B4-BE49-F238E27FC236}">
                <a16:creationId xmlns:a16="http://schemas.microsoft.com/office/drawing/2014/main" id="{DCD0301E-5F21-45B0-969D-8845ABD67F91}"/>
              </a:ext>
            </a:extLst>
          </p:cNvPr>
          <p:cNvSpPr>
            <a:spLocks noGrp="1"/>
          </p:cNvSpPr>
          <p:nvPr>
            <p:ph idx="1"/>
          </p:nvPr>
        </p:nvSpPr>
        <p:spPr>
          <a:xfrm>
            <a:off x="663575" y="4373563"/>
            <a:ext cx="2460625" cy="1944687"/>
          </a:xfrm>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defTabSz="457200">
              <a:lnSpc>
                <a:spcPts val="1988"/>
              </a:lnSpc>
              <a:buClr>
                <a:srgbClr val="000000"/>
              </a:buClr>
              <a:buFont typeface="Times New Roman" panose="02020603050405020304" pitchFamily="18" charset="0"/>
              <a:buNone/>
              <a:defRPr/>
            </a:pPr>
            <a:r>
              <a:rPr lang="en-US" altLang="de-DE" b="1" kern="1200" dirty="0">
                <a:solidFill>
                  <a:schemeClr val="tx1"/>
                </a:solidFill>
                <a:latin typeface="Segoe UI Semilight" panose="020B0402040204020203" pitchFamily="34" charset="0"/>
                <a:cs typeface="Segoe UI Semilight" panose="020B0402040204020203" pitchFamily="34" charset="0"/>
              </a:rPr>
              <a:t>Internet of Things:</a:t>
            </a:r>
          </a:p>
          <a:p>
            <a:pPr marL="342900" indent="-342900" defTabSz="457200">
              <a:lnSpc>
                <a:spcPts val="1988"/>
              </a:lnSpc>
              <a:buClr>
                <a:srgbClr val="000000"/>
              </a:buClr>
              <a:buFont typeface="Times New Roman" panose="02020603050405020304" pitchFamily="18" charset="0"/>
              <a:buNone/>
              <a:defRPr/>
            </a:pPr>
            <a:r>
              <a:rPr lang="en-US" altLang="de-DE" b="1" kern="1200" dirty="0">
                <a:solidFill>
                  <a:schemeClr val="tx1"/>
                </a:solidFill>
                <a:latin typeface="Segoe UI Semilight" panose="020B0402040204020203" pitchFamily="34" charset="0"/>
                <a:cs typeface="Segoe UI Semilight" panose="020B0402040204020203" pitchFamily="34" charset="0"/>
              </a:rPr>
              <a:t>	</a:t>
            </a:r>
            <a:r>
              <a:rPr lang="en-US" altLang="de-DE" kern="1200" dirty="0">
                <a:solidFill>
                  <a:schemeClr val="tx1"/>
                </a:solidFill>
                <a:latin typeface="Segoe UI Semilight" panose="020B0402040204020203" pitchFamily="34" charset="0"/>
                <a:cs typeface="Segoe UI Semilight" panose="020B0402040204020203" pitchFamily="34" charset="0"/>
              </a:rPr>
              <a:t>Connection of all (smart) things (=physical objects) to a network (internet?) for all kind of domains and scenarios</a:t>
            </a:r>
          </a:p>
          <a:p>
            <a:pPr marL="342900" indent="-342900" defTabSz="457200">
              <a:lnSpc>
                <a:spcPts val="1988"/>
              </a:lnSpc>
              <a:buClr>
                <a:srgbClr val="000000"/>
              </a:buClr>
              <a:buFont typeface="Times New Roman" panose="02020603050405020304" pitchFamily="18" charset="0"/>
              <a:buNone/>
              <a:defRPr/>
            </a:pPr>
            <a:endParaRPr lang="de-DE" altLang="de-DE" b="1" kern="1200" dirty="0">
              <a:solidFill>
                <a:schemeClr val="tx1"/>
              </a:solidFill>
              <a:latin typeface="Segoe UI Semilight" panose="020B0402040204020203" pitchFamily="34" charset="0"/>
              <a:cs typeface="Segoe UI Semilight" panose="020B0402040204020203" pitchFamily="34" charset="0"/>
            </a:endParaRPr>
          </a:p>
        </p:txBody>
      </p:sp>
      <p:sp>
        <p:nvSpPr>
          <p:cNvPr id="56323" name="Titel 6">
            <a:extLst>
              <a:ext uri="{FF2B5EF4-FFF2-40B4-BE49-F238E27FC236}">
                <a16:creationId xmlns:a16="http://schemas.microsoft.com/office/drawing/2014/main" id="{78E94D33-210C-4750-90DA-93DBC5696D4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a:t>IoT vs IIoT vs Industry 4.0</a:t>
            </a:r>
            <a:endParaRPr lang="de-DE" altLang="de-DE"/>
          </a:p>
        </p:txBody>
      </p:sp>
      <p:sp>
        <p:nvSpPr>
          <p:cNvPr id="56324" name="Ellipse 8">
            <a:extLst>
              <a:ext uri="{FF2B5EF4-FFF2-40B4-BE49-F238E27FC236}">
                <a16:creationId xmlns:a16="http://schemas.microsoft.com/office/drawing/2014/main" id="{F1E6C63B-76BB-4FFC-99DA-F68CB48B51F8}"/>
              </a:ext>
            </a:extLst>
          </p:cNvPr>
          <p:cNvSpPr>
            <a:spLocks noChangeArrowheads="1"/>
          </p:cNvSpPr>
          <p:nvPr/>
        </p:nvSpPr>
        <p:spPr bwMode="auto">
          <a:xfrm>
            <a:off x="685800" y="1371600"/>
            <a:ext cx="7924800" cy="25146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r>
              <a:rPr lang="en-US" altLang="de-DE"/>
              <a:t>IoT</a:t>
            </a:r>
            <a:endParaRPr lang="de-DE" altLang="de-DE"/>
          </a:p>
        </p:txBody>
      </p:sp>
      <p:sp>
        <p:nvSpPr>
          <p:cNvPr id="10" name="Ellipse 9">
            <a:extLst>
              <a:ext uri="{FF2B5EF4-FFF2-40B4-BE49-F238E27FC236}">
                <a16:creationId xmlns:a16="http://schemas.microsoft.com/office/drawing/2014/main" id="{B5927ECE-6D4D-48F4-A53C-B61AFB128DC6}"/>
              </a:ext>
            </a:extLst>
          </p:cNvPr>
          <p:cNvSpPr/>
          <p:nvPr/>
        </p:nvSpPr>
        <p:spPr bwMode="auto">
          <a:xfrm>
            <a:off x="3581400" y="1562100"/>
            <a:ext cx="5029200" cy="2133600"/>
          </a:xfrm>
          <a:prstGeom prst="ellipse">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a:lstStyle/>
          <a:p>
            <a:pPr eaLnBrk="1" hangingPunct="1">
              <a:buClr>
                <a:srgbClr val="000000"/>
              </a:buClr>
              <a:buSzPct val="100000"/>
              <a:buFont typeface="Times New Roman" panose="02020603050405020304" pitchFamily="18" charset="0"/>
              <a:buNone/>
              <a:defRPr/>
            </a:pPr>
            <a:r>
              <a:rPr lang="en-US" dirty="0" err="1">
                <a:solidFill>
                  <a:schemeClr val="bg1"/>
                </a:solidFill>
              </a:rPr>
              <a:t>IIoT</a:t>
            </a:r>
            <a:endParaRPr lang="de-DE" dirty="0">
              <a:solidFill>
                <a:schemeClr val="bg1"/>
              </a:solidFill>
            </a:endParaRPr>
          </a:p>
        </p:txBody>
      </p:sp>
      <p:sp>
        <p:nvSpPr>
          <p:cNvPr id="11" name="Ellipse 10">
            <a:extLst>
              <a:ext uri="{FF2B5EF4-FFF2-40B4-BE49-F238E27FC236}">
                <a16:creationId xmlns:a16="http://schemas.microsoft.com/office/drawing/2014/main" id="{1F7B7018-80E5-4412-8E0E-289ACB0775FB}"/>
              </a:ext>
            </a:extLst>
          </p:cNvPr>
          <p:cNvSpPr/>
          <p:nvPr/>
        </p:nvSpPr>
        <p:spPr bwMode="auto">
          <a:xfrm>
            <a:off x="5364163" y="1809750"/>
            <a:ext cx="3276600" cy="1638300"/>
          </a:xfrm>
          <a:prstGeom prst="ellipse">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a:lstStyle/>
          <a:p>
            <a:pPr eaLnBrk="1" hangingPunct="1">
              <a:buClr>
                <a:srgbClr val="000000"/>
              </a:buClr>
              <a:buSzPct val="100000"/>
              <a:buFont typeface="Times New Roman" panose="02020603050405020304" pitchFamily="18" charset="0"/>
              <a:buNone/>
              <a:defRPr/>
            </a:pPr>
            <a:r>
              <a:rPr lang="en-US" dirty="0">
                <a:solidFill>
                  <a:schemeClr val="bg1"/>
                </a:solidFill>
              </a:rPr>
              <a:t>Industry 4.0</a:t>
            </a:r>
            <a:endParaRPr lang="de-DE" dirty="0">
              <a:solidFill>
                <a:schemeClr val="bg1"/>
              </a:solidFill>
            </a:endParaRPr>
          </a:p>
        </p:txBody>
      </p:sp>
      <p:sp>
        <p:nvSpPr>
          <p:cNvPr id="12" name="Inhaltsplatzhalter 7">
            <a:extLst>
              <a:ext uri="{FF2B5EF4-FFF2-40B4-BE49-F238E27FC236}">
                <a16:creationId xmlns:a16="http://schemas.microsoft.com/office/drawing/2014/main" id="{D829354D-9DB8-40F1-8E6F-28580ADF9112}"/>
              </a:ext>
            </a:extLst>
          </p:cNvPr>
          <p:cNvSpPr txBox="1">
            <a:spLocks/>
          </p:cNvSpPr>
          <p:nvPr/>
        </p:nvSpPr>
        <p:spPr bwMode="auto">
          <a:xfrm>
            <a:off x="3454400" y="4373563"/>
            <a:ext cx="2438400" cy="182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lstStyle>
            <a:lvl1pPr marL="342900" indent="-3429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4pPr>
            <a:lvl5pPr marL="20574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9pPr>
          </a:lstStyle>
          <a:p>
            <a:pPr>
              <a:lnSpc>
                <a:spcPts val="1988"/>
              </a:lnSpc>
              <a:buClr>
                <a:srgbClr val="000000"/>
              </a:buClr>
              <a:buFont typeface="Times New Roman" panose="02020603050405020304" pitchFamily="18" charset="0"/>
              <a:buNone/>
              <a:defRPr/>
            </a:pPr>
            <a:r>
              <a:rPr lang="en-US" altLang="de-DE" b="1" dirty="0">
                <a:latin typeface="Segoe UI Semilight" panose="020B0402040204020203" pitchFamily="34" charset="0"/>
                <a:cs typeface="Segoe UI Semilight" panose="020B0402040204020203" pitchFamily="34" charset="0"/>
              </a:rPr>
              <a:t>Industrial Internet of Things</a:t>
            </a:r>
            <a:r>
              <a:rPr lang="en-US" altLang="de-DE" dirty="0">
                <a:latin typeface="Segoe UI Semilight" panose="020B0402040204020203" pitchFamily="34" charset="0"/>
                <a:cs typeface="Segoe UI Semilight" panose="020B0402040204020203" pitchFamily="34" charset="0"/>
              </a:rPr>
              <a:t>:</a:t>
            </a:r>
          </a:p>
          <a:p>
            <a:pPr>
              <a:lnSpc>
                <a:spcPts val="1988"/>
              </a:lnSpc>
              <a:buClr>
                <a:srgbClr val="000000"/>
              </a:buClr>
              <a:buFont typeface="Times New Roman" panose="02020603050405020304" pitchFamily="18" charset="0"/>
              <a:buNone/>
              <a:defRPr/>
            </a:pPr>
            <a:r>
              <a:rPr lang="en-US" altLang="de-DE" dirty="0">
                <a:latin typeface="Segoe UI Semilight" panose="020B0402040204020203" pitchFamily="34" charset="0"/>
                <a:cs typeface="Segoe UI Semilight" panose="020B0402040204020203" pitchFamily="34" charset="0"/>
              </a:rPr>
              <a:t>	Connection of all things in </a:t>
            </a:r>
            <a:r>
              <a:rPr lang="en-US" altLang="de-DE" b="1" dirty="0">
                <a:latin typeface="Segoe UI Semilight" panose="020B0402040204020203" pitchFamily="34" charset="0"/>
                <a:cs typeface="Segoe UI Semilight" panose="020B0402040204020203" pitchFamily="34" charset="0"/>
              </a:rPr>
              <a:t>industry</a:t>
            </a:r>
            <a:r>
              <a:rPr lang="en-US" altLang="de-DE" dirty="0">
                <a:latin typeface="Segoe UI Semilight" panose="020B0402040204020203" pitchFamily="34" charset="0"/>
                <a:cs typeface="Segoe UI Semilight" panose="020B0402040204020203" pitchFamily="34" charset="0"/>
              </a:rPr>
              <a:t> to enable new scenarios with business relevance (worldwide)</a:t>
            </a:r>
          </a:p>
          <a:p>
            <a:pPr>
              <a:lnSpc>
                <a:spcPts val="1988"/>
              </a:lnSpc>
              <a:buClr>
                <a:srgbClr val="000000"/>
              </a:buClr>
              <a:buFont typeface="Times New Roman" panose="02020603050405020304" pitchFamily="18" charset="0"/>
              <a:buNone/>
              <a:defRPr/>
            </a:pPr>
            <a:endParaRPr lang="de-DE" altLang="de-DE" dirty="0">
              <a:latin typeface="Segoe UI Semilight" panose="020B0402040204020203" pitchFamily="34" charset="0"/>
              <a:cs typeface="Segoe UI Semilight" panose="020B0402040204020203" pitchFamily="34" charset="0"/>
            </a:endParaRPr>
          </a:p>
        </p:txBody>
      </p:sp>
      <p:sp>
        <p:nvSpPr>
          <p:cNvPr id="56328" name="Textfeld 12">
            <a:extLst>
              <a:ext uri="{FF2B5EF4-FFF2-40B4-BE49-F238E27FC236}">
                <a16:creationId xmlns:a16="http://schemas.microsoft.com/office/drawing/2014/main" id="{7987FE15-A451-4679-AF69-E258AF537649}"/>
              </a:ext>
            </a:extLst>
          </p:cNvPr>
          <p:cNvSpPr txBox="1">
            <a:spLocks noChangeArrowheads="1"/>
          </p:cNvSpPr>
          <p:nvPr/>
        </p:nvSpPr>
        <p:spPr bwMode="auto">
          <a:xfrm>
            <a:off x="2286000" y="2314575"/>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t>SmartHome</a:t>
            </a:r>
            <a:endParaRPr lang="de-DE" altLang="de-DE" sz="1400"/>
          </a:p>
        </p:txBody>
      </p:sp>
      <p:sp>
        <p:nvSpPr>
          <p:cNvPr id="56329" name="Textfeld 13">
            <a:extLst>
              <a:ext uri="{FF2B5EF4-FFF2-40B4-BE49-F238E27FC236}">
                <a16:creationId xmlns:a16="http://schemas.microsoft.com/office/drawing/2014/main" id="{310893B1-184F-4247-A96A-1F3ABFDC62F2}"/>
              </a:ext>
            </a:extLst>
          </p:cNvPr>
          <p:cNvSpPr txBox="1">
            <a:spLocks noChangeArrowheads="1"/>
          </p:cNvSpPr>
          <p:nvPr/>
        </p:nvSpPr>
        <p:spPr bwMode="auto">
          <a:xfrm>
            <a:off x="1447800" y="2695575"/>
            <a:ext cx="971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t>SmartCity</a:t>
            </a:r>
            <a:endParaRPr lang="de-DE" altLang="de-DE" sz="1400"/>
          </a:p>
        </p:txBody>
      </p:sp>
      <p:sp>
        <p:nvSpPr>
          <p:cNvPr id="56330" name="Textfeld 14">
            <a:extLst>
              <a:ext uri="{FF2B5EF4-FFF2-40B4-BE49-F238E27FC236}">
                <a16:creationId xmlns:a16="http://schemas.microsoft.com/office/drawing/2014/main" id="{49B2302B-777B-45DC-9649-EDB85A19890F}"/>
              </a:ext>
            </a:extLst>
          </p:cNvPr>
          <p:cNvSpPr txBox="1">
            <a:spLocks noChangeArrowheads="1"/>
          </p:cNvSpPr>
          <p:nvPr/>
        </p:nvSpPr>
        <p:spPr bwMode="auto">
          <a:xfrm>
            <a:off x="7002463" y="2474913"/>
            <a:ext cx="1258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t>SmartFactory</a:t>
            </a:r>
            <a:endParaRPr lang="de-DE" altLang="de-DE" sz="1400"/>
          </a:p>
        </p:txBody>
      </p:sp>
      <p:sp>
        <p:nvSpPr>
          <p:cNvPr id="56331" name="Textfeld 16">
            <a:extLst>
              <a:ext uri="{FF2B5EF4-FFF2-40B4-BE49-F238E27FC236}">
                <a16:creationId xmlns:a16="http://schemas.microsoft.com/office/drawing/2014/main" id="{471121F8-1E6C-499C-9F07-B3DED80D0D76}"/>
              </a:ext>
            </a:extLst>
          </p:cNvPr>
          <p:cNvSpPr txBox="1">
            <a:spLocks noChangeArrowheads="1"/>
          </p:cNvSpPr>
          <p:nvPr/>
        </p:nvSpPr>
        <p:spPr bwMode="auto">
          <a:xfrm>
            <a:off x="6024563" y="2752725"/>
            <a:ext cx="127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t>SmartLogistic</a:t>
            </a:r>
            <a:endParaRPr lang="de-DE" altLang="de-DE" sz="1400"/>
          </a:p>
        </p:txBody>
      </p:sp>
      <p:sp>
        <p:nvSpPr>
          <p:cNvPr id="56332" name="Textfeld 17">
            <a:extLst>
              <a:ext uri="{FF2B5EF4-FFF2-40B4-BE49-F238E27FC236}">
                <a16:creationId xmlns:a16="http://schemas.microsoft.com/office/drawing/2014/main" id="{B1AEFDD9-AB75-4EE6-A385-128B9A7734B7}"/>
              </a:ext>
            </a:extLst>
          </p:cNvPr>
          <p:cNvSpPr txBox="1">
            <a:spLocks noChangeArrowheads="1"/>
          </p:cNvSpPr>
          <p:nvPr/>
        </p:nvSpPr>
        <p:spPr bwMode="auto">
          <a:xfrm>
            <a:off x="4027488" y="2387600"/>
            <a:ext cx="127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solidFill>
                  <a:schemeClr val="bg2"/>
                </a:solidFill>
              </a:rPr>
              <a:t>SmartMobility</a:t>
            </a:r>
            <a:endParaRPr lang="de-DE" altLang="de-DE" sz="1400">
              <a:solidFill>
                <a:schemeClr val="bg2"/>
              </a:solidFill>
            </a:endParaRPr>
          </a:p>
        </p:txBody>
      </p:sp>
      <p:sp>
        <p:nvSpPr>
          <p:cNvPr id="56333" name="Textfeld 18">
            <a:extLst>
              <a:ext uri="{FF2B5EF4-FFF2-40B4-BE49-F238E27FC236}">
                <a16:creationId xmlns:a16="http://schemas.microsoft.com/office/drawing/2014/main" id="{B9A68907-770B-4792-961E-4D5FD7C690F2}"/>
              </a:ext>
            </a:extLst>
          </p:cNvPr>
          <p:cNvSpPr txBox="1">
            <a:spLocks noChangeArrowheads="1"/>
          </p:cNvSpPr>
          <p:nvPr/>
        </p:nvSpPr>
        <p:spPr bwMode="auto">
          <a:xfrm>
            <a:off x="4202113" y="2900363"/>
            <a:ext cx="1120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400">
                <a:solidFill>
                  <a:schemeClr val="bg2"/>
                </a:solidFill>
              </a:rPr>
              <a:t>SmartRetail</a:t>
            </a:r>
            <a:endParaRPr lang="de-DE" altLang="de-DE" sz="1400">
              <a:solidFill>
                <a:schemeClr val="bg2"/>
              </a:solidFill>
            </a:endParaRPr>
          </a:p>
        </p:txBody>
      </p:sp>
      <p:sp>
        <p:nvSpPr>
          <p:cNvPr id="20" name="Inhaltsplatzhalter 7">
            <a:extLst>
              <a:ext uri="{FF2B5EF4-FFF2-40B4-BE49-F238E27FC236}">
                <a16:creationId xmlns:a16="http://schemas.microsoft.com/office/drawing/2014/main" id="{08801109-8959-4760-A174-10A7186E2323}"/>
              </a:ext>
            </a:extLst>
          </p:cNvPr>
          <p:cNvSpPr txBox="1">
            <a:spLocks/>
          </p:cNvSpPr>
          <p:nvPr/>
        </p:nvSpPr>
        <p:spPr bwMode="auto">
          <a:xfrm>
            <a:off x="6199188" y="4348163"/>
            <a:ext cx="2438400" cy="182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lstStyle>
            <a:lvl1pPr marL="342900" indent="-3429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4pPr>
            <a:lvl5pPr marL="2057400" indent="-228600" defTabSz="457200">
              <a:lnSpc>
                <a:spcPts val="2000"/>
              </a:lnSpc>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defTabSz="457200" fontAlgn="base">
              <a:lnSpc>
                <a:spcPts val="2000"/>
              </a:lnSpc>
              <a:spcBef>
                <a:spcPct val="0"/>
              </a:spcBef>
              <a:spcAft>
                <a:spcPct val="0"/>
              </a:spcAft>
              <a:buFont typeface="Times" panose="02020603050405020304" pitchFamily="18" charset="0"/>
              <a:buChar char="•"/>
              <a:defRPr sz="1400">
                <a:solidFill>
                  <a:schemeClr val="tx1"/>
                </a:solidFill>
                <a:latin typeface="Arial" panose="020B0604020202020204" pitchFamily="34" charset="0"/>
                <a:ea typeface="ＭＳ Ｐゴシック" panose="020B0600070205080204" pitchFamily="34" charset="-128"/>
              </a:defRPr>
            </a:lvl9pPr>
          </a:lstStyle>
          <a:p>
            <a:pPr>
              <a:lnSpc>
                <a:spcPts val="1988"/>
              </a:lnSpc>
              <a:buClr>
                <a:srgbClr val="000000"/>
              </a:buClr>
              <a:buFont typeface="Times New Roman" panose="02020603050405020304" pitchFamily="18" charset="0"/>
              <a:buNone/>
              <a:defRPr/>
            </a:pPr>
            <a:r>
              <a:rPr lang="en-US" altLang="de-DE" b="1" dirty="0">
                <a:latin typeface="Segoe UI Semilight" panose="020B0402040204020203" pitchFamily="34" charset="0"/>
                <a:cs typeface="Segoe UI Semilight" panose="020B0402040204020203" pitchFamily="34" charset="0"/>
              </a:rPr>
              <a:t>Industry 4.0</a:t>
            </a:r>
            <a:r>
              <a:rPr lang="en-US" altLang="de-DE" dirty="0">
                <a:latin typeface="Segoe UI Semilight" panose="020B0402040204020203" pitchFamily="34" charset="0"/>
                <a:cs typeface="Segoe UI Semilight" panose="020B0402040204020203" pitchFamily="34" charset="0"/>
              </a:rPr>
              <a:t>:</a:t>
            </a:r>
          </a:p>
          <a:p>
            <a:pPr>
              <a:lnSpc>
                <a:spcPts val="1988"/>
              </a:lnSpc>
              <a:buClr>
                <a:srgbClr val="000000"/>
              </a:buClr>
              <a:buFont typeface="Times New Roman" panose="02020603050405020304" pitchFamily="18" charset="0"/>
              <a:buNone/>
              <a:defRPr/>
            </a:pPr>
            <a:r>
              <a:rPr lang="en-US" altLang="de-DE" dirty="0">
                <a:latin typeface="Segoe UI Semilight" panose="020B0402040204020203" pitchFamily="34" charset="0"/>
                <a:cs typeface="Segoe UI Semilight" panose="020B0402040204020203" pitchFamily="34" charset="0"/>
              </a:rPr>
              <a:t>	Connection of all things in industry to enable new scenarios with business relevance (</a:t>
            </a:r>
            <a:r>
              <a:rPr lang="en-US" altLang="de-DE" b="1" dirty="0">
                <a:latin typeface="Segoe UI Semilight" panose="020B0402040204020203" pitchFamily="34" charset="0"/>
                <a:cs typeface="Segoe UI Semilight" panose="020B0402040204020203" pitchFamily="34" charset="0"/>
              </a:rPr>
              <a:t>in Germany</a:t>
            </a:r>
            <a:r>
              <a:rPr lang="en-US" altLang="de-DE" dirty="0">
                <a:latin typeface="Segoe UI Semilight" panose="020B0402040204020203" pitchFamily="34" charset="0"/>
                <a:cs typeface="Segoe UI Semilight" panose="020B0402040204020203" pitchFamily="34" charset="0"/>
              </a:rPr>
              <a:t>!)</a:t>
            </a:r>
          </a:p>
          <a:p>
            <a:pPr>
              <a:lnSpc>
                <a:spcPts val="1988"/>
              </a:lnSpc>
              <a:buClr>
                <a:srgbClr val="000000"/>
              </a:buClr>
              <a:buFont typeface="Times New Roman" panose="02020603050405020304" pitchFamily="18" charset="0"/>
              <a:buNone/>
              <a:defRPr/>
            </a:pPr>
            <a:endParaRPr lang="de-DE" altLang="de-DE"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5B227-59F1-4F30-AD42-18DEBCA1E691}"/>
              </a:ext>
            </a:extLst>
          </p:cNvPr>
          <p:cNvSpPr>
            <a:spLocks noGrp="1"/>
          </p:cNvSpPr>
          <p:nvPr>
            <p:ph idx="1"/>
          </p:nvPr>
        </p:nvSpPr>
        <p:spPr>
          <a:xfrm>
            <a:off x="457201" y="1600201"/>
            <a:ext cx="7772400" cy="1371600"/>
          </a:xfrm>
        </p:spPr>
        <p:txBody>
          <a:bodyPr/>
          <a:lstStyle/>
          <a:p>
            <a:pPr marL="0" indent="0" algn="ctr">
              <a:buNone/>
            </a:pPr>
            <a:r>
              <a:rPr lang="en-US" sz="2400" dirty="0">
                <a:solidFill>
                  <a:schemeClr val="tx1"/>
                </a:solidFill>
              </a:rPr>
              <a:t>“IoT applications conceptually can be described as Things (or devices) sending data or events that are used to generate Insights, which are used to generate Actions to help improve a business or process”</a:t>
            </a:r>
            <a:endParaRPr lang="de-DE" sz="2400" dirty="0">
              <a:solidFill>
                <a:schemeClr val="tx1"/>
              </a:solidFill>
            </a:endParaRPr>
          </a:p>
        </p:txBody>
      </p:sp>
      <p:sp>
        <p:nvSpPr>
          <p:cNvPr id="3" name="Title 2">
            <a:extLst>
              <a:ext uri="{FF2B5EF4-FFF2-40B4-BE49-F238E27FC236}">
                <a16:creationId xmlns:a16="http://schemas.microsoft.com/office/drawing/2014/main" id="{D61F2128-D638-48E2-BB93-3CFA96D59F7A}"/>
              </a:ext>
            </a:extLst>
          </p:cNvPr>
          <p:cNvSpPr>
            <a:spLocks noGrp="1"/>
          </p:cNvSpPr>
          <p:nvPr>
            <p:ph type="title"/>
          </p:nvPr>
        </p:nvSpPr>
        <p:spPr/>
        <p:txBody>
          <a:bodyPr/>
          <a:lstStyle/>
          <a:p>
            <a:endParaRPr lang="de-DE"/>
          </a:p>
        </p:txBody>
      </p:sp>
      <p:pic>
        <p:nvPicPr>
          <p:cNvPr id="4" name="Picture 3">
            <a:extLst>
              <a:ext uri="{FF2B5EF4-FFF2-40B4-BE49-F238E27FC236}">
                <a16:creationId xmlns:a16="http://schemas.microsoft.com/office/drawing/2014/main" id="{BCF0F3CB-6686-454A-8580-BCBB1501B333}"/>
              </a:ext>
            </a:extLst>
          </p:cNvPr>
          <p:cNvPicPr>
            <a:picLocks noChangeAspect="1"/>
          </p:cNvPicPr>
          <p:nvPr/>
        </p:nvPicPr>
        <p:blipFill>
          <a:blip r:embed="rId2"/>
          <a:stretch>
            <a:fillRect/>
          </a:stretch>
        </p:blipFill>
        <p:spPr>
          <a:xfrm>
            <a:off x="304800" y="3048000"/>
            <a:ext cx="8678486" cy="2638793"/>
          </a:xfrm>
          <a:prstGeom prst="rect">
            <a:avLst/>
          </a:prstGeom>
        </p:spPr>
      </p:pic>
    </p:spTree>
    <p:extLst>
      <p:ext uri="{BB962C8B-B14F-4D97-AF65-F5344CB8AC3E}">
        <p14:creationId xmlns:p14="http://schemas.microsoft.com/office/powerpoint/2010/main" val="155468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B0CA01-C34F-4533-A76F-5F99E607F643}"/>
              </a:ext>
            </a:extLst>
          </p:cNvPr>
          <p:cNvSpPr>
            <a:spLocks noGrp="1"/>
          </p:cNvSpPr>
          <p:nvPr>
            <p:ph type="title"/>
          </p:nvPr>
        </p:nvSpPr>
        <p:spPr/>
        <p:txBody>
          <a:bodyPr/>
          <a:lstStyle/>
          <a:p>
            <a:r>
              <a:rPr lang="de-DE" dirty="0"/>
              <a:t>Digital Feedback Loop</a:t>
            </a:r>
          </a:p>
        </p:txBody>
      </p:sp>
      <p:sp>
        <p:nvSpPr>
          <p:cNvPr id="24" name="Oval 4">
            <a:extLst>
              <a:ext uri="{FF2B5EF4-FFF2-40B4-BE49-F238E27FC236}">
                <a16:creationId xmlns:a16="http://schemas.microsoft.com/office/drawing/2014/main" id="{A5D7D543-722D-4E6B-95A1-BDF8D471F37D}"/>
              </a:ext>
            </a:extLst>
          </p:cNvPr>
          <p:cNvSpPr/>
          <p:nvPr/>
        </p:nvSpPr>
        <p:spPr bwMode="auto">
          <a:xfrm>
            <a:off x="4103194" y="2103325"/>
            <a:ext cx="3696314" cy="3471719"/>
          </a:xfrm>
          <a:prstGeom prst="ellipse">
            <a:avLst/>
          </a:prstGeom>
          <a:noFill/>
          <a:ln w="12700" cap="flat" cmpd="sng" algn="ctr">
            <a:solidFill>
              <a:srgbClr val="0078D4"/>
            </a:solid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sp>
        <p:nvSpPr>
          <p:cNvPr id="25" name="Oval 5">
            <a:extLst>
              <a:ext uri="{FF2B5EF4-FFF2-40B4-BE49-F238E27FC236}">
                <a16:creationId xmlns:a16="http://schemas.microsoft.com/office/drawing/2014/main" id="{16717823-6805-47D6-B6A0-B78A3AA1E479}"/>
              </a:ext>
            </a:extLst>
          </p:cNvPr>
          <p:cNvSpPr/>
          <p:nvPr/>
        </p:nvSpPr>
        <p:spPr bwMode="auto">
          <a:xfrm>
            <a:off x="5373133" y="1574020"/>
            <a:ext cx="1156437" cy="1201682"/>
          </a:xfrm>
          <a:prstGeom prst="ellipse">
            <a:avLst/>
          </a:prstGeom>
          <a:solidFill>
            <a:schemeClr val="bg1"/>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grpSp>
        <p:nvGrpSpPr>
          <p:cNvPr id="26" name="Group 2">
            <a:extLst>
              <a:ext uri="{FF2B5EF4-FFF2-40B4-BE49-F238E27FC236}">
                <a16:creationId xmlns:a16="http://schemas.microsoft.com/office/drawing/2014/main" id="{27EF1146-7D25-4460-8282-98D37362301C}"/>
              </a:ext>
            </a:extLst>
          </p:cNvPr>
          <p:cNvGrpSpPr>
            <a:grpSpLocks noChangeAspect="1"/>
          </p:cNvGrpSpPr>
          <p:nvPr/>
        </p:nvGrpSpPr>
        <p:grpSpPr>
          <a:xfrm>
            <a:off x="5466285" y="1699358"/>
            <a:ext cx="970138" cy="1162381"/>
            <a:chOff x="5376236" y="2046197"/>
            <a:chExt cx="1682426" cy="2015819"/>
          </a:xfrm>
        </p:grpSpPr>
        <p:sp>
          <p:nvSpPr>
            <p:cNvPr id="27" name="Rectangle 71">
              <a:extLst>
                <a:ext uri="{FF2B5EF4-FFF2-40B4-BE49-F238E27FC236}">
                  <a16:creationId xmlns:a16="http://schemas.microsoft.com/office/drawing/2014/main" id="{F6BBDBDF-24E4-4BE8-B922-B21B4C7F12DE}"/>
                </a:ext>
              </a:extLst>
            </p:cNvPr>
            <p:cNvSpPr/>
            <p:nvPr/>
          </p:nvSpPr>
          <p:spPr>
            <a:xfrm flipH="1">
              <a:off x="5376236" y="3581640"/>
              <a:ext cx="1682426" cy="480376"/>
            </a:xfrm>
            <a:prstGeom prst="rect">
              <a:avLst/>
            </a:prstGeom>
            <a:noFill/>
          </p:spPr>
          <p:txBody>
            <a:bodyPr wrap="none" rtlCol="0" anchor="ctr">
              <a:spAutoFit/>
            </a:bodyPr>
            <a:lstStyle/>
            <a:p>
              <a:pPr algn="ctr" defTabSz="698777" eaLnBrk="1" fontAlgn="auto" hangingPunct="1">
                <a:spcBef>
                  <a:spcPts val="153"/>
                </a:spcBef>
                <a:spcAft>
                  <a:spcPts val="0"/>
                </a:spcAft>
                <a:defRPr/>
              </a:pPr>
              <a:r>
                <a:rPr lang="en-US" sz="1200" b="1" kern="0" spc="75">
                  <a:solidFill>
                    <a:srgbClr val="0078D7"/>
                  </a:solidFill>
                  <a:latin typeface="Segoe UI" panose="020B0502040204020203" pitchFamily="34" charset="0"/>
                  <a:cs typeface="Segoe UI" panose="020B0502040204020203" pitchFamily="34" charset="0"/>
                </a:rPr>
                <a:t>INSIGHTS</a:t>
              </a:r>
            </a:p>
          </p:txBody>
        </p:sp>
        <p:sp>
          <p:nvSpPr>
            <p:cNvPr id="28" name="Oval 76">
              <a:extLst>
                <a:ext uri="{FF2B5EF4-FFF2-40B4-BE49-F238E27FC236}">
                  <a16:creationId xmlns:a16="http://schemas.microsoft.com/office/drawing/2014/main" id="{1E1669C9-3153-4124-AD09-9E0BD5339B8C}"/>
                </a:ext>
              </a:extLst>
            </p:cNvPr>
            <p:cNvSpPr>
              <a:spLocks noChangeAspect="1"/>
            </p:cNvSpPr>
            <p:nvPr/>
          </p:nvSpPr>
          <p:spPr bwMode="auto">
            <a:xfrm>
              <a:off x="5504304" y="2046197"/>
              <a:ext cx="1426281" cy="1426282"/>
            </a:xfrm>
            <a:prstGeom prst="ellipse">
              <a:avLst/>
            </a:prstGeom>
            <a:noFill/>
            <a:ln w="22225" cap="flat" cmpd="sng" algn="ctr">
              <a:solidFill>
                <a:srgbClr val="00518E"/>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727113" eaLnBrk="1" hangingPunct="1">
                <a:defRPr/>
              </a:pPr>
              <a:endParaRPr lang="en-US" sz="1800" kern="0">
                <a:solidFill>
                  <a:srgbClr val="505050"/>
                </a:solidFill>
                <a:latin typeface="Segoe UI Light"/>
                <a:ea typeface="+mn-ea"/>
              </a:endParaRPr>
            </a:p>
          </p:txBody>
        </p:sp>
        <p:sp>
          <p:nvSpPr>
            <p:cNvPr id="29" name="Freeform: Shape 77">
              <a:extLst>
                <a:ext uri="{FF2B5EF4-FFF2-40B4-BE49-F238E27FC236}">
                  <a16:creationId xmlns:a16="http://schemas.microsoft.com/office/drawing/2014/main" id="{76616C66-87BD-49A5-ACA8-82FAC15A7256}"/>
                </a:ext>
              </a:extLst>
            </p:cNvPr>
            <p:cNvSpPr>
              <a:spLocks/>
            </p:cNvSpPr>
            <p:nvPr/>
          </p:nvSpPr>
          <p:spPr bwMode="auto">
            <a:xfrm>
              <a:off x="5999988" y="2406137"/>
              <a:ext cx="434908" cy="671264"/>
            </a:xfrm>
            <a:custGeom>
              <a:avLst/>
              <a:gdLst>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43953 w 528287"/>
                <a:gd name="connsiteY33" fmla="*/ 99114 h 858155"/>
                <a:gd name="connsiteX34" fmla="*/ 65532 w 528287"/>
                <a:gd name="connsiteY34" fmla="*/ 281902 h 858155"/>
                <a:gd name="connsiteX35" fmla="*/ 117970 w 528287"/>
                <a:gd name="connsiteY35" fmla="*/ 409570 h 858155"/>
                <a:gd name="connsiteX36" fmla="*/ 183636 w 528287"/>
                <a:gd name="connsiteY36" fmla="*/ 538652 h 858155"/>
                <a:gd name="connsiteX37" fmla="*/ 197809 w 528287"/>
                <a:gd name="connsiteY37" fmla="*/ 621566 h 858155"/>
                <a:gd name="connsiteX38" fmla="*/ 142064 w 528287"/>
                <a:gd name="connsiteY38" fmla="*/ 621566 h 858155"/>
                <a:gd name="connsiteX39" fmla="*/ 134977 w 528287"/>
                <a:gd name="connsiteY39" fmla="*/ 614028 h 858155"/>
                <a:gd name="connsiteX40" fmla="*/ 93405 w 528287"/>
                <a:gd name="connsiteY40" fmla="*/ 493426 h 858155"/>
                <a:gd name="connsiteX41" fmla="*/ 28684 w 528287"/>
                <a:gd name="connsiteY41" fmla="*/ 376122 h 858155"/>
                <a:gd name="connsiteX42" fmla="*/ 6008 w 528287"/>
                <a:gd name="connsiteY42" fmla="*/ 196632 h 858155"/>
                <a:gd name="connsiteX43" fmla="*/ 131671 w 528287"/>
                <a:gd name="connsiteY43" fmla="*/ 32218 h 858155"/>
                <a:gd name="connsiteX44" fmla="*/ 266900 w 528287"/>
                <a:gd name="connsiteY44" fmla="*/ 6 h 8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8287" h="858155">
                  <a:moveTo>
                    <a:pt x="180897" y="808532"/>
                  </a:moveTo>
                  <a:cubicBezTo>
                    <a:pt x="237061" y="808532"/>
                    <a:pt x="292752" y="808532"/>
                    <a:pt x="351275" y="808532"/>
                  </a:cubicBezTo>
                  <a:cubicBezTo>
                    <a:pt x="332869" y="824175"/>
                    <a:pt x="317294" y="838396"/>
                    <a:pt x="300775" y="851668"/>
                  </a:cubicBezTo>
                  <a:cubicBezTo>
                    <a:pt x="296056" y="855461"/>
                    <a:pt x="288504" y="857831"/>
                    <a:pt x="281897" y="857831"/>
                  </a:cubicBezTo>
                  <a:cubicBezTo>
                    <a:pt x="226206" y="857357"/>
                    <a:pt x="239892" y="864941"/>
                    <a:pt x="198832" y="827019"/>
                  </a:cubicBezTo>
                  <a:cubicBezTo>
                    <a:pt x="192696" y="821331"/>
                    <a:pt x="187505" y="815168"/>
                    <a:pt x="180897" y="808532"/>
                  </a:cubicBezTo>
                  <a:close/>
                  <a:moveTo>
                    <a:pt x="182285" y="731401"/>
                  </a:moveTo>
                  <a:cubicBezTo>
                    <a:pt x="237543" y="731401"/>
                    <a:pt x="292328" y="731401"/>
                    <a:pt x="347585" y="731401"/>
                  </a:cubicBezTo>
                  <a:cubicBezTo>
                    <a:pt x="365532" y="731401"/>
                    <a:pt x="375450" y="740280"/>
                    <a:pt x="375450" y="755235"/>
                  </a:cubicBezTo>
                  <a:cubicBezTo>
                    <a:pt x="374978" y="770189"/>
                    <a:pt x="365532" y="778134"/>
                    <a:pt x="347585" y="778134"/>
                  </a:cubicBezTo>
                  <a:cubicBezTo>
                    <a:pt x="320193" y="778601"/>
                    <a:pt x="292328" y="778601"/>
                    <a:pt x="264935" y="778601"/>
                  </a:cubicBezTo>
                  <a:cubicBezTo>
                    <a:pt x="237070" y="778601"/>
                    <a:pt x="209678" y="778601"/>
                    <a:pt x="181813" y="778134"/>
                  </a:cubicBezTo>
                  <a:cubicBezTo>
                    <a:pt x="165283" y="778134"/>
                    <a:pt x="154420" y="768787"/>
                    <a:pt x="154893" y="754300"/>
                  </a:cubicBezTo>
                  <a:cubicBezTo>
                    <a:pt x="155365" y="740280"/>
                    <a:pt x="165283" y="731401"/>
                    <a:pt x="182285" y="731401"/>
                  </a:cubicBezTo>
                  <a:close/>
                  <a:moveTo>
                    <a:pt x="174924" y="655422"/>
                  </a:moveTo>
                  <a:cubicBezTo>
                    <a:pt x="235089" y="655422"/>
                    <a:pt x="295255" y="655422"/>
                    <a:pt x="354947" y="655422"/>
                  </a:cubicBezTo>
                  <a:cubicBezTo>
                    <a:pt x="369633" y="655422"/>
                    <a:pt x="379581" y="664350"/>
                    <a:pt x="379581" y="677976"/>
                  </a:cubicBezTo>
                  <a:cubicBezTo>
                    <a:pt x="380055" y="691133"/>
                    <a:pt x="370107" y="701000"/>
                    <a:pt x="355421" y="701000"/>
                  </a:cubicBezTo>
                  <a:cubicBezTo>
                    <a:pt x="325575" y="701470"/>
                    <a:pt x="295255" y="701000"/>
                    <a:pt x="264935" y="701000"/>
                  </a:cubicBezTo>
                  <a:cubicBezTo>
                    <a:pt x="235089" y="701000"/>
                    <a:pt x="205243" y="701000"/>
                    <a:pt x="175397" y="701000"/>
                  </a:cubicBezTo>
                  <a:cubicBezTo>
                    <a:pt x="159764" y="701000"/>
                    <a:pt x="150289" y="692542"/>
                    <a:pt x="149815" y="678446"/>
                  </a:cubicBezTo>
                  <a:cubicBezTo>
                    <a:pt x="149815" y="664350"/>
                    <a:pt x="159290" y="655422"/>
                    <a:pt x="174924" y="655422"/>
                  </a:cubicBezTo>
                  <a:close/>
                  <a:moveTo>
                    <a:pt x="266900" y="6"/>
                  </a:moveTo>
                  <a:cubicBezTo>
                    <a:pt x="312016" y="300"/>
                    <a:pt x="357014" y="11725"/>
                    <a:pt x="401421" y="34573"/>
                  </a:cubicBezTo>
                  <a:cubicBezTo>
                    <a:pt x="484566" y="77914"/>
                    <a:pt x="523777" y="149993"/>
                    <a:pt x="528029" y="242329"/>
                  </a:cubicBezTo>
                  <a:cubicBezTo>
                    <a:pt x="530863" y="305928"/>
                    <a:pt x="510077" y="362460"/>
                    <a:pt x="479842" y="416637"/>
                  </a:cubicBezTo>
                  <a:cubicBezTo>
                    <a:pt x="470394" y="433125"/>
                    <a:pt x="460945" y="450085"/>
                    <a:pt x="451025" y="466574"/>
                  </a:cubicBezTo>
                  <a:cubicBezTo>
                    <a:pt x="422680" y="514626"/>
                    <a:pt x="393862" y="562207"/>
                    <a:pt x="393390" y="621095"/>
                  </a:cubicBezTo>
                  <a:cubicBezTo>
                    <a:pt x="372131" y="621095"/>
                    <a:pt x="352289" y="621095"/>
                    <a:pt x="331503" y="621095"/>
                  </a:cubicBezTo>
                  <a:cubicBezTo>
                    <a:pt x="331031" y="590002"/>
                    <a:pt x="335282" y="560323"/>
                    <a:pt x="347093" y="532528"/>
                  </a:cubicBezTo>
                  <a:cubicBezTo>
                    <a:pt x="363155" y="496724"/>
                    <a:pt x="381107" y="461862"/>
                    <a:pt x="400476" y="427943"/>
                  </a:cubicBezTo>
                  <a:cubicBezTo>
                    <a:pt x="422680" y="387899"/>
                    <a:pt x="447245" y="349740"/>
                    <a:pt x="458583" y="304986"/>
                  </a:cubicBezTo>
                  <a:cubicBezTo>
                    <a:pt x="480315" y="219245"/>
                    <a:pt x="449607" y="135389"/>
                    <a:pt x="377800" y="94874"/>
                  </a:cubicBezTo>
                  <a:cubicBezTo>
                    <a:pt x="299851" y="50590"/>
                    <a:pt x="220013" y="51533"/>
                    <a:pt x="143953" y="99114"/>
                  </a:cubicBezTo>
                  <a:cubicBezTo>
                    <a:pt x="77343" y="141042"/>
                    <a:pt x="57029" y="206525"/>
                    <a:pt x="65532" y="281902"/>
                  </a:cubicBezTo>
                  <a:cubicBezTo>
                    <a:pt x="71201" y="329012"/>
                    <a:pt x="93877" y="369527"/>
                    <a:pt x="117970" y="409570"/>
                  </a:cubicBezTo>
                  <a:cubicBezTo>
                    <a:pt x="142536" y="451498"/>
                    <a:pt x="168519" y="492013"/>
                    <a:pt x="183636" y="538652"/>
                  </a:cubicBezTo>
                  <a:cubicBezTo>
                    <a:pt x="192140" y="565034"/>
                    <a:pt x="197809" y="591887"/>
                    <a:pt x="197809" y="621566"/>
                  </a:cubicBezTo>
                  <a:cubicBezTo>
                    <a:pt x="177967" y="621566"/>
                    <a:pt x="160016" y="622037"/>
                    <a:pt x="142064" y="621566"/>
                  </a:cubicBezTo>
                  <a:cubicBezTo>
                    <a:pt x="139702" y="621095"/>
                    <a:pt x="135450" y="616855"/>
                    <a:pt x="134977" y="614028"/>
                  </a:cubicBezTo>
                  <a:cubicBezTo>
                    <a:pt x="133088" y="569745"/>
                    <a:pt x="114191" y="531114"/>
                    <a:pt x="93405" y="493426"/>
                  </a:cubicBezTo>
                  <a:cubicBezTo>
                    <a:pt x="71674" y="454325"/>
                    <a:pt x="48525" y="416166"/>
                    <a:pt x="28684" y="376122"/>
                  </a:cubicBezTo>
                  <a:cubicBezTo>
                    <a:pt x="811" y="319119"/>
                    <a:pt x="-6748" y="258818"/>
                    <a:pt x="6008" y="196632"/>
                  </a:cubicBezTo>
                  <a:cubicBezTo>
                    <a:pt x="21125" y="121256"/>
                    <a:pt x="63170" y="65666"/>
                    <a:pt x="131671" y="32218"/>
                  </a:cubicBezTo>
                  <a:cubicBezTo>
                    <a:pt x="176550" y="10547"/>
                    <a:pt x="221784" y="-288"/>
                    <a:pt x="266900" y="6"/>
                  </a:cubicBezTo>
                  <a:close/>
                </a:path>
              </a:pathLst>
            </a:custGeom>
            <a:solidFill>
              <a:srgbClr val="0078D7"/>
            </a:solidFill>
            <a:ln w="9525">
              <a:solidFill>
                <a:srgbClr val="0078D7"/>
              </a:solidFill>
              <a:round/>
              <a:headEnd/>
              <a:tailEnd/>
            </a:ln>
          </p:spPr>
          <p:txBody>
            <a:bodyPr vert="horz" wrap="square" lIns="69926" tIns="34963" rIns="69926" bIns="34963" numCol="1" anchor="t" anchorCtr="0" compatLnSpc="1">
              <a:prstTxWarp prst="textNoShape">
                <a:avLst/>
              </a:prstTxWarp>
              <a:noAutofit/>
            </a:bodyPr>
            <a:lstStyle/>
            <a:p>
              <a:pPr defTabSz="699380" eaLnBrk="1" fontAlgn="auto" hangingPunct="1">
                <a:spcBef>
                  <a:spcPts val="0"/>
                </a:spcBef>
                <a:spcAft>
                  <a:spcPts val="0"/>
                </a:spcAft>
                <a:defRPr/>
              </a:pPr>
              <a:endParaRPr lang="en-US" sz="3000" kern="0">
                <a:solidFill>
                  <a:srgbClr val="505050"/>
                </a:solidFill>
                <a:latin typeface="Segoe UI Light"/>
              </a:endParaRPr>
            </a:p>
          </p:txBody>
        </p:sp>
      </p:grpSp>
      <p:sp>
        <p:nvSpPr>
          <p:cNvPr id="30" name="Oval 89">
            <a:extLst>
              <a:ext uri="{FF2B5EF4-FFF2-40B4-BE49-F238E27FC236}">
                <a16:creationId xmlns:a16="http://schemas.microsoft.com/office/drawing/2014/main" id="{9EA83F7C-814C-4D2D-83F4-F7D3DBF5449A}"/>
              </a:ext>
            </a:extLst>
          </p:cNvPr>
          <p:cNvSpPr/>
          <p:nvPr/>
        </p:nvSpPr>
        <p:spPr bwMode="auto">
          <a:xfrm>
            <a:off x="6476610" y="3773429"/>
            <a:ext cx="1855468" cy="1626899"/>
          </a:xfrm>
          <a:prstGeom prst="ellipse">
            <a:avLst/>
          </a:prstGeom>
          <a:solidFill>
            <a:schemeClr val="bg1"/>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grpSp>
        <p:nvGrpSpPr>
          <p:cNvPr id="31" name="Group 3">
            <a:extLst>
              <a:ext uri="{FF2B5EF4-FFF2-40B4-BE49-F238E27FC236}">
                <a16:creationId xmlns:a16="http://schemas.microsoft.com/office/drawing/2014/main" id="{F057A13B-7DDF-4802-9287-BC6306935180}"/>
              </a:ext>
            </a:extLst>
          </p:cNvPr>
          <p:cNvGrpSpPr>
            <a:grpSpLocks noChangeAspect="1"/>
          </p:cNvGrpSpPr>
          <p:nvPr/>
        </p:nvGrpSpPr>
        <p:grpSpPr>
          <a:xfrm>
            <a:off x="7127446" y="4015422"/>
            <a:ext cx="920445" cy="1162381"/>
            <a:chOff x="9188322" y="2046197"/>
            <a:chExt cx="1596249" cy="2015819"/>
          </a:xfrm>
        </p:grpSpPr>
        <p:sp>
          <p:nvSpPr>
            <p:cNvPr id="32" name="Rectangle 69">
              <a:extLst>
                <a:ext uri="{FF2B5EF4-FFF2-40B4-BE49-F238E27FC236}">
                  <a16:creationId xmlns:a16="http://schemas.microsoft.com/office/drawing/2014/main" id="{33F9425C-0555-4108-81A3-12C13E040D71}"/>
                </a:ext>
              </a:extLst>
            </p:cNvPr>
            <p:cNvSpPr/>
            <p:nvPr/>
          </p:nvSpPr>
          <p:spPr>
            <a:xfrm flipH="1">
              <a:off x="9188322" y="3581640"/>
              <a:ext cx="1596249" cy="480376"/>
            </a:xfrm>
            <a:prstGeom prst="rect">
              <a:avLst/>
            </a:prstGeom>
            <a:noFill/>
          </p:spPr>
          <p:txBody>
            <a:bodyPr wrap="none" rtlCol="0" anchor="ctr">
              <a:spAutoFit/>
            </a:bodyPr>
            <a:lstStyle/>
            <a:p>
              <a:pPr algn="ctr" defTabSz="698777" eaLnBrk="1" fontAlgn="auto" hangingPunct="1">
                <a:spcBef>
                  <a:spcPts val="153"/>
                </a:spcBef>
                <a:spcAft>
                  <a:spcPts val="0"/>
                </a:spcAft>
                <a:defRPr/>
              </a:pPr>
              <a:r>
                <a:rPr lang="en-US" sz="1200" b="1" kern="0" spc="75">
                  <a:solidFill>
                    <a:srgbClr val="0078D7"/>
                  </a:solidFill>
                  <a:latin typeface="Segoe UI" panose="020B0502040204020203" pitchFamily="34" charset="0"/>
                  <a:cs typeface="Segoe UI" panose="020B0502040204020203" pitchFamily="34" charset="0"/>
                </a:rPr>
                <a:t>ACTIONS</a:t>
              </a:r>
            </a:p>
          </p:txBody>
        </p:sp>
        <p:sp>
          <p:nvSpPr>
            <p:cNvPr id="33" name="Oval 72">
              <a:extLst>
                <a:ext uri="{FF2B5EF4-FFF2-40B4-BE49-F238E27FC236}">
                  <a16:creationId xmlns:a16="http://schemas.microsoft.com/office/drawing/2014/main" id="{915742AC-4CAE-4FCB-9E8C-26E09F5A814E}"/>
                </a:ext>
              </a:extLst>
            </p:cNvPr>
            <p:cNvSpPr>
              <a:spLocks noChangeAspect="1"/>
            </p:cNvSpPr>
            <p:nvPr/>
          </p:nvSpPr>
          <p:spPr bwMode="auto">
            <a:xfrm>
              <a:off x="9273302" y="2046197"/>
              <a:ext cx="1426282" cy="1426282"/>
            </a:xfrm>
            <a:prstGeom prst="ellipse">
              <a:avLst/>
            </a:prstGeom>
            <a:noFill/>
            <a:ln w="22225" cap="flat" cmpd="sng" algn="ctr">
              <a:solidFill>
                <a:srgbClr val="00518E"/>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727113" eaLnBrk="1" hangingPunct="1">
                <a:defRPr/>
              </a:pPr>
              <a:endParaRPr lang="en-US" sz="1800" kern="0">
                <a:solidFill>
                  <a:srgbClr val="505050"/>
                </a:solidFill>
                <a:latin typeface="Segoe UI Light"/>
                <a:ea typeface="+mn-ea"/>
              </a:endParaRPr>
            </a:p>
          </p:txBody>
        </p:sp>
        <p:sp>
          <p:nvSpPr>
            <p:cNvPr id="34" name="Freeform 104">
              <a:extLst>
                <a:ext uri="{FF2B5EF4-FFF2-40B4-BE49-F238E27FC236}">
                  <a16:creationId xmlns:a16="http://schemas.microsoft.com/office/drawing/2014/main" id="{F3534CEA-E9CE-4A4C-A629-A4CA0520D33C}"/>
                </a:ext>
              </a:extLst>
            </p:cNvPr>
            <p:cNvSpPr>
              <a:spLocks noChangeAspect="1"/>
            </p:cNvSpPr>
            <p:nvPr/>
          </p:nvSpPr>
          <p:spPr bwMode="black">
            <a:xfrm>
              <a:off x="9770114" y="2398792"/>
              <a:ext cx="432656" cy="721092"/>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rgbClr val="0078D7"/>
            </a:solidFill>
            <a:ln>
              <a:noFill/>
            </a:ln>
          </p:spPr>
          <p:txBody>
            <a:bodyPr vert="horz" wrap="square" lIns="69926" tIns="34963" rIns="69926" bIns="34963" numCol="1" anchor="t" anchorCtr="0" compatLnSpc="1">
              <a:prstTxWarp prst="textNoShape">
                <a:avLst/>
              </a:prstTxWarp>
              <a:noAutofit/>
            </a:bodyPr>
            <a:lstStyle/>
            <a:p>
              <a:pPr defTabSz="699380" eaLnBrk="1" fontAlgn="auto" hangingPunct="1">
                <a:spcBef>
                  <a:spcPts val="0"/>
                </a:spcBef>
                <a:spcAft>
                  <a:spcPts val="0"/>
                </a:spcAft>
                <a:defRPr/>
              </a:pPr>
              <a:endParaRPr lang="en-US" sz="3000" kern="0">
                <a:solidFill>
                  <a:srgbClr val="505050"/>
                </a:solidFill>
                <a:latin typeface="Segoe UI Light"/>
              </a:endParaRPr>
            </a:p>
          </p:txBody>
        </p:sp>
      </p:grpSp>
      <p:sp>
        <p:nvSpPr>
          <p:cNvPr id="35" name="Oval 91">
            <a:extLst>
              <a:ext uri="{FF2B5EF4-FFF2-40B4-BE49-F238E27FC236}">
                <a16:creationId xmlns:a16="http://schemas.microsoft.com/office/drawing/2014/main" id="{D1912FFF-2EC3-4EF3-97EC-51A94004C092}"/>
              </a:ext>
            </a:extLst>
          </p:cNvPr>
          <p:cNvSpPr/>
          <p:nvPr/>
        </p:nvSpPr>
        <p:spPr bwMode="auto">
          <a:xfrm>
            <a:off x="3094665" y="3839184"/>
            <a:ext cx="1855468" cy="1626899"/>
          </a:xfrm>
          <a:prstGeom prst="ellipse">
            <a:avLst/>
          </a:prstGeom>
          <a:solidFill>
            <a:schemeClr val="bg1"/>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grpSp>
        <p:nvGrpSpPr>
          <p:cNvPr id="36" name="Group 1">
            <a:extLst>
              <a:ext uri="{FF2B5EF4-FFF2-40B4-BE49-F238E27FC236}">
                <a16:creationId xmlns:a16="http://schemas.microsoft.com/office/drawing/2014/main" id="{62DB10F6-4838-46FD-83E2-10C454201AAF}"/>
              </a:ext>
            </a:extLst>
          </p:cNvPr>
          <p:cNvGrpSpPr>
            <a:grpSpLocks noChangeAspect="1"/>
          </p:cNvGrpSpPr>
          <p:nvPr/>
        </p:nvGrpSpPr>
        <p:grpSpPr>
          <a:xfrm>
            <a:off x="3816119" y="3964036"/>
            <a:ext cx="822437" cy="1162383"/>
            <a:chOff x="1735304" y="2046197"/>
            <a:chExt cx="1426282" cy="2015820"/>
          </a:xfrm>
        </p:grpSpPr>
        <p:sp>
          <p:nvSpPr>
            <p:cNvPr id="37" name="Rectangle 70">
              <a:extLst>
                <a:ext uri="{FF2B5EF4-FFF2-40B4-BE49-F238E27FC236}">
                  <a16:creationId xmlns:a16="http://schemas.microsoft.com/office/drawing/2014/main" id="{0D835394-9C1C-4A9C-9876-CDA7978BE5E0}"/>
                </a:ext>
              </a:extLst>
            </p:cNvPr>
            <p:cNvSpPr/>
            <p:nvPr/>
          </p:nvSpPr>
          <p:spPr>
            <a:xfrm flipH="1">
              <a:off x="1740671" y="3581642"/>
              <a:ext cx="1415551" cy="480375"/>
            </a:xfrm>
            <a:prstGeom prst="rect">
              <a:avLst/>
            </a:prstGeom>
            <a:noFill/>
          </p:spPr>
          <p:txBody>
            <a:bodyPr wrap="none" rtlCol="0" anchor="ctr">
              <a:spAutoFit/>
            </a:bodyPr>
            <a:lstStyle/>
            <a:p>
              <a:pPr algn="ctr" defTabSz="698777" eaLnBrk="1" fontAlgn="auto" hangingPunct="1">
                <a:spcBef>
                  <a:spcPts val="153"/>
                </a:spcBef>
                <a:spcAft>
                  <a:spcPts val="0"/>
                </a:spcAft>
                <a:defRPr/>
              </a:pPr>
              <a:r>
                <a:rPr lang="en-US" sz="1200" b="1" kern="0" spc="75">
                  <a:solidFill>
                    <a:srgbClr val="0078D7"/>
                  </a:solidFill>
                  <a:latin typeface="Segoe UI" panose="020B0502040204020203" pitchFamily="34" charset="0"/>
                  <a:cs typeface="Segoe UI" panose="020B0502040204020203" pitchFamily="34" charset="0"/>
                </a:rPr>
                <a:t>THINGS</a:t>
              </a:r>
            </a:p>
          </p:txBody>
        </p:sp>
        <p:sp>
          <p:nvSpPr>
            <p:cNvPr id="38" name="Oval 74">
              <a:extLst>
                <a:ext uri="{FF2B5EF4-FFF2-40B4-BE49-F238E27FC236}">
                  <a16:creationId xmlns:a16="http://schemas.microsoft.com/office/drawing/2014/main" id="{B82A7C71-ECAB-4983-B02A-77DA26F39D9E}"/>
                </a:ext>
              </a:extLst>
            </p:cNvPr>
            <p:cNvSpPr>
              <a:spLocks/>
            </p:cNvSpPr>
            <p:nvPr/>
          </p:nvSpPr>
          <p:spPr bwMode="auto">
            <a:xfrm>
              <a:off x="1735304" y="2046197"/>
              <a:ext cx="1426282" cy="1426282"/>
            </a:xfrm>
            <a:prstGeom prst="ellipse">
              <a:avLst/>
            </a:prstGeom>
            <a:noFill/>
            <a:ln w="22225" cap="flat" cmpd="sng" algn="ctr">
              <a:solidFill>
                <a:srgbClr val="00518E"/>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727113" eaLnBrk="1" hangingPunct="1">
                <a:defRPr/>
              </a:pPr>
              <a:endParaRPr lang="en-US" sz="1800" kern="0">
                <a:solidFill>
                  <a:srgbClr val="505050"/>
                </a:solidFill>
                <a:latin typeface="Segoe UI Light"/>
                <a:ea typeface="+mn-ea"/>
              </a:endParaRPr>
            </a:p>
          </p:txBody>
        </p:sp>
        <p:sp>
          <p:nvSpPr>
            <p:cNvPr id="39" name="Freeform: Shape 75">
              <a:extLst>
                <a:ext uri="{FF2B5EF4-FFF2-40B4-BE49-F238E27FC236}">
                  <a16:creationId xmlns:a16="http://schemas.microsoft.com/office/drawing/2014/main" id="{F4A7F34C-0F9B-46A5-BC1F-BC033693FD6D}"/>
                </a:ext>
              </a:extLst>
            </p:cNvPr>
            <p:cNvSpPr>
              <a:spLocks noChangeArrowheads="1"/>
            </p:cNvSpPr>
            <p:nvPr/>
          </p:nvSpPr>
          <p:spPr bwMode="auto">
            <a:xfrm rot="2700000">
              <a:off x="2194932" y="2472357"/>
              <a:ext cx="485594" cy="489337"/>
            </a:xfrm>
            <a:custGeom>
              <a:avLst/>
              <a:gdLst>
                <a:gd name="connsiteX0" fmla="*/ 546713 w 700850"/>
                <a:gd name="connsiteY0" fmla="*/ 546768 h 700855"/>
                <a:gd name="connsiteX1" fmla="*/ 609420 w 700850"/>
                <a:gd name="connsiteY1" fmla="*/ 520743 h 700855"/>
                <a:gd name="connsiteX2" fmla="*/ 698101 w 700850"/>
                <a:gd name="connsiteY2" fmla="*/ 609596 h 700855"/>
                <a:gd name="connsiteX3" fmla="*/ 609420 w 700850"/>
                <a:gd name="connsiteY3" fmla="*/ 698449 h 700855"/>
                <a:gd name="connsiteX4" fmla="*/ 520739 w 700850"/>
                <a:gd name="connsiteY4" fmla="*/ 609596 h 700855"/>
                <a:gd name="connsiteX5" fmla="*/ 546713 w 700850"/>
                <a:gd name="connsiteY5" fmla="*/ 546768 h 700855"/>
                <a:gd name="connsiteX6" fmla="*/ 435700 w 700850"/>
                <a:gd name="connsiteY6" fmla="*/ 435945 h 700855"/>
                <a:gd name="connsiteX7" fmla="*/ 700850 w 700850"/>
                <a:gd name="connsiteY7" fmla="*/ 326194 h 700855"/>
                <a:gd name="connsiteX8" fmla="*/ 700850 w 700850"/>
                <a:gd name="connsiteY8" fmla="*/ 397868 h 700855"/>
                <a:gd name="connsiteX9" fmla="*/ 397588 w 700850"/>
                <a:gd name="connsiteY9" fmla="*/ 700854 h 700855"/>
                <a:gd name="connsiteX10" fmla="*/ 325849 w 700850"/>
                <a:gd name="connsiteY10" fmla="*/ 700854 h 700855"/>
                <a:gd name="connsiteX11" fmla="*/ 435700 w 700850"/>
                <a:gd name="connsiteY11" fmla="*/ 435945 h 700855"/>
                <a:gd name="connsiteX12" fmla="*/ 320634 w 700850"/>
                <a:gd name="connsiteY12" fmla="*/ 320880 h 700855"/>
                <a:gd name="connsiteX13" fmla="*/ 700850 w 700850"/>
                <a:gd name="connsiteY13" fmla="*/ 163270 h 700855"/>
                <a:gd name="connsiteX14" fmla="*/ 700850 w 700850"/>
                <a:gd name="connsiteY14" fmla="*/ 234948 h 700855"/>
                <a:gd name="connsiteX15" fmla="*/ 234647 w 700850"/>
                <a:gd name="connsiteY15" fmla="*/ 700854 h 700855"/>
                <a:gd name="connsiteX16" fmla="*/ 162924 w 700850"/>
                <a:gd name="connsiteY16" fmla="*/ 700854 h 700855"/>
                <a:gd name="connsiteX17" fmla="*/ 320634 w 700850"/>
                <a:gd name="connsiteY17" fmla="*/ 320880 h 700855"/>
                <a:gd name="connsiteX18" fmla="*/ 205365 w 700850"/>
                <a:gd name="connsiteY18" fmla="*/ 205367 h 700855"/>
                <a:gd name="connsiteX19" fmla="*/ 700850 w 700850"/>
                <a:gd name="connsiteY19" fmla="*/ 0 h 700855"/>
                <a:gd name="connsiteX20" fmla="*/ 700850 w 700850"/>
                <a:gd name="connsiteY20" fmla="*/ 71716 h 700855"/>
                <a:gd name="connsiteX21" fmla="*/ 71715 w 700850"/>
                <a:gd name="connsiteY21" fmla="*/ 700854 h 700855"/>
                <a:gd name="connsiteX22" fmla="*/ 0 w 700850"/>
                <a:gd name="connsiteY22" fmla="*/ 700855 h 700855"/>
                <a:gd name="connsiteX23" fmla="*/ 205365 w 700850"/>
                <a:gd name="connsiteY23" fmla="*/ 205367 h 70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0850" h="700855">
                  <a:moveTo>
                    <a:pt x="546713" y="546768"/>
                  </a:moveTo>
                  <a:cubicBezTo>
                    <a:pt x="562761" y="530688"/>
                    <a:pt x="584932" y="520743"/>
                    <a:pt x="609420" y="520743"/>
                  </a:cubicBezTo>
                  <a:cubicBezTo>
                    <a:pt x="658397" y="520743"/>
                    <a:pt x="698101" y="560524"/>
                    <a:pt x="698101" y="609596"/>
                  </a:cubicBezTo>
                  <a:cubicBezTo>
                    <a:pt x="698101" y="658668"/>
                    <a:pt x="658397" y="698449"/>
                    <a:pt x="609420" y="698449"/>
                  </a:cubicBezTo>
                  <a:cubicBezTo>
                    <a:pt x="560443" y="698449"/>
                    <a:pt x="520739" y="658668"/>
                    <a:pt x="520739" y="609596"/>
                  </a:cubicBezTo>
                  <a:cubicBezTo>
                    <a:pt x="520739" y="585060"/>
                    <a:pt x="530665" y="562847"/>
                    <a:pt x="546713" y="546768"/>
                  </a:cubicBezTo>
                  <a:close/>
                  <a:moveTo>
                    <a:pt x="435700" y="435945"/>
                  </a:moveTo>
                  <a:cubicBezTo>
                    <a:pt x="503567" y="368140"/>
                    <a:pt x="597317" y="326194"/>
                    <a:pt x="700850" y="326194"/>
                  </a:cubicBezTo>
                  <a:cubicBezTo>
                    <a:pt x="700850" y="397868"/>
                    <a:pt x="700850" y="397868"/>
                    <a:pt x="700850" y="397868"/>
                  </a:cubicBezTo>
                  <a:cubicBezTo>
                    <a:pt x="533730" y="397868"/>
                    <a:pt x="397588" y="533886"/>
                    <a:pt x="397588" y="700854"/>
                  </a:cubicBezTo>
                  <a:cubicBezTo>
                    <a:pt x="325849" y="700854"/>
                    <a:pt x="325849" y="700854"/>
                    <a:pt x="325849" y="700854"/>
                  </a:cubicBezTo>
                  <a:cubicBezTo>
                    <a:pt x="325849" y="597415"/>
                    <a:pt x="367833" y="503750"/>
                    <a:pt x="435700" y="435945"/>
                  </a:cubicBezTo>
                  <a:close/>
                  <a:moveTo>
                    <a:pt x="320634" y="320880"/>
                  </a:moveTo>
                  <a:cubicBezTo>
                    <a:pt x="418031" y="223545"/>
                    <a:pt x="552513" y="163270"/>
                    <a:pt x="700850" y="163270"/>
                  </a:cubicBezTo>
                  <a:cubicBezTo>
                    <a:pt x="700850" y="234948"/>
                    <a:pt x="700850" y="234948"/>
                    <a:pt x="700850" y="234948"/>
                  </a:cubicBezTo>
                  <a:cubicBezTo>
                    <a:pt x="444112" y="234948"/>
                    <a:pt x="234647" y="444280"/>
                    <a:pt x="234647" y="700854"/>
                  </a:cubicBezTo>
                  <a:cubicBezTo>
                    <a:pt x="162924" y="700854"/>
                    <a:pt x="162924" y="700854"/>
                    <a:pt x="162924" y="700854"/>
                  </a:cubicBezTo>
                  <a:cubicBezTo>
                    <a:pt x="162924" y="552611"/>
                    <a:pt x="223237" y="418215"/>
                    <a:pt x="320634" y="320880"/>
                  </a:cubicBezTo>
                  <a:close/>
                  <a:moveTo>
                    <a:pt x="205365" y="205367"/>
                  </a:moveTo>
                  <a:cubicBezTo>
                    <a:pt x="337386" y="72531"/>
                    <a:pt x="513413" y="1"/>
                    <a:pt x="700850" y="0"/>
                  </a:cubicBezTo>
                  <a:cubicBezTo>
                    <a:pt x="700850" y="71716"/>
                    <a:pt x="700850" y="71716"/>
                    <a:pt x="700850" y="71716"/>
                  </a:cubicBezTo>
                  <a:cubicBezTo>
                    <a:pt x="353684" y="71716"/>
                    <a:pt x="71715" y="353687"/>
                    <a:pt x="71715" y="700854"/>
                  </a:cubicBezTo>
                  <a:cubicBezTo>
                    <a:pt x="0" y="700855"/>
                    <a:pt x="0" y="700855"/>
                    <a:pt x="0" y="700855"/>
                  </a:cubicBezTo>
                  <a:cubicBezTo>
                    <a:pt x="0" y="513417"/>
                    <a:pt x="72529" y="337388"/>
                    <a:pt x="205365" y="205367"/>
                  </a:cubicBezTo>
                  <a:close/>
                </a:path>
              </a:pathLst>
            </a:custGeom>
            <a:solidFill>
              <a:srgbClr val="0078D7"/>
            </a:solidFill>
            <a:ln>
              <a:solidFill>
                <a:srgbClr val="0078D7"/>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71329" tIns="35664" rIns="71329" bIns="35664" numCol="1" anchor="t" anchorCtr="0" compatLnSpc="1">
              <a:prstTxWarp prst="textNoShape">
                <a:avLst/>
              </a:prstTxWarp>
              <a:noAutofit/>
            </a:bodyPr>
            <a:lstStyle/>
            <a:p>
              <a:pPr defTabSz="713296" eaLnBrk="1" fontAlgn="auto" hangingPunct="1">
                <a:spcBef>
                  <a:spcPts val="0"/>
                </a:spcBef>
                <a:spcAft>
                  <a:spcPts val="0"/>
                </a:spcAft>
                <a:defRPr/>
              </a:pPr>
              <a:endParaRPr lang="en-US" sz="4949" kern="0">
                <a:solidFill>
                  <a:prstClr val="black"/>
                </a:solidFill>
                <a:latin typeface="Segoe UI Light"/>
              </a:endParaRPr>
            </a:p>
          </p:txBody>
        </p:sp>
      </p:grpSp>
      <p:sp>
        <p:nvSpPr>
          <p:cNvPr id="40" name="Isosceles Triangle 6">
            <a:extLst>
              <a:ext uri="{FF2B5EF4-FFF2-40B4-BE49-F238E27FC236}">
                <a16:creationId xmlns:a16="http://schemas.microsoft.com/office/drawing/2014/main" id="{FB37C835-DFD4-45CE-8CDA-42DB2070D3F0}"/>
              </a:ext>
            </a:extLst>
          </p:cNvPr>
          <p:cNvSpPr/>
          <p:nvPr/>
        </p:nvSpPr>
        <p:spPr bwMode="auto">
          <a:xfrm rot="4300370">
            <a:off x="5327014" y="2141367"/>
            <a:ext cx="92236" cy="100977"/>
          </a:xfrm>
          <a:prstGeom prst="triangle">
            <a:avLst/>
          </a:prstGeom>
          <a:solidFill>
            <a:srgbClr val="0078D7"/>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sp>
        <p:nvSpPr>
          <p:cNvPr id="41" name="Isosceles Triangle 93">
            <a:extLst>
              <a:ext uri="{FF2B5EF4-FFF2-40B4-BE49-F238E27FC236}">
                <a16:creationId xmlns:a16="http://schemas.microsoft.com/office/drawing/2014/main" id="{ED2B5272-CB9B-467E-9338-519725D3F175}"/>
              </a:ext>
            </a:extLst>
          </p:cNvPr>
          <p:cNvSpPr/>
          <p:nvPr/>
        </p:nvSpPr>
        <p:spPr bwMode="auto">
          <a:xfrm rot="18503276">
            <a:off x="4695774" y="5099097"/>
            <a:ext cx="92236" cy="100977"/>
          </a:xfrm>
          <a:prstGeom prst="triangle">
            <a:avLst/>
          </a:prstGeom>
          <a:solidFill>
            <a:srgbClr val="0078D7"/>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sp>
        <p:nvSpPr>
          <p:cNvPr id="42" name="Isosceles Triangle 94">
            <a:extLst>
              <a:ext uri="{FF2B5EF4-FFF2-40B4-BE49-F238E27FC236}">
                <a16:creationId xmlns:a16="http://schemas.microsoft.com/office/drawing/2014/main" id="{F8C3B4AA-C59E-4506-895A-20CD671DC187}"/>
              </a:ext>
            </a:extLst>
          </p:cNvPr>
          <p:cNvSpPr/>
          <p:nvPr/>
        </p:nvSpPr>
        <p:spPr bwMode="auto">
          <a:xfrm rot="11234993">
            <a:off x="7747887" y="3848652"/>
            <a:ext cx="92236" cy="100977"/>
          </a:xfrm>
          <a:prstGeom prst="triangle">
            <a:avLst/>
          </a:prstGeom>
          <a:solidFill>
            <a:srgbClr val="0078D7"/>
          </a:solidFill>
          <a:ln w="12700" cap="flat" cmpd="sng" algn="ctr">
            <a:noFill/>
            <a:prstDash val="solid"/>
            <a:miter lim="800000"/>
            <a:headEnd type="none" w="med" len="med"/>
            <a:tailEnd type="none" w="med" len="med"/>
          </a:ln>
          <a:effectLst/>
        </p:spPr>
        <p:txBody>
          <a:bodyPr vert="horz" wrap="square" lIns="0" tIns="34978" rIns="0" bIns="34978" numCol="1" rtlCol="0" anchor="ctr" anchorCtr="0" compatLnSpc="1">
            <a:prstTxWarp prst="textNoShape">
              <a:avLst/>
            </a:prstTxWarp>
          </a:bodyPr>
          <a:lstStyle/>
          <a:p>
            <a:pPr algn="ctr" defTabSz="699354" eaLnBrk="1" hangingPunct="1">
              <a:defRPr/>
            </a:pPr>
            <a:endParaRPr lang="en-US" sz="1200" kern="0">
              <a:gradFill>
                <a:gsLst>
                  <a:gs pos="40075">
                    <a:srgbClr val="FFFFFF"/>
                  </a:gs>
                  <a:gs pos="30000">
                    <a:srgbClr val="FFFFFF"/>
                  </a:gs>
                </a:gsLst>
                <a:lin ang="5400000" scaled="0"/>
              </a:gradFill>
              <a:latin typeface="Segoe UI"/>
              <a:ea typeface="+mn-ea"/>
            </a:endParaRPr>
          </a:p>
        </p:txBody>
      </p:sp>
      <p:sp>
        <p:nvSpPr>
          <p:cNvPr id="43" name="Content Placeholder 8">
            <a:extLst>
              <a:ext uri="{FF2B5EF4-FFF2-40B4-BE49-F238E27FC236}">
                <a16:creationId xmlns:a16="http://schemas.microsoft.com/office/drawing/2014/main" id="{FD87AF10-02EA-4014-8289-FEDD0C20C801}"/>
              </a:ext>
            </a:extLst>
          </p:cNvPr>
          <p:cNvSpPr txBox="1">
            <a:spLocks/>
          </p:cNvSpPr>
          <p:nvPr/>
        </p:nvSpPr>
        <p:spPr>
          <a:xfrm>
            <a:off x="1026359" y="3042512"/>
            <a:ext cx="2011976" cy="2363469"/>
          </a:xfrm>
          <a:prstGeom prst="rect">
            <a:avLst/>
          </a:prstGeom>
        </p:spPr>
        <p:txBody>
          <a:bodyPr vert="horz" lIns="0" tIns="45720" rIns="91440" bIns="45720" rtlCol="0">
            <a:noAutofit/>
          </a:bodyPr>
          <a:lstStyle>
            <a:lvl1pPr marL="0" indent="0" algn="l" defTabSz="203927" rtl="0" eaLnBrk="1" latinLnBrk="0" hangingPunct="1">
              <a:lnSpc>
                <a:spcPct val="100000"/>
              </a:lnSpc>
              <a:spcBef>
                <a:spcPts val="0"/>
              </a:spcBef>
              <a:spcAft>
                <a:spcPts val="450"/>
              </a:spcAft>
              <a:buFont typeface="Arial" panose="020B0604020202020204" pitchFamily="34" charset="0"/>
              <a:buNone/>
              <a:defRPr sz="1800" kern="1200">
                <a:solidFill>
                  <a:schemeClr val="bg2"/>
                </a:solidFill>
                <a:latin typeface="+mn-lt"/>
                <a:ea typeface="+mn-ea"/>
                <a:cs typeface="+mn-cs"/>
              </a:defRPr>
            </a:lvl1pPr>
            <a:lvl2pPr marL="0" indent="0" algn="l" defTabSz="203927" rtl="0" eaLnBrk="1" latinLnBrk="0" hangingPunct="1">
              <a:lnSpc>
                <a:spcPct val="100000"/>
              </a:lnSpc>
              <a:spcBef>
                <a:spcPts val="0"/>
              </a:spcBef>
              <a:spcAft>
                <a:spcPts val="450"/>
              </a:spcAft>
              <a:buFont typeface="Arial" panose="020B0604020202020204" pitchFamily="34" charset="0"/>
              <a:buNone/>
              <a:defRPr sz="1350" kern="1200">
                <a:solidFill>
                  <a:schemeClr val="bg2"/>
                </a:solidFill>
                <a:latin typeface="+mn-lt"/>
                <a:ea typeface="+mn-ea"/>
                <a:cs typeface="+mn-cs"/>
              </a:defRPr>
            </a:lvl2pPr>
            <a:lvl3pPr marL="137160" indent="-137160" algn="l" defTabSz="203927" rtl="0" eaLnBrk="1" latinLnBrk="0" hangingPunct="1">
              <a:lnSpc>
                <a:spcPct val="100000"/>
              </a:lnSpc>
              <a:spcBef>
                <a:spcPts val="0"/>
              </a:spcBef>
              <a:spcAft>
                <a:spcPts val="450"/>
              </a:spcAft>
              <a:buSzPct val="70000"/>
              <a:buFont typeface="Wingdings" panose="05000000000000000000" pitchFamily="2" charset="2"/>
              <a:buChar char="§"/>
              <a:defRPr sz="1350" kern="1200">
                <a:solidFill>
                  <a:schemeClr val="bg2"/>
                </a:solidFill>
                <a:latin typeface="+mn-lt"/>
                <a:ea typeface="+mn-ea"/>
                <a:cs typeface="+mn-cs"/>
              </a:defRPr>
            </a:lvl3pPr>
            <a:lvl4pPr marL="0" indent="0" algn="l" defTabSz="203927" rtl="0" eaLnBrk="1" latinLnBrk="0" hangingPunct="1">
              <a:lnSpc>
                <a:spcPct val="100000"/>
              </a:lnSpc>
              <a:spcBef>
                <a:spcPts val="0"/>
              </a:spcBef>
              <a:spcAft>
                <a:spcPts val="450"/>
              </a:spcAft>
              <a:buFont typeface="Wingdings" panose="05000000000000000000" pitchFamily="2" charset="2"/>
              <a:buNone/>
              <a:defRPr sz="1050" kern="1200">
                <a:solidFill>
                  <a:schemeClr val="bg2"/>
                </a:solidFill>
                <a:latin typeface="+mn-lt"/>
                <a:ea typeface="+mn-ea"/>
                <a:cs typeface="+mn-cs"/>
              </a:defRPr>
            </a:lvl4pPr>
            <a:lvl5pPr marL="137160" indent="-137160" algn="l" defTabSz="203927" rtl="0" eaLnBrk="1" latinLnBrk="0" hangingPunct="1">
              <a:lnSpc>
                <a:spcPct val="100000"/>
              </a:lnSpc>
              <a:spcBef>
                <a:spcPts val="0"/>
              </a:spcBef>
              <a:spcAft>
                <a:spcPts val="450"/>
              </a:spcAft>
              <a:buSzPct val="70000"/>
              <a:buFont typeface="Wingdings" panose="05000000000000000000" pitchFamily="2" charset="2"/>
              <a:buChar char="§"/>
              <a:defRPr sz="1050" kern="1200">
                <a:solidFill>
                  <a:schemeClr val="bg2"/>
                </a:solidFill>
                <a:latin typeface="+mn-lt"/>
                <a:ea typeface="+mn-ea"/>
                <a:cs typeface="+mn-cs"/>
              </a:defRPr>
            </a:lvl5pPr>
            <a:lvl6pPr marL="560799" indent="-50982" algn="l" defTabSz="203927" rtl="0" eaLnBrk="1" latinLnBrk="0" hangingPunct="1">
              <a:lnSpc>
                <a:spcPct val="90000"/>
              </a:lnSpc>
              <a:spcBef>
                <a:spcPts val="112"/>
              </a:spcBef>
              <a:buFont typeface="Arial" panose="020B0604020202020204" pitchFamily="34" charset="0"/>
              <a:buChar char="•"/>
              <a:defRPr sz="401" kern="1200">
                <a:solidFill>
                  <a:schemeClr val="tx1"/>
                </a:solidFill>
                <a:latin typeface="+mn-lt"/>
                <a:ea typeface="+mn-ea"/>
                <a:cs typeface="+mn-cs"/>
              </a:defRPr>
            </a:lvl6pPr>
            <a:lvl7pPr marL="662762" indent="-50982" algn="l" defTabSz="203927" rtl="0" eaLnBrk="1" latinLnBrk="0" hangingPunct="1">
              <a:lnSpc>
                <a:spcPct val="90000"/>
              </a:lnSpc>
              <a:spcBef>
                <a:spcPts val="112"/>
              </a:spcBef>
              <a:buFont typeface="Arial" panose="020B0604020202020204" pitchFamily="34" charset="0"/>
              <a:buChar char="•"/>
              <a:defRPr sz="401" kern="1200">
                <a:solidFill>
                  <a:schemeClr val="tx1"/>
                </a:solidFill>
                <a:latin typeface="+mn-lt"/>
                <a:ea typeface="+mn-ea"/>
                <a:cs typeface="+mn-cs"/>
              </a:defRPr>
            </a:lvl7pPr>
            <a:lvl8pPr marL="764726" indent="-50982" algn="l" defTabSz="203927" rtl="0" eaLnBrk="1" latinLnBrk="0" hangingPunct="1">
              <a:lnSpc>
                <a:spcPct val="90000"/>
              </a:lnSpc>
              <a:spcBef>
                <a:spcPts val="112"/>
              </a:spcBef>
              <a:buFont typeface="Arial" panose="020B0604020202020204" pitchFamily="34" charset="0"/>
              <a:buChar char="•"/>
              <a:defRPr sz="401" kern="1200">
                <a:solidFill>
                  <a:schemeClr val="tx1"/>
                </a:solidFill>
                <a:latin typeface="+mn-lt"/>
                <a:ea typeface="+mn-ea"/>
                <a:cs typeface="+mn-cs"/>
              </a:defRPr>
            </a:lvl8pPr>
            <a:lvl9pPr marL="866689" indent="-50982" algn="l" defTabSz="203927" rtl="0" eaLnBrk="1" latinLnBrk="0" hangingPunct="1">
              <a:lnSpc>
                <a:spcPct val="90000"/>
              </a:lnSpc>
              <a:spcBef>
                <a:spcPts val="112"/>
              </a:spcBef>
              <a:buFont typeface="Arial" panose="020B0604020202020204" pitchFamily="34" charset="0"/>
              <a:buChar char="•"/>
              <a:defRPr sz="401" kern="1200">
                <a:solidFill>
                  <a:schemeClr val="tx1"/>
                </a:solidFill>
                <a:latin typeface="+mn-lt"/>
                <a:ea typeface="+mn-ea"/>
                <a:cs typeface="+mn-cs"/>
              </a:defRPr>
            </a:lvl9pPr>
          </a:lstStyle>
          <a:p>
            <a:pPr fontAlgn="auto">
              <a:defRPr/>
            </a:pPr>
            <a:r>
              <a:rPr lang="en-US" dirty="0">
                <a:solidFill>
                  <a:srgbClr val="505050"/>
                </a:solidFill>
                <a:latin typeface="Open Sans" panose="020B0606030504020204"/>
              </a:rPr>
              <a:t>A </a:t>
            </a:r>
            <a:r>
              <a:rPr lang="en-US" dirty="0" err="1">
                <a:solidFill>
                  <a:srgbClr val="505050"/>
                </a:solidFill>
                <a:latin typeface="Open Sans" panose="020B0606030504020204"/>
              </a:rPr>
              <a:t>realtime</a:t>
            </a:r>
            <a:r>
              <a:rPr lang="en-US" dirty="0">
                <a:solidFill>
                  <a:srgbClr val="505050"/>
                </a:solidFill>
                <a:latin typeface="Open Sans" panose="020B0606030504020204"/>
              </a:rPr>
              <a:t> connection enables new breakthrough levels of insights that in turn drive informed actions</a:t>
            </a:r>
          </a:p>
        </p:txBody>
      </p:sp>
    </p:spTree>
    <p:extLst>
      <p:ext uri="{BB962C8B-B14F-4D97-AF65-F5344CB8AC3E}">
        <p14:creationId xmlns:p14="http://schemas.microsoft.com/office/powerpoint/2010/main" val="40758355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el 1">
            <a:extLst>
              <a:ext uri="{FF2B5EF4-FFF2-40B4-BE49-F238E27FC236}">
                <a16:creationId xmlns:a16="http://schemas.microsoft.com/office/drawing/2014/main" id="{0D462DB2-7DB4-41BF-B19C-E91498F1BCC2}"/>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a:t>Use Case: Respond and recover quickly</a:t>
            </a:r>
          </a:p>
        </p:txBody>
      </p:sp>
      <p:cxnSp>
        <p:nvCxnSpPr>
          <p:cNvPr id="57347" name="Straight Connector 324">
            <a:extLst>
              <a:ext uri="{FF2B5EF4-FFF2-40B4-BE49-F238E27FC236}">
                <a16:creationId xmlns:a16="http://schemas.microsoft.com/office/drawing/2014/main" id="{18A19481-349B-4794-B3CF-413275B19787}"/>
              </a:ext>
            </a:extLst>
          </p:cNvPr>
          <p:cNvCxnSpPr>
            <a:cxnSpLocks noChangeShapeType="1"/>
          </p:cNvCxnSpPr>
          <p:nvPr/>
        </p:nvCxnSpPr>
        <p:spPr bwMode="auto">
          <a:xfrm>
            <a:off x="3748088" y="3894138"/>
            <a:ext cx="0" cy="1531937"/>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7348" name="Straight Connector 325">
            <a:extLst>
              <a:ext uri="{FF2B5EF4-FFF2-40B4-BE49-F238E27FC236}">
                <a16:creationId xmlns:a16="http://schemas.microsoft.com/office/drawing/2014/main" id="{4B71BFE1-D3A3-4C29-A468-220DE31B52F6}"/>
              </a:ext>
            </a:extLst>
          </p:cNvPr>
          <p:cNvCxnSpPr>
            <a:cxnSpLocks noChangeShapeType="1"/>
          </p:cNvCxnSpPr>
          <p:nvPr/>
        </p:nvCxnSpPr>
        <p:spPr bwMode="auto">
          <a:xfrm>
            <a:off x="5384800" y="3894138"/>
            <a:ext cx="0" cy="1531937"/>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7349" name="Straight Connector 326">
            <a:extLst>
              <a:ext uri="{FF2B5EF4-FFF2-40B4-BE49-F238E27FC236}">
                <a16:creationId xmlns:a16="http://schemas.microsoft.com/office/drawing/2014/main" id="{B4FD5CCC-AAE3-4DAE-AAD0-F6216C76909E}"/>
              </a:ext>
            </a:extLst>
          </p:cNvPr>
          <p:cNvCxnSpPr>
            <a:cxnSpLocks noChangeShapeType="1"/>
          </p:cNvCxnSpPr>
          <p:nvPr/>
        </p:nvCxnSpPr>
        <p:spPr bwMode="auto">
          <a:xfrm>
            <a:off x="7119938" y="3894138"/>
            <a:ext cx="0" cy="1531937"/>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7350" name="Straight Connector 328">
            <a:extLst>
              <a:ext uri="{FF2B5EF4-FFF2-40B4-BE49-F238E27FC236}">
                <a16:creationId xmlns:a16="http://schemas.microsoft.com/office/drawing/2014/main" id="{48D6C068-C9D9-4EC6-8352-F22D84E85303}"/>
              </a:ext>
            </a:extLst>
          </p:cNvPr>
          <p:cNvCxnSpPr>
            <a:cxnSpLocks noChangeShapeType="1"/>
          </p:cNvCxnSpPr>
          <p:nvPr/>
        </p:nvCxnSpPr>
        <p:spPr bwMode="auto">
          <a:xfrm>
            <a:off x="8794750" y="3894138"/>
            <a:ext cx="0" cy="1531937"/>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sp>
        <p:nvSpPr>
          <p:cNvPr id="544" name="Rectangle 321">
            <a:extLst>
              <a:ext uri="{FF2B5EF4-FFF2-40B4-BE49-F238E27FC236}">
                <a16:creationId xmlns:a16="http://schemas.microsoft.com/office/drawing/2014/main" id="{DB457931-3B73-4F7F-8EB8-2E1438A80100}"/>
              </a:ext>
            </a:extLst>
          </p:cNvPr>
          <p:cNvSpPr/>
          <p:nvPr/>
        </p:nvSpPr>
        <p:spPr>
          <a:xfrm>
            <a:off x="2420938" y="5303838"/>
            <a:ext cx="6380162" cy="392112"/>
          </a:xfrm>
          <a:prstGeom prst="rect">
            <a:avLst/>
          </a:prstGeom>
          <a:solidFill>
            <a:srgbClr val="002050"/>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US" sz="1350" kern="0">
              <a:solidFill>
                <a:srgbClr val="EAEAEA"/>
              </a:solidFill>
              <a:latin typeface="Segoe UI"/>
              <a:ea typeface="+mn-ea"/>
            </a:endParaRPr>
          </a:p>
        </p:txBody>
      </p:sp>
      <p:sp>
        <p:nvSpPr>
          <p:cNvPr id="545" name="Rectangle 20">
            <a:extLst>
              <a:ext uri="{FF2B5EF4-FFF2-40B4-BE49-F238E27FC236}">
                <a16:creationId xmlns:a16="http://schemas.microsoft.com/office/drawing/2014/main" id="{7D63E4BE-5A73-4E83-9320-F4A257CB95B2}"/>
              </a:ext>
            </a:extLst>
          </p:cNvPr>
          <p:cNvSpPr/>
          <p:nvPr/>
        </p:nvSpPr>
        <p:spPr>
          <a:xfrm>
            <a:off x="2420938" y="3508375"/>
            <a:ext cx="6380162" cy="390525"/>
          </a:xfrm>
          <a:prstGeom prst="rect">
            <a:avLst/>
          </a:prstGeom>
          <a:solidFill>
            <a:srgbClr val="0078D7"/>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US" sz="1350" kern="0">
              <a:solidFill>
                <a:srgbClr val="EAEAEA"/>
              </a:solidFill>
              <a:latin typeface="Segoe UI"/>
              <a:ea typeface="+mn-ea"/>
            </a:endParaRPr>
          </a:p>
        </p:txBody>
      </p:sp>
      <p:graphicFrame>
        <p:nvGraphicFramePr>
          <p:cNvPr id="546" name="Table 459">
            <a:extLst>
              <a:ext uri="{FF2B5EF4-FFF2-40B4-BE49-F238E27FC236}">
                <a16:creationId xmlns:a16="http://schemas.microsoft.com/office/drawing/2014/main" id="{F7514C9E-2C4E-41EC-9F6A-85BFEC47F339}"/>
              </a:ext>
            </a:extLst>
          </p:cNvPr>
          <p:cNvGraphicFramePr>
            <a:graphicFrameLocks noGrp="1"/>
          </p:cNvGraphicFramePr>
          <p:nvPr/>
        </p:nvGraphicFramePr>
        <p:xfrm>
          <a:off x="2435225" y="3889375"/>
          <a:ext cx="6378576" cy="1806575"/>
        </p:xfrm>
        <a:graphic>
          <a:graphicData uri="http://schemas.openxmlformats.org/drawingml/2006/table">
            <a:tbl>
              <a:tblPr/>
              <a:tblGrid>
                <a:gridCol w="1313161">
                  <a:extLst>
                    <a:ext uri="{9D8B030D-6E8A-4147-A177-3AD203B41FA5}">
                      <a16:colId xmlns:a16="http://schemas.microsoft.com/office/drawing/2014/main" val="3340434516"/>
                    </a:ext>
                  </a:extLst>
                </a:gridCol>
                <a:gridCol w="25400">
                  <a:extLst>
                    <a:ext uri="{9D8B030D-6E8A-4147-A177-3AD203B41FA5}">
                      <a16:colId xmlns:a16="http://schemas.microsoft.com/office/drawing/2014/main" val="3632893302"/>
                    </a:ext>
                  </a:extLst>
                </a:gridCol>
                <a:gridCol w="1641451">
                  <a:extLst>
                    <a:ext uri="{9D8B030D-6E8A-4147-A177-3AD203B41FA5}">
                      <a16:colId xmlns:a16="http://schemas.microsoft.com/office/drawing/2014/main" val="3765573762"/>
                    </a:ext>
                  </a:extLst>
                </a:gridCol>
                <a:gridCol w="25400">
                  <a:extLst>
                    <a:ext uri="{9D8B030D-6E8A-4147-A177-3AD203B41FA5}">
                      <a16:colId xmlns:a16="http://schemas.microsoft.com/office/drawing/2014/main" val="310652638"/>
                    </a:ext>
                  </a:extLst>
                </a:gridCol>
                <a:gridCol w="1641451">
                  <a:extLst>
                    <a:ext uri="{9D8B030D-6E8A-4147-A177-3AD203B41FA5}">
                      <a16:colId xmlns:a16="http://schemas.microsoft.com/office/drawing/2014/main" val="121954705"/>
                    </a:ext>
                  </a:extLst>
                </a:gridCol>
                <a:gridCol w="90262">
                  <a:extLst>
                    <a:ext uri="{9D8B030D-6E8A-4147-A177-3AD203B41FA5}">
                      <a16:colId xmlns:a16="http://schemas.microsoft.com/office/drawing/2014/main" val="4151467674"/>
                    </a:ext>
                  </a:extLst>
                </a:gridCol>
                <a:gridCol w="1641451">
                  <a:extLst>
                    <a:ext uri="{9D8B030D-6E8A-4147-A177-3AD203B41FA5}">
                      <a16:colId xmlns:a16="http://schemas.microsoft.com/office/drawing/2014/main" val="2877528344"/>
                    </a:ext>
                  </a:extLst>
                </a:gridCol>
              </a:tblGrid>
              <a:tr h="1443638">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1800" b="0" i="0" u="none" strike="noStrike" kern="0" cap="none" spc="-51" normalizeH="0" baseline="0" noProof="0">
                          <a:ln>
                            <a:noFill/>
                          </a:ln>
                          <a:solidFill>
                            <a:schemeClr val="accent2"/>
                          </a:solidFill>
                          <a:effectLst/>
                          <a:uLnTx/>
                          <a:uFillTx/>
                          <a:latin typeface="+mj-lt"/>
                          <a:ea typeface="Segoe UI" pitchFamily="34" charset="0"/>
                          <a:cs typeface="Segoe UI" pitchFamily="34" charset="0"/>
                        </a:rPr>
                        <a:t>With IoT </a:t>
                      </a:r>
                    </a:p>
                  </a:txBody>
                  <a:tcPr marL="93249" marR="93249" marT="93324" marB="93324">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endParaRPr lang="en-US" sz="100" kern="0" spc="-50">
                        <a:solidFill>
                          <a:schemeClr val="accent2"/>
                        </a:solidFill>
                        <a:ea typeface="Segoe UI" pitchFamily="34" charset="0"/>
                        <a:cs typeface="Segoe UI" pitchFamily="34" charset="0"/>
                      </a:endParaRPr>
                    </a:p>
                  </a:txBody>
                  <a:tcPr marL="0" marR="0" marT="0" marB="0">
                    <a:lnL w="571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chemeClr val="accent2"/>
                          </a:solidFill>
                          <a:effectLst/>
                          <a:uLnTx/>
                          <a:uFillTx/>
                          <a:latin typeface="Segoe UI Semibold" panose="020B0702040204020203" pitchFamily="34" charset="0"/>
                          <a:ea typeface="Segoe UI" pitchFamily="34" charset="0"/>
                          <a:cs typeface="Segoe UI Semibold" panose="020B0702040204020203" pitchFamily="34" charset="0"/>
                        </a:rPr>
                        <a:t>Access devices remotely</a:t>
                      </a:r>
                      <a:r>
                        <a:rPr kumimoji="0" lang="en-US" sz="900" b="0" i="0" u="none" strike="noStrike" kern="0" cap="none" spc="0" normalizeH="0" baseline="0" noProof="0">
                          <a:ln>
                            <a:noFill/>
                          </a:ln>
                          <a:solidFill>
                            <a:schemeClr val="accent2"/>
                          </a:solidFill>
                          <a:effectLst/>
                          <a:uLnTx/>
                          <a:uFillTx/>
                          <a:latin typeface="Segoe UI Semibold" panose="020B0702040204020203" pitchFamily="34" charset="0"/>
                          <a:ea typeface="Segoe UI" pitchFamily="34" charset="0"/>
                          <a:cs typeface="Segoe UI Semibold" panose="020B0702040204020203" pitchFamily="34" charset="0"/>
                        </a:rPr>
                        <a:t> </a:t>
                      </a:r>
                      <a:br>
                        <a:rPr kumimoji="0" lang="en-US" sz="900" b="0" i="0" u="none" strike="noStrike" kern="0" cap="none" spc="0" normalizeH="0" baseline="0" noProof="0">
                          <a:ln>
                            <a:noFill/>
                          </a:ln>
                          <a:solidFill>
                            <a:schemeClr val="accent2"/>
                          </a:solidFill>
                          <a:effectLst/>
                          <a:uLnTx/>
                          <a:uFillTx/>
                          <a:latin typeface="+mn-lt"/>
                          <a:ea typeface="Segoe UI" pitchFamily="34" charset="0"/>
                          <a:cs typeface="Segoe UI" pitchFamily="34" charset="0"/>
                        </a:rPr>
                      </a:br>
                      <a:r>
                        <a:rPr kumimoji="0" lang="en-US" sz="900" b="0" i="0" u="none" strike="noStrike" kern="0" cap="none" spc="0" normalizeH="0" baseline="0" noProof="0">
                          <a:ln>
                            <a:noFill/>
                          </a:ln>
                          <a:solidFill>
                            <a:schemeClr val="accent2"/>
                          </a:solidFill>
                          <a:effectLst/>
                          <a:uLnTx/>
                          <a:uFillTx/>
                          <a:latin typeface="+mn-lt"/>
                          <a:ea typeface="Segoe UI" pitchFamily="34" charset="0"/>
                          <a:cs typeface="Segoe UI" pitchFamily="34" charset="0"/>
                        </a:rPr>
                        <a:t>to diagnose and resolve issues</a:t>
                      </a:r>
                    </a:p>
                  </a:txBody>
                  <a:tcPr marL="93249" marR="93249" marT="93324" marB="933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700" kern="0" spc="0" baseline="0">
                        <a:solidFill>
                          <a:schemeClr val="bg1"/>
                        </a:solidFill>
                        <a:latin typeface="Segoe UI Light"/>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chemeClr val="accent2"/>
                          </a:solidFill>
                          <a:effectLst/>
                          <a:uLnTx/>
                          <a:uFillTx/>
                          <a:latin typeface="Segoe UI Semibold" panose="020B0702040204020203" pitchFamily="34" charset="0"/>
                          <a:ea typeface="Segoe UI" pitchFamily="34" charset="0"/>
                          <a:cs typeface="Segoe UI Semibold" panose="020B0702040204020203" pitchFamily="34" charset="0"/>
                        </a:rPr>
                        <a:t>Complete corrections within hours</a:t>
                      </a:r>
                      <a:r>
                        <a:rPr kumimoji="0" lang="en-US" sz="900" b="1" i="0" u="none" strike="noStrike" kern="0" cap="none" spc="0" normalizeH="0" baseline="0" noProof="0">
                          <a:ln>
                            <a:noFill/>
                          </a:ln>
                          <a:solidFill>
                            <a:schemeClr val="accent2"/>
                          </a:solidFill>
                          <a:effectLst/>
                          <a:uLnTx/>
                          <a:uFillTx/>
                          <a:latin typeface="+mn-lt"/>
                          <a:ea typeface="Segoe UI" pitchFamily="34" charset="0"/>
                          <a:cs typeface="Segoe UI" pitchFamily="34" charset="0"/>
                        </a:rPr>
                        <a:t>, </a:t>
                      </a:r>
                      <a:r>
                        <a:rPr kumimoji="0" lang="en-US" sz="900" b="0" i="0" u="none" strike="noStrike" kern="0" cap="none" spc="0" normalizeH="0" baseline="0" noProof="0">
                          <a:ln>
                            <a:noFill/>
                          </a:ln>
                          <a:solidFill>
                            <a:schemeClr val="accent2"/>
                          </a:solidFill>
                          <a:effectLst/>
                          <a:uLnTx/>
                          <a:uFillTx/>
                          <a:latin typeface="+mn-lt"/>
                          <a:ea typeface="Segoe UI" pitchFamily="34" charset="0"/>
                          <a:cs typeface="Segoe UI" pitchFamily="34" charset="0"/>
                        </a:rPr>
                        <a:t>including rerouting processes and reconfiguring machines</a:t>
                      </a:r>
                    </a:p>
                  </a:txBody>
                  <a:tcPr marL="93249" marR="93249" marT="93324" marB="933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700" kern="0" spc="0" baseline="0">
                        <a:solidFill>
                          <a:schemeClr val="bg1"/>
                        </a:solidFill>
                        <a:latin typeface="Segoe UI Light"/>
                        <a:ea typeface="Segoe UI" pitchFamily="34" charset="0"/>
                        <a:cs typeface="Segoe UI" pitchFamily="34" charset="0"/>
                      </a:endParaRPr>
                    </a:p>
                  </a:txBody>
                  <a:tcPr marL="32431" marR="32431" marT="32457" marB="3245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chemeClr val="accent2"/>
                          </a:solidFill>
                          <a:effectLst/>
                          <a:uLnTx/>
                          <a:uFillTx/>
                          <a:latin typeface="Segoe UI Semibold" panose="020B0702040204020203" pitchFamily="34" charset="0"/>
                          <a:ea typeface="Segoe UI" pitchFamily="34" charset="0"/>
                          <a:cs typeface="Segoe UI Semibold" panose="020B0702040204020203" pitchFamily="34" charset="0"/>
                        </a:rPr>
                        <a:t>Access comprehensive data immediately </a:t>
                      </a:r>
                      <a:r>
                        <a:rPr kumimoji="0" lang="en-US" sz="900" b="0" i="0" u="none" strike="noStrike" kern="0" cap="none" spc="0" normalizeH="0" baseline="0" noProof="0">
                          <a:ln>
                            <a:noFill/>
                          </a:ln>
                          <a:solidFill>
                            <a:schemeClr val="accent2"/>
                          </a:solidFill>
                          <a:effectLst/>
                          <a:uLnTx/>
                          <a:uFillTx/>
                          <a:latin typeface="+mn-lt"/>
                          <a:ea typeface="Segoe UI" pitchFamily="34" charset="0"/>
                          <a:cs typeface="Segoe UI" pitchFamily="34" charset="0"/>
                        </a:rPr>
                        <a:t>to perform root-cause analysis</a:t>
                      </a:r>
                    </a:p>
                  </a:txBody>
                  <a:tcPr marL="93249" marR="93249" marT="93324" marB="933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656480"/>
                  </a:ext>
                </a:extLst>
              </a:tr>
              <a:tr h="362937">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100" kern="0" spc="-50">
                        <a:solidFill>
                          <a:schemeClr val="bg1"/>
                        </a:solidFill>
                        <a:ea typeface="Segoe UI" pitchFamily="34" charset="0"/>
                        <a:cs typeface="Segoe UI" pitchFamily="34" charset="0"/>
                      </a:endParaRPr>
                    </a:p>
                  </a:txBody>
                  <a:tcPr marL="93249" marR="93249" marT="93324" marB="93324">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accent1"/>
                        </a:solidFill>
                        <a:ea typeface="Segoe UI" pitchFamily="34" charset="0"/>
                        <a:cs typeface="Segoe UI" pitchFamily="34" charset="0"/>
                      </a:endParaRPr>
                    </a:p>
                  </a:txBody>
                  <a:tcPr marL="0" marR="0" marT="0" marB="0" anchor="ctr">
                    <a:lnL w="5715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1</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2</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45720" marR="4572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3</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662546"/>
                  </a:ext>
                </a:extLst>
              </a:tr>
            </a:tbl>
          </a:graphicData>
        </a:graphic>
      </p:graphicFrame>
      <p:pic>
        <p:nvPicPr>
          <p:cNvPr id="57365" name="Picture 113">
            <a:extLst>
              <a:ext uri="{FF2B5EF4-FFF2-40B4-BE49-F238E27FC236}">
                <a16:creationId xmlns:a16="http://schemas.microsoft.com/office/drawing/2014/main" id="{EB56A740-AA68-40C6-90C3-295C80597697}"/>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1995488"/>
            <a:ext cx="2432051"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8" name="Table 176">
            <a:extLst>
              <a:ext uri="{FF2B5EF4-FFF2-40B4-BE49-F238E27FC236}">
                <a16:creationId xmlns:a16="http://schemas.microsoft.com/office/drawing/2014/main" id="{475474CE-0A5D-4F5A-BB21-7CDF0375D4A0}"/>
              </a:ext>
            </a:extLst>
          </p:cNvPr>
          <p:cNvGraphicFramePr>
            <a:graphicFrameLocks noGrp="1"/>
          </p:cNvGraphicFramePr>
          <p:nvPr/>
        </p:nvGraphicFramePr>
        <p:xfrm>
          <a:off x="2435225" y="1990725"/>
          <a:ext cx="6370637" cy="1914525"/>
        </p:xfrm>
        <a:graphic>
          <a:graphicData uri="http://schemas.openxmlformats.org/drawingml/2006/table">
            <a:tbl>
              <a:tblPr/>
              <a:tblGrid>
                <a:gridCol w="1312048">
                  <a:extLst>
                    <a:ext uri="{9D8B030D-6E8A-4147-A177-3AD203B41FA5}">
                      <a16:colId xmlns:a16="http://schemas.microsoft.com/office/drawing/2014/main" val="3340434516"/>
                    </a:ext>
                  </a:extLst>
                </a:gridCol>
                <a:gridCol w="25400">
                  <a:extLst>
                    <a:ext uri="{9D8B030D-6E8A-4147-A177-3AD203B41FA5}">
                      <a16:colId xmlns:a16="http://schemas.microsoft.com/office/drawing/2014/main" val="3632893302"/>
                    </a:ext>
                  </a:extLst>
                </a:gridCol>
                <a:gridCol w="1640058">
                  <a:extLst>
                    <a:ext uri="{9D8B030D-6E8A-4147-A177-3AD203B41FA5}">
                      <a16:colId xmlns:a16="http://schemas.microsoft.com/office/drawing/2014/main" val="3765573762"/>
                    </a:ext>
                  </a:extLst>
                </a:gridCol>
                <a:gridCol w="25400">
                  <a:extLst>
                    <a:ext uri="{9D8B030D-6E8A-4147-A177-3AD203B41FA5}">
                      <a16:colId xmlns:a16="http://schemas.microsoft.com/office/drawing/2014/main" val="310652638"/>
                    </a:ext>
                  </a:extLst>
                </a:gridCol>
                <a:gridCol w="1727673">
                  <a:extLst>
                    <a:ext uri="{9D8B030D-6E8A-4147-A177-3AD203B41FA5}">
                      <a16:colId xmlns:a16="http://schemas.microsoft.com/office/drawing/2014/main" val="121954705"/>
                    </a:ext>
                  </a:extLst>
                </a:gridCol>
                <a:gridCol w="1640058">
                  <a:extLst>
                    <a:ext uri="{9D8B030D-6E8A-4147-A177-3AD203B41FA5}">
                      <a16:colId xmlns:a16="http://schemas.microsoft.com/office/drawing/2014/main" val="2877528344"/>
                    </a:ext>
                  </a:extLst>
                </a:gridCol>
              </a:tblGrid>
              <a:tr h="1519787">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1800" b="0" i="0" u="none" strike="noStrike" kern="0" cap="none" spc="-51" normalizeH="0" baseline="0" noProof="0">
                          <a:ln>
                            <a:noFill/>
                          </a:ln>
                          <a:solidFill>
                            <a:schemeClr val="accent1"/>
                          </a:solidFill>
                          <a:effectLst/>
                          <a:uLnTx/>
                          <a:uFillTx/>
                          <a:latin typeface="+mj-lt"/>
                          <a:ea typeface="Segoe UI" pitchFamily="34" charset="0"/>
                          <a:cs typeface="Segoe UI" pitchFamily="34" charset="0"/>
                        </a:rPr>
                        <a:t>With fragmented solutions</a:t>
                      </a:r>
                    </a:p>
                  </a:txBody>
                  <a:tcPr marL="98316" marR="0" marT="98373" marB="983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endParaRPr lang="en-US" sz="400" kern="0" spc="-50">
                        <a:solidFill>
                          <a:schemeClr val="accent1"/>
                        </a:solidFill>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1"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Maintain technicians onsite</a:t>
                      </a:r>
                      <a:r>
                        <a:rPr lang="en-US" sz="900"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 </a:t>
                      </a:r>
                      <a:r>
                        <a:rPr lang="en-US" sz="900" kern="0" spc="0" baseline="0">
                          <a:solidFill>
                            <a:schemeClr val="accent1"/>
                          </a:solidFill>
                          <a:latin typeface="+mn-lt"/>
                          <a:ea typeface="Segoe UI" pitchFamily="34" charset="0"/>
                          <a:cs typeface="Segoe UI" pitchFamily="34" charset="0"/>
                        </a:rPr>
                        <a:t>to determine and resolve issues</a:t>
                      </a:r>
                    </a:p>
                  </a:txBody>
                  <a:tcPr marL="98316" marR="98316" marT="98373" marB="983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800" kern="0" spc="0" baseline="0">
                        <a:solidFill>
                          <a:schemeClr val="bg1"/>
                        </a:solidFill>
                        <a:latin typeface="+mn-lt"/>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1"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Take days or weeks </a:t>
                      </a:r>
                      <a:r>
                        <a:rPr lang="en-US" sz="900" kern="0" spc="0" baseline="0">
                          <a:solidFill>
                            <a:schemeClr val="accent1"/>
                          </a:solidFill>
                          <a:latin typeface="+mn-lt"/>
                          <a:ea typeface="Segoe UI" pitchFamily="34" charset="0"/>
                          <a:cs typeface="Segoe UI" pitchFamily="34" charset="0"/>
                        </a:rPr>
                        <a:t>to reroute and reconfigure devices</a:t>
                      </a:r>
                    </a:p>
                  </a:txBody>
                  <a:tcPr marL="98316" marR="98316" marT="98373" marB="983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1"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Search for data </a:t>
                      </a:r>
                      <a:r>
                        <a:rPr lang="en-US" sz="900" kern="0" spc="0" baseline="0">
                          <a:solidFill>
                            <a:schemeClr val="accent1"/>
                          </a:solidFill>
                          <a:latin typeface="+mn-lt"/>
                          <a:ea typeface="Segoe UI" pitchFamily="34" charset="0"/>
                          <a:cs typeface="Segoe UI" pitchFamily="34" charset="0"/>
                        </a:rPr>
                        <a:t>needed for root-cause analysis</a:t>
                      </a:r>
                    </a:p>
                  </a:txBody>
                  <a:tcPr marL="98316" marR="98316" marT="98373" marB="983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656480"/>
                  </a:ext>
                </a:extLst>
              </a:tr>
              <a:tr h="394738">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kern="0" spc="-50">
                        <a:solidFill>
                          <a:schemeClr val="bg1"/>
                        </a:solidFill>
                        <a:ea typeface="Segoe UI" pitchFamily="34" charset="0"/>
                        <a:cs typeface="Segoe UI" pitchFamily="34" charset="0"/>
                      </a:endParaRPr>
                    </a:p>
                  </a:txBody>
                  <a:tcPr marL="98316" marR="98316" marT="98373" marB="98373">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accent1"/>
                        </a:solidFill>
                        <a:ea typeface="Segoe UI" pitchFamily="34" charset="0"/>
                        <a:cs typeface="Segoe UI" pitchFamily="34" charset="0"/>
                      </a:endParaRPr>
                    </a:p>
                  </a:txBody>
                  <a:tcPr marL="0" marR="0" marT="0" marB="0" anchor="ctr">
                    <a:lnL w="571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1</a:t>
                      </a:r>
                    </a:p>
                  </a:txBody>
                  <a:tcPr marL="128040" marR="128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2</a:t>
                      </a:r>
                    </a:p>
                  </a:txBody>
                  <a:tcPr marL="128040" marR="128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dirty="0">
                          <a:solidFill>
                            <a:schemeClr val="bg1"/>
                          </a:solidFill>
                          <a:latin typeface="Segoe UI Light"/>
                          <a:ea typeface="Segoe UI" pitchFamily="34" charset="0"/>
                          <a:cs typeface="Segoe UI" pitchFamily="34" charset="0"/>
                        </a:rPr>
                        <a:t>3</a:t>
                      </a:r>
                    </a:p>
                  </a:txBody>
                  <a:tcPr marL="128040" marR="128040" marT="13116" marB="131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662546"/>
                  </a:ext>
                </a:extLst>
              </a:tr>
            </a:tbl>
          </a:graphicData>
        </a:graphic>
      </p:graphicFrame>
      <p:sp>
        <p:nvSpPr>
          <p:cNvPr id="549" name="Freeform 5">
            <a:extLst>
              <a:ext uri="{FF2B5EF4-FFF2-40B4-BE49-F238E27FC236}">
                <a16:creationId xmlns:a16="http://schemas.microsoft.com/office/drawing/2014/main" id="{36BC72D8-3A22-40FD-A478-90DF25432AA9}"/>
              </a:ext>
            </a:extLst>
          </p:cNvPr>
          <p:cNvSpPr>
            <a:spLocks noEditPoints="1"/>
          </p:cNvSpPr>
          <p:nvPr/>
        </p:nvSpPr>
        <p:spPr bwMode="auto">
          <a:xfrm>
            <a:off x="2505075" y="3595688"/>
            <a:ext cx="228600" cy="233362"/>
          </a:xfrm>
          <a:custGeom>
            <a:avLst/>
            <a:gdLst>
              <a:gd name="T0" fmla="*/ 2475 w 4388"/>
              <a:gd name="T1" fmla="*/ 3077 h 4406"/>
              <a:gd name="T2" fmla="*/ 2592 w 4388"/>
              <a:gd name="T3" fmla="*/ 1981 h 4406"/>
              <a:gd name="T4" fmla="*/ 2425 w 4388"/>
              <a:gd name="T5" fmla="*/ 283 h 4406"/>
              <a:gd name="T6" fmla="*/ 2842 w 4388"/>
              <a:gd name="T7" fmla="*/ 387 h 4406"/>
              <a:gd name="T8" fmla="*/ 3221 w 4388"/>
              <a:gd name="T9" fmla="*/ 578 h 4406"/>
              <a:gd name="T10" fmla="*/ 3549 w 4388"/>
              <a:gd name="T11" fmla="*/ 843 h 4406"/>
              <a:gd name="T12" fmla="*/ 3813 w 4388"/>
              <a:gd name="T13" fmla="*/ 1173 h 4406"/>
              <a:gd name="T14" fmla="*/ 4004 w 4388"/>
              <a:gd name="T15" fmla="*/ 1553 h 4406"/>
              <a:gd name="T16" fmla="*/ 4107 w 4388"/>
              <a:gd name="T17" fmla="*/ 1972 h 4406"/>
              <a:gd name="T18" fmla="*/ 4118 w 4388"/>
              <a:gd name="T19" fmla="*/ 2367 h 4406"/>
              <a:gd name="T20" fmla="*/ 4035 w 4388"/>
              <a:gd name="T21" fmla="*/ 2790 h 4406"/>
              <a:gd name="T22" fmla="*/ 3864 w 4388"/>
              <a:gd name="T23" fmla="*/ 3176 h 4406"/>
              <a:gd name="T24" fmla="*/ 3613 w 4388"/>
              <a:gd name="T25" fmla="*/ 3513 h 4406"/>
              <a:gd name="T26" fmla="*/ 3300 w 4388"/>
              <a:gd name="T27" fmla="*/ 3786 h 4406"/>
              <a:gd name="T28" fmla="*/ 2931 w 4388"/>
              <a:gd name="T29" fmla="*/ 3990 h 4406"/>
              <a:gd name="T30" fmla="*/ 2520 w 4388"/>
              <a:gd name="T31" fmla="*/ 4111 h 4406"/>
              <a:gd name="T32" fmla="*/ 2131 w 4388"/>
              <a:gd name="T33" fmla="*/ 4139 h 4406"/>
              <a:gd name="T34" fmla="*/ 1700 w 4388"/>
              <a:gd name="T35" fmla="*/ 4080 h 4406"/>
              <a:gd name="T36" fmla="*/ 1306 w 4388"/>
              <a:gd name="T37" fmla="*/ 3930 h 4406"/>
              <a:gd name="T38" fmla="*/ 960 w 4388"/>
              <a:gd name="T39" fmla="*/ 3702 h 4406"/>
              <a:gd name="T40" fmla="*/ 672 w 4388"/>
              <a:gd name="T41" fmla="*/ 3406 h 4406"/>
              <a:gd name="T42" fmla="*/ 454 w 4388"/>
              <a:gd name="T43" fmla="*/ 3053 h 4406"/>
              <a:gd name="T44" fmla="*/ 313 w 4388"/>
              <a:gd name="T45" fmla="*/ 2653 h 4406"/>
              <a:gd name="T46" fmla="*/ 265 w 4388"/>
              <a:gd name="T47" fmla="*/ 2217 h 4406"/>
              <a:gd name="T48" fmla="*/ 304 w 4388"/>
              <a:gd name="T49" fmla="*/ 1828 h 4406"/>
              <a:gd name="T50" fmla="*/ 434 w 4388"/>
              <a:gd name="T51" fmla="*/ 1421 h 4406"/>
              <a:gd name="T52" fmla="*/ 645 w 4388"/>
              <a:gd name="T53" fmla="*/ 1056 h 4406"/>
              <a:gd name="T54" fmla="*/ 926 w 4388"/>
              <a:gd name="T55" fmla="*/ 748 h 4406"/>
              <a:gd name="T56" fmla="*/ 1266 w 4388"/>
              <a:gd name="T57" fmla="*/ 504 h 4406"/>
              <a:gd name="T58" fmla="*/ 1655 w 4388"/>
              <a:gd name="T59" fmla="*/ 342 h 4406"/>
              <a:gd name="T60" fmla="*/ 2081 w 4388"/>
              <a:gd name="T61" fmla="*/ 268 h 4406"/>
              <a:gd name="T62" fmla="*/ 1902 w 4388"/>
              <a:gd name="T63" fmla="*/ 18 h 4406"/>
              <a:gd name="T64" fmla="*/ 1428 w 4388"/>
              <a:gd name="T65" fmla="*/ 133 h 4406"/>
              <a:gd name="T66" fmla="*/ 1003 w 4388"/>
              <a:gd name="T67" fmla="*/ 346 h 4406"/>
              <a:gd name="T68" fmla="*/ 638 w 4388"/>
              <a:gd name="T69" fmla="*/ 643 h 4406"/>
              <a:gd name="T70" fmla="*/ 342 w 4388"/>
              <a:gd name="T71" fmla="*/ 1016 h 4406"/>
              <a:gd name="T72" fmla="*/ 131 w 4388"/>
              <a:gd name="T73" fmla="*/ 1448 h 4406"/>
              <a:gd name="T74" fmla="*/ 18 w 4388"/>
              <a:gd name="T75" fmla="*/ 1933 h 4406"/>
              <a:gd name="T76" fmla="*/ 7 w 4388"/>
              <a:gd name="T77" fmla="*/ 2387 h 4406"/>
              <a:gd name="T78" fmla="*/ 97 w 4388"/>
              <a:gd name="T79" fmla="*/ 2869 h 4406"/>
              <a:gd name="T80" fmla="*/ 288 w 4388"/>
              <a:gd name="T81" fmla="*/ 3309 h 4406"/>
              <a:gd name="T82" fmla="*/ 566 w 4388"/>
              <a:gd name="T83" fmla="*/ 3691 h 4406"/>
              <a:gd name="T84" fmla="*/ 917 w 4388"/>
              <a:gd name="T85" fmla="*/ 4004 h 4406"/>
              <a:gd name="T86" fmla="*/ 1329 w 4388"/>
              <a:gd name="T87" fmla="*/ 4235 h 4406"/>
              <a:gd name="T88" fmla="*/ 1792 w 4388"/>
              <a:gd name="T89" fmla="*/ 4372 h 4406"/>
              <a:gd name="T90" fmla="*/ 2237 w 4388"/>
              <a:gd name="T91" fmla="*/ 4406 h 4406"/>
              <a:gd name="T92" fmla="*/ 2738 w 4388"/>
              <a:gd name="T93" fmla="*/ 4338 h 4406"/>
              <a:gd name="T94" fmla="*/ 3194 w 4388"/>
              <a:gd name="T95" fmla="*/ 4168 h 4406"/>
              <a:gd name="T96" fmla="*/ 3592 w 4388"/>
              <a:gd name="T97" fmla="*/ 3909 h 4406"/>
              <a:gd name="T98" fmla="*/ 3923 w 4388"/>
              <a:gd name="T99" fmla="*/ 3570 h 4406"/>
              <a:gd name="T100" fmla="*/ 4174 w 4388"/>
              <a:gd name="T101" fmla="*/ 3169 h 4406"/>
              <a:gd name="T102" fmla="*/ 4334 w 4388"/>
              <a:gd name="T103" fmla="*/ 2713 h 4406"/>
              <a:gd name="T104" fmla="*/ 4388 w 4388"/>
              <a:gd name="T105" fmla="*/ 2217 h 4406"/>
              <a:gd name="T106" fmla="*/ 4345 w 4388"/>
              <a:gd name="T107" fmla="*/ 1767 h 4406"/>
              <a:gd name="T108" fmla="*/ 4197 w 4388"/>
              <a:gd name="T109" fmla="*/ 1299 h 4406"/>
              <a:gd name="T110" fmla="*/ 3956 w 4388"/>
              <a:gd name="T111" fmla="*/ 884 h 4406"/>
              <a:gd name="T112" fmla="*/ 3631 w 4388"/>
              <a:gd name="T113" fmla="*/ 535 h 4406"/>
              <a:gd name="T114" fmla="*/ 3241 w 4388"/>
              <a:gd name="T115" fmla="*/ 265 h 4406"/>
              <a:gd name="T116" fmla="*/ 2790 w 4388"/>
              <a:gd name="T117" fmla="*/ 83 h 4406"/>
              <a:gd name="T118" fmla="*/ 2295 w 4388"/>
              <a:gd name="T119" fmla="*/ 4 h 4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8" h="4406">
                <a:moveTo>
                  <a:pt x="2592" y="1981"/>
                </a:moveTo>
                <a:lnTo>
                  <a:pt x="2592" y="1981"/>
                </a:lnTo>
                <a:lnTo>
                  <a:pt x="1915" y="1360"/>
                </a:lnTo>
                <a:lnTo>
                  <a:pt x="1915" y="1360"/>
                </a:lnTo>
                <a:lnTo>
                  <a:pt x="2475" y="1360"/>
                </a:lnTo>
                <a:lnTo>
                  <a:pt x="2475" y="1360"/>
                </a:lnTo>
                <a:lnTo>
                  <a:pt x="3386" y="2217"/>
                </a:lnTo>
                <a:lnTo>
                  <a:pt x="3386" y="2217"/>
                </a:lnTo>
                <a:lnTo>
                  <a:pt x="2475" y="3077"/>
                </a:lnTo>
                <a:lnTo>
                  <a:pt x="2475" y="3077"/>
                </a:lnTo>
                <a:lnTo>
                  <a:pt x="1915" y="3077"/>
                </a:lnTo>
                <a:lnTo>
                  <a:pt x="1915" y="3077"/>
                </a:lnTo>
                <a:lnTo>
                  <a:pt x="2592" y="2425"/>
                </a:lnTo>
                <a:lnTo>
                  <a:pt x="2592" y="2425"/>
                </a:lnTo>
                <a:lnTo>
                  <a:pt x="1061" y="2425"/>
                </a:lnTo>
                <a:lnTo>
                  <a:pt x="1061" y="2425"/>
                </a:lnTo>
                <a:lnTo>
                  <a:pt x="1061" y="1981"/>
                </a:lnTo>
                <a:lnTo>
                  <a:pt x="2592" y="1981"/>
                </a:lnTo>
                <a:lnTo>
                  <a:pt x="2592" y="1981"/>
                </a:lnTo>
                <a:lnTo>
                  <a:pt x="2592" y="1981"/>
                </a:lnTo>
                <a:close/>
                <a:moveTo>
                  <a:pt x="2180" y="267"/>
                </a:moveTo>
                <a:lnTo>
                  <a:pt x="2180" y="267"/>
                </a:lnTo>
                <a:lnTo>
                  <a:pt x="2230" y="267"/>
                </a:lnTo>
                <a:lnTo>
                  <a:pt x="2279" y="268"/>
                </a:lnTo>
                <a:lnTo>
                  <a:pt x="2327" y="272"/>
                </a:lnTo>
                <a:lnTo>
                  <a:pt x="2376" y="277"/>
                </a:lnTo>
                <a:lnTo>
                  <a:pt x="2425" y="283"/>
                </a:lnTo>
                <a:lnTo>
                  <a:pt x="2473" y="290"/>
                </a:lnTo>
                <a:lnTo>
                  <a:pt x="2520" y="297"/>
                </a:lnTo>
                <a:lnTo>
                  <a:pt x="2567" y="306"/>
                </a:lnTo>
                <a:lnTo>
                  <a:pt x="2614" y="317"/>
                </a:lnTo>
                <a:lnTo>
                  <a:pt x="2661" y="330"/>
                </a:lnTo>
                <a:lnTo>
                  <a:pt x="2707" y="342"/>
                </a:lnTo>
                <a:lnTo>
                  <a:pt x="2752" y="355"/>
                </a:lnTo>
                <a:lnTo>
                  <a:pt x="2797" y="371"/>
                </a:lnTo>
                <a:lnTo>
                  <a:pt x="2842" y="387"/>
                </a:lnTo>
                <a:lnTo>
                  <a:pt x="2888" y="403"/>
                </a:lnTo>
                <a:lnTo>
                  <a:pt x="2931" y="422"/>
                </a:lnTo>
                <a:lnTo>
                  <a:pt x="2974" y="441"/>
                </a:lnTo>
                <a:lnTo>
                  <a:pt x="3017" y="461"/>
                </a:lnTo>
                <a:lnTo>
                  <a:pt x="3059" y="483"/>
                </a:lnTo>
                <a:lnTo>
                  <a:pt x="3100" y="504"/>
                </a:lnTo>
                <a:lnTo>
                  <a:pt x="3141" y="528"/>
                </a:lnTo>
                <a:lnTo>
                  <a:pt x="3181" y="553"/>
                </a:lnTo>
                <a:lnTo>
                  <a:pt x="3221" y="578"/>
                </a:lnTo>
                <a:lnTo>
                  <a:pt x="3260" y="603"/>
                </a:lnTo>
                <a:lnTo>
                  <a:pt x="3300" y="630"/>
                </a:lnTo>
                <a:lnTo>
                  <a:pt x="3338" y="657"/>
                </a:lnTo>
                <a:lnTo>
                  <a:pt x="3374" y="686"/>
                </a:lnTo>
                <a:lnTo>
                  <a:pt x="3410" y="717"/>
                </a:lnTo>
                <a:lnTo>
                  <a:pt x="3446" y="748"/>
                </a:lnTo>
                <a:lnTo>
                  <a:pt x="3482" y="778"/>
                </a:lnTo>
                <a:lnTo>
                  <a:pt x="3516" y="811"/>
                </a:lnTo>
                <a:lnTo>
                  <a:pt x="3549" y="843"/>
                </a:lnTo>
                <a:lnTo>
                  <a:pt x="3583" y="877"/>
                </a:lnTo>
                <a:lnTo>
                  <a:pt x="3613" y="911"/>
                </a:lnTo>
                <a:lnTo>
                  <a:pt x="3646" y="946"/>
                </a:lnTo>
                <a:lnTo>
                  <a:pt x="3675" y="982"/>
                </a:lnTo>
                <a:lnTo>
                  <a:pt x="3705" y="1020"/>
                </a:lnTo>
                <a:lnTo>
                  <a:pt x="3734" y="1056"/>
                </a:lnTo>
                <a:lnTo>
                  <a:pt x="3761" y="1093"/>
                </a:lnTo>
                <a:lnTo>
                  <a:pt x="3788" y="1133"/>
                </a:lnTo>
                <a:lnTo>
                  <a:pt x="3813" y="1173"/>
                </a:lnTo>
                <a:lnTo>
                  <a:pt x="3839" y="1212"/>
                </a:lnTo>
                <a:lnTo>
                  <a:pt x="3864" y="1252"/>
                </a:lnTo>
                <a:lnTo>
                  <a:pt x="3887" y="1293"/>
                </a:lnTo>
                <a:lnTo>
                  <a:pt x="3909" y="1335"/>
                </a:lnTo>
                <a:lnTo>
                  <a:pt x="3930" y="1378"/>
                </a:lnTo>
                <a:lnTo>
                  <a:pt x="3950" y="1421"/>
                </a:lnTo>
                <a:lnTo>
                  <a:pt x="3968" y="1464"/>
                </a:lnTo>
                <a:lnTo>
                  <a:pt x="3986" y="1508"/>
                </a:lnTo>
                <a:lnTo>
                  <a:pt x="4004" y="1553"/>
                </a:lnTo>
                <a:lnTo>
                  <a:pt x="4021" y="1598"/>
                </a:lnTo>
                <a:lnTo>
                  <a:pt x="4035" y="1643"/>
                </a:lnTo>
                <a:lnTo>
                  <a:pt x="4049" y="1688"/>
                </a:lnTo>
                <a:lnTo>
                  <a:pt x="4062" y="1735"/>
                </a:lnTo>
                <a:lnTo>
                  <a:pt x="4073" y="1781"/>
                </a:lnTo>
                <a:lnTo>
                  <a:pt x="4084" y="1828"/>
                </a:lnTo>
                <a:lnTo>
                  <a:pt x="4093" y="1877"/>
                </a:lnTo>
                <a:lnTo>
                  <a:pt x="4102" y="1924"/>
                </a:lnTo>
                <a:lnTo>
                  <a:pt x="4107" y="1972"/>
                </a:lnTo>
                <a:lnTo>
                  <a:pt x="4114" y="2021"/>
                </a:lnTo>
                <a:lnTo>
                  <a:pt x="4118" y="2070"/>
                </a:lnTo>
                <a:lnTo>
                  <a:pt x="4121" y="2118"/>
                </a:lnTo>
                <a:lnTo>
                  <a:pt x="4123" y="2169"/>
                </a:lnTo>
                <a:lnTo>
                  <a:pt x="4123" y="2217"/>
                </a:lnTo>
                <a:lnTo>
                  <a:pt x="4123" y="2217"/>
                </a:lnTo>
                <a:lnTo>
                  <a:pt x="4123" y="2268"/>
                </a:lnTo>
                <a:lnTo>
                  <a:pt x="4121" y="2318"/>
                </a:lnTo>
                <a:lnTo>
                  <a:pt x="4118" y="2367"/>
                </a:lnTo>
                <a:lnTo>
                  <a:pt x="4114" y="2416"/>
                </a:lnTo>
                <a:lnTo>
                  <a:pt x="4107" y="2464"/>
                </a:lnTo>
                <a:lnTo>
                  <a:pt x="4102" y="2511"/>
                </a:lnTo>
                <a:lnTo>
                  <a:pt x="4093" y="2560"/>
                </a:lnTo>
                <a:lnTo>
                  <a:pt x="4084" y="2606"/>
                </a:lnTo>
                <a:lnTo>
                  <a:pt x="4073" y="2653"/>
                </a:lnTo>
                <a:lnTo>
                  <a:pt x="4062" y="2700"/>
                </a:lnTo>
                <a:lnTo>
                  <a:pt x="4049" y="2745"/>
                </a:lnTo>
                <a:lnTo>
                  <a:pt x="4035" y="2790"/>
                </a:lnTo>
                <a:lnTo>
                  <a:pt x="4021" y="2835"/>
                </a:lnTo>
                <a:lnTo>
                  <a:pt x="4004" y="2880"/>
                </a:lnTo>
                <a:lnTo>
                  <a:pt x="3986" y="2924"/>
                </a:lnTo>
                <a:lnTo>
                  <a:pt x="3968" y="2969"/>
                </a:lnTo>
                <a:lnTo>
                  <a:pt x="3950" y="3010"/>
                </a:lnTo>
                <a:lnTo>
                  <a:pt x="3930" y="3053"/>
                </a:lnTo>
                <a:lnTo>
                  <a:pt x="3909" y="3095"/>
                </a:lnTo>
                <a:lnTo>
                  <a:pt x="3887" y="3136"/>
                </a:lnTo>
                <a:lnTo>
                  <a:pt x="3864" y="3176"/>
                </a:lnTo>
                <a:lnTo>
                  <a:pt x="3839" y="3215"/>
                </a:lnTo>
                <a:lnTo>
                  <a:pt x="3813" y="3255"/>
                </a:lnTo>
                <a:lnTo>
                  <a:pt x="3788" y="3295"/>
                </a:lnTo>
                <a:lnTo>
                  <a:pt x="3761" y="3332"/>
                </a:lnTo>
                <a:lnTo>
                  <a:pt x="3734" y="3370"/>
                </a:lnTo>
                <a:lnTo>
                  <a:pt x="3705" y="3406"/>
                </a:lnTo>
                <a:lnTo>
                  <a:pt x="3675" y="3442"/>
                </a:lnTo>
                <a:lnTo>
                  <a:pt x="3646" y="3477"/>
                </a:lnTo>
                <a:lnTo>
                  <a:pt x="3613" y="3513"/>
                </a:lnTo>
                <a:lnTo>
                  <a:pt x="3583" y="3545"/>
                </a:lnTo>
                <a:lnTo>
                  <a:pt x="3549" y="3579"/>
                </a:lnTo>
                <a:lnTo>
                  <a:pt x="3516" y="3610"/>
                </a:lnTo>
                <a:lnTo>
                  <a:pt x="3482" y="3642"/>
                </a:lnTo>
                <a:lnTo>
                  <a:pt x="3446" y="3673"/>
                </a:lnTo>
                <a:lnTo>
                  <a:pt x="3410" y="3702"/>
                </a:lnTo>
                <a:lnTo>
                  <a:pt x="3374" y="3731"/>
                </a:lnTo>
                <a:lnTo>
                  <a:pt x="3338" y="3759"/>
                </a:lnTo>
                <a:lnTo>
                  <a:pt x="3300" y="3786"/>
                </a:lnTo>
                <a:lnTo>
                  <a:pt x="3260" y="3813"/>
                </a:lnTo>
                <a:lnTo>
                  <a:pt x="3221" y="3839"/>
                </a:lnTo>
                <a:lnTo>
                  <a:pt x="3181" y="3862"/>
                </a:lnTo>
                <a:lnTo>
                  <a:pt x="3141" y="3887"/>
                </a:lnTo>
                <a:lnTo>
                  <a:pt x="3100" y="3909"/>
                </a:lnTo>
                <a:lnTo>
                  <a:pt x="3059" y="3930"/>
                </a:lnTo>
                <a:lnTo>
                  <a:pt x="3017" y="3952"/>
                </a:lnTo>
                <a:lnTo>
                  <a:pt x="2974" y="3972"/>
                </a:lnTo>
                <a:lnTo>
                  <a:pt x="2931" y="3990"/>
                </a:lnTo>
                <a:lnTo>
                  <a:pt x="2888" y="4008"/>
                </a:lnTo>
                <a:lnTo>
                  <a:pt x="2842" y="4024"/>
                </a:lnTo>
                <a:lnTo>
                  <a:pt x="2797" y="4040"/>
                </a:lnTo>
                <a:lnTo>
                  <a:pt x="2752" y="4055"/>
                </a:lnTo>
                <a:lnTo>
                  <a:pt x="2707" y="4067"/>
                </a:lnTo>
                <a:lnTo>
                  <a:pt x="2661" y="4080"/>
                </a:lnTo>
                <a:lnTo>
                  <a:pt x="2614" y="4091"/>
                </a:lnTo>
                <a:lnTo>
                  <a:pt x="2567" y="4102"/>
                </a:lnTo>
                <a:lnTo>
                  <a:pt x="2520" y="4111"/>
                </a:lnTo>
                <a:lnTo>
                  <a:pt x="2473" y="4118"/>
                </a:lnTo>
                <a:lnTo>
                  <a:pt x="2425" y="4125"/>
                </a:lnTo>
                <a:lnTo>
                  <a:pt x="2376" y="4130"/>
                </a:lnTo>
                <a:lnTo>
                  <a:pt x="2327" y="4134"/>
                </a:lnTo>
                <a:lnTo>
                  <a:pt x="2279" y="4138"/>
                </a:lnTo>
                <a:lnTo>
                  <a:pt x="2230" y="4139"/>
                </a:lnTo>
                <a:lnTo>
                  <a:pt x="2180" y="4141"/>
                </a:lnTo>
                <a:lnTo>
                  <a:pt x="2180" y="4141"/>
                </a:lnTo>
                <a:lnTo>
                  <a:pt x="2131" y="4139"/>
                </a:lnTo>
                <a:lnTo>
                  <a:pt x="2081" y="4138"/>
                </a:lnTo>
                <a:lnTo>
                  <a:pt x="2032" y="4134"/>
                </a:lnTo>
                <a:lnTo>
                  <a:pt x="1983" y="4130"/>
                </a:lnTo>
                <a:lnTo>
                  <a:pt x="1935" y="4125"/>
                </a:lnTo>
                <a:lnTo>
                  <a:pt x="1888" y="4118"/>
                </a:lnTo>
                <a:lnTo>
                  <a:pt x="1839" y="4111"/>
                </a:lnTo>
                <a:lnTo>
                  <a:pt x="1792" y="4102"/>
                </a:lnTo>
                <a:lnTo>
                  <a:pt x="1747" y="4091"/>
                </a:lnTo>
                <a:lnTo>
                  <a:pt x="1700" y="4080"/>
                </a:lnTo>
                <a:lnTo>
                  <a:pt x="1655" y="4067"/>
                </a:lnTo>
                <a:lnTo>
                  <a:pt x="1609" y="4055"/>
                </a:lnTo>
                <a:lnTo>
                  <a:pt x="1565" y="4040"/>
                </a:lnTo>
                <a:lnTo>
                  <a:pt x="1520" y="4024"/>
                </a:lnTo>
                <a:lnTo>
                  <a:pt x="1477" y="4008"/>
                </a:lnTo>
                <a:lnTo>
                  <a:pt x="1434" y="3990"/>
                </a:lnTo>
                <a:lnTo>
                  <a:pt x="1391" y="3972"/>
                </a:lnTo>
                <a:lnTo>
                  <a:pt x="1349" y="3952"/>
                </a:lnTo>
                <a:lnTo>
                  <a:pt x="1306" y="3930"/>
                </a:lnTo>
                <a:lnTo>
                  <a:pt x="1266" y="3909"/>
                </a:lnTo>
                <a:lnTo>
                  <a:pt x="1225" y="3887"/>
                </a:lnTo>
                <a:lnTo>
                  <a:pt x="1185" y="3862"/>
                </a:lnTo>
                <a:lnTo>
                  <a:pt x="1146" y="3839"/>
                </a:lnTo>
                <a:lnTo>
                  <a:pt x="1108" y="3813"/>
                </a:lnTo>
                <a:lnTo>
                  <a:pt x="1070" y="3786"/>
                </a:lnTo>
                <a:lnTo>
                  <a:pt x="1032" y="3759"/>
                </a:lnTo>
                <a:lnTo>
                  <a:pt x="996" y="3731"/>
                </a:lnTo>
                <a:lnTo>
                  <a:pt x="960" y="3702"/>
                </a:lnTo>
                <a:lnTo>
                  <a:pt x="926" y="3673"/>
                </a:lnTo>
                <a:lnTo>
                  <a:pt x="892" y="3642"/>
                </a:lnTo>
                <a:lnTo>
                  <a:pt x="857" y="3610"/>
                </a:lnTo>
                <a:lnTo>
                  <a:pt x="825" y="3579"/>
                </a:lnTo>
                <a:lnTo>
                  <a:pt x="793" y="3545"/>
                </a:lnTo>
                <a:lnTo>
                  <a:pt x="762" y="3513"/>
                </a:lnTo>
                <a:lnTo>
                  <a:pt x="731" y="3477"/>
                </a:lnTo>
                <a:lnTo>
                  <a:pt x="701" y="3442"/>
                </a:lnTo>
                <a:lnTo>
                  <a:pt x="672" y="3406"/>
                </a:lnTo>
                <a:lnTo>
                  <a:pt x="645" y="3370"/>
                </a:lnTo>
                <a:lnTo>
                  <a:pt x="618" y="3332"/>
                </a:lnTo>
                <a:lnTo>
                  <a:pt x="591" y="3295"/>
                </a:lnTo>
                <a:lnTo>
                  <a:pt x="566" y="3255"/>
                </a:lnTo>
                <a:lnTo>
                  <a:pt x="542" y="3215"/>
                </a:lnTo>
                <a:lnTo>
                  <a:pt x="519" y="3176"/>
                </a:lnTo>
                <a:lnTo>
                  <a:pt x="495" y="3136"/>
                </a:lnTo>
                <a:lnTo>
                  <a:pt x="474" y="3095"/>
                </a:lnTo>
                <a:lnTo>
                  <a:pt x="454" y="3053"/>
                </a:lnTo>
                <a:lnTo>
                  <a:pt x="434" y="3010"/>
                </a:lnTo>
                <a:lnTo>
                  <a:pt x="414" y="2969"/>
                </a:lnTo>
                <a:lnTo>
                  <a:pt x="398" y="2924"/>
                </a:lnTo>
                <a:lnTo>
                  <a:pt x="380" y="2880"/>
                </a:lnTo>
                <a:lnTo>
                  <a:pt x="366" y="2835"/>
                </a:lnTo>
                <a:lnTo>
                  <a:pt x="351" y="2790"/>
                </a:lnTo>
                <a:lnTo>
                  <a:pt x="337" y="2745"/>
                </a:lnTo>
                <a:lnTo>
                  <a:pt x="326" y="2700"/>
                </a:lnTo>
                <a:lnTo>
                  <a:pt x="313" y="2653"/>
                </a:lnTo>
                <a:lnTo>
                  <a:pt x="304" y="2606"/>
                </a:lnTo>
                <a:lnTo>
                  <a:pt x="295" y="2560"/>
                </a:lnTo>
                <a:lnTo>
                  <a:pt x="286" y="2511"/>
                </a:lnTo>
                <a:lnTo>
                  <a:pt x="281" y="2464"/>
                </a:lnTo>
                <a:lnTo>
                  <a:pt x="276" y="2416"/>
                </a:lnTo>
                <a:lnTo>
                  <a:pt x="270" y="2367"/>
                </a:lnTo>
                <a:lnTo>
                  <a:pt x="268" y="2318"/>
                </a:lnTo>
                <a:lnTo>
                  <a:pt x="267" y="2268"/>
                </a:lnTo>
                <a:lnTo>
                  <a:pt x="265" y="2217"/>
                </a:lnTo>
                <a:lnTo>
                  <a:pt x="265" y="2217"/>
                </a:lnTo>
                <a:lnTo>
                  <a:pt x="267" y="2169"/>
                </a:lnTo>
                <a:lnTo>
                  <a:pt x="268" y="2118"/>
                </a:lnTo>
                <a:lnTo>
                  <a:pt x="270" y="2070"/>
                </a:lnTo>
                <a:lnTo>
                  <a:pt x="276" y="2021"/>
                </a:lnTo>
                <a:lnTo>
                  <a:pt x="281" y="1972"/>
                </a:lnTo>
                <a:lnTo>
                  <a:pt x="286" y="1924"/>
                </a:lnTo>
                <a:lnTo>
                  <a:pt x="295" y="1877"/>
                </a:lnTo>
                <a:lnTo>
                  <a:pt x="304" y="1828"/>
                </a:lnTo>
                <a:lnTo>
                  <a:pt x="313" y="1781"/>
                </a:lnTo>
                <a:lnTo>
                  <a:pt x="326" y="1735"/>
                </a:lnTo>
                <a:lnTo>
                  <a:pt x="337" y="1688"/>
                </a:lnTo>
                <a:lnTo>
                  <a:pt x="351" y="1643"/>
                </a:lnTo>
                <a:lnTo>
                  <a:pt x="366" y="1598"/>
                </a:lnTo>
                <a:lnTo>
                  <a:pt x="380" y="1553"/>
                </a:lnTo>
                <a:lnTo>
                  <a:pt x="398" y="1508"/>
                </a:lnTo>
                <a:lnTo>
                  <a:pt x="414" y="1464"/>
                </a:lnTo>
                <a:lnTo>
                  <a:pt x="434" y="1421"/>
                </a:lnTo>
                <a:lnTo>
                  <a:pt x="454" y="1378"/>
                </a:lnTo>
                <a:lnTo>
                  <a:pt x="474" y="1335"/>
                </a:lnTo>
                <a:lnTo>
                  <a:pt x="495" y="1293"/>
                </a:lnTo>
                <a:lnTo>
                  <a:pt x="519" y="1252"/>
                </a:lnTo>
                <a:lnTo>
                  <a:pt x="542" y="1212"/>
                </a:lnTo>
                <a:lnTo>
                  <a:pt x="566" y="1173"/>
                </a:lnTo>
                <a:lnTo>
                  <a:pt x="591" y="1133"/>
                </a:lnTo>
                <a:lnTo>
                  <a:pt x="618" y="1093"/>
                </a:lnTo>
                <a:lnTo>
                  <a:pt x="645" y="1056"/>
                </a:lnTo>
                <a:lnTo>
                  <a:pt x="672" y="1020"/>
                </a:lnTo>
                <a:lnTo>
                  <a:pt x="701" y="982"/>
                </a:lnTo>
                <a:lnTo>
                  <a:pt x="731" y="946"/>
                </a:lnTo>
                <a:lnTo>
                  <a:pt x="762" y="911"/>
                </a:lnTo>
                <a:lnTo>
                  <a:pt x="793" y="877"/>
                </a:lnTo>
                <a:lnTo>
                  <a:pt x="825" y="843"/>
                </a:lnTo>
                <a:lnTo>
                  <a:pt x="857" y="811"/>
                </a:lnTo>
                <a:lnTo>
                  <a:pt x="892" y="778"/>
                </a:lnTo>
                <a:lnTo>
                  <a:pt x="926" y="748"/>
                </a:lnTo>
                <a:lnTo>
                  <a:pt x="960" y="717"/>
                </a:lnTo>
                <a:lnTo>
                  <a:pt x="996" y="686"/>
                </a:lnTo>
                <a:lnTo>
                  <a:pt x="1032" y="657"/>
                </a:lnTo>
                <a:lnTo>
                  <a:pt x="1070" y="630"/>
                </a:lnTo>
                <a:lnTo>
                  <a:pt x="1108" y="603"/>
                </a:lnTo>
                <a:lnTo>
                  <a:pt x="1146" y="578"/>
                </a:lnTo>
                <a:lnTo>
                  <a:pt x="1185" y="553"/>
                </a:lnTo>
                <a:lnTo>
                  <a:pt x="1225" y="528"/>
                </a:lnTo>
                <a:lnTo>
                  <a:pt x="1266" y="504"/>
                </a:lnTo>
                <a:lnTo>
                  <a:pt x="1306" y="483"/>
                </a:lnTo>
                <a:lnTo>
                  <a:pt x="1349" y="461"/>
                </a:lnTo>
                <a:lnTo>
                  <a:pt x="1391" y="441"/>
                </a:lnTo>
                <a:lnTo>
                  <a:pt x="1434" y="422"/>
                </a:lnTo>
                <a:lnTo>
                  <a:pt x="1477" y="403"/>
                </a:lnTo>
                <a:lnTo>
                  <a:pt x="1520" y="387"/>
                </a:lnTo>
                <a:lnTo>
                  <a:pt x="1565" y="371"/>
                </a:lnTo>
                <a:lnTo>
                  <a:pt x="1609" y="355"/>
                </a:lnTo>
                <a:lnTo>
                  <a:pt x="1655" y="342"/>
                </a:lnTo>
                <a:lnTo>
                  <a:pt x="1700" y="330"/>
                </a:lnTo>
                <a:lnTo>
                  <a:pt x="1747" y="317"/>
                </a:lnTo>
                <a:lnTo>
                  <a:pt x="1792" y="306"/>
                </a:lnTo>
                <a:lnTo>
                  <a:pt x="1839" y="297"/>
                </a:lnTo>
                <a:lnTo>
                  <a:pt x="1888" y="290"/>
                </a:lnTo>
                <a:lnTo>
                  <a:pt x="1935" y="283"/>
                </a:lnTo>
                <a:lnTo>
                  <a:pt x="1983" y="277"/>
                </a:lnTo>
                <a:lnTo>
                  <a:pt x="2032" y="272"/>
                </a:lnTo>
                <a:lnTo>
                  <a:pt x="2081" y="268"/>
                </a:lnTo>
                <a:lnTo>
                  <a:pt x="2131" y="267"/>
                </a:lnTo>
                <a:lnTo>
                  <a:pt x="2180" y="267"/>
                </a:lnTo>
                <a:close/>
                <a:moveTo>
                  <a:pt x="2180" y="0"/>
                </a:moveTo>
                <a:lnTo>
                  <a:pt x="2180" y="0"/>
                </a:lnTo>
                <a:lnTo>
                  <a:pt x="2124" y="2"/>
                </a:lnTo>
                <a:lnTo>
                  <a:pt x="2068" y="4"/>
                </a:lnTo>
                <a:lnTo>
                  <a:pt x="2012" y="7"/>
                </a:lnTo>
                <a:lnTo>
                  <a:pt x="1956" y="13"/>
                </a:lnTo>
                <a:lnTo>
                  <a:pt x="1902" y="18"/>
                </a:lnTo>
                <a:lnTo>
                  <a:pt x="1846" y="25"/>
                </a:lnTo>
                <a:lnTo>
                  <a:pt x="1792" y="34"/>
                </a:lnTo>
                <a:lnTo>
                  <a:pt x="1740" y="45"/>
                </a:lnTo>
                <a:lnTo>
                  <a:pt x="1686" y="56"/>
                </a:lnTo>
                <a:lnTo>
                  <a:pt x="1634" y="68"/>
                </a:lnTo>
                <a:lnTo>
                  <a:pt x="1582" y="83"/>
                </a:lnTo>
                <a:lnTo>
                  <a:pt x="1529" y="99"/>
                </a:lnTo>
                <a:lnTo>
                  <a:pt x="1479" y="115"/>
                </a:lnTo>
                <a:lnTo>
                  <a:pt x="1428" y="133"/>
                </a:lnTo>
                <a:lnTo>
                  <a:pt x="1378" y="151"/>
                </a:lnTo>
                <a:lnTo>
                  <a:pt x="1329" y="173"/>
                </a:lnTo>
                <a:lnTo>
                  <a:pt x="1281" y="195"/>
                </a:lnTo>
                <a:lnTo>
                  <a:pt x="1234" y="216"/>
                </a:lnTo>
                <a:lnTo>
                  <a:pt x="1185" y="240"/>
                </a:lnTo>
                <a:lnTo>
                  <a:pt x="1138" y="265"/>
                </a:lnTo>
                <a:lnTo>
                  <a:pt x="1093" y="290"/>
                </a:lnTo>
                <a:lnTo>
                  <a:pt x="1048" y="317"/>
                </a:lnTo>
                <a:lnTo>
                  <a:pt x="1003" y="346"/>
                </a:lnTo>
                <a:lnTo>
                  <a:pt x="960" y="375"/>
                </a:lnTo>
                <a:lnTo>
                  <a:pt x="917" y="405"/>
                </a:lnTo>
                <a:lnTo>
                  <a:pt x="874" y="436"/>
                </a:lnTo>
                <a:lnTo>
                  <a:pt x="832" y="468"/>
                </a:lnTo>
                <a:lnTo>
                  <a:pt x="791" y="501"/>
                </a:lnTo>
                <a:lnTo>
                  <a:pt x="751" y="535"/>
                </a:lnTo>
                <a:lnTo>
                  <a:pt x="713" y="571"/>
                </a:lnTo>
                <a:lnTo>
                  <a:pt x="674" y="607"/>
                </a:lnTo>
                <a:lnTo>
                  <a:pt x="638" y="643"/>
                </a:lnTo>
                <a:lnTo>
                  <a:pt x="600" y="681"/>
                </a:lnTo>
                <a:lnTo>
                  <a:pt x="566" y="721"/>
                </a:lnTo>
                <a:lnTo>
                  <a:pt x="530" y="760"/>
                </a:lnTo>
                <a:lnTo>
                  <a:pt x="497" y="800"/>
                </a:lnTo>
                <a:lnTo>
                  <a:pt x="463" y="841"/>
                </a:lnTo>
                <a:lnTo>
                  <a:pt x="432" y="884"/>
                </a:lnTo>
                <a:lnTo>
                  <a:pt x="402" y="928"/>
                </a:lnTo>
                <a:lnTo>
                  <a:pt x="371" y="971"/>
                </a:lnTo>
                <a:lnTo>
                  <a:pt x="342" y="1016"/>
                </a:lnTo>
                <a:lnTo>
                  <a:pt x="315" y="1061"/>
                </a:lnTo>
                <a:lnTo>
                  <a:pt x="288" y="1106"/>
                </a:lnTo>
                <a:lnTo>
                  <a:pt x="263" y="1153"/>
                </a:lnTo>
                <a:lnTo>
                  <a:pt x="238" y="1201"/>
                </a:lnTo>
                <a:lnTo>
                  <a:pt x="214" y="1250"/>
                </a:lnTo>
                <a:lnTo>
                  <a:pt x="193" y="1299"/>
                </a:lnTo>
                <a:lnTo>
                  <a:pt x="171" y="1347"/>
                </a:lnTo>
                <a:lnTo>
                  <a:pt x="151" y="1398"/>
                </a:lnTo>
                <a:lnTo>
                  <a:pt x="131" y="1448"/>
                </a:lnTo>
                <a:lnTo>
                  <a:pt x="113" y="1500"/>
                </a:lnTo>
                <a:lnTo>
                  <a:pt x="97" y="1553"/>
                </a:lnTo>
                <a:lnTo>
                  <a:pt x="83" y="1605"/>
                </a:lnTo>
                <a:lnTo>
                  <a:pt x="68" y="1659"/>
                </a:lnTo>
                <a:lnTo>
                  <a:pt x="56" y="1711"/>
                </a:lnTo>
                <a:lnTo>
                  <a:pt x="45" y="1767"/>
                </a:lnTo>
                <a:lnTo>
                  <a:pt x="34" y="1821"/>
                </a:lnTo>
                <a:lnTo>
                  <a:pt x="25" y="1877"/>
                </a:lnTo>
                <a:lnTo>
                  <a:pt x="18" y="1933"/>
                </a:lnTo>
                <a:lnTo>
                  <a:pt x="11" y="1989"/>
                </a:lnTo>
                <a:lnTo>
                  <a:pt x="7" y="2046"/>
                </a:lnTo>
                <a:lnTo>
                  <a:pt x="4" y="2102"/>
                </a:lnTo>
                <a:lnTo>
                  <a:pt x="0" y="2160"/>
                </a:lnTo>
                <a:lnTo>
                  <a:pt x="0" y="2217"/>
                </a:lnTo>
                <a:lnTo>
                  <a:pt x="0" y="2217"/>
                </a:lnTo>
                <a:lnTo>
                  <a:pt x="0" y="2275"/>
                </a:lnTo>
                <a:lnTo>
                  <a:pt x="4" y="2331"/>
                </a:lnTo>
                <a:lnTo>
                  <a:pt x="7" y="2387"/>
                </a:lnTo>
                <a:lnTo>
                  <a:pt x="11" y="2443"/>
                </a:lnTo>
                <a:lnTo>
                  <a:pt x="18" y="2498"/>
                </a:lnTo>
                <a:lnTo>
                  <a:pt x="25" y="2552"/>
                </a:lnTo>
                <a:lnTo>
                  <a:pt x="34" y="2606"/>
                </a:lnTo>
                <a:lnTo>
                  <a:pt x="45" y="2661"/>
                </a:lnTo>
                <a:lnTo>
                  <a:pt x="56" y="2713"/>
                </a:lnTo>
                <a:lnTo>
                  <a:pt x="68" y="2767"/>
                </a:lnTo>
                <a:lnTo>
                  <a:pt x="83" y="2819"/>
                </a:lnTo>
                <a:lnTo>
                  <a:pt x="97" y="2869"/>
                </a:lnTo>
                <a:lnTo>
                  <a:pt x="113" y="2922"/>
                </a:lnTo>
                <a:lnTo>
                  <a:pt x="131" y="2972"/>
                </a:lnTo>
                <a:lnTo>
                  <a:pt x="151" y="3023"/>
                </a:lnTo>
                <a:lnTo>
                  <a:pt x="171" y="3071"/>
                </a:lnTo>
                <a:lnTo>
                  <a:pt x="193" y="3120"/>
                </a:lnTo>
                <a:lnTo>
                  <a:pt x="214" y="3169"/>
                </a:lnTo>
                <a:lnTo>
                  <a:pt x="238" y="3215"/>
                </a:lnTo>
                <a:lnTo>
                  <a:pt x="263" y="3262"/>
                </a:lnTo>
                <a:lnTo>
                  <a:pt x="288" y="3309"/>
                </a:lnTo>
                <a:lnTo>
                  <a:pt x="315" y="3354"/>
                </a:lnTo>
                <a:lnTo>
                  <a:pt x="342" y="3399"/>
                </a:lnTo>
                <a:lnTo>
                  <a:pt x="371" y="3444"/>
                </a:lnTo>
                <a:lnTo>
                  <a:pt x="402" y="3487"/>
                </a:lnTo>
                <a:lnTo>
                  <a:pt x="432" y="3529"/>
                </a:lnTo>
                <a:lnTo>
                  <a:pt x="463" y="3570"/>
                </a:lnTo>
                <a:lnTo>
                  <a:pt x="497" y="3612"/>
                </a:lnTo>
                <a:lnTo>
                  <a:pt x="530" y="3651"/>
                </a:lnTo>
                <a:lnTo>
                  <a:pt x="566" y="3691"/>
                </a:lnTo>
                <a:lnTo>
                  <a:pt x="600" y="3729"/>
                </a:lnTo>
                <a:lnTo>
                  <a:pt x="638" y="3767"/>
                </a:lnTo>
                <a:lnTo>
                  <a:pt x="674" y="3804"/>
                </a:lnTo>
                <a:lnTo>
                  <a:pt x="713" y="3839"/>
                </a:lnTo>
                <a:lnTo>
                  <a:pt x="751" y="3875"/>
                </a:lnTo>
                <a:lnTo>
                  <a:pt x="791" y="3909"/>
                </a:lnTo>
                <a:lnTo>
                  <a:pt x="832" y="3941"/>
                </a:lnTo>
                <a:lnTo>
                  <a:pt x="874" y="3974"/>
                </a:lnTo>
                <a:lnTo>
                  <a:pt x="917" y="4004"/>
                </a:lnTo>
                <a:lnTo>
                  <a:pt x="960" y="4033"/>
                </a:lnTo>
                <a:lnTo>
                  <a:pt x="1003" y="4062"/>
                </a:lnTo>
                <a:lnTo>
                  <a:pt x="1048" y="4091"/>
                </a:lnTo>
                <a:lnTo>
                  <a:pt x="1093" y="4118"/>
                </a:lnTo>
                <a:lnTo>
                  <a:pt x="1138" y="4143"/>
                </a:lnTo>
                <a:lnTo>
                  <a:pt x="1185" y="4168"/>
                </a:lnTo>
                <a:lnTo>
                  <a:pt x="1234" y="4192"/>
                </a:lnTo>
                <a:lnTo>
                  <a:pt x="1281" y="4213"/>
                </a:lnTo>
                <a:lnTo>
                  <a:pt x="1329" y="4235"/>
                </a:lnTo>
                <a:lnTo>
                  <a:pt x="1378" y="4255"/>
                </a:lnTo>
                <a:lnTo>
                  <a:pt x="1428" y="4275"/>
                </a:lnTo>
                <a:lnTo>
                  <a:pt x="1479" y="4293"/>
                </a:lnTo>
                <a:lnTo>
                  <a:pt x="1529" y="4309"/>
                </a:lnTo>
                <a:lnTo>
                  <a:pt x="1582" y="4323"/>
                </a:lnTo>
                <a:lnTo>
                  <a:pt x="1634" y="4338"/>
                </a:lnTo>
                <a:lnTo>
                  <a:pt x="1686" y="4350"/>
                </a:lnTo>
                <a:lnTo>
                  <a:pt x="1740" y="4363"/>
                </a:lnTo>
                <a:lnTo>
                  <a:pt x="1792" y="4372"/>
                </a:lnTo>
                <a:lnTo>
                  <a:pt x="1846" y="4381"/>
                </a:lnTo>
                <a:lnTo>
                  <a:pt x="1902" y="4388"/>
                </a:lnTo>
                <a:lnTo>
                  <a:pt x="1956" y="4395"/>
                </a:lnTo>
                <a:lnTo>
                  <a:pt x="2012" y="4401"/>
                </a:lnTo>
                <a:lnTo>
                  <a:pt x="2068" y="4404"/>
                </a:lnTo>
                <a:lnTo>
                  <a:pt x="2124" y="4406"/>
                </a:lnTo>
                <a:lnTo>
                  <a:pt x="2180" y="4406"/>
                </a:lnTo>
                <a:lnTo>
                  <a:pt x="2180" y="4406"/>
                </a:lnTo>
                <a:lnTo>
                  <a:pt x="2237" y="4406"/>
                </a:lnTo>
                <a:lnTo>
                  <a:pt x="2295" y="4404"/>
                </a:lnTo>
                <a:lnTo>
                  <a:pt x="2353" y="4401"/>
                </a:lnTo>
                <a:lnTo>
                  <a:pt x="2408" y="4395"/>
                </a:lnTo>
                <a:lnTo>
                  <a:pt x="2464" y="4388"/>
                </a:lnTo>
                <a:lnTo>
                  <a:pt x="2520" y="4381"/>
                </a:lnTo>
                <a:lnTo>
                  <a:pt x="2576" y="4372"/>
                </a:lnTo>
                <a:lnTo>
                  <a:pt x="2630" y="4363"/>
                </a:lnTo>
                <a:lnTo>
                  <a:pt x="2684" y="4350"/>
                </a:lnTo>
                <a:lnTo>
                  <a:pt x="2738" y="4338"/>
                </a:lnTo>
                <a:lnTo>
                  <a:pt x="2790" y="4323"/>
                </a:lnTo>
                <a:lnTo>
                  <a:pt x="2842" y="4309"/>
                </a:lnTo>
                <a:lnTo>
                  <a:pt x="2895" y="4293"/>
                </a:lnTo>
                <a:lnTo>
                  <a:pt x="2947" y="4275"/>
                </a:lnTo>
                <a:lnTo>
                  <a:pt x="2997" y="4255"/>
                </a:lnTo>
                <a:lnTo>
                  <a:pt x="3046" y="4235"/>
                </a:lnTo>
                <a:lnTo>
                  <a:pt x="3096" y="4213"/>
                </a:lnTo>
                <a:lnTo>
                  <a:pt x="3145" y="4192"/>
                </a:lnTo>
                <a:lnTo>
                  <a:pt x="3194" y="4168"/>
                </a:lnTo>
                <a:lnTo>
                  <a:pt x="3241" y="4143"/>
                </a:lnTo>
                <a:lnTo>
                  <a:pt x="3287" y="4118"/>
                </a:lnTo>
                <a:lnTo>
                  <a:pt x="3332" y="4091"/>
                </a:lnTo>
                <a:lnTo>
                  <a:pt x="3377" y="4062"/>
                </a:lnTo>
                <a:lnTo>
                  <a:pt x="3422" y="4033"/>
                </a:lnTo>
                <a:lnTo>
                  <a:pt x="3466" y="4004"/>
                </a:lnTo>
                <a:lnTo>
                  <a:pt x="3509" y="3974"/>
                </a:lnTo>
                <a:lnTo>
                  <a:pt x="3550" y="3941"/>
                </a:lnTo>
                <a:lnTo>
                  <a:pt x="3592" y="3909"/>
                </a:lnTo>
                <a:lnTo>
                  <a:pt x="3631" y="3875"/>
                </a:lnTo>
                <a:lnTo>
                  <a:pt x="3671" y="3839"/>
                </a:lnTo>
                <a:lnTo>
                  <a:pt x="3711" y="3804"/>
                </a:lnTo>
                <a:lnTo>
                  <a:pt x="3749" y="3767"/>
                </a:lnTo>
                <a:lnTo>
                  <a:pt x="3785" y="3729"/>
                </a:lnTo>
                <a:lnTo>
                  <a:pt x="3821" y="3691"/>
                </a:lnTo>
                <a:lnTo>
                  <a:pt x="3857" y="3651"/>
                </a:lnTo>
                <a:lnTo>
                  <a:pt x="3889" y="3612"/>
                </a:lnTo>
                <a:lnTo>
                  <a:pt x="3923" y="3570"/>
                </a:lnTo>
                <a:lnTo>
                  <a:pt x="3956" y="3529"/>
                </a:lnTo>
                <a:lnTo>
                  <a:pt x="3986" y="3487"/>
                </a:lnTo>
                <a:lnTo>
                  <a:pt x="4015" y="3444"/>
                </a:lnTo>
                <a:lnTo>
                  <a:pt x="4046" y="3399"/>
                </a:lnTo>
                <a:lnTo>
                  <a:pt x="4073" y="3354"/>
                </a:lnTo>
                <a:lnTo>
                  <a:pt x="4100" y="3309"/>
                </a:lnTo>
                <a:lnTo>
                  <a:pt x="4125" y="3262"/>
                </a:lnTo>
                <a:lnTo>
                  <a:pt x="4150" y="3215"/>
                </a:lnTo>
                <a:lnTo>
                  <a:pt x="4174" y="3169"/>
                </a:lnTo>
                <a:lnTo>
                  <a:pt x="4197" y="3120"/>
                </a:lnTo>
                <a:lnTo>
                  <a:pt x="4217" y="3071"/>
                </a:lnTo>
                <a:lnTo>
                  <a:pt x="4238" y="3023"/>
                </a:lnTo>
                <a:lnTo>
                  <a:pt x="4257" y="2972"/>
                </a:lnTo>
                <a:lnTo>
                  <a:pt x="4275" y="2922"/>
                </a:lnTo>
                <a:lnTo>
                  <a:pt x="4291" y="2869"/>
                </a:lnTo>
                <a:lnTo>
                  <a:pt x="4307" y="2819"/>
                </a:lnTo>
                <a:lnTo>
                  <a:pt x="4320" y="2767"/>
                </a:lnTo>
                <a:lnTo>
                  <a:pt x="4334" y="2713"/>
                </a:lnTo>
                <a:lnTo>
                  <a:pt x="4345" y="2661"/>
                </a:lnTo>
                <a:lnTo>
                  <a:pt x="4356" y="2606"/>
                </a:lnTo>
                <a:lnTo>
                  <a:pt x="4365" y="2552"/>
                </a:lnTo>
                <a:lnTo>
                  <a:pt x="4372" y="2498"/>
                </a:lnTo>
                <a:lnTo>
                  <a:pt x="4377" y="2443"/>
                </a:lnTo>
                <a:lnTo>
                  <a:pt x="4383" y="2387"/>
                </a:lnTo>
                <a:lnTo>
                  <a:pt x="4386" y="2331"/>
                </a:lnTo>
                <a:lnTo>
                  <a:pt x="4388" y="2275"/>
                </a:lnTo>
                <a:lnTo>
                  <a:pt x="4388" y="2217"/>
                </a:lnTo>
                <a:lnTo>
                  <a:pt x="4388" y="2217"/>
                </a:lnTo>
                <a:lnTo>
                  <a:pt x="4388" y="2160"/>
                </a:lnTo>
                <a:lnTo>
                  <a:pt x="4386" y="2102"/>
                </a:lnTo>
                <a:lnTo>
                  <a:pt x="4383" y="2046"/>
                </a:lnTo>
                <a:lnTo>
                  <a:pt x="4377" y="1989"/>
                </a:lnTo>
                <a:lnTo>
                  <a:pt x="4372" y="1933"/>
                </a:lnTo>
                <a:lnTo>
                  <a:pt x="4365" y="1877"/>
                </a:lnTo>
                <a:lnTo>
                  <a:pt x="4356" y="1821"/>
                </a:lnTo>
                <a:lnTo>
                  <a:pt x="4345" y="1767"/>
                </a:lnTo>
                <a:lnTo>
                  <a:pt x="4334" y="1711"/>
                </a:lnTo>
                <a:lnTo>
                  <a:pt x="4320" y="1659"/>
                </a:lnTo>
                <a:lnTo>
                  <a:pt x="4307" y="1605"/>
                </a:lnTo>
                <a:lnTo>
                  <a:pt x="4291" y="1553"/>
                </a:lnTo>
                <a:lnTo>
                  <a:pt x="4275" y="1500"/>
                </a:lnTo>
                <a:lnTo>
                  <a:pt x="4257" y="1448"/>
                </a:lnTo>
                <a:lnTo>
                  <a:pt x="4238" y="1398"/>
                </a:lnTo>
                <a:lnTo>
                  <a:pt x="4217" y="1347"/>
                </a:lnTo>
                <a:lnTo>
                  <a:pt x="4197" y="1299"/>
                </a:lnTo>
                <a:lnTo>
                  <a:pt x="4174" y="1250"/>
                </a:lnTo>
                <a:lnTo>
                  <a:pt x="4150" y="1201"/>
                </a:lnTo>
                <a:lnTo>
                  <a:pt x="4125" y="1153"/>
                </a:lnTo>
                <a:lnTo>
                  <a:pt x="4100" y="1106"/>
                </a:lnTo>
                <a:lnTo>
                  <a:pt x="4073" y="1061"/>
                </a:lnTo>
                <a:lnTo>
                  <a:pt x="4046" y="1016"/>
                </a:lnTo>
                <a:lnTo>
                  <a:pt x="4015" y="971"/>
                </a:lnTo>
                <a:lnTo>
                  <a:pt x="3986" y="928"/>
                </a:lnTo>
                <a:lnTo>
                  <a:pt x="3956" y="884"/>
                </a:lnTo>
                <a:lnTo>
                  <a:pt x="3923" y="841"/>
                </a:lnTo>
                <a:lnTo>
                  <a:pt x="3889" y="800"/>
                </a:lnTo>
                <a:lnTo>
                  <a:pt x="3857" y="760"/>
                </a:lnTo>
                <a:lnTo>
                  <a:pt x="3821" y="721"/>
                </a:lnTo>
                <a:lnTo>
                  <a:pt x="3785" y="681"/>
                </a:lnTo>
                <a:lnTo>
                  <a:pt x="3749" y="643"/>
                </a:lnTo>
                <a:lnTo>
                  <a:pt x="3711" y="607"/>
                </a:lnTo>
                <a:lnTo>
                  <a:pt x="3671" y="571"/>
                </a:lnTo>
                <a:lnTo>
                  <a:pt x="3631" y="535"/>
                </a:lnTo>
                <a:lnTo>
                  <a:pt x="3592" y="501"/>
                </a:lnTo>
                <a:lnTo>
                  <a:pt x="3550" y="468"/>
                </a:lnTo>
                <a:lnTo>
                  <a:pt x="3509" y="436"/>
                </a:lnTo>
                <a:lnTo>
                  <a:pt x="3466" y="405"/>
                </a:lnTo>
                <a:lnTo>
                  <a:pt x="3422" y="375"/>
                </a:lnTo>
                <a:lnTo>
                  <a:pt x="3377" y="346"/>
                </a:lnTo>
                <a:lnTo>
                  <a:pt x="3332" y="317"/>
                </a:lnTo>
                <a:lnTo>
                  <a:pt x="3287" y="290"/>
                </a:lnTo>
                <a:lnTo>
                  <a:pt x="3241" y="265"/>
                </a:lnTo>
                <a:lnTo>
                  <a:pt x="3194" y="240"/>
                </a:lnTo>
                <a:lnTo>
                  <a:pt x="3145" y="216"/>
                </a:lnTo>
                <a:lnTo>
                  <a:pt x="3096" y="195"/>
                </a:lnTo>
                <a:lnTo>
                  <a:pt x="3046" y="173"/>
                </a:lnTo>
                <a:lnTo>
                  <a:pt x="2997" y="151"/>
                </a:lnTo>
                <a:lnTo>
                  <a:pt x="2947" y="133"/>
                </a:lnTo>
                <a:lnTo>
                  <a:pt x="2895" y="115"/>
                </a:lnTo>
                <a:lnTo>
                  <a:pt x="2842" y="99"/>
                </a:lnTo>
                <a:lnTo>
                  <a:pt x="2790" y="83"/>
                </a:lnTo>
                <a:lnTo>
                  <a:pt x="2738" y="68"/>
                </a:lnTo>
                <a:lnTo>
                  <a:pt x="2684" y="56"/>
                </a:lnTo>
                <a:lnTo>
                  <a:pt x="2630" y="45"/>
                </a:lnTo>
                <a:lnTo>
                  <a:pt x="2576" y="34"/>
                </a:lnTo>
                <a:lnTo>
                  <a:pt x="2520" y="25"/>
                </a:lnTo>
                <a:lnTo>
                  <a:pt x="2464" y="18"/>
                </a:lnTo>
                <a:lnTo>
                  <a:pt x="2408" y="13"/>
                </a:lnTo>
                <a:lnTo>
                  <a:pt x="2353" y="7"/>
                </a:lnTo>
                <a:lnTo>
                  <a:pt x="2295" y="4"/>
                </a:lnTo>
                <a:lnTo>
                  <a:pt x="2237" y="2"/>
                </a:lnTo>
                <a:lnTo>
                  <a:pt x="2180" y="0"/>
                </a:lnTo>
                <a:close/>
              </a:path>
            </a:pathLst>
          </a:custGeom>
          <a:solidFill>
            <a:srgbClr val="EAEAEA"/>
          </a:solidFill>
          <a:ln>
            <a:noFill/>
          </a:ln>
        </p:spPr>
        <p:txBody>
          <a:bodyPr lIns="67178" tIns="33590" rIns="67178" bIns="33590"/>
          <a:lstStyle/>
          <a:p>
            <a:pPr defTabSz="685537" eaLnBrk="1" fontAlgn="auto" hangingPunct="1">
              <a:spcBef>
                <a:spcPts val="0"/>
              </a:spcBef>
              <a:spcAft>
                <a:spcPts val="0"/>
              </a:spcAft>
              <a:defRPr/>
            </a:pPr>
            <a:endParaRPr lang="en-US" sz="1322" kern="0">
              <a:solidFill>
                <a:srgbClr val="000000"/>
              </a:solidFill>
              <a:latin typeface="Segoe UI Semilight"/>
            </a:endParaRPr>
          </a:p>
        </p:txBody>
      </p:sp>
      <p:sp>
        <p:nvSpPr>
          <p:cNvPr id="550" name="Rectangle 118">
            <a:extLst>
              <a:ext uri="{FF2B5EF4-FFF2-40B4-BE49-F238E27FC236}">
                <a16:creationId xmlns:a16="http://schemas.microsoft.com/office/drawing/2014/main" id="{077AD8A3-EB3E-4EE3-98CC-71A83B673488}"/>
              </a:ext>
            </a:extLst>
          </p:cNvPr>
          <p:cNvSpPr/>
          <p:nvPr/>
        </p:nvSpPr>
        <p:spPr bwMode="auto">
          <a:xfrm flipH="1">
            <a:off x="-2486025" y="2233613"/>
            <a:ext cx="5832475" cy="693737"/>
          </a:xfrm>
          <a:prstGeom prst="rect">
            <a:avLst/>
          </a:prstGeom>
          <a:noFill/>
          <a:ln w="6350" cap="flat" cmpd="sng" algn="ctr">
            <a:noFill/>
            <a:prstDash val="solid"/>
            <a:miter lim="800000"/>
            <a:headEnd type="none" w="med" len="med"/>
            <a:tailEnd type="none" w="med" len="med"/>
          </a:ln>
          <a:effectLst/>
        </p:spPr>
        <p:txBody>
          <a:bodyPr lIns="100767" tIns="100767" rIns="100767" bIns="100767"/>
          <a:lstStyle/>
          <a:p>
            <a:pPr defTabSz="671471" eaLnBrk="1" hangingPunct="1">
              <a:defRPr/>
            </a:pPr>
            <a:endParaRPr lang="en-US" sz="2057" kern="0" spc="-37">
              <a:solidFill>
                <a:srgbClr val="969696">
                  <a:lumMod val="75000"/>
                </a:srgbClr>
              </a:solidFill>
              <a:latin typeface="Segoe UI Light"/>
              <a:ea typeface="Segoe UI" pitchFamily="34" charset="0"/>
              <a:cs typeface="Segoe UI" pitchFamily="34" charset="0"/>
            </a:endParaRPr>
          </a:p>
        </p:txBody>
      </p:sp>
      <p:sp>
        <p:nvSpPr>
          <p:cNvPr id="551" name="Rectangle 124">
            <a:extLst>
              <a:ext uri="{FF2B5EF4-FFF2-40B4-BE49-F238E27FC236}">
                <a16:creationId xmlns:a16="http://schemas.microsoft.com/office/drawing/2014/main" id="{2620C4EE-AF23-4520-ACAA-B0581DBBFBD5}"/>
              </a:ext>
            </a:extLst>
          </p:cNvPr>
          <p:cNvSpPr/>
          <p:nvPr/>
        </p:nvSpPr>
        <p:spPr bwMode="auto">
          <a:xfrm>
            <a:off x="3748088" y="1976438"/>
            <a:ext cx="1433512" cy="685800"/>
          </a:xfrm>
          <a:prstGeom prst="rect">
            <a:avLst/>
          </a:prstGeom>
          <a:noFill/>
          <a:ln w="6350" cap="flat" cmpd="sng" algn="ctr">
            <a:noFill/>
            <a:prstDash val="solid"/>
            <a:miter lim="800000"/>
            <a:headEnd type="none" w="med" len="med"/>
            <a:tailEnd type="none" w="med" len="med"/>
          </a:ln>
          <a:effectLst/>
        </p:spPr>
        <p:txBody>
          <a:bodyPr lIns="34272" tIns="100767" rIns="102814" bIns="100767"/>
          <a:lstStyle/>
          <a:p>
            <a:pPr defTabSz="671471" eaLnBrk="1" hangingPunct="1">
              <a:defRPr/>
            </a:pPr>
            <a:endParaRPr lang="en-US" sz="975" kern="0" spc="-37">
              <a:solidFill>
                <a:srgbClr val="969696">
                  <a:lumMod val="75000"/>
                </a:srgbClr>
              </a:solidFill>
              <a:latin typeface="Segoe UI Semilight"/>
              <a:ea typeface="Segoe UI" pitchFamily="34" charset="0"/>
              <a:cs typeface="Segoe UI" pitchFamily="34" charset="0"/>
            </a:endParaRPr>
          </a:p>
        </p:txBody>
      </p:sp>
      <p:sp>
        <p:nvSpPr>
          <p:cNvPr id="552" name="Rectangle 125">
            <a:extLst>
              <a:ext uri="{FF2B5EF4-FFF2-40B4-BE49-F238E27FC236}">
                <a16:creationId xmlns:a16="http://schemas.microsoft.com/office/drawing/2014/main" id="{FBA32599-ADC1-4D0C-85EB-BA9093565D98}"/>
              </a:ext>
            </a:extLst>
          </p:cNvPr>
          <p:cNvSpPr/>
          <p:nvPr/>
        </p:nvSpPr>
        <p:spPr bwMode="auto">
          <a:xfrm>
            <a:off x="5518150" y="1976438"/>
            <a:ext cx="1433513" cy="685800"/>
          </a:xfrm>
          <a:prstGeom prst="rect">
            <a:avLst/>
          </a:prstGeom>
          <a:noFill/>
          <a:ln w="6350" cap="flat" cmpd="sng" algn="ctr">
            <a:noFill/>
            <a:prstDash val="solid"/>
            <a:miter lim="800000"/>
            <a:headEnd type="none" w="med" len="med"/>
            <a:tailEnd type="none" w="med" len="med"/>
          </a:ln>
          <a:effectLst/>
        </p:spPr>
        <p:txBody>
          <a:bodyPr lIns="34272" tIns="100767" rIns="68543" bIns="100767"/>
          <a:lstStyle/>
          <a:p>
            <a:pPr defTabSz="671471" eaLnBrk="1" hangingPunct="1">
              <a:defRPr/>
            </a:pPr>
            <a:endParaRPr lang="en-US" sz="975" kern="0" spc="-37">
              <a:solidFill>
                <a:srgbClr val="969696">
                  <a:lumMod val="75000"/>
                </a:srgbClr>
              </a:solidFill>
              <a:latin typeface="Segoe UI Semilight"/>
              <a:ea typeface="Segoe UI" pitchFamily="34" charset="0"/>
              <a:cs typeface="Segoe UI" pitchFamily="34" charset="0"/>
            </a:endParaRPr>
          </a:p>
        </p:txBody>
      </p:sp>
      <p:grpSp>
        <p:nvGrpSpPr>
          <p:cNvPr id="553" name="Group 9">
            <a:extLst>
              <a:ext uri="{FF2B5EF4-FFF2-40B4-BE49-F238E27FC236}">
                <a16:creationId xmlns:a16="http://schemas.microsoft.com/office/drawing/2014/main" id="{F46AB941-90F2-4DA4-988D-26A410AE5D89}"/>
              </a:ext>
            </a:extLst>
          </p:cNvPr>
          <p:cNvGrpSpPr/>
          <p:nvPr/>
        </p:nvGrpSpPr>
        <p:grpSpPr>
          <a:xfrm>
            <a:off x="7384614" y="2455400"/>
            <a:ext cx="1092869" cy="869336"/>
            <a:chOff x="9614720" y="1965969"/>
            <a:chExt cx="2216111" cy="1735607"/>
          </a:xfrm>
          <a:solidFill>
            <a:srgbClr val="737373">
              <a:lumMod val="60000"/>
              <a:lumOff val="40000"/>
            </a:srgbClr>
          </a:solidFill>
        </p:grpSpPr>
        <p:sp>
          <p:nvSpPr>
            <p:cNvPr id="554" name="Rectangle 173">
              <a:extLst>
                <a:ext uri="{FF2B5EF4-FFF2-40B4-BE49-F238E27FC236}">
                  <a16:creationId xmlns:a16="http://schemas.microsoft.com/office/drawing/2014/main" id="{9AB3A6C6-9DAA-48FD-A65A-135D9B0EF6B8}"/>
                </a:ext>
              </a:extLst>
            </p:cNvPr>
            <p:cNvSpPr/>
            <p:nvPr/>
          </p:nvSpPr>
          <p:spPr bwMode="auto">
            <a:xfrm>
              <a:off x="10667295" y="2125853"/>
              <a:ext cx="539095" cy="319286"/>
            </a:xfrm>
            <a:prstGeom prst="rect">
              <a:avLst/>
            </a:prstGeom>
            <a:solidFill>
              <a:srgbClr val="FFFFFF">
                <a:lumMod val="75000"/>
              </a:srgbClr>
            </a:solidFill>
            <a:ln w="6350" cap="flat" cmpd="sng" algn="ctr">
              <a:noFill/>
              <a:prstDash val="solid"/>
              <a:miter lim="800000"/>
              <a:headEnd type="none" w="med" len="med"/>
              <a:tailEnd type="none" w="med" len="med"/>
            </a:ln>
            <a:effectLst/>
          </p:spPr>
          <p:txBody>
            <a:bodyPr spcFirstLastPara="1" lIns="68516" tIns="34256" rIns="34256" bIns="68516" anchor="b">
              <a:prstTxWarp prst="textArchUp">
                <a:avLst>
                  <a:gd name="adj" fmla="val 12025578"/>
                </a:avLst>
              </a:prstTxWarp>
            </a:bodyPr>
            <a:lstStyle/>
            <a:p>
              <a:pPr marL="2333" defTabSz="684836" eaLnBrk="1" hangingPunct="1">
                <a:defRPr/>
              </a:pPr>
              <a:r>
                <a:rPr lang="en-US" sz="735" b="1" kern="0" spc="-38">
                  <a:solidFill>
                    <a:srgbClr val="C00000"/>
                  </a:solidFill>
                  <a:latin typeface="Segoe UI Semilight"/>
                  <a:ea typeface="Segoe UI" pitchFamily="34" charset="0"/>
                  <a:cs typeface="Segoe UI" pitchFamily="34" charset="0"/>
                </a:rPr>
                <a:t>?!?</a:t>
              </a:r>
            </a:p>
          </p:txBody>
        </p:sp>
        <p:cxnSp>
          <p:nvCxnSpPr>
            <p:cNvPr id="555" name="Straight Connector 147">
              <a:extLst>
                <a:ext uri="{FF2B5EF4-FFF2-40B4-BE49-F238E27FC236}">
                  <a16:creationId xmlns:a16="http://schemas.microsoft.com/office/drawing/2014/main" id="{DAB25778-EC70-4743-9AD0-90B4670CEB2C}"/>
                </a:ext>
              </a:extLst>
            </p:cNvPr>
            <p:cNvCxnSpPr/>
            <p:nvPr/>
          </p:nvCxnSpPr>
          <p:spPr>
            <a:xfrm flipH="1">
              <a:off x="11015357" y="2537220"/>
              <a:ext cx="554864" cy="6966"/>
            </a:xfrm>
            <a:prstGeom prst="line">
              <a:avLst/>
            </a:prstGeom>
            <a:grpFill/>
            <a:ln w="6350" cap="flat" cmpd="sng" algn="ctr">
              <a:solidFill>
                <a:srgbClr val="004B1C"/>
              </a:solidFill>
              <a:prstDash val="dash"/>
              <a:miter lim="800000"/>
            </a:ln>
            <a:effectLst/>
          </p:spPr>
        </p:cxnSp>
        <p:cxnSp>
          <p:nvCxnSpPr>
            <p:cNvPr id="556" name="Straight Connector 148">
              <a:extLst>
                <a:ext uri="{FF2B5EF4-FFF2-40B4-BE49-F238E27FC236}">
                  <a16:creationId xmlns:a16="http://schemas.microsoft.com/office/drawing/2014/main" id="{1539CB5C-37DE-490C-A911-CB334F1DA2A4}"/>
                </a:ext>
              </a:extLst>
            </p:cNvPr>
            <p:cNvCxnSpPr/>
            <p:nvPr/>
          </p:nvCxnSpPr>
          <p:spPr>
            <a:xfrm flipV="1">
              <a:off x="10348553" y="2628309"/>
              <a:ext cx="361899" cy="189513"/>
            </a:xfrm>
            <a:prstGeom prst="line">
              <a:avLst/>
            </a:prstGeom>
            <a:grpFill/>
            <a:ln w="6350" cap="flat" cmpd="sng" algn="ctr">
              <a:solidFill>
                <a:srgbClr val="004B1C"/>
              </a:solidFill>
              <a:prstDash val="dash"/>
              <a:miter lim="800000"/>
            </a:ln>
            <a:effectLst/>
          </p:spPr>
        </p:cxnSp>
        <p:cxnSp>
          <p:nvCxnSpPr>
            <p:cNvPr id="557" name="Straight Connector 149">
              <a:extLst>
                <a:ext uri="{FF2B5EF4-FFF2-40B4-BE49-F238E27FC236}">
                  <a16:creationId xmlns:a16="http://schemas.microsoft.com/office/drawing/2014/main" id="{7DF42638-D05E-442E-8EFB-5C96F503CEEC}"/>
                </a:ext>
              </a:extLst>
            </p:cNvPr>
            <p:cNvCxnSpPr/>
            <p:nvPr/>
          </p:nvCxnSpPr>
          <p:spPr>
            <a:xfrm>
              <a:off x="10514823" y="2135022"/>
              <a:ext cx="242054" cy="300386"/>
            </a:xfrm>
            <a:prstGeom prst="line">
              <a:avLst/>
            </a:prstGeom>
            <a:grpFill/>
            <a:ln w="6350" cap="flat" cmpd="sng" algn="ctr">
              <a:solidFill>
                <a:srgbClr val="004B1C"/>
              </a:solidFill>
              <a:prstDash val="dash"/>
              <a:miter lim="800000"/>
            </a:ln>
            <a:effectLst/>
          </p:spPr>
        </p:cxnSp>
        <p:sp>
          <p:nvSpPr>
            <p:cNvPr id="558" name="Oval 58">
              <a:extLst>
                <a:ext uri="{FF2B5EF4-FFF2-40B4-BE49-F238E27FC236}">
                  <a16:creationId xmlns:a16="http://schemas.microsoft.com/office/drawing/2014/main" id="{148A271E-7F8B-4CE9-9A42-F4874A26B3E9}"/>
                </a:ext>
              </a:extLst>
            </p:cNvPr>
            <p:cNvSpPr/>
            <p:nvPr/>
          </p:nvSpPr>
          <p:spPr bwMode="auto">
            <a:xfrm>
              <a:off x="10704853" y="2261418"/>
              <a:ext cx="310506" cy="773904"/>
            </a:xfrm>
            <a:custGeom>
              <a:avLst/>
              <a:gdLst/>
              <a:ahLst/>
              <a:cxnLst/>
              <a:rect l="l" t="t" r="r" b="b"/>
              <a:pathLst>
                <a:path w="746519" h="1860882">
                  <a:moveTo>
                    <a:pt x="167038" y="361990"/>
                  </a:moveTo>
                  <a:lnTo>
                    <a:pt x="576950" y="361990"/>
                  </a:lnTo>
                  <a:cubicBezTo>
                    <a:pt x="667803" y="361990"/>
                    <a:pt x="741454" y="429907"/>
                    <a:pt x="741454" y="513688"/>
                  </a:cubicBezTo>
                  <a:lnTo>
                    <a:pt x="741454" y="578527"/>
                  </a:lnTo>
                  <a:lnTo>
                    <a:pt x="741454" y="822418"/>
                  </a:lnTo>
                  <a:lnTo>
                    <a:pt x="746519" y="1035341"/>
                  </a:lnTo>
                  <a:cubicBezTo>
                    <a:pt x="746519" y="1060166"/>
                    <a:pt x="712757" y="1069136"/>
                    <a:pt x="695242" y="1069994"/>
                  </a:cubicBezTo>
                  <a:cubicBezTo>
                    <a:pt x="677728" y="1070852"/>
                    <a:pt x="641431" y="1065315"/>
                    <a:pt x="641431" y="1040490"/>
                  </a:cubicBezTo>
                  <a:cubicBezTo>
                    <a:pt x="641335" y="933656"/>
                    <a:pt x="641239" y="826821"/>
                    <a:pt x="641143" y="719987"/>
                  </a:cubicBezTo>
                  <a:cubicBezTo>
                    <a:pt x="641143" y="702609"/>
                    <a:pt x="625866" y="688522"/>
                    <a:pt x="607021" y="688522"/>
                  </a:cubicBezTo>
                  <a:cubicBezTo>
                    <a:pt x="588176" y="688522"/>
                    <a:pt x="572899" y="702609"/>
                    <a:pt x="572899" y="719987"/>
                  </a:cubicBezTo>
                  <a:cubicBezTo>
                    <a:pt x="573100" y="1076093"/>
                    <a:pt x="573855" y="1751835"/>
                    <a:pt x="573503" y="1788305"/>
                  </a:cubicBezTo>
                  <a:cubicBezTo>
                    <a:pt x="573151" y="1824776"/>
                    <a:pt x="538266" y="1860882"/>
                    <a:pt x="494799" y="1860882"/>
                  </a:cubicBezTo>
                  <a:lnTo>
                    <a:pt x="494800" y="1860881"/>
                  </a:lnTo>
                  <a:cubicBezTo>
                    <a:pt x="451333" y="1860881"/>
                    <a:pt x="416097" y="1828388"/>
                    <a:pt x="416097" y="1788305"/>
                  </a:cubicBezTo>
                  <a:lnTo>
                    <a:pt x="413651" y="1183095"/>
                  </a:lnTo>
                  <a:cubicBezTo>
                    <a:pt x="413651" y="1171546"/>
                    <a:pt x="403499" y="1162184"/>
                    <a:pt x="390975" y="1162184"/>
                  </a:cubicBezTo>
                  <a:lnTo>
                    <a:pt x="353012" y="1162184"/>
                  </a:lnTo>
                  <a:cubicBezTo>
                    <a:pt x="340488" y="1162184"/>
                    <a:pt x="330336" y="1171546"/>
                    <a:pt x="330336" y="1183095"/>
                  </a:cubicBezTo>
                  <a:lnTo>
                    <a:pt x="330336" y="1204005"/>
                  </a:lnTo>
                  <a:lnTo>
                    <a:pt x="333806" y="1788305"/>
                  </a:lnTo>
                  <a:cubicBezTo>
                    <a:pt x="333806" y="1828388"/>
                    <a:pt x="298569" y="1860882"/>
                    <a:pt x="255103" y="1860882"/>
                  </a:cubicBezTo>
                  <a:lnTo>
                    <a:pt x="255103" y="1860881"/>
                  </a:lnTo>
                  <a:cubicBezTo>
                    <a:pt x="211636" y="1860881"/>
                    <a:pt x="176400" y="1828388"/>
                    <a:pt x="176400" y="1788305"/>
                  </a:cubicBezTo>
                  <a:lnTo>
                    <a:pt x="176134" y="724482"/>
                  </a:lnTo>
                  <a:cubicBezTo>
                    <a:pt x="176134" y="704622"/>
                    <a:pt x="158675" y="688522"/>
                    <a:pt x="137138" y="688522"/>
                  </a:cubicBezTo>
                  <a:cubicBezTo>
                    <a:pt x="115601" y="688522"/>
                    <a:pt x="98142" y="704622"/>
                    <a:pt x="98142" y="724482"/>
                  </a:cubicBezTo>
                  <a:cubicBezTo>
                    <a:pt x="98769" y="885598"/>
                    <a:pt x="101929" y="881948"/>
                    <a:pt x="102557" y="1043065"/>
                  </a:cubicBezTo>
                  <a:cubicBezTo>
                    <a:pt x="102557" y="1067890"/>
                    <a:pt x="70904" y="1076001"/>
                    <a:pt x="53811" y="1075143"/>
                  </a:cubicBezTo>
                  <a:cubicBezTo>
                    <a:pt x="36718" y="1074285"/>
                    <a:pt x="0" y="1062741"/>
                    <a:pt x="0" y="1037915"/>
                  </a:cubicBezTo>
                  <a:lnTo>
                    <a:pt x="2533" y="822418"/>
                  </a:lnTo>
                  <a:lnTo>
                    <a:pt x="2533" y="578527"/>
                  </a:lnTo>
                  <a:lnTo>
                    <a:pt x="2533" y="513688"/>
                  </a:lnTo>
                  <a:cubicBezTo>
                    <a:pt x="2533" y="429907"/>
                    <a:pt x="76184" y="361990"/>
                    <a:pt x="167038" y="361990"/>
                  </a:cubicBezTo>
                  <a:close/>
                  <a:moveTo>
                    <a:pt x="366931" y="0"/>
                  </a:moveTo>
                  <a:cubicBezTo>
                    <a:pt x="455011" y="0"/>
                    <a:pt x="526414" y="71403"/>
                    <a:pt x="526414" y="159483"/>
                  </a:cubicBezTo>
                  <a:cubicBezTo>
                    <a:pt x="526414" y="247563"/>
                    <a:pt x="455011" y="318966"/>
                    <a:pt x="366931" y="318966"/>
                  </a:cubicBezTo>
                  <a:cubicBezTo>
                    <a:pt x="278851" y="318966"/>
                    <a:pt x="207448" y="247563"/>
                    <a:pt x="207448" y="159483"/>
                  </a:cubicBezTo>
                  <a:cubicBezTo>
                    <a:pt x="207448" y="71403"/>
                    <a:pt x="278851" y="0"/>
                    <a:pt x="366931" y="0"/>
                  </a:cubicBez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322"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9" name="Freeform 152">
              <a:extLst>
                <a:ext uri="{FF2B5EF4-FFF2-40B4-BE49-F238E27FC236}">
                  <a16:creationId xmlns:a16="http://schemas.microsoft.com/office/drawing/2014/main" id="{81002BCE-19D2-478A-9286-8B7300EBE354}"/>
                </a:ext>
              </a:extLst>
            </p:cNvPr>
            <p:cNvSpPr/>
            <p:nvPr/>
          </p:nvSpPr>
          <p:spPr bwMode="auto">
            <a:xfrm>
              <a:off x="11570221" y="2329075"/>
              <a:ext cx="200895" cy="366982"/>
            </a:xfrm>
            <a:custGeom>
              <a:avLst/>
              <a:gdLst/>
              <a:ahLst/>
              <a:cxnLst/>
              <a:rect l="l" t="t" r="r" b="b"/>
              <a:pathLst>
                <a:path w="2021693" h="3693642">
                  <a:moveTo>
                    <a:pt x="93735" y="2232665"/>
                  </a:moveTo>
                  <a:lnTo>
                    <a:pt x="93735" y="3406187"/>
                  </a:lnTo>
                  <a:lnTo>
                    <a:pt x="1217425" y="3603020"/>
                  </a:lnTo>
                  <a:lnTo>
                    <a:pt x="1217425" y="2294954"/>
                  </a:lnTo>
                  <a:close/>
                  <a:moveTo>
                    <a:pt x="96227" y="1906272"/>
                  </a:moveTo>
                  <a:lnTo>
                    <a:pt x="96227" y="2150444"/>
                  </a:lnTo>
                  <a:lnTo>
                    <a:pt x="1224900" y="2195292"/>
                  </a:lnTo>
                  <a:lnTo>
                    <a:pt x="1224900" y="1938662"/>
                  </a:lnTo>
                  <a:close/>
                  <a:moveTo>
                    <a:pt x="1229883" y="1574895"/>
                  </a:moveTo>
                  <a:lnTo>
                    <a:pt x="96227" y="1582370"/>
                  </a:lnTo>
                  <a:lnTo>
                    <a:pt x="96227" y="1824051"/>
                  </a:lnTo>
                  <a:lnTo>
                    <a:pt x="1229883" y="1839000"/>
                  </a:lnTo>
                  <a:close/>
                  <a:moveTo>
                    <a:pt x="1232375" y="1211129"/>
                  </a:moveTo>
                  <a:lnTo>
                    <a:pt x="98718" y="1255977"/>
                  </a:lnTo>
                  <a:lnTo>
                    <a:pt x="98718" y="1495166"/>
                  </a:lnTo>
                  <a:lnTo>
                    <a:pt x="1232375" y="1475233"/>
                  </a:lnTo>
                  <a:close/>
                  <a:moveTo>
                    <a:pt x="1237358" y="847362"/>
                  </a:moveTo>
                  <a:lnTo>
                    <a:pt x="101210" y="937058"/>
                  </a:lnTo>
                  <a:lnTo>
                    <a:pt x="101210" y="1178738"/>
                  </a:lnTo>
                  <a:lnTo>
                    <a:pt x="1229883" y="1116450"/>
                  </a:lnTo>
                  <a:close/>
                  <a:moveTo>
                    <a:pt x="1232375" y="491070"/>
                  </a:moveTo>
                  <a:lnTo>
                    <a:pt x="98718" y="608173"/>
                  </a:lnTo>
                  <a:lnTo>
                    <a:pt x="98718" y="857328"/>
                  </a:lnTo>
                  <a:lnTo>
                    <a:pt x="1234866" y="755174"/>
                  </a:lnTo>
                  <a:cubicBezTo>
                    <a:pt x="1234036" y="667139"/>
                    <a:pt x="1233205" y="579105"/>
                    <a:pt x="1232375" y="491070"/>
                  </a:cubicBezTo>
                  <a:close/>
                  <a:moveTo>
                    <a:pt x="1234866" y="122320"/>
                  </a:moveTo>
                  <a:lnTo>
                    <a:pt x="103701" y="284271"/>
                  </a:lnTo>
                  <a:lnTo>
                    <a:pt x="108684" y="525951"/>
                  </a:lnTo>
                  <a:lnTo>
                    <a:pt x="1234866" y="386424"/>
                  </a:lnTo>
                  <a:close/>
                  <a:moveTo>
                    <a:pt x="1364857" y="0"/>
                  </a:moveTo>
                  <a:lnTo>
                    <a:pt x="2021693" y="255913"/>
                  </a:lnTo>
                  <a:lnTo>
                    <a:pt x="2021693" y="3395082"/>
                  </a:lnTo>
                  <a:lnTo>
                    <a:pt x="1339265" y="3693642"/>
                  </a:lnTo>
                  <a:lnTo>
                    <a:pt x="0" y="3463325"/>
                  </a:lnTo>
                  <a:cubicBezTo>
                    <a:pt x="5685" y="2371440"/>
                    <a:pt x="11374" y="1279555"/>
                    <a:pt x="17059" y="187670"/>
                  </a:cubicBez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322"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0" name="Freeform 153">
              <a:extLst>
                <a:ext uri="{FF2B5EF4-FFF2-40B4-BE49-F238E27FC236}">
                  <a16:creationId xmlns:a16="http://schemas.microsoft.com/office/drawing/2014/main" id="{59AFB484-72F5-4642-90B8-F82C268F63EC}"/>
                </a:ext>
              </a:extLst>
            </p:cNvPr>
            <p:cNvSpPr/>
            <p:nvPr/>
          </p:nvSpPr>
          <p:spPr bwMode="auto">
            <a:xfrm>
              <a:off x="9614720" y="2878049"/>
              <a:ext cx="200895" cy="366982"/>
            </a:xfrm>
            <a:custGeom>
              <a:avLst/>
              <a:gdLst/>
              <a:ahLst/>
              <a:cxnLst/>
              <a:rect l="l" t="t" r="r" b="b"/>
              <a:pathLst>
                <a:path w="2021693" h="3693642">
                  <a:moveTo>
                    <a:pt x="93735" y="2232665"/>
                  </a:moveTo>
                  <a:lnTo>
                    <a:pt x="93735" y="3406187"/>
                  </a:lnTo>
                  <a:lnTo>
                    <a:pt x="1217425" y="3603020"/>
                  </a:lnTo>
                  <a:lnTo>
                    <a:pt x="1217425" y="2294954"/>
                  </a:lnTo>
                  <a:close/>
                  <a:moveTo>
                    <a:pt x="96227" y="1906272"/>
                  </a:moveTo>
                  <a:lnTo>
                    <a:pt x="96227" y="2150444"/>
                  </a:lnTo>
                  <a:lnTo>
                    <a:pt x="1224900" y="2195292"/>
                  </a:lnTo>
                  <a:lnTo>
                    <a:pt x="1224900" y="1938662"/>
                  </a:lnTo>
                  <a:close/>
                  <a:moveTo>
                    <a:pt x="1229883" y="1574895"/>
                  </a:moveTo>
                  <a:lnTo>
                    <a:pt x="96227" y="1582370"/>
                  </a:lnTo>
                  <a:lnTo>
                    <a:pt x="96227" y="1824051"/>
                  </a:lnTo>
                  <a:lnTo>
                    <a:pt x="1229883" y="1839000"/>
                  </a:lnTo>
                  <a:close/>
                  <a:moveTo>
                    <a:pt x="1232375" y="1211129"/>
                  </a:moveTo>
                  <a:lnTo>
                    <a:pt x="98718" y="1255977"/>
                  </a:lnTo>
                  <a:lnTo>
                    <a:pt x="98718" y="1495166"/>
                  </a:lnTo>
                  <a:lnTo>
                    <a:pt x="1232375" y="1475233"/>
                  </a:lnTo>
                  <a:close/>
                  <a:moveTo>
                    <a:pt x="1237358" y="847362"/>
                  </a:moveTo>
                  <a:lnTo>
                    <a:pt x="101210" y="937058"/>
                  </a:lnTo>
                  <a:lnTo>
                    <a:pt x="101210" y="1178738"/>
                  </a:lnTo>
                  <a:lnTo>
                    <a:pt x="1229883" y="1116450"/>
                  </a:lnTo>
                  <a:close/>
                  <a:moveTo>
                    <a:pt x="1232375" y="491070"/>
                  </a:moveTo>
                  <a:lnTo>
                    <a:pt x="98718" y="608173"/>
                  </a:lnTo>
                  <a:lnTo>
                    <a:pt x="98718" y="857328"/>
                  </a:lnTo>
                  <a:lnTo>
                    <a:pt x="1234866" y="755174"/>
                  </a:lnTo>
                  <a:cubicBezTo>
                    <a:pt x="1234036" y="667139"/>
                    <a:pt x="1233205" y="579105"/>
                    <a:pt x="1232375" y="491070"/>
                  </a:cubicBezTo>
                  <a:close/>
                  <a:moveTo>
                    <a:pt x="1234866" y="122320"/>
                  </a:moveTo>
                  <a:lnTo>
                    <a:pt x="103701" y="284271"/>
                  </a:lnTo>
                  <a:lnTo>
                    <a:pt x="108684" y="525951"/>
                  </a:lnTo>
                  <a:lnTo>
                    <a:pt x="1234866" y="386424"/>
                  </a:lnTo>
                  <a:close/>
                  <a:moveTo>
                    <a:pt x="1364857" y="0"/>
                  </a:moveTo>
                  <a:lnTo>
                    <a:pt x="2021693" y="255913"/>
                  </a:lnTo>
                  <a:lnTo>
                    <a:pt x="2021693" y="3395082"/>
                  </a:lnTo>
                  <a:lnTo>
                    <a:pt x="1339265" y="3693642"/>
                  </a:lnTo>
                  <a:lnTo>
                    <a:pt x="0" y="3463325"/>
                  </a:lnTo>
                  <a:cubicBezTo>
                    <a:pt x="5685" y="2371440"/>
                    <a:pt x="11374" y="1279555"/>
                    <a:pt x="17059" y="187670"/>
                  </a:cubicBez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322"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1" name="Rounded Rectangle 4">
              <a:extLst>
                <a:ext uri="{FF2B5EF4-FFF2-40B4-BE49-F238E27FC236}">
                  <a16:creationId xmlns:a16="http://schemas.microsoft.com/office/drawing/2014/main" id="{1E6D5E97-08A0-4250-A596-5E077F11A595}"/>
                </a:ext>
              </a:extLst>
            </p:cNvPr>
            <p:cNvSpPr>
              <a:spLocks noChangeAspect="1"/>
            </p:cNvSpPr>
            <p:nvPr/>
          </p:nvSpPr>
          <p:spPr bwMode="auto">
            <a:xfrm>
              <a:off x="10304724" y="1969784"/>
              <a:ext cx="240224" cy="454259"/>
            </a:xfrm>
            <a:custGeom>
              <a:avLst/>
              <a:gdLst/>
              <a:ahLst/>
              <a:cxnLst/>
              <a:rect l="l" t="t" r="r" b="b"/>
              <a:pathLst>
                <a:path w="985568" h="1863954">
                  <a:moveTo>
                    <a:pt x="36891" y="1642610"/>
                  </a:moveTo>
                  <a:lnTo>
                    <a:pt x="92599" y="1642610"/>
                  </a:lnTo>
                  <a:lnTo>
                    <a:pt x="92599" y="1768745"/>
                  </a:lnTo>
                  <a:lnTo>
                    <a:pt x="893493" y="1768745"/>
                  </a:lnTo>
                  <a:lnTo>
                    <a:pt x="893493" y="1642610"/>
                  </a:lnTo>
                  <a:lnTo>
                    <a:pt x="948677" y="1642610"/>
                  </a:lnTo>
                  <a:cubicBezTo>
                    <a:pt x="969051" y="1642610"/>
                    <a:pt x="985568" y="1659127"/>
                    <a:pt x="985568" y="1679501"/>
                  </a:cubicBezTo>
                  <a:lnTo>
                    <a:pt x="985568" y="1827063"/>
                  </a:lnTo>
                  <a:cubicBezTo>
                    <a:pt x="985568" y="1847437"/>
                    <a:pt x="969051" y="1863954"/>
                    <a:pt x="948677" y="1863954"/>
                  </a:cubicBezTo>
                  <a:lnTo>
                    <a:pt x="36891" y="1863954"/>
                  </a:lnTo>
                  <a:cubicBezTo>
                    <a:pt x="16517" y="1863954"/>
                    <a:pt x="0" y="1847437"/>
                    <a:pt x="0" y="1827063"/>
                  </a:cubicBezTo>
                  <a:lnTo>
                    <a:pt x="0" y="1679501"/>
                  </a:lnTo>
                  <a:cubicBezTo>
                    <a:pt x="0" y="1659127"/>
                    <a:pt x="16517" y="1642610"/>
                    <a:pt x="36891" y="1642610"/>
                  </a:cubicBezTo>
                  <a:close/>
                  <a:moveTo>
                    <a:pt x="779514" y="719478"/>
                  </a:moveTo>
                  <a:cubicBezTo>
                    <a:pt x="766736" y="719478"/>
                    <a:pt x="756377" y="729837"/>
                    <a:pt x="756377" y="742615"/>
                  </a:cubicBezTo>
                  <a:cubicBezTo>
                    <a:pt x="756377" y="755393"/>
                    <a:pt x="766736" y="765752"/>
                    <a:pt x="779514" y="765752"/>
                  </a:cubicBezTo>
                  <a:cubicBezTo>
                    <a:pt x="792292" y="765752"/>
                    <a:pt x="802651" y="755393"/>
                    <a:pt x="802651" y="742615"/>
                  </a:cubicBezTo>
                  <a:cubicBezTo>
                    <a:pt x="802651" y="729837"/>
                    <a:pt x="792292" y="719478"/>
                    <a:pt x="779514" y="719478"/>
                  </a:cubicBezTo>
                  <a:close/>
                  <a:moveTo>
                    <a:pt x="707619" y="719478"/>
                  </a:moveTo>
                  <a:cubicBezTo>
                    <a:pt x="694841" y="719478"/>
                    <a:pt x="684482" y="729837"/>
                    <a:pt x="684482" y="742615"/>
                  </a:cubicBezTo>
                  <a:cubicBezTo>
                    <a:pt x="684482" y="755393"/>
                    <a:pt x="694841" y="765752"/>
                    <a:pt x="707619" y="765752"/>
                  </a:cubicBezTo>
                  <a:cubicBezTo>
                    <a:pt x="720397" y="765752"/>
                    <a:pt x="730756" y="755393"/>
                    <a:pt x="730756" y="742615"/>
                  </a:cubicBezTo>
                  <a:cubicBezTo>
                    <a:pt x="730756" y="729837"/>
                    <a:pt x="720397" y="719478"/>
                    <a:pt x="707619" y="719478"/>
                  </a:cubicBezTo>
                  <a:close/>
                  <a:moveTo>
                    <a:pt x="374779" y="710591"/>
                  </a:moveTo>
                  <a:lnTo>
                    <a:pt x="374779" y="774637"/>
                  </a:lnTo>
                  <a:lnTo>
                    <a:pt x="432929" y="774637"/>
                  </a:lnTo>
                  <a:cubicBezTo>
                    <a:pt x="445863" y="774637"/>
                    <a:pt x="456348" y="764152"/>
                    <a:pt x="456348" y="751219"/>
                  </a:cubicBezTo>
                  <a:lnTo>
                    <a:pt x="456348" y="734009"/>
                  </a:lnTo>
                  <a:cubicBezTo>
                    <a:pt x="456348" y="721076"/>
                    <a:pt x="445863" y="710591"/>
                    <a:pt x="432929" y="710591"/>
                  </a:cubicBezTo>
                  <a:close/>
                  <a:moveTo>
                    <a:pt x="274277" y="710591"/>
                  </a:moveTo>
                  <a:lnTo>
                    <a:pt x="274277" y="774637"/>
                  </a:lnTo>
                  <a:lnTo>
                    <a:pt x="355845" y="774637"/>
                  </a:lnTo>
                  <a:lnTo>
                    <a:pt x="355845" y="710591"/>
                  </a:lnTo>
                  <a:close/>
                  <a:moveTo>
                    <a:pt x="197192" y="710591"/>
                  </a:moveTo>
                  <a:cubicBezTo>
                    <a:pt x="184259" y="710591"/>
                    <a:pt x="173774" y="721076"/>
                    <a:pt x="173774" y="734009"/>
                  </a:cubicBezTo>
                  <a:lnTo>
                    <a:pt x="173774" y="751219"/>
                  </a:lnTo>
                  <a:cubicBezTo>
                    <a:pt x="173774" y="764152"/>
                    <a:pt x="184259" y="774637"/>
                    <a:pt x="197192" y="774637"/>
                  </a:cubicBezTo>
                  <a:lnTo>
                    <a:pt x="255342" y="774637"/>
                  </a:lnTo>
                  <a:lnTo>
                    <a:pt x="255342" y="710591"/>
                  </a:lnTo>
                  <a:close/>
                  <a:moveTo>
                    <a:pt x="178768" y="164337"/>
                  </a:moveTo>
                  <a:lnTo>
                    <a:pt x="178768" y="633303"/>
                  </a:lnTo>
                  <a:lnTo>
                    <a:pt x="807324" y="633303"/>
                  </a:lnTo>
                  <a:lnTo>
                    <a:pt x="807324" y="164337"/>
                  </a:lnTo>
                  <a:close/>
                  <a:moveTo>
                    <a:pt x="114741" y="0"/>
                  </a:moveTo>
                  <a:lnTo>
                    <a:pt x="871352" y="0"/>
                  </a:lnTo>
                  <a:lnTo>
                    <a:pt x="871352" y="1738511"/>
                  </a:lnTo>
                  <a:lnTo>
                    <a:pt x="114741" y="1738511"/>
                  </a:ln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322"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2" name="Rounded Rectangle 4">
              <a:extLst>
                <a:ext uri="{FF2B5EF4-FFF2-40B4-BE49-F238E27FC236}">
                  <a16:creationId xmlns:a16="http://schemas.microsoft.com/office/drawing/2014/main" id="{B86F2F10-A00A-4787-A539-A9A07F16474E}"/>
                </a:ext>
              </a:extLst>
            </p:cNvPr>
            <p:cNvSpPr>
              <a:spLocks noChangeAspect="1"/>
            </p:cNvSpPr>
            <p:nvPr/>
          </p:nvSpPr>
          <p:spPr bwMode="auto">
            <a:xfrm>
              <a:off x="11129854" y="2817822"/>
              <a:ext cx="240224" cy="454259"/>
            </a:xfrm>
            <a:custGeom>
              <a:avLst/>
              <a:gdLst/>
              <a:ahLst/>
              <a:cxnLst/>
              <a:rect l="l" t="t" r="r" b="b"/>
              <a:pathLst>
                <a:path w="985568" h="1863954">
                  <a:moveTo>
                    <a:pt x="36891" y="1642610"/>
                  </a:moveTo>
                  <a:lnTo>
                    <a:pt x="92599" y="1642610"/>
                  </a:lnTo>
                  <a:lnTo>
                    <a:pt x="92599" y="1768745"/>
                  </a:lnTo>
                  <a:lnTo>
                    <a:pt x="893493" y="1768745"/>
                  </a:lnTo>
                  <a:lnTo>
                    <a:pt x="893493" y="1642610"/>
                  </a:lnTo>
                  <a:lnTo>
                    <a:pt x="948677" y="1642610"/>
                  </a:lnTo>
                  <a:cubicBezTo>
                    <a:pt x="969051" y="1642610"/>
                    <a:pt x="985568" y="1659127"/>
                    <a:pt x="985568" y="1679501"/>
                  </a:cubicBezTo>
                  <a:lnTo>
                    <a:pt x="985568" y="1827063"/>
                  </a:lnTo>
                  <a:cubicBezTo>
                    <a:pt x="985568" y="1847437"/>
                    <a:pt x="969051" y="1863954"/>
                    <a:pt x="948677" y="1863954"/>
                  </a:cubicBezTo>
                  <a:lnTo>
                    <a:pt x="36891" y="1863954"/>
                  </a:lnTo>
                  <a:cubicBezTo>
                    <a:pt x="16517" y="1863954"/>
                    <a:pt x="0" y="1847437"/>
                    <a:pt x="0" y="1827063"/>
                  </a:cubicBezTo>
                  <a:lnTo>
                    <a:pt x="0" y="1679501"/>
                  </a:lnTo>
                  <a:cubicBezTo>
                    <a:pt x="0" y="1659127"/>
                    <a:pt x="16517" y="1642610"/>
                    <a:pt x="36891" y="1642610"/>
                  </a:cubicBezTo>
                  <a:close/>
                  <a:moveTo>
                    <a:pt x="779514" y="719478"/>
                  </a:moveTo>
                  <a:cubicBezTo>
                    <a:pt x="766736" y="719478"/>
                    <a:pt x="756377" y="729837"/>
                    <a:pt x="756377" y="742615"/>
                  </a:cubicBezTo>
                  <a:cubicBezTo>
                    <a:pt x="756377" y="755393"/>
                    <a:pt x="766736" y="765752"/>
                    <a:pt x="779514" y="765752"/>
                  </a:cubicBezTo>
                  <a:cubicBezTo>
                    <a:pt x="792292" y="765752"/>
                    <a:pt x="802651" y="755393"/>
                    <a:pt x="802651" y="742615"/>
                  </a:cubicBezTo>
                  <a:cubicBezTo>
                    <a:pt x="802651" y="729837"/>
                    <a:pt x="792292" y="719478"/>
                    <a:pt x="779514" y="719478"/>
                  </a:cubicBezTo>
                  <a:close/>
                  <a:moveTo>
                    <a:pt x="707619" y="719478"/>
                  </a:moveTo>
                  <a:cubicBezTo>
                    <a:pt x="694841" y="719478"/>
                    <a:pt x="684482" y="729837"/>
                    <a:pt x="684482" y="742615"/>
                  </a:cubicBezTo>
                  <a:cubicBezTo>
                    <a:pt x="684482" y="755393"/>
                    <a:pt x="694841" y="765752"/>
                    <a:pt x="707619" y="765752"/>
                  </a:cubicBezTo>
                  <a:cubicBezTo>
                    <a:pt x="720397" y="765752"/>
                    <a:pt x="730756" y="755393"/>
                    <a:pt x="730756" y="742615"/>
                  </a:cubicBezTo>
                  <a:cubicBezTo>
                    <a:pt x="730756" y="729837"/>
                    <a:pt x="720397" y="719478"/>
                    <a:pt x="707619" y="719478"/>
                  </a:cubicBezTo>
                  <a:close/>
                  <a:moveTo>
                    <a:pt x="374779" y="710591"/>
                  </a:moveTo>
                  <a:lnTo>
                    <a:pt x="374779" y="774637"/>
                  </a:lnTo>
                  <a:lnTo>
                    <a:pt x="432929" y="774637"/>
                  </a:lnTo>
                  <a:cubicBezTo>
                    <a:pt x="445863" y="774637"/>
                    <a:pt x="456348" y="764152"/>
                    <a:pt x="456348" y="751219"/>
                  </a:cubicBezTo>
                  <a:lnTo>
                    <a:pt x="456348" y="734009"/>
                  </a:lnTo>
                  <a:cubicBezTo>
                    <a:pt x="456348" y="721076"/>
                    <a:pt x="445863" y="710591"/>
                    <a:pt x="432929" y="710591"/>
                  </a:cubicBezTo>
                  <a:close/>
                  <a:moveTo>
                    <a:pt x="274277" y="710591"/>
                  </a:moveTo>
                  <a:lnTo>
                    <a:pt x="274277" y="774637"/>
                  </a:lnTo>
                  <a:lnTo>
                    <a:pt x="355845" y="774637"/>
                  </a:lnTo>
                  <a:lnTo>
                    <a:pt x="355845" y="710591"/>
                  </a:lnTo>
                  <a:close/>
                  <a:moveTo>
                    <a:pt x="197192" y="710591"/>
                  </a:moveTo>
                  <a:cubicBezTo>
                    <a:pt x="184259" y="710591"/>
                    <a:pt x="173774" y="721076"/>
                    <a:pt x="173774" y="734009"/>
                  </a:cubicBezTo>
                  <a:lnTo>
                    <a:pt x="173774" y="751219"/>
                  </a:lnTo>
                  <a:cubicBezTo>
                    <a:pt x="173774" y="764152"/>
                    <a:pt x="184259" y="774637"/>
                    <a:pt x="197192" y="774637"/>
                  </a:cubicBezTo>
                  <a:lnTo>
                    <a:pt x="255342" y="774637"/>
                  </a:lnTo>
                  <a:lnTo>
                    <a:pt x="255342" y="710591"/>
                  </a:lnTo>
                  <a:close/>
                  <a:moveTo>
                    <a:pt x="178768" y="164337"/>
                  </a:moveTo>
                  <a:lnTo>
                    <a:pt x="178768" y="633303"/>
                  </a:lnTo>
                  <a:lnTo>
                    <a:pt x="807324" y="633303"/>
                  </a:lnTo>
                  <a:lnTo>
                    <a:pt x="807324" y="164337"/>
                  </a:lnTo>
                  <a:close/>
                  <a:moveTo>
                    <a:pt x="114741" y="0"/>
                  </a:moveTo>
                  <a:lnTo>
                    <a:pt x="871352" y="0"/>
                  </a:lnTo>
                  <a:lnTo>
                    <a:pt x="871352" y="1738511"/>
                  </a:lnTo>
                  <a:lnTo>
                    <a:pt x="114741" y="1738511"/>
                  </a:ln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322"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3" name="Rounded Rectangle 61">
              <a:extLst>
                <a:ext uri="{FF2B5EF4-FFF2-40B4-BE49-F238E27FC236}">
                  <a16:creationId xmlns:a16="http://schemas.microsoft.com/office/drawing/2014/main" id="{5D7C1E2F-2E23-4D64-BE63-71EF80740745}"/>
                </a:ext>
              </a:extLst>
            </p:cNvPr>
            <p:cNvSpPr/>
            <p:nvPr/>
          </p:nvSpPr>
          <p:spPr bwMode="auto">
            <a:xfrm>
              <a:off x="10728759" y="3308773"/>
              <a:ext cx="286419" cy="392803"/>
            </a:xfrm>
            <a:custGeom>
              <a:avLst/>
              <a:gdLst/>
              <a:ahLst/>
              <a:cxnLst/>
              <a:rect l="l" t="t" r="r" b="b"/>
              <a:pathLst>
                <a:path w="1806726" h="2477790">
                  <a:moveTo>
                    <a:pt x="903364" y="2071359"/>
                  </a:moveTo>
                  <a:cubicBezTo>
                    <a:pt x="829306" y="2071359"/>
                    <a:pt x="769270" y="2131395"/>
                    <a:pt x="769270" y="2205453"/>
                  </a:cubicBezTo>
                  <a:cubicBezTo>
                    <a:pt x="769270" y="2279511"/>
                    <a:pt x="829306" y="2339547"/>
                    <a:pt x="903364" y="2339547"/>
                  </a:cubicBezTo>
                  <a:cubicBezTo>
                    <a:pt x="977422" y="2339547"/>
                    <a:pt x="1037458" y="2279511"/>
                    <a:pt x="1037458" y="2205453"/>
                  </a:cubicBezTo>
                  <a:cubicBezTo>
                    <a:pt x="1037458" y="2131395"/>
                    <a:pt x="977422" y="2071359"/>
                    <a:pt x="903364" y="2071359"/>
                  </a:cubicBezTo>
                  <a:close/>
                  <a:moveTo>
                    <a:pt x="410939" y="289250"/>
                  </a:moveTo>
                  <a:cubicBezTo>
                    <a:pt x="322296" y="289250"/>
                    <a:pt x="250436" y="361110"/>
                    <a:pt x="250436" y="449753"/>
                  </a:cubicBezTo>
                  <a:lnTo>
                    <a:pt x="250436" y="1691472"/>
                  </a:lnTo>
                  <a:cubicBezTo>
                    <a:pt x="250436" y="1780115"/>
                    <a:pt x="322296" y="1851975"/>
                    <a:pt x="410939" y="1851975"/>
                  </a:cubicBezTo>
                  <a:lnTo>
                    <a:pt x="1395787" y="1851975"/>
                  </a:lnTo>
                  <a:cubicBezTo>
                    <a:pt x="1484430" y="1851975"/>
                    <a:pt x="1556290" y="1780115"/>
                    <a:pt x="1556290" y="1691472"/>
                  </a:cubicBezTo>
                  <a:lnTo>
                    <a:pt x="1556290" y="449753"/>
                  </a:lnTo>
                  <a:cubicBezTo>
                    <a:pt x="1556290" y="361110"/>
                    <a:pt x="1484430" y="289250"/>
                    <a:pt x="1395787" y="289250"/>
                  </a:cubicBezTo>
                  <a:close/>
                  <a:moveTo>
                    <a:pt x="301127" y="0"/>
                  </a:moveTo>
                  <a:lnTo>
                    <a:pt x="1505599" y="0"/>
                  </a:lnTo>
                  <a:cubicBezTo>
                    <a:pt x="1671907" y="0"/>
                    <a:pt x="1806726" y="134819"/>
                    <a:pt x="1806726" y="301127"/>
                  </a:cubicBezTo>
                  <a:lnTo>
                    <a:pt x="1806726" y="2176663"/>
                  </a:lnTo>
                  <a:cubicBezTo>
                    <a:pt x="1806726" y="2342971"/>
                    <a:pt x="1671907" y="2477790"/>
                    <a:pt x="1505599" y="2477790"/>
                  </a:cubicBezTo>
                  <a:lnTo>
                    <a:pt x="301127" y="2477790"/>
                  </a:lnTo>
                  <a:cubicBezTo>
                    <a:pt x="134819" y="2477790"/>
                    <a:pt x="0" y="2342971"/>
                    <a:pt x="0" y="2176663"/>
                  </a:cubicBezTo>
                  <a:lnTo>
                    <a:pt x="0" y="301127"/>
                  </a:lnTo>
                  <a:cubicBezTo>
                    <a:pt x="0" y="134819"/>
                    <a:pt x="134819" y="0"/>
                    <a:pt x="301127" y="0"/>
                  </a:cubicBezTo>
                  <a:close/>
                </a:path>
              </a:pathLst>
            </a:custGeom>
            <a:grp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200"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4" name="Round Same Side Corner Rectangle 11">
              <a:extLst>
                <a:ext uri="{FF2B5EF4-FFF2-40B4-BE49-F238E27FC236}">
                  <a16:creationId xmlns:a16="http://schemas.microsoft.com/office/drawing/2014/main" id="{8DC22A08-61ED-4996-8F7D-5818C5E5B5DC}"/>
                </a:ext>
              </a:extLst>
            </p:cNvPr>
            <p:cNvSpPr/>
            <p:nvPr/>
          </p:nvSpPr>
          <p:spPr>
            <a:xfrm>
              <a:off x="9992028" y="2670774"/>
              <a:ext cx="334116" cy="241499"/>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anchor="ctr"/>
            <a:lstStyle/>
            <a:p>
              <a:pPr algn="ctr" defTabSz="685537" eaLnBrk="1" fontAlgn="auto" hangingPunct="1">
                <a:spcBef>
                  <a:spcPts val="0"/>
                </a:spcBef>
                <a:spcAft>
                  <a:spcPts val="0"/>
                </a:spcAft>
                <a:defRPr/>
              </a:pPr>
              <a:endParaRPr lang="en-US" sz="1349" kern="0">
                <a:solidFill>
                  <a:srgbClr val="00D8CC"/>
                </a:solidFill>
                <a:latin typeface="Segoe"/>
              </a:endParaRPr>
            </a:p>
          </p:txBody>
        </p:sp>
        <p:sp>
          <p:nvSpPr>
            <p:cNvPr id="565" name="Rectangle 25">
              <a:extLst>
                <a:ext uri="{FF2B5EF4-FFF2-40B4-BE49-F238E27FC236}">
                  <a16:creationId xmlns:a16="http://schemas.microsoft.com/office/drawing/2014/main" id="{5CBFAF4E-4158-4EBA-901D-475A32DFD519}"/>
                </a:ext>
              </a:extLst>
            </p:cNvPr>
            <p:cNvSpPr/>
            <p:nvPr/>
          </p:nvSpPr>
          <p:spPr bwMode="auto">
            <a:xfrm>
              <a:off x="9682767" y="3415394"/>
              <a:ext cx="381671" cy="264403"/>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6" name="Freeform 61">
              <a:extLst>
                <a:ext uri="{FF2B5EF4-FFF2-40B4-BE49-F238E27FC236}">
                  <a16:creationId xmlns:a16="http://schemas.microsoft.com/office/drawing/2014/main" id="{731B45A8-FABE-41F0-846F-EDC6BAD512F8}"/>
                </a:ext>
              </a:extLst>
            </p:cNvPr>
            <p:cNvSpPr>
              <a:spLocks noEditPoints="1"/>
            </p:cNvSpPr>
            <p:nvPr/>
          </p:nvSpPr>
          <p:spPr bwMode="auto">
            <a:xfrm>
              <a:off x="10411108" y="2959356"/>
              <a:ext cx="253108" cy="31721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grpFill/>
            <a:ln>
              <a:noFill/>
            </a:ln>
          </p:spPr>
          <p:txBody>
            <a:bodyPr lIns="68543" tIns="34272" rIns="68543" bIns="34272"/>
            <a:lstStyle/>
            <a:p>
              <a:pPr defTabSz="685537" eaLnBrk="1" fontAlgn="auto" hangingPunct="1">
                <a:spcBef>
                  <a:spcPts val="0"/>
                </a:spcBef>
                <a:spcAft>
                  <a:spcPts val="0"/>
                </a:spcAft>
                <a:defRPr/>
              </a:pPr>
              <a:endParaRPr lang="en-US" sz="1349" kern="0">
                <a:solidFill>
                  <a:srgbClr val="00D8CC"/>
                </a:solidFill>
                <a:latin typeface="Segoe UI Semilight"/>
              </a:endParaRPr>
            </a:p>
          </p:txBody>
        </p:sp>
        <p:sp>
          <p:nvSpPr>
            <p:cNvPr id="567" name="Rounded Rectangle 1">
              <a:extLst>
                <a:ext uri="{FF2B5EF4-FFF2-40B4-BE49-F238E27FC236}">
                  <a16:creationId xmlns:a16="http://schemas.microsoft.com/office/drawing/2014/main" id="{DA42562A-8857-43BE-9F51-423A6AD87A44}"/>
                </a:ext>
              </a:extLst>
            </p:cNvPr>
            <p:cNvSpPr/>
            <p:nvPr/>
          </p:nvSpPr>
          <p:spPr bwMode="auto">
            <a:xfrm>
              <a:off x="9710880" y="2236798"/>
              <a:ext cx="305386" cy="234929"/>
            </a:xfrm>
            <a:custGeom>
              <a:avLst/>
              <a:gdLst/>
              <a:ahLst/>
              <a:cxnLst/>
              <a:rect l="l" t="t" r="r" b="b"/>
              <a:pathLst>
                <a:path w="1048743" h="806782">
                  <a:moveTo>
                    <a:pt x="60343" y="142358"/>
                  </a:moveTo>
                  <a:lnTo>
                    <a:pt x="60343" y="763550"/>
                  </a:lnTo>
                  <a:lnTo>
                    <a:pt x="990692" y="763550"/>
                  </a:lnTo>
                  <a:lnTo>
                    <a:pt x="990692" y="142358"/>
                  </a:lnTo>
                  <a:close/>
                  <a:moveTo>
                    <a:pt x="845191" y="45575"/>
                  </a:moveTo>
                  <a:cubicBezTo>
                    <a:pt x="840282" y="45575"/>
                    <a:pt x="836303" y="49554"/>
                    <a:pt x="836303" y="54463"/>
                  </a:cubicBezTo>
                  <a:lnTo>
                    <a:pt x="836303" y="90016"/>
                  </a:lnTo>
                  <a:cubicBezTo>
                    <a:pt x="836303" y="94925"/>
                    <a:pt x="840282" y="98904"/>
                    <a:pt x="845191" y="98904"/>
                  </a:cubicBezTo>
                  <a:lnTo>
                    <a:pt x="919277" y="98904"/>
                  </a:lnTo>
                  <a:cubicBezTo>
                    <a:pt x="924186" y="98904"/>
                    <a:pt x="928165" y="94925"/>
                    <a:pt x="928165" y="90016"/>
                  </a:cubicBezTo>
                  <a:lnTo>
                    <a:pt x="928165" y="54463"/>
                  </a:lnTo>
                  <a:cubicBezTo>
                    <a:pt x="928165" y="49554"/>
                    <a:pt x="924186" y="45575"/>
                    <a:pt x="919277" y="45575"/>
                  </a:cubicBezTo>
                  <a:close/>
                  <a:moveTo>
                    <a:pt x="723895" y="45575"/>
                  </a:moveTo>
                  <a:cubicBezTo>
                    <a:pt x="718986" y="45575"/>
                    <a:pt x="715007" y="49554"/>
                    <a:pt x="715007" y="54463"/>
                  </a:cubicBezTo>
                  <a:lnTo>
                    <a:pt x="715007" y="90016"/>
                  </a:lnTo>
                  <a:cubicBezTo>
                    <a:pt x="715007" y="94925"/>
                    <a:pt x="718986" y="98904"/>
                    <a:pt x="723895" y="98904"/>
                  </a:cubicBezTo>
                  <a:lnTo>
                    <a:pt x="797981" y="98904"/>
                  </a:lnTo>
                  <a:cubicBezTo>
                    <a:pt x="802890" y="98904"/>
                    <a:pt x="806869" y="94925"/>
                    <a:pt x="806869" y="90016"/>
                  </a:cubicBezTo>
                  <a:lnTo>
                    <a:pt x="806869" y="54463"/>
                  </a:lnTo>
                  <a:cubicBezTo>
                    <a:pt x="806869" y="49554"/>
                    <a:pt x="802890" y="45575"/>
                    <a:pt x="797981" y="45575"/>
                  </a:cubicBezTo>
                  <a:close/>
                  <a:moveTo>
                    <a:pt x="602598" y="45575"/>
                  </a:moveTo>
                  <a:cubicBezTo>
                    <a:pt x="597689" y="45575"/>
                    <a:pt x="593710" y="49554"/>
                    <a:pt x="593710" y="54463"/>
                  </a:cubicBezTo>
                  <a:lnTo>
                    <a:pt x="593710" y="90016"/>
                  </a:lnTo>
                  <a:cubicBezTo>
                    <a:pt x="593710" y="94925"/>
                    <a:pt x="597689" y="98904"/>
                    <a:pt x="602598" y="98904"/>
                  </a:cubicBezTo>
                  <a:lnTo>
                    <a:pt x="676684" y="98904"/>
                  </a:lnTo>
                  <a:cubicBezTo>
                    <a:pt x="681593" y="98904"/>
                    <a:pt x="685572" y="94925"/>
                    <a:pt x="685572" y="90016"/>
                  </a:cubicBezTo>
                  <a:lnTo>
                    <a:pt x="685572" y="54463"/>
                  </a:lnTo>
                  <a:cubicBezTo>
                    <a:pt x="685572" y="49554"/>
                    <a:pt x="681593" y="45575"/>
                    <a:pt x="676684" y="45575"/>
                  </a:cubicBezTo>
                  <a:close/>
                  <a:moveTo>
                    <a:pt x="46632" y="0"/>
                  </a:moveTo>
                  <a:lnTo>
                    <a:pt x="1002111" y="0"/>
                  </a:lnTo>
                  <a:cubicBezTo>
                    <a:pt x="1027865" y="0"/>
                    <a:pt x="1048743" y="20878"/>
                    <a:pt x="1048743" y="46632"/>
                  </a:cubicBezTo>
                  <a:lnTo>
                    <a:pt x="1048743" y="760150"/>
                  </a:lnTo>
                  <a:cubicBezTo>
                    <a:pt x="1048743" y="785904"/>
                    <a:pt x="1027865" y="806782"/>
                    <a:pt x="1002111" y="806782"/>
                  </a:cubicBezTo>
                  <a:lnTo>
                    <a:pt x="46632" y="806782"/>
                  </a:lnTo>
                  <a:cubicBezTo>
                    <a:pt x="20878" y="806782"/>
                    <a:pt x="0" y="785904"/>
                    <a:pt x="0" y="760150"/>
                  </a:cubicBezTo>
                  <a:lnTo>
                    <a:pt x="0" y="46632"/>
                  </a:lnTo>
                  <a:cubicBezTo>
                    <a:pt x="0" y="20878"/>
                    <a:pt x="20878" y="0"/>
                    <a:pt x="46632" y="0"/>
                  </a:cubicBezTo>
                  <a:close/>
                </a:path>
              </a:pathLst>
            </a:custGeom>
            <a:grp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8" name="Freeform 128">
              <a:extLst>
                <a:ext uri="{FF2B5EF4-FFF2-40B4-BE49-F238E27FC236}">
                  <a16:creationId xmlns:a16="http://schemas.microsoft.com/office/drawing/2014/main" id="{1F536397-3B7C-4CBD-B45F-442C614A6099}"/>
                </a:ext>
              </a:extLst>
            </p:cNvPr>
            <p:cNvSpPr>
              <a:spLocks noEditPoints="1"/>
            </p:cNvSpPr>
            <p:nvPr/>
          </p:nvSpPr>
          <p:spPr bwMode="auto">
            <a:xfrm>
              <a:off x="11145629" y="1965969"/>
              <a:ext cx="240623" cy="168335"/>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grpFill/>
            <a:ln>
              <a:noFill/>
            </a:ln>
            <a:extLst/>
          </p:spPr>
          <p:txBody>
            <a:bodyPr lIns="68543" tIns="34272" rIns="68543" bIns="34272"/>
            <a:lstStyle/>
            <a:p>
              <a:pPr defTabSz="685537" eaLnBrk="1" fontAlgn="auto" hangingPunct="1">
                <a:spcBef>
                  <a:spcPts val="0"/>
                </a:spcBef>
                <a:spcAft>
                  <a:spcPts val="0"/>
                </a:spcAft>
                <a:defRPr/>
              </a:pPr>
              <a:endParaRPr lang="en-US" sz="1349" kern="0">
                <a:solidFill>
                  <a:srgbClr val="00D8CC"/>
                </a:solidFill>
                <a:latin typeface="Segoe UI Semilight"/>
              </a:endParaRPr>
            </a:p>
          </p:txBody>
        </p:sp>
        <p:sp>
          <p:nvSpPr>
            <p:cNvPr id="569" name="Round Same Side Corner Rectangle 11">
              <a:extLst>
                <a:ext uri="{FF2B5EF4-FFF2-40B4-BE49-F238E27FC236}">
                  <a16:creationId xmlns:a16="http://schemas.microsoft.com/office/drawing/2014/main" id="{7422BB70-1825-48AB-A4D6-EABF953C0204}"/>
                </a:ext>
              </a:extLst>
            </p:cNvPr>
            <p:cNvSpPr/>
            <p:nvPr/>
          </p:nvSpPr>
          <p:spPr>
            <a:xfrm>
              <a:off x="11496715" y="3412116"/>
              <a:ext cx="334116" cy="241499"/>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anchor="ctr"/>
            <a:lstStyle/>
            <a:p>
              <a:pPr algn="ctr" defTabSz="685537" eaLnBrk="1" fontAlgn="auto" hangingPunct="1">
                <a:spcBef>
                  <a:spcPts val="0"/>
                </a:spcBef>
                <a:spcAft>
                  <a:spcPts val="0"/>
                </a:spcAft>
                <a:defRPr/>
              </a:pPr>
              <a:endParaRPr lang="en-US" sz="1349" kern="0">
                <a:solidFill>
                  <a:srgbClr val="00D8CC"/>
                </a:solidFill>
                <a:latin typeface="Segoe"/>
              </a:endParaRPr>
            </a:p>
          </p:txBody>
        </p:sp>
      </p:grpSp>
      <p:grpSp>
        <p:nvGrpSpPr>
          <p:cNvPr id="570" name="Group 13">
            <a:extLst>
              <a:ext uri="{FF2B5EF4-FFF2-40B4-BE49-F238E27FC236}">
                <a16:creationId xmlns:a16="http://schemas.microsoft.com/office/drawing/2014/main" id="{CAF79916-AC8B-40BD-B6ED-9681422F476E}"/>
              </a:ext>
            </a:extLst>
          </p:cNvPr>
          <p:cNvGrpSpPr/>
          <p:nvPr/>
        </p:nvGrpSpPr>
        <p:grpSpPr>
          <a:xfrm>
            <a:off x="5585691" y="2852853"/>
            <a:ext cx="1185272" cy="343067"/>
            <a:chOff x="7206103" y="2282152"/>
            <a:chExt cx="1662084" cy="481076"/>
          </a:xfrm>
          <a:solidFill>
            <a:srgbClr val="737373">
              <a:lumMod val="60000"/>
              <a:lumOff val="40000"/>
            </a:srgbClr>
          </a:solidFill>
        </p:grpSpPr>
        <p:sp>
          <p:nvSpPr>
            <p:cNvPr id="571" name="Round Same Side Corner Rectangle 210">
              <a:extLst>
                <a:ext uri="{FF2B5EF4-FFF2-40B4-BE49-F238E27FC236}">
                  <a16:creationId xmlns:a16="http://schemas.microsoft.com/office/drawing/2014/main" id="{50215703-BC25-478B-BDA5-865717A61BD7}"/>
                </a:ext>
              </a:extLst>
            </p:cNvPr>
            <p:cNvSpPr/>
            <p:nvPr/>
          </p:nvSpPr>
          <p:spPr bwMode="auto">
            <a:xfrm rot="13500000">
              <a:off x="7203645" y="2364569"/>
              <a:ext cx="321155" cy="316239"/>
            </a:xfrm>
            <a:custGeom>
              <a:avLst/>
              <a:gdLst/>
              <a:ahLst/>
              <a:cxnLst/>
              <a:rect l="l" t="t" r="r" b="b"/>
              <a:pathLst>
                <a:path w="590449" h="590448">
                  <a:moveTo>
                    <a:pt x="509599" y="521256"/>
                  </a:moveTo>
                  <a:cubicBezTo>
                    <a:pt x="496929" y="533926"/>
                    <a:pt x="476386" y="533926"/>
                    <a:pt x="463716" y="521256"/>
                  </a:cubicBezTo>
                  <a:cubicBezTo>
                    <a:pt x="393497" y="451037"/>
                    <a:pt x="323280" y="380818"/>
                    <a:pt x="253061" y="310599"/>
                  </a:cubicBezTo>
                  <a:lnTo>
                    <a:pt x="254918" y="308742"/>
                  </a:lnTo>
                  <a:lnTo>
                    <a:pt x="251062" y="308742"/>
                  </a:lnTo>
                  <a:lnTo>
                    <a:pt x="251062" y="92551"/>
                  </a:lnTo>
                  <a:cubicBezTo>
                    <a:pt x="251062" y="74633"/>
                    <a:pt x="265588" y="60107"/>
                    <a:pt x="283506" y="60107"/>
                  </a:cubicBezTo>
                  <a:cubicBezTo>
                    <a:pt x="301424" y="60107"/>
                    <a:pt x="315950" y="74633"/>
                    <a:pt x="315950" y="92551"/>
                  </a:cubicBezTo>
                  <a:lnTo>
                    <a:pt x="315949" y="281723"/>
                  </a:lnTo>
                  <a:lnTo>
                    <a:pt x="509599" y="475373"/>
                  </a:lnTo>
                  <a:cubicBezTo>
                    <a:pt x="522269" y="488043"/>
                    <a:pt x="522269" y="508586"/>
                    <a:pt x="509599" y="521256"/>
                  </a:cubicBezTo>
                  <a:close/>
                  <a:moveTo>
                    <a:pt x="546071" y="546069"/>
                  </a:moveTo>
                  <a:cubicBezTo>
                    <a:pt x="684608" y="407531"/>
                    <a:pt x="684608" y="182916"/>
                    <a:pt x="546071" y="44378"/>
                  </a:cubicBezTo>
                  <a:cubicBezTo>
                    <a:pt x="407533" y="-94160"/>
                    <a:pt x="182918" y="-94160"/>
                    <a:pt x="44380" y="44378"/>
                  </a:cubicBezTo>
                  <a:cubicBezTo>
                    <a:pt x="-94158" y="182916"/>
                    <a:pt x="-94158" y="407531"/>
                    <a:pt x="44380" y="546069"/>
                  </a:cubicBezTo>
                  <a:cubicBezTo>
                    <a:pt x="182918" y="684606"/>
                    <a:pt x="407533" y="684606"/>
                    <a:pt x="546071" y="546069"/>
                  </a:cubicBezTo>
                  <a:close/>
                  <a:moveTo>
                    <a:pt x="590449" y="590448"/>
                  </a:moveTo>
                  <a:cubicBezTo>
                    <a:pt x="427401" y="753496"/>
                    <a:pt x="163048" y="753496"/>
                    <a:pt x="0" y="590448"/>
                  </a:cubicBezTo>
                  <a:cubicBezTo>
                    <a:pt x="-163047" y="427401"/>
                    <a:pt x="-163047" y="163047"/>
                    <a:pt x="0" y="0"/>
                  </a:cubicBezTo>
                  <a:cubicBezTo>
                    <a:pt x="163048" y="-163048"/>
                    <a:pt x="427401" y="-163048"/>
                    <a:pt x="590449" y="0"/>
                  </a:cubicBezTo>
                  <a:cubicBezTo>
                    <a:pt x="753496" y="163047"/>
                    <a:pt x="753496" y="427401"/>
                    <a:pt x="590449" y="590448"/>
                  </a:cubicBezTo>
                  <a:close/>
                </a:path>
              </a:pathLst>
            </a:custGeom>
            <a:grpFill/>
            <a:ln w="6350" cap="flat" cmpd="sng" algn="ctr">
              <a:noFill/>
              <a:prstDash val="solid"/>
              <a:miter lim="800000"/>
              <a:headEnd type="none" w="med" len="med"/>
              <a:tailEnd type="none" w="med" len="med"/>
            </a:ln>
            <a:effectLst/>
          </p:spPr>
          <p:txBody>
            <a:bodyPr lIns="68516" tIns="34256" rIns="34256" bIns="68516" anchor="b"/>
            <a:lstStyle/>
            <a:p>
              <a:pPr algn="ctr" defTabSz="684836" eaLnBrk="1" hangingPunct="1">
                <a:defRPr/>
              </a:pPr>
              <a:endParaRPr lang="en-US" sz="1175"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72" name="Rectangle 143">
              <a:extLst>
                <a:ext uri="{FF2B5EF4-FFF2-40B4-BE49-F238E27FC236}">
                  <a16:creationId xmlns:a16="http://schemas.microsoft.com/office/drawing/2014/main" id="{D0E6E33C-9990-4D2B-980E-23E8BED0AC17}"/>
                </a:ext>
              </a:extLst>
            </p:cNvPr>
            <p:cNvSpPr/>
            <p:nvPr/>
          </p:nvSpPr>
          <p:spPr bwMode="auto">
            <a:xfrm>
              <a:off x="7611760" y="2387190"/>
              <a:ext cx="222064" cy="270999"/>
            </a:xfrm>
            <a:prstGeom prst="rect">
              <a:avLst/>
            </a:prstGeom>
            <a:grpFill/>
            <a:ln w="6350" cap="flat" cmpd="sng" algn="ctr">
              <a:solidFill>
                <a:srgbClr val="FFFFFF"/>
              </a:solidFill>
              <a:prstDash val="solid"/>
              <a:miter lim="800000"/>
              <a:headEnd type="none" w="med" len="med"/>
              <a:tailEnd type="none" w="med" len="med"/>
            </a:ln>
            <a:effectLst/>
          </p:spPr>
          <p:txBody>
            <a:bodyPr wrap="none" lIns="0" tIns="0" rIns="0" bIns="0" anchor="ctr"/>
            <a:lstStyle/>
            <a:p>
              <a:pPr algn="ctr" defTabSz="684836" eaLnBrk="1" hangingPunct="1">
                <a:defRPr/>
              </a:pPr>
              <a:r>
                <a:rPr lang="en-US" sz="515" b="1" kern="0" spc="-38">
                  <a:ln w="3175">
                    <a:noFill/>
                  </a:ln>
                  <a:solidFill>
                    <a:srgbClr val="FF0000"/>
                  </a:solidFill>
                  <a:latin typeface="Segoe UI Semilight"/>
                  <a:ea typeface="Segoe UI" pitchFamily="34" charset="0"/>
                  <a:cs typeface="Segoe UI" pitchFamily="34" charset="0"/>
                </a:rPr>
                <a:t>OR</a:t>
              </a:r>
              <a:endParaRPr lang="en-US" sz="900" b="1" kern="0" spc="-38">
                <a:ln w="3175">
                  <a:noFill/>
                </a:ln>
                <a:solidFill>
                  <a:srgbClr val="FF0000"/>
                </a:solidFill>
                <a:latin typeface="Segoe UI Semilight"/>
                <a:ea typeface="Segoe UI" pitchFamily="34" charset="0"/>
                <a:cs typeface="Segoe UI" pitchFamily="34" charset="0"/>
              </a:endParaRPr>
            </a:p>
          </p:txBody>
        </p:sp>
        <p:sp>
          <p:nvSpPr>
            <p:cNvPr id="573" name="Rectangle 145">
              <a:extLst>
                <a:ext uri="{FF2B5EF4-FFF2-40B4-BE49-F238E27FC236}">
                  <a16:creationId xmlns:a16="http://schemas.microsoft.com/office/drawing/2014/main" id="{28D1D551-2F55-46DA-96CD-752E9284A8EC}"/>
                </a:ext>
              </a:extLst>
            </p:cNvPr>
            <p:cNvSpPr/>
            <p:nvPr/>
          </p:nvSpPr>
          <p:spPr bwMode="auto">
            <a:xfrm>
              <a:off x="8340402" y="2387190"/>
              <a:ext cx="222064" cy="270999"/>
            </a:xfrm>
            <a:prstGeom prst="rect">
              <a:avLst/>
            </a:prstGeom>
            <a:grpFill/>
            <a:ln w="6350" cap="flat" cmpd="sng" algn="ctr">
              <a:solidFill>
                <a:srgbClr val="FFFFFF"/>
              </a:solidFill>
              <a:prstDash val="solid"/>
              <a:miter lim="800000"/>
              <a:headEnd type="none" w="med" len="med"/>
              <a:tailEnd type="none" w="med" len="med"/>
            </a:ln>
            <a:effectLst/>
          </p:spPr>
          <p:txBody>
            <a:bodyPr wrap="none" lIns="0" tIns="0" rIns="0" bIns="0" anchor="ctr"/>
            <a:lstStyle/>
            <a:p>
              <a:pPr algn="ctr" defTabSz="684836" eaLnBrk="1" hangingPunct="1">
                <a:defRPr/>
              </a:pPr>
              <a:r>
                <a:rPr lang="en-US" sz="515" b="1" kern="0" spc="-38">
                  <a:ln w="3175">
                    <a:noFill/>
                  </a:ln>
                  <a:solidFill>
                    <a:srgbClr val="FF0000"/>
                  </a:solidFill>
                  <a:latin typeface="Segoe UI Semilight"/>
                  <a:ea typeface="Segoe UI" pitchFamily="34" charset="0"/>
                  <a:cs typeface="Segoe UI" pitchFamily="34" charset="0"/>
                </a:rPr>
                <a:t>OR</a:t>
              </a:r>
            </a:p>
          </p:txBody>
        </p:sp>
        <p:grpSp>
          <p:nvGrpSpPr>
            <p:cNvPr id="574" name="Group 177">
              <a:extLst>
                <a:ext uri="{FF2B5EF4-FFF2-40B4-BE49-F238E27FC236}">
                  <a16:creationId xmlns:a16="http://schemas.microsoft.com/office/drawing/2014/main" id="{53DA4FB4-1061-47B6-821A-4170C16FD7CB}"/>
                </a:ext>
              </a:extLst>
            </p:cNvPr>
            <p:cNvGrpSpPr/>
            <p:nvPr/>
          </p:nvGrpSpPr>
          <p:grpSpPr>
            <a:xfrm>
              <a:off x="7894848" y="2323296"/>
              <a:ext cx="393902" cy="398786"/>
              <a:chOff x="-4894263" y="-395288"/>
              <a:chExt cx="6880226" cy="6858001"/>
            </a:xfrm>
            <a:grpFill/>
          </p:grpSpPr>
          <p:sp>
            <p:nvSpPr>
              <p:cNvPr id="576" name="Freeform 5">
                <a:extLst>
                  <a:ext uri="{FF2B5EF4-FFF2-40B4-BE49-F238E27FC236}">
                    <a16:creationId xmlns:a16="http://schemas.microsoft.com/office/drawing/2014/main" id="{3B597AA2-8878-487A-9713-1C2983CF4FFC}"/>
                  </a:ext>
                </a:extLst>
              </p:cNvPr>
              <p:cNvSpPr>
                <a:spLocks noEditPoints="1"/>
              </p:cNvSpPr>
              <p:nvPr/>
            </p:nvSpPr>
            <p:spPr bwMode="auto">
              <a:xfrm>
                <a:off x="-4891088" y="1311275"/>
                <a:ext cx="6794501" cy="5151438"/>
              </a:xfrm>
              <a:custGeom>
                <a:avLst/>
                <a:gdLst>
                  <a:gd name="T0" fmla="*/ 4280 w 4280"/>
                  <a:gd name="T1" fmla="*/ 2705 h 3245"/>
                  <a:gd name="T2" fmla="*/ 0 w 4280"/>
                  <a:gd name="T3" fmla="*/ 3245 h 3245"/>
                  <a:gd name="T4" fmla="*/ 4077 w 4280"/>
                  <a:gd name="T5" fmla="*/ 1831 h 3245"/>
                  <a:gd name="T6" fmla="*/ 2990 w 4280"/>
                  <a:gd name="T7" fmla="*/ 519 h 3245"/>
                  <a:gd name="T8" fmla="*/ 3200 w 4280"/>
                  <a:gd name="T9" fmla="*/ 519 h 3245"/>
                  <a:gd name="T10" fmla="*/ 3200 w 4280"/>
                  <a:gd name="T11" fmla="*/ 1025 h 3245"/>
                  <a:gd name="T12" fmla="*/ 2990 w 4280"/>
                  <a:gd name="T13" fmla="*/ 1025 h 3245"/>
                  <a:gd name="T14" fmla="*/ 2443 w 4280"/>
                  <a:gd name="T15" fmla="*/ 519 h 3245"/>
                  <a:gd name="T16" fmla="*/ 2702 w 4280"/>
                  <a:gd name="T17" fmla="*/ 613 h 3245"/>
                  <a:gd name="T18" fmla="*/ 2588 w 4280"/>
                  <a:gd name="T19" fmla="*/ 613 h 3245"/>
                  <a:gd name="T20" fmla="*/ 1506 w 4280"/>
                  <a:gd name="T21" fmla="*/ 1789 h 3245"/>
                  <a:gd name="T22" fmla="*/ 1578 w 4280"/>
                  <a:gd name="T23" fmla="*/ 1829 h 3245"/>
                  <a:gd name="T24" fmla="*/ 1690 w 4280"/>
                  <a:gd name="T25" fmla="*/ 1864 h 3245"/>
                  <a:gd name="T26" fmla="*/ 1806 w 4280"/>
                  <a:gd name="T27" fmla="*/ 1876 h 3245"/>
                  <a:gd name="T28" fmla="*/ 1862 w 4280"/>
                  <a:gd name="T29" fmla="*/ 1872 h 3245"/>
                  <a:gd name="T30" fmla="*/ 1935 w 4280"/>
                  <a:gd name="T31" fmla="*/ 1855 h 3245"/>
                  <a:gd name="T32" fmla="*/ 1994 w 4280"/>
                  <a:gd name="T33" fmla="*/ 1819 h 3245"/>
                  <a:gd name="T34" fmla="*/ 2024 w 4280"/>
                  <a:gd name="T35" fmla="*/ 1788 h 3245"/>
                  <a:gd name="T36" fmla="*/ 2052 w 4280"/>
                  <a:gd name="T37" fmla="*/ 1731 h 3245"/>
                  <a:gd name="T38" fmla="*/ 2061 w 4280"/>
                  <a:gd name="T39" fmla="*/ 1664 h 3245"/>
                  <a:gd name="T40" fmla="*/ 2057 w 4280"/>
                  <a:gd name="T41" fmla="*/ 1617 h 3245"/>
                  <a:gd name="T42" fmla="*/ 2033 w 4280"/>
                  <a:gd name="T43" fmla="*/ 1557 h 3245"/>
                  <a:gd name="T44" fmla="*/ 1990 w 4280"/>
                  <a:gd name="T45" fmla="*/ 1512 h 3245"/>
                  <a:gd name="T46" fmla="*/ 1926 w 4280"/>
                  <a:gd name="T47" fmla="*/ 1480 h 3245"/>
                  <a:gd name="T48" fmla="*/ 1840 w 4280"/>
                  <a:gd name="T49" fmla="*/ 1463 h 3245"/>
                  <a:gd name="T50" fmla="*/ 1772 w 4280"/>
                  <a:gd name="T51" fmla="*/ 1460 h 3245"/>
                  <a:gd name="T52" fmla="*/ 1609 w 4280"/>
                  <a:gd name="T53" fmla="*/ 1471 h 3245"/>
                  <a:gd name="T54" fmla="*/ 2306 w 4280"/>
                  <a:gd name="T55" fmla="*/ 710 h 3245"/>
                  <a:gd name="T56" fmla="*/ 1804 w 4280"/>
                  <a:gd name="T57" fmla="*/ 1233 h 3245"/>
                  <a:gd name="T58" fmla="*/ 1919 w 4280"/>
                  <a:gd name="T59" fmla="*/ 1227 h 3245"/>
                  <a:gd name="T60" fmla="*/ 2020 w 4280"/>
                  <a:gd name="T61" fmla="*/ 1233 h 3245"/>
                  <a:gd name="T62" fmla="*/ 2147 w 4280"/>
                  <a:gd name="T63" fmla="*/ 1270 h 3245"/>
                  <a:gd name="T64" fmla="*/ 2235 w 4280"/>
                  <a:gd name="T65" fmla="*/ 1325 h 3245"/>
                  <a:gd name="T66" fmla="*/ 2278 w 4280"/>
                  <a:gd name="T67" fmla="*/ 1366 h 3245"/>
                  <a:gd name="T68" fmla="*/ 2340 w 4280"/>
                  <a:gd name="T69" fmla="*/ 1469 h 3245"/>
                  <a:gd name="T70" fmla="*/ 2368 w 4280"/>
                  <a:gd name="T71" fmla="*/ 1591 h 3245"/>
                  <a:gd name="T72" fmla="*/ 2370 w 4280"/>
                  <a:gd name="T73" fmla="*/ 1662 h 3245"/>
                  <a:gd name="T74" fmla="*/ 2361 w 4280"/>
                  <a:gd name="T75" fmla="*/ 1735 h 3245"/>
                  <a:gd name="T76" fmla="*/ 2342 w 4280"/>
                  <a:gd name="T77" fmla="*/ 1804 h 3245"/>
                  <a:gd name="T78" fmla="*/ 2314 w 4280"/>
                  <a:gd name="T79" fmla="*/ 1866 h 3245"/>
                  <a:gd name="T80" fmla="*/ 2276 w 4280"/>
                  <a:gd name="T81" fmla="*/ 1924 h 3245"/>
                  <a:gd name="T82" fmla="*/ 2228 w 4280"/>
                  <a:gd name="T83" fmla="*/ 1977 h 3245"/>
                  <a:gd name="T84" fmla="*/ 2190 w 4280"/>
                  <a:gd name="T85" fmla="*/ 2007 h 3245"/>
                  <a:gd name="T86" fmla="*/ 2128 w 4280"/>
                  <a:gd name="T87" fmla="*/ 2046 h 3245"/>
                  <a:gd name="T88" fmla="*/ 2059 w 4280"/>
                  <a:gd name="T89" fmla="*/ 2076 h 3245"/>
                  <a:gd name="T90" fmla="*/ 1982 w 4280"/>
                  <a:gd name="T91" fmla="*/ 2095 h 3245"/>
                  <a:gd name="T92" fmla="*/ 1840 w 4280"/>
                  <a:gd name="T93" fmla="*/ 2108 h 3245"/>
                  <a:gd name="T94" fmla="*/ 1744 w 4280"/>
                  <a:gd name="T95" fmla="*/ 2104 h 3245"/>
                  <a:gd name="T96" fmla="*/ 1617 w 4280"/>
                  <a:gd name="T97" fmla="*/ 2085 h 3245"/>
                  <a:gd name="T98" fmla="*/ 1506 w 4280"/>
                  <a:gd name="T99" fmla="*/ 2048 h 3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80" h="3245">
                    <a:moveTo>
                      <a:pt x="0" y="3245"/>
                    </a:moveTo>
                    <a:lnTo>
                      <a:pt x="3719" y="3245"/>
                    </a:lnTo>
                    <a:lnTo>
                      <a:pt x="4280" y="2705"/>
                    </a:lnTo>
                    <a:lnTo>
                      <a:pt x="4280" y="0"/>
                    </a:lnTo>
                    <a:lnTo>
                      <a:pt x="0" y="0"/>
                    </a:lnTo>
                    <a:lnTo>
                      <a:pt x="0" y="3245"/>
                    </a:lnTo>
                    <a:close/>
                    <a:moveTo>
                      <a:pt x="2994" y="2897"/>
                    </a:moveTo>
                    <a:lnTo>
                      <a:pt x="2977" y="1834"/>
                    </a:lnTo>
                    <a:lnTo>
                      <a:pt x="4077" y="1831"/>
                    </a:lnTo>
                    <a:lnTo>
                      <a:pt x="2994" y="2897"/>
                    </a:lnTo>
                    <a:close/>
                    <a:moveTo>
                      <a:pt x="2876" y="519"/>
                    </a:moveTo>
                    <a:lnTo>
                      <a:pt x="2990" y="519"/>
                    </a:lnTo>
                    <a:lnTo>
                      <a:pt x="2990" y="722"/>
                    </a:lnTo>
                    <a:lnTo>
                      <a:pt x="3200" y="722"/>
                    </a:lnTo>
                    <a:lnTo>
                      <a:pt x="3200" y="519"/>
                    </a:lnTo>
                    <a:lnTo>
                      <a:pt x="3315" y="519"/>
                    </a:lnTo>
                    <a:lnTo>
                      <a:pt x="3315" y="1025"/>
                    </a:lnTo>
                    <a:lnTo>
                      <a:pt x="3200" y="1025"/>
                    </a:lnTo>
                    <a:lnTo>
                      <a:pt x="3200" y="819"/>
                    </a:lnTo>
                    <a:lnTo>
                      <a:pt x="2990" y="819"/>
                    </a:lnTo>
                    <a:lnTo>
                      <a:pt x="2990" y="1025"/>
                    </a:lnTo>
                    <a:lnTo>
                      <a:pt x="2876" y="1025"/>
                    </a:lnTo>
                    <a:lnTo>
                      <a:pt x="2876" y="519"/>
                    </a:lnTo>
                    <a:close/>
                    <a:moveTo>
                      <a:pt x="2443" y="519"/>
                    </a:moveTo>
                    <a:lnTo>
                      <a:pt x="2846" y="519"/>
                    </a:lnTo>
                    <a:lnTo>
                      <a:pt x="2846" y="613"/>
                    </a:lnTo>
                    <a:lnTo>
                      <a:pt x="2702" y="613"/>
                    </a:lnTo>
                    <a:lnTo>
                      <a:pt x="2702" y="1025"/>
                    </a:lnTo>
                    <a:lnTo>
                      <a:pt x="2588" y="1025"/>
                    </a:lnTo>
                    <a:lnTo>
                      <a:pt x="2588" y="613"/>
                    </a:lnTo>
                    <a:lnTo>
                      <a:pt x="2443" y="613"/>
                    </a:lnTo>
                    <a:lnTo>
                      <a:pt x="2443" y="519"/>
                    </a:lnTo>
                    <a:close/>
                    <a:moveTo>
                      <a:pt x="1506" y="1789"/>
                    </a:moveTo>
                    <a:lnTo>
                      <a:pt x="1506" y="1789"/>
                    </a:lnTo>
                    <a:lnTo>
                      <a:pt x="1542" y="1810"/>
                    </a:lnTo>
                    <a:lnTo>
                      <a:pt x="1578" y="1829"/>
                    </a:lnTo>
                    <a:lnTo>
                      <a:pt x="1615" y="1842"/>
                    </a:lnTo>
                    <a:lnTo>
                      <a:pt x="1653" y="1855"/>
                    </a:lnTo>
                    <a:lnTo>
                      <a:pt x="1690" y="1864"/>
                    </a:lnTo>
                    <a:lnTo>
                      <a:pt x="1727" y="1872"/>
                    </a:lnTo>
                    <a:lnTo>
                      <a:pt x="1767" y="1876"/>
                    </a:lnTo>
                    <a:lnTo>
                      <a:pt x="1806" y="1876"/>
                    </a:lnTo>
                    <a:lnTo>
                      <a:pt x="1806" y="1876"/>
                    </a:lnTo>
                    <a:lnTo>
                      <a:pt x="1836" y="1876"/>
                    </a:lnTo>
                    <a:lnTo>
                      <a:pt x="1862" y="1872"/>
                    </a:lnTo>
                    <a:lnTo>
                      <a:pt x="1889" y="1868"/>
                    </a:lnTo>
                    <a:lnTo>
                      <a:pt x="1913" y="1862"/>
                    </a:lnTo>
                    <a:lnTo>
                      <a:pt x="1935" y="1855"/>
                    </a:lnTo>
                    <a:lnTo>
                      <a:pt x="1956" y="1844"/>
                    </a:lnTo>
                    <a:lnTo>
                      <a:pt x="1977" y="1832"/>
                    </a:lnTo>
                    <a:lnTo>
                      <a:pt x="1994" y="1819"/>
                    </a:lnTo>
                    <a:lnTo>
                      <a:pt x="1994" y="1819"/>
                    </a:lnTo>
                    <a:lnTo>
                      <a:pt x="2010" y="1804"/>
                    </a:lnTo>
                    <a:lnTo>
                      <a:pt x="2024" y="1788"/>
                    </a:lnTo>
                    <a:lnTo>
                      <a:pt x="2035" y="1771"/>
                    </a:lnTo>
                    <a:lnTo>
                      <a:pt x="2044" y="1752"/>
                    </a:lnTo>
                    <a:lnTo>
                      <a:pt x="2052" y="1731"/>
                    </a:lnTo>
                    <a:lnTo>
                      <a:pt x="2057" y="1711"/>
                    </a:lnTo>
                    <a:lnTo>
                      <a:pt x="2061" y="1688"/>
                    </a:lnTo>
                    <a:lnTo>
                      <a:pt x="2061" y="1664"/>
                    </a:lnTo>
                    <a:lnTo>
                      <a:pt x="2061" y="1664"/>
                    </a:lnTo>
                    <a:lnTo>
                      <a:pt x="2061" y="1640"/>
                    </a:lnTo>
                    <a:lnTo>
                      <a:pt x="2057" y="1617"/>
                    </a:lnTo>
                    <a:lnTo>
                      <a:pt x="2052" y="1595"/>
                    </a:lnTo>
                    <a:lnTo>
                      <a:pt x="2044" y="1576"/>
                    </a:lnTo>
                    <a:lnTo>
                      <a:pt x="2033" y="1557"/>
                    </a:lnTo>
                    <a:lnTo>
                      <a:pt x="2022" y="1540"/>
                    </a:lnTo>
                    <a:lnTo>
                      <a:pt x="2007" y="1525"/>
                    </a:lnTo>
                    <a:lnTo>
                      <a:pt x="1990" y="1512"/>
                    </a:lnTo>
                    <a:lnTo>
                      <a:pt x="1971" y="1499"/>
                    </a:lnTo>
                    <a:lnTo>
                      <a:pt x="1949" y="1490"/>
                    </a:lnTo>
                    <a:lnTo>
                      <a:pt x="1926" y="1480"/>
                    </a:lnTo>
                    <a:lnTo>
                      <a:pt x="1900" y="1473"/>
                    </a:lnTo>
                    <a:lnTo>
                      <a:pt x="1872" y="1467"/>
                    </a:lnTo>
                    <a:lnTo>
                      <a:pt x="1840" y="1463"/>
                    </a:lnTo>
                    <a:lnTo>
                      <a:pt x="1808" y="1462"/>
                    </a:lnTo>
                    <a:lnTo>
                      <a:pt x="1772" y="1460"/>
                    </a:lnTo>
                    <a:lnTo>
                      <a:pt x="1772" y="1460"/>
                    </a:lnTo>
                    <a:lnTo>
                      <a:pt x="1724" y="1462"/>
                    </a:lnTo>
                    <a:lnTo>
                      <a:pt x="1669" y="1465"/>
                    </a:lnTo>
                    <a:lnTo>
                      <a:pt x="1609" y="1471"/>
                    </a:lnTo>
                    <a:lnTo>
                      <a:pt x="1546" y="1478"/>
                    </a:lnTo>
                    <a:lnTo>
                      <a:pt x="1546" y="710"/>
                    </a:lnTo>
                    <a:lnTo>
                      <a:pt x="2306" y="710"/>
                    </a:lnTo>
                    <a:lnTo>
                      <a:pt x="2306" y="958"/>
                    </a:lnTo>
                    <a:lnTo>
                      <a:pt x="1804" y="958"/>
                    </a:lnTo>
                    <a:lnTo>
                      <a:pt x="1804" y="1233"/>
                    </a:lnTo>
                    <a:lnTo>
                      <a:pt x="1804" y="1233"/>
                    </a:lnTo>
                    <a:lnTo>
                      <a:pt x="1864" y="1227"/>
                    </a:lnTo>
                    <a:lnTo>
                      <a:pt x="1919" y="1227"/>
                    </a:lnTo>
                    <a:lnTo>
                      <a:pt x="1919" y="1227"/>
                    </a:lnTo>
                    <a:lnTo>
                      <a:pt x="1971" y="1229"/>
                    </a:lnTo>
                    <a:lnTo>
                      <a:pt x="2020" y="1233"/>
                    </a:lnTo>
                    <a:lnTo>
                      <a:pt x="2065" y="1242"/>
                    </a:lnTo>
                    <a:lnTo>
                      <a:pt x="2108" y="1255"/>
                    </a:lnTo>
                    <a:lnTo>
                      <a:pt x="2147" y="1270"/>
                    </a:lnTo>
                    <a:lnTo>
                      <a:pt x="2185" y="1289"/>
                    </a:lnTo>
                    <a:lnTo>
                      <a:pt x="2218" y="1312"/>
                    </a:lnTo>
                    <a:lnTo>
                      <a:pt x="2235" y="1325"/>
                    </a:lnTo>
                    <a:lnTo>
                      <a:pt x="2250" y="1338"/>
                    </a:lnTo>
                    <a:lnTo>
                      <a:pt x="2250" y="1338"/>
                    </a:lnTo>
                    <a:lnTo>
                      <a:pt x="2278" y="1366"/>
                    </a:lnTo>
                    <a:lnTo>
                      <a:pt x="2303" y="1398"/>
                    </a:lnTo>
                    <a:lnTo>
                      <a:pt x="2323" y="1432"/>
                    </a:lnTo>
                    <a:lnTo>
                      <a:pt x="2340" y="1469"/>
                    </a:lnTo>
                    <a:lnTo>
                      <a:pt x="2353" y="1507"/>
                    </a:lnTo>
                    <a:lnTo>
                      <a:pt x="2363" y="1548"/>
                    </a:lnTo>
                    <a:lnTo>
                      <a:pt x="2368" y="1591"/>
                    </a:lnTo>
                    <a:lnTo>
                      <a:pt x="2370" y="1638"/>
                    </a:lnTo>
                    <a:lnTo>
                      <a:pt x="2370" y="1638"/>
                    </a:lnTo>
                    <a:lnTo>
                      <a:pt x="2370" y="1662"/>
                    </a:lnTo>
                    <a:lnTo>
                      <a:pt x="2368" y="1688"/>
                    </a:lnTo>
                    <a:lnTo>
                      <a:pt x="2365" y="1713"/>
                    </a:lnTo>
                    <a:lnTo>
                      <a:pt x="2361" y="1735"/>
                    </a:lnTo>
                    <a:lnTo>
                      <a:pt x="2355" y="1759"/>
                    </a:lnTo>
                    <a:lnTo>
                      <a:pt x="2350" y="1782"/>
                    </a:lnTo>
                    <a:lnTo>
                      <a:pt x="2342" y="1804"/>
                    </a:lnTo>
                    <a:lnTo>
                      <a:pt x="2335" y="1825"/>
                    </a:lnTo>
                    <a:lnTo>
                      <a:pt x="2325" y="1847"/>
                    </a:lnTo>
                    <a:lnTo>
                      <a:pt x="2314" y="1866"/>
                    </a:lnTo>
                    <a:lnTo>
                      <a:pt x="2303" y="1887"/>
                    </a:lnTo>
                    <a:lnTo>
                      <a:pt x="2290" y="1906"/>
                    </a:lnTo>
                    <a:lnTo>
                      <a:pt x="2276" y="1924"/>
                    </a:lnTo>
                    <a:lnTo>
                      <a:pt x="2261" y="1943"/>
                    </a:lnTo>
                    <a:lnTo>
                      <a:pt x="2245" y="1960"/>
                    </a:lnTo>
                    <a:lnTo>
                      <a:pt x="2228" y="1977"/>
                    </a:lnTo>
                    <a:lnTo>
                      <a:pt x="2228" y="1977"/>
                    </a:lnTo>
                    <a:lnTo>
                      <a:pt x="2209" y="1992"/>
                    </a:lnTo>
                    <a:lnTo>
                      <a:pt x="2190" y="2007"/>
                    </a:lnTo>
                    <a:lnTo>
                      <a:pt x="2170" y="2022"/>
                    </a:lnTo>
                    <a:lnTo>
                      <a:pt x="2149" y="2035"/>
                    </a:lnTo>
                    <a:lnTo>
                      <a:pt x="2128" y="2046"/>
                    </a:lnTo>
                    <a:lnTo>
                      <a:pt x="2106" y="2057"/>
                    </a:lnTo>
                    <a:lnTo>
                      <a:pt x="2083" y="2067"/>
                    </a:lnTo>
                    <a:lnTo>
                      <a:pt x="2059" y="2076"/>
                    </a:lnTo>
                    <a:lnTo>
                      <a:pt x="2035" y="2084"/>
                    </a:lnTo>
                    <a:lnTo>
                      <a:pt x="2009" y="2089"/>
                    </a:lnTo>
                    <a:lnTo>
                      <a:pt x="1982" y="2095"/>
                    </a:lnTo>
                    <a:lnTo>
                      <a:pt x="1956" y="2100"/>
                    </a:lnTo>
                    <a:lnTo>
                      <a:pt x="1900" y="2106"/>
                    </a:lnTo>
                    <a:lnTo>
                      <a:pt x="1840" y="2108"/>
                    </a:lnTo>
                    <a:lnTo>
                      <a:pt x="1840" y="2108"/>
                    </a:lnTo>
                    <a:lnTo>
                      <a:pt x="1791" y="2108"/>
                    </a:lnTo>
                    <a:lnTo>
                      <a:pt x="1744" y="2104"/>
                    </a:lnTo>
                    <a:lnTo>
                      <a:pt x="1701" y="2100"/>
                    </a:lnTo>
                    <a:lnTo>
                      <a:pt x="1658" y="2093"/>
                    </a:lnTo>
                    <a:lnTo>
                      <a:pt x="1617" y="2085"/>
                    </a:lnTo>
                    <a:lnTo>
                      <a:pt x="1578" y="2074"/>
                    </a:lnTo>
                    <a:lnTo>
                      <a:pt x="1542" y="2063"/>
                    </a:lnTo>
                    <a:lnTo>
                      <a:pt x="1506" y="2048"/>
                    </a:lnTo>
                    <a:lnTo>
                      <a:pt x="1506" y="17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577" name="Rectangle 6">
                <a:extLst>
                  <a:ext uri="{FF2B5EF4-FFF2-40B4-BE49-F238E27FC236}">
                    <a16:creationId xmlns:a16="http://schemas.microsoft.com/office/drawing/2014/main" id="{4D477959-BE6C-4C00-A5D1-D66AD6BC0F21}"/>
                  </a:ext>
                </a:extLst>
              </p:cNvPr>
              <p:cNvSpPr>
                <a:spLocks noChangeArrowheads="1"/>
              </p:cNvSpPr>
              <p:nvPr/>
            </p:nvSpPr>
            <p:spPr bwMode="auto">
              <a:xfrm>
                <a:off x="-4894263" y="-395288"/>
                <a:ext cx="6880226" cy="1430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grpSp>
        <p:sp>
          <p:nvSpPr>
            <p:cNvPr id="575" name="Freeform 10">
              <a:extLst>
                <a:ext uri="{FF2B5EF4-FFF2-40B4-BE49-F238E27FC236}">
                  <a16:creationId xmlns:a16="http://schemas.microsoft.com/office/drawing/2014/main" id="{CA856A15-E064-4965-8D00-4A8F6E2ED096}"/>
                </a:ext>
              </a:extLst>
            </p:cNvPr>
            <p:cNvSpPr>
              <a:spLocks noEditPoints="1"/>
            </p:cNvSpPr>
            <p:nvPr/>
          </p:nvSpPr>
          <p:spPr bwMode="auto">
            <a:xfrm>
              <a:off x="8613821" y="2282152"/>
              <a:ext cx="254366" cy="481076"/>
            </a:xfrm>
            <a:custGeom>
              <a:avLst/>
              <a:gdLst>
                <a:gd name="T0" fmla="*/ 541 w 2320"/>
                <a:gd name="T1" fmla="*/ 2871 h 4320"/>
                <a:gd name="T2" fmla="*/ 527 w 2320"/>
                <a:gd name="T3" fmla="*/ 2627 h 4320"/>
                <a:gd name="T4" fmla="*/ 551 w 2320"/>
                <a:gd name="T5" fmla="*/ 2448 h 4320"/>
                <a:gd name="T6" fmla="*/ 618 w 2320"/>
                <a:gd name="T7" fmla="*/ 2264 h 4320"/>
                <a:gd name="T8" fmla="*/ 707 w 2320"/>
                <a:gd name="T9" fmla="*/ 2120 h 4320"/>
                <a:gd name="T10" fmla="*/ 894 w 2320"/>
                <a:gd name="T11" fmla="*/ 1920 h 4320"/>
                <a:gd name="T12" fmla="*/ 1139 w 2320"/>
                <a:gd name="T13" fmla="*/ 1703 h 4320"/>
                <a:gd name="T14" fmla="*/ 1308 w 2320"/>
                <a:gd name="T15" fmla="*/ 1501 h 4320"/>
                <a:gd name="T16" fmla="*/ 1368 w 2320"/>
                <a:gd name="T17" fmla="*/ 1375 h 4320"/>
                <a:gd name="T18" fmla="*/ 1398 w 2320"/>
                <a:gd name="T19" fmla="*/ 1211 h 4320"/>
                <a:gd name="T20" fmla="*/ 1385 w 2320"/>
                <a:gd name="T21" fmla="*/ 1076 h 4320"/>
                <a:gd name="T22" fmla="*/ 1337 w 2320"/>
                <a:gd name="T23" fmla="*/ 962 h 4320"/>
                <a:gd name="T24" fmla="*/ 1258 w 2320"/>
                <a:gd name="T25" fmla="*/ 871 h 4320"/>
                <a:gd name="T26" fmla="*/ 1128 w 2320"/>
                <a:gd name="T27" fmla="*/ 796 h 4320"/>
                <a:gd name="T28" fmla="*/ 988 w 2320"/>
                <a:gd name="T29" fmla="*/ 767 h 4320"/>
                <a:gd name="T30" fmla="*/ 704 w 2320"/>
                <a:gd name="T31" fmla="*/ 788 h 4320"/>
                <a:gd name="T32" fmla="*/ 403 w 2320"/>
                <a:gd name="T33" fmla="*/ 885 h 4320"/>
                <a:gd name="T34" fmla="*/ 55 w 2320"/>
                <a:gd name="T35" fmla="*/ 1101 h 4320"/>
                <a:gd name="T36" fmla="*/ 235 w 2320"/>
                <a:gd name="T37" fmla="*/ 152 h 4320"/>
                <a:gd name="T38" fmla="*/ 624 w 2320"/>
                <a:gd name="T39" fmla="*/ 39 h 4320"/>
                <a:gd name="T40" fmla="*/ 1039 w 2320"/>
                <a:gd name="T41" fmla="*/ 0 h 4320"/>
                <a:gd name="T42" fmla="*/ 1485 w 2320"/>
                <a:gd name="T43" fmla="*/ 46 h 4320"/>
                <a:gd name="T44" fmla="*/ 1811 w 2320"/>
                <a:gd name="T45" fmla="*/ 162 h 4320"/>
                <a:gd name="T46" fmla="*/ 2013 w 2320"/>
                <a:gd name="T47" fmla="*/ 299 h 4320"/>
                <a:gd name="T48" fmla="*/ 2138 w 2320"/>
                <a:gd name="T49" fmla="*/ 437 h 4320"/>
                <a:gd name="T50" fmla="*/ 2222 w 2320"/>
                <a:gd name="T51" fmla="*/ 577 h 4320"/>
                <a:gd name="T52" fmla="*/ 2289 w 2320"/>
                <a:gd name="T53" fmla="*/ 767 h 4320"/>
                <a:gd name="T54" fmla="*/ 2319 w 2320"/>
                <a:gd name="T55" fmla="*/ 988 h 4320"/>
                <a:gd name="T56" fmla="*/ 2310 w 2320"/>
                <a:gd name="T57" fmla="*/ 1226 h 4320"/>
                <a:gd name="T58" fmla="*/ 2256 w 2320"/>
                <a:gd name="T59" fmla="*/ 1450 h 4320"/>
                <a:gd name="T60" fmla="*/ 2159 w 2320"/>
                <a:gd name="T61" fmla="*/ 1651 h 4320"/>
                <a:gd name="T62" fmla="*/ 1992 w 2320"/>
                <a:gd name="T63" fmla="*/ 1868 h 4320"/>
                <a:gd name="T64" fmla="*/ 1696 w 2320"/>
                <a:gd name="T65" fmla="*/ 2141 h 4320"/>
                <a:gd name="T66" fmla="*/ 1445 w 2320"/>
                <a:gd name="T67" fmla="*/ 2372 h 4320"/>
                <a:gd name="T68" fmla="*/ 1342 w 2320"/>
                <a:gd name="T69" fmla="*/ 2517 h 4320"/>
                <a:gd name="T70" fmla="*/ 1299 w 2320"/>
                <a:gd name="T71" fmla="*/ 2636 h 4320"/>
                <a:gd name="T72" fmla="*/ 1283 w 2320"/>
                <a:gd name="T73" fmla="*/ 2778 h 4320"/>
                <a:gd name="T74" fmla="*/ 1324 w 2320"/>
                <a:gd name="T75" fmla="*/ 2987 h 4320"/>
                <a:gd name="T76" fmla="*/ 956 w 2320"/>
                <a:gd name="T77" fmla="*/ 4319 h 4320"/>
                <a:gd name="T78" fmla="*/ 775 w 2320"/>
                <a:gd name="T79" fmla="*/ 4276 h 4320"/>
                <a:gd name="T80" fmla="*/ 624 w 2320"/>
                <a:gd name="T81" fmla="*/ 4180 h 4320"/>
                <a:gd name="T82" fmla="*/ 531 w 2320"/>
                <a:gd name="T83" fmla="*/ 4063 h 4320"/>
                <a:gd name="T84" fmla="*/ 475 w 2320"/>
                <a:gd name="T85" fmla="*/ 3909 h 4320"/>
                <a:gd name="T86" fmla="*/ 475 w 2320"/>
                <a:gd name="T87" fmla="*/ 3761 h 4320"/>
                <a:gd name="T88" fmla="*/ 531 w 2320"/>
                <a:gd name="T89" fmla="*/ 3607 h 4320"/>
                <a:gd name="T90" fmla="*/ 624 w 2320"/>
                <a:gd name="T91" fmla="*/ 3494 h 4320"/>
                <a:gd name="T92" fmla="*/ 775 w 2320"/>
                <a:gd name="T93" fmla="*/ 3401 h 4320"/>
                <a:gd name="T94" fmla="*/ 956 w 2320"/>
                <a:gd name="T95" fmla="*/ 3359 h 4320"/>
                <a:gd name="T96" fmla="*/ 1123 w 2320"/>
                <a:gd name="T97" fmla="*/ 3366 h 4320"/>
                <a:gd name="T98" fmla="*/ 1292 w 2320"/>
                <a:gd name="T99" fmla="*/ 3422 h 4320"/>
                <a:gd name="T100" fmla="*/ 1413 w 2320"/>
                <a:gd name="T101" fmla="*/ 3512 h 4320"/>
                <a:gd name="T102" fmla="*/ 1508 w 2320"/>
                <a:gd name="T103" fmla="*/ 3647 h 4320"/>
                <a:gd name="T104" fmla="*/ 1545 w 2320"/>
                <a:gd name="T105" fmla="*/ 3810 h 4320"/>
                <a:gd name="T106" fmla="*/ 1531 w 2320"/>
                <a:gd name="T107" fmla="*/ 3960 h 4320"/>
                <a:gd name="T108" fmla="*/ 1463 w 2320"/>
                <a:gd name="T109" fmla="*/ 4111 h 4320"/>
                <a:gd name="T110" fmla="*/ 1358 w 2320"/>
                <a:gd name="T111" fmla="*/ 4216 h 4320"/>
                <a:gd name="T112" fmla="*/ 1201 w 2320"/>
                <a:gd name="T113" fmla="*/ 4294 h 4320"/>
                <a:gd name="T114" fmla="*/ 1012 w 2320"/>
                <a:gd name="T115" fmla="*/ 432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0" h="4320">
                  <a:moveTo>
                    <a:pt x="586" y="3042"/>
                  </a:moveTo>
                  <a:lnTo>
                    <a:pt x="586" y="3042"/>
                  </a:lnTo>
                  <a:lnTo>
                    <a:pt x="573" y="3004"/>
                  </a:lnTo>
                  <a:lnTo>
                    <a:pt x="560" y="2963"/>
                  </a:lnTo>
                  <a:lnTo>
                    <a:pt x="550" y="2918"/>
                  </a:lnTo>
                  <a:lnTo>
                    <a:pt x="541" y="2871"/>
                  </a:lnTo>
                  <a:lnTo>
                    <a:pt x="541" y="2871"/>
                  </a:lnTo>
                  <a:lnTo>
                    <a:pt x="534" y="2825"/>
                  </a:lnTo>
                  <a:lnTo>
                    <a:pt x="529" y="2780"/>
                  </a:lnTo>
                  <a:lnTo>
                    <a:pt x="527" y="2735"/>
                  </a:lnTo>
                  <a:lnTo>
                    <a:pt x="525" y="2693"/>
                  </a:lnTo>
                  <a:lnTo>
                    <a:pt x="525" y="2693"/>
                  </a:lnTo>
                  <a:lnTo>
                    <a:pt x="525" y="2660"/>
                  </a:lnTo>
                  <a:lnTo>
                    <a:pt x="527" y="2627"/>
                  </a:lnTo>
                  <a:lnTo>
                    <a:pt x="529" y="2595"/>
                  </a:lnTo>
                  <a:lnTo>
                    <a:pt x="532" y="2565"/>
                  </a:lnTo>
                  <a:lnTo>
                    <a:pt x="536" y="2534"/>
                  </a:lnTo>
                  <a:lnTo>
                    <a:pt x="540" y="2504"/>
                  </a:lnTo>
                  <a:lnTo>
                    <a:pt x="545" y="2476"/>
                  </a:lnTo>
                  <a:lnTo>
                    <a:pt x="551" y="2448"/>
                  </a:lnTo>
                  <a:lnTo>
                    <a:pt x="551" y="2448"/>
                  </a:lnTo>
                  <a:lnTo>
                    <a:pt x="559" y="2421"/>
                  </a:lnTo>
                  <a:lnTo>
                    <a:pt x="567" y="2392"/>
                  </a:lnTo>
                  <a:lnTo>
                    <a:pt x="574" y="2367"/>
                  </a:lnTo>
                  <a:lnTo>
                    <a:pt x="584" y="2340"/>
                  </a:lnTo>
                  <a:lnTo>
                    <a:pt x="595" y="2314"/>
                  </a:lnTo>
                  <a:lnTo>
                    <a:pt x="605" y="2288"/>
                  </a:lnTo>
                  <a:lnTo>
                    <a:pt x="618" y="2264"/>
                  </a:lnTo>
                  <a:lnTo>
                    <a:pt x="631" y="2240"/>
                  </a:lnTo>
                  <a:lnTo>
                    <a:pt x="631" y="2240"/>
                  </a:lnTo>
                  <a:lnTo>
                    <a:pt x="644" y="2215"/>
                  </a:lnTo>
                  <a:lnTo>
                    <a:pt x="658" y="2191"/>
                  </a:lnTo>
                  <a:lnTo>
                    <a:pt x="673" y="2166"/>
                  </a:lnTo>
                  <a:lnTo>
                    <a:pt x="690" y="2143"/>
                  </a:lnTo>
                  <a:lnTo>
                    <a:pt x="707" y="2120"/>
                  </a:lnTo>
                  <a:lnTo>
                    <a:pt x="723" y="2097"/>
                  </a:lnTo>
                  <a:lnTo>
                    <a:pt x="743" y="2075"/>
                  </a:lnTo>
                  <a:lnTo>
                    <a:pt x="762" y="2052"/>
                  </a:lnTo>
                  <a:lnTo>
                    <a:pt x="762" y="2052"/>
                  </a:lnTo>
                  <a:lnTo>
                    <a:pt x="803" y="2008"/>
                  </a:lnTo>
                  <a:lnTo>
                    <a:pt x="847" y="1964"/>
                  </a:lnTo>
                  <a:lnTo>
                    <a:pt x="894" y="1920"/>
                  </a:lnTo>
                  <a:lnTo>
                    <a:pt x="945" y="1876"/>
                  </a:lnTo>
                  <a:lnTo>
                    <a:pt x="945" y="1876"/>
                  </a:lnTo>
                  <a:lnTo>
                    <a:pt x="999" y="1830"/>
                  </a:lnTo>
                  <a:lnTo>
                    <a:pt x="1050" y="1786"/>
                  </a:lnTo>
                  <a:lnTo>
                    <a:pt x="1096" y="1744"/>
                  </a:lnTo>
                  <a:lnTo>
                    <a:pt x="1139" y="1703"/>
                  </a:lnTo>
                  <a:lnTo>
                    <a:pt x="1139" y="1703"/>
                  </a:lnTo>
                  <a:lnTo>
                    <a:pt x="1179" y="1662"/>
                  </a:lnTo>
                  <a:lnTo>
                    <a:pt x="1217" y="1622"/>
                  </a:lnTo>
                  <a:lnTo>
                    <a:pt x="1250" y="1582"/>
                  </a:lnTo>
                  <a:lnTo>
                    <a:pt x="1281" y="1542"/>
                  </a:lnTo>
                  <a:lnTo>
                    <a:pt x="1281" y="1542"/>
                  </a:lnTo>
                  <a:lnTo>
                    <a:pt x="1295" y="1522"/>
                  </a:lnTo>
                  <a:lnTo>
                    <a:pt x="1308" y="1501"/>
                  </a:lnTo>
                  <a:lnTo>
                    <a:pt x="1321" y="1481"/>
                  </a:lnTo>
                  <a:lnTo>
                    <a:pt x="1332" y="1460"/>
                  </a:lnTo>
                  <a:lnTo>
                    <a:pt x="1342" y="1440"/>
                  </a:lnTo>
                  <a:lnTo>
                    <a:pt x="1351" y="1418"/>
                  </a:lnTo>
                  <a:lnTo>
                    <a:pt x="1360" y="1397"/>
                  </a:lnTo>
                  <a:lnTo>
                    <a:pt x="1368" y="1375"/>
                  </a:lnTo>
                  <a:lnTo>
                    <a:pt x="1368" y="1375"/>
                  </a:lnTo>
                  <a:lnTo>
                    <a:pt x="1376" y="1354"/>
                  </a:lnTo>
                  <a:lnTo>
                    <a:pt x="1381" y="1332"/>
                  </a:lnTo>
                  <a:lnTo>
                    <a:pt x="1386" y="1309"/>
                  </a:lnTo>
                  <a:lnTo>
                    <a:pt x="1390" y="1285"/>
                  </a:lnTo>
                  <a:lnTo>
                    <a:pt x="1394" y="1261"/>
                  </a:lnTo>
                  <a:lnTo>
                    <a:pt x="1396" y="1235"/>
                  </a:lnTo>
                  <a:lnTo>
                    <a:pt x="1398" y="1211"/>
                  </a:lnTo>
                  <a:lnTo>
                    <a:pt x="1398" y="1184"/>
                  </a:lnTo>
                  <a:lnTo>
                    <a:pt x="1398" y="1184"/>
                  </a:lnTo>
                  <a:lnTo>
                    <a:pt x="1398" y="1162"/>
                  </a:lnTo>
                  <a:lnTo>
                    <a:pt x="1395" y="1140"/>
                  </a:lnTo>
                  <a:lnTo>
                    <a:pt x="1393" y="1119"/>
                  </a:lnTo>
                  <a:lnTo>
                    <a:pt x="1390" y="1098"/>
                  </a:lnTo>
                  <a:lnTo>
                    <a:pt x="1385" y="1076"/>
                  </a:lnTo>
                  <a:lnTo>
                    <a:pt x="1380" y="1057"/>
                  </a:lnTo>
                  <a:lnTo>
                    <a:pt x="1373" y="1036"/>
                  </a:lnTo>
                  <a:lnTo>
                    <a:pt x="1366" y="1017"/>
                  </a:lnTo>
                  <a:lnTo>
                    <a:pt x="1366" y="1017"/>
                  </a:lnTo>
                  <a:lnTo>
                    <a:pt x="1357" y="998"/>
                  </a:lnTo>
                  <a:lnTo>
                    <a:pt x="1348" y="980"/>
                  </a:lnTo>
                  <a:lnTo>
                    <a:pt x="1337" y="962"/>
                  </a:lnTo>
                  <a:lnTo>
                    <a:pt x="1327" y="945"/>
                  </a:lnTo>
                  <a:lnTo>
                    <a:pt x="1314" y="928"/>
                  </a:lnTo>
                  <a:lnTo>
                    <a:pt x="1301" y="913"/>
                  </a:lnTo>
                  <a:lnTo>
                    <a:pt x="1288" y="899"/>
                  </a:lnTo>
                  <a:lnTo>
                    <a:pt x="1273" y="884"/>
                  </a:lnTo>
                  <a:lnTo>
                    <a:pt x="1273" y="884"/>
                  </a:lnTo>
                  <a:lnTo>
                    <a:pt x="1258" y="871"/>
                  </a:lnTo>
                  <a:lnTo>
                    <a:pt x="1242" y="858"/>
                  </a:lnTo>
                  <a:lnTo>
                    <a:pt x="1226" y="846"/>
                  </a:lnTo>
                  <a:lnTo>
                    <a:pt x="1208" y="835"/>
                  </a:lnTo>
                  <a:lnTo>
                    <a:pt x="1188" y="824"/>
                  </a:lnTo>
                  <a:lnTo>
                    <a:pt x="1169" y="814"/>
                  </a:lnTo>
                  <a:lnTo>
                    <a:pt x="1148" y="805"/>
                  </a:lnTo>
                  <a:lnTo>
                    <a:pt x="1128" y="796"/>
                  </a:lnTo>
                  <a:lnTo>
                    <a:pt x="1128" y="796"/>
                  </a:lnTo>
                  <a:lnTo>
                    <a:pt x="1106" y="790"/>
                  </a:lnTo>
                  <a:lnTo>
                    <a:pt x="1083" y="782"/>
                  </a:lnTo>
                  <a:lnTo>
                    <a:pt x="1060" y="777"/>
                  </a:lnTo>
                  <a:lnTo>
                    <a:pt x="1037" y="773"/>
                  </a:lnTo>
                  <a:lnTo>
                    <a:pt x="1012" y="769"/>
                  </a:lnTo>
                  <a:lnTo>
                    <a:pt x="988" y="767"/>
                  </a:lnTo>
                  <a:lnTo>
                    <a:pt x="962" y="765"/>
                  </a:lnTo>
                  <a:lnTo>
                    <a:pt x="936" y="764"/>
                  </a:lnTo>
                  <a:lnTo>
                    <a:pt x="936" y="764"/>
                  </a:lnTo>
                  <a:lnTo>
                    <a:pt x="880" y="767"/>
                  </a:lnTo>
                  <a:lnTo>
                    <a:pt x="822" y="771"/>
                  </a:lnTo>
                  <a:lnTo>
                    <a:pt x="763" y="778"/>
                  </a:lnTo>
                  <a:lnTo>
                    <a:pt x="704" y="788"/>
                  </a:lnTo>
                  <a:lnTo>
                    <a:pt x="645" y="801"/>
                  </a:lnTo>
                  <a:lnTo>
                    <a:pt x="586" y="818"/>
                  </a:lnTo>
                  <a:lnTo>
                    <a:pt x="525" y="837"/>
                  </a:lnTo>
                  <a:lnTo>
                    <a:pt x="464" y="859"/>
                  </a:lnTo>
                  <a:lnTo>
                    <a:pt x="464" y="859"/>
                  </a:lnTo>
                  <a:lnTo>
                    <a:pt x="433" y="872"/>
                  </a:lnTo>
                  <a:lnTo>
                    <a:pt x="403" y="885"/>
                  </a:lnTo>
                  <a:lnTo>
                    <a:pt x="373" y="899"/>
                  </a:lnTo>
                  <a:lnTo>
                    <a:pt x="343" y="913"/>
                  </a:lnTo>
                  <a:lnTo>
                    <a:pt x="284" y="944"/>
                  </a:lnTo>
                  <a:lnTo>
                    <a:pt x="225" y="979"/>
                  </a:lnTo>
                  <a:lnTo>
                    <a:pt x="168" y="1016"/>
                  </a:lnTo>
                  <a:lnTo>
                    <a:pt x="110" y="1057"/>
                  </a:lnTo>
                  <a:lnTo>
                    <a:pt x="55" y="1101"/>
                  </a:lnTo>
                  <a:lnTo>
                    <a:pt x="0" y="1147"/>
                  </a:lnTo>
                  <a:lnTo>
                    <a:pt x="0" y="268"/>
                  </a:lnTo>
                  <a:lnTo>
                    <a:pt x="0" y="268"/>
                  </a:lnTo>
                  <a:lnTo>
                    <a:pt x="57" y="236"/>
                  </a:lnTo>
                  <a:lnTo>
                    <a:pt x="114" y="205"/>
                  </a:lnTo>
                  <a:lnTo>
                    <a:pt x="175" y="177"/>
                  </a:lnTo>
                  <a:lnTo>
                    <a:pt x="235" y="152"/>
                  </a:lnTo>
                  <a:lnTo>
                    <a:pt x="297" y="127"/>
                  </a:lnTo>
                  <a:lnTo>
                    <a:pt x="360" y="105"/>
                  </a:lnTo>
                  <a:lnTo>
                    <a:pt x="424" y="85"/>
                  </a:lnTo>
                  <a:lnTo>
                    <a:pt x="491" y="67"/>
                  </a:lnTo>
                  <a:lnTo>
                    <a:pt x="491" y="67"/>
                  </a:lnTo>
                  <a:lnTo>
                    <a:pt x="556" y="51"/>
                  </a:lnTo>
                  <a:lnTo>
                    <a:pt x="624" y="39"/>
                  </a:lnTo>
                  <a:lnTo>
                    <a:pt x="691" y="27"/>
                  </a:lnTo>
                  <a:lnTo>
                    <a:pt x="760" y="17"/>
                  </a:lnTo>
                  <a:lnTo>
                    <a:pt x="829" y="10"/>
                  </a:lnTo>
                  <a:lnTo>
                    <a:pt x="898" y="5"/>
                  </a:lnTo>
                  <a:lnTo>
                    <a:pt x="969" y="1"/>
                  </a:lnTo>
                  <a:lnTo>
                    <a:pt x="1039" y="0"/>
                  </a:lnTo>
                  <a:lnTo>
                    <a:pt x="1039" y="0"/>
                  </a:lnTo>
                  <a:lnTo>
                    <a:pt x="1106" y="1"/>
                  </a:lnTo>
                  <a:lnTo>
                    <a:pt x="1172" y="4"/>
                  </a:lnTo>
                  <a:lnTo>
                    <a:pt x="1237" y="9"/>
                  </a:lnTo>
                  <a:lnTo>
                    <a:pt x="1300" y="15"/>
                  </a:lnTo>
                  <a:lnTo>
                    <a:pt x="1363" y="23"/>
                  </a:lnTo>
                  <a:lnTo>
                    <a:pt x="1425" y="33"/>
                  </a:lnTo>
                  <a:lnTo>
                    <a:pt x="1485" y="46"/>
                  </a:lnTo>
                  <a:lnTo>
                    <a:pt x="1544" y="60"/>
                  </a:lnTo>
                  <a:lnTo>
                    <a:pt x="1544" y="60"/>
                  </a:lnTo>
                  <a:lnTo>
                    <a:pt x="1601" y="76"/>
                  </a:lnTo>
                  <a:lnTo>
                    <a:pt x="1656" y="94"/>
                  </a:lnTo>
                  <a:lnTo>
                    <a:pt x="1710" y="114"/>
                  </a:lnTo>
                  <a:lnTo>
                    <a:pt x="1762" y="137"/>
                  </a:lnTo>
                  <a:lnTo>
                    <a:pt x="1811" y="162"/>
                  </a:lnTo>
                  <a:lnTo>
                    <a:pt x="1860" y="189"/>
                  </a:lnTo>
                  <a:lnTo>
                    <a:pt x="1906" y="217"/>
                  </a:lnTo>
                  <a:lnTo>
                    <a:pt x="1950" y="248"/>
                  </a:lnTo>
                  <a:lnTo>
                    <a:pt x="1950" y="248"/>
                  </a:lnTo>
                  <a:lnTo>
                    <a:pt x="1972" y="265"/>
                  </a:lnTo>
                  <a:lnTo>
                    <a:pt x="1992" y="281"/>
                  </a:lnTo>
                  <a:lnTo>
                    <a:pt x="2013" y="299"/>
                  </a:lnTo>
                  <a:lnTo>
                    <a:pt x="2032" y="317"/>
                  </a:lnTo>
                  <a:lnTo>
                    <a:pt x="2052" y="335"/>
                  </a:lnTo>
                  <a:lnTo>
                    <a:pt x="2070" y="354"/>
                  </a:lnTo>
                  <a:lnTo>
                    <a:pt x="2087" y="374"/>
                  </a:lnTo>
                  <a:lnTo>
                    <a:pt x="2105" y="394"/>
                  </a:lnTo>
                  <a:lnTo>
                    <a:pt x="2122" y="415"/>
                  </a:lnTo>
                  <a:lnTo>
                    <a:pt x="2138" y="437"/>
                  </a:lnTo>
                  <a:lnTo>
                    <a:pt x="2153" y="458"/>
                  </a:lnTo>
                  <a:lnTo>
                    <a:pt x="2168" y="482"/>
                  </a:lnTo>
                  <a:lnTo>
                    <a:pt x="2183" y="503"/>
                  </a:lnTo>
                  <a:lnTo>
                    <a:pt x="2197" y="528"/>
                  </a:lnTo>
                  <a:lnTo>
                    <a:pt x="2210" y="552"/>
                  </a:lnTo>
                  <a:lnTo>
                    <a:pt x="2222" y="577"/>
                  </a:lnTo>
                  <a:lnTo>
                    <a:pt x="2222" y="577"/>
                  </a:lnTo>
                  <a:lnTo>
                    <a:pt x="2234" y="602"/>
                  </a:lnTo>
                  <a:lnTo>
                    <a:pt x="2244" y="628"/>
                  </a:lnTo>
                  <a:lnTo>
                    <a:pt x="2254" y="654"/>
                  </a:lnTo>
                  <a:lnTo>
                    <a:pt x="2265" y="682"/>
                  </a:lnTo>
                  <a:lnTo>
                    <a:pt x="2274" y="709"/>
                  </a:lnTo>
                  <a:lnTo>
                    <a:pt x="2281" y="737"/>
                  </a:lnTo>
                  <a:lnTo>
                    <a:pt x="2289" y="767"/>
                  </a:lnTo>
                  <a:lnTo>
                    <a:pt x="2296" y="796"/>
                  </a:lnTo>
                  <a:lnTo>
                    <a:pt x="2301" y="827"/>
                  </a:lnTo>
                  <a:lnTo>
                    <a:pt x="2306" y="858"/>
                  </a:lnTo>
                  <a:lnTo>
                    <a:pt x="2310" y="889"/>
                  </a:lnTo>
                  <a:lnTo>
                    <a:pt x="2314" y="921"/>
                  </a:lnTo>
                  <a:lnTo>
                    <a:pt x="2316" y="954"/>
                  </a:lnTo>
                  <a:lnTo>
                    <a:pt x="2319" y="988"/>
                  </a:lnTo>
                  <a:lnTo>
                    <a:pt x="2319" y="1021"/>
                  </a:lnTo>
                  <a:lnTo>
                    <a:pt x="2320" y="1056"/>
                  </a:lnTo>
                  <a:lnTo>
                    <a:pt x="2320" y="1056"/>
                  </a:lnTo>
                  <a:lnTo>
                    <a:pt x="2319" y="1101"/>
                  </a:lnTo>
                  <a:lnTo>
                    <a:pt x="2317" y="1143"/>
                  </a:lnTo>
                  <a:lnTo>
                    <a:pt x="2314" y="1185"/>
                  </a:lnTo>
                  <a:lnTo>
                    <a:pt x="2310" y="1226"/>
                  </a:lnTo>
                  <a:lnTo>
                    <a:pt x="2303" y="1265"/>
                  </a:lnTo>
                  <a:lnTo>
                    <a:pt x="2297" y="1305"/>
                  </a:lnTo>
                  <a:lnTo>
                    <a:pt x="2288" y="1342"/>
                  </a:lnTo>
                  <a:lnTo>
                    <a:pt x="2279" y="1378"/>
                  </a:lnTo>
                  <a:lnTo>
                    <a:pt x="2279" y="1378"/>
                  </a:lnTo>
                  <a:lnTo>
                    <a:pt x="2269" y="1414"/>
                  </a:lnTo>
                  <a:lnTo>
                    <a:pt x="2256" y="1450"/>
                  </a:lnTo>
                  <a:lnTo>
                    <a:pt x="2243" y="1485"/>
                  </a:lnTo>
                  <a:lnTo>
                    <a:pt x="2229" y="1519"/>
                  </a:lnTo>
                  <a:lnTo>
                    <a:pt x="2213" y="1553"/>
                  </a:lnTo>
                  <a:lnTo>
                    <a:pt x="2197" y="1586"/>
                  </a:lnTo>
                  <a:lnTo>
                    <a:pt x="2179" y="1619"/>
                  </a:lnTo>
                  <a:lnTo>
                    <a:pt x="2159" y="1651"/>
                  </a:lnTo>
                  <a:lnTo>
                    <a:pt x="2159" y="1651"/>
                  </a:lnTo>
                  <a:lnTo>
                    <a:pt x="2139" y="1684"/>
                  </a:lnTo>
                  <a:lnTo>
                    <a:pt x="2117" y="1714"/>
                  </a:lnTo>
                  <a:lnTo>
                    <a:pt x="2095" y="1746"/>
                  </a:lnTo>
                  <a:lnTo>
                    <a:pt x="2071" y="1777"/>
                  </a:lnTo>
                  <a:lnTo>
                    <a:pt x="2046" y="1808"/>
                  </a:lnTo>
                  <a:lnTo>
                    <a:pt x="2019" y="1838"/>
                  </a:lnTo>
                  <a:lnTo>
                    <a:pt x="1992" y="1868"/>
                  </a:lnTo>
                  <a:lnTo>
                    <a:pt x="1964" y="1898"/>
                  </a:lnTo>
                  <a:lnTo>
                    <a:pt x="1964" y="1898"/>
                  </a:lnTo>
                  <a:lnTo>
                    <a:pt x="1903" y="1957"/>
                  </a:lnTo>
                  <a:lnTo>
                    <a:pt x="1838" y="2017"/>
                  </a:lnTo>
                  <a:lnTo>
                    <a:pt x="1769" y="2079"/>
                  </a:lnTo>
                  <a:lnTo>
                    <a:pt x="1696" y="2141"/>
                  </a:lnTo>
                  <a:lnTo>
                    <a:pt x="1696" y="2141"/>
                  </a:lnTo>
                  <a:lnTo>
                    <a:pt x="1646" y="2183"/>
                  </a:lnTo>
                  <a:lnTo>
                    <a:pt x="1599" y="2223"/>
                  </a:lnTo>
                  <a:lnTo>
                    <a:pt x="1556" y="2261"/>
                  </a:lnTo>
                  <a:lnTo>
                    <a:pt x="1516" y="2299"/>
                  </a:lnTo>
                  <a:lnTo>
                    <a:pt x="1516" y="2299"/>
                  </a:lnTo>
                  <a:lnTo>
                    <a:pt x="1479" y="2335"/>
                  </a:lnTo>
                  <a:lnTo>
                    <a:pt x="1445" y="2372"/>
                  </a:lnTo>
                  <a:lnTo>
                    <a:pt x="1414" y="2408"/>
                  </a:lnTo>
                  <a:lnTo>
                    <a:pt x="1387" y="2444"/>
                  </a:lnTo>
                  <a:lnTo>
                    <a:pt x="1387" y="2444"/>
                  </a:lnTo>
                  <a:lnTo>
                    <a:pt x="1375" y="2462"/>
                  </a:lnTo>
                  <a:lnTo>
                    <a:pt x="1363" y="2480"/>
                  </a:lnTo>
                  <a:lnTo>
                    <a:pt x="1353" y="2498"/>
                  </a:lnTo>
                  <a:lnTo>
                    <a:pt x="1342" y="2517"/>
                  </a:lnTo>
                  <a:lnTo>
                    <a:pt x="1333" y="2536"/>
                  </a:lnTo>
                  <a:lnTo>
                    <a:pt x="1324" y="2556"/>
                  </a:lnTo>
                  <a:lnTo>
                    <a:pt x="1317" y="2575"/>
                  </a:lnTo>
                  <a:lnTo>
                    <a:pt x="1310" y="2595"/>
                  </a:lnTo>
                  <a:lnTo>
                    <a:pt x="1310" y="2595"/>
                  </a:lnTo>
                  <a:lnTo>
                    <a:pt x="1304" y="2616"/>
                  </a:lnTo>
                  <a:lnTo>
                    <a:pt x="1299" y="2636"/>
                  </a:lnTo>
                  <a:lnTo>
                    <a:pt x="1294" y="2658"/>
                  </a:lnTo>
                  <a:lnTo>
                    <a:pt x="1290" y="2680"/>
                  </a:lnTo>
                  <a:lnTo>
                    <a:pt x="1287" y="2703"/>
                  </a:lnTo>
                  <a:lnTo>
                    <a:pt x="1286" y="2728"/>
                  </a:lnTo>
                  <a:lnTo>
                    <a:pt x="1285" y="2752"/>
                  </a:lnTo>
                  <a:lnTo>
                    <a:pt x="1283" y="2778"/>
                  </a:lnTo>
                  <a:lnTo>
                    <a:pt x="1283" y="2778"/>
                  </a:lnTo>
                  <a:lnTo>
                    <a:pt x="1285" y="2812"/>
                  </a:lnTo>
                  <a:lnTo>
                    <a:pt x="1288" y="2848"/>
                  </a:lnTo>
                  <a:lnTo>
                    <a:pt x="1295" y="2884"/>
                  </a:lnTo>
                  <a:lnTo>
                    <a:pt x="1303" y="2920"/>
                  </a:lnTo>
                  <a:lnTo>
                    <a:pt x="1303" y="2920"/>
                  </a:lnTo>
                  <a:lnTo>
                    <a:pt x="1313" y="2955"/>
                  </a:lnTo>
                  <a:lnTo>
                    <a:pt x="1324" y="2987"/>
                  </a:lnTo>
                  <a:lnTo>
                    <a:pt x="1339" y="3017"/>
                  </a:lnTo>
                  <a:lnTo>
                    <a:pt x="1354" y="3042"/>
                  </a:lnTo>
                  <a:lnTo>
                    <a:pt x="586" y="3042"/>
                  </a:lnTo>
                  <a:close/>
                  <a:moveTo>
                    <a:pt x="1012" y="4320"/>
                  </a:moveTo>
                  <a:lnTo>
                    <a:pt x="1012" y="4320"/>
                  </a:lnTo>
                  <a:lnTo>
                    <a:pt x="984" y="4320"/>
                  </a:lnTo>
                  <a:lnTo>
                    <a:pt x="956" y="4319"/>
                  </a:lnTo>
                  <a:lnTo>
                    <a:pt x="927" y="4315"/>
                  </a:lnTo>
                  <a:lnTo>
                    <a:pt x="901" y="4311"/>
                  </a:lnTo>
                  <a:lnTo>
                    <a:pt x="875" y="4307"/>
                  </a:lnTo>
                  <a:lnTo>
                    <a:pt x="848" y="4301"/>
                  </a:lnTo>
                  <a:lnTo>
                    <a:pt x="823" y="4293"/>
                  </a:lnTo>
                  <a:lnTo>
                    <a:pt x="799" y="4285"/>
                  </a:lnTo>
                  <a:lnTo>
                    <a:pt x="775" y="4276"/>
                  </a:lnTo>
                  <a:lnTo>
                    <a:pt x="751" y="4266"/>
                  </a:lnTo>
                  <a:lnTo>
                    <a:pt x="728" y="4255"/>
                  </a:lnTo>
                  <a:lnTo>
                    <a:pt x="707" y="4242"/>
                  </a:lnTo>
                  <a:lnTo>
                    <a:pt x="685" y="4228"/>
                  </a:lnTo>
                  <a:lnTo>
                    <a:pt x="664" y="4213"/>
                  </a:lnTo>
                  <a:lnTo>
                    <a:pt x="644" y="4197"/>
                  </a:lnTo>
                  <a:lnTo>
                    <a:pt x="624" y="4180"/>
                  </a:lnTo>
                  <a:lnTo>
                    <a:pt x="624" y="4180"/>
                  </a:lnTo>
                  <a:lnTo>
                    <a:pt x="605" y="4162"/>
                  </a:lnTo>
                  <a:lnTo>
                    <a:pt x="588" y="4143"/>
                  </a:lnTo>
                  <a:lnTo>
                    <a:pt x="572" y="4124"/>
                  </a:lnTo>
                  <a:lnTo>
                    <a:pt x="556" y="4104"/>
                  </a:lnTo>
                  <a:lnTo>
                    <a:pt x="543" y="4084"/>
                  </a:lnTo>
                  <a:lnTo>
                    <a:pt x="531" y="4063"/>
                  </a:lnTo>
                  <a:lnTo>
                    <a:pt x="519" y="4043"/>
                  </a:lnTo>
                  <a:lnTo>
                    <a:pt x="509" y="4021"/>
                  </a:lnTo>
                  <a:lnTo>
                    <a:pt x="500" y="4000"/>
                  </a:lnTo>
                  <a:lnTo>
                    <a:pt x="492" y="3977"/>
                  </a:lnTo>
                  <a:lnTo>
                    <a:pt x="484" y="3955"/>
                  </a:lnTo>
                  <a:lnTo>
                    <a:pt x="479" y="3932"/>
                  </a:lnTo>
                  <a:lnTo>
                    <a:pt x="475" y="3909"/>
                  </a:lnTo>
                  <a:lnTo>
                    <a:pt x="473" y="3885"/>
                  </a:lnTo>
                  <a:lnTo>
                    <a:pt x="470" y="3860"/>
                  </a:lnTo>
                  <a:lnTo>
                    <a:pt x="470" y="3836"/>
                  </a:lnTo>
                  <a:lnTo>
                    <a:pt x="470" y="3836"/>
                  </a:lnTo>
                  <a:lnTo>
                    <a:pt x="470" y="3811"/>
                  </a:lnTo>
                  <a:lnTo>
                    <a:pt x="473" y="3786"/>
                  </a:lnTo>
                  <a:lnTo>
                    <a:pt x="475" y="3761"/>
                  </a:lnTo>
                  <a:lnTo>
                    <a:pt x="479" y="3738"/>
                  </a:lnTo>
                  <a:lnTo>
                    <a:pt x="484" y="3715"/>
                  </a:lnTo>
                  <a:lnTo>
                    <a:pt x="492" y="3692"/>
                  </a:lnTo>
                  <a:lnTo>
                    <a:pt x="500" y="3670"/>
                  </a:lnTo>
                  <a:lnTo>
                    <a:pt x="509" y="3648"/>
                  </a:lnTo>
                  <a:lnTo>
                    <a:pt x="519" y="3628"/>
                  </a:lnTo>
                  <a:lnTo>
                    <a:pt x="531" y="3607"/>
                  </a:lnTo>
                  <a:lnTo>
                    <a:pt x="543" y="3587"/>
                  </a:lnTo>
                  <a:lnTo>
                    <a:pt x="556" y="3567"/>
                  </a:lnTo>
                  <a:lnTo>
                    <a:pt x="572" y="3548"/>
                  </a:lnTo>
                  <a:lnTo>
                    <a:pt x="588" y="3530"/>
                  </a:lnTo>
                  <a:lnTo>
                    <a:pt x="605" y="3512"/>
                  </a:lnTo>
                  <a:lnTo>
                    <a:pt x="624" y="3494"/>
                  </a:lnTo>
                  <a:lnTo>
                    <a:pt x="624" y="3494"/>
                  </a:lnTo>
                  <a:lnTo>
                    <a:pt x="644" y="3479"/>
                  </a:lnTo>
                  <a:lnTo>
                    <a:pt x="664" y="3462"/>
                  </a:lnTo>
                  <a:lnTo>
                    <a:pt x="685" y="3448"/>
                  </a:lnTo>
                  <a:lnTo>
                    <a:pt x="707" y="3435"/>
                  </a:lnTo>
                  <a:lnTo>
                    <a:pt x="728" y="3422"/>
                  </a:lnTo>
                  <a:lnTo>
                    <a:pt x="751" y="3411"/>
                  </a:lnTo>
                  <a:lnTo>
                    <a:pt x="775" y="3401"/>
                  </a:lnTo>
                  <a:lnTo>
                    <a:pt x="799" y="3392"/>
                  </a:lnTo>
                  <a:lnTo>
                    <a:pt x="823" y="3384"/>
                  </a:lnTo>
                  <a:lnTo>
                    <a:pt x="848" y="3377"/>
                  </a:lnTo>
                  <a:lnTo>
                    <a:pt x="875" y="3371"/>
                  </a:lnTo>
                  <a:lnTo>
                    <a:pt x="901" y="3366"/>
                  </a:lnTo>
                  <a:lnTo>
                    <a:pt x="927" y="3362"/>
                  </a:lnTo>
                  <a:lnTo>
                    <a:pt x="956" y="3359"/>
                  </a:lnTo>
                  <a:lnTo>
                    <a:pt x="984" y="3358"/>
                  </a:lnTo>
                  <a:lnTo>
                    <a:pt x="1012" y="3358"/>
                  </a:lnTo>
                  <a:lnTo>
                    <a:pt x="1012" y="3358"/>
                  </a:lnTo>
                  <a:lnTo>
                    <a:pt x="1041" y="3358"/>
                  </a:lnTo>
                  <a:lnTo>
                    <a:pt x="1069" y="3359"/>
                  </a:lnTo>
                  <a:lnTo>
                    <a:pt x="1096" y="3362"/>
                  </a:lnTo>
                  <a:lnTo>
                    <a:pt x="1123" y="3366"/>
                  </a:lnTo>
                  <a:lnTo>
                    <a:pt x="1148" y="3371"/>
                  </a:lnTo>
                  <a:lnTo>
                    <a:pt x="1174" y="3377"/>
                  </a:lnTo>
                  <a:lnTo>
                    <a:pt x="1199" y="3384"/>
                  </a:lnTo>
                  <a:lnTo>
                    <a:pt x="1223" y="3392"/>
                  </a:lnTo>
                  <a:lnTo>
                    <a:pt x="1247" y="3401"/>
                  </a:lnTo>
                  <a:lnTo>
                    <a:pt x="1269" y="3411"/>
                  </a:lnTo>
                  <a:lnTo>
                    <a:pt x="1292" y="3422"/>
                  </a:lnTo>
                  <a:lnTo>
                    <a:pt x="1314" y="3435"/>
                  </a:lnTo>
                  <a:lnTo>
                    <a:pt x="1335" y="3448"/>
                  </a:lnTo>
                  <a:lnTo>
                    <a:pt x="1355" y="3462"/>
                  </a:lnTo>
                  <a:lnTo>
                    <a:pt x="1376" y="3479"/>
                  </a:lnTo>
                  <a:lnTo>
                    <a:pt x="1395" y="3494"/>
                  </a:lnTo>
                  <a:lnTo>
                    <a:pt x="1395" y="3494"/>
                  </a:lnTo>
                  <a:lnTo>
                    <a:pt x="1413" y="3512"/>
                  </a:lnTo>
                  <a:lnTo>
                    <a:pt x="1430" y="3529"/>
                  </a:lnTo>
                  <a:lnTo>
                    <a:pt x="1446" y="3548"/>
                  </a:lnTo>
                  <a:lnTo>
                    <a:pt x="1461" y="3566"/>
                  </a:lnTo>
                  <a:lnTo>
                    <a:pt x="1475" y="3585"/>
                  </a:lnTo>
                  <a:lnTo>
                    <a:pt x="1488" y="3606"/>
                  </a:lnTo>
                  <a:lnTo>
                    <a:pt x="1498" y="3627"/>
                  </a:lnTo>
                  <a:lnTo>
                    <a:pt x="1508" y="3647"/>
                  </a:lnTo>
                  <a:lnTo>
                    <a:pt x="1517" y="3669"/>
                  </a:lnTo>
                  <a:lnTo>
                    <a:pt x="1525" y="3691"/>
                  </a:lnTo>
                  <a:lnTo>
                    <a:pt x="1531" y="3714"/>
                  </a:lnTo>
                  <a:lnTo>
                    <a:pt x="1536" y="3737"/>
                  </a:lnTo>
                  <a:lnTo>
                    <a:pt x="1542" y="3761"/>
                  </a:lnTo>
                  <a:lnTo>
                    <a:pt x="1544" y="3786"/>
                  </a:lnTo>
                  <a:lnTo>
                    <a:pt x="1545" y="3810"/>
                  </a:lnTo>
                  <a:lnTo>
                    <a:pt x="1547" y="3836"/>
                  </a:lnTo>
                  <a:lnTo>
                    <a:pt x="1547" y="3836"/>
                  </a:lnTo>
                  <a:lnTo>
                    <a:pt x="1545" y="3862"/>
                  </a:lnTo>
                  <a:lnTo>
                    <a:pt x="1544" y="3887"/>
                  </a:lnTo>
                  <a:lnTo>
                    <a:pt x="1542" y="3913"/>
                  </a:lnTo>
                  <a:lnTo>
                    <a:pt x="1538" y="3936"/>
                  </a:lnTo>
                  <a:lnTo>
                    <a:pt x="1531" y="3960"/>
                  </a:lnTo>
                  <a:lnTo>
                    <a:pt x="1526" y="3984"/>
                  </a:lnTo>
                  <a:lnTo>
                    <a:pt x="1518" y="4005"/>
                  </a:lnTo>
                  <a:lnTo>
                    <a:pt x="1509" y="4028"/>
                  </a:lnTo>
                  <a:lnTo>
                    <a:pt x="1499" y="4049"/>
                  </a:lnTo>
                  <a:lnTo>
                    <a:pt x="1489" y="4071"/>
                  </a:lnTo>
                  <a:lnTo>
                    <a:pt x="1476" y="4090"/>
                  </a:lnTo>
                  <a:lnTo>
                    <a:pt x="1463" y="4111"/>
                  </a:lnTo>
                  <a:lnTo>
                    <a:pt x="1448" y="4130"/>
                  </a:lnTo>
                  <a:lnTo>
                    <a:pt x="1432" y="4148"/>
                  </a:lnTo>
                  <a:lnTo>
                    <a:pt x="1416" y="4166"/>
                  </a:lnTo>
                  <a:lnTo>
                    <a:pt x="1398" y="4184"/>
                  </a:lnTo>
                  <a:lnTo>
                    <a:pt x="1398" y="4184"/>
                  </a:lnTo>
                  <a:lnTo>
                    <a:pt x="1378" y="4199"/>
                  </a:lnTo>
                  <a:lnTo>
                    <a:pt x="1358" y="4216"/>
                  </a:lnTo>
                  <a:lnTo>
                    <a:pt x="1337" y="4230"/>
                  </a:lnTo>
                  <a:lnTo>
                    <a:pt x="1317" y="4243"/>
                  </a:lnTo>
                  <a:lnTo>
                    <a:pt x="1295" y="4256"/>
                  </a:lnTo>
                  <a:lnTo>
                    <a:pt x="1272" y="4267"/>
                  </a:lnTo>
                  <a:lnTo>
                    <a:pt x="1249" y="4278"/>
                  </a:lnTo>
                  <a:lnTo>
                    <a:pt x="1226" y="4287"/>
                  </a:lnTo>
                  <a:lnTo>
                    <a:pt x="1201" y="4294"/>
                  </a:lnTo>
                  <a:lnTo>
                    <a:pt x="1175" y="4301"/>
                  </a:lnTo>
                  <a:lnTo>
                    <a:pt x="1150" y="4307"/>
                  </a:lnTo>
                  <a:lnTo>
                    <a:pt x="1124" y="4312"/>
                  </a:lnTo>
                  <a:lnTo>
                    <a:pt x="1097" y="4316"/>
                  </a:lnTo>
                  <a:lnTo>
                    <a:pt x="1070" y="4319"/>
                  </a:lnTo>
                  <a:lnTo>
                    <a:pt x="1042" y="4320"/>
                  </a:lnTo>
                  <a:lnTo>
                    <a:pt x="1012" y="4320"/>
                  </a:lnTo>
                  <a:lnTo>
                    <a:pt x="1012" y="4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grpSp>
      <p:grpSp>
        <p:nvGrpSpPr>
          <p:cNvPr id="578" name="Group 72">
            <a:extLst>
              <a:ext uri="{FF2B5EF4-FFF2-40B4-BE49-F238E27FC236}">
                <a16:creationId xmlns:a16="http://schemas.microsoft.com/office/drawing/2014/main" id="{511D31C6-06C6-4532-A8DB-FFEA5B7C141C}"/>
              </a:ext>
            </a:extLst>
          </p:cNvPr>
          <p:cNvGrpSpPr/>
          <p:nvPr/>
        </p:nvGrpSpPr>
        <p:grpSpPr>
          <a:xfrm>
            <a:off x="3898931" y="2678254"/>
            <a:ext cx="986591" cy="607564"/>
            <a:chOff x="4868281" y="2620232"/>
            <a:chExt cx="1660273" cy="1022435"/>
          </a:xfrm>
          <a:solidFill>
            <a:srgbClr val="737373">
              <a:lumMod val="60000"/>
              <a:lumOff val="40000"/>
            </a:srgbClr>
          </a:solidFill>
        </p:grpSpPr>
        <p:sp>
          <p:nvSpPr>
            <p:cNvPr id="579" name="Freeform 93">
              <a:extLst>
                <a:ext uri="{FF2B5EF4-FFF2-40B4-BE49-F238E27FC236}">
                  <a16:creationId xmlns:a16="http://schemas.microsoft.com/office/drawing/2014/main" id="{29272B89-7BFE-4FD8-AB73-05A34DF0A7F1}"/>
                </a:ext>
              </a:extLst>
            </p:cNvPr>
            <p:cNvSpPr>
              <a:spLocks/>
            </p:cNvSpPr>
            <p:nvPr/>
          </p:nvSpPr>
          <p:spPr bwMode="black">
            <a:xfrm rot="799554">
              <a:off x="5240350" y="2944359"/>
              <a:ext cx="75955" cy="257325"/>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 name="connsiteX0" fmla="*/ 8984 w 10000"/>
                <a:gd name="connsiteY0" fmla="*/ 6102 h 9770"/>
                <a:gd name="connsiteX1" fmla="*/ 10000 w 10000"/>
                <a:gd name="connsiteY1" fmla="*/ 5558 h 9770"/>
                <a:gd name="connsiteX2" fmla="*/ 9063 w 10000"/>
                <a:gd name="connsiteY2" fmla="*/ 5042 h 9770"/>
                <a:gd name="connsiteX3" fmla="*/ 9336 w 10000"/>
                <a:gd name="connsiteY3" fmla="*/ 4641 h 9770"/>
                <a:gd name="connsiteX4" fmla="*/ 8477 w 10000"/>
                <a:gd name="connsiteY4" fmla="*/ 4125 h 9770"/>
                <a:gd name="connsiteX5" fmla="*/ 7305 w 10000"/>
                <a:gd name="connsiteY5" fmla="*/ 4125 h 9770"/>
                <a:gd name="connsiteX6" fmla="*/ 7305 w 10000"/>
                <a:gd name="connsiteY6" fmla="*/ 2377 h 9770"/>
                <a:gd name="connsiteX7" fmla="*/ 8477 w 10000"/>
                <a:gd name="connsiteY7" fmla="*/ 1059 h 9770"/>
                <a:gd name="connsiteX8" fmla="*/ 7930 w 10000"/>
                <a:gd name="connsiteY8" fmla="*/ 57 h 9770"/>
                <a:gd name="connsiteX9" fmla="*/ 6484 w 10000"/>
                <a:gd name="connsiteY9" fmla="*/ 1432 h 9770"/>
                <a:gd name="connsiteX10" fmla="*/ 5078 w 10000"/>
                <a:gd name="connsiteY10" fmla="*/ 57 h 9770"/>
                <a:gd name="connsiteX11" fmla="*/ 4531 w 10000"/>
                <a:gd name="connsiteY11" fmla="*/ 1059 h 9770"/>
                <a:gd name="connsiteX12" fmla="*/ 5703 w 10000"/>
                <a:gd name="connsiteY12" fmla="*/ 2377 h 9770"/>
                <a:gd name="connsiteX13" fmla="*/ 5703 w 10000"/>
                <a:gd name="connsiteY13" fmla="*/ 3237 h 9770"/>
                <a:gd name="connsiteX14" fmla="*/ 5586 w 10000"/>
                <a:gd name="connsiteY14" fmla="*/ 3180 h 9770"/>
                <a:gd name="connsiteX15" fmla="*/ 3867 w 10000"/>
                <a:gd name="connsiteY15" fmla="*/ 3380 h 9770"/>
                <a:gd name="connsiteX16" fmla="*/ 1758 w 10000"/>
                <a:gd name="connsiteY16" fmla="*/ 4412 h 9770"/>
                <a:gd name="connsiteX17" fmla="*/ 0 w 10000"/>
                <a:gd name="connsiteY17" fmla="*/ 7564 h 9770"/>
                <a:gd name="connsiteX18" fmla="*/ 2734 w 10000"/>
                <a:gd name="connsiteY18" fmla="*/ 7707 h 9770"/>
                <a:gd name="connsiteX19" fmla="*/ 5156 w 10000"/>
                <a:gd name="connsiteY19" fmla="*/ 7965 h 9770"/>
                <a:gd name="connsiteX20" fmla="*/ 4961 w 10000"/>
                <a:gd name="connsiteY20" fmla="*/ 7592 h 9770"/>
                <a:gd name="connsiteX21" fmla="*/ 5430 w 10000"/>
                <a:gd name="connsiteY21" fmla="*/ 7077 h 9770"/>
                <a:gd name="connsiteX22" fmla="*/ 4883 w 10000"/>
                <a:gd name="connsiteY22" fmla="*/ 6561 h 9770"/>
                <a:gd name="connsiteX23" fmla="*/ 5469 w 10000"/>
                <a:gd name="connsiteY23" fmla="*/ 6045 h 9770"/>
                <a:gd name="connsiteX24" fmla="*/ 4883 w 10000"/>
                <a:gd name="connsiteY24" fmla="*/ 5529 h 9770"/>
                <a:gd name="connsiteX25" fmla="*/ 5391 w 10000"/>
                <a:gd name="connsiteY25" fmla="*/ 5071 h 9770"/>
                <a:gd name="connsiteX26" fmla="*/ 4883 w 10000"/>
                <a:gd name="connsiteY26" fmla="*/ 4555 h 9770"/>
                <a:gd name="connsiteX27" fmla="*/ 5703 w 10000"/>
                <a:gd name="connsiteY27" fmla="*/ 4011 h 9770"/>
                <a:gd name="connsiteX28" fmla="*/ 5703 w 10000"/>
                <a:gd name="connsiteY28" fmla="*/ 4211 h 9770"/>
                <a:gd name="connsiteX29" fmla="*/ 5352 w 10000"/>
                <a:gd name="connsiteY29" fmla="*/ 4641 h 9770"/>
                <a:gd name="connsiteX30" fmla="*/ 5703 w 10000"/>
                <a:gd name="connsiteY30" fmla="*/ 5071 h 9770"/>
                <a:gd name="connsiteX31" fmla="*/ 5703 w 10000"/>
                <a:gd name="connsiteY31" fmla="*/ 5157 h 9770"/>
                <a:gd name="connsiteX32" fmla="*/ 5352 w 10000"/>
                <a:gd name="connsiteY32" fmla="*/ 5558 h 9770"/>
                <a:gd name="connsiteX33" fmla="*/ 5703 w 10000"/>
                <a:gd name="connsiteY33" fmla="*/ 5959 h 9770"/>
                <a:gd name="connsiteX34" fmla="*/ 5703 w 10000"/>
                <a:gd name="connsiteY34" fmla="*/ 6188 h 9770"/>
                <a:gd name="connsiteX35" fmla="*/ 5352 w 10000"/>
                <a:gd name="connsiteY35" fmla="*/ 6618 h 9770"/>
                <a:gd name="connsiteX36" fmla="*/ 5703 w 10000"/>
                <a:gd name="connsiteY36" fmla="*/ 7048 h 9770"/>
                <a:gd name="connsiteX37" fmla="*/ 5703 w 10000"/>
                <a:gd name="connsiteY37" fmla="*/ 7249 h 9770"/>
                <a:gd name="connsiteX38" fmla="*/ 5430 w 10000"/>
                <a:gd name="connsiteY38" fmla="*/ 7678 h 9770"/>
                <a:gd name="connsiteX39" fmla="*/ 5703 w 10000"/>
                <a:gd name="connsiteY39" fmla="*/ 8108 h 9770"/>
                <a:gd name="connsiteX40" fmla="*/ 5703 w 10000"/>
                <a:gd name="connsiteY40" fmla="*/ 9054 h 9770"/>
                <a:gd name="connsiteX41" fmla="*/ 6523 w 10000"/>
                <a:gd name="connsiteY41" fmla="*/ 9770 h 9770"/>
                <a:gd name="connsiteX42" fmla="*/ 7305 w 10000"/>
                <a:gd name="connsiteY42" fmla="*/ 9054 h 9770"/>
                <a:gd name="connsiteX43" fmla="*/ 7305 w 10000"/>
                <a:gd name="connsiteY43" fmla="*/ 8194 h 9770"/>
                <a:gd name="connsiteX44" fmla="*/ 8086 w 10000"/>
                <a:gd name="connsiteY44" fmla="*/ 8194 h 9770"/>
                <a:gd name="connsiteX45" fmla="*/ 8828 w 10000"/>
                <a:gd name="connsiteY45" fmla="*/ 7678 h 9770"/>
                <a:gd name="connsiteX46" fmla="*/ 8086 w 10000"/>
                <a:gd name="connsiteY46" fmla="*/ 7134 h 9770"/>
                <a:gd name="connsiteX47" fmla="*/ 7305 w 10000"/>
                <a:gd name="connsiteY47" fmla="*/ 7134 h 9770"/>
                <a:gd name="connsiteX48" fmla="*/ 7305 w 10000"/>
                <a:gd name="connsiteY48" fmla="*/ 7134 h 9770"/>
                <a:gd name="connsiteX49" fmla="*/ 8477 w 10000"/>
                <a:gd name="connsiteY49" fmla="*/ 7134 h 9770"/>
                <a:gd name="connsiteX50" fmla="*/ 9336 w 10000"/>
                <a:gd name="connsiteY50" fmla="*/ 6618 h 9770"/>
                <a:gd name="connsiteX51" fmla="*/ 8477 w 10000"/>
                <a:gd name="connsiteY51" fmla="*/ 6102 h 9770"/>
                <a:gd name="connsiteX52" fmla="*/ 7305 w 10000"/>
                <a:gd name="connsiteY52" fmla="*/ 6102 h 9770"/>
                <a:gd name="connsiteX53" fmla="*/ 7305 w 10000"/>
                <a:gd name="connsiteY53" fmla="*/ 6102 h 9770"/>
                <a:gd name="connsiteX54" fmla="*/ 8984 w 10000"/>
                <a:gd name="connsiteY54" fmla="*/ 6102 h 9770"/>
                <a:gd name="connsiteX0" fmla="*/ 7226 w 8242"/>
                <a:gd name="connsiteY0" fmla="*/ 6246 h 10000"/>
                <a:gd name="connsiteX1" fmla="*/ 8242 w 8242"/>
                <a:gd name="connsiteY1" fmla="*/ 5689 h 10000"/>
                <a:gd name="connsiteX2" fmla="*/ 7305 w 8242"/>
                <a:gd name="connsiteY2" fmla="*/ 5161 h 10000"/>
                <a:gd name="connsiteX3" fmla="*/ 7578 w 8242"/>
                <a:gd name="connsiteY3" fmla="*/ 4750 h 10000"/>
                <a:gd name="connsiteX4" fmla="*/ 6719 w 8242"/>
                <a:gd name="connsiteY4" fmla="*/ 4222 h 10000"/>
                <a:gd name="connsiteX5" fmla="*/ 5547 w 8242"/>
                <a:gd name="connsiteY5" fmla="*/ 4222 h 10000"/>
                <a:gd name="connsiteX6" fmla="*/ 5547 w 8242"/>
                <a:gd name="connsiteY6" fmla="*/ 2433 h 10000"/>
                <a:gd name="connsiteX7" fmla="*/ 6719 w 8242"/>
                <a:gd name="connsiteY7" fmla="*/ 1084 h 10000"/>
                <a:gd name="connsiteX8" fmla="*/ 6172 w 8242"/>
                <a:gd name="connsiteY8" fmla="*/ 58 h 10000"/>
                <a:gd name="connsiteX9" fmla="*/ 4726 w 8242"/>
                <a:gd name="connsiteY9" fmla="*/ 1466 h 10000"/>
                <a:gd name="connsiteX10" fmla="*/ 3320 w 8242"/>
                <a:gd name="connsiteY10" fmla="*/ 58 h 10000"/>
                <a:gd name="connsiteX11" fmla="*/ 2773 w 8242"/>
                <a:gd name="connsiteY11" fmla="*/ 1084 h 10000"/>
                <a:gd name="connsiteX12" fmla="*/ 3945 w 8242"/>
                <a:gd name="connsiteY12" fmla="*/ 2433 h 10000"/>
                <a:gd name="connsiteX13" fmla="*/ 3945 w 8242"/>
                <a:gd name="connsiteY13" fmla="*/ 3313 h 10000"/>
                <a:gd name="connsiteX14" fmla="*/ 3828 w 8242"/>
                <a:gd name="connsiteY14" fmla="*/ 3255 h 10000"/>
                <a:gd name="connsiteX15" fmla="*/ 2109 w 8242"/>
                <a:gd name="connsiteY15" fmla="*/ 3460 h 10000"/>
                <a:gd name="connsiteX16" fmla="*/ 0 w 8242"/>
                <a:gd name="connsiteY16" fmla="*/ 4516 h 10000"/>
                <a:gd name="connsiteX17" fmla="*/ 976 w 8242"/>
                <a:gd name="connsiteY17" fmla="*/ 7888 h 10000"/>
                <a:gd name="connsiteX18" fmla="*/ 3398 w 8242"/>
                <a:gd name="connsiteY18" fmla="*/ 8153 h 10000"/>
                <a:gd name="connsiteX19" fmla="*/ 3203 w 8242"/>
                <a:gd name="connsiteY19" fmla="*/ 7771 h 10000"/>
                <a:gd name="connsiteX20" fmla="*/ 3672 w 8242"/>
                <a:gd name="connsiteY20" fmla="*/ 7244 h 10000"/>
                <a:gd name="connsiteX21" fmla="*/ 3125 w 8242"/>
                <a:gd name="connsiteY21" fmla="*/ 6715 h 10000"/>
                <a:gd name="connsiteX22" fmla="*/ 3711 w 8242"/>
                <a:gd name="connsiteY22" fmla="*/ 6187 h 10000"/>
                <a:gd name="connsiteX23" fmla="*/ 3125 w 8242"/>
                <a:gd name="connsiteY23" fmla="*/ 5659 h 10000"/>
                <a:gd name="connsiteX24" fmla="*/ 3633 w 8242"/>
                <a:gd name="connsiteY24" fmla="*/ 5190 h 10000"/>
                <a:gd name="connsiteX25" fmla="*/ 3125 w 8242"/>
                <a:gd name="connsiteY25" fmla="*/ 4662 h 10000"/>
                <a:gd name="connsiteX26" fmla="*/ 3945 w 8242"/>
                <a:gd name="connsiteY26" fmla="*/ 4105 h 10000"/>
                <a:gd name="connsiteX27" fmla="*/ 3945 w 8242"/>
                <a:gd name="connsiteY27" fmla="*/ 4310 h 10000"/>
                <a:gd name="connsiteX28" fmla="*/ 3594 w 8242"/>
                <a:gd name="connsiteY28" fmla="*/ 4750 h 10000"/>
                <a:gd name="connsiteX29" fmla="*/ 3945 w 8242"/>
                <a:gd name="connsiteY29" fmla="*/ 5190 h 10000"/>
                <a:gd name="connsiteX30" fmla="*/ 3945 w 8242"/>
                <a:gd name="connsiteY30" fmla="*/ 5278 h 10000"/>
                <a:gd name="connsiteX31" fmla="*/ 3594 w 8242"/>
                <a:gd name="connsiteY31" fmla="*/ 5689 h 10000"/>
                <a:gd name="connsiteX32" fmla="*/ 3945 w 8242"/>
                <a:gd name="connsiteY32" fmla="*/ 6099 h 10000"/>
                <a:gd name="connsiteX33" fmla="*/ 3945 w 8242"/>
                <a:gd name="connsiteY33" fmla="*/ 6334 h 10000"/>
                <a:gd name="connsiteX34" fmla="*/ 3594 w 8242"/>
                <a:gd name="connsiteY34" fmla="*/ 6774 h 10000"/>
                <a:gd name="connsiteX35" fmla="*/ 3945 w 8242"/>
                <a:gd name="connsiteY35" fmla="*/ 7214 h 10000"/>
                <a:gd name="connsiteX36" fmla="*/ 3945 w 8242"/>
                <a:gd name="connsiteY36" fmla="*/ 7420 h 10000"/>
                <a:gd name="connsiteX37" fmla="*/ 3672 w 8242"/>
                <a:gd name="connsiteY37" fmla="*/ 7859 h 10000"/>
                <a:gd name="connsiteX38" fmla="*/ 3945 w 8242"/>
                <a:gd name="connsiteY38" fmla="*/ 8299 h 10000"/>
                <a:gd name="connsiteX39" fmla="*/ 3945 w 8242"/>
                <a:gd name="connsiteY39" fmla="*/ 9267 h 10000"/>
                <a:gd name="connsiteX40" fmla="*/ 4765 w 8242"/>
                <a:gd name="connsiteY40" fmla="*/ 10000 h 10000"/>
                <a:gd name="connsiteX41" fmla="*/ 5547 w 8242"/>
                <a:gd name="connsiteY41" fmla="*/ 9267 h 10000"/>
                <a:gd name="connsiteX42" fmla="*/ 5547 w 8242"/>
                <a:gd name="connsiteY42" fmla="*/ 8387 h 10000"/>
                <a:gd name="connsiteX43" fmla="*/ 6328 w 8242"/>
                <a:gd name="connsiteY43" fmla="*/ 8387 h 10000"/>
                <a:gd name="connsiteX44" fmla="*/ 7070 w 8242"/>
                <a:gd name="connsiteY44" fmla="*/ 7859 h 10000"/>
                <a:gd name="connsiteX45" fmla="*/ 6328 w 8242"/>
                <a:gd name="connsiteY45" fmla="*/ 7302 h 10000"/>
                <a:gd name="connsiteX46" fmla="*/ 5547 w 8242"/>
                <a:gd name="connsiteY46" fmla="*/ 7302 h 10000"/>
                <a:gd name="connsiteX47" fmla="*/ 5547 w 8242"/>
                <a:gd name="connsiteY47" fmla="*/ 7302 h 10000"/>
                <a:gd name="connsiteX48" fmla="*/ 6719 w 8242"/>
                <a:gd name="connsiteY48" fmla="*/ 7302 h 10000"/>
                <a:gd name="connsiteX49" fmla="*/ 7578 w 8242"/>
                <a:gd name="connsiteY49" fmla="*/ 6774 h 10000"/>
                <a:gd name="connsiteX50" fmla="*/ 6719 w 8242"/>
                <a:gd name="connsiteY50" fmla="*/ 6246 h 10000"/>
                <a:gd name="connsiteX51" fmla="*/ 5547 w 8242"/>
                <a:gd name="connsiteY51" fmla="*/ 6246 h 10000"/>
                <a:gd name="connsiteX52" fmla="*/ 5547 w 8242"/>
                <a:gd name="connsiteY52" fmla="*/ 6246 h 10000"/>
                <a:gd name="connsiteX53" fmla="*/ 7226 w 8242"/>
                <a:gd name="connsiteY53" fmla="*/ 6246 h 10000"/>
                <a:gd name="connsiteX0" fmla="*/ 8767 w 10000"/>
                <a:gd name="connsiteY0" fmla="*/ 6246 h 10000"/>
                <a:gd name="connsiteX1" fmla="*/ 10000 w 10000"/>
                <a:gd name="connsiteY1" fmla="*/ 5689 h 10000"/>
                <a:gd name="connsiteX2" fmla="*/ 8863 w 10000"/>
                <a:gd name="connsiteY2" fmla="*/ 5161 h 10000"/>
                <a:gd name="connsiteX3" fmla="*/ 9194 w 10000"/>
                <a:gd name="connsiteY3" fmla="*/ 4750 h 10000"/>
                <a:gd name="connsiteX4" fmla="*/ 8152 w 10000"/>
                <a:gd name="connsiteY4" fmla="*/ 4222 h 10000"/>
                <a:gd name="connsiteX5" fmla="*/ 6730 w 10000"/>
                <a:gd name="connsiteY5" fmla="*/ 4222 h 10000"/>
                <a:gd name="connsiteX6" fmla="*/ 6730 w 10000"/>
                <a:gd name="connsiteY6" fmla="*/ 2433 h 10000"/>
                <a:gd name="connsiteX7" fmla="*/ 8152 w 10000"/>
                <a:gd name="connsiteY7" fmla="*/ 1084 h 10000"/>
                <a:gd name="connsiteX8" fmla="*/ 7488 w 10000"/>
                <a:gd name="connsiteY8" fmla="*/ 58 h 10000"/>
                <a:gd name="connsiteX9" fmla="*/ 5734 w 10000"/>
                <a:gd name="connsiteY9" fmla="*/ 1466 h 10000"/>
                <a:gd name="connsiteX10" fmla="*/ 4028 w 10000"/>
                <a:gd name="connsiteY10" fmla="*/ 58 h 10000"/>
                <a:gd name="connsiteX11" fmla="*/ 3364 w 10000"/>
                <a:gd name="connsiteY11" fmla="*/ 1084 h 10000"/>
                <a:gd name="connsiteX12" fmla="*/ 4786 w 10000"/>
                <a:gd name="connsiteY12" fmla="*/ 2433 h 10000"/>
                <a:gd name="connsiteX13" fmla="*/ 4786 w 10000"/>
                <a:gd name="connsiteY13" fmla="*/ 3313 h 10000"/>
                <a:gd name="connsiteX14" fmla="*/ 4645 w 10000"/>
                <a:gd name="connsiteY14" fmla="*/ 3255 h 10000"/>
                <a:gd name="connsiteX15" fmla="*/ 2559 w 10000"/>
                <a:gd name="connsiteY15" fmla="*/ 3460 h 10000"/>
                <a:gd name="connsiteX16" fmla="*/ 0 w 10000"/>
                <a:gd name="connsiteY16" fmla="*/ 4516 h 10000"/>
                <a:gd name="connsiteX17" fmla="*/ 4123 w 10000"/>
                <a:gd name="connsiteY17" fmla="*/ 8153 h 10000"/>
                <a:gd name="connsiteX18" fmla="*/ 3886 w 10000"/>
                <a:gd name="connsiteY18" fmla="*/ 7771 h 10000"/>
                <a:gd name="connsiteX19" fmla="*/ 4455 w 10000"/>
                <a:gd name="connsiteY19" fmla="*/ 7244 h 10000"/>
                <a:gd name="connsiteX20" fmla="*/ 3792 w 10000"/>
                <a:gd name="connsiteY20" fmla="*/ 6715 h 10000"/>
                <a:gd name="connsiteX21" fmla="*/ 4503 w 10000"/>
                <a:gd name="connsiteY21" fmla="*/ 6187 h 10000"/>
                <a:gd name="connsiteX22" fmla="*/ 3792 w 10000"/>
                <a:gd name="connsiteY22" fmla="*/ 5659 h 10000"/>
                <a:gd name="connsiteX23" fmla="*/ 4408 w 10000"/>
                <a:gd name="connsiteY23" fmla="*/ 5190 h 10000"/>
                <a:gd name="connsiteX24" fmla="*/ 3792 w 10000"/>
                <a:gd name="connsiteY24" fmla="*/ 4662 h 10000"/>
                <a:gd name="connsiteX25" fmla="*/ 4786 w 10000"/>
                <a:gd name="connsiteY25" fmla="*/ 4105 h 10000"/>
                <a:gd name="connsiteX26" fmla="*/ 4786 w 10000"/>
                <a:gd name="connsiteY26" fmla="*/ 4310 h 10000"/>
                <a:gd name="connsiteX27" fmla="*/ 4361 w 10000"/>
                <a:gd name="connsiteY27" fmla="*/ 4750 h 10000"/>
                <a:gd name="connsiteX28" fmla="*/ 4786 w 10000"/>
                <a:gd name="connsiteY28" fmla="*/ 5190 h 10000"/>
                <a:gd name="connsiteX29" fmla="*/ 4786 w 10000"/>
                <a:gd name="connsiteY29" fmla="*/ 5278 h 10000"/>
                <a:gd name="connsiteX30" fmla="*/ 4361 w 10000"/>
                <a:gd name="connsiteY30" fmla="*/ 5689 h 10000"/>
                <a:gd name="connsiteX31" fmla="*/ 4786 w 10000"/>
                <a:gd name="connsiteY31" fmla="*/ 6099 h 10000"/>
                <a:gd name="connsiteX32" fmla="*/ 4786 w 10000"/>
                <a:gd name="connsiteY32" fmla="*/ 6334 h 10000"/>
                <a:gd name="connsiteX33" fmla="*/ 4361 w 10000"/>
                <a:gd name="connsiteY33" fmla="*/ 6774 h 10000"/>
                <a:gd name="connsiteX34" fmla="*/ 4786 w 10000"/>
                <a:gd name="connsiteY34" fmla="*/ 7214 h 10000"/>
                <a:gd name="connsiteX35" fmla="*/ 4786 w 10000"/>
                <a:gd name="connsiteY35" fmla="*/ 7420 h 10000"/>
                <a:gd name="connsiteX36" fmla="*/ 4455 w 10000"/>
                <a:gd name="connsiteY36" fmla="*/ 7859 h 10000"/>
                <a:gd name="connsiteX37" fmla="*/ 4786 w 10000"/>
                <a:gd name="connsiteY37" fmla="*/ 8299 h 10000"/>
                <a:gd name="connsiteX38" fmla="*/ 4786 w 10000"/>
                <a:gd name="connsiteY38" fmla="*/ 9267 h 10000"/>
                <a:gd name="connsiteX39" fmla="*/ 5781 w 10000"/>
                <a:gd name="connsiteY39" fmla="*/ 10000 h 10000"/>
                <a:gd name="connsiteX40" fmla="*/ 6730 w 10000"/>
                <a:gd name="connsiteY40" fmla="*/ 9267 h 10000"/>
                <a:gd name="connsiteX41" fmla="*/ 6730 w 10000"/>
                <a:gd name="connsiteY41" fmla="*/ 8387 h 10000"/>
                <a:gd name="connsiteX42" fmla="*/ 7678 w 10000"/>
                <a:gd name="connsiteY42" fmla="*/ 8387 h 10000"/>
                <a:gd name="connsiteX43" fmla="*/ 8578 w 10000"/>
                <a:gd name="connsiteY43" fmla="*/ 7859 h 10000"/>
                <a:gd name="connsiteX44" fmla="*/ 7678 w 10000"/>
                <a:gd name="connsiteY44" fmla="*/ 7302 h 10000"/>
                <a:gd name="connsiteX45" fmla="*/ 6730 w 10000"/>
                <a:gd name="connsiteY45" fmla="*/ 7302 h 10000"/>
                <a:gd name="connsiteX46" fmla="*/ 6730 w 10000"/>
                <a:gd name="connsiteY46" fmla="*/ 7302 h 10000"/>
                <a:gd name="connsiteX47" fmla="*/ 8152 w 10000"/>
                <a:gd name="connsiteY47" fmla="*/ 7302 h 10000"/>
                <a:gd name="connsiteX48" fmla="*/ 9194 w 10000"/>
                <a:gd name="connsiteY48" fmla="*/ 6774 h 10000"/>
                <a:gd name="connsiteX49" fmla="*/ 8152 w 10000"/>
                <a:gd name="connsiteY49" fmla="*/ 6246 h 10000"/>
                <a:gd name="connsiteX50" fmla="*/ 6730 w 10000"/>
                <a:gd name="connsiteY50" fmla="*/ 6246 h 10000"/>
                <a:gd name="connsiteX51" fmla="*/ 6730 w 10000"/>
                <a:gd name="connsiteY51" fmla="*/ 6246 h 10000"/>
                <a:gd name="connsiteX52" fmla="*/ 8767 w 10000"/>
                <a:gd name="connsiteY52" fmla="*/ 6246 h 10000"/>
                <a:gd name="connsiteX0" fmla="*/ 6212 w 7445"/>
                <a:gd name="connsiteY0" fmla="*/ 6246 h 10000"/>
                <a:gd name="connsiteX1" fmla="*/ 7445 w 7445"/>
                <a:gd name="connsiteY1" fmla="*/ 5689 h 10000"/>
                <a:gd name="connsiteX2" fmla="*/ 6308 w 7445"/>
                <a:gd name="connsiteY2" fmla="*/ 5161 h 10000"/>
                <a:gd name="connsiteX3" fmla="*/ 6639 w 7445"/>
                <a:gd name="connsiteY3" fmla="*/ 4750 h 10000"/>
                <a:gd name="connsiteX4" fmla="*/ 5597 w 7445"/>
                <a:gd name="connsiteY4" fmla="*/ 4222 h 10000"/>
                <a:gd name="connsiteX5" fmla="*/ 4175 w 7445"/>
                <a:gd name="connsiteY5" fmla="*/ 4222 h 10000"/>
                <a:gd name="connsiteX6" fmla="*/ 4175 w 7445"/>
                <a:gd name="connsiteY6" fmla="*/ 2433 h 10000"/>
                <a:gd name="connsiteX7" fmla="*/ 5597 w 7445"/>
                <a:gd name="connsiteY7" fmla="*/ 1084 h 10000"/>
                <a:gd name="connsiteX8" fmla="*/ 4933 w 7445"/>
                <a:gd name="connsiteY8" fmla="*/ 58 h 10000"/>
                <a:gd name="connsiteX9" fmla="*/ 3179 w 7445"/>
                <a:gd name="connsiteY9" fmla="*/ 1466 h 10000"/>
                <a:gd name="connsiteX10" fmla="*/ 1473 w 7445"/>
                <a:gd name="connsiteY10" fmla="*/ 58 h 10000"/>
                <a:gd name="connsiteX11" fmla="*/ 809 w 7445"/>
                <a:gd name="connsiteY11" fmla="*/ 1084 h 10000"/>
                <a:gd name="connsiteX12" fmla="*/ 2231 w 7445"/>
                <a:gd name="connsiteY12" fmla="*/ 2433 h 10000"/>
                <a:gd name="connsiteX13" fmla="*/ 2231 w 7445"/>
                <a:gd name="connsiteY13" fmla="*/ 3313 h 10000"/>
                <a:gd name="connsiteX14" fmla="*/ 2090 w 7445"/>
                <a:gd name="connsiteY14" fmla="*/ 3255 h 10000"/>
                <a:gd name="connsiteX15" fmla="*/ 4 w 7445"/>
                <a:gd name="connsiteY15" fmla="*/ 3460 h 10000"/>
                <a:gd name="connsiteX16" fmla="*/ 1568 w 7445"/>
                <a:gd name="connsiteY16" fmla="*/ 8153 h 10000"/>
                <a:gd name="connsiteX17" fmla="*/ 1331 w 7445"/>
                <a:gd name="connsiteY17" fmla="*/ 7771 h 10000"/>
                <a:gd name="connsiteX18" fmla="*/ 1900 w 7445"/>
                <a:gd name="connsiteY18" fmla="*/ 7244 h 10000"/>
                <a:gd name="connsiteX19" fmla="*/ 1237 w 7445"/>
                <a:gd name="connsiteY19" fmla="*/ 6715 h 10000"/>
                <a:gd name="connsiteX20" fmla="*/ 1948 w 7445"/>
                <a:gd name="connsiteY20" fmla="*/ 6187 h 10000"/>
                <a:gd name="connsiteX21" fmla="*/ 1237 w 7445"/>
                <a:gd name="connsiteY21" fmla="*/ 5659 h 10000"/>
                <a:gd name="connsiteX22" fmla="*/ 1853 w 7445"/>
                <a:gd name="connsiteY22" fmla="*/ 5190 h 10000"/>
                <a:gd name="connsiteX23" fmla="*/ 1237 w 7445"/>
                <a:gd name="connsiteY23" fmla="*/ 4662 h 10000"/>
                <a:gd name="connsiteX24" fmla="*/ 2231 w 7445"/>
                <a:gd name="connsiteY24" fmla="*/ 4105 h 10000"/>
                <a:gd name="connsiteX25" fmla="*/ 2231 w 7445"/>
                <a:gd name="connsiteY25" fmla="*/ 4310 h 10000"/>
                <a:gd name="connsiteX26" fmla="*/ 1806 w 7445"/>
                <a:gd name="connsiteY26" fmla="*/ 4750 h 10000"/>
                <a:gd name="connsiteX27" fmla="*/ 2231 w 7445"/>
                <a:gd name="connsiteY27" fmla="*/ 5190 h 10000"/>
                <a:gd name="connsiteX28" fmla="*/ 2231 w 7445"/>
                <a:gd name="connsiteY28" fmla="*/ 5278 h 10000"/>
                <a:gd name="connsiteX29" fmla="*/ 1806 w 7445"/>
                <a:gd name="connsiteY29" fmla="*/ 5689 h 10000"/>
                <a:gd name="connsiteX30" fmla="*/ 2231 w 7445"/>
                <a:gd name="connsiteY30" fmla="*/ 6099 h 10000"/>
                <a:gd name="connsiteX31" fmla="*/ 2231 w 7445"/>
                <a:gd name="connsiteY31" fmla="*/ 6334 h 10000"/>
                <a:gd name="connsiteX32" fmla="*/ 1806 w 7445"/>
                <a:gd name="connsiteY32" fmla="*/ 6774 h 10000"/>
                <a:gd name="connsiteX33" fmla="*/ 2231 w 7445"/>
                <a:gd name="connsiteY33" fmla="*/ 7214 h 10000"/>
                <a:gd name="connsiteX34" fmla="*/ 2231 w 7445"/>
                <a:gd name="connsiteY34" fmla="*/ 7420 h 10000"/>
                <a:gd name="connsiteX35" fmla="*/ 1900 w 7445"/>
                <a:gd name="connsiteY35" fmla="*/ 7859 h 10000"/>
                <a:gd name="connsiteX36" fmla="*/ 2231 w 7445"/>
                <a:gd name="connsiteY36" fmla="*/ 8299 h 10000"/>
                <a:gd name="connsiteX37" fmla="*/ 2231 w 7445"/>
                <a:gd name="connsiteY37" fmla="*/ 9267 h 10000"/>
                <a:gd name="connsiteX38" fmla="*/ 3226 w 7445"/>
                <a:gd name="connsiteY38" fmla="*/ 10000 h 10000"/>
                <a:gd name="connsiteX39" fmla="*/ 4175 w 7445"/>
                <a:gd name="connsiteY39" fmla="*/ 9267 h 10000"/>
                <a:gd name="connsiteX40" fmla="*/ 4175 w 7445"/>
                <a:gd name="connsiteY40" fmla="*/ 8387 h 10000"/>
                <a:gd name="connsiteX41" fmla="*/ 5123 w 7445"/>
                <a:gd name="connsiteY41" fmla="*/ 8387 h 10000"/>
                <a:gd name="connsiteX42" fmla="*/ 6023 w 7445"/>
                <a:gd name="connsiteY42" fmla="*/ 7859 h 10000"/>
                <a:gd name="connsiteX43" fmla="*/ 5123 w 7445"/>
                <a:gd name="connsiteY43" fmla="*/ 7302 h 10000"/>
                <a:gd name="connsiteX44" fmla="*/ 4175 w 7445"/>
                <a:gd name="connsiteY44" fmla="*/ 7302 h 10000"/>
                <a:gd name="connsiteX45" fmla="*/ 4175 w 7445"/>
                <a:gd name="connsiteY45" fmla="*/ 7302 h 10000"/>
                <a:gd name="connsiteX46" fmla="*/ 5597 w 7445"/>
                <a:gd name="connsiteY46" fmla="*/ 7302 h 10000"/>
                <a:gd name="connsiteX47" fmla="*/ 6639 w 7445"/>
                <a:gd name="connsiteY47" fmla="*/ 6774 h 10000"/>
                <a:gd name="connsiteX48" fmla="*/ 5597 w 7445"/>
                <a:gd name="connsiteY48" fmla="*/ 6246 h 10000"/>
                <a:gd name="connsiteX49" fmla="*/ 4175 w 7445"/>
                <a:gd name="connsiteY49" fmla="*/ 6246 h 10000"/>
                <a:gd name="connsiteX50" fmla="*/ 4175 w 7445"/>
                <a:gd name="connsiteY50" fmla="*/ 6246 h 10000"/>
                <a:gd name="connsiteX51" fmla="*/ 6212 w 7445"/>
                <a:gd name="connsiteY51" fmla="*/ 6246 h 10000"/>
                <a:gd name="connsiteX0" fmla="*/ 7257 w 8913"/>
                <a:gd name="connsiteY0" fmla="*/ 6246 h 10000"/>
                <a:gd name="connsiteX1" fmla="*/ 8913 w 8913"/>
                <a:gd name="connsiteY1" fmla="*/ 5689 h 10000"/>
                <a:gd name="connsiteX2" fmla="*/ 7386 w 8913"/>
                <a:gd name="connsiteY2" fmla="*/ 5161 h 10000"/>
                <a:gd name="connsiteX3" fmla="*/ 7830 w 8913"/>
                <a:gd name="connsiteY3" fmla="*/ 4750 h 10000"/>
                <a:gd name="connsiteX4" fmla="*/ 6431 w 8913"/>
                <a:gd name="connsiteY4" fmla="*/ 4222 h 10000"/>
                <a:gd name="connsiteX5" fmla="*/ 4521 w 8913"/>
                <a:gd name="connsiteY5" fmla="*/ 4222 h 10000"/>
                <a:gd name="connsiteX6" fmla="*/ 4521 w 8913"/>
                <a:gd name="connsiteY6" fmla="*/ 2433 h 10000"/>
                <a:gd name="connsiteX7" fmla="*/ 6431 w 8913"/>
                <a:gd name="connsiteY7" fmla="*/ 1084 h 10000"/>
                <a:gd name="connsiteX8" fmla="*/ 5539 w 8913"/>
                <a:gd name="connsiteY8" fmla="*/ 58 h 10000"/>
                <a:gd name="connsiteX9" fmla="*/ 3183 w 8913"/>
                <a:gd name="connsiteY9" fmla="*/ 1466 h 10000"/>
                <a:gd name="connsiteX10" fmla="*/ 892 w 8913"/>
                <a:gd name="connsiteY10" fmla="*/ 58 h 10000"/>
                <a:gd name="connsiteX11" fmla="*/ 0 w 8913"/>
                <a:gd name="connsiteY11" fmla="*/ 1084 h 10000"/>
                <a:gd name="connsiteX12" fmla="*/ 1910 w 8913"/>
                <a:gd name="connsiteY12" fmla="*/ 2433 h 10000"/>
                <a:gd name="connsiteX13" fmla="*/ 1910 w 8913"/>
                <a:gd name="connsiteY13" fmla="*/ 3313 h 10000"/>
                <a:gd name="connsiteX14" fmla="*/ 1720 w 8913"/>
                <a:gd name="connsiteY14" fmla="*/ 3255 h 10000"/>
                <a:gd name="connsiteX15" fmla="*/ 1019 w 8913"/>
                <a:gd name="connsiteY15" fmla="*/ 8153 h 10000"/>
                <a:gd name="connsiteX16" fmla="*/ 701 w 8913"/>
                <a:gd name="connsiteY16" fmla="*/ 7771 h 10000"/>
                <a:gd name="connsiteX17" fmla="*/ 1465 w 8913"/>
                <a:gd name="connsiteY17" fmla="*/ 7244 h 10000"/>
                <a:gd name="connsiteX18" fmla="*/ 575 w 8913"/>
                <a:gd name="connsiteY18" fmla="*/ 6715 h 10000"/>
                <a:gd name="connsiteX19" fmla="*/ 1530 w 8913"/>
                <a:gd name="connsiteY19" fmla="*/ 6187 h 10000"/>
                <a:gd name="connsiteX20" fmla="*/ 575 w 8913"/>
                <a:gd name="connsiteY20" fmla="*/ 5659 h 10000"/>
                <a:gd name="connsiteX21" fmla="*/ 1402 w 8913"/>
                <a:gd name="connsiteY21" fmla="*/ 5190 h 10000"/>
                <a:gd name="connsiteX22" fmla="*/ 575 w 8913"/>
                <a:gd name="connsiteY22" fmla="*/ 4662 h 10000"/>
                <a:gd name="connsiteX23" fmla="*/ 1910 w 8913"/>
                <a:gd name="connsiteY23" fmla="*/ 4105 h 10000"/>
                <a:gd name="connsiteX24" fmla="*/ 1910 w 8913"/>
                <a:gd name="connsiteY24" fmla="*/ 4310 h 10000"/>
                <a:gd name="connsiteX25" fmla="*/ 1339 w 8913"/>
                <a:gd name="connsiteY25" fmla="*/ 4750 h 10000"/>
                <a:gd name="connsiteX26" fmla="*/ 1910 w 8913"/>
                <a:gd name="connsiteY26" fmla="*/ 5190 h 10000"/>
                <a:gd name="connsiteX27" fmla="*/ 1910 w 8913"/>
                <a:gd name="connsiteY27" fmla="*/ 5278 h 10000"/>
                <a:gd name="connsiteX28" fmla="*/ 1339 w 8913"/>
                <a:gd name="connsiteY28" fmla="*/ 5689 h 10000"/>
                <a:gd name="connsiteX29" fmla="*/ 1910 w 8913"/>
                <a:gd name="connsiteY29" fmla="*/ 6099 h 10000"/>
                <a:gd name="connsiteX30" fmla="*/ 1910 w 8913"/>
                <a:gd name="connsiteY30" fmla="*/ 6334 h 10000"/>
                <a:gd name="connsiteX31" fmla="*/ 1339 w 8913"/>
                <a:gd name="connsiteY31" fmla="*/ 6774 h 10000"/>
                <a:gd name="connsiteX32" fmla="*/ 1910 w 8913"/>
                <a:gd name="connsiteY32" fmla="*/ 7214 h 10000"/>
                <a:gd name="connsiteX33" fmla="*/ 1910 w 8913"/>
                <a:gd name="connsiteY33" fmla="*/ 7420 h 10000"/>
                <a:gd name="connsiteX34" fmla="*/ 1465 w 8913"/>
                <a:gd name="connsiteY34" fmla="*/ 7859 h 10000"/>
                <a:gd name="connsiteX35" fmla="*/ 1910 w 8913"/>
                <a:gd name="connsiteY35" fmla="*/ 8299 h 10000"/>
                <a:gd name="connsiteX36" fmla="*/ 1910 w 8913"/>
                <a:gd name="connsiteY36" fmla="*/ 9267 h 10000"/>
                <a:gd name="connsiteX37" fmla="*/ 3246 w 8913"/>
                <a:gd name="connsiteY37" fmla="*/ 10000 h 10000"/>
                <a:gd name="connsiteX38" fmla="*/ 4521 w 8913"/>
                <a:gd name="connsiteY38" fmla="*/ 9267 h 10000"/>
                <a:gd name="connsiteX39" fmla="*/ 4521 w 8913"/>
                <a:gd name="connsiteY39" fmla="*/ 8387 h 10000"/>
                <a:gd name="connsiteX40" fmla="*/ 5794 w 8913"/>
                <a:gd name="connsiteY40" fmla="*/ 8387 h 10000"/>
                <a:gd name="connsiteX41" fmla="*/ 7003 w 8913"/>
                <a:gd name="connsiteY41" fmla="*/ 7859 h 10000"/>
                <a:gd name="connsiteX42" fmla="*/ 5794 w 8913"/>
                <a:gd name="connsiteY42" fmla="*/ 7302 h 10000"/>
                <a:gd name="connsiteX43" fmla="*/ 4521 w 8913"/>
                <a:gd name="connsiteY43" fmla="*/ 7302 h 10000"/>
                <a:gd name="connsiteX44" fmla="*/ 4521 w 8913"/>
                <a:gd name="connsiteY44" fmla="*/ 7302 h 10000"/>
                <a:gd name="connsiteX45" fmla="*/ 6431 w 8913"/>
                <a:gd name="connsiteY45" fmla="*/ 7302 h 10000"/>
                <a:gd name="connsiteX46" fmla="*/ 7830 w 8913"/>
                <a:gd name="connsiteY46" fmla="*/ 6774 h 10000"/>
                <a:gd name="connsiteX47" fmla="*/ 6431 w 8913"/>
                <a:gd name="connsiteY47" fmla="*/ 6246 h 10000"/>
                <a:gd name="connsiteX48" fmla="*/ 4521 w 8913"/>
                <a:gd name="connsiteY48" fmla="*/ 6246 h 10000"/>
                <a:gd name="connsiteX49" fmla="*/ 4521 w 8913"/>
                <a:gd name="connsiteY49" fmla="*/ 6246 h 10000"/>
                <a:gd name="connsiteX50" fmla="*/ 7257 w 8913"/>
                <a:gd name="connsiteY50" fmla="*/ 6246 h 10000"/>
                <a:gd name="connsiteX0" fmla="*/ 8142 w 10000"/>
                <a:gd name="connsiteY0" fmla="*/ 6246 h 10000"/>
                <a:gd name="connsiteX1" fmla="*/ 10000 w 10000"/>
                <a:gd name="connsiteY1" fmla="*/ 5689 h 10000"/>
                <a:gd name="connsiteX2" fmla="*/ 8287 w 10000"/>
                <a:gd name="connsiteY2" fmla="*/ 5161 h 10000"/>
                <a:gd name="connsiteX3" fmla="*/ 8785 w 10000"/>
                <a:gd name="connsiteY3" fmla="*/ 4750 h 10000"/>
                <a:gd name="connsiteX4" fmla="*/ 5072 w 10000"/>
                <a:gd name="connsiteY4" fmla="*/ 4222 h 10000"/>
                <a:gd name="connsiteX5" fmla="*/ 5072 w 10000"/>
                <a:gd name="connsiteY5" fmla="*/ 2433 h 10000"/>
                <a:gd name="connsiteX6" fmla="*/ 7215 w 10000"/>
                <a:gd name="connsiteY6" fmla="*/ 1084 h 10000"/>
                <a:gd name="connsiteX7" fmla="*/ 6215 w 10000"/>
                <a:gd name="connsiteY7" fmla="*/ 58 h 10000"/>
                <a:gd name="connsiteX8" fmla="*/ 3571 w 10000"/>
                <a:gd name="connsiteY8" fmla="*/ 1466 h 10000"/>
                <a:gd name="connsiteX9" fmla="*/ 1001 w 10000"/>
                <a:gd name="connsiteY9" fmla="*/ 58 h 10000"/>
                <a:gd name="connsiteX10" fmla="*/ 0 w 10000"/>
                <a:gd name="connsiteY10" fmla="*/ 1084 h 10000"/>
                <a:gd name="connsiteX11" fmla="*/ 2143 w 10000"/>
                <a:gd name="connsiteY11" fmla="*/ 2433 h 10000"/>
                <a:gd name="connsiteX12" fmla="*/ 2143 w 10000"/>
                <a:gd name="connsiteY12" fmla="*/ 3313 h 10000"/>
                <a:gd name="connsiteX13" fmla="*/ 1930 w 10000"/>
                <a:gd name="connsiteY13" fmla="*/ 3255 h 10000"/>
                <a:gd name="connsiteX14" fmla="*/ 1143 w 10000"/>
                <a:gd name="connsiteY14" fmla="*/ 8153 h 10000"/>
                <a:gd name="connsiteX15" fmla="*/ 786 w 10000"/>
                <a:gd name="connsiteY15" fmla="*/ 7771 h 10000"/>
                <a:gd name="connsiteX16" fmla="*/ 1644 w 10000"/>
                <a:gd name="connsiteY16" fmla="*/ 7244 h 10000"/>
                <a:gd name="connsiteX17" fmla="*/ 645 w 10000"/>
                <a:gd name="connsiteY17" fmla="*/ 6715 h 10000"/>
                <a:gd name="connsiteX18" fmla="*/ 1717 w 10000"/>
                <a:gd name="connsiteY18" fmla="*/ 6187 h 10000"/>
                <a:gd name="connsiteX19" fmla="*/ 645 w 10000"/>
                <a:gd name="connsiteY19" fmla="*/ 5659 h 10000"/>
                <a:gd name="connsiteX20" fmla="*/ 1573 w 10000"/>
                <a:gd name="connsiteY20" fmla="*/ 5190 h 10000"/>
                <a:gd name="connsiteX21" fmla="*/ 645 w 10000"/>
                <a:gd name="connsiteY21" fmla="*/ 4662 h 10000"/>
                <a:gd name="connsiteX22" fmla="*/ 2143 w 10000"/>
                <a:gd name="connsiteY22" fmla="*/ 4105 h 10000"/>
                <a:gd name="connsiteX23" fmla="*/ 2143 w 10000"/>
                <a:gd name="connsiteY23" fmla="*/ 4310 h 10000"/>
                <a:gd name="connsiteX24" fmla="*/ 1502 w 10000"/>
                <a:gd name="connsiteY24" fmla="*/ 4750 h 10000"/>
                <a:gd name="connsiteX25" fmla="*/ 2143 w 10000"/>
                <a:gd name="connsiteY25" fmla="*/ 5190 h 10000"/>
                <a:gd name="connsiteX26" fmla="*/ 2143 w 10000"/>
                <a:gd name="connsiteY26" fmla="*/ 5278 h 10000"/>
                <a:gd name="connsiteX27" fmla="*/ 1502 w 10000"/>
                <a:gd name="connsiteY27" fmla="*/ 5689 h 10000"/>
                <a:gd name="connsiteX28" fmla="*/ 2143 w 10000"/>
                <a:gd name="connsiteY28" fmla="*/ 6099 h 10000"/>
                <a:gd name="connsiteX29" fmla="*/ 2143 w 10000"/>
                <a:gd name="connsiteY29" fmla="*/ 6334 h 10000"/>
                <a:gd name="connsiteX30" fmla="*/ 1502 w 10000"/>
                <a:gd name="connsiteY30" fmla="*/ 6774 h 10000"/>
                <a:gd name="connsiteX31" fmla="*/ 2143 w 10000"/>
                <a:gd name="connsiteY31" fmla="*/ 7214 h 10000"/>
                <a:gd name="connsiteX32" fmla="*/ 2143 w 10000"/>
                <a:gd name="connsiteY32" fmla="*/ 7420 h 10000"/>
                <a:gd name="connsiteX33" fmla="*/ 1644 w 10000"/>
                <a:gd name="connsiteY33" fmla="*/ 7859 h 10000"/>
                <a:gd name="connsiteX34" fmla="*/ 2143 w 10000"/>
                <a:gd name="connsiteY34" fmla="*/ 8299 h 10000"/>
                <a:gd name="connsiteX35" fmla="*/ 2143 w 10000"/>
                <a:gd name="connsiteY35" fmla="*/ 9267 h 10000"/>
                <a:gd name="connsiteX36" fmla="*/ 3642 w 10000"/>
                <a:gd name="connsiteY36" fmla="*/ 10000 h 10000"/>
                <a:gd name="connsiteX37" fmla="*/ 5072 w 10000"/>
                <a:gd name="connsiteY37" fmla="*/ 9267 h 10000"/>
                <a:gd name="connsiteX38" fmla="*/ 5072 w 10000"/>
                <a:gd name="connsiteY38" fmla="*/ 8387 h 10000"/>
                <a:gd name="connsiteX39" fmla="*/ 6501 w 10000"/>
                <a:gd name="connsiteY39" fmla="*/ 8387 h 10000"/>
                <a:gd name="connsiteX40" fmla="*/ 7857 w 10000"/>
                <a:gd name="connsiteY40" fmla="*/ 7859 h 10000"/>
                <a:gd name="connsiteX41" fmla="*/ 6501 w 10000"/>
                <a:gd name="connsiteY41" fmla="*/ 7302 h 10000"/>
                <a:gd name="connsiteX42" fmla="*/ 5072 w 10000"/>
                <a:gd name="connsiteY42" fmla="*/ 7302 h 10000"/>
                <a:gd name="connsiteX43" fmla="*/ 5072 w 10000"/>
                <a:gd name="connsiteY43" fmla="*/ 7302 h 10000"/>
                <a:gd name="connsiteX44" fmla="*/ 7215 w 10000"/>
                <a:gd name="connsiteY44" fmla="*/ 7302 h 10000"/>
                <a:gd name="connsiteX45" fmla="*/ 8785 w 10000"/>
                <a:gd name="connsiteY45" fmla="*/ 6774 h 10000"/>
                <a:gd name="connsiteX46" fmla="*/ 7215 w 10000"/>
                <a:gd name="connsiteY46" fmla="*/ 6246 h 10000"/>
                <a:gd name="connsiteX47" fmla="*/ 5072 w 10000"/>
                <a:gd name="connsiteY47" fmla="*/ 6246 h 10000"/>
                <a:gd name="connsiteX48" fmla="*/ 5072 w 10000"/>
                <a:gd name="connsiteY48" fmla="*/ 6246 h 10000"/>
                <a:gd name="connsiteX49" fmla="*/ 8142 w 10000"/>
                <a:gd name="connsiteY49" fmla="*/ 6246 h 10000"/>
                <a:gd name="connsiteX0" fmla="*/ 8142 w 10000"/>
                <a:gd name="connsiteY0" fmla="*/ 6246 h 10000"/>
                <a:gd name="connsiteX1" fmla="*/ 10000 w 10000"/>
                <a:gd name="connsiteY1" fmla="*/ 5689 h 10000"/>
                <a:gd name="connsiteX2" fmla="*/ 8287 w 10000"/>
                <a:gd name="connsiteY2" fmla="*/ 5161 h 10000"/>
                <a:gd name="connsiteX3" fmla="*/ 5072 w 10000"/>
                <a:gd name="connsiteY3" fmla="*/ 4222 h 10000"/>
                <a:gd name="connsiteX4" fmla="*/ 5072 w 10000"/>
                <a:gd name="connsiteY4" fmla="*/ 2433 h 10000"/>
                <a:gd name="connsiteX5" fmla="*/ 7215 w 10000"/>
                <a:gd name="connsiteY5" fmla="*/ 1084 h 10000"/>
                <a:gd name="connsiteX6" fmla="*/ 6215 w 10000"/>
                <a:gd name="connsiteY6" fmla="*/ 58 h 10000"/>
                <a:gd name="connsiteX7" fmla="*/ 3571 w 10000"/>
                <a:gd name="connsiteY7" fmla="*/ 1466 h 10000"/>
                <a:gd name="connsiteX8" fmla="*/ 1001 w 10000"/>
                <a:gd name="connsiteY8" fmla="*/ 58 h 10000"/>
                <a:gd name="connsiteX9" fmla="*/ 0 w 10000"/>
                <a:gd name="connsiteY9" fmla="*/ 1084 h 10000"/>
                <a:gd name="connsiteX10" fmla="*/ 2143 w 10000"/>
                <a:gd name="connsiteY10" fmla="*/ 2433 h 10000"/>
                <a:gd name="connsiteX11" fmla="*/ 2143 w 10000"/>
                <a:gd name="connsiteY11" fmla="*/ 3313 h 10000"/>
                <a:gd name="connsiteX12" fmla="*/ 1930 w 10000"/>
                <a:gd name="connsiteY12" fmla="*/ 3255 h 10000"/>
                <a:gd name="connsiteX13" fmla="*/ 1143 w 10000"/>
                <a:gd name="connsiteY13" fmla="*/ 8153 h 10000"/>
                <a:gd name="connsiteX14" fmla="*/ 786 w 10000"/>
                <a:gd name="connsiteY14" fmla="*/ 7771 h 10000"/>
                <a:gd name="connsiteX15" fmla="*/ 1644 w 10000"/>
                <a:gd name="connsiteY15" fmla="*/ 7244 h 10000"/>
                <a:gd name="connsiteX16" fmla="*/ 645 w 10000"/>
                <a:gd name="connsiteY16" fmla="*/ 6715 h 10000"/>
                <a:gd name="connsiteX17" fmla="*/ 1717 w 10000"/>
                <a:gd name="connsiteY17" fmla="*/ 6187 h 10000"/>
                <a:gd name="connsiteX18" fmla="*/ 645 w 10000"/>
                <a:gd name="connsiteY18" fmla="*/ 5659 h 10000"/>
                <a:gd name="connsiteX19" fmla="*/ 1573 w 10000"/>
                <a:gd name="connsiteY19" fmla="*/ 5190 h 10000"/>
                <a:gd name="connsiteX20" fmla="*/ 645 w 10000"/>
                <a:gd name="connsiteY20" fmla="*/ 4662 h 10000"/>
                <a:gd name="connsiteX21" fmla="*/ 2143 w 10000"/>
                <a:gd name="connsiteY21" fmla="*/ 4105 h 10000"/>
                <a:gd name="connsiteX22" fmla="*/ 2143 w 10000"/>
                <a:gd name="connsiteY22" fmla="*/ 4310 h 10000"/>
                <a:gd name="connsiteX23" fmla="*/ 1502 w 10000"/>
                <a:gd name="connsiteY23" fmla="*/ 4750 h 10000"/>
                <a:gd name="connsiteX24" fmla="*/ 2143 w 10000"/>
                <a:gd name="connsiteY24" fmla="*/ 5190 h 10000"/>
                <a:gd name="connsiteX25" fmla="*/ 2143 w 10000"/>
                <a:gd name="connsiteY25" fmla="*/ 5278 h 10000"/>
                <a:gd name="connsiteX26" fmla="*/ 1502 w 10000"/>
                <a:gd name="connsiteY26" fmla="*/ 5689 h 10000"/>
                <a:gd name="connsiteX27" fmla="*/ 2143 w 10000"/>
                <a:gd name="connsiteY27" fmla="*/ 6099 h 10000"/>
                <a:gd name="connsiteX28" fmla="*/ 2143 w 10000"/>
                <a:gd name="connsiteY28" fmla="*/ 6334 h 10000"/>
                <a:gd name="connsiteX29" fmla="*/ 1502 w 10000"/>
                <a:gd name="connsiteY29" fmla="*/ 6774 h 10000"/>
                <a:gd name="connsiteX30" fmla="*/ 2143 w 10000"/>
                <a:gd name="connsiteY30" fmla="*/ 7214 h 10000"/>
                <a:gd name="connsiteX31" fmla="*/ 2143 w 10000"/>
                <a:gd name="connsiteY31" fmla="*/ 7420 h 10000"/>
                <a:gd name="connsiteX32" fmla="*/ 1644 w 10000"/>
                <a:gd name="connsiteY32" fmla="*/ 7859 h 10000"/>
                <a:gd name="connsiteX33" fmla="*/ 2143 w 10000"/>
                <a:gd name="connsiteY33" fmla="*/ 8299 h 10000"/>
                <a:gd name="connsiteX34" fmla="*/ 2143 w 10000"/>
                <a:gd name="connsiteY34" fmla="*/ 9267 h 10000"/>
                <a:gd name="connsiteX35" fmla="*/ 3642 w 10000"/>
                <a:gd name="connsiteY35" fmla="*/ 10000 h 10000"/>
                <a:gd name="connsiteX36" fmla="*/ 5072 w 10000"/>
                <a:gd name="connsiteY36" fmla="*/ 9267 h 10000"/>
                <a:gd name="connsiteX37" fmla="*/ 5072 w 10000"/>
                <a:gd name="connsiteY37" fmla="*/ 8387 h 10000"/>
                <a:gd name="connsiteX38" fmla="*/ 6501 w 10000"/>
                <a:gd name="connsiteY38" fmla="*/ 8387 h 10000"/>
                <a:gd name="connsiteX39" fmla="*/ 7857 w 10000"/>
                <a:gd name="connsiteY39" fmla="*/ 7859 h 10000"/>
                <a:gd name="connsiteX40" fmla="*/ 6501 w 10000"/>
                <a:gd name="connsiteY40" fmla="*/ 7302 h 10000"/>
                <a:gd name="connsiteX41" fmla="*/ 5072 w 10000"/>
                <a:gd name="connsiteY41" fmla="*/ 7302 h 10000"/>
                <a:gd name="connsiteX42" fmla="*/ 5072 w 10000"/>
                <a:gd name="connsiteY42" fmla="*/ 7302 h 10000"/>
                <a:gd name="connsiteX43" fmla="*/ 7215 w 10000"/>
                <a:gd name="connsiteY43" fmla="*/ 7302 h 10000"/>
                <a:gd name="connsiteX44" fmla="*/ 8785 w 10000"/>
                <a:gd name="connsiteY44" fmla="*/ 6774 h 10000"/>
                <a:gd name="connsiteX45" fmla="*/ 7215 w 10000"/>
                <a:gd name="connsiteY45" fmla="*/ 6246 h 10000"/>
                <a:gd name="connsiteX46" fmla="*/ 5072 w 10000"/>
                <a:gd name="connsiteY46" fmla="*/ 6246 h 10000"/>
                <a:gd name="connsiteX47" fmla="*/ 5072 w 10000"/>
                <a:gd name="connsiteY47" fmla="*/ 6246 h 10000"/>
                <a:gd name="connsiteX48" fmla="*/ 8142 w 10000"/>
                <a:gd name="connsiteY48" fmla="*/ 6246 h 10000"/>
                <a:gd name="connsiteX0" fmla="*/ 8142 w 10115"/>
                <a:gd name="connsiteY0" fmla="*/ 6246 h 10000"/>
                <a:gd name="connsiteX1" fmla="*/ 10000 w 10115"/>
                <a:gd name="connsiteY1" fmla="*/ 5689 h 10000"/>
                <a:gd name="connsiteX2" fmla="*/ 5072 w 10115"/>
                <a:gd name="connsiteY2" fmla="*/ 4222 h 10000"/>
                <a:gd name="connsiteX3" fmla="*/ 5072 w 10115"/>
                <a:gd name="connsiteY3" fmla="*/ 2433 h 10000"/>
                <a:gd name="connsiteX4" fmla="*/ 7215 w 10115"/>
                <a:gd name="connsiteY4" fmla="*/ 1084 h 10000"/>
                <a:gd name="connsiteX5" fmla="*/ 6215 w 10115"/>
                <a:gd name="connsiteY5" fmla="*/ 58 h 10000"/>
                <a:gd name="connsiteX6" fmla="*/ 3571 w 10115"/>
                <a:gd name="connsiteY6" fmla="*/ 1466 h 10000"/>
                <a:gd name="connsiteX7" fmla="*/ 1001 w 10115"/>
                <a:gd name="connsiteY7" fmla="*/ 58 h 10000"/>
                <a:gd name="connsiteX8" fmla="*/ 0 w 10115"/>
                <a:gd name="connsiteY8" fmla="*/ 1084 h 10000"/>
                <a:gd name="connsiteX9" fmla="*/ 2143 w 10115"/>
                <a:gd name="connsiteY9" fmla="*/ 2433 h 10000"/>
                <a:gd name="connsiteX10" fmla="*/ 2143 w 10115"/>
                <a:gd name="connsiteY10" fmla="*/ 3313 h 10000"/>
                <a:gd name="connsiteX11" fmla="*/ 1930 w 10115"/>
                <a:gd name="connsiteY11" fmla="*/ 3255 h 10000"/>
                <a:gd name="connsiteX12" fmla="*/ 1143 w 10115"/>
                <a:gd name="connsiteY12" fmla="*/ 8153 h 10000"/>
                <a:gd name="connsiteX13" fmla="*/ 786 w 10115"/>
                <a:gd name="connsiteY13" fmla="*/ 7771 h 10000"/>
                <a:gd name="connsiteX14" fmla="*/ 1644 w 10115"/>
                <a:gd name="connsiteY14" fmla="*/ 7244 h 10000"/>
                <a:gd name="connsiteX15" fmla="*/ 645 w 10115"/>
                <a:gd name="connsiteY15" fmla="*/ 6715 h 10000"/>
                <a:gd name="connsiteX16" fmla="*/ 1717 w 10115"/>
                <a:gd name="connsiteY16" fmla="*/ 6187 h 10000"/>
                <a:gd name="connsiteX17" fmla="*/ 645 w 10115"/>
                <a:gd name="connsiteY17" fmla="*/ 5659 h 10000"/>
                <a:gd name="connsiteX18" fmla="*/ 1573 w 10115"/>
                <a:gd name="connsiteY18" fmla="*/ 5190 h 10000"/>
                <a:gd name="connsiteX19" fmla="*/ 645 w 10115"/>
                <a:gd name="connsiteY19" fmla="*/ 4662 h 10000"/>
                <a:gd name="connsiteX20" fmla="*/ 2143 w 10115"/>
                <a:gd name="connsiteY20" fmla="*/ 4105 h 10000"/>
                <a:gd name="connsiteX21" fmla="*/ 2143 w 10115"/>
                <a:gd name="connsiteY21" fmla="*/ 4310 h 10000"/>
                <a:gd name="connsiteX22" fmla="*/ 1502 w 10115"/>
                <a:gd name="connsiteY22" fmla="*/ 4750 h 10000"/>
                <a:gd name="connsiteX23" fmla="*/ 2143 w 10115"/>
                <a:gd name="connsiteY23" fmla="*/ 5190 h 10000"/>
                <a:gd name="connsiteX24" fmla="*/ 2143 w 10115"/>
                <a:gd name="connsiteY24" fmla="*/ 5278 h 10000"/>
                <a:gd name="connsiteX25" fmla="*/ 1502 w 10115"/>
                <a:gd name="connsiteY25" fmla="*/ 5689 h 10000"/>
                <a:gd name="connsiteX26" fmla="*/ 2143 w 10115"/>
                <a:gd name="connsiteY26" fmla="*/ 6099 h 10000"/>
                <a:gd name="connsiteX27" fmla="*/ 2143 w 10115"/>
                <a:gd name="connsiteY27" fmla="*/ 6334 h 10000"/>
                <a:gd name="connsiteX28" fmla="*/ 1502 w 10115"/>
                <a:gd name="connsiteY28" fmla="*/ 6774 h 10000"/>
                <a:gd name="connsiteX29" fmla="*/ 2143 w 10115"/>
                <a:gd name="connsiteY29" fmla="*/ 7214 h 10000"/>
                <a:gd name="connsiteX30" fmla="*/ 2143 w 10115"/>
                <a:gd name="connsiteY30" fmla="*/ 7420 h 10000"/>
                <a:gd name="connsiteX31" fmla="*/ 1644 w 10115"/>
                <a:gd name="connsiteY31" fmla="*/ 7859 h 10000"/>
                <a:gd name="connsiteX32" fmla="*/ 2143 w 10115"/>
                <a:gd name="connsiteY32" fmla="*/ 8299 h 10000"/>
                <a:gd name="connsiteX33" fmla="*/ 2143 w 10115"/>
                <a:gd name="connsiteY33" fmla="*/ 9267 h 10000"/>
                <a:gd name="connsiteX34" fmla="*/ 3642 w 10115"/>
                <a:gd name="connsiteY34" fmla="*/ 10000 h 10000"/>
                <a:gd name="connsiteX35" fmla="*/ 5072 w 10115"/>
                <a:gd name="connsiteY35" fmla="*/ 9267 h 10000"/>
                <a:gd name="connsiteX36" fmla="*/ 5072 w 10115"/>
                <a:gd name="connsiteY36" fmla="*/ 8387 h 10000"/>
                <a:gd name="connsiteX37" fmla="*/ 6501 w 10115"/>
                <a:gd name="connsiteY37" fmla="*/ 8387 h 10000"/>
                <a:gd name="connsiteX38" fmla="*/ 7857 w 10115"/>
                <a:gd name="connsiteY38" fmla="*/ 7859 h 10000"/>
                <a:gd name="connsiteX39" fmla="*/ 6501 w 10115"/>
                <a:gd name="connsiteY39" fmla="*/ 7302 h 10000"/>
                <a:gd name="connsiteX40" fmla="*/ 5072 w 10115"/>
                <a:gd name="connsiteY40" fmla="*/ 7302 h 10000"/>
                <a:gd name="connsiteX41" fmla="*/ 5072 w 10115"/>
                <a:gd name="connsiteY41" fmla="*/ 7302 h 10000"/>
                <a:gd name="connsiteX42" fmla="*/ 7215 w 10115"/>
                <a:gd name="connsiteY42" fmla="*/ 7302 h 10000"/>
                <a:gd name="connsiteX43" fmla="*/ 8785 w 10115"/>
                <a:gd name="connsiteY43" fmla="*/ 6774 h 10000"/>
                <a:gd name="connsiteX44" fmla="*/ 7215 w 10115"/>
                <a:gd name="connsiteY44" fmla="*/ 6246 h 10000"/>
                <a:gd name="connsiteX45" fmla="*/ 5072 w 10115"/>
                <a:gd name="connsiteY45" fmla="*/ 6246 h 10000"/>
                <a:gd name="connsiteX46" fmla="*/ 5072 w 10115"/>
                <a:gd name="connsiteY46" fmla="*/ 6246 h 10000"/>
                <a:gd name="connsiteX47" fmla="*/ 8142 w 10115"/>
                <a:gd name="connsiteY47" fmla="*/ 6246 h 10000"/>
                <a:gd name="connsiteX0" fmla="*/ 8142 w 8785"/>
                <a:gd name="connsiteY0" fmla="*/ 6246 h 10000"/>
                <a:gd name="connsiteX1" fmla="*/ 5072 w 8785"/>
                <a:gd name="connsiteY1" fmla="*/ 4222 h 10000"/>
                <a:gd name="connsiteX2" fmla="*/ 5072 w 8785"/>
                <a:gd name="connsiteY2" fmla="*/ 2433 h 10000"/>
                <a:gd name="connsiteX3" fmla="*/ 7215 w 8785"/>
                <a:gd name="connsiteY3" fmla="*/ 1084 h 10000"/>
                <a:gd name="connsiteX4" fmla="*/ 6215 w 8785"/>
                <a:gd name="connsiteY4" fmla="*/ 58 h 10000"/>
                <a:gd name="connsiteX5" fmla="*/ 3571 w 8785"/>
                <a:gd name="connsiteY5" fmla="*/ 1466 h 10000"/>
                <a:gd name="connsiteX6" fmla="*/ 1001 w 8785"/>
                <a:gd name="connsiteY6" fmla="*/ 58 h 10000"/>
                <a:gd name="connsiteX7" fmla="*/ 0 w 8785"/>
                <a:gd name="connsiteY7" fmla="*/ 1084 h 10000"/>
                <a:gd name="connsiteX8" fmla="*/ 2143 w 8785"/>
                <a:gd name="connsiteY8" fmla="*/ 2433 h 10000"/>
                <a:gd name="connsiteX9" fmla="*/ 2143 w 8785"/>
                <a:gd name="connsiteY9" fmla="*/ 3313 h 10000"/>
                <a:gd name="connsiteX10" fmla="*/ 1930 w 8785"/>
                <a:gd name="connsiteY10" fmla="*/ 3255 h 10000"/>
                <a:gd name="connsiteX11" fmla="*/ 1143 w 8785"/>
                <a:gd name="connsiteY11" fmla="*/ 8153 h 10000"/>
                <a:gd name="connsiteX12" fmla="*/ 786 w 8785"/>
                <a:gd name="connsiteY12" fmla="*/ 7771 h 10000"/>
                <a:gd name="connsiteX13" fmla="*/ 1644 w 8785"/>
                <a:gd name="connsiteY13" fmla="*/ 7244 h 10000"/>
                <a:gd name="connsiteX14" fmla="*/ 645 w 8785"/>
                <a:gd name="connsiteY14" fmla="*/ 6715 h 10000"/>
                <a:gd name="connsiteX15" fmla="*/ 1717 w 8785"/>
                <a:gd name="connsiteY15" fmla="*/ 6187 h 10000"/>
                <a:gd name="connsiteX16" fmla="*/ 645 w 8785"/>
                <a:gd name="connsiteY16" fmla="*/ 5659 h 10000"/>
                <a:gd name="connsiteX17" fmla="*/ 1573 w 8785"/>
                <a:gd name="connsiteY17" fmla="*/ 5190 h 10000"/>
                <a:gd name="connsiteX18" fmla="*/ 645 w 8785"/>
                <a:gd name="connsiteY18" fmla="*/ 4662 h 10000"/>
                <a:gd name="connsiteX19" fmla="*/ 2143 w 8785"/>
                <a:gd name="connsiteY19" fmla="*/ 4105 h 10000"/>
                <a:gd name="connsiteX20" fmla="*/ 2143 w 8785"/>
                <a:gd name="connsiteY20" fmla="*/ 4310 h 10000"/>
                <a:gd name="connsiteX21" fmla="*/ 1502 w 8785"/>
                <a:gd name="connsiteY21" fmla="*/ 4750 h 10000"/>
                <a:gd name="connsiteX22" fmla="*/ 2143 w 8785"/>
                <a:gd name="connsiteY22" fmla="*/ 5190 h 10000"/>
                <a:gd name="connsiteX23" fmla="*/ 2143 w 8785"/>
                <a:gd name="connsiteY23" fmla="*/ 5278 h 10000"/>
                <a:gd name="connsiteX24" fmla="*/ 1502 w 8785"/>
                <a:gd name="connsiteY24" fmla="*/ 5689 h 10000"/>
                <a:gd name="connsiteX25" fmla="*/ 2143 w 8785"/>
                <a:gd name="connsiteY25" fmla="*/ 6099 h 10000"/>
                <a:gd name="connsiteX26" fmla="*/ 2143 w 8785"/>
                <a:gd name="connsiteY26" fmla="*/ 6334 h 10000"/>
                <a:gd name="connsiteX27" fmla="*/ 1502 w 8785"/>
                <a:gd name="connsiteY27" fmla="*/ 6774 h 10000"/>
                <a:gd name="connsiteX28" fmla="*/ 2143 w 8785"/>
                <a:gd name="connsiteY28" fmla="*/ 7214 h 10000"/>
                <a:gd name="connsiteX29" fmla="*/ 2143 w 8785"/>
                <a:gd name="connsiteY29" fmla="*/ 7420 h 10000"/>
                <a:gd name="connsiteX30" fmla="*/ 1644 w 8785"/>
                <a:gd name="connsiteY30" fmla="*/ 7859 h 10000"/>
                <a:gd name="connsiteX31" fmla="*/ 2143 w 8785"/>
                <a:gd name="connsiteY31" fmla="*/ 8299 h 10000"/>
                <a:gd name="connsiteX32" fmla="*/ 2143 w 8785"/>
                <a:gd name="connsiteY32" fmla="*/ 9267 h 10000"/>
                <a:gd name="connsiteX33" fmla="*/ 3642 w 8785"/>
                <a:gd name="connsiteY33" fmla="*/ 10000 h 10000"/>
                <a:gd name="connsiteX34" fmla="*/ 5072 w 8785"/>
                <a:gd name="connsiteY34" fmla="*/ 9267 h 10000"/>
                <a:gd name="connsiteX35" fmla="*/ 5072 w 8785"/>
                <a:gd name="connsiteY35" fmla="*/ 8387 h 10000"/>
                <a:gd name="connsiteX36" fmla="*/ 6501 w 8785"/>
                <a:gd name="connsiteY36" fmla="*/ 8387 h 10000"/>
                <a:gd name="connsiteX37" fmla="*/ 7857 w 8785"/>
                <a:gd name="connsiteY37" fmla="*/ 7859 h 10000"/>
                <a:gd name="connsiteX38" fmla="*/ 6501 w 8785"/>
                <a:gd name="connsiteY38" fmla="*/ 7302 h 10000"/>
                <a:gd name="connsiteX39" fmla="*/ 5072 w 8785"/>
                <a:gd name="connsiteY39" fmla="*/ 7302 h 10000"/>
                <a:gd name="connsiteX40" fmla="*/ 5072 w 8785"/>
                <a:gd name="connsiteY40" fmla="*/ 7302 h 10000"/>
                <a:gd name="connsiteX41" fmla="*/ 7215 w 8785"/>
                <a:gd name="connsiteY41" fmla="*/ 7302 h 10000"/>
                <a:gd name="connsiteX42" fmla="*/ 8785 w 8785"/>
                <a:gd name="connsiteY42" fmla="*/ 6774 h 10000"/>
                <a:gd name="connsiteX43" fmla="*/ 7215 w 8785"/>
                <a:gd name="connsiteY43" fmla="*/ 6246 h 10000"/>
                <a:gd name="connsiteX44" fmla="*/ 5072 w 8785"/>
                <a:gd name="connsiteY44" fmla="*/ 6246 h 10000"/>
                <a:gd name="connsiteX45" fmla="*/ 5072 w 8785"/>
                <a:gd name="connsiteY45" fmla="*/ 6246 h 10000"/>
                <a:gd name="connsiteX46" fmla="*/ 8142 w 8785"/>
                <a:gd name="connsiteY46" fmla="*/ 6246 h 10000"/>
                <a:gd name="connsiteX0" fmla="*/ 5773 w 12101"/>
                <a:gd name="connsiteY0" fmla="*/ 4222 h 10000"/>
                <a:gd name="connsiteX1" fmla="*/ 5773 w 12101"/>
                <a:gd name="connsiteY1" fmla="*/ 2433 h 10000"/>
                <a:gd name="connsiteX2" fmla="*/ 8213 w 12101"/>
                <a:gd name="connsiteY2" fmla="*/ 1084 h 10000"/>
                <a:gd name="connsiteX3" fmla="*/ 7075 w 12101"/>
                <a:gd name="connsiteY3" fmla="*/ 58 h 10000"/>
                <a:gd name="connsiteX4" fmla="*/ 4065 w 12101"/>
                <a:gd name="connsiteY4" fmla="*/ 1466 h 10000"/>
                <a:gd name="connsiteX5" fmla="*/ 1139 w 12101"/>
                <a:gd name="connsiteY5" fmla="*/ 58 h 10000"/>
                <a:gd name="connsiteX6" fmla="*/ 0 w 12101"/>
                <a:gd name="connsiteY6" fmla="*/ 1084 h 10000"/>
                <a:gd name="connsiteX7" fmla="*/ 2439 w 12101"/>
                <a:gd name="connsiteY7" fmla="*/ 2433 h 10000"/>
                <a:gd name="connsiteX8" fmla="*/ 2439 w 12101"/>
                <a:gd name="connsiteY8" fmla="*/ 3313 h 10000"/>
                <a:gd name="connsiteX9" fmla="*/ 2197 w 12101"/>
                <a:gd name="connsiteY9" fmla="*/ 3255 h 10000"/>
                <a:gd name="connsiteX10" fmla="*/ 1301 w 12101"/>
                <a:gd name="connsiteY10" fmla="*/ 8153 h 10000"/>
                <a:gd name="connsiteX11" fmla="*/ 895 w 12101"/>
                <a:gd name="connsiteY11" fmla="*/ 7771 h 10000"/>
                <a:gd name="connsiteX12" fmla="*/ 1871 w 12101"/>
                <a:gd name="connsiteY12" fmla="*/ 7244 h 10000"/>
                <a:gd name="connsiteX13" fmla="*/ 734 w 12101"/>
                <a:gd name="connsiteY13" fmla="*/ 6715 h 10000"/>
                <a:gd name="connsiteX14" fmla="*/ 1954 w 12101"/>
                <a:gd name="connsiteY14" fmla="*/ 6187 h 10000"/>
                <a:gd name="connsiteX15" fmla="*/ 734 w 12101"/>
                <a:gd name="connsiteY15" fmla="*/ 5659 h 10000"/>
                <a:gd name="connsiteX16" fmla="*/ 1791 w 12101"/>
                <a:gd name="connsiteY16" fmla="*/ 5190 h 10000"/>
                <a:gd name="connsiteX17" fmla="*/ 734 w 12101"/>
                <a:gd name="connsiteY17" fmla="*/ 4662 h 10000"/>
                <a:gd name="connsiteX18" fmla="*/ 2439 w 12101"/>
                <a:gd name="connsiteY18" fmla="*/ 4105 h 10000"/>
                <a:gd name="connsiteX19" fmla="*/ 2439 w 12101"/>
                <a:gd name="connsiteY19" fmla="*/ 4310 h 10000"/>
                <a:gd name="connsiteX20" fmla="*/ 1710 w 12101"/>
                <a:gd name="connsiteY20" fmla="*/ 4750 h 10000"/>
                <a:gd name="connsiteX21" fmla="*/ 2439 w 12101"/>
                <a:gd name="connsiteY21" fmla="*/ 5190 h 10000"/>
                <a:gd name="connsiteX22" fmla="*/ 2439 w 12101"/>
                <a:gd name="connsiteY22" fmla="*/ 5278 h 10000"/>
                <a:gd name="connsiteX23" fmla="*/ 1710 w 12101"/>
                <a:gd name="connsiteY23" fmla="*/ 5689 h 10000"/>
                <a:gd name="connsiteX24" fmla="*/ 2439 w 12101"/>
                <a:gd name="connsiteY24" fmla="*/ 6099 h 10000"/>
                <a:gd name="connsiteX25" fmla="*/ 2439 w 12101"/>
                <a:gd name="connsiteY25" fmla="*/ 6334 h 10000"/>
                <a:gd name="connsiteX26" fmla="*/ 1710 w 12101"/>
                <a:gd name="connsiteY26" fmla="*/ 6774 h 10000"/>
                <a:gd name="connsiteX27" fmla="*/ 2439 w 12101"/>
                <a:gd name="connsiteY27" fmla="*/ 7214 h 10000"/>
                <a:gd name="connsiteX28" fmla="*/ 2439 w 12101"/>
                <a:gd name="connsiteY28" fmla="*/ 7420 h 10000"/>
                <a:gd name="connsiteX29" fmla="*/ 1871 w 12101"/>
                <a:gd name="connsiteY29" fmla="*/ 7859 h 10000"/>
                <a:gd name="connsiteX30" fmla="*/ 2439 w 12101"/>
                <a:gd name="connsiteY30" fmla="*/ 8299 h 10000"/>
                <a:gd name="connsiteX31" fmla="*/ 2439 w 12101"/>
                <a:gd name="connsiteY31" fmla="*/ 9267 h 10000"/>
                <a:gd name="connsiteX32" fmla="*/ 4146 w 12101"/>
                <a:gd name="connsiteY32" fmla="*/ 10000 h 10000"/>
                <a:gd name="connsiteX33" fmla="*/ 5773 w 12101"/>
                <a:gd name="connsiteY33" fmla="*/ 9267 h 10000"/>
                <a:gd name="connsiteX34" fmla="*/ 5773 w 12101"/>
                <a:gd name="connsiteY34" fmla="*/ 8387 h 10000"/>
                <a:gd name="connsiteX35" fmla="*/ 7400 w 12101"/>
                <a:gd name="connsiteY35" fmla="*/ 8387 h 10000"/>
                <a:gd name="connsiteX36" fmla="*/ 8944 w 12101"/>
                <a:gd name="connsiteY36" fmla="*/ 7859 h 10000"/>
                <a:gd name="connsiteX37" fmla="*/ 7400 w 12101"/>
                <a:gd name="connsiteY37" fmla="*/ 7302 h 10000"/>
                <a:gd name="connsiteX38" fmla="*/ 5773 w 12101"/>
                <a:gd name="connsiteY38" fmla="*/ 7302 h 10000"/>
                <a:gd name="connsiteX39" fmla="*/ 5773 w 12101"/>
                <a:gd name="connsiteY39" fmla="*/ 7302 h 10000"/>
                <a:gd name="connsiteX40" fmla="*/ 8213 w 12101"/>
                <a:gd name="connsiteY40" fmla="*/ 7302 h 10000"/>
                <a:gd name="connsiteX41" fmla="*/ 10000 w 12101"/>
                <a:gd name="connsiteY41" fmla="*/ 6774 h 10000"/>
                <a:gd name="connsiteX42" fmla="*/ 8213 w 12101"/>
                <a:gd name="connsiteY42" fmla="*/ 6246 h 10000"/>
                <a:gd name="connsiteX43" fmla="*/ 5773 w 12101"/>
                <a:gd name="connsiteY43" fmla="*/ 6246 h 10000"/>
                <a:gd name="connsiteX44" fmla="*/ 5773 w 12101"/>
                <a:gd name="connsiteY44" fmla="*/ 6246 h 10000"/>
                <a:gd name="connsiteX45" fmla="*/ 12101 w 12101"/>
                <a:gd name="connsiteY45" fmla="*/ 7248 h 10000"/>
                <a:gd name="connsiteX0" fmla="*/ 5773 w 12101"/>
                <a:gd name="connsiteY0" fmla="*/ 4222 h 10000"/>
                <a:gd name="connsiteX1" fmla="*/ 5773 w 12101"/>
                <a:gd name="connsiteY1" fmla="*/ 2433 h 10000"/>
                <a:gd name="connsiteX2" fmla="*/ 8213 w 12101"/>
                <a:gd name="connsiteY2" fmla="*/ 1084 h 10000"/>
                <a:gd name="connsiteX3" fmla="*/ 7075 w 12101"/>
                <a:gd name="connsiteY3" fmla="*/ 58 h 10000"/>
                <a:gd name="connsiteX4" fmla="*/ 4065 w 12101"/>
                <a:gd name="connsiteY4" fmla="*/ 1466 h 10000"/>
                <a:gd name="connsiteX5" fmla="*/ 1139 w 12101"/>
                <a:gd name="connsiteY5" fmla="*/ 58 h 10000"/>
                <a:gd name="connsiteX6" fmla="*/ 0 w 12101"/>
                <a:gd name="connsiteY6" fmla="*/ 1084 h 10000"/>
                <a:gd name="connsiteX7" fmla="*/ 2439 w 12101"/>
                <a:gd name="connsiteY7" fmla="*/ 2433 h 10000"/>
                <a:gd name="connsiteX8" fmla="*/ 2439 w 12101"/>
                <a:gd name="connsiteY8" fmla="*/ 3313 h 10000"/>
                <a:gd name="connsiteX9" fmla="*/ 2197 w 12101"/>
                <a:gd name="connsiteY9" fmla="*/ 3255 h 10000"/>
                <a:gd name="connsiteX10" fmla="*/ 1301 w 12101"/>
                <a:gd name="connsiteY10" fmla="*/ 8153 h 10000"/>
                <a:gd name="connsiteX11" fmla="*/ 895 w 12101"/>
                <a:gd name="connsiteY11" fmla="*/ 7771 h 10000"/>
                <a:gd name="connsiteX12" fmla="*/ 1871 w 12101"/>
                <a:gd name="connsiteY12" fmla="*/ 7244 h 10000"/>
                <a:gd name="connsiteX13" fmla="*/ 734 w 12101"/>
                <a:gd name="connsiteY13" fmla="*/ 6715 h 10000"/>
                <a:gd name="connsiteX14" fmla="*/ 1954 w 12101"/>
                <a:gd name="connsiteY14" fmla="*/ 6187 h 10000"/>
                <a:gd name="connsiteX15" fmla="*/ 734 w 12101"/>
                <a:gd name="connsiteY15" fmla="*/ 5659 h 10000"/>
                <a:gd name="connsiteX16" fmla="*/ 1791 w 12101"/>
                <a:gd name="connsiteY16" fmla="*/ 5190 h 10000"/>
                <a:gd name="connsiteX17" fmla="*/ 734 w 12101"/>
                <a:gd name="connsiteY17" fmla="*/ 4662 h 10000"/>
                <a:gd name="connsiteX18" fmla="*/ 2439 w 12101"/>
                <a:gd name="connsiteY18" fmla="*/ 4105 h 10000"/>
                <a:gd name="connsiteX19" fmla="*/ 2439 w 12101"/>
                <a:gd name="connsiteY19" fmla="*/ 4310 h 10000"/>
                <a:gd name="connsiteX20" fmla="*/ 1710 w 12101"/>
                <a:gd name="connsiteY20" fmla="*/ 4750 h 10000"/>
                <a:gd name="connsiteX21" fmla="*/ 2439 w 12101"/>
                <a:gd name="connsiteY21" fmla="*/ 5190 h 10000"/>
                <a:gd name="connsiteX22" fmla="*/ 2439 w 12101"/>
                <a:gd name="connsiteY22" fmla="*/ 5278 h 10000"/>
                <a:gd name="connsiteX23" fmla="*/ 1710 w 12101"/>
                <a:gd name="connsiteY23" fmla="*/ 5689 h 10000"/>
                <a:gd name="connsiteX24" fmla="*/ 2439 w 12101"/>
                <a:gd name="connsiteY24" fmla="*/ 6099 h 10000"/>
                <a:gd name="connsiteX25" fmla="*/ 2439 w 12101"/>
                <a:gd name="connsiteY25" fmla="*/ 6334 h 10000"/>
                <a:gd name="connsiteX26" fmla="*/ 1710 w 12101"/>
                <a:gd name="connsiteY26" fmla="*/ 6774 h 10000"/>
                <a:gd name="connsiteX27" fmla="*/ 2439 w 12101"/>
                <a:gd name="connsiteY27" fmla="*/ 7214 h 10000"/>
                <a:gd name="connsiteX28" fmla="*/ 2439 w 12101"/>
                <a:gd name="connsiteY28" fmla="*/ 7420 h 10000"/>
                <a:gd name="connsiteX29" fmla="*/ 1871 w 12101"/>
                <a:gd name="connsiteY29" fmla="*/ 7859 h 10000"/>
                <a:gd name="connsiteX30" fmla="*/ 2439 w 12101"/>
                <a:gd name="connsiteY30" fmla="*/ 8299 h 10000"/>
                <a:gd name="connsiteX31" fmla="*/ 2439 w 12101"/>
                <a:gd name="connsiteY31" fmla="*/ 9267 h 10000"/>
                <a:gd name="connsiteX32" fmla="*/ 4146 w 12101"/>
                <a:gd name="connsiteY32" fmla="*/ 10000 h 10000"/>
                <a:gd name="connsiteX33" fmla="*/ 5773 w 12101"/>
                <a:gd name="connsiteY33" fmla="*/ 9267 h 10000"/>
                <a:gd name="connsiteX34" fmla="*/ 5773 w 12101"/>
                <a:gd name="connsiteY34" fmla="*/ 8387 h 10000"/>
                <a:gd name="connsiteX35" fmla="*/ 7400 w 12101"/>
                <a:gd name="connsiteY35" fmla="*/ 8387 h 10000"/>
                <a:gd name="connsiteX36" fmla="*/ 8944 w 12101"/>
                <a:gd name="connsiteY36" fmla="*/ 7859 h 10000"/>
                <a:gd name="connsiteX37" fmla="*/ 7400 w 12101"/>
                <a:gd name="connsiteY37" fmla="*/ 7302 h 10000"/>
                <a:gd name="connsiteX38" fmla="*/ 5773 w 12101"/>
                <a:gd name="connsiteY38" fmla="*/ 7302 h 10000"/>
                <a:gd name="connsiteX39" fmla="*/ 5773 w 12101"/>
                <a:gd name="connsiteY39" fmla="*/ 7302 h 10000"/>
                <a:gd name="connsiteX40" fmla="*/ 8213 w 12101"/>
                <a:gd name="connsiteY40" fmla="*/ 7302 h 10000"/>
                <a:gd name="connsiteX41" fmla="*/ 10000 w 12101"/>
                <a:gd name="connsiteY41" fmla="*/ 6774 h 10000"/>
                <a:gd name="connsiteX42" fmla="*/ 5773 w 12101"/>
                <a:gd name="connsiteY42" fmla="*/ 6246 h 10000"/>
                <a:gd name="connsiteX43" fmla="*/ 5773 w 12101"/>
                <a:gd name="connsiteY43" fmla="*/ 6246 h 10000"/>
                <a:gd name="connsiteX44" fmla="*/ 12101 w 12101"/>
                <a:gd name="connsiteY44" fmla="*/ 7248 h 10000"/>
                <a:gd name="connsiteX0" fmla="*/ 5773 w 12101"/>
                <a:gd name="connsiteY0" fmla="*/ 4222 h 10000"/>
                <a:gd name="connsiteX1" fmla="*/ 5773 w 12101"/>
                <a:gd name="connsiteY1" fmla="*/ 2433 h 10000"/>
                <a:gd name="connsiteX2" fmla="*/ 8213 w 12101"/>
                <a:gd name="connsiteY2" fmla="*/ 1084 h 10000"/>
                <a:gd name="connsiteX3" fmla="*/ 7075 w 12101"/>
                <a:gd name="connsiteY3" fmla="*/ 58 h 10000"/>
                <a:gd name="connsiteX4" fmla="*/ 4065 w 12101"/>
                <a:gd name="connsiteY4" fmla="*/ 1466 h 10000"/>
                <a:gd name="connsiteX5" fmla="*/ 1139 w 12101"/>
                <a:gd name="connsiteY5" fmla="*/ 58 h 10000"/>
                <a:gd name="connsiteX6" fmla="*/ 0 w 12101"/>
                <a:gd name="connsiteY6" fmla="*/ 1084 h 10000"/>
                <a:gd name="connsiteX7" fmla="*/ 2439 w 12101"/>
                <a:gd name="connsiteY7" fmla="*/ 2433 h 10000"/>
                <a:gd name="connsiteX8" fmla="*/ 2439 w 12101"/>
                <a:gd name="connsiteY8" fmla="*/ 3313 h 10000"/>
                <a:gd name="connsiteX9" fmla="*/ 2197 w 12101"/>
                <a:gd name="connsiteY9" fmla="*/ 3255 h 10000"/>
                <a:gd name="connsiteX10" fmla="*/ 1301 w 12101"/>
                <a:gd name="connsiteY10" fmla="*/ 8153 h 10000"/>
                <a:gd name="connsiteX11" fmla="*/ 895 w 12101"/>
                <a:gd name="connsiteY11" fmla="*/ 7771 h 10000"/>
                <a:gd name="connsiteX12" fmla="*/ 1871 w 12101"/>
                <a:gd name="connsiteY12" fmla="*/ 7244 h 10000"/>
                <a:gd name="connsiteX13" fmla="*/ 734 w 12101"/>
                <a:gd name="connsiteY13" fmla="*/ 6715 h 10000"/>
                <a:gd name="connsiteX14" fmla="*/ 1954 w 12101"/>
                <a:gd name="connsiteY14" fmla="*/ 6187 h 10000"/>
                <a:gd name="connsiteX15" fmla="*/ 734 w 12101"/>
                <a:gd name="connsiteY15" fmla="*/ 5659 h 10000"/>
                <a:gd name="connsiteX16" fmla="*/ 1791 w 12101"/>
                <a:gd name="connsiteY16" fmla="*/ 5190 h 10000"/>
                <a:gd name="connsiteX17" fmla="*/ 734 w 12101"/>
                <a:gd name="connsiteY17" fmla="*/ 4662 h 10000"/>
                <a:gd name="connsiteX18" fmla="*/ 2439 w 12101"/>
                <a:gd name="connsiteY18" fmla="*/ 4105 h 10000"/>
                <a:gd name="connsiteX19" fmla="*/ 2439 w 12101"/>
                <a:gd name="connsiteY19" fmla="*/ 4310 h 10000"/>
                <a:gd name="connsiteX20" fmla="*/ 1710 w 12101"/>
                <a:gd name="connsiteY20" fmla="*/ 4750 h 10000"/>
                <a:gd name="connsiteX21" fmla="*/ 2439 w 12101"/>
                <a:gd name="connsiteY21" fmla="*/ 5190 h 10000"/>
                <a:gd name="connsiteX22" fmla="*/ 2439 w 12101"/>
                <a:gd name="connsiteY22" fmla="*/ 5278 h 10000"/>
                <a:gd name="connsiteX23" fmla="*/ 1710 w 12101"/>
                <a:gd name="connsiteY23" fmla="*/ 5689 h 10000"/>
                <a:gd name="connsiteX24" fmla="*/ 2439 w 12101"/>
                <a:gd name="connsiteY24" fmla="*/ 6099 h 10000"/>
                <a:gd name="connsiteX25" fmla="*/ 2439 w 12101"/>
                <a:gd name="connsiteY25" fmla="*/ 6334 h 10000"/>
                <a:gd name="connsiteX26" fmla="*/ 1710 w 12101"/>
                <a:gd name="connsiteY26" fmla="*/ 6774 h 10000"/>
                <a:gd name="connsiteX27" fmla="*/ 2439 w 12101"/>
                <a:gd name="connsiteY27" fmla="*/ 7214 h 10000"/>
                <a:gd name="connsiteX28" fmla="*/ 2439 w 12101"/>
                <a:gd name="connsiteY28" fmla="*/ 7420 h 10000"/>
                <a:gd name="connsiteX29" fmla="*/ 1871 w 12101"/>
                <a:gd name="connsiteY29" fmla="*/ 7859 h 10000"/>
                <a:gd name="connsiteX30" fmla="*/ 2439 w 12101"/>
                <a:gd name="connsiteY30" fmla="*/ 8299 h 10000"/>
                <a:gd name="connsiteX31" fmla="*/ 2439 w 12101"/>
                <a:gd name="connsiteY31" fmla="*/ 9267 h 10000"/>
                <a:gd name="connsiteX32" fmla="*/ 4146 w 12101"/>
                <a:gd name="connsiteY32" fmla="*/ 10000 h 10000"/>
                <a:gd name="connsiteX33" fmla="*/ 5773 w 12101"/>
                <a:gd name="connsiteY33" fmla="*/ 9267 h 10000"/>
                <a:gd name="connsiteX34" fmla="*/ 5773 w 12101"/>
                <a:gd name="connsiteY34" fmla="*/ 8387 h 10000"/>
                <a:gd name="connsiteX35" fmla="*/ 7400 w 12101"/>
                <a:gd name="connsiteY35" fmla="*/ 8387 h 10000"/>
                <a:gd name="connsiteX36" fmla="*/ 8944 w 12101"/>
                <a:gd name="connsiteY36" fmla="*/ 7859 h 10000"/>
                <a:gd name="connsiteX37" fmla="*/ 7400 w 12101"/>
                <a:gd name="connsiteY37" fmla="*/ 7302 h 10000"/>
                <a:gd name="connsiteX38" fmla="*/ 5773 w 12101"/>
                <a:gd name="connsiteY38" fmla="*/ 7302 h 10000"/>
                <a:gd name="connsiteX39" fmla="*/ 5773 w 12101"/>
                <a:gd name="connsiteY39" fmla="*/ 7302 h 10000"/>
                <a:gd name="connsiteX40" fmla="*/ 8213 w 12101"/>
                <a:gd name="connsiteY40" fmla="*/ 7302 h 10000"/>
                <a:gd name="connsiteX41" fmla="*/ 5773 w 12101"/>
                <a:gd name="connsiteY41" fmla="*/ 6246 h 10000"/>
                <a:gd name="connsiteX42" fmla="*/ 5773 w 12101"/>
                <a:gd name="connsiteY42" fmla="*/ 6246 h 10000"/>
                <a:gd name="connsiteX43" fmla="*/ 12101 w 12101"/>
                <a:gd name="connsiteY43" fmla="*/ 7248 h 10000"/>
                <a:gd name="connsiteX0" fmla="*/ 5773 w 8944"/>
                <a:gd name="connsiteY0" fmla="*/ 4222 h 10000"/>
                <a:gd name="connsiteX1" fmla="*/ 5773 w 8944"/>
                <a:gd name="connsiteY1" fmla="*/ 2433 h 10000"/>
                <a:gd name="connsiteX2" fmla="*/ 8213 w 8944"/>
                <a:gd name="connsiteY2" fmla="*/ 1084 h 10000"/>
                <a:gd name="connsiteX3" fmla="*/ 7075 w 8944"/>
                <a:gd name="connsiteY3" fmla="*/ 58 h 10000"/>
                <a:gd name="connsiteX4" fmla="*/ 4065 w 8944"/>
                <a:gd name="connsiteY4" fmla="*/ 1466 h 10000"/>
                <a:gd name="connsiteX5" fmla="*/ 1139 w 8944"/>
                <a:gd name="connsiteY5" fmla="*/ 58 h 10000"/>
                <a:gd name="connsiteX6" fmla="*/ 0 w 8944"/>
                <a:gd name="connsiteY6" fmla="*/ 1084 h 10000"/>
                <a:gd name="connsiteX7" fmla="*/ 2439 w 8944"/>
                <a:gd name="connsiteY7" fmla="*/ 2433 h 10000"/>
                <a:gd name="connsiteX8" fmla="*/ 2439 w 8944"/>
                <a:gd name="connsiteY8" fmla="*/ 3313 h 10000"/>
                <a:gd name="connsiteX9" fmla="*/ 2197 w 8944"/>
                <a:gd name="connsiteY9" fmla="*/ 3255 h 10000"/>
                <a:gd name="connsiteX10" fmla="*/ 1301 w 8944"/>
                <a:gd name="connsiteY10" fmla="*/ 8153 h 10000"/>
                <a:gd name="connsiteX11" fmla="*/ 895 w 8944"/>
                <a:gd name="connsiteY11" fmla="*/ 7771 h 10000"/>
                <a:gd name="connsiteX12" fmla="*/ 1871 w 8944"/>
                <a:gd name="connsiteY12" fmla="*/ 7244 h 10000"/>
                <a:gd name="connsiteX13" fmla="*/ 734 w 8944"/>
                <a:gd name="connsiteY13" fmla="*/ 6715 h 10000"/>
                <a:gd name="connsiteX14" fmla="*/ 1954 w 8944"/>
                <a:gd name="connsiteY14" fmla="*/ 6187 h 10000"/>
                <a:gd name="connsiteX15" fmla="*/ 734 w 8944"/>
                <a:gd name="connsiteY15" fmla="*/ 5659 h 10000"/>
                <a:gd name="connsiteX16" fmla="*/ 1791 w 8944"/>
                <a:gd name="connsiteY16" fmla="*/ 5190 h 10000"/>
                <a:gd name="connsiteX17" fmla="*/ 734 w 8944"/>
                <a:gd name="connsiteY17" fmla="*/ 4662 h 10000"/>
                <a:gd name="connsiteX18" fmla="*/ 2439 w 8944"/>
                <a:gd name="connsiteY18" fmla="*/ 4105 h 10000"/>
                <a:gd name="connsiteX19" fmla="*/ 2439 w 8944"/>
                <a:gd name="connsiteY19" fmla="*/ 4310 h 10000"/>
                <a:gd name="connsiteX20" fmla="*/ 1710 w 8944"/>
                <a:gd name="connsiteY20" fmla="*/ 4750 h 10000"/>
                <a:gd name="connsiteX21" fmla="*/ 2439 w 8944"/>
                <a:gd name="connsiteY21" fmla="*/ 5190 h 10000"/>
                <a:gd name="connsiteX22" fmla="*/ 2439 w 8944"/>
                <a:gd name="connsiteY22" fmla="*/ 5278 h 10000"/>
                <a:gd name="connsiteX23" fmla="*/ 1710 w 8944"/>
                <a:gd name="connsiteY23" fmla="*/ 5689 h 10000"/>
                <a:gd name="connsiteX24" fmla="*/ 2439 w 8944"/>
                <a:gd name="connsiteY24" fmla="*/ 6099 h 10000"/>
                <a:gd name="connsiteX25" fmla="*/ 2439 w 8944"/>
                <a:gd name="connsiteY25" fmla="*/ 6334 h 10000"/>
                <a:gd name="connsiteX26" fmla="*/ 1710 w 8944"/>
                <a:gd name="connsiteY26" fmla="*/ 6774 h 10000"/>
                <a:gd name="connsiteX27" fmla="*/ 2439 w 8944"/>
                <a:gd name="connsiteY27" fmla="*/ 7214 h 10000"/>
                <a:gd name="connsiteX28" fmla="*/ 2439 w 8944"/>
                <a:gd name="connsiteY28" fmla="*/ 7420 h 10000"/>
                <a:gd name="connsiteX29" fmla="*/ 1871 w 8944"/>
                <a:gd name="connsiteY29" fmla="*/ 7859 h 10000"/>
                <a:gd name="connsiteX30" fmla="*/ 2439 w 8944"/>
                <a:gd name="connsiteY30" fmla="*/ 8299 h 10000"/>
                <a:gd name="connsiteX31" fmla="*/ 2439 w 8944"/>
                <a:gd name="connsiteY31" fmla="*/ 9267 h 10000"/>
                <a:gd name="connsiteX32" fmla="*/ 4146 w 8944"/>
                <a:gd name="connsiteY32" fmla="*/ 10000 h 10000"/>
                <a:gd name="connsiteX33" fmla="*/ 5773 w 8944"/>
                <a:gd name="connsiteY33" fmla="*/ 9267 h 10000"/>
                <a:gd name="connsiteX34" fmla="*/ 5773 w 8944"/>
                <a:gd name="connsiteY34" fmla="*/ 8387 h 10000"/>
                <a:gd name="connsiteX35" fmla="*/ 7400 w 8944"/>
                <a:gd name="connsiteY35" fmla="*/ 8387 h 10000"/>
                <a:gd name="connsiteX36" fmla="*/ 8944 w 8944"/>
                <a:gd name="connsiteY36" fmla="*/ 7859 h 10000"/>
                <a:gd name="connsiteX37" fmla="*/ 7400 w 8944"/>
                <a:gd name="connsiteY37" fmla="*/ 7302 h 10000"/>
                <a:gd name="connsiteX38" fmla="*/ 5773 w 8944"/>
                <a:gd name="connsiteY38" fmla="*/ 7302 h 10000"/>
                <a:gd name="connsiteX39" fmla="*/ 5773 w 8944"/>
                <a:gd name="connsiteY39" fmla="*/ 7302 h 10000"/>
                <a:gd name="connsiteX40" fmla="*/ 8213 w 8944"/>
                <a:gd name="connsiteY40" fmla="*/ 7302 h 10000"/>
                <a:gd name="connsiteX41" fmla="*/ 5773 w 8944"/>
                <a:gd name="connsiteY41" fmla="*/ 6246 h 10000"/>
                <a:gd name="connsiteX42" fmla="*/ 5773 w 8944"/>
                <a:gd name="connsiteY42" fmla="*/ 6246 h 10000"/>
                <a:gd name="connsiteX0" fmla="*/ 6455 w 10000"/>
                <a:gd name="connsiteY0" fmla="*/ 4222 h 10000"/>
                <a:gd name="connsiteX1" fmla="*/ 6455 w 10000"/>
                <a:gd name="connsiteY1" fmla="*/ 2433 h 10000"/>
                <a:gd name="connsiteX2" fmla="*/ 9183 w 10000"/>
                <a:gd name="connsiteY2" fmla="*/ 1084 h 10000"/>
                <a:gd name="connsiteX3" fmla="*/ 7910 w 10000"/>
                <a:gd name="connsiteY3" fmla="*/ 58 h 10000"/>
                <a:gd name="connsiteX4" fmla="*/ 4545 w 10000"/>
                <a:gd name="connsiteY4" fmla="*/ 1466 h 10000"/>
                <a:gd name="connsiteX5" fmla="*/ 1273 w 10000"/>
                <a:gd name="connsiteY5" fmla="*/ 58 h 10000"/>
                <a:gd name="connsiteX6" fmla="*/ 0 w 10000"/>
                <a:gd name="connsiteY6" fmla="*/ 1084 h 10000"/>
                <a:gd name="connsiteX7" fmla="*/ 2727 w 10000"/>
                <a:gd name="connsiteY7" fmla="*/ 2433 h 10000"/>
                <a:gd name="connsiteX8" fmla="*/ 2727 w 10000"/>
                <a:gd name="connsiteY8" fmla="*/ 3313 h 10000"/>
                <a:gd name="connsiteX9" fmla="*/ 2456 w 10000"/>
                <a:gd name="connsiteY9" fmla="*/ 3255 h 10000"/>
                <a:gd name="connsiteX10" fmla="*/ 1455 w 10000"/>
                <a:gd name="connsiteY10" fmla="*/ 8153 h 10000"/>
                <a:gd name="connsiteX11" fmla="*/ 1001 w 10000"/>
                <a:gd name="connsiteY11" fmla="*/ 7771 h 10000"/>
                <a:gd name="connsiteX12" fmla="*/ 2092 w 10000"/>
                <a:gd name="connsiteY12" fmla="*/ 7244 h 10000"/>
                <a:gd name="connsiteX13" fmla="*/ 821 w 10000"/>
                <a:gd name="connsiteY13" fmla="*/ 6715 h 10000"/>
                <a:gd name="connsiteX14" fmla="*/ 2185 w 10000"/>
                <a:gd name="connsiteY14" fmla="*/ 6187 h 10000"/>
                <a:gd name="connsiteX15" fmla="*/ 821 w 10000"/>
                <a:gd name="connsiteY15" fmla="*/ 5659 h 10000"/>
                <a:gd name="connsiteX16" fmla="*/ 2002 w 10000"/>
                <a:gd name="connsiteY16" fmla="*/ 5190 h 10000"/>
                <a:gd name="connsiteX17" fmla="*/ 821 w 10000"/>
                <a:gd name="connsiteY17" fmla="*/ 4662 h 10000"/>
                <a:gd name="connsiteX18" fmla="*/ 2727 w 10000"/>
                <a:gd name="connsiteY18" fmla="*/ 4105 h 10000"/>
                <a:gd name="connsiteX19" fmla="*/ 2727 w 10000"/>
                <a:gd name="connsiteY19" fmla="*/ 4310 h 10000"/>
                <a:gd name="connsiteX20" fmla="*/ 1912 w 10000"/>
                <a:gd name="connsiteY20" fmla="*/ 4750 h 10000"/>
                <a:gd name="connsiteX21" fmla="*/ 2727 w 10000"/>
                <a:gd name="connsiteY21" fmla="*/ 5190 h 10000"/>
                <a:gd name="connsiteX22" fmla="*/ 2727 w 10000"/>
                <a:gd name="connsiteY22" fmla="*/ 5278 h 10000"/>
                <a:gd name="connsiteX23" fmla="*/ 1912 w 10000"/>
                <a:gd name="connsiteY23" fmla="*/ 5689 h 10000"/>
                <a:gd name="connsiteX24" fmla="*/ 2727 w 10000"/>
                <a:gd name="connsiteY24" fmla="*/ 6099 h 10000"/>
                <a:gd name="connsiteX25" fmla="*/ 2727 w 10000"/>
                <a:gd name="connsiteY25" fmla="*/ 6334 h 10000"/>
                <a:gd name="connsiteX26" fmla="*/ 1912 w 10000"/>
                <a:gd name="connsiteY26" fmla="*/ 6774 h 10000"/>
                <a:gd name="connsiteX27" fmla="*/ 2727 w 10000"/>
                <a:gd name="connsiteY27" fmla="*/ 7214 h 10000"/>
                <a:gd name="connsiteX28" fmla="*/ 2727 w 10000"/>
                <a:gd name="connsiteY28" fmla="*/ 7420 h 10000"/>
                <a:gd name="connsiteX29" fmla="*/ 2092 w 10000"/>
                <a:gd name="connsiteY29" fmla="*/ 7859 h 10000"/>
                <a:gd name="connsiteX30" fmla="*/ 2727 w 10000"/>
                <a:gd name="connsiteY30" fmla="*/ 8299 h 10000"/>
                <a:gd name="connsiteX31" fmla="*/ 2727 w 10000"/>
                <a:gd name="connsiteY31" fmla="*/ 9267 h 10000"/>
                <a:gd name="connsiteX32" fmla="*/ 4636 w 10000"/>
                <a:gd name="connsiteY32" fmla="*/ 10000 h 10000"/>
                <a:gd name="connsiteX33" fmla="*/ 6455 w 10000"/>
                <a:gd name="connsiteY33" fmla="*/ 9267 h 10000"/>
                <a:gd name="connsiteX34" fmla="*/ 6455 w 10000"/>
                <a:gd name="connsiteY34" fmla="*/ 8387 h 10000"/>
                <a:gd name="connsiteX35" fmla="*/ 8274 w 10000"/>
                <a:gd name="connsiteY35" fmla="*/ 8387 h 10000"/>
                <a:gd name="connsiteX36" fmla="*/ 10000 w 10000"/>
                <a:gd name="connsiteY36" fmla="*/ 7859 h 10000"/>
                <a:gd name="connsiteX37" fmla="*/ 8274 w 10000"/>
                <a:gd name="connsiteY37" fmla="*/ 7302 h 10000"/>
                <a:gd name="connsiteX38" fmla="*/ 6455 w 10000"/>
                <a:gd name="connsiteY38" fmla="*/ 7302 h 10000"/>
                <a:gd name="connsiteX39" fmla="*/ 6455 w 10000"/>
                <a:gd name="connsiteY39" fmla="*/ 7302 h 10000"/>
                <a:gd name="connsiteX40" fmla="*/ 6455 w 10000"/>
                <a:gd name="connsiteY40" fmla="*/ 6246 h 10000"/>
                <a:gd name="connsiteX41" fmla="*/ 6455 w 10000"/>
                <a:gd name="connsiteY41" fmla="*/ 6246 h 10000"/>
                <a:gd name="connsiteX0" fmla="*/ 6455 w 10050"/>
                <a:gd name="connsiteY0" fmla="*/ 4222 h 10000"/>
                <a:gd name="connsiteX1" fmla="*/ 6455 w 10050"/>
                <a:gd name="connsiteY1" fmla="*/ 2433 h 10000"/>
                <a:gd name="connsiteX2" fmla="*/ 9183 w 10050"/>
                <a:gd name="connsiteY2" fmla="*/ 1084 h 10000"/>
                <a:gd name="connsiteX3" fmla="*/ 7910 w 10050"/>
                <a:gd name="connsiteY3" fmla="*/ 58 h 10000"/>
                <a:gd name="connsiteX4" fmla="*/ 4545 w 10050"/>
                <a:gd name="connsiteY4" fmla="*/ 1466 h 10000"/>
                <a:gd name="connsiteX5" fmla="*/ 1273 w 10050"/>
                <a:gd name="connsiteY5" fmla="*/ 58 h 10000"/>
                <a:gd name="connsiteX6" fmla="*/ 0 w 10050"/>
                <a:gd name="connsiteY6" fmla="*/ 1084 h 10000"/>
                <a:gd name="connsiteX7" fmla="*/ 2727 w 10050"/>
                <a:gd name="connsiteY7" fmla="*/ 2433 h 10000"/>
                <a:gd name="connsiteX8" fmla="*/ 2727 w 10050"/>
                <a:gd name="connsiteY8" fmla="*/ 3313 h 10000"/>
                <a:gd name="connsiteX9" fmla="*/ 2456 w 10050"/>
                <a:gd name="connsiteY9" fmla="*/ 3255 h 10000"/>
                <a:gd name="connsiteX10" fmla="*/ 1455 w 10050"/>
                <a:gd name="connsiteY10" fmla="*/ 8153 h 10000"/>
                <a:gd name="connsiteX11" fmla="*/ 1001 w 10050"/>
                <a:gd name="connsiteY11" fmla="*/ 7771 h 10000"/>
                <a:gd name="connsiteX12" fmla="*/ 2092 w 10050"/>
                <a:gd name="connsiteY12" fmla="*/ 7244 h 10000"/>
                <a:gd name="connsiteX13" fmla="*/ 821 w 10050"/>
                <a:gd name="connsiteY13" fmla="*/ 6715 h 10000"/>
                <a:gd name="connsiteX14" fmla="*/ 2185 w 10050"/>
                <a:gd name="connsiteY14" fmla="*/ 6187 h 10000"/>
                <a:gd name="connsiteX15" fmla="*/ 821 w 10050"/>
                <a:gd name="connsiteY15" fmla="*/ 5659 h 10000"/>
                <a:gd name="connsiteX16" fmla="*/ 2002 w 10050"/>
                <a:gd name="connsiteY16" fmla="*/ 5190 h 10000"/>
                <a:gd name="connsiteX17" fmla="*/ 821 w 10050"/>
                <a:gd name="connsiteY17" fmla="*/ 4662 h 10000"/>
                <a:gd name="connsiteX18" fmla="*/ 2727 w 10050"/>
                <a:gd name="connsiteY18" fmla="*/ 4105 h 10000"/>
                <a:gd name="connsiteX19" fmla="*/ 2727 w 10050"/>
                <a:gd name="connsiteY19" fmla="*/ 4310 h 10000"/>
                <a:gd name="connsiteX20" fmla="*/ 1912 w 10050"/>
                <a:gd name="connsiteY20" fmla="*/ 4750 h 10000"/>
                <a:gd name="connsiteX21" fmla="*/ 2727 w 10050"/>
                <a:gd name="connsiteY21" fmla="*/ 5190 h 10000"/>
                <a:gd name="connsiteX22" fmla="*/ 2727 w 10050"/>
                <a:gd name="connsiteY22" fmla="*/ 5278 h 10000"/>
                <a:gd name="connsiteX23" fmla="*/ 1912 w 10050"/>
                <a:gd name="connsiteY23" fmla="*/ 5689 h 10000"/>
                <a:gd name="connsiteX24" fmla="*/ 2727 w 10050"/>
                <a:gd name="connsiteY24" fmla="*/ 6099 h 10000"/>
                <a:gd name="connsiteX25" fmla="*/ 2727 w 10050"/>
                <a:gd name="connsiteY25" fmla="*/ 6334 h 10000"/>
                <a:gd name="connsiteX26" fmla="*/ 1912 w 10050"/>
                <a:gd name="connsiteY26" fmla="*/ 6774 h 10000"/>
                <a:gd name="connsiteX27" fmla="*/ 2727 w 10050"/>
                <a:gd name="connsiteY27" fmla="*/ 7214 h 10000"/>
                <a:gd name="connsiteX28" fmla="*/ 2727 w 10050"/>
                <a:gd name="connsiteY28" fmla="*/ 7420 h 10000"/>
                <a:gd name="connsiteX29" fmla="*/ 2092 w 10050"/>
                <a:gd name="connsiteY29" fmla="*/ 7859 h 10000"/>
                <a:gd name="connsiteX30" fmla="*/ 2727 w 10050"/>
                <a:gd name="connsiteY30" fmla="*/ 8299 h 10000"/>
                <a:gd name="connsiteX31" fmla="*/ 2727 w 10050"/>
                <a:gd name="connsiteY31" fmla="*/ 9267 h 10000"/>
                <a:gd name="connsiteX32" fmla="*/ 4636 w 10050"/>
                <a:gd name="connsiteY32" fmla="*/ 10000 h 10000"/>
                <a:gd name="connsiteX33" fmla="*/ 6455 w 10050"/>
                <a:gd name="connsiteY33" fmla="*/ 9267 h 10000"/>
                <a:gd name="connsiteX34" fmla="*/ 6455 w 10050"/>
                <a:gd name="connsiteY34" fmla="*/ 8387 h 10000"/>
                <a:gd name="connsiteX35" fmla="*/ 8274 w 10050"/>
                <a:gd name="connsiteY35" fmla="*/ 8387 h 10000"/>
                <a:gd name="connsiteX36" fmla="*/ 10000 w 10050"/>
                <a:gd name="connsiteY36" fmla="*/ 7859 h 10000"/>
                <a:gd name="connsiteX37" fmla="*/ 6455 w 10050"/>
                <a:gd name="connsiteY37" fmla="*/ 7302 h 10000"/>
                <a:gd name="connsiteX38" fmla="*/ 6455 w 10050"/>
                <a:gd name="connsiteY38" fmla="*/ 7302 h 10000"/>
                <a:gd name="connsiteX39" fmla="*/ 6455 w 10050"/>
                <a:gd name="connsiteY39" fmla="*/ 6246 h 10000"/>
                <a:gd name="connsiteX40" fmla="*/ 6455 w 10050"/>
                <a:gd name="connsiteY40" fmla="*/ 6246 h 10000"/>
                <a:gd name="connsiteX0" fmla="*/ 6455 w 9183"/>
                <a:gd name="connsiteY0" fmla="*/ 4222 h 10000"/>
                <a:gd name="connsiteX1" fmla="*/ 6455 w 9183"/>
                <a:gd name="connsiteY1" fmla="*/ 2433 h 10000"/>
                <a:gd name="connsiteX2" fmla="*/ 9183 w 9183"/>
                <a:gd name="connsiteY2" fmla="*/ 1084 h 10000"/>
                <a:gd name="connsiteX3" fmla="*/ 7910 w 9183"/>
                <a:gd name="connsiteY3" fmla="*/ 58 h 10000"/>
                <a:gd name="connsiteX4" fmla="*/ 4545 w 9183"/>
                <a:gd name="connsiteY4" fmla="*/ 1466 h 10000"/>
                <a:gd name="connsiteX5" fmla="*/ 1273 w 9183"/>
                <a:gd name="connsiteY5" fmla="*/ 58 h 10000"/>
                <a:gd name="connsiteX6" fmla="*/ 0 w 9183"/>
                <a:gd name="connsiteY6" fmla="*/ 1084 h 10000"/>
                <a:gd name="connsiteX7" fmla="*/ 2727 w 9183"/>
                <a:gd name="connsiteY7" fmla="*/ 2433 h 10000"/>
                <a:gd name="connsiteX8" fmla="*/ 2727 w 9183"/>
                <a:gd name="connsiteY8" fmla="*/ 3313 h 10000"/>
                <a:gd name="connsiteX9" fmla="*/ 2456 w 9183"/>
                <a:gd name="connsiteY9" fmla="*/ 3255 h 10000"/>
                <a:gd name="connsiteX10" fmla="*/ 1455 w 9183"/>
                <a:gd name="connsiteY10" fmla="*/ 8153 h 10000"/>
                <a:gd name="connsiteX11" fmla="*/ 1001 w 9183"/>
                <a:gd name="connsiteY11" fmla="*/ 7771 h 10000"/>
                <a:gd name="connsiteX12" fmla="*/ 2092 w 9183"/>
                <a:gd name="connsiteY12" fmla="*/ 7244 h 10000"/>
                <a:gd name="connsiteX13" fmla="*/ 821 w 9183"/>
                <a:gd name="connsiteY13" fmla="*/ 6715 h 10000"/>
                <a:gd name="connsiteX14" fmla="*/ 2185 w 9183"/>
                <a:gd name="connsiteY14" fmla="*/ 6187 h 10000"/>
                <a:gd name="connsiteX15" fmla="*/ 821 w 9183"/>
                <a:gd name="connsiteY15" fmla="*/ 5659 h 10000"/>
                <a:gd name="connsiteX16" fmla="*/ 2002 w 9183"/>
                <a:gd name="connsiteY16" fmla="*/ 5190 h 10000"/>
                <a:gd name="connsiteX17" fmla="*/ 821 w 9183"/>
                <a:gd name="connsiteY17" fmla="*/ 4662 h 10000"/>
                <a:gd name="connsiteX18" fmla="*/ 2727 w 9183"/>
                <a:gd name="connsiteY18" fmla="*/ 4105 h 10000"/>
                <a:gd name="connsiteX19" fmla="*/ 2727 w 9183"/>
                <a:gd name="connsiteY19" fmla="*/ 4310 h 10000"/>
                <a:gd name="connsiteX20" fmla="*/ 1912 w 9183"/>
                <a:gd name="connsiteY20" fmla="*/ 4750 h 10000"/>
                <a:gd name="connsiteX21" fmla="*/ 2727 w 9183"/>
                <a:gd name="connsiteY21" fmla="*/ 5190 h 10000"/>
                <a:gd name="connsiteX22" fmla="*/ 2727 w 9183"/>
                <a:gd name="connsiteY22" fmla="*/ 5278 h 10000"/>
                <a:gd name="connsiteX23" fmla="*/ 1912 w 9183"/>
                <a:gd name="connsiteY23" fmla="*/ 5689 h 10000"/>
                <a:gd name="connsiteX24" fmla="*/ 2727 w 9183"/>
                <a:gd name="connsiteY24" fmla="*/ 6099 h 10000"/>
                <a:gd name="connsiteX25" fmla="*/ 2727 w 9183"/>
                <a:gd name="connsiteY25" fmla="*/ 6334 h 10000"/>
                <a:gd name="connsiteX26" fmla="*/ 1912 w 9183"/>
                <a:gd name="connsiteY26" fmla="*/ 6774 h 10000"/>
                <a:gd name="connsiteX27" fmla="*/ 2727 w 9183"/>
                <a:gd name="connsiteY27" fmla="*/ 7214 h 10000"/>
                <a:gd name="connsiteX28" fmla="*/ 2727 w 9183"/>
                <a:gd name="connsiteY28" fmla="*/ 7420 h 10000"/>
                <a:gd name="connsiteX29" fmla="*/ 2092 w 9183"/>
                <a:gd name="connsiteY29" fmla="*/ 7859 h 10000"/>
                <a:gd name="connsiteX30" fmla="*/ 2727 w 9183"/>
                <a:gd name="connsiteY30" fmla="*/ 8299 h 10000"/>
                <a:gd name="connsiteX31" fmla="*/ 2727 w 9183"/>
                <a:gd name="connsiteY31" fmla="*/ 9267 h 10000"/>
                <a:gd name="connsiteX32" fmla="*/ 4636 w 9183"/>
                <a:gd name="connsiteY32" fmla="*/ 10000 h 10000"/>
                <a:gd name="connsiteX33" fmla="*/ 6455 w 9183"/>
                <a:gd name="connsiteY33" fmla="*/ 9267 h 10000"/>
                <a:gd name="connsiteX34" fmla="*/ 6455 w 9183"/>
                <a:gd name="connsiteY34" fmla="*/ 8387 h 10000"/>
                <a:gd name="connsiteX35" fmla="*/ 8274 w 9183"/>
                <a:gd name="connsiteY35" fmla="*/ 8387 h 10000"/>
                <a:gd name="connsiteX36" fmla="*/ 6455 w 9183"/>
                <a:gd name="connsiteY36" fmla="*/ 7302 h 10000"/>
                <a:gd name="connsiteX37" fmla="*/ 6455 w 9183"/>
                <a:gd name="connsiteY37" fmla="*/ 7302 h 10000"/>
                <a:gd name="connsiteX38" fmla="*/ 6455 w 9183"/>
                <a:gd name="connsiteY38" fmla="*/ 6246 h 10000"/>
                <a:gd name="connsiteX39" fmla="*/ 6455 w 9183"/>
                <a:gd name="connsiteY39"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675 w 10000"/>
                <a:gd name="connsiteY9" fmla="*/ 3255 h 10000"/>
                <a:gd name="connsiteX10" fmla="*/ 1584 w 10000"/>
                <a:gd name="connsiteY10" fmla="*/ 8153 h 10000"/>
                <a:gd name="connsiteX11" fmla="*/ 1090 w 10000"/>
                <a:gd name="connsiteY11" fmla="*/ 7771 h 10000"/>
                <a:gd name="connsiteX12" fmla="*/ 2278 w 10000"/>
                <a:gd name="connsiteY12" fmla="*/ 7244 h 10000"/>
                <a:gd name="connsiteX13" fmla="*/ 894 w 10000"/>
                <a:gd name="connsiteY13" fmla="*/ 6715 h 10000"/>
                <a:gd name="connsiteX14" fmla="*/ 2379 w 10000"/>
                <a:gd name="connsiteY14" fmla="*/ 6187 h 10000"/>
                <a:gd name="connsiteX15" fmla="*/ 894 w 10000"/>
                <a:gd name="connsiteY15" fmla="*/ 5659 h 10000"/>
                <a:gd name="connsiteX16" fmla="*/ 2180 w 10000"/>
                <a:gd name="connsiteY16" fmla="*/ 5190 h 10000"/>
                <a:gd name="connsiteX17" fmla="*/ 894 w 10000"/>
                <a:gd name="connsiteY17" fmla="*/ 4662 h 10000"/>
                <a:gd name="connsiteX18" fmla="*/ 2970 w 10000"/>
                <a:gd name="connsiteY18" fmla="*/ 4105 h 10000"/>
                <a:gd name="connsiteX19" fmla="*/ 2970 w 10000"/>
                <a:gd name="connsiteY19" fmla="*/ 4310 h 10000"/>
                <a:gd name="connsiteX20" fmla="*/ 2082 w 10000"/>
                <a:gd name="connsiteY20" fmla="*/ 4750 h 10000"/>
                <a:gd name="connsiteX21" fmla="*/ 2970 w 10000"/>
                <a:gd name="connsiteY21" fmla="*/ 5190 h 10000"/>
                <a:gd name="connsiteX22" fmla="*/ 2970 w 10000"/>
                <a:gd name="connsiteY22" fmla="*/ 5278 h 10000"/>
                <a:gd name="connsiteX23" fmla="*/ 2082 w 10000"/>
                <a:gd name="connsiteY23" fmla="*/ 5689 h 10000"/>
                <a:gd name="connsiteX24" fmla="*/ 2970 w 10000"/>
                <a:gd name="connsiteY24" fmla="*/ 6099 h 10000"/>
                <a:gd name="connsiteX25" fmla="*/ 2970 w 10000"/>
                <a:gd name="connsiteY25" fmla="*/ 6334 h 10000"/>
                <a:gd name="connsiteX26" fmla="*/ 2082 w 10000"/>
                <a:gd name="connsiteY26" fmla="*/ 6774 h 10000"/>
                <a:gd name="connsiteX27" fmla="*/ 2970 w 10000"/>
                <a:gd name="connsiteY27" fmla="*/ 7214 h 10000"/>
                <a:gd name="connsiteX28" fmla="*/ 2970 w 10000"/>
                <a:gd name="connsiteY28" fmla="*/ 7420 h 10000"/>
                <a:gd name="connsiteX29" fmla="*/ 2278 w 10000"/>
                <a:gd name="connsiteY29" fmla="*/ 7859 h 10000"/>
                <a:gd name="connsiteX30" fmla="*/ 2970 w 10000"/>
                <a:gd name="connsiteY30" fmla="*/ 8299 h 10000"/>
                <a:gd name="connsiteX31" fmla="*/ 2970 w 10000"/>
                <a:gd name="connsiteY31" fmla="*/ 9267 h 10000"/>
                <a:gd name="connsiteX32" fmla="*/ 5048 w 10000"/>
                <a:gd name="connsiteY32" fmla="*/ 10000 h 10000"/>
                <a:gd name="connsiteX33" fmla="*/ 7029 w 10000"/>
                <a:gd name="connsiteY33" fmla="*/ 9267 h 10000"/>
                <a:gd name="connsiteX34" fmla="*/ 7029 w 10000"/>
                <a:gd name="connsiteY34" fmla="*/ 8387 h 10000"/>
                <a:gd name="connsiteX35" fmla="*/ 7029 w 10000"/>
                <a:gd name="connsiteY35" fmla="*/ 7302 h 10000"/>
                <a:gd name="connsiteX36" fmla="*/ 7029 w 10000"/>
                <a:gd name="connsiteY36" fmla="*/ 7302 h 10000"/>
                <a:gd name="connsiteX37" fmla="*/ 7029 w 10000"/>
                <a:gd name="connsiteY37" fmla="*/ 6246 h 10000"/>
                <a:gd name="connsiteX38" fmla="*/ 7029 w 10000"/>
                <a:gd name="connsiteY38"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675 w 10000"/>
                <a:gd name="connsiteY9" fmla="*/ 3255 h 10000"/>
                <a:gd name="connsiteX10" fmla="*/ 1584 w 10000"/>
                <a:gd name="connsiteY10" fmla="*/ 8153 h 10000"/>
                <a:gd name="connsiteX11" fmla="*/ 1090 w 10000"/>
                <a:gd name="connsiteY11" fmla="*/ 7771 h 10000"/>
                <a:gd name="connsiteX12" fmla="*/ 2278 w 10000"/>
                <a:gd name="connsiteY12" fmla="*/ 7244 h 10000"/>
                <a:gd name="connsiteX13" fmla="*/ 894 w 10000"/>
                <a:gd name="connsiteY13" fmla="*/ 6715 h 10000"/>
                <a:gd name="connsiteX14" fmla="*/ 2379 w 10000"/>
                <a:gd name="connsiteY14" fmla="*/ 6187 h 10000"/>
                <a:gd name="connsiteX15" fmla="*/ 894 w 10000"/>
                <a:gd name="connsiteY15" fmla="*/ 5659 h 10000"/>
                <a:gd name="connsiteX16" fmla="*/ 2180 w 10000"/>
                <a:gd name="connsiteY16" fmla="*/ 5190 h 10000"/>
                <a:gd name="connsiteX17" fmla="*/ 894 w 10000"/>
                <a:gd name="connsiteY17" fmla="*/ 4662 h 10000"/>
                <a:gd name="connsiteX18" fmla="*/ 2970 w 10000"/>
                <a:gd name="connsiteY18" fmla="*/ 4105 h 10000"/>
                <a:gd name="connsiteX19" fmla="*/ 2970 w 10000"/>
                <a:gd name="connsiteY19" fmla="*/ 4310 h 10000"/>
                <a:gd name="connsiteX20" fmla="*/ 2082 w 10000"/>
                <a:gd name="connsiteY20" fmla="*/ 4750 h 10000"/>
                <a:gd name="connsiteX21" fmla="*/ 2970 w 10000"/>
                <a:gd name="connsiteY21" fmla="*/ 5190 h 10000"/>
                <a:gd name="connsiteX22" fmla="*/ 2970 w 10000"/>
                <a:gd name="connsiteY22" fmla="*/ 5278 h 10000"/>
                <a:gd name="connsiteX23" fmla="*/ 2082 w 10000"/>
                <a:gd name="connsiteY23" fmla="*/ 5689 h 10000"/>
                <a:gd name="connsiteX24" fmla="*/ 2970 w 10000"/>
                <a:gd name="connsiteY24" fmla="*/ 6099 h 10000"/>
                <a:gd name="connsiteX25" fmla="*/ 2970 w 10000"/>
                <a:gd name="connsiteY25" fmla="*/ 6334 h 10000"/>
                <a:gd name="connsiteX26" fmla="*/ 2082 w 10000"/>
                <a:gd name="connsiteY26" fmla="*/ 6774 h 10000"/>
                <a:gd name="connsiteX27" fmla="*/ 2970 w 10000"/>
                <a:gd name="connsiteY27" fmla="*/ 7214 h 10000"/>
                <a:gd name="connsiteX28" fmla="*/ 2970 w 10000"/>
                <a:gd name="connsiteY28" fmla="*/ 7420 h 10000"/>
                <a:gd name="connsiteX29" fmla="*/ 2970 w 10000"/>
                <a:gd name="connsiteY29" fmla="*/ 8299 h 10000"/>
                <a:gd name="connsiteX30" fmla="*/ 2970 w 10000"/>
                <a:gd name="connsiteY30" fmla="*/ 9267 h 10000"/>
                <a:gd name="connsiteX31" fmla="*/ 5048 w 10000"/>
                <a:gd name="connsiteY31" fmla="*/ 10000 h 10000"/>
                <a:gd name="connsiteX32" fmla="*/ 7029 w 10000"/>
                <a:gd name="connsiteY32" fmla="*/ 9267 h 10000"/>
                <a:gd name="connsiteX33" fmla="*/ 7029 w 10000"/>
                <a:gd name="connsiteY33" fmla="*/ 8387 h 10000"/>
                <a:gd name="connsiteX34" fmla="*/ 7029 w 10000"/>
                <a:gd name="connsiteY34" fmla="*/ 7302 h 10000"/>
                <a:gd name="connsiteX35" fmla="*/ 7029 w 10000"/>
                <a:gd name="connsiteY35" fmla="*/ 7302 h 10000"/>
                <a:gd name="connsiteX36" fmla="*/ 7029 w 10000"/>
                <a:gd name="connsiteY36" fmla="*/ 6246 h 10000"/>
                <a:gd name="connsiteX37" fmla="*/ 7029 w 10000"/>
                <a:gd name="connsiteY37"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675 w 10000"/>
                <a:gd name="connsiteY9" fmla="*/ 3255 h 10000"/>
                <a:gd name="connsiteX10" fmla="*/ 1584 w 10000"/>
                <a:gd name="connsiteY10" fmla="*/ 8153 h 10000"/>
                <a:gd name="connsiteX11" fmla="*/ 1090 w 10000"/>
                <a:gd name="connsiteY11" fmla="*/ 7771 h 10000"/>
                <a:gd name="connsiteX12" fmla="*/ 2278 w 10000"/>
                <a:gd name="connsiteY12" fmla="*/ 7244 h 10000"/>
                <a:gd name="connsiteX13" fmla="*/ 894 w 10000"/>
                <a:gd name="connsiteY13" fmla="*/ 6715 h 10000"/>
                <a:gd name="connsiteX14" fmla="*/ 2379 w 10000"/>
                <a:gd name="connsiteY14" fmla="*/ 6187 h 10000"/>
                <a:gd name="connsiteX15" fmla="*/ 894 w 10000"/>
                <a:gd name="connsiteY15" fmla="*/ 5659 h 10000"/>
                <a:gd name="connsiteX16" fmla="*/ 2180 w 10000"/>
                <a:gd name="connsiteY16" fmla="*/ 5190 h 10000"/>
                <a:gd name="connsiteX17" fmla="*/ 894 w 10000"/>
                <a:gd name="connsiteY17" fmla="*/ 4662 h 10000"/>
                <a:gd name="connsiteX18" fmla="*/ 2970 w 10000"/>
                <a:gd name="connsiteY18" fmla="*/ 4105 h 10000"/>
                <a:gd name="connsiteX19" fmla="*/ 2970 w 10000"/>
                <a:gd name="connsiteY19" fmla="*/ 4310 h 10000"/>
                <a:gd name="connsiteX20" fmla="*/ 2082 w 10000"/>
                <a:gd name="connsiteY20" fmla="*/ 4750 h 10000"/>
                <a:gd name="connsiteX21" fmla="*/ 2970 w 10000"/>
                <a:gd name="connsiteY21" fmla="*/ 5190 h 10000"/>
                <a:gd name="connsiteX22" fmla="*/ 2970 w 10000"/>
                <a:gd name="connsiteY22" fmla="*/ 5278 h 10000"/>
                <a:gd name="connsiteX23" fmla="*/ 2082 w 10000"/>
                <a:gd name="connsiteY23" fmla="*/ 5689 h 10000"/>
                <a:gd name="connsiteX24" fmla="*/ 2970 w 10000"/>
                <a:gd name="connsiteY24" fmla="*/ 6099 h 10000"/>
                <a:gd name="connsiteX25" fmla="*/ 2970 w 10000"/>
                <a:gd name="connsiteY25" fmla="*/ 6334 h 10000"/>
                <a:gd name="connsiteX26" fmla="*/ 2970 w 10000"/>
                <a:gd name="connsiteY26" fmla="*/ 7214 h 10000"/>
                <a:gd name="connsiteX27" fmla="*/ 2970 w 10000"/>
                <a:gd name="connsiteY27" fmla="*/ 7420 h 10000"/>
                <a:gd name="connsiteX28" fmla="*/ 2970 w 10000"/>
                <a:gd name="connsiteY28" fmla="*/ 8299 h 10000"/>
                <a:gd name="connsiteX29" fmla="*/ 2970 w 10000"/>
                <a:gd name="connsiteY29" fmla="*/ 9267 h 10000"/>
                <a:gd name="connsiteX30" fmla="*/ 5048 w 10000"/>
                <a:gd name="connsiteY30" fmla="*/ 10000 h 10000"/>
                <a:gd name="connsiteX31" fmla="*/ 7029 w 10000"/>
                <a:gd name="connsiteY31" fmla="*/ 9267 h 10000"/>
                <a:gd name="connsiteX32" fmla="*/ 7029 w 10000"/>
                <a:gd name="connsiteY32" fmla="*/ 8387 h 10000"/>
                <a:gd name="connsiteX33" fmla="*/ 7029 w 10000"/>
                <a:gd name="connsiteY33" fmla="*/ 7302 h 10000"/>
                <a:gd name="connsiteX34" fmla="*/ 7029 w 10000"/>
                <a:gd name="connsiteY34" fmla="*/ 7302 h 10000"/>
                <a:gd name="connsiteX35" fmla="*/ 7029 w 10000"/>
                <a:gd name="connsiteY35" fmla="*/ 6246 h 10000"/>
                <a:gd name="connsiteX36" fmla="*/ 7029 w 10000"/>
                <a:gd name="connsiteY36"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675 w 10000"/>
                <a:gd name="connsiteY9" fmla="*/ 3255 h 10000"/>
                <a:gd name="connsiteX10" fmla="*/ 1584 w 10000"/>
                <a:gd name="connsiteY10" fmla="*/ 8153 h 10000"/>
                <a:gd name="connsiteX11" fmla="*/ 1090 w 10000"/>
                <a:gd name="connsiteY11" fmla="*/ 7771 h 10000"/>
                <a:gd name="connsiteX12" fmla="*/ 2278 w 10000"/>
                <a:gd name="connsiteY12" fmla="*/ 7244 h 10000"/>
                <a:gd name="connsiteX13" fmla="*/ 894 w 10000"/>
                <a:gd name="connsiteY13" fmla="*/ 6715 h 10000"/>
                <a:gd name="connsiteX14" fmla="*/ 2379 w 10000"/>
                <a:gd name="connsiteY14" fmla="*/ 6187 h 10000"/>
                <a:gd name="connsiteX15" fmla="*/ 894 w 10000"/>
                <a:gd name="connsiteY15" fmla="*/ 5659 h 10000"/>
                <a:gd name="connsiteX16" fmla="*/ 2180 w 10000"/>
                <a:gd name="connsiteY16" fmla="*/ 5190 h 10000"/>
                <a:gd name="connsiteX17" fmla="*/ 894 w 10000"/>
                <a:gd name="connsiteY17" fmla="*/ 4662 h 10000"/>
                <a:gd name="connsiteX18" fmla="*/ 2970 w 10000"/>
                <a:gd name="connsiteY18" fmla="*/ 4105 h 10000"/>
                <a:gd name="connsiteX19" fmla="*/ 2970 w 10000"/>
                <a:gd name="connsiteY19" fmla="*/ 4310 h 10000"/>
                <a:gd name="connsiteX20" fmla="*/ 2082 w 10000"/>
                <a:gd name="connsiteY20" fmla="*/ 4750 h 10000"/>
                <a:gd name="connsiteX21" fmla="*/ 2970 w 10000"/>
                <a:gd name="connsiteY21" fmla="*/ 5190 h 10000"/>
                <a:gd name="connsiteX22" fmla="*/ 2970 w 10000"/>
                <a:gd name="connsiteY22" fmla="*/ 5278 h 10000"/>
                <a:gd name="connsiteX23" fmla="*/ 2970 w 10000"/>
                <a:gd name="connsiteY23" fmla="*/ 6099 h 10000"/>
                <a:gd name="connsiteX24" fmla="*/ 2970 w 10000"/>
                <a:gd name="connsiteY24" fmla="*/ 6334 h 10000"/>
                <a:gd name="connsiteX25" fmla="*/ 2970 w 10000"/>
                <a:gd name="connsiteY25" fmla="*/ 7214 h 10000"/>
                <a:gd name="connsiteX26" fmla="*/ 2970 w 10000"/>
                <a:gd name="connsiteY26" fmla="*/ 7420 h 10000"/>
                <a:gd name="connsiteX27" fmla="*/ 2970 w 10000"/>
                <a:gd name="connsiteY27" fmla="*/ 8299 h 10000"/>
                <a:gd name="connsiteX28" fmla="*/ 2970 w 10000"/>
                <a:gd name="connsiteY28" fmla="*/ 9267 h 10000"/>
                <a:gd name="connsiteX29" fmla="*/ 5048 w 10000"/>
                <a:gd name="connsiteY29" fmla="*/ 10000 h 10000"/>
                <a:gd name="connsiteX30" fmla="*/ 7029 w 10000"/>
                <a:gd name="connsiteY30" fmla="*/ 9267 h 10000"/>
                <a:gd name="connsiteX31" fmla="*/ 7029 w 10000"/>
                <a:gd name="connsiteY31" fmla="*/ 8387 h 10000"/>
                <a:gd name="connsiteX32" fmla="*/ 7029 w 10000"/>
                <a:gd name="connsiteY32" fmla="*/ 7302 h 10000"/>
                <a:gd name="connsiteX33" fmla="*/ 7029 w 10000"/>
                <a:gd name="connsiteY33" fmla="*/ 7302 h 10000"/>
                <a:gd name="connsiteX34" fmla="*/ 7029 w 10000"/>
                <a:gd name="connsiteY34" fmla="*/ 6246 h 10000"/>
                <a:gd name="connsiteX35" fmla="*/ 7029 w 10000"/>
                <a:gd name="connsiteY35"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675 w 10000"/>
                <a:gd name="connsiteY9" fmla="*/ 3255 h 10000"/>
                <a:gd name="connsiteX10" fmla="*/ 1584 w 10000"/>
                <a:gd name="connsiteY10" fmla="*/ 8153 h 10000"/>
                <a:gd name="connsiteX11" fmla="*/ 1090 w 10000"/>
                <a:gd name="connsiteY11" fmla="*/ 7771 h 10000"/>
                <a:gd name="connsiteX12" fmla="*/ 2278 w 10000"/>
                <a:gd name="connsiteY12" fmla="*/ 7244 h 10000"/>
                <a:gd name="connsiteX13" fmla="*/ 894 w 10000"/>
                <a:gd name="connsiteY13" fmla="*/ 6715 h 10000"/>
                <a:gd name="connsiteX14" fmla="*/ 2379 w 10000"/>
                <a:gd name="connsiteY14" fmla="*/ 6187 h 10000"/>
                <a:gd name="connsiteX15" fmla="*/ 894 w 10000"/>
                <a:gd name="connsiteY15" fmla="*/ 5659 h 10000"/>
                <a:gd name="connsiteX16" fmla="*/ 2180 w 10000"/>
                <a:gd name="connsiteY16" fmla="*/ 5190 h 10000"/>
                <a:gd name="connsiteX17" fmla="*/ 894 w 10000"/>
                <a:gd name="connsiteY17" fmla="*/ 4662 h 10000"/>
                <a:gd name="connsiteX18" fmla="*/ 2970 w 10000"/>
                <a:gd name="connsiteY18" fmla="*/ 4105 h 10000"/>
                <a:gd name="connsiteX19" fmla="*/ 2970 w 10000"/>
                <a:gd name="connsiteY19" fmla="*/ 4310 h 10000"/>
                <a:gd name="connsiteX20" fmla="*/ 2970 w 10000"/>
                <a:gd name="connsiteY20" fmla="*/ 5190 h 10000"/>
                <a:gd name="connsiteX21" fmla="*/ 2970 w 10000"/>
                <a:gd name="connsiteY21" fmla="*/ 5278 h 10000"/>
                <a:gd name="connsiteX22" fmla="*/ 2970 w 10000"/>
                <a:gd name="connsiteY22" fmla="*/ 6099 h 10000"/>
                <a:gd name="connsiteX23" fmla="*/ 2970 w 10000"/>
                <a:gd name="connsiteY23" fmla="*/ 6334 h 10000"/>
                <a:gd name="connsiteX24" fmla="*/ 2970 w 10000"/>
                <a:gd name="connsiteY24" fmla="*/ 7214 h 10000"/>
                <a:gd name="connsiteX25" fmla="*/ 2970 w 10000"/>
                <a:gd name="connsiteY25" fmla="*/ 7420 h 10000"/>
                <a:gd name="connsiteX26" fmla="*/ 2970 w 10000"/>
                <a:gd name="connsiteY26" fmla="*/ 8299 h 10000"/>
                <a:gd name="connsiteX27" fmla="*/ 2970 w 10000"/>
                <a:gd name="connsiteY27" fmla="*/ 9267 h 10000"/>
                <a:gd name="connsiteX28" fmla="*/ 5048 w 10000"/>
                <a:gd name="connsiteY28" fmla="*/ 10000 h 10000"/>
                <a:gd name="connsiteX29" fmla="*/ 7029 w 10000"/>
                <a:gd name="connsiteY29" fmla="*/ 9267 h 10000"/>
                <a:gd name="connsiteX30" fmla="*/ 7029 w 10000"/>
                <a:gd name="connsiteY30" fmla="*/ 8387 h 10000"/>
                <a:gd name="connsiteX31" fmla="*/ 7029 w 10000"/>
                <a:gd name="connsiteY31" fmla="*/ 7302 h 10000"/>
                <a:gd name="connsiteX32" fmla="*/ 7029 w 10000"/>
                <a:gd name="connsiteY32" fmla="*/ 7302 h 10000"/>
                <a:gd name="connsiteX33" fmla="*/ 7029 w 10000"/>
                <a:gd name="connsiteY33" fmla="*/ 6246 h 10000"/>
                <a:gd name="connsiteX34" fmla="*/ 7029 w 10000"/>
                <a:gd name="connsiteY34"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894 w 10000"/>
                <a:gd name="connsiteY14" fmla="*/ 5659 h 10000"/>
                <a:gd name="connsiteX15" fmla="*/ 2180 w 10000"/>
                <a:gd name="connsiteY15" fmla="*/ 5190 h 10000"/>
                <a:gd name="connsiteX16" fmla="*/ 894 w 10000"/>
                <a:gd name="connsiteY16" fmla="*/ 4662 h 10000"/>
                <a:gd name="connsiteX17" fmla="*/ 2970 w 10000"/>
                <a:gd name="connsiteY17" fmla="*/ 4105 h 10000"/>
                <a:gd name="connsiteX18" fmla="*/ 2970 w 10000"/>
                <a:gd name="connsiteY18" fmla="*/ 4310 h 10000"/>
                <a:gd name="connsiteX19" fmla="*/ 2970 w 10000"/>
                <a:gd name="connsiteY19" fmla="*/ 5190 h 10000"/>
                <a:gd name="connsiteX20" fmla="*/ 2970 w 10000"/>
                <a:gd name="connsiteY20" fmla="*/ 5278 h 10000"/>
                <a:gd name="connsiteX21" fmla="*/ 2970 w 10000"/>
                <a:gd name="connsiteY21" fmla="*/ 6099 h 10000"/>
                <a:gd name="connsiteX22" fmla="*/ 2970 w 10000"/>
                <a:gd name="connsiteY22" fmla="*/ 6334 h 10000"/>
                <a:gd name="connsiteX23" fmla="*/ 2970 w 10000"/>
                <a:gd name="connsiteY23" fmla="*/ 7214 h 10000"/>
                <a:gd name="connsiteX24" fmla="*/ 2970 w 10000"/>
                <a:gd name="connsiteY24" fmla="*/ 7420 h 10000"/>
                <a:gd name="connsiteX25" fmla="*/ 2970 w 10000"/>
                <a:gd name="connsiteY25" fmla="*/ 8299 h 10000"/>
                <a:gd name="connsiteX26" fmla="*/ 2970 w 10000"/>
                <a:gd name="connsiteY26" fmla="*/ 9267 h 10000"/>
                <a:gd name="connsiteX27" fmla="*/ 5048 w 10000"/>
                <a:gd name="connsiteY27" fmla="*/ 10000 h 10000"/>
                <a:gd name="connsiteX28" fmla="*/ 7029 w 10000"/>
                <a:gd name="connsiteY28" fmla="*/ 9267 h 10000"/>
                <a:gd name="connsiteX29" fmla="*/ 7029 w 10000"/>
                <a:gd name="connsiteY29" fmla="*/ 8387 h 10000"/>
                <a:gd name="connsiteX30" fmla="*/ 7029 w 10000"/>
                <a:gd name="connsiteY30" fmla="*/ 7302 h 10000"/>
                <a:gd name="connsiteX31" fmla="*/ 7029 w 10000"/>
                <a:gd name="connsiteY31" fmla="*/ 7302 h 10000"/>
                <a:gd name="connsiteX32" fmla="*/ 7029 w 10000"/>
                <a:gd name="connsiteY32" fmla="*/ 6246 h 10000"/>
                <a:gd name="connsiteX33" fmla="*/ 7029 w 10000"/>
                <a:gd name="connsiteY33"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894 w 10000"/>
                <a:gd name="connsiteY14" fmla="*/ 5659 h 10000"/>
                <a:gd name="connsiteX15" fmla="*/ 2180 w 10000"/>
                <a:gd name="connsiteY15" fmla="*/ 5190 h 10000"/>
                <a:gd name="connsiteX16" fmla="*/ 894 w 10000"/>
                <a:gd name="connsiteY16" fmla="*/ 4662 h 10000"/>
                <a:gd name="connsiteX17" fmla="*/ 2970 w 10000"/>
                <a:gd name="connsiteY17" fmla="*/ 4310 h 10000"/>
                <a:gd name="connsiteX18" fmla="*/ 2970 w 10000"/>
                <a:gd name="connsiteY18" fmla="*/ 5190 h 10000"/>
                <a:gd name="connsiteX19" fmla="*/ 2970 w 10000"/>
                <a:gd name="connsiteY19" fmla="*/ 5278 h 10000"/>
                <a:gd name="connsiteX20" fmla="*/ 2970 w 10000"/>
                <a:gd name="connsiteY20" fmla="*/ 6099 h 10000"/>
                <a:gd name="connsiteX21" fmla="*/ 2970 w 10000"/>
                <a:gd name="connsiteY21" fmla="*/ 6334 h 10000"/>
                <a:gd name="connsiteX22" fmla="*/ 2970 w 10000"/>
                <a:gd name="connsiteY22" fmla="*/ 7214 h 10000"/>
                <a:gd name="connsiteX23" fmla="*/ 2970 w 10000"/>
                <a:gd name="connsiteY23" fmla="*/ 7420 h 10000"/>
                <a:gd name="connsiteX24" fmla="*/ 2970 w 10000"/>
                <a:gd name="connsiteY24" fmla="*/ 8299 h 10000"/>
                <a:gd name="connsiteX25" fmla="*/ 2970 w 10000"/>
                <a:gd name="connsiteY25" fmla="*/ 9267 h 10000"/>
                <a:gd name="connsiteX26" fmla="*/ 5048 w 10000"/>
                <a:gd name="connsiteY26" fmla="*/ 10000 h 10000"/>
                <a:gd name="connsiteX27" fmla="*/ 7029 w 10000"/>
                <a:gd name="connsiteY27" fmla="*/ 9267 h 10000"/>
                <a:gd name="connsiteX28" fmla="*/ 7029 w 10000"/>
                <a:gd name="connsiteY28" fmla="*/ 8387 h 10000"/>
                <a:gd name="connsiteX29" fmla="*/ 7029 w 10000"/>
                <a:gd name="connsiteY29" fmla="*/ 7302 h 10000"/>
                <a:gd name="connsiteX30" fmla="*/ 7029 w 10000"/>
                <a:gd name="connsiteY30" fmla="*/ 7302 h 10000"/>
                <a:gd name="connsiteX31" fmla="*/ 7029 w 10000"/>
                <a:gd name="connsiteY31" fmla="*/ 6246 h 10000"/>
                <a:gd name="connsiteX32" fmla="*/ 7029 w 10000"/>
                <a:gd name="connsiteY32"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894 w 10000"/>
                <a:gd name="connsiteY14" fmla="*/ 5659 h 10000"/>
                <a:gd name="connsiteX15" fmla="*/ 2180 w 10000"/>
                <a:gd name="connsiteY15" fmla="*/ 5190 h 10000"/>
                <a:gd name="connsiteX16" fmla="*/ 894 w 10000"/>
                <a:gd name="connsiteY16" fmla="*/ 4662 h 10000"/>
                <a:gd name="connsiteX17" fmla="*/ 2970 w 10000"/>
                <a:gd name="connsiteY17" fmla="*/ 5190 h 10000"/>
                <a:gd name="connsiteX18" fmla="*/ 2970 w 10000"/>
                <a:gd name="connsiteY18" fmla="*/ 5278 h 10000"/>
                <a:gd name="connsiteX19" fmla="*/ 2970 w 10000"/>
                <a:gd name="connsiteY19" fmla="*/ 6099 h 10000"/>
                <a:gd name="connsiteX20" fmla="*/ 2970 w 10000"/>
                <a:gd name="connsiteY20" fmla="*/ 6334 h 10000"/>
                <a:gd name="connsiteX21" fmla="*/ 2970 w 10000"/>
                <a:gd name="connsiteY21" fmla="*/ 7214 h 10000"/>
                <a:gd name="connsiteX22" fmla="*/ 2970 w 10000"/>
                <a:gd name="connsiteY22" fmla="*/ 7420 h 10000"/>
                <a:gd name="connsiteX23" fmla="*/ 2970 w 10000"/>
                <a:gd name="connsiteY23" fmla="*/ 8299 h 10000"/>
                <a:gd name="connsiteX24" fmla="*/ 2970 w 10000"/>
                <a:gd name="connsiteY24" fmla="*/ 9267 h 10000"/>
                <a:gd name="connsiteX25" fmla="*/ 5048 w 10000"/>
                <a:gd name="connsiteY25" fmla="*/ 10000 h 10000"/>
                <a:gd name="connsiteX26" fmla="*/ 7029 w 10000"/>
                <a:gd name="connsiteY26" fmla="*/ 9267 h 10000"/>
                <a:gd name="connsiteX27" fmla="*/ 7029 w 10000"/>
                <a:gd name="connsiteY27" fmla="*/ 8387 h 10000"/>
                <a:gd name="connsiteX28" fmla="*/ 7029 w 10000"/>
                <a:gd name="connsiteY28" fmla="*/ 7302 h 10000"/>
                <a:gd name="connsiteX29" fmla="*/ 7029 w 10000"/>
                <a:gd name="connsiteY29" fmla="*/ 7302 h 10000"/>
                <a:gd name="connsiteX30" fmla="*/ 7029 w 10000"/>
                <a:gd name="connsiteY30" fmla="*/ 6246 h 10000"/>
                <a:gd name="connsiteX31" fmla="*/ 7029 w 10000"/>
                <a:gd name="connsiteY31"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894 w 10000"/>
                <a:gd name="connsiteY14" fmla="*/ 5659 h 10000"/>
                <a:gd name="connsiteX15" fmla="*/ 2180 w 10000"/>
                <a:gd name="connsiteY15" fmla="*/ 5190 h 10000"/>
                <a:gd name="connsiteX16" fmla="*/ 2970 w 10000"/>
                <a:gd name="connsiteY16" fmla="*/ 5190 h 10000"/>
                <a:gd name="connsiteX17" fmla="*/ 2970 w 10000"/>
                <a:gd name="connsiteY17" fmla="*/ 5278 h 10000"/>
                <a:gd name="connsiteX18" fmla="*/ 2970 w 10000"/>
                <a:gd name="connsiteY18" fmla="*/ 6099 h 10000"/>
                <a:gd name="connsiteX19" fmla="*/ 2970 w 10000"/>
                <a:gd name="connsiteY19" fmla="*/ 6334 h 10000"/>
                <a:gd name="connsiteX20" fmla="*/ 2970 w 10000"/>
                <a:gd name="connsiteY20" fmla="*/ 7214 h 10000"/>
                <a:gd name="connsiteX21" fmla="*/ 2970 w 10000"/>
                <a:gd name="connsiteY21" fmla="*/ 7420 h 10000"/>
                <a:gd name="connsiteX22" fmla="*/ 2970 w 10000"/>
                <a:gd name="connsiteY22" fmla="*/ 8299 h 10000"/>
                <a:gd name="connsiteX23" fmla="*/ 2970 w 10000"/>
                <a:gd name="connsiteY23" fmla="*/ 9267 h 10000"/>
                <a:gd name="connsiteX24" fmla="*/ 5048 w 10000"/>
                <a:gd name="connsiteY24" fmla="*/ 10000 h 10000"/>
                <a:gd name="connsiteX25" fmla="*/ 7029 w 10000"/>
                <a:gd name="connsiteY25" fmla="*/ 9267 h 10000"/>
                <a:gd name="connsiteX26" fmla="*/ 7029 w 10000"/>
                <a:gd name="connsiteY26" fmla="*/ 8387 h 10000"/>
                <a:gd name="connsiteX27" fmla="*/ 7029 w 10000"/>
                <a:gd name="connsiteY27" fmla="*/ 7302 h 10000"/>
                <a:gd name="connsiteX28" fmla="*/ 7029 w 10000"/>
                <a:gd name="connsiteY28" fmla="*/ 7302 h 10000"/>
                <a:gd name="connsiteX29" fmla="*/ 7029 w 10000"/>
                <a:gd name="connsiteY29" fmla="*/ 6246 h 10000"/>
                <a:gd name="connsiteX30" fmla="*/ 7029 w 10000"/>
                <a:gd name="connsiteY30"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2180 w 10000"/>
                <a:gd name="connsiteY14" fmla="*/ 5190 h 10000"/>
                <a:gd name="connsiteX15" fmla="*/ 2970 w 10000"/>
                <a:gd name="connsiteY15" fmla="*/ 5190 h 10000"/>
                <a:gd name="connsiteX16" fmla="*/ 2970 w 10000"/>
                <a:gd name="connsiteY16" fmla="*/ 5278 h 10000"/>
                <a:gd name="connsiteX17" fmla="*/ 2970 w 10000"/>
                <a:gd name="connsiteY17" fmla="*/ 6099 h 10000"/>
                <a:gd name="connsiteX18" fmla="*/ 2970 w 10000"/>
                <a:gd name="connsiteY18" fmla="*/ 6334 h 10000"/>
                <a:gd name="connsiteX19" fmla="*/ 2970 w 10000"/>
                <a:gd name="connsiteY19" fmla="*/ 7214 h 10000"/>
                <a:gd name="connsiteX20" fmla="*/ 2970 w 10000"/>
                <a:gd name="connsiteY20" fmla="*/ 7420 h 10000"/>
                <a:gd name="connsiteX21" fmla="*/ 2970 w 10000"/>
                <a:gd name="connsiteY21" fmla="*/ 8299 h 10000"/>
                <a:gd name="connsiteX22" fmla="*/ 2970 w 10000"/>
                <a:gd name="connsiteY22" fmla="*/ 9267 h 10000"/>
                <a:gd name="connsiteX23" fmla="*/ 5048 w 10000"/>
                <a:gd name="connsiteY23" fmla="*/ 10000 h 10000"/>
                <a:gd name="connsiteX24" fmla="*/ 7029 w 10000"/>
                <a:gd name="connsiteY24" fmla="*/ 9267 h 10000"/>
                <a:gd name="connsiteX25" fmla="*/ 7029 w 10000"/>
                <a:gd name="connsiteY25" fmla="*/ 8387 h 10000"/>
                <a:gd name="connsiteX26" fmla="*/ 7029 w 10000"/>
                <a:gd name="connsiteY26" fmla="*/ 7302 h 10000"/>
                <a:gd name="connsiteX27" fmla="*/ 7029 w 10000"/>
                <a:gd name="connsiteY27" fmla="*/ 7302 h 10000"/>
                <a:gd name="connsiteX28" fmla="*/ 7029 w 10000"/>
                <a:gd name="connsiteY28" fmla="*/ 6246 h 10000"/>
                <a:gd name="connsiteX29" fmla="*/ 7029 w 10000"/>
                <a:gd name="connsiteY29"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584 w 10000"/>
                <a:gd name="connsiteY9" fmla="*/ 8153 h 10000"/>
                <a:gd name="connsiteX10" fmla="*/ 1090 w 10000"/>
                <a:gd name="connsiteY10" fmla="*/ 7771 h 10000"/>
                <a:gd name="connsiteX11" fmla="*/ 2278 w 10000"/>
                <a:gd name="connsiteY11" fmla="*/ 7244 h 10000"/>
                <a:gd name="connsiteX12" fmla="*/ 894 w 10000"/>
                <a:gd name="connsiteY12" fmla="*/ 6715 h 10000"/>
                <a:gd name="connsiteX13" fmla="*/ 2379 w 10000"/>
                <a:gd name="connsiteY13" fmla="*/ 6187 h 10000"/>
                <a:gd name="connsiteX14" fmla="*/ 2970 w 10000"/>
                <a:gd name="connsiteY14" fmla="*/ 5190 h 10000"/>
                <a:gd name="connsiteX15" fmla="*/ 2970 w 10000"/>
                <a:gd name="connsiteY15" fmla="*/ 5278 h 10000"/>
                <a:gd name="connsiteX16" fmla="*/ 2970 w 10000"/>
                <a:gd name="connsiteY16" fmla="*/ 6099 h 10000"/>
                <a:gd name="connsiteX17" fmla="*/ 2970 w 10000"/>
                <a:gd name="connsiteY17" fmla="*/ 6334 h 10000"/>
                <a:gd name="connsiteX18" fmla="*/ 2970 w 10000"/>
                <a:gd name="connsiteY18" fmla="*/ 7214 h 10000"/>
                <a:gd name="connsiteX19" fmla="*/ 2970 w 10000"/>
                <a:gd name="connsiteY19" fmla="*/ 7420 h 10000"/>
                <a:gd name="connsiteX20" fmla="*/ 2970 w 10000"/>
                <a:gd name="connsiteY20" fmla="*/ 8299 h 10000"/>
                <a:gd name="connsiteX21" fmla="*/ 2970 w 10000"/>
                <a:gd name="connsiteY21" fmla="*/ 9267 h 10000"/>
                <a:gd name="connsiteX22" fmla="*/ 5048 w 10000"/>
                <a:gd name="connsiteY22" fmla="*/ 10000 h 10000"/>
                <a:gd name="connsiteX23" fmla="*/ 7029 w 10000"/>
                <a:gd name="connsiteY23" fmla="*/ 9267 h 10000"/>
                <a:gd name="connsiteX24" fmla="*/ 7029 w 10000"/>
                <a:gd name="connsiteY24" fmla="*/ 8387 h 10000"/>
                <a:gd name="connsiteX25" fmla="*/ 7029 w 10000"/>
                <a:gd name="connsiteY25" fmla="*/ 7302 h 10000"/>
                <a:gd name="connsiteX26" fmla="*/ 7029 w 10000"/>
                <a:gd name="connsiteY26" fmla="*/ 7302 h 10000"/>
                <a:gd name="connsiteX27" fmla="*/ 7029 w 10000"/>
                <a:gd name="connsiteY27" fmla="*/ 6246 h 10000"/>
                <a:gd name="connsiteX28" fmla="*/ 7029 w 10000"/>
                <a:gd name="connsiteY28"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1090 w 10000"/>
                <a:gd name="connsiteY9" fmla="*/ 7771 h 10000"/>
                <a:gd name="connsiteX10" fmla="*/ 2278 w 10000"/>
                <a:gd name="connsiteY10" fmla="*/ 7244 h 10000"/>
                <a:gd name="connsiteX11" fmla="*/ 894 w 10000"/>
                <a:gd name="connsiteY11" fmla="*/ 6715 h 10000"/>
                <a:gd name="connsiteX12" fmla="*/ 2379 w 10000"/>
                <a:gd name="connsiteY12" fmla="*/ 6187 h 10000"/>
                <a:gd name="connsiteX13" fmla="*/ 2970 w 10000"/>
                <a:gd name="connsiteY13" fmla="*/ 5190 h 10000"/>
                <a:gd name="connsiteX14" fmla="*/ 2970 w 10000"/>
                <a:gd name="connsiteY14" fmla="*/ 5278 h 10000"/>
                <a:gd name="connsiteX15" fmla="*/ 2970 w 10000"/>
                <a:gd name="connsiteY15" fmla="*/ 6099 h 10000"/>
                <a:gd name="connsiteX16" fmla="*/ 2970 w 10000"/>
                <a:gd name="connsiteY16" fmla="*/ 6334 h 10000"/>
                <a:gd name="connsiteX17" fmla="*/ 2970 w 10000"/>
                <a:gd name="connsiteY17" fmla="*/ 7214 h 10000"/>
                <a:gd name="connsiteX18" fmla="*/ 2970 w 10000"/>
                <a:gd name="connsiteY18" fmla="*/ 7420 h 10000"/>
                <a:gd name="connsiteX19" fmla="*/ 2970 w 10000"/>
                <a:gd name="connsiteY19" fmla="*/ 8299 h 10000"/>
                <a:gd name="connsiteX20" fmla="*/ 2970 w 10000"/>
                <a:gd name="connsiteY20" fmla="*/ 9267 h 10000"/>
                <a:gd name="connsiteX21" fmla="*/ 5048 w 10000"/>
                <a:gd name="connsiteY21" fmla="*/ 10000 h 10000"/>
                <a:gd name="connsiteX22" fmla="*/ 7029 w 10000"/>
                <a:gd name="connsiteY22" fmla="*/ 9267 h 10000"/>
                <a:gd name="connsiteX23" fmla="*/ 7029 w 10000"/>
                <a:gd name="connsiteY23" fmla="*/ 8387 h 10000"/>
                <a:gd name="connsiteX24" fmla="*/ 7029 w 10000"/>
                <a:gd name="connsiteY24" fmla="*/ 7302 h 10000"/>
                <a:gd name="connsiteX25" fmla="*/ 7029 w 10000"/>
                <a:gd name="connsiteY25" fmla="*/ 7302 h 10000"/>
                <a:gd name="connsiteX26" fmla="*/ 7029 w 10000"/>
                <a:gd name="connsiteY26" fmla="*/ 6246 h 10000"/>
                <a:gd name="connsiteX27" fmla="*/ 7029 w 10000"/>
                <a:gd name="connsiteY27"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278 w 10000"/>
                <a:gd name="connsiteY9" fmla="*/ 7244 h 10000"/>
                <a:gd name="connsiteX10" fmla="*/ 894 w 10000"/>
                <a:gd name="connsiteY10" fmla="*/ 6715 h 10000"/>
                <a:gd name="connsiteX11" fmla="*/ 2379 w 10000"/>
                <a:gd name="connsiteY11" fmla="*/ 6187 h 10000"/>
                <a:gd name="connsiteX12" fmla="*/ 2970 w 10000"/>
                <a:gd name="connsiteY12" fmla="*/ 5190 h 10000"/>
                <a:gd name="connsiteX13" fmla="*/ 2970 w 10000"/>
                <a:gd name="connsiteY13" fmla="*/ 5278 h 10000"/>
                <a:gd name="connsiteX14" fmla="*/ 2970 w 10000"/>
                <a:gd name="connsiteY14" fmla="*/ 6099 h 10000"/>
                <a:gd name="connsiteX15" fmla="*/ 2970 w 10000"/>
                <a:gd name="connsiteY15" fmla="*/ 6334 h 10000"/>
                <a:gd name="connsiteX16" fmla="*/ 2970 w 10000"/>
                <a:gd name="connsiteY16" fmla="*/ 7214 h 10000"/>
                <a:gd name="connsiteX17" fmla="*/ 2970 w 10000"/>
                <a:gd name="connsiteY17" fmla="*/ 7420 h 10000"/>
                <a:gd name="connsiteX18" fmla="*/ 2970 w 10000"/>
                <a:gd name="connsiteY18" fmla="*/ 8299 h 10000"/>
                <a:gd name="connsiteX19" fmla="*/ 2970 w 10000"/>
                <a:gd name="connsiteY19" fmla="*/ 9267 h 10000"/>
                <a:gd name="connsiteX20" fmla="*/ 5048 w 10000"/>
                <a:gd name="connsiteY20" fmla="*/ 10000 h 10000"/>
                <a:gd name="connsiteX21" fmla="*/ 7029 w 10000"/>
                <a:gd name="connsiteY21" fmla="*/ 9267 h 10000"/>
                <a:gd name="connsiteX22" fmla="*/ 7029 w 10000"/>
                <a:gd name="connsiteY22" fmla="*/ 8387 h 10000"/>
                <a:gd name="connsiteX23" fmla="*/ 7029 w 10000"/>
                <a:gd name="connsiteY23" fmla="*/ 7302 h 10000"/>
                <a:gd name="connsiteX24" fmla="*/ 7029 w 10000"/>
                <a:gd name="connsiteY24" fmla="*/ 7302 h 10000"/>
                <a:gd name="connsiteX25" fmla="*/ 7029 w 10000"/>
                <a:gd name="connsiteY25" fmla="*/ 6246 h 10000"/>
                <a:gd name="connsiteX26" fmla="*/ 7029 w 10000"/>
                <a:gd name="connsiteY26"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894 w 10000"/>
                <a:gd name="connsiteY9" fmla="*/ 6715 h 10000"/>
                <a:gd name="connsiteX10" fmla="*/ 2379 w 10000"/>
                <a:gd name="connsiteY10" fmla="*/ 6187 h 10000"/>
                <a:gd name="connsiteX11" fmla="*/ 2970 w 10000"/>
                <a:gd name="connsiteY11" fmla="*/ 5190 h 10000"/>
                <a:gd name="connsiteX12" fmla="*/ 2970 w 10000"/>
                <a:gd name="connsiteY12" fmla="*/ 5278 h 10000"/>
                <a:gd name="connsiteX13" fmla="*/ 2970 w 10000"/>
                <a:gd name="connsiteY13" fmla="*/ 6099 h 10000"/>
                <a:gd name="connsiteX14" fmla="*/ 2970 w 10000"/>
                <a:gd name="connsiteY14" fmla="*/ 6334 h 10000"/>
                <a:gd name="connsiteX15" fmla="*/ 2970 w 10000"/>
                <a:gd name="connsiteY15" fmla="*/ 7214 h 10000"/>
                <a:gd name="connsiteX16" fmla="*/ 2970 w 10000"/>
                <a:gd name="connsiteY16" fmla="*/ 7420 h 10000"/>
                <a:gd name="connsiteX17" fmla="*/ 2970 w 10000"/>
                <a:gd name="connsiteY17" fmla="*/ 8299 h 10000"/>
                <a:gd name="connsiteX18" fmla="*/ 2970 w 10000"/>
                <a:gd name="connsiteY18" fmla="*/ 9267 h 10000"/>
                <a:gd name="connsiteX19" fmla="*/ 5048 w 10000"/>
                <a:gd name="connsiteY19" fmla="*/ 10000 h 10000"/>
                <a:gd name="connsiteX20" fmla="*/ 7029 w 10000"/>
                <a:gd name="connsiteY20" fmla="*/ 9267 h 10000"/>
                <a:gd name="connsiteX21" fmla="*/ 7029 w 10000"/>
                <a:gd name="connsiteY21" fmla="*/ 8387 h 10000"/>
                <a:gd name="connsiteX22" fmla="*/ 7029 w 10000"/>
                <a:gd name="connsiteY22" fmla="*/ 7302 h 10000"/>
                <a:gd name="connsiteX23" fmla="*/ 7029 w 10000"/>
                <a:gd name="connsiteY23" fmla="*/ 7302 h 10000"/>
                <a:gd name="connsiteX24" fmla="*/ 7029 w 10000"/>
                <a:gd name="connsiteY24" fmla="*/ 6246 h 10000"/>
                <a:gd name="connsiteX25" fmla="*/ 7029 w 10000"/>
                <a:gd name="connsiteY25"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379 w 10000"/>
                <a:gd name="connsiteY9" fmla="*/ 6187 h 10000"/>
                <a:gd name="connsiteX10" fmla="*/ 2970 w 10000"/>
                <a:gd name="connsiteY10" fmla="*/ 5190 h 10000"/>
                <a:gd name="connsiteX11" fmla="*/ 2970 w 10000"/>
                <a:gd name="connsiteY11" fmla="*/ 5278 h 10000"/>
                <a:gd name="connsiteX12" fmla="*/ 2970 w 10000"/>
                <a:gd name="connsiteY12" fmla="*/ 6099 h 10000"/>
                <a:gd name="connsiteX13" fmla="*/ 2970 w 10000"/>
                <a:gd name="connsiteY13" fmla="*/ 6334 h 10000"/>
                <a:gd name="connsiteX14" fmla="*/ 2970 w 10000"/>
                <a:gd name="connsiteY14" fmla="*/ 7214 h 10000"/>
                <a:gd name="connsiteX15" fmla="*/ 2970 w 10000"/>
                <a:gd name="connsiteY15" fmla="*/ 7420 h 10000"/>
                <a:gd name="connsiteX16" fmla="*/ 2970 w 10000"/>
                <a:gd name="connsiteY16" fmla="*/ 8299 h 10000"/>
                <a:gd name="connsiteX17" fmla="*/ 2970 w 10000"/>
                <a:gd name="connsiteY17" fmla="*/ 9267 h 10000"/>
                <a:gd name="connsiteX18" fmla="*/ 5048 w 10000"/>
                <a:gd name="connsiteY18" fmla="*/ 10000 h 10000"/>
                <a:gd name="connsiteX19" fmla="*/ 7029 w 10000"/>
                <a:gd name="connsiteY19" fmla="*/ 9267 h 10000"/>
                <a:gd name="connsiteX20" fmla="*/ 7029 w 10000"/>
                <a:gd name="connsiteY20" fmla="*/ 8387 h 10000"/>
                <a:gd name="connsiteX21" fmla="*/ 7029 w 10000"/>
                <a:gd name="connsiteY21" fmla="*/ 7302 h 10000"/>
                <a:gd name="connsiteX22" fmla="*/ 7029 w 10000"/>
                <a:gd name="connsiteY22" fmla="*/ 7302 h 10000"/>
                <a:gd name="connsiteX23" fmla="*/ 7029 w 10000"/>
                <a:gd name="connsiteY23" fmla="*/ 6246 h 10000"/>
                <a:gd name="connsiteX24" fmla="*/ 7029 w 10000"/>
                <a:gd name="connsiteY24"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970 w 10000"/>
                <a:gd name="connsiteY9" fmla="*/ 5190 h 10000"/>
                <a:gd name="connsiteX10" fmla="*/ 2970 w 10000"/>
                <a:gd name="connsiteY10" fmla="*/ 5278 h 10000"/>
                <a:gd name="connsiteX11" fmla="*/ 2970 w 10000"/>
                <a:gd name="connsiteY11" fmla="*/ 6099 h 10000"/>
                <a:gd name="connsiteX12" fmla="*/ 2970 w 10000"/>
                <a:gd name="connsiteY12" fmla="*/ 6334 h 10000"/>
                <a:gd name="connsiteX13" fmla="*/ 2970 w 10000"/>
                <a:gd name="connsiteY13" fmla="*/ 7214 h 10000"/>
                <a:gd name="connsiteX14" fmla="*/ 2970 w 10000"/>
                <a:gd name="connsiteY14" fmla="*/ 7420 h 10000"/>
                <a:gd name="connsiteX15" fmla="*/ 2970 w 10000"/>
                <a:gd name="connsiteY15" fmla="*/ 8299 h 10000"/>
                <a:gd name="connsiteX16" fmla="*/ 2970 w 10000"/>
                <a:gd name="connsiteY16" fmla="*/ 9267 h 10000"/>
                <a:gd name="connsiteX17" fmla="*/ 5048 w 10000"/>
                <a:gd name="connsiteY17" fmla="*/ 10000 h 10000"/>
                <a:gd name="connsiteX18" fmla="*/ 7029 w 10000"/>
                <a:gd name="connsiteY18" fmla="*/ 9267 h 10000"/>
                <a:gd name="connsiteX19" fmla="*/ 7029 w 10000"/>
                <a:gd name="connsiteY19" fmla="*/ 8387 h 10000"/>
                <a:gd name="connsiteX20" fmla="*/ 7029 w 10000"/>
                <a:gd name="connsiteY20" fmla="*/ 7302 h 10000"/>
                <a:gd name="connsiteX21" fmla="*/ 7029 w 10000"/>
                <a:gd name="connsiteY21" fmla="*/ 7302 h 10000"/>
                <a:gd name="connsiteX22" fmla="*/ 7029 w 10000"/>
                <a:gd name="connsiteY22" fmla="*/ 6246 h 10000"/>
                <a:gd name="connsiteX23" fmla="*/ 7029 w 10000"/>
                <a:gd name="connsiteY23"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970 w 10000"/>
                <a:gd name="connsiteY9" fmla="*/ 5190 h 10000"/>
                <a:gd name="connsiteX10" fmla="*/ 2970 w 10000"/>
                <a:gd name="connsiteY10" fmla="*/ 5278 h 10000"/>
                <a:gd name="connsiteX11" fmla="*/ 2970 w 10000"/>
                <a:gd name="connsiteY11" fmla="*/ 6099 h 10000"/>
                <a:gd name="connsiteX12" fmla="*/ 2970 w 10000"/>
                <a:gd name="connsiteY12" fmla="*/ 6334 h 10000"/>
                <a:gd name="connsiteX13" fmla="*/ 2970 w 10000"/>
                <a:gd name="connsiteY13" fmla="*/ 7214 h 10000"/>
                <a:gd name="connsiteX14" fmla="*/ 2970 w 10000"/>
                <a:gd name="connsiteY14" fmla="*/ 7420 h 10000"/>
                <a:gd name="connsiteX15" fmla="*/ 2970 w 10000"/>
                <a:gd name="connsiteY15" fmla="*/ 8299 h 10000"/>
                <a:gd name="connsiteX16" fmla="*/ 2970 w 10000"/>
                <a:gd name="connsiteY16" fmla="*/ 9267 h 10000"/>
                <a:gd name="connsiteX17" fmla="*/ 5048 w 10000"/>
                <a:gd name="connsiteY17" fmla="*/ 10000 h 10000"/>
                <a:gd name="connsiteX18" fmla="*/ 7029 w 10000"/>
                <a:gd name="connsiteY18" fmla="*/ 9267 h 10000"/>
                <a:gd name="connsiteX19" fmla="*/ 7029 w 10000"/>
                <a:gd name="connsiteY19" fmla="*/ 8387 h 10000"/>
                <a:gd name="connsiteX20" fmla="*/ 7029 w 10000"/>
                <a:gd name="connsiteY20" fmla="*/ 7302 h 10000"/>
                <a:gd name="connsiteX21" fmla="*/ 7029 w 10000"/>
                <a:gd name="connsiteY21" fmla="*/ 7302 h 10000"/>
                <a:gd name="connsiteX22" fmla="*/ 7029 w 10000"/>
                <a:gd name="connsiteY22" fmla="*/ 6246 h 10000"/>
                <a:gd name="connsiteX23" fmla="*/ 7029 w 10000"/>
                <a:gd name="connsiteY23"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970 w 10000"/>
                <a:gd name="connsiteY9" fmla="*/ 5190 h 10000"/>
                <a:gd name="connsiteX10" fmla="*/ 2970 w 10000"/>
                <a:gd name="connsiteY10" fmla="*/ 5278 h 10000"/>
                <a:gd name="connsiteX11" fmla="*/ 2970 w 10000"/>
                <a:gd name="connsiteY11" fmla="*/ 6099 h 10000"/>
                <a:gd name="connsiteX12" fmla="*/ 2970 w 10000"/>
                <a:gd name="connsiteY12" fmla="*/ 6334 h 10000"/>
                <a:gd name="connsiteX13" fmla="*/ 2970 w 10000"/>
                <a:gd name="connsiteY13" fmla="*/ 7214 h 10000"/>
                <a:gd name="connsiteX14" fmla="*/ 2970 w 10000"/>
                <a:gd name="connsiteY14" fmla="*/ 7420 h 10000"/>
                <a:gd name="connsiteX15" fmla="*/ 2970 w 10000"/>
                <a:gd name="connsiteY15" fmla="*/ 8299 h 10000"/>
                <a:gd name="connsiteX16" fmla="*/ 2970 w 10000"/>
                <a:gd name="connsiteY16" fmla="*/ 9267 h 10000"/>
                <a:gd name="connsiteX17" fmla="*/ 5048 w 10000"/>
                <a:gd name="connsiteY17" fmla="*/ 10000 h 10000"/>
                <a:gd name="connsiteX18" fmla="*/ 7029 w 10000"/>
                <a:gd name="connsiteY18" fmla="*/ 9267 h 10000"/>
                <a:gd name="connsiteX19" fmla="*/ 7029 w 10000"/>
                <a:gd name="connsiteY19" fmla="*/ 8387 h 10000"/>
                <a:gd name="connsiteX20" fmla="*/ 7029 w 10000"/>
                <a:gd name="connsiteY20" fmla="*/ 7302 h 10000"/>
                <a:gd name="connsiteX21" fmla="*/ 7029 w 10000"/>
                <a:gd name="connsiteY21" fmla="*/ 7302 h 10000"/>
                <a:gd name="connsiteX22" fmla="*/ 7029 w 10000"/>
                <a:gd name="connsiteY22" fmla="*/ 6246 h 10000"/>
                <a:gd name="connsiteX23" fmla="*/ 7029 w 10000"/>
                <a:gd name="connsiteY23"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970 w 10000"/>
                <a:gd name="connsiteY9" fmla="*/ 5190 h 10000"/>
                <a:gd name="connsiteX10" fmla="*/ 2970 w 10000"/>
                <a:gd name="connsiteY10" fmla="*/ 5278 h 10000"/>
                <a:gd name="connsiteX11" fmla="*/ 2970 w 10000"/>
                <a:gd name="connsiteY11" fmla="*/ 6099 h 10000"/>
                <a:gd name="connsiteX12" fmla="*/ 2970 w 10000"/>
                <a:gd name="connsiteY12" fmla="*/ 6334 h 10000"/>
                <a:gd name="connsiteX13" fmla="*/ 2970 w 10000"/>
                <a:gd name="connsiteY13" fmla="*/ 7214 h 10000"/>
                <a:gd name="connsiteX14" fmla="*/ 2970 w 10000"/>
                <a:gd name="connsiteY14" fmla="*/ 7420 h 10000"/>
                <a:gd name="connsiteX15" fmla="*/ 2970 w 10000"/>
                <a:gd name="connsiteY15" fmla="*/ 8299 h 10000"/>
                <a:gd name="connsiteX16" fmla="*/ 2970 w 10000"/>
                <a:gd name="connsiteY16" fmla="*/ 9267 h 10000"/>
                <a:gd name="connsiteX17" fmla="*/ 5048 w 10000"/>
                <a:gd name="connsiteY17" fmla="*/ 10000 h 10000"/>
                <a:gd name="connsiteX18" fmla="*/ 7029 w 10000"/>
                <a:gd name="connsiteY18" fmla="*/ 9267 h 10000"/>
                <a:gd name="connsiteX19" fmla="*/ 7029 w 10000"/>
                <a:gd name="connsiteY19" fmla="*/ 8387 h 10000"/>
                <a:gd name="connsiteX20" fmla="*/ 7029 w 10000"/>
                <a:gd name="connsiteY20" fmla="*/ 7302 h 10000"/>
                <a:gd name="connsiteX21" fmla="*/ 7029 w 10000"/>
                <a:gd name="connsiteY21" fmla="*/ 7302 h 10000"/>
                <a:gd name="connsiteX22" fmla="*/ 7029 w 10000"/>
                <a:gd name="connsiteY22" fmla="*/ 6246 h 10000"/>
                <a:gd name="connsiteX23" fmla="*/ 7029 w 10000"/>
                <a:gd name="connsiteY23" fmla="*/ 6246 h 10000"/>
                <a:gd name="connsiteX0" fmla="*/ 7029 w 10000"/>
                <a:gd name="connsiteY0" fmla="*/ 4222 h 10000"/>
                <a:gd name="connsiteX1" fmla="*/ 7029 w 10000"/>
                <a:gd name="connsiteY1" fmla="*/ 2433 h 10000"/>
                <a:gd name="connsiteX2" fmla="*/ 10000 w 10000"/>
                <a:gd name="connsiteY2" fmla="*/ 1084 h 10000"/>
                <a:gd name="connsiteX3" fmla="*/ 8614 w 10000"/>
                <a:gd name="connsiteY3" fmla="*/ 58 h 10000"/>
                <a:gd name="connsiteX4" fmla="*/ 4949 w 10000"/>
                <a:gd name="connsiteY4" fmla="*/ 1466 h 10000"/>
                <a:gd name="connsiteX5" fmla="*/ 1386 w 10000"/>
                <a:gd name="connsiteY5" fmla="*/ 58 h 10000"/>
                <a:gd name="connsiteX6" fmla="*/ 0 w 10000"/>
                <a:gd name="connsiteY6" fmla="*/ 1084 h 10000"/>
                <a:gd name="connsiteX7" fmla="*/ 2970 w 10000"/>
                <a:gd name="connsiteY7" fmla="*/ 2433 h 10000"/>
                <a:gd name="connsiteX8" fmla="*/ 2970 w 10000"/>
                <a:gd name="connsiteY8" fmla="*/ 3313 h 10000"/>
                <a:gd name="connsiteX9" fmla="*/ 2970 w 10000"/>
                <a:gd name="connsiteY9" fmla="*/ 5190 h 10000"/>
                <a:gd name="connsiteX10" fmla="*/ 2970 w 10000"/>
                <a:gd name="connsiteY10" fmla="*/ 5278 h 10000"/>
                <a:gd name="connsiteX11" fmla="*/ 2970 w 10000"/>
                <a:gd name="connsiteY11" fmla="*/ 6099 h 10000"/>
                <a:gd name="connsiteX12" fmla="*/ 2970 w 10000"/>
                <a:gd name="connsiteY12" fmla="*/ 6334 h 10000"/>
                <a:gd name="connsiteX13" fmla="*/ 2970 w 10000"/>
                <a:gd name="connsiteY13" fmla="*/ 7214 h 10000"/>
                <a:gd name="connsiteX14" fmla="*/ 2970 w 10000"/>
                <a:gd name="connsiteY14" fmla="*/ 7420 h 10000"/>
                <a:gd name="connsiteX15" fmla="*/ 2970 w 10000"/>
                <a:gd name="connsiteY15" fmla="*/ 8299 h 10000"/>
                <a:gd name="connsiteX16" fmla="*/ 2970 w 10000"/>
                <a:gd name="connsiteY16" fmla="*/ 9267 h 10000"/>
                <a:gd name="connsiteX17" fmla="*/ 5048 w 10000"/>
                <a:gd name="connsiteY17" fmla="*/ 10000 h 10000"/>
                <a:gd name="connsiteX18" fmla="*/ 7029 w 10000"/>
                <a:gd name="connsiteY18" fmla="*/ 9267 h 10000"/>
                <a:gd name="connsiteX19" fmla="*/ 7029 w 10000"/>
                <a:gd name="connsiteY19" fmla="*/ 8387 h 10000"/>
                <a:gd name="connsiteX20" fmla="*/ 7029 w 10000"/>
                <a:gd name="connsiteY20" fmla="*/ 7302 h 10000"/>
                <a:gd name="connsiteX21" fmla="*/ 7029 w 10000"/>
                <a:gd name="connsiteY21" fmla="*/ 7302 h 10000"/>
                <a:gd name="connsiteX22" fmla="*/ 7029 w 10000"/>
                <a:gd name="connsiteY22" fmla="*/ 6246 h 10000"/>
                <a:gd name="connsiteX23" fmla="*/ 7029 w 10000"/>
                <a:gd name="connsiteY23" fmla="*/ 6246 h 10000"/>
                <a:gd name="connsiteX0" fmla="*/ 7029 w 10000"/>
                <a:gd name="connsiteY0" fmla="*/ 2433 h 10000"/>
                <a:gd name="connsiteX1" fmla="*/ 10000 w 10000"/>
                <a:gd name="connsiteY1" fmla="*/ 1084 h 10000"/>
                <a:gd name="connsiteX2" fmla="*/ 8614 w 10000"/>
                <a:gd name="connsiteY2" fmla="*/ 58 h 10000"/>
                <a:gd name="connsiteX3" fmla="*/ 4949 w 10000"/>
                <a:gd name="connsiteY3" fmla="*/ 1466 h 10000"/>
                <a:gd name="connsiteX4" fmla="*/ 1386 w 10000"/>
                <a:gd name="connsiteY4" fmla="*/ 58 h 10000"/>
                <a:gd name="connsiteX5" fmla="*/ 0 w 10000"/>
                <a:gd name="connsiteY5" fmla="*/ 1084 h 10000"/>
                <a:gd name="connsiteX6" fmla="*/ 2970 w 10000"/>
                <a:gd name="connsiteY6" fmla="*/ 2433 h 10000"/>
                <a:gd name="connsiteX7" fmla="*/ 2970 w 10000"/>
                <a:gd name="connsiteY7" fmla="*/ 3313 h 10000"/>
                <a:gd name="connsiteX8" fmla="*/ 2970 w 10000"/>
                <a:gd name="connsiteY8" fmla="*/ 5190 h 10000"/>
                <a:gd name="connsiteX9" fmla="*/ 2970 w 10000"/>
                <a:gd name="connsiteY9" fmla="*/ 5278 h 10000"/>
                <a:gd name="connsiteX10" fmla="*/ 2970 w 10000"/>
                <a:gd name="connsiteY10" fmla="*/ 6099 h 10000"/>
                <a:gd name="connsiteX11" fmla="*/ 2970 w 10000"/>
                <a:gd name="connsiteY11" fmla="*/ 6334 h 10000"/>
                <a:gd name="connsiteX12" fmla="*/ 2970 w 10000"/>
                <a:gd name="connsiteY12" fmla="*/ 7214 h 10000"/>
                <a:gd name="connsiteX13" fmla="*/ 2970 w 10000"/>
                <a:gd name="connsiteY13" fmla="*/ 7420 h 10000"/>
                <a:gd name="connsiteX14" fmla="*/ 2970 w 10000"/>
                <a:gd name="connsiteY14" fmla="*/ 8299 h 10000"/>
                <a:gd name="connsiteX15" fmla="*/ 2970 w 10000"/>
                <a:gd name="connsiteY15" fmla="*/ 9267 h 10000"/>
                <a:gd name="connsiteX16" fmla="*/ 5048 w 10000"/>
                <a:gd name="connsiteY16" fmla="*/ 10000 h 10000"/>
                <a:gd name="connsiteX17" fmla="*/ 7029 w 10000"/>
                <a:gd name="connsiteY17" fmla="*/ 9267 h 10000"/>
                <a:gd name="connsiteX18" fmla="*/ 7029 w 10000"/>
                <a:gd name="connsiteY18" fmla="*/ 8387 h 10000"/>
                <a:gd name="connsiteX19" fmla="*/ 7029 w 10000"/>
                <a:gd name="connsiteY19" fmla="*/ 7302 h 10000"/>
                <a:gd name="connsiteX20" fmla="*/ 7029 w 10000"/>
                <a:gd name="connsiteY20" fmla="*/ 7302 h 10000"/>
                <a:gd name="connsiteX21" fmla="*/ 7029 w 10000"/>
                <a:gd name="connsiteY21" fmla="*/ 6246 h 10000"/>
                <a:gd name="connsiteX22" fmla="*/ 7029 w 10000"/>
                <a:gd name="connsiteY22" fmla="*/ 6246 h 10000"/>
                <a:gd name="connsiteX0" fmla="*/ 7029 w 10000"/>
                <a:gd name="connsiteY0" fmla="*/ 2433 h 10000"/>
                <a:gd name="connsiteX1" fmla="*/ 10000 w 10000"/>
                <a:gd name="connsiteY1" fmla="*/ 1084 h 10000"/>
                <a:gd name="connsiteX2" fmla="*/ 8614 w 10000"/>
                <a:gd name="connsiteY2" fmla="*/ 58 h 10000"/>
                <a:gd name="connsiteX3" fmla="*/ 4949 w 10000"/>
                <a:gd name="connsiteY3" fmla="*/ 1466 h 10000"/>
                <a:gd name="connsiteX4" fmla="*/ 1386 w 10000"/>
                <a:gd name="connsiteY4" fmla="*/ 58 h 10000"/>
                <a:gd name="connsiteX5" fmla="*/ 0 w 10000"/>
                <a:gd name="connsiteY5" fmla="*/ 1084 h 10000"/>
                <a:gd name="connsiteX6" fmla="*/ 2970 w 10000"/>
                <a:gd name="connsiteY6" fmla="*/ 2433 h 10000"/>
                <a:gd name="connsiteX7" fmla="*/ 2970 w 10000"/>
                <a:gd name="connsiteY7" fmla="*/ 3313 h 10000"/>
                <a:gd name="connsiteX8" fmla="*/ 2970 w 10000"/>
                <a:gd name="connsiteY8" fmla="*/ 5190 h 10000"/>
                <a:gd name="connsiteX9" fmla="*/ 2970 w 10000"/>
                <a:gd name="connsiteY9" fmla="*/ 5278 h 10000"/>
                <a:gd name="connsiteX10" fmla="*/ 2970 w 10000"/>
                <a:gd name="connsiteY10" fmla="*/ 6099 h 10000"/>
                <a:gd name="connsiteX11" fmla="*/ 2970 w 10000"/>
                <a:gd name="connsiteY11" fmla="*/ 6334 h 10000"/>
                <a:gd name="connsiteX12" fmla="*/ 2970 w 10000"/>
                <a:gd name="connsiteY12" fmla="*/ 7214 h 10000"/>
                <a:gd name="connsiteX13" fmla="*/ 2970 w 10000"/>
                <a:gd name="connsiteY13" fmla="*/ 7420 h 10000"/>
                <a:gd name="connsiteX14" fmla="*/ 2970 w 10000"/>
                <a:gd name="connsiteY14" fmla="*/ 8299 h 10000"/>
                <a:gd name="connsiteX15" fmla="*/ 2970 w 10000"/>
                <a:gd name="connsiteY15" fmla="*/ 9267 h 10000"/>
                <a:gd name="connsiteX16" fmla="*/ 5048 w 10000"/>
                <a:gd name="connsiteY16" fmla="*/ 10000 h 10000"/>
                <a:gd name="connsiteX17" fmla="*/ 7029 w 10000"/>
                <a:gd name="connsiteY17" fmla="*/ 9267 h 10000"/>
                <a:gd name="connsiteX18" fmla="*/ 7029 w 10000"/>
                <a:gd name="connsiteY18" fmla="*/ 8387 h 10000"/>
                <a:gd name="connsiteX19" fmla="*/ 7029 w 10000"/>
                <a:gd name="connsiteY19" fmla="*/ 7302 h 10000"/>
                <a:gd name="connsiteX20" fmla="*/ 7029 w 10000"/>
                <a:gd name="connsiteY20" fmla="*/ 7302 h 10000"/>
                <a:gd name="connsiteX21" fmla="*/ 7029 w 10000"/>
                <a:gd name="connsiteY21" fmla="*/ 6246 h 10000"/>
                <a:gd name="connsiteX0" fmla="*/ 7029 w 10000"/>
                <a:gd name="connsiteY0" fmla="*/ 2433 h 10000"/>
                <a:gd name="connsiteX1" fmla="*/ 10000 w 10000"/>
                <a:gd name="connsiteY1" fmla="*/ 1084 h 10000"/>
                <a:gd name="connsiteX2" fmla="*/ 8614 w 10000"/>
                <a:gd name="connsiteY2" fmla="*/ 58 h 10000"/>
                <a:gd name="connsiteX3" fmla="*/ 4949 w 10000"/>
                <a:gd name="connsiteY3" fmla="*/ 1466 h 10000"/>
                <a:gd name="connsiteX4" fmla="*/ 1386 w 10000"/>
                <a:gd name="connsiteY4" fmla="*/ 58 h 10000"/>
                <a:gd name="connsiteX5" fmla="*/ 0 w 10000"/>
                <a:gd name="connsiteY5" fmla="*/ 1084 h 10000"/>
                <a:gd name="connsiteX6" fmla="*/ 2970 w 10000"/>
                <a:gd name="connsiteY6" fmla="*/ 2433 h 10000"/>
                <a:gd name="connsiteX7" fmla="*/ 2970 w 10000"/>
                <a:gd name="connsiteY7" fmla="*/ 3313 h 10000"/>
                <a:gd name="connsiteX8" fmla="*/ 2970 w 10000"/>
                <a:gd name="connsiteY8" fmla="*/ 5190 h 10000"/>
                <a:gd name="connsiteX9" fmla="*/ 2970 w 10000"/>
                <a:gd name="connsiteY9" fmla="*/ 5278 h 10000"/>
                <a:gd name="connsiteX10" fmla="*/ 2970 w 10000"/>
                <a:gd name="connsiteY10" fmla="*/ 6099 h 10000"/>
                <a:gd name="connsiteX11" fmla="*/ 2970 w 10000"/>
                <a:gd name="connsiteY11" fmla="*/ 6334 h 10000"/>
                <a:gd name="connsiteX12" fmla="*/ 2970 w 10000"/>
                <a:gd name="connsiteY12" fmla="*/ 7214 h 10000"/>
                <a:gd name="connsiteX13" fmla="*/ 2970 w 10000"/>
                <a:gd name="connsiteY13" fmla="*/ 7420 h 10000"/>
                <a:gd name="connsiteX14" fmla="*/ 2970 w 10000"/>
                <a:gd name="connsiteY14" fmla="*/ 8299 h 10000"/>
                <a:gd name="connsiteX15" fmla="*/ 2970 w 10000"/>
                <a:gd name="connsiteY15" fmla="*/ 9267 h 10000"/>
                <a:gd name="connsiteX16" fmla="*/ 5048 w 10000"/>
                <a:gd name="connsiteY16" fmla="*/ 10000 h 10000"/>
                <a:gd name="connsiteX17" fmla="*/ 7029 w 10000"/>
                <a:gd name="connsiteY17" fmla="*/ 9267 h 10000"/>
                <a:gd name="connsiteX18" fmla="*/ 7029 w 10000"/>
                <a:gd name="connsiteY18" fmla="*/ 8387 h 10000"/>
                <a:gd name="connsiteX19" fmla="*/ 7029 w 10000"/>
                <a:gd name="connsiteY19" fmla="*/ 7302 h 10000"/>
                <a:gd name="connsiteX20" fmla="*/ 7029 w 10000"/>
                <a:gd name="connsiteY20" fmla="*/ 7302 h 10000"/>
                <a:gd name="connsiteX0" fmla="*/ 7029 w 10000"/>
                <a:gd name="connsiteY0" fmla="*/ 2433 h 10000"/>
                <a:gd name="connsiteX1" fmla="*/ 10000 w 10000"/>
                <a:gd name="connsiteY1" fmla="*/ 1084 h 10000"/>
                <a:gd name="connsiteX2" fmla="*/ 8614 w 10000"/>
                <a:gd name="connsiteY2" fmla="*/ 58 h 10000"/>
                <a:gd name="connsiteX3" fmla="*/ 4949 w 10000"/>
                <a:gd name="connsiteY3" fmla="*/ 1466 h 10000"/>
                <a:gd name="connsiteX4" fmla="*/ 1386 w 10000"/>
                <a:gd name="connsiteY4" fmla="*/ 58 h 10000"/>
                <a:gd name="connsiteX5" fmla="*/ 0 w 10000"/>
                <a:gd name="connsiteY5" fmla="*/ 1084 h 10000"/>
                <a:gd name="connsiteX6" fmla="*/ 2970 w 10000"/>
                <a:gd name="connsiteY6" fmla="*/ 2433 h 10000"/>
                <a:gd name="connsiteX7" fmla="*/ 2970 w 10000"/>
                <a:gd name="connsiteY7" fmla="*/ 3313 h 10000"/>
                <a:gd name="connsiteX8" fmla="*/ 2970 w 10000"/>
                <a:gd name="connsiteY8" fmla="*/ 5190 h 10000"/>
                <a:gd name="connsiteX9" fmla="*/ 2970 w 10000"/>
                <a:gd name="connsiteY9" fmla="*/ 5278 h 10000"/>
                <a:gd name="connsiteX10" fmla="*/ 2970 w 10000"/>
                <a:gd name="connsiteY10" fmla="*/ 6099 h 10000"/>
                <a:gd name="connsiteX11" fmla="*/ 2970 w 10000"/>
                <a:gd name="connsiteY11" fmla="*/ 6334 h 10000"/>
                <a:gd name="connsiteX12" fmla="*/ 2970 w 10000"/>
                <a:gd name="connsiteY12" fmla="*/ 7214 h 10000"/>
                <a:gd name="connsiteX13" fmla="*/ 2970 w 10000"/>
                <a:gd name="connsiteY13" fmla="*/ 7420 h 10000"/>
                <a:gd name="connsiteX14" fmla="*/ 2970 w 10000"/>
                <a:gd name="connsiteY14" fmla="*/ 8299 h 10000"/>
                <a:gd name="connsiteX15" fmla="*/ 2970 w 10000"/>
                <a:gd name="connsiteY15" fmla="*/ 9267 h 10000"/>
                <a:gd name="connsiteX16" fmla="*/ 5048 w 10000"/>
                <a:gd name="connsiteY16" fmla="*/ 10000 h 10000"/>
                <a:gd name="connsiteX17" fmla="*/ 7029 w 10000"/>
                <a:gd name="connsiteY17" fmla="*/ 9267 h 10000"/>
                <a:gd name="connsiteX18" fmla="*/ 7029 w 10000"/>
                <a:gd name="connsiteY18" fmla="*/ 8387 h 10000"/>
                <a:gd name="connsiteX19" fmla="*/ 7029 w 10000"/>
                <a:gd name="connsiteY19" fmla="*/ 7302 h 10000"/>
                <a:gd name="connsiteX0" fmla="*/ 7029 w 10000"/>
                <a:gd name="connsiteY0" fmla="*/ 2433 h 10000"/>
                <a:gd name="connsiteX1" fmla="*/ 10000 w 10000"/>
                <a:gd name="connsiteY1" fmla="*/ 1084 h 10000"/>
                <a:gd name="connsiteX2" fmla="*/ 8614 w 10000"/>
                <a:gd name="connsiteY2" fmla="*/ 58 h 10000"/>
                <a:gd name="connsiteX3" fmla="*/ 4949 w 10000"/>
                <a:gd name="connsiteY3" fmla="*/ 1466 h 10000"/>
                <a:gd name="connsiteX4" fmla="*/ 1386 w 10000"/>
                <a:gd name="connsiteY4" fmla="*/ 58 h 10000"/>
                <a:gd name="connsiteX5" fmla="*/ 0 w 10000"/>
                <a:gd name="connsiteY5" fmla="*/ 1084 h 10000"/>
                <a:gd name="connsiteX6" fmla="*/ 2970 w 10000"/>
                <a:gd name="connsiteY6" fmla="*/ 2433 h 10000"/>
                <a:gd name="connsiteX7" fmla="*/ 2970 w 10000"/>
                <a:gd name="connsiteY7" fmla="*/ 3313 h 10000"/>
                <a:gd name="connsiteX8" fmla="*/ 2970 w 10000"/>
                <a:gd name="connsiteY8" fmla="*/ 5190 h 10000"/>
                <a:gd name="connsiteX9" fmla="*/ 2970 w 10000"/>
                <a:gd name="connsiteY9" fmla="*/ 5278 h 10000"/>
                <a:gd name="connsiteX10" fmla="*/ 2970 w 10000"/>
                <a:gd name="connsiteY10" fmla="*/ 6099 h 10000"/>
                <a:gd name="connsiteX11" fmla="*/ 2970 w 10000"/>
                <a:gd name="connsiteY11" fmla="*/ 6334 h 10000"/>
                <a:gd name="connsiteX12" fmla="*/ 2970 w 10000"/>
                <a:gd name="connsiteY12" fmla="*/ 7214 h 10000"/>
                <a:gd name="connsiteX13" fmla="*/ 2970 w 10000"/>
                <a:gd name="connsiteY13" fmla="*/ 7420 h 10000"/>
                <a:gd name="connsiteX14" fmla="*/ 2970 w 10000"/>
                <a:gd name="connsiteY14" fmla="*/ 8299 h 10000"/>
                <a:gd name="connsiteX15" fmla="*/ 2970 w 10000"/>
                <a:gd name="connsiteY15" fmla="*/ 9267 h 10000"/>
                <a:gd name="connsiteX16" fmla="*/ 5048 w 10000"/>
                <a:gd name="connsiteY16" fmla="*/ 10000 h 10000"/>
                <a:gd name="connsiteX17" fmla="*/ 7029 w 10000"/>
                <a:gd name="connsiteY17" fmla="*/ 9267 h 10000"/>
                <a:gd name="connsiteX18" fmla="*/ 7029 w 10000"/>
                <a:gd name="connsiteY18" fmla="*/ 838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00" h="10000">
                  <a:moveTo>
                    <a:pt x="7029" y="2433"/>
                  </a:moveTo>
                  <a:cubicBezTo>
                    <a:pt x="8811" y="2199"/>
                    <a:pt x="10000" y="1700"/>
                    <a:pt x="10000" y="1084"/>
                  </a:cubicBezTo>
                  <a:cubicBezTo>
                    <a:pt x="10000" y="673"/>
                    <a:pt x="8614" y="-235"/>
                    <a:pt x="8614" y="58"/>
                  </a:cubicBezTo>
                  <a:cubicBezTo>
                    <a:pt x="8712" y="469"/>
                    <a:pt x="7820" y="1466"/>
                    <a:pt x="4949" y="1466"/>
                  </a:cubicBezTo>
                  <a:cubicBezTo>
                    <a:pt x="2379" y="1466"/>
                    <a:pt x="1287" y="645"/>
                    <a:pt x="1386" y="58"/>
                  </a:cubicBezTo>
                  <a:cubicBezTo>
                    <a:pt x="1386" y="-147"/>
                    <a:pt x="0" y="703"/>
                    <a:pt x="0" y="1084"/>
                  </a:cubicBezTo>
                  <a:cubicBezTo>
                    <a:pt x="0" y="1700"/>
                    <a:pt x="1287" y="2228"/>
                    <a:pt x="2970" y="2433"/>
                  </a:cubicBezTo>
                  <a:lnTo>
                    <a:pt x="2970" y="3313"/>
                  </a:lnTo>
                  <a:lnTo>
                    <a:pt x="2970" y="5190"/>
                  </a:lnTo>
                  <a:lnTo>
                    <a:pt x="2970" y="5278"/>
                  </a:lnTo>
                  <a:lnTo>
                    <a:pt x="2970" y="6099"/>
                  </a:lnTo>
                  <a:lnTo>
                    <a:pt x="2970" y="6334"/>
                  </a:lnTo>
                  <a:lnTo>
                    <a:pt x="2970" y="7214"/>
                  </a:lnTo>
                  <a:lnTo>
                    <a:pt x="2970" y="7420"/>
                  </a:lnTo>
                  <a:lnTo>
                    <a:pt x="2970" y="8299"/>
                  </a:lnTo>
                  <a:lnTo>
                    <a:pt x="2970" y="9267"/>
                  </a:lnTo>
                  <a:cubicBezTo>
                    <a:pt x="2970" y="9678"/>
                    <a:pt x="3962" y="10000"/>
                    <a:pt x="5048" y="10000"/>
                  </a:cubicBezTo>
                  <a:cubicBezTo>
                    <a:pt x="6136" y="10000"/>
                    <a:pt x="7029" y="9678"/>
                    <a:pt x="7029" y="9267"/>
                  </a:cubicBezTo>
                  <a:lnTo>
                    <a:pt x="7029" y="8387"/>
                  </a:lnTo>
                </a:path>
              </a:pathLst>
            </a:custGeom>
            <a:grpFill/>
            <a:ln>
              <a:noFill/>
            </a:ln>
          </p:spPr>
          <p:txBody>
            <a:bodyPr lIns="45356" tIns="22679" rIns="45356" bIns="22679"/>
            <a:lstStyle/>
            <a:p>
              <a:pPr defTabSz="685062" eaLnBrk="1" fontAlgn="auto" hangingPunct="1">
                <a:spcBef>
                  <a:spcPts val="0"/>
                </a:spcBef>
                <a:spcAft>
                  <a:spcPts val="0"/>
                </a:spcAft>
                <a:defRPr/>
              </a:pPr>
              <a:endParaRPr lang="en-US" sz="735" kern="0">
                <a:solidFill>
                  <a:srgbClr val="000000"/>
                </a:solidFill>
                <a:latin typeface="Segoe UI Semilight"/>
                <a:ea typeface="Segoe UI" pitchFamily="34" charset="0"/>
                <a:cs typeface="Segoe UI" pitchFamily="34" charset="0"/>
              </a:endParaRPr>
            </a:p>
          </p:txBody>
        </p:sp>
        <p:cxnSp>
          <p:nvCxnSpPr>
            <p:cNvPr id="580" name="Straight Connector 174">
              <a:extLst>
                <a:ext uri="{FF2B5EF4-FFF2-40B4-BE49-F238E27FC236}">
                  <a16:creationId xmlns:a16="http://schemas.microsoft.com/office/drawing/2014/main" id="{0B9F3F1A-C7C2-4C52-8259-17F4AA99D2E5}"/>
                </a:ext>
              </a:extLst>
            </p:cNvPr>
            <p:cNvCxnSpPr/>
            <p:nvPr/>
          </p:nvCxnSpPr>
          <p:spPr>
            <a:xfrm flipV="1">
              <a:off x="4872299" y="3635326"/>
              <a:ext cx="1656254" cy="7341"/>
            </a:xfrm>
            <a:prstGeom prst="line">
              <a:avLst/>
            </a:prstGeom>
            <a:grpFill/>
            <a:ln w="6350" cap="flat" cmpd="sng" algn="ctr">
              <a:solidFill>
                <a:srgbClr val="FFB900"/>
              </a:solidFill>
              <a:prstDash val="solid"/>
              <a:miter lim="800000"/>
            </a:ln>
            <a:effectLst/>
          </p:spPr>
        </p:cxnSp>
        <p:grpSp>
          <p:nvGrpSpPr>
            <p:cNvPr id="581" name="Group 16">
              <a:extLst>
                <a:ext uri="{FF2B5EF4-FFF2-40B4-BE49-F238E27FC236}">
                  <a16:creationId xmlns:a16="http://schemas.microsoft.com/office/drawing/2014/main" id="{83010EEC-E89C-4626-89CC-69E67084EB81}"/>
                </a:ext>
              </a:extLst>
            </p:cNvPr>
            <p:cNvGrpSpPr/>
            <p:nvPr/>
          </p:nvGrpSpPr>
          <p:grpSpPr>
            <a:xfrm>
              <a:off x="5381255" y="2620232"/>
              <a:ext cx="1147299" cy="954294"/>
              <a:chOff x="5463551" y="2199608"/>
              <a:chExt cx="1147299" cy="954294"/>
            </a:xfrm>
            <a:grpFill/>
          </p:grpSpPr>
          <p:sp>
            <p:nvSpPr>
              <p:cNvPr id="590" name="Rectangle 21">
                <a:extLst>
                  <a:ext uri="{FF2B5EF4-FFF2-40B4-BE49-F238E27FC236}">
                    <a16:creationId xmlns:a16="http://schemas.microsoft.com/office/drawing/2014/main" id="{43387334-E4CC-4B4A-9726-861A1E3A6115}"/>
                  </a:ext>
                </a:extLst>
              </p:cNvPr>
              <p:cNvSpPr/>
              <p:nvPr/>
            </p:nvSpPr>
            <p:spPr bwMode="auto">
              <a:xfrm rot="19936818">
                <a:off x="6141028" y="2287243"/>
                <a:ext cx="148531" cy="400135"/>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1" name="Rectangle 29">
                <a:extLst>
                  <a:ext uri="{FF2B5EF4-FFF2-40B4-BE49-F238E27FC236}">
                    <a16:creationId xmlns:a16="http://schemas.microsoft.com/office/drawing/2014/main" id="{6F8E9432-461A-48DA-BF3A-832CA4E578AD}"/>
                  </a:ext>
                </a:extLst>
              </p:cNvPr>
              <p:cNvSpPr/>
              <p:nvPr/>
            </p:nvSpPr>
            <p:spPr bwMode="auto">
              <a:xfrm rot="15300000">
                <a:off x="5801521" y="2172619"/>
                <a:ext cx="114534" cy="385394"/>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2" name="Freeform 130">
                <a:extLst>
                  <a:ext uri="{FF2B5EF4-FFF2-40B4-BE49-F238E27FC236}">
                    <a16:creationId xmlns:a16="http://schemas.microsoft.com/office/drawing/2014/main" id="{BD5E0DDD-6845-4BFC-A758-33B878912E70}"/>
                  </a:ext>
                </a:extLst>
              </p:cNvPr>
              <p:cNvSpPr/>
              <p:nvPr/>
            </p:nvSpPr>
            <p:spPr bwMode="auto">
              <a:xfrm>
                <a:off x="5813553" y="2805163"/>
                <a:ext cx="797297" cy="348739"/>
              </a:xfrm>
              <a:custGeom>
                <a:avLst/>
                <a:gdLst>
                  <a:gd name="connsiteX0" fmla="*/ 403574 w 797297"/>
                  <a:gd name="connsiteY0" fmla="*/ 0 h 348739"/>
                  <a:gd name="connsiteX1" fmla="*/ 511108 w 797297"/>
                  <a:gd name="connsiteY1" fmla="*/ 88444 h 348739"/>
                  <a:gd name="connsiteX2" fmla="*/ 478986 w 797297"/>
                  <a:gd name="connsiteY2" fmla="*/ 127499 h 348739"/>
                  <a:gd name="connsiteX3" fmla="*/ 689281 w 797297"/>
                  <a:gd name="connsiteY3" fmla="*/ 127499 h 348739"/>
                  <a:gd name="connsiteX4" fmla="*/ 724016 w 797297"/>
                  <a:gd name="connsiteY4" fmla="*/ 162234 h 348739"/>
                  <a:gd name="connsiteX5" fmla="*/ 724016 w 797297"/>
                  <a:gd name="connsiteY5" fmla="*/ 231701 h 348739"/>
                  <a:gd name="connsiteX6" fmla="*/ 777790 w 797297"/>
                  <a:gd name="connsiteY6" fmla="*/ 231701 h 348739"/>
                  <a:gd name="connsiteX7" fmla="*/ 797297 w 797297"/>
                  <a:gd name="connsiteY7" fmla="*/ 251208 h 348739"/>
                  <a:gd name="connsiteX8" fmla="*/ 797297 w 797297"/>
                  <a:gd name="connsiteY8" fmla="*/ 329232 h 348739"/>
                  <a:gd name="connsiteX9" fmla="*/ 777790 w 797297"/>
                  <a:gd name="connsiteY9" fmla="*/ 348739 h 348739"/>
                  <a:gd name="connsiteX10" fmla="*/ 19507 w 797297"/>
                  <a:gd name="connsiteY10" fmla="*/ 348739 h 348739"/>
                  <a:gd name="connsiteX11" fmla="*/ 0 w 797297"/>
                  <a:gd name="connsiteY11" fmla="*/ 329232 h 348739"/>
                  <a:gd name="connsiteX12" fmla="*/ 0 w 797297"/>
                  <a:gd name="connsiteY12" fmla="*/ 251208 h 348739"/>
                  <a:gd name="connsiteX13" fmla="*/ 19507 w 797297"/>
                  <a:gd name="connsiteY13" fmla="*/ 231701 h 348739"/>
                  <a:gd name="connsiteX14" fmla="*/ 73281 w 797297"/>
                  <a:gd name="connsiteY14" fmla="*/ 231701 h 348739"/>
                  <a:gd name="connsiteX15" fmla="*/ 73281 w 797297"/>
                  <a:gd name="connsiteY15" fmla="*/ 162234 h 348739"/>
                  <a:gd name="connsiteX16" fmla="*/ 108016 w 797297"/>
                  <a:gd name="connsiteY16" fmla="*/ 127499 h 348739"/>
                  <a:gd name="connsiteX17" fmla="*/ 298709 w 797297"/>
                  <a:gd name="connsiteY17" fmla="*/ 127499 h 34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297" h="348739">
                    <a:moveTo>
                      <a:pt x="403574" y="0"/>
                    </a:moveTo>
                    <a:lnTo>
                      <a:pt x="511108" y="88444"/>
                    </a:lnTo>
                    <a:lnTo>
                      <a:pt x="478986" y="127499"/>
                    </a:lnTo>
                    <a:lnTo>
                      <a:pt x="689281" y="127499"/>
                    </a:lnTo>
                    <a:cubicBezTo>
                      <a:pt x="708465" y="127499"/>
                      <a:pt x="724016" y="143050"/>
                      <a:pt x="724016" y="162234"/>
                    </a:cubicBezTo>
                    <a:lnTo>
                      <a:pt x="724016" y="231701"/>
                    </a:lnTo>
                    <a:lnTo>
                      <a:pt x="777790" y="231701"/>
                    </a:lnTo>
                    <a:cubicBezTo>
                      <a:pt x="788563" y="231701"/>
                      <a:pt x="797297" y="240435"/>
                      <a:pt x="797297" y="251208"/>
                    </a:cubicBezTo>
                    <a:lnTo>
                      <a:pt x="797297" y="329232"/>
                    </a:lnTo>
                    <a:cubicBezTo>
                      <a:pt x="797297" y="340005"/>
                      <a:pt x="788563" y="348739"/>
                      <a:pt x="777790" y="348739"/>
                    </a:cubicBezTo>
                    <a:lnTo>
                      <a:pt x="19507" y="348739"/>
                    </a:lnTo>
                    <a:cubicBezTo>
                      <a:pt x="8734" y="348739"/>
                      <a:pt x="0" y="340005"/>
                      <a:pt x="0" y="329232"/>
                    </a:cubicBezTo>
                    <a:lnTo>
                      <a:pt x="0" y="251208"/>
                    </a:lnTo>
                    <a:cubicBezTo>
                      <a:pt x="0" y="240435"/>
                      <a:pt x="8734" y="231701"/>
                      <a:pt x="19507" y="231701"/>
                    </a:cubicBezTo>
                    <a:lnTo>
                      <a:pt x="73281" y="231701"/>
                    </a:lnTo>
                    <a:lnTo>
                      <a:pt x="73281" y="162234"/>
                    </a:lnTo>
                    <a:cubicBezTo>
                      <a:pt x="73281" y="143050"/>
                      <a:pt x="88832" y="127499"/>
                      <a:pt x="108016" y="127499"/>
                    </a:cubicBezTo>
                    <a:lnTo>
                      <a:pt x="298709" y="127499"/>
                    </a:lnTo>
                    <a:close/>
                  </a:path>
                </a:pathLst>
              </a:cu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3" name="Oval 229">
                <a:extLst>
                  <a:ext uri="{FF2B5EF4-FFF2-40B4-BE49-F238E27FC236}">
                    <a16:creationId xmlns:a16="http://schemas.microsoft.com/office/drawing/2014/main" id="{0E966F43-2CCC-4CC0-BCDF-56B23E369DDF}"/>
                  </a:ext>
                </a:extLst>
              </p:cNvPr>
              <p:cNvSpPr/>
              <p:nvPr/>
            </p:nvSpPr>
            <p:spPr bwMode="auto">
              <a:xfrm>
                <a:off x="6209437" y="2621882"/>
                <a:ext cx="270974" cy="275223"/>
              </a:xfrm>
              <a:prstGeom prst="ellipse">
                <a:avLst/>
              </a:pr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4" name="Oval 223">
                <a:extLst>
                  <a:ext uri="{FF2B5EF4-FFF2-40B4-BE49-F238E27FC236}">
                    <a16:creationId xmlns:a16="http://schemas.microsoft.com/office/drawing/2014/main" id="{EDF29EF2-C8B8-438F-A62D-B3DBCF398863}"/>
                  </a:ext>
                </a:extLst>
              </p:cNvPr>
              <p:cNvSpPr/>
              <p:nvPr/>
            </p:nvSpPr>
            <p:spPr bwMode="auto">
              <a:xfrm>
                <a:off x="6003959" y="2199608"/>
                <a:ext cx="196979" cy="200068"/>
              </a:xfrm>
              <a:prstGeom prst="ellipse">
                <a:avLst/>
              </a:pr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5" name="Freeform 131">
                <a:extLst>
                  <a:ext uri="{FF2B5EF4-FFF2-40B4-BE49-F238E27FC236}">
                    <a16:creationId xmlns:a16="http://schemas.microsoft.com/office/drawing/2014/main" id="{E3F3515D-DB02-4581-ACF2-13FC98C90A28}"/>
                  </a:ext>
                </a:extLst>
              </p:cNvPr>
              <p:cNvSpPr/>
              <p:nvPr/>
            </p:nvSpPr>
            <p:spPr bwMode="auto">
              <a:xfrm rot="10800000">
                <a:off x="5580514" y="2367131"/>
                <a:ext cx="147734" cy="267146"/>
              </a:xfrm>
              <a:custGeom>
                <a:avLst/>
                <a:gdLst>
                  <a:gd name="connsiteX0" fmla="*/ 73867 w 147734"/>
                  <a:gd name="connsiteY0" fmla="*/ 267146 h 267146"/>
                  <a:gd name="connsiteX1" fmla="*/ 0 w 147734"/>
                  <a:gd name="connsiteY1" fmla="*/ 192120 h 267146"/>
                  <a:gd name="connsiteX2" fmla="*/ 21635 w 147734"/>
                  <a:gd name="connsiteY2" fmla="*/ 139068 h 267146"/>
                  <a:gd name="connsiteX3" fmla="*/ 34404 w 147734"/>
                  <a:gd name="connsiteY3" fmla="*/ 130324 h 267146"/>
                  <a:gd name="connsiteX4" fmla="*/ 34404 w 147734"/>
                  <a:gd name="connsiteY4" fmla="*/ 0 h 267146"/>
                  <a:gd name="connsiteX5" fmla="*/ 108814 w 147734"/>
                  <a:gd name="connsiteY5" fmla="*/ 0 h 267146"/>
                  <a:gd name="connsiteX6" fmla="*/ 108814 w 147734"/>
                  <a:gd name="connsiteY6" fmla="*/ 127232 h 267146"/>
                  <a:gd name="connsiteX7" fmla="*/ 126099 w 147734"/>
                  <a:gd name="connsiteY7" fmla="*/ 139069 h 267146"/>
                  <a:gd name="connsiteX8" fmla="*/ 147734 w 147734"/>
                  <a:gd name="connsiteY8" fmla="*/ 192120 h 267146"/>
                  <a:gd name="connsiteX9" fmla="*/ 73867 w 147734"/>
                  <a:gd name="connsiteY9" fmla="*/ 267146 h 26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4" h="267146">
                    <a:moveTo>
                      <a:pt x="73867" y="267146"/>
                    </a:moveTo>
                    <a:cubicBezTo>
                      <a:pt x="33071" y="267146"/>
                      <a:pt x="0" y="233556"/>
                      <a:pt x="0" y="192120"/>
                    </a:cubicBezTo>
                    <a:cubicBezTo>
                      <a:pt x="0" y="171402"/>
                      <a:pt x="8267" y="152645"/>
                      <a:pt x="21635" y="139068"/>
                    </a:cubicBezTo>
                    <a:lnTo>
                      <a:pt x="34404" y="130324"/>
                    </a:lnTo>
                    <a:lnTo>
                      <a:pt x="34404" y="0"/>
                    </a:lnTo>
                    <a:lnTo>
                      <a:pt x="108814" y="0"/>
                    </a:lnTo>
                    <a:lnTo>
                      <a:pt x="108814" y="127232"/>
                    </a:lnTo>
                    <a:lnTo>
                      <a:pt x="126099" y="139069"/>
                    </a:lnTo>
                    <a:cubicBezTo>
                      <a:pt x="139466" y="152646"/>
                      <a:pt x="147734" y="171402"/>
                      <a:pt x="147734" y="192120"/>
                    </a:cubicBezTo>
                    <a:cubicBezTo>
                      <a:pt x="147734" y="233556"/>
                      <a:pt x="114663" y="267146"/>
                      <a:pt x="73867" y="267146"/>
                    </a:cubicBezTo>
                    <a:close/>
                  </a:path>
                </a:pathLst>
              </a:custGeom>
              <a:grpFill/>
              <a:ln w="2540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96" name="Group 15">
                <a:extLst>
                  <a:ext uri="{FF2B5EF4-FFF2-40B4-BE49-F238E27FC236}">
                    <a16:creationId xmlns:a16="http://schemas.microsoft.com/office/drawing/2014/main" id="{32FB218A-A264-4807-8851-E2E40F096B2E}"/>
                  </a:ext>
                </a:extLst>
              </p:cNvPr>
              <p:cNvGrpSpPr/>
              <p:nvPr/>
            </p:nvGrpSpPr>
            <p:grpSpPr>
              <a:xfrm>
                <a:off x="5463551" y="2583159"/>
                <a:ext cx="394997" cy="444006"/>
                <a:chOff x="5472695" y="2644316"/>
                <a:chExt cx="394997" cy="444006"/>
              </a:xfrm>
              <a:grpFill/>
            </p:grpSpPr>
            <p:sp>
              <p:nvSpPr>
                <p:cNvPr id="597" name="Freeform 8">
                  <a:extLst>
                    <a:ext uri="{FF2B5EF4-FFF2-40B4-BE49-F238E27FC236}">
                      <a16:creationId xmlns:a16="http://schemas.microsoft.com/office/drawing/2014/main" id="{16066B4B-2A54-4136-961D-5415CEA59E12}"/>
                    </a:ext>
                  </a:extLst>
                </p:cNvPr>
                <p:cNvSpPr/>
                <p:nvPr/>
              </p:nvSpPr>
              <p:spPr bwMode="auto">
                <a:xfrm>
                  <a:off x="5472695" y="2686810"/>
                  <a:ext cx="394997" cy="401512"/>
                </a:xfrm>
                <a:custGeom>
                  <a:avLst/>
                  <a:gdLst>
                    <a:gd name="connsiteX0" fmla="*/ 242888 w 769938"/>
                    <a:gd name="connsiteY0" fmla="*/ 7938 h 760413"/>
                    <a:gd name="connsiteX1" fmla="*/ 0 w 769938"/>
                    <a:gd name="connsiteY1" fmla="*/ 284163 h 760413"/>
                    <a:gd name="connsiteX2" fmla="*/ 47625 w 769938"/>
                    <a:gd name="connsiteY2" fmla="*/ 585788 h 760413"/>
                    <a:gd name="connsiteX3" fmla="*/ 187325 w 769938"/>
                    <a:gd name="connsiteY3" fmla="*/ 760413 h 760413"/>
                    <a:gd name="connsiteX4" fmla="*/ 127000 w 769938"/>
                    <a:gd name="connsiteY4" fmla="*/ 330200 h 760413"/>
                    <a:gd name="connsiteX5" fmla="*/ 377825 w 769938"/>
                    <a:gd name="connsiteY5" fmla="*/ 47625 h 760413"/>
                    <a:gd name="connsiteX6" fmla="*/ 644525 w 769938"/>
                    <a:gd name="connsiteY6" fmla="*/ 315913 h 760413"/>
                    <a:gd name="connsiteX7" fmla="*/ 576263 w 769938"/>
                    <a:gd name="connsiteY7" fmla="*/ 754063 h 760413"/>
                    <a:gd name="connsiteX8" fmla="*/ 731838 w 769938"/>
                    <a:gd name="connsiteY8" fmla="*/ 565150 h 760413"/>
                    <a:gd name="connsiteX9" fmla="*/ 769938 w 769938"/>
                    <a:gd name="connsiteY9" fmla="*/ 265113 h 760413"/>
                    <a:gd name="connsiteX10" fmla="*/ 514350 w 769938"/>
                    <a:gd name="connsiteY10" fmla="*/ 0 h 760413"/>
                    <a:gd name="connsiteX11" fmla="*/ 242888 w 769938"/>
                    <a:gd name="connsiteY11" fmla="*/ 7938 h 760413"/>
                    <a:gd name="connsiteX0" fmla="*/ 287338 w 769938"/>
                    <a:gd name="connsiteY0" fmla="*/ 0 h 782637"/>
                    <a:gd name="connsiteX1" fmla="*/ 0 w 769938"/>
                    <a:gd name="connsiteY1" fmla="*/ 306387 h 782637"/>
                    <a:gd name="connsiteX2" fmla="*/ 47625 w 769938"/>
                    <a:gd name="connsiteY2" fmla="*/ 608012 h 782637"/>
                    <a:gd name="connsiteX3" fmla="*/ 187325 w 769938"/>
                    <a:gd name="connsiteY3" fmla="*/ 782637 h 782637"/>
                    <a:gd name="connsiteX4" fmla="*/ 127000 w 769938"/>
                    <a:gd name="connsiteY4" fmla="*/ 352424 h 782637"/>
                    <a:gd name="connsiteX5" fmla="*/ 377825 w 769938"/>
                    <a:gd name="connsiteY5" fmla="*/ 69849 h 782637"/>
                    <a:gd name="connsiteX6" fmla="*/ 644525 w 769938"/>
                    <a:gd name="connsiteY6" fmla="*/ 338137 h 782637"/>
                    <a:gd name="connsiteX7" fmla="*/ 576263 w 769938"/>
                    <a:gd name="connsiteY7" fmla="*/ 776287 h 782637"/>
                    <a:gd name="connsiteX8" fmla="*/ 731838 w 769938"/>
                    <a:gd name="connsiteY8" fmla="*/ 587374 h 782637"/>
                    <a:gd name="connsiteX9" fmla="*/ 769938 w 769938"/>
                    <a:gd name="connsiteY9" fmla="*/ 287337 h 782637"/>
                    <a:gd name="connsiteX10" fmla="*/ 514350 w 769938"/>
                    <a:gd name="connsiteY10" fmla="*/ 22224 h 782637"/>
                    <a:gd name="connsiteX11" fmla="*/ 287338 w 769938"/>
                    <a:gd name="connsiteY11" fmla="*/ 0 h 782637"/>
                    <a:gd name="connsiteX0" fmla="*/ 287338 w 769938"/>
                    <a:gd name="connsiteY0" fmla="*/ 1 h 782638"/>
                    <a:gd name="connsiteX1" fmla="*/ 0 w 769938"/>
                    <a:gd name="connsiteY1" fmla="*/ 306388 h 782638"/>
                    <a:gd name="connsiteX2" fmla="*/ 47625 w 769938"/>
                    <a:gd name="connsiteY2" fmla="*/ 608013 h 782638"/>
                    <a:gd name="connsiteX3" fmla="*/ 187325 w 769938"/>
                    <a:gd name="connsiteY3" fmla="*/ 782638 h 782638"/>
                    <a:gd name="connsiteX4" fmla="*/ 127000 w 769938"/>
                    <a:gd name="connsiteY4" fmla="*/ 352425 h 782638"/>
                    <a:gd name="connsiteX5" fmla="*/ 377825 w 769938"/>
                    <a:gd name="connsiteY5" fmla="*/ 69850 h 782638"/>
                    <a:gd name="connsiteX6" fmla="*/ 644525 w 769938"/>
                    <a:gd name="connsiteY6" fmla="*/ 338138 h 782638"/>
                    <a:gd name="connsiteX7" fmla="*/ 576263 w 769938"/>
                    <a:gd name="connsiteY7" fmla="*/ 776288 h 782638"/>
                    <a:gd name="connsiteX8" fmla="*/ 731838 w 769938"/>
                    <a:gd name="connsiteY8" fmla="*/ 587375 h 782638"/>
                    <a:gd name="connsiteX9" fmla="*/ 769938 w 769938"/>
                    <a:gd name="connsiteY9" fmla="*/ 287338 h 782638"/>
                    <a:gd name="connsiteX10" fmla="*/ 468312 w 769938"/>
                    <a:gd name="connsiteY10" fmla="*/ 0 h 782638"/>
                    <a:gd name="connsiteX11" fmla="*/ 287338 w 769938"/>
                    <a:gd name="connsiteY11" fmla="*/ 1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9938" h="782638">
                      <a:moveTo>
                        <a:pt x="287338" y="1"/>
                      </a:moveTo>
                      <a:lnTo>
                        <a:pt x="0" y="306388"/>
                      </a:lnTo>
                      <a:lnTo>
                        <a:pt x="47625" y="608013"/>
                      </a:lnTo>
                      <a:lnTo>
                        <a:pt x="187325" y="782638"/>
                      </a:lnTo>
                      <a:lnTo>
                        <a:pt x="127000" y="352425"/>
                      </a:lnTo>
                      <a:lnTo>
                        <a:pt x="377825" y="69850"/>
                      </a:lnTo>
                      <a:lnTo>
                        <a:pt x="644525" y="338138"/>
                      </a:lnTo>
                      <a:lnTo>
                        <a:pt x="576263" y="776288"/>
                      </a:lnTo>
                      <a:lnTo>
                        <a:pt x="731838" y="587375"/>
                      </a:lnTo>
                      <a:lnTo>
                        <a:pt x="769938" y="287338"/>
                      </a:lnTo>
                      <a:lnTo>
                        <a:pt x="468312" y="0"/>
                      </a:lnTo>
                      <a:lnTo>
                        <a:pt x="287338" y="1"/>
                      </a:lnTo>
                      <a:close/>
                    </a:path>
                  </a:pathLst>
                </a:custGeom>
                <a:grpFill/>
                <a:ln w="25400" cap="flat" cmpd="sng" algn="ctr">
                  <a:solidFill>
                    <a:srgbClr val="EAEAEA"/>
                  </a:solid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8" name="Oval 10">
                  <a:extLst>
                    <a:ext uri="{FF2B5EF4-FFF2-40B4-BE49-F238E27FC236}">
                      <a16:creationId xmlns:a16="http://schemas.microsoft.com/office/drawing/2014/main" id="{2ABD90EB-D7AA-4009-9E54-C5823EA5673B}"/>
                    </a:ext>
                  </a:extLst>
                </p:cNvPr>
                <p:cNvSpPr/>
                <p:nvPr/>
              </p:nvSpPr>
              <p:spPr bwMode="auto">
                <a:xfrm>
                  <a:off x="5603988" y="2644316"/>
                  <a:ext cx="131859" cy="131858"/>
                </a:xfrm>
                <a:prstGeom prst="ellipse">
                  <a:avLst/>
                </a:prstGeom>
                <a:grpFill/>
                <a:ln w="25400" cap="flat" cmpd="sng" algn="ctr">
                  <a:solidFill>
                    <a:srgbClr val="EAEAEA"/>
                  </a:solid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
          <p:nvSpPr>
            <p:cNvPr id="582" name="Oval 17">
              <a:extLst>
                <a:ext uri="{FF2B5EF4-FFF2-40B4-BE49-F238E27FC236}">
                  <a16:creationId xmlns:a16="http://schemas.microsoft.com/office/drawing/2014/main" id="{C3D11A8A-1D2F-4C57-AF74-58A1BFFC9437}"/>
                </a:ext>
              </a:extLst>
            </p:cNvPr>
            <p:cNvSpPr/>
            <p:nvPr/>
          </p:nvSpPr>
          <p:spPr bwMode="auto">
            <a:xfrm>
              <a:off x="4938755" y="2716640"/>
              <a:ext cx="175268" cy="175268"/>
            </a:xfrm>
            <a:prstGeom prst="ellipse">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3" name="Rounded Rectangle 18">
              <a:extLst>
                <a:ext uri="{FF2B5EF4-FFF2-40B4-BE49-F238E27FC236}">
                  <a16:creationId xmlns:a16="http://schemas.microsoft.com/office/drawing/2014/main" id="{4D6BF24C-9A02-4761-AF8B-5D052F3CDFBB}"/>
                </a:ext>
              </a:extLst>
            </p:cNvPr>
            <p:cNvSpPr/>
            <p:nvPr/>
          </p:nvSpPr>
          <p:spPr bwMode="auto">
            <a:xfrm>
              <a:off x="4868281" y="2962024"/>
              <a:ext cx="51129" cy="267447"/>
            </a:xfrm>
            <a:prstGeom prst="roundRect">
              <a:avLst>
                <a:gd name="adj" fmla="val 5000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4" name="Rounded Rectangle 138">
              <a:extLst>
                <a:ext uri="{FF2B5EF4-FFF2-40B4-BE49-F238E27FC236}">
                  <a16:creationId xmlns:a16="http://schemas.microsoft.com/office/drawing/2014/main" id="{3B24BF04-AC31-4174-9EAC-A22D6C61F3D8}"/>
                </a:ext>
              </a:extLst>
            </p:cNvPr>
            <p:cNvSpPr/>
            <p:nvPr/>
          </p:nvSpPr>
          <p:spPr bwMode="auto">
            <a:xfrm>
              <a:off x="5131137" y="2964272"/>
              <a:ext cx="51129" cy="228600"/>
            </a:xfrm>
            <a:prstGeom prst="roundRect">
              <a:avLst>
                <a:gd name="adj" fmla="val 5000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5" name="Rounded Rectangle 139">
              <a:extLst>
                <a:ext uri="{FF2B5EF4-FFF2-40B4-BE49-F238E27FC236}">
                  <a16:creationId xmlns:a16="http://schemas.microsoft.com/office/drawing/2014/main" id="{27FEF921-BFF2-4A5C-8EC3-C75FCCD0255E}"/>
                </a:ext>
              </a:extLst>
            </p:cNvPr>
            <p:cNvSpPr/>
            <p:nvPr/>
          </p:nvSpPr>
          <p:spPr bwMode="auto">
            <a:xfrm rot="3390125">
              <a:off x="5197149" y="3044202"/>
              <a:ext cx="45719" cy="182880"/>
            </a:xfrm>
            <a:prstGeom prst="roundRect">
              <a:avLst>
                <a:gd name="adj" fmla="val 5000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6" name="Rounded Rectangle 140">
              <a:extLst>
                <a:ext uri="{FF2B5EF4-FFF2-40B4-BE49-F238E27FC236}">
                  <a16:creationId xmlns:a16="http://schemas.microsoft.com/office/drawing/2014/main" id="{66A5E1BC-739E-469E-BE9E-EB2635948408}"/>
                </a:ext>
              </a:extLst>
            </p:cNvPr>
            <p:cNvSpPr/>
            <p:nvPr/>
          </p:nvSpPr>
          <p:spPr bwMode="auto">
            <a:xfrm>
              <a:off x="4949675" y="3239514"/>
              <a:ext cx="61550" cy="334657"/>
            </a:xfrm>
            <a:prstGeom prst="roundRect">
              <a:avLst>
                <a:gd name="adj" fmla="val 5000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7" name="Rounded Rectangle 142">
              <a:extLst>
                <a:ext uri="{FF2B5EF4-FFF2-40B4-BE49-F238E27FC236}">
                  <a16:creationId xmlns:a16="http://schemas.microsoft.com/office/drawing/2014/main" id="{5F4848F2-F2AE-41AC-A5BC-F1806F656818}"/>
                </a:ext>
              </a:extLst>
            </p:cNvPr>
            <p:cNvSpPr/>
            <p:nvPr/>
          </p:nvSpPr>
          <p:spPr bwMode="auto">
            <a:xfrm>
              <a:off x="5033687" y="3233641"/>
              <a:ext cx="61550" cy="334657"/>
            </a:xfrm>
            <a:prstGeom prst="roundRect">
              <a:avLst>
                <a:gd name="adj" fmla="val 5000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8" name="Rounded Rectangle 19">
              <a:extLst>
                <a:ext uri="{FF2B5EF4-FFF2-40B4-BE49-F238E27FC236}">
                  <a16:creationId xmlns:a16="http://schemas.microsoft.com/office/drawing/2014/main" id="{A3BA4405-A830-4F0D-AD5B-DE8FF3E04D05}"/>
                </a:ext>
              </a:extLst>
            </p:cNvPr>
            <p:cNvSpPr/>
            <p:nvPr/>
          </p:nvSpPr>
          <p:spPr bwMode="auto">
            <a:xfrm>
              <a:off x="4935704" y="3006100"/>
              <a:ext cx="178217" cy="338875"/>
            </a:xfrm>
            <a:prstGeom prst="roundRect">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9" name="Round Same Side Corner Rectangle 144">
              <a:extLst>
                <a:ext uri="{FF2B5EF4-FFF2-40B4-BE49-F238E27FC236}">
                  <a16:creationId xmlns:a16="http://schemas.microsoft.com/office/drawing/2014/main" id="{63291CD8-1874-4A3F-92AB-291D8F9C83D1}"/>
                </a:ext>
              </a:extLst>
            </p:cNvPr>
            <p:cNvSpPr/>
            <p:nvPr/>
          </p:nvSpPr>
          <p:spPr bwMode="auto">
            <a:xfrm>
              <a:off x="4868281" y="2910446"/>
              <a:ext cx="313985" cy="135831"/>
            </a:xfrm>
            <a:prstGeom prst="round2SameRect">
              <a:avLst>
                <a:gd name="adj1" fmla="val 50000"/>
                <a:gd name="adj2" fmla="val 0"/>
              </a:avLst>
            </a:pr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384" name="Group 189">
            <a:extLst>
              <a:ext uri="{FF2B5EF4-FFF2-40B4-BE49-F238E27FC236}">
                <a16:creationId xmlns:a16="http://schemas.microsoft.com/office/drawing/2014/main" id="{40BEFED9-70ED-4E30-82FC-0E57106D6515}"/>
              </a:ext>
            </a:extLst>
          </p:cNvPr>
          <p:cNvGrpSpPr>
            <a:grpSpLocks noChangeAspect="1"/>
          </p:cNvGrpSpPr>
          <p:nvPr/>
        </p:nvGrpSpPr>
        <p:grpSpPr bwMode="auto">
          <a:xfrm>
            <a:off x="4611688" y="4786313"/>
            <a:ext cx="431800" cy="334962"/>
            <a:chOff x="7447097" y="5073261"/>
            <a:chExt cx="1524001" cy="1212851"/>
          </a:xfrm>
        </p:grpSpPr>
        <p:sp>
          <p:nvSpPr>
            <p:cNvPr id="600" name="AutoShape 3">
              <a:extLst>
                <a:ext uri="{FF2B5EF4-FFF2-40B4-BE49-F238E27FC236}">
                  <a16:creationId xmlns:a16="http://schemas.microsoft.com/office/drawing/2014/main" id="{F6EAB84B-F48A-4E40-B1B9-7D874778A695}"/>
                </a:ext>
              </a:extLst>
            </p:cNvPr>
            <p:cNvSpPr>
              <a:spLocks noChangeAspect="1" noChangeArrowheads="1" noTextEdit="1"/>
            </p:cNvSpPr>
            <p:nvPr/>
          </p:nvSpPr>
          <p:spPr bwMode="auto">
            <a:xfrm>
              <a:off x="7447097" y="5079007"/>
              <a:ext cx="1524001" cy="120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1" name="Freeform 5">
              <a:extLst>
                <a:ext uri="{FF2B5EF4-FFF2-40B4-BE49-F238E27FC236}">
                  <a16:creationId xmlns:a16="http://schemas.microsoft.com/office/drawing/2014/main" id="{3A7646EE-2A43-4C11-91F9-1FA4ED66C24B}"/>
                </a:ext>
              </a:extLst>
            </p:cNvPr>
            <p:cNvSpPr>
              <a:spLocks/>
            </p:cNvSpPr>
            <p:nvPr/>
          </p:nvSpPr>
          <p:spPr bwMode="auto">
            <a:xfrm>
              <a:off x="7452698" y="5705554"/>
              <a:ext cx="1518400" cy="580558"/>
            </a:xfrm>
            <a:custGeom>
              <a:avLst/>
              <a:gdLst>
                <a:gd name="T0" fmla="*/ 0 w 957"/>
                <a:gd name="T1" fmla="*/ 0 h 366"/>
                <a:gd name="T2" fmla="*/ 0 w 957"/>
                <a:gd name="T3" fmla="*/ 366 h 366"/>
                <a:gd name="T4" fmla="*/ 255 w 957"/>
                <a:gd name="T5" fmla="*/ 366 h 366"/>
                <a:gd name="T6" fmla="*/ 255 w 957"/>
                <a:gd name="T7" fmla="*/ 262 h 366"/>
                <a:gd name="T8" fmla="*/ 471 w 957"/>
                <a:gd name="T9" fmla="*/ 262 h 366"/>
                <a:gd name="T10" fmla="*/ 471 w 957"/>
                <a:gd name="T11" fmla="*/ 366 h 366"/>
                <a:gd name="T12" fmla="*/ 957 w 957"/>
                <a:gd name="T13" fmla="*/ 366 h 366"/>
                <a:gd name="T14" fmla="*/ 957 w 957"/>
                <a:gd name="T15" fmla="*/ 0 h 366"/>
                <a:gd name="T16" fmla="*/ 0 w 957"/>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66">
                  <a:moveTo>
                    <a:pt x="0" y="0"/>
                  </a:moveTo>
                  <a:lnTo>
                    <a:pt x="0" y="366"/>
                  </a:lnTo>
                  <a:lnTo>
                    <a:pt x="255" y="366"/>
                  </a:lnTo>
                  <a:lnTo>
                    <a:pt x="255" y="262"/>
                  </a:lnTo>
                  <a:lnTo>
                    <a:pt x="471" y="262"/>
                  </a:lnTo>
                  <a:lnTo>
                    <a:pt x="471" y="366"/>
                  </a:lnTo>
                  <a:lnTo>
                    <a:pt x="957" y="366"/>
                  </a:lnTo>
                  <a:lnTo>
                    <a:pt x="957"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2" name="Rectangle 6">
              <a:extLst>
                <a:ext uri="{FF2B5EF4-FFF2-40B4-BE49-F238E27FC236}">
                  <a16:creationId xmlns:a16="http://schemas.microsoft.com/office/drawing/2014/main" id="{A544BF1D-0752-4B84-8A38-1990535C09DB}"/>
                </a:ext>
              </a:extLst>
            </p:cNvPr>
            <p:cNvSpPr>
              <a:spLocks noChangeArrowheads="1"/>
            </p:cNvSpPr>
            <p:nvPr/>
          </p:nvSpPr>
          <p:spPr bwMode="auto">
            <a:xfrm>
              <a:off x="8668539" y="5705554"/>
              <a:ext cx="302559" cy="580558"/>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3" name="Rectangle 7">
              <a:extLst>
                <a:ext uri="{FF2B5EF4-FFF2-40B4-BE49-F238E27FC236}">
                  <a16:creationId xmlns:a16="http://schemas.microsoft.com/office/drawing/2014/main" id="{15B5AEC8-44DC-4377-AE9D-5C93A11E5756}"/>
                </a:ext>
              </a:extLst>
            </p:cNvPr>
            <p:cNvSpPr>
              <a:spLocks noChangeArrowheads="1"/>
            </p:cNvSpPr>
            <p:nvPr/>
          </p:nvSpPr>
          <p:spPr bwMode="auto">
            <a:xfrm>
              <a:off x="7772068" y="5946975"/>
              <a:ext cx="84042" cy="80474"/>
            </a:xfrm>
            <a:prstGeom prst="rect">
              <a:avLst/>
            </a:prstGeom>
            <a:solidFill>
              <a:srgbClr val="107C10"/>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4" name="Rectangle 8">
              <a:extLst>
                <a:ext uri="{FF2B5EF4-FFF2-40B4-BE49-F238E27FC236}">
                  <a16:creationId xmlns:a16="http://schemas.microsoft.com/office/drawing/2014/main" id="{B500A368-767D-4BFF-9B98-C31CFF96138A}"/>
                </a:ext>
              </a:extLst>
            </p:cNvPr>
            <p:cNvSpPr>
              <a:spLocks noChangeArrowheads="1"/>
            </p:cNvSpPr>
            <p:nvPr/>
          </p:nvSpPr>
          <p:spPr bwMode="auto">
            <a:xfrm>
              <a:off x="7575963" y="5946975"/>
              <a:ext cx="84046" cy="80474"/>
            </a:xfrm>
            <a:prstGeom prst="rect">
              <a:avLst/>
            </a:prstGeom>
            <a:solidFill>
              <a:srgbClr val="107C10"/>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5" name="Rectangle 9">
              <a:extLst>
                <a:ext uri="{FF2B5EF4-FFF2-40B4-BE49-F238E27FC236}">
                  <a16:creationId xmlns:a16="http://schemas.microsoft.com/office/drawing/2014/main" id="{E7D6D493-E469-49DE-AF36-8304C8045457}"/>
                </a:ext>
              </a:extLst>
            </p:cNvPr>
            <p:cNvSpPr>
              <a:spLocks noChangeArrowheads="1"/>
            </p:cNvSpPr>
            <p:nvPr/>
          </p:nvSpPr>
          <p:spPr bwMode="auto">
            <a:xfrm>
              <a:off x="7990581" y="5946975"/>
              <a:ext cx="78441" cy="80474"/>
            </a:xfrm>
            <a:prstGeom prst="rect">
              <a:avLst/>
            </a:prstGeom>
            <a:solidFill>
              <a:srgbClr val="107C10"/>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6" name="Rectangle 10">
              <a:extLst>
                <a:ext uri="{FF2B5EF4-FFF2-40B4-BE49-F238E27FC236}">
                  <a16:creationId xmlns:a16="http://schemas.microsoft.com/office/drawing/2014/main" id="{91FDF0A3-3340-4770-9324-D0D8B817C635}"/>
                </a:ext>
              </a:extLst>
            </p:cNvPr>
            <p:cNvSpPr>
              <a:spLocks noChangeArrowheads="1"/>
            </p:cNvSpPr>
            <p:nvPr/>
          </p:nvSpPr>
          <p:spPr bwMode="auto">
            <a:xfrm>
              <a:off x="8197892" y="5946975"/>
              <a:ext cx="78441" cy="80474"/>
            </a:xfrm>
            <a:prstGeom prst="rect">
              <a:avLst/>
            </a:prstGeom>
            <a:solidFill>
              <a:srgbClr val="107C10"/>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7" name="Rectangle 11">
              <a:extLst>
                <a:ext uri="{FF2B5EF4-FFF2-40B4-BE49-F238E27FC236}">
                  <a16:creationId xmlns:a16="http://schemas.microsoft.com/office/drawing/2014/main" id="{C69F3C2C-B26E-428B-A437-85C24347FD7C}"/>
                </a:ext>
              </a:extLst>
            </p:cNvPr>
            <p:cNvSpPr>
              <a:spLocks noChangeArrowheads="1"/>
            </p:cNvSpPr>
            <p:nvPr/>
          </p:nvSpPr>
          <p:spPr bwMode="auto">
            <a:xfrm>
              <a:off x="8410804" y="5946975"/>
              <a:ext cx="78441" cy="80474"/>
            </a:xfrm>
            <a:prstGeom prst="rect">
              <a:avLst/>
            </a:prstGeom>
            <a:solidFill>
              <a:srgbClr val="107C10"/>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8" name="Freeform 12">
              <a:extLst>
                <a:ext uri="{FF2B5EF4-FFF2-40B4-BE49-F238E27FC236}">
                  <a16:creationId xmlns:a16="http://schemas.microsoft.com/office/drawing/2014/main" id="{8C5C7B2C-F0CB-422C-A718-F84F432C706F}"/>
                </a:ext>
              </a:extLst>
            </p:cNvPr>
            <p:cNvSpPr>
              <a:spLocks/>
            </p:cNvSpPr>
            <p:nvPr/>
          </p:nvSpPr>
          <p:spPr bwMode="auto">
            <a:xfrm>
              <a:off x="8113846" y="5073261"/>
              <a:ext cx="190500" cy="126459"/>
            </a:xfrm>
            <a:custGeom>
              <a:avLst/>
              <a:gdLst>
                <a:gd name="T0" fmla="*/ 118 w 118"/>
                <a:gd name="T1" fmla="*/ 80 h 80"/>
                <a:gd name="T2" fmla="*/ 112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2" y="0"/>
                  </a:lnTo>
                  <a:lnTo>
                    <a:pt x="3" y="0"/>
                  </a:lnTo>
                  <a:lnTo>
                    <a:pt x="0" y="80"/>
                  </a:lnTo>
                  <a:lnTo>
                    <a:pt x="118" y="8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09" name="Freeform 13">
              <a:extLst>
                <a:ext uri="{FF2B5EF4-FFF2-40B4-BE49-F238E27FC236}">
                  <a16:creationId xmlns:a16="http://schemas.microsoft.com/office/drawing/2014/main" id="{E3AA0323-919F-4030-811E-B6CF5341791A}"/>
                </a:ext>
              </a:extLst>
            </p:cNvPr>
            <p:cNvSpPr>
              <a:spLocks/>
            </p:cNvSpPr>
            <p:nvPr/>
          </p:nvSpPr>
          <p:spPr bwMode="auto">
            <a:xfrm>
              <a:off x="7693627" y="5073261"/>
              <a:ext cx="190500" cy="126459"/>
            </a:xfrm>
            <a:custGeom>
              <a:avLst/>
              <a:gdLst>
                <a:gd name="T0" fmla="*/ 118 w 118"/>
                <a:gd name="T1" fmla="*/ 80 h 80"/>
                <a:gd name="T2" fmla="*/ 115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5" y="0"/>
                  </a:lnTo>
                  <a:lnTo>
                    <a:pt x="3" y="0"/>
                  </a:lnTo>
                  <a:lnTo>
                    <a:pt x="0" y="80"/>
                  </a:lnTo>
                  <a:lnTo>
                    <a:pt x="118" y="8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10" name="Freeform 14">
              <a:extLst>
                <a:ext uri="{FF2B5EF4-FFF2-40B4-BE49-F238E27FC236}">
                  <a16:creationId xmlns:a16="http://schemas.microsoft.com/office/drawing/2014/main" id="{1A19BB34-2F56-414C-A6D2-6ECEEBEC23B9}"/>
                </a:ext>
              </a:extLst>
            </p:cNvPr>
            <p:cNvSpPr>
              <a:spLocks/>
            </p:cNvSpPr>
            <p:nvPr/>
          </p:nvSpPr>
          <p:spPr bwMode="auto">
            <a:xfrm>
              <a:off x="8528464" y="5073261"/>
              <a:ext cx="190500" cy="126459"/>
            </a:xfrm>
            <a:custGeom>
              <a:avLst/>
              <a:gdLst>
                <a:gd name="T0" fmla="*/ 119 w 119"/>
                <a:gd name="T1" fmla="*/ 80 h 80"/>
                <a:gd name="T2" fmla="*/ 116 w 119"/>
                <a:gd name="T3" fmla="*/ 0 h 80"/>
                <a:gd name="T4" fmla="*/ 6 w 119"/>
                <a:gd name="T5" fmla="*/ 0 h 80"/>
                <a:gd name="T6" fmla="*/ 0 w 119"/>
                <a:gd name="T7" fmla="*/ 80 h 80"/>
                <a:gd name="T8" fmla="*/ 119 w 119"/>
                <a:gd name="T9" fmla="*/ 80 h 80"/>
              </a:gdLst>
              <a:ahLst/>
              <a:cxnLst>
                <a:cxn ang="0">
                  <a:pos x="T0" y="T1"/>
                </a:cxn>
                <a:cxn ang="0">
                  <a:pos x="T2" y="T3"/>
                </a:cxn>
                <a:cxn ang="0">
                  <a:pos x="T4" y="T5"/>
                </a:cxn>
                <a:cxn ang="0">
                  <a:pos x="T6" y="T7"/>
                </a:cxn>
                <a:cxn ang="0">
                  <a:pos x="T8" y="T9"/>
                </a:cxn>
              </a:cxnLst>
              <a:rect l="0" t="0" r="r" b="b"/>
              <a:pathLst>
                <a:path w="119" h="80">
                  <a:moveTo>
                    <a:pt x="119" y="80"/>
                  </a:moveTo>
                  <a:lnTo>
                    <a:pt x="116" y="0"/>
                  </a:lnTo>
                  <a:lnTo>
                    <a:pt x="6" y="0"/>
                  </a:lnTo>
                  <a:lnTo>
                    <a:pt x="0" y="80"/>
                  </a:lnTo>
                  <a:lnTo>
                    <a:pt x="119" y="8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11" name="Freeform 15">
              <a:extLst>
                <a:ext uri="{FF2B5EF4-FFF2-40B4-BE49-F238E27FC236}">
                  <a16:creationId xmlns:a16="http://schemas.microsoft.com/office/drawing/2014/main" id="{8EF89F53-3270-40C4-9A84-96A31F8CE41D}"/>
                </a:ext>
              </a:extLst>
            </p:cNvPr>
            <p:cNvSpPr>
              <a:spLocks/>
            </p:cNvSpPr>
            <p:nvPr/>
          </p:nvSpPr>
          <p:spPr bwMode="auto">
            <a:xfrm>
              <a:off x="7665610" y="5234208"/>
              <a:ext cx="246530" cy="477092"/>
            </a:xfrm>
            <a:custGeom>
              <a:avLst/>
              <a:gdLst>
                <a:gd name="T0" fmla="*/ 18 w 154"/>
                <a:gd name="T1" fmla="*/ 0 h 300"/>
                <a:gd name="T2" fmla="*/ 0 w 154"/>
                <a:gd name="T3" fmla="*/ 300 h 300"/>
                <a:gd name="T4" fmla="*/ 154 w 154"/>
                <a:gd name="T5" fmla="*/ 300 h 300"/>
                <a:gd name="T6" fmla="*/ 136 w 154"/>
                <a:gd name="T7" fmla="*/ 0 h 300"/>
                <a:gd name="T8" fmla="*/ 18 w 154"/>
                <a:gd name="T9" fmla="*/ 0 h 300"/>
              </a:gdLst>
              <a:ahLst/>
              <a:cxnLst>
                <a:cxn ang="0">
                  <a:pos x="T0" y="T1"/>
                </a:cxn>
                <a:cxn ang="0">
                  <a:pos x="T2" y="T3"/>
                </a:cxn>
                <a:cxn ang="0">
                  <a:pos x="T4" y="T5"/>
                </a:cxn>
                <a:cxn ang="0">
                  <a:pos x="T6" y="T7"/>
                </a:cxn>
                <a:cxn ang="0">
                  <a:pos x="T8" y="T9"/>
                </a:cxn>
              </a:cxnLst>
              <a:rect l="0" t="0" r="r" b="b"/>
              <a:pathLst>
                <a:path w="154" h="300">
                  <a:moveTo>
                    <a:pt x="18" y="0"/>
                  </a:moveTo>
                  <a:lnTo>
                    <a:pt x="0" y="300"/>
                  </a:lnTo>
                  <a:lnTo>
                    <a:pt x="154" y="300"/>
                  </a:lnTo>
                  <a:lnTo>
                    <a:pt x="136" y="0"/>
                  </a:lnTo>
                  <a:lnTo>
                    <a:pt x="1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12" name="Freeform 16">
              <a:extLst>
                <a:ext uri="{FF2B5EF4-FFF2-40B4-BE49-F238E27FC236}">
                  <a16:creationId xmlns:a16="http://schemas.microsoft.com/office/drawing/2014/main" id="{2808C835-F5D3-4DE6-A957-669D342BFF05}"/>
                </a:ext>
              </a:extLst>
            </p:cNvPr>
            <p:cNvSpPr>
              <a:spLocks/>
            </p:cNvSpPr>
            <p:nvPr/>
          </p:nvSpPr>
          <p:spPr bwMode="auto">
            <a:xfrm>
              <a:off x="8506052" y="5234208"/>
              <a:ext cx="240928" cy="477092"/>
            </a:xfrm>
            <a:custGeom>
              <a:avLst/>
              <a:gdLst>
                <a:gd name="T0" fmla="*/ 14 w 151"/>
                <a:gd name="T1" fmla="*/ 0 h 300"/>
                <a:gd name="T2" fmla="*/ 0 w 151"/>
                <a:gd name="T3" fmla="*/ 300 h 300"/>
                <a:gd name="T4" fmla="*/ 151 w 151"/>
                <a:gd name="T5" fmla="*/ 300 h 300"/>
                <a:gd name="T6" fmla="*/ 136 w 151"/>
                <a:gd name="T7" fmla="*/ 0 h 300"/>
                <a:gd name="T8" fmla="*/ 14 w 151"/>
                <a:gd name="T9" fmla="*/ 0 h 300"/>
              </a:gdLst>
              <a:ahLst/>
              <a:cxnLst>
                <a:cxn ang="0">
                  <a:pos x="T0" y="T1"/>
                </a:cxn>
                <a:cxn ang="0">
                  <a:pos x="T2" y="T3"/>
                </a:cxn>
                <a:cxn ang="0">
                  <a:pos x="T4" y="T5"/>
                </a:cxn>
                <a:cxn ang="0">
                  <a:pos x="T6" y="T7"/>
                </a:cxn>
                <a:cxn ang="0">
                  <a:pos x="T8" y="T9"/>
                </a:cxn>
              </a:cxnLst>
              <a:rect l="0" t="0" r="r" b="b"/>
              <a:pathLst>
                <a:path w="151" h="300">
                  <a:moveTo>
                    <a:pt x="14" y="0"/>
                  </a:moveTo>
                  <a:lnTo>
                    <a:pt x="0" y="300"/>
                  </a:lnTo>
                  <a:lnTo>
                    <a:pt x="151" y="300"/>
                  </a:lnTo>
                  <a:lnTo>
                    <a:pt x="136" y="0"/>
                  </a:lnTo>
                  <a:lnTo>
                    <a:pt x="1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13" name="Freeform 17">
              <a:extLst>
                <a:ext uri="{FF2B5EF4-FFF2-40B4-BE49-F238E27FC236}">
                  <a16:creationId xmlns:a16="http://schemas.microsoft.com/office/drawing/2014/main" id="{BC34CC99-4111-466F-8B55-7B451B0C5F92}"/>
                </a:ext>
              </a:extLst>
            </p:cNvPr>
            <p:cNvSpPr>
              <a:spLocks/>
            </p:cNvSpPr>
            <p:nvPr/>
          </p:nvSpPr>
          <p:spPr bwMode="auto">
            <a:xfrm>
              <a:off x="8085833" y="5234208"/>
              <a:ext cx="240925" cy="477092"/>
            </a:xfrm>
            <a:custGeom>
              <a:avLst/>
              <a:gdLst>
                <a:gd name="T0" fmla="*/ 15 w 151"/>
                <a:gd name="T1" fmla="*/ 0 h 300"/>
                <a:gd name="T2" fmla="*/ 0 w 151"/>
                <a:gd name="T3" fmla="*/ 300 h 300"/>
                <a:gd name="T4" fmla="*/ 151 w 151"/>
                <a:gd name="T5" fmla="*/ 300 h 300"/>
                <a:gd name="T6" fmla="*/ 136 w 151"/>
                <a:gd name="T7" fmla="*/ 0 h 300"/>
                <a:gd name="T8" fmla="*/ 15 w 151"/>
                <a:gd name="T9" fmla="*/ 0 h 300"/>
              </a:gdLst>
              <a:ahLst/>
              <a:cxnLst>
                <a:cxn ang="0">
                  <a:pos x="T0" y="T1"/>
                </a:cxn>
                <a:cxn ang="0">
                  <a:pos x="T2" y="T3"/>
                </a:cxn>
                <a:cxn ang="0">
                  <a:pos x="T4" y="T5"/>
                </a:cxn>
                <a:cxn ang="0">
                  <a:pos x="T6" y="T7"/>
                </a:cxn>
                <a:cxn ang="0">
                  <a:pos x="T8" y="T9"/>
                </a:cxn>
              </a:cxnLst>
              <a:rect l="0" t="0" r="r" b="b"/>
              <a:pathLst>
                <a:path w="151" h="300">
                  <a:moveTo>
                    <a:pt x="15" y="0"/>
                  </a:moveTo>
                  <a:lnTo>
                    <a:pt x="0" y="300"/>
                  </a:lnTo>
                  <a:lnTo>
                    <a:pt x="151" y="300"/>
                  </a:lnTo>
                  <a:lnTo>
                    <a:pt x="136" y="0"/>
                  </a:lnTo>
                  <a:lnTo>
                    <a:pt x="15"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grpSp>
      <p:sp>
        <p:nvSpPr>
          <p:cNvPr id="614" name="Freeform 186">
            <a:extLst>
              <a:ext uri="{FF2B5EF4-FFF2-40B4-BE49-F238E27FC236}">
                <a16:creationId xmlns:a16="http://schemas.microsoft.com/office/drawing/2014/main" id="{9C82ECE7-371E-468F-A23A-077E2CF8763D}"/>
              </a:ext>
            </a:extLst>
          </p:cNvPr>
          <p:cNvSpPr/>
          <p:nvPr/>
        </p:nvSpPr>
        <p:spPr bwMode="auto">
          <a:xfrm flipH="1">
            <a:off x="3883025" y="4584700"/>
            <a:ext cx="449263" cy="409575"/>
          </a:xfrm>
          <a:custGeom>
            <a:avLst/>
            <a:gdLst>
              <a:gd name="connsiteX0" fmla="*/ 0 w 1201119"/>
              <a:gd name="connsiteY0" fmla="*/ 2448732 h 2448732"/>
              <a:gd name="connsiteX1" fmla="*/ 1201119 w 1201119"/>
              <a:gd name="connsiteY1" fmla="*/ 2448732 h 2448732"/>
              <a:gd name="connsiteX2" fmla="*/ 1193370 w 1201119"/>
              <a:gd name="connsiteY2" fmla="*/ 0 h 2448732"/>
              <a:gd name="connsiteX3" fmla="*/ 224726 w 1201119"/>
              <a:gd name="connsiteY3" fmla="*/ 0 h 2448732"/>
              <a:gd name="connsiteX0" fmla="*/ 0 w 1201119"/>
              <a:gd name="connsiteY0" fmla="*/ 2448732 h 2448732"/>
              <a:gd name="connsiteX1" fmla="*/ 1201119 w 1201119"/>
              <a:gd name="connsiteY1" fmla="*/ 2448732 h 2448732"/>
              <a:gd name="connsiteX2" fmla="*/ 1193370 w 1201119"/>
              <a:gd name="connsiteY2" fmla="*/ 0 h 2448732"/>
              <a:gd name="connsiteX3" fmla="*/ 707093 w 1201119"/>
              <a:gd name="connsiteY3" fmla="*/ 5152 h 2448732"/>
              <a:gd name="connsiteX0" fmla="*/ 0 w 637479"/>
              <a:gd name="connsiteY0" fmla="*/ 2448732 h 2448732"/>
              <a:gd name="connsiteX1" fmla="*/ 637479 w 637479"/>
              <a:gd name="connsiteY1" fmla="*/ 2448732 h 2448732"/>
              <a:gd name="connsiteX2" fmla="*/ 629730 w 637479"/>
              <a:gd name="connsiteY2" fmla="*/ 0 h 2448732"/>
              <a:gd name="connsiteX3" fmla="*/ 143453 w 637479"/>
              <a:gd name="connsiteY3" fmla="*/ 5152 h 2448732"/>
            </a:gdLst>
            <a:ahLst/>
            <a:cxnLst>
              <a:cxn ang="0">
                <a:pos x="connsiteX0" y="connsiteY0"/>
              </a:cxn>
              <a:cxn ang="0">
                <a:pos x="connsiteX1" y="connsiteY1"/>
              </a:cxn>
              <a:cxn ang="0">
                <a:pos x="connsiteX2" y="connsiteY2"/>
              </a:cxn>
              <a:cxn ang="0">
                <a:pos x="connsiteX3" y="connsiteY3"/>
              </a:cxn>
            </a:cxnLst>
            <a:rect l="l" t="t" r="r" b="b"/>
            <a:pathLst>
              <a:path w="637479" h="2448732">
                <a:moveTo>
                  <a:pt x="0" y="2448732"/>
                </a:moveTo>
                <a:lnTo>
                  <a:pt x="637479" y="2448732"/>
                </a:lnTo>
                <a:lnTo>
                  <a:pt x="629730" y="0"/>
                </a:lnTo>
                <a:lnTo>
                  <a:pt x="143453" y="5152"/>
                </a:lnTo>
              </a:path>
            </a:pathLst>
          </a:custGeom>
          <a:noFill/>
          <a:ln w="19050" cap="flat" cmpd="sng" algn="ctr">
            <a:solidFill>
              <a:srgbClr val="505050"/>
            </a:solidFill>
            <a:prstDash val="dash"/>
            <a:miter lim="800000"/>
            <a:headEnd type="none" w="med" len="med"/>
            <a:tailEnd type="triangle" w="lg" len="lg"/>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nvGrpSpPr>
          <p:cNvPr id="57386" name="Group 307">
            <a:extLst>
              <a:ext uri="{FF2B5EF4-FFF2-40B4-BE49-F238E27FC236}">
                <a16:creationId xmlns:a16="http://schemas.microsoft.com/office/drawing/2014/main" id="{F97864D4-26D1-4F65-8AD9-1CE2ECC4A055}"/>
              </a:ext>
            </a:extLst>
          </p:cNvPr>
          <p:cNvGrpSpPr>
            <a:grpSpLocks noChangeAspect="1"/>
          </p:cNvGrpSpPr>
          <p:nvPr/>
        </p:nvGrpSpPr>
        <p:grpSpPr bwMode="auto">
          <a:xfrm>
            <a:off x="4313238" y="4391025"/>
            <a:ext cx="503237" cy="317500"/>
            <a:chOff x="2818367" y="2444996"/>
            <a:chExt cx="3865951" cy="2433435"/>
          </a:xfrm>
        </p:grpSpPr>
        <p:sp>
          <p:nvSpPr>
            <p:cNvPr id="616" name="Freeform 308">
              <a:extLst>
                <a:ext uri="{FF2B5EF4-FFF2-40B4-BE49-F238E27FC236}">
                  <a16:creationId xmlns:a16="http://schemas.microsoft.com/office/drawing/2014/main" id="{63D40617-C95D-43BD-9D9C-C2118478A70E}"/>
                </a:ext>
              </a:extLst>
            </p:cNvPr>
            <p:cNvSpPr/>
            <p:nvPr/>
          </p:nvSpPr>
          <p:spPr bwMode="auto">
            <a:xfrm>
              <a:off x="2818367" y="2444996"/>
              <a:ext cx="3865951" cy="2433435"/>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58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7" name="Freeform 9">
              <a:extLst>
                <a:ext uri="{FF2B5EF4-FFF2-40B4-BE49-F238E27FC236}">
                  <a16:creationId xmlns:a16="http://schemas.microsoft.com/office/drawing/2014/main" id="{AF1C52FC-C4BE-43A8-933F-E2F86C068D0A}"/>
                </a:ext>
              </a:extLst>
            </p:cNvPr>
            <p:cNvSpPr>
              <a:spLocks noChangeAspect="1" noEditPoints="1"/>
            </p:cNvSpPr>
            <p:nvPr/>
          </p:nvSpPr>
          <p:spPr bwMode="auto">
            <a:xfrm rot="5674561">
              <a:off x="4399569" y="3082234"/>
              <a:ext cx="1630401" cy="132929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rgbClr val="EAEAEA"/>
            </a:solidFill>
            <a:ln>
              <a:noFill/>
            </a:ln>
          </p:spPr>
          <p:txBody>
            <a:bodyPr lIns="67223" tIns="33611" rIns="67223" bIns="33611"/>
            <a:lstStyle/>
            <a:p>
              <a:pPr defTabSz="685775" eaLnBrk="1" fontAlgn="auto" hangingPunct="1">
                <a:spcBef>
                  <a:spcPts val="0"/>
                </a:spcBef>
                <a:spcAft>
                  <a:spcPts val="0"/>
                </a:spcAft>
                <a:defRPr/>
              </a:pPr>
              <a:endParaRPr lang="en-US" sz="1324" kern="0">
                <a:solidFill>
                  <a:srgbClr val="353535"/>
                </a:solidFill>
                <a:latin typeface="Segoe UI Semilight"/>
              </a:endParaRPr>
            </a:p>
          </p:txBody>
        </p:sp>
        <p:sp>
          <p:nvSpPr>
            <p:cNvPr id="618" name="Freeform 310">
              <a:extLst>
                <a:ext uri="{FF2B5EF4-FFF2-40B4-BE49-F238E27FC236}">
                  <a16:creationId xmlns:a16="http://schemas.microsoft.com/office/drawing/2014/main" id="{C73E3B3B-AD97-4ACC-ABA8-D37FB442F895}"/>
                </a:ext>
              </a:extLst>
            </p:cNvPr>
            <p:cNvSpPr/>
            <p:nvPr/>
          </p:nvSpPr>
          <p:spPr bwMode="auto">
            <a:xfrm rot="17505414">
              <a:off x="3685441" y="3356337"/>
              <a:ext cx="1034206" cy="1036616"/>
            </a:xfrm>
            <a:custGeom>
              <a:avLst/>
              <a:gdLst>
                <a:gd name="connsiteX0" fmla="*/ 2398882 w 3539726"/>
                <a:gd name="connsiteY0" fmla="*/ 1532736 h 3567551"/>
                <a:gd name="connsiteX1" fmla="*/ 1518822 w 3539726"/>
                <a:gd name="connsiteY1" fmla="*/ 1154758 h 3567551"/>
                <a:gd name="connsiteX2" fmla="*/ 1140844 w 3539726"/>
                <a:gd name="connsiteY2" fmla="*/ 2034818 h 3567551"/>
                <a:gd name="connsiteX3" fmla="*/ 2020904 w 3539726"/>
                <a:gd name="connsiteY3" fmla="*/ 2412796 h 3567551"/>
                <a:gd name="connsiteX4" fmla="*/ 2398882 w 3539726"/>
                <a:gd name="connsiteY4" fmla="*/ 1532736 h 3567551"/>
                <a:gd name="connsiteX5" fmla="*/ 3531426 w 3539726"/>
                <a:gd name="connsiteY5" fmla="*/ 1531266 h 3567551"/>
                <a:gd name="connsiteX6" fmla="*/ 3539613 w 3539726"/>
                <a:gd name="connsiteY6" fmla="*/ 1582665 h 3567551"/>
                <a:gd name="connsiteX7" fmla="*/ 3529828 w 3539726"/>
                <a:gd name="connsiteY7" fmla="*/ 1819711 h 3567551"/>
                <a:gd name="connsiteX8" fmla="*/ 3393464 w 3539726"/>
                <a:gd name="connsiteY8" fmla="*/ 1945262 h 3567551"/>
                <a:gd name="connsiteX9" fmla="*/ 3021663 w 3539726"/>
                <a:gd name="connsiteY9" fmla="*/ 1929914 h 3567551"/>
                <a:gd name="connsiteX10" fmla="*/ 3003214 w 3539726"/>
                <a:gd name="connsiteY10" fmla="*/ 2039899 h 3567551"/>
                <a:gd name="connsiteX11" fmla="*/ 2871427 w 3539726"/>
                <a:gd name="connsiteY11" fmla="*/ 2392326 h 3567551"/>
                <a:gd name="connsiteX12" fmla="*/ 2870631 w 3539726"/>
                <a:gd name="connsiteY12" fmla="*/ 2393627 h 3567551"/>
                <a:gd name="connsiteX13" fmla="*/ 3206787 w 3539726"/>
                <a:gd name="connsiteY13" fmla="*/ 2699050 h 3567551"/>
                <a:gd name="connsiteX14" fmla="*/ 3237620 w 3539726"/>
                <a:gd name="connsiteY14" fmla="*/ 2740981 h 3567551"/>
                <a:gd name="connsiteX15" fmla="*/ 3215656 w 3539726"/>
                <a:gd name="connsiteY15" fmla="*/ 2884197 h 3567551"/>
                <a:gd name="connsiteX16" fmla="*/ 3056115 w 3539726"/>
                <a:gd name="connsiteY16" fmla="*/ 3059792 h 3567551"/>
                <a:gd name="connsiteX17" fmla="*/ 2870968 w 3539726"/>
                <a:gd name="connsiteY17" fmla="*/ 3068661 h 3567551"/>
                <a:gd name="connsiteX18" fmla="*/ 2550800 w 3539726"/>
                <a:gd name="connsiteY18" fmla="*/ 2777763 h 3567551"/>
                <a:gd name="connsiteX19" fmla="*/ 2548307 w 3539726"/>
                <a:gd name="connsiteY19" fmla="*/ 2779996 h 3567551"/>
                <a:gd name="connsiteX20" fmla="*/ 2208278 w 3539726"/>
                <a:gd name="connsiteY20" fmla="*/ 2979124 h 3567551"/>
                <a:gd name="connsiteX21" fmla="*/ 2081352 w 3539726"/>
                <a:gd name="connsiteY21" fmla="*/ 3022497 h 3567551"/>
                <a:gd name="connsiteX22" fmla="*/ 2058441 w 3539726"/>
                <a:gd name="connsiteY22" fmla="*/ 3027820 h 3567551"/>
                <a:gd name="connsiteX23" fmla="*/ 2094881 w 3539726"/>
                <a:gd name="connsiteY23" fmla="*/ 3400644 h 3567551"/>
                <a:gd name="connsiteX24" fmla="*/ 1977184 w 3539726"/>
                <a:gd name="connsiteY24" fmla="*/ 3543842 h 3567551"/>
                <a:gd name="connsiteX25" fmla="*/ 1741061 w 3539726"/>
                <a:gd name="connsiteY25" fmla="*/ 3566920 h 3567551"/>
                <a:gd name="connsiteX26" fmla="*/ 1597864 w 3539726"/>
                <a:gd name="connsiteY26" fmla="*/ 3449223 h 3567551"/>
                <a:gd name="connsiteX27" fmla="*/ 1560029 w 3539726"/>
                <a:gd name="connsiteY27" fmla="*/ 3062137 h 3567551"/>
                <a:gd name="connsiteX28" fmla="*/ 1444966 w 3539726"/>
                <a:gd name="connsiteY28" fmla="*/ 3042835 h 3567551"/>
                <a:gd name="connsiteX29" fmla="*/ 1092540 w 3539726"/>
                <a:gd name="connsiteY29" fmla="*/ 2911049 h 3567551"/>
                <a:gd name="connsiteX30" fmla="*/ 1044151 w 3539726"/>
                <a:gd name="connsiteY30" fmla="*/ 2881448 h 3567551"/>
                <a:gd name="connsiteX31" fmla="*/ 879059 w 3539726"/>
                <a:gd name="connsiteY31" fmla="*/ 3125781 h 3567551"/>
                <a:gd name="connsiteX32" fmla="*/ 697076 w 3539726"/>
                <a:gd name="connsiteY32" fmla="*/ 3161003 h 3567551"/>
                <a:gd name="connsiteX33" fmla="*/ 500496 w 3539726"/>
                <a:gd name="connsiteY33" fmla="*/ 3028176 h 3567551"/>
                <a:gd name="connsiteX34" fmla="*/ 465275 w 3539726"/>
                <a:gd name="connsiteY34" fmla="*/ 2846193 h 3567551"/>
                <a:gd name="connsiteX35" fmla="*/ 671039 w 3539726"/>
                <a:gd name="connsiteY35" fmla="*/ 2541666 h 3567551"/>
                <a:gd name="connsiteX36" fmla="*/ 628341 w 3539726"/>
                <a:gd name="connsiteY36" fmla="*/ 2483277 h 3567551"/>
                <a:gd name="connsiteX37" fmla="*/ 505741 w 3539726"/>
                <a:gd name="connsiteY37" fmla="*/ 2247900 h 3567551"/>
                <a:gd name="connsiteX38" fmla="*/ 462369 w 3539726"/>
                <a:gd name="connsiteY38" fmla="*/ 2120974 h 3567551"/>
                <a:gd name="connsiteX39" fmla="*/ 450219 w 3539726"/>
                <a:gd name="connsiteY39" fmla="*/ 2068679 h 3567551"/>
                <a:gd name="connsiteX40" fmla="*/ 123755 w 3539726"/>
                <a:gd name="connsiteY40" fmla="*/ 2050424 h 3567551"/>
                <a:gd name="connsiteX41" fmla="*/ 208 w 3539726"/>
                <a:gd name="connsiteY41" fmla="*/ 1912242 h 3567551"/>
                <a:gd name="connsiteX42" fmla="*/ 13453 w 3539726"/>
                <a:gd name="connsiteY42" fmla="*/ 1675364 h 3567551"/>
                <a:gd name="connsiteX43" fmla="*/ 151635 w 3539726"/>
                <a:gd name="connsiteY43" fmla="*/ 1551817 h 3567551"/>
                <a:gd name="connsiteX44" fmla="*/ 428160 w 3539726"/>
                <a:gd name="connsiteY44" fmla="*/ 1567280 h 3567551"/>
                <a:gd name="connsiteX45" fmla="*/ 442031 w 3539726"/>
                <a:gd name="connsiteY45" fmla="*/ 1484588 h 3567551"/>
                <a:gd name="connsiteX46" fmla="*/ 573818 w 3539726"/>
                <a:gd name="connsiteY46" fmla="*/ 1132162 h 3567551"/>
                <a:gd name="connsiteX47" fmla="*/ 622634 w 3539726"/>
                <a:gd name="connsiteY47" fmla="*/ 1052359 h 3567551"/>
                <a:gd name="connsiteX48" fmla="*/ 343779 w 3539726"/>
                <a:gd name="connsiteY48" fmla="*/ 789427 h 3567551"/>
                <a:gd name="connsiteX49" fmla="*/ 338333 w 3539726"/>
                <a:gd name="connsiteY49" fmla="*/ 604148 h 3567551"/>
                <a:gd name="connsiteX50" fmla="*/ 501092 w 3539726"/>
                <a:gd name="connsiteY50" fmla="*/ 431532 h 3567551"/>
                <a:gd name="connsiteX51" fmla="*/ 686372 w 3539726"/>
                <a:gd name="connsiteY51" fmla="*/ 426087 h 3567551"/>
                <a:gd name="connsiteX52" fmla="*/ 968532 w 3539726"/>
                <a:gd name="connsiteY52" fmla="*/ 692135 h 3567551"/>
                <a:gd name="connsiteX53" fmla="*/ 1001589 w 3539726"/>
                <a:gd name="connsiteY53" fmla="*/ 667962 h 3567551"/>
                <a:gd name="connsiteX54" fmla="*/ 1236966 w 3539726"/>
                <a:gd name="connsiteY54" fmla="*/ 545363 h 3567551"/>
                <a:gd name="connsiteX55" fmla="*/ 1363893 w 3539726"/>
                <a:gd name="connsiteY55" fmla="*/ 501990 h 3567551"/>
                <a:gd name="connsiteX56" fmla="*/ 1437829 w 3539726"/>
                <a:gd name="connsiteY56" fmla="*/ 484812 h 3567551"/>
                <a:gd name="connsiteX57" fmla="*/ 1437829 w 3539726"/>
                <a:gd name="connsiteY57" fmla="*/ 131069 h 3567551"/>
                <a:gd name="connsiteX58" fmla="*/ 1568898 w 3539726"/>
                <a:gd name="connsiteY58" fmla="*/ 0 h 3567551"/>
                <a:gd name="connsiteX59" fmla="*/ 1806146 w 3539726"/>
                <a:gd name="connsiteY59" fmla="*/ 0 h 3567551"/>
                <a:gd name="connsiteX60" fmla="*/ 1926915 w 3539726"/>
                <a:gd name="connsiteY60" fmla="*/ 80051 h 3567551"/>
                <a:gd name="connsiteX61" fmla="*/ 1937215 w 3539726"/>
                <a:gd name="connsiteY61" fmla="*/ 131069 h 3567551"/>
                <a:gd name="connsiteX62" fmla="*/ 1937215 w 3539726"/>
                <a:gd name="connsiteY62" fmla="*/ 471074 h 3567551"/>
                <a:gd name="connsiteX63" fmla="*/ 2000278 w 3539726"/>
                <a:gd name="connsiteY63" fmla="*/ 481652 h 3567551"/>
                <a:gd name="connsiteX64" fmla="*/ 2352704 w 3539726"/>
                <a:gd name="connsiteY64" fmla="*/ 613439 h 3567551"/>
                <a:gd name="connsiteX65" fmla="*/ 2421839 w 3539726"/>
                <a:gd name="connsiteY65" fmla="*/ 655729 h 3567551"/>
                <a:gd name="connsiteX66" fmla="*/ 2693020 w 3539726"/>
                <a:gd name="connsiteY66" fmla="*/ 376501 h 3567551"/>
                <a:gd name="connsiteX67" fmla="*/ 2878360 w 3539726"/>
                <a:gd name="connsiteY67" fmla="*/ 373791 h 3567551"/>
                <a:gd name="connsiteX68" fmla="*/ 3048554 w 3539726"/>
                <a:gd name="connsiteY68" fmla="*/ 539081 h 3567551"/>
                <a:gd name="connsiteX69" fmla="*/ 3077976 w 3539726"/>
                <a:gd name="connsiteY69" fmla="*/ 582014 h 3567551"/>
                <a:gd name="connsiteX70" fmla="*/ 3051263 w 3539726"/>
                <a:gd name="connsiteY70" fmla="*/ 724420 h 3567551"/>
                <a:gd name="connsiteX71" fmla="*/ 2785418 w 3539726"/>
                <a:gd name="connsiteY71" fmla="*/ 998154 h 3567551"/>
                <a:gd name="connsiteX72" fmla="*/ 2816904 w 3539726"/>
                <a:gd name="connsiteY72" fmla="*/ 1041211 h 3567551"/>
                <a:gd name="connsiteX73" fmla="*/ 2939503 w 3539726"/>
                <a:gd name="connsiteY73" fmla="*/ 1276588 h 3567551"/>
                <a:gd name="connsiteX74" fmla="*/ 2982876 w 3539726"/>
                <a:gd name="connsiteY74" fmla="*/ 1403514 h 3567551"/>
                <a:gd name="connsiteX75" fmla="*/ 2988737 w 3539726"/>
                <a:gd name="connsiteY75" fmla="*/ 1428744 h 3567551"/>
                <a:gd name="connsiteX76" fmla="*/ 3414062 w 3539726"/>
                <a:gd name="connsiteY76" fmla="*/ 1446302 h 3567551"/>
                <a:gd name="connsiteX77" fmla="*/ 3531426 w 3539726"/>
                <a:gd name="connsiteY77" fmla="*/ 1531266 h 356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39726" h="3567551">
                  <a:moveTo>
                    <a:pt x="2398882" y="1532736"/>
                  </a:moveTo>
                  <a:cubicBezTo>
                    <a:pt x="2260236" y="1185338"/>
                    <a:pt x="1866220" y="1016111"/>
                    <a:pt x="1518822" y="1154758"/>
                  </a:cubicBezTo>
                  <a:cubicBezTo>
                    <a:pt x="1171424" y="1293404"/>
                    <a:pt x="1002198" y="1687420"/>
                    <a:pt x="1140844" y="2034818"/>
                  </a:cubicBezTo>
                  <a:cubicBezTo>
                    <a:pt x="1279490" y="2382216"/>
                    <a:pt x="1673506" y="2551442"/>
                    <a:pt x="2020904" y="2412796"/>
                  </a:cubicBezTo>
                  <a:cubicBezTo>
                    <a:pt x="2368302" y="2274149"/>
                    <a:pt x="2537528" y="1880134"/>
                    <a:pt x="2398882" y="1532736"/>
                  </a:cubicBezTo>
                  <a:close/>
                  <a:moveTo>
                    <a:pt x="3531426" y="1531266"/>
                  </a:moveTo>
                  <a:cubicBezTo>
                    <a:pt x="3537406" y="1547207"/>
                    <a:pt x="3540360" y="1564584"/>
                    <a:pt x="3539613" y="1582665"/>
                  </a:cubicBezTo>
                  <a:lnTo>
                    <a:pt x="3529828" y="1819711"/>
                  </a:lnTo>
                  <a:cubicBezTo>
                    <a:pt x="3526842" y="1892036"/>
                    <a:pt x="3465790" y="1948248"/>
                    <a:pt x="3393464" y="1945262"/>
                  </a:cubicBezTo>
                  <a:lnTo>
                    <a:pt x="3021663" y="1929914"/>
                  </a:lnTo>
                  <a:lnTo>
                    <a:pt x="3003214" y="2039899"/>
                  </a:lnTo>
                  <a:cubicBezTo>
                    <a:pt x="2976365" y="2163190"/>
                    <a:pt x="2931885" y="2281949"/>
                    <a:pt x="2871427" y="2392326"/>
                  </a:cubicBezTo>
                  <a:lnTo>
                    <a:pt x="2870631" y="2393627"/>
                  </a:lnTo>
                  <a:lnTo>
                    <a:pt x="3206787" y="2699050"/>
                  </a:lnTo>
                  <a:cubicBezTo>
                    <a:pt x="3220181" y="2711219"/>
                    <a:pt x="3230475" y="2725528"/>
                    <a:pt x="3237620" y="2740981"/>
                  </a:cubicBezTo>
                  <a:cubicBezTo>
                    <a:pt x="3259058" y="2787342"/>
                    <a:pt x="3252164" y="2844015"/>
                    <a:pt x="3215656" y="2884197"/>
                  </a:cubicBezTo>
                  <a:lnTo>
                    <a:pt x="3056115" y="3059792"/>
                  </a:lnTo>
                  <a:cubicBezTo>
                    <a:pt x="3007438" y="3113367"/>
                    <a:pt x="2924544" y="3117338"/>
                    <a:pt x="2870968" y="3068661"/>
                  </a:cubicBezTo>
                  <a:lnTo>
                    <a:pt x="2550800" y="2777763"/>
                  </a:lnTo>
                  <a:lnTo>
                    <a:pt x="2548307" y="2779996"/>
                  </a:lnTo>
                  <a:cubicBezTo>
                    <a:pt x="2448185" y="2861173"/>
                    <a:pt x="2334290" y="2928833"/>
                    <a:pt x="2208278" y="2979124"/>
                  </a:cubicBezTo>
                  <a:cubicBezTo>
                    <a:pt x="2166275" y="2995888"/>
                    <a:pt x="2123918" y="3010326"/>
                    <a:pt x="2081352" y="3022497"/>
                  </a:cubicBezTo>
                  <a:lnTo>
                    <a:pt x="2058441" y="3027820"/>
                  </a:lnTo>
                  <a:lnTo>
                    <a:pt x="2094881" y="3400644"/>
                  </a:lnTo>
                  <a:cubicBezTo>
                    <a:pt x="2101923" y="3472688"/>
                    <a:pt x="2049227" y="3536800"/>
                    <a:pt x="1977184" y="3543842"/>
                  </a:cubicBezTo>
                  <a:lnTo>
                    <a:pt x="1741061" y="3566920"/>
                  </a:lnTo>
                  <a:cubicBezTo>
                    <a:pt x="1669017" y="3573962"/>
                    <a:pt x="1604905" y="3521267"/>
                    <a:pt x="1597864" y="3449223"/>
                  </a:cubicBezTo>
                  <a:lnTo>
                    <a:pt x="1560029" y="3062137"/>
                  </a:lnTo>
                  <a:lnTo>
                    <a:pt x="1444966" y="3042835"/>
                  </a:lnTo>
                  <a:cubicBezTo>
                    <a:pt x="1321675" y="3015986"/>
                    <a:pt x="1202917" y="2971506"/>
                    <a:pt x="1092540" y="2911049"/>
                  </a:cubicBezTo>
                  <a:lnTo>
                    <a:pt x="1044151" y="2881448"/>
                  </a:lnTo>
                  <a:lnTo>
                    <a:pt x="879059" y="3125781"/>
                  </a:lnTo>
                  <a:cubicBezTo>
                    <a:pt x="838532" y="3185760"/>
                    <a:pt x="757056" y="3201529"/>
                    <a:pt x="697076" y="3161003"/>
                  </a:cubicBezTo>
                  <a:lnTo>
                    <a:pt x="500496" y="3028176"/>
                  </a:lnTo>
                  <a:cubicBezTo>
                    <a:pt x="440518" y="2987649"/>
                    <a:pt x="424748" y="2906172"/>
                    <a:pt x="465275" y="2846193"/>
                  </a:cubicBezTo>
                  <a:lnTo>
                    <a:pt x="671039" y="2541666"/>
                  </a:lnTo>
                  <a:lnTo>
                    <a:pt x="628341" y="2483277"/>
                  </a:lnTo>
                  <a:cubicBezTo>
                    <a:pt x="580516" y="2410530"/>
                    <a:pt x="539269" y="2331908"/>
                    <a:pt x="505741" y="2247900"/>
                  </a:cubicBezTo>
                  <a:cubicBezTo>
                    <a:pt x="488978" y="2205896"/>
                    <a:pt x="474541" y="2163539"/>
                    <a:pt x="462369" y="2120974"/>
                  </a:cubicBezTo>
                  <a:lnTo>
                    <a:pt x="450219" y="2068679"/>
                  </a:lnTo>
                  <a:lnTo>
                    <a:pt x="123755" y="2050424"/>
                  </a:lnTo>
                  <a:cubicBezTo>
                    <a:pt x="51481" y="2046383"/>
                    <a:pt x="-3833" y="1984516"/>
                    <a:pt x="208" y="1912242"/>
                  </a:cubicBezTo>
                  <a:lnTo>
                    <a:pt x="13453" y="1675364"/>
                  </a:lnTo>
                  <a:cubicBezTo>
                    <a:pt x="17495" y="1603090"/>
                    <a:pt x="79361" y="1547776"/>
                    <a:pt x="151635" y="1551817"/>
                  </a:cubicBezTo>
                  <a:lnTo>
                    <a:pt x="428160" y="1567280"/>
                  </a:lnTo>
                  <a:lnTo>
                    <a:pt x="442031" y="1484588"/>
                  </a:lnTo>
                  <a:cubicBezTo>
                    <a:pt x="468880" y="1361297"/>
                    <a:pt x="513360" y="1242538"/>
                    <a:pt x="573818" y="1132162"/>
                  </a:cubicBezTo>
                  <a:lnTo>
                    <a:pt x="622634" y="1052359"/>
                  </a:lnTo>
                  <a:lnTo>
                    <a:pt x="343779" y="789427"/>
                  </a:lnTo>
                  <a:cubicBezTo>
                    <a:pt x="291112" y="739768"/>
                    <a:pt x="288674" y="656815"/>
                    <a:pt x="338333" y="604148"/>
                  </a:cubicBezTo>
                  <a:lnTo>
                    <a:pt x="501092" y="431532"/>
                  </a:lnTo>
                  <a:cubicBezTo>
                    <a:pt x="550752" y="378865"/>
                    <a:pt x="633705" y="376428"/>
                    <a:pt x="686372" y="426087"/>
                  </a:cubicBezTo>
                  <a:lnTo>
                    <a:pt x="968532" y="692135"/>
                  </a:lnTo>
                  <a:lnTo>
                    <a:pt x="1001589" y="667962"/>
                  </a:lnTo>
                  <a:cubicBezTo>
                    <a:pt x="1074336" y="620137"/>
                    <a:pt x="1152958" y="578890"/>
                    <a:pt x="1236966" y="545363"/>
                  </a:cubicBezTo>
                  <a:cubicBezTo>
                    <a:pt x="1278970" y="528599"/>
                    <a:pt x="1321327" y="514162"/>
                    <a:pt x="1363893" y="501990"/>
                  </a:cubicBezTo>
                  <a:lnTo>
                    <a:pt x="1437829" y="484812"/>
                  </a:lnTo>
                  <a:lnTo>
                    <a:pt x="1437829" y="131069"/>
                  </a:lnTo>
                  <a:cubicBezTo>
                    <a:pt x="1437829" y="58682"/>
                    <a:pt x="1496511" y="0"/>
                    <a:pt x="1568898" y="0"/>
                  </a:cubicBezTo>
                  <a:lnTo>
                    <a:pt x="1806146" y="0"/>
                  </a:lnTo>
                  <a:cubicBezTo>
                    <a:pt x="1860436" y="0"/>
                    <a:pt x="1907017" y="33009"/>
                    <a:pt x="1926915" y="80051"/>
                  </a:cubicBezTo>
                  <a:cubicBezTo>
                    <a:pt x="1933547" y="95732"/>
                    <a:pt x="1937215" y="112972"/>
                    <a:pt x="1937215" y="131069"/>
                  </a:cubicBezTo>
                  <a:lnTo>
                    <a:pt x="1937215" y="471074"/>
                  </a:lnTo>
                  <a:lnTo>
                    <a:pt x="2000278" y="481652"/>
                  </a:lnTo>
                  <a:cubicBezTo>
                    <a:pt x="2123569" y="508501"/>
                    <a:pt x="2242328" y="552981"/>
                    <a:pt x="2352704" y="613439"/>
                  </a:cubicBezTo>
                  <a:lnTo>
                    <a:pt x="2421839" y="655729"/>
                  </a:lnTo>
                  <a:lnTo>
                    <a:pt x="2693020" y="376501"/>
                  </a:lnTo>
                  <a:cubicBezTo>
                    <a:pt x="2743452" y="324573"/>
                    <a:pt x="2826432" y="323360"/>
                    <a:pt x="2878360" y="373791"/>
                  </a:cubicBezTo>
                  <a:lnTo>
                    <a:pt x="3048554" y="539081"/>
                  </a:lnTo>
                  <a:cubicBezTo>
                    <a:pt x="3061536" y="551689"/>
                    <a:pt x="3071348" y="566331"/>
                    <a:pt x="3077976" y="582014"/>
                  </a:cubicBezTo>
                  <a:cubicBezTo>
                    <a:pt x="3097861" y="629062"/>
                    <a:pt x="3089087" y="685474"/>
                    <a:pt x="3051263" y="724420"/>
                  </a:cubicBezTo>
                  <a:lnTo>
                    <a:pt x="2785418" y="998154"/>
                  </a:lnTo>
                  <a:lnTo>
                    <a:pt x="2816904" y="1041211"/>
                  </a:lnTo>
                  <a:cubicBezTo>
                    <a:pt x="2864729" y="1113957"/>
                    <a:pt x="2905975" y="1192579"/>
                    <a:pt x="2939503" y="1276588"/>
                  </a:cubicBezTo>
                  <a:cubicBezTo>
                    <a:pt x="2956267" y="1318591"/>
                    <a:pt x="2970704" y="1360948"/>
                    <a:pt x="2982876" y="1403514"/>
                  </a:cubicBezTo>
                  <a:lnTo>
                    <a:pt x="2988737" y="1428744"/>
                  </a:lnTo>
                  <a:lnTo>
                    <a:pt x="3414062" y="1446302"/>
                  </a:lnTo>
                  <a:cubicBezTo>
                    <a:pt x="3468306" y="1448541"/>
                    <a:pt x="3513486" y="1483443"/>
                    <a:pt x="3531426" y="1531266"/>
                  </a:cubicBezTo>
                  <a:close/>
                </a:path>
              </a:pathLst>
            </a:cu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19" name="Freeform 311">
            <a:extLst>
              <a:ext uri="{FF2B5EF4-FFF2-40B4-BE49-F238E27FC236}">
                <a16:creationId xmlns:a16="http://schemas.microsoft.com/office/drawing/2014/main" id="{61356CB1-2C04-4EE5-90BB-A72763E32180}"/>
              </a:ext>
            </a:extLst>
          </p:cNvPr>
          <p:cNvSpPr/>
          <p:nvPr/>
        </p:nvSpPr>
        <p:spPr bwMode="auto">
          <a:xfrm rot="10800000" flipH="1">
            <a:off x="4775200" y="4559300"/>
            <a:ext cx="465138" cy="458788"/>
          </a:xfrm>
          <a:custGeom>
            <a:avLst/>
            <a:gdLst>
              <a:gd name="connsiteX0" fmla="*/ 0 w 1201119"/>
              <a:gd name="connsiteY0" fmla="*/ 2448732 h 2448732"/>
              <a:gd name="connsiteX1" fmla="*/ 1201119 w 1201119"/>
              <a:gd name="connsiteY1" fmla="*/ 2448732 h 2448732"/>
              <a:gd name="connsiteX2" fmla="*/ 1193370 w 1201119"/>
              <a:gd name="connsiteY2" fmla="*/ 0 h 2448732"/>
              <a:gd name="connsiteX3" fmla="*/ 224726 w 1201119"/>
              <a:gd name="connsiteY3" fmla="*/ 0 h 2448732"/>
              <a:gd name="connsiteX0" fmla="*/ 0 w 1201119"/>
              <a:gd name="connsiteY0" fmla="*/ 2448732 h 2448732"/>
              <a:gd name="connsiteX1" fmla="*/ 1201119 w 1201119"/>
              <a:gd name="connsiteY1" fmla="*/ 2448732 h 2448732"/>
              <a:gd name="connsiteX2" fmla="*/ 1193370 w 1201119"/>
              <a:gd name="connsiteY2" fmla="*/ 0 h 2448732"/>
              <a:gd name="connsiteX3" fmla="*/ 707093 w 1201119"/>
              <a:gd name="connsiteY3" fmla="*/ 5152 h 2448732"/>
            </a:gdLst>
            <a:ahLst/>
            <a:cxnLst>
              <a:cxn ang="0">
                <a:pos x="connsiteX0" y="connsiteY0"/>
              </a:cxn>
              <a:cxn ang="0">
                <a:pos x="connsiteX1" y="connsiteY1"/>
              </a:cxn>
              <a:cxn ang="0">
                <a:pos x="connsiteX2" y="connsiteY2"/>
              </a:cxn>
              <a:cxn ang="0">
                <a:pos x="connsiteX3" y="connsiteY3"/>
              </a:cxn>
            </a:cxnLst>
            <a:rect l="l" t="t" r="r" b="b"/>
            <a:pathLst>
              <a:path w="1201119" h="2448732">
                <a:moveTo>
                  <a:pt x="0" y="2448732"/>
                </a:moveTo>
                <a:lnTo>
                  <a:pt x="1201119" y="2448732"/>
                </a:lnTo>
                <a:lnTo>
                  <a:pt x="1193370" y="0"/>
                </a:lnTo>
                <a:lnTo>
                  <a:pt x="707093" y="5152"/>
                </a:lnTo>
              </a:path>
            </a:pathLst>
          </a:custGeom>
          <a:noFill/>
          <a:ln w="19050" cap="flat" cmpd="sng" algn="ctr">
            <a:solidFill>
              <a:srgbClr val="505050"/>
            </a:solidFill>
            <a:prstDash val="dash"/>
            <a:miter lim="800000"/>
            <a:headEnd type="none" w="med" len="med"/>
            <a:tailEnd type="triangle" w="lg" len="lg"/>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nvGrpSpPr>
          <p:cNvPr id="57388" name="Group 28">
            <a:extLst>
              <a:ext uri="{FF2B5EF4-FFF2-40B4-BE49-F238E27FC236}">
                <a16:creationId xmlns:a16="http://schemas.microsoft.com/office/drawing/2014/main" id="{30181671-A6DE-4FC2-91B4-6B598410CDAB}"/>
              </a:ext>
            </a:extLst>
          </p:cNvPr>
          <p:cNvGrpSpPr>
            <a:grpSpLocks/>
          </p:cNvGrpSpPr>
          <p:nvPr/>
        </p:nvGrpSpPr>
        <p:grpSpPr bwMode="auto">
          <a:xfrm>
            <a:off x="5919788" y="4497388"/>
            <a:ext cx="696912" cy="696912"/>
            <a:chOff x="7645100" y="5385043"/>
            <a:chExt cx="961730" cy="961730"/>
          </a:xfrm>
        </p:grpSpPr>
        <p:sp>
          <p:nvSpPr>
            <p:cNvPr id="621" name="Oval 313">
              <a:extLst>
                <a:ext uri="{FF2B5EF4-FFF2-40B4-BE49-F238E27FC236}">
                  <a16:creationId xmlns:a16="http://schemas.microsoft.com/office/drawing/2014/main" id="{D907D4F9-9812-4084-A286-A49251B35C4C}"/>
                </a:ext>
              </a:extLst>
            </p:cNvPr>
            <p:cNvSpPr/>
            <p:nvPr/>
          </p:nvSpPr>
          <p:spPr>
            <a:xfrm>
              <a:off x="7645100" y="5385043"/>
              <a:ext cx="961730" cy="961730"/>
            </a:xfrm>
            <a:prstGeom prst="ellipse">
              <a:avLst/>
            </a:prstGeom>
            <a:solidFill>
              <a:srgbClr val="00205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2" name="Pie 27">
              <a:extLst>
                <a:ext uri="{FF2B5EF4-FFF2-40B4-BE49-F238E27FC236}">
                  <a16:creationId xmlns:a16="http://schemas.microsoft.com/office/drawing/2014/main" id="{48640881-6ABC-452E-8481-C22EAE686E86}"/>
                </a:ext>
              </a:extLst>
            </p:cNvPr>
            <p:cNvSpPr/>
            <p:nvPr/>
          </p:nvSpPr>
          <p:spPr bwMode="auto">
            <a:xfrm rot="5400000">
              <a:off x="7727253" y="5486911"/>
              <a:ext cx="760183" cy="757993"/>
            </a:xfrm>
            <a:prstGeom prst="pie">
              <a:avLst>
                <a:gd name="adj1" fmla="val 10772539"/>
                <a:gd name="adj2" fmla="val 16200000"/>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23" name="Group 314">
              <a:extLst>
                <a:ext uri="{FF2B5EF4-FFF2-40B4-BE49-F238E27FC236}">
                  <a16:creationId xmlns:a16="http://schemas.microsoft.com/office/drawing/2014/main" id="{26DF81CF-5838-4A55-ACBB-224EAB7ADE14}"/>
                </a:ext>
              </a:extLst>
            </p:cNvPr>
            <p:cNvGrpSpPr/>
            <p:nvPr/>
          </p:nvGrpSpPr>
          <p:grpSpPr>
            <a:xfrm>
              <a:off x="7766598" y="5502737"/>
              <a:ext cx="726341" cy="726341"/>
              <a:chOff x="-2182491" y="-2253817"/>
              <a:chExt cx="987104" cy="987105"/>
            </a:xfrm>
            <a:solidFill>
              <a:srgbClr val="EAEAEA"/>
            </a:solidFill>
          </p:grpSpPr>
          <p:sp>
            <p:nvSpPr>
              <p:cNvPr id="624" name="Freeform 315">
                <a:extLst>
                  <a:ext uri="{FF2B5EF4-FFF2-40B4-BE49-F238E27FC236}">
                    <a16:creationId xmlns:a16="http://schemas.microsoft.com/office/drawing/2014/main" id="{92FC6BB3-557D-44A7-B686-D8C4F076D3B5}"/>
                  </a:ext>
                </a:extLst>
              </p:cNvPr>
              <p:cNvSpPr/>
              <p:nvPr/>
            </p:nvSpPr>
            <p:spPr>
              <a:xfrm rot="16200000" flipH="1" flipV="1">
                <a:off x="-2182492" y="-2253816"/>
                <a:ext cx="987105" cy="987104"/>
              </a:xfrm>
              <a:custGeom>
                <a:avLst/>
                <a:gdLst>
                  <a:gd name="connsiteX0" fmla="*/ 742313 w 987105"/>
                  <a:gd name="connsiteY0" fmla="*/ 494761 h 987104"/>
                  <a:gd name="connsiteX1" fmla="*/ 760601 w 987105"/>
                  <a:gd name="connsiteY1" fmla="*/ 476473 h 987104"/>
                  <a:gd name="connsiteX2" fmla="*/ 815465 w 987105"/>
                  <a:gd name="connsiteY2" fmla="*/ 476473 h 987104"/>
                  <a:gd name="connsiteX3" fmla="*/ 833753 w 987105"/>
                  <a:gd name="connsiteY3" fmla="*/ 494761 h 987104"/>
                  <a:gd name="connsiteX4" fmla="*/ 815465 w 987105"/>
                  <a:gd name="connsiteY4" fmla="*/ 513049 h 987104"/>
                  <a:gd name="connsiteX5" fmla="*/ 760601 w 987105"/>
                  <a:gd name="connsiteY5" fmla="*/ 513049 h 987104"/>
                  <a:gd name="connsiteX6" fmla="*/ 742313 w 987105"/>
                  <a:gd name="connsiteY6" fmla="*/ 494761 h 987104"/>
                  <a:gd name="connsiteX7" fmla="*/ 692175 w 987105"/>
                  <a:gd name="connsiteY7" fmla="*/ 296494 h 987104"/>
                  <a:gd name="connsiteX8" fmla="*/ 697167 w 987105"/>
                  <a:gd name="connsiteY8" fmla="*/ 283418 h 987104"/>
                  <a:gd name="connsiteX9" fmla="*/ 734860 w 987105"/>
                  <a:gd name="connsiteY9" fmla="*/ 243552 h 987104"/>
                  <a:gd name="connsiteX10" fmla="*/ 760713 w 987105"/>
                  <a:gd name="connsiteY10" fmla="*/ 242827 h 987104"/>
                  <a:gd name="connsiteX11" fmla="*/ 761437 w 987105"/>
                  <a:gd name="connsiteY11" fmla="*/ 268680 h 987104"/>
                  <a:gd name="connsiteX12" fmla="*/ 723744 w 987105"/>
                  <a:gd name="connsiteY12" fmla="*/ 308546 h 987104"/>
                  <a:gd name="connsiteX13" fmla="*/ 697891 w 987105"/>
                  <a:gd name="connsiteY13" fmla="*/ 309271 h 987104"/>
                  <a:gd name="connsiteX14" fmla="*/ 692175 w 987105"/>
                  <a:gd name="connsiteY14" fmla="*/ 296494 h 987104"/>
                  <a:gd name="connsiteX15" fmla="*/ 692175 w 987105"/>
                  <a:gd name="connsiteY15" fmla="*/ 690608 h 987104"/>
                  <a:gd name="connsiteX16" fmla="*/ 697891 w 987105"/>
                  <a:gd name="connsiteY16" fmla="*/ 677831 h 987104"/>
                  <a:gd name="connsiteX17" fmla="*/ 723744 w 987105"/>
                  <a:gd name="connsiteY17" fmla="*/ 678556 h 987104"/>
                  <a:gd name="connsiteX18" fmla="*/ 761437 w 987105"/>
                  <a:gd name="connsiteY18" fmla="*/ 718422 h 987104"/>
                  <a:gd name="connsiteX19" fmla="*/ 760713 w 987105"/>
                  <a:gd name="connsiteY19" fmla="*/ 744275 h 987104"/>
                  <a:gd name="connsiteX20" fmla="*/ 734860 w 987105"/>
                  <a:gd name="connsiteY20" fmla="*/ 743550 h 987104"/>
                  <a:gd name="connsiteX21" fmla="*/ 697167 w 987105"/>
                  <a:gd name="connsiteY21" fmla="*/ 703684 h 987104"/>
                  <a:gd name="connsiteX22" fmla="*/ 692175 w 987105"/>
                  <a:gd name="connsiteY22" fmla="*/ 690608 h 987104"/>
                  <a:gd name="connsiteX23" fmla="*/ 487430 w 987105"/>
                  <a:gd name="connsiteY23" fmla="*/ 211975 h 987104"/>
                  <a:gd name="connsiteX24" fmla="*/ 487430 w 987105"/>
                  <a:gd name="connsiteY24" fmla="*/ 157111 h 987104"/>
                  <a:gd name="connsiteX25" fmla="*/ 505718 w 987105"/>
                  <a:gd name="connsiteY25" fmla="*/ 138823 h 987104"/>
                  <a:gd name="connsiteX26" fmla="*/ 524006 w 987105"/>
                  <a:gd name="connsiteY26" fmla="*/ 157111 h 987104"/>
                  <a:gd name="connsiteX27" fmla="*/ 524006 w 987105"/>
                  <a:gd name="connsiteY27" fmla="*/ 211975 h 987104"/>
                  <a:gd name="connsiteX28" fmla="*/ 505718 w 987105"/>
                  <a:gd name="connsiteY28" fmla="*/ 230263 h 987104"/>
                  <a:gd name="connsiteX29" fmla="*/ 487430 w 987105"/>
                  <a:gd name="connsiteY29" fmla="*/ 211975 h 987104"/>
                  <a:gd name="connsiteX30" fmla="*/ 487430 w 987105"/>
                  <a:gd name="connsiteY30" fmla="*/ 829993 h 987104"/>
                  <a:gd name="connsiteX31" fmla="*/ 487430 w 987105"/>
                  <a:gd name="connsiteY31" fmla="*/ 775129 h 987104"/>
                  <a:gd name="connsiteX32" fmla="*/ 505718 w 987105"/>
                  <a:gd name="connsiteY32" fmla="*/ 756841 h 987104"/>
                  <a:gd name="connsiteX33" fmla="*/ 524006 w 987105"/>
                  <a:gd name="connsiteY33" fmla="*/ 775129 h 987104"/>
                  <a:gd name="connsiteX34" fmla="*/ 524006 w 987105"/>
                  <a:gd name="connsiteY34" fmla="*/ 829993 h 987104"/>
                  <a:gd name="connsiteX35" fmla="*/ 505718 w 987105"/>
                  <a:gd name="connsiteY35" fmla="*/ 848281 h 987104"/>
                  <a:gd name="connsiteX36" fmla="*/ 487430 w 987105"/>
                  <a:gd name="connsiteY36" fmla="*/ 829993 h 987104"/>
                  <a:gd name="connsiteX37" fmla="*/ 245008 w 987105"/>
                  <a:gd name="connsiteY37" fmla="*/ 255605 h 987104"/>
                  <a:gd name="connsiteX38" fmla="*/ 250724 w 987105"/>
                  <a:gd name="connsiteY38" fmla="*/ 242828 h 987104"/>
                  <a:gd name="connsiteX39" fmla="*/ 276577 w 987105"/>
                  <a:gd name="connsiteY39" fmla="*/ 243553 h 987104"/>
                  <a:gd name="connsiteX40" fmla="*/ 314270 w 987105"/>
                  <a:gd name="connsiteY40" fmla="*/ 283419 h 987104"/>
                  <a:gd name="connsiteX41" fmla="*/ 313546 w 987105"/>
                  <a:gd name="connsiteY41" fmla="*/ 309272 h 987104"/>
                  <a:gd name="connsiteX42" fmla="*/ 287693 w 987105"/>
                  <a:gd name="connsiteY42" fmla="*/ 308547 h 987104"/>
                  <a:gd name="connsiteX43" fmla="*/ 250000 w 987105"/>
                  <a:gd name="connsiteY43" fmla="*/ 268681 h 987104"/>
                  <a:gd name="connsiteX44" fmla="*/ 245008 w 987105"/>
                  <a:gd name="connsiteY44" fmla="*/ 255605 h 987104"/>
                  <a:gd name="connsiteX45" fmla="*/ 245008 w 987105"/>
                  <a:gd name="connsiteY45" fmla="*/ 731499 h 987104"/>
                  <a:gd name="connsiteX46" fmla="*/ 250000 w 987105"/>
                  <a:gd name="connsiteY46" fmla="*/ 718423 h 987104"/>
                  <a:gd name="connsiteX47" fmla="*/ 287693 w 987105"/>
                  <a:gd name="connsiteY47" fmla="*/ 678557 h 987104"/>
                  <a:gd name="connsiteX48" fmla="*/ 313546 w 987105"/>
                  <a:gd name="connsiteY48" fmla="*/ 677832 h 987104"/>
                  <a:gd name="connsiteX49" fmla="*/ 314270 w 987105"/>
                  <a:gd name="connsiteY49" fmla="*/ 703685 h 987104"/>
                  <a:gd name="connsiteX50" fmla="*/ 276577 w 987105"/>
                  <a:gd name="connsiteY50" fmla="*/ 743551 h 987104"/>
                  <a:gd name="connsiteX51" fmla="*/ 250724 w 987105"/>
                  <a:gd name="connsiteY51" fmla="*/ 744276 h 987104"/>
                  <a:gd name="connsiteX52" fmla="*/ 245008 w 987105"/>
                  <a:gd name="connsiteY52" fmla="*/ 731499 h 987104"/>
                  <a:gd name="connsiteX53" fmla="*/ 153350 w 987105"/>
                  <a:gd name="connsiteY53" fmla="*/ 494761 h 987104"/>
                  <a:gd name="connsiteX54" fmla="*/ 171638 w 987105"/>
                  <a:gd name="connsiteY54" fmla="*/ 476473 h 987104"/>
                  <a:gd name="connsiteX55" fmla="*/ 226502 w 987105"/>
                  <a:gd name="connsiteY55" fmla="*/ 476473 h 987104"/>
                  <a:gd name="connsiteX56" fmla="*/ 244790 w 987105"/>
                  <a:gd name="connsiteY56" fmla="*/ 494761 h 987104"/>
                  <a:gd name="connsiteX57" fmla="*/ 226502 w 987105"/>
                  <a:gd name="connsiteY57" fmla="*/ 513049 h 987104"/>
                  <a:gd name="connsiteX58" fmla="*/ 171638 w 987105"/>
                  <a:gd name="connsiteY58" fmla="*/ 513049 h 987104"/>
                  <a:gd name="connsiteX59" fmla="*/ 153350 w 987105"/>
                  <a:gd name="connsiteY59" fmla="*/ 494761 h 987104"/>
                  <a:gd name="connsiteX60" fmla="*/ 87951 w 987105"/>
                  <a:gd name="connsiteY60" fmla="*/ 493552 h 987104"/>
                  <a:gd name="connsiteX61" fmla="*/ 493553 w 987105"/>
                  <a:gd name="connsiteY61" fmla="*/ 899153 h 987104"/>
                  <a:gd name="connsiteX62" fmla="*/ 899154 w 987105"/>
                  <a:gd name="connsiteY62" fmla="*/ 493552 h 987104"/>
                  <a:gd name="connsiteX63" fmla="*/ 493553 w 987105"/>
                  <a:gd name="connsiteY63" fmla="*/ 87951 h 987104"/>
                  <a:gd name="connsiteX64" fmla="*/ 87951 w 987105"/>
                  <a:gd name="connsiteY64" fmla="*/ 493552 h 987104"/>
                  <a:gd name="connsiteX65" fmla="*/ 0 w 987105"/>
                  <a:gd name="connsiteY65" fmla="*/ 493552 h 987104"/>
                  <a:gd name="connsiteX66" fmla="*/ 493553 w 987105"/>
                  <a:gd name="connsiteY66" fmla="*/ 0 h 987104"/>
                  <a:gd name="connsiteX67" fmla="*/ 987105 w 987105"/>
                  <a:gd name="connsiteY67" fmla="*/ 493552 h 987104"/>
                  <a:gd name="connsiteX68" fmla="*/ 493553 w 987105"/>
                  <a:gd name="connsiteY68" fmla="*/ 987104 h 987104"/>
                  <a:gd name="connsiteX69" fmla="*/ 0 w 987105"/>
                  <a:gd name="connsiteY69" fmla="*/ 493552 h 9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987105" h="987104">
                    <a:moveTo>
                      <a:pt x="742313" y="494761"/>
                    </a:moveTo>
                    <a:cubicBezTo>
                      <a:pt x="742313" y="484661"/>
                      <a:pt x="750501" y="476473"/>
                      <a:pt x="760601" y="476473"/>
                    </a:cubicBezTo>
                    <a:lnTo>
                      <a:pt x="815465" y="476473"/>
                    </a:lnTo>
                    <a:cubicBezTo>
                      <a:pt x="825565" y="476473"/>
                      <a:pt x="833753" y="484661"/>
                      <a:pt x="833753" y="494761"/>
                    </a:cubicBezTo>
                    <a:cubicBezTo>
                      <a:pt x="833753" y="504861"/>
                      <a:pt x="825565" y="513049"/>
                      <a:pt x="815465" y="513049"/>
                    </a:cubicBezTo>
                    <a:lnTo>
                      <a:pt x="760601" y="513049"/>
                    </a:lnTo>
                    <a:cubicBezTo>
                      <a:pt x="750501" y="513049"/>
                      <a:pt x="742313" y="504861"/>
                      <a:pt x="742313" y="494761"/>
                    </a:cubicBezTo>
                    <a:close/>
                    <a:moveTo>
                      <a:pt x="692175" y="296494"/>
                    </a:moveTo>
                    <a:cubicBezTo>
                      <a:pt x="692044" y="291816"/>
                      <a:pt x="693697" y="287087"/>
                      <a:pt x="697167" y="283418"/>
                    </a:cubicBezTo>
                    <a:lnTo>
                      <a:pt x="734860" y="243552"/>
                    </a:lnTo>
                    <a:cubicBezTo>
                      <a:pt x="741799" y="236213"/>
                      <a:pt x="753374" y="235888"/>
                      <a:pt x="760713" y="242827"/>
                    </a:cubicBezTo>
                    <a:cubicBezTo>
                      <a:pt x="768052" y="249766"/>
                      <a:pt x="768376" y="261341"/>
                      <a:pt x="761437" y="268680"/>
                    </a:cubicBezTo>
                    <a:lnTo>
                      <a:pt x="723744" y="308546"/>
                    </a:lnTo>
                    <a:cubicBezTo>
                      <a:pt x="716805" y="315885"/>
                      <a:pt x="705230" y="316210"/>
                      <a:pt x="697891" y="309271"/>
                    </a:cubicBezTo>
                    <a:cubicBezTo>
                      <a:pt x="694222" y="305801"/>
                      <a:pt x="692306" y="301173"/>
                      <a:pt x="692175" y="296494"/>
                    </a:cubicBezTo>
                    <a:close/>
                    <a:moveTo>
                      <a:pt x="692175" y="690608"/>
                    </a:moveTo>
                    <a:cubicBezTo>
                      <a:pt x="692306" y="685929"/>
                      <a:pt x="694222" y="681301"/>
                      <a:pt x="697891" y="677831"/>
                    </a:cubicBezTo>
                    <a:cubicBezTo>
                      <a:pt x="705230" y="670892"/>
                      <a:pt x="716805" y="671217"/>
                      <a:pt x="723744" y="678556"/>
                    </a:cubicBezTo>
                    <a:lnTo>
                      <a:pt x="761437" y="718422"/>
                    </a:lnTo>
                    <a:cubicBezTo>
                      <a:pt x="768376" y="725761"/>
                      <a:pt x="768052" y="737336"/>
                      <a:pt x="760713" y="744275"/>
                    </a:cubicBezTo>
                    <a:cubicBezTo>
                      <a:pt x="753374" y="751214"/>
                      <a:pt x="741799" y="750889"/>
                      <a:pt x="734860" y="743550"/>
                    </a:cubicBezTo>
                    <a:lnTo>
                      <a:pt x="697167" y="703684"/>
                    </a:lnTo>
                    <a:cubicBezTo>
                      <a:pt x="693697" y="700015"/>
                      <a:pt x="692044" y="695286"/>
                      <a:pt x="692175" y="690608"/>
                    </a:cubicBezTo>
                    <a:close/>
                    <a:moveTo>
                      <a:pt x="487430" y="211975"/>
                    </a:moveTo>
                    <a:lnTo>
                      <a:pt x="487430" y="157111"/>
                    </a:lnTo>
                    <a:cubicBezTo>
                      <a:pt x="487430" y="147011"/>
                      <a:pt x="495618" y="138823"/>
                      <a:pt x="505718" y="138823"/>
                    </a:cubicBezTo>
                    <a:cubicBezTo>
                      <a:pt x="515818" y="138823"/>
                      <a:pt x="524006" y="147011"/>
                      <a:pt x="524006" y="157111"/>
                    </a:cubicBezTo>
                    <a:lnTo>
                      <a:pt x="524006" y="211975"/>
                    </a:lnTo>
                    <a:cubicBezTo>
                      <a:pt x="524006" y="222075"/>
                      <a:pt x="515818" y="230263"/>
                      <a:pt x="505718" y="230263"/>
                    </a:cubicBezTo>
                    <a:cubicBezTo>
                      <a:pt x="495618" y="230263"/>
                      <a:pt x="487430" y="222075"/>
                      <a:pt x="487430" y="211975"/>
                    </a:cubicBezTo>
                    <a:close/>
                    <a:moveTo>
                      <a:pt x="487430" y="829993"/>
                    </a:moveTo>
                    <a:lnTo>
                      <a:pt x="487430" y="775129"/>
                    </a:lnTo>
                    <a:cubicBezTo>
                      <a:pt x="487430" y="765029"/>
                      <a:pt x="495618" y="756841"/>
                      <a:pt x="505718" y="756841"/>
                    </a:cubicBezTo>
                    <a:cubicBezTo>
                      <a:pt x="515818" y="756841"/>
                      <a:pt x="524006" y="765029"/>
                      <a:pt x="524006" y="775129"/>
                    </a:cubicBezTo>
                    <a:lnTo>
                      <a:pt x="524006" y="829993"/>
                    </a:lnTo>
                    <a:cubicBezTo>
                      <a:pt x="524006" y="840093"/>
                      <a:pt x="515818" y="848281"/>
                      <a:pt x="505718" y="848281"/>
                    </a:cubicBezTo>
                    <a:cubicBezTo>
                      <a:pt x="495618" y="848281"/>
                      <a:pt x="487430" y="840093"/>
                      <a:pt x="487430" y="829993"/>
                    </a:cubicBezTo>
                    <a:close/>
                    <a:moveTo>
                      <a:pt x="245008" y="255605"/>
                    </a:moveTo>
                    <a:cubicBezTo>
                      <a:pt x="245139" y="250926"/>
                      <a:pt x="247055" y="246298"/>
                      <a:pt x="250724" y="242828"/>
                    </a:cubicBezTo>
                    <a:cubicBezTo>
                      <a:pt x="258063" y="235889"/>
                      <a:pt x="269638" y="236214"/>
                      <a:pt x="276577" y="243553"/>
                    </a:cubicBezTo>
                    <a:lnTo>
                      <a:pt x="314270" y="283419"/>
                    </a:lnTo>
                    <a:cubicBezTo>
                      <a:pt x="321209" y="290758"/>
                      <a:pt x="320885" y="302333"/>
                      <a:pt x="313546" y="309272"/>
                    </a:cubicBezTo>
                    <a:cubicBezTo>
                      <a:pt x="306207" y="316211"/>
                      <a:pt x="294632" y="315886"/>
                      <a:pt x="287693" y="308547"/>
                    </a:cubicBezTo>
                    <a:lnTo>
                      <a:pt x="250000" y="268681"/>
                    </a:lnTo>
                    <a:cubicBezTo>
                      <a:pt x="246530" y="265012"/>
                      <a:pt x="244877" y="260283"/>
                      <a:pt x="245008" y="255605"/>
                    </a:cubicBezTo>
                    <a:close/>
                    <a:moveTo>
                      <a:pt x="245008" y="731499"/>
                    </a:moveTo>
                    <a:cubicBezTo>
                      <a:pt x="244877" y="726821"/>
                      <a:pt x="246530" y="722092"/>
                      <a:pt x="250000" y="718423"/>
                    </a:cubicBezTo>
                    <a:lnTo>
                      <a:pt x="287693" y="678557"/>
                    </a:lnTo>
                    <a:cubicBezTo>
                      <a:pt x="294632" y="671218"/>
                      <a:pt x="306207" y="670893"/>
                      <a:pt x="313546" y="677832"/>
                    </a:cubicBezTo>
                    <a:cubicBezTo>
                      <a:pt x="320885" y="684771"/>
                      <a:pt x="321209" y="696346"/>
                      <a:pt x="314270" y="703685"/>
                    </a:cubicBezTo>
                    <a:lnTo>
                      <a:pt x="276577" y="743551"/>
                    </a:lnTo>
                    <a:cubicBezTo>
                      <a:pt x="269638" y="750890"/>
                      <a:pt x="258063" y="751215"/>
                      <a:pt x="250724" y="744276"/>
                    </a:cubicBezTo>
                    <a:cubicBezTo>
                      <a:pt x="247055" y="740806"/>
                      <a:pt x="245139" y="736178"/>
                      <a:pt x="245008" y="731499"/>
                    </a:cubicBezTo>
                    <a:close/>
                    <a:moveTo>
                      <a:pt x="153350" y="494761"/>
                    </a:moveTo>
                    <a:cubicBezTo>
                      <a:pt x="153350" y="484661"/>
                      <a:pt x="161538" y="476473"/>
                      <a:pt x="171638" y="476473"/>
                    </a:cubicBezTo>
                    <a:lnTo>
                      <a:pt x="226502" y="476473"/>
                    </a:lnTo>
                    <a:cubicBezTo>
                      <a:pt x="236602" y="476473"/>
                      <a:pt x="244790" y="484661"/>
                      <a:pt x="244790" y="494761"/>
                    </a:cubicBezTo>
                    <a:cubicBezTo>
                      <a:pt x="244790" y="504861"/>
                      <a:pt x="236602" y="513049"/>
                      <a:pt x="226502" y="513049"/>
                    </a:cubicBezTo>
                    <a:lnTo>
                      <a:pt x="171638" y="513049"/>
                    </a:lnTo>
                    <a:cubicBezTo>
                      <a:pt x="161538" y="513049"/>
                      <a:pt x="153350" y="504861"/>
                      <a:pt x="153350" y="494761"/>
                    </a:cubicBezTo>
                    <a:close/>
                    <a:moveTo>
                      <a:pt x="87951" y="493552"/>
                    </a:moveTo>
                    <a:cubicBezTo>
                      <a:pt x="87951" y="717559"/>
                      <a:pt x="269546" y="899153"/>
                      <a:pt x="493553" y="899153"/>
                    </a:cubicBezTo>
                    <a:cubicBezTo>
                      <a:pt x="717560" y="899153"/>
                      <a:pt x="899154" y="717559"/>
                      <a:pt x="899154" y="493552"/>
                    </a:cubicBezTo>
                    <a:cubicBezTo>
                      <a:pt x="899154" y="269545"/>
                      <a:pt x="717560" y="87951"/>
                      <a:pt x="493553" y="87951"/>
                    </a:cubicBezTo>
                    <a:cubicBezTo>
                      <a:pt x="269546" y="87950"/>
                      <a:pt x="87951" y="269545"/>
                      <a:pt x="87951" y="493552"/>
                    </a:cubicBezTo>
                    <a:close/>
                    <a:moveTo>
                      <a:pt x="0" y="493552"/>
                    </a:moveTo>
                    <a:cubicBezTo>
                      <a:pt x="0" y="220971"/>
                      <a:pt x="220972" y="-1"/>
                      <a:pt x="493553" y="0"/>
                    </a:cubicBezTo>
                    <a:cubicBezTo>
                      <a:pt x="766134" y="0"/>
                      <a:pt x="987105" y="220971"/>
                      <a:pt x="987105" y="493552"/>
                    </a:cubicBezTo>
                    <a:cubicBezTo>
                      <a:pt x="987105" y="766133"/>
                      <a:pt x="766134" y="987104"/>
                      <a:pt x="493553" y="987104"/>
                    </a:cubicBezTo>
                    <a:cubicBezTo>
                      <a:pt x="220972" y="987104"/>
                      <a:pt x="0" y="766133"/>
                      <a:pt x="0" y="493552"/>
                    </a:cubicBezTo>
                    <a:close/>
                  </a:path>
                </a:pathLst>
              </a:custGeom>
              <a:grp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5" name="Rounded Rectangle 316">
                <a:extLst>
                  <a:ext uri="{FF2B5EF4-FFF2-40B4-BE49-F238E27FC236}">
                    <a16:creationId xmlns:a16="http://schemas.microsoft.com/office/drawing/2014/main" id="{45763486-B12E-42FF-A78D-6F11966FD37E}"/>
                  </a:ext>
                </a:extLst>
              </p:cNvPr>
              <p:cNvSpPr/>
              <p:nvPr/>
            </p:nvSpPr>
            <p:spPr>
              <a:xfrm rot="16200000" flipH="1" flipV="1">
                <a:off x="-1902173" y="-1949194"/>
                <a:ext cx="392203" cy="70836"/>
              </a:xfrm>
              <a:prstGeom prst="roundRect">
                <a:avLst>
                  <a:gd name="adj" fmla="val 50000"/>
                </a:avLst>
              </a:prstGeom>
              <a:solidFill>
                <a:srgbClr val="107C1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6" name="Rounded Rectangle 317">
                <a:extLst>
                  <a:ext uri="{FF2B5EF4-FFF2-40B4-BE49-F238E27FC236}">
                    <a16:creationId xmlns:a16="http://schemas.microsoft.com/office/drawing/2014/main" id="{7BEE9200-8AFB-4CC9-A232-EBA76F8CEDAB}"/>
                  </a:ext>
                </a:extLst>
              </p:cNvPr>
              <p:cNvSpPr/>
              <p:nvPr/>
            </p:nvSpPr>
            <p:spPr>
              <a:xfrm rot="10800000" flipH="1" flipV="1">
                <a:off x="-1716389" y="-1782466"/>
                <a:ext cx="320395" cy="70836"/>
              </a:xfrm>
              <a:prstGeom prst="roundRect">
                <a:avLst>
                  <a:gd name="adj" fmla="val 50000"/>
                </a:avLst>
              </a:prstGeom>
              <a:solidFill>
                <a:srgbClr val="107C1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7" name="Oval 318">
                <a:extLst>
                  <a:ext uri="{FF2B5EF4-FFF2-40B4-BE49-F238E27FC236}">
                    <a16:creationId xmlns:a16="http://schemas.microsoft.com/office/drawing/2014/main" id="{38F5C107-BA14-41E9-9B7B-B15E62B4CE42}"/>
                  </a:ext>
                </a:extLst>
              </p:cNvPr>
              <p:cNvSpPr/>
              <p:nvPr/>
            </p:nvSpPr>
            <p:spPr>
              <a:xfrm rot="9000000" flipH="1" flipV="1">
                <a:off x="-1746400" y="-1814260"/>
                <a:ext cx="111503" cy="111503"/>
              </a:xfrm>
              <a:prstGeom prst="ellipse">
                <a:avLst/>
              </a:prstGeom>
              <a:solidFill>
                <a:srgbClr val="107C1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7389" name="Group 187">
            <a:extLst>
              <a:ext uri="{FF2B5EF4-FFF2-40B4-BE49-F238E27FC236}">
                <a16:creationId xmlns:a16="http://schemas.microsoft.com/office/drawing/2014/main" id="{EF70CDAE-2F66-452C-9A98-2A07D58D6E92}"/>
              </a:ext>
            </a:extLst>
          </p:cNvPr>
          <p:cNvGrpSpPr>
            <a:grpSpLocks noChangeAspect="1"/>
          </p:cNvGrpSpPr>
          <p:nvPr/>
        </p:nvGrpSpPr>
        <p:grpSpPr bwMode="auto">
          <a:xfrm>
            <a:off x="3976688" y="4794250"/>
            <a:ext cx="525462" cy="347663"/>
            <a:chOff x="-12022284" y="-5000314"/>
            <a:chExt cx="8767064" cy="5979582"/>
          </a:xfrm>
        </p:grpSpPr>
        <p:sp>
          <p:nvSpPr>
            <p:cNvPr id="629" name="Freeform 254">
              <a:extLst>
                <a:ext uri="{FF2B5EF4-FFF2-40B4-BE49-F238E27FC236}">
                  <a16:creationId xmlns:a16="http://schemas.microsoft.com/office/drawing/2014/main" id="{5EE28C28-56AA-45D8-8967-F7BE08510BDF}"/>
                </a:ext>
              </a:extLst>
            </p:cNvPr>
            <p:cNvSpPr/>
            <p:nvPr/>
          </p:nvSpPr>
          <p:spPr bwMode="auto">
            <a:xfrm>
              <a:off x="-12022284" y="-5000314"/>
              <a:ext cx="8767064" cy="5979582"/>
            </a:xfrm>
            <a:custGeom>
              <a:avLst/>
              <a:gdLst>
                <a:gd name="connsiteX0" fmla="*/ 4216982 w 8766916"/>
                <a:gd name="connsiteY0" fmla="*/ 5580888 h 5979485"/>
                <a:gd name="connsiteX1" fmla="*/ 4178255 w 8766916"/>
                <a:gd name="connsiteY1" fmla="*/ 5596930 h 5979485"/>
                <a:gd name="connsiteX2" fmla="*/ 4162214 w 8766916"/>
                <a:gd name="connsiteY2" fmla="*/ 5635657 h 5979485"/>
                <a:gd name="connsiteX3" fmla="*/ 4162213 w 8766916"/>
                <a:gd name="connsiteY3" fmla="*/ 5635656 h 5979485"/>
                <a:gd name="connsiteX4" fmla="*/ 4162213 w 8766916"/>
                <a:gd name="connsiteY4" fmla="*/ 5635657 h 5979485"/>
                <a:gd name="connsiteX5" fmla="*/ 4162214 w 8766916"/>
                <a:gd name="connsiteY5" fmla="*/ 5635657 h 5979485"/>
                <a:gd name="connsiteX6" fmla="*/ 4178255 w 8766916"/>
                <a:gd name="connsiteY6" fmla="*/ 5674384 h 5979485"/>
                <a:gd name="connsiteX7" fmla="*/ 4216982 w 8766916"/>
                <a:gd name="connsiteY7" fmla="*/ 5690425 h 5979485"/>
                <a:gd name="connsiteX8" fmla="*/ 4549934 w 8766916"/>
                <a:gd name="connsiteY8" fmla="*/ 5690426 h 5979485"/>
                <a:gd name="connsiteX9" fmla="*/ 4604703 w 8766916"/>
                <a:gd name="connsiteY9" fmla="*/ 5635657 h 5979485"/>
                <a:gd name="connsiteX10" fmla="*/ 4604704 w 8766916"/>
                <a:gd name="connsiteY10" fmla="*/ 5635657 h 5979485"/>
                <a:gd name="connsiteX11" fmla="*/ 4549935 w 8766916"/>
                <a:gd name="connsiteY11" fmla="*/ 5580888 h 5979485"/>
                <a:gd name="connsiteX12" fmla="*/ 3969048 w 8766916"/>
                <a:gd name="connsiteY12" fmla="*/ 99945 h 5979485"/>
                <a:gd name="connsiteX13" fmla="*/ 3930321 w 8766916"/>
                <a:gd name="connsiteY13" fmla="*/ 115987 h 5979485"/>
                <a:gd name="connsiteX14" fmla="*/ 3914280 w 8766916"/>
                <a:gd name="connsiteY14" fmla="*/ 154714 h 5979485"/>
                <a:gd name="connsiteX15" fmla="*/ 3914279 w 8766916"/>
                <a:gd name="connsiteY15" fmla="*/ 154713 h 5979485"/>
                <a:gd name="connsiteX16" fmla="*/ 3914279 w 8766916"/>
                <a:gd name="connsiteY16" fmla="*/ 154714 h 5979485"/>
                <a:gd name="connsiteX17" fmla="*/ 3914280 w 8766916"/>
                <a:gd name="connsiteY17" fmla="*/ 154714 h 5979485"/>
                <a:gd name="connsiteX18" fmla="*/ 3930321 w 8766916"/>
                <a:gd name="connsiteY18" fmla="*/ 193441 h 5979485"/>
                <a:gd name="connsiteX19" fmla="*/ 3969048 w 8766916"/>
                <a:gd name="connsiteY19" fmla="*/ 209482 h 5979485"/>
                <a:gd name="connsiteX20" fmla="*/ 4797868 w 8766916"/>
                <a:gd name="connsiteY20" fmla="*/ 209483 h 5979485"/>
                <a:gd name="connsiteX21" fmla="*/ 4852637 w 8766916"/>
                <a:gd name="connsiteY21" fmla="*/ 154714 h 5979485"/>
                <a:gd name="connsiteX22" fmla="*/ 4852638 w 8766916"/>
                <a:gd name="connsiteY22" fmla="*/ 154714 h 5979485"/>
                <a:gd name="connsiteX23" fmla="*/ 4797869 w 8766916"/>
                <a:gd name="connsiteY23" fmla="*/ 99945 h 5979485"/>
                <a:gd name="connsiteX24" fmla="*/ 442123 w 8766916"/>
                <a:gd name="connsiteY24" fmla="*/ 0 h 5979485"/>
                <a:gd name="connsiteX25" fmla="*/ 8324793 w 8766916"/>
                <a:gd name="connsiteY25" fmla="*/ 0 h 5979485"/>
                <a:gd name="connsiteX26" fmla="*/ 8766916 w 8766916"/>
                <a:gd name="connsiteY26" fmla="*/ 442123 h 5979485"/>
                <a:gd name="connsiteX27" fmla="*/ 8766916 w 8766916"/>
                <a:gd name="connsiteY27" fmla="*/ 5537362 h 5979485"/>
                <a:gd name="connsiteX28" fmla="*/ 8324793 w 8766916"/>
                <a:gd name="connsiteY28" fmla="*/ 5979485 h 5979485"/>
                <a:gd name="connsiteX29" fmla="*/ 442123 w 8766916"/>
                <a:gd name="connsiteY29" fmla="*/ 5979485 h 5979485"/>
                <a:gd name="connsiteX30" fmla="*/ 0 w 8766916"/>
                <a:gd name="connsiteY30" fmla="*/ 5537362 h 5979485"/>
                <a:gd name="connsiteX31" fmla="*/ 0 w 8766916"/>
                <a:gd name="connsiteY31" fmla="*/ 442123 h 5979485"/>
                <a:gd name="connsiteX32" fmla="*/ 442123 w 8766916"/>
                <a:gd name="connsiteY32" fmla="*/ 0 h 597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6916" h="5979485">
                  <a:moveTo>
                    <a:pt x="4216982" y="5580888"/>
                  </a:moveTo>
                  <a:cubicBezTo>
                    <a:pt x="4201858" y="5580888"/>
                    <a:pt x="4188166" y="5587018"/>
                    <a:pt x="4178255" y="5596930"/>
                  </a:cubicBezTo>
                  <a:lnTo>
                    <a:pt x="4162214" y="5635657"/>
                  </a:lnTo>
                  <a:lnTo>
                    <a:pt x="4162213" y="5635656"/>
                  </a:lnTo>
                  <a:lnTo>
                    <a:pt x="4162213" y="5635657"/>
                  </a:lnTo>
                  <a:lnTo>
                    <a:pt x="4162214" y="5635657"/>
                  </a:lnTo>
                  <a:lnTo>
                    <a:pt x="4178255" y="5674384"/>
                  </a:lnTo>
                  <a:cubicBezTo>
                    <a:pt x="4188166" y="5684295"/>
                    <a:pt x="4201858" y="5690425"/>
                    <a:pt x="4216982" y="5690425"/>
                  </a:cubicBezTo>
                  <a:lnTo>
                    <a:pt x="4549934" y="5690426"/>
                  </a:lnTo>
                  <a:cubicBezTo>
                    <a:pt x="4580182" y="5690426"/>
                    <a:pt x="4604703" y="5665905"/>
                    <a:pt x="4604703" y="5635657"/>
                  </a:cubicBezTo>
                  <a:lnTo>
                    <a:pt x="4604704" y="5635657"/>
                  </a:lnTo>
                  <a:cubicBezTo>
                    <a:pt x="4604704" y="5605409"/>
                    <a:pt x="4580183" y="5580888"/>
                    <a:pt x="4549935" y="5580888"/>
                  </a:cubicBezTo>
                  <a:close/>
                  <a:moveTo>
                    <a:pt x="3969048" y="99945"/>
                  </a:moveTo>
                  <a:cubicBezTo>
                    <a:pt x="3953924" y="99945"/>
                    <a:pt x="3940232" y="106076"/>
                    <a:pt x="3930321" y="115987"/>
                  </a:cubicBezTo>
                  <a:lnTo>
                    <a:pt x="3914280" y="154714"/>
                  </a:lnTo>
                  <a:lnTo>
                    <a:pt x="3914279" y="154713"/>
                  </a:lnTo>
                  <a:lnTo>
                    <a:pt x="3914279" y="154714"/>
                  </a:lnTo>
                  <a:lnTo>
                    <a:pt x="3914280" y="154714"/>
                  </a:lnTo>
                  <a:lnTo>
                    <a:pt x="3930321" y="193441"/>
                  </a:lnTo>
                  <a:cubicBezTo>
                    <a:pt x="3940232" y="203352"/>
                    <a:pt x="3953924" y="209482"/>
                    <a:pt x="3969048" y="209482"/>
                  </a:cubicBezTo>
                  <a:lnTo>
                    <a:pt x="4797868" y="209483"/>
                  </a:lnTo>
                  <a:cubicBezTo>
                    <a:pt x="4828116" y="209483"/>
                    <a:pt x="4852637" y="184962"/>
                    <a:pt x="4852637" y="154714"/>
                  </a:cubicBezTo>
                  <a:lnTo>
                    <a:pt x="4852638" y="154714"/>
                  </a:lnTo>
                  <a:cubicBezTo>
                    <a:pt x="4852638" y="124466"/>
                    <a:pt x="4828117" y="99945"/>
                    <a:pt x="4797869" y="99945"/>
                  </a:cubicBezTo>
                  <a:close/>
                  <a:moveTo>
                    <a:pt x="442123" y="0"/>
                  </a:moveTo>
                  <a:lnTo>
                    <a:pt x="8324793" y="0"/>
                  </a:lnTo>
                  <a:cubicBezTo>
                    <a:pt x="8568971" y="0"/>
                    <a:pt x="8766916" y="197945"/>
                    <a:pt x="8766916" y="442123"/>
                  </a:cubicBezTo>
                  <a:lnTo>
                    <a:pt x="8766916" y="5537362"/>
                  </a:lnTo>
                  <a:cubicBezTo>
                    <a:pt x="8766916" y="5781540"/>
                    <a:pt x="8568971" y="5979485"/>
                    <a:pt x="8324793" y="5979485"/>
                  </a:cubicBezTo>
                  <a:lnTo>
                    <a:pt x="442123" y="5979485"/>
                  </a:lnTo>
                  <a:cubicBezTo>
                    <a:pt x="197945" y="5979485"/>
                    <a:pt x="0" y="5781540"/>
                    <a:pt x="0" y="5537362"/>
                  </a:cubicBezTo>
                  <a:lnTo>
                    <a:pt x="0" y="442123"/>
                  </a:lnTo>
                  <a:cubicBezTo>
                    <a:pt x="0" y="197945"/>
                    <a:pt x="197945" y="0"/>
                    <a:pt x="442123" y="0"/>
                  </a:cubicBezTo>
                  <a:close/>
                </a:path>
              </a:pathLst>
            </a:custGeom>
            <a:solidFill>
              <a:srgbClr val="107C1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0" name="Rounded Rectangle 255">
              <a:extLst>
                <a:ext uri="{FF2B5EF4-FFF2-40B4-BE49-F238E27FC236}">
                  <a16:creationId xmlns:a16="http://schemas.microsoft.com/office/drawing/2014/main" id="{2670AD0C-FE12-443F-B219-263249BCE7F6}"/>
                </a:ext>
              </a:extLst>
            </p:cNvPr>
            <p:cNvSpPr/>
            <p:nvPr/>
          </p:nvSpPr>
          <p:spPr bwMode="auto">
            <a:xfrm>
              <a:off x="-11704445" y="-4645354"/>
              <a:ext cx="8131385" cy="5023934"/>
            </a:xfrm>
            <a:prstGeom prst="roundRect">
              <a:avLst>
                <a:gd name="adj" fmla="val 3154"/>
              </a:avLst>
            </a:prstGeom>
            <a:solidFill>
              <a:srgbClr val="A4DCF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518" name="Group 256">
              <a:extLst>
                <a:ext uri="{FF2B5EF4-FFF2-40B4-BE49-F238E27FC236}">
                  <a16:creationId xmlns:a16="http://schemas.microsoft.com/office/drawing/2014/main" id="{52F142A5-35C0-4BCC-ADAF-0AD39B71D498}"/>
                </a:ext>
              </a:extLst>
            </p:cNvPr>
            <p:cNvGrpSpPr>
              <a:grpSpLocks/>
            </p:cNvGrpSpPr>
            <p:nvPr/>
          </p:nvGrpSpPr>
          <p:grpSpPr bwMode="auto">
            <a:xfrm>
              <a:off x="-11264057" y="-1772551"/>
              <a:ext cx="7136246" cy="1854743"/>
              <a:chOff x="-2260600" y="-1854743"/>
              <a:chExt cx="7136246" cy="1854743"/>
            </a:xfrm>
          </p:grpSpPr>
          <p:sp>
            <p:nvSpPr>
              <p:cNvPr id="667" name="Rectangle 292">
                <a:extLst>
                  <a:ext uri="{FF2B5EF4-FFF2-40B4-BE49-F238E27FC236}">
                    <a16:creationId xmlns:a16="http://schemas.microsoft.com/office/drawing/2014/main" id="{D604FCFF-49B8-4EB0-9A9D-04098189EE27}"/>
                  </a:ext>
                </a:extLst>
              </p:cNvPr>
              <p:cNvSpPr/>
              <p:nvPr/>
            </p:nvSpPr>
            <p:spPr bwMode="auto">
              <a:xfrm>
                <a:off x="-1562070"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8" name="Rectangle 293">
                <a:extLst>
                  <a:ext uri="{FF2B5EF4-FFF2-40B4-BE49-F238E27FC236}">
                    <a16:creationId xmlns:a16="http://schemas.microsoft.com/office/drawing/2014/main" id="{3CA38A6A-143D-46AC-B26F-77A1ECB6B9AF}"/>
                  </a:ext>
                </a:extLst>
              </p:cNvPr>
              <p:cNvSpPr/>
              <p:nvPr/>
            </p:nvSpPr>
            <p:spPr bwMode="auto">
              <a:xfrm>
                <a:off x="-714497"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9" name="Rectangle 294">
                <a:extLst>
                  <a:ext uri="{FF2B5EF4-FFF2-40B4-BE49-F238E27FC236}">
                    <a16:creationId xmlns:a16="http://schemas.microsoft.com/office/drawing/2014/main" id="{B0B0D717-72EC-4F7C-85BD-CD31AF6F5616}"/>
                  </a:ext>
                </a:extLst>
              </p:cNvPr>
              <p:cNvSpPr/>
              <p:nvPr/>
            </p:nvSpPr>
            <p:spPr bwMode="auto">
              <a:xfrm>
                <a:off x="186049"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0" name="Rectangle 295">
                <a:extLst>
                  <a:ext uri="{FF2B5EF4-FFF2-40B4-BE49-F238E27FC236}">
                    <a16:creationId xmlns:a16="http://schemas.microsoft.com/office/drawing/2014/main" id="{A51451A7-E127-4DEE-8CD7-B42C15DD2CDC}"/>
                  </a:ext>
                </a:extLst>
              </p:cNvPr>
              <p:cNvSpPr/>
              <p:nvPr/>
            </p:nvSpPr>
            <p:spPr bwMode="auto">
              <a:xfrm>
                <a:off x="1060117" y="-1860642"/>
                <a:ext cx="556211"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1" name="Rectangle 296">
                <a:extLst>
                  <a:ext uri="{FF2B5EF4-FFF2-40B4-BE49-F238E27FC236}">
                    <a16:creationId xmlns:a16="http://schemas.microsoft.com/office/drawing/2014/main" id="{0CEE6456-959A-4BC0-ACF4-1E94C7999178}"/>
                  </a:ext>
                </a:extLst>
              </p:cNvPr>
              <p:cNvSpPr/>
              <p:nvPr/>
            </p:nvSpPr>
            <p:spPr bwMode="auto">
              <a:xfrm>
                <a:off x="1960663"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2" name="Rectangle 297">
                <a:extLst>
                  <a:ext uri="{FF2B5EF4-FFF2-40B4-BE49-F238E27FC236}">
                    <a16:creationId xmlns:a16="http://schemas.microsoft.com/office/drawing/2014/main" id="{EA1CB993-C1D6-4E1C-AA93-362381B42A2F}"/>
                  </a:ext>
                </a:extLst>
              </p:cNvPr>
              <p:cNvSpPr/>
              <p:nvPr/>
            </p:nvSpPr>
            <p:spPr bwMode="auto">
              <a:xfrm>
                <a:off x="3708782"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3" name="Rectangle 298">
                <a:extLst>
                  <a:ext uri="{FF2B5EF4-FFF2-40B4-BE49-F238E27FC236}">
                    <a16:creationId xmlns:a16="http://schemas.microsoft.com/office/drawing/2014/main" id="{2AA00912-43D6-42DA-B051-4F63DA10EDB8}"/>
                  </a:ext>
                </a:extLst>
              </p:cNvPr>
              <p:cNvSpPr/>
              <p:nvPr/>
            </p:nvSpPr>
            <p:spPr bwMode="auto">
              <a:xfrm>
                <a:off x="-1562070" y="-1505682"/>
                <a:ext cx="529733" cy="150170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4" name="Rectangle 299">
                <a:extLst>
                  <a:ext uri="{FF2B5EF4-FFF2-40B4-BE49-F238E27FC236}">
                    <a16:creationId xmlns:a16="http://schemas.microsoft.com/office/drawing/2014/main" id="{673637BB-2A61-474E-8AD5-66B62D415719}"/>
                  </a:ext>
                </a:extLst>
              </p:cNvPr>
              <p:cNvSpPr/>
              <p:nvPr/>
            </p:nvSpPr>
            <p:spPr bwMode="auto">
              <a:xfrm>
                <a:off x="-714497" y="-1396466"/>
                <a:ext cx="529733" cy="139249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5" name="Rectangle 300">
                <a:extLst>
                  <a:ext uri="{FF2B5EF4-FFF2-40B4-BE49-F238E27FC236}">
                    <a16:creationId xmlns:a16="http://schemas.microsoft.com/office/drawing/2014/main" id="{9F029D46-D4D0-4907-A26C-48C6FF5D3FAE}"/>
                  </a:ext>
                </a:extLst>
              </p:cNvPr>
              <p:cNvSpPr/>
              <p:nvPr/>
            </p:nvSpPr>
            <p:spPr bwMode="auto">
              <a:xfrm>
                <a:off x="186049" y="-1205347"/>
                <a:ext cx="529733" cy="1201374"/>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6" name="Rectangle 301">
                <a:extLst>
                  <a:ext uri="{FF2B5EF4-FFF2-40B4-BE49-F238E27FC236}">
                    <a16:creationId xmlns:a16="http://schemas.microsoft.com/office/drawing/2014/main" id="{88D50737-D471-4E07-AF60-6C207A3DD335}"/>
                  </a:ext>
                </a:extLst>
              </p:cNvPr>
              <p:cNvSpPr/>
              <p:nvPr/>
            </p:nvSpPr>
            <p:spPr bwMode="auto">
              <a:xfrm>
                <a:off x="2834714" y="-1860642"/>
                <a:ext cx="529733" cy="1802061"/>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7" name="Rectangle 302">
                <a:extLst>
                  <a:ext uri="{FF2B5EF4-FFF2-40B4-BE49-F238E27FC236}">
                    <a16:creationId xmlns:a16="http://schemas.microsoft.com/office/drawing/2014/main" id="{477310E4-9125-4E16-BFE1-9119E57CE983}"/>
                  </a:ext>
                </a:extLst>
              </p:cNvPr>
              <p:cNvSpPr/>
              <p:nvPr/>
            </p:nvSpPr>
            <p:spPr bwMode="auto">
              <a:xfrm>
                <a:off x="1060117" y="-823092"/>
                <a:ext cx="556211" cy="81911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8" name="Rectangle 303">
                <a:extLst>
                  <a:ext uri="{FF2B5EF4-FFF2-40B4-BE49-F238E27FC236}">
                    <a16:creationId xmlns:a16="http://schemas.microsoft.com/office/drawing/2014/main" id="{427197D7-043A-4DE4-A1A7-1780DE9D0C5C}"/>
                  </a:ext>
                </a:extLst>
              </p:cNvPr>
              <p:cNvSpPr/>
              <p:nvPr/>
            </p:nvSpPr>
            <p:spPr bwMode="auto">
              <a:xfrm>
                <a:off x="1960663" y="-631956"/>
                <a:ext cx="529733" cy="627982"/>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9" name="Rectangle 304">
                <a:extLst>
                  <a:ext uri="{FF2B5EF4-FFF2-40B4-BE49-F238E27FC236}">
                    <a16:creationId xmlns:a16="http://schemas.microsoft.com/office/drawing/2014/main" id="{493EE247-A0CC-4E49-80A0-D2BED6B23D30}"/>
                  </a:ext>
                </a:extLst>
              </p:cNvPr>
              <p:cNvSpPr/>
              <p:nvPr/>
            </p:nvSpPr>
            <p:spPr bwMode="auto">
              <a:xfrm>
                <a:off x="2834714" y="-440836"/>
                <a:ext cx="529733" cy="43686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0" name="Rectangle 305">
                <a:extLst>
                  <a:ext uri="{FF2B5EF4-FFF2-40B4-BE49-F238E27FC236}">
                    <a16:creationId xmlns:a16="http://schemas.microsoft.com/office/drawing/2014/main" id="{F72AD8BA-3704-4158-AD4F-F400D641F283}"/>
                  </a:ext>
                </a:extLst>
              </p:cNvPr>
              <p:cNvSpPr/>
              <p:nvPr/>
            </p:nvSpPr>
            <p:spPr bwMode="auto">
              <a:xfrm>
                <a:off x="3708782" y="-468132"/>
                <a:ext cx="529733" cy="46415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1" name="Rectangle 306">
                <a:extLst>
                  <a:ext uri="{FF2B5EF4-FFF2-40B4-BE49-F238E27FC236}">
                    <a16:creationId xmlns:a16="http://schemas.microsoft.com/office/drawing/2014/main" id="{7F0400C5-67F6-46FF-8F5F-7AE208F71AC6}"/>
                  </a:ext>
                </a:extLst>
              </p:cNvPr>
              <p:cNvSpPr/>
              <p:nvPr/>
            </p:nvSpPr>
            <p:spPr bwMode="auto">
              <a:xfrm>
                <a:off x="-2250723" y="-85876"/>
                <a:ext cx="7124917" cy="81903"/>
              </a:xfrm>
              <a:prstGeom prst="rect">
                <a:avLst/>
              </a:prstGeom>
              <a:solidFill>
                <a:srgbClr val="FFFFFF"/>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32" name="Round Single Corner Rectangle 257">
              <a:extLst>
                <a:ext uri="{FF2B5EF4-FFF2-40B4-BE49-F238E27FC236}">
                  <a16:creationId xmlns:a16="http://schemas.microsoft.com/office/drawing/2014/main" id="{D1DB8658-1C55-4F33-97B2-BE0C32D670F3}"/>
                </a:ext>
              </a:extLst>
            </p:cNvPr>
            <p:cNvSpPr/>
            <p:nvPr/>
          </p:nvSpPr>
          <p:spPr bwMode="auto">
            <a:xfrm flipH="1">
              <a:off x="-11704445" y="-4645354"/>
              <a:ext cx="4158392" cy="2348143"/>
            </a:xfrm>
            <a:prstGeom prst="round1Rect">
              <a:avLst>
                <a:gd name="adj" fmla="val 5061"/>
              </a:avLst>
            </a:prstGeom>
            <a:solidFill>
              <a:srgbClr val="AFE5FD"/>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520" name="Group 258">
              <a:extLst>
                <a:ext uri="{FF2B5EF4-FFF2-40B4-BE49-F238E27FC236}">
                  <a16:creationId xmlns:a16="http://schemas.microsoft.com/office/drawing/2014/main" id="{03071FB8-FFC0-4D41-9D5E-5AC62787641C}"/>
                </a:ext>
              </a:extLst>
            </p:cNvPr>
            <p:cNvGrpSpPr>
              <a:grpSpLocks/>
            </p:cNvGrpSpPr>
            <p:nvPr/>
          </p:nvGrpSpPr>
          <p:grpSpPr bwMode="auto">
            <a:xfrm>
              <a:off x="-11310193" y="-4350245"/>
              <a:ext cx="3103562" cy="1807544"/>
              <a:chOff x="-2306944" y="-4514537"/>
              <a:chExt cx="3103562" cy="1807544"/>
            </a:xfrm>
          </p:grpSpPr>
          <p:sp>
            <p:nvSpPr>
              <p:cNvPr id="648" name="Rectangle 273">
                <a:extLst>
                  <a:ext uri="{FF2B5EF4-FFF2-40B4-BE49-F238E27FC236}">
                    <a16:creationId xmlns:a16="http://schemas.microsoft.com/office/drawing/2014/main" id="{9A453619-4EDF-49D7-B916-DC36F2F5F393}"/>
                  </a:ext>
                </a:extLst>
              </p:cNvPr>
              <p:cNvSpPr/>
              <p:nvPr/>
            </p:nvSpPr>
            <p:spPr bwMode="auto">
              <a:xfrm rot="7607389">
                <a:off x="-2130752" y="-3416335"/>
                <a:ext cx="819117" cy="5297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536" name="Group 274">
                <a:extLst>
                  <a:ext uri="{FF2B5EF4-FFF2-40B4-BE49-F238E27FC236}">
                    <a16:creationId xmlns:a16="http://schemas.microsoft.com/office/drawing/2014/main" id="{BC14913C-2661-4B69-9817-6CFEE21A267C}"/>
                  </a:ext>
                </a:extLst>
              </p:cNvPr>
              <p:cNvGrpSpPr>
                <a:grpSpLocks/>
              </p:cNvGrpSpPr>
              <p:nvPr/>
            </p:nvGrpSpPr>
            <p:grpSpPr bwMode="auto">
              <a:xfrm>
                <a:off x="-1734540" y="-3948849"/>
                <a:ext cx="522022" cy="522022"/>
                <a:chOff x="-2295617" y="-3234179"/>
                <a:chExt cx="522022" cy="522022"/>
              </a:xfrm>
            </p:grpSpPr>
            <p:sp>
              <p:nvSpPr>
                <p:cNvPr id="665" name="Oval 290">
                  <a:extLst>
                    <a:ext uri="{FF2B5EF4-FFF2-40B4-BE49-F238E27FC236}">
                      <a16:creationId xmlns:a16="http://schemas.microsoft.com/office/drawing/2014/main" id="{68B86DD4-D4EC-4BDE-88F5-20A204DA5D32}"/>
                    </a:ext>
                  </a:extLst>
                </p:cNvPr>
                <p:cNvSpPr/>
                <p:nvPr/>
              </p:nvSpPr>
              <p:spPr bwMode="auto">
                <a:xfrm>
                  <a:off x="-2282286" y="-3221245"/>
                  <a:ext cx="503252" cy="518771"/>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6" name="Oval 291">
                  <a:extLst>
                    <a:ext uri="{FF2B5EF4-FFF2-40B4-BE49-F238E27FC236}">
                      <a16:creationId xmlns:a16="http://schemas.microsoft.com/office/drawing/2014/main" id="{D8461BD6-9EED-4540-8A3E-2FF343163285}"/>
                    </a:ext>
                  </a:extLst>
                </p:cNvPr>
                <p:cNvSpPr/>
                <p:nvPr/>
              </p:nvSpPr>
              <p:spPr bwMode="auto">
                <a:xfrm>
                  <a:off x="-2149845" y="-3084733"/>
                  <a:ext cx="238370" cy="24574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50" name="Rectangle 275">
                <a:extLst>
                  <a:ext uri="{FF2B5EF4-FFF2-40B4-BE49-F238E27FC236}">
                    <a16:creationId xmlns:a16="http://schemas.microsoft.com/office/drawing/2014/main" id="{D4A47B20-65F2-4F06-A43A-DBB1617E87EE}"/>
                  </a:ext>
                </a:extLst>
              </p:cNvPr>
              <p:cNvSpPr/>
              <p:nvPr/>
            </p:nvSpPr>
            <p:spPr bwMode="auto">
              <a:xfrm rot="7275383">
                <a:off x="-1235929" y="-3716687"/>
                <a:ext cx="1201372" cy="5297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1" name="Rectangle 276">
                <a:extLst>
                  <a:ext uri="{FF2B5EF4-FFF2-40B4-BE49-F238E27FC236}">
                    <a16:creationId xmlns:a16="http://schemas.microsoft.com/office/drawing/2014/main" id="{A9445EC5-E702-46F8-8230-6EEDDB60AB9B}"/>
                  </a:ext>
                </a:extLst>
              </p:cNvPr>
              <p:cNvSpPr/>
              <p:nvPr/>
            </p:nvSpPr>
            <p:spPr bwMode="auto">
              <a:xfrm rot="3363411">
                <a:off x="-590681" y="-3621110"/>
                <a:ext cx="1447098" cy="5297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539" name="Group 277">
                <a:extLst>
                  <a:ext uri="{FF2B5EF4-FFF2-40B4-BE49-F238E27FC236}">
                    <a16:creationId xmlns:a16="http://schemas.microsoft.com/office/drawing/2014/main" id="{DE6766CD-77E3-469B-8382-A9006A1B3154}"/>
                  </a:ext>
                </a:extLst>
              </p:cNvPr>
              <p:cNvGrpSpPr>
                <a:grpSpLocks/>
              </p:cNvGrpSpPr>
              <p:nvPr/>
            </p:nvGrpSpPr>
            <p:grpSpPr bwMode="auto">
              <a:xfrm>
                <a:off x="-2306944" y="-3280741"/>
                <a:ext cx="522022" cy="522022"/>
                <a:chOff x="-2295617" y="-3234179"/>
                <a:chExt cx="522022" cy="522022"/>
              </a:xfrm>
            </p:grpSpPr>
            <p:sp>
              <p:nvSpPr>
                <p:cNvPr id="663" name="Oval 288">
                  <a:extLst>
                    <a:ext uri="{FF2B5EF4-FFF2-40B4-BE49-F238E27FC236}">
                      <a16:creationId xmlns:a16="http://schemas.microsoft.com/office/drawing/2014/main" id="{5281E016-962F-43DB-86F4-C37BE2423096}"/>
                    </a:ext>
                  </a:extLst>
                </p:cNvPr>
                <p:cNvSpPr/>
                <p:nvPr/>
              </p:nvSpPr>
              <p:spPr bwMode="auto">
                <a:xfrm>
                  <a:off x="-2292580" y="-3234059"/>
                  <a:ext cx="529730" cy="518771"/>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4" name="Oval 289">
                  <a:extLst>
                    <a:ext uri="{FF2B5EF4-FFF2-40B4-BE49-F238E27FC236}">
                      <a16:creationId xmlns:a16="http://schemas.microsoft.com/office/drawing/2014/main" id="{51D59309-06E4-4EC0-BFE0-732A2987242F}"/>
                    </a:ext>
                  </a:extLst>
                </p:cNvPr>
                <p:cNvSpPr/>
                <p:nvPr/>
              </p:nvSpPr>
              <p:spPr bwMode="auto">
                <a:xfrm>
                  <a:off x="-2160140" y="-3097546"/>
                  <a:ext cx="264865" cy="24574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540" name="Group 278">
                <a:extLst>
                  <a:ext uri="{FF2B5EF4-FFF2-40B4-BE49-F238E27FC236}">
                    <a16:creationId xmlns:a16="http://schemas.microsoft.com/office/drawing/2014/main" id="{EB6F3A65-F8A9-44D3-87ED-4C6B96045774}"/>
                  </a:ext>
                </a:extLst>
              </p:cNvPr>
              <p:cNvGrpSpPr>
                <a:grpSpLocks/>
              </p:cNvGrpSpPr>
              <p:nvPr/>
            </p:nvGrpSpPr>
            <p:grpSpPr bwMode="auto">
              <a:xfrm>
                <a:off x="-1149818" y="-3552228"/>
                <a:ext cx="522022" cy="522022"/>
                <a:chOff x="-2295617" y="-3234179"/>
                <a:chExt cx="522022" cy="522022"/>
              </a:xfrm>
            </p:grpSpPr>
            <p:sp>
              <p:nvSpPr>
                <p:cNvPr id="661" name="Oval 286">
                  <a:extLst>
                    <a:ext uri="{FF2B5EF4-FFF2-40B4-BE49-F238E27FC236}">
                      <a16:creationId xmlns:a16="http://schemas.microsoft.com/office/drawing/2014/main" id="{F6712CC0-6BAD-4D40-9C69-2CBD5D7B6F22}"/>
                    </a:ext>
                  </a:extLst>
                </p:cNvPr>
                <p:cNvSpPr/>
                <p:nvPr/>
              </p:nvSpPr>
              <p:spPr bwMode="auto">
                <a:xfrm>
                  <a:off x="-2284288" y="-3235607"/>
                  <a:ext cx="503252" cy="518771"/>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2" name="Oval 287">
                  <a:extLst>
                    <a:ext uri="{FF2B5EF4-FFF2-40B4-BE49-F238E27FC236}">
                      <a16:creationId xmlns:a16="http://schemas.microsoft.com/office/drawing/2014/main" id="{5886CCEA-770A-46A0-8653-ABFF833F7A05}"/>
                    </a:ext>
                  </a:extLst>
                </p:cNvPr>
                <p:cNvSpPr/>
                <p:nvPr/>
              </p:nvSpPr>
              <p:spPr bwMode="auto">
                <a:xfrm>
                  <a:off x="-2151847" y="-3099094"/>
                  <a:ext cx="238370" cy="24574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541" name="Group 279">
                <a:extLst>
                  <a:ext uri="{FF2B5EF4-FFF2-40B4-BE49-F238E27FC236}">
                    <a16:creationId xmlns:a16="http://schemas.microsoft.com/office/drawing/2014/main" id="{7E3B0B00-18BA-462F-9291-4D5FBAFB8575}"/>
                  </a:ext>
                </a:extLst>
              </p:cNvPr>
              <p:cNvGrpSpPr>
                <a:grpSpLocks/>
              </p:cNvGrpSpPr>
              <p:nvPr/>
            </p:nvGrpSpPr>
            <p:grpSpPr bwMode="auto">
              <a:xfrm>
                <a:off x="-564028" y="-4514537"/>
                <a:ext cx="522022" cy="522022"/>
                <a:chOff x="-2295617" y="-3234179"/>
                <a:chExt cx="522022" cy="522022"/>
              </a:xfrm>
            </p:grpSpPr>
            <p:sp>
              <p:nvSpPr>
                <p:cNvPr id="659" name="Oval 284">
                  <a:extLst>
                    <a:ext uri="{FF2B5EF4-FFF2-40B4-BE49-F238E27FC236}">
                      <a16:creationId xmlns:a16="http://schemas.microsoft.com/office/drawing/2014/main" id="{59F65B26-1798-4BA2-A209-4C81DFB17A75}"/>
                    </a:ext>
                  </a:extLst>
                </p:cNvPr>
                <p:cNvSpPr/>
                <p:nvPr/>
              </p:nvSpPr>
              <p:spPr bwMode="auto">
                <a:xfrm>
                  <a:off x="-2287375" y="-3228950"/>
                  <a:ext cx="503252" cy="518788"/>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0" name="Oval 285">
                  <a:extLst>
                    <a:ext uri="{FF2B5EF4-FFF2-40B4-BE49-F238E27FC236}">
                      <a16:creationId xmlns:a16="http://schemas.microsoft.com/office/drawing/2014/main" id="{1B5F43FC-3305-48B8-9C39-DCEEE7DDBBB2}"/>
                    </a:ext>
                  </a:extLst>
                </p:cNvPr>
                <p:cNvSpPr/>
                <p:nvPr/>
              </p:nvSpPr>
              <p:spPr bwMode="auto">
                <a:xfrm>
                  <a:off x="-2154934" y="-3092421"/>
                  <a:ext cx="238370" cy="245729"/>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542" name="Group 280">
                <a:extLst>
                  <a:ext uri="{FF2B5EF4-FFF2-40B4-BE49-F238E27FC236}">
                    <a16:creationId xmlns:a16="http://schemas.microsoft.com/office/drawing/2014/main" id="{6DE74DC0-263F-4F67-8121-1CD9D06575FC}"/>
                  </a:ext>
                </a:extLst>
              </p:cNvPr>
              <p:cNvGrpSpPr>
                <a:grpSpLocks/>
              </p:cNvGrpSpPr>
              <p:nvPr/>
            </p:nvGrpSpPr>
            <p:grpSpPr bwMode="auto">
              <a:xfrm>
                <a:off x="274596" y="-3229015"/>
                <a:ext cx="522022" cy="522022"/>
                <a:chOff x="-2295617" y="-3234179"/>
                <a:chExt cx="522022" cy="522022"/>
              </a:xfrm>
            </p:grpSpPr>
            <p:sp>
              <p:nvSpPr>
                <p:cNvPr id="657" name="Oval 282">
                  <a:extLst>
                    <a:ext uri="{FF2B5EF4-FFF2-40B4-BE49-F238E27FC236}">
                      <a16:creationId xmlns:a16="http://schemas.microsoft.com/office/drawing/2014/main" id="{324CCCFC-3AF8-4733-878B-72D6AC6BC05A}"/>
                    </a:ext>
                  </a:extLst>
                </p:cNvPr>
                <p:cNvSpPr/>
                <p:nvPr/>
              </p:nvSpPr>
              <p:spPr bwMode="auto">
                <a:xfrm>
                  <a:off x="-2304910" y="-3231186"/>
                  <a:ext cx="529730" cy="518771"/>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8" name="Oval 283">
                  <a:extLst>
                    <a:ext uri="{FF2B5EF4-FFF2-40B4-BE49-F238E27FC236}">
                      <a16:creationId xmlns:a16="http://schemas.microsoft.com/office/drawing/2014/main" id="{E1779941-9616-4693-BA94-342F4D6289FD}"/>
                    </a:ext>
                  </a:extLst>
                </p:cNvPr>
                <p:cNvSpPr/>
                <p:nvPr/>
              </p:nvSpPr>
              <p:spPr bwMode="auto">
                <a:xfrm>
                  <a:off x="-2172486" y="-3094674"/>
                  <a:ext cx="264865" cy="24574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56" name="Rectangle 281">
                <a:extLst>
                  <a:ext uri="{FF2B5EF4-FFF2-40B4-BE49-F238E27FC236}">
                    <a16:creationId xmlns:a16="http://schemas.microsoft.com/office/drawing/2014/main" id="{B21961CC-ACC4-41EF-888C-B8644DD2DE85}"/>
                  </a:ext>
                </a:extLst>
              </p:cNvPr>
              <p:cNvSpPr/>
              <p:nvPr/>
            </p:nvSpPr>
            <p:spPr bwMode="auto">
              <a:xfrm rot="2257840">
                <a:off x="-1588761" y="-3499055"/>
                <a:ext cx="821076" cy="54608"/>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34" name="Round Single Corner Rectangle 259">
              <a:extLst>
                <a:ext uri="{FF2B5EF4-FFF2-40B4-BE49-F238E27FC236}">
                  <a16:creationId xmlns:a16="http://schemas.microsoft.com/office/drawing/2014/main" id="{CA4478D5-8100-459B-95F4-2E229477AB0F}"/>
                </a:ext>
              </a:extLst>
            </p:cNvPr>
            <p:cNvSpPr/>
            <p:nvPr/>
          </p:nvSpPr>
          <p:spPr bwMode="auto">
            <a:xfrm>
              <a:off x="-7704973" y="-4645354"/>
              <a:ext cx="4158408" cy="2348143"/>
            </a:xfrm>
            <a:prstGeom prst="round1Rect">
              <a:avLst>
                <a:gd name="adj" fmla="val 5061"/>
              </a:avLst>
            </a:prstGeom>
            <a:solidFill>
              <a:srgbClr val="6BC6DB"/>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522" name="Group 260">
              <a:extLst>
                <a:ext uri="{FF2B5EF4-FFF2-40B4-BE49-F238E27FC236}">
                  <a16:creationId xmlns:a16="http://schemas.microsoft.com/office/drawing/2014/main" id="{54E55EBA-9593-4F7A-806B-5BEE289F0048}"/>
                </a:ext>
              </a:extLst>
            </p:cNvPr>
            <p:cNvGrpSpPr>
              <a:grpSpLocks/>
            </p:cNvGrpSpPr>
            <p:nvPr/>
          </p:nvGrpSpPr>
          <p:grpSpPr bwMode="auto">
            <a:xfrm>
              <a:off x="-7026128" y="-4194358"/>
              <a:ext cx="2979313" cy="1448760"/>
              <a:chOff x="-161511" y="-2374431"/>
              <a:chExt cx="2979313" cy="1448760"/>
            </a:xfrm>
          </p:grpSpPr>
          <p:sp>
            <p:nvSpPr>
              <p:cNvPr id="638" name="Rectangle 263">
                <a:extLst>
                  <a:ext uri="{FF2B5EF4-FFF2-40B4-BE49-F238E27FC236}">
                    <a16:creationId xmlns:a16="http://schemas.microsoft.com/office/drawing/2014/main" id="{D29B7F76-0181-40ED-AC02-AC79C458EEAD}"/>
                  </a:ext>
                </a:extLst>
              </p:cNvPr>
              <p:cNvSpPr/>
              <p:nvPr/>
            </p:nvSpPr>
            <p:spPr bwMode="auto">
              <a:xfrm>
                <a:off x="-151701" y="-2361273"/>
                <a:ext cx="105946" cy="1447126"/>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9" name="Rectangle 264">
                <a:extLst>
                  <a:ext uri="{FF2B5EF4-FFF2-40B4-BE49-F238E27FC236}">
                    <a16:creationId xmlns:a16="http://schemas.microsoft.com/office/drawing/2014/main" id="{5CFEDEDB-FB32-4522-A31A-F78B5DD40D9D}"/>
                  </a:ext>
                </a:extLst>
              </p:cNvPr>
              <p:cNvSpPr/>
              <p:nvPr/>
            </p:nvSpPr>
            <p:spPr bwMode="auto">
              <a:xfrm>
                <a:off x="378031" y="-2224744"/>
                <a:ext cx="158920" cy="32764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0" name="Rectangle 265">
                <a:extLst>
                  <a:ext uri="{FF2B5EF4-FFF2-40B4-BE49-F238E27FC236}">
                    <a16:creationId xmlns:a16="http://schemas.microsoft.com/office/drawing/2014/main" id="{416AD534-0894-4BA6-8C56-A7597BF11370}"/>
                  </a:ext>
                </a:extLst>
              </p:cNvPr>
              <p:cNvSpPr/>
              <p:nvPr/>
            </p:nvSpPr>
            <p:spPr bwMode="auto">
              <a:xfrm>
                <a:off x="-45754" y="-2142841"/>
                <a:ext cx="503254" cy="13652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1" name="Rectangle 266">
                <a:extLst>
                  <a:ext uri="{FF2B5EF4-FFF2-40B4-BE49-F238E27FC236}">
                    <a16:creationId xmlns:a16="http://schemas.microsoft.com/office/drawing/2014/main" id="{C8B81BDD-A8AB-40AF-8949-A347CF065591}"/>
                  </a:ext>
                </a:extLst>
              </p:cNvPr>
              <p:cNvSpPr/>
              <p:nvPr/>
            </p:nvSpPr>
            <p:spPr bwMode="auto">
              <a:xfrm>
                <a:off x="536951" y="-2088232"/>
                <a:ext cx="2277848" cy="54608"/>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2" name="Rectangle 267">
                <a:extLst>
                  <a:ext uri="{FF2B5EF4-FFF2-40B4-BE49-F238E27FC236}">
                    <a16:creationId xmlns:a16="http://schemas.microsoft.com/office/drawing/2014/main" id="{96F371D2-0F7C-4D5D-994A-6AD05750D6F6}"/>
                  </a:ext>
                </a:extLst>
              </p:cNvPr>
              <p:cNvSpPr/>
              <p:nvPr/>
            </p:nvSpPr>
            <p:spPr bwMode="auto">
              <a:xfrm>
                <a:off x="1199124" y="-1733270"/>
                <a:ext cx="1615674" cy="81904"/>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3" name="Rectangle 268">
                <a:extLst>
                  <a:ext uri="{FF2B5EF4-FFF2-40B4-BE49-F238E27FC236}">
                    <a16:creationId xmlns:a16="http://schemas.microsoft.com/office/drawing/2014/main" id="{443F325C-AA62-4219-BE75-1C0C488DE5C3}"/>
                  </a:ext>
                </a:extLst>
              </p:cNvPr>
              <p:cNvSpPr/>
              <p:nvPr/>
            </p:nvSpPr>
            <p:spPr bwMode="auto">
              <a:xfrm>
                <a:off x="1172630" y="-1323718"/>
                <a:ext cx="1642169" cy="81921"/>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4" name="Rectangle 269">
                <a:extLst>
                  <a:ext uri="{FF2B5EF4-FFF2-40B4-BE49-F238E27FC236}">
                    <a16:creationId xmlns:a16="http://schemas.microsoft.com/office/drawing/2014/main" id="{3D1ABF4B-E4B8-49AC-9F4E-0C0194CF9E6D}"/>
                  </a:ext>
                </a:extLst>
              </p:cNvPr>
              <p:cNvSpPr/>
              <p:nvPr/>
            </p:nvSpPr>
            <p:spPr bwMode="auto">
              <a:xfrm>
                <a:off x="1516964" y="-1842487"/>
                <a:ext cx="158920" cy="32764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5" name="Rectangle 270">
                <a:extLst>
                  <a:ext uri="{FF2B5EF4-FFF2-40B4-BE49-F238E27FC236}">
                    <a16:creationId xmlns:a16="http://schemas.microsoft.com/office/drawing/2014/main" id="{526C26FC-5E28-451F-8F4D-22D3211DC265}"/>
                  </a:ext>
                </a:extLst>
              </p:cNvPr>
              <p:cNvSpPr/>
              <p:nvPr/>
            </p:nvSpPr>
            <p:spPr bwMode="auto">
              <a:xfrm>
                <a:off x="1146151" y="-1432934"/>
                <a:ext cx="132425" cy="32764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6" name="Rectangle 271">
                <a:extLst>
                  <a:ext uri="{FF2B5EF4-FFF2-40B4-BE49-F238E27FC236}">
                    <a16:creationId xmlns:a16="http://schemas.microsoft.com/office/drawing/2014/main" id="{3E941C7D-E637-4154-A44A-35940AE34258}"/>
                  </a:ext>
                </a:extLst>
              </p:cNvPr>
              <p:cNvSpPr/>
              <p:nvPr/>
            </p:nvSpPr>
            <p:spPr bwMode="auto">
              <a:xfrm>
                <a:off x="-45754" y="-1733270"/>
                <a:ext cx="1615691" cy="136512"/>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47" name="Rectangle 272">
                <a:extLst>
                  <a:ext uri="{FF2B5EF4-FFF2-40B4-BE49-F238E27FC236}">
                    <a16:creationId xmlns:a16="http://schemas.microsoft.com/office/drawing/2014/main" id="{B19CFE5C-A4E2-43BD-906C-ED62A3F93B12}"/>
                  </a:ext>
                </a:extLst>
              </p:cNvPr>
              <p:cNvSpPr/>
              <p:nvPr/>
            </p:nvSpPr>
            <p:spPr bwMode="auto">
              <a:xfrm>
                <a:off x="-45754" y="-1323718"/>
                <a:ext cx="1218384" cy="13652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36" name="Freeform 261">
              <a:extLst>
                <a:ext uri="{FF2B5EF4-FFF2-40B4-BE49-F238E27FC236}">
                  <a16:creationId xmlns:a16="http://schemas.microsoft.com/office/drawing/2014/main" id="{02F32F14-419B-4D90-968D-2DD0F8C7A7EA}"/>
                </a:ext>
              </a:extLst>
            </p:cNvPr>
            <p:cNvSpPr/>
            <p:nvPr/>
          </p:nvSpPr>
          <p:spPr bwMode="auto">
            <a:xfrm>
              <a:off x="-8976331" y="-5000314"/>
              <a:ext cx="5721111" cy="5761150"/>
            </a:xfrm>
            <a:custGeom>
              <a:avLst/>
              <a:gdLst>
                <a:gd name="connsiteX0" fmla="*/ 5876818 w 5969286"/>
                <a:gd name="connsiteY0" fmla="*/ 5876818 h 5876818"/>
                <a:gd name="connsiteX1" fmla="*/ 0 w 5969286"/>
                <a:gd name="connsiteY1" fmla="*/ 0 h 5876818"/>
                <a:gd name="connsiteX2" fmla="*/ 1839075 w 5969286"/>
                <a:gd name="connsiteY2" fmla="*/ 0 h 5876818"/>
                <a:gd name="connsiteX3" fmla="*/ 5969286 w 5969286"/>
                <a:gd name="connsiteY3" fmla="*/ 4212404 h 5876818"/>
                <a:gd name="connsiteX4" fmla="*/ 5876818 w 5969286"/>
                <a:gd name="connsiteY4" fmla="*/ 5876818 h 5876818"/>
                <a:gd name="connsiteX0" fmla="*/ 5804898 w 5969286"/>
                <a:gd name="connsiteY0" fmla="*/ 5907641 h 5907641"/>
                <a:gd name="connsiteX1" fmla="*/ 0 w 5969286"/>
                <a:gd name="connsiteY1" fmla="*/ 0 h 5907641"/>
                <a:gd name="connsiteX2" fmla="*/ 1839075 w 5969286"/>
                <a:gd name="connsiteY2" fmla="*/ 0 h 5907641"/>
                <a:gd name="connsiteX3" fmla="*/ 5969286 w 5969286"/>
                <a:gd name="connsiteY3" fmla="*/ 4212404 h 5907641"/>
                <a:gd name="connsiteX4" fmla="*/ 5804898 w 5969286"/>
                <a:gd name="connsiteY4" fmla="*/ 5907641 h 5907641"/>
                <a:gd name="connsiteX0" fmla="*/ 5804898 w 5804898"/>
                <a:gd name="connsiteY0" fmla="*/ 5907641 h 5907641"/>
                <a:gd name="connsiteX1" fmla="*/ 0 w 5804898"/>
                <a:gd name="connsiteY1" fmla="*/ 0 h 5907641"/>
                <a:gd name="connsiteX2" fmla="*/ 1839075 w 5804898"/>
                <a:gd name="connsiteY2" fmla="*/ 0 h 5907641"/>
                <a:gd name="connsiteX3" fmla="*/ 5767673 w 5804898"/>
                <a:gd name="connsiteY3" fmla="*/ 4036191 h 5907641"/>
                <a:gd name="connsiteX4" fmla="*/ 5804898 w 5804898"/>
                <a:gd name="connsiteY4" fmla="*/ 5907641 h 5907641"/>
                <a:gd name="connsiteX0" fmla="*/ 5769973 w 5769973"/>
                <a:gd name="connsiteY0" fmla="*/ 5823504 h 5823504"/>
                <a:gd name="connsiteX1" fmla="*/ 0 w 5769973"/>
                <a:gd name="connsiteY1" fmla="*/ 0 h 5823504"/>
                <a:gd name="connsiteX2" fmla="*/ 1839075 w 5769973"/>
                <a:gd name="connsiteY2" fmla="*/ 0 h 5823504"/>
                <a:gd name="connsiteX3" fmla="*/ 5767673 w 5769973"/>
                <a:gd name="connsiteY3" fmla="*/ 4036191 h 5823504"/>
                <a:gd name="connsiteX4" fmla="*/ 5769973 w 5769973"/>
                <a:gd name="connsiteY4" fmla="*/ 5823504 h 5823504"/>
                <a:gd name="connsiteX0" fmla="*/ 5769973 w 5769973"/>
                <a:gd name="connsiteY0" fmla="*/ 5823504 h 5823504"/>
                <a:gd name="connsiteX1" fmla="*/ 0 w 5769973"/>
                <a:gd name="connsiteY1" fmla="*/ 0 h 5823504"/>
                <a:gd name="connsiteX2" fmla="*/ 1908299 w 5769973"/>
                <a:gd name="connsiteY2" fmla="*/ 77273 h 5823504"/>
                <a:gd name="connsiteX3" fmla="*/ 5767673 w 5769973"/>
                <a:gd name="connsiteY3" fmla="*/ 4036191 h 5823504"/>
                <a:gd name="connsiteX4" fmla="*/ 5769973 w 5769973"/>
                <a:gd name="connsiteY4" fmla="*/ 5823504 h 5823504"/>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068" h="5747841">
                  <a:moveTo>
                    <a:pt x="5720068" y="5747841"/>
                  </a:moveTo>
                  <a:lnTo>
                    <a:pt x="0" y="0"/>
                  </a:lnTo>
                  <a:lnTo>
                    <a:pt x="1858394" y="1610"/>
                  </a:lnTo>
                  <a:lnTo>
                    <a:pt x="5717768" y="3960528"/>
                  </a:lnTo>
                  <a:cubicBezTo>
                    <a:pt x="5718535" y="4556299"/>
                    <a:pt x="5719301" y="5152070"/>
                    <a:pt x="5720068" y="5747841"/>
                  </a:cubicBezTo>
                  <a:close/>
                </a:path>
              </a:pathLst>
            </a:custGeom>
            <a:solidFill>
              <a:srgbClr val="EAEAEA">
                <a:alpha val="3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7" name="Freeform 262">
              <a:extLst>
                <a:ext uri="{FF2B5EF4-FFF2-40B4-BE49-F238E27FC236}">
                  <a16:creationId xmlns:a16="http://schemas.microsoft.com/office/drawing/2014/main" id="{D4D995C4-F470-40F5-A762-F3021CD2C224}"/>
                </a:ext>
              </a:extLst>
            </p:cNvPr>
            <p:cNvSpPr/>
            <p:nvPr/>
          </p:nvSpPr>
          <p:spPr bwMode="auto">
            <a:xfrm>
              <a:off x="-6566040" y="-5000314"/>
              <a:ext cx="3310820" cy="3413007"/>
            </a:xfrm>
            <a:custGeom>
              <a:avLst/>
              <a:gdLst>
                <a:gd name="connsiteX0" fmla="*/ 0 w 3493213"/>
                <a:gd name="connsiteY0" fmla="*/ 30823 h 3616504"/>
                <a:gd name="connsiteX1" fmla="*/ 3493213 w 3493213"/>
                <a:gd name="connsiteY1" fmla="*/ 3616504 h 3616504"/>
                <a:gd name="connsiteX2" fmla="*/ 3493213 w 3493213"/>
                <a:gd name="connsiteY2" fmla="*/ 2825393 h 3616504"/>
                <a:gd name="connsiteX3" fmla="*/ 667820 w 3493213"/>
                <a:gd name="connsiteY3" fmla="*/ 0 h 3616504"/>
                <a:gd name="connsiteX4" fmla="*/ 0 w 3493213"/>
                <a:gd name="connsiteY4" fmla="*/ 30823 h 3616504"/>
                <a:gd name="connsiteX0" fmla="*/ 0 w 3493213"/>
                <a:gd name="connsiteY0" fmla="*/ 30823 h 3616504"/>
                <a:gd name="connsiteX1" fmla="*/ 3493213 w 3493213"/>
                <a:gd name="connsiteY1" fmla="*/ 3616504 h 3616504"/>
                <a:gd name="connsiteX2" fmla="*/ 3345575 w 3493213"/>
                <a:gd name="connsiteY2" fmla="*/ 2820631 h 3616504"/>
                <a:gd name="connsiteX3" fmla="*/ 667820 w 3493213"/>
                <a:gd name="connsiteY3" fmla="*/ 0 h 3616504"/>
                <a:gd name="connsiteX4" fmla="*/ 0 w 3493213"/>
                <a:gd name="connsiteY4" fmla="*/ 30823 h 3616504"/>
                <a:gd name="connsiteX0" fmla="*/ 0 w 3345575"/>
                <a:gd name="connsiteY0" fmla="*/ 30823 h 3462516"/>
                <a:gd name="connsiteX1" fmla="*/ 3345575 w 3345575"/>
                <a:gd name="connsiteY1" fmla="*/ 3462516 h 3462516"/>
                <a:gd name="connsiteX2" fmla="*/ 3345575 w 3345575"/>
                <a:gd name="connsiteY2" fmla="*/ 2820631 h 3462516"/>
                <a:gd name="connsiteX3" fmla="*/ 667820 w 3345575"/>
                <a:gd name="connsiteY3" fmla="*/ 0 h 3462516"/>
                <a:gd name="connsiteX4" fmla="*/ 0 w 3345575"/>
                <a:gd name="connsiteY4" fmla="*/ 30823 h 3462516"/>
                <a:gd name="connsiteX0" fmla="*/ 0 w 3347162"/>
                <a:gd name="connsiteY0" fmla="*/ 30823 h 3462516"/>
                <a:gd name="connsiteX1" fmla="*/ 3345575 w 3347162"/>
                <a:gd name="connsiteY1" fmla="*/ 3462516 h 3462516"/>
                <a:gd name="connsiteX2" fmla="*/ 3347162 w 3347162"/>
                <a:gd name="connsiteY2" fmla="*/ 2823806 h 3462516"/>
                <a:gd name="connsiteX3" fmla="*/ 667820 w 3347162"/>
                <a:gd name="connsiteY3" fmla="*/ 0 h 3462516"/>
                <a:gd name="connsiteX4" fmla="*/ 0 w 3347162"/>
                <a:gd name="connsiteY4" fmla="*/ 30823 h 3462516"/>
                <a:gd name="connsiteX0" fmla="*/ 0 w 3308525"/>
                <a:gd name="connsiteY0" fmla="*/ 64630 h 3462516"/>
                <a:gd name="connsiteX1" fmla="*/ 3306938 w 3308525"/>
                <a:gd name="connsiteY1" fmla="*/ 3462516 h 3462516"/>
                <a:gd name="connsiteX2" fmla="*/ 3308525 w 3308525"/>
                <a:gd name="connsiteY2" fmla="*/ 2823806 h 3462516"/>
                <a:gd name="connsiteX3" fmla="*/ 629183 w 3308525"/>
                <a:gd name="connsiteY3" fmla="*/ 0 h 3462516"/>
                <a:gd name="connsiteX4" fmla="*/ 0 w 3308525"/>
                <a:gd name="connsiteY4" fmla="*/ 64630 h 3462516"/>
                <a:gd name="connsiteX0" fmla="*/ 0 w 3308525"/>
                <a:gd name="connsiteY0" fmla="*/ 5065 h 3402951"/>
                <a:gd name="connsiteX1" fmla="*/ 3306938 w 3308525"/>
                <a:gd name="connsiteY1" fmla="*/ 3402951 h 3402951"/>
                <a:gd name="connsiteX2" fmla="*/ 3308525 w 3308525"/>
                <a:gd name="connsiteY2" fmla="*/ 2764241 h 3402951"/>
                <a:gd name="connsiteX3" fmla="*/ 672650 w 3308525"/>
                <a:gd name="connsiteY3" fmla="*/ 0 h 3402951"/>
                <a:gd name="connsiteX4" fmla="*/ 0 w 3308525"/>
                <a:gd name="connsiteY4" fmla="*/ 5065 h 3402951"/>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4325"/>
                <a:gd name="connsiteX1" fmla="*/ 3313377 w 3314964"/>
                <a:gd name="connsiteY1" fmla="*/ 3404325 h 3404325"/>
                <a:gd name="connsiteX2" fmla="*/ 3314964 w 3314964"/>
                <a:gd name="connsiteY2" fmla="*/ 2765615 h 3404325"/>
                <a:gd name="connsiteX3" fmla="*/ 679089 w 3314964"/>
                <a:gd name="connsiteY3" fmla="*/ 1374 h 3404325"/>
                <a:gd name="connsiteX4" fmla="*/ 0 w 3314964"/>
                <a:gd name="connsiteY4" fmla="*/ 0 h 340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964" h="3404325">
                  <a:moveTo>
                    <a:pt x="0" y="0"/>
                  </a:moveTo>
                  <a:lnTo>
                    <a:pt x="3313377" y="3404325"/>
                  </a:lnTo>
                  <a:lnTo>
                    <a:pt x="3314964" y="2765615"/>
                  </a:lnTo>
                  <a:lnTo>
                    <a:pt x="679089" y="1374"/>
                  </a:lnTo>
                  <a:lnTo>
                    <a:pt x="0" y="0"/>
                  </a:lnTo>
                  <a:close/>
                </a:path>
              </a:pathLst>
            </a:custGeom>
            <a:solidFill>
              <a:srgbClr val="EAEAEA">
                <a:alpha val="3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57390" name="Straight Connector 458">
            <a:extLst>
              <a:ext uri="{FF2B5EF4-FFF2-40B4-BE49-F238E27FC236}">
                <a16:creationId xmlns:a16="http://schemas.microsoft.com/office/drawing/2014/main" id="{963ECD0F-DCE2-47D0-A259-4915E25C9FB3}"/>
              </a:ext>
            </a:extLst>
          </p:cNvPr>
          <p:cNvCxnSpPr>
            <a:cxnSpLocks noChangeShapeType="1"/>
            <a:stCxn id="740" idx="10"/>
          </p:cNvCxnSpPr>
          <p:nvPr/>
        </p:nvCxnSpPr>
        <p:spPr bwMode="auto">
          <a:xfrm flipH="1" flipV="1">
            <a:off x="7313613" y="4729163"/>
            <a:ext cx="366712" cy="138112"/>
          </a:xfrm>
          <a:prstGeom prst="line">
            <a:avLst/>
          </a:prstGeom>
          <a:noFill/>
          <a:ln w="9525" algn="ctr">
            <a:solidFill>
              <a:srgbClr val="FFFFFF"/>
            </a:solidFill>
            <a:prstDash val="dash"/>
            <a:miter lim="800000"/>
            <a:headEnd/>
            <a:tailEnd type="none" w="lg" len="lg"/>
          </a:ln>
          <a:extLst>
            <a:ext uri="{909E8E84-426E-40DD-AFC4-6F175D3DCCD1}">
              <a14:hiddenFill xmlns:a14="http://schemas.microsoft.com/office/drawing/2010/main">
                <a:noFill/>
              </a14:hiddenFill>
            </a:ext>
          </a:extLst>
        </p:spPr>
      </p:cxnSp>
      <p:grpSp>
        <p:nvGrpSpPr>
          <p:cNvPr id="57391" name="Group 375">
            <a:extLst>
              <a:ext uri="{FF2B5EF4-FFF2-40B4-BE49-F238E27FC236}">
                <a16:creationId xmlns:a16="http://schemas.microsoft.com/office/drawing/2014/main" id="{A6F191DF-7F79-4BA1-8750-B55AA4F3278E}"/>
              </a:ext>
            </a:extLst>
          </p:cNvPr>
          <p:cNvGrpSpPr>
            <a:grpSpLocks noChangeAspect="1"/>
          </p:cNvGrpSpPr>
          <p:nvPr/>
        </p:nvGrpSpPr>
        <p:grpSpPr bwMode="auto">
          <a:xfrm>
            <a:off x="8385175" y="4756150"/>
            <a:ext cx="336550" cy="223838"/>
            <a:chOff x="-12022284" y="-5000314"/>
            <a:chExt cx="8767064" cy="5979582"/>
          </a:xfrm>
        </p:grpSpPr>
        <p:sp>
          <p:nvSpPr>
            <p:cNvPr id="684" name="Freeform 376">
              <a:extLst>
                <a:ext uri="{FF2B5EF4-FFF2-40B4-BE49-F238E27FC236}">
                  <a16:creationId xmlns:a16="http://schemas.microsoft.com/office/drawing/2014/main" id="{2086C73F-C042-44B5-9DEC-0F61AD60A123}"/>
                </a:ext>
              </a:extLst>
            </p:cNvPr>
            <p:cNvSpPr/>
            <p:nvPr/>
          </p:nvSpPr>
          <p:spPr bwMode="auto">
            <a:xfrm>
              <a:off x="-12022284" y="-5000314"/>
              <a:ext cx="8767064" cy="5979582"/>
            </a:xfrm>
            <a:custGeom>
              <a:avLst/>
              <a:gdLst>
                <a:gd name="connsiteX0" fmla="*/ 4216982 w 8766916"/>
                <a:gd name="connsiteY0" fmla="*/ 5580888 h 5979485"/>
                <a:gd name="connsiteX1" fmla="*/ 4178255 w 8766916"/>
                <a:gd name="connsiteY1" fmla="*/ 5596930 h 5979485"/>
                <a:gd name="connsiteX2" fmla="*/ 4162214 w 8766916"/>
                <a:gd name="connsiteY2" fmla="*/ 5635657 h 5979485"/>
                <a:gd name="connsiteX3" fmla="*/ 4162213 w 8766916"/>
                <a:gd name="connsiteY3" fmla="*/ 5635656 h 5979485"/>
                <a:gd name="connsiteX4" fmla="*/ 4162213 w 8766916"/>
                <a:gd name="connsiteY4" fmla="*/ 5635657 h 5979485"/>
                <a:gd name="connsiteX5" fmla="*/ 4162214 w 8766916"/>
                <a:gd name="connsiteY5" fmla="*/ 5635657 h 5979485"/>
                <a:gd name="connsiteX6" fmla="*/ 4178255 w 8766916"/>
                <a:gd name="connsiteY6" fmla="*/ 5674384 h 5979485"/>
                <a:gd name="connsiteX7" fmla="*/ 4216982 w 8766916"/>
                <a:gd name="connsiteY7" fmla="*/ 5690425 h 5979485"/>
                <a:gd name="connsiteX8" fmla="*/ 4549934 w 8766916"/>
                <a:gd name="connsiteY8" fmla="*/ 5690426 h 5979485"/>
                <a:gd name="connsiteX9" fmla="*/ 4604703 w 8766916"/>
                <a:gd name="connsiteY9" fmla="*/ 5635657 h 5979485"/>
                <a:gd name="connsiteX10" fmla="*/ 4604704 w 8766916"/>
                <a:gd name="connsiteY10" fmla="*/ 5635657 h 5979485"/>
                <a:gd name="connsiteX11" fmla="*/ 4549935 w 8766916"/>
                <a:gd name="connsiteY11" fmla="*/ 5580888 h 5979485"/>
                <a:gd name="connsiteX12" fmla="*/ 3969048 w 8766916"/>
                <a:gd name="connsiteY12" fmla="*/ 99945 h 5979485"/>
                <a:gd name="connsiteX13" fmla="*/ 3930321 w 8766916"/>
                <a:gd name="connsiteY13" fmla="*/ 115987 h 5979485"/>
                <a:gd name="connsiteX14" fmla="*/ 3914280 w 8766916"/>
                <a:gd name="connsiteY14" fmla="*/ 154714 h 5979485"/>
                <a:gd name="connsiteX15" fmla="*/ 3914279 w 8766916"/>
                <a:gd name="connsiteY15" fmla="*/ 154713 h 5979485"/>
                <a:gd name="connsiteX16" fmla="*/ 3914279 w 8766916"/>
                <a:gd name="connsiteY16" fmla="*/ 154714 h 5979485"/>
                <a:gd name="connsiteX17" fmla="*/ 3914280 w 8766916"/>
                <a:gd name="connsiteY17" fmla="*/ 154714 h 5979485"/>
                <a:gd name="connsiteX18" fmla="*/ 3930321 w 8766916"/>
                <a:gd name="connsiteY18" fmla="*/ 193441 h 5979485"/>
                <a:gd name="connsiteX19" fmla="*/ 3969048 w 8766916"/>
                <a:gd name="connsiteY19" fmla="*/ 209482 h 5979485"/>
                <a:gd name="connsiteX20" fmla="*/ 4797868 w 8766916"/>
                <a:gd name="connsiteY20" fmla="*/ 209483 h 5979485"/>
                <a:gd name="connsiteX21" fmla="*/ 4852637 w 8766916"/>
                <a:gd name="connsiteY21" fmla="*/ 154714 h 5979485"/>
                <a:gd name="connsiteX22" fmla="*/ 4852638 w 8766916"/>
                <a:gd name="connsiteY22" fmla="*/ 154714 h 5979485"/>
                <a:gd name="connsiteX23" fmla="*/ 4797869 w 8766916"/>
                <a:gd name="connsiteY23" fmla="*/ 99945 h 5979485"/>
                <a:gd name="connsiteX24" fmla="*/ 442123 w 8766916"/>
                <a:gd name="connsiteY24" fmla="*/ 0 h 5979485"/>
                <a:gd name="connsiteX25" fmla="*/ 8324793 w 8766916"/>
                <a:gd name="connsiteY25" fmla="*/ 0 h 5979485"/>
                <a:gd name="connsiteX26" fmla="*/ 8766916 w 8766916"/>
                <a:gd name="connsiteY26" fmla="*/ 442123 h 5979485"/>
                <a:gd name="connsiteX27" fmla="*/ 8766916 w 8766916"/>
                <a:gd name="connsiteY27" fmla="*/ 5537362 h 5979485"/>
                <a:gd name="connsiteX28" fmla="*/ 8324793 w 8766916"/>
                <a:gd name="connsiteY28" fmla="*/ 5979485 h 5979485"/>
                <a:gd name="connsiteX29" fmla="*/ 442123 w 8766916"/>
                <a:gd name="connsiteY29" fmla="*/ 5979485 h 5979485"/>
                <a:gd name="connsiteX30" fmla="*/ 0 w 8766916"/>
                <a:gd name="connsiteY30" fmla="*/ 5537362 h 5979485"/>
                <a:gd name="connsiteX31" fmla="*/ 0 w 8766916"/>
                <a:gd name="connsiteY31" fmla="*/ 442123 h 5979485"/>
                <a:gd name="connsiteX32" fmla="*/ 442123 w 8766916"/>
                <a:gd name="connsiteY32" fmla="*/ 0 h 597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6916" h="5979485">
                  <a:moveTo>
                    <a:pt x="4216982" y="5580888"/>
                  </a:moveTo>
                  <a:cubicBezTo>
                    <a:pt x="4201858" y="5580888"/>
                    <a:pt x="4188166" y="5587018"/>
                    <a:pt x="4178255" y="5596930"/>
                  </a:cubicBezTo>
                  <a:lnTo>
                    <a:pt x="4162214" y="5635657"/>
                  </a:lnTo>
                  <a:lnTo>
                    <a:pt x="4162213" y="5635656"/>
                  </a:lnTo>
                  <a:lnTo>
                    <a:pt x="4162213" y="5635657"/>
                  </a:lnTo>
                  <a:lnTo>
                    <a:pt x="4162214" y="5635657"/>
                  </a:lnTo>
                  <a:lnTo>
                    <a:pt x="4178255" y="5674384"/>
                  </a:lnTo>
                  <a:cubicBezTo>
                    <a:pt x="4188166" y="5684295"/>
                    <a:pt x="4201858" y="5690425"/>
                    <a:pt x="4216982" y="5690425"/>
                  </a:cubicBezTo>
                  <a:lnTo>
                    <a:pt x="4549934" y="5690426"/>
                  </a:lnTo>
                  <a:cubicBezTo>
                    <a:pt x="4580182" y="5690426"/>
                    <a:pt x="4604703" y="5665905"/>
                    <a:pt x="4604703" y="5635657"/>
                  </a:cubicBezTo>
                  <a:lnTo>
                    <a:pt x="4604704" y="5635657"/>
                  </a:lnTo>
                  <a:cubicBezTo>
                    <a:pt x="4604704" y="5605409"/>
                    <a:pt x="4580183" y="5580888"/>
                    <a:pt x="4549935" y="5580888"/>
                  </a:cubicBezTo>
                  <a:close/>
                  <a:moveTo>
                    <a:pt x="3969048" y="99945"/>
                  </a:moveTo>
                  <a:cubicBezTo>
                    <a:pt x="3953924" y="99945"/>
                    <a:pt x="3940232" y="106076"/>
                    <a:pt x="3930321" y="115987"/>
                  </a:cubicBezTo>
                  <a:lnTo>
                    <a:pt x="3914280" y="154714"/>
                  </a:lnTo>
                  <a:lnTo>
                    <a:pt x="3914279" y="154713"/>
                  </a:lnTo>
                  <a:lnTo>
                    <a:pt x="3914279" y="154714"/>
                  </a:lnTo>
                  <a:lnTo>
                    <a:pt x="3914280" y="154714"/>
                  </a:lnTo>
                  <a:lnTo>
                    <a:pt x="3930321" y="193441"/>
                  </a:lnTo>
                  <a:cubicBezTo>
                    <a:pt x="3940232" y="203352"/>
                    <a:pt x="3953924" y="209482"/>
                    <a:pt x="3969048" y="209482"/>
                  </a:cubicBezTo>
                  <a:lnTo>
                    <a:pt x="4797868" y="209483"/>
                  </a:lnTo>
                  <a:cubicBezTo>
                    <a:pt x="4828116" y="209483"/>
                    <a:pt x="4852637" y="184962"/>
                    <a:pt x="4852637" y="154714"/>
                  </a:cubicBezTo>
                  <a:lnTo>
                    <a:pt x="4852638" y="154714"/>
                  </a:lnTo>
                  <a:cubicBezTo>
                    <a:pt x="4852638" y="124466"/>
                    <a:pt x="4828117" y="99945"/>
                    <a:pt x="4797869" y="99945"/>
                  </a:cubicBezTo>
                  <a:close/>
                  <a:moveTo>
                    <a:pt x="442123" y="0"/>
                  </a:moveTo>
                  <a:lnTo>
                    <a:pt x="8324793" y="0"/>
                  </a:lnTo>
                  <a:cubicBezTo>
                    <a:pt x="8568971" y="0"/>
                    <a:pt x="8766916" y="197945"/>
                    <a:pt x="8766916" y="442123"/>
                  </a:cubicBezTo>
                  <a:lnTo>
                    <a:pt x="8766916" y="5537362"/>
                  </a:lnTo>
                  <a:cubicBezTo>
                    <a:pt x="8766916" y="5781540"/>
                    <a:pt x="8568971" y="5979485"/>
                    <a:pt x="8324793" y="5979485"/>
                  </a:cubicBezTo>
                  <a:lnTo>
                    <a:pt x="442123" y="5979485"/>
                  </a:lnTo>
                  <a:cubicBezTo>
                    <a:pt x="197945" y="5979485"/>
                    <a:pt x="0" y="5781540"/>
                    <a:pt x="0" y="5537362"/>
                  </a:cubicBezTo>
                  <a:lnTo>
                    <a:pt x="0" y="442123"/>
                  </a:lnTo>
                  <a:cubicBezTo>
                    <a:pt x="0" y="197945"/>
                    <a:pt x="197945" y="0"/>
                    <a:pt x="442123" y="0"/>
                  </a:cubicBezTo>
                  <a:close/>
                </a:path>
              </a:pathLst>
            </a:custGeom>
            <a:solidFill>
              <a:srgbClr val="107C1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5" name="Rounded Rectangle 377">
              <a:extLst>
                <a:ext uri="{FF2B5EF4-FFF2-40B4-BE49-F238E27FC236}">
                  <a16:creationId xmlns:a16="http://schemas.microsoft.com/office/drawing/2014/main" id="{DC6A75BD-8F6C-4883-B53D-8851F4A3052B}"/>
                </a:ext>
              </a:extLst>
            </p:cNvPr>
            <p:cNvSpPr/>
            <p:nvPr/>
          </p:nvSpPr>
          <p:spPr bwMode="auto">
            <a:xfrm>
              <a:off x="-11732792" y="-4661048"/>
              <a:ext cx="8188107" cy="5046600"/>
            </a:xfrm>
            <a:prstGeom prst="roundRect">
              <a:avLst>
                <a:gd name="adj" fmla="val 3154"/>
              </a:avLst>
            </a:prstGeom>
            <a:solidFill>
              <a:srgbClr val="A4DCF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65" name="Group 378">
              <a:extLst>
                <a:ext uri="{FF2B5EF4-FFF2-40B4-BE49-F238E27FC236}">
                  <a16:creationId xmlns:a16="http://schemas.microsoft.com/office/drawing/2014/main" id="{BF9FC25A-F804-47CC-AB67-C714A5683464}"/>
                </a:ext>
              </a:extLst>
            </p:cNvPr>
            <p:cNvGrpSpPr>
              <a:grpSpLocks/>
            </p:cNvGrpSpPr>
            <p:nvPr/>
          </p:nvGrpSpPr>
          <p:grpSpPr bwMode="auto">
            <a:xfrm>
              <a:off x="-11264057" y="-1772551"/>
              <a:ext cx="7136246" cy="1854743"/>
              <a:chOff x="-2260600" y="-1854743"/>
              <a:chExt cx="7136246" cy="1854743"/>
            </a:xfrm>
          </p:grpSpPr>
          <p:sp>
            <p:nvSpPr>
              <p:cNvPr id="722" name="Rectangle 414">
                <a:extLst>
                  <a:ext uri="{FF2B5EF4-FFF2-40B4-BE49-F238E27FC236}">
                    <a16:creationId xmlns:a16="http://schemas.microsoft.com/office/drawing/2014/main" id="{EE3C83E5-7D8F-4C34-A58E-17B70B125AF8}"/>
                  </a:ext>
                </a:extLst>
              </p:cNvPr>
              <p:cNvSpPr/>
              <p:nvPr/>
            </p:nvSpPr>
            <p:spPr bwMode="auto">
              <a:xfrm>
                <a:off x="-1571426"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3" name="Rectangle 415">
                <a:extLst>
                  <a:ext uri="{FF2B5EF4-FFF2-40B4-BE49-F238E27FC236}">
                    <a16:creationId xmlns:a16="http://schemas.microsoft.com/office/drawing/2014/main" id="{C83E0B03-75FE-4101-B101-AD6DEF71E0B8}"/>
                  </a:ext>
                </a:extLst>
              </p:cNvPr>
              <p:cNvSpPr/>
              <p:nvPr/>
            </p:nvSpPr>
            <p:spPr bwMode="auto">
              <a:xfrm>
                <a:off x="-744344"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4" name="Rectangle 416">
                <a:extLst>
                  <a:ext uri="{FF2B5EF4-FFF2-40B4-BE49-F238E27FC236}">
                    <a16:creationId xmlns:a16="http://schemas.microsoft.com/office/drawing/2014/main" id="{A8789D0A-D4D2-456D-8F4C-12F26A73E1AB}"/>
                  </a:ext>
                </a:extLst>
              </p:cNvPr>
              <p:cNvSpPr/>
              <p:nvPr/>
            </p:nvSpPr>
            <p:spPr bwMode="auto">
              <a:xfrm>
                <a:off x="165446"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5" name="Rectangle 417">
                <a:extLst>
                  <a:ext uri="{FF2B5EF4-FFF2-40B4-BE49-F238E27FC236}">
                    <a16:creationId xmlns:a16="http://schemas.microsoft.com/office/drawing/2014/main" id="{80AF013A-1386-42AC-A619-ED71D070806C}"/>
                  </a:ext>
                </a:extLst>
              </p:cNvPr>
              <p:cNvSpPr/>
              <p:nvPr/>
            </p:nvSpPr>
            <p:spPr bwMode="auto">
              <a:xfrm>
                <a:off x="1075237"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6" name="Rectangle 418">
                <a:extLst>
                  <a:ext uri="{FF2B5EF4-FFF2-40B4-BE49-F238E27FC236}">
                    <a16:creationId xmlns:a16="http://schemas.microsoft.com/office/drawing/2014/main" id="{56D6A93A-DA61-4661-AA98-326F73085B34}"/>
                  </a:ext>
                </a:extLst>
              </p:cNvPr>
              <p:cNvSpPr/>
              <p:nvPr/>
            </p:nvSpPr>
            <p:spPr bwMode="auto">
              <a:xfrm>
                <a:off x="1943660" y="-1859471"/>
                <a:ext cx="537616"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7" name="Rectangle 419">
                <a:extLst>
                  <a:ext uri="{FF2B5EF4-FFF2-40B4-BE49-F238E27FC236}">
                    <a16:creationId xmlns:a16="http://schemas.microsoft.com/office/drawing/2014/main" id="{923A919C-3814-4391-AFF6-35ED8EB00B40}"/>
                  </a:ext>
                </a:extLst>
              </p:cNvPr>
              <p:cNvSpPr/>
              <p:nvPr/>
            </p:nvSpPr>
            <p:spPr bwMode="auto">
              <a:xfrm>
                <a:off x="3721899"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8" name="Rectangle 420">
                <a:extLst>
                  <a:ext uri="{FF2B5EF4-FFF2-40B4-BE49-F238E27FC236}">
                    <a16:creationId xmlns:a16="http://schemas.microsoft.com/office/drawing/2014/main" id="{D642B8DA-D19F-4D99-BE3D-57C74A322870}"/>
                  </a:ext>
                </a:extLst>
              </p:cNvPr>
              <p:cNvSpPr/>
              <p:nvPr/>
            </p:nvSpPr>
            <p:spPr bwMode="auto">
              <a:xfrm>
                <a:off x="-1571426" y="-1520205"/>
                <a:ext cx="537590" cy="1526697"/>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9" name="Rectangle 421">
                <a:extLst>
                  <a:ext uri="{FF2B5EF4-FFF2-40B4-BE49-F238E27FC236}">
                    <a16:creationId xmlns:a16="http://schemas.microsoft.com/office/drawing/2014/main" id="{197DA818-39B5-4357-B4EC-AC8FB4B0934C}"/>
                  </a:ext>
                </a:extLst>
              </p:cNvPr>
              <p:cNvSpPr/>
              <p:nvPr/>
            </p:nvSpPr>
            <p:spPr bwMode="auto">
              <a:xfrm>
                <a:off x="-744344" y="-1392967"/>
                <a:ext cx="537590" cy="139945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0" name="Rectangle 422">
                <a:extLst>
                  <a:ext uri="{FF2B5EF4-FFF2-40B4-BE49-F238E27FC236}">
                    <a16:creationId xmlns:a16="http://schemas.microsoft.com/office/drawing/2014/main" id="{766C1DDB-BFB0-41D9-8829-E9DA8008DE00}"/>
                  </a:ext>
                </a:extLst>
              </p:cNvPr>
              <p:cNvSpPr/>
              <p:nvPr/>
            </p:nvSpPr>
            <p:spPr bwMode="auto">
              <a:xfrm>
                <a:off x="165446" y="-1180939"/>
                <a:ext cx="537590" cy="1187431"/>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1" name="Rectangle 423">
                <a:extLst>
                  <a:ext uri="{FF2B5EF4-FFF2-40B4-BE49-F238E27FC236}">
                    <a16:creationId xmlns:a16="http://schemas.microsoft.com/office/drawing/2014/main" id="{AA8D0D63-15F3-4443-B225-300140735751}"/>
                  </a:ext>
                </a:extLst>
              </p:cNvPr>
              <p:cNvSpPr/>
              <p:nvPr/>
            </p:nvSpPr>
            <p:spPr bwMode="auto">
              <a:xfrm>
                <a:off x="2812109" y="-1859471"/>
                <a:ext cx="537590" cy="1823568"/>
              </a:xfrm>
              <a:prstGeom prst="rect">
                <a:avLst/>
              </a:prstGeom>
              <a:solidFill>
                <a:srgbClr val="004B1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2" name="Rectangle 424">
                <a:extLst>
                  <a:ext uri="{FF2B5EF4-FFF2-40B4-BE49-F238E27FC236}">
                    <a16:creationId xmlns:a16="http://schemas.microsoft.com/office/drawing/2014/main" id="{BB3B92F0-F6C9-4EC6-B7B7-C3396905EA7E}"/>
                  </a:ext>
                </a:extLst>
              </p:cNvPr>
              <p:cNvSpPr/>
              <p:nvPr/>
            </p:nvSpPr>
            <p:spPr bwMode="auto">
              <a:xfrm>
                <a:off x="1075237" y="-841673"/>
                <a:ext cx="537590" cy="848165"/>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3" name="Rectangle 425">
                <a:extLst>
                  <a:ext uri="{FF2B5EF4-FFF2-40B4-BE49-F238E27FC236}">
                    <a16:creationId xmlns:a16="http://schemas.microsoft.com/office/drawing/2014/main" id="{9683A4D5-FD3B-45EA-8947-C131CD89FEDC}"/>
                  </a:ext>
                </a:extLst>
              </p:cNvPr>
              <p:cNvSpPr/>
              <p:nvPr/>
            </p:nvSpPr>
            <p:spPr bwMode="auto">
              <a:xfrm>
                <a:off x="1943660" y="-629619"/>
                <a:ext cx="537616" cy="636110"/>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4" name="Rectangle 426">
                <a:extLst>
                  <a:ext uri="{FF2B5EF4-FFF2-40B4-BE49-F238E27FC236}">
                    <a16:creationId xmlns:a16="http://schemas.microsoft.com/office/drawing/2014/main" id="{70006C31-6BC9-494F-922D-71C912319578}"/>
                  </a:ext>
                </a:extLst>
              </p:cNvPr>
              <p:cNvSpPr/>
              <p:nvPr/>
            </p:nvSpPr>
            <p:spPr bwMode="auto">
              <a:xfrm>
                <a:off x="2812109" y="-417591"/>
                <a:ext cx="537590" cy="424082"/>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5" name="Rectangle 427">
                <a:extLst>
                  <a:ext uri="{FF2B5EF4-FFF2-40B4-BE49-F238E27FC236}">
                    <a16:creationId xmlns:a16="http://schemas.microsoft.com/office/drawing/2014/main" id="{9D570CB7-D8FE-46F2-8781-8D40FA7BFD25}"/>
                  </a:ext>
                </a:extLst>
              </p:cNvPr>
              <p:cNvSpPr/>
              <p:nvPr/>
            </p:nvSpPr>
            <p:spPr bwMode="auto">
              <a:xfrm>
                <a:off x="3721899" y="-459986"/>
                <a:ext cx="537590" cy="466477"/>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6" name="Rectangle 428">
                <a:extLst>
                  <a:ext uri="{FF2B5EF4-FFF2-40B4-BE49-F238E27FC236}">
                    <a16:creationId xmlns:a16="http://schemas.microsoft.com/office/drawing/2014/main" id="{7B39D829-C6E9-4494-A2DD-C90691B0CCC7}"/>
                  </a:ext>
                </a:extLst>
              </p:cNvPr>
              <p:cNvSpPr/>
              <p:nvPr/>
            </p:nvSpPr>
            <p:spPr bwMode="auto">
              <a:xfrm>
                <a:off x="-2274459" y="-78325"/>
                <a:ext cx="7154272" cy="84816"/>
              </a:xfrm>
              <a:prstGeom prst="rect">
                <a:avLst/>
              </a:prstGeom>
              <a:solidFill>
                <a:srgbClr val="FFFFFF"/>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87" name="Round Single Corner Rectangle 379">
              <a:extLst>
                <a:ext uri="{FF2B5EF4-FFF2-40B4-BE49-F238E27FC236}">
                  <a16:creationId xmlns:a16="http://schemas.microsoft.com/office/drawing/2014/main" id="{A30C46F5-63BC-46B9-B10B-A0D22E977D36}"/>
                </a:ext>
              </a:extLst>
            </p:cNvPr>
            <p:cNvSpPr/>
            <p:nvPr/>
          </p:nvSpPr>
          <p:spPr bwMode="auto">
            <a:xfrm flipH="1">
              <a:off x="-11732792" y="-4661048"/>
              <a:ext cx="4176749" cy="2374864"/>
            </a:xfrm>
            <a:prstGeom prst="round1Rect">
              <a:avLst>
                <a:gd name="adj" fmla="val 5061"/>
              </a:avLst>
            </a:prstGeom>
            <a:solidFill>
              <a:srgbClr val="AFE5FD"/>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67" name="Group 380">
              <a:extLst>
                <a:ext uri="{FF2B5EF4-FFF2-40B4-BE49-F238E27FC236}">
                  <a16:creationId xmlns:a16="http://schemas.microsoft.com/office/drawing/2014/main" id="{09564D7E-EF0B-4BAF-8A17-A3EBC8284207}"/>
                </a:ext>
              </a:extLst>
            </p:cNvPr>
            <p:cNvGrpSpPr>
              <a:grpSpLocks/>
            </p:cNvGrpSpPr>
            <p:nvPr/>
          </p:nvGrpSpPr>
          <p:grpSpPr bwMode="auto">
            <a:xfrm>
              <a:off x="-11310193" y="-4350245"/>
              <a:ext cx="3103562" cy="1807544"/>
              <a:chOff x="-2306944" y="-4514537"/>
              <a:chExt cx="3103562" cy="1807544"/>
            </a:xfrm>
          </p:grpSpPr>
          <p:sp>
            <p:nvSpPr>
              <p:cNvPr id="703" name="Rectangle 395">
                <a:extLst>
                  <a:ext uri="{FF2B5EF4-FFF2-40B4-BE49-F238E27FC236}">
                    <a16:creationId xmlns:a16="http://schemas.microsoft.com/office/drawing/2014/main" id="{A5E08B61-A9B7-428D-9969-7055FEADEA0D}"/>
                  </a:ext>
                </a:extLst>
              </p:cNvPr>
              <p:cNvSpPr/>
              <p:nvPr/>
            </p:nvSpPr>
            <p:spPr bwMode="auto">
              <a:xfrm rot="7607389">
                <a:off x="-2140455" y="-3404153"/>
                <a:ext cx="848167" cy="41341"/>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83" name="Group 396">
                <a:extLst>
                  <a:ext uri="{FF2B5EF4-FFF2-40B4-BE49-F238E27FC236}">
                    <a16:creationId xmlns:a16="http://schemas.microsoft.com/office/drawing/2014/main" id="{398A2D65-D672-4CC6-82B0-DDB8DCA50238}"/>
                  </a:ext>
                </a:extLst>
              </p:cNvPr>
              <p:cNvGrpSpPr>
                <a:grpSpLocks/>
              </p:cNvGrpSpPr>
              <p:nvPr/>
            </p:nvGrpSpPr>
            <p:grpSpPr bwMode="auto">
              <a:xfrm>
                <a:off x="-1734540" y="-3948849"/>
                <a:ext cx="522022" cy="522022"/>
                <a:chOff x="-2295617" y="-3234179"/>
                <a:chExt cx="522022" cy="522022"/>
              </a:xfrm>
            </p:grpSpPr>
            <p:sp>
              <p:nvSpPr>
                <p:cNvPr id="720" name="Oval 412">
                  <a:extLst>
                    <a:ext uri="{FF2B5EF4-FFF2-40B4-BE49-F238E27FC236}">
                      <a16:creationId xmlns:a16="http://schemas.microsoft.com/office/drawing/2014/main" id="{E20D8C70-BBBE-4ACE-8495-9E7801C19B6F}"/>
                    </a:ext>
                  </a:extLst>
                </p:cNvPr>
                <p:cNvSpPr/>
                <p:nvPr/>
              </p:nvSpPr>
              <p:spPr bwMode="auto">
                <a:xfrm>
                  <a:off x="-2298144" y="-3432158"/>
                  <a:ext cx="330839" cy="720963"/>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1" name="Oval 413">
                  <a:extLst>
                    <a:ext uri="{FF2B5EF4-FFF2-40B4-BE49-F238E27FC236}">
                      <a16:creationId xmlns:a16="http://schemas.microsoft.com/office/drawing/2014/main" id="{DDEEF8C7-25CE-4EB2-8E9A-391C4843F4AA}"/>
                    </a:ext>
                  </a:extLst>
                </p:cNvPr>
                <p:cNvSpPr/>
                <p:nvPr/>
              </p:nvSpPr>
              <p:spPr bwMode="auto">
                <a:xfrm>
                  <a:off x="-2174092" y="-3304918"/>
                  <a:ext cx="206787" cy="466483"/>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05" name="Rectangle 397">
                <a:extLst>
                  <a:ext uri="{FF2B5EF4-FFF2-40B4-BE49-F238E27FC236}">
                    <a16:creationId xmlns:a16="http://schemas.microsoft.com/office/drawing/2014/main" id="{9E05FA18-69D5-472A-B346-8978A4DA9B06}"/>
                  </a:ext>
                </a:extLst>
              </p:cNvPr>
              <p:cNvSpPr/>
              <p:nvPr/>
            </p:nvSpPr>
            <p:spPr bwMode="auto">
              <a:xfrm rot="7275383">
                <a:off x="-1256097" y="-3722209"/>
                <a:ext cx="1229855" cy="41341"/>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6" name="Rectangle 398">
                <a:extLst>
                  <a:ext uri="{FF2B5EF4-FFF2-40B4-BE49-F238E27FC236}">
                    <a16:creationId xmlns:a16="http://schemas.microsoft.com/office/drawing/2014/main" id="{7C18C4A7-5E6F-4A2D-81BA-A1E27B185373}"/>
                  </a:ext>
                </a:extLst>
              </p:cNvPr>
              <p:cNvSpPr/>
              <p:nvPr/>
            </p:nvSpPr>
            <p:spPr bwMode="auto">
              <a:xfrm rot="3363411">
                <a:off x="-597071" y="-3636865"/>
                <a:ext cx="1441884" cy="82708"/>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86" name="Group 399">
                <a:extLst>
                  <a:ext uri="{FF2B5EF4-FFF2-40B4-BE49-F238E27FC236}">
                    <a16:creationId xmlns:a16="http://schemas.microsoft.com/office/drawing/2014/main" id="{53A6FAEB-3DE1-4C00-874A-E3747BD60469}"/>
                  </a:ext>
                </a:extLst>
              </p:cNvPr>
              <p:cNvGrpSpPr>
                <a:grpSpLocks/>
              </p:cNvGrpSpPr>
              <p:nvPr/>
            </p:nvGrpSpPr>
            <p:grpSpPr bwMode="auto">
              <a:xfrm>
                <a:off x="-2306944" y="-3280741"/>
                <a:ext cx="522022" cy="522022"/>
                <a:chOff x="-2295617" y="-3234179"/>
                <a:chExt cx="522022" cy="522022"/>
              </a:xfrm>
            </p:grpSpPr>
            <p:sp>
              <p:nvSpPr>
                <p:cNvPr id="718" name="Oval 410">
                  <a:extLst>
                    <a:ext uri="{FF2B5EF4-FFF2-40B4-BE49-F238E27FC236}">
                      <a16:creationId xmlns:a16="http://schemas.microsoft.com/office/drawing/2014/main" id="{D873C873-4CB9-474D-B9AD-960E68249C9A}"/>
                    </a:ext>
                  </a:extLst>
                </p:cNvPr>
                <p:cNvSpPr/>
                <p:nvPr/>
              </p:nvSpPr>
              <p:spPr bwMode="auto">
                <a:xfrm>
                  <a:off x="-2304683" y="-3252104"/>
                  <a:ext cx="537600" cy="551327"/>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19" name="Oval 411">
                  <a:extLst>
                    <a:ext uri="{FF2B5EF4-FFF2-40B4-BE49-F238E27FC236}">
                      <a16:creationId xmlns:a16="http://schemas.microsoft.com/office/drawing/2014/main" id="{8484D1F1-62A5-4731-8043-9C4911A29C7A}"/>
                    </a:ext>
                  </a:extLst>
                </p:cNvPr>
                <p:cNvSpPr/>
                <p:nvPr/>
              </p:nvSpPr>
              <p:spPr bwMode="auto">
                <a:xfrm>
                  <a:off x="-2180631" y="-3124865"/>
                  <a:ext cx="289497" cy="296848"/>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87" name="Group 400">
                <a:extLst>
                  <a:ext uri="{FF2B5EF4-FFF2-40B4-BE49-F238E27FC236}">
                    <a16:creationId xmlns:a16="http://schemas.microsoft.com/office/drawing/2014/main" id="{328CE8E4-D1E0-4CA4-B4FA-BC0FF77124CD}"/>
                  </a:ext>
                </a:extLst>
              </p:cNvPr>
              <p:cNvGrpSpPr>
                <a:grpSpLocks/>
              </p:cNvGrpSpPr>
              <p:nvPr/>
            </p:nvGrpSpPr>
            <p:grpSpPr bwMode="auto">
              <a:xfrm>
                <a:off x="-1149818" y="-3552228"/>
                <a:ext cx="522022" cy="522022"/>
                <a:chOff x="-2295617" y="-3234179"/>
                <a:chExt cx="522022" cy="522022"/>
              </a:xfrm>
            </p:grpSpPr>
            <p:sp>
              <p:nvSpPr>
                <p:cNvPr id="716" name="Oval 408">
                  <a:extLst>
                    <a:ext uri="{FF2B5EF4-FFF2-40B4-BE49-F238E27FC236}">
                      <a16:creationId xmlns:a16="http://schemas.microsoft.com/office/drawing/2014/main" id="{BBAA96A9-31B3-4A20-8805-AFEE0D8DDBF4}"/>
                    </a:ext>
                  </a:extLst>
                </p:cNvPr>
                <p:cNvSpPr/>
                <p:nvPr/>
              </p:nvSpPr>
              <p:spPr bwMode="auto">
                <a:xfrm>
                  <a:off x="-2303901" y="-3235061"/>
                  <a:ext cx="537600" cy="508905"/>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17" name="Oval 409">
                  <a:extLst>
                    <a:ext uri="{FF2B5EF4-FFF2-40B4-BE49-F238E27FC236}">
                      <a16:creationId xmlns:a16="http://schemas.microsoft.com/office/drawing/2014/main" id="{9042243D-292E-4B68-8BA2-39C2DF590908}"/>
                    </a:ext>
                  </a:extLst>
                </p:cNvPr>
                <p:cNvSpPr/>
                <p:nvPr/>
              </p:nvSpPr>
              <p:spPr bwMode="auto">
                <a:xfrm>
                  <a:off x="-2179849" y="-3107821"/>
                  <a:ext cx="289497" cy="254453"/>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88" name="Group 401">
                <a:extLst>
                  <a:ext uri="{FF2B5EF4-FFF2-40B4-BE49-F238E27FC236}">
                    <a16:creationId xmlns:a16="http://schemas.microsoft.com/office/drawing/2014/main" id="{5BA099C4-0CA8-4712-BED0-6D100C6302B0}"/>
                  </a:ext>
                </a:extLst>
              </p:cNvPr>
              <p:cNvGrpSpPr>
                <a:grpSpLocks/>
              </p:cNvGrpSpPr>
              <p:nvPr/>
            </p:nvGrpSpPr>
            <p:grpSpPr bwMode="auto">
              <a:xfrm>
                <a:off x="-564028" y="-4514537"/>
                <a:ext cx="522022" cy="522022"/>
                <a:chOff x="-2295617" y="-3234179"/>
                <a:chExt cx="522022" cy="522022"/>
              </a:xfrm>
            </p:grpSpPr>
            <p:sp>
              <p:nvSpPr>
                <p:cNvPr id="714" name="Oval 406">
                  <a:extLst>
                    <a:ext uri="{FF2B5EF4-FFF2-40B4-BE49-F238E27FC236}">
                      <a16:creationId xmlns:a16="http://schemas.microsoft.com/office/drawing/2014/main" id="{1E1363B8-5B9B-45EA-81EE-2EF155EF42AF}"/>
                    </a:ext>
                  </a:extLst>
                </p:cNvPr>
                <p:cNvSpPr/>
                <p:nvPr/>
              </p:nvSpPr>
              <p:spPr bwMode="auto">
                <a:xfrm>
                  <a:off x="-2310726" y="-3248124"/>
                  <a:ext cx="537600" cy="339270"/>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15" name="Oval 407">
                  <a:extLst>
                    <a:ext uri="{FF2B5EF4-FFF2-40B4-BE49-F238E27FC236}">
                      <a16:creationId xmlns:a16="http://schemas.microsoft.com/office/drawing/2014/main" id="{A2A203E7-4C49-42DF-81E9-DFC4D649413A}"/>
                    </a:ext>
                  </a:extLst>
                </p:cNvPr>
                <p:cNvSpPr/>
                <p:nvPr/>
              </p:nvSpPr>
              <p:spPr bwMode="auto">
                <a:xfrm>
                  <a:off x="-2186675" y="-3120911"/>
                  <a:ext cx="289497" cy="169635"/>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89" name="Group 402">
                <a:extLst>
                  <a:ext uri="{FF2B5EF4-FFF2-40B4-BE49-F238E27FC236}">
                    <a16:creationId xmlns:a16="http://schemas.microsoft.com/office/drawing/2014/main" id="{BF074F5B-7254-4E79-B57D-E65BEAC811DD}"/>
                  </a:ext>
                </a:extLst>
              </p:cNvPr>
              <p:cNvGrpSpPr>
                <a:grpSpLocks/>
              </p:cNvGrpSpPr>
              <p:nvPr/>
            </p:nvGrpSpPr>
            <p:grpSpPr bwMode="auto">
              <a:xfrm>
                <a:off x="274596" y="-3229015"/>
                <a:ext cx="522022" cy="522022"/>
                <a:chOff x="-2295617" y="-3234179"/>
                <a:chExt cx="522022" cy="522022"/>
              </a:xfrm>
            </p:grpSpPr>
            <p:sp>
              <p:nvSpPr>
                <p:cNvPr id="712" name="Oval 404">
                  <a:extLst>
                    <a:ext uri="{FF2B5EF4-FFF2-40B4-BE49-F238E27FC236}">
                      <a16:creationId xmlns:a16="http://schemas.microsoft.com/office/drawing/2014/main" id="{4FFADF71-C97F-4FA7-AC6D-BD747B52DB05}"/>
                    </a:ext>
                  </a:extLst>
                </p:cNvPr>
                <p:cNvSpPr/>
                <p:nvPr/>
              </p:nvSpPr>
              <p:spPr bwMode="auto">
                <a:xfrm>
                  <a:off x="-2487712" y="-3219005"/>
                  <a:ext cx="703019" cy="508905"/>
                </a:xfrm>
                <a:prstGeom prst="ellipse">
                  <a:avLst/>
                </a:prstGeom>
                <a:solidFill>
                  <a:srgbClr val="EAEAEA">
                    <a:lumMod val="95000"/>
                    <a:alpha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13" name="Oval 405">
                  <a:extLst>
                    <a:ext uri="{FF2B5EF4-FFF2-40B4-BE49-F238E27FC236}">
                      <a16:creationId xmlns:a16="http://schemas.microsoft.com/office/drawing/2014/main" id="{A1220855-5662-46E8-AF01-3204693DB1E9}"/>
                    </a:ext>
                  </a:extLst>
                </p:cNvPr>
                <p:cNvSpPr/>
                <p:nvPr/>
              </p:nvSpPr>
              <p:spPr bwMode="auto">
                <a:xfrm>
                  <a:off x="-2363660" y="-3091766"/>
                  <a:ext cx="454916" cy="254453"/>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11" name="Rectangle 403">
                <a:extLst>
                  <a:ext uri="{FF2B5EF4-FFF2-40B4-BE49-F238E27FC236}">
                    <a16:creationId xmlns:a16="http://schemas.microsoft.com/office/drawing/2014/main" id="{70F9A333-618D-4FC6-96CF-45E340FA6330}"/>
                  </a:ext>
                </a:extLst>
              </p:cNvPr>
              <p:cNvSpPr/>
              <p:nvPr/>
            </p:nvSpPr>
            <p:spPr bwMode="auto">
              <a:xfrm rot="2257840">
                <a:off x="-1571639" y="-3510681"/>
                <a:ext cx="785711" cy="42395"/>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89" name="Round Single Corner Rectangle 381">
              <a:extLst>
                <a:ext uri="{FF2B5EF4-FFF2-40B4-BE49-F238E27FC236}">
                  <a16:creationId xmlns:a16="http://schemas.microsoft.com/office/drawing/2014/main" id="{C60B10CF-5E87-4F97-87ED-9DDB0D633565}"/>
                </a:ext>
              </a:extLst>
            </p:cNvPr>
            <p:cNvSpPr/>
            <p:nvPr/>
          </p:nvSpPr>
          <p:spPr bwMode="auto">
            <a:xfrm>
              <a:off x="-7721460" y="-4661048"/>
              <a:ext cx="4176775" cy="2374864"/>
            </a:xfrm>
            <a:prstGeom prst="round1Rect">
              <a:avLst>
                <a:gd name="adj" fmla="val 5061"/>
              </a:avLst>
            </a:prstGeom>
            <a:solidFill>
              <a:srgbClr val="6BC6DB"/>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69" name="Group 382">
              <a:extLst>
                <a:ext uri="{FF2B5EF4-FFF2-40B4-BE49-F238E27FC236}">
                  <a16:creationId xmlns:a16="http://schemas.microsoft.com/office/drawing/2014/main" id="{8D4E1B02-8B15-430B-8465-88701F077825}"/>
                </a:ext>
              </a:extLst>
            </p:cNvPr>
            <p:cNvGrpSpPr>
              <a:grpSpLocks/>
            </p:cNvGrpSpPr>
            <p:nvPr/>
          </p:nvGrpSpPr>
          <p:grpSpPr bwMode="auto">
            <a:xfrm>
              <a:off x="-7026128" y="-4194358"/>
              <a:ext cx="2979313" cy="1448760"/>
              <a:chOff x="-161511" y="-2374431"/>
              <a:chExt cx="2979313" cy="1448760"/>
            </a:xfrm>
          </p:grpSpPr>
          <p:sp>
            <p:nvSpPr>
              <p:cNvPr id="693" name="Rectangle 385">
                <a:extLst>
                  <a:ext uri="{FF2B5EF4-FFF2-40B4-BE49-F238E27FC236}">
                    <a16:creationId xmlns:a16="http://schemas.microsoft.com/office/drawing/2014/main" id="{B9D80E58-C708-4441-B58C-7B40F0B23C97}"/>
                  </a:ext>
                </a:extLst>
              </p:cNvPr>
              <p:cNvSpPr/>
              <p:nvPr/>
            </p:nvSpPr>
            <p:spPr bwMode="auto">
              <a:xfrm>
                <a:off x="-153800" y="-2374618"/>
                <a:ext cx="124049" cy="1441894"/>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4" name="Rectangle 386">
                <a:extLst>
                  <a:ext uri="{FF2B5EF4-FFF2-40B4-BE49-F238E27FC236}">
                    <a16:creationId xmlns:a16="http://schemas.microsoft.com/office/drawing/2014/main" id="{7723712C-85AC-49AA-8D5F-A7B9F2AB308E}"/>
                  </a:ext>
                </a:extLst>
              </p:cNvPr>
              <p:cNvSpPr/>
              <p:nvPr/>
            </p:nvSpPr>
            <p:spPr bwMode="auto">
              <a:xfrm>
                <a:off x="383789" y="-2247405"/>
                <a:ext cx="165416" cy="33926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5" name="Rectangle 387">
                <a:extLst>
                  <a:ext uri="{FF2B5EF4-FFF2-40B4-BE49-F238E27FC236}">
                    <a16:creationId xmlns:a16="http://schemas.microsoft.com/office/drawing/2014/main" id="{CB8BA1CD-AB20-4B44-A9C3-B43F7CFF59DE}"/>
                  </a:ext>
                </a:extLst>
              </p:cNvPr>
              <p:cNvSpPr/>
              <p:nvPr/>
            </p:nvSpPr>
            <p:spPr bwMode="auto">
              <a:xfrm>
                <a:off x="-29751" y="-2162588"/>
                <a:ext cx="496248" cy="12723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6" name="Rectangle 388">
                <a:extLst>
                  <a:ext uri="{FF2B5EF4-FFF2-40B4-BE49-F238E27FC236}">
                    <a16:creationId xmlns:a16="http://schemas.microsoft.com/office/drawing/2014/main" id="{4D53933B-CAB6-4A52-9517-C8B5F5DC5C7B}"/>
                  </a:ext>
                </a:extLst>
              </p:cNvPr>
              <p:cNvSpPr/>
              <p:nvPr/>
            </p:nvSpPr>
            <p:spPr bwMode="auto">
              <a:xfrm>
                <a:off x="549205" y="-2120166"/>
                <a:ext cx="2274484" cy="84817"/>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7" name="Rectangle 389">
                <a:extLst>
                  <a:ext uri="{FF2B5EF4-FFF2-40B4-BE49-F238E27FC236}">
                    <a16:creationId xmlns:a16="http://schemas.microsoft.com/office/drawing/2014/main" id="{364CFA72-1210-47A2-B838-F716901DCB87}"/>
                  </a:ext>
                </a:extLst>
              </p:cNvPr>
              <p:cNvSpPr/>
              <p:nvPr/>
            </p:nvSpPr>
            <p:spPr bwMode="auto">
              <a:xfrm>
                <a:off x="1210869" y="-1738501"/>
                <a:ext cx="1612820" cy="84817"/>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8" name="Rectangle 390">
                <a:extLst>
                  <a:ext uri="{FF2B5EF4-FFF2-40B4-BE49-F238E27FC236}">
                    <a16:creationId xmlns:a16="http://schemas.microsoft.com/office/drawing/2014/main" id="{E4C87664-3285-425A-A01C-BD9337303DEB}"/>
                  </a:ext>
                </a:extLst>
              </p:cNvPr>
              <p:cNvSpPr/>
              <p:nvPr/>
            </p:nvSpPr>
            <p:spPr bwMode="auto">
              <a:xfrm>
                <a:off x="1169528" y="-1314415"/>
                <a:ext cx="1654161" cy="42422"/>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9" name="Rectangle 391">
                <a:extLst>
                  <a:ext uri="{FF2B5EF4-FFF2-40B4-BE49-F238E27FC236}">
                    <a16:creationId xmlns:a16="http://schemas.microsoft.com/office/drawing/2014/main" id="{3CA0DC3D-0D71-4C2A-8EB1-3642739031E5}"/>
                  </a:ext>
                </a:extLst>
              </p:cNvPr>
              <p:cNvSpPr/>
              <p:nvPr/>
            </p:nvSpPr>
            <p:spPr bwMode="auto">
              <a:xfrm>
                <a:off x="1541702" y="-1865714"/>
                <a:ext cx="124075" cy="33926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0" name="Rectangle 392">
                <a:extLst>
                  <a:ext uri="{FF2B5EF4-FFF2-40B4-BE49-F238E27FC236}">
                    <a16:creationId xmlns:a16="http://schemas.microsoft.com/office/drawing/2014/main" id="{027CE85E-221A-4C75-89A4-73261D2CBB32}"/>
                  </a:ext>
                </a:extLst>
              </p:cNvPr>
              <p:cNvSpPr/>
              <p:nvPr/>
            </p:nvSpPr>
            <p:spPr bwMode="auto">
              <a:xfrm>
                <a:off x="1128161" y="-1441627"/>
                <a:ext cx="165416" cy="33926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1" name="Rectangle 393">
                <a:extLst>
                  <a:ext uri="{FF2B5EF4-FFF2-40B4-BE49-F238E27FC236}">
                    <a16:creationId xmlns:a16="http://schemas.microsoft.com/office/drawing/2014/main" id="{9519BEE8-7E28-4769-9E42-5B40DA468E45}"/>
                  </a:ext>
                </a:extLst>
              </p:cNvPr>
              <p:cNvSpPr/>
              <p:nvPr/>
            </p:nvSpPr>
            <p:spPr bwMode="auto">
              <a:xfrm>
                <a:off x="-29751" y="-1738501"/>
                <a:ext cx="1612820" cy="127239"/>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2" name="Rectangle 394">
                <a:extLst>
                  <a:ext uri="{FF2B5EF4-FFF2-40B4-BE49-F238E27FC236}">
                    <a16:creationId xmlns:a16="http://schemas.microsoft.com/office/drawing/2014/main" id="{E321BD8A-852C-473C-BBF3-D4EB649CBA28}"/>
                  </a:ext>
                </a:extLst>
              </p:cNvPr>
              <p:cNvSpPr/>
              <p:nvPr/>
            </p:nvSpPr>
            <p:spPr bwMode="auto">
              <a:xfrm>
                <a:off x="-29751" y="-1356810"/>
                <a:ext cx="1199280" cy="12721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91" name="Freeform 383">
              <a:extLst>
                <a:ext uri="{FF2B5EF4-FFF2-40B4-BE49-F238E27FC236}">
                  <a16:creationId xmlns:a16="http://schemas.microsoft.com/office/drawing/2014/main" id="{F9D5E3A3-C440-4F13-B797-091FA6EB02C4}"/>
                </a:ext>
              </a:extLst>
            </p:cNvPr>
            <p:cNvSpPr/>
            <p:nvPr/>
          </p:nvSpPr>
          <p:spPr bwMode="auto">
            <a:xfrm>
              <a:off x="-8962082" y="-5000314"/>
              <a:ext cx="5706862" cy="5767527"/>
            </a:xfrm>
            <a:custGeom>
              <a:avLst/>
              <a:gdLst>
                <a:gd name="connsiteX0" fmla="*/ 5876818 w 5969286"/>
                <a:gd name="connsiteY0" fmla="*/ 5876818 h 5876818"/>
                <a:gd name="connsiteX1" fmla="*/ 0 w 5969286"/>
                <a:gd name="connsiteY1" fmla="*/ 0 h 5876818"/>
                <a:gd name="connsiteX2" fmla="*/ 1839075 w 5969286"/>
                <a:gd name="connsiteY2" fmla="*/ 0 h 5876818"/>
                <a:gd name="connsiteX3" fmla="*/ 5969286 w 5969286"/>
                <a:gd name="connsiteY3" fmla="*/ 4212404 h 5876818"/>
                <a:gd name="connsiteX4" fmla="*/ 5876818 w 5969286"/>
                <a:gd name="connsiteY4" fmla="*/ 5876818 h 5876818"/>
                <a:gd name="connsiteX0" fmla="*/ 5804898 w 5969286"/>
                <a:gd name="connsiteY0" fmla="*/ 5907641 h 5907641"/>
                <a:gd name="connsiteX1" fmla="*/ 0 w 5969286"/>
                <a:gd name="connsiteY1" fmla="*/ 0 h 5907641"/>
                <a:gd name="connsiteX2" fmla="*/ 1839075 w 5969286"/>
                <a:gd name="connsiteY2" fmla="*/ 0 h 5907641"/>
                <a:gd name="connsiteX3" fmla="*/ 5969286 w 5969286"/>
                <a:gd name="connsiteY3" fmla="*/ 4212404 h 5907641"/>
                <a:gd name="connsiteX4" fmla="*/ 5804898 w 5969286"/>
                <a:gd name="connsiteY4" fmla="*/ 5907641 h 5907641"/>
                <a:gd name="connsiteX0" fmla="*/ 5804898 w 5804898"/>
                <a:gd name="connsiteY0" fmla="*/ 5907641 h 5907641"/>
                <a:gd name="connsiteX1" fmla="*/ 0 w 5804898"/>
                <a:gd name="connsiteY1" fmla="*/ 0 h 5907641"/>
                <a:gd name="connsiteX2" fmla="*/ 1839075 w 5804898"/>
                <a:gd name="connsiteY2" fmla="*/ 0 h 5907641"/>
                <a:gd name="connsiteX3" fmla="*/ 5767673 w 5804898"/>
                <a:gd name="connsiteY3" fmla="*/ 4036191 h 5907641"/>
                <a:gd name="connsiteX4" fmla="*/ 5804898 w 5804898"/>
                <a:gd name="connsiteY4" fmla="*/ 5907641 h 5907641"/>
                <a:gd name="connsiteX0" fmla="*/ 5769973 w 5769973"/>
                <a:gd name="connsiteY0" fmla="*/ 5823504 h 5823504"/>
                <a:gd name="connsiteX1" fmla="*/ 0 w 5769973"/>
                <a:gd name="connsiteY1" fmla="*/ 0 h 5823504"/>
                <a:gd name="connsiteX2" fmla="*/ 1839075 w 5769973"/>
                <a:gd name="connsiteY2" fmla="*/ 0 h 5823504"/>
                <a:gd name="connsiteX3" fmla="*/ 5767673 w 5769973"/>
                <a:gd name="connsiteY3" fmla="*/ 4036191 h 5823504"/>
                <a:gd name="connsiteX4" fmla="*/ 5769973 w 5769973"/>
                <a:gd name="connsiteY4" fmla="*/ 5823504 h 5823504"/>
                <a:gd name="connsiteX0" fmla="*/ 5769973 w 5769973"/>
                <a:gd name="connsiteY0" fmla="*/ 5823504 h 5823504"/>
                <a:gd name="connsiteX1" fmla="*/ 0 w 5769973"/>
                <a:gd name="connsiteY1" fmla="*/ 0 h 5823504"/>
                <a:gd name="connsiteX2" fmla="*/ 1908299 w 5769973"/>
                <a:gd name="connsiteY2" fmla="*/ 77273 h 5823504"/>
                <a:gd name="connsiteX3" fmla="*/ 5767673 w 5769973"/>
                <a:gd name="connsiteY3" fmla="*/ 4036191 h 5823504"/>
                <a:gd name="connsiteX4" fmla="*/ 5769973 w 5769973"/>
                <a:gd name="connsiteY4" fmla="*/ 5823504 h 5823504"/>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068" h="5747841">
                  <a:moveTo>
                    <a:pt x="5720068" y="5747841"/>
                  </a:moveTo>
                  <a:lnTo>
                    <a:pt x="0" y="0"/>
                  </a:lnTo>
                  <a:lnTo>
                    <a:pt x="1858394" y="1610"/>
                  </a:lnTo>
                  <a:lnTo>
                    <a:pt x="5717768" y="3960528"/>
                  </a:lnTo>
                  <a:cubicBezTo>
                    <a:pt x="5718535" y="4556299"/>
                    <a:pt x="5719301" y="5152070"/>
                    <a:pt x="5720068" y="5747841"/>
                  </a:cubicBezTo>
                  <a:close/>
                </a:path>
              </a:pathLst>
            </a:custGeom>
            <a:solidFill>
              <a:srgbClr val="EAEAEA">
                <a:alpha val="3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2" name="Freeform 384">
              <a:extLst>
                <a:ext uri="{FF2B5EF4-FFF2-40B4-BE49-F238E27FC236}">
                  <a16:creationId xmlns:a16="http://schemas.microsoft.com/office/drawing/2014/main" id="{32EAF660-A758-42DE-A8C7-C86001E8F92E}"/>
                </a:ext>
              </a:extLst>
            </p:cNvPr>
            <p:cNvSpPr/>
            <p:nvPr/>
          </p:nvSpPr>
          <p:spPr bwMode="auto">
            <a:xfrm>
              <a:off x="-6563546" y="-5000314"/>
              <a:ext cx="3308326" cy="3392663"/>
            </a:xfrm>
            <a:custGeom>
              <a:avLst/>
              <a:gdLst>
                <a:gd name="connsiteX0" fmla="*/ 0 w 3493213"/>
                <a:gd name="connsiteY0" fmla="*/ 30823 h 3616504"/>
                <a:gd name="connsiteX1" fmla="*/ 3493213 w 3493213"/>
                <a:gd name="connsiteY1" fmla="*/ 3616504 h 3616504"/>
                <a:gd name="connsiteX2" fmla="*/ 3493213 w 3493213"/>
                <a:gd name="connsiteY2" fmla="*/ 2825393 h 3616504"/>
                <a:gd name="connsiteX3" fmla="*/ 667820 w 3493213"/>
                <a:gd name="connsiteY3" fmla="*/ 0 h 3616504"/>
                <a:gd name="connsiteX4" fmla="*/ 0 w 3493213"/>
                <a:gd name="connsiteY4" fmla="*/ 30823 h 3616504"/>
                <a:gd name="connsiteX0" fmla="*/ 0 w 3493213"/>
                <a:gd name="connsiteY0" fmla="*/ 30823 h 3616504"/>
                <a:gd name="connsiteX1" fmla="*/ 3493213 w 3493213"/>
                <a:gd name="connsiteY1" fmla="*/ 3616504 h 3616504"/>
                <a:gd name="connsiteX2" fmla="*/ 3345575 w 3493213"/>
                <a:gd name="connsiteY2" fmla="*/ 2820631 h 3616504"/>
                <a:gd name="connsiteX3" fmla="*/ 667820 w 3493213"/>
                <a:gd name="connsiteY3" fmla="*/ 0 h 3616504"/>
                <a:gd name="connsiteX4" fmla="*/ 0 w 3493213"/>
                <a:gd name="connsiteY4" fmla="*/ 30823 h 3616504"/>
                <a:gd name="connsiteX0" fmla="*/ 0 w 3345575"/>
                <a:gd name="connsiteY0" fmla="*/ 30823 h 3462516"/>
                <a:gd name="connsiteX1" fmla="*/ 3345575 w 3345575"/>
                <a:gd name="connsiteY1" fmla="*/ 3462516 h 3462516"/>
                <a:gd name="connsiteX2" fmla="*/ 3345575 w 3345575"/>
                <a:gd name="connsiteY2" fmla="*/ 2820631 h 3462516"/>
                <a:gd name="connsiteX3" fmla="*/ 667820 w 3345575"/>
                <a:gd name="connsiteY3" fmla="*/ 0 h 3462516"/>
                <a:gd name="connsiteX4" fmla="*/ 0 w 3345575"/>
                <a:gd name="connsiteY4" fmla="*/ 30823 h 3462516"/>
                <a:gd name="connsiteX0" fmla="*/ 0 w 3347162"/>
                <a:gd name="connsiteY0" fmla="*/ 30823 h 3462516"/>
                <a:gd name="connsiteX1" fmla="*/ 3345575 w 3347162"/>
                <a:gd name="connsiteY1" fmla="*/ 3462516 h 3462516"/>
                <a:gd name="connsiteX2" fmla="*/ 3347162 w 3347162"/>
                <a:gd name="connsiteY2" fmla="*/ 2823806 h 3462516"/>
                <a:gd name="connsiteX3" fmla="*/ 667820 w 3347162"/>
                <a:gd name="connsiteY3" fmla="*/ 0 h 3462516"/>
                <a:gd name="connsiteX4" fmla="*/ 0 w 3347162"/>
                <a:gd name="connsiteY4" fmla="*/ 30823 h 3462516"/>
                <a:gd name="connsiteX0" fmla="*/ 0 w 3308525"/>
                <a:gd name="connsiteY0" fmla="*/ 64630 h 3462516"/>
                <a:gd name="connsiteX1" fmla="*/ 3306938 w 3308525"/>
                <a:gd name="connsiteY1" fmla="*/ 3462516 h 3462516"/>
                <a:gd name="connsiteX2" fmla="*/ 3308525 w 3308525"/>
                <a:gd name="connsiteY2" fmla="*/ 2823806 h 3462516"/>
                <a:gd name="connsiteX3" fmla="*/ 629183 w 3308525"/>
                <a:gd name="connsiteY3" fmla="*/ 0 h 3462516"/>
                <a:gd name="connsiteX4" fmla="*/ 0 w 3308525"/>
                <a:gd name="connsiteY4" fmla="*/ 64630 h 3462516"/>
                <a:gd name="connsiteX0" fmla="*/ 0 w 3308525"/>
                <a:gd name="connsiteY0" fmla="*/ 5065 h 3402951"/>
                <a:gd name="connsiteX1" fmla="*/ 3306938 w 3308525"/>
                <a:gd name="connsiteY1" fmla="*/ 3402951 h 3402951"/>
                <a:gd name="connsiteX2" fmla="*/ 3308525 w 3308525"/>
                <a:gd name="connsiteY2" fmla="*/ 2764241 h 3402951"/>
                <a:gd name="connsiteX3" fmla="*/ 672650 w 3308525"/>
                <a:gd name="connsiteY3" fmla="*/ 0 h 3402951"/>
                <a:gd name="connsiteX4" fmla="*/ 0 w 3308525"/>
                <a:gd name="connsiteY4" fmla="*/ 5065 h 3402951"/>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4325"/>
                <a:gd name="connsiteX1" fmla="*/ 3313377 w 3314964"/>
                <a:gd name="connsiteY1" fmla="*/ 3404325 h 3404325"/>
                <a:gd name="connsiteX2" fmla="*/ 3314964 w 3314964"/>
                <a:gd name="connsiteY2" fmla="*/ 2765615 h 3404325"/>
                <a:gd name="connsiteX3" fmla="*/ 679089 w 3314964"/>
                <a:gd name="connsiteY3" fmla="*/ 1374 h 3404325"/>
                <a:gd name="connsiteX4" fmla="*/ 0 w 3314964"/>
                <a:gd name="connsiteY4" fmla="*/ 0 h 340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964" h="3404325">
                  <a:moveTo>
                    <a:pt x="0" y="0"/>
                  </a:moveTo>
                  <a:lnTo>
                    <a:pt x="3313377" y="3404325"/>
                  </a:lnTo>
                  <a:lnTo>
                    <a:pt x="3314964" y="2765615"/>
                  </a:lnTo>
                  <a:lnTo>
                    <a:pt x="679089" y="1374"/>
                  </a:lnTo>
                  <a:lnTo>
                    <a:pt x="0" y="0"/>
                  </a:lnTo>
                  <a:close/>
                </a:path>
              </a:pathLst>
            </a:custGeom>
            <a:solidFill>
              <a:srgbClr val="EAEAEA">
                <a:alpha val="3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57392" name="Straight Connector 67">
            <a:extLst>
              <a:ext uri="{FF2B5EF4-FFF2-40B4-BE49-F238E27FC236}">
                <a16:creationId xmlns:a16="http://schemas.microsoft.com/office/drawing/2014/main" id="{02E0CDD4-9398-4CE1-8F1F-2B3D0A493D76}"/>
              </a:ext>
            </a:extLst>
          </p:cNvPr>
          <p:cNvCxnSpPr>
            <a:cxnSpLocks/>
          </p:cNvCxnSpPr>
          <p:nvPr/>
        </p:nvCxnSpPr>
        <p:spPr bwMode="auto">
          <a:xfrm flipH="1">
            <a:off x="8423275" y="4999038"/>
            <a:ext cx="6350" cy="1587"/>
          </a:xfrm>
          <a:prstGeom prst="line">
            <a:avLst/>
          </a:prstGeom>
          <a:noFill/>
          <a:ln w="9525" algn="ctr">
            <a:solidFill>
              <a:srgbClr val="FFFFFF"/>
            </a:solidFill>
            <a:prstDash val="dash"/>
            <a:miter lim="800000"/>
            <a:headEnd/>
            <a:tailEnd type="none" w="lg" len="lg"/>
          </a:ln>
          <a:extLst>
            <a:ext uri="{909E8E84-426E-40DD-AFC4-6F175D3DCCD1}">
              <a14:hiddenFill xmlns:a14="http://schemas.microsoft.com/office/drawing/2010/main">
                <a:noFill/>
              </a14:hiddenFill>
            </a:ext>
          </a:extLst>
        </p:spPr>
      </p:cxnSp>
      <p:cxnSp>
        <p:nvCxnSpPr>
          <p:cNvPr id="57393" name="Straight Connector 69">
            <a:extLst>
              <a:ext uri="{FF2B5EF4-FFF2-40B4-BE49-F238E27FC236}">
                <a16:creationId xmlns:a16="http://schemas.microsoft.com/office/drawing/2014/main" id="{CCAF1A3B-4016-44F9-B8C1-E64C0071307F}"/>
              </a:ext>
            </a:extLst>
          </p:cNvPr>
          <p:cNvCxnSpPr>
            <a:cxnSpLocks/>
          </p:cNvCxnSpPr>
          <p:nvPr/>
        </p:nvCxnSpPr>
        <p:spPr bwMode="auto">
          <a:xfrm flipV="1">
            <a:off x="7974013" y="4984750"/>
            <a:ext cx="322262" cy="3175"/>
          </a:xfrm>
          <a:prstGeom prst="line">
            <a:avLst/>
          </a:prstGeom>
          <a:noFill/>
          <a:ln w="9525" algn="ctr">
            <a:solidFill>
              <a:srgbClr val="FFFFFF"/>
            </a:solidFill>
            <a:prstDash val="dash"/>
            <a:miter lim="800000"/>
            <a:headEnd/>
            <a:tailEnd type="none" w="lg" len="lg"/>
          </a:ln>
          <a:extLst>
            <a:ext uri="{909E8E84-426E-40DD-AFC4-6F175D3DCCD1}">
              <a14:hiddenFill xmlns:a14="http://schemas.microsoft.com/office/drawing/2010/main">
                <a:noFill/>
              </a14:hiddenFill>
            </a:ext>
          </a:extLst>
        </p:spPr>
      </p:cxnSp>
      <p:cxnSp>
        <p:nvCxnSpPr>
          <p:cNvPr id="57394" name="Straight Connector 430">
            <a:extLst>
              <a:ext uri="{FF2B5EF4-FFF2-40B4-BE49-F238E27FC236}">
                <a16:creationId xmlns:a16="http://schemas.microsoft.com/office/drawing/2014/main" id="{BBE053AB-5828-431A-80BF-CD281D1C26C9}"/>
              </a:ext>
            </a:extLst>
          </p:cNvPr>
          <p:cNvCxnSpPr>
            <a:cxnSpLocks/>
          </p:cNvCxnSpPr>
          <p:nvPr/>
        </p:nvCxnSpPr>
        <p:spPr bwMode="auto">
          <a:xfrm flipH="1" flipV="1">
            <a:off x="8296275" y="5205413"/>
            <a:ext cx="4763" cy="3175"/>
          </a:xfrm>
          <a:prstGeom prst="line">
            <a:avLst/>
          </a:prstGeom>
          <a:noFill/>
          <a:ln w="9525" algn="ctr">
            <a:solidFill>
              <a:srgbClr val="FFFFFF"/>
            </a:solidFill>
            <a:prstDash val="dash"/>
            <a:miter lim="800000"/>
            <a:headEnd/>
            <a:tailEnd type="none" w="lg" len="lg"/>
          </a:ln>
          <a:extLst>
            <a:ext uri="{909E8E84-426E-40DD-AFC4-6F175D3DCCD1}">
              <a14:hiddenFill xmlns:a14="http://schemas.microsoft.com/office/drawing/2010/main">
                <a:noFill/>
              </a14:hiddenFill>
            </a:ext>
          </a:extLst>
        </p:spPr>
      </p:cxnSp>
      <p:sp>
        <p:nvSpPr>
          <p:cNvPr id="740" name="Freeform 372">
            <a:extLst>
              <a:ext uri="{FF2B5EF4-FFF2-40B4-BE49-F238E27FC236}">
                <a16:creationId xmlns:a16="http://schemas.microsoft.com/office/drawing/2014/main" id="{48E17994-519C-4F0F-BD45-1C0923441AC5}"/>
              </a:ext>
            </a:extLst>
          </p:cNvPr>
          <p:cNvSpPr/>
          <p:nvPr/>
        </p:nvSpPr>
        <p:spPr bwMode="auto">
          <a:xfrm>
            <a:off x="7680325" y="4700588"/>
            <a:ext cx="388938" cy="244475"/>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58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1" name="Freeform 5">
            <a:extLst>
              <a:ext uri="{FF2B5EF4-FFF2-40B4-BE49-F238E27FC236}">
                <a16:creationId xmlns:a16="http://schemas.microsoft.com/office/drawing/2014/main" id="{BAF6F0F1-7661-4F83-B131-B1EA5F5E44CC}"/>
              </a:ext>
            </a:extLst>
          </p:cNvPr>
          <p:cNvSpPr>
            <a:spLocks noEditPoints="1"/>
          </p:cNvSpPr>
          <p:nvPr/>
        </p:nvSpPr>
        <p:spPr bwMode="auto">
          <a:xfrm>
            <a:off x="2505075" y="5413375"/>
            <a:ext cx="228600" cy="233363"/>
          </a:xfrm>
          <a:custGeom>
            <a:avLst/>
            <a:gdLst>
              <a:gd name="T0" fmla="*/ 2475 w 4388"/>
              <a:gd name="T1" fmla="*/ 3077 h 4406"/>
              <a:gd name="T2" fmla="*/ 2592 w 4388"/>
              <a:gd name="T3" fmla="*/ 1981 h 4406"/>
              <a:gd name="T4" fmla="*/ 2425 w 4388"/>
              <a:gd name="T5" fmla="*/ 283 h 4406"/>
              <a:gd name="T6" fmla="*/ 2842 w 4388"/>
              <a:gd name="T7" fmla="*/ 387 h 4406"/>
              <a:gd name="T8" fmla="*/ 3221 w 4388"/>
              <a:gd name="T9" fmla="*/ 578 h 4406"/>
              <a:gd name="T10" fmla="*/ 3549 w 4388"/>
              <a:gd name="T11" fmla="*/ 843 h 4406"/>
              <a:gd name="T12" fmla="*/ 3813 w 4388"/>
              <a:gd name="T13" fmla="*/ 1173 h 4406"/>
              <a:gd name="T14" fmla="*/ 4004 w 4388"/>
              <a:gd name="T15" fmla="*/ 1553 h 4406"/>
              <a:gd name="T16" fmla="*/ 4107 w 4388"/>
              <a:gd name="T17" fmla="*/ 1972 h 4406"/>
              <a:gd name="T18" fmla="*/ 4118 w 4388"/>
              <a:gd name="T19" fmla="*/ 2367 h 4406"/>
              <a:gd name="T20" fmla="*/ 4035 w 4388"/>
              <a:gd name="T21" fmla="*/ 2790 h 4406"/>
              <a:gd name="T22" fmla="*/ 3864 w 4388"/>
              <a:gd name="T23" fmla="*/ 3176 h 4406"/>
              <a:gd name="T24" fmla="*/ 3613 w 4388"/>
              <a:gd name="T25" fmla="*/ 3513 h 4406"/>
              <a:gd name="T26" fmla="*/ 3300 w 4388"/>
              <a:gd name="T27" fmla="*/ 3786 h 4406"/>
              <a:gd name="T28" fmla="*/ 2931 w 4388"/>
              <a:gd name="T29" fmla="*/ 3990 h 4406"/>
              <a:gd name="T30" fmla="*/ 2520 w 4388"/>
              <a:gd name="T31" fmla="*/ 4111 h 4406"/>
              <a:gd name="T32" fmla="*/ 2131 w 4388"/>
              <a:gd name="T33" fmla="*/ 4139 h 4406"/>
              <a:gd name="T34" fmla="*/ 1700 w 4388"/>
              <a:gd name="T35" fmla="*/ 4080 h 4406"/>
              <a:gd name="T36" fmla="*/ 1306 w 4388"/>
              <a:gd name="T37" fmla="*/ 3930 h 4406"/>
              <a:gd name="T38" fmla="*/ 960 w 4388"/>
              <a:gd name="T39" fmla="*/ 3702 h 4406"/>
              <a:gd name="T40" fmla="*/ 672 w 4388"/>
              <a:gd name="T41" fmla="*/ 3406 h 4406"/>
              <a:gd name="T42" fmla="*/ 454 w 4388"/>
              <a:gd name="T43" fmla="*/ 3053 h 4406"/>
              <a:gd name="T44" fmla="*/ 313 w 4388"/>
              <a:gd name="T45" fmla="*/ 2653 h 4406"/>
              <a:gd name="T46" fmla="*/ 265 w 4388"/>
              <a:gd name="T47" fmla="*/ 2217 h 4406"/>
              <a:gd name="T48" fmla="*/ 304 w 4388"/>
              <a:gd name="T49" fmla="*/ 1828 h 4406"/>
              <a:gd name="T50" fmla="*/ 434 w 4388"/>
              <a:gd name="T51" fmla="*/ 1421 h 4406"/>
              <a:gd name="T52" fmla="*/ 645 w 4388"/>
              <a:gd name="T53" fmla="*/ 1056 h 4406"/>
              <a:gd name="T54" fmla="*/ 926 w 4388"/>
              <a:gd name="T55" fmla="*/ 748 h 4406"/>
              <a:gd name="T56" fmla="*/ 1266 w 4388"/>
              <a:gd name="T57" fmla="*/ 504 h 4406"/>
              <a:gd name="T58" fmla="*/ 1655 w 4388"/>
              <a:gd name="T59" fmla="*/ 342 h 4406"/>
              <a:gd name="T60" fmla="*/ 2081 w 4388"/>
              <a:gd name="T61" fmla="*/ 268 h 4406"/>
              <a:gd name="T62" fmla="*/ 1902 w 4388"/>
              <a:gd name="T63" fmla="*/ 18 h 4406"/>
              <a:gd name="T64" fmla="*/ 1428 w 4388"/>
              <a:gd name="T65" fmla="*/ 133 h 4406"/>
              <a:gd name="T66" fmla="*/ 1003 w 4388"/>
              <a:gd name="T67" fmla="*/ 346 h 4406"/>
              <a:gd name="T68" fmla="*/ 638 w 4388"/>
              <a:gd name="T69" fmla="*/ 643 h 4406"/>
              <a:gd name="T70" fmla="*/ 342 w 4388"/>
              <a:gd name="T71" fmla="*/ 1016 h 4406"/>
              <a:gd name="T72" fmla="*/ 131 w 4388"/>
              <a:gd name="T73" fmla="*/ 1448 h 4406"/>
              <a:gd name="T74" fmla="*/ 18 w 4388"/>
              <a:gd name="T75" fmla="*/ 1933 h 4406"/>
              <a:gd name="T76" fmla="*/ 7 w 4388"/>
              <a:gd name="T77" fmla="*/ 2387 h 4406"/>
              <a:gd name="T78" fmla="*/ 97 w 4388"/>
              <a:gd name="T79" fmla="*/ 2869 h 4406"/>
              <a:gd name="T80" fmla="*/ 288 w 4388"/>
              <a:gd name="T81" fmla="*/ 3309 h 4406"/>
              <a:gd name="T82" fmla="*/ 566 w 4388"/>
              <a:gd name="T83" fmla="*/ 3691 h 4406"/>
              <a:gd name="T84" fmla="*/ 917 w 4388"/>
              <a:gd name="T85" fmla="*/ 4004 h 4406"/>
              <a:gd name="T86" fmla="*/ 1329 w 4388"/>
              <a:gd name="T87" fmla="*/ 4235 h 4406"/>
              <a:gd name="T88" fmla="*/ 1792 w 4388"/>
              <a:gd name="T89" fmla="*/ 4372 h 4406"/>
              <a:gd name="T90" fmla="*/ 2237 w 4388"/>
              <a:gd name="T91" fmla="*/ 4406 h 4406"/>
              <a:gd name="T92" fmla="*/ 2738 w 4388"/>
              <a:gd name="T93" fmla="*/ 4338 h 4406"/>
              <a:gd name="T94" fmla="*/ 3194 w 4388"/>
              <a:gd name="T95" fmla="*/ 4168 h 4406"/>
              <a:gd name="T96" fmla="*/ 3592 w 4388"/>
              <a:gd name="T97" fmla="*/ 3909 h 4406"/>
              <a:gd name="T98" fmla="*/ 3923 w 4388"/>
              <a:gd name="T99" fmla="*/ 3570 h 4406"/>
              <a:gd name="T100" fmla="*/ 4174 w 4388"/>
              <a:gd name="T101" fmla="*/ 3169 h 4406"/>
              <a:gd name="T102" fmla="*/ 4334 w 4388"/>
              <a:gd name="T103" fmla="*/ 2713 h 4406"/>
              <a:gd name="T104" fmla="*/ 4388 w 4388"/>
              <a:gd name="T105" fmla="*/ 2217 h 4406"/>
              <a:gd name="T106" fmla="*/ 4345 w 4388"/>
              <a:gd name="T107" fmla="*/ 1767 h 4406"/>
              <a:gd name="T108" fmla="*/ 4197 w 4388"/>
              <a:gd name="T109" fmla="*/ 1299 h 4406"/>
              <a:gd name="T110" fmla="*/ 3956 w 4388"/>
              <a:gd name="T111" fmla="*/ 884 h 4406"/>
              <a:gd name="T112" fmla="*/ 3631 w 4388"/>
              <a:gd name="T113" fmla="*/ 535 h 4406"/>
              <a:gd name="T114" fmla="*/ 3241 w 4388"/>
              <a:gd name="T115" fmla="*/ 265 h 4406"/>
              <a:gd name="T116" fmla="*/ 2790 w 4388"/>
              <a:gd name="T117" fmla="*/ 83 h 4406"/>
              <a:gd name="T118" fmla="*/ 2295 w 4388"/>
              <a:gd name="T119" fmla="*/ 4 h 4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8" h="4406">
                <a:moveTo>
                  <a:pt x="2592" y="1981"/>
                </a:moveTo>
                <a:lnTo>
                  <a:pt x="2592" y="1981"/>
                </a:lnTo>
                <a:lnTo>
                  <a:pt x="1915" y="1360"/>
                </a:lnTo>
                <a:lnTo>
                  <a:pt x="1915" y="1360"/>
                </a:lnTo>
                <a:lnTo>
                  <a:pt x="2475" y="1360"/>
                </a:lnTo>
                <a:lnTo>
                  <a:pt x="2475" y="1360"/>
                </a:lnTo>
                <a:lnTo>
                  <a:pt x="3386" y="2217"/>
                </a:lnTo>
                <a:lnTo>
                  <a:pt x="3386" y="2217"/>
                </a:lnTo>
                <a:lnTo>
                  <a:pt x="2475" y="3077"/>
                </a:lnTo>
                <a:lnTo>
                  <a:pt x="2475" y="3077"/>
                </a:lnTo>
                <a:lnTo>
                  <a:pt x="1915" y="3077"/>
                </a:lnTo>
                <a:lnTo>
                  <a:pt x="1915" y="3077"/>
                </a:lnTo>
                <a:lnTo>
                  <a:pt x="2592" y="2425"/>
                </a:lnTo>
                <a:lnTo>
                  <a:pt x="2592" y="2425"/>
                </a:lnTo>
                <a:lnTo>
                  <a:pt x="1061" y="2425"/>
                </a:lnTo>
                <a:lnTo>
                  <a:pt x="1061" y="2425"/>
                </a:lnTo>
                <a:lnTo>
                  <a:pt x="1061" y="1981"/>
                </a:lnTo>
                <a:lnTo>
                  <a:pt x="2592" y="1981"/>
                </a:lnTo>
                <a:lnTo>
                  <a:pt x="2592" y="1981"/>
                </a:lnTo>
                <a:lnTo>
                  <a:pt x="2592" y="1981"/>
                </a:lnTo>
                <a:close/>
                <a:moveTo>
                  <a:pt x="2180" y="267"/>
                </a:moveTo>
                <a:lnTo>
                  <a:pt x="2180" y="267"/>
                </a:lnTo>
                <a:lnTo>
                  <a:pt x="2230" y="267"/>
                </a:lnTo>
                <a:lnTo>
                  <a:pt x="2279" y="268"/>
                </a:lnTo>
                <a:lnTo>
                  <a:pt x="2327" y="272"/>
                </a:lnTo>
                <a:lnTo>
                  <a:pt x="2376" y="277"/>
                </a:lnTo>
                <a:lnTo>
                  <a:pt x="2425" y="283"/>
                </a:lnTo>
                <a:lnTo>
                  <a:pt x="2473" y="290"/>
                </a:lnTo>
                <a:lnTo>
                  <a:pt x="2520" y="297"/>
                </a:lnTo>
                <a:lnTo>
                  <a:pt x="2567" y="306"/>
                </a:lnTo>
                <a:lnTo>
                  <a:pt x="2614" y="317"/>
                </a:lnTo>
                <a:lnTo>
                  <a:pt x="2661" y="330"/>
                </a:lnTo>
                <a:lnTo>
                  <a:pt x="2707" y="342"/>
                </a:lnTo>
                <a:lnTo>
                  <a:pt x="2752" y="355"/>
                </a:lnTo>
                <a:lnTo>
                  <a:pt x="2797" y="371"/>
                </a:lnTo>
                <a:lnTo>
                  <a:pt x="2842" y="387"/>
                </a:lnTo>
                <a:lnTo>
                  <a:pt x="2888" y="403"/>
                </a:lnTo>
                <a:lnTo>
                  <a:pt x="2931" y="422"/>
                </a:lnTo>
                <a:lnTo>
                  <a:pt x="2974" y="441"/>
                </a:lnTo>
                <a:lnTo>
                  <a:pt x="3017" y="461"/>
                </a:lnTo>
                <a:lnTo>
                  <a:pt x="3059" y="483"/>
                </a:lnTo>
                <a:lnTo>
                  <a:pt x="3100" y="504"/>
                </a:lnTo>
                <a:lnTo>
                  <a:pt x="3141" y="528"/>
                </a:lnTo>
                <a:lnTo>
                  <a:pt x="3181" y="553"/>
                </a:lnTo>
                <a:lnTo>
                  <a:pt x="3221" y="578"/>
                </a:lnTo>
                <a:lnTo>
                  <a:pt x="3260" y="603"/>
                </a:lnTo>
                <a:lnTo>
                  <a:pt x="3300" y="630"/>
                </a:lnTo>
                <a:lnTo>
                  <a:pt x="3338" y="657"/>
                </a:lnTo>
                <a:lnTo>
                  <a:pt x="3374" y="686"/>
                </a:lnTo>
                <a:lnTo>
                  <a:pt x="3410" y="717"/>
                </a:lnTo>
                <a:lnTo>
                  <a:pt x="3446" y="748"/>
                </a:lnTo>
                <a:lnTo>
                  <a:pt x="3482" y="778"/>
                </a:lnTo>
                <a:lnTo>
                  <a:pt x="3516" y="811"/>
                </a:lnTo>
                <a:lnTo>
                  <a:pt x="3549" y="843"/>
                </a:lnTo>
                <a:lnTo>
                  <a:pt x="3583" y="877"/>
                </a:lnTo>
                <a:lnTo>
                  <a:pt x="3613" y="911"/>
                </a:lnTo>
                <a:lnTo>
                  <a:pt x="3646" y="946"/>
                </a:lnTo>
                <a:lnTo>
                  <a:pt x="3675" y="982"/>
                </a:lnTo>
                <a:lnTo>
                  <a:pt x="3705" y="1020"/>
                </a:lnTo>
                <a:lnTo>
                  <a:pt x="3734" y="1056"/>
                </a:lnTo>
                <a:lnTo>
                  <a:pt x="3761" y="1093"/>
                </a:lnTo>
                <a:lnTo>
                  <a:pt x="3788" y="1133"/>
                </a:lnTo>
                <a:lnTo>
                  <a:pt x="3813" y="1173"/>
                </a:lnTo>
                <a:lnTo>
                  <a:pt x="3839" y="1212"/>
                </a:lnTo>
                <a:lnTo>
                  <a:pt x="3864" y="1252"/>
                </a:lnTo>
                <a:lnTo>
                  <a:pt x="3887" y="1293"/>
                </a:lnTo>
                <a:lnTo>
                  <a:pt x="3909" y="1335"/>
                </a:lnTo>
                <a:lnTo>
                  <a:pt x="3930" y="1378"/>
                </a:lnTo>
                <a:lnTo>
                  <a:pt x="3950" y="1421"/>
                </a:lnTo>
                <a:lnTo>
                  <a:pt x="3968" y="1464"/>
                </a:lnTo>
                <a:lnTo>
                  <a:pt x="3986" y="1508"/>
                </a:lnTo>
                <a:lnTo>
                  <a:pt x="4004" y="1553"/>
                </a:lnTo>
                <a:lnTo>
                  <a:pt x="4021" y="1598"/>
                </a:lnTo>
                <a:lnTo>
                  <a:pt x="4035" y="1643"/>
                </a:lnTo>
                <a:lnTo>
                  <a:pt x="4049" y="1688"/>
                </a:lnTo>
                <a:lnTo>
                  <a:pt x="4062" y="1735"/>
                </a:lnTo>
                <a:lnTo>
                  <a:pt x="4073" y="1781"/>
                </a:lnTo>
                <a:lnTo>
                  <a:pt x="4084" y="1828"/>
                </a:lnTo>
                <a:lnTo>
                  <a:pt x="4093" y="1877"/>
                </a:lnTo>
                <a:lnTo>
                  <a:pt x="4102" y="1924"/>
                </a:lnTo>
                <a:lnTo>
                  <a:pt x="4107" y="1972"/>
                </a:lnTo>
                <a:lnTo>
                  <a:pt x="4114" y="2021"/>
                </a:lnTo>
                <a:lnTo>
                  <a:pt x="4118" y="2070"/>
                </a:lnTo>
                <a:lnTo>
                  <a:pt x="4121" y="2118"/>
                </a:lnTo>
                <a:lnTo>
                  <a:pt x="4123" y="2169"/>
                </a:lnTo>
                <a:lnTo>
                  <a:pt x="4123" y="2217"/>
                </a:lnTo>
                <a:lnTo>
                  <a:pt x="4123" y="2217"/>
                </a:lnTo>
                <a:lnTo>
                  <a:pt x="4123" y="2268"/>
                </a:lnTo>
                <a:lnTo>
                  <a:pt x="4121" y="2318"/>
                </a:lnTo>
                <a:lnTo>
                  <a:pt x="4118" y="2367"/>
                </a:lnTo>
                <a:lnTo>
                  <a:pt x="4114" y="2416"/>
                </a:lnTo>
                <a:lnTo>
                  <a:pt x="4107" y="2464"/>
                </a:lnTo>
                <a:lnTo>
                  <a:pt x="4102" y="2511"/>
                </a:lnTo>
                <a:lnTo>
                  <a:pt x="4093" y="2560"/>
                </a:lnTo>
                <a:lnTo>
                  <a:pt x="4084" y="2606"/>
                </a:lnTo>
                <a:lnTo>
                  <a:pt x="4073" y="2653"/>
                </a:lnTo>
                <a:lnTo>
                  <a:pt x="4062" y="2700"/>
                </a:lnTo>
                <a:lnTo>
                  <a:pt x="4049" y="2745"/>
                </a:lnTo>
                <a:lnTo>
                  <a:pt x="4035" y="2790"/>
                </a:lnTo>
                <a:lnTo>
                  <a:pt x="4021" y="2835"/>
                </a:lnTo>
                <a:lnTo>
                  <a:pt x="4004" y="2880"/>
                </a:lnTo>
                <a:lnTo>
                  <a:pt x="3986" y="2924"/>
                </a:lnTo>
                <a:lnTo>
                  <a:pt x="3968" y="2969"/>
                </a:lnTo>
                <a:lnTo>
                  <a:pt x="3950" y="3010"/>
                </a:lnTo>
                <a:lnTo>
                  <a:pt x="3930" y="3053"/>
                </a:lnTo>
                <a:lnTo>
                  <a:pt x="3909" y="3095"/>
                </a:lnTo>
                <a:lnTo>
                  <a:pt x="3887" y="3136"/>
                </a:lnTo>
                <a:lnTo>
                  <a:pt x="3864" y="3176"/>
                </a:lnTo>
                <a:lnTo>
                  <a:pt x="3839" y="3215"/>
                </a:lnTo>
                <a:lnTo>
                  <a:pt x="3813" y="3255"/>
                </a:lnTo>
                <a:lnTo>
                  <a:pt x="3788" y="3295"/>
                </a:lnTo>
                <a:lnTo>
                  <a:pt x="3761" y="3332"/>
                </a:lnTo>
                <a:lnTo>
                  <a:pt x="3734" y="3370"/>
                </a:lnTo>
                <a:lnTo>
                  <a:pt x="3705" y="3406"/>
                </a:lnTo>
                <a:lnTo>
                  <a:pt x="3675" y="3442"/>
                </a:lnTo>
                <a:lnTo>
                  <a:pt x="3646" y="3477"/>
                </a:lnTo>
                <a:lnTo>
                  <a:pt x="3613" y="3513"/>
                </a:lnTo>
                <a:lnTo>
                  <a:pt x="3583" y="3545"/>
                </a:lnTo>
                <a:lnTo>
                  <a:pt x="3549" y="3579"/>
                </a:lnTo>
                <a:lnTo>
                  <a:pt x="3516" y="3610"/>
                </a:lnTo>
                <a:lnTo>
                  <a:pt x="3482" y="3642"/>
                </a:lnTo>
                <a:lnTo>
                  <a:pt x="3446" y="3673"/>
                </a:lnTo>
                <a:lnTo>
                  <a:pt x="3410" y="3702"/>
                </a:lnTo>
                <a:lnTo>
                  <a:pt x="3374" y="3731"/>
                </a:lnTo>
                <a:lnTo>
                  <a:pt x="3338" y="3759"/>
                </a:lnTo>
                <a:lnTo>
                  <a:pt x="3300" y="3786"/>
                </a:lnTo>
                <a:lnTo>
                  <a:pt x="3260" y="3813"/>
                </a:lnTo>
                <a:lnTo>
                  <a:pt x="3221" y="3839"/>
                </a:lnTo>
                <a:lnTo>
                  <a:pt x="3181" y="3862"/>
                </a:lnTo>
                <a:lnTo>
                  <a:pt x="3141" y="3887"/>
                </a:lnTo>
                <a:lnTo>
                  <a:pt x="3100" y="3909"/>
                </a:lnTo>
                <a:lnTo>
                  <a:pt x="3059" y="3930"/>
                </a:lnTo>
                <a:lnTo>
                  <a:pt x="3017" y="3952"/>
                </a:lnTo>
                <a:lnTo>
                  <a:pt x="2974" y="3972"/>
                </a:lnTo>
                <a:lnTo>
                  <a:pt x="2931" y="3990"/>
                </a:lnTo>
                <a:lnTo>
                  <a:pt x="2888" y="4008"/>
                </a:lnTo>
                <a:lnTo>
                  <a:pt x="2842" y="4024"/>
                </a:lnTo>
                <a:lnTo>
                  <a:pt x="2797" y="4040"/>
                </a:lnTo>
                <a:lnTo>
                  <a:pt x="2752" y="4055"/>
                </a:lnTo>
                <a:lnTo>
                  <a:pt x="2707" y="4067"/>
                </a:lnTo>
                <a:lnTo>
                  <a:pt x="2661" y="4080"/>
                </a:lnTo>
                <a:lnTo>
                  <a:pt x="2614" y="4091"/>
                </a:lnTo>
                <a:lnTo>
                  <a:pt x="2567" y="4102"/>
                </a:lnTo>
                <a:lnTo>
                  <a:pt x="2520" y="4111"/>
                </a:lnTo>
                <a:lnTo>
                  <a:pt x="2473" y="4118"/>
                </a:lnTo>
                <a:lnTo>
                  <a:pt x="2425" y="4125"/>
                </a:lnTo>
                <a:lnTo>
                  <a:pt x="2376" y="4130"/>
                </a:lnTo>
                <a:lnTo>
                  <a:pt x="2327" y="4134"/>
                </a:lnTo>
                <a:lnTo>
                  <a:pt x="2279" y="4138"/>
                </a:lnTo>
                <a:lnTo>
                  <a:pt x="2230" y="4139"/>
                </a:lnTo>
                <a:lnTo>
                  <a:pt x="2180" y="4141"/>
                </a:lnTo>
                <a:lnTo>
                  <a:pt x="2180" y="4141"/>
                </a:lnTo>
                <a:lnTo>
                  <a:pt x="2131" y="4139"/>
                </a:lnTo>
                <a:lnTo>
                  <a:pt x="2081" y="4138"/>
                </a:lnTo>
                <a:lnTo>
                  <a:pt x="2032" y="4134"/>
                </a:lnTo>
                <a:lnTo>
                  <a:pt x="1983" y="4130"/>
                </a:lnTo>
                <a:lnTo>
                  <a:pt x="1935" y="4125"/>
                </a:lnTo>
                <a:lnTo>
                  <a:pt x="1888" y="4118"/>
                </a:lnTo>
                <a:lnTo>
                  <a:pt x="1839" y="4111"/>
                </a:lnTo>
                <a:lnTo>
                  <a:pt x="1792" y="4102"/>
                </a:lnTo>
                <a:lnTo>
                  <a:pt x="1747" y="4091"/>
                </a:lnTo>
                <a:lnTo>
                  <a:pt x="1700" y="4080"/>
                </a:lnTo>
                <a:lnTo>
                  <a:pt x="1655" y="4067"/>
                </a:lnTo>
                <a:lnTo>
                  <a:pt x="1609" y="4055"/>
                </a:lnTo>
                <a:lnTo>
                  <a:pt x="1565" y="4040"/>
                </a:lnTo>
                <a:lnTo>
                  <a:pt x="1520" y="4024"/>
                </a:lnTo>
                <a:lnTo>
                  <a:pt x="1477" y="4008"/>
                </a:lnTo>
                <a:lnTo>
                  <a:pt x="1434" y="3990"/>
                </a:lnTo>
                <a:lnTo>
                  <a:pt x="1391" y="3972"/>
                </a:lnTo>
                <a:lnTo>
                  <a:pt x="1349" y="3952"/>
                </a:lnTo>
                <a:lnTo>
                  <a:pt x="1306" y="3930"/>
                </a:lnTo>
                <a:lnTo>
                  <a:pt x="1266" y="3909"/>
                </a:lnTo>
                <a:lnTo>
                  <a:pt x="1225" y="3887"/>
                </a:lnTo>
                <a:lnTo>
                  <a:pt x="1185" y="3862"/>
                </a:lnTo>
                <a:lnTo>
                  <a:pt x="1146" y="3839"/>
                </a:lnTo>
                <a:lnTo>
                  <a:pt x="1108" y="3813"/>
                </a:lnTo>
                <a:lnTo>
                  <a:pt x="1070" y="3786"/>
                </a:lnTo>
                <a:lnTo>
                  <a:pt x="1032" y="3759"/>
                </a:lnTo>
                <a:lnTo>
                  <a:pt x="996" y="3731"/>
                </a:lnTo>
                <a:lnTo>
                  <a:pt x="960" y="3702"/>
                </a:lnTo>
                <a:lnTo>
                  <a:pt x="926" y="3673"/>
                </a:lnTo>
                <a:lnTo>
                  <a:pt x="892" y="3642"/>
                </a:lnTo>
                <a:lnTo>
                  <a:pt x="857" y="3610"/>
                </a:lnTo>
                <a:lnTo>
                  <a:pt x="825" y="3579"/>
                </a:lnTo>
                <a:lnTo>
                  <a:pt x="793" y="3545"/>
                </a:lnTo>
                <a:lnTo>
                  <a:pt x="762" y="3513"/>
                </a:lnTo>
                <a:lnTo>
                  <a:pt x="731" y="3477"/>
                </a:lnTo>
                <a:lnTo>
                  <a:pt x="701" y="3442"/>
                </a:lnTo>
                <a:lnTo>
                  <a:pt x="672" y="3406"/>
                </a:lnTo>
                <a:lnTo>
                  <a:pt x="645" y="3370"/>
                </a:lnTo>
                <a:lnTo>
                  <a:pt x="618" y="3332"/>
                </a:lnTo>
                <a:lnTo>
                  <a:pt x="591" y="3295"/>
                </a:lnTo>
                <a:lnTo>
                  <a:pt x="566" y="3255"/>
                </a:lnTo>
                <a:lnTo>
                  <a:pt x="542" y="3215"/>
                </a:lnTo>
                <a:lnTo>
                  <a:pt x="519" y="3176"/>
                </a:lnTo>
                <a:lnTo>
                  <a:pt x="495" y="3136"/>
                </a:lnTo>
                <a:lnTo>
                  <a:pt x="474" y="3095"/>
                </a:lnTo>
                <a:lnTo>
                  <a:pt x="454" y="3053"/>
                </a:lnTo>
                <a:lnTo>
                  <a:pt x="434" y="3010"/>
                </a:lnTo>
                <a:lnTo>
                  <a:pt x="414" y="2969"/>
                </a:lnTo>
                <a:lnTo>
                  <a:pt x="398" y="2924"/>
                </a:lnTo>
                <a:lnTo>
                  <a:pt x="380" y="2880"/>
                </a:lnTo>
                <a:lnTo>
                  <a:pt x="366" y="2835"/>
                </a:lnTo>
                <a:lnTo>
                  <a:pt x="351" y="2790"/>
                </a:lnTo>
                <a:lnTo>
                  <a:pt x="337" y="2745"/>
                </a:lnTo>
                <a:lnTo>
                  <a:pt x="326" y="2700"/>
                </a:lnTo>
                <a:lnTo>
                  <a:pt x="313" y="2653"/>
                </a:lnTo>
                <a:lnTo>
                  <a:pt x="304" y="2606"/>
                </a:lnTo>
                <a:lnTo>
                  <a:pt x="295" y="2560"/>
                </a:lnTo>
                <a:lnTo>
                  <a:pt x="286" y="2511"/>
                </a:lnTo>
                <a:lnTo>
                  <a:pt x="281" y="2464"/>
                </a:lnTo>
                <a:lnTo>
                  <a:pt x="276" y="2416"/>
                </a:lnTo>
                <a:lnTo>
                  <a:pt x="270" y="2367"/>
                </a:lnTo>
                <a:lnTo>
                  <a:pt x="268" y="2318"/>
                </a:lnTo>
                <a:lnTo>
                  <a:pt x="267" y="2268"/>
                </a:lnTo>
                <a:lnTo>
                  <a:pt x="265" y="2217"/>
                </a:lnTo>
                <a:lnTo>
                  <a:pt x="265" y="2217"/>
                </a:lnTo>
                <a:lnTo>
                  <a:pt x="267" y="2169"/>
                </a:lnTo>
                <a:lnTo>
                  <a:pt x="268" y="2118"/>
                </a:lnTo>
                <a:lnTo>
                  <a:pt x="270" y="2070"/>
                </a:lnTo>
                <a:lnTo>
                  <a:pt x="276" y="2021"/>
                </a:lnTo>
                <a:lnTo>
                  <a:pt x="281" y="1972"/>
                </a:lnTo>
                <a:lnTo>
                  <a:pt x="286" y="1924"/>
                </a:lnTo>
                <a:lnTo>
                  <a:pt x="295" y="1877"/>
                </a:lnTo>
                <a:lnTo>
                  <a:pt x="304" y="1828"/>
                </a:lnTo>
                <a:lnTo>
                  <a:pt x="313" y="1781"/>
                </a:lnTo>
                <a:lnTo>
                  <a:pt x="326" y="1735"/>
                </a:lnTo>
                <a:lnTo>
                  <a:pt x="337" y="1688"/>
                </a:lnTo>
                <a:lnTo>
                  <a:pt x="351" y="1643"/>
                </a:lnTo>
                <a:lnTo>
                  <a:pt x="366" y="1598"/>
                </a:lnTo>
                <a:lnTo>
                  <a:pt x="380" y="1553"/>
                </a:lnTo>
                <a:lnTo>
                  <a:pt x="398" y="1508"/>
                </a:lnTo>
                <a:lnTo>
                  <a:pt x="414" y="1464"/>
                </a:lnTo>
                <a:lnTo>
                  <a:pt x="434" y="1421"/>
                </a:lnTo>
                <a:lnTo>
                  <a:pt x="454" y="1378"/>
                </a:lnTo>
                <a:lnTo>
                  <a:pt x="474" y="1335"/>
                </a:lnTo>
                <a:lnTo>
                  <a:pt x="495" y="1293"/>
                </a:lnTo>
                <a:lnTo>
                  <a:pt x="519" y="1252"/>
                </a:lnTo>
                <a:lnTo>
                  <a:pt x="542" y="1212"/>
                </a:lnTo>
                <a:lnTo>
                  <a:pt x="566" y="1173"/>
                </a:lnTo>
                <a:lnTo>
                  <a:pt x="591" y="1133"/>
                </a:lnTo>
                <a:lnTo>
                  <a:pt x="618" y="1093"/>
                </a:lnTo>
                <a:lnTo>
                  <a:pt x="645" y="1056"/>
                </a:lnTo>
                <a:lnTo>
                  <a:pt x="672" y="1020"/>
                </a:lnTo>
                <a:lnTo>
                  <a:pt x="701" y="982"/>
                </a:lnTo>
                <a:lnTo>
                  <a:pt x="731" y="946"/>
                </a:lnTo>
                <a:lnTo>
                  <a:pt x="762" y="911"/>
                </a:lnTo>
                <a:lnTo>
                  <a:pt x="793" y="877"/>
                </a:lnTo>
                <a:lnTo>
                  <a:pt x="825" y="843"/>
                </a:lnTo>
                <a:lnTo>
                  <a:pt x="857" y="811"/>
                </a:lnTo>
                <a:lnTo>
                  <a:pt x="892" y="778"/>
                </a:lnTo>
                <a:lnTo>
                  <a:pt x="926" y="748"/>
                </a:lnTo>
                <a:lnTo>
                  <a:pt x="960" y="717"/>
                </a:lnTo>
                <a:lnTo>
                  <a:pt x="996" y="686"/>
                </a:lnTo>
                <a:lnTo>
                  <a:pt x="1032" y="657"/>
                </a:lnTo>
                <a:lnTo>
                  <a:pt x="1070" y="630"/>
                </a:lnTo>
                <a:lnTo>
                  <a:pt x="1108" y="603"/>
                </a:lnTo>
                <a:lnTo>
                  <a:pt x="1146" y="578"/>
                </a:lnTo>
                <a:lnTo>
                  <a:pt x="1185" y="553"/>
                </a:lnTo>
                <a:lnTo>
                  <a:pt x="1225" y="528"/>
                </a:lnTo>
                <a:lnTo>
                  <a:pt x="1266" y="504"/>
                </a:lnTo>
                <a:lnTo>
                  <a:pt x="1306" y="483"/>
                </a:lnTo>
                <a:lnTo>
                  <a:pt x="1349" y="461"/>
                </a:lnTo>
                <a:lnTo>
                  <a:pt x="1391" y="441"/>
                </a:lnTo>
                <a:lnTo>
                  <a:pt x="1434" y="422"/>
                </a:lnTo>
                <a:lnTo>
                  <a:pt x="1477" y="403"/>
                </a:lnTo>
                <a:lnTo>
                  <a:pt x="1520" y="387"/>
                </a:lnTo>
                <a:lnTo>
                  <a:pt x="1565" y="371"/>
                </a:lnTo>
                <a:lnTo>
                  <a:pt x="1609" y="355"/>
                </a:lnTo>
                <a:lnTo>
                  <a:pt x="1655" y="342"/>
                </a:lnTo>
                <a:lnTo>
                  <a:pt x="1700" y="330"/>
                </a:lnTo>
                <a:lnTo>
                  <a:pt x="1747" y="317"/>
                </a:lnTo>
                <a:lnTo>
                  <a:pt x="1792" y="306"/>
                </a:lnTo>
                <a:lnTo>
                  <a:pt x="1839" y="297"/>
                </a:lnTo>
                <a:lnTo>
                  <a:pt x="1888" y="290"/>
                </a:lnTo>
                <a:lnTo>
                  <a:pt x="1935" y="283"/>
                </a:lnTo>
                <a:lnTo>
                  <a:pt x="1983" y="277"/>
                </a:lnTo>
                <a:lnTo>
                  <a:pt x="2032" y="272"/>
                </a:lnTo>
                <a:lnTo>
                  <a:pt x="2081" y="268"/>
                </a:lnTo>
                <a:lnTo>
                  <a:pt x="2131" y="267"/>
                </a:lnTo>
                <a:lnTo>
                  <a:pt x="2180" y="267"/>
                </a:lnTo>
                <a:close/>
                <a:moveTo>
                  <a:pt x="2180" y="0"/>
                </a:moveTo>
                <a:lnTo>
                  <a:pt x="2180" y="0"/>
                </a:lnTo>
                <a:lnTo>
                  <a:pt x="2124" y="2"/>
                </a:lnTo>
                <a:lnTo>
                  <a:pt x="2068" y="4"/>
                </a:lnTo>
                <a:lnTo>
                  <a:pt x="2012" y="7"/>
                </a:lnTo>
                <a:lnTo>
                  <a:pt x="1956" y="13"/>
                </a:lnTo>
                <a:lnTo>
                  <a:pt x="1902" y="18"/>
                </a:lnTo>
                <a:lnTo>
                  <a:pt x="1846" y="25"/>
                </a:lnTo>
                <a:lnTo>
                  <a:pt x="1792" y="34"/>
                </a:lnTo>
                <a:lnTo>
                  <a:pt x="1740" y="45"/>
                </a:lnTo>
                <a:lnTo>
                  <a:pt x="1686" y="56"/>
                </a:lnTo>
                <a:lnTo>
                  <a:pt x="1634" y="68"/>
                </a:lnTo>
                <a:lnTo>
                  <a:pt x="1582" y="83"/>
                </a:lnTo>
                <a:lnTo>
                  <a:pt x="1529" y="99"/>
                </a:lnTo>
                <a:lnTo>
                  <a:pt x="1479" y="115"/>
                </a:lnTo>
                <a:lnTo>
                  <a:pt x="1428" y="133"/>
                </a:lnTo>
                <a:lnTo>
                  <a:pt x="1378" y="151"/>
                </a:lnTo>
                <a:lnTo>
                  <a:pt x="1329" y="173"/>
                </a:lnTo>
                <a:lnTo>
                  <a:pt x="1281" y="195"/>
                </a:lnTo>
                <a:lnTo>
                  <a:pt x="1234" y="216"/>
                </a:lnTo>
                <a:lnTo>
                  <a:pt x="1185" y="240"/>
                </a:lnTo>
                <a:lnTo>
                  <a:pt x="1138" y="265"/>
                </a:lnTo>
                <a:lnTo>
                  <a:pt x="1093" y="290"/>
                </a:lnTo>
                <a:lnTo>
                  <a:pt x="1048" y="317"/>
                </a:lnTo>
                <a:lnTo>
                  <a:pt x="1003" y="346"/>
                </a:lnTo>
                <a:lnTo>
                  <a:pt x="960" y="375"/>
                </a:lnTo>
                <a:lnTo>
                  <a:pt x="917" y="405"/>
                </a:lnTo>
                <a:lnTo>
                  <a:pt x="874" y="436"/>
                </a:lnTo>
                <a:lnTo>
                  <a:pt x="832" y="468"/>
                </a:lnTo>
                <a:lnTo>
                  <a:pt x="791" y="501"/>
                </a:lnTo>
                <a:lnTo>
                  <a:pt x="751" y="535"/>
                </a:lnTo>
                <a:lnTo>
                  <a:pt x="713" y="571"/>
                </a:lnTo>
                <a:lnTo>
                  <a:pt x="674" y="607"/>
                </a:lnTo>
                <a:lnTo>
                  <a:pt x="638" y="643"/>
                </a:lnTo>
                <a:lnTo>
                  <a:pt x="600" y="681"/>
                </a:lnTo>
                <a:lnTo>
                  <a:pt x="566" y="721"/>
                </a:lnTo>
                <a:lnTo>
                  <a:pt x="530" y="760"/>
                </a:lnTo>
                <a:lnTo>
                  <a:pt x="497" y="800"/>
                </a:lnTo>
                <a:lnTo>
                  <a:pt x="463" y="841"/>
                </a:lnTo>
                <a:lnTo>
                  <a:pt x="432" y="884"/>
                </a:lnTo>
                <a:lnTo>
                  <a:pt x="402" y="928"/>
                </a:lnTo>
                <a:lnTo>
                  <a:pt x="371" y="971"/>
                </a:lnTo>
                <a:lnTo>
                  <a:pt x="342" y="1016"/>
                </a:lnTo>
                <a:lnTo>
                  <a:pt x="315" y="1061"/>
                </a:lnTo>
                <a:lnTo>
                  <a:pt x="288" y="1106"/>
                </a:lnTo>
                <a:lnTo>
                  <a:pt x="263" y="1153"/>
                </a:lnTo>
                <a:lnTo>
                  <a:pt x="238" y="1201"/>
                </a:lnTo>
                <a:lnTo>
                  <a:pt x="214" y="1250"/>
                </a:lnTo>
                <a:lnTo>
                  <a:pt x="193" y="1299"/>
                </a:lnTo>
                <a:lnTo>
                  <a:pt x="171" y="1347"/>
                </a:lnTo>
                <a:lnTo>
                  <a:pt x="151" y="1398"/>
                </a:lnTo>
                <a:lnTo>
                  <a:pt x="131" y="1448"/>
                </a:lnTo>
                <a:lnTo>
                  <a:pt x="113" y="1500"/>
                </a:lnTo>
                <a:lnTo>
                  <a:pt x="97" y="1553"/>
                </a:lnTo>
                <a:lnTo>
                  <a:pt x="83" y="1605"/>
                </a:lnTo>
                <a:lnTo>
                  <a:pt x="68" y="1659"/>
                </a:lnTo>
                <a:lnTo>
                  <a:pt x="56" y="1711"/>
                </a:lnTo>
                <a:lnTo>
                  <a:pt x="45" y="1767"/>
                </a:lnTo>
                <a:lnTo>
                  <a:pt x="34" y="1821"/>
                </a:lnTo>
                <a:lnTo>
                  <a:pt x="25" y="1877"/>
                </a:lnTo>
                <a:lnTo>
                  <a:pt x="18" y="1933"/>
                </a:lnTo>
                <a:lnTo>
                  <a:pt x="11" y="1989"/>
                </a:lnTo>
                <a:lnTo>
                  <a:pt x="7" y="2046"/>
                </a:lnTo>
                <a:lnTo>
                  <a:pt x="4" y="2102"/>
                </a:lnTo>
                <a:lnTo>
                  <a:pt x="0" y="2160"/>
                </a:lnTo>
                <a:lnTo>
                  <a:pt x="0" y="2217"/>
                </a:lnTo>
                <a:lnTo>
                  <a:pt x="0" y="2217"/>
                </a:lnTo>
                <a:lnTo>
                  <a:pt x="0" y="2275"/>
                </a:lnTo>
                <a:lnTo>
                  <a:pt x="4" y="2331"/>
                </a:lnTo>
                <a:lnTo>
                  <a:pt x="7" y="2387"/>
                </a:lnTo>
                <a:lnTo>
                  <a:pt x="11" y="2443"/>
                </a:lnTo>
                <a:lnTo>
                  <a:pt x="18" y="2498"/>
                </a:lnTo>
                <a:lnTo>
                  <a:pt x="25" y="2552"/>
                </a:lnTo>
                <a:lnTo>
                  <a:pt x="34" y="2606"/>
                </a:lnTo>
                <a:lnTo>
                  <a:pt x="45" y="2661"/>
                </a:lnTo>
                <a:lnTo>
                  <a:pt x="56" y="2713"/>
                </a:lnTo>
                <a:lnTo>
                  <a:pt x="68" y="2767"/>
                </a:lnTo>
                <a:lnTo>
                  <a:pt x="83" y="2819"/>
                </a:lnTo>
                <a:lnTo>
                  <a:pt x="97" y="2869"/>
                </a:lnTo>
                <a:lnTo>
                  <a:pt x="113" y="2922"/>
                </a:lnTo>
                <a:lnTo>
                  <a:pt x="131" y="2972"/>
                </a:lnTo>
                <a:lnTo>
                  <a:pt x="151" y="3023"/>
                </a:lnTo>
                <a:lnTo>
                  <a:pt x="171" y="3071"/>
                </a:lnTo>
                <a:lnTo>
                  <a:pt x="193" y="3120"/>
                </a:lnTo>
                <a:lnTo>
                  <a:pt x="214" y="3169"/>
                </a:lnTo>
                <a:lnTo>
                  <a:pt x="238" y="3215"/>
                </a:lnTo>
                <a:lnTo>
                  <a:pt x="263" y="3262"/>
                </a:lnTo>
                <a:lnTo>
                  <a:pt x="288" y="3309"/>
                </a:lnTo>
                <a:lnTo>
                  <a:pt x="315" y="3354"/>
                </a:lnTo>
                <a:lnTo>
                  <a:pt x="342" y="3399"/>
                </a:lnTo>
                <a:lnTo>
                  <a:pt x="371" y="3444"/>
                </a:lnTo>
                <a:lnTo>
                  <a:pt x="402" y="3487"/>
                </a:lnTo>
                <a:lnTo>
                  <a:pt x="432" y="3529"/>
                </a:lnTo>
                <a:lnTo>
                  <a:pt x="463" y="3570"/>
                </a:lnTo>
                <a:lnTo>
                  <a:pt x="497" y="3612"/>
                </a:lnTo>
                <a:lnTo>
                  <a:pt x="530" y="3651"/>
                </a:lnTo>
                <a:lnTo>
                  <a:pt x="566" y="3691"/>
                </a:lnTo>
                <a:lnTo>
                  <a:pt x="600" y="3729"/>
                </a:lnTo>
                <a:lnTo>
                  <a:pt x="638" y="3767"/>
                </a:lnTo>
                <a:lnTo>
                  <a:pt x="674" y="3804"/>
                </a:lnTo>
                <a:lnTo>
                  <a:pt x="713" y="3839"/>
                </a:lnTo>
                <a:lnTo>
                  <a:pt x="751" y="3875"/>
                </a:lnTo>
                <a:lnTo>
                  <a:pt x="791" y="3909"/>
                </a:lnTo>
                <a:lnTo>
                  <a:pt x="832" y="3941"/>
                </a:lnTo>
                <a:lnTo>
                  <a:pt x="874" y="3974"/>
                </a:lnTo>
                <a:lnTo>
                  <a:pt x="917" y="4004"/>
                </a:lnTo>
                <a:lnTo>
                  <a:pt x="960" y="4033"/>
                </a:lnTo>
                <a:lnTo>
                  <a:pt x="1003" y="4062"/>
                </a:lnTo>
                <a:lnTo>
                  <a:pt x="1048" y="4091"/>
                </a:lnTo>
                <a:lnTo>
                  <a:pt x="1093" y="4118"/>
                </a:lnTo>
                <a:lnTo>
                  <a:pt x="1138" y="4143"/>
                </a:lnTo>
                <a:lnTo>
                  <a:pt x="1185" y="4168"/>
                </a:lnTo>
                <a:lnTo>
                  <a:pt x="1234" y="4192"/>
                </a:lnTo>
                <a:lnTo>
                  <a:pt x="1281" y="4213"/>
                </a:lnTo>
                <a:lnTo>
                  <a:pt x="1329" y="4235"/>
                </a:lnTo>
                <a:lnTo>
                  <a:pt x="1378" y="4255"/>
                </a:lnTo>
                <a:lnTo>
                  <a:pt x="1428" y="4275"/>
                </a:lnTo>
                <a:lnTo>
                  <a:pt x="1479" y="4293"/>
                </a:lnTo>
                <a:lnTo>
                  <a:pt x="1529" y="4309"/>
                </a:lnTo>
                <a:lnTo>
                  <a:pt x="1582" y="4323"/>
                </a:lnTo>
                <a:lnTo>
                  <a:pt x="1634" y="4338"/>
                </a:lnTo>
                <a:lnTo>
                  <a:pt x="1686" y="4350"/>
                </a:lnTo>
                <a:lnTo>
                  <a:pt x="1740" y="4363"/>
                </a:lnTo>
                <a:lnTo>
                  <a:pt x="1792" y="4372"/>
                </a:lnTo>
                <a:lnTo>
                  <a:pt x="1846" y="4381"/>
                </a:lnTo>
                <a:lnTo>
                  <a:pt x="1902" y="4388"/>
                </a:lnTo>
                <a:lnTo>
                  <a:pt x="1956" y="4395"/>
                </a:lnTo>
                <a:lnTo>
                  <a:pt x="2012" y="4401"/>
                </a:lnTo>
                <a:lnTo>
                  <a:pt x="2068" y="4404"/>
                </a:lnTo>
                <a:lnTo>
                  <a:pt x="2124" y="4406"/>
                </a:lnTo>
                <a:lnTo>
                  <a:pt x="2180" y="4406"/>
                </a:lnTo>
                <a:lnTo>
                  <a:pt x="2180" y="4406"/>
                </a:lnTo>
                <a:lnTo>
                  <a:pt x="2237" y="4406"/>
                </a:lnTo>
                <a:lnTo>
                  <a:pt x="2295" y="4404"/>
                </a:lnTo>
                <a:lnTo>
                  <a:pt x="2353" y="4401"/>
                </a:lnTo>
                <a:lnTo>
                  <a:pt x="2408" y="4395"/>
                </a:lnTo>
                <a:lnTo>
                  <a:pt x="2464" y="4388"/>
                </a:lnTo>
                <a:lnTo>
                  <a:pt x="2520" y="4381"/>
                </a:lnTo>
                <a:lnTo>
                  <a:pt x="2576" y="4372"/>
                </a:lnTo>
                <a:lnTo>
                  <a:pt x="2630" y="4363"/>
                </a:lnTo>
                <a:lnTo>
                  <a:pt x="2684" y="4350"/>
                </a:lnTo>
                <a:lnTo>
                  <a:pt x="2738" y="4338"/>
                </a:lnTo>
                <a:lnTo>
                  <a:pt x="2790" y="4323"/>
                </a:lnTo>
                <a:lnTo>
                  <a:pt x="2842" y="4309"/>
                </a:lnTo>
                <a:lnTo>
                  <a:pt x="2895" y="4293"/>
                </a:lnTo>
                <a:lnTo>
                  <a:pt x="2947" y="4275"/>
                </a:lnTo>
                <a:lnTo>
                  <a:pt x="2997" y="4255"/>
                </a:lnTo>
                <a:lnTo>
                  <a:pt x="3046" y="4235"/>
                </a:lnTo>
                <a:lnTo>
                  <a:pt x="3096" y="4213"/>
                </a:lnTo>
                <a:lnTo>
                  <a:pt x="3145" y="4192"/>
                </a:lnTo>
                <a:lnTo>
                  <a:pt x="3194" y="4168"/>
                </a:lnTo>
                <a:lnTo>
                  <a:pt x="3241" y="4143"/>
                </a:lnTo>
                <a:lnTo>
                  <a:pt x="3287" y="4118"/>
                </a:lnTo>
                <a:lnTo>
                  <a:pt x="3332" y="4091"/>
                </a:lnTo>
                <a:lnTo>
                  <a:pt x="3377" y="4062"/>
                </a:lnTo>
                <a:lnTo>
                  <a:pt x="3422" y="4033"/>
                </a:lnTo>
                <a:lnTo>
                  <a:pt x="3466" y="4004"/>
                </a:lnTo>
                <a:lnTo>
                  <a:pt x="3509" y="3974"/>
                </a:lnTo>
                <a:lnTo>
                  <a:pt x="3550" y="3941"/>
                </a:lnTo>
                <a:lnTo>
                  <a:pt x="3592" y="3909"/>
                </a:lnTo>
                <a:lnTo>
                  <a:pt x="3631" y="3875"/>
                </a:lnTo>
                <a:lnTo>
                  <a:pt x="3671" y="3839"/>
                </a:lnTo>
                <a:lnTo>
                  <a:pt x="3711" y="3804"/>
                </a:lnTo>
                <a:lnTo>
                  <a:pt x="3749" y="3767"/>
                </a:lnTo>
                <a:lnTo>
                  <a:pt x="3785" y="3729"/>
                </a:lnTo>
                <a:lnTo>
                  <a:pt x="3821" y="3691"/>
                </a:lnTo>
                <a:lnTo>
                  <a:pt x="3857" y="3651"/>
                </a:lnTo>
                <a:lnTo>
                  <a:pt x="3889" y="3612"/>
                </a:lnTo>
                <a:lnTo>
                  <a:pt x="3923" y="3570"/>
                </a:lnTo>
                <a:lnTo>
                  <a:pt x="3956" y="3529"/>
                </a:lnTo>
                <a:lnTo>
                  <a:pt x="3986" y="3487"/>
                </a:lnTo>
                <a:lnTo>
                  <a:pt x="4015" y="3444"/>
                </a:lnTo>
                <a:lnTo>
                  <a:pt x="4046" y="3399"/>
                </a:lnTo>
                <a:lnTo>
                  <a:pt x="4073" y="3354"/>
                </a:lnTo>
                <a:lnTo>
                  <a:pt x="4100" y="3309"/>
                </a:lnTo>
                <a:lnTo>
                  <a:pt x="4125" y="3262"/>
                </a:lnTo>
                <a:lnTo>
                  <a:pt x="4150" y="3215"/>
                </a:lnTo>
                <a:lnTo>
                  <a:pt x="4174" y="3169"/>
                </a:lnTo>
                <a:lnTo>
                  <a:pt x="4197" y="3120"/>
                </a:lnTo>
                <a:lnTo>
                  <a:pt x="4217" y="3071"/>
                </a:lnTo>
                <a:lnTo>
                  <a:pt x="4238" y="3023"/>
                </a:lnTo>
                <a:lnTo>
                  <a:pt x="4257" y="2972"/>
                </a:lnTo>
                <a:lnTo>
                  <a:pt x="4275" y="2922"/>
                </a:lnTo>
                <a:lnTo>
                  <a:pt x="4291" y="2869"/>
                </a:lnTo>
                <a:lnTo>
                  <a:pt x="4307" y="2819"/>
                </a:lnTo>
                <a:lnTo>
                  <a:pt x="4320" y="2767"/>
                </a:lnTo>
                <a:lnTo>
                  <a:pt x="4334" y="2713"/>
                </a:lnTo>
                <a:lnTo>
                  <a:pt x="4345" y="2661"/>
                </a:lnTo>
                <a:lnTo>
                  <a:pt x="4356" y="2606"/>
                </a:lnTo>
                <a:lnTo>
                  <a:pt x="4365" y="2552"/>
                </a:lnTo>
                <a:lnTo>
                  <a:pt x="4372" y="2498"/>
                </a:lnTo>
                <a:lnTo>
                  <a:pt x="4377" y="2443"/>
                </a:lnTo>
                <a:lnTo>
                  <a:pt x="4383" y="2387"/>
                </a:lnTo>
                <a:lnTo>
                  <a:pt x="4386" y="2331"/>
                </a:lnTo>
                <a:lnTo>
                  <a:pt x="4388" y="2275"/>
                </a:lnTo>
                <a:lnTo>
                  <a:pt x="4388" y="2217"/>
                </a:lnTo>
                <a:lnTo>
                  <a:pt x="4388" y="2217"/>
                </a:lnTo>
                <a:lnTo>
                  <a:pt x="4388" y="2160"/>
                </a:lnTo>
                <a:lnTo>
                  <a:pt x="4386" y="2102"/>
                </a:lnTo>
                <a:lnTo>
                  <a:pt x="4383" y="2046"/>
                </a:lnTo>
                <a:lnTo>
                  <a:pt x="4377" y="1989"/>
                </a:lnTo>
                <a:lnTo>
                  <a:pt x="4372" y="1933"/>
                </a:lnTo>
                <a:lnTo>
                  <a:pt x="4365" y="1877"/>
                </a:lnTo>
                <a:lnTo>
                  <a:pt x="4356" y="1821"/>
                </a:lnTo>
                <a:lnTo>
                  <a:pt x="4345" y="1767"/>
                </a:lnTo>
                <a:lnTo>
                  <a:pt x="4334" y="1711"/>
                </a:lnTo>
                <a:lnTo>
                  <a:pt x="4320" y="1659"/>
                </a:lnTo>
                <a:lnTo>
                  <a:pt x="4307" y="1605"/>
                </a:lnTo>
                <a:lnTo>
                  <a:pt x="4291" y="1553"/>
                </a:lnTo>
                <a:lnTo>
                  <a:pt x="4275" y="1500"/>
                </a:lnTo>
                <a:lnTo>
                  <a:pt x="4257" y="1448"/>
                </a:lnTo>
                <a:lnTo>
                  <a:pt x="4238" y="1398"/>
                </a:lnTo>
                <a:lnTo>
                  <a:pt x="4217" y="1347"/>
                </a:lnTo>
                <a:lnTo>
                  <a:pt x="4197" y="1299"/>
                </a:lnTo>
                <a:lnTo>
                  <a:pt x="4174" y="1250"/>
                </a:lnTo>
                <a:lnTo>
                  <a:pt x="4150" y="1201"/>
                </a:lnTo>
                <a:lnTo>
                  <a:pt x="4125" y="1153"/>
                </a:lnTo>
                <a:lnTo>
                  <a:pt x="4100" y="1106"/>
                </a:lnTo>
                <a:lnTo>
                  <a:pt x="4073" y="1061"/>
                </a:lnTo>
                <a:lnTo>
                  <a:pt x="4046" y="1016"/>
                </a:lnTo>
                <a:lnTo>
                  <a:pt x="4015" y="971"/>
                </a:lnTo>
                <a:lnTo>
                  <a:pt x="3986" y="928"/>
                </a:lnTo>
                <a:lnTo>
                  <a:pt x="3956" y="884"/>
                </a:lnTo>
                <a:lnTo>
                  <a:pt x="3923" y="841"/>
                </a:lnTo>
                <a:lnTo>
                  <a:pt x="3889" y="800"/>
                </a:lnTo>
                <a:lnTo>
                  <a:pt x="3857" y="760"/>
                </a:lnTo>
                <a:lnTo>
                  <a:pt x="3821" y="721"/>
                </a:lnTo>
                <a:lnTo>
                  <a:pt x="3785" y="681"/>
                </a:lnTo>
                <a:lnTo>
                  <a:pt x="3749" y="643"/>
                </a:lnTo>
                <a:lnTo>
                  <a:pt x="3711" y="607"/>
                </a:lnTo>
                <a:lnTo>
                  <a:pt x="3671" y="571"/>
                </a:lnTo>
                <a:lnTo>
                  <a:pt x="3631" y="535"/>
                </a:lnTo>
                <a:lnTo>
                  <a:pt x="3592" y="501"/>
                </a:lnTo>
                <a:lnTo>
                  <a:pt x="3550" y="468"/>
                </a:lnTo>
                <a:lnTo>
                  <a:pt x="3509" y="436"/>
                </a:lnTo>
                <a:lnTo>
                  <a:pt x="3466" y="405"/>
                </a:lnTo>
                <a:lnTo>
                  <a:pt x="3422" y="375"/>
                </a:lnTo>
                <a:lnTo>
                  <a:pt x="3377" y="346"/>
                </a:lnTo>
                <a:lnTo>
                  <a:pt x="3332" y="317"/>
                </a:lnTo>
                <a:lnTo>
                  <a:pt x="3287" y="290"/>
                </a:lnTo>
                <a:lnTo>
                  <a:pt x="3241" y="265"/>
                </a:lnTo>
                <a:lnTo>
                  <a:pt x="3194" y="240"/>
                </a:lnTo>
                <a:lnTo>
                  <a:pt x="3145" y="216"/>
                </a:lnTo>
                <a:lnTo>
                  <a:pt x="3096" y="195"/>
                </a:lnTo>
                <a:lnTo>
                  <a:pt x="3046" y="173"/>
                </a:lnTo>
                <a:lnTo>
                  <a:pt x="2997" y="151"/>
                </a:lnTo>
                <a:lnTo>
                  <a:pt x="2947" y="133"/>
                </a:lnTo>
                <a:lnTo>
                  <a:pt x="2895" y="115"/>
                </a:lnTo>
                <a:lnTo>
                  <a:pt x="2842" y="99"/>
                </a:lnTo>
                <a:lnTo>
                  <a:pt x="2790" y="83"/>
                </a:lnTo>
                <a:lnTo>
                  <a:pt x="2738" y="68"/>
                </a:lnTo>
                <a:lnTo>
                  <a:pt x="2684" y="56"/>
                </a:lnTo>
                <a:lnTo>
                  <a:pt x="2630" y="45"/>
                </a:lnTo>
                <a:lnTo>
                  <a:pt x="2576" y="34"/>
                </a:lnTo>
                <a:lnTo>
                  <a:pt x="2520" y="25"/>
                </a:lnTo>
                <a:lnTo>
                  <a:pt x="2464" y="18"/>
                </a:lnTo>
                <a:lnTo>
                  <a:pt x="2408" y="13"/>
                </a:lnTo>
                <a:lnTo>
                  <a:pt x="2353" y="7"/>
                </a:lnTo>
                <a:lnTo>
                  <a:pt x="2295" y="4"/>
                </a:lnTo>
                <a:lnTo>
                  <a:pt x="2237" y="2"/>
                </a:lnTo>
                <a:lnTo>
                  <a:pt x="2180" y="0"/>
                </a:lnTo>
                <a:close/>
              </a:path>
            </a:pathLst>
          </a:custGeom>
          <a:solidFill>
            <a:srgbClr val="EAEAEA"/>
          </a:solidFill>
          <a:ln>
            <a:noFill/>
          </a:ln>
        </p:spPr>
        <p:txBody>
          <a:bodyPr lIns="67178" tIns="33590" rIns="67178" bIns="33590"/>
          <a:lstStyle/>
          <a:p>
            <a:pPr defTabSz="685537" eaLnBrk="1" fontAlgn="auto" hangingPunct="1">
              <a:spcBef>
                <a:spcPts val="0"/>
              </a:spcBef>
              <a:spcAft>
                <a:spcPts val="0"/>
              </a:spcAft>
              <a:defRPr/>
            </a:pPr>
            <a:endParaRPr lang="en-US" sz="1322" kern="0">
              <a:solidFill>
                <a:srgbClr val="000000"/>
              </a:solidFill>
              <a:latin typeface="Segoe UI Semilight"/>
            </a:endParaRPr>
          </a:p>
        </p:txBody>
      </p:sp>
      <p:grpSp>
        <p:nvGrpSpPr>
          <p:cNvPr id="57397" name="Group 312">
            <a:extLst>
              <a:ext uri="{FF2B5EF4-FFF2-40B4-BE49-F238E27FC236}">
                <a16:creationId xmlns:a16="http://schemas.microsoft.com/office/drawing/2014/main" id="{8EE615D7-0BE0-4EC5-882F-0B6421169462}"/>
              </a:ext>
            </a:extLst>
          </p:cNvPr>
          <p:cNvGrpSpPr>
            <a:grpSpLocks noChangeAspect="1"/>
          </p:cNvGrpSpPr>
          <p:nvPr/>
        </p:nvGrpSpPr>
        <p:grpSpPr bwMode="auto">
          <a:xfrm>
            <a:off x="8262938" y="4473575"/>
            <a:ext cx="147637" cy="247650"/>
            <a:chOff x="7330403" y="3708547"/>
            <a:chExt cx="1686990" cy="2836162"/>
          </a:xfrm>
        </p:grpSpPr>
        <p:sp>
          <p:nvSpPr>
            <p:cNvPr id="743" name="Rounded Rectangle 371">
              <a:extLst>
                <a:ext uri="{FF2B5EF4-FFF2-40B4-BE49-F238E27FC236}">
                  <a16:creationId xmlns:a16="http://schemas.microsoft.com/office/drawing/2014/main" id="{7C88D1D3-5DCB-442F-B8B0-A34047680F0E}"/>
                </a:ext>
              </a:extLst>
            </p:cNvPr>
            <p:cNvSpPr/>
            <p:nvPr/>
          </p:nvSpPr>
          <p:spPr bwMode="auto">
            <a:xfrm>
              <a:off x="7330403" y="3708547"/>
              <a:ext cx="1686990" cy="2836162"/>
            </a:xfrm>
            <a:prstGeom prst="roundRect">
              <a:avLst>
                <a:gd name="adj" fmla="val 8014"/>
              </a:avLst>
            </a:prstGeom>
            <a:solidFill>
              <a:srgbClr val="77777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54" name="Group 373">
              <a:extLst>
                <a:ext uri="{FF2B5EF4-FFF2-40B4-BE49-F238E27FC236}">
                  <a16:creationId xmlns:a16="http://schemas.microsoft.com/office/drawing/2014/main" id="{01E21D4B-6901-44EE-AD33-02CD7D8CEBDF}"/>
                </a:ext>
              </a:extLst>
            </p:cNvPr>
            <p:cNvGrpSpPr>
              <a:grpSpLocks/>
            </p:cNvGrpSpPr>
            <p:nvPr/>
          </p:nvGrpSpPr>
          <p:grpSpPr bwMode="auto">
            <a:xfrm>
              <a:off x="7541142" y="4008781"/>
              <a:ext cx="1185075" cy="380195"/>
              <a:chOff x="7541142" y="4008781"/>
              <a:chExt cx="1185075" cy="380195"/>
            </a:xfrm>
          </p:grpSpPr>
          <p:sp>
            <p:nvSpPr>
              <p:cNvPr id="751" name="Rounded Rectangle 464">
                <a:extLst>
                  <a:ext uri="{FF2B5EF4-FFF2-40B4-BE49-F238E27FC236}">
                    <a16:creationId xmlns:a16="http://schemas.microsoft.com/office/drawing/2014/main" id="{E12D80BF-8F80-4856-BD7A-7D7388A93C05}"/>
                  </a:ext>
                </a:extLst>
              </p:cNvPr>
              <p:cNvSpPr/>
              <p:nvPr/>
            </p:nvSpPr>
            <p:spPr bwMode="auto">
              <a:xfrm>
                <a:off x="7548078" y="4017622"/>
                <a:ext cx="1179076" cy="363612"/>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52" name="Oval 465">
                <a:extLst>
                  <a:ext uri="{FF2B5EF4-FFF2-40B4-BE49-F238E27FC236}">
                    <a16:creationId xmlns:a16="http://schemas.microsoft.com/office/drawing/2014/main" id="{2F02018A-E4C2-4981-A863-C6B27F784D6D}"/>
                  </a:ext>
                </a:extLst>
              </p:cNvPr>
              <p:cNvSpPr/>
              <p:nvPr/>
            </p:nvSpPr>
            <p:spPr bwMode="auto">
              <a:xfrm>
                <a:off x="7620637" y="4072158"/>
                <a:ext cx="272090" cy="254528"/>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55" name="Group 374">
              <a:extLst>
                <a:ext uri="{FF2B5EF4-FFF2-40B4-BE49-F238E27FC236}">
                  <a16:creationId xmlns:a16="http://schemas.microsoft.com/office/drawing/2014/main" id="{9BB94E6E-8A6C-4CF8-A91F-1CFCB8F93353}"/>
                </a:ext>
              </a:extLst>
            </p:cNvPr>
            <p:cNvGrpSpPr>
              <a:grpSpLocks/>
            </p:cNvGrpSpPr>
            <p:nvPr/>
          </p:nvGrpSpPr>
          <p:grpSpPr bwMode="auto">
            <a:xfrm>
              <a:off x="7541142" y="4553031"/>
              <a:ext cx="1185075" cy="380195"/>
              <a:chOff x="7541142" y="4008781"/>
              <a:chExt cx="1185075" cy="380195"/>
            </a:xfrm>
          </p:grpSpPr>
          <p:sp>
            <p:nvSpPr>
              <p:cNvPr id="749" name="Rounded Rectangle 462">
                <a:extLst>
                  <a:ext uri="{FF2B5EF4-FFF2-40B4-BE49-F238E27FC236}">
                    <a16:creationId xmlns:a16="http://schemas.microsoft.com/office/drawing/2014/main" id="{AE458F78-745E-411C-9FEB-6E3FCE0A1A2F}"/>
                  </a:ext>
                </a:extLst>
              </p:cNvPr>
              <p:cNvSpPr/>
              <p:nvPr/>
            </p:nvSpPr>
            <p:spPr bwMode="auto">
              <a:xfrm>
                <a:off x="7548078" y="4000604"/>
                <a:ext cx="1179076" cy="381798"/>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50" name="Oval 463">
                <a:extLst>
                  <a:ext uri="{FF2B5EF4-FFF2-40B4-BE49-F238E27FC236}">
                    <a16:creationId xmlns:a16="http://schemas.microsoft.com/office/drawing/2014/main" id="{9CFC8375-9F16-4F7D-964F-B669944F4786}"/>
                  </a:ext>
                </a:extLst>
              </p:cNvPr>
              <p:cNvSpPr/>
              <p:nvPr/>
            </p:nvSpPr>
            <p:spPr bwMode="auto">
              <a:xfrm>
                <a:off x="7620637" y="4055152"/>
                <a:ext cx="272090" cy="272703"/>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56" name="Group 429">
              <a:extLst>
                <a:ext uri="{FF2B5EF4-FFF2-40B4-BE49-F238E27FC236}">
                  <a16:creationId xmlns:a16="http://schemas.microsoft.com/office/drawing/2014/main" id="{085214F9-2358-47C4-BCAE-C10FC3538615}"/>
                </a:ext>
              </a:extLst>
            </p:cNvPr>
            <p:cNvGrpSpPr>
              <a:grpSpLocks/>
            </p:cNvGrpSpPr>
            <p:nvPr/>
          </p:nvGrpSpPr>
          <p:grpSpPr bwMode="auto">
            <a:xfrm>
              <a:off x="7541142" y="5097282"/>
              <a:ext cx="1185075" cy="380195"/>
              <a:chOff x="7541142" y="4008781"/>
              <a:chExt cx="1185075" cy="380195"/>
            </a:xfrm>
          </p:grpSpPr>
          <p:sp>
            <p:nvSpPr>
              <p:cNvPr id="747" name="Rounded Rectangle 450">
                <a:extLst>
                  <a:ext uri="{FF2B5EF4-FFF2-40B4-BE49-F238E27FC236}">
                    <a16:creationId xmlns:a16="http://schemas.microsoft.com/office/drawing/2014/main" id="{2FB0FF37-43CD-4FCE-B406-7AD104018EB2}"/>
                  </a:ext>
                </a:extLst>
              </p:cNvPr>
              <p:cNvSpPr/>
              <p:nvPr/>
            </p:nvSpPr>
            <p:spPr bwMode="auto">
              <a:xfrm>
                <a:off x="7548078" y="4001761"/>
                <a:ext cx="1179076" cy="381798"/>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8" name="Oval 461">
                <a:extLst>
                  <a:ext uri="{FF2B5EF4-FFF2-40B4-BE49-F238E27FC236}">
                    <a16:creationId xmlns:a16="http://schemas.microsoft.com/office/drawing/2014/main" id="{94612B96-7716-40D0-92FD-D053678AEFEB}"/>
                  </a:ext>
                </a:extLst>
              </p:cNvPr>
              <p:cNvSpPr/>
              <p:nvPr/>
            </p:nvSpPr>
            <p:spPr bwMode="auto">
              <a:xfrm>
                <a:off x="7620637" y="4056308"/>
                <a:ext cx="272090" cy="272703"/>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7398" name="Group 466">
            <a:extLst>
              <a:ext uri="{FF2B5EF4-FFF2-40B4-BE49-F238E27FC236}">
                <a16:creationId xmlns:a16="http://schemas.microsoft.com/office/drawing/2014/main" id="{D87320D7-D733-47F0-80FF-08CA0E1C3458}"/>
              </a:ext>
            </a:extLst>
          </p:cNvPr>
          <p:cNvGrpSpPr>
            <a:grpSpLocks noChangeAspect="1"/>
          </p:cNvGrpSpPr>
          <p:nvPr/>
        </p:nvGrpSpPr>
        <p:grpSpPr bwMode="auto">
          <a:xfrm>
            <a:off x="8267700" y="5005388"/>
            <a:ext cx="147638" cy="247650"/>
            <a:chOff x="7330403" y="3708547"/>
            <a:chExt cx="1686990" cy="2836162"/>
          </a:xfrm>
        </p:grpSpPr>
        <p:sp>
          <p:nvSpPr>
            <p:cNvPr id="754" name="Rounded Rectangle 467">
              <a:extLst>
                <a:ext uri="{FF2B5EF4-FFF2-40B4-BE49-F238E27FC236}">
                  <a16:creationId xmlns:a16="http://schemas.microsoft.com/office/drawing/2014/main" id="{8D87EBE7-8C20-4D24-8F43-CA2E4CEA216B}"/>
                </a:ext>
              </a:extLst>
            </p:cNvPr>
            <p:cNvSpPr/>
            <p:nvPr/>
          </p:nvSpPr>
          <p:spPr bwMode="auto">
            <a:xfrm>
              <a:off x="7330403" y="3708547"/>
              <a:ext cx="1686990" cy="2836162"/>
            </a:xfrm>
            <a:prstGeom prst="roundRect">
              <a:avLst>
                <a:gd name="adj" fmla="val 8014"/>
              </a:avLst>
            </a:prstGeom>
            <a:solidFill>
              <a:srgbClr val="77777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7444" name="Group 468">
              <a:extLst>
                <a:ext uri="{FF2B5EF4-FFF2-40B4-BE49-F238E27FC236}">
                  <a16:creationId xmlns:a16="http://schemas.microsoft.com/office/drawing/2014/main" id="{0B0660DA-2317-4F2F-8ABC-CAA992B566EE}"/>
                </a:ext>
              </a:extLst>
            </p:cNvPr>
            <p:cNvGrpSpPr>
              <a:grpSpLocks/>
            </p:cNvGrpSpPr>
            <p:nvPr/>
          </p:nvGrpSpPr>
          <p:grpSpPr bwMode="auto">
            <a:xfrm>
              <a:off x="7541142" y="4008781"/>
              <a:ext cx="1185075" cy="380195"/>
              <a:chOff x="7541142" y="4008781"/>
              <a:chExt cx="1185075" cy="380195"/>
            </a:xfrm>
          </p:grpSpPr>
          <p:sp>
            <p:nvSpPr>
              <p:cNvPr id="762" name="Rounded Rectangle 475">
                <a:extLst>
                  <a:ext uri="{FF2B5EF4-FFF2-40B4-BE49-F238E27FC236}">
                    <a16:creationId xmlns:a16="http://schemas.microsoft.com/office/drawing/2014/main" id="{E54CD561-63B7-41E2-8874-E653BA973A16}"/>
                  </a:ext>
                </a:extLst>
              </p:cNvPr>
              <p:cNvSpPr/>
              <p:nvPr/>
            </p:nvSpPr>
            <p:spPr bwMode="auto">
              <a:xfrm>
                <a:off x="7548078" y="4017611"/>
                <a:ext cx="1179076" cy="363612"/>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3" name="Oval 476">
                <a:extLst>
                  <a:ext uri="{FF2B5EF4-FFF2-40B4-BE49-F238E27FC236}">
                    <a16:creationId xmlns:a16="http://schemas.microsoft.com/office/drawing/2014/main" id="{BBA3D9AD-5467-4C6A-A8F2-260DB31A6A52}"/>
                  </a:ext>
                </a:extLst>
              </p:cNvPr>
              <p:cNvSpPr/>
              <p:nvPr/>
            </p:nvSpPr>
            <p:spPr bwMode="auto">
              <a:xfrm>
                <a:off x="7620636" y="4072158"/>
                <a:ext cx="272099" cy="254528"/>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45" name="Group 469">
              <a:extLst>
                <a:ext uri="{FF2B5EF4-FFF2-40B4-BE49-F238E27FC236}">
                  <a16:creationId xmlns:a16="http://schemas.microsoft.com/office/drawing/2014/main" id="{6F5DE85A-F040-4792-8441-8253765493FE}"/>
                </a:ext>
              </a:extLst>
            </p:cNvPr>
            <p:cNvGrpSpPr>
              <a:grpSpLocks/>
            </p:cNvGrpSpPr>
            <p:nvPr/>
          </p:nvGrpSpPr>
          <p:grpSpPr bwMode="auto">
            <a:xfrm>
              <a:off x="7541142" y="4553031"/>
              <a:ext cx="1185075" cy="380195"/>
              <a:chOff x="7541142" y="4008781"/>
              <a:chExt cx="1185075" cy="380195"/>
            </a:xfrm>
          </p:grpSpPr>
          <p:sp>
            <p:nvSpPr>
              <p:cNvPr id="760" name="Rounded Rectangle 473">
                <a:extLst>
                  <a:ext uri="{FF2B5EF4-FFF2-40B4-BE49-F238E27FC236}">
                    <a16:creationId xmlns:a16="http://schemas.microsoft.com/office/drawing/2014/main" id="{D01EE08C-A2D3-4BA6-BEF5-9F2321088BEF}"/>
                  </a:ext>
                </a:extLst>
              </p:cNvPr>
              <p:cNvSpPr/>
              <p:nvPr/>
            </p:nvSpPr>
            <p:spPr bwMode="auto">
              <a:xfrm>
                <a:off x="7548078" y="4000604"/>
                <a:ext cx="1179076" cy="381787"/>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1" name="Oval 474">
                <a:extLst>
                  <a:ext uri="{FF2B5EF4-FFF2-40B4-BE49-F238E27FC236}">
                    <a16:creationId xmlns:a16="http://schemas.microsoft.com/office/drawing/2014/main" id="{DDF8F1BA-0D95-4B92-A339-E7B2E7DCF811}"/>
                  </a:ext>
                </a:extLst>
              </p:cNvPr>
              <p:cNvSpPr/>
              <p:nvPr/>
            </p:nvSpPr>
            <p:spPr bwMode="auto">
              <a:xfrm>
                <a:off x="7620636" y="4055140"/>
                <a:ext cx="272099" cy="272715"/>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46" name="Group 470">
              <a:extLst>
                <a:ext uri="{FF2B5EF4-FFF2-40B4-BE49-F238E27FC236}">
                  <a16:creationId xmlns:a16="http://schemas.microsoft.com/office/drawing/2014/main" id="{A8E1E494-7E00-41DE-B8E2-E63A891835E7}"/>
                </a:ext>
              </a:extLst>
            </p:cNvPr>
            <p:cNvGrpSpPr>
              <a:grpSpLocks/>
            </p:cNvGrpSpPr>
            <p:nvPr/>
          </p:nvGrpSpPr>
          <p:grpSpPr bwMode="auto">
            <a:xfrm>
              <a:off x="7541142" y="5097282"/>
              <a:ext cx="1185075" cy="380195"/>
              <a:chOff x="7541142" y="4008781"/>
              <a:chExt cx="1185075" cy="380195"/>
            </a:xfrm>
          </p:grpSpPr>
          <p:sp>
            <p:nvSpPr>
              <p:cNvPr id="758" name="Rounded Rectangle 471">
                <a:extLst>
                  <a:ext uri="{FF2B5EF4-FFF2-40B4-BE49-F238E27FC236}">
                    <a16:creationId xmlns:a16="http://schemas.microsoft.com/office/drawing/2014/main" id="{E4A50CEE-533A-4808-ADB6-CF944619F64D}"/>
                  </a:ext>
                </a:extLst>
              </p:cNvPr>
              <p:cNvSpPr/>
              <p:nvPr/>
            </p:nvSpPr>
            <p:spPr bwMode="auto">
              <a:xfrm>
                <a:off x="7548078" y="4001761"/>
                <a:ext cx="1179076" cy="381787"/>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59" name="Oval 472">
                <a:extLst>
                  <a:ext uri="{FF2B5EF4-FFF2-40B4-BE49-F238E27FC236}">
                    <a16:creationId xmlns:a16="http://schemas.microsoft.com/office/drawing/2014/main" id="{83D93D98-C76F-4844-AB51-293783F3BFBA}"/>
                  </a:ext>
                </a:extLst>
              </p:cNvPr>
              <p:cNvSpPr/>
              <p:nvPr/>
            </p:nvSpPr>
            <p:spPr bwMode="auto">
              <a:xfrm>
                <a:off x="7620636" y="4056297"/>
                <a:ext cx="272099" cy="272715"/>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7399" name="Group 3">
            <a:extLst>
              <a:ext uri="{FF2B5EF4-FFF2-40B4-BE49-F238E27FC236}">
                <a16:creationId xmlns:a16="http://schemas.microsoft.com/office/drawing/2014/main" id="{2A526EF2-B130-429F-AD7E-7B64FE87C79B}"/>
              </a:ext>
            </a:extLst>
          </p:cNvPr>
          <p:cNvGrpSpPr>
            <a:grpSpLocks/>
          </p:cNvGrpSpPr>
          <p:nvPr/>
        </p:nvGrpSpPr>
        <p:grpSpPr bwMode="auto">
          <a:xfrm>
            <a:off x="7272338" y="4559300"/>
            <a:ext cx="392112" cy="614363"/>
            <a:chOff x="9813776" y="5179394"/>
            <a:chExt cx="540499" cy="847110"/>
          </a:xfrm>
        </p:grpSpPr>
        <p:grpSp>
          <p:nvGrpSpPr>
            <p:cNvPr id="57414" name="Group 94">
              <a:extLst>
                <a:ext uri="{FF2B5EF4-FFF2-40B4-BE49-F238E27FC236}">
                  <a16:creationId xmlns:a16="http://schemas.microsoft.com/office/drawing/2014/main" id="{B5B1D847-FB02-4D0A-A164-34471C2BFAD1}"/>
                </a:ext>
              </a:extLst>
            </p:cNvPr>
            <p:cNvGrpSpPr>
              <a:grpSpLocks/>
            </p:cNvGrpSpPr>
            <p:nvPr/>
          </p:nvGrpSpPr>
          <p:grpSpPr bwMode="auto">
            <a:xfrm>
              <a:off x="9813776" y="5179394"/>
              <a:ext cx="540499" cy="847110"/>
              <a:chOff x="9583840" y="5411379"/>
              <a:chExt cx="625902" cy="980954"/>
            </a:xfrm>
          </p:grpSpPr>
          <p:sp>
            <p:nvSpPr>
              <p:cNvPr id="768" name="Freeform 376">
                <a:extLst>
                  <a:ext uri="{FF2B5EF4-FFF2-40B4-BE49-F238E27FC236}">
                    <a16:creationId xmlns:a16="http://schemas.microsoft.com/office/drawing/2014/main" id="{D3726068-FA28-467F-AE0E-E5FDEC734DBD}"/>
                  </a:ext>
                </a:extLst>
              </p:cNvPr>
              <p:cNvSpPr>
                <a:spLocks/>
              </p:cNvSpPr>
              <p:nvPr/>
            </p:nvSpPr>
            <p:spPr bwMode="auto">
              <a:xfrm>
                <a:off x="9872718" y="5596417"/>
                <a:ext cx="73486" cy="78577"/>
              </a:xfrm>
              <a:custGeom>
                <a:avLst/>
                <a:gdLst>
                  <a:gd name="T0" fmla="*/ 7 w 53"/>
                  <a:gd name="T1" fmla="*/ 0 h 56"/>
                  <a:gd name="T2" fmla="*/ 46 w 53"/>
                  <a:gd name="T3" fmla="*/ 0 h 56"/>
                  <a:gd name="T4" fmla="*/ 53 w 53"/>
                  <a:gd name="T5" fmla="*/ 48 h 56"/>
                  <a:gd name="T6" fmla="*/ 26 w 53"/>
                  <a:gd name="T7" fmla="*/ 56 h 56"/>
                  <a:gd name="T8" fmla="*/ 0 w 53"/>
                  <a:gd name="T9" fmla="*/ 48 h 56"/>
                  <a:gd name="T10" fmla="*/ 7 w 53"/>
                  <a:gd name="T11" fmla="*/ 0 h 56"/>
                </a:gdLst>
                <a:ahLst/>
                <a:cxnLst>
                  <a:cxn ang="0">
                    <a:pos x="T0" y="T1"/>
                  </a:cxn>
                  <a:cxn ang="0">
                    <a:pos x="T2" y="T3"/>
                  </a:cxn>
                  <a:cxn ang="0">
                    <a:pos x="T4" y="T5"/>
                  </a:cxn>
                  <a:cxn ang="0">
                    <a:pos x="T6" y="T7"/>
                  </a:cxn>
                  <a:cxn ang="0">
                    <a:pos x="T8" y="T9"/>
                  </a:cxn>
                  <a:cxn ang="0">
                    <a:pos x="T10" y="T11"/>
                  </a:cxn>
                </a:cxnLst>
                <a:rect l="0" t="0" r="r" b="b"/>
                <a:pathLst>
                  <a:path w="53" h="56">
                    <a:moveTo>
                      <a:pt x="7" y="0"/>
                    </a:moveTo>
                    <a:lnTo>
                      <a:pt x="46" y="0"/>
                    </a:lnTo>
                    <a:lnTo>
                      <a:pt x="53" y="48"/>
                    </a:lnTo>
                    <a:lnTo>
                      <a:pt x="26" y="56"/>
                    </a:lnTo>
                    <a:lnTo>
                      <a:pt x="0" y="48"/>
                    </a:lnTo>
                    <a:lnTo>
                      <a:pt x="7" y="0"/>
                    </a:lnTo>
                    <a:close/>
                  </a:path>
                </a:pathLst>
              </a:custGeom>
              <a:solidFill>
                <a:srgbClr val="FDBA5B"/>
              </a:solidFill>
              <a:ln w="0">
                <a:solidFill>
                  <a:srgbClr val="FDBA5B"/>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69" name="Freeform 377">
                <a:extLst>
                  <a:ext uri="{FF2B5EF4-FFF2-40B4-BE49-F238E27FC236}">
                    <a16:creationId xmlns:a16="http://schemas.microsoft.com/office/drawing/2014/main" id="{1B1C2317-AD36-42CF-BBCA-DDC92DDB9D1C}"/>
                  </a:ext>
                </a:extLst>
              </p:cNvPr>
              <p:cNvSpPr>
                <a:spLocks/>
              </p:cNvSpPr>
              <p:nvPr/>
            </p:nvSpPr>
            <p:spPr bwMode="auto">
              <a:xfrm>
                <a:off x="9849911" y="5505166"/>
                <a:ext cx="119100" cy="20278"/>
              </a:xfrm>
              <a:custGeom>
                <a:avLst/>
                <a:gdLst>
                  <a:gd name="T0" fmla="*/ 0 w 86"/>
                  <a:gd name="T1" fmla="*/ 0 h 16"/>
                  <a:gd name="T2" fmla="*/ 86 w 86"/>
                  <a:gd name="T3" fmla="*/ 0 h 16"/>
                  <a:gd name="T4" fmla="*/ 79 w 86"/>
                  <a:gd name="T5" fmla="*/ 16 h 16"/>
                  <a:gd name="T6" fmla="*/ 5 w 86"/>
                  <a:gd name="T7" fmla="*/ 16 h 16"/>
                  <a:gd name="T8" fmla="*/ 0 w 86"/>
                  <a:gd name="T9" fmla="*/ 0 h 16"/>
                </a:gdLst>
                <a:ahLst/>
                <a:cxnLst>
                  <a:cxn ang="0">
                    <a:pos x="T0" y="T1"/>
                  </a:cxn>
                  <a:cxn ang="0">
                    <a:pos x="T2" y="T3"/>
                  </a:cxn>
                  <a:cxn ang="0">
                    <a:pos x="T4" y="T5"/>
                  </a:cxn>
                  <a:cxn ang="0">
                    <a:pos x="T6" y="T7"/>
                  </a:cxn>
                  <a:cxn ang="0">
                    <a:pos x="T8" y="T9"/>
                  </a:cxn>
                </a:cxnLst>
                <a:rect l="0" t="0" r="r" b="b"/>
                <a:pathLst>
                  <a:path w="86" h="16">
                    <a:moveTo>
                      <a:pt x="0" y="0"/>
                    </a:moveTo>
                    <a:lnTo>
                      <a:pt x="86" y="0"/>
                    </a:lnTo>
                    <a:lnTo>
                      <a:pt x="79" y="16"/>
                    </a:lnTo>
                    <a:lnTo>
                      <a:pt x="5" y="16"/>
                    </a:lnTo>
                    <a:lnTo>
                      <a:pt x="0" y="0"/>
                    </a:lnTo>
                    <a:close/>
                  </a:path>
                </a:pathLst>
              </a:custGeom>
              <a:solidFill>
                <a:srgbClr val="5C3921"/>
              </a:solidFill>
              <a:ln w="0">
                <a:solidFill>
                  <a:srgbClr val="5C3921"/>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0" name="Freeform 378">
                <a:extLst>
                  <a:ext uri="{FF2B5EF4-FFF2-40B4-BE49-F238E27FC236}">
                    <a16:creationId xmlns:a16="http://schemas.microsoft.com/office/drawing/2014/main" id="{402CD719-B989-4060-948A-3FE9412FBC56}"/>
                  </a:ext>
                </a:extLst>
              </p:cNvPr>
              <p:cNvSpPr>
                <a:spLocks/>
              </p:cNvSpPr>
              <p:nvPr/>
            </p:nvSpPr>
            <p:spPr bwMode="auto">
              <a:xfrm>
                <a:off x="9849911" y="5487422"/>
                <a:ext cx="116565" cy="136877"/>
              </a:xfrm>
              <a:custGeom>
                <a:avLst/>
                <a:gdLst>
                  <a:gd name="T0" fmla="*/ 6 w 83"/>
                  <a:gd name="T1" fmla="*/ 0 h 97"/>
                  <a:gd name="T2" fmla="*/ 79 w 83"/>
                  <a:gd name="T3" fmla="*/ 0 h 97"/>
                  <a:gd name="T4" fmla="*/ 79 w 83"/>
                  <a:gd name="T5" fmla="*/ 22 h 97"/>
                  <a:gd name="T6" fmla="*/ 83 w 83"/>
                  <a:gd name="T7" fmla="*/ 22 h 97"/>
                  <a:gd name="T8" fmla="*/ 83 w 83"/>
                  <a:gd name="T9" fmla="*/ 49 h 97"/>
                  <a:gd name="T10" fmla="*/ 79 w 83"/>
                  <a:gd name="T11" fmla="*/ 49 h 97"/>
                  <a:gd name="T12" fmla="*/ 79 w 83"/>
                  <a:gd name="T13" fmla="*/ 63 h 97"/>
                  <a:gd name="T14" fmla="*/ 57 w 83"/>
                  <a:gd name="T15" fmla="*/ 97 h 97"/>
                  <a:gd name="T16" fmla="*/ 27 w 83"/>
                  <a:gd name="T17" fmla="*/ 97 h 97"/>
                  <a:gd name="T18" fmla="*/ 6 w 83"/>
                  <a:gd name="T19" fmla="*/ 63 h 97"/>
                  <a:gd name="T20" fmla="*/ 6 w 83"/>
                  <a:gd name="T21" fmla="*/ 49 h 97"/>
                  <a:gd name="T22" fmla="*/ 0 w 83"/>
                  <a:gd name="T23" fmla="*/ 49 h 97"/>
                  <a:gd name="T24" fmla="*/ 0 w 83"/>
                  <a:gd name="T25" fmla="*/ 22 h 97"/>
                  <a:gd name="T26" fmla="*/ 6 w 83"/>
                  <a:gd name="T27" fmla="*/ 22 h 97"/>
                  <a:gd name="T28" fmla="*/ 6 w 83"/>
                  <a:gd name="T2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7">
                    <a:moveTo>
                      <a:pt x="6" y="0"/>
                    </a:moveTo>
                    <a:lnTo>
                      <a:pt x="79" y="0"/>
                    </a:lnTo>
                    <a:lnTo>
                      <a:pt x="79" y="22"/>
                    </a:lnTo>
                    <a:lnTo>
                      <a:pt x="83" y="22"/>
                    </a:lnTo>
                    <a:lnTo>
                      <a:pt x="83" y="49"/>
                    </a:lnTo>
                    <a:lnTo>
                      <a:pt x="79" y="49"/>
                    </a:lnTo>
                    <a:lnTo>
                      <a:pt x="79" y="63"/>
                    </a:lnTo>
                    <a:lnTo>
                      <a:pt x="57" y="97"/>
                    </a:lnTo>
                    <a:lnTo>
                      <a:pt x="27" y="97"/>
                    </a:lnTo>
                    <a:lnTo>
                      <a:pt x="6" y="63"/>
                    </a:lnTo>
                    <a:lnTo>
                      <a:pt x="6" y="49"/>
                    </a:lnTo>
                    <a:lnTo>
                      <a:pt x="0" y="49"/>
                    </a:lnTo>
                    <a:lnTo>
                      <a:pt x="0" y="22"/>
                    </a:lnTo>
                    <a:lnTo>
                      <a:pt x="6" y="22"/>
                    </a:lnTo>
                    <a:lnTo>
                      <a:pt x="6" y="0"/>
                    </a:lnTo>
                    <a:close/>
                  </a:path>
                </a:pathLst>
              </a:custGeom>
              <a:solidFill>
                <a:srgbClr val="FDCC86"/>
              </a:solidFill>
              <a:ln w="0">
                <a:solidFill>
                  <a:srgbClr val="FDCC86"/>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1" name="Rectangle 379">
                <a:extLst>
                  <a:ext uri="{FF2B5EF4-FFF2-40B4-BE49-F238E27FC236}">
                    <a16:creationId xmlns:a16="http://schemas.microsoft.com/office/drawing/2014/main" id="{51E0B21B-C1BA-4A07-A366-403C8269D6FD}"/>
                  </a:ext>
                </a:extLst>
              </p:cNvPr>
              <p:cNvSpPr>
                <a:spLocks noChangeArrowheads="1"/>
              </p:cNvSpPr>
              <p:nvPr/>
            </p:nvSpPr>
            <p:spPr bwMode="auto">
              <a:xfrm>
                <a:off x="9857514" y="5502630"/>
                <a:ext cx="101361" cy="17744"/>
              </a:xfrm>
              <a:prstGeom prst="rect">
                <a:avLst/>
              </a:prstGeom>
              <a:solidFill>
                <a:srgbClr val="FDBA5B"/>
              </a:solidFill>
              <a:ln w="0">
                <a:solidFill>
                  <a:srgbClr val="FDBA5B"/>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2" name="Freeform 380">
                <a:extLst>
                  <a:ext uri="{FF2B5EF4-FFF2-40B4-BE49-F238E27FC236}">
                    <a16:creationId xmlns:a16="http://schemas.microsoft.com/office/drawing/2014/main" id="{A38AA2BC-DE5C-40D2-960F-ADDE3190DBC6}"/>
                  </a:ext>
                </a:extLst>
              </p:cNvPr>
              <p:cNvSpPr>
                <a:spLocks/>
              </p:cNvSpPr>
              <p:nvPr/>
            </p:nvSpPr>
            <p:spPr bwMode="auto">
              <a:xfrm>
                <a:off x="9895524" y="5535583"/>
                <a:ext cx="25340" cy="40556"/>
              </a:xfrm>
              <a:custGeom>
                <a:avLst/>
                <a:gdLst>
                  <a:gd name="T0" fmla="*/ 9 w 19"/>
                  <a:gd name="T1" fmla="*/ 0 h 29"/>
                  <a:gd name="T2" fmla="*/ 19 w 19"/>
                  <a:gd name="T3" fmla="*/ 29 h 29"/>
                  <a:gd name="T4" fmla="*/ 0 w 19"/>
                  <a:gd name="T5" fmla="*/ 29 h 29"/>
                  <a:gd name="T6" fmla="*/ 9 w 19"/>
                  <a:gd name="T7" fmla="*/ 0 h 29"/>
                </a:gdLst>
                <a:ahLst/>
                <a:cxnLst>
                  <a:cxn ang="0">
                    <a:pos x="T0" y="T1"/>
                  </a:cxn>
                  <a:cxn ang="0">
                    <a:pos x="T2" y="T3"/>
                  </a:cxn>
                  <a:cxn ang="0">
                    <a:pos x="T4" y="T5"/>
                  </a:cxn>
                  <a:cxn ang="0">
                    <a:pos x="T6" y="T7"/>
                  </a:cxn>
                </a:cxnLst>
                <a:rect l="0" t="0" r="r" b="b"/>
                <a:pathLst>
                  <a:path w="19" h="29">
                    <a:moveTo>
                      <a:pt x="9" y="0"/>
                    </a:moveTo>
                    <a:lnTo>
                      <a:pt x="19" y="29"/>
                    </a:lnTo>
                    <a:lnTo>
                      <a:pt x="0" y="29"/>
                    </a:lnTo>
                    <a:lnTo>
                      <a:pt x="9" y="0"/>
                    </a:lnTo>
                    <a:close/>
                  </a:path>
                </a:pathLst>
              </a:custGeom>
              <a:solidFill>
                <a:srgbClr val="FDBA5B"/>
              </a:solidFill>
              <a:ln w="0">
                <a:solidFill>
                  <a:srgbClr val="FDBA5B"/>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3" name="Rectangle 381">
                <a:extLst>
                  <a:ext uri="{FF2B5EF4-FFF2-40B4-BE49-F238E27FC236}">
                    <a16:creationId xmlns:a16="http://schemas.microsoft.com/office/drawing/2014/main" id="{777F1865-F320-4983-9146-F6F954F369D3}"/>
                  </a:ext>
                </a:extLst>
              </p:cNvPr>
              <p:cNvSpPr>
                <a:spLocks noChangeArrowheads="1"/>
              </p:cNvSpPr>
              <p:nvPr/>
            </p:nvSpPr>
            <p:spPr bwMode="auto">
              <a:xfrm>
                <a:off x="9842310" y="5462074"/>
                <a:ext cx="17737" cy="22814"/>
              </a:xfrm>
              <a:prstGeom prst="rect">
                <a:avLst/>
              </a:prstGeom>
              <a:solidFill>
                <a:srgbClr val="EAEAEA">
                  <a:lumMod val="85000"/>
                </a:srgbClr>
              </a:solidFill>
              <a:ln w="0">
                <a:solidFill>
                  <a:srgbClr val="EB7900"/>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4" name="Rectangle 382">
                <a:extLst>
                  <a:ext uri="{FF2B5EF4-FFF2-40B4-BE49-F238E27FC236}">
                    <a16:creationId xmlns:a16="http://schemas.microsoft.com/office/drawing/2014/main" id="{B59C6B00-D560-449B-A5B5-987ED6C78654}"/>
                  </a:ext>
                </a:extLst>
              </p:cNvPr>
              <p:cNvSpPr>
                <a:spLocks noChangeArrowheads="1"/>
              </p:cNvSpPr>
              <p:nvPr/>
            </p:nvSpPr>
            <p:spPr bwMode="auto">
              <a:xfrm>
                <a:off x="9958875" y="5462074"/>
                <a:ext cx="17737" cy="22814"/>
              </a:xfrm>
              <a:prstGeom prst="rect">
                <a:avLst/>
              </a:prstGeom>
              <a:solidFill>
                <a:srgbClr val="EAEAEA">
                  <a:lumMod val="85000"/>
                </a:srgbClr>
              </a:solidFill>
              <a:ln w="0">
                <a:solidFill>
                  <a:srgbClr val="EB7900"/>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5" name="Freeform 383">
                <a:extLst>
                  <a:ext uri="{FF2B5EF4-FFF2-40B4-BE49-F238E27FC236}">
                    <a16:creationId xmlns:a16="http://schemas.microsoft.com/office/drawing/2014/main" id="{00D131F3-871B-43E2-8089-E0D13461AAEA}"/>
                  </a:ext>
                </a:extLst>
              </p:cNvPr>
              <p:cNvSpPr>
                <a:spLocks/>
              </p:cNvSpPr>
              <p:nvPr/>
            </p:nvSpPr>
            <p:spPr bwMode="auto">
              <a:xfrm>
                <a:off x="9847378" y="5421518"/>
                <a:ext cx="124166" cy="65904"/>
              </a:xfrm>
              <a:custGeom>
                <a:avLst/>
                <a:gdLst>
                  <a:gd name="T0" fmla="*/ 44 w 89"/>
                  <a:gd name="T1" fmla="*/ 0 h 46"/>
                  <a:gd name="T2" fmla="*/ 58 w 89"/>
                  <a:gd name="T3" fmla="*/ 2 h 46"/>
                  <a:gd name="T4" fmla="*/ 70 w 89"/>
                  <a:gd name="T5" fmla="*/ 7 h 46"/>
                  <a:gd name="T6" fmla="*/ 80 w 89"/>
                  <a:gd name="T7" fmla="*/ 17 h 46"/>
                  <a:gd name="T8" fmla="*/ 86 w 89"/>
                  <a:gd name="T9" fmla="*/ 29 h 46"/>
                  <a:gd name="T10" fmla="*/ 89 w 89"/>
                  <a:gd name="T11" fmla="*/ 43 h 46"/>
                  <a:gd name="T12" fmla="*/ 89 w 89"/>
                  <a:gd name="T13" fmla="*/ 46 h 46"/>
                  <a:gd name="T14" fmla="*/ 0 w 89"/>
                  <a:gd name="T15" fmla="*/ 46 h 46"/>
                  <a:gd name="T16" fmla="*/ 0 w 89"/>
                  <a:gd name="T17" fmla="*/ 43 h 46"/>
                  <a:gd name="T18" fmla="*/ 2 w 89"/>
                  <a:gd name="T19" fmla="*/ 29 h 46"/>
                  <a:gd name="T20" fmla="*/ 9 w 89"/>
                  <a:gd name="T21" fmla="*/ 17 h 46"/>
                  <a:gd name="T22" fmla="*/ 19 w 89"/>
                  <a:gd name="T23" fmla="*/ 7 h 46"/>
                  <a:gd name="T24" fmla="*/ 31 w 89"/>
                  <a:gd name="T25" fmla="*/ 2 h 46"/>
                  <a:gd name="T26" fmla="*/ 44 w 89"/>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6">
                    <a:moveTo>
                      <a:pt x="44" y="0"/>
                    </a:moveTo>
                    <a:lnTo>
                      <a:pt x="58" y="2"/>
                    </a:lnTo>
                    <a:lnTo>
                      <a:pt x="70" y="7"/>
                    </a:lnTo>
                    <a:lnTo>
                      <a:pt x="80" y="17"/>
                    </a:lnTo>
                    <a:lnTo>
                      <a:pt x="86" y="29"/>
                    </a:lnTo>
                    <a:lnTo>
                      <a:pt x="89" y="43"/>
                    </a:lnTo>
                    <a:lnTo>
                      <a:pt x="89" y="46"/>
                    </a:lnTo>
                    <a:lnTo>
                      <a:pt x="0" y="46"/>
                    </a:lnTo>
                    <a:lnTo>
                      <a:pt x="0" y="43"/>
                    </a:lnTo>
                    <a:lnTo>
                      <a:pt x="2" y="29"/>
                    </a:lnTo>
                    <a:lnTo>
                      <a:pt x="9" y="17"/>
                    </a:lnTo>
                    <a:lnTo>
                      <a:pt x="19" y="7"/>
                    </a:lnTo>
                    <a:lnTo>
                      <a:pt x="31" y="2"/>
                    </a:lnTo>
                    <a:lnTo>
                      <a:pt x="44" y="0"/>
                    </a:lnTo>
                    <a:close/>
                  </a:path>
                </a:pathLst>
              </a:custGeom>
              <a:solidFill>
                <a:srgbClr val="EAEAEA">
                  <a:lumMod val="85000"/>
                </a:srgbClr>
              </a:solidFill>
              <a:ln w="0">
                <a:no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6" name="Freeform 384">
                <a:extLst>
                  <a:ext uri="{FF2B5EF4-FFF2-40B4-BE49-F238E27FC236}">
                    <a16:creationId xmlns:a16="http://schemas.microsoft.com/office/drawing/2014/main" id="{EF90FA74-B678-4555-8C01-CA39741CD6CE}"/>
                  </a:ext>
                </a:extLst>
              </p:cNvPr>
              <p:cNvSpPr>
                <a:spLocks/>
              </p:cNvSpPr>
              <p:nvPr/>
            </p:nvSpPr>
            <p:spPr bwMode="auto">
              <a:xfrm>
                <a:off x="9887922" y="5411379"/>
                <a:ext cx="40544" cy="70973"/>
              </a:xfrm>
              <a:custGeom>
                <a:avLst/>
                <a:gdLst>
                  <a:gd name="T0" fmla="*/ 0 w 30"/>
                  <a:gd name="T1" fmla="*/ 0 h 50"/>
                  <a:gd name="T2" fmla="*/ 30 w 30"/>
                  <a:gd name="T3" fmla="*/ 0 h 50"/>
                  <a:gd name="T4" fmla="*/ 24 w 30"/>
                  <a:gd name="T5" fmla="*/ 50 h 50"/>
                  <a:gd name="T6" fmla="*/ 6 w 30"/>
                  <a:gd name="T7" fmla="*/ 50 h 50"/>
                  <a:gd name="T8" fmla="*/ 0 w 30"/>
                  <a:gd name="T9" fmla="*/ 0 h 50"/>
                </a:gdLst>
                <a:ahLst/>
                <a:cxnLst>
                  <a:cxn ang="0">
                    <a:pos x="T0" y="T1"/>
                  </a:cxn>
                  <a:cxn ang="0">
                    <a:pos x="T2" y="T3"/>
                  </a:cxn>
                  <a:cxn ang="0">
                    <a:pos x="T4" y="T5"/>
                  </a:cxn>
                  <a:cxn ang="0">
                    <a:pos x="T6" y="T7"/>
                  </a:cxn>
                  <a:cxn ang="0">
                    <a:pos x="T8" y="T9"/>
                  </a:cxn>
                </a:cxnLst>
                <a:rect l="0" t="0" r="r" b="b"/>
                <a:pathLst>
                  <a:path w="30" h="50">
                    <a:moveTo>
                      <a:pt x="0" y="0"/>
                    </a:moveTo>
                    <a:lnTo>
                      <a:pt x="30" y="0"/>
                    </a:lnTo>
                    <a:lnTo>
                      <a:pt x="24" y="50"/>
                    </a:lnTo>
                    <a:lnTo>
                      <a:pt x="6" y="50"/>
                    </a:lnTo>
                    <a:lnTo>
                      <a:pt x="0" y="0"/>
                    </a:lnTo>
                    <a:close/>
                  </a:path>
                </a:pathLst>
              </a:custGeom>
              <a:solidFill>
                <a:srgbClr val="EAEAEA">
                  <a:lumMod val="95000"/>
                </a:srgbClr>
              </a:solidFill>
              <a:ln w="0">
                <a:no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7" name="Freeform 385">
                <a:extLst>
                  <a:ext uri="{FF2B5EF4-FFF2-40B4-BE49-F238E27FC236}">
                    <a16:creationId xmlns:a16="http://schemas.microsoft.com/office/drawing/2014/main" id="{FB6D7804-634C-4916-91DD-4659F6059234}"/>
                  </a:ext>
                </a:extLst>
              </p:cNvPr>
              <p:cNvSpPr>
                <a:spLocks/>
              </p:cNvSpPr>
              <p:nvPr/>
            </p:nvSpPr>
            <p:spPr bwMode="auto">
              <a:xfrm>
                <a:off x="9842310" y="5484888"/>
                <a:ext cx="134302" cy="22812"/>
              </a:xfrm>
              <a:custGeom>
                <a:avLst/>
                <a:gdLst>
                  <a:gd name="T0" fmla="*/ 0 w 95"/>
                  <a:gd name="T1" fmla="*/ 0 h 15"/>
                  <a:gd name="T2" fmla="*/ 95 w 95"/>
                  <a:gd name="T3" fmla="*/ 0 h 15"/>
                  <a:gd name="T4" fmla="*/ 95 w 95"/>
                  <a:gd name="T5" fmla="*/ 1 h 15"/>
                  <a:gd name="T6" fmla="*/ 95 w 95"/>
                  <a:gd name="T7" fmla="*/ 2 h 15"/>
                  <a:gd name="T8" fmla="*/ 95 w 95"/>
                  <a:gd name="T9" fmla="*/ 4 h 15"/>
                  <a:gd name="T10" fmla="*/ 95 w 95"/>
                  <a:gd name="T11" fmla="*/ 7 h 15"/>
                  <a:gd name="T12" fmla="*/ 95 w 95"/>
                  <a:gd name="T13" fmla="*/ 10 h 15"/>
                  <a:gd name="T14" fmla="*/ 93 w 95"/>
                  <a:gd name="T15" fmla="*/ 13 h 15"/>
                  <a:gd name="T16" fmla="*/ 91 w 95"/>
                  <a:gd name="T17" fmla="*/ 15 h 15"/>
                  <a:gd name="T18" fmla="*/ 88 w 95"/>
                  <a:gd name="T19" fmla="*/ 15 h 15"/>
                  <a:gd name="T20" fmla="*/ 7 w 95"/>
                  <a:gd name="T21" fmla="*/ 15 h 15"/>
                  <a:gd name="T22" fmla="*/ 4 w 95"/>
                  <a:gd name="T23" fmla="*/ 15 h 15"/>
                  <a:gd name="T24" fmla="*/ 2 w 95"/>
                  <a:gd name="T25" fmla="*/ 13 h 15"/>
                  <a:gd name="T26" fmla="*/ 0 w 95"/>
                  <a:gd name="T27" fmla="*/ 10 h 15"/>
                  <a:gd name="T28" fmla="*/ 0 w 95"/>
                  <a:gd name="T29" fmla="*/ 7 h 15"/>
                  <a:gd name="T30" fmla="*/ 0 w 95"/>
                  <a:gd name="T3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5">
                    <a:moveTo>
                      <a:pt x="0" y="0"/>
                    </a:moveTo>
                    <a:lnTo>
                      <a:pt x="95" y="0"/>
                    </a:lnTo>
                    <a:lnTo>
                      <a:pt x="95" y="1"/>
                    </a:lnTo>
                    <a:lnTo>
                      <a:pt x="95" y="2"/>
                    </a:lnTo>
                    <a:lnTo>
                      <a:pt x="95" y="4"/>
                    </a:lnTo>
                    <a:lnTo>
                      <a:pt x="95" y="7"/>
                    </a:lnTo>
                    <a:lnTo>
                      <a:pt x="95" y="10"/>
                    </a:lnTo>
                    <a:lnTo>
                      <a:pt x="93" y="13"/>
                    </a:lnTo>
                    <a:lnTo>
                      <a:pt x="91" y="15"/>
                    </a:lnTo>
                    <a:lnTo>
                      <a:pt x="88" y="15"/>
                    </a:lnTo>
                    <a:lnTo>
                      <a:pt x="7" y="15"/>
                    </a:lnTo>
                    <a:lnTo>
                      <a:pt x="4" y="15"/>
                    </a:lnTo>
                    <a:lnTo>
                      <a:pt x="2" y="13"/>
                    </a:lnTo>
                    <a:lnTo>
                      <a:pt x="0" y="10"/>
                    </a:lnTo>
                    <a:lnTo>
                      <a:pt x="0" y="7"/>
                    </a:lnTo>
                    <a:lnTo>
                      <a:pt x="0" y="0"/>
                    </a:lnTo>
                    <a:close/>
                  </a:path>
                </a:pathLst>
              </a:custGeom>
              <a:solidFill>
                <a:srgbClr val="EAEAEA">
                  <a:lumMod val="85000"/>
                </a:srgbClr>
              </a:solidFill>
              <a:ln w="0">
                <a:no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8" name="Freeform 386">
                <a:extLst>
                  <a:ext uri="{FF2B5EF4-FFF2-40B4-BE49-F238E27FC236}">
                    <a16:creationId xmlns:a16="http://schemas.microsoft.com/office/drawing/2014/main" id="{B94F8A36-15C6-4764-B478-BE3B9C30DB5D}"/>
                  </a:ext>
                </a:extLst>
              </p:cNvPr>
              <p:cNvSpPr>
                <a:spLocks/>
              </p:cNvSpPr>
              <p:nvPr/>
            </p:nvSpPr>
            <p:spPr bwMode="auto">
              <a:xfrm>
                <a:off x="9624384" y="5753573"/>
                <a:ext cx="172313" cy="147016"/>
              </a:xfrm>
              <a:custGeom>
                <a:avLst/>
                <a:gdLst>
                  <a:gd name="T0" fmla="*/ 95 w 124"/>
                  <a:gd name="T1" fmla="*/ 0 h 105"/>
                  <a:gd name="T2" fmla="*/ 124 w 124"/>
                  <a:gd name="T3" fmla="*/ 19 h 105"/>
                  <a:gd name="T4" fmla="*/ 86 w 124"/>
                  <a:gd name="T5" fmla="*/ 105 h 105"/>
                  <a:gd name="T6" fmla="*/ 0 w 124"/>
                  <a:gd name="T7" fmla="*/ 43 h 105"/>
                  <a:gd name="T8" fmla="*/ 20 w 124"/>
                  <a:gd name="T9" fmla="*/ 34 h 105"/>
                  <a:gd name="T10" fmla="*/ 74 w 124"/>
                  <a:gd name="T11" fmla="*/ 55 h 105"/>
                  <a:gd name="T12" fmla="*/ 95 w 124"/>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24" h="105">
                    <a:moveTo>
                      <a:pt x="95" y="0"/>
                    </a:moveTo>
                    <a:lnTo>
                      <a:pt x="124" y="19"/>
                    </a:lnTo>
                    <a:lnTo>
                      <a:pt x="86" y="105"/>
                    </a:lnTo>
                    <a:lnTo>
                      <a:pt x="0" y="43"/>
                    </a:lnTo>
                    <a:lnTo>
                      <a:pt x="20" y="34"/>
                    </a:lnTo>
                    <a:lnTo>
                      <a:pt x="74" y="55"/>
                    </a:lnTo>
                    <a:lnTo>
                      <a:pt x="95" y="0"/>
                    </a:lnTo>
                    <a:close/>
                  </a:path>
                </a:pathLst>
              </a:custGeom>
              <a:solidFill>
                <a:srgbClr val="FDCC86"/>
              </a:solidFill>
              <a:ln w="0">
                <a:solidFill>
                  <a:srgbClr val="FDCC86"/>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79" name="Freeform 387">
                <a:extLst>
                  <a:ext uri="{FF2B5EF4-FFF2-40B4-BE49-F238E27FC236}">
                    <a16:creationId xmlns:a16="http://schemas.microsoft.com/office/drawing/2014/main" id="{62130456-ADA4-4E8F-BE8A-27E4518E9EE1}"/>
                  </a:ext>
                </a:extLst>
              </p:cNvPr>
              <p:cNvSpPr>
                <a:spLocks/>
              </p:cNvSpPr>
              <p:nvPr/>
            </p:nvSpPr>
            <p:spPr bwMode="auto">
              <a:xfrm>
                <a:off x="10032361" y="5768781"/>
                <a:ext cx="68419" cy="215454"/>
              </a:xfrm>
              <a:custGeom>
                <a:avLst/>
                <a:gdLst>
                  <a:gd name="T0" fmla="*/ 30 w 48"/>
                  <a:gd name="T1" fmla="*/ 0 h 154"/>
                  <a:gd name="T2" fmla="*/ 48 w 48"/>
                  <a:gd name="T3" fmla="*/ 69 h 154"/>
                  <a:gd name="T4" fmla="*/ 39 w 48"/>
                  <a:gd name="T5" fmla="*/ 154 h 154"/>
                  <a:gd name="T6" fmla="*/ 19 w 48"/>
                  <a:gd name="T7" fmla="*/ 154 h 154"/>
                  <a:gd name="T8" fmla="*/ 16 w 48"/>
                  <a:gd name="T9" fmla="*/ 62 h 154"/>
                  <a:gd name="T10" fmla="*/ 0 w 48"/>
                  <a:gd name="T11" fmla="*/ 15 h 154"/>
                  <a:gd name="T12" fmla="*/ 30 w 48"/>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8" h="154">
                    <a:moveTo>
                      <a:pt x="30" y="0"/>
                    </a:moveTo>
                    <a:lnTo>
                      <a:pt x="48" y="69"/>
                    </a:lnTo>
                    <a:lnTo>
                      <a:pt x="39" y="154"/>
                    </a:lnTo>
                    <a:lnTo>
                      <a:pt x="19" y="154"/>
                    </a:lnTo>
                    <a:lnTo>
                      <a:pt x="16" y="62"/>
                    </a:lnTo>
                    <a:lnTo>
                      <a:pt x="0" y="15"/>
                    </a:lnTo>
                    <a:lnTo>
                      <a:pt x="30" y="0"/>
                    </a:lnTo>
                    <a:close/>
                  </a:path>
                </a:pathLst>
              </a:custGeom>
              <a:solidFill>
                <a:srgbClr val="FDCC86"/>
              </a:solidFill>
              <a:ln w="0">
                <a:solidFill>
                  <a:srgbClr val="FDCC86"/>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0" name="Freeform 388">
                <a:extLst>
                  <a:ext uri="{FF2B5EF4-FFF2-40B4-BE49-F238E27FC236}">
                    <a16:creationId xmlns:a16="http://schemas.microsoft.com/office/drawing/2014/main" id="{D3C3522F-F096-437D-B16F-21C33E4AF21F}"/>
                  </a:ext>
                </a:extLst>
              </p:cNvPr>
              <p:cNvSpPr>
                <a:spLocks/>
              </p:cNvSpPr>
              <p:nvPr/>
            </p:nvSpPr>
            <p:spPr bwMode="auto">
              <a:xfrm>
                <a:off x="9735881" y="5639508"/>
                <a:ext cx="347160" cy="162225"/>
              </a:xfrm>
              <a:custGeom>
                <a:avLst/>
                <a:gdLst>
                  <a:gd name="T0" fmla="*/ 99 w 247"/>
                  <a:gd name="T1" fmla="*/ 0 h 117"/>
                  <a:gd name="T2" fmla="*/ 100 w 247"/>
                  <a:gd name="T3" fmla="*/ 2 h 117"/>
                  <a:gd name="T4" fmla="*/ 102 w 247"/>
                  <a:gd name="T5" fmla="*/ 7 h 117"/>
                  <a:gd name="T6" fmla="*/ 108 w 247"/>
                  <a:gd name="T7" fmla="*/ 14 h 117"/>
                  <a:gd name="T8" fmla="*/ 114 w 247"/>
                  <a:gd name="T9" fmla="*/ 19 h 117"/>
                  <a:gd name="T10" fmla="*/ 123 w 247"/>
                  <a:gd name="T11" fmla="*/ 21 h 117"/>
                  <a:gd name="T12" fmla="*/ 132 w 247"/>
                  <a:gd name="T13" fmla="*/ 19 h 117"/>
                  <a:gd name="T14" fmla="*/ 138 w 247"/>
                  <a:gd name="T15" fmla="*/ 14 h 117"/>
                  <a:gd name="T16" fmla="*/ 143 w 247"/>
                  <a:gd name="T17" fmla="*/ 7 h 117"/>
                  <a:gd name="T18" fmla="*/ 145 w 247"/>
                  <a:gd name="T19" fmla="*/ 2 h 117"/>
                  <a:gd name="T20" fmla="*/ 146 w 247"/>
                  <a:gd name="T21" fmla="*/ 0 h 117"/>
                  <a:gd name="T22" fmla="*/ 172 w 247"/>
                  <a:gd name="T23" fmla="*/ 8 h 117"/>
                  <a:gd name="T24" fmla="*/ 192 w 247"/>
                  <a:gd name="T25" fmla="*/ 18 h 117"/>
                  <a:gd name="T26" fmla="*/ 218 w 247"/>
                  <a:gd name="T27" fmla="*/ 31 h 117"/>
                  <a:gd name="T28" fmla="*/ 247 w 247"/>
                  <a:gd name="T29" fmla="*/ 90 h 117"/>
                  <a:gd name="T30" fmla="*/ 205 w 247"/>
                  <a:gd name="T31" fmla="*/ 117 h 117"/>
                  <a:gd name="T32" fmla="*/ 200 w 247"/>
                  <a:gd name="T33" fmla="*/ 104 h 117"/>
                  <a:gd name="T34" fmla="*/ 47 w 247"/>
                  <a:gd name="T35" fmla="*/ 104 h 117"/>
                  <a:gd name="T36" fmla="*/ 42 w 247"/>
                  <a:gd name="T37" fmla="*/ 117 h 117"/>
                  <a:gd name="T38" fmla="*/ 0 w 247"/>
                  <a:gd name="T39" fmla="*/ 93 h 117"/>
                  <a:gd name="T40" fmla="*/ 29 w 247"/>
                  <a:gd name="T41" fmla="*/ 31 h 117"/>
                  <a:gd name="T42" fmla="*/ 54 w 247"/>
                  <a:gd name="T43" fmla="*/ 18 h 117"/>
                  <a:gd name="T44" fmla="*/ 74 w 247"/>
                  <a:gd name="T45" fmla="*/ 8 h 117"/>
                  <a:gd name="T46" fmla="*/ 99 w 247"/>
                  <a:gd name="T4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7" h="117">
                    <a:moveTo>
                      <a:pt x="99" y="0"/>
                    </a:moveTo>
                    <a:lnTo>
                      <a:pt x="100" y="2"/>
                    </a:lnTo>
                    <a:lnTo>
                      <a:pt x="102" y="7"/>
                    </a:lnTo>
                    <a:lnTo>
                      <a:pt x="108" y="14"/>
                    </a:lnTo>
                    <a:lnTo>
                      <a:pt x="114" y="19"/>
                    </a:lnTo>
                    <a:lnTo>
                      <a:pt x="123" y="21"/>
                    </a:lnTo>
                    <a:lnTo>
                      <a:pt x="132" y="19"/>
                    </a:lnTo>
                    <a:lnTo>
                      <a:pt x="138" y="14"/>
                    </a:lnTo>
                    <a:lnTo>
                      <a:pt x="143" y="7"/>
                    </a:lnTo>
                    <a:lnTo>
                      <a:pt x="145" y="2"/>
                    </a:lnTo>
                    <a:lnTo>
                      <a:pt x="146" y="0"/>
                    </a:lnTo>
                    <a:lnTo>
                      <a:pt x="172" y="8"/>
                    </a:lnTo>
                    <a:lnTo>
                      <a:pt x="192" y="18"/>
                    </a:lnTo>
                    <a:lnTo>
                      <a:pt x="218" y="31"/>
                    </a:lnTo>
                    <a:lnTo>
                      <a:pt x="247" y="90"/>
                    </a:lnTo>
                    <a:lnTo>
                      <a:pt x="205" y="117"/>
                    </a:lnTo>
                    <a:lnTo>
                      <a:pt x="200" y="104"/>
                    </a:lnTo>
                    <a:lnTo>
                      <a:pt x="47" y="104"/>
                    </a:lnTo>
                    <a:lnTo>
                      <a:pt x="42" y="117"/>
                    </a:lnTo>
                    <a:lnTo>
                      <a:pt x="0" y="93"/>
                    </a:lnTo>
                    <a:lnTo>
                      <a:pt x="29" y="31"/>
                    </a:lnTo>
                    <a:lnTo>
                      <a:pt x="54" y="18"/>
                    </a:lnTo>
                    <a:lnTo>
                      <a:pt x="74" y="8"/>
                    </a:lnTo>
                    <a:lnTo>
                      <a:pt x="99" y="0"/>
                    </a:lnTo>
                    <a:close/>
                  </a:path>
                </a:pathLst>
              </a:custGeom>
              <a:solidFill>
                <a:srgbClr val="107C10"/>
              </a:solidFill>
              <a:ln w="0">
                <a:solidFill>
                  <a:srgbClr val="303030"/>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1" name="Freeform 389">
                <a:extLst>
                  <a:ext uri="{FF2B5EF4-FFF2-40B4-BE49-F238E27FC236}">
                    <a16:creationId xmlns:a16="http://schemas.microsoft.com/office/drawing/2014/main" id="{2BE3C73C-616B-4835-B525-756CC145CD6F}"/>
                  </a:ext>
                </a:extLst>
              </p:cNvPr>
              <p:cNvSpPr>
                <a:spLocks/>
              </p:cNvSpPr>
              <p:nvPr/>
            </p:nvSpPr>
            <p:spPr bwMode="auto">
              <a:xfrm>
                <a:off x="9796698" y="5649647"/>
                <a:ext cx="235663" cy="582995"/>
              </a:xfrm>
              <a:custGeom>
                <a:avLst/>
                <a:gdLst>
                  <a:gd name="T0" fmla="*/ 32 w 169"/>
                  <a:gd name="T1" fmla="*/ 0 h 416"/>
                  <a:gd name="T2" fmla="*/ 32 w 169"/>
                  <a:gd name="T3" fmla="*/ 44 h 416"/>
                  <a:gd name="T4" fmla="*/ 130 w 169"/>
                  <a:gd name="T5" fmla="*/ 44 h 416"/>
                  <a:gd name="T6" fmla="*/ 130 w 169"/>
                  <a:gd name="T7" fmla="*/ 0 h 416"/>
                  <a:gd name="T8" fmla="*/ 150 w 169"/>
                  <a:gd name="T9" fmla="*/ 10 h 416"/>
                  <a:gd name="T10" fmla="*/ 150 w 169"/>
                  <a:gd name="T11" fmla="*/ 44 h 416"/>
                  <a:gd name="T12" fmla="*/ 150 w 169"/>
                  <a:gd name="T13" fmla="*/ 44 h 416"/>
                  <a:gd name="T14" fmla="*/ 150 w 169"/>
                  <a:gd name="T15" fmla="*/ 44 h 416"/>
                  <a:gd name="T16" fmla="*/ 136 w 169"/>
                  <a:gd name="T17" fmla="*/ 164 h 416"/>
                  <a:gd name="T18" fmla="*/ 169 w 169"/>
                  <a:gd name="T19" fmla="*/ 416 h 416"/>
                  <a:gd name="T20" fmla="*/ 113 w 169"/>
                  <a:gd name="T21" fmla="*/ 416 h 416"/>
                  <a:gd name="T22" fmla="*/ 81 w 169"/>
                  <a:gd name="T23" fmla="*/ 248 h 416"/>
                  <a:gd name="T24" fmla="*/ 58 w 169"/>
                  <a:gd name="T25" fmla="*/ 416 h 416"/>
                  <a:gd name="T26" fmla="*/ 0 w 169"/>
                  <a:gd name="T27" fmla="*/ 416 h 416"/>
                  <a:gd name="T28" fmla="*/ 26 w 169"/>
                  <a:gd name="T29" fmla="*/ 164 h 416"/>
                  <a:gd name="T30" fmla="*/ 12 w 169"/>
                  <a:gd name="T31" fmla="*/ 44 h 416"/>
                  <a:gd name="T32" fmla="*/ 12 w 169"/>
                  <a:gd name="T33" fmla="*/ 44 h 416"/>
                  <a:gd name="T34" fmla="*/ 12 w 169"/>
                  <a:gd name="T35" fmla="*/ 10 h 416"/>
                  <a:gd name="T36" fmla="*/ 32 w 169"/>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416">
                    <a:moveTo>
                      <a:pt x="32" y="0"/>
                    </a:moveTo>
                    <a:lnTo>
                      <a:pt x="32" y="44"/>
                    </a:lnTo>
                    <a:lnTo>
                      <a:pt x="130" y="44"/>
                    </a:lnTo>
                    <a:lnTo>
                      <a:pt x="130" y="0"/>
                    </a:lnTo>
                    <a:lnTo>
                      <a:pt x="150" y="10"/>
                    </a:lnTo>
                    <a:lnTo>
                      <a:pt x="150" y="44"/>
                    </a:lnTo>
                    <a:lnTo>
                      <a:pt x="150" y="44"/>
                    </a:lnTo>
                    <a:lnTo>
                      <a:pt x="150" y="44"/>
                    </a:lnTo>
                    <a:lnTo>
                      <a:pt x="136" y="164"/>
                    </a:lnTo>
                    <a:lnTo>
                      <a:pt x="169" y="416"/>
                    </a:lnTo>
                    <a:lnTo>
                      <a:pt x="113" y="416"/>
                    </a:lnTo>
                    <a:lnTo>
                      <a:pt x="81" y="248"/>
                    </a:lnTo>
                    <a:lnTo>
                      <a:pt x="58" y="416"/>
                    </a:lnTo>
                    <a:lnTo>
                      <a:pt x="0" y="416"/>
                    </a:lnTo>
                    <a:lnTo>
                      <a:pt x="26" y="164"/>
                    </a:lnTo>
                    <a:lnTo>
                      <a:pt x="12" y="44"/>
                    </a:lnTo>
                    <a:lnTo>
                      <a:pt x="12" y="44"/>
                    </a:lnTo>
                    <a:lnTo>
                      <a:pt x="12" y="10"/>
                    </a:lnTo>
                    <a:lnTo>
                      <a:pt x="32" y="0"/>
                    </a:lnTo>
                    <a:close/>
                  </a:path>
                </a:pathLst>
              </a:custGeom>
              <a:solidFill>
                <a:srgbClr val="002050"/>
              </a:solidFill>
              <a:ln w="0">
                <a:no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2" name="Rectangle 390">
                <a:extLst>
                  <a:ext uri="{FF2B5EF4-FFF2-40B4-BE49-F238E27FC236}">
                    <a16:creationId xmlns:a16="http://schemas.microsoft.com/office/drawing/2014/main" id="{A3E2EDF4-2FEA-46E2-8CEC-BE44DA7F1394}"/>
                  </a:ext>
                </a:extLst>
              </p:cNvPr>
              <p:cNvSpPr>
                <a:spLocks noChangeArrowheads="1"/>
              </p:cNvSpPr>
              <p:nvPr/>
            </p:nvSpPr>
            <p:spPr bwMode="auto">
              <a:xfrm>
                <a:off x="9854979" y="5733295"/>
                <a:ext cx="106429" cy="76043"/>
              </a:xfrm>
              <a:prstGeom prst="rect">
                <a:avLst/>
              </a:prstGeom>
              <a:solidFill>
                <a:srgbClr val="107C10"/>
              </a:solidFill>
              <a:ln w="0">
                <a:no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3" name="Freeform 391">
                <a:extLst>
                  <a:ext uri="{FF2B5EF4-FFF2-40B4-BE49-F238E27FC236}">
                    <a16:creationId xmlns:a16="http://schemas.microsoft.com/office/drawing/2014/main" id="{62769054-80A7-4EDF-BFC6-5DF760E43604}"/>
                  </a:ext>
                </a:extLst>
              </p:cNvPr>
              <p:cNvSpPr>
                <a:spLocks/>
              </p:cNvSpPr>
              <p:nvPr/>
            </p:nvSpPr>
            <p:spPr bwMode="auto">
              <a:xfrm>
                <a:off x="9953807" y="6232642"/>
                <a:ext cx="101361" cy="159691"/>
              </a:xfrm>
              <a:custGeom>
                <a:avLst/>
                <a:gdLst>
                  <a:gd name="T0" fmla="*/ 0 w 72"/>
                  <a:gd name="T1" fmla="*/ 0 h 113"/>
                  <a:gd name="T2" fmla="*/ 57 w 72"/>
                  <a:gd name="T3" fmla="*/ 0 h 113"/>
                  <a:gd name="T4" fmla="*/ 56 w 72"/>
                  <a:gd name="T5" fmla="*/ 60 h 113"/>
                  <a:gd name="T6" fmla="*/ 72 w 72"/>
                  <a:gd name="T7" fmla="*/ 86 h 113"/>
                  <a:gd name="T8" fmla="*/ 45 w 72"/>
                  <a:gd name="T9" fmla="*/ 113 h 113"/>
                  <a:gd name="T10" fmla="*/ 15 w 72"/>
                  <a:gd name="T11" fmla="*/ 95 h 113"/>
                  <a:gd name="T12" fmla="*/ 12 w 72"/>
                  <a:gd name="T13" fmla="*/ 75 h 113"/>
                  <a:gd name="T14" fmla="*/ 11 w 72"/>
                  <a:gd name="T15" fmla="*/ 62 h 113"/>
                  <a:gd name="T16" fmla="*/ 0 w 72"/>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13">
                    <a:moveTo>
                      <a:pt x="0" y="0"/>
                    </a:moveTo>
                    <a:lnTo>
                      <a:pt x="57" y="0"/>
                    </a:lnTo>
                    <a:lnTo>
                      <a:pt x="56" y="60"/>
                    </a:lnTo>
                    <a:lnTo>
                      <a:pt x="72" y="86"/>
                    </a:lnTo>
                    <a:lnTo>
                      <a:pt x="45" y="113"/>
                    </a:lnTo>
                    <a:lnTo>
                      <a:pt x="15" y="95"/>
                    </a:lnTo>
                    <a:lnTo>
                      <a:pt x="12" y="75"/>
                    </a:lnTo>
                    <a:lnTo>
                      <a:pt x="11" y="62"/>
                    </a:lnTo>
                    <a:lnTo>
                      <a:pt x="0" y="0"/>
                    </a:lnTo>
                    <a:close/>
                  </a:path>
                </a:pathLst>
              </a:custGeom>
              <a:solidFill>
                <a:srgbClr val="303030"/>
              </a:solidFill>
              <a:ln w="0">
                <a:solidFill>
                  <a:srgbClr val="303030"/>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4" name="Freeform 392">
                <a:extLst>
                  <a:ext uri="{FF2B5EF4-FFF2-40B4-BE49-F238E27FC236}">
                    <a16:creationId xmlns:a16="http://schemas.microsoft.com/office/drawing/2014/main" id="{809E5C5A-C3FD-4801-ABBB-D26C59D1C4E4}"/>
                  </a:ext>
                </a:extLst>
              </p:cNvPr>
              <p:cNvSpPr>
                <a:spLocks/>
              </p:cNvSpPr>
              <p:nvPr/>
            </p:nvSpPr>
            <p:spPr bwMode="auto">
              <a:xfrm>
                <a:off x="9969011" y="6318824"/>
                <a:ext cx="86157" cy="73509"/>
              </a:xfrm>
              <a:custGeom>
                <a:avLst/>
                <a:gdLst>
                  <a:gd name="T0" fmla="*/ 45 w 61"/>
                  <a:gd name="T1" fmla="*/ 0 h 53"/>
                  <a:gd name="T2" fmla="*/ 61 w 61"/>
                  <a:gd name="T3" fmla="*/ 26 h 53"/>
                  <a:gd name="T4" fmla="*/ 34 w 61"/>
                  <a:gd name="T5" fmla="*/ 53 h 53"/>
                  <a:gd name="T6" fmla="*/ 4 w 61"/>
                  <a:gd name="T7" fmla="*/ 35 h 53"/>
                  <a:gd name="T8" fmla="*/ 0 w 61"/>
                  <a:gd name="T9" fmla="*/ 5 h 53"/>
                  <a:gd name="T10" fmla="*/ 45 w 61"/>
                  <a:gd name="T11" fmla="*/ 0 h 53"/>
                </a:gdLst>
                <a:ahLst/>
                <a:cxnLst>
                  <a:cxn ang="0">
                    <a:pos x="T0" y="T1"/>
                  </a:cxn>
                  <a:cxn ang="0">
                    <a:pos x="T2" y="T3"/>
                  </a:cxn>
                  <a:cxn ang="0">
                    <a:pos x="T4" y="T5"/>
                  </a:cxn>
                  <a:cxn ang="0">
                    <a:pos x="T6" y="T7"/>
                  </a:cxn>
                  <a:cxn ang="0">
                    <a:pos x="T8" y="T9"/>
                  </a:cxn>
                  <a:cxn ang="0">
                    <a:pos x="T10" y="T11"/>
                  </a:cxn>
                </a:cxnLst>
                <a:rect l="0" t="0" r="r" b="b"/>
                <a:pathLst>
                  <a:path w="61" h="53">
                    <a:moveTo>
                      <a:pt x="45" y="0"/>
                    </a:moveTo>
                    <a:lnTo>
                      <a:pt x="61" y="26"/>
                    </a:lnTo>
                    <a:lnTo>
                      <a:pt x="34" y="53"/>
                    </a:lnTo>
                    <a:lnTo>
                      <a:pt x="4" y="35"/>
                    </a:lnTo>
                    <a:lnTo>
                      <a:pt x="0" y="5"/>
                    </a:lnTo>
                    <a:lnTo>
                      <a:pt x="45" y="0"/>
                    </a:lnTo>
                    <a:close/>
                  </a:path>
                </a:pathLst>
              </a:custGeom>
              <a:solidFill>
                <a:srgbClr val="1D1D1D"/>
              </a:solidFill>
              <a:ln w="0">
                <a:solidFill>
                  <a:srgbClr val="1D1D1D"/>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5" name="Freeform 393">
                <a:extLst>
                  <a:ext uri="{FF2B5EF4-FFF2-40B4-BE49-F238E27FC236}">
                    <a16:creationId xmlns:a16="http://schemas.microsoft.com/office/drawing/2014/main" id="{DB226461-8F10-4B82-B1EF-8CDDD347201E}"/>
                  </a:ext>
                </a:extLst>
              </p:cNvPr>
              <p:cNvSpPr>
                <a:spLocks/>
              </p:cNvSpPr>
              <p:nvPr/>
            </p:nvSpPr>
            <p:spPr bwMode="auto">
              <a:xfrm>
                <a:off x="9776425" y="6232642"/>
                <a:ext cx="101361" cy="159691"/>
              </a:xfrm>
              <a:custGeom>
                <a:avLst/>
                <a:gdLst>
                  <a:gd name="T0" fmla="*/ 14 w 72"/>
                  <a:gd name="T1" fmla="*/ 0 h 113"/>
                  <a:gd name="T2" fmla="*/ 72 w 72"/>
                  <a:gd name="T3" fmla="*/ 0 h 113"/>
                  <a:gd name="T4" fmla="*/ 61 w 72"/>
                  <a:gd name="T5" fmla="*/ 62 h 113"/>
                  <a:gd name="T6" fmla="*/ 60 w 72"/>
                  <a:gd name="T7" fmla="*/ 75 h 113"/>
                  <a:gd name="T8" fmla="*/ 57 w 72"/>
                  <a:gd name="T9" fmla="*/ 95 h 113"/>
                  <a:gd name="T10" fmla="*/ 26 w 72"/>
                  <a:gd name="T11" fmla="*/ 113 h 113"/>
                  <a:gd name="T12" fmla="*/ 0 w 72"/>
                  <a:gd name="T13" fmla="*/ 86 h 113"/>
                  <a:gd name="T14" fmla="*/ 15 w 72"/>
                  <a:gd name="T15" fmla="*/ 60 h 113"/>
                  <a:gd name="T16" fmla="*/ 14 w 72"/>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13">
                    <a:moveTo>
                      <a:pt x="14" y="0"/>
                    </a:moveTo>
                    <a:lnTo>
                      <a:pt x="72" y="0"/>
                    </a:lnTo>
                    <a:lnTo>
                      <a:pt x="61" y="62"/>
                    </a:lnTo>
                    <a:lnTo>
                      <a:pt x="60" y="75"/>
                    </a:lnTo>
                    <a:lnTo>
                      <a:pt x="57" y="95"/>
                    </a:lnTo>
                    <a:lnTo>
                      <a:pt x="26" y="113"/>
                    </a:lnTo>
                    <a:lnTo>
                      <a:pt x="0" y="86"/>
                    </a:lnTo>
                    <a:lnTo>
                      <a:pt x="15" y="60"/>
                    </a:lnTo>
                    <a:lnTo>
                      <a:pt x="14" y="0"/>
                    </a:lnTo>
                    <a:close/>
                  </a:path>
                </a:pathLst>
              </a:custGeom>
              <a:solidFill>
                <a:srgbClr val="303030"/>
              </a:solidFill>
              <a:ln w="0">
                <a:solidFill>
                  <a:srgbClr val="303030"/>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6" name="Freeform 394">
                <a:extLst>
                  <a:ext uri="{FF2B5EF4-FFF2-40B4-BE49-F238E27FC236}">
                    <a16:creationId xmlns:a16="http://schemas.microsoft.com/office/drawing/2014/main" id="{99A8C064-C5FC-4390-B41E-FC8883CB45B1}"/>
                  </a:ext>
                </a:extLst>
              </p:cNvPr>
              <p:cNvSpPr>
                <a:spLocks/>
              </p:cNvSpPr>
              <p:nvPr/>
            </p:nvSpPr>
            <p:spPr bwMode="auto">
              <a:xfrm>
                <a:off x="9776425" y="6318824"/>
                <a:ext cx="86157" cy="73509"/>
              </a:xfrm>
              <a:custGeom>
                <a:avLst/>
                <a:gdLst>
                  <a:gd name="T0" fmla="*/ 15 w 61"/>
                  <a:gd name="T1" fmla="*/ 0 h 53"/>
                  <a:gd name="T2" fmla="*/ 61 w 61"/>
                  <a:gd name="T3" fmla="*/ 5 h 53"/>
                  <a:gd name="T4" fmla="*/ 57 w 61"/>
                  <a:gd name="T5" fmla="*/ 35 h 53"/>
                  <a:gd name="T6" fmla="*/ 26 w 61"/>
                  <a:gd name="T7" fmla="*/ 53 h 53"/>
                  <a:gd name="T8" fmla="*/ 0 w 61"/>
                  <a:gd name="T9" fmla="*/ 26 h 53"/>
                  <a:gd name="T10" fmla="*/ 15 w 61"/>
                  <a:gd name="T11" fmla="*/ 0 h 53"/>
                </a:gdLst>
                <a:ahLst/>
                <a:cxnLst>
                  <a:cxn ang="0">
                    <a:pos x="T0" y="T1"/>
                  </a:cxn>
                  <a:cxn ang="0">
                    <a:pos x="T2" y="T3"/>
                  </a:cxn>
                  <a:cxn ang="0">
                    <a:pos x="T4" y="T5"/>
                  </a:cxn>
                  <a:cxn ang="0">
                    <a:pos x="T6" y="T7"/>
                  </a:cxn>
                  <a:cxn ang="0">
                    <a:pos x="T8" y="T9"/>
                  </a:cxn>
                  <a:cxn ang="0">
                    <a:pos x="T10" y="T11"/>
                  </a:cxn>
                </a:cxnLst>
                <a:rect l="0" t="0" r="r" b="b"/>
                <a:pathLst>
                  <a:path w="61" h="53">
                    <a:moveTo>
                      <a:pt x="15" y="0"/>
                    </a:moveTo>
                    <a:lnTo>
                      <a:pt x="61" y="5"/>
                    </a:lnTo>
                    <a:lnTo>
                      <a:pt x="57" y="35"/>
                    </a:lnTo>
                    <a:lnTo>
                      <a:pt x="26" y="53"/>
                    </a:lnTo>
                    <a:lnTo>
                      <a:pt x="0" y="26"/>
                    </a:lnTo>
                    <a:lnTo>
                      <a:pt x="15" y="0"/>
                    </a:lnTo>
                    <a:close/>
                  </a:path>
                </a:pathLst>
              </a:custGeom>
              <a:solidFill>
                <a:srgbClr val="1D1D1D"/>
              </a:solidFill>
              <a:ln w="0">
                <a:solidFill>
                  <a:srgbClr val="1D1D1D"/>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7" name="Freeform 396">
                <a:extLst>
                  <a:ext uri="{FF2B5EF4-FFF2-40B4-BE49-F238E27FC236}">
                    <a16:creationId xmlns:a16="http://schemas.microsoft.com/office/drawing/2014/main" id="{ADE366A2-E8A4-4398-A514-1A021620528C}"/>
                  </a:ext>
                </a:extLst>
              </p:cNvPr>
              <p:cNvSpPr>
                <a:spLocks/>
              </p:cNvSpPr>
              <p:nvPr/>
            </p:nvSpPr>
            <p:spPr bwMode="auto">
              <a:xfrm>
                <a:off x="9583840" y="5743434"/>
                <a:ext cx="68418" cy="68438"/>
              </a:xfrm>
              <a:custGeom>
                <a:avLst/>
                <a:gdLst>
                  <a:gd name="T0" fmla="*/ 9 w 48"/>
                  <a:gd name="T1" fmla="*/ 0 h 49"/>
                  <a:gd name="T2" fmla="*/ 48 w 48"/>
                  <a:gd name="T3" fmla="*/ 10 h 49"/>
                  <a:gd name="T4" fmla="*/ 48 w 48"/>
                  <a:gd name="T5" fmla="*/ 40 h 49"/>
                  <a:gd name="T6" fmla="*/ 28 w 48"/>
                  <a:gd name="T7" fmla="*/ 49 h 49"/>
                  <a:gd name="T8" fmla="*/ 0 w 48"/>
                  <a:gd name="T9" fmla="*/ 40 h 49"/>
                  <a:gd name="T10" fmla="*/ 9 w 48"/>
                  <a:gd name="T11" fmla="*/ 0 h 49"/>
                </a:gdLst>
                <a:ahLst/>
                <a:cxnLst>
                  <a:cxn ang="0">
                    <a:pos x="T0" y="T1"/>
                  </a:cxn>
                  <a:cxn ang="0">
                    <a:pos x="T2" y="T3"/>
                  </a:cxn>
                  <a:cxn ang="0">
                    <a:pos x="T4" y="T5"/>
                  </a:cxn>
                  <a:cxn ang="0">
                    <a:pos x="T6" y="T7"/>
                  </a:cxn>
                  <a:cxn ang="0">
                    <a:pos x="T8" y="T9"/>
                  </a:cxn>
                  <a:cxn ang="0">
                    <a:pos x="T10" y="T11"/>
                  </a:cxn>
                </a:cxnLst>
                <a:rect l="0" t="0" r="r" b="b"/>
                <a:pathLst>
                  <a:path w="48" h="49">
                    <a:moveTo>
                      <a:pt x="9" y="0"/>
                    </a:moveTo>
                    <a:lnTo>
                      <a:pt x="48" y="10"/>
                    </a:lnTo>
                    <a:lnTo>
                      <a:pt x="48" y="40"/>
                    </a:lnTo>
                    <a:lnTo>
                      <a:pt x="28" y="49"/>
                    </a:lnTo>
                    <a:lnTo>
                      <a:pt x="0" y="40"/>
                    </a:lnTo>
                    <a:lnTo>
                      <a:pt x="9" y="0"/>
                    </a:lnTo>
                    <a:close/>
                  </a:path>
                </a:pathLst>
              </a:custGeom>
              <a:solidFill>
                <a:srgbClr val="FDCC86"/>
              </a:solidFill>
              <a:ln w="0">
                <a:solidFill>
                  <a:srgbClr val="FDCC86"/>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8" name="Rectangle 397">
                <a:extLst>
                  <a:ext uri="{FF2B5EF4-FFF2-40B4-BE49-F238E27FC236}">
                    <a16:creationId xmlns:a16="http://schemas.microsoft.com/office/drawing/2014/main" id="{C601B5C6-DED8-4DA9-BE57-F264B9F8D7E0}"/>
                  </a:ext>
                </a:extLst>
              </p:cNvPr>
              <p:cNvSpPr>
                <a:spLocks noChangeArrowheads="1"/>
              </p:cNvSpPr>
              <p:nvPr/>
            </p:nvSpPr>
            <p:spPr bwMode="auto">
              <a:xfrm>
                <a:off x="9958875" y="6045070"/>
                <a:ext cx="235663" cy="131808"/>
              </a:xfrm>
              <a:prstGeom prst="rect">
                <a:avLst/>
              </a:prstGeom>
              <a:solidFill>
                <a:srgbClr val="303030"/>
              </a:solidFill>
              <a:ln w="0">
                <a:solidFill>
                  <a:srgbClr val="303030"/>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89" name="Rectangle 398">
                <a:extLst>
                  <a:ext uri="{FF2B5EF4-FFF2-40B4-BE49-F238E27FC236}">
                    <a16:creationId xmlns:a16="http://schemas.microsoft.com/office/drawing/2014/main" id="{F0B97AB1-A89F-4998-A8A8-4583F2F227C2}"/>
                  </a:ext>
                </a:extLst>
              </p:cNvPr>
              <p:cNvSpPr>
                <a:spLocks noChangeArrowheads="1"/>
              </p:cNvSpPr>
              <p:nvPr/>
            </p:nvSpPr>
            <p:spPr bwMode="auto">
              <a:xfrm>
                <a:off x="9946204" y="6034931"/>
                <a:ext cx="263538" cy="65904"/>
              </a:xfrm>
              <a:prstGeom prst="rect">
                <a:avLst/>
              </a:prstGeom>
              <a:solidFill>
                <a:srgbClr val="878787"/>
              </a:solidFill>
              <a:ln w="0">
                <a:solidFill>
                  <a:srgbClr val="878787"/>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90" name="Rectangle 399">
                <a:extLst>
                  <a:ext uri="{FF2B5EF4-FFF2-40B4-BE49-F238E27FC236}">
                    <a16:creationId xmlns:a16="http://schemas.microsoft.com/office/drawing/2014/main" id="{5D031C0E-FC01-4F50-AF90-DFE96D59972B}"/>
                  </a:ext>
                </a:extLst>
              </p:cNvPr>
              <p:cNvSpPr>
                <a:spLocks noChangeArrowheads="1"/>
              </p:cNvSpPr>
              <p:nvPr/>
            </p:nvSpPr>
            <p:spPr bwMode="auto">
              <a:xfrm>
                <a:off x="9994351" y="6083092"/>
                <a:ext cx="22805" cy="43090"/>
              </a:xfrm>
              <a:prstGeom prst="rect">
                <a:avLst/>
              </a:prstGeom>
              <a:solidFill>
                <a:srgbClr val="000000"/>
              </a:solidFill>
              <a:ln w="0">
                <a:solidFill>
                  <a:srgbClr val="000000"/>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91" name="Rectangle 400">
                <a:extLst>
                  <a:ext uri="{FF2B5EF4-FFF2-40B4-BE49-F238E27FC236}">
                    <a16:creationId xmlns:a16="http://schemas.microsoft.com/office/drawing/2014/main" id="{5E189891-A16D-4A69-BACF-4A13089160F8}"/>
                  </a:ext>
                </a:extLst>
              </p:cNvPr>
              <p:cNvSpPr>
                <a:spLocks noChangeArrowheads="1"/>
              </p:cNvSpPr>
              <p:nvPr/>
            </p:nvSpPr>
            <p:spPr bwMode="auto">
              <a:xfrm>
                <a:off x="10131188" y="6083092"/>
                <a:ext cx="20272" cy="43090"/>
              </a:xfrm>
              <a:prstGeom prst="rect">
                <a:avLst/>
              </a:prstGeom>
              <a:solidFill>
                <a:srgbClr val="000000"/>
              </a:solidFill>
              <a:ln w="0">
                <a:solidFill>
                  <a:srgbClr val="000000"/>
                </a:solidFill>
                <a:prstDash val="solid"/>
                <a:miter lim="800000"/>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92" name="Freeform 401">
                <a:extLst>
                  <a:ext uri="{FF2B5EF4-FFF2-40B4-BE49-F238E27FC236}">
                    <a16:creationId xmlns:a16="http://schemas.microsoft.com/office/drawing/2014/main" id="{BD4E5894-83C7-4666-A9AD-1F6C48D8A3DE}"/>
                  </a:ext>
                </a:extLst>
              </p:cNvPr>
              <p:cNvSpPr>
                <a:spLocks/>
              </p:cNvSpPr>
              <p:nvPr/>
            </p:nvSpPr>
            <p:spPr bwMode="auto">
              <a:xfrm>
                <a:off x="10012088" y="5996910"/>
                <a:ext cx="124168" cy="38021"/>
              </a:xfrm>
              <a:custGeom>
                <a:avLst/>
                <a:gdLst>
                  <a:gd name="T0" fmla="*/ 0 w 88"/>
                  <a:gd name="T1" fmla="*/ 0 h 26"/>
                  <a:gd name="T2" fmla="*/ 88 w 88"/>
                  <a:gd name="T3" fmla="*/ 0 h 26"/>
                  <a:gd name="T4" fmla="*/ 88 w 88"/>
                  <a:gd name="T5" fmla="*/ 26 h 26"/>
                  <a:gd name="T6" fmla="*/ 81 w 88"/>
                  <a:gd name="T7" fmla="*/ 26 h 26"/>
                  <a:gd name="T8" fmla="*/ 81 w 88"/>
                  <a:gd name="T9" fmla="*/ 8 h 26"/>
                  <a:gd name="T10" fmla="*/ 8 w 88"/>
                  <a:gd name="T11" fmla="*/ 8 h 26"/>
                  <a:gd name="T12" fmla="*/ 8 w 88"/>
                  <a:gd name="T13" fmla="*/ 26 h 26"/>
                  <a:gd name="T14" fmla="*/ 0 w 88"/>
                  <a:gd name="T15" fmla="*/ 26 h 26"/>
                  <a:gd name="T16" fmla="*/ 0 w 8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6">
                    <a:moveTo>
                      <a:pt x="0" y="0"/>
                    </a:moveTo>
                    <a:lnTo>
                      <a:pt x="88" y="0"/>
                    </a:lnTo>
                    <a:lnTo>
                      <a:pt x="88" y="26"/>
                    </a:lnTo>
                    <a:lnTo>
                      <a:pt x="81" y="26"/>
                    </a:lnTo>
                    <a:lnTo>
                      <a:pt x="81" y="8"/>
                    </a:lnTo>
                    <a:lnTo>
                      <a:pt x="8" y="8"/>
                    </a:lnTo>
                    <a:lnTo>
                      <a:pt x="8" y="26"/>
                    </a:lnTo>
                    <a:lnTo>
                      <a:pt x="0" y="26"/>
                    </a:lnTo>
                    <a:lnTo>
                      <a:pt x="0" y="0"/>
                    </a:lnTo>
                    <a:close/>
                  </a:path>
                </a:pathLst>
              </a:custGeom>
              <a:solidFill>
                <a:srgbClr val="878787"/>
              </a:solidFill>
              <a:ln w="0">
                <a:solidFill>
                  <a:srgbClr val="878787"/>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sp>
            <p:nvSpPr>
              <p:cNvPr id="793" name="Freeform 402">
                <a:extLst>
                  <a:ext uri="{FF2B5EF4-FFF2-40B4-BE49-F238E27FC236}">
                    <a16:creationId xmlns:a16="http://schemas.microsoft.com/office/drawing/2014/main" id="{06568C68-327D-49A7-825A-A14F942DE617}"/>
                  </a:ext>
                </a:extLst>
              </p:cNvPr>
              <p:cNvSpPr>
                <a:spLocks/>
              </p:cNvSpPr>
              <p:nvPr/>
            </p:nvSpPr>
            <p:spPr bwMode="auto">
              <a:xfrm>
                <a:off x="10042497" y="5956354"/>
                <a:ext cx="65885" cy="73507"/>
              </a:xfrm>
              <a:custGeom>
                <a:avLst/>
                <a:gdLst>
                  <a:gd name="T0" fmla="*/ 28 w 47"/>
                  <a:gd name="T1" fmla="*/ 0 h 52"/>
                  <a:gd name="T2" fmla="*/ 45 w 47"/>
                  <a:gd name="T3" fmla="*/ 15 h 52"/>
                  <a:gd name="T4" fmla="*/ 47 w 47"/>
                  <a:gd name="T5" fmla="*/ 45 h 52"/>
                  <a:gd name="T6" fmla="*/ 5 w 47"/>
                  <a:gd name="T7" fmla="*/ 52 h 52"/>
                  <a:gd name="T8" fmla="*/ 0 w 47"/>
                  <a:gd name="T9" fmla="*/ 12 h 52"/>
                  <a:gd name="T10" fmla="*/ 28 w 47"/>
                  <a:gd name="T11" fmla="*/ 0 h 52"/>
                </a:gdLst>
                <a:ahLst/>
                <a:cxnLst>
                  <a:cxn ang="0">
                    <a:pos x="T0" y="T1"/>
                  </a:cxn>
                  <a:cxn ang="0">
                    <a:pos x="T2" y="T3"/>
                  </a:cxn>
                  <a:cxn ang="0">
                    <a:pos x="T4" y="T5"/>
                  </a:cxn>
                  <a:cxn ang="0">
                    <a:pos x="T6" y="T7"/>
                  </a:cxn>
                  <a:cxn ang="0">
                    <a:pos x="T8" y="T9"/>
                  </a:cxn>
                  <a:cxn ang="0">
                    <a:pos x="T10" y="T11"/>
                  </a:cxn>
                </a:cxnLst>
                <a:rect l="0" t="0" r="r" b="b"/>
                <a:pathLst>
                  <a:path w="47" h="52">
                    <a:moveTo>
                      <a:pt x="28" y="0"/>
                    </a:moveTo>
                    <a:lnTo>
                      <a:pt x="45" y="15"/>
                    </a:lnTo>
                    <a:lnTo>
                      <a:pt x="47" y="45"/>
                    </a:lnTo>
                    <a:lnTo>
                      <a:pt x="5" y="52"/>
                    </a:lnTo>
                    <a:lnTo>
                      <a:pt x="0" y="12"/>
                    </a:lnTo>
                    <a:lnTo>
                      <a:pt x="28" y="0"/>
                    </a:lnTo>
                    <a:close/>
                  </a:path>
                </a:pathLst>
              </a:custGeom>
              <a:solidFill>
                <a:srgbClr val="FDCC86"/>
              </a:solidFill>
              <a:ln w="0">
                <a:solidFill>
                  <a:srgbClr val="FDCC86"/>
                </a:solidFill>
                <a:prstDash val="solid"/>
                <a:round/>
                <a:headEnd/>
                <a:tailEnd/>
              </a:ln>
            </p:spPr>
            <p:txBody>
              <a:bodyPr lIns="67223" tIns="33611" rIns="67223" bIns="33611"/>
              <a:lstStyle/>
              <a:p>
                <a:pPr defTabSz="816137" eaLnBrk="1" fontAlgn="auto" hangingPunct="1">
                  <a:spcBef>
                    <a:spcPts val="0"/>
                  </a:spcBef>
                  <a:spcAft>
                    <a:spcPts val="0"/>
                  </a:spcAft>
                  <a:defRPr/>
                </a:pPr>
                <a:endParaRPr lang="en-US" sz="1618" kern="0">
                  <a:solidFill>
                    <a:srgbClr val="000000"/>
                  </a:solidFill>
                  <a:latin typeface="Segoe UI Semilight"/>
                </a:endParaRPr>
              </a:p>
            </p:txBody>
          </p:sp>
        </p:grpSp>
        <p:sp>
          <p:nvSpPr>
            <p:cNvPr id="766" name="Oval 1">
              <a:extLst>
                <a:ext uri="{FF2B5EF4-FFF2-40B4-BE49-F238E27FC236}">
                  <a16:creationId xmlns:a16="http://schemas.microsoft.com/office/drawing/2014/main" id="{3633F805-D593-46FA-9CC3-46241F9E2126}"/>
                </a:ext>
              </a:extLst>
            </p:cNvPr>
            <p:cNvSpPr>
              <a:spLocks noChangeAspect="1"/>
            </p:cNvSpPr>
            <p:nvPr/>
          </p:nvSpPr>
          <p:spPr bwMode="auto">
            <a:xfrm>
              <a:off x="10065425" y="5275706"/>
              <a:ext cx="8753" cy="875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7" name="Oval 477">
              <a:extLst>
                <a:ext uri="{FF2B5EF4-FFF2-40B4-BE49-F238E27FC236}">
                  <a16:creationId xmlns:a16="http://schemas.microsoft.com/office/drawing/2014/main" id="{89595C4B-6105-4687-8446-146F90CC2542}"/>
                </a:ext>
              </a:extLst>
            </p:cNvPr>
            <p:cNvSpPr>
              <a:spLocks noChangeAspect="1"/>
            </p:cNvSpPr>
            <p:nvPr/>
          </p:nvSpPr>
          <p:spPr bwMode="auto">
            <a:xfrm>
              <a:off x="10111379" y="5275706"/>
              <a:ext cx="8753" cy="8756"/>
            </a:xfrm>
            <a:prstGeom prst="ellipse">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7400" name="Group 190">
            <a:extLst>
              <a:ext uri="{FF2B5EF4-FFF2-40B4-BE49-F238E27FC236}">
                <a16:creationId xmlns:a16="http://schemas.microsoft.com/office/drawing/2014/main" id="{8BEAE7D9-9152-4C2B-B08C-E3D291CC2ECA}"/>
              </a:ext>
            </a:extLst>
          </p:cNvPr>
          <p:cNvGrpSpPr>
            <a:grpSpLocks/>
          </p:cNvGrpSpPr>
          <p:nvPr/>
        </p:nvGrpSpPr>
        <p:grpSpPr bwMode="auto">
          <a:xfrm rot="-485363">
            <a:off x="7129463" y="4730750"/>
            <a:ext cx="84137" cy="127000"/>
            <a:chOff x="3256218" y="3404690"/>
            <a:chExt cx="715704" cy="1109833"/>
          </a:xfrm>
        </p:grpSpPr>
        <p:grpSp>
          <p:nvGrpSpPr>
            <p:cNvPr id="57405" name="Group 191">
              <a:extLst>
                <a:ext uri="{FF2B5EF4-FFF2-40B4-BE49-F238E27FC236}">
                  <a16:creationId xmlns:a16="http://schemas.microsoft.com/office/drawing/2014/main" id="{F48BEE56-AD72-4C76-AFA0-D07F19E5869D}"/>
                </a:ext>
              </a:extLst>
            </p:cNvPr>
            <p:cNvGrpSpPr>
              <a:grpSpLocks noChangeAspect="1"/>
            </p:cNvGrpSpPr>
            <p:nvPr/>
          </p:nvGrpSpPr>
          <p:grpSpPr bwMode="auto">
            <a:xfrm>
              <a:off x="3256218" y="3404690"/>
              <a:ext cx="715704" cy="1109833"/>
              <a:chOff x="6446738" y="4659402"/>
              <a:chExt cx="1004711" cy="1557995"/>
            </a:xfrm>
          </p:grpSpPr>
          <p:sp>
            <p:nvSpPr>
              <p:cNvPr id="800" name="Rounded Rectangle 196">
                <a:extLst>
                  <a:ext uri="{FF2B5EF4-FFF2-40B4-BE49-F238E27FC236}">
                    <a16:creationId xmlns:a16="http://schemas.microsoft.com/office/drawing/2014/main" id="{74684335-4702-4897-948A-17C83FE96CB4}"/>
                  </a:ext>
                </a:extLst>
              </p:cNvPr>
              <p:cNvSpPr/>
              <p:nvPr/>
            </p:nvSpPr>
            <p:spPr>
              <a:xfrm>
                <a:off x="6446738" y="4659402"/>
                <a:ext cx="1004711" cy="1557995"/>
              </a:xfrm>
              <a:prstGeom prst="roundRect">
                <a:avLst>
                  <a:gd name="adj" fmla="val 6467"/>
                </a:avLst>
              </a:prstGeom>
              <a:solidFill>
                <a:srgbClr val="3D3D3E"/>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01" name="Rectangle 232">
                <a:extLst>
                  <a:ext uri="{FF2B5EF4-FFF2-40B4-BE49-F238E27FC236}">
                    <a16:creationId xmlns:a16="http://schemas.microsoft.com/office/drawing/2014/main" id="{E7A10160-940A-4098-8BE0-6E763EB30DC9}"/>
                  </a:ext>
                </a:extLst>
              </p:cNvPr>
              <p:cNvSpPr/>
              <p:nvPr/>
            </p:nvSpPr>
            <p:spPr>
              <a:xfrm>
                <a:off x="6523899" y="4854248"/>
                <a:ext cx="853056" cy="1149027"/>
              </a:xfrm>
              <a:prstGeom prst="rect">
                <a:avLst/>
              </a:pr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02" name="Rounded Rectangle 233">
                <a:extLst>
                  <a:ext uri="{FF2B5EF4-FFF2-40B4-BE49-F238E27FC236}">
                    <a16:creationId xmlns:a16="http://schemas.microsoft.com/office/drawing/2014/main" id="{B895C39F-8CE0-4127-B824-C3224972E291}"/>
                  </a:ext>
                </a:extLst>
              </p:cNvPr>
              <p:cNvSpPr/>
              <p:nvPr/>
            </p:nvSpPr>
            <p:spPr>
              <a:xfrm>
                <a:off x="6685352" y="4639555"/>
                <a:ext cx="360188" cy="38950"/>
              </a:xfrm>
              <a:prstGeom prst="roundRect">
                <a:avLst>
                  <a:gd name="adj" fmla="val 50000"/>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803" name="Oval 234">
                <a:extLst>
                  <a:ext uri="{FF2B5EF4-FFF2-40B4-BE49-F238E27FC236}">
                    <a16:creationId xmlns:a16="http://schemas.microsoft.com/office/drawing/2014/main" id="{5EAC7EFC-F8EF-4557-A404-3F1843C6E8B4}"/>
                  </a:ext>
                </a:extLst>
              </p:cNvPr>
              <p:cNvSpPr/>
              <p:nvPr/>
            </p:nvSpPr>
            <p:spPr>
              <a:xfrm>
                <a:off x="6841584" y="5944512"/>
                <a:ext cx="132704" cy="136331"/>
              </a:xfrm>
              <a:prstGeom prst="ellipse">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nvGrpSpPr>
            <p:cNvPr id="57406" name="Group 192">
              <a:extLst>
                <a:ext uri="{FF2B5EF4-FFF2-40B4-BE49-F238E27FC236}">
                  <a16:creationId xmlns:a16="http://schemas.microsoft.com/office/drawing/2014/main" id="{0094732D-1141-42B5-9353-6092D44A2D45}"/>
                </a:ext>
              </a:extLst>
            </p:cNvPr>
            <p:cNvGrpSpPr>
              <a:grpSpLocks/>
            </p:cNvGrpSpPr>
            <p:nvPr/>
          </p:nvGrpSpPr>
          <p:grpSpPr bwMode="auto">
            <a:xfrm>
              <a:off x="3381774" y="3675993"/>
              <a:ext cx="447207" cy="551676"/>
              <a:chOff x="8055373" y="3635514"/>
              <a:chExt cx="1066706" cy="1315899"/>
            </a:xfrm>
          </p:grpSpPr>
          <p:sp>
            <p:nvSpPr>
              <p:cNvPr id="797" name="Freeform 193">
                <a:extLst>
                  <a:ext uri="{FF2B5EF4-FFF2-40B4-BE49-F238E27FC236}">
                    <a16:creationId xmlns:a16="http://schemas.microsoft.com/office/drawing/2014/main" id="{213BF621-B12E-4AE9-B073-02ED1DCA8888}"/>
                  </a:ext>
                </a:extLst>
              </p:cNvPr>
              <p:cNvSpPr/>
              <p:nvPr/>
            </p:nvSpPr>
            <p:spPr>
              <a:xfrm>
                <a:off x="7941206" y="3623887"/>
                <a:ext cx="1030732" cy="529453"/>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rgbClr val="EAEAEA">
                  <a:alpha val="8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798" name="Freeform 194">
                <a:extLst>
                  <a:ext uri="{FF2B5EF4-FFF2-40B4-BE49-F238E27FC236}">
                    <a16:creationId xmlns:a16="http://schemas.microsoft.com/office/drawing/2014/main" id="{4DA26A98-FC81-4CE6-953D-089D76DFB50B}"/>
                  </a:ext>
                </a:extLst>
              </p:cNvPr>
              <p:cNvSpPr/>
              <p:nvPr/>
            </p:nvSpPr>
            <p:spPr>
              <a:xfrm>
                <a:off x="7907662" y="3917260"/>
                <a:ext cx="515366" cy="860361"/>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EAEAEA">
                  <a:alpha val="5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799" name="Freeform 195">
                <a:extLst>
                  <a:ext uri="{FF2B5EF4-FFF2-40B4-BE49-F238E27FC236}">
                    <a16:creationId xmlns:a16="http://schemas.microsoft.com/office/drawing/2014/main" id="{0AB60886-342C-41BB-8BD9-608804BEDA17}"/>
                  </a:ext>
                </a:extLst>
              </p:cNvPr>
              <p:cNvSpPr/>
              <p:nvPr/>
            </p:nvSpPr>
            <p:spPr>
              <a:xfrm flipH="1">
                <a:off x="8461130" y="3897982"/>
                <a:ext cx="515366" cy="893441"/>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EAEAEA">
                  <a:alpha val="2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cxnSp>
        <p:nvCxnSpPr>
          <p:cNvPr id="57401" name="Straight Connector 22">
            <a:extLst>
              <a:ext uri="{FF2B5EF4-FFF2-40B4-BE49-F238E27FC236}">
                <a16:creationId xmlns:a16="http://schemas.microsoft.com/office/drawing/2014/main" id="{1C17F18E-42AE-4500-A4AA-01CD6A0AFE1F}"/>
              </a:ext>
            </a:extLst>
          </p:cNvPr>
          <p:cNvCxnSpPr>
            <a:cxnSpLocks noChangeShapeType="1"/>
          </p:cNvCxnSpPr>
          <p:nvPr/>
        </p:nvCxnSpPr>
        <p:spPr bwMode="auto">
          <a:xfrm>
            <a:off x="3748088" y="2065338"/>
            <a:ext cx="0" cy="1530350"/>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7402" name="Straight Connector 322">
            <a:extLst>
              <a:ext uri="{FF2B5EF4-FFF2-40B4-BE49-F238E27FC236}">
                <a16:creationId xmlns:a16="http://schemas.microsoft.com/office/drawing/2014/main" id="{34354DD3-5899-4CA4-A661-28DA49F5039F}"/>
              </a:ext>
            </a:extLst>
          </p:cNvPr>
          <p:cNvCxnSpPr>
            <a:cxnSpLocks noChangeShapeType="1"/>
          </p:cNvCxnSpPr>
          <p:nvPr/>
        </p:nvCxnSpPr>
        <p:spPr bwMode="auto">
          <a:xfrm>
            <a:off x="5384800" y="2065338"/>
            <a:ext cx="0" cy="1530350"/>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7403" name="Straight Connector 323">
            <a:extLst>
              <a:ext uri="{FF2B5EF4-FFF2-40B4-BE49-F238E27FC236}">
                <a16:creationId xmlns:a16="http://schemas.microsoft.com/office/drawing/2014/main" id="{932BC133-E1F5-4921-97D2-9D32F8FD7E2B}"/>
              </a:ext>
            </a:extLst>
          </p:cNvPr>
          <p:cNvCxnSpPr>
            <a:cxnSpLocks noChangeShapeType="1"/>
          </p:cNvCxnSpPr>
          <p:nvPr/>
        </p:nvCxnSpPr>
        <p:spPr bwMode="auto">
          <a:xfrm>
            <a:off x="7119938" y="2065338"/>
            <a:ext cx="0" cy="1530350"/>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7404" name="Straight Connector 327">
            <a:extLst>
              <a:ext uri="{FF2B5EF4-FFF2-40B4-BE49-F238E27FC236}">
                <a16:creationId xmlns:a16="http://schemas.microsoft.com/office/drawing/2014/main" id="{016B9310-189C-4F20-95F4-2BAE66E46B2B}"/>
              </a:ext>
            </a:extLst>
          </p:cNvPr>
          <p:cNvCxnSpPr>
            <a:cxnSpLocks noChangeShapeType="1"/>
          </p:cNvCxnSpPr>
          <p:nvPr/>
        </p:nvCxnSpPr>
        <p:spPr bwMode="auto">
          <a:xfrm>
            <a:off x="8794750" y="2065338"/>
            <a:ext cx="0" cy="1530350"/>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el 1">
            <a:extLst>
              <a:ext uri="{FF2B5EF4-FFF2-40B4-BE49-F238E27FC236}">
                <a16:creationId xmlns:a16="http://schemas.microsoft.com/office/drawing/2014/main" id="{96EAF4E7-0227-42CA-BF5F-95CD2531921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a:t>Use Case: Expand, change and scale easily</a:t>
            </a:r>
            <a:endParaRPr lang="de-DE" altLang="de-DE"/>
          </a:p>
        </p:txBody>
      </p:sp>
      <p:sp>
        <p:nvSpPr>
          <p:cNvPr id="808" name="Rectangle 20">
            <a:extLst>
              <a:ext uri="{FF2B5EF4-FFF2-40B4-BE49-F238E27FC236}">
                <a16:creationId xmlns:a16="http://schemas.microsoft.com/office/drawing/2014/main" id="{87A0C403-5147-49D2-9F89-29705B319C7F}"/>
              </a:ext>
            </a:extLst>
          </p:cNvPr>
          <p:cNvSpPr/>
          <p:nvPr/>
        </p:nvSpPr>
        <p:spPr>
          <a:xfrm>
            <a:off x="2420938" y="3503613"/>
            <a:ext cx="6380162" cy="390525"/>
          </a:xfrm>
          <a:prstGeom prst="rect">
            <a:avLst/>
          </a:prstGeom>
          <a:solidFill>
            <a:srgbClr val="0078D7"/>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US" sz="1350" kern="0">
              <a:solidFill>
                <a:srgbClr val="EAEAEA"/>
              </a:solidFill>
              <a:latin typeface="Segoe UI"/>
              <a:ea typeface="+mn-ea"/>
            </a:endParaRPr>
          </a:p>
        </p:txBody>
      </p:sp>
      <p:graphicFrame>
        <p:nvGraphicFramePr>
          <p:cNvPr id="809" name="Table 176">
            <a:extLst>
              <a:ext uri="{FF2B5EF4-FFF2-40B4-BE49-F238E27FC236}">
                <a16:creationId xmlns:a16="http://schemas.microsoft.com/office/drawing/2014/main" id="{601B6745-1CE8-4FD0-B383-A617B5DCC2BC}"/>
              </a:ext>
            </a:extLst>
          </p:cNvPr>
          <p:cNvGraphicFramePr>
            <a:graphicFrameLocks noGrp="1"/>
          </p:cNvGraphicFramePr>
          <p:nvPr/>
        </p:nvGraphicFramePr>
        <p:xfrm>
          <a:off x="2435225" y="1987550"/>
          <a:ext cx="6370637" cy="1912938"/>
        </p:xfrm>
        <a:graphic>
          <a:graphicData uri="http://schemas.openxmlformats.org/drawingml/2006/table">
            <a:tbl>
              <a:tblPr/>
              <a:tblGrid>
                <a:gridCol w="1312048">
                  <a:extLst>
                    <a:ext uri="{9D8B030D-6E8A-4147-A177-3AD203B41FA5}">
                      <a16:colId xmlns:a16="http://schemas.microsoft.com/office/drawing/2014/main" val="3340434516"/>
                    </a:ext>
                  </a:extLst>
                </a:gridCol>
                <a:gridCol w="25400">
                  <a:extLst>
                    <a:ext uri="{9D8B030D-6E8A-4147-A177-3AD203B41FA5}">
                      <a16:colId xmlns:a16="http://schemas.microsoft.com/office/drawing/2014/main" val="3632893302"/>
                    </a:ext>
                  </a:extLst>
                </a:gridCol>
                <a:gridCol w="1640058">
                  <a:extLst>
                    <a:ext uri="{9D8B030D-6E8A-4147-A177-3AD203B41FA5}">
                      <a16:colId xmlns:a16="http://schemas.microsoft.com/office/drawing/2014/main" val="3765573762"/>
                    </a:ext>
                  </a:extLst>
                </a:gridCol>
                <a:gridCol w="25400">
                  <a:extLst>
                    <a:ext uri="{9D8B030D-6E8A-4147-A177-3AD203B41FA5}">
                      <a16:colId xmlns:a16="http://schemas.microsoft.com/office/drawing/2014/main" val="310652638"/>
                    </a:ext>
                  </a:extLst>
                </a:gridCol>
                <a:gridCol w="1727673">
                  <a:extLst>
                    <a:ext uri="{9D8B030D-6E8A-4147-A177-3AD203B41FA5}">
                      <a16:colId xmlns:a16="http://schemas.microsoft.com/office/drawing/2014/main" val="121954705"/>
                    </a:ext>
                  </a:extLst>
                </a:gridCol>
                <a:gridCol w="1640058">
                  <a:extLst>
                    <a:ext uri="{9D8B030D-6E8A-4147-A177-3AD203B41FA5}">
                      <a16:colId xmlns:a16="http://schemas.microsoft.com/office/drawing/2014/main" val="2877528344"/>
                    </a:ext>
                  </a:extLst>
                </a:gridCol>
              </a:tblGrid>
              <a:tr h="1518527">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1800" b="0" i="0" u="none" strike="noStrike" kern="0" cap="none" spc="-51" normalizeH="0" baseline="0" noProof="0">
                          <a:ln>
                            <a:noFill/>
                          </a:ln>
                          <a:solidFill>
                            <a:schemeClr val="accent1"/>
                          </a:solidFill>
                          <a:effectLst/>
                          <a:uLnTx/>
                          <a:uFillTx/>
                          <a:latin typeface="+mj-lt"/>
                          <a:ea typeface="Segoe UI" pitchFamily="34" charset="0"/>
                          <a:cs typeface="Segoe UI" pitchFamily="34" charset="0"/>
                        </a:rPr>
                        <a:t>With fragmented solutions</a:t>
                      </a:r>
                    </a:p>
                  </a:txBody>
                  <a:tcPr marL="98316" marR="0" marT="98291" marB="982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endParaRPr lang="en-US" sz="400" kern="0" spc="-50">
                        <a:solidFill>
                          <a:schemeClr val="accent1"/>
                        </a:solidFill>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0"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Solve storage on your own </a:t>
                      </a:r>
                      <a:r>
                        <a:rPr lang="en-US" sz="900" kern="0" spc="0" baseline="0">
                          <a:solidFill>
                            <a:schemeClr val="accent1"/>
                          </a:solidFill>
                          <a:latin typeface="+mn-lt"/>
                          <a:ea typeface="Segoe UI" pitchFamily="34" charset="0"/>
                          <a:cs typeface="Segoe UI" pitchFamily="34" charset="0"/>
                        </a:rPr>
                        <a:t>using capacity planning, capital purchases and on-going maintenance</a:t>
                      </a:r>
                    </a:p>
                  </a:txBody>
                  <a:tcPr marL="98316" marR="98316" marT="98291" marB="982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800" kern="0" spc="0" baseline="0">
                        <a:solidFill>
                          <a:schemeClr val="bg1"/>
                        </a:solidFill>
                        <a:latin typeface="+mn-lt"/>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0"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Connect new devices later </a:t>
                      </a:r>
                      <a:r>
                        <a:rPr lang="en-US" sz="900" kern="0" spc="0" baseline="0">
                          <a:solidFill>
                            <a:schemeClr val="accent1"/>
                          </a:solidFill>
                          <a:ea typeface="Segoe UI" pitchFamily="34" charset="0"/>
                          <a:cs typeface="Segoe UI" pitchFamily="34" charset="0"/>
                        </a:rPr>
                        <a:t>after customizations and integration efforts </a:t>
                      </a:r>
                      <a:br>
                        <a:rPr lang="en-US" sz="900" kern="0" spc="0" baseline="0">
                          <a:solidFill>
                            <a:schemeClr val="accent1"/>
                          </a:solidFill>
                          <a:ea typeface="Segoe UI" pitchFamily="34" charset="0"/>
                          <a:cs typeface="Segoe UI" pitchFamily="34" charset="0"/>
                        </a:rPr>
                      </a:br>
                      <a:r>
                        <a:rPr lang="en-US" sz="900" kern="0" spc="0" baseline="0">
                          <a:solidFill>
                            <a:schemeClr val="accent1"/>
                          </a:solidFill>
                          <a:ea typeface="Segoe UI" pitchFamily="34" charset="0"/>
                          <a:cs typeface="Segoe UI" pitchFamily="34" charset="0"/>
                        </a:rPr>
                        <a:t>are complete</a:t>
                      </a:r>
                      <a:endParaRPr lang="en-US" sz="900" kern="0" spc="0" baseline="0">
                        <a:solidFill>
                          <a:schemeClr val="accent1"/>
                        </a:solidFill>
                        <a:latin typeface="+mn-lt"/>
                        <a:ea typeface="Segoe UI" pitchFamily="34" charset="0"/>
                        <a:cs typeface="Segoe UI" pitchFamily="34" charset="0"/>
                      </a:endParaRPr>
                    </a:p>
                  </a:txBody>
                  <a:tcPr marL="98316" marR="98316" marT="98291" marB="982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r>
                        <a:rPr lang="en-US" sz="900" b="0" kern="0" spc="0" baseline="0">
                          <a:solidFill>
                            <a:schemeClr val="accent1"/>
                          </a:solidFill>
                          <a:latin typeface="Segoe UI Semibold" panose="020B0702040204020203" pitchFamily="34" charset="0"/>
                          <a:ea typeface="Segoe UI" pitchFamily="34" charset="0"/>
                          <a:cs typeface="Segoe UI Semibold" panose="020B0702040204020203" pitchFamily="34" charset="0"/>
                        </a:rPr>
                        <a:t>Take weeks or months</a:t>
                      </a:r>
                      <a:r>
                        <a:rPr lang="en-US" sz="900" b="1" kern="0" spc="0" baseline="0">
                          <a:solidFill>
                            <a:schemeClr val="accent1"/>
                          </a:solidFill>
                          <a:latin typeface="+mn-lt"/>
                          <a:ea typeface="Segoe UI" pitchFamily="34" charset="0"/>
                          <a:cs typeface="Segoe UI" pitchFamily="34" charset="0"/>
                        </a:rPr>
                        <a:t> </a:t>
                      </a:r>
                      <a:r>
                        <a:rPr lang="en-US" sz="900" kern="0" spc="0" baseline="0">
                          <a:solidFill>
                            <a:schemeClr val="accent1"/>
                          </a:solidFill>
                          <a:latin typeface="+mn-lt"/>
                          <a:ea typeface="Segoe UI" pitchFamily="34" charset="0"/>
                          <a:cs typeface="Segoe UI" pitchFamily="34" charset="0"/>
                        </a:rPr>
                        <a:t>to modify and extend systems with custom connections</a:t>
                      </a:r>
                    </a:p>
                  </a:txBody>
                  <a:tcPr marL="98316" marR="98316" marT="98291" marB="9829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656480"/>
                  </a:ext>
                </a:extLst>
              </a:tr>
              <a:tr h="394411">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kern="0" spc="-50">
                        <a:solidFill>
                          <a:schemeClr val="bg1"/>
                        </a:solidFill>
                        <a:ea typeface="Segoe UI" pitchFamily="34" charset="0"/>
                        <a:cs typeface="Segoe UI" pitchFamily="34" charset="0"/>
                      </a:endParaRPr>
                    </a:p>
                  </a:txBody>
                  <a:tcPr marL="98316" marR="98316" marT="98291" marB="98291">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accent1"/>
                        </a:solidFill>
                        <a:ea typeface="Segoe UI" pitchFamily="34" charset="0"/>
                        <a:cs typeface="Segoe UI" pitchFamily="34" charset="0"/>
                      </a:endParaRPr>
                    </a:p>
                  </a:txBody>
                  <a:tcPr marL="0" marR="0" marT="0" marB="0" anchor="ctr">
                    <a:lnL w="571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1</a:t>
                      </a:r>
                    </a:p>
                  </a:txBody>
                  <a:tcPr marL="128040" marR="128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2</a:t>
                      </a:r>
                    </a:p>
                  </a:txBody>
                  <a:tcPr marL="128040" marR="128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3</a:t>
                      </a:r>
                    </a:p>
                  </a:txBody>
                  <a:tcPr marL="128040" marR="128040" marT="13105" marB="1310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662546"/>
                  </a:ext>
                </a:extLst>
              </a:tr>
            </a:tbl>
          </a:graphicData>
        </a:graphic>
      </p:graphicFrame>
      <p:sp>
        <p:nvSpPr>
          <p:cNvPr id="810" name="Freeform 5">
            <a:extLst>
              <a:ext uri="{FF2B5EF4-FFF2-40B4-BE49-F238E27FC236}">
                <a16:creationId xmlns:a16="http://schemas.microsoft.com/office/drawing/2014/main" id="{BE1513B0-F501-494B-ACE4-3451D3BCF6B7}"/>
              </a:ext>
            </a:extLst>
          </p:cNvPr>
          <p:cNvSpPr>
            <a:spLocks noEditPoints="1"/>
          </p:cNvSpPr>
          <p:nvPr/>
        </p:nvSpPr>
        <p:spPr bwMode="auto">
          <a:xfrm>
            <a:off x="2505075" y="3592513"/>
            <a:ext cx="228600" cy="233362"/>
          </a:xfrm>
          <a:custGeom>
            <a:avLst/>
            <a:gdLst>
              <a:gd name="T0" fmla="*/ 2475 w 4388"/>
              <a:gd name="T1" fmla="*/ 3077 h 4406"/>
              <a:gd name="T2" fmla="*/ 2592 w 4388"/>
              <a:gd name="T3" fmla="*/ 1981 h 4406"/>
              <a:gd name="T4" fmla="*/ 2425 w 4388"/>
              <a:gd name="T5" fmla="*/ 283 h 4406"/>
              <a:gd name="T6" fmla="*/ 2842 w 4388"/>
              <a:gd name="T7" fmla="*/ 387 h 4406"/>
              <a:gd name="T8" fmla="*/ 3221 w 4388"/>
              <a:gd name="T9" fmla="*/ 578 h 4406"/>
              <a:gd name="T10" fmla="*/ 3549 w 4388"/>
              <a:gd name="T11" fmla="*/ 843 h 4406"/>
              <a:gd name="T12" fmla="*/ 3813 w 4388"/>
              <a:gd name="T13" fmla="*/ 1173 h 4406"/>
              <a:gd name="T14" fmla="*/ 4004 w 4388"/>
              <a:gd name="T15" fmla="*/ 1553 h 4406"/>
              <a:gd name="T16" fmla="*/ 4107 w 4388"/>
              <a:gd name="T17" fmla="*/ 1972 h 4406"/>
              <a:gd name="T18" fmla="*/ 4118 w 4388"/>
              <a:gd name="T19" fmla="*/ 2367 h 4406"/>
              <a:gd name="T20" fmla="*/ 4035 w 4388"/>
              <a:gd name="T21" fmla="*/ 2790 h 4406"/>
              <a:gd name="T22" fmla="*/ 3864 w 4388"/>
              <a:gd name="T23" fmla="*/ 3176 h 4406"/>
              <a:gd name="T24" fmla="*/ 3613 w 4388"/>
              <a:gd name="T25" fmla="*/ 3513 h 4406"/>
              <a:gd name="T26" fmla="*/ 3300 w 4388"/>
              <a:gd name="T27" fmla="*/ 3786 h 4406"/>
              <a:gd name="T28" fmla="*/ 2931 w 4388"/>
              <a:gd name="T29" fmla="*/ 3990 h 4406"/>
              <a:gd name="T30" fmla="*/ 2520 w 4388"/>
              <a:gd name="T31" fmla="*/ 4111 h 4406"/>
              <a:gd name="T32" fmla="*/ 2131 w 4388"/>
              <a:gd name="T33" fmla="*/ 4139 h 4406"/>
              <a:gd name="T34" fmla="*/ 1700 w 4388"/>
              <a:gd name="T35" fmla="*/ 4080 h 4406"/>
              <a:gd name="T36" fmla="*/ 1306 w 4388"/>
              <a:gd name="T37" fmla="*/ 3930 h 4406"/>
              <a:gd name="T38" fmla="*/ 960 w 4388"/>
              <a:gd name="T39" fmla="*/ 3702 h 4406"/>
              <a:gd name="T40" fmla="*/ 672 w 4388"/>
              <a:gd name="T41" fmla="*/ 3406 h 4406"/>
              <a:gd name="T42" fmla="*/ 454 w 4388"/>
              <a:gd name="T43" fmla="*/ 3053 h 4406"/>
              <a:gd name="T44" fmla="*/ 313 w 4388"/>
              <a:gd name="T45" fmla="*/ 2653 h 4406"/>
              <a:gd name="T46" fmla="*/ 265 w 4388"/>
              <a:gd name="T47" fmla="*/ 2217 h 4406"/>
              <a:gd name="T48" fmla="*/ 304 w 4388"/>
              <a:gd name="T49" fmla="*/ 1828 h 4406"/>
              <a:gd name="T50" fmla="*/ 434 w 4388"/>
              <a:gd name="T51" fmla="*/ 1421 h 4406"/>
              <a:gd name="T52" fmla="*/ 645 w 4388"/>
              <a:gd name="T53" fmla="*/ 1056 h 4406"/>
              <a:gd name="T54" fmla="*/ 926 w 4388"/>
              <a:gd name="T55" fmla="*/ 748 h 4406"/>
              <a:gd name="T56" fmla="*/ 1266 w 4388"/>
              <a:gd name="T57" fmla="*/ 504 h 4406"/>
              <a:gd name="T58" fmla="*/ 1655 w 4388"/>
              <a:gd name="T59" fmla="*/ 342 h 4406"/>
              <a:gd name="T60" fmla="*/ 2081 w 4388"/>
              <a:gd name="T61" fmla="*/ 268 h 4406"/>
              <a:gd name="T62" fmla="*/ 1902 w 4388"/>
              <a:gd name="T63" fmla="*/ 18 h 4406"/>
              <a:gd name="T64" fmla="*/ 1428 w 4388"/>
              <a:gd name="T65" fmla="*/ 133 h 4406"/>
              <a:gd name="T66" fmla="*/ 1003 w 4388"/>
              <a:gd name="T67" fmla="*/ 346 h 4406"/>
              <a:gd name="T68" fmla="*/ 638 w 4388"/>
              <a:gd name="T69" fmla="*/ 643 h 4406"/>
              <a:gd name="T70" fmla="*/ 342 w 4388"/>
              <a:gd name="T71" fmla="*/ 1016 h 4406"/>
              <a:gd name="T72" fmla="*/ 131 w 4388"/>
              <a:gd name="T73" fmla="*/ 1448 h 4406"/>
              <a:gd name="T74" fmla="*/ 18 w 4388"/>
              <a:gd name="T75" fmla="*/ 1933 h 4406"/>
              <a:gd name="T76" fmla="*/ 7 w 4388"/>
              <a:gd name="T77" fmla="*/ 2387 h 4406"/>
              <a:gd name="T78" fmla="*/ 97 w 4388"/>
              <a:gd name="T79" fmla="*/ 2869 h 4406"/>
              <a:gd name="T80" fmla="*/ 288 w 4388"/>
              <a:gd name="T81" fmla="*/ 3309 h 4406"/>
              <a:gd name="T82" fmla="*/ 566 w 4388"/>
              <a:gd name="T83" fmla="*/ 3691 h 4406"/>
              <a:gd name="T84" fmla="*/ 917 w 4388"/>
              <a:gd name="T85" fmla="*/ 4004 h 4406"/>
              <a:gd name="T86" fmla="*/ 1329 w 4388"/>
              <a:gd name="T87" fmla="*/ 4235 h 4406"/>
              <a:gd name="T88" fmla="*/ 1792 w 4388"/>
              <a:gd name="T89" fmla="*/ 4372 h 4406"/>
              <a:gd name="T90" fmla="*/ 2237 w 4388"/>
              <a:gd name="T91" fmla="*/ 4406 h 4406"/>
              <a:gd name="T92" fmla="*/ 2738 w 4388"/>
              <a:gd name="T93" fmla="*/ 4338 h 4406"/>
              <a:gd name="T94" fmla="*/ 3194 w 4388"/>
              <a:gd name="T95" fmla="*/ 4168 h 4406"/>
              <a:gd name="T96" fmla="*/ 3592 w 4388"/>
              <a:gd name="T97" fmla="*/ 3909 h 4406"/>
              <a:gd name="T98" fmla="*/ 3923 w 4388"/>
              <a:gd name="T99" fmla="*/ 3570 h 4406"/>
              <a:gd name="T100" fmla="*/ 4174 w 4388"/>
              <a:gd name="T101" fmla="*/ 3169 h 4406"/>
              <a:gd name="T102" fmla="*/ 4334 w 4388"/>
              <a:gd name="T103" fmla="*/ 2713 h 4406"/>
              <a:gd name="T104" fmla="*/ 4388 w 4388"/>
              <a:gd name="T105" fmla="*/ 2217 h 4406"/>
              <a:gd name="T106" fmla="*/ 4345 w 4388"/>
              <a:gd name="T107" fmla="*/ 1767 h 4406"/>
              <a:gd name="T108" fmla="*/ 4197 w 4388"/>
              <a:gd name="T109" fmla="*/ 1299 h 4406"/>
              <a:gd name="T110" fmla="*/ 3956 w 4388"/>
              <a:gd name="T111" fmla="*/ 884 h 4406"/>
              <a:gd name="T112" fmla="*/ 3631 w 4388"/>
              <a:gd name="T113" fmla="*/ 535 h 4406"/>
              <a:gd name="T114" fmla="*/ 3241 w 4388"/>
              <a:gd name="T115" fmla="*/ 265 h 4406"/>
              <a:gd name="T116" fmla="*/ 2790 w 4388"/>
              <a:gd name="T117" fmla="*/ 83 h 4406"/>
              <a:gd name="T118" fmla="*/ 2295 w 4388"/>
              <a:gd name="T119" fmla="*/ 4 h 4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8" h="4406">
                <a:moveTo>
                  <a:pt x="2592" y="1981"/>
                </a:moveTo>
                <a:lnTo>
                  <a:pt x="2592" y="1981"/>
                </a:lnTo>
                <a:lnTo>
                  <a:pt x="1915" y="1360"/>
                </a:lnTo>
                <a:lnTo>
                  <a:pt x="1915" y="1360"/>
                </a:lnTo>
                <a:lnTo>
                  <a:pt x="2475" y="1360"/>
                </a:lnTo>
                <a:lnTo>
                  <a:pt x="2475" y="1360"/>
                </a:lnTo>
                <a:lnTo>
                  <a:pt x="3386" y="2217"/>
                </a:lnTo>
                <a:lnTo>
                  <a:pt x="3386" y="2217"/>
                </a:lnTo>
                <a:lnTo>
                  <a:pt x="2475" y="3077"/>
                </a:lnTo>
                <a:lnTo>
                  <a:pt x="2475" y="3077"/>
                </a:lnTo>
                <a:lnTo>
                  <a:pt x="1915" y="3077"/>
                </a:lnTo>
                <a:lnTo>
                  <a:pt x="1915" y="3077"/>
                </a:lnTo>
                <a:lnTo>
                  <a:pt x="2592" y="2425"/>
                </a:lnTo>
                <a:lnTo>
                  <a:pt x="2592" y="2425"/>
                </a:lnTo>
                <a:lnTo>
                  <a:pt x="1061" y="2425"/>
                </a:lnTo>
                <a:lnTo>
                  <a:pt x="1061" y="2425"/>
                </a:lnTo>
                <a:lnTo>
                  <a:pt x="1061" y="1981"/>
                </a:lnTo>
                <a:lnTo>
                  <a:pt x="2592" y="1981"/>
                </a:lnTo>
                <a:lnTo>
                  <a:pt x="2592" y="1981"/>
                </a:lnTo>
                <a:lnTo>
                  <a:pt x="2592" y="1981"/>
                </a:lnTo>
                <a:close/>
                <a:moveTo>
                  <a:pt x="2180" y="267"/>
                </a:moveTo>
                <a:lnTo>
                  <a:pt x="2180" y="267"/>
                </a:lnTo>
                <a:lnTo>
                  <a:pt x="2230" y="267"/>
                </a:lnTo>
                <a:lnTo>
                  <a:pt x="2279" y="268"/>
                </a:lnTo>
                <a:lnTo>
                  <a:pt x="2327" y="272"/>
                </a:lnTo>
                <a:lnTo>
                  <a:pt x="2376" y="277"/>
                </a:lnTo>
                <a:lnTo>
                  <a:pt x="2425" y="283"/>
                </a:lnTo>
                <a:lnTo>
                  <a:pt x="2473" y="290"/>
                </a:lnTo>
                <a:lnTo>
                  <a:pt x="2520" y="297"/>
                </a:lnTo>
                <a:lnTo>
                  <a:pt x="2567" y="306"/>
                </a:lnTo>
                <a:lnTo>
                  <a:pt x="2614" y="317"/>
                </a:lnTo>
                <a:lnTo>
                  <a:pt x="2661" y="330"/>
                </a:lnTo>
                <a:lnTo>
                  <a:pt x="2707" y="342"/>
                </a:lnTo>
                <a:lnTo>
                  <a:pt x="2752" y="355"/>
                </a:lnTo>
                <a:lnTo>
                  <a:pt x="2797" y="371"/>
                </a:lnTo>
                <a:lnTo>
                  <a:pt x="2842" y="387"/>
                </a:lnTo>
                <a:lnTo>
                  <a:pt x="2888" y="403"/>
                </a:lnTo>
                <a:lnTo>
                  <a:pt x="2931" y="422"/>
                </a:lnTo>
                <a:lnTo>
                  <a:pt x="2974" y="441"/>
                </a:lnTo>
                <a:lnTo>
                  <a:pt x="3017" y="461"/>
                </a:lnTo>
                <a:lnTo>
                  <a:pt x="3059" y="483"/>
                </a:lnTo>
                <a:lnTo>
                  <a:pt x="3100" y="504"/>
                </a:lnTo>
                <a:lnTo>
                  <a:pt x="3141" y="528"/>
                </a:lnTo>
                <a:lnTo>
                  <a:pt x="3181" y="553"/>
                </a:lnTo>
                <a:lnTo>
                  <a:pt x="3221" y="578"/>
                </a:lnTo>
                <a:lnTo>
                  <a:pt x="3260" y="603"/>
                </a:lnTo>
                <a:lnTo>
                  <a:pt x="3300" y="630"/>
                </a:lnTo>
                <a:lnTo>
                  <a:pt x="3338" y="657"/>
                </a:lnTo>
                <a:lnTo>
                  <a:pt x="3374" y="686"/>
                </a:lnTo>
                <a:lnTo>
                  <a:pt x="3410" y="717"/>
                </a:lnTo>
                <a:lnTo>
                  <a:pt x="3446" y="748"/>
                </a:lnTo>
                <a:lnTo>
                  <a:pt x="3482" y="778"/>
                </a:lnTo>
                <a:lnTo>
                  <a:pt x="3516" y="811"/>
                </a:lnTo>
                <a:lnTo>
                  <a:pt x="3549" y="843"/>
                </a:lnTo>
                <a:lnTo>
                  <a:pt x="3583" y="877"/>
                </a:lnTo>
                <a:lnTo>
                  <a:pt x="3613" y="911"/>
                </a:lnTo>
                <a:lnTo>
                  <a:pt x="3646" y="946"/>
                </a:lnTo>
                <a:lnTo>
                  <a:pt x="3675" y="982"/>
                </a:lnTo>
                <a:lnTo>
                  <a:pt x="3705" y="1020"/>
                </a:lnTo>
                <a:lnTo>
                  <a:pt x="3734" y="1056"/>
                </a:lnTo>
                <a:lnTo>
                  <a:pt x="3761" y="1093"/>
                </a:lnTo>
                <a:lnTo>
                  <a:pt x="3788" y="1133"/>
                </a:lnTo>
                <a:lnTo>
                  <a:pt x="3813" y="1173"/>
                </a:lnTo>
                <a:lnTo>
                  <a:pt x="3839" y="1212"/>
                </a:lnTo>
                <a:lnTo>
                  <a:pt x="3864" y="1252"/>
                </a:lnTo>
                <a:lnTo>
                  <a:pt x="3887" y="1293"/>
                </a:lnTo>
                <a:lnTo>
                  <a:pt x="3909" y="1335"/>
                </a:lnTo>
                <a:lnTo>
                  <a:pt x="3930" y="1378"/>
                </a:lnTo>
                <a:lnTo>
                  <a:pt x="3950" y="1421"/>
                </a:lnTo>
                <a:lnTo>
                  <a:pt x="3968" y="1464"/>
                </a:lnTo>
                <a:lnTo>
                  <a:pt x="3986" y="1508"/>
                </a:lnTo>
                <a:lnTo>
                  <a:pt x="4004" y="1553"/>
                </a:lnTo>
                <a:lnTo>
                  <a:pt x="4021" y="1598"/>
                </a:lnTo>
                <a:lnTo>
                  <a:pt x="4035" y="1643"/>
                </a:lnTo>
                <a:lnTo>
                  <a:pt x="4049" y="1688"/>
                </a:lnTo>
                <a:lnTo>
                  <a:pt x="4062" y="1735"/>
                </a:lnTo>
                <a:lnTo>
                  <a:pt x="4073" y="1781"/>
                </a:lnTo>
                <a:lnTo>
                  <a:pt x="4084" y="1828"/>
                </a:lnTo>
                <a:lnTo>
                  <a:pt x="4093" y="1877"/>
                </a:lnTo>
                <a:lnTo>
                  <a:pt x="4102" y="1924"/>
                </a:lnTo>
                <a:lnTo>
                  <a:pt x="4107" y="1972"/>
                </a:lnTo>
                <a:lnTo>
                  <a:pt x="4114" y="2021"/>
                </a:lnTo>
                <a:lnTo>
                  <a:pt x="4118" y="2070"/>
                </a:lnTo>
                <a:lnTo>
                  <a:pt x="4121" y="2118"/>
                </a:lnTo>
                <a:lnTo>
                  <a:pt x="4123" y="2169"/>
                </a:lnTo>
                <a:lnTo>
                  <a:pt x="4123" y="2217"/>
                </a:lnTo>
                <a:lnTo>
                  <a:pt x="4123" y="2217"/>
                </a:lnTo>
                <a:lnTo>
                  <a:pt x="4123" y="2268"/>
                </a:lnTo>
                <a:lnTo>
                  <a:pt x="4121" y="2318"/>
                </a:lnTo>
                <a:lnTo>
                  <a:pt x="4118" y="2367"/>
                </a:lnTo>
                <a:lnTo>
                  <a:pt x="4114" y="2416"/>
                </a:lnTo>
                <a:lnTo>
                  <a:pt x="4107" y="2464"/>
                </a:lnTo>
                <a:lnTo>
                  <a:pt x="4102" y="2511"/>
                </a:lnTo>
                <a:lnTo>
                  <a:pt x="4093" y="2560"/>
                </a:lnTo>
                <a:lnTo>
                  <a:pt x="4084" y="2606"/>
                </a:lnTo>
                <a:lnTo>
                  <a:pt x="4073" y="2653"/>
                </a:lnTo>
                <a:lnTo>
                  <a:pt x="4062" y="2700"/>
                </a:lnTo>
                <a:lnTo>
                  <a:pt x="4049" y="2745"/>
                </a:lnTo>
                <a:lnTo>
                  <a:pt x="4035" y="2790"/>
                </a:lnTo>
                <a:lnTo>
                  <a:pt x="4021" y="2835"/>
                </a:lnTo>
                <a:lnTo>
                  <a:pt x="4004" y="2880"/>
                </a:lnTo>
                <a:lnTo>
                  <a:pt x="3986" y="2924"/>
                </a:lnTo>
                <a:lnTo>
                  <a:pt x="3968" y="2969"/>
                </a:lnTo>
                <a:lnTo>
                  <a:pt x="3950" y="3010"/>
                </a:lnTo>
                <a:lnTo>
                  <a:pt x="3930" y="3053"/>
                </a:lnTo>
                <a:lnTo>
                  <a:pt x="3909" y="3095"/>
                </a:lnTo>
                <a:lnTo>
                  <a:pt x="3887" y="3136"/>
                </a:lnTo>
                <a:lnTo>
                  <a:pt x="3864" y="3176"/>
                </a:lnTo>
                <a:lnTo>
                  <a:pt x="3839" y="3215"/>
                </a:lnTo>
                <a:lnTo>
                  <a:pt x="3813" y="3255"/>
                </a:lnTo>
                <a:lnTo>
                  <a:pt x="3788" y="3295"/>
                </a:lnTo>
                <a:lnTo>
                  <a:pt x="3761" y="3332"/>
                </a:lnTo>
                <a:lnTo>
                  <a:pt x="3734" y="3370"/>
                </a:lnTo>
                <a:lnTo>
                  <a:pt x="3705" y="3406"/>
                </a:lnTo>
                <a:lnTo>
                  <a:pt x="3675" y="3442"/>
                </a:lnTo>
                <a:lnTo>
                  <a:pt x="3646" y="3477"/>
                </a:lnTo>
                <a:lnTo>
                  <a:pt x="3613" y="3513"/>
                </a:lnTo>
                <a:lnTo>
                  <a:pt x="3583" y="3545"/>
                </a:lnTo>
                <a:lnTo>
                  <a:pt x="3549" y="3579"/>
                </a:lnTo>
                <a:lnTo>
                  <a:pt x="3516" y="3610"/>
                </a:lnTo>
                <a:lnTo>
                  <a:pt x="3482" y="3642"/>
                </a:lnTo>
                <a:lnTo>
                  <a:pt x="3446" y="3673"/>
                </a:lnTo>
                <a:lnTo>
                  <a:pt x="3410" y="3702"/>
                </a:lnTo>
                <a:lnTo>
                  <a:pt x="3374" y="3731"/>
                </a:lnTo>
                <a:lnTo>
                  <a:pt x="3338" y="3759"/>
                </a:lnTo>
                <a:lnTo>
                  <a:pt x="3300" y="3786"/>
                </a:lnTo>
                <a:lnTo>
                  <a:pt x="3260" y="3813"/>
                </a:lnTo>
                <a:lnTo>
                  <a:pt x="3221" y="3839"/>
                </a:lnTo>
                <a:lnTo>
                  <a:pt x="3181" y="3862"/>
                </a:lnTo>
                <a:lnTo>
                  <a:pt x="3141" y="3887"/>
                </a:lnTo>
                <a:lnTo>
                  <a:pt x="3100" y="3909"/>
                </a:lnTo>
                <a:lnTo>
                  <a:pt x="3059" y="3930"/>
                </a:lnTo>
                <a:lnTo>
                  <a:pt x="3017" y="3952"/>
                </a:lnTo>
                <a:lnTo>
                  <a:pt x="2974" y="3972"/>
                </a:lnTo>
                <a:lnTo>
                  <a:pt x="2931" y="3990"/>
                </a:lnTo>
                <a:lnTo>
                  <a:pt x="2888" y="4008"/>
                </a:lnTo>
                <a:lnTo>
                  <a:pt x="2842" y="4024"/>
                </a:lnTo>
                <a:lnTo>
                  <a:pt x="2797" y="4040"/>
                </a:lnTo>
                <a:lnTo>
                  <a:pt x="2752" y="4055"/>
                </a:lnTo>
                <a:lnTo>
                  <a:pt x="2707" y="4067"/>
                </a:lnTo>
                <a:lnTo>
                  <a:pt x="2661" y="4080"/>
                </a:lnTo>
                <a:lnTo>
                  <a:pt x="2614" y="4091"/>
                </a:lnTo>
                <a:lnTo>
                  <a:pt x="2567" y="4102"/>
                </a:lnTo>
                <a:lnTo>
                  <a:pt x="2520" y="4111"/>
                </a:lnTo>
                <a:lnTo>
                  <a:pt x="2473" y="4118"/>
                </a:lnTo>
                <a:lnTo>
                  <a:pt x="2425" y="4125"/>
                </a:lnTo>
                <a:lnTo>
                  <a:pt x="2376" y="4130"/>
                </a:lnTo>
                <a:lnTo>
                  <a:pt x="2327" y="4134"/>
                </a:lnTo>
                <a:lnTo>
                  <a:pt x="2279" y="4138"/>
                </a:lnTo>
                <a:lnTo>
                  <a:pt x="2230" y="4139"/>
                </a:lnTo>
                <a:lnTo>
                  <a:pt x="2180" y="4141"/>
                </a:lnTo>
                <a:lnTo>
                  <a:pt x="2180" y="4141"/>
                </a:lnTo>
                <a:lnTo>
                  <a:pt x="2131" y="4139"/>
                </a:lnTo>
                <a:lnTo>
                  <a:pt x="2081" y="4138"/>
                </a:lnTo>
                <a:lnTo>
                  <a:pt x="2032" y="4134"/>
                </a:lnTo>
                <a:lnTo>
                  <a:pt x="1983" y="4130"/>
                </a:lnTo>
                <a:lnTo>
                  <a:pt x="1935" y="4125"/>
                </a:lnTo>
                <a:lnTo>
                  <a:pt x="1888" y="4118"/>
                </a:lnTo>
                <a:lnTo>
                  <a:pt x="1839" y="4111"/>
                </a:lnTo>
                <a:lnTo>
                  <a:pt x="1792" y="4102"/>
                </a:lnTo>
                <a:lnTo>
                  <a:pt x="1747" y="4091"/>
                </a:lnTo>
                <a:lnTo>
                  <a:pt x="1700" y="4080"/>
                </a:lnTo>
                <a:lnTo>
                  <a:pt x="1655" y="4067"/>
                </a:lnTo>
                <a:lnTo>
                  <a:pt x="1609" y="4055"/>
                </a:lnTo>
                <a:lnTo>
                  <a:pt x="1565" y="4040"/>
                </a:lnTo>
                <a:lnTo>
                  <a:pt x="1520" y="4024"/>
                </a:lnTo>
                <a:lnTo>
                  <a:pt x="1477" y="4008"/>
                </a:lnTo>
                <a:lnTo>
                  <a:pt x="1434" y="3990"/>
                </a:lnTo>
                <a:lnTo>
                  <a:pt x="1391" y="3972"/>
                </a:lnTo>
                <a:lnTo>
                  <a:pt x="1349" y="3952"/>
                </a:lnTo>
                <a:lnTo>
                  <a:pt x="1306" y="3930"/>
                </a:lnTo>
                <a:lnTo>
                  <a:pt x="1266" y="3909"/>
                </a:lnTo>
                <a:lnTo>
                  <a:pt x="1225" y="3887"/>
                </a:lnTo>
                <a:lnTo>
                  <a:pt x="1185" y="3862"/>
                </a:lnTo>
                <a:lnTo>
                  <a:pt x="1146" y="3839"/>
                </a:lnTo>
                <a:lnTo>
                  <a:pt x="1108" y="3813"/>
                </a:lnTo>
                <a:lnTo>
                  <a:pt x="1070" y="3786"/>
                </a:lnTo>
                <a:lnTo>
                  <a:pt x="1032" y="3759"/>
                </a:lnTo>
                <a:lnTo>
                  <a:pt x="996" y="3731"/>
                </a:lnTo>
                <a:lnTo>
                  <a:pt x="960" y="3702"/>
                </a:lnTo>
                <a:lnTo>
                  <a:pt x="926" y="3673"/>
                </a:lnTo>
                <a:lnTo>
                  <a:pt x="892" y="3642"/>
                </a:lnTo>
                <a:lnTo>
                  <a:pt x="857" y="3610"/>
                </a:lnTo>
                <a:lnTo>
                  <a:pt x="825" y="3579"/>
                </a:lnTo>
                <a:lnTo>
                  <a:pt x="793" y="3545"/>
                </a:lnTo>
                <a:lnTo>
                  <a:pt x="762" y="3513"/>
                </a:lnTo>
                <a:lnTo>
                  <a:pt x="731" y="3477"/>
                </a:lnTo>
                <a:lnTo>
                  <a:pt x="701" y="3442"/>
                </a:lnTo>
                <a:lnTo>
                  <a:pt x="672" y="3406"/>
                </a:lnTo>
                <a:lnTo>
                  <a:pt x="645" y="3370"/>
                </a:lnTo>
                <a:lnTo>
                  <a:pt x="618" y="3332"/>
                </a:lnTo>
                <a:lnTo>
                  <a:pt x="591" y="3295"/>
                </a:lnTo>
                <a:lnTo>
                  <a:pt x="566" y="3255"/>
                </a:lnTo>
                <a:lnTo>
                  <a:pt x="542" y="3215"/>
                </a:lnTo>
                <a:lnTo>
                  <a:pt x="519" y="3176"/>
                </a:lnTo>
                <a:lnTo>
                  <a:pt x="495" y="3136"/>
                </a:lnTo>
                <a:lnTo>
                  <a:pt x="474" y="3095"/>
                </a:lnTo>
                <a:lnTo>
                  <a:pt x="454" y="3053"/>
                </a:lnTo>
                <a:lnTo>
                  <a:pt x="434" y="3010"/>
                </a:lnTo>
                <a:lnTo>
                  <a:pt x="414" y="2969"/>
                </a:lnTo>
                <a:lnTo>
                  <a:pt x="398" y="2924"/>
                </a:lnTo>
                <a:lnTo>
                  <a:pt x="380" y="2880"/>
                </a:lnTo>
                <a:lnTo>
                  <a:pt x="366" y="2835"/>
                </a:lnTo>
                <a:lnTo>
                  <a:pt x="351" y="2790"/>
                </a:lnTo>
                <a:lnTo>
                  <a:pt x="337" y="2745"/>
                </a:lnTo>
                <a:lnTo>
                  <a:pt x="326" y="2700"/>
                </a:lnTo>
                <a:lnTo>
                  <a:pt x="313" y="2653"/>
                </a:lnTo>
                <a:lnTo>
                  <a:pt x="304" y="2606"/>
                </a:lnTo>
                <a:lnTo>
                  <a:pt x="295" y="2560"/>
                </a:lnTo>
                <a:lnTo>
                  <a:pt x="286" y="2511"/>
                </a:lnTo>
                <a:lnTo>
                  <a:pt x="281" y="2464"/>
                </a:lnTo>
                <a:lnTo>
                  <a:pt x="276" y="2416"/>
                </a:lnTo>
                <a:lnTo>
                  <a:pt x="270" y="2367"/>
                </a:lnTo>
                <a:lnTo>
                  <a:pt x="268" y="2318"/>
                </a:lnTo>
                <a:lnTo>
                  <a:pt x="267" y="2268"/>
                </a:lnTo>
                <a:lnTo>
                  <a:pt x="265" y="2217"/>
                </a:lnTo>
                <a:lnTo>
                  <a:pt x="265" y="2217"/>
                </a:lnTo>
                <a:lnTo>
                  <a:pt x="267" y="2169"/>
                </a:lnTo>
                <a:lnTo>
                  <a:pt x="268" y="2118"/>
                </a:lnTo>
                <a:lnTo>
                  <a:pt x="270" y="2070"/>
                </a:lnTo>
                <a:lnTo>
                  <a:pt x="276" y="2021"/>
                </a:lnTo>
                <a:lnTo>
                  <a:pt x="281" y="1972"/>
                </a:lnTo>
                <a:lnTo>
                  <a:pt x="286" y="1924"/>
                </a:lnTo>
                <a:lnTo>
                  <a:pt x="295" y="1877"/>
                </a:lnTo>
                <a:lnTo>
                  <a:pt x="304" y="1828"/>
                </a:lnTo>
                <a:lnTo>
                  <a:pt x="313" y="1781"/>
                </a:lnTo>
                <a:lnTo>
                  <a:pt x="326" y="1735"/>
                </a:lnTo>
                <a:lnTo>
                  <a:pt x="337" y="1688"/>
                </a:lnTo>
                <a:lnTo>
                  <a:pt x="351" y="1643"/>
                </a:lnTo>
                <a:lnTo>
                  <a:pt x="366" y="1598"/>
                </a:lnTo>
                <a:lnTo>
                  <a:pt x="380" y="1553"/>
                </a:lnTo>
                <a:lnTo>
                  <a:pt x="398" y="1508"/>
                </a:lnTo>
                <a:lnTo>
                  <a:pt x="414" y="1464"/>
                </a:lnTo>
                <a:lnTo>
                  <a:pt x="434" y="1421"/>
                </a:lnTo>
                <a:lnTo>
                  <a:pt x="454" y="1378"/>
                </a:lnTo>
                <a:lnTo>
                  <a:pt x="474" y="1335"/>
                </a:lnTo>
                <a:lnTo>
                  <a:pt x="495" y="1293"/>
                </a:lnTo>
                <a:lnTo>
                  <a:pt x="519" y="1252"/>
                </a:lnTo>
                <a:lnTo>
                  <a:pt x="542" y="1212"/>
                </a:lnTo>
                <a:lnTo>
                  <a:pt x="566" y="1173"/>
                </a:lnTo>
                <a:lnTo>
                  <a:pt x="591" y="1133"/>
                </a:lnTo>
                <a:lnTo>
                  <a:pt x="618" y="1093"/>
                </a:lnTo>
                <a:lnTo>
                  <a:pt x="645" y="1056"/>
                </a:lnTo>
                <a:lnTo>
                  <a:pt x="672" y="1020"/>
                </a:lnTo>
                <a:lnTo>
                  <a:pt x="701" y="982"/>
                </a:lnTo>
                <a:lnTo>
                  <a:pt x="731" y="946"/>
                </a:lnTo>
                <a:lnTo>
                  <a:pt x="762" y="911"/>
                </a:lnTo>
                <a:lnTo>
                  <a:pt x="793" y="877"/>
                </a:lnTo>
                <a:lnTo>
                  <a:pt x="825" y="843"/>
                </a:lnTo>
                <a:lnTo>
                  <a:pt x="857" y="811"/>
                </a:lnTo>
                <a:lnTo>
                  <a:pt x="892" y="778"/>
                </a:lnTo>
                <a:lnTo>
                  <a:pt x="926" y="748"/>
                </a:lnTo>
                <a:lnTo>
                  <a:pt x="960" y="717"/>
                </a:lnTo>
                <a:lnTo>
                  <a:pt x="996" y="686"/>
                </a:lnTo>
                <a:lnTo>
                  <a:pt x="1032" y="657"/>
                </a:lnTo>
                <a:lnTo>
                  <a:pt x="1070" y="630"/>
                </a:lnTo>
                <a:lnTo>
                  <a:pt x="1108" y="603"/>
                </a:lnTo>
                <a:lnTo>
                  <a:pt x="1146" y="578"/>
                </a:lnTo>
                <a:lnTo>
                  <a:pt x="1185" y="553"/>
                </a:lnTo>
                <a:lnTo>
                  <a:pt x="1225" y="528"/>
                </a:lnTo>
                <a:lnTo>
                  <a:pt x="1266" y="504"/>
                </a:lnTo>
                <a:lnTo>
                  <a:pt x="1306" y="483"/>
                </a:lnTo>
                <a:lnTo>
                  <a:pt x="1349" y="461"/>
                </a:lnTo>
                <a:lnTo>
                  <a:pt x="1391" y="441"/>
                </a:lnTo>
                <a:lnTo>
                  <a:pt x="1434" y="422"/>
                </a:lnTo>
                <a:lnTo>
                  <a:pt x="1477" y="403"/>
                </a:lnTo>
                <a:lnTo>
                  <a:pt x="1520" y="387"/>
                </a:lnTo>
                <a:lnTo>
                  <a:pt x="1565" y="371"/>
                </a:lnTo>
                <a:lnTo>
                  <a:pt x="1609" y="355"/>
                </a:lnTo>
                <a:lnTo>
                  <a:pt x="1655" y="342"/>
                </a:lnTo>
                <a:lnTo>
                  <a:pt x="1700" y="330"/>
                </a:lnTo>
                <a:lnTo>
                  <a:pt x="1747" y="317"/>
                </a:lnTo>
                <a:lnTo>
                  <a:pt x="1792" y="306"/>
                </a:lnTo>
                <a:lnTo>
                  <a:pt x="1839" y="297"/>
                </a:lnTo>
                <a:lnTo>
                  <a:pt x="1888" y="290"/>
                </a:lnTo>
                <a:lnTo>
                  <a:pt x="1935" y="283"/>
                </a:lnTo>
                <a:lnTo>
                  <a:pt x="1983" y="277"/>
                </a:lnTo>
                <a:lnTo>
                  <a:pt x="2032" y="272"/>
                </a:lnTo>
                <a:lnTo>
                  <a:pt x="2081" y="268"/>
                </a:lnTo>
                <a:lnTo>
                  <a:pt x="2131" y="267"/>
                </a:lnTo>
                <a:lnTo>
                  <a:pt x="2180" y="267"/>
                </a:lnTo>
                <a:close/>
                <a:moveTo>
                  <a:pt x="2180" y="0"/>
                </a:moveTo>
                <a:lnTo>
                  <a:pt x="2180" y="0"/>
                </a:lnTo>
                <a:lnTo>
                  <a:pt x="2124" y="2"/>
                </a:lnTo>
                <a:lnTo>
                  <a:pt x="2068" y="4"/>
                </a:lnTo>
                <a:lnTo>
                  <a:pt x="2012" y="7"/>
                </a:lnTo>
                <a:lnTo>
                  <a:pt x="1956" y="13"/>
                </a:lnTo>
                <a:lnTo>
                  <a:pt x="1902" y="18"/>
                </a:lnTo>
                <a:lnTo>
                  <a:pt x="1846" y="25"/>
                </a:lnTo>
                <a:lnTo>
                  <a:pt x="1792" y="34"/>
                </a:lnTo>
                <a:lnTo>
                  <a:pt x="1740" y="45"/>
                </a:lnTo>
                <a:lnTo>
                  <a:pt x="1686" y="56"/>
                </a:lnTo>
                <a:lnTo>
                  <a:pt x="1634" y="68"/>
                </a:lnTo>
                <a:lnTo>
                  <a:pt x="1582" y="83"/>
                </a:lnTo>
                <a:lnTo>
                  <a:pt x="1529" y="99"/>
                </a:lnTo>
                <a:lnTo>
                  <a:pt x="1479" y="115"/>
                </a:lnTo>
                <a:lnTo>
                  <a:pt x="1428" y="133"/>
                </a:lnTo>
                <a:lnTo>
                  <a:pt x="1378" y="151"/>
                </a:lnTo>
                <a:lnTo>
                  <a:pt x="1329" y="173"/>
                </a:lnTo>
                <a:lnTo>
                  <a:pt x="1281" y="195"/>
                </a:lnTo>
                <a:lnTo>
                  <a:pt x="1234" y="216"/>
                </a:lnTo>
                <a:lnTo>
                  <a:pt x="1185" y="240"/>
                </a:lnTo>
                <a:lnTo>
                  <a:pt x="1138" y="265"/>
                </a:lnTo>
                <a:lnTo>
                  <a:pt x="1093" y="290"/>
                </a:lnTo>
                <a:lnTo>
                  <a:pt x="1048" y="317"/>
                </a:lnTo>
                <a:lnTo>
                  <a:pt x="1003" y="346"/>
                </a:lnTo>
                <a:lnTo>
                  <a:pt x="960" y="375"/>
                </a:lnTo>
                <a:lnTo>
                  <a:pt x="917" y="405"/>
                </a:lnTo>
                <a:lnTo>
                  <a:pt x="874" y="436"/>
                </a:lnTo>
                <a:lnTo>
                  <a:pt x="832" y="468"/>
                </a:lnTo>
                <a:lnTo>
                  <a:pt x="791" y="501"/>
                </a:lnTo>
                <a:lnTo>
                  <a:pt x="751" y="535"/>
                </a:lnTo>
                <a:lnTo>
                  <a:pt x="713" y="571"/>
                </a:lnTo>
                <a:lnTo>
                  <a:pt x="674" y="607"/>
                </a:lnTo>
                <a:lnTo>
                  <a:pt x="638" y="643"/>
                </a:lnTo>
                <a:lnTo>
                  <a:pt x="600" y="681"/>
                </a:lnTo>
                <a:lnTo>
                  <a:pt x="566" y="721"/>
                </a:lnTo>
                <a:lnTo>
                  <a:pt x="530" y="760"/>
                </a:lnTo>
                <a:lnTo>
                  <a:pt x="497" y="800"/>
                </a:lnTo>
                <a:lnTo>
                  <a:pt x="463" y="841"/>
                </a:lnTo>
                <a:lnTo>
                  <a:pt x="432" y="884"/>
                </a:lnTo>
                <a:lnTo>
                  <a:pt x="402" y="928"/>
                </a:lnTo>
                <a:lnTo>
                  <a:pt x="371" y="971"/>
                </a:lnTo>
                <a:lnTo>
                  <a:pt x="342" y="1016"/>
                </a:lnTo>
                <a:lnTo>
                  <a:pt x="315" y="1061"/>
                </a:lnTo>
                <a:lnTo>
                  <a:pt x="288" y="1106"/>
                </a:lnTo>
                <a:lnTo>
                  <a:pt x="263" y="1153"/>
                </a:lnTo>
                <a:lnTo>
                  <a:pt x="238" y="1201"/>
                </a:lnTo>
                <a:lnTo>
                  <a:pt x="214" y="1250"/>
                </a:lnTo>
                <a:lnTo>
                  <a:pt x="193" y="1299"/>
                </a:lnTo>
                <a:lnTo>
                  <a:pt x="171" y="1347"/>
                </a:lnTo>
                <a:lnTo>
                  <a:pt x="151" y="1398"/>
                </a:lnTo>
                <a:lnTo>
                  <a:pt x="131" y="1448"/>
                </a:lnTo>
                <a:lnTo>
                  <a:pt x="113" y="1500"/>
                </a:lnTo>
                <a:lnTo>
                  <a:pt x="97" y="1553"/>
                </a:lnTo>
                <a:lnTo>
                  <a:pt x="83" y="1605"/>
                </a:lnTo>
                <a:lnTo>
                  <a:pt x="68" y="1659"/>
                </a:lnTo>
                <a:lnTo>
                  <a:pt x="56" y="1711"/>
                </a:lnTo>
                <a:lnTo>
                  <a:pt x="45" y="1767"/>
                </a:lnTo>
                <a:lnTo>
                  <a:pt x="34" y="1821"/>
                </a:lnTo>
                <a:lnTo>
                  <a:pt x="25" y="1877"/>
                </a:lnTo>
                <a:lnTo>
                  <a:pt x="18" y="1933"/>
                </a:lnTo>
                <a:lnTo>
                  <a:pt x="11" y="1989"/>
                </a:lnTo>
                <a:lnTo>
                  <a:pt x="7" y="2046"/>
                </a:lnTo>
                <a:lnTo>
                  <a:pt x="4" y="2102"/>
                </a:lnTo>
                <a:lnTo>
                  <a:pt x="0" y="2160"/>
                </a:lnTo>
                <a:lnTo>
                  <a:pt x="0" y="2217"/>
                </a:lnTo>
                <a:lnTo>
                  <a:pt x="0" y="2217"/>
                </a:lnTo>
                <a:lnTo>
                  <a:pt x="0" y="2275"/>
                </a:lnTo>
                <a:lnTo>
                  <a:pt x="4" y="2331"/>
                </a:lnTo>
                <a:lnTo>
                  <a:pt x="7" y="2387"/>
                </a:lnTo>
                <a:lnTo>
                  <a:pt x="11" y="2443"/>
                </a:lnTo>
                <a:lnTo>
                  <a:pt x="18" y="2498"/>
                </a:lnTo>
                <a:lnTo>
                  <a:pt x="25" y="2552"/>
                </a:lnTo>
                <a:lnTo>
                  <a:pt x="34" y="2606"/>
                </a:lnTo>
                <a:lnTo>
                  <a:pt x="45" y="2661"/>
                </a:lnTo>
                <a:lnTo>
                  <a:pt x="56" y="2713"/>
                </a:lnTo>
                <a:lnTo>
                  <a:pt x="68" y="2767"/>
                </a:lnTo>
                <a:lnTo>
                  <a:pt x="83" y="2819"/>
                </a:lnTo>
                <a:lnTo>
                  <a:pt x="97" y="2869"/>
                </a:lnTo>
                <a:lnTo>
                  <a:pt x="113" y="2922"/>
                </a:lnTo>
                <a:lnTo>
                  <a:pt x="131" y="2972"/>
                </a:lnTo>
                <a:lnTo>
                  <a:pt x="151" y="3023"/>
                </a:lnTo>
                <a:lnTo>
                  <a:pt x="171" y="3071"/>
                </a:lnTo>
                <a:lnTo>
                  <a:pt x="193" y="3120"/>
                </a:lnTo>
                <a:lnTo>
                  <a:pt x="214" y="3169"/>
                </a:lnTo>
                <a:lnTo>
                  <a:pt x="238" y="3215"/>
                </a:lnTo>
                <a:lnTo>
                  <a:pt x="263" y="3262"/>
                </a:lnTo>
                <a:lnTo>
                  <a:pt x="288" y="3309"/>
                </a:lnTo>
                <a:lnTo>
                  <a:pt x="315" y="3354"/>
                </a:lnTo>
                <a:lnTo>
                  <a:pt x="342" y="3399"/>
                </a:lnTo>
                <a:lnTo>
                  <a:pt x="371" y="3444"/>
                </a:lnTo>
                <a:lnTo>
                  <a:pt x="402" y="3487"/>
                </a:lnTo>
                <a:lnTo>
                  <a:pt x="432" y="3529"/>
                </a:lnTo>
                <a:lnTo>
                  <a:pt x="463" y="3570"/>
                </a:lnTo>
                <a:lnTo>
                  <a:pt x="497" y="3612"/>
                </a:lnTo>
                <a:lnTo>
                  <a:pt x="530" y="3651"/>
                </a:lnTo>
                <a:lnTo>
                  <a:pt x="566" y="3691"/>
                </a:lnTo>
                <a:lnTo>
                  <a:pt x="600" y="3729"/>
                </a:lnTo>
                <a:lnTo>
                  <a:pt x="638" y="3767"/>
                </a:lnTo>
                <a:lnTo>
                  <a:pt x="674" y="3804"/>
                </a:lnTo>
                <a:lnTo>
                  <a:pt x="713" y="3839"/>
                </a:lnTo>
                <a:lnTo>
                  <a:pt x="751" y="3875"/>
                </a:lnTo>
                <a:lnTo>
                  <a:pt x="791" y="3909"/>
                </a:lnTo>
                <a:lnTo>
                  <a:pt x="832" y="3941"/>
                </a:lnTo>
                <a:lnTo>
                  <a:pt x="874" y="3974"/>
                </a:lnTo>
                <a:lnTo>
                  <a:pt x="917" y="4004"/>
                </a:lnTo>
                <a:lnTo>
                  <a:pt x="960" y="4033"/>
                </a:lnTo>
                <a:lnTo>
                  <a:pt x="1003" y="4062"/>
                </a:lnTo>
                <a:lnTo>
                  <a:pt x="1048" y="4091"/>
                </a:lnTo>
                <a:lnTo>
                  <a:pt x="1093" y="4118"/>
                </a:lnTo>
                <a:lnTo>
                  <a:pt x="1138" y="4143"/>
                </a:lnTo>
                <a:lnTo>
                  <a:pt x="1185" y="4168"/>
                </a:lnTo>
                <a:lnTo>
                  <a:pt x="1234" y="4192"/>
                </a:lnTo>
                <a:lnTo>
                  <a:pt x="1281" y="4213"/>
                </a:lnTo>
                <a:lnTo>
                  <a:pt x="1329" y="4235"/>
                </a:lnTo>
                <a:lnTo>
                  <a:pt x="1378" y="4255"/>
                </a:lnTo>
                <a:lnTo>
                  <a:pt x="1428" y="4275"/>
                </a:lnTo>
                <a:lnTo>
                  <a:pt x="1479" y="4293"/>
                </a:lnTo>
                <a:lnTo>
                  <a:pt x="1529" y="4309"/>
                </a:lnTo>
                <a:lnTo>
                  <a:pt x="1582" y="4323"/>
                </a:lnTo>
                <a:lnTo>
                  <a:pt x="1634" y="4338"/>
                </a:lnTo>
                <a:lnTo>
                  <a:pt x="1686" y="4350"/>
                </a:lnTo>
                <a:lnTo>
                  <a:pt x="1740" y="4363"/>
                </a:lnTo>
                <a:lnTo>
                  <a:pt x="1792" y="4372"/>
                </a:lnTo>
                <a:lnTo>
                  <a:pt x="1846" y="4381"/>
                </a:lnTo>
                <a:lnTo>
                  <a:pt x="1902" y="4388"/>
                </a:lnTo>
                <a:lnTo>
                  <a:pt x="1956" y="4395"/>
                </a:lnTo>
                <a:lnTo>
                  <a:pt x="2012" y="4401"/>
                </a:lnTo>
                <a:lnTo>
                  <a:pt x="2068" y="4404"/>
                </a:lnTo>
                <a:lnTo>
                  <a:pt x="2124" y="4406"/>
                </a:lnTo>
                <a:lnTo>
                  <a:pt x="2180" y="4406"/>
                </a:lnTo>
                <a:lnTo>
                  <a:pt x="2180" y="4406"/>
                </a:lnTo>
                <a:lnTo>
                  <a:pt x="2237" y="4406"/>
                </a:lnTo>
                <a:lnTo>
                  <a:pt x="2295" y="4404"/>
                </a:lnTo>
                <a:lnTo>
                  <a:pt x="2353" y="4401"/>
                </a:lnTo>
                <a:lnTo>
                  <a:pt x="2408" y="4395"/>
                </a:lnTo>
                <a:lnTo>
                  <a:pt x="2464" y="4388"/>
                </a:lnTo>
                <a:lnTo>
                  <a:pt x="2520" y="4381"/>
                </a:lnTo>
                <a:lnTo>
                  <a:pt x="2576" y="4372"/>
                </a:lnTo>
                <a:lnTo>
                  <a:pt x="2630" y="4363"/>
                </a:lnTo>
                <a:lnTo>
                  <a:pt x="2684" y="4350"/>
                </a:lnTo>
                <a:lnTo>
                  <a:pt x="2738" y="4338"/>
                </a:lnTo>
                <a:lnTo>
                  <a:pt x="2790" y="4323"/>
                </a:lnTo>
                <a:lnTo>
                  <a:pt x="2842" y="4309"/>
                </a:lnTo>
                <a:lnTo>
                  <a:pt x="2895" y="4293"/>
                </a:lnTo>
                <a:lnTo>
                  <a:pt x="2947" y="4275"/>
                </a:lnTo>
                <a:lnTo>
                  <a:pt x="2997" y="4255"/>
                </a:lnTo>
                <a:lnTo>
                  <a:pt x="3046" y="4235"/>
                </a:lnTo>
                <a:lnTo>
                  <a:pt x="3096" y="4213"/>
                </a:lnTo>
                <a:lnTo>
                  <a:pt x="3145" y="4192"/>
                </a:lnTo>
                <a:lnTo>
                  <a:pt x="3194" y="4168"/>
                </a:lnTo>
                <a:lnTo>
                  <a:pt x="3241" y="4143"/>
                </a:lnTo>
                <a:lnTo>
                  <a:pt x="3287" y="4118"/>
                </a:lnTo>
                <a:lnTo>
                  <a:pt x="3332" y="4091"/>
                </a:lnTo>
                <a:lnTo>
                  <a:pt x="3377" y="4062"/>
                </a:lnTo>
                <a:lnTo>
                  <a:pt x="3422" y="4033"/>
                </a:lnTo>
                <a:lnTo>
                  <a:pt x="3466" y="4004"/>
                </a:lnTo>
                <a:lnTo>
                  <a:pt x="3509" y="3974"/>
                </a:lnTo>
                <a:lnTo>
                  <a:pt x="3550" y="3941"/>
                </a:lnTo>
                <a:lnTo>
                  <a:pt x="3592" y="3909"/>
                </a:lnTo>
                <a:lnTo>
                  <a:pt x="3631" y="3875"/>
                </a:lnTo>
                <a:lnTo>
                  <a:pt x="3671" y="3839"/>
                </a:lnTo>
                <a:lnTo>
                  <a:pt x="3711" y="3804"/>
                </a:lnTo>
                <a:lnTo>
                  <a:pt x="3749" y="3767"/>
                </a:lnTo>
                <a:lnTo>
                  <a:pt x="3785" y="3729"/>
                </a:lnTo>
                <a:lnTo>
                  <a:pt x="3821" y="3691"/>
                </a:lnTo>
                <a:lnTo>
                  <a:pt x="3857" y="3651"/>
                </a:lnTo>
                <a:lnTo>
                  <a:pt x="3889" y="3612"/>
                </a:lnTo>
                <a:lnTo>
                  <a:pt x="3923" y="3570"/>
                </a:lnTo>
                <a:lnTo>
                  <a:pt x="3956" y="3529"/>
                </a:lnTo>
                <a:lnTo>
                  <a:pt x="3986" y="3487"/>
                </a:lnTo>
                <a:lnTo>
                  <a:pt x="4015" y="3444"/>
                </a:lnTo>
                <a:lnTo>
                  <a:pt x="4046" y="3399"/>
                </a:lnTo>
                <a:lnTo>
                  <a:pt x="4073" y="3354"/>
                </a:lnTo>
                <a:lnTo>
                  <a:pt x="4100" y="3309"/>
                </a:lnTo>
                <a:lnTo>
                  <a:pt x="4125" y="3262"/>
                </a:lnTo>
                <a:lnTo>
                  <a:pt x="4150" y="3215"/>
                </a:lnTo>
                <a:lnTo>
                  <a:pt x="4174" y="3169"/>
                </a:lnTo>
                <a:lnTo>
                  <a:pt x="4197" y="3120"/>
                </a:lnTo>
                <a:lnTo>
                  <a:pt x="4217" y="3071"/>
                </a:lnTo>
                <a:lnTo>
                  <a:pt x="4238" y="3023"/>
                </a:lnTo>
                <a:lnTo>
                  <a:pt x="4257" y="2972"/>
                </a:lnTo>
                <a:lnTo>
                  <a:pt x="4275" y="2922"/>
                </a:lnTo>
                <a:lnTo>
                  <a:pt x="4291" y="2869"/>
                </a:lnTo>
                <a:lnTo>
                  <a:pt x="4307" y="2819"/>
                </a:lnTo>
                <a:lnTo>
                  <a:pt x="4320" y="2767"/>
                </a:lnTo>
                <a:lnTo>
                  <a:pt x="4334" y="2713"/>
                </a:lnTo>
                <a:lnTo>
                  <a:pt x="4345" y="2661"/>
                </a:lnTo>
                <a:lnTo>
                  <a:pt x="4356" y="2606"/>
                </a:lnTo>
                <a:lnTo>
                  <a:pt x="4365" y="2552"/>
                </a:lnTo>
                <a:lnTo>
                  <a:pt x="4372" y="2498"/>
                </a:lnTo>
                <a:lnTo>
                  <a:pt x="4377" y="2443"/>
                </a:lnTo>
                <a:lnTo>
                  <a:pt x="4383" y="2387"/>
                </a:lnTo>
                <a:lnTo>
                  <a:pt x="4386" y="2331"/>
                </a:lnTo>
                <a:lnTo>
                  <a:pt x="4388" y="2275"/>
                </a:lnTo>
                <a:lnTo>
                  <a:pt x="4388" y="2217"/>
                </a:lnTo>
                <a:lnTo>
                  <a:pt x="4388" y="2217"/>
                </a:lnTo>
                <a:lnTo>
                  <a:pt x="4388" y="2160"/>
                </a:lnTo>
                <a:lnTo>
                  <a:pt x="4386" y="2102"/>
                </a:lnTo>
                <a:lnTo>
                  <a:pt x="4383" y="2046"/>
                </a:lnTo>
                <a:lnTo>
                  <a:pt x="4377" y="1989"/>
                </a:lnTo>
                <a:lnTo>
                  <a:pt x="4372" y="1933"/>
                </a:lnTo>
                <a:lnTo>
                  <a:pt x="4365" y="1877"/>
                </a:lnTo>
                <a:lnTo>
                  <a:pt x="4356" y="1821"/>
                </a:lnTo>
                <a:lnTo>
                  <a:pt x="4345" y="1767"/>
                </a:lnTo>
                <a:lnTo>
                  <a:pt x="4334" y="1711"/>
                </a:lnTo>
                <a:lnTo>
                  <a:pt x="4320" y="1659"/>
                </a:lnTo>
                <a:lnTo>
                  <a:pt x="4307" y="1605"/>
                </a:lnTo>
                <a:lnTo>
                  <a:pt x="4291" y="1553"/>
                </a:lnTo>
                <a:lnTo>
                  <a:pt x="4275" y="1500"/>
                </a:lnTo>
                <a:lnTo>
                  <a:pt x="4257" y="1448"/>
                </a:lnTo>
                <a:lnTo>
                  <a:pt x="4238" y="1398"/>
                </a:lnTo>
                <a:lnTo>
                  <a:pt x="4217" y="1347"/>
                </a:lnTo>
                <a:lnTo>
                  <a:pt x="4197" y="1299"/>
                </a:lnTo>
                <a:lnTo>
                  <a:pt x="4174" y="1250"/>
                </a:lnTo>
                <a:lnTo>
                  <a:pt x="4150" y="1201"/>
                </a:lnTo>
                <a:lnTo>
                  <a:pt x="4125" y="1153"/>
                </a:lnTo>
                <a:lnTo>
                  <a:pt x="4100" y="1106"/>
                </a:lnTo>
                <a:lnTo>
                  <a:pt x="4073" y="1061"/>
                </a:lnTo>
                <a:lnTo>
                  <a:pt x="4046" y="1016"/>
                </a:lnTo>
                <a:lnTo>
                  <a:pt x="4015" y="971"/>
                </a:lnTo>
                <a:lnTo>
                  <a:pt x="3986" y="928"/>
                </a:lnTo>
                <a:lnTo>
                  <a:pt x="3956" y="884"/>
                </a:lnTo>
                <a:lnTo>
                  <a:pt x="3923" y="841"/>
                </a:lnTo>
                <a:lnTo>
                  <a:pt x="3889" y="800"/>
                </a:lnTo>
                <a:lnTo>
                  <a:pt x="3857" y="760"/>
                </a:lnTo>
                <a:lnTo>
                  <a:pt x="3821" y="721"/>
                </a:lnTo>
                <a:lnTo>
                  <a:pt x="3785" y="681"/>
                </a:lnTo>
                <a:lnTo>
                  <a:pt x="3749" y="643"/>
                </a:lnTo>
                <a:lnTo>
                  <a:pt x="3711" y="607"/>
                </a:lnTo>
                <a:lnTo>
                  <a:pt x="3671" y="571"/>
                </a:lnTo>
                <a:lnTo>
                  <a:pt x="3631" y="535"/>
                </a:lnTo>
                <a:lnTo>
                  <a:pt x="3592" y="501"/>
                </a:lnTo>
                <a:lnTo>
                  <a:pt x="3550" y="468"/>
                </a:lnTo>
                <a:lnTo>
                  <a:pt x="3509" y="436"/>
                </a:lnTo>
                <a:lnTo>
                  <a:pt x="3466" y="405"/>
                </a:lnTo>
                <a:lnTo>
                  <a:pt x="3422" y="375"/>
                </a:lnTo>
                <a:lnTo>
                  <a:pt x="3377" y="346"/>
                </a:lnTo>
                <a:lnTo>
                  <a:pt x="3332" y="317"/>
                </a:lnTo>
                <a:lnTo>
                  <a:pt x="3287" y="290"/>
                </a:lnTo>
                <a:lnTo>
                  <a:pt x="3241" y="265"/>
                </a:lnTo>
                <a:lnTo>
                  <a:pt x="3194" y="240"/>
                </a:lnTo>
                <a:lnTo>
                  <a:pt x="3145" y="216"/>
                </a:lnTo>
                <a:lnTo>
                  <a:pt x="3096" y="195"/>
                </a:lnTo>
                <a:lnTo>
                  <a:pt x="3046" y="173"/>
                </a:lnTo>
                <a:lnTo>
                  <a:pt x="2997" y="151"/>
                </a:lnTo>
                <a:lnTo>
                  <a:pt x="2947" y="133"/>
                </a:lnTo>
                <a:lnTo>
                  <a:pt x="2895" y="115"/>
                </a:lnTo>
                <a:lnTo>
                  <a:pt x="2842" y="99"/>
                </a:lnTo>
                <a:lnTo>
                  <a:pt x="2790" y="83"/>
                </a:lnTo>
                <a:lnTo>
                  <a:pt x="2738" y="68"/>
                </a:lnTo>
                <a:lnTo>
                  <a:pt x="2684" y="56"/>
                </a:lnTo>
                <a:lnTo>
                  <a:pt x="2630" y="45"/>
                </a:lnTo>
                <a:lnTo>
                  <a:pt x="2576" y="34"/>
                </a:lnTo>
                <a:lnTo>
                  <a:pt x="2520" y="25"/>
                </a:lnTo>
                <a:lnTo>
                  <a:pt x="2464" y="18"/>
                </a:lnTo>
                <a:lnTo>
                  <a:pt x="2408" y="13"/>
                </a:lnTo>
                <a:lnTo>
                  <a:pt x="2353" y="7"/>
                </a:lnTo>
                <a:lnTo>
                  <a:pt x="2295" y="4"/>
                </a:lnTo>
                <a:lnTo>
                  <a:pt x="2237" y="2"/>
                </a:lnTo>
                <a:lnTo>
                  <a:pt x="2180" y="0"/>
                </a:lnTo>
                <a:close/>
              </a:path>
            </a:pathLst>
          </a:custGeom>
          <a:solidFill>
            <a:srgbClr val="EAEAEA"/>
          </a:solidFill>
          <a:ln>
            <a:noFill/>
          </a:ln>
        </p:spPr>
        <p:txBody>
          <a:bodyPr lIns="67178" tIns="33590" rIns="67178" bIns="33590"/>
          <a:lstStyle/>
          <a:p>
            <a:pPr defTabSz="685537" eaLnBrk="1" fontAlgn="auto" hangingPunct="1">
              <a:spcBef>
                <a:spcPts val="0"/>
              </a:spcBef>
              <a:spcAft>
                <a:spcPts val="0"/>
              </a:spcAft>
              <a:defRPr/>
            </a:pPr>
            <a:endParaRPr lang="en-US" sz="1322" kern="0">
              <a:solidFill>
                <a:srgbClr val="000000"/>
              </a:solidFill>
              <a:latin typeface="Segoe UI Semilight"/>
            </a:endParaRPr>
          </a:p>
        </p:txBody>
      </p:sp>
      <p:sp>
        <p:nvSpPr>
          <p:cNvPr id="811" name="Rectangle 118">
            <a:extLst>
              <a:ext uri="{FF2B5EF4-FFF2-40B4-BE49-F238E27FC236}">
                <a16:creationId xmlns:a16="http://schemas.microsoft.com/office/drawing/2014/main" id="{9E41DC28-4A67-4C66-84D5-A75250B1CC1D}"/>
              </a:ext>
            </a:extLst>
          </p:cNvPr>
          <p:cNvSpPr/>
          <p:nvPr/>
        </p:nvSpPr>
        <p:spPr bwMode="auto">
          <a:xfrm flipH="1">
            <a:off x="-2486025" y="2228850"/>
            <a:ext cx="5832475" cy="695325"/>
          </a:xfrm>
          <a:prstGeom prst="rect">
            <a:avLst/>
          </a:prstGeom>
          <a:noFill/>
          <a:ln w="6350" cap="flat" cmpd="sng" algn="ctr">
            <a:noFill/>
            <a:prstDash val="solid"/>
            <a:miter lim="800000"/>
            <a:headEnd type="none" w="med" len="med"/>
            <a:tailEnd type="none" w="med" len="med"/>
          </a:ln>
          <a:effectLst/>
        </p:spPr>
        <p:txBody>
          <a:bodyPr lIns="100767" tIns="100767" rIns="100767" bIns="100767"/>
          <a:lstStyle/>
          <a:p>
            <a:pPr defTabSz="671471" eaLnBrk="1" hangingPunct="1">
              <a:defRPr/>
            </a:pPr>
            <a:endParaRPr lang="en-US" sz="2057" kern="0" spc="-37">
              <a:solidFill>
                <a:srgbClr val="969696">
                  <a:lumMod val="75000"/>
                </a:srgbClr>
              </a:solidFill>
              <a:latin typeface="Segoe UI Light"/>
              <a:ea typeface="Segoe UI" pitchFamily="34" charset="0"/>
              <a:cs typeface="Segoe UI" pitchFamily="34" charset="0"/>
            </a:endParaRPr>
          </a:p>
        </p:txBody>
      </p:sp>
      <p:sp>
        <p:nvSpPr>
          <p:cNvPr id="812" name="Rectangle 124">
            <a:extLst>
              <a:ext uri="{FF2B5EF4-FFF2-40B4-BE49-F238E27FC236}">
                <a16:creationId xmlns:a16="http://schemas.microsoft.com/office/drawing/2014/main" id="{DDE66AA4-A404-43A4-BAE0-A99417C52D54}"/>
              </a:ext>
            </a:extLst>
          </p:cNvPr>
          <p:cNvSpPr/>
          <p:nvPr/>
        </p:nvSpPr>
        <p:spPr bwMode="auto">
          <a:xfrm>
            <a:off x="3748088" y="1973263"/>
            <a:ext cx="1433512" cy="684212"/>
          </a:xfrm>
          <a:prstGeom prst="rect">
            <a:avLst/>
          </a:prstGeom>
          <a:noFill/>
          <a:ln w="6350" cap="flat" cmpd="sng" algn="ctr">
            <a:noFill/>
            <a:prstDash val="solid"/>
            <a:miter lim="800000"/>
            <a:headEnd type="none" w="med" len="med"/>
            <a:tailEnd type="none" w="med" len="med"/>
          </a:ln>
          <a:effectLst/>
        </p:spPr>
        <p:txBody>
          <a:bodyPr lIns="34272" tIns="100767" rIns="102814" bIns="100767"/>
          <a:lstStyle/>
          <a:p>
            <a:pPr defTabSz="671471" eaLnBrk="1" hangingPunct="1">
              <a:defRPr/>
            </a:pPr>
            <a:endParaRPr lang="en-US" sz="975" kern="0" spc="-37">
              <a:solidFill>
                <a:srgbClr val="969696">
                  <a:lumMod val="75000"/>
                </a:srgbClr>
              </a:solidFill>
              <a:latin typeface="Segoe UI Semilight"/>
              <a:ea typeface="Segoe UI" pitchFamily="34" charset="0"/>
              <a:cs typeface="Segoe UI" pitchFamily="34" charset="0"/>
            </a:endParaRPr>
          </a:p>
        </p:txBody>
      </p:sp>
      <p:sp>
        <p:nvSpPr>
          <p:cNvPr id="813" name="Rectangle 125">
            <a:extLst>
              <a:ext uri="{FF2B5EF4-FFF2-40B4-BE49-F238E27FC236}">
                <a16:creationId xmlns:a16="http://schemas.microsoft.com/office/drawing/2014/main" id="{C85230CD-092A-43E9-ABAF-A05E520F1535}"/>
              </a:ext>
            </a:extLst>
          </p:cNvPr>
          <p:cNvSpPr/>
          <p:nvPr/>
        </p:nvSpPr>
        <p:spPr bwMode="auto">
          <a:xfrm>
            <a:off x="5518150" y="1973263"/>
            <a:ext cx="1433513" cy="684212"/>
          </a:xfrm>
          <a:prstGeom prst="rect">
            <a:avLst/>
          </a:prstGeom>
          <a:noFill/>
          <a:ln w="6350" cap="flat" cmpd="sng" algn="ctr">
            <a:noFill/>
            <a:prstDash val="solid"/>
            <a:miter lim="800000"/>
            <a:headEnd type="none" w="med" len="med"/>
            <a:tailEnd type="none" w="med" len="med"/>
          </a:ln>
          <a:effectLst/>
        </p:spPr>
        <p:txBody>
          <a:bodyPr lIns="34272" tIns="100767" rIns="68543" bIns="100767"/>
          <a:lstStyle/>
          <a:p>
            <a:pPr defTabSz="671471" eaLnBrk="1" hangingPunct="1">
              <a:defRPr/>
            </a:pPr>
            <a:endParaRPr lang="en-US" sz="975" kern="0" spc="-37">
              <a:solidFill>
                <a:srgbClr val="969696">
                  <a:lumMod val="75000"/>
                </a:srgbClr>
              </a:solidFill>
              <a:latin typeface="Segoe UI Semilight"/>
              <a:ea typeface="Segoe UI" pitchFamily="34" charset="0"/>
              <a:cs typeface="Segoe UI" pitchFamily="34" charset="0"/>
            </a:endParaRPr>
          </a:p>
        </p:txBody>
      </p:sp>
      <p:cxnSp>
        <p:nvCxnSpPr>
          <p:cNvPr id="58387" name="Straight Connector 22">
            <a:extLst>
              <a:ext uri="{FF2B5EF4-FFF2-40B4-BE49-F238E27FC236}">
                <a16:creationId xmlns:a16="http://schemas.microsoft.com/office/drawing/2014/main" id="{FF9294BD-43C8-4877-B466-0CEFC86845B8}"/>
              </a:ext>
            </a:extLst>
          </p:cNvPr>
          <p:cNvCxnSpPr>
            <a:cxnSpLocks noChangeShapeType="1"/>
          </p:cNvCxnSpPr>
          <p:nvPr/>
        </p:nvCxnSpPr>
        <p:spPr bwMode="auto">
          <a:xfrm>
            <a:off x="3748088" y="2060575"/>
            <a:ext cx="0" cy="1531938"/>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8388" name="Straight Connector 322">
            <a:extLst>
              <a:ext uri="{FF2B5EF4-FFF2-40B4-BE49-F238E27FC236}">
                <a16:creationId xmlns:a16="http://schemas.microsoft.com/office/drawing/2014/main" id="{19D34618-440B-4238-B750-4C5843CACA00}"/>
              </a:ext>
            </a:extLst>
          </p:cNvPr>
          <p:cNvCxnSpPr>
            <a:cxnSpLocks noChangeShapeType="1"/>
          </p:cNvCxnSpPr>
          <p:nvPr/>
        </p:nvCxnSpPr>
        <p:spPr bwMode="auto">
          <a:xfrm>
            <a:off x="5384800" y="2060575"/>
            <a:ext cx="0" cy="1531938"/>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8389" name="Straight Connector 323">
            <a:extLst>
              <a:ext uri="{FF2B5EF4-FFF2-40B4-BE49-F238E27FC236}">
                <a16:creationId xmlns:a16="http://schemas.microsoft.com/office/drawing/2014/main" id="{513C0466-8281-41DA-9017-AE469DE984C6}"/>
              </a:ext>
            </a:extLst>
          </p:cNvPr>
          <p:cNvCxnSpPr>
            <a:cxnSpLocks noChangeShapeType="1"/>
          </p:cNvCxnSpPr>
          <p:nvPr/>
        </p:nvCxnSpPr>
        <p:spPr bwMode="auto">
          <a:xfrm>
            <a:off x="7119938" y="2060575"/>
            <a:ext cx="0" cy="1531938"/>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cxnSp>
        <p:nvCxnSpPr>
          <p:cNvPr id="58390" name="Straight Connector 327">
            <a:extLst>
              <a:ext uri="{FF2B5EF4-FFF2-40B4-BE49-F238E27FC236}">
                <a16:creationId xmlns:a16="http://schemas.microsoft.com/office/drawing/2014/main" id="{4BA08AEC-2A01-4843-9DB2-4572AECAEC94}"/>
              </a:ext>
            </a:extLst>
          </p:cNvPr>
          <p:cNvCxnSpPr>
            <a:cxnSpLocks noChangeShapeType="1"/>
          </p:cNvCxnSpPr>
          <p:nvPr/>
        </p:nvCxnSpPr>
        <p:spPr bwMode="auto">
          <a:xfrm>
            <a:off x="8794750" y="2060575"/>
            <a:ext cx="0" cy="1531938"/>
          </a:xfrm>
          <a:prstGeom prst="line">
            <a:avLst/>
          </a:prstGeom>
          <a:noFill/>
          <a:ln w="6350" algn="ctr">
            <a:solidFill>
              <a:srgbClr val="0078D7"/>
            </a:solidFill>
            <a:miter lim="800000"/>
            <a:headEnd/>
            <a:tailEnd/>
          </a:ln>
          <a:extLst>
            <a:ext uri="{909E8E84-426E-40DD-AFC4-6F175D3DCCD1}">
              <a14:hiddenFill xmlns:a14="http://schemas.microsoft.com/office/drawing/2010/main">
                <a:noFill/>
              </a14:hiddenFill>
            </a:ext>
          </a:extLst>
        </p:spPr>
      </p:cxnSp>
      <p:pic>
        <p:nvPicPr>
          <p:cNvPr id="58391" name="Picture 320">
            <a:extLst>
              <a:ext uri="{FF2B5EF4-FFF2-40B4-BE49-F238E27FC236}">
                <a16:creationId xmlns:a16="http://schemas.microsoft.com/office/drawing/2014/main" id="{D02A364F-4507-4BD1-8A25-BD80975DE482}"/>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875" y="1989138"/>
            <a:ext cx="2438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 name="Group 329">
            <a:extLst>
              <a:ext uri="{FF2B5EF4-FFF2-40B4-BE49-F238E27FC236}">
                <a16:creationId xmlns:a16="http://schemas.microsoft.com/office/drawing/2014/main" id="{31F50885-D3D1-48C1-B606-6DFBE6E9FF1E}"/>
              </a:ext>
            </a:extLst>
          </p:cNvPr>
          <p:cNvGrpSpPr/>
          <p:nvPr/>
        </p:nvGrpSpPr>
        <p:grpSpPr>
          <a:xfrm>
            <a:off x="3896264" y="2869906"/>
            <a:ext cx="1334207" cy="316070"/>
            <a:chOff x="4024463" y="2606253"/>
            <a:chExt cx="2390800" cy="557627"/>
          </a:xfrm>
          <a:solidFill>
            <a:srgbClr val="737373">
              <a:lumMod val="60000"/>
              <a:lumOff val="40000"/>
            </a:srgbClr>
          </a:solidFill>
        </p:grpSpPr>
        <p:sp>
          <p:nvSpPr>
            <p:cNvPr id="820" name="Rounded Rectangle 217">
              <a:extLst>
                <a:ext uri="{FF2B5EF4-FFF2-40B4-BE49-F238E27FC236}">
                  <a16:creationId xmlns:a16="http://schemas.microsoft.com/office/drawing/2014/main" id="{DC6840A9-4E08-48EF-9D41-1ABABDE77493}"/>
                </a:ext>
              </a:extLst>
            </p:cNvPr>
            <p:cNvSpPr/>
            <p:nvPr/>
          </p:nvSpPr>
          <p:spPr bwMode="auto">
            <a:xfrm>
              <a:off x="4024463" y="2606253"/>
              <a:ext cx="503595" cy="543572"/>
            </a:xfrm>
            <a:custGeom>
              <a:avLst/>
              <a:gdLst/>
              <a:ahLst/>
              <a:cxnLst/>
              <a:rect l="l" t="t" r="r" b="b"/>
              <a:pathLst>
                <a:path w="2456542" h="2651550">
                  <a:moveTo>
                    <a:pt x="688276" y="1779736"/>
                  </a:moveTo>
                  <a:lnTo>
                    <a:pt x="1947445" y="1779736"/>
                  </a:lnTo>
                  <a:cubicBezTo>
                    <a:pt x="1994288" y="1779736"/>
                    <a:pt x="2032261" y="1817709"/>
                    <a:pt x="2032261" y="1864552"/>
                  </a:cubicBezTo>
                  <a:lnTo>
                    <a:pt x="2032260" y="1864552"/>
                  </a:lnTo>
                  <a:cubicBezTo>
                    <a:pt x="2032260" y="1911395"/>
                    <a:pt x="1994287" y="1949368"/>
                    <a:pt x="1947444" y="1949368"/>
                  </a:cubicBezTo>
                  <a:lnTo>
                    <a:pt x="688276" y="1949367"/>
                  </a:lnTo>
                  <a:cubicBezTo>
                    <a:pt x="641433" y="1949367"/>
                    <a:pt x="603460" y="1911395"/>
                    <a:pt x="603460" y="1864552"/>
                  </a:cubicBezTo>
                  <a:cubicBezTo>
                    <a:pt x="603460" y="1817709"/>
                    <a:pt x="641433" y="1779736"/>
                    <a:pt x="688276" y="1779736"/>
                  </a:cubicBezTo>
                  <a:close/>
                  <a:moveTo>
                    <a:pt x="688276" y="1432098"/>
                  </a:moveTo>
                  <a:lnTo>
                    <a:pt x="1947445" y="1432098"/>
                  </a:lnTo>
                  <a:cubicBezTo>
                    <a:pt x="1994288" y="1432098"/>
                    <a:pt x="2032261" y="1470071"/>
                    <a:pt x="2032261" y="1516914"/>
                  </a:cubicBezTo>
                  <a:lnTo>
                    <a:pt x="2032260" y="1516914"/>
                  </a:lnTo>
                  <a:cubicBezTo>
                    <a:pt x="2032260" y="1563757"/>
                    <a:pt x="1994287" y="1601730"/>
                    <a:pt x="1947444" y="1601730"/>
                  </a:cubicBezTo>
                  <a:lnTo>
                    <a:pt x="688276" y="1601729"/>
                  </a:lnTo>
                  <a:cubicBezTo>
                    <a:pt x="641433" y="1601729"/>
                    <a:pt x="603460" y="1563757"/>
                    <a:pt x="603460" y="1516914"/>
                  </a:cubicBezTo>
                  <a:cubicBezTo>
                    <a:pt x="603460" y="1470071"/>
                    <a:pt x="641433" y="1432098"/>
                    <a:pt x="688276" y="1432098"/>
                  </a:cubicBezTo>
                  <a:close/>
                  <a:moveTo>
                    <a:pt x="688276" y="1084461"/>
                  </a:moveTo>
                  <a:lnTo>
                    <a:pt x="1947445" y="1084461"/>
                  </a:lnTo>
                  <a:cubicBezTo>
                    <a:pt x="1994288" y="1084461"/>
                    <a:pt x="2032261" y="1122434"/>
                    <a:pt x="2032261" y="1169277"/>
                  </a:cubicBezTo>
                  <a:lnTo>
                    <a:pt x="2032260" y="1169277"/>
                  </a:lnTo>
                  <a:cubicBezTo>
                    <a:pt x="2032260" y="1216120"/>
                    <a:pt x="1994287" y="1254093"/>
                    <a:pt x="1947444" y="1254093"/>
                  </a:cubicBezTo>
                  <a:lnTo>
                    <a:pt x="688276" y="1254092"/>
                  </a:lnTo>
                  <a:cubicBezTo>
                    <a:pt x="641433" y="1254092"/>
                    <a:pt x="603460" y="1216119"/>
                    <a:pt x="603460" y="1169277"/>
                  </a:cubicBezTo>
                  <a:cubicBezTo>
                    <a:pt x="603460" y="1122434"/>
                    <a:pt x="641433" y="1084461"/>
                    <a:pt x="688276" y="1084461"/>
                  </a:cubicBezTo>
                  <a:close/>
                  <a:moveTo>
                    <a:pt x="1267990" y="736824"/>
                  </a:moveTo>
                  <a:lnTo>
                    <a:pt x="1947445" y="736824"/>
                  </a:lnTo>
                  <a:cubicBezTo>
                    <a:pt x="1994288" y="736824"/>
                    <a:pt x="2032261" y="774797"/>
                    <a:pt x="2032261" y="821640"/>
                  </a:cubicBezTo>
                  <a:lnTo>
                    <a:pt x="2032260" y="821640"/>
                  </a:lnTo>
                  <a:cubicBezTo>
                    <a:pt x="2032260" y="868483"/>
                    <a:pt x="1994287" y="906456"/>
                    <a:pt x="1947444" y="906456"/>
                  </a:cubicBezTo>
                  <a:lnTo>
                    <a:pt x="1267990" y="906455"/>
                  </a:lnTo>
                  <a:cubicBezTo>
                    <a:pt x="1221147" y="906455"/>
                    <a:pt x="1183174" y="868482"/>
                    <a:pt x="1183174" y="821640"/>
                  </a:cubicBezTo>
                  <a:cubicBezTo>
                    <a:pt x="1183174" y="774797"/>
                    <a:pt x="1221147" y="736824"/>
                    <a:pt x="1267990" y="736824"/>
                  </a:cubicBezTo>
                  <a:close/>
                  <a:moveTo>
                    <a:pt x="774585" y="139988"/>
                  </a:moveTo>
                  <a:cubicBezTo>
                    <a:pt x="774598" y="296554"/>
                    <a:pt x="776377" y="492921"/>
                    <a:pt x="774579" y="609505"/>
                  </a:cubicBezTo>
                  <a:cubicBezTo>
                    <a:pt x="772772" y="726681"/>
                    <a:pt x="747220" y="756664"/>
                    <a:pt x="633566" y="756949"/>
                  </a:cubicBezTo>
                  <a:lnTo>
                    <a:pt x="133613" y="757666"/>
                  </a:lnTo>
                  <a:cubicBezTo>
                    <a:pt x="124571" y="1257571"/>
                    <a:pt x="133524" y="2121254"/>
                    <a:pt x="137392" y="2301161"/>
                  </a:cubicBezTo>
                  <a:cubicBezTo>
                    <a:pt x="141293" y="2482608"/>
                    <a:pt x="220454" y="2512488"/>
                    <a:pt x="363746" y="2511541"/>
                  </a:cubicBezTo>
                  <a:lnTo>
                    <a:pt x="2326849" y="2506520"/>
                  </a:lnTo>
                  <a:cubicBezTo>
                    <a:pt x="2308052" y="1805235"/>
                    <a:pt x="2316198" y="585331"/>
                    <a:pt x="2320768" y="445350"/>
                  </a:cubicBezTo>
                  <a:cubicBezTo>
                    <a:pt x="2325338" y="305368"/>
                    <a:pt x="2291608" y="148193"/>
                    <a:pt x="2084183" y="145008"/>
                  </a:cubicBezTo>
                  <a:cubicBezTo>
                    <a:pt x="1876801" y="141824"/>
                    <a:pt x="1117734" y="139989"/>
                    <a:pt x="774585" y="139988"/>
                  </a:cubicBezTo>
                  <a:close/>
                  <a:moveTo>
                    <a:pt x="720785" y="0"/>
                  </a:moveTo>
                  <a:cubicBezTo>
                    <a:pt x="1104332" y="0"/>
                    <a:pt x="1953316" y="2051"/>
                    <a:pt x="2185228" y="5612"/>
                  </a:cubicBezTo>
                  <a:cubicBezTo>
                    <a:pt x="2417140" y="9174"/>
                    <a:pt x="2454852" y="184904"/>
                    <a:pt x="2449742" y="341411"/>
                  </a:cubicBezTo>
                  <a:cubicBezTo>
                    <a:pt x="2444633" y="497918"/>
                    <a:pt x="2435526" y="1861838"/>
                    <a:pt x="2456542" y="2645914"/>
                  </a:cubicBezTo>
                  <a:lnTo>
                    <a:pt x="261684" y="2651527"/>
                  </a:lnTo>
                  <a:cubicBezTo>
                    <a:pt x="101476" y="2652586"/>
                    <a:pt x="12970" y="2619179"/>
                    <a:pt x="8608" y="2416311"/>
                  </a:cubicBezTo>
                  <a:cubicBezTo>
                    <a:pt x="4246" y="2213443"/>
                    <a:pt x="-5899" y="1232933"/>
                    <a:pt x="4610" y="676337"/>
                  </a:cubicBezTo>
                  <a:close/>
                </a:path>
              </a:pathLst>
            </a:custGeom>
            <a:grp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21" name="Freeform 25">
              <a:extLst>
                <a:ext uri="{FF2B5EF4-FFF2-40B4-BE49-F238E27FC236}">
                  <a16:creationId xmlns:a16="http://schemas.microsoft.com/office/drawing/2014/main" id="{AD1ECD27-AB73-4225-8F4B-01B4AE38B0F3}"/>
                </a:ext>
              </a:extLst>
            </p:cNvPr>
            <p:cNvSpPr>
              <a:spLocks noEditPoints="1"/>
            </p:cNvSpPr>
            <p:nvPr/>
          </p:nvSpPr>
          <p:spPr bwMode="auto">
            <a:xfrm>
              <a:off x="5862911" y="2606253"/>
              <a:ext cx="552352" cy="55313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grpFill/>
            <a:ln>
              <a:noFill/>
            </a:ln>
            <a:extLst/>
          </p:spPr>
          <p:txBody>
            <a:bodyPr lIns="68543" tIns="34272" rIns="68543" bIns="34272"/>
            <a:lstStyle/>
            <a:p>
              <a:pPr defTabSz="685537" eaLnBrk="1" fontAlgn="auto" hangingPunct="1">
                <a:spcBef>
                  <a:spcPts val="0"/>
                </a:spcBef>
                <a:spcAft>
                  <a:spcPts val="0"/>
                </a:spcAft>
                <a:defRPr/>
              </a:pPr>
              <a:endParaRPr lang="en-US" sz="1349" kern="0">
                <a:solidFill>
                  <a:srgbClr val="00D8CC"/>
                </a:solidFill>
                <a:latin typeface="Segoe UI Semilight"/>
              </a:endParaRPr>
            </a:p>
          </p:txBody>
        </p:sp>
        <p:sp>
          <p:nvSpPr>
            <p:cNvPr id="822" name="Freeform 465">
              <a:extLst>
                <a:ext uri="{FF2B5EF4-FFF2-40B4-BE49-F238E27FC236}">
                  <a16:creationId xmlns:a16="http://schemas.microsoft.com/office/drawing/2014/main" id="{1CE83976-7557-4543-8609-C1DA9F165632}"/>
                </a:ext>
              </a:extLst>
            </p:cNvPr>
            <p:cNvSpPr>
              <a:spLocks noChangeAspect="1"/>
            </p:cNvSpPr>
            <p:nvPr/>
          </p:nvSpPr>
          <p:spPr bwMode="auto">
            <a:xfrm>
              <a:off x="4867498" y="2606253"/>
              <a:ext cx="655974" cy="557627"/>
            </a:xfrm>
            <a:custGeom>
              <a:avLst/>
              <a:gdLst/>
              <a:ahLst/>
              <a:cxnLst/>
              <a:rect l="l" t="t" r="r" b="b"/>
              <a:pathLst>
                <a:path w="2462411" h="2085380">
                  <a:moveTo>
                    <a:pt x="2017567" y="197"/>
                  </a:moveTo>
                  <a:cubicBezTo>
                    <a:pt x="2031757" y="533"/>
                    <a:pt x="2047670" y="1301"/>
                    <a:pt x="2065696" y="2530"/>
                  </a:cubicBezTo>
                  <a:lnTo>
                    <a:pt x="2068154" y="59065"/>
                  </a:lnTo>
                  <a:lnTo>
                    <a:pt x="1876425" y="213923"/>
                  </a:lnTo>
                  <a:lnTo>
                    <a:pt x="1959999" y="572801"/>
                  </a:lnTo>
                  <a:lnTo>
                    <a:pt x="2272174" y="644084"/>
                  </a:lnTo>
                  <a:lnTo>
                    <a:pt x="2419657" y="452355"/>
                  </a:lnTo>
                  <a:lnTo>
                    <a:pt x="2451612" y="464646"/>
                  </a:lnTo>
                  <a:cubicBezTo>
                    <a:pt x="2478651" y="546582"/>
                    <a:pt x="2446696" y="584271"/>
                    <a:pt x="2444238" y="644084"/>
                  </a:cubicBezTo>
                  <a:cubicBezTo>
                    <a:pt x="2401632" y="759614"/>
                    <a:pt x="2339360" y="784193"/>
                    <a:pt x="2250051" y="835813"/>
                  </a:cubicBezTo>
                  <a:lnTo>
                    <a:pt x="1846928" y="860394"/>
                  </a:lnTo>
                  <a:lnTo>
                    <a:pt x="1521144" y="1208772"/>
                  </a:lnTo>
                  <a:lnTo>
                    <a:pt x="2106869" y="1737309"/>
                  </a:lnTo>
                  <a:cubicBezTo>
                    <a:pt x="2129914" y="1783090"/>
                    <a:pt x="2152957" y="1833788"/>
                    <a:pt x="2119466" y="1886943"/>
                  </a:cubicBezTo>
                  <a:lnTo>
                    <a:pt x="1938184" y="2055628"/>
                  </a:lnTo>
                  <a:cubicBezTo>
                    <a:pt x="1901108" y="2087583"/>
                    <a:pt x="1849284" y="2102332"/>
                    <a:pt x="1804834" y="2055628"/>
                  </a:cubicBezTo>
                  <a:lnTo>
                    <a:pt x="1285812" y="1460424"/>
                  </a:lnTo>
                  <a:lnTo>
                    <a:pt x="748174" y="2035349"/>
                  </a:lnTo>
                  <a:cubicBezTo>
                    <a:pt x="694916" y="2071401"/>
                    <a:pt x="639200" y="2077955"/>
                    <a:pt x="595774" y="2047639"/>
                  </a:cubicBezTo>
                  <a:lnTo>
                    <a:pt x="445832" y="1895239"/>
                  </a:lnTo>
                  <a:cubicBezTo>
                    <a:pt x="421251" y="1854271"/>
                    <a:pt x="408961" y="1776433"/>
                    <a:pt x="467954" y="1720717"/>
                  </a:cubicBezTo>
                  <a:lnTo>
                    <a:pt x="1063835" y="1205866"/>
                  </a:lnTo>
                  <a:lnTo>
                    <a:pt x="573958" y="644084"/>
                  </a:lnTo>
                  <a:lnTo>
                    <a:pt x="452284" y="760228"/>
                  </a:lnTo>
                  <a:lnTo>
                    <a:pt x="452284" y="884053"/>
                  </a:lnTo>
                  <a:lnTo>
                    <a:pt x="257175" y="959638"/>
                  </a:lnTo>
                  <a:lnTo>
                    <a:pt x="0" y="706151"/>
                  </a:lnTo>
                  <a:lnTo>
                    <a:pt x="80809" y="607828"/>
                  </a:lnTo>
                  <a:lnTo>
                    <a:pt x="292510" y="559895"/>
                  </a:lnTo>
                  <a:lnTo>
                    <a:pt x="299884" y="474478"/>
                  </a:lnTo>
                  <a:lnTo>
                    <a:pt x="661834" y="169678"/>
                  </a:lnTo>
                  <a:cubicBezTo>
                    <a:pt x="849159" y="80163"/>
                    <a:pt x="1019278" y="79140"/>
                    <a:pt x="1223809" y="188728"/>
                  </a:cubicBezTo>
                  <a:lnTo>
                    <a:pt x="1204759" y="264928"/>
                  </a:lnTo>
                  <a:cubicBezTo>
                    <a:pt x="1050925" y="232973"/>
                    <a:pt x="867594" y="284593"/>
                    <a:pt x="728509" y="493528"/>
                  </a:cubicBezTo>
                  <a:lnTo>
                    <a:pt x="1295808" y="1005437"/>
                  </a:lnTo>
                  <a:lnTo>
                    <a:pt x="1642909" y="705536"/>
                  </a:lnTo>
                  <a:lnTo>
                    <a:pt x="1696986" y="231130"/>
                  </a:lnTo>
                  <a:cubicBezTo>
                    <a:pt x="1722386" y="137723"/>
                    <a:pt x="1762534" y="110685"/>
                    <a:pt x="1839554" y="46775"/>
                  </a:cubicBezTo>
                  <a:cubicBezTo>
                    <a:pt x="1903362" y="16664"/>
                    <a:pt x="1918237" y="-2156"/>
                    <a:pt x="2017567" y="197"/>
                  </a:cubicBezTo>
                  <a:close/>
                </a:path>
              </a:pathLst>
            </a:custGeom>
            <a:grp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solidFill>
                  <a:srgbClr val="00188F"/>
                </a:solidFill>
                <a:latin typeface="Segoe UI Semilight"/>
                <a:ea typeface="Segoe UI" pitchFamily="34" charset="0"/>
                <a:cs typeface="Segoe UI" pitchFamily="34" charset="0"/>
              </a:endParaRPr>
            </a:p>
          </p:txBody>
        </p:sp>
        <p:sp>
          <p:nvSpPr>
            <p:cNvPr id="823" name="Rectangle 333">
              <a:extLst>
                <a:ext uri="{FF2B5EF4-FFF2-40B4-BE49-F238E27FC236}">
                  <a16:creationId xmlns:a16="http://schemas.microsoft.com/office/drawing/2014/main" id="{7FAE3CFF-18A9-47F9-A968-9312A027DF76}"/>
                </a:ext>
              </a:extLst>
            </p:cNvPr>
            <p:cNvSpPr/>
            <p:nvPr/>
          </p:nvSpPr>
          <p:spPr bwMode="auto">
            <a:xfrm>
              <a:off x="4558484" y="2730901"/>
              <a:ext cx="288780" cy="279737"/>
            </a:xfrm>
            <a:prstGeom prst="rect">
              <a:avLst/>
            </a:prstGeom>
            <a:grpFill/>
            <a:ln w="6350" cap="flat" cmpd="sng" algn="ctr">
              <a:noFill/>
              <a:prstDash val="solid"/>
              <a:miter lim="800000"/>
              <a:headEnd type="none" w="med" len="med"/>
              <a:tailEnd type="none" w="med" len="med"/>
            </a:ln>
            <a:effectLst/>
          </p:spPr>
          <p:txBody>
            <a:bodyPr lIns="0" tIns="0" rIns="0" bIns="0" anchor="ctr"/>
            <a:lstStyle/>
            <a:p>
              <a:pPr algn="ctr" defTabSz="684900" eaLnBrk="1" hangingPunct="1">
                <a:defRPr/>
              </a:pPr>
              <a:r>
                <a:rPr lang="en-US" sz="1799" kern="0" spc="-38">
                  <a:solidFill>
                    <a:srgbClr val="E81123"/>
                  </a:solidFill>
                  <a:latin typeface="Segoe UI Semilight"/>
                  <a:ea typeface="Segoe UI" pitchFamily="34" charset="0"/>
                  <a:cs typeface="Segoe UI" pitchFamily="34" charset="0"/>
                </a:rPr>
                <a:t>+</a:t>
              </a:r>
            </a:p>
          </p:txBody>
        </p:sp>
        <p:sp>
          <p:nvSpPr>
            <p:cNvPr id="824" name="Rectangle 334">
              <a:extLst>
                <a:ext uri="{FF2B5EF4-FFF2-40B4-BE49-F238E27FC236}">
                  <a16:creationId xmlns:a16="http://schemas.microsoft.com/office/drawing/2014/main" id="{7F29CCF9-99AB-456F-A14C-DA4AEA045361}"/>
                </a:ext>
              </a:extLst>
            </p:cNvPr>
            <p:cNvSpPr/>
            <p:nvPr/>
          </p:nvSpPr>
          <p:spPr bwMode="auto">
            <a:xfrm>
              <a:off x="5523684" y="2730901"/>
              <a:ext cx="288780" cy="279737"/>
            </a:xfrm>
            <a:prstGeom prst="rect">
              <a:avLst/>
            </a:prstGeom>
            <a:grpFill/>
            <a:ln w="6350" cap="flat" cmpd="sng" algn="ctr">
              <a:noFill/>
              <a:prstDash val="solid"/>
              <a:miter lim="800000"/>
              <a:headEnd type="none" w="med" len="med"/>
              <a:tailEnd type="none" w="med" len="med"/>
            </a:ln>
            <a:effectLst/>
          </p:spPr>
          <p:txBody>
            <a:bodyPr lIns="0" tIns="0" rIns="0" bIns="0" anchor="ctr"/>
            <a:lstStyle/>
            <a:p>
              <a:pPr algn="ctr" defTabSz="684900" eaLnBrk="1" hangingPunct="1">
                <a:defRPr/>
              </a:pPr>
              <a:r>
                <a:rPr lang="en-US" sz="1799" kern="0" spc="-38">
                  <a:solidFill>
                    <a:srgbClr val="E81123"/>
                  </a:solidFill>
                  <a:latin typeface="Segoe UI Semilight"/>
                  <a:ea typeface="Segoe UI" pitchFamily="34" charset="0"/>
                  <a:cs typeface="Segoe UI" pitchFamily="34" charset="0"/>
                </a:rPr>
                <a:t>+</a:t>
              </a:r>
            </a:p>
          </p:txBody>
        </p:sp>
      </p:grpSp>
      <p:grpSp>
        <p:nvGrpSpPr>
          <p:cNvPr id="58393" name="Group 335">
            <a:extLst>
              <a:ext uri="{FF2B5EF4-FFF2-40B4-BE49-F238E27FC236}">
                <a16:creationId xmlns:a16="http://schemas.microsoft.com/office/drawing/2014/main" id="{24B7FAC3-0D0A-4DE5-BF3C-541F70EFB15F}"/>
              </a:ext>
            </a:extLst>
          </p:cNvPr>
          <p:cNvGrpSpPr>
            <a:grpSpLocks/>
          </p:cNvGrpSpPr>
          <p:nvPr/>
        </p:nvGrpSpPr>
        <p:grpSpPr bwMode="auto">
          <a:xfrm>
            <a:off x="5513388" y="2587625"/>
            <a:ext cx="1200150" cy="857250"/>
            <a:chOff x="7137428" y="1976544"/>
            <a:chExt cx="1598716" cy="1142240"/>
          </a:xfrm>
        </p:grpSpPr>
        <p:sp>
          <p:nvSpPr>
            <p:cNvPr id="826" name="Rectangle 25">
              <a:extLst>
                <a:ext uri="{FF2B5EF4-FFF2-40B4-BE49-F238E27FC236}">
                  <a16:creationId xmlns:a16="http://schemas.microsoft.com/office/drawing/2014/main" id="{24E8C4E3-769D-4190-A24C-85BE9B4643F8}"/>
                </a:ext>
              </a:extLst>
            </p:cNvPr>
            <p:cNvSpPr>
              <a:spLocks noChangeAspect="1"/>
            </p:cNvSpPr>
            <p:nvPr/>
          </p:nvSpPr>
          <p:spPr bwMode="auto">
            <a:xfrm>
              <a:off x="8285711" y="2427095"/>
              <a:ext cx="336239" cy="236909"/>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rgbClr val="969696"/>
            </a:solidFill>
            <a:ln w="6350" cap="flat" cmpd="sng" algn="ctr">
              <a:noFill/>
              <a:prstDash val="solid"/>
              <a:miter lim="800000"/>
              <a:headEnd type="none" w="med" len="med"/>
              <a:tailEnd type="none" w="med" len="med"/>
            </a:ln>
            <a:effectLst/>
          </p:spPr>
          <p:txBody>
            <a:bodyPr lIns="68543" tIns="137085" rIns="34272" bIns="68543" anchor="b"/>
            <a:lstStyle/>
            <a:p>
              <a:pPr algn="ctr" defTabSz="685106" eaLnBrk="1" hangingPunct="1">
                <a:defRPr/>
              </a:pPr>
              <a:endParaRPr lang="en-US" sz="1125" kern="0" spc="-38" err="1">
                <a:solidFill>
                  <a:srgbClr val="00188F"/>
                </a:solidFill>
                <a:latin typeface="Segoe UI Semilight"/>
                <a:ea typeface="Segoe UI" pitchFamily="34" charset="0"/>
                <a:cs typeface="Segoe UI" pitchFamily="34" charset="0"/>
              </a:endParaRPr>
            </a:p>
          </p:txBody>
        </p:sp>
        <p:grpSp>
          <p:nvGrpSpPr>
            <p:cNvPr id="827" name="Group 337">
              <a:extLst>
                <a:ext uri="{FF2B5EF4-FFF2-40B4-BE49-F238E27FC236}">
                  <a16:creationId xmlns:a16="http://schemas.microsoft.com/office/drawing/2014/main" id="{82841478-6EB1-48C3-9772-948CE6AF1482}"/>
                </a:ext>
              </a:extLst>
            </p:cNvPr>
            <p:cNvGrpSpPr/>
            <p:nvPr/>
          </p:nvGrpSpPr>
          <p:grpSpPr>
            <a:xfrm>
              <a:off x="8232850" y="2728524"/>
              <a:ext cx="503294" cy="390260"/>
              <a:chOff x="5427663" y="2924176"/>
              <a:chExt cx="1328738" cy="1014412"/>
            </a:xfrm>
            <a:solidFill>
              <a:srgbClr val="969696"/>
            </a:solidFill>
          </p:grpSpPr>
          <p:sp>
            <p:nvSpPr>
              <p:cNvPr id="849" name="Freeform 512">
                <a:extLst>
                  <a:ext uri="{FF2B5EF4-FFF2-40B4-BE49-F238E27FC236}">
                    <a16:creationId xmlns:a16="http://schemas.microsoft.com/office/drawing/2014/main" id="{ACA1B33F-EE4E-40FD-B4F7-E85ECB9D6E04}"/>
                  </a:ext>
                </a:extLst>
              </p:cNvPr>
              <p:cNvSpPr>
                <a:spLocks/>
              </p:cNvSpPr>
              <p:nvPr/>
            </p:nvSpPr>
            <p:spPr bwMode="auto">
              <a:xfrm>
                <a:off x="6389688" y="2924176"/>
                <a:ext cx="366713" cy="873125"/>
              </a:xfrm>
              <a:custGeom>
                <a:avLst/>
                <a:gdLst>
                  <a:gd name="T0" fmla="*/ 0 w 923"/>
                  <a:gd name="T1" fmla="*/ 0 h 2201"/>
                  <a:gd name="T2" fmla="*/ 141 w 923"/>
                  <a:gd name="T3" fmla="*/ 0 h 2201"/>
                  <a:gd name="T4" fmla="*/ 141 w 923"/>
                  <a:gd name="T5" fmla="*/ 2060 h 2201"/>
                  <a:gd name="T6" fmla="*/ 923 w 923"/>
                  <a:gd name="T7" fmla="*/ 2060 h 2201"/>
                  <a:gd name="T8" fmla="*/ 923 w 923"/>
                  <a:gd name="T9" fmla="*/ 2201 h 2201"/>
                  <a:gd name="T10" fmla="*/ 0 w 923"/>
                  <a:gd name="T11" fmla="*/ 2201 h 2201"/>
                  <a:gd name="T12" fmla="*/ 0 w 923"/>
                  <a:gd name="T13" fmla="*/ 0 h 2201"/>
                </a:gdLst>
                <a:ahLst/>
                <a:cxnLst>
                  <a:cxn ang="0">
                    <a:pos x="T0" y="T1"/>
                  </a:cxn>
                  <a:cxn ang="0">
                    <a:pos x="T2" y="T3"/>
                  </a:cxn>
                  <a:cxn ang="0">
                    <a:pos x="T4" y="T5"/>
                  </a:cxn>
                  <a:cxn ang="0">
                    <a:pos x="T6" y="T7"/>
                  </a:cxn>
                  <a:cxn ang="0">
                    <a:pos x="T8" y="T9"/>
                  </a:cxn>
                  <a:cxn ang="0">
                    <a:pos x="T10" y="T11"/>
                  </a:cxn>
                  <a:cxn ang="0">
                    <a:pos x="T12" y="T13"/>
                  </a:cxn>
                </a:cxnLst>
                <a:rect l="0" t="0" r="r" b="b"/>
                <a:pathLst>
                  <a:path w="923" h="2201">
                    <a:moveTo>
                      <a:pt x="0" y="0"/>
                    </a:moveTo>
                    <a:lnTo>
                      <a:pt x="141" y="0"/>
                    </a:lnTo>
                    <a:lnTo>
                      <a:pt x="141" y="2060"/>
                    </a:lnTo>
                    <a:lnTo>
                      <a:pt x="923" y="2060"/>
                    </a:lnTo>
                    <a:lnTo>
                      <a:pt x="923" y="2201"/>
                    </a:lnTo>
                    <a:lnTo>
                      <a:pt x="0" y="2201"/>
                    </a:lnTo>
                    <a:lnTo>
                      <a:pt x="0"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0" name="Rectangle 513">
                <a:extLst>
                  <a:ext uri="{FF2B5EF4-FFF2-40B4-BE49-F238E27FC236}">
                    <a16:creationId xmlns:a16="http://schemas.microsoft.com/office/drawing/2014/main" id="{2E541CE8-6317-420D-8DF5-478384303E2C}"/>
                  </a:ext>
                </a:extLst>
              </p:cNvPr>
              <p:cNvSpPr>
                <a:spLocks noChangeArrowheads="1"/>
              </p:cNvSpPr>
              <p:nvPr/>
            </p:nvSpPr>
            <p:spPr bwMode="auto">
              <a:xfrm>
                <a:off x="6526213" y="3381376"/>
                <a:ext cx="230188" cy="257175"/>
              </a:xfrm>
              <a:prstGeom prst="rect">
                <a:avLst/>
              </a:prstGeom>
              <a:grpFill/>
              <a:ln w="0">
                <a:noFill/>
                <a:prstDash val="solid"/>
                <a:miter lim="800000"/>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1" name="Rectangle 514">
                <a:extLst>
                  <a:ext uri="{FF2B5EF4-FFF2-40B4-BE49-F238E27FC236}">
                    <a16:creationId xmlns:a16="http://schemas.microsoft.com/office/drawing/2014/main" id="{F18C3806-BD27-4669-818E-80A2A21AEA51}"/>
                  </a:ext>
                </a:extLst>
              </p:cNvPr>
              <p:cNvSpPr>
                <a:spLocks noChangeArrowheads="1"/>
              </p:cNvSpPr>
              <p:nvPr/>
            </p:nvSpPr>
            <p:spPr bwMode="auto">
              <a:xfrm>
                <a:off x="6526213" y="3063876"/>
                <a:ext cx="200025" cy="230188"/>
              </a:xfrm>
              <a:prstGeom prst="rect">
                <a:avLst/>
              </a:prstGeom>
              <a:grpFill/>
              <a:ln w="0">
                <a:noFill/>
                <a:prstDash val="solid"/>
                <a:miter lim="800000"/>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2" name="Freeform 515">
                <a:extLst>
                  <a:ext uri="{FF2B5EF4-FFF2-40B4-BE49-F238E27FC236}">
                    <a16:creationId xmlns:a16="http://schemas.microsoft.com/office/drawing/2014/main" id="{DB4CFEA4-2AAD-4F21-B426-A3002C328836}"/>
                  </a:ext>
                </a:extLst>
              </p:cNvPr>
              <p:cNvSpPr>
                <a:spLocks noEditPoints="1"/>
              </p:cNvSpPr>
              <p:nvPr/>
            </p:nvSpPr>
            <p:spPr bwMode="auto">
              <a:xfrm>
                <a:off x="5519738" y="3602038"/>
                <a:ext cx="334963" cy="336550"/>
              </a:xfrm>
              <a:custGeom>
                <a:avLst/>
                <a:gdLst>
                  <a:gd name="T0" fmla="*/ 385 w 846"/>
                  <a:gd name="T1" fmla="*/ 191 h 849"/>
                  <a:gd name="T2" fmla="*/ 315 w 846"/>
                  <a:gd name="T3" fmla="*/ 215 h 849"/>
                  <a:gd name="T4" fmla="*/ 257 w 846"/>
                  <a:gd name="T5" fmla="*/ 258 h 849"/>
                  <a:gd name="T6" fmla="*/ 214 w 846"/>
                  <a:gd name="T7" fmla="*/ 316 h 849"/>
                  <a:gd name="T8" fmla="*/ 191 w 846"/>
                  <a:gd name="T9" fmla="*/ 386 h 849"/>
                  <a:gd name="T10" fmla="*/ 191 w 846"/>
                  <a:gd name="T11" fmla="*/ 463 h 849"/>
                  <a:gd name="T12" fmla="*/ 214 w 846"/>
                  <a:gd name="T13" fmla="*/ 533 h 849"/>
                  <a:gd name="T14" fmla="*/ 257 w 846"/>
                  <a:gd name="T15" fmla="*/ 592 h 849"/>
                  <a:gd name="T16" fmla="*/ 315 w 846"/>
                  <a:gd name="T17" fmla="*/ 634 h 849"/>
                  <a:gd name="T18" fmla="*/ 385 w 846"/>
                  <a:gd name="T19" fmla="*/ 658 h 849"/>
                  <a:gd name="T20" fmla="*/ 461 w 846"/>
                  <a:gd name="T21" fmla="*/ 658 h 849"/>
                  <a:gd name="T22" fmla="*/ 532 w 846"/>
                  <a:gd name="T23" fmla="*/ 634 h 849"/>
                  <a:gd name="T24" fmla="*/ 590 w 846"/>
                  <a:gd name="T25" fmla="*/ 592 h 849"/>
                  <a:gd name="T26" fmla="*/ 632 w 846"/>
                  <a:gd name="T27" fmla="*/ 533 h 849"/>
                  <a:gd name="T28" fmla="*/ 656 w 846"/>
                  <a:gd name="T29" fmla="*/ 463 h 849"/>
                  <a:gd name="T30" fmla="*/ 656 w 846"/>
                  <a:gd name="T31" fmla="*/ 386 h 849"/>
                  <a:gd name="T32" fmla="*/ 632 w 846"/>
                  <a:gd name="T33" fmla="*/ 316 h 849"/>
                  <a:gd name="T34" fmla="*/ 590 w 846"/>
                  <a:gd name="T35" fmla="*/ 258 h 849"/>
                  <a:gd name="T36" fmla="*/ 532 w 846"/>
                  <a:gd name="T37" fmla="*/ 215 h 849"/>
                  <a:gd name="T38" fmla="*/ 461 w 846"/>
                  <a:gd name="T39" fmla="*/ 191 h 849"/>
                  <a:gd name="T40" fmla="*/ 423 w 846"/>
                  <a:gd name="T41" fmla="*/ 0 h 849"/>
                  <a:gd name="T42" fmla="*/ 520 w 846"/>
                  <a:gd name="T43" fmla="*/ 11 h 849"/>
                  <a:gd name="T44" fmla="*/ 609 w 846"/>
                  <a:gd name="T45" fmla="*/ 43 h 849"/>
                  <a:gd name="T46" fmla="*/ 687 w 846"/>
                  <a:gd name="T47" fmla="*/ 93 h 849"/>
                  <a:gd name="T48" fmla="*/ 754 w 846"/>
                  <a:gd name="T49" fmla="*/ 160 h 849"/>
                  <a:gd name="T50" fmla="*/ 803 w 846"/>
                  <a:gd name="T51" fmla="*/ 238 h 849"/>
                  <a:gd name="T52" fmla="*/ 835 w 846"/>
                  <a:gd name="T53" fmla="*/ 327 h 849"/>
                  <a:gd name="T54" fmla="*/ 846 w 846"/>
                  <a:gd name="T55" fmla="*/ 424 h 849"/>
                  <a:gd name="T56" fmla="*/ 835 w 846"/>
                  <a:gd name="T57" fmla="*/ 522 h 849"/>
                  <a:gd name="T58" fmla="*/ 803 w 846"/>
                  <a:gd name="T59" fmla="*/ 611 h 849"/>
                  <a:gd name="T60" fmla="*/ 754 w 846"/>
                  <a:gd name="T61" fmla="*/ 690 h 849"/>
                  <a:gd name="T62" fmla="*/ 687 w 846"/>
                  <a:gd name="T63" fmla="*/ 756 h 849"/>
                  <a:gd name="T64" fmla="*/ 609 w 846"/>
                  <a:gd name="T65" fmla="*/ 806 h 849"/>
                  <a:gd name="T66" fmla="*/ 520 w 846"/>
                  <a:gd name="T67" fmla="*/ 838 h 849"/>
                  <a:gd name="T68" fmla="*/ 423 w 846"/>
                  <a:gd name="T69" fmla="*/ 849 h 849"/>
                  <a:gd name="T70" fmla="*/ 326 w 846"/>
                  <a:gd name="T71" fmla="*/ 838 h 849"/>
                  <a:gd name="T72" fmla="*/ 237 w 846"/>
                  <a:gd name="T73" fmla="*/ 806 h 849"/>
                  <a:gd name="T74" fmla="*/ 159 w 846"/>
                  <a:gd name="T75" fmla="*/ 756 h 849"/>
                  <a:gd name="T76" fmla="*/ 93 w 846"/>
                  <a:gd name="T77" fmla="*/ 690 h 849"/>
                  <a:gd name="T78" fmla="*/ 43 w 846"/>
                  <a:gd name="T79" fmla="*/ 611 h 849"/>
                  <a:gd name="T80" fmla="*/ 11 w 846"/>
                  <a:gd name="T81" fmla="*/ 522 h 849"/>
                  <a:gd name="T82" fmla="*/ 0 w 846"/>
                  <a:gd name="T83" fmla="*/ 424 h 849"/>
                  <a:gd name="T84" fmla="*/ 11 w 846"/>
                  <a:gd name="T85" fmla="*/ 327 h 849"/>
                  <a:gd name="T86" fmla="*/ 43 w 846"/>
                  <a:gd name="T87" fmla="*/ 238 h 849"/>
                  <a:gd name="T88" fmla="*/ 93 w 846"/>
                  <a:gd name="T89" fmla="*/ 160 h 849"/>
                  <a:gd name="T90" fmla="*/ 159 w 846"/>
                  <a:gd name="T91" fmla="*/ 93 h 849"/>
                  <a:gd name="T92" fmla="*/ 237 w 846"/>
                  <a:gd name="T93" fmla="*/ 43 h 849"/>
                  <a:gd name="T94" fmla="*/ 326 w 846"/>
                  <a:gd name="T95" fmla="*/ 11 h 849"/>
                  <a:gd name="T96" fmla="*/ 423 w 846"/>
                  <a:gd name="T97"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46" h="849">
                    <a:moveTo>
                      <a:pt x="423" y="188"/>
                    </a:moveTo>
                    <a:lnTo>
                      <a:pt x="385" y="191"/>
                    </a:lnTo>
                    <a:lnTo>
                      <a:pt x="348" y="200"/>
                    </a:lnTo>
                    <a:lnTo>
                      <a:pt x="315" y="215"/>
                    </a:lnTo>
                    <a:lnTo>
                      <a:pt x="284" y="234"/>
                    </a:lnTo>
                    <a:lnTo>
                      <a:pt x="257" y="258"/>
                    </a:lnTo>
                    <a:lnTo>
                      <a:pt x="233" y="285"/>
                    </a:lnTo>
                    <a:lnTo>
                      <a:pt x="214" y="316"/>
                    </a:lnTo>
                    <a:lnTo>
                      <a:pt x="200" y="349"/>
                    </a:lnTo>
                    <a:lnTo>
                      <a:pt x="191" y="386"/>
                    </a:lnTo>
                    <a:lnTo>
                      <a:pt x="187" y="424"/>
                    </a:lnTo>
                    <a:lnTo>
                      <a:pt x="191" y="463"/>
                    </a:lnTo>
                    <a:lnTo>
                      <a:pt x="200" y="499"/>
                    </a:lnTo>
                    <a:lnTo>
                      <a:pt x="214" y="533"/>
                    </a:lnTo>
                    <a:lnTo>
                      <a:pt x="233" y="564"/>
                    </a:lnTo>
                    <a:lnTo>
                      <a:pt x="257" y="592"/>
                    </a:lnTo>
                    <a:lnTo>
                      <a:pt x="284" y="615"/>
                    </a:lnTo>
                    <a:lnTo>
                      <a:pt x="315" y="634"/>
                    </a:lnTo>
                    <a:lnTo>
                      <a:pt x="348" y="649"/>
                    </a:lnTo>
                    <a:lnTo>
                      <a:pt x="385" y="658"/>
                    </a:lnTo>
                    <a:lnTo>
                      <a:pt x="423" y="661"/>
                    </a:lnTo>
                    <a:lnTo>
                      <a:pt x="461" y="658"/>
                    </a:lnTo>
                    <a:lnTo>
                      <a:pt x="497" y="649"/>
                    </a:lnTo>
                    <a:lnTo>
                      <a:pt x="532" y="634"/>
                    </a:lnTo>
                    <a:lnTo>
                      <a:pt x="562" y="615"/>
                    </a:lnTo>
                    <a:lnTo>
                      <a:pt x="590" y="592"/>
                    </a:lnTo>
                    <a:lnTo>
                      <a:pt x="613" y="564"/>
                    </a:lnTo>
                    <a:lnTo>
                      <a:pt x="632" y="533"/>
                    </a:lnTo>
                    <a:lnTo>
                      <a:pt x="647" y="499"/>
                    </a:lnTo>
                    <a:lnTo>
                      <a:pt x="656" y="463"/>
                    </a:lnTo>
                    <a:lnTo>
                      <a:pt x="659" y="424"/>
                    </a:lnTo>
                    <a:lnTo>
                      <a:pt x="656" y="386"/>
                    </a:lnTo>
                    <a:lnTo>
                      <a:pt x="647" y="349"/>
                    </a:lnTo>
                    <a:lnTo>
                      <a:pt x="632" y="316"/>
                    </a:lnTo>
                    <a:lnTo>
                      <a:pt x="613" y="285"/>
                    </a:lnTo>
                    <a:lnTo>
                      <a:pt x="590" y="258"/>
                    </a:lnTo>
                    <a:lnTo>
                      <a:pt x="562" y="234"/>
                    </a:lnTo>
                    <a:lnTo>
                      <a:pt x="532" y="215"/>
                    </a:lnTo>
                    <a:lnTo>
                      <a:pt x="497" y="200"/>
                    </a:lnTo>
                    <a:lnTo>
                      <a:pt x="461" y="191"/>
                    </a:lnTo>
                    <a:lnTo>
                      <a:pt x="423" y="188"/>
                    </a:lnTo>
                    <a:close/>
                    <a:moveTo>
                      <a:pt x="423" y="0"/>
                    </a:moveTo>
                    <a:lnTo>
                      <a:pt x="473" y="2"/>
                    </a:lnTo>
                    <a:lnTo>
                      <a:pt x="520" y="11"/>
                    </a:lnTo>
                    <a:lnTo>
                      <a:pt x="565" y="25"/>
                    </a:lnTo>
                    <a:lnTo>
                      <a:pt x="609" y="43"/>
                    </a:lnTo>
                    <a:lnTo>
                      <a:pt x="650" y="67"/>
                    </a:lnTo>
                    <a:lnTo>
                      <a:pt x="687" y="93"/>
                    </a:lnTo>
                    <a:lnTo>
                      <a:pt x="722" y="125"/>
                    </a:lnTo>
                    <a:lnTo>
                      <a:pt x="754" y="160"/>
                    </a:lnTo>
                    <a:lnTo>
                      <a:pt x="780" y="197"/>
                    </a:lnTo>
                    <a:lnTo>
                      <a:pt x="803" y="238"/>
                    </a:lnTo>
                    <a:lnTo>
                      <a:pt x="822" y="281"/>
                    </a:lnTo>
                    <a:lnTo>
                      <a:pt x="835" y="327"/>
                    </a:lnTo>
                    <a:lnTo>
                      <a:pt x="843" y="375"/>
                    </a:lnTo>
                    <a:lnTo>
                      <a:pt x="846" y="424"/>
                    </a:lnTo>
                    <a:lnTo>
                      <a:pt x="843" y="474"/>
                    </a:lnTo>
                    <a:lnTo>
                      <a:pt x="835" y="522"/>
                    </a:lnTo>
                    <a:lnTo>
                      <a:pt x="822" y="567"/>
                    </a:lnTo>
                    <a:lnTo>
                      <a:pt x="803" y="611"/>
                    </a:lnTo>
                    <a:lnTo>
                      <a:pt x="780" y="652"/>
                    </a:lnTo>
                    <a:lnTo>
                      <a:pt x="754" y="690"/>
                    </a:lnTo>
                    <a:lnTo>
                      <a:pt x="722" y="724"/>
                    </a:lnTo>
                    <a:lnTo>
                      <a:pt x="687" y="756"/>
                    </a:lnTo>
                    <a:lnTo>
                      <a:pt x="650" y="783"/>
                    </a:lnTo>
                    <a:lnTo>
                      <a:pt x="609" y="806"/>
                    </a:lnTo>
                    <a:lnTo>
                      <a:pt x="565" y="824"/>
                    </a:lnTo>
                    <a:lnTo>
                      <a:pt x="520" y="838"/>
                    </a:lnTo>
                    <a:lnTo>
                      <a:pt x="473" y="846"/>
                    </a:lnTo>
                    <a:lnTo>
                      <a:pt x="423" y="849"/>
                    </a:lnTo>
                    <a:lnTo>
                      <a:pt x="374" y="846"/>
                    </a:lnTo>
                    <a:lnTo>
                      <a:pt x="326" y="838"/>
                    </a:lnTo>
                    <a:lnTo>
                      <a:pt x="280" y="824"/>
                    </a:lnTo>
                    <a:lnTo>
                      <a:pt x="237" y="806"/>
                    </a:lnTo>
                    <a:lnTo>
                      <a:pt x="197" y="783"/>
                    </a:lnTo>
                    <a:lnTo>
                      <a:pt x="159" y="756"/>
                    </a:lnTo>
                    <a:lnTo>
                      <a:pt x="124" y="724"/>
                    </a:lnTo>
                    <a:lnTo>
                      <a:pt x="93" y="690"/>
                    </a:lnTo>
                    <a:lnTo>
                      <a:pt x="66" y="652"/>
                    </a:lnTo>
                    <a:lnTo>
                      <a:pt x="43" y="611"/>
                    </a:lnTo>
                    <a:lnTo>
                      <a:pt x="25" y="567"/>
                    </a:lnTo>
                    <a:lnTo>
                      <a:pt x="11" y="522"/>
                    </a:lnTo>
                    <a:lnTo>
                      <a:pt x="2" y="474"/>
                    </a:lnTo>
                    <a:lnTo>
                      <a:pt x="0" y="424"/>
                    </a:lnTo>
                    <a:lnTo>
                      <a:pt x="2" y="375"/>
                    </a:lnTo>
                    <a:lnTo>
                      <a:pt x="11" y="327"/>
                    </a:lnTo>
                    <a:lnTo>
                      <a:pt x="25" y="281"/>
                    </a:lnTo>
                    <a:lnTo>
                      <a:pt x="43" y="238"/>
                    </a:lnTo>
                    <a:lnTo>
                      <a:pt x="66" y="197"/>
                    </a:lnTo>
                    <a:lnTo>
                      <a:pt x="93" y="160"/>
                    </a:lnTo>
                    <a:lnTo>
                      <a:pt x="124" y="125"/>
                    </a:lnTo>
                    <a:lnTo>
                      <a:pt x="159" y="93"/>
                    </a:lnTo>
                    <a:lnTo>
                      <a:pt x="197" y="67"/>
                    </a:lnTo>
                    <a:lnTo>
                      <a:pt x="237" y="43"/>
                    </a:lnTo>
                    <a:lnTo>
                      <a:pt x="280" y="25"/>
                    </a:lnTo>
                    <a:lnTo>
                      <a:pt x="326" y="11"/>
                    </a:lnTo>
                    <a:lnTo>
                      <a:pt x="374" y="2"/>
                    </a:lnTo>
                    <a:lnTo>
                      <a:pt x="423"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3" name="Freeform 516">
                <a:extLst>
                  <a:ext uri="{FF2B5EF4-FFF2-40B4-BE49-F238E27FC236}">
                    <a16:creationId xmlns:a16="http://schemas.microsoft.com/office/drawing/2014/main" id="{3B30233B-2B83-4A52-BFC9-C8EF216D09A4}"/>
                  </a:ext>
                </a:extLst>
              </p:cNvPr>
              <p:cNvSpPr>
                <a:spLocks noEditPoints="1"/>
              </p:cNvSpPr>
              <p:nvPr/>
            </p:nvSpPr>
            <p:spPr bwMode="auto">
              <a:xfrm>
                <a:off x="5992813" y="3602038"/>
                <a:ext cx="334963" cy="336550"/>
              </a:xfrm>
              <a:custGeom>
                <a:avLst/>
                <a:gdLst>
                  <a:gd name="T0" fmla="*/ 385 w 848"/>
                  <a:gd name="T1" fmla="*/ 191 h 849"/>
                  <a:gd name="T2" fmla="*/ 316 w 848"/>
                  <a:gd name="T3" fmla="*/ 215 h 849"/>
                  <a:gd name="T4" fmla="*/ 257 w 848"/>
                  <a:gd name="T5" fmla="*/ 258 h 849"/>
                  <a:gd name="T6" fmla="*/ 214 w 848"/>
                  <a:gd name="T7" fmla="*/ 316 h 849"/>
                  <a:gd name="T8" fmla="*/ 192 w 848"/>
                  <a:gd name="T9" fmla="*/ 386 h 849"/>
                  <a:gd name="T10" fmla="*/ 192 w 848"/>
                  <a:gd name="T11" fmla="*/ 463 h 849"/>
                  <a:gd name="T12" fmla="*/ 214 w 848"/>
                  <a:gd name="T13" fmla="*/ 533 h 849"/>
                  <a:gd name="T14" fmla="*/ 257 w 848"/>
                  <a:gd name="T15" fmla="*/ 592 h 849"/>
                  <a:gd name="T16" fmla="*/ 316 w 848"/>
                  <a:gd name="T17" fmla="*/ 634 h 849"/>
                  <a:gd name="T18" fmla="*/ 385 w 848"/>
                  <a:gd name="T19" fmla="*/ 658 h 849"/>
                  <a:gd name="T20" fmla="*/ 462 w 848"/>
                  <a:gd name="T21" fmla="*/ 658 h 849"/>
                  <a:gd name="T22" fmla="*/ 532 w 848"/>
                  <a:gd name="T23" fmla="*/ 634 h 849"/>
                  <a:gd name="T24" fmla="*/ 590 w 848"/>
                  <a:gd name="T25" fmla="*/ 592 h 849"/>
                  <a:gd name="T26" fmla="*/ 633 w 848"/>
                  <a:gd name="T27" fmla="*/ 533 h 849"/>
                  <a:gd name="T28" fmla="*/ 656 w 848"/>
                  <a:gd name="T29" fmla="*/ 463 h 849"/>
                  <a:gd name="T30" fmla="*/ 656 w 848"/>
                  <a:gd name="T31" fmla="*/ 386 h 849"/>
                  <a:gd name="T32" fmla="*/ 633 w 848"/>
                  <a:gd name="T33" fmla="*/ 316 h 849"/>
                  <a:gd name="T34" fmla="*/ 590 w 848"/>
                  <a:gd name="T35" fmla="*/ 258 h 849"/>
                  <a:gd name="T36" fmla="*/ 532 w 848"/>
                  <a:gd name="T37" fmla="*/ 215 h 849"/>
                  <a:gd name="T38" fmla="*/ 462 w 848"/>
                  <a:gd name="T39" fmla="*/ 191 h 849"/>
                  <a:gd name="T40" fmla="*/ 424 w 848"/>
                  <a:gd name="T41" fmla="*/ 0 h 849"/>
                  <a:gd name="T42" fmla="*/ 521 w 848"/>
                  <a:gd name="T43" fmla="*/ 11 h 849"/>
                  <a:gd name="T44" fmla="*/ 610 w 848"/>
                  <a:gd name="T45" fmla="*/ 43 h 849"/>
                  <a:gd name="T46" fmla="*/ 689 w 848"/>
                  <a:gd name="T47" fmla="*/ 93 h 849"/>
                  <a:gd name="T48" fmla="*/ 754 w 848"/>
                  <a:gd name="T49" fmla="*/ 160 h 849"/>
                  <a:gd name="T50" fmla="*/ 804 w 848"/>
                  <a:gd name="T51" fmla="*/ 238 h 849"/>
                  <a:gd name="T52" fmla="*/ 836 w 848"/>
                  <a:gd name="T53" fmla="*/ 327 h 849"/>
                  <a:gd name="T54" fmla="*/ 848 w 848"/>
                  <a:gd name="T55" fmla="*/ 424 h 849"/>
                  <a:gd name="T56" fmla="*/ 836 w 848"/>
                  <a:gd name="T57" fmla="*/ 522 h 849"/>
                  <a:gd name="T58" fmla="*/ 804 w 848"/>
                  <a:gd name="T59" fmla="*/ 611 h 849"/>
                  <a:gd name="T60" fmla="*/ 754 w 848"/>
                  <a:gd name="T61" fmla="*/ 690 h 849"/>
                  <a:gd name="T62" fmla="*/ 689 w 848"/>
                  <a:gd name="T63" fmla="*/ 756 h 849"/>
                  <a:gd name="T64" fmla="*/ 610 w 848"/>
                  <a:gd name="T65" fmla="*/ 806 h 849"/>
                  <a:gd name="T66" fmla="*/ 521 w 848"/>
                  <a:gd name="T67" fmla="*/ 838 h 849"/>
                  <a:gd name="T68" fmla="*/ 424 w 848"/>
                  <a:gd name="T69" fmla="*/ 849 h 849"/>
                  <a:gd name="T70" fmla="*/ 327 w 848"/>
                  <a:gd name="T71" fmla="*/ 838 h 849"/>
                  <a:gd name="T72" fmla="*/ 238 w 848"/>
                  <a:gd name="T73" fmla="*/ 806 h 849"/>
                  <a:gd name="T74" fmla="*/ 159 w 848"/>
                  <a:gd name="T75" fmla="*/ 756 h 849"/>
                  <a:gd name="T76" fmla="*/ 94 w 848"/>
                  <a:gd name="T77" fmla="*/ 690 h 849"/>
                  <a:gd name="T78" fmla="*/ 44 w 848"/>
                  <a:gd name="T79" fmla="*/ 611 h 849"/>
                  <a:gd name="T80" fmla="*/ 12 w 848"/>
                  <a:gd name="T81" fmla="*/ 522 h 849"/>
                  <a:gd name="T82" fmla="*/ 0 w 848"/>
                  <a:gd name="T83" fmla="*/ 424 h 849"/>
                  <a:gd name="T84" fmla="*/ 12 w 848"/>
                  <a:gd name="T85" fmla="*/ 327 h 849"/>
                  <a:gd name="T86" fmla="*/ 44 w 848"/>
                  <a:gd name="T87" fmla="*/ 238 h 849"/>
                  <a:gd name="T88" fmla="*/ 94 w 848"/>
                  <a:gd name="T89" fmla="*/ 160 h 849"/>
                  <a:gd name="T90" fmla="*/ 159 w 848"/>
                  <a:gd name="T91" fmla="*/ 93 h 849"/>
                  <a:gd name="T92" fmla="*/ 238 w 848"/>
                  <a:gd name="T93" fmla="*/ 43 h 849"/>
                  <a:gd name="T94" fmla="*/ 327 w 848"/>
                  <a:gd name="T95" fmla="*/ 11 h 849"/>
                  <a:gd name="T96" fmla="*/ 424 w 848"/>
                  <a:gd name="T97"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48" h="849">
                    <a:moveTo>
                      <a:pt x="424" y="188"/>
                    </a:moveTo>
                    <a:lnTo>
                      <a:pt x="385" y="191"/>
                    </a:lnTo>
                    <a:lnTo>
                      <a:pt x="350" y="200"/>
                    </a:lnTo>
                    <a:lnTo>
                      <a:pt x="316" y="215"/>
                    </a:lnTo>
                    <a:lnTo>
                      <a:pt x="284" y="234"/>
                    </a:lnTo>
                    <a:lnTo>
                      <a:pt x="257" y="258"/>
                    </a:lnTo>
                    <a:lnTo>
                      <a:pt x="234" y="285"/>
                    </a:lnTo>
                    <a:lnTo>
                      <a:pt x="214" y="316"/>
                    </a:lnTo>
                    <a:lnTo>
                      <a:pt x="200" y="349"/>
                    </a:lnTo>
                    <a:lnTo>
                      <a:pt x="192" y="386"/>
                    </a:lnTo>
                    <a:lnTo>
                      <a:pt x="189" y="424"/>
                    </a:lnTo>
                    <a:lnTo>
                      <a:pt x="192" y="463"/>
                    </a:lnTo>
                    <a:lnTo>
                      <a:pt x="200" y="499"/>
                    </a:lnTo>
                    <a:lnTo>
                      <a:pt x="214" y="533"/>
                    </a:lnTo>
                    <a:lnTo>
                      <a:pt x="234" y="564"/>
                    </a:lnTo>
                    <a:lnTo>
                      <a:pt x="257" y="592"/>
                    </a:lnTo>
                    <a:lnTo>
                      <a:pt x="284" y="615"/>
                    </a:lnTo>
                    <a:lnTo>
                      <a:pt x="316" y="634"/>
                    </a:lnTo>
                    <a:lnTo>
                      <a:pt x="350" y="649"/>
                    </a:lnTo>
                    <a:lnTo>
                      <a:pt x="385" y="658"/>
                    </a:lnTo>
                    <a:lnTo>
                      <a:pt x="424" y="661"/>
                    </a:lnTo>
                    <a:lnTo>
                      <a:pt x="462" y="658"/>
                    </a:lnTo>
                    <a:lnTo>
                      <a:pt x="498" y="649"/>
                    </a:lnTo>
                    <a:lnTo>
                      <a:pt x="532" y="634"/>
                    </a:lnTo>
                    <a:lnTo>
                      <a:pt x="563" y="615"/>
                    </a:lnTo>
                    <a:lnTo>
                      <a:pt x="590" y="592"/>
                    </a:lnTo>
                    <a:lnTo>
                      <a:pt x="614" y="564"/>
                    </a:lnTo>
                    <a:lnTo>
                      <a:pt x="633" y="533"/>
                    </a:lnTo>
                    <a:lnTo>
                      <a:pt x="648" y="499"/>
                    </a:lnTo>
                    <a:lnTo>
                      <a:pt x="656" y="463"/>
                    </a:lnTo>
                    <a:lnTo>
                      <a:pt x="659" y="424"/>
                    </a:lnTo>
                    <a:lnTo>
                      <a:pt x="656" y="386"/>
                    </a:lnTo>
                    <a:lnTo>
                      <a:pt x="648" y="349"/>
                    </a:lnTo>
                    <a:lnTo>
                      <a:pt x="633" y="316"/>
                    </a:lnTo>
                    <a:lnTo>
                      <a:pt x="614" y="285"/>
                    </a:lnTo>
                    <a:lnTo>
                      <a:pt x="590" y="258"/>
                    </a:lnTo>
                    <a:lnTo>
                      <a:pt x="563" y="234"/>
                    </a:lnTo>
                    <a:lnTo>
                      <a:pt x="532" y="215"/>
                    </a:lnTo>
                    <a:lnTo>
                      <a:pt x="498" y="200"/>
                    </a:lnTo>
                    <a:lnTo>
                      <a:pt x="462" y="191"/>
                    </a:lnTo>
                    <a:lnTo>
                      <a:pt x="424" y="188"/>
                    </a:lnTo>
                    <a:close/>
                    <a:moveTo>
                      <a:pt x="424" y="0"/>
                    </a:moveTo>
                    <a:lnTo>
                      <a:pt x="473" y="2"/>
                    </a:lnTo>
                    <a:lnTo>
                      <a:pt x="521" y="11"/>
                    </a:lnTo>
                    <a:lnTo>
                      <a:pt x="567" y="25"/>
                    </a:lnTo>
                    <a:lnTo>
                      <a:pt x="610" y="43"/>
                    </a:lnTo>
                    <a:lnTo>
                      <a:pt x="651" y="67"/>
                    </a:lnTo>
                    <a:lnTo>
                      <a:pt x="689" y="93"/>
                    </a:lnTo>
                    <a:lnTo>
                      <a:pt x="723" y="125"/>
                    </a:lnTo>
                    <a:lnTo>
                      <a:pt x="754" y="160"/>
                    </a:lnTo>
                    <a:lnTo>
                      <a:pt x="781" y="197"/>
                    </a:lnTo>
                    <a:lnTo>
                      <a:pt x="804" y="238"/>
                    </a:lnTo>
                    <a:lnTo>
                      <a:pt x="822" y="281"/>
                    </a:lnTo>
                    <a:lnTo>
                      <a:pt x="836" y="327"/>
                    </a:lnTo>
                    <a:lnTo>
                      <a:pt x="844" y="375"/>
                    </a:lnTo>
                    <a:lnTo>
                      <a:pt x="848" y="424"/>
                    </a:lnTo>
                    <a:lnTo>
                      <a:pt x="844" y="474"/>
                    </a:lnTo>
                    <a:lnTo>
                      <a:pt x="836" y="522"/>
                    </a:lnTo>
                    <a:lnTo>
                      <a:pt x="822" y="567"/>
                    </a:lnTo>
                    <a:lnTo>
                      <a:pt x="804" y="611"/>
                    </a:lnTo>
                    <a:lnTo>
                      <a:pt x="781" y="652"/>
                    </a:lnTo>
                    <a:lnTo>
                      <a:pt x="754" y="690"/>
                    </a:lnTo>
                    <a:lnTo>
                      <a:pt x="723" y="724"/>
                    </a:lnTo>
                    <a:lnTo>
                      <a:pt x="689" y="756"/>
                    </a:lnTo>
                    <a:lnTo>
                      <a:pt x="651" y="783"/>
                    </a:lnTo>
                    <a:lnTo>
                      <a:pt x="610" y="806"/>
                    </a:lnTo>
                    <a:lnTo>
                      <a:pt x="567" y="824"/>
                    </a:lnTo>
                    <a:lnTo>
                      <a:pt x="521" y="838"/>
                    </a:lnTo>
                    <a:lnTo>
                      <a:pt x="473" y="846"/>
                    </a:lnTo>
                    <a:lnTo>
                      <a:pt x="424" y="849"/>
                    </a:lnTo>
                    <a:lnTo>
                      <a:pt x="375" y="846"/>
                    </a:lnTo>
                    <a:lnTo>
                      <a:pt x="327" y="838"/>
                    </a:lnTo>
                    <a:lnTo>
                      <a:pt x="281" y="824"/>
                    </a:lnTo>
                    <a:lnTo>
                      <a:pt x="238" y="806"/>
                    </a:lnTo>
                    <a:lnTo>
                      <a:pt x="197" y="783"/>
                    </a:lnTo>
                    <a:lnTo>
                      <a:pt x="159" y="756"/>
                    </a:lnTo>
                    <a:lnTo>
                      <a:pt x="125" y="724"/>
                    </a:lnTo>
                    <a:lnTo>
                      <a:pt x="94" y="690"/>
                    </a:lnTo>
                    <a:lnTo>
                      <a:pt x="67" y="652"/>
                    </a:lnTo>
                    <a:lnTo>
                      <a:pt x="44" y="611"/>
                    </a:lnTo>
                    <a:lnTo>
                      <a:pt x="25" y="567"/>
                    </a:lnTo>
                    <a:lnTo>
                      <a:pt x="12" y="522"/>
                    </a:lnTo>
                    <a:lnTo>
                      <a:pt x="3" y="474"/>
                    </a:lnTo>
                    <a:lnTo>
                      <a:pt x="0" y="424"/>
                    </a:lnTo>
                    <a:lnTo>
                      <a:pt x="3" y="375"/>
                    </a:lnTo>
                    <a:lnTo>
                      <a:pt x="12" y="327"/>
                    </a:lnTo>
                    <a:lnTo>
                      <a:pt x="25" y="281"/>
                    </a:lnTo>
                    <a:lnTo>
                      <a:pt x="44" y="238"/>
                    </a:lnTo>
                    <a:lnTo>
                      <a:pt x="67" y="197"/>
                    </a:lnTo>
                    <a:lnTo>
                      <a:pt x="94" y="160"/>
                    </a:lnTo>
                    <a:lnTo>
                      <a:pt x="125" y="125"/>
                    </a:lnTo>
                    <a:lnTo>
                      <a:pt x="159" y="93"/>
                    </a:lnTo>
                    <a:lnTo>
                      <a:pt x="197" y="67"/>
                    </a:lnTo>
                    <a:lnTo>
                      <a:pt x="238" y="43"/>
                    </a:lnTo>
                    <a:lnTo>
                      <a:pt x="281" y="25"/>
                    </a:lnTo>
                    <a:lnTo>
                      <a:pt x="327" y="11"/>
                    </a:lnTo>
                    <a:lnTo>
                      <a:pt x="375" y="2"/>
                    </a:lnTo>
                    <a:lnTo>
                      <a:pt x="424"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4" name="Freeform 517">
                <a:extLst>
                  <a:ext uri="{FF2B5EF4-FFF2-40B4-BE49-F238E27FC236}">
                    <a16:creationId xmlns:a16="http://schemas.microsoft.com/office/drawing/2014/main" id="{709D5C21-274B-4A17-B145-E33FDA6FC192}"/>
                  </a:ext>
                </a:extLst>
              </p:cNvPr>
              <p:cNvSpPr>
                <a:spLocks/>
              </p:cNvSpPr>
              <p:nvPr/>
            </p:nvSpPr>
            <p:spPr bwMode="auto">
              <a:xfrm>
                <a:off x="5721351" y="2935288"/>
                <a:ext cx="525463" cy="581025"/>
              </a:xfrm>
              <a:custGeom>
                <a:avLst/>
                <a:gdLst>
                  <a:gd name="T0" fmla="*/ 805 w 1327"/>
                  <a:gd name="T1" fmla="*/ 1 h 1464"/>
                  <a:gd name="T2" fmla="*/ 828 w 1327"/>
                  <a:gd name="T3" fmla="*/ 8 h 1464"/>
                  <a:gd name="T4" fmla="*/ 848 w 1327"/>
                  <a:gd name="T5" fmla="*/ 19 h 1464"/>
                  <a:gd name="T6" fmla="*/ 869 w 1327"/>
                  <a:gd name="T7" fmla="*/ 36 h 1464"/>
                  <a:gd name="T8" fmla="*/ 891 w 1327"/>
                  <a:gd name="T9" fmla="*/ 61 h 1464"/>
                  <a:gd name="T10" fmla="*/ 921 w 1327"/>
                  <a:gd name="T11" fmla="*/ 102 h 1464"/>
                  <a:gd name="T12" fmla="*/ 945 w 1327"/>
                  <a:gd name="T13" fmla="*/ 149 h 1464"/>
                  <a:gd name="T14" fmla="*/ 957 w 1327"/>
                  <a:gd name="T15" fmla="*/ 183 h 1464"/>
                  <a:gd name="T16" fmla="*/ 979 w 1327"/>
                  <a:gd name="T17" fmla="*/ 245 h 1464"/>
                  <a:gd name="T18" fmla="*/ 1003 w 1327"/>
                  <a:gd name="T19" fmla="*/ 325 h 1464"/>
                  <a:gd name="T20" fmla="*/ 1034 w 1327"/>
                  <a:gd name="T21" fmla="*/ 426 h 1464"/>
                  <a:gd name="T22" fmla="*/ 1080 w 1327"/>
                  <a:gd name="T23" fmla="*/ 584 h 1464"/>
                  <a:gd name="T24" fmla="*/ 1161 w 1327"/>
                  <a:gd name="T25" fmla="*/ 867 h 1464"/>
                  <a:gd name="T26" fmla="*/ 1207 w 1327"/>
                  <a:gd name="T27" fmla="*/ 1033 h 1464"/>
                  <a:gd name="T28" fmla="*/ 1247 w 1327"/>
                  <a:gd name="T29" fmla="*/ 1180 h 1464"/>
                  <a:gd name="T30" fmla="*/ 1275 w 1327"/>
                  <a:gd name="T31" fmla="*/ 1281 h 1464"/>
                  <a:gd name="T32" fmla="*/ 1288 w 1327"/>
                  <a:gd name="T33" fmla="*/ 1330 h 1464"/>
                  <a:gd name="T34" fmla="*/ 1299 w 1327"/>
                  <a:gd name="T35" fmla="*/ 1368 h 1464"/>
                  <a:gd name="T36" fmla="*/ 1307 w 1327"/>
                  <a:gd name="T37" fmla="*/ 1394 h 1464"/>
                  <a:gd name="T38" fmla="*/ 1327 w 1327"/>
                  <a:gd name="T39" fmla="*/ 1464 h 1464"/>
                  <a:gd name="T40" fmla="*/ 1203 w 1327"/>
                  <a:gd name="T41" fmla="*/ 1370 h 1464"/>
                  <a:gd name="T42" fmla="*/ 1192 w 1327"/>
                  <a:gd name="T43" fmla="*/ 1334 h 1464"/>
                  <a:gd name="T44" fmla="*/ 1178 w 1327"/>
                  <a:gd name="T45" fmla="*/ 1282 h 1464"/>
                  <a:gd name="T46" fmla="*/ 1143 w 1327"/>
                  <a:gd name="T47" fmla="*/ 1152 h 1464"/>
                  <a:gd name="T48" fmla="*/ 1100 w 1327"/>
                  <a:gd name="T49" fmla="*/ 998 h 1464"/>
                  <a:gd name="T50" fmla="*/ 1020 w 1327"/>
                  <a:gd name="T51" fmla="*/ 715 h 1464"/>
                  <a:gd name="T52" fmla="*/ 973 w 1327"/>
                  <a:gd name="T53" fmla="*/ 548 h 1464"/>
                  <a:gd name="T54" fmla="*/ 928 w 1327"/>
                  <a:gd name="T55" fmla="*/ 398 h 1464"/>
                  <a:gd name="T56" fmla="*/ 904 w 1327"/>
                  <a:gd name="T57" fmla="*/ 320 h 1464"/>
                  <a:gd name="T58" fmla="*/ 886 w 1327"/>
                  <a:gd name="T59" fmla="*/ 264 h 1464"/>
                  <a:gd name="T60" fmla="*/ 867 w 1327"/>
                  <a:gd name="T61" fmla="*/ 207 h 1464"/>
                  <a:gd name="T62" fmla="*/ 854 w 1327"/>
                  <a:gd name="T63" fmla="*/ 177 h 1464"/>
                  <a:gd name="T64" fmla="*/ 851 w 1327"/>
                  <a:gd name="T65" fmla="*/ 168 h 1464"/>
                  <a:gd name="T66" fmla="*/ 823 w 1327"/>
                  <a:gd name="T67" fmla="*/ 125 h 1464"/>
                  <a:gd name="T68" fmla="*/ 803 w 1327"/>
                  <a:gd name="T69" fmla="*/ 102 h 1464"/>
                  <a:gd name="T70" fmla="*/ 795 w 1327"/>
                  <a:gd name="T71" fmla="*/ 97 h 1464"/>
                  <a:gd name="T72" fmla="*/ 789 w 1327"/>
                  <a:gd name="T73" fmla="*/ 94 h 1464"/>
                  <a:gd name="T74" fmla="*/ 233 w 1327"/>
                  <a:gd name="T75" fmla="*/ 96 h 1464"/>
                  <a:gd name="T76" fmla="*/ 188 w 1327"/>
                  <a:gd name="T77" fmla="*/ 103 h 1464"/>
                  <a:gd name="T78" fmla="*/ 149 w 1327"/>
                  <a:gd name="T79" fmla="*/ 119 h 1464"/>
                  <a:gd name="T80" fmla="*/ 127 w 1327"/>
                  <a:gd name="T81" fmla="*/ 134 h 1464"/>
                  <a:gd name="T82" fmla="*/ 117 w 1327"/>
                  <a:gd name="T83" fmla="*/ 145 h 1464"/>
                  <a:gd name="T84" fmla="*/ 99 w 1327"/>
                  <a:gd name="T85" fmla="*/ 186 h 1464"/>
                  <a:gd name="T86" fmla="*/ 95 w 1327"/>
                  <a:gd name="T87" fmla="*/ 217 h 1464"/>
                  <a:gd name="T88" fmla="*/ 95 w 1327"/>
                  <a:gd name="T89" fmla="*/ 284 h 1464"/>
                  <a:gd name="T90" fmla="*/ 2 w 1327"/>
                  <a:gd name="T91" fmla="*/ 1248 h 1464"/>
                  <a:gd name="T92" fmla="*/ 0 w 1327"/>
                  <a:gd name="T93" fmla="*/ 262 h 1464"/>
                  <a:gd name="T94" fmla="*/ 2 w 1327"/>
                  <a:gd name="T95" fmla="*/ 208 h 1464"/>
                  <a:gd name="T96" fmla="*/ 19 w 1327"/>
                  <a:gd name="T97" fmla="*/ 132 h 1464"/>
                  <a:gd name="T98" fmla="*/ 40 w 1327"/>
                  <a:gd name="T99" fmla="*/ 93 h 1464"/>
                  <a:gd name="T100" fmla="*/ 61 w 1327"/>
                  <a:gd name="T101" fmla="*/ 67 h 1464"/>
                  <a:gd name="T102" fmla="*/ 89 w 1327"/>
                  <a:gd name="T103" fmla="*/ 46 h 1464"/>
                  <a:gd name="T104" fmla="*/ 122 w 1327"/>
                  <a:gd name="T105" fmla="*/ 26 h 1464"/>
                  <a:gd name="T106" fmla="*/ 162 w 1327"/>
                  <a:gd name="T107" fmla="*/ 13 h 1464"/>
                  <a:gd name="T108" fmla="*/ 220 w 1327"/>
                  <a:gd name="T109" fmla="*/ 3 h 1464"/>
                  <a:gd name="T110" fmla="*/ 276 w 1327"/>
                  <a:gd name="T111" fmla="*/ 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7" h="1464">
                    <a:moveTo>
                      <a:pt x="276" y="0"/>
                    </a:moveTo>
                    <a:lnTo>
                      <a:pt x="795" y="0"/>
                    </a:lnTo>
                    <a:lnTo>
                      <a:pt x="805" y="1"/>
                    </a:lnTo>
                    <a:lnTo>
                      <a:pt x="811" y="2"/>
                    </a:lnTo>
                    <a:lnTo>
                      <a:pt x="819" y="4"/>
                    </a:lnTo>
                    <a:lnTo>
                      <a:pt x="828" y="8"/>
                    </a:lnTo>
                    <a:lnTo>
                      <a:pt x="833" y="10"/>
                    </a:lnTo>
                    <a:lnTo>
                      <a:pt x="841" y="15"/>
                    </a:lnTo>
                    <a:lnTo>
                      <a:pt x="848" y="19"/>
                    </a:lnTo>
                    <a:lnTo>
                      <a:pt x="854" y="24"/>
                    </a:lnTo>
                    <a:lnTo>
                      <a:pt x="862" y="30"/>
                    </a:lnTo>
                    <a:lnTo>
                      <a:pt x="869" y="36"/>
                    </a:lnTo>
                    <a:lnTo>
                      <a:pt x="877" y="44"/>
                    </a:lnTo>
                    <a:lnTo>
                      <a:pt x="886" y="54"/>
                    </a:lnTo>
                    <a:lnTo>
                      <a:pt x="891" y="61"/>
                    </a:lnTo>
                    <a:lnTo>
                      <a:pt x="900" y="72"/>
                    </a:lnTo>
                    <a:lnTo>
                      <a:pt x="910" y="86"/>
                    </a:lnTo>
                    <a:lnTo>
                      <a:pt x="921" y="102"/>
                    </a:lnTo>
                    <a:lnTo>
                      <a:pt x="933" y="123"/>
                    </a:lnTo>
                    <a:lnTo>
                      <a:pt x="940" y="140"/>
                    </a:lnTo>
                    <a:lnTo>
                      <a:pt x="945" y="149"/>
                    </a:lnTo>
                    <a:lnTo>
                      <a:pt x="949" y="159"/>
                    </a:lnTo>
                    <a:lnTo>
                      <a:pt x="953" y="170"/>
                    </a:lnTo>
                    <a:lnTo>
                      <a:pt x="957" y="183"/>
                    </a:lnTo>
                    <a:lnTo>
                      <a:pt x="967" y="211"/>
                    </a:lnTo>
                    <a:lnTo>
                      <a:pt x="973" y="228"/>
                    </a:lnTo>
                    <a:lnTo>
                      <a:pt x="979" y="245"/>
                    </a:lnTo>
                    <a:lnTo>
                      <a:pt x="985" y="263"/>
                    </a:lnTo>
                    <a:lnTo>
                      <a:pt x="991" y="283"/>
                    </a:lnTo>
                    <a:lnTo>
                      <a:pt x="1003" y="325"/>
                    </a:lnTo>
                    <a:lnTo>
                      <a:pt x="1006" y="334"/>
                    </a:lnTo>
                    <a:lnTo>
                      <a:pt x="1019" y="379"/>
                    </a:lnTo>
                    <a:lnTo>
                      <a:pt x="1034" y="426"/>
                    </a:lnTo>
                    <a:lnTo>
                      <a:pt x="1049" y="477"/>
                    </a:lnTo>
                    <a:lnTo>
                      <a:pt x="1064" y="529"/>
                    </a:lnTo>
                    <a:lnTo>
                      <a:pt x="1080" y="584"/>
                    </a:lnTo>
                    <a:lnTo>
                      <a:pt x="1096" y="639"/>
                    </a:lnTo>
                    <a:lnTo>
                      <a:pt x="1112" y="696"/>
                    </a:lnTo>
                    <a:lnTo>
                      <a:pt x="1161" y="867"/>
                    </a:lnTo>
                    <a:lnTo>
                      <a:pt x="1176" y="923"/>
                    </a:lnTo>
                    <a:lnTo>
                      <a:pt x="1191" y="978"/>
                    </a:lnTo>
                    <a:lnTo>
                      <a:pt x="1207" y="1033"/>
                    </a:lnTo>
                    <a:lnTo>
                      <a:pt x="1221" y="1084"/>
                    </a:lnTo>
                    <a:lnTo>
                      <a:pt x="1234" y="1133"/>
                    </a:lnTo>
                    <a:lnTo>
                      <a:pt x="1247" y="1180"/>
                    </a:lnTo>
                    <a:lnTo>
                      <a:pt x="1260" y="1223"/>
                    </a:lnTo>
                    <a:lnTo>
                      <a:pt x="1270" y="1262"/>
                    </a:lnTo>
                    <a:lnTo>
                      <a:pt x="1275" y="1281"/>
                    </a:lnTo>
                    <a:lnTo>
                      <a:pt x="1280" y="1298"/>
                    </a:lnTo>
                    <a:lnTo>
                      <a:pt x="1284" y="1315"/>
                    </a:lnTo>
                    <a:lnTo>
                      <a:pt x="1288" y="1330"/>
                    </a:lnTo>
                    <a:lnTo>
                      <a:pt x="1292" y="1344"/>
                    </a:lnTo>
                    <a:lnTo>
                      <a:pt x="1296" y="1356"/>
                    </a:lnTo>
                    <a:lnTo>
                      <a:pt x="1299" y="1368"/>
                    </a:lnTo>
                    <a:lnTo>
                      <a:pt x="1301" y="1378"/>
                    </a:lnTo>
                    <a:lnTo>
                      <a:pt x="1304" y="1387"/>
                    </a:lnTo>
                    <a:lnTo>
                      <a:pt x="1307" y="1394"/>
                    </a:lnTo>
                    <a:lnTo>
                      <a:pt x="1308" y="1399"/>
                    </a:lnTo>
                    <a:lnTo>
                      <a:pt x="1309" y="1403"/>
                    </a:lnTo>
                    <a:lnTo>
                      <a:pt x="1327" y="1464"/>
                    </a:lnTo>
                    <a:lnTo>
                      <a:pt x="323" y="1464"/>
                    </a:lnTo>
                    <a:lnTo>
                      <a:pt x="323" y="1370"/>
                    </a:lnTo>
                    <a:lnTo>
                      <a:pt x="1203" y="1370"/>
                    </a:lnTo>
                    <a:lnTo>
                      <a:pt x="1201" y="1364"/>
                    </a:lnTo>
                    <a:lnTo>
                      <a:pt x="1197" y="1349"/>
                    </a:lnTo>
                    <a:lnTo>
                      <a:pt x="1192" y="1334"/>
                    </a:lnTo>
                    <a:lnTo>
                      <a:pt x="1188" y="1318"/>
                    </a:lnTo>
                    <a:lnTo>
                      <a:pt x="1183" y="1300"/>
                    </a:lnTo>
                    <a:lnTo>
                      <a:pt x="1178" y="1282"/>
                    </a:lnTo>
                    <a:lnTo>
                      <a:pt x="1168" y="1242"/>
                    </a:lnTo>
                    <a:lnTo>
                      <a:pt x="1156" y="1199"/>
                    </a:lnTo>
                    <a:lnTo>
                      <a:pt x="1143" y="1152"/>
                    </a:lnTo>
                    <a:lnTo>
                      <a:pt x="1129" y="1103"/>
                    </a:lnTo>
                    <a:lnTo>
                      <a:pt x="1115" y="1052"/>
                    </a:lnTo>
                    <a:lnTo>
                      <a:pt x="1100" y="998"/>
                    </a:lnTo>
                    <a:lnTo>
                      <a:pt x="1085" y="943"/>
                    </a:lnTo>
                    <a:lnTo>
                      <a:pt x="1069" y="887"/>
                    </a:lnTo>
                    <a:lnTo>
                      <a:pt x="1020" y="715"/>
                    </a:lnTo>
                    <a:lnTo>
                      <a:pt x="1004" y="659"/>
                    </a:lnTo>
                    <a:lnTo>
                      <a:pt x="989" y="604"/>
                    </a:lnTo>
                    <a:lnTo>
                      <a:pt x="973" y="548"/>
                    </a:lnTo>
                    <a:lnTo>
                      <a:pt x="957" y="496"/>
                    </a:lnTo>
                    <a:lnTo>
                      <a:pt x="942" y="445"/>
                    </a:lnTo>
                    <a:lnTo>
                      <a:pt x="928" y="398"/>
                    </a:lnTo>
                    <a:lnTo>
                      <a:pt x="917" y="361"/>
                    </a:lnTo>
                    <a:lnTo>
                      <a:pt x="917" y="361"/>
                    </a:lnTo>
                    <a:lnTo>
                      <a:pt x="904" y="320"/>
                    </a:lnTo>
                    <a:lnTo>
                      <a:pt x="898" y="300"/>
                    </a:lnTo>
                    <a:lnTo>
                      <a:pt x="892" y="282"/>
                    </a:lnTo>
                    <a:lnTo>
                      <a:pt x="886" y="264"/>
                    </a:lnTo>
                    <a:lnTo>
                      <a:pt x="881" y="248"/>
                    </a:lnTo>
                    <a:lnTo>
                      <a:pt x="871" y="219"/>
                    </a:lnTo>
                    <a:lnTo>
                      <a:pt x="867" y="207"/>
                    </a:lnTo>
                    <a:lnTo>
                      <a:pt x="863" y="196"/>
                    </a:lnTo>
                    <a:lnTo>
                      <a:pt x="859" y="186"/>
                    </a:lnTo>
                    <a:lnTo>
                      <a:pt x="854" y="177"/>
                    </a:lnTo>
                    <a:lnTo>
                      <a:pt x="851" y="170"/>
                    </a:lnTo>
                    <a:lnTo>
                      <a:pt x="852" y="170"/>
                    </a:lnTo>
                    <a:lnTo>
                      <a:pt x="851" y="168"/>
                    </a:lnTo>
                    <a:lnTo>
                      <a:pt x="843" y="154"/>
                    </a:lnTo>
                    <a:lnTo>
                      <a:pt x="833" y="138"/>
                    </a:lnTo>
                    <a:lnTo>
                      <a:pt x="823" y="125"/>
                    </a:lnTo>
                    <a:lnTo>
                      <a:pt x="817" y="117"/>
                    </a:lnTo>
                    <a:lnTo>
                      <a:pt x="811" y="110"/>
                    </a:lnTo>
                    <a:lnTo>
                      <a:pt x="803" y="102"/>
                    </a:lnTo>
                    <a:lnTo>
                      <a:pt x="802" y="101"/>
                    </a:lnTo>
                    <a:lnTo>
                      <a:pt x="802" y="102"/>
                    </a:lnTo>
                    <a:lnTo>
                      <a:pt x="795" y="97"/>
                    </a:lnTo>
                    <a:lnTo>
                      <a:pt x="793" y="96"/>
                    </a:lnTo>
                    <a:lnTo>
                      <a:pt x="791" y="95"/>
                    </a:lnTo>
                    <a:lnTo>
                      <a:pt x="789" y="94"/>
                    </a:lnTo>
                    <a:lnTo>
                      <a:pt x="276" y="94"/>
                    </a:lnTo>
                    <a:lnTo>
                      <a:pt x="252" y="95"/>
                    </a:lnTo>
                    <a:lnTo>
                      <a:pt x="233" y="96"/>
                    </a:lnTo>
                    <a:lnTo>
                      <a:pt x="218" y="98"/>
                    </a:lnTo>
                    <a:lnTo>
                      <a:pt x="199" y="101"/>
                    </a:lnTo>
                    <a:lnTo>
                      <a:pt x="188" y="103"/>
                    </a:lnTo>
                    <a:lnTo>
                      <a:pt x="173" y="108"/>
                    </a:lnTo>
                    <a:lnTo>
                      <a:pt x="159" y="113"/>
                    </a:lnTo>
                    <a:lnTo>
                      <a:pt x="149" y="119"/>
                    </a:lnTo>
                    <a:lnTo>
                      <a:pt x="142" y="123"/>
                    </a:lnTo>
                    <a:lnTo>
                      <a:pt x="135" y="129"/>
                    </a:lnTo>
                    <a:lnTo>
                      <a:pt x="127" y="134"/>
                    </a:lnTo>
                    <a:lnTo>
                      <a:pt x="119" y="143"/>
                    </a:lnTo>
                    <a:lnTo>
                      <a:pt x="119" y="143"/>
                    </a:lnTo>
                    <a:lnTo>
                      <a:pt x="117" y="145"/>
                    </a:lnTo>
                    <a:lnTo>
                      <a:pt x="112" y="153"/>
                    </a:lnTo>
                    <a:lnTo>
                      <a:pt x="105" y="168"/>
                    </a:lnTo>
                    <a:lnTo>
                      <a:pt x="99" y="186"/>
                    </a:lnTo>
                    <a:lnTo>
                      <a:pt x="96" y="204"/>
                    </a:lnTo>
                    <a:lnTo>
                      <a:pt x="95" y="217"/>
                    </a:lnTo>
                    <a:lnTo>
                      <a:pt x="95" y="217"/>
                    </a:lnTo>
                    <a:lnTo>
                      <a:pt x="94" y="240"/>
                    </a:lnTo>
                    <a:lnTo>
                      <a:pt x="94" y="262"/>
                    </a:lnTo>
                    <a:lnTo>
                      <a:pt x="95" y="284"/>
                    </a:lnTo>
                    <a:lnTo>
                      <a:pt x="96" y="304"/>
                    </a:lnTo>
                    <a:lnTo>
                      <a:pt x="96" y="1248"/>
                    </a:lnTo>
                    <a:lnTo>
                      <a:pt x="2" y="1248"/>
                    </a:lnTo>
                    <a:lnTo>
                      <a:pt x="2" y="304"/>
                    </a:lnTo>
                    <a:lnTo>
                      <a:pt x="1" y="284"/>
                    </a:lnTo>
                    <a:lnTo>
                      <a:pt x="0" y="262"/>
                    </a:lnTo>
                    <a:lnTo>
                      <a:pt x="0" y="240"/>
                    </a:lnTo>
                    <a:lnTo>
                      <a:pt x="1" y="217"/>
                    </a:lnTo>
                    <a:lnTo>
                      <a:pt x="2" y="208"/>
                    </a:lnTo>
                    <a:lnTo>
                      <a:pt x="4" y="185"/>
                    </a:lnTo>
                    <a:lnTo>
                      <a:pt x="8" y="162"/>
                    </a:lnTo>
                    <a:lnTo>
                      <a:pt x="19" y="132"/>
                    </a:lnTo>
                    <a:lnTo>
                      <a:pt x="29" y="110"/>
                    </a:lnTo>
                    <a:lnTo>
                      <a:pt x="34" y="103"/>
                    </a:lnTo>
                    <a:lnTo>
                      <a:pt x="40" y="93"/>
                    </a:lnTo>
                    <a:lnTo>
                      <a:pt x="47" y="84"/>
                    </a:lnTo>
                    <a:lnTo>
                      <a:pt x="53" y="76"/>
                    </a:lnTo>
                    <a:lnTo>
                      <a:pt x="61" y="67"/>
                    </a:lnTo>
                    <a:lnTo>
                      <a:pt x="71" y="59"/>
                    </a:lnTo>
                    <a:lnTo>
                      <a:pt x="78" y="53"/>
                    </a:lnTo>
                    <a:lnTo>
                      <a:pt x="89" y="46"/>
                    </a:lnTo>
                    <a:lnTo>
                      <a:pt x="101" y="38"/>
                    </a:lnTo>
                    <a:lnTo>
                      <a:pt x="109" y="34"/>
                    </a:lnTo>
                    <a:lnTo>
                      <a:pt x="122" y="26"/>
                    </a:lnTo>
                    <a:lnTo>
                      <a:pt x="137" y="21"/>
                    </a:lnTo>
                    <a:lnTo>
                      <a:pt x="153" y="16"/>
                    </a:lnTo>
                    <a:lnTo>
                      <a:pt x="162" y="13"/>
                    </a:lnTo>
                    <a:lnTo>
                      <a:pt x="179" y="9"/>
                    </a:lnTo>
                    <a:lnTo>
                      <a:pt x="199" y="6"/>
                    </a:lnTo>
                    <a:lnTo>
                      <a:pt x="220" y="3"/>
                    </a:lnTo>
                    <a:lnTo>
                      <a:pt x="229" y="2"/>
                    </a:lnTo>
                    <a:lnTo>
                      <a:pt x="252" y="1"/>
                    </a:lnTo>
                    <a:lnTo>
                      <a:pt x="276"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5" name="Freeform 518">
                <a:extLst>
                  <a:ext uri="{FF2B5EF4-FFF2-40B4-BE49-F238E27FC236}">
                    <a16:creationId xmlns:a16="http://schemas.microsoft.com/office/drawing/2014/main" id="{D271195C-FFD7-4162-B17A-0B888CAA120D}"/>
                  </a:ext>
                </a:extLst>
              </p:cNvPr>
              <p:cNvSpPr>
                <a:spLocks/>
              </p:cNvSpPr>
              <p:nvPr/>
            </p:nvSpPr>
            <p:spPr bwMode="auto">
              <a:xfrm>
                <a:off x="5818188" y="3259138"/>
                <a:ext cx="52388" cy="233363"/>
              </a:xfrm>
              <a:custGeom>
                <a:avLst/>
                <a:gdLst>
                  <a:gd name="T0" fmla="*/ 33 w 134"/>
                  <a:gd name="T1" fmla="*/ 0 h 586"/>
                  <a:gd name="T2" fmla="*/ 100 w 134"/>
                  <a:gd name="T3" fmla="*/ 0 h 586"/>
                  <a:gd name="T4" fmla="*/ 114 w 134"/>
                  <a:gd name="T5" fmla="*/ 3 h 586"/>
                  <a:gd name="T6" fmla="*/ 124 w 134"/>
                  <a:gd name="T7" fmla="*/ 10 h 586"/>
                  <a:gd name="T8" fmla="*/ 131 w 134"/>
                  <a:gd name="T9" fmla="*/ 21 h 586"/>
                  <a:gd name="T10" fmla="*/ 134 w 134"/>
                  <a:gd name="T11" fmla="*/ 34 h 586"/>
                  <a:gd name="T12" fmla="*/ 134 w 134"/>
                  <a:gd name="T13" fmla="*/ 553 h 586"/>
                  <a:gd name="T14" fmla="*/ 131 w 134"/>
                  <a:gd name="T15" fmla="*/ 565 h 586"/>
                  <a:gd name="T16" fmla="*/ 124 w 134"/>
                  <a:gd name="T17" fmla="*/ 576 h 586"/>
                  <a:gd name="T18" fmla="*/ 114 w 134"/>
                  <a:gd name="T19" fmla="*/ 583 h 586"/>
                  <a:gd name="T20" fmla="*/ 100 w 134"/>
                  <a:gd name="T21" fmla="*/ 586 h 586"/>
                  <a:gd name="T22" fmla="*/ 33 w 134"/>
                  <a:gd name="T23" fmla="*/ 586 h 586"/>
                  <a:gd name="T24" fmla="*/ 20 w 134"/>
                  <a:gd name="T25" fmla="*/ 583 h 586"/>
                  <a:gd name="T26" fmla="*/ 10 w 134"/>
                  <a:gd name="T27" fmla="*/ 576 h 586"/>
                  <a:gd name="T28" fmla="*/ 3 w 134"/>
                  <a:gd name="T29" fmla="*/ 565 h 586"/>
                  <a:gd name="T30" fmla="*/ 0 w 134"/>
                  <a:gd name="T31" fmla="*/ 553 h 586"/>
                  <a:gd name="T32" fmla="*/ 0 w 134"/>
                  <a:gd name="T33" fmla="*/ 34 h 586"/>
                  <a:gd name="T34" fmla="*/ 3 w 134"/>
                  <a:gd name="T35" fmla="*/ 21 h 586"/>
                  <a:gd name="T36" fmla="*/ 10 w 134"/>
                  <a:gd name="T37" fmla="*/ 10 h 586"/>
                  <a:gd name="T38" fmla="*/ 20 w 134"/>
                  <a:gd name="T39" fmla="*/ 3 h 586"/>
                  <a:gd name="T40" fmla="*/ 33 w 134"/>
                  <a:gd name="T41"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 h="586">
                    <a:moveTo>
                      <a:pt x="33" y="0"/>
                    </a:moveTo>
                    <a:lnTo>
                      <a:pt x="100" y="0"/>
                    </a:lnTo>
                    <a:lnTo>
                      <a:pt x="114" y="3"/>
                    </a:lnTo>
                    <a:lnTo>
                      <a:pt x="124" y="10"/>
                    </a:lnTo>
                    <a:lnTo>
                      <a:pt x="131" y="21"/>
                    </a:lnTo>
                    <a:lnTo>
                      <a:pt x="134" y="34"/>
                    </a:lnTo>
                    <a:lnTo>
                      <a:pt x="134" y="553"/>
                    </a:lnTo>
                    <a:lnTo>
                      <a:pt x="131" y="565"/>
                    </a:lnTo>
                    <a:lnTo>
                      <a:pt x="124" y="576"/>
                    </a:lnTo>
                    <a:lnTo>
                      <a:pt x="114" y="583"/>
                    </a:lnTo>
                    <a:lnTo>
                      <a:pt x="100" y="586"/>
                    </a:lnTo>
                    <a:lnTo>
                      <a:pt x="33" y="586"/>
                    </a:lnTo>
                    <a:lnTo>
                      <a:pt x="20" y="583"/>
                    </a:lnTo>
                    <a:lnTo>
                      <a:pt x="10" y="576"/>
                    </a:lnTo>
                    <a:lnTo>
                      <a:pt x="3" y="565"/>
                    </a:lnTo>
                    <a:lnTo>
                      <a:pt x="0" y="553"/>
                    </a:lnTo>
                    <a:lnTo>
                      <a:pt x="0" y="34"/>
                    </a:lnTo>
                    <a:lnTo>
                      <a:pt x="3" y="21"/>
                    </a:lnTo>
                    <a:lnTo>
                      <a:pt x="10" y="10"/>
                    </a:lnTo>
                    <a:lnTo>
                      <a:pt x="20" y="3"/>
                    </a:lnTo>
                    <a:lnTo>
                      <a:pt x="33"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sp>
            <p:nvSpPr>
              <p:cNvPr id="856" name="Freeform 519">
                <a:extLst>
                  <a:ext uri="{FF2B5EF4-FFF2-40B4-BE49-F238E27FC236}">
                    <a16:creationId xmlns:a16="http://schemas.microsoft.com/office/drawing/2014/main" id="{EDABEF54-156B-4791-B55A-0AB9FCDB4525}"/>
                  </a:ext>
                </a:extLst>
              </p:cNvPr>
              <p:cNvSpPr>
                <a:spLocks/>
              </p:cNvSpPr>
              <p:nvPr/>
            </p:nvSpPr>
            <p:spPr bwMode="auto">
              <a:xfrm>
                <a:off x="5427663" y="3416301"/>
                <a:ext cx="896938" cy="374650"/>
              </a:xfrm>
              <a:custGeom>
                <a:avLst/>
                <a:gdLst>
                  <a:gd name="T0" fmla="*/ 1211 w 2260"/>
                  <a:gd name="T1" fmla="*/ 0 h 944"/>
                  <a:gd name="T2" fmla="*/ 1234 w 2260"/>
                  <a:gd name="T3" fmla="*/ 11 h 944"/>
                  <a:gd name="T4" fmla="*/ 1244 w 2260"/>
                  <a:gd name="T5" fmla="*/ 34 h 944"/>
                  <a:gd name="T6" fmla="*/ 2227 w 2260"/>
                  <a:gd name="T7" fmla="*/ 157 h 944"/>
                  <a:gd name="T8" fmla="*/ 2251 w 2260"/>
                  <a:gd name="T9" fmla="*/ 166 h 944"/>
                  <a:gd name="T10" fmla="*/ 2260 w 2260"/>
                  <a:gd name="T11" fmla="*/ 190 h 944"/>
                  <a:gd name="T12" fmla="*/ 2225 w 2260"/>
                  <a:gd name="T13" fmla="*/ 483 h 944"/>
                  <a:gd name="T14" fmla="*/ 2144 w 2260"/>
                  <a:gd name="T15" fmla="*/ 421 h 944"/>
                  <a:gd name="T16" fmla="*/ 2053 w 2260"/>
                  <a:gd name="T17" fmla="*/ 373 h 944"/>
                  <a:gd name="T18" fmla="*/ 1953 w 2260"/>
                  <a:gd name="T19" fmla="*/ 344 h 944"/>
                  <a:gd name="T20" fmla="*/ 1846 w 2260"/>
                  <a:gd name="T21" fmla="*/ 333 h 944"/>
                  <a:gd name="T22" fmla="*/ 1734 w 2260"/>
                  <a:gd name="T23" fmla="*/ 345 h 944"/>
                  <a:gd name="T24" fmla="*/ 1629 w 2260"/>
                  <a:gd name="T25" fmla="*/ 377 h 944"/>
                  <a:gd name="T26" fmla="*/ 1534 w 2260"/>
                  <a:gd name="T27" fmla="*/ 428 h 944"/>
                  <a:gd name="T28" fmla="*/ 1453 w 2260"/>
                  <a:gd name="T29" fmla="*/ 497 h 944"/>
                  <a:gd name="T30" fmla="*/ 1385 w 2260"/>
                  <a:gd name="T31" fmla="*/ 580 h 944"/>
                  <a:gd name="T32" fmla="*/ 1333 w 2260"/>
                  <a:gd name="T33" fmla="*/ 675 h 944"/>
                  <a:gd name="T34" fmla="*/ 1300 w 2260"/>
                  <a:gd name="T35" fmla="*/ 779 h 944"/>
                  <a:gd name="T36" fmla="*/ 1289 w 2260"/>
                  <a:gd name="T37" fmla="*/ 891 h 944"/>
                  <a:gd name="T38" fmla="*/ 1208 w 2260"/>
                  <a:gd name="T39" fmla="*/ 944 h 944"/>
                  <a:gd name="T40" fmla="*/ 1208 w 2260"/>
                  <a:gd name="T41" fmla="*/ 835 h 944"/>
                  <a:gd name="T42" fmla="*/ 1185 w 2260"/>
                  <a:gd name="T43" fmla="*/ 726 h 944"/>
                  <a:gd name="T44" fmla="*/ 1143 w 2260"/>
                  <a:gd name="T45" fmla="*/ 625 h 944"/>
                  <a:gd name="T46" fmla="*/ 1083 w 2260"/>
                  <a:gd name="T47" fmla="*/ 537 h 944"/>
                  <a:gd name="T48" fmla="*/ 1008 w 2260"/>
                  <a:gd name="T49" fmla="*/ 461 h 944"/>
                  <a:gd name="T50" fmla="*/ 919 w 2260"/>
                  <a:gd name="T51" fmla="*/ 401 h 944"/>
                  <a:gd name="T52" fmla="*/ 820 w 2260"/>
                  <a:gd name="T53" fmla="*/ 358 h 944"/>
                  <a:gd name="T54" fmla="*/ 711 w 2260"/>
                  <a:gd name="T55" fmla="*/ 335 h 944"/>
                  <a:gd name="T56" fmla="*/ 598 w 2260"/>
                  <a:gd name="T57" fmla="*/ 335 h 944"/>
                  <a:gd name="T58" fmla="*/ 489 w 2260"/>
                  <a:gd name="T59" fmla="*/ 358 h 944"/>
                  <a:gd name="T60" fmla="*/ 389 w 2260"/>
                  <a:gd name="T61" fmla="*/ 401 h 944"/>
                  <a:gd name="T62" fmla="*/ 300 w 2260"/>
                  <a:gd name="T63" fmla="*/ 461 h 944"/>
                  <a:gd name="T64" fmla="*/ 225 w 2260"/>
                  <a:gd name="T65" fmla="*/ 537 h 944"/>
                  <a:gd name="T66" fmla="*/ 165 w 2260"/>
                  <a:gd name="T67" fmla="*/ 625 h 944"/>
                  <a:gd name="T68" fmla="*/ 122 w 2260"/>
                  <a:gd name="T69" fmla="*/ 726 h 944"/>
                  <a:gd name="T70" fmla="*/ 101 w 2260"/>
                  <a:gd name="T71" fmla="*/ 835 h 944"/>
                  <a:gd name="T72" fmla="*/ 100 w 2260"/>
                  <a:gd name="T73" fmla="*/ 944 h 944"/>
                  <a:gd name="T74" fmla="*/ 20 w 2260"/>
                  <a:gd name="T75" fmla="*/ 942 h 944"/>
                  <a:gd name="T76" fmla="*/ 3 w 2260"/>
                  <a:gd name="T77" fmla="*/ 924 h 944"/>
                  <a:gd name="T78" fmla="*/ 0 w 2260"/>
                  <a:gd name="T79" fmla="*/ 34 h 944"/>
                  <a:gd name="T80" fmla="*/ 10 w 2260"/>
                  <a:gd name="T81" fmla="*/ 11 h 944"/>
                  <a:gd name="T82" fmla="*/ 34 w 2260"/>
                  <a:gd name="T83" fmla="*/ 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0" h="944">
                    <a:moveTo>
                      <a:pt x="34" y="0"/>
                    </a:moveTo>
                    <a:lnTo>
                      <a:pt x="1211" y="0"/>
                    </a:lnTo>
                    <a:lnTo>
                      <a:pt x="1224" y="3"/>
                    </a:lnTo>
                    <a:lnTo>
                      <a:pt x="1234" y="11"/>
                    </a:lnTo>
                    <a:lnTo>
                      <a:pt x="1241" y="21"/>
                    </a:lnTo>
                    <a:lnTo>
                      <a:pt x="1244" y="34"/>
                    </a:lnTo>
                    <a:lnTo>
                      <a:pt x="1244" y="157"/>
                    </a:lnTo>
                    <a:lnTo>
                      <a:pt x="2227" y="157"/>
                    </a:lnTo>
                    <a:lnTo>
                      <a:pt x="2240" y="159"/>
                    </a:lnTo>
                    <a:lnTo>
                      <a:pt x="2251" y="166"/>
                    </a:lnTo>
                    <a:lnTo>
                      <a:pt x="2258" y="177"/>
                    </a:lnTo>
                    <a:lnTo>
                      <a:pt x="2260" y="190"/>
                    </a:lnTo>
                    <a:lnTo>
                      <a:pt x="2260" y="520"/>
                    </a:lnTo>
                    <a:lnTo>
                      <a:pt x="2225" y="483"/>
                    </a:lnTo>
                    <a:lnTo>
                      <a:pt x="2186" y="451"/>
                    </a:lnTo>
                    <a:lnTo>
                      <a:pt x="2144" y="421"/>
                    </a:lnTo>
                    <a:lnTo>
                      <a:pt x="2099" y="395"/>
                    </a:lnTo>
                    <a:lnTo>
                      <a:pt x="2053" y="373"/>
                    </a:lnTo>
                    <a:lnTo>
                      <a:pt x="2004" y="356"/>
                    </a:lnTo>
                    <a:lnTo>
                      <a:pt x="1953" y="344"/>
                    </a:lnTo>
                    <a:lnTo>
                      <a:pt x="1900" y="335"/>
                    </a:lnTo>
                    <a:lnTo>
                      <a:pt x="1846" y="333"/>
                    </a:lnTo>
                    <a:lnTo>
                      <a:pt x="1789" y="335"/>
                    </a:lnTo>
                    <a:lnTo>
                      <a:pt x="1734" y="345"/>
                    </a:lnTo>
                    <a:lnTo>
                      <a:pt x="1681" y="358"/>
                    </a:lnTo>
                    <a:lnTo>
                      <a:pt x="1629" y="377"/>
                    </a:lnTo>
                    <a:lnTo>
                      <a:pt x="1581" y="401"/>
                    </a:lnTo>
                    <a:lnTo>
                      <a:pt x="1534" y="428"/>
                    </a:lnTo>
                    <a:lnTo>
                      <a:pt x="1492" y="461"/>
                    </a:lnTo>
                    <a:lnTo>
                      <a:pt x="1453" y="497"/>
                    </a:lnTo>
                    <a:lnTo>
                      <a:pt x="1416" y="537"/>
                    </a:lnTo>
                    <a:lnTo>
                      <a:pt x="1385" y="580"/>
                    </a:lnTo>
                    <a:lnTo>
                      <a:pt x="1356" y="625"/>
                    </a:lnTo>
                    <a:lnTo>
                      <a:pt x="1333" y="675"/>
                    </a:lnTo>
                    <a:lnTo>
                      <a:pt x="1314" y="726"/>
                    </a:lnTo>
                    <a:lnTo>
                      <a:pt x="1300" y="779"/>
                    </a:lnTo>
                    <a:lnTo>
                      <a:pt x="1292" y="835"/>
                    </a:lnTo>
                    <a:lnTo>
                      <a:pt x="1289" y="891"/>
                    </a:lnTo>
                    <a:lnTo>
                      <a:pt x="1292" y="944"/>
                    </a:lnTo>
                    <a:lnTo>
                      <a:pt x="1208" y="944"/>
                    </a:lnTo>
                    <a:lnTo>
                      <a:pt x="1211" y="891"/>
                    </a:lnTo>
                    <a:lnTo>
                      <a:pt x="1208" y="835"/>
                    </a:lnTo>
                    <a:lnTo>
                      <a:pt x="1199" y="779"/>
                    </a:lnTo>
                    <a:lnTo>
                      <a:pt x="1185" y="726"/>
                    </a:lnTo>
                    <a:lnTo>
                      <a:pt x="1167" y="675"/>
                    </a:lnTo>
                    <a:lnTo>
                      <a:pt x="1143" y="625"/>
                    </a:lnTo>
                    <a:lnTo>
                      <a:pt x="1116" y="580"/>
                    </a:lnTo>
                    <a:lnTo>
                      <a:pt x="1083" y="537"/>
                    </a:lnTo>
                    <a:lnTo>
                      <a:pt x="1048" y="497"/>
                    </a:lnTo>
                    <a:lnTo>
                      <a:pt x="1008" y="461"/>
                    </a:lnTo>
                    <a:lnTo>
                      <a:pt x="965" y="428"/>
                    </a:lnTo>
                    <a:lnTo>
                      <a:pt x="919" y="401"/>
                    </a:lnTo>
                    <a:lnTo>
                      <a:pt x="871" y="377"/>
                    </a:lnTo>
                    <a:lnTo>
                      <a:pt x="820" y="358"/>
                    </a:lnTo>
                    <a:lnTo>
                      <a:pt x="766" y="345"/>
                    </a:lnTo>
                    <a:lnTo>
                      <a:pt x="711" y="335"/>
                    </a:lnTo>
                    <a:lnTo>
                      <a:pt x="654" y="333"/>
                    </a:lnTo>
                    <a:lnTo>
                      <a:pt x="598" y="335"/>
                    </a:lnTo>
                    <a:lnTo>
                      <a:pt x="542" y="345"/>
                    </a:lnTo>
                    <a:lnTo>
                      <a:pt x="489" y="358"/>
                    </a:lnTo>
                    <a:lnTo>
                      <a:pt x="438" y="377"/>
                    </a:lnTo>
                    <a:lnTo>
                      <a:pt x="389" y="401"/>
                    </a:lnTo>
                    <a:lnTo>
                      <a:pt x="343" y="428"/>
                    </a:lnTo>
                    <a:lnTo>
                      <a:pt x="300" y="461"/>
                    </a:lnTo>
                    <a:lnTo>
                      <a:pt x="261" y="497"/>
                    </a:lnTo>
                    <a:lnTo>
                      <a:pt x="225" y="537"/>
                    </a:lnTo>
                    <a:lnTo>
                      <a:pt x="192" y="580"/>
                    </a:lnTo>
                    <a:lnTo>
                      <a:pt x="165" y="625"/>
                    </a:lnTo>
                    <a:lnTo>
                      <a:pt x="142" y="675"/>
                    </a:lnTo>
                    <a:lnTo>
                      <a:pt x="122" y="726"/>
                    </a:lnTo>
                    <a:lnTo>
                      <a:pt x="109" y="779"/>
                    </a:lnTo>
                    <a:lnTo>
                      <a:pt x="101" y="835"/>
                    </a:lnTo>
                    <a:lnTo>
                      <a:pt x="98" y="891"/>
                    </a:lnTo>
                    <a:lnTo>
                      <a:pt x="100" y="944"/>
                    </a:lnTo>
                    <a:lnTo>
                      <a:pt x="34" y="944"/>
                    </a:lnTo>
                    <a:lnTo>
                      <a:pt x="20" y="942"/>
                    </a:lnTo>
                    <a:lnTo>
                      <a:pt x="10" y="935"/>
                    </a:lnTo>
                    <a:lnTo>
                      <a:pt x="3" y="924"/>
                    </a:lnTo>
                    <a:lnTo>
                      <a:pt x="0" y="910"/>
                    </a:lnTo>
                    <a:lnTo>
                      <a:pt x="0" y="34"/>
                    </a:lnTo>
                    <a:lnTo>
                      <a:pt x="3" y="21"/>
                    </a:lnTo>
                    <a:lnTo>
                      <a:pt x="10" y="11"/>
                    </a:lnTo>
                    <a:lnTo>
                      <a:pt x="20" y="3"/>
                    </a:lnTo>
                    <a:lnTo>
                      <a:pt x="34" y="0"/>
                    </a:lnTo>
                    <a:close/>
                  </a:path>
                </a:pathLst>
              </a:custGeom>
              <a:grpFill/>
              <a:ln w="0">
                <a:noFill/>
                <a:prstDash val="solid"/>
                <a:round/>
                <a:headEnd/>
                <a:tailEnd/>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grpSp>
        <p:sp>
          <p:nvSpPr>
            <p:cNvPr id="828" name="Freeform 471">
              <a:extLst>
                <a:ext uri="{FF2B5EF4-FFF2-40B4-BE49-F238E27FC236}">
                  <a16:creationId xmlns:a16="http://schemas.microsoft.com/office/drawing/2014/main" id="{20EDD533-6CE5-4376-8EA3-9D4D6E1873ED}"/>
                </a:ext>
              </a:extLst>
            </p:cNvPr>
            <p:cNvSpPr/>
            <p:nvPr/>
          </p:nvSpPr>
          <p:spPr bwMode="auto">
            <a:xfrm>
              <a:off x="8376644" y="1976544"/>
              <a:ext cx="192437" cy="357479"/>
            </a:xfrm>
            <a:custGeom>
              <a:avLst/>
              <a:gdLst/>
              <a:ahLst/>
              <a:cxnLst/>
              <a:rect l="l" t="t" r="r" b="b"/>
              <a:pathLst>
                <a:path w="2021693" h="3693642">
                  <a:moveTo>
                    <a:pt x="93735" y="2232665"/>
                  </a:moveTo>
                  <a:lnTo>
                    <a:pt x="93735" y="3406187"/>
                  </a:lnTo>
                  <a:lnTo>
                    <a:pt x="1217425" y="3603020"/>
                  </a:lnTo>
                  <a:lnTo>
                    <a:pt x="1217425" y="2294954"/>
                  </a:lnTo>
                  <a:close/>
                  <a:moveTo>
                    <a:pt x="96227" y="1906272"/>
                  </a:moveTo>
                  <a:lnTo>
                    <a:pt x="96227" y="2150444"/>
                  </a:lnTo>
                  <a:lnTo>
                    <a:pt x="1224900" y="2195292"/>
                  </a:lnTo>
                  <a:lnTo>
                    <a:pt x="1224900" y="1938662"/>
                  </a:lnTo>
                  <a:close/>
                  <a:moveTo>
                    <a:pt x="1229883" y="1574895"/>
                  </a:moveTo>
                  <a:lnTo>
                    <a:pt x="96227" y="1582370"/>
                  </a:lnTo>
                  <a:lnTo>
                    <a:pt x="96227" y="1824051"/>
                  </a:lnTo>
                  <a:lnTo>
                    <a:pt x="1229883" y="1839000"/>
                  </a:lnTo>
                  <a:close/>
                  <a:moveTo>
                    <a:pt x="1232375" y="1211129"/>
                  </a:moveTo>
                  <a:lnTo>
                    <a:pt x="98718" y="1255977"/>
                  </a:lnTo>
                  <a:lnTo>
                    <a:pt x="98718" y="1495166"/>
                  </a:lnTo>
                  <a:lnTo>
                    <a:pt x="1232375" y="1475233"/>
                  </a:lnTo>
                  <a:close/>
                  <a:moveTo>
                    <a:pt x="1237358" y="847362"/>
                  </a:moveTo>
                  <a:lnTo>
                    <a:pt x="101210" y="937058"/>
                  </a:lnTo>
                  <a:lnTo>
                    <a:pt x="101210" y="1178738"/>
                  </a:lnTo>
                  <a:lnTo>
                    <a:pt x="1229883" y="1116450"/>
                  </a:lnTo>
                  <a:close/>
                  <a:moveTo>
                    <a:pt x="1232375" y="491070"/>
                  </a:moveTo>
                  <a:lnTo>
                    <a:pt x="98718" y="608173"/>
                  </a:lnTo>
                  <a:lnTo>
                    <a:pt x="98718" y="857328"/>
                  </a:lnTo>
                  <a:lnTo>
                    <a:pt x="1234866" y="755174"/>
                  </a:lnTo>
                  <a:cubicBezTo>
                    <a:pt x="1234036" y="667139"/>
                    <a:pt x="1233205" y="579105"/>
                    <a:pt x="1232375" y="491070"/>
                  </a:cubicBezTo>
                  <a:close/>
                  <a:moveTo>
                    <a:pt x="1234866" y="122320"/>
                  </a:moveTo>
                  <a:lnTo>
                    <a:pt x="103701" y="284271"/>
                  </a:lnTo>
                  <a:lnTo>
                    <a:pt x="108684" y="525951"/>
                  </a:lnTo>
                  <a:lnTo>
                    <a:pt x="1234866" y="386424"/>
                  </a:lnTo>
                  <a:close/>
                  <a:moveTo>
                    <a:pt x="1364857" y="0"/>
                  </a:moveTo>
                  <a:lnTo>
                    <a:pt x="2021693" y="255913"/>
                  </a:lnTo>
                  <a:lnTo>
                    <a:pt x="2021693" y="3395082"/>
                  </a:lnTo>
                  <a:lnTo>
                    <a:pt x="1339265" y="3693642"/>
                  </a:lnTo>
                  <a:lnTo>
                    <a:pt x="0" y="3463325"/>
                  </a:lnTo>
                  <a:cubicBezTo>
                    <a:pt x="5685" y="2371440"/>
                    <a:pt x="11374" y="1279555"/>
                    <a:pt x="17059" y="187670"/>
                  </a:cubicBez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58573" name="Straight Connector 339">
              <a:extLst>
                <a:ext uri="{FF2B5EF4-FFF2-40B4-BE49-F238E27FC236}">
                  <a16:creationId xmlns:a16="http://schemas.microsoft.com/office/drawing/2014/main" id="{C1E62C01-C466-477B-AFBA-2F3D953AC872}"/>
                </a:ext>
              </a:extLst>
            </p:cNvPr>
            <p:cNvCxnSpPr>
              <a:cxnSpLocks noChangeShapeType="1"/>
            </p:cNvCxnSpPr>
            <p:nvPr/>
          </p:nvCxnSpPr>
          <p:spPr bwMode="auto">
            <a:xfrm>
              <a:off x="7528706" y="2515632"/>
              <a:ext cx="694970" cy="0"/>
            </a:xfrm>
            <a:prstGeom prst="line">
              <a:avLst/>
            </a:prstGeom>
            <a:noFill/>
            <a:ln w="6350" algn="ctr">
              <a:solidFill>
                <a:srgbClr val="969696"/>
              </a:solidFill>
              <a:prstDash val="dash"/>
              <a:miter lim="800000"/>
              <a:headEnd/>
              <a:tailEnd/>
            </a:ln>
            <a:extLst>
              <a:ext uri="{909E8E84-426E-40DD-AFC4-6F175D3DCCD1}">
                <a14:hiddenFill xmlns:a14="http://schemas.microsoft.com/office/drawing/2010/main">
                  <a:noFill/>
                </a14:hiddenFill>
              </a:ext>
            </a:extLst>
          </p:spPr>
        </p:cxnSp>
        <p:cxnSp>
          <p:nvCxnSpPr>
            <p:cNvPr id="58574" name="Straight Connector 340">
              <a:extLst>
                <a:ext uri="{FF2B5EF4-FFF2-40B4-BE49-F238E27FC236}">
                  <a16:creationId xmlns:a16="http://schemas.microsoft.com/office/drawing/2014/main" id="{EEE65848-8C72-490A-9FED-407F287A11A2}"/>
                </a:ext>
              </a:extLst>
            </p:cNvPr>
            <p:cNvCxnSpPr>
              <a:cxnSpLocks noChangeShapeType="1"/>
            </p:cNvCxnSpPr>
            <p:nvPr/>
          </p:nvCxnSpPr>
          <p:spPr bwMode="auto">
            <a:xfrm flipV="1">
              <a:off x="7528706" y="2132148"/>
              <a:ext cx="816165" cy="383486"/>
            </a:xfrm>
            <a:prstGeom prst="line">
              <a:avLst/>
            </a:prstGeom>
            <a:noFill/>
            <a:ln w="6350" algn="ctr">
              <a:solidFill>
                <a:srgbClr val="969696"/>
              </a:solidFill>
              <a:prstDash val="dash"/>
              <a:miter lim="800000"/>
              <a:headEnd/>
              <a:tailEnd/>
            </a:ln>
            <a:extLst>
              <a:ext uri="{909E8E84-426E-40DD-AFC4-6F175D3DCCD1}">
                <a14:hiddenFill xmlns:a14="http://schemas.microsoft.com/office/drawing/2010/main">
                  <a:noFill/>
                </a14:hiddenFill>
              </a:ext>
            </a:extLst>
          </p:spPr>
        </p:cxnSp>
        <p:cxnSp>
          <p:nvCxnSpPr>
            <p:cNvPr id="58575" name="Straight Connector 341">
              <a:extLst>
                <a:ext uri="{FF2B5EF4-FFF2-40B4-BE49-F238E27FC236}">
                  <a16:creationId xmlns:a16="http://schemas.microsoft.com/office/drawing/2014/main" id="{D6995A3C-8F6D-42D0-9AD7-BA122D3302C8}"/>
                </a:ext>
              </a:extLst>
            </p:cNvPr>
            <p:cNvCxnSpPr>
              <a:cxnSpLocks noChangeShapeType="1"/>
            </p:cNvCxnSpPr>
            <p:nvPr/>
          </p:nvCxnSpPr>
          <p:spPr bwMode="auto">
            <a:xfrm>
              <a:off x="7527912" y="2512647"/>
              <a:ext cx="758594" cy="353711"/>
            </a:xfrm>
            <a:prstGeom prst="line">
              <a:avLst/>
            </a:prstGeom>
            <a:noFill/>
            <a:ln w="6350" algn="ctr">
              <a:solidFill>
                <a:srgbClr val="969696"/>
              </a:solidFill>
              <a:prstDash val="dash"/>
              <a:miter lim="800000"/>
              <a:headEnd/>
              <a:tailEnd/>
            </a:ln>
            <a:extLst>
              <a:ext uri="{909E8E84-426E-40DD-AFC4-6F175D3DCCD1}">
                <a14:hiddenFill xmlns:a14="http://schemas.microsoft.com/office/drawing/2010/main">
                  <a:noFill/>
                </a14:hiddenFill>
              </a:ext>
            </a:extLst>
          </p:spPr>
        </p:cxnSp>
        <p:sp>
          <p:nvSpPr>
            <p:cNvPr id="832" name="Rectangle 342">
              <a:extLst>
                <a:ext uri="{FF2B5EF4-FFF2-40B4-BE49-F238E27FC236}">
                  <a16:creationId xmlns:a16="http://schemas.microsoft.com/office/drawing/2014/main" id="{B3D2ABD6-ECD7-42C6-88BA-89A38AED2F8E}"/>
                </a:ext>
              </a:extLst>
            </p:cNvPr>
            <p:cNvSpPr/>
            <p:nvPr/>
          </p:nvSpPr>
          <p:spPr bwMode="auto">
            <a:xfrm>
              <a:off x="7837394" y="2361521"/>
              <a:ext cx="300288" cy="279214"/>
            </a:xfrm>
            <a:prstGeom prst="rect">
              <a:avLst/>
            </a:prstGeom>
            <a:solidFill>
              <a:srgbClr val="EAEAEA"/>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3" name="Freeform 19">
              <a:extLst>
                <a:ext uri="{FF2B5EF4-FFF2-40B4-BE49-F238E27FC236}">
                  <a16:creationId xmlns:a16="http://schemas.microsoft.com/office/drawing/2014/main" id="{B1EFF9B5-A761-4C72-B3BD-674B2391BCD3}"/>
                </a:ext>
              </a:extLst>
            </p:cNvPr>
            <p:cNvSpPr>
              <a:spLocks/>
            </p:cNvSpPr>
            <p:nvPr/>
          </p:nvSpPr>
          <p:spPr bwMode="auto">
            <a:xfrm>
              <a:off x="7854312" y="2211338"/>
              <a:ext cx="429286" cy="456896"/>
            </a:xfrm>
            <a:custGeom>
              <a:avLst/>
              <a:gdLst/>
              <a:ahLst/>
              <a:cxnLst/>
              <a:rect l="l" t="t" r="r" b="b"/>
              <a:pathLst>
                <a:path w="3224644" h="3376534">
                  <a:moveTo>
                    <a:pt x="1809750" y="2951511"/>
                  </a:moveTo>
                  <a:lnTo>
                    <a:pt x="1809750" y="3258357"/>
                  </a:lnTo>
                  <a:lnTo>
                    <a:pt x="2148773" y="3258357"/>
                  </a:lnTo>
                  <a:lnTo>
                    <a:pt x="2148773" y="2951511"/>
                  </a:lnTo>
                  <a:close/>
                  <a:moveTo>
                    <a:pt x="1384300" y="2951511"/>
                  </a:moveTo>
                  <a:lnTo>
                    <a:pt x="1384300" y="3258357"/>
                  </a:lnTo>
                  <a:lnTo>
                    <a:pt x="1733550" y="3258357"/>
                  </a:lnTo>
                  <a:lnTo>
                    <a:pt x="1733550" y="2951511"/>
                  </a:lnTo>
                  <a:close/>
                  <a:moveTo>
                    <a:pt x="958850" y="2951511"/>
                  </a:moveTo>
                  <a:lnTo>
                    <a:pt x="958850" y="3258357"/>
                  </a:lnTo>
                  <a:lnTo>
                    <a:pt x="1308100" y="3258357"/>
                  </a:lnTo>
                  <a:lnTo>
                    <a:pt x="1308100" y="2951511"/>
                  </a:lnTo>
                  <a:close/>
                  <a:moveTo>
                    <a:pt x="533400" y="2951511"/>
                  </a:moveTo>
                  <a:lnTo>
                    <a:pt x="533400" y="3258357"/>
                  </a:lnTo>
                  <a:lnTo>
                    <a:pt x="882650" y="3258357"/>
                  </a:lnTo>
                  <a:lnTo>
                    <a:pt x="882650" y="2951511"/>
                  </a:lnTo>
                  <a:close/>
                  <a:moveTo>
                    <a:pt x="118177" y="2951511"/>
                  </a:moveTo>
                  <a:lnTo>
                    <a:pt x="118177" y="3258357"/>
                  </a:lnTo>
                  <a:lnTo>
                    <a:pt x="457200" y="3258357"/>
                  </a:lnTo>
                  <a:lnTo>
                    <a:pt x="457200" y="2951511"/>
                  </a:lnTo>
                  <a:close/>
                  <a:moveTo>
                    <a:pt x="1809750" y="2578024"/>
                  </a:moveTo>
                  <a:lnTo>
                    <a:pt x="1809750" y="2875311"/>
                  </a:lnTo>
                  <a:lnTo>
                    <a:pt x="2148773" y="2875311"/>
                  </a:lnTo>
                  <a:lnTo>
                    <a:pt x="2148773" y="2578024"/>
                  </a:lnTo>
                  <a:close/>
                  <a:moveTo>
                    <a:pt x="1384300" y="2578024"/>
                  </a:moveTo>
                  <a:lnTo>
                    <a:pt x="1384300" y="2875311"/>
                  </a:lnTo>
                  <a:lnTo>
                    <a:pt x="1733550" y="2875311"/>
                  </a:lnTo>
                  <a:lnTo>
                    <a:pt x="1733550" y="2578024"/>
                  </a:lnTo>
                  <a:close/>
                  <a:moveTo>
                    <a:pt x="958850" y="2578024"/>
                  </a:moveTo>
                  <a:lnTo>
                    <a:pt x="958850" y="2875311"/>
                  </a:lnTo>
                  <a:lnTo>
                    <a:pt x="1308100" y="2875311"/>
                  </a:lnTo>
                  <a:lnTo>
                    <a:pt x="1308100" y="2578024"/>
                  </a:lnTo>
                  <a:close/>
                  <a:moveTo>
                    <a:pt x="533400" y="2578024"/>
                  </a:moveTo>
                  <a:lnTo>
                    <a:pt x="533400" y="2875311"/>
                  </a:lnTo>
                  <a:lnTo>
                    <a:pt x="882650" y="2875311"/>
                  </a:lnTo>
                  <a:lnTo>
                    <a:pt x="882650" y="2578024"/>
                  </a:lnTo>
                  <a:close/>
                  <a:moveTo>
                    <a:pt x="118177" y="2578024"/>
                  </a:moveTo>
                  <a:lnTo>
                    <a:pt x="118177" y="2875311"/>
                  </a:lnTo>
                  <a:lnTo>
                    <a:pt x="457200" y="2875311"/>
                  </a:lnTo>
                  <a:lnTo>
                    <a:pt x="457200" y="2578024"/>
                  </a:lnTo>
                  <a:close/>
                  <a:moveTo>
                    <a:pt x="1809750" y="2204538"/>
                  </a:moveTo>
                  <a:lnTo>
                    <a:pt x="1809750" y="2501824"/>
                  </a:lnTo>
                  <a:lnTo>
                    <a:pt x="2148773" y="2501824"/>
                  </a:lnTo>
                  <a:lnTo>
                    <a:pt x="2148773" y="2204538"/>
                  </a:lnTo>
                  <a:close/>
                  <a:moveTo>
                    <a:pt x="1384300" y="2204538"/>
                  </a:moveTo>
                  <a:lnTo>
                    <a:pt x="1384300" y="2501824"/>
                  </a:lnTo>
                  <a:lnTo>
                    <a:pt x="1733550" y="2501824"/>
                  </a:lnTo>
                  <a:lnTo>
                    <a:pt x="1733550" y="2204538"/>
                  </a:lnTo>
                  <a:close/>
                  <a:moveTo>
                    <a:pt x="958850" y="2204538"/>
                  </a:moveTo>
                  <a:lnTo>
                    <a:pt x="958850" y="2501824"/>
                  </a:lnTo>
                  <a:lnTo>
                    <a:pt x="1308100" y="2501824"/>
                  </a:lnTo>
                  <a:lnTo>
                    <a:pt x="1308100" y="2204538"/>
                  </a:lnTo>
                  <a:close/>
                  <a:moveTo>
                    <a:pt x="533400" y="2204538"/>
                  </a:moveTo>
                  <a:lnTo>
                    <a:pt x="533400" y="2501824"/>
                  </a:lnTo>
                  <a:lnTo>
                    <a:pt x="882650" y="2501824"/>
                  </a:lnTo>
                  <a:lnTo>
                    <a:pt x="882650" y="2204538"/>
                  </a:lnTo>
                  <a:close/>
                  <a:moveTo>
                    <a:pt x="118177" y="2204538"/>
                  </a:moveTo>
                  <a:lnTo>
                    <a:pt x="118177" y="2501824"/>
                  </a:lnTo>
                  <a:lnTo>
                    <a:pt x="457200" y="2501824"/>
                  </a:lnTo>
                  <a:lnTo>
                    <a:pt x="457200" y="2204538"/>
                  </a:lnTo>
                  <a:close/>
                  <a:moveTo>
                    <a:pt x="1809750" y="1831052"/>
                  </a:moveTo>
                  <a:lnTo>
                    <a:pt x="1809750" y="2128338"/>
                  </a:lnTo>
                  <a:lnTo>
                    <a:pt x="2148773" y="2128338"/>
                  </a:lnTo>
                  <a:lnTo>
                    <a:pt x="2148773" y="1831052"/>
                  </a:lnTo>
                  <a:close/>
                  <a:moveTo>
                    <a:pt x="1384300" y="1831052"/>
                  </a:moveTo>
                  <a:lnTo>
                    <a:pt x="1384300" y="2128338"/>
                  </a:lnTo>
                  <a:lnTo>
                    <a:pt x="1733550" y="2128338"/>
                  </a:lnTo>
                  <a:lnTo>
                    <a:pt x="1733550" y="1831052"/>
                  </a:lnTo>
                  <a:close/>
                  <a:moveTo>
                    <a:pt x="958850" y="1831052"/>
                  </a:moveTo>
                  <a:lnTo>
                    <a:pt x="958850" y="2128338"/>
                  </a:lnTo>
                  <a:lnTo>
                    <a:pt x="1308100" y="2128338"/>
                  </a:lnTo>
                  <a:lnTo>
                    <a:pt x="1308100" y="1831052"/>
                  </a:lnTo>
                  <a:close/>
                  <a:moveTo>
                    <a:pt x="533400" y="1831052"/>
                  </a:moveTo>
                  <a:lnTo>
                    <a:pt x="533400" y="2128338"/>
                  </a:lnTo>
                  <a:lnTo>
                    <a:pt x="882650" y="2128338"/>
                  </a:lnTo>
                  <a:lnTo>
                    <a:pt x="882650" y="1831052"/>
                  </a:lnTo>
                  <a:close/>
                  <a:moveTo>
                    <a:pt x="118177" y="1831052"/>
                  </a:moveTo>
                  <a:lnTo>
                    <a:pt x="118177" y="2128338"/>
                  </a:lnTo>
                  <a:lnTo>
                    <a:pt x="457200" y="2128338"/>
                  </a:lnTo>
                  <a:lnTo>
                    <a:pt x="457200" y="1831052"/>
                  </a:lnTo>
                  <a:close/>
                  <a:moveTo>
                    <a:pt x="118177" y="1482504"/>
                  </a:moveTo>
                  <a:lnTo>
                    <a:pt x="118177" y="1754852"/>
                  </a:lnTo>
                  <a:lnTo>
                    <a:pt x="2148773" y="1754852"/>
                  </a:lnTo>
                  <a:lnTo>
                    <a:pt x="2148773" y="1482504"/>
                  </a:lnTo>
                  <a:lnTo>
                    <a:pt x="1800225" y="1482504"/>
                  </a:lnTo>
                  <a:lnTo>
                    <a:pt x="1800225" y="1519541"/>
                  </a:lnTo>
                  <a:cubicBezTo>
                    <a:pt x="1800225" y="1556365"/>
                    <a:pt x="1770374" y="1586216"/>
                    <a:pt x="1733550" y="1586216"/>
                  </a:cubicBezTo>
                  <a:cubicBezTo>
                    <a:pt x="1696726" y="1586216"/>
                    <a:pt x="1666875" y="1556365"/>
                    <a:pt x="1666875" y="1519541"/>
                  </a:cubicBezTo>
                  <a:lnTo>
                    <a:pt x="1666875" y="1482504"/>
                  </a:lnTo>
                  <a:lnTo>
                    <a:pt x="1561308" y="1482504"/>
                  </a:lnTo>
                  <a:lnTo>
                    <a:pt x="1561308" y="1519541"/>
                  </a:lnTo>
                  <a:cubicBezTo>
                    <a:pt x="1561308" y="1556365"/>
                    <a:pt x="1531457" y="1586216"/>
                    <a:pt x="1494633" y="1586216"/>
                  </a:cubicBezTo>
                  <a:cubicBezTo>
                    <a:pt x="1457809" y="1586216"/>
                    <a:pt x="1427958" y="1556365"/>
                    <a:pt x="1427958" y="1519541"/>
                  </a:cubicBezTo>
                  <a:lnTo>
                    <a:pt x="1427958" y="1482504"/>
                  </a:lnTo>
                  <a:lnTo>
                    <a:pt x="1322389" y="1482504"/>
                  </a:lnTo>
                  <a:lnTo>
                    <a:pt x="1322389" y="1519541"/>
                  </a:lnTo>
                  <a:cubicBezTo>
                    <a:pt x="1322389" y="1556365"/>
                    <a:pt x="1292538" y="1586216"/>
                    <a:pt x="1255714" y="1586216"/>
                  </a:cubicBezTo>
                  <a:cubicBezTo>
                    <a:pt x="1218890" y="1586216"/>
                    <a:pt x="1189039" y="1556365"/>
                    <a:pt x="1189039" y="1519541"/>
                  </a:cubicBezTo>
                  <a:lnTo>
                    <a:pt x="1189039" y="1482504"/>
                  </a:lnTo>
                  <a:lnTo>
                    <a:pt x="1083470" y="1482504"/>
                  </a:lnTo>
                  <a:lnTo>
                    <a:pt x="1083470" y="1519541"/>
                  </a:lnTo>
                  <a:cubicBezTo>
                    <a:pt x="1083470" y="1556365"/>
                    <a:pt x="1053619" y="1586216"/>
                    <a:pt x="1016795" y="1586216"/>
                  </a:cubicBezTo>
                  <a:cubicBezTo>
                    <a:pt x="979971" y="1586216"/>
                    <a:pt x="950120" y="1556365"/>
                    <a:pt x="950120" y="1519541"/>
                  </a:cubicBezTo>
                  <a:lnTo>
                    <a:pt x="950120" y="1482504"/>
                  </a:lnTo>
                  <a:lnTo>
                    <a:pt x="844551" y="1482504"/>
                  </a:lnTo>
                  <a:lnTo>
                    <a:pt x="844551" y="1519541"/>
                  </a:lnTo>
                  <a:cubicBezTo>
                    <a:pt x="844551" y="1556365"/>
                    <a:pt x="814700" y="1586216"/>
                    <a:pt x="777876" y="1586216"/>
                  </a:cubicBezTo>
                  <a:cubicBezTo>
                    <a:pt x="741052" y="1586216"/>
                    <a:pt x="711201" y="1556365"/>
                    <a:pt x="711201" y="1519541"/>
                  </a:cubicBezTo>
                  <a:lnTo>
                    <a:pt x="711201" y="1482504"/>
                  </a:lnTo>
                  <a:lnTo>
                    <a:pt x="605632" y="1482504"/>
                  </a:lnTo>
                  <a:lnTo>
                    <a:pt x="605632" y="1519541"/>
                  </a:lnTo>
                  <a:cubicBezTo>
                    <a:pt x="605632" y="1556365"/>
                    <a:pt x="575781" y="1586216"/>
                    <a:pt x="538957" y="1586216"/>
                  </a:cubicBezTo>
                  <a:cubicBezTo>
                    <a:pt x="502133" y="1586216"/>
                    <a:pt x="472282" y="1556365"/>
                    <a:pt x="472282" y="1519541"/>
                  </a:cubicBezTo>
                  <a:lnTo>
                    <a:pt x="472282" y="1482504"/>
                  </a:lnTo>
                  <a:lnTo>
                    <a:pt x="366713" y="1482504"/>
                  </a:lnTo>
                  <a:lnTo>
                    <a:pt x="366713" y="1519541"/>
                  </a:lnTo>
                  <a:cubicBezTo>
                    <a:pt x="366713" y="1556365"/>
                    <a:pt x="336862" y="1586216"/>
                    <a:pt x="300038" y="1586216"/>
                  </a:cubicBezTo>
                  <a:cubicBezTo>
                    <a:pt x="263214" y="1586216"/>
                    <a:pt x="233363" y="1556365"/>
                    <a:pt x="233363" y="1519541"/>
                  </a:cubicBezTo>
                  <a:lnTo>
                    <a:pt x="233363" y="1482504"/>
                  </a:lnTo>
                  <a:close/>
                  <a:moveTo>
                    <a:pt x="300038" y="1263214"/>
                  </a:moveTo>
                  <a:cubicBezTo>
                    <a:pt x="336862" y="1263214"/>
                    <a:pt x="366713" y="1293065"/>
                    <a:pt x="366713" y="1329889"/>
                  </a:cubicBezTo>
                  <a:lnTo>
                    <a:pt x="366713" y="1364327"/>
                  </a:lnTo>
                  <a:lnTo>
                    <a:pt x="472282" y="1364327"/>
                  </a:lnTo>
                  <a:lnTo>
                    <a:pt x="472282" y="1329889"/>
                  </a:lnTo>
                  <a:cubicBezTo>
                    <a:pt x="472282" y="1293065"/>
                    <a:pt x="502133" y="1263214"/>
                    <a:pt x="538957" y="1263214"/>
                  </a:cubicBezTo>
                  <a:cubicBezTo>
                    <a:pt x="575781" y="1263214"/>
                    <a:pt x="605632" y="1293065"/>
                    <a:pt x="605632" y="1329889"/>
                  </a:cubicBezTo>
                  <a:lnTo>
                    <a:pt x="605632" y="1364327"/>
                  </a:lnTo>
                  <a:lnTo>
                    <a:pt x="711201" y="1364327"/>
                  </a:lnTo>
                  <a:lnTo>
                    <a:pt x="711201" y="1329889"/>
                  </a:lnTo>
                  <a:cubicBezTo>
                    <a:pt x="711201" y="1293065"/>
                    <a:pt x="741052" y="1263214"/>
                    <a:pt x="777876" y="1263214"/>
                  </a:cubicBezTo>
                  <a:cubicBezTo>
                    <a:pt x="814700" y="1263214"/>
                    <a:pt x="844551" y="1293065"/>
                    <a:pt x="844551" y="1329889"/>
                  </a:cubicBezTo>
                  <a:lnTo>
                    <a:pt x="844551" y="1364327"/>
                  </a:lnTo>
                  <a:lnTo>
                    <a:pt x="950120" y="1364327"/>
                  </a:lnTo>
                  <a:lnTo>
                    <a:pt x="950120" y="1329889"/>
                  </a:lnTo>
                  <a:cubicBezTo>
                    <a:pt x="950120" y="1293065"/>
                    <a:pt x="979971" y="1263214"/>
                    <a:pt x="1016795" y="1263214"/>
                  </a:cubicBezTo>
                  <a:cubicBezTo>
                    <a:pt x="1053619" y="1263214"/>
                    <a:pt x="1083470" y="1293065"/>
                    <a:pt x="1083470" y="1329889"/>
                  </a:cubicBezTo>
                  <a:lnTo>
                    <a:pt x="1083470" y="1364327"/>
                  </a:lnTo>
                  <a:lnTo>
                    <a:pt x="1189039" y="1364327"/>
                  </a:lnTo>
                  <a:lnTo>
                    <a:pt x="1189039" y="1329889"/>
                  </a:lnTo>
                  <a:cubicBezTo>
                    <a:pt x="1189039" y="1293065"/>
                    <a:pt x="1218890" y="1263214"/>
                    <a:pt x="1255714" y="1263214"/>
                  </a:cubicBezTo>
                  <a:cubicBezTo>
                    <a:pt x="1292538" y="1263214"/>
                    <a:pt x="1322389" y="1293065"/>
                    <a:pt x="1322389" y="1329889"/>
                  </a:cubicBezTo>
                  <a:lnTo>
                    <a:pt x="1322389" y="1364327"/>
                  </a:lnTo>
                  <a:lnTo>
                    <a:pt x="1427958" y="1364327"/>
                  </a:lnTo>
                  <a:lnTo>
                    <a:pt x="1427958" y="1329889"/>
                  </a:lnTo>
                  <a:cubicBezTo>
                    <a:pt x="1427958" y="1293065"/>
                    <a:pt x="1457809" y="1263214"/>
                    <a:pt x="1494633" y="1263214"/>
                  </a:cubicBezTo>
                  <a:cubicBezTo>
                    <a:pt x="1531457" y="1263214"/>
                    <a:pt x="1561308" y="1293065"/>
                    <a:pt x="1561308" y="1329889"/>
                  </a:cubicBezTo>
                  <a:lnTo>
                    <a:pt x="1561308" y="1364327"/>
                  </a:lnTo>
                  <a:lnTo>
                    <a:pt x="1666875" y="1364327"/>
                  </a:lnTo>
                  <a:lnTo>
                    <a:pt x="1666875" y="1329889"/>
                  </a:lnTo>
                  <a:cubicBezTo>
                    <a:pt x="1666875" y="1293065"/>
                    <a:pt x="1696726" y="1263214"/>
                    <a:pt x="1733550" y="1263214"/>
                  </a:cubicBezTo>
                  <a:cubicBezTo>
                    <a:pt x="1770374" y="1263214"/>
                    <a:pt x="1800225" y="1293065"/>
                    <a:pt x="1800225" y="1329889"/>
                  </a:cubicBezTo>
                  <a:lnTo>
                    <a:pt x="1800225" y="1364327"/>
                  </a:lnTo>
                  <a:lnTo>
                    <a:pt x="2266950" y="1364327"/>
                  </a:lnTo>
                  <a:lnTo>
                    <a:pt x="2266950" y="3376534"/>
                  </a:lnTo>
                  <a:lnTo>
                    <a:pt x="0" y="3376534"/>
                  </a:lnTo>
                  <a:lnTo>
                    <a:pt x="0" y="1364327"/>
                  </a:lnTo>
                  <a:lnTo>
                    <a:pt x="233363" y="1364327"/>
                  </a:lnTo>
                  <a:lnTo>
                    <a:pt x="233363" y="1329889"/>
                  </a:lnTo>
                  <a:cubicBezTo>
                    <a:pt x="233363" y="1293065"/>
                    <a:pt x="263214" y="1263214"/>
                    <a:pt x="300038" y="1263214"/>
                  </a:cubicBezTo>
                  <a:close/>
                  <a:moveTo>
                    <a:pt x="2593874" y="861650"/>
                  </a:moveTo>
                  <a:lnTo>
                    <a:pt x="2530972" y="866892"/>
                  </a:lnTo>
                  <a:lnTo>
                    <a:pt x="2475059" y="886112"/>
                  </a:lnTo>
                  <a:lnTo>
                    <a:pt x="2422640" y="914069"/>
                  </a:lnTo>
                  <a:lnTo>
                    <a:pt x="2377211" y="949014"/>
                  </a:lnTo>
                  <a:lnTo>
                    <a:pt x="2342265" y="994444"/>
                  </a:lnTo>
                  <a:lnTo>
                    <a:pt x="2314308" y="1046862"/>
                  </a:lnTo>
                  <a:lnTo>
                    <a:pt x="2295088" y="1102775"/>
                  </a:lnTo>
                  <a:lnTo>
                    <a:pt x="2289846" y="1163930"/>
                  </a:lnTo>
                  <a:lnTo>
                    <a:pt x="2295088" y="1223338"/>
                  </a:lnTo>
                  <a:lnTo>
                    <a:pt x="2314308" y="1282745"/>
                  </a:lnTo>
                  <a:lnTo>
                    <a:pt x="2342265" y="1331669"/>
                  </a:lnTo>
                  <a:lnTo>
                    <a:pt x="2377211" y="1378846"/>
                  </a:lnTo>
                  <a:lnTo>
                    <a:pt x="2422640" y="1415539"/>
                  </a:lnTo>
                  <a:lnTo>
                    <a:pt x="2475059" y="1443495"/>
                  </a:lnTo>
                  <a:lnTo>
                    <a:pt x="2530972" y="1460968"/>
                  </a:lnTo>
                  <a:lnTo>
                    <a:pt x="2593874" y="1467957"/>
                  </a:lnTo>
                  <a:lnTo>
                    <a:pt x="2653282" y="1460968"/>
                  </a:lnTo>
                  <a:lnTo>
                    <a:pt x="2710942" y="1443495"/>
                  </a:lnTo>
                  <a:lnTo>
                    <a:pt x="2763361" y="1415539"/>
                  </a:lnTo>
                  <a:lnTo>
                    <a:pt x="2807043" y="1378846"/>
                  </a:lnTo>
                  <a:lnTo>
                    <a:pt x="2843736" y="1331669"/>
                  </a:lnTo>
                  <a:lnTo>
                    <a:pt x="2871692" y="1282745"/>
                  </a:lnTo>
                  <a:lnTo>
                    <a:pt x="2889165" y="1223338"/>
                  </a:lnTo>
                  <a:lnTo>
                    <a:pt x="2896154" y="1163930"/>
                  </a:lnTo>
                  <a:lnTo>
                    <a:pt x="2896154" y="1160436"/>
                  </a:lnTo>
                  <a:lnTo>
                    <a:pt x="2896154" y="1158688"/>
                  </a:lnTo>
                  <a:lnTo>
                    <a:pt x="2896154" y="1156941"/>
                  </a:lnTo>
                  <a:lnTo>
                    <a:pt x="2885671" y="1094039"/>
                  </a:lnTo>
                  <a:lnTo>
                    <a:pt x="2868198" y="1038126"/>
                  </a:lnTo>
                  <a:lnTo>
                    <a:pt x="2836747" y="987455"/>
                  </a:lnTo>
                  <a:lnTo>
                    <a:pt x="2801801" y="945520"/>
                  </a:lnTo>
                  <a:lnTo>
                    <a:pt x="2756372" y="908827"/>
                  </a:lnTo>
                  <a:lnTo>
                    <a:pt x="2705700" y="882618"/>
                  </a:lnTo>
                  <a:lnTo>
                    <a:pt x="2651534" y="866892"/>
                  </a:lnTo>
                  <a:close/>
                  <a:moveTo>
                    <a:pt x="2468069" y="534908"/>
                  </a:moveTo>
                  <a:lnTo>
                    <a:pt x="2716184" y="534908"/>
                  </a:lnTo>
                  <a:lnTo>
                    <a:pt x="2716184" y="671196"/>
                  </a:lnTo>
                  <a:lnTo>
                    <a:pt x="2735404" y="678185"/>
                  </a:lnTo>
                  <a:lnTo>
                    <a:pt x="2752877" y="683427"/>
                  </a:lnTo>
                  <a:lnTo>
                    <a:pt x="2770350" y="690416"/>
                  </a:lnTo>
                  <a:lnTo>
                    <a:pt x="2786075" y="695658"/>
                  </a:lnTo>
                  <a:lnTo>
                    <a:pt x="2805296" y="704395"/>
                  </a:lnTo>
                  <a:lnTo>
                    <a:pt x="2821021" y="711384"/>
                  </a:lnTo>
                  <a:lnTo>
                    <a:pt x="2836747" y="720120"/>
                  </a:lnTo>
                  <a:lnTo>
                    <a:pt x="2854220" y="730604"/>
                  </a:lnTo>
                  <a:lnTo>
                    <a:pt x="2948573" y="636251"/>
                  </a:lnTo>
                  <a:lnTo>
                    <a:pt x="3121554" y="810979"/>
                  </a:lnTo>
                  <a:lnTo>
                    <a:pt x="3028948" y="903585"/>
                  </a:lnTo>
                  <a:lnTo>
                    <a:pt x="3046421" y="935036"/>
                  </a:lnTo>
                  <a:lnTo>
                    <a:pt x="3060399" y="968234"/>
                  </a:lnTo>
                  <a:lnTo>
                    <a:pt x="3074377" y="1004927"/>
                  </a:lnTo>
                  <a:lnTo>
                    <a:pt x="3084861" y="1039873"/>
                  </a:lnTo>
                  <a:lnTo>
                    <a:pt x="3224644" y="1039873"/>
                  </a:lnTo>
                  <a:lnTo>
                    <a:pt x="3224644" y="1156941"/>
                  </a:lnTo>
                  <a:lnTo>
                    <a:pt x="3224644" y="1286240"/>
                  </a:lnTo>
                  <a:lnTo>
                    <a:pt x="3084861" y="1286240"/>
                  </a:lnTo>
                  <a:lnTo>
                    <a:pt x="3074377" y="1322933"/>
                  </a:lnTo>
                  <a:lnTo>
                    <a:pt x="3060399" y="1356131"/>
                  </a:lnTo>
                  <a:lnTo>
                    <a:pt x="3046421" y="1391077"/>
                  </a:lnTo>
                  <a:lnTo>
                    <a:pt x="3028948" y="1422528"/>
                  </a:lnTo>
                  <a:lnTo>
                    <a:pt x="3125049" y="1522123"/>
                  </a:lnTo>
                  <a:lnTo>
                    <a:pt x="2952067" y="1696852"/>
                  </a:lnTo>
                  <a:lnTo>
                    <a:pt x="2854220" y="1599004"/>
                  </a:lnTo>
                  <a:lnTo>
                    <a:pt x="2836747" y="1607740"/>
                  </a:lnTo>
                  <a:lnTo>
                    <a:pt x="2821021" y="1616477"/>
                  </a:lnTo>
                  <a:lnTo>
                    <a:pt x="2805296" y="1625213"/>
                  </a:lnTo>
                  <a:lnTo>
                    <a:pt x="2786075" y="1632202"/>
                  </a:lnTo>
                  <a:lnTo>
                    <a:pt x="2770350" y="1639191"/>
                  </a:lnTo>
                  <a:lnTo>
                    <a:pt x="2752877" y="1644433"/>
                  </a:lnTo>
                  <a:lnTo>
                    <a:pt x="2735404" y="1651422"/>
                  </a:lnTo>
                  <a:lnTo>
                    <a:pt x="2716184" y="1654917"/>
                  </a:lnTo>
                  <a:lnTo>
                    <a:pt x="2716184" y="1792952"/>
                  </a:lnTo>
                  <a:lnTo>
                    <a:pt x="2468069" y="1792952"/>
                  </a:lnTo>
                  <a:lnTo>
                    <a:pt x="2468069" y="1654917"/>
                  </a:lnTo>
                  <a:lnTo>
                    <a:pt x="2450597" y="1651422"/>
                  </a:lnTo>
                  <a:lnTo>
                    <a:pt x="2433124" y="1644433"/>
                  </a:lnTo>
                  <a:lnTo>
                    <a:pt x="2413904" y="1639191"/>
                  </a:lnTo>
                  <a:lnTo>
                    <a:pt x="2398178" y="1632202"/>
                  </a:lnTo>
                  <a:lnTo>
                    <a:pt x="2380705" y="1625213"/>
                  </a:lnTo>
                  <a:lnTo>
                    <a:pt x="2363232" y="1616477"/>
                  </a:lnTo>
                  <a:lnTo>
                    <a:pt x="2347507" y="1607740"/>
                  </a:lnTo>
                  <a:lnTo>
                    <a:pt x="2331781" y="1599004"/>
                  </a:lnTo>
                  <a:lnTo>
                    <a:pt x="2314575" y="1616534"/>
                  </a:lnTo>
                  <a:lnTo>
                    <a:pt x="2314575" y="1316702"/>
                  </a:lnTo>
                  <a:lnTo>
                    <a:pt x="2110140" y="1316702"/>
                  </a:lnTo>
                  <a:lnTo>
                    <a:pt x="2102887" y="1286240"/>
                  </a:lnTo>
                  <a:lnTo>
                    <a:pt x="1963104" y="1286240"/>
                  </a:lnTo>
                  <a:lnTo>
                    <a:pt x="1963104" y="1039873"/>
                  </a:lnTo>
                  <a:lnTo>
                    <a:pt x="2102887" y="1039873"/>
                  </a:lnTo>
                  <a:lnTo>
                    <a:pt x="2111623" y="1004927"/>
                  </a:lnTo>
                  <a:lnTo>
                    <a:pt x="2125602" y="968234"/>
                  </a:lnTo>
                  <a:lnTo>
                    <a:pt x="2139580" y="935036"/>
                  </a:lnTo>
                  <a:lnTo>
                    <a:pt x="2158800" y="903585"/>
                  </a:lnTo>
                  <a:lnTo>
                    <a:pt x="2069688" y="814473"/>
                  </a:lnTo>
                  <a:lnTo>
                    <a:pt x="2244417" y="639745"/>
                  </a:lnTo>
                  <a:lnTo>
                    <a:pt x="2331781" y="730604"/>
                  </a:lnTo>
                  <a:lnTo>
                    <a:pt x="2347507" y="720120"/>
                  </a:lnTo>
                  <a:lnTo>
                    <a:pt x="2363232" y="711384"/>
                  </a:lnTo>
                  <a:lnTo>
                    <a:pt x="2380705" y="704395"/>
                  </a:lnTo>
                  <a:lnTo>
                    <a:pt x="2398178" y="695658"/>
                  </a:lnTo>
                  <a:lnTo>
                    <a:pt x="2413904" y="690416"/>
                  </a:lnTo>
                  <a:lnTo>
                    <a:pt x="2433124" y="683427"/>
                  </a:lnTo>
                  <a:lnTo>
                    <a:pt x="2450597" y="678185"/>
                  </a:lnTo>
                  <a:lnTo>
                    <a:pt x="2468069" y="671196"/>
                  </a:lnTo>
                  <a:close/>
                  <a:moveTo>
                    <a:pt x="1774571" y="318172"/>
                  </a:moveTo>
                  <a:lnTo>
                    <a:pt x="1757317" y="319901"/>
                  </a:lnTo>
                  <a:lnTo>
                    <a:pt x="1740062" y="325089"/>
                  </a:lnTo>
                  <a:lnTo>
                    <a:pt x="1726258" y="333735"/>
                  </a:lnTo>
                  <a:lnTo>
                    <a:pt x="1714180" y="344110"/>
                  </a:lnTo>
                  <a:lnTo>
                    <a:pt x="1702101" y="356214"/>
                  </a:lnTo>
                  <a:lnTo>
                    <a:pt x="1695199" y="371777"/>
                  </a:lnTo>
                  <a:lnTo>
                    <a:pt x="1691748" y="387340"/>
                  </a:lnTo>
                  <a:lnTo>
                    <a:pt x="1688298" y="404632"/>
                  </a:lnTo>
                  <a:lnTo>
                    <a:pt x="1691748" y="421924"/>
                  </a:lnTo>
                  <a:lnTo>
                    <a:pt x="1695199" y="437487"/>
                  </a:lnTo>
                  <a:lnTo>
                    <a:pt x="1702101" y="451320"/>
                  </a:lnTo>
                  <a:lnTo>
                    <a:pt x="1714180" y="463425"/>
                  </a:lnTo>
                  <a:lnTo>
                    <a:pt x="1726258" y="475529"/>
                  </a:lnTo>
                  <a:lnTo>
                    <a:pt x="1740062" y="484175"/>
                  </a:lnTo>
                  <a:lnTo>
                    <a:pt x="1757317" y="487633"/>
                  </a:lnTo>
                  <a:lnTo>
                    <a:pt x="1774571" y="489362"/>
                  </a:lnTo>
                  <a:lnTo>
                    <a:pt x="1788375" y="487633"/>
                  </a:lnTo>
                  <a:lnTo>
                    <a:pt x="1802179" y="485904"/>
                  </a:lnTo>
                  <a:lnTo>
                    <a:pt x="1814257" y="478987"/>
                  </a:lnTo>
                  <a:lnTo>
                    <a:pt x="1826336" y="472071"/>
                  </a:lnTo>
                  <a:lnTo>
                    <a:pt x="1836688" y="461695"/>
                  </a:lnTo>
                  <a:lnTo>
                    <a:pt x="1843590" y="451320"/>
                  </a:lnTo>
                  <a:lnTo>
                    <a:pt x="1852218" y="439216"/>
                  </a:lnTo>
                  <a:lnTo>
                    <a:pt x="1855669" y="425382"/>
                  </a:lnTo>
                  <a:lnTo>
                    <a:pt x="1855669" y="421924"/>
                  </a:lnTo>
                  <a:lnTo>
                    <a:pt x="1857394" y="416736"/>
                  </a:lnTo>
                  <a:lnTo>
                    <a:pt x="1860845" y="408090"/>
                  </a:lnTo>
                  <a:lnTo>
                    <a:pt x="1860845" y="404632"/>
                  </a:lnTo>
                  <a:lnTo>
                    <a:pt x="1857394" y="387340"/>
                  </a:lnTo>
                  <a:lnTo>
                    <a:pt x="1853943" y="371777"/>
                  </a:lnTo>
                  <a:lnTo>
                    <a:pt x="1845316" y="356214"/>
                  </a:lnTo>
                  <a:lnTo>
                    <a:pt x="1836688" y="344110"/>
                  </a:lnTo>
                  <a:lnTo>
                    <a:pt x="1822885" y="333735"/>
                  </a:lnTo>
                  <a:lnTo>
                    <a:pt x="1809081" y="325089"/>
                  </a:lnTo>
                  <a:lnTo>
                    <a:pt x="1791826" y="319901"/>
                  </a:lnTo>
                  <a:close/>
                  <a:moveTo>
                    <a:pt x="1750415" y="0"/>
                  </a:moveTo>
                  <a:lnTo>
                    <a:pt x="1774571" y="83001"/>
                  </a:lnTo>
                  <a:lnTo>
                    <a:pt x="1786650" y="83001"/>
                  </a:lnTo>
                  <a:lnTo>
                    <a:pt x="1797003" y="83001"/>
                  </a:lnTo>
                  <a:lnTo>
                    <a:pt x="1809081" y="84731"/>
                  </a:lnTo>
                  <a:lnTo>
                    <a:pt x="1821159" y="84731"/>
                  </a:lnTo>
                  <a:lnTo>
                    <a:pt x="1831512" y="86460"/>
                  </a:lnTo>
                  <a:lnTo>
                    <a:pt x="1843590" y="89918"/>
                  </a:lnTo>
                  <a:lnTo>
                    <a:pt x="1853943" y="93376"/>
                  </a:lnTo>
                  <a:lnTo>
                    <a:pt x="1866022" y="95106"/>
                  </a:lnTo>
                  <a:lnTo>
                    <a:pt x="1905708" y="22479"/>
                  </a:lnTo>
                  <a:lnTo>
                    <a:pt x="2038570" y="98564"/>
                  </a:lnTo>
                  <a:lnTo>
                    <a:pt x="1998884" y="171190"/>
                  </a:lnTo>
                  <a:lnTo>
                    <a:pt x="2014413" y="186753"/>
                  </a:lnTo>
                  <a:lnTo>
                    <a:pt x="2029942" y="204045"/>
                  </a:lnTo>
                  <a:lnTo>
                    <a:pt x="2043746" y="224795"/>
                  </a:lnTo>
                  <a:lnTo>
                    <a:pt x="2055824" y="243817"/>
                  </a:lnTo>
                  <a:lnTo>
                    <a:pt x="2138647" y="223066"/>
                  </a:lnTo>
                  <a:lnTo>
                    <a:pt x="2178333" y="370048"/>
                  </a:lnTo>
                  <a:lnTo>
                    <a:pt x="2097236" y="394257"/>
                  </a:lnTo>
                  <a:lnTo>
                    <a:pt x="2097236" y="399444"/>
                  </a:lnTo>
                  <a:lnTo>
                    <a:pt x="2097236" y="409819"/>
                  </a:lnTo>
                  <a:lnTo>
                    <a:pt x="2095510" y="420195"/>
                  </a:lnTo>
                  <a:lnTo>
                    <a:pt x="2095510" y="425382"/>
                  </a:lnTo>
                  <a:lnTo>
                    <a:pt x="2092059" y="439216"/>
                  </a:lnTo>
                  <a:lnTo>
                    <a:pt x="2090334" y="456508"/>
                  </a:lnTo>
                  <a:lnTo>
                    <a:pt x="2086883" y="470341"/>
                  </a:lnTo>
                  <a:lnTo>
                    <a:pt x="2085158" y="485904"/>
                  </a:lnTo>
                  <a:lnTo>
                    <a:pt x="2157628" y="527405"/>
                  </a:lnTo>
                  <a:lnTo>
                    <a:pt x="2083432" y="660553"/>
                  </a:lnTo>
                  <a:lnTo>
                    <a:pt x="2007511" y="619053"/>
                  </a:lnTo>
                  <a:lnTo>
                    <a:pt x="1998884" y="627698"/>
                  </a:lnTo>
                  <a:lnTo>
                    <a:pt x="1991982" y="634615"/>
                  </a:lnTo>
                  <a:lnTo>
                    <a:pt x="1983354" y="643261"/>
                  </a:lnTo>
                  <a:lnTo>
                    <a:pt x="1973002" y="648449"/>
                  </a:lnTo>
                  <a:lnTo>
                    <a:pt x="1964374" y="657095"/>
                  </a:lnTo>
                  <a:lnTo>
                    <a:pt x="1955746" y="662282"/>
                  </a:lnTo>
                  <a:lnTo>
                    <a:pt x="1945393" y="669199"/>
                  </a:lnTo>
                  <a:lnTo>
                    <a:pt x="1935041" y="674387"/>
                  </a:lnTo>
                  <a:lnTo>
                    <a:pt x="1957472" y="759117"/>
                  </a:lnTo>
                  <a:lnTo>
                    <a:pt x="1810806" y="800618"/>
                  </a:lnTo>
                  <a:lnTo>
                    <a:pt x="1786650" y="717617"/>
                  </a:lnTo>
                  <a:lnTo>
                    <a:pt x="1774571" y="717617"/>
                  </a:lnTo>
                  <a:lnTo>
                    <a:pt x="1762493" y="717617"/>
                  </a:lnTo>
                  <a:lnTo>
                    <a:pt x="1750415" y="714158"/>
                  </a:lnTo>
                  <a:lnTo>
                    <a:pt x="1740062" y="712429"/>
                  </a:lnTo>
                  <a:lnTo>
                    <a:pt x="1727983" y="712429"/>
                  </a:lnTo>
                  <a:lnTo>
                    <a:pt x="1717631" y="710700"/>
                  </a:lnTo>
                  <a:lnTo>
                    <a:pt x="1707278" y="707242"/>
                  </a:lnTo>
                  <a:lnTo>
                    <a:pt x="1695199" y="705512"/>
                  </a:lnTo>
                  <a:lnTo>
                    <a:pt x="1653788" y="776409"/>
                  </a:lnTo>
                  <a:lnTo>
                    <a:pt x="1519201" y="700325"/>
                  </a:lnTo>
                  <a:lnTo>
                    <a:pt x="1562338" y="627698"/>
                  </a:lnTo>
                  <a:lnTo>
                    <a:pt x="1545083" y="612136"/>
                  </a:lnTo>
                  <a:lnTo>
                    <a:pt x="1529554" y="593115"/>
                  </a:lnTo>
                  <a:lnTo>
                    <a:pt x="1515750" y="575823"/>
                  </a:lnTo>
                  <a:lnTo>
                    <a:pt x="1503672" y="555072"/>
                  </a:lnTo>
                  <a:lnTo>
                    <a:pt x="1422574" y="577552"/>
                  </a:lnTo>
                  <a:lnTo>
                    <a:pt x="1381163" y="430570"/>
                  </a:lnTo>
                  <a:lnTo>
                    <a:pt x="1463986" y="406361"/>
                  </a:lnTo>
                  <a:lnTo>
                    <a:pt x="1463986" y="382152"/>
                  </a:lnTo>
                  <a:lnTo>
                    <a:pt x="1467437" y="359673"/>
                  </a:lnTo>
                  <a:lnTo>
                    <a:pt x="1470888" y="335464"/>
                  </a:lnTo>
                  <a:lnTo>
                    <a:pt x="1476064" y="314714"/>
                  </a:lnTo>
                  <a:lnTo>
                    <a:pt x="1408770" y="276671"/>
                  </a:lnTo>
                  <a:lnTo>
                    <a:pt x="1484691" y="140065"/>
                  </a:lnTo>
                  <a:lnTo>
                    <a:pt x="1551985" y="181566"/>
                  </a:lnTo>
                  <a:lnTo>
                    <a:pt x="1558887" y="172920"/>
                  </a:lnTo>
                  <a:lnTo>
                    <a:pt x="1567514" y="164274"/>
                  </a:lnTo>
                  <a:lnTo>
                    <a:pt x="1577867" y="157357"/>
                  </a:lnTo>
                  <a:lnTo>
                    <a:pt x="1584769" y="148711"/>
                  </a:lnTo>
                  <a:lnTo>
                    <a:pt x="1595122" y="143523"/>
                  </a:lnTo>
                  <a:lnTo>
                    <a:pt x="1605475" y="136606"/>
                  </a:lnTo>
                  <a:lnTo>
                    <a:pt x="1615828" y="131419"/>
                  </a:lnTo>
                  <a:lnTo>
                    <a:pt x="1626180" y="124502"/>
                  </a:lnTo>
                  <a:lnTo>
                    <a:pt x="1602024" y="41501"/>
                  </a:lnTo>
                  <a:close/>
                </a:path>
              </a:pathLst>
            </a:custGeom>
            <a:solidFill>
              <a:srgbClr val="FFB900"/>
            </a:solidFill>
            <a:ln>
              <a:noFill/>
            </a:ln>
          </p:spPr>
          <p:txBody>
            <a:bodyPr lIns="68543" tIns="34272" rIns="68543" bIns="34272"/>
            <a:lstStyle/>
            <a:p>
              <a:pPr defTabSz="685537" eaLnBrk="1" fontAlgn="auto" hangingPunct="1">
                <a:spcBef>
                  <a:spcPts val="0"/>
                </a:spcBef>
                <a:spcAft>
                  <a:spcPts val="0"/>
                </a:spcAft>
                <a:defRPr/>
              </a:pPr>
              <a:endParaRPr lang="en-US" sz="1349" kern="0">
                <a:solidFill>
                  <a:srgbClr val="000000"/>
                </a:solidFill>
                <a:latin typeface="Segoe UI Semilight"/>
              </a:endParaRPr>
            </a:p>
          </p:txBody>
        </p:sp>
        <p:grpSp>
          <p:nvGrpSpPr>
            <p:cNvPr id="58578" name="Group 344">
              <a:extLst>
                <a:ext uri="{FF2B5EF4-FFF2-40B4-BE49-F238E27FC236}">
                  <a16:creationId xmlns:a16="http://schemas.microsoft.com/office/drawing/2014/main" id="{E1FC2124-AA2C-4D81-8CCF-A2F1C3B67CDB}"/>
                </a:ext>
              </a:extLst>
            </p:cNvPr>
            <p:cNvGrpSpPr>
              <a:grpSpLocks/>
            </p:cNvGrpSpPr>
            <p:nvPr/>
          </p:nvGrpSpPr>
          <p:grpSpPr bwMode="auto">
            <a:xfrm>
              <a:off x="7137428" y="2139126"/>
              <a:ext cx="644942" cy="526878"/>
              <a:chOff x="7225441" y="5066208"/>
              <a:chExt cx="681898" cy="548468"/>
            </a:xfrm>
          </p:grpSpPr>
          <p:sp>
            <p:nvSpPr>
              <p:cNvPr id="835" name="Rounded Rectangle 478">
                <a:extLst>
                  <a:ext uri="{FF2B5EF4-FFF2-40B4-BE49-F238E27FC236}">
                    <a16:creationId xmlns:a16="http://schemas.microsoft.com/office/drawing/2014/main" id="{2E7FA117-DCF5-4EFA-AA17-F640BD1C4964}"/>
                  </a:ext>
                </a:extLst>
              </p:cNvPr>
              <p:cNvSpPr/>
              <p:nvPr/>
            </p:nvSpPr>
            <p:spPr bwMode="auto">
              <a:xfrm flipH="1">
                <a:off x="7267922" y="5487083"/>
                <a:ext cx="380100" cy="121107"/>
              </a:xfrm>
              <a:prstGeom prst="round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6" name="Rectangle 346">
                <a:extLst>
                  <a:ext uri="{FF2B5EF4-FFF2-40B4-BE49-F238E27FC236}">
                    <a16:creationId xmlns:a16="http://schemas.microsoft.com/office/drawing/2014/main" id="{0BDFDA79-FAC5-40EB-9F67-C8940E24C74D}"/>
                  </a:ext>
                </a:extLst>
              </p:cNvPr>
              <p:cNvSpPr/>
              <p:nvPr/>
            </p:nvSpPr>
            <p:spPr bwMode="auto">
              <a:xfrm rot="19233811" flipH="1">
                <a:off x="7415490" y="5427631"/>
                <a:ext cx="82728" cy="103490"/>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7" name="Rectangle 21">
                <a:extLst>
                  <a:ext uri="{FF2B5EF4-FFF2-40B4-BE49-F238E27FC236}">
                    <a16:creationId xmlns:a16="http://schemas.microsoft.com/office/drawing/2014/main" id="{6FBF6BC3-6CC3-4F35-9CA7-E12ACD6E5E4E}"/>
                  </a:ext>
                </a:extLst>
              </p:cNvPr>
              <p:cNvSpPr/>
              <p:nvPr/>
            </p:nvSpPr>
            <p:spPr bwMode="auto">
              <a:xfrm rot="1663182" flipH="1">
                <a:off x="7413255" y="5117157"/>
                <a:ext cx="87199" cy="22900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8" name="Rounded Rectangle 481">
                <a:extLst>
                  <a:ext uri="{FF2B5EF4-FFF2-40B4-BE49-F238E27FC236}">
                    <a16:creationId xmlns:a16="http://schemas.microsoft.com/office/drawing/2014/main" id="{CF65EB8B-8E10-420A-A7FF-F2E959028EA4}"/>
                  </a:ext>
                </a:extLst>
              </p:cNvPr>
              <p:cNvSpPr/>
              <p:nvPr/>
            </p:nvSpPr>
            <p:spPr bwMode="auto">
              <a:xfrm flipH="1">
                <a:off x="7225441" y="5546536"/>
                <a:ext cx="465063" cy="68259"/>
              </a:xfrm>
              <a:prstGeom prst="roundRect">
                <a:avLst/>
              </a:prstGeom>
              <a:solidFill>
                <a:srgbClr val="969696"/>
              </a:solidFill>
              <a:ln w="3175"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9" name="Oval 349">
                <a:extLst>
                  <a:ext uri="{FF2B5EF4-FFF2-40B4-BE49-F238E27FC236}">
                    <a16:creationId xmlns:a16="http://schemas.microsoft.com/office/drawing/2014/main" id="{C1975445-F2FE-4123-8F2D-C16870E47ADF}"/>
                  </a:ext>
                </a:extLst>
              </p:cNvPr>
              <p:cNvSpPr/>
              <p:nvPr/>
            </p:nvSpPr>
            <p:spPr bwMode="auto">
              <a:xfrm flipH="1">
                <a:off x="7301461" y="5308726"/>
                <a:ext cx="158747" cy="158540"/>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584" name="Group 350">
                <a:extLst>
                  <a:ext uri="{FF2B5EF4-FFF2-40B4-BE49-F238E27FC236}">
                    <a16:creationId xmlns:a16="http://schemas.microsoft.com/office/drawing/2014/main" id="{D349CA24-2026-4137-9259-192088509E0B}"/>
                  </a:ext>
                </a:extLst>
              </p:cNvPr>
              <p:cNvGrpSpPr>
                <a:grpSpLocks/>
              </p:cNvGrpSpPr>
              <p:nvPr/>
            </p:nvGrpSpPr>
            <p:grpSpPr bwMode="auto">
              <a:xfrm rot="1800000">
                <a:off x="7501601" y="5207823"/>
                <a:ext cx="274929" cy="120195"/>
                <a:chOff x="3547456" y="4533071"/>
                <a:chExt cx="612163" cy="267634"/>
              </a:xfrm>
            </p:grpSpPr>
            <p:sp>
              <p:nvSpPr>
                <p:cNvPr id="847" name="Rectangle 29">
                  <a:extLst>
                    <a:ext uri="{FF2B5EF4-FFF2-40B4-BE49-F238E27FC236}">
                      <a16:creationId xmlns:a16="http://schemas.microsoft.com/office/drawing/2014/main" id="{00CEFDD7-CCCE-4C8B-A2F6-24EA4BC3E76A}"/>
                    </a:ext>
                  </a:extLst>
                </p:cNvPr>
                <p:cNvSpPr/>
                <p:nvPr/>
              </p:nvSpPr>
              <p:spPr bwMode="auto">
                <a:xfrm rot="6300000" flipH="1">
                  <a:off x="3709456" y="4370571"/>
                  <a:ext cx="151994" cy="477931"/>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8" name="Oval 358">
                  <a:extLst>
                    <a:ext uri="{FF2B5EF4-FFF2-40B4-BE49-F238E27FC236}">
                      <a16:creationId xmlns:a16="http://schemas.microsoft.com/office/drawing/2014/main" id="{DAE11F2A-6D1F-4D7E-B9B1-D55CD0B52E1B}"/>
                    </a:ext>
                  </a:extLst>
                </p:cNvPr>
                <p:cNvSpPr/>
                <p:nvPr/>
              </p:nvSpPr>
              <p:spPr bwMode="auto">
                <a:xfrm flipH="1">
                  <a:off x="3956514" y="4597553"/>
                  <a:ext cx="184204" cy="205926"/>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41" name="Rectangle 351">
                <a:extLst>
                  <a:ext uri="{FF2B5EF4-FFF2-40B4-BE49-F238E27FC236}">
                    <a16:creationId xmlns:a16="http://schemas.microsoft.com/office/drawing/2014/main" id="{415E31AF-F6CD-44E5-A505-C1A058B04901}"/>
                  </a:ext>
                </a:extLst>
              </p:cNvPr>
              <p:cNvSpPr/>
              <p:nvPr/>
            </p:nvSpPr>
            <p:spPr bwMode="auto">
              <a:xfrm>
                <a:off x="7784411" y="5216245"/>
                <a:ext cx="20122" cy="237809"/>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2" name="Rectangle 352">
                <a:extLst>
                  <a:ext uri="{FF2B5EF4-FFF2-40B4-BE49-F238E27FC236}">
                    <a16:creationId xmlns:a16="http://schemas.microsoft.com/office/drawing/2014/main" id="{A8E9E4D3-510F-48C6-9E01-72632450CB94}"/>
                  </a:ext>
                </a:extLst>
              </p:cNvPr>
              <p:cNvSpPr/>
              <p:nvPr/>
            </p:nvSpPr>
            <p:spPr bwMode="auto">
              <a:xfrm rot="16200000">
                <a:off x="7835989" y="5382659"/>
                <a:ext cx="19818" cy="122973"/>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3" name="Rectangle 353">
                <a:extLst>
                  <a:ext uri="{FF2B5EF4-FFF2-40B4-BE49-F238E27FC236}">
                    <a16:creationId xmlns:a16="http://schemas.microsoft.com/office/drawing/2014/main" id="{A98C1F61-42F2-4DC8-BC6D-A8E26569CDF9}"/>
                  </a:ext>
                </a:extLst>
              </p:cNvPr>
              <p:cNvSpPr/>
              <p:nvPr/>
            </p:nvSpPr>
            <p:spPr bwMode="auto">
              <a:xfrm rot="5400000" flipH="1">
                <a:off x="7744505" y="5308420"/>
                <a:ext cx="44039" cy="40246"/>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4" name="Rectangle 354">
                <a:extLst>
                  <a:ext uri="{FF2B5EF4-FFF2-40B4-BE49-F238E27FC236}">
                    <a16:creationId xmlns:a16="http://schemas.microsoft.com/office/drawing/2014/main" id="{810C5BF9-3453-4707-B9B3-73029598787A}"/>
                  </a:ext>
                </a:extLst>
              </p:cNvPr>
              <p:cNvSpPr/>
              <p:nvPr/>
            </p:nvSpPr>
            <p:spPr bwMode="auto">
              <a:xfrm>
                <a:off x="7815714" y="5242668"/>
                <a:ext cx="84963" cy="83674"/>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5" name="Rectangle 355">
                <a:extLst>
                  <a:ext uri="{FF2B5EF4-FFF2-40B4-BE49-F238E27FC236}">
                    <a16:creationId xmlns:a16="http://schemas.microsoft.com/office/drawing/2014/main" id="{EB0BC69D-C344-4D08-8C58-E1210DE0D913}"/>
                  </a:ext>
                </a:extLst>
              </p:cNvPr>
              <p:cNvSpPr/>
              <p:nvPr/>
            </p:nvSpPr>
            <p:spPr bwMode="auto">
              <a:xfrm>
                <a:off x="7815714" y="5341755"/>
                <a:ext cx="84963" cy="83674"/>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6" name="Oval 356">
                <a:extLst>
                  <a:ext uri="{FF2B5EF4-FFF2-40B4-BE49-F238E27FC236}">
                    <a16:creationId xmlns:a16="http://schemas.microsoft.com/office/drawing/2014/main" id="{71D125D6-BEC0-4CB3-A9CE-5D4A527D60EE}"/>
                  </a:ext>
                </a:extLst>
              </p:cNvPr>
              <p:cNvSpPr/>
              <p:nvPr/>
            </p:nvSpPr>
            <p:spPr bwMode="auto">
              <a:xfrm flipH="1">
                <a:off x="7464680" y="5066513"/>
                <a:ext cx="114031" cy="114501"/>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394" name="Group 367">
            <a:extLst>
              <a:ext uri="{FF2B5EF4-FFF2-40B4-BE49-F238E27FC236}">
                <a16:creationId xmlns:a16="http://schemas.microsoft.com/office/drawing/2014/main" id="{0A6BD286-EE0E-4F15-AA61-9F7B972E7738}"/>
              </a:ext>
            </a:extLst>
          </p:cNvPr>
          <p:cNvGrpSpPr>
            <a:grpSpLocks/>
          </p:cNvGrpSpPr>
          <p:nvPr/>
        </p:nvGrpSpPr>
        <p:grpSpPr bwMode="auto">
          <a:xfrm>
            <a:off x="7300913" y="2597150"/>
            <a:ext cx="1247775" cy="841375"/>
            <a:chOff x="9735747" y="2143619"/>
            <a:chExt cx="1760641" cy="1168218"/>
          </a:xfrm>
        </p:grpSpPr>
        <p:sp>
          <p:nvSpPr>
            <p:cNvPr id="858" name="Freeform 501">
              <a:extLst>
                <a:ext uri="{FF2B5EF4-FFF2-40B4-BE49-F238E27FC236}">
                  <a16:creationId xmlns:a16="http://schemas.microsoft.com/office/drawing/2014/main" id="{28C2D61C-D24E-4279-92E3-6FC6DB3423EC}"/>
                </a:ext>
              </a:extLst>
            </p:cNvPr>
            <p:cNvSpPr/>
            <p:nvPr/>
          </p:nvSpPr>
          <p:spPr bwMode="auto">
            <a:xfrm>
              <a:off x="11167107" y="2427960"/>
              <a:ext cx="329281" cy="601742"/>
            </a:xfrm>
            <a:custGeom>
              <a:avLst/>
              <a:gdLst/>
              <a:ahLst/>
              <a:cxnLst/>
              <a:rect l="l" t="t" r="r" b="b"/>
              <a:pathLst>
                <a:path w="2021693" h="3693642">
                  <a:moveTo>
                    <a:pt x="93735" y="2232665"/>
                  </a:moveTo>
                  <a:lnTo>
                    <a:pt x="93735" y="3406187"/>
                  </a:lnTo>
                  <a:lnTo>
                    <a:pt x="1217425" y="3603020"/>
                  </a:lnTo>
                  <a:lnTo>
                    <a:pt x="1217425" y="2294954"/>
                  </a:lnTo>
                  <a:close/>
                  <a:moveTo>
                    <a:pt x="96227" y="1906272"/>
                  </a:moveTo>
                  <a:lnTo>
                    <a:pt x="96227" y="2150444"/>
                  </a:lnTo>
                  <a:lnTo>
                    <a:pt x="1224900" y="2195292"/>
                  </a:lnTo>
                  <a:lnTo>
                    <a:pt x="1224900" y="1938662"/>
                  </a:lnTo>
                  <a:close/>
                  <a:moveTo>
                    <a:pt x="1229883" y="1574895"/>
                  </a:moveTo>
                  <a:lnTo>
                    <a:pt x="96227" y="1582370"/>
                  </a:lnTo>
                  <a:lnTo>
                    <a:pt x="96227" y="1824051"/>
                  </a:lnTo>
                  <a:lnTo>
                    <a:pt x="1229883" y="1839000"/>
                  </a:lnTo>
                  <a:close/>
                  <a:moveTo>
                    <a:pt x="1232375" y="1211129"/>
                  </a:moveTo>
                  <a:lnTo>
                    <a:pt x="98718" y="1255977"/>
                  </a:lnTo>
                  <a:lnTo>
                    <a:pt x="98718" y="1495166"/>
                  </a:lnTo>
                  <a:lnTo>
                    <a:pt x="1232375" y="1475233"/>
                  </a:lnTo>
                  <a:close/>
                  <a:moveTo>
                    <a:pt x="1237358" y="847362"/>
                  </a:moveTo>
                  <a:lnTo>
                    <a:pt x="101210" y="937058"/>
                  </a:lnTo>
                  <a:lnTo>
                    <a:pt x="101210" y="1178738"/>
                  </a:lnTo>
                  <a:lnTo>
                    <a:pt x="1229883" y="1116450"/>
                  </a:lnTo>
                  <a:close/>
                  <a:moveTo>
                    <a:pt x="1232375" y="491070"/>
                  </a:moveTo>
                  <a:lnTo>
                    <a:pt x="98718" y="608173"/>
                  </a:lnTo>
                  <a:lnTo>
                    <a:pt x="98718" y="857328"/>
                  </a:lnTo>
                  <a:lnTo>
                    <a:pt x="1234866" y="755174"/>
                  </a:lnTo>
                  <a:cubicBezTo>
                    <a:pt x="1234036" y="667139"/>
                    <a:pt x="1233205" y="579105"/>
                    <a:pt x="1232375" y="491070"/>
                  </a:cubicBezTo>
                  <a:close/>
                  <a:moveTo>
                    <a:pt x="1234866" y="122320"/>
                  </a:moveTo>
                  <a:lnTo>
                    <a:pt x="103701" y="284271"/>
                  </a:lnTo>
                  <a:lnTo>
                    <a:pt x="108684" y="525951"/>
                  </a:lnTo>
                  <a:lnTo>
                    <a:pt x="1234866" y="386424"/>
                  </a:lnTo>
                  <a:close/>
                  <a:moveTo>
                    <a:pt x="1364857" y="0"/>
                  </a:moveTo>
                  <a:lnTo>
                    <a:pt x="2021693" y="255913"/>
                  </a:lnTo>
                  <a:lnTo>
                    <a:pt x="2021693" y="3395082"/>
                  </a:lnTo>
                  <a:lnTo>
                    <a:pt x="1339265" y="3693642"/>
                  </a:lnTo>
                  <a:lnTo>
                    <a:pt x="0" y="3463325"/>
                  </a:lnTo>
                  <a:cubicBezTo>
                    <a:pt x="5685" y="2371440"/>
                    <a:pt x="11374" y="1279555"/>
                    <a:pt x="17059" y="187670"/>
                  </a:cubicBez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58551" name="Straight Arrow Connector 369">
              <a:extLst>
                <a:ext uri="{FF2B5EF4-FFF2-40B4-BE49-F238E27FC236}">
                  <a16:creationId xmlns:a16="http://schemas.microsoft.com/office/drawing/2014/main" id="{8954A1A9-334C-47E6-B4D1-9727F82A0BAD}"/>
                </a:ext>
              </a:extLst>
            </p:cNvPr>
            <p:cNvCxnSpPr>
              <a:cxnSpLocks noChangeShapeType="1"/>
            </p:cNvCxnSpPr>
            <p:nvPr/>
          </p:nvCxnSpPr>
          <p:spPr bwMode="auto">
            <a:xfrm>
              <a:off x="10185698" y="2724035"/>
              <a:ext cx="966171" cy="0"/>
            </a:xfrm>
            <a:prstGeom prst="straightConnector1">
              <a:avLst/>
            </a:prstGeom>
            <a:noFill/>
            <a:ln w="6350" algn="ctr">
              <a:solidFill>
                <a:srgbClr val="969696"/>
              </a:solidFill>
              <a:prstDash val="dash"/>
              <a:miter lim="800000"/>
              <a:headEnd/>
              <a:tailEnd type="triangle" w="med" len="med"/>
            </a:ln>
            <a:extLst>
              <a:ext uri="{909E8E84-426E-40DD-AFC4-6F175D3DCCD1}">
                <a14:hiddenFill xmlns:a14="http://schemas.microsoft.com/office/drawing/2010/main">
                  <a:noFill/>
                </a14:hiddenFill>
              </a:ext>
            </a:extLst>
          </p:spPr>
        </p:cxnSp>
        <p:sp>
          <p:nvSpPr>
            <p:cNvPr id="860" name="Arc 370">
              <a:extLst>
                <a:ext uri="{FF2B5EF4-FFF2-40B4-BE49-F238E27FC236}">
                  <a16:creationId xmlns:a16="http://schemas.microsoft.com/office/drawing/2014/main" id="{2093A710-50F1-4151-8344-451C4E70D340}"/>
                </a:ext>
              </a:extLst>
            </p:cNvPr>
            <p:cNvSpPr/>
            <p:nvPr/>
          </p:nvSpPr>
          <p:spPr>
            <a:xfrm>
              <a:off x="10091906" y="2143619"/>
              <a:ext cx="1167041" cy="1168218"/>
            </a:xfrm>
            <a:prstGeom prst="arc">
              <a:avLst>
                <a:gd name="adj1" fmla="val 1806403"/>
                <a:gd name="adj2" fmla="val 8818332"/>
              </a:avLst>
            </a:prstGeom>
            <a:noFill/>
            <a:ln w="6350" cap="flat" cmpd="sng" algn="ctr">
              <a:solidFill>
                <a:srgbClr val="969696"/>
              </a:solidFill>
              <a:prstDash val="dash"/>
              <a:miter lim="800000"/>
              <a:tailEnd type="triangle"/>
            </a:ln>
            <a:effectLst/>
          </p:spPr>
          <p:txBody>
            <a:bodyPr lIns="0" tIns="34958" rIns="0" bIns="34958" anchor="ctr"/>
            <a:lstStyle/>
            <a:p>
              <a:pPr algn="ctr" defTabSz="698876" eaLnBrk="1" hangingPunct="1">
                <a:defRPr/>
              </a:pPr>
              <a:endParaRPr lang="en-US" sz="1499" kern="0">
                <a:gradFill>
                  <a:gsLst>
                    <a:gs pos="0">
                      <a:srgbClr val="FFFFFF"/>
                    </a:gs>
                    <a:gs pos="100000">
                      <a:srgbClr val="FFFFFF"/>
                    </a:gs>
                  </a:gsLst>
                  <a:lin ang="5400000" scaled="0"/>
                </a:gradFill>
                <a:latin typeface="Segoe UI Semilight"/>
                <a:ea typeface="+mn-ea"/>
              </a:endParaRPr>
            </a:p>
          </p:txBody>
        </p:sp>
        <p:sp>
          <p:nvSpPr>
            <p:cNvPr id="861" name="Arc 478">
              <a:extLst>
                <a:ext uri="{FF2B5EF4-FFF2-40B4-BE49-F238E27FC236}">
                  <a16:creationId xmlns:a16="http://schemas.microsoft.com/office/drawing/2014/main" id="{5A500BFF-BF7D-49EF-8490-672CA208B888}"/>
                </a:ext>
              </a:extLst>
            </p:cNvPr>
            <p:cNvSpPr/>
            <p:nvPr/>
          </p:nvSpPr>
          <p:spPr>
            <a:xfrm flipH="1" flipV="1">
              <a:off x="10091906" y="2143619"/>
              <a:ext cx="1167041" cy="1168218"/>
            </a:xfrm>
            <a:prstGeom prst="arc">
              <a:avLst>
                <a:gd name="adj1" fmla="val 1806403"/>
                <a:gd name="adj2" fmla="val 8818332"/>
              </a:avLst>
            </a:prstGeom>
            <a:noFill/>
            <a:ln w="6350" cap="flat" cmpd="sng" algn="ctr">
              <a:solidFill>
                <a:srgbClr val="969696"/>
              </a:solidFill>
              <a:prstDash val="dash"/>
              <a:miter lim="800000"/>
              <a:tailEnd type="triangle"/>
            </a:ln>
            <a:effectLst/>
          </p:spPr>
          <p:txBody>
            <a:bodyPr lIns="0" tIns="34958" rIns="0" bIns="34958" anchor="ctr"/>
            <a:lstStyle/>
            <a:p>
              <a:pPr algn="ctr" defTabSz="698876" eaLnBrk="1" hangingPunct="1">
                <a:defRPr/>
              </a:pPr>
              <a:endParaRPr lang="en-US" sz="1499" kern="0">
                <a:gradFill>
                  <a:gsLst>
                    <a:gs pos="0">
                      <a:srgbClr val="FFFFFF"/>
                    </a:gs>
                    <a:gs pos="100000">
                      <a:srgbClr val="FFFFFF"/>
                    </a:gs>
                  </a:gsLst>
                  <a:lin ang="5400000" scaled="0"/>
                </a:gradFill>
                <a:latin typeface="Segoe UI Semilight"/>
                <a:ea typeface="+mn-ea"/>
              </a:endParaRPr>
            </a:p>
          </p:txBody>
        </p:sp>
        <p:sp>
          <p:nvSpPr>
            <p:cNvPr id="862" name="Freeform 505">
              <a:extLst>
                <a:ext uri="{FF2B5EF4-FFF2-40B4-BE49-F238E27FC236}">
                  <a16:creationId xmlns:a16="http://schemas.microsoft.com/office/drawing/2014/main" id="{EFAE1AA8-2876-4EAF-9263-F4A64BB74718}"/>
                </a:ext>
              </a:extLst>
            </p:cNvPr>
            <p:cNvSpPr>
              <a:spLocks noChangeAspect="1"/>
            </p:cNvSpPr>
            <p:nvPr/>
          </p:nvSpPr>
          <p:spPr bwMode="auto">
            <a:xfrm>
              <a:off x="10461507" y="2527147"/>
              <a:ext cx="414400" cy="352670"/>
            </a:xfrm>
            <a:custGeom>
              <a:avLst/>
              <a:gdLst/>
              <a:ahLst/>
              <a:cxnLst/>
              <a:rect l="l" t="t" r="r" b="b"/>
              <a:pathLst>
                <a:path w="2462411" h="2085380">
                  <a:moveTo>
                    <a:pt x="2017567" y="197"/>
                  </a:moveTo>
                  <a:cubicBezTo>
                    <a:pt x="2031757" y="533"/>
                    <a:pt x="2047670" y="1301"/>
                    <a:pt x="2065696" y="2530"/>
                  </a:cubicBezTo>
                  <a:lnTo>
                    <a:pt x="2068154" y="59065"/>
                  </a:lnTo>
                  <a:lnTo>
                    <a:pt x="1876425" y="213923"/>
                  </a:lnTo>
                  <a:lnTo>
                    <a:pt x="1959999" y="572801"/>
                  </a:lnTo>
                  <a:lnTo>
                    <a:pt x="2272174" y="644084"/>
                  </a:lnTo>
                  <a:lnTo>
                    <a:pt x="2419657" y="452355"/>
                  </a:lnTo>
                  <a:lnTo>
                    <a:pt x="2451612" y="464646"/>
                  </a:lnTo>
                  <a:cubicBezTo>
                    <a:pt x="2478651" y="546582"/>
                    <a:pt x="2446696" y="584271"/>
                    <a:pt x="2444238" y="644084"/>
                  </a:cubicBezTo>
                  <a:cubicBezTo>
                    <a:pt x="2401632" y="759614"/>
                    <a:pt x="2339360" y="784193"/>
                    <a:pt x="2250051" y="835813"/>
                  </a:cubicBezTo>
                  <a:lnTo>
                    <a:pt x="1846928" y="860394"/>
                  </a:lnTo>
                  <a:lnTo>
                    <a:pt x="1521144" y="1208772"/>
                  </a:lnTo>
                  <a:lnTo>
                    <a:pt x="2106869" y="1737309"/>
                  </a:lnTo>
                  <a:cubicBezTo>
                    <a:pt x="2129914" y="1783090"/>
                    <a:pt x="2152957" y="1833788"/>
                    <a:pt x="2119466" y="1886943"/>
                  </a:cubicBezTo>
                  <a:lnTo>
                    <a:pt x="1938184" y="2055628"/>
                  </a:lnTo>
                  <a:cubicBezTo>
                    <a:pt x="1901108" y="2087583"/>
                    <a:pt x="1849284" y="2102332"/>
                    <a:pt x="1804834" y="2055628"/>
                  </a:cubicBezTo>
                  <a:lnTo>
                    <a:pt x="1285812" y="1460424"/>
                  </a:lnTo>
                  <a:lnTo>
                    <a:pt x="748174" y="2035349"/>
                  </a:lnTo>
                  <a:cubicBezTo>
                    <a:pt x="694916" y="2071401"/>
                    <a:pt x="639200" y="2077955"/>
                    <a:pt x="595774" y="2047639"/>
                  </a:cubicBezTo>
                  <a:lnTo>
                    <a:pt x="445832" y="1895239"/>
                  </a:lnTo>
                  <a:cubicBezTo>
                    <a:pt x="421251" y="1854271"/>
                    <a:pt x="408961" y="1776433"/>
                    <a:pt x="467954" y="1720717"/>
                  </a:cubicBezTo>
                  <a:lnTo>
                    <a:pt x="1063835" y="1205866"/>
                  </a:lnTo>
                  <a:lnTo>
                    <a:pt x="573958" y="644084"/>
                  </a:lnTo>
                  <a:lnTo>
                    <a:pt x="452284" y="760228"/>
                  </a:lnTo>
                  <a:lnTo>
                    <a:pt x="452284" y="884053"/>
                  </a:lnTo>
                  <a:lnTo>
                    <a:pt x="257175" y="959638"/>
                  </a:lnTo>
                  <a:lnTo>
                    <a:pt x="0" y="706151"/>
                  </a:lnTo>
                  <a:lnTo>
                    <a:pt x="80809" y="607828"/>
                  </a:lnTo>
                  <a:lnTo>
                    <a:pt x="292510" y="559895"/>
                  </a:lnTo>
                  <a:lnTo>
                    <a:pt x="299884" y="474478"/>
                  </a:lnTo>
                  <a:lnTo>
                    <a:pt x="661834" y="169678"/>
                  </a:lnTo>
                  <a:cubicBezTo>
                    <a:pt x="849159" y="80163"/>
                    <a:pt x="1019278" y="79140"/>
                    <a:pt x="1223809" y="188728"/>
                  </a:cubicBezTo>
                  <a:lnTo>
                    <a:pt x="1204759" y="264928"/>
                  </a:lnTo>
                  <a:cubicBezTo>
                    <a:pt x="1050925" y="232973"/>
                    <a:pt x="867594" y="284593"/>
                    <a:pt x="728509" y="493528"/>
                  </a:cubicBezTo>
                  <a:lnTo>
                    <a:pt x="1295808" y="1005437"/>
                  </a:lnTo>
                  <a:lnTo>
                    <a:pt x="1642909" y="705536"/>
                  </a:lnTo>
                  <a:lnTo>
                    <a:pt x="1696986" y="231130"/>
                  </a:lnTo>
                  <a:cubicBezTo>
                    <a:pt x="1722386" y="137723"/>
                    <a:pt x="1762534" y="110685"/>
                    <a:pt x="1839554" y="46775"/>
                  </a:cubicBezTo>
                  <a:cubicBezTo>
                    <a:pt x="1903362" y="16664"/>
                    <a:pt x="1918237" y="-2156"/>
                    <a:pt x="2017567" y="197"/>
                  </a:cubicBezTo>
                  <a:close/>
                </a:path>
              </a:pathLst>
            </a:custGeom>
            <a:solidFill>
              <a:srgbClr val="FFB90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solidFill>
                  <a:srgbClr val="00188F"/>
                </a:solidFill>
                <a:latin typeface="Segoe UI Semilight"/>
                <a:ea typeface="Segoe UI" pitchFamily="34" charset="0"/>
                <a:cs typeface="Segoe UI" pitchFamily="34" charset="0"/>
              </a:endParaRPr>
            </a:p>
          </p:txBody>
        </p:sp>
        <p:grpSp>
          <p:nvGrpSpPr>
            <p:cNvPr id="58555" name="Group 480">
              <a:extLst>
                <a:ext uri="{FF2B5EF4-FFF2-40B4-BE49-F238E27FC236}">
                  <a16:creationId xmlns:a16="http://schemas.microsoft.com/office/drawing/2014/main" id="{AAE4E550-22B6-4396-A7CD-6B2FEDACE559}"/>
                </a:ext>
              </a:extLst>
            </p:cNvPr>
            <p:cNvGrpSpPr>
              <a:grpSpLocks/>
            </p:cNvGrpSpPr>
            <p:nvPr/>
          </p:nvGrpSpPr>
          <p:grpSpPr bwMode="auto">
            <a:xfrm>
              <a:off x="9735747" y="2447083"/>
              <a:ext cx="681898" cy="548468"/>
              <a:chOff x="7225441" y="5066208"/>
              <a:chExt cx="681898" cy="548468"/>
            </a:xfrm>
          </p:grpSpPr>
          <p:sp>
            <p:nvSpPr>
              <p:cNvPr id="864" name="Rounded Rectangle 507">
                <a:extLst>
                  <a:ext uri="{FF2B5EF4-FFF2-40B4-BE49-F238E27FC236}">
                    <a16:creationId xmlns:a16="http://schemas.microsoft.com/office/drawing/2014/main" id="{A2953D1B-2155-4271-838F-463EF7336B4A}"/>
                  </a:ext>
                </a:extLst>
              </p:cNvPr>
              <p:cNvSpPr/>
              <p:nvPr/>
            </p:nvSpPr>
            <p:spPr bwMode="auto">
              <a:xfrm flipH="1">
                <a:off x="7268000" y="5487922"/>
                <a:ext cx="378561" cy="121230"/>
              </a:xfrm>
              <a:prstGeom prst="round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5" name="Rectangle 482">
                <a:extLst>
                  <a:ext uri="{FF2B5EF4-FFF2-40B4-BE49-F238E27FC236}">
                    <a16:creationId xmlns:a16="http://schemas.microsoft.com/office/drawing/2014/main" id="{BE382A45-A92E-420D-BFF8-B30ADB77BD9E}"/>
                  </a:ext>
                </a:extLst>
              </p:cNvPr>
              <p:cNvSpPr/>
              <p:nvPr/>
            </p:nvSpPr>
            <p:spPr bwMode="auto">
              <a:xfrm rot="19233811" flipH="1">
                <a:off x="7415841" y="5428408"/>
                <a:ext cx="80640" cy="103597"/>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6" name="Rectangle 21">
                <a:extLst>
                  <a:ext uri="{FF2B5EF4-FFF2-40B4-BE49-F238E27FC236}">
                    <a16:creationId xmlns:a16="http://schemas.microsoft.com/office/drawing/2014/main" id="{68EDAF7B-FBAD-415B-9664-508C3A6F30A0}"/>
                  </a:ext>
                </a:extLst>
              </p:cNvPr>
              <p:cNvSpPr/>
              <p:nvPr/>
            </p:nvSpPr>
            <p:spPr bwMode="auto">
              <a:xfrm rot="1663182" flipH="1">
                <a:off x="7413601" y="5117619"/>
                <a:ext cx="85120" cy="229235"/>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7" name="Rounded Rectangle 510">
                <a:extLst>
                  <a:ext uri="{FF2B5EF4-FFF2-40B4-BE49-F238E27FC236}">
                    <a16:creationId xmlns:a16="http://schemas.microsoft.com/office/drawing/2014/main" id="{258D805C-0171-432A-8C3E-ADADC489DE14}"/>
                  </a:ext>
                </a:extLst>
              </p:cNvPr>
              <p:cNvSpPr/>
              <p:nvPr/>
            </p:nvSpPr>
            <p:spPr bwMode="auto">
              <a:xfrm flipH="1">
                <a:off x="7225441" y="5547434"/>
                <a:ext cx="463680" cy="68330"/>
              </a:xfrm>
              <a:prstGeom prst="roundRect">
                <a:avLst/>
              </a:prstGeom>
              <a:solidFill>
                <a:srgbClr val="969696"/>
              </a:solidFill>
              <a:ln w="3175"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8" name="Oval 485">
                <a:extLst>
                  <a:ext uri="{FF2B5EF4-FFF2-40B4-BE49-F238E27FC236}">
                    <a16:creationId xmlns:a16="http://schemas.microsoft.com/office/drawing/2014/main" id="{DA372CDC-FA3C-401F-962B-F5859455A842}"/>
                  </a:ext>
                </a:extLst>
              </p:cNvPr>
              <p:cNvSpPr/>
              <p:nvPr/>
            </p:nvSpPr>
            <p:spPr bwMode="auto">
              <a:xfrm flipH="1">
                <a:off x="7301601" y="5309382"/>
                <a:ext cx="156800" cy="158701"/>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561" name="Group 486">
                <a:extLst>
                  <a:ext uri="{FF2B5EF4-FFF2-40B4-BE49-F238E27FC236}">
                    <a16:creationId xmlns:a16="http://schemas.microsoft.com/office/drawing/2014/main" id="{56B3BA31-9824-47A0-9C24-E54409D5F8E5}"/>
                  </a:ext>
                </a:extLst>
              </p:cNvPr>
              <p:cNvGrpSpPr>
                <a:grpSpLocks/>
              </p:cNvGrpSpPr>
              <p:nvPr/>
            </p:nvGrpSpPr>
            <p:grpSpPr bwMode="auto">
              <a:xfrm rot="1800000">
                <a:off x="7501601" y="5207823"/>
                <a:ext cx="274929" cy="120195"/>
                <a:chOff x="3547456" y="4533071"/>
                <a:chExt cx="612163" cy="267634"/>
              </a:xfrm>
            </p:grpSpPr>
            <p:sp>
              <p:nvSpPr>
                <p:cNvPr id="876" name="Rectangle 29">
                  <a:extLst>
                    <a:ext uri="{FF2B5EF4-FFF2-40B4-BE49-F238E27FC236}">
                      <a16:creationId xmlns:a16="http://schemas.microsoft.com/office/drawing/2014/main" id="{9B27C90D-9E73-4D66-8E81-FA6DBC32B62B}"/>
                    </a:ext>
                  </a:extLst>
                </p:cNvPr>
                <p:cNvSpPr/>
                <p:nvPr/>
              </p:nvSpPr>
              <p:spPr bwMode="auto">
                <a:xfrm rot="6300000" flipH="1">
                  <a:off x="3701242" y="4359503"/>
                  <a:ext cx="157055" cy="503754"/>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7" name="Oval 494">
                  <a:extLst>
                    <a:ext uri="{FF2B5EF4-FFF2-40B4-BE49-F238E27FC236}">
                      <a16:creationId xmlns:a16="http://schemas.microsoft.com/office/drawing/2014/main" id="{5C7BE698-DC8D-4306-9592-EE00265DDBA0}"/>
                    </a:ext>
                  </a:extLst>
                </p:cNvPr>
                <p:cNvSpPr/>
                <p:nvPr/>
              </p:nvSpPr>
              <p:spPr bwMode="auto">
                <a:xfrm flipH="1">
                  <a:off x="3940925" y="4610101"/>
                  <a:ext cx="194520" cy="196319"/>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70" name="Rectangle 487">
                <a:extLst>
                  <a:ext uri="{FF2B5EF4-FFF2-40B4-BE49-F238E27FC236}">
                    <a16:creationId xmlns:a16="http://schemas.microsoft.com/office/drawing/2014/main" id="{51C8B91E-0E52-40A9-8501-200B9B6D5B66}"/>
                  </a:ext>
                </a:extLst>
              </p:cNvPr>
              <p:cNvSpPr/>
              <p:nvPr/>
            </p:nvSpPr>
            <p:spPr bwMode="auto">
              <a:xfrm>
                <a:off x="7783201" y="5216806"/>
                <a:ext cx="20161" cy="238052"/>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1" name="Rectangle 488">
                <a:extLst>
                  <a:ext uri="{FF2B5EF4-FFF2-40B4-BE49-F238E27FC236}">
                    <a16:creationId xmlns:a16="http://schemas.microsoft.com/office/drawing/2014/main" id="{54DD689C-E500-47EE-8ECE-D12AF387A0D0}"/>
                  </a:ext>
                </a:extLst>
              </p:cNvPr>
              <p:cNvSpPr/>
              <p:nvPr/>
            </p:nvSpPr>
            <p:spPr bwMode="auto">
              <a:xfrm rot="16200000">
                <a:off x="7834883" y="5383339"/>
                <a:ext cx="19837" cy="123201"/>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2" name="Rectangle 489">
                <a:extLst>
                  <a:ext uri="{FF2B5EF4-FFF2-40B4-BE49-F238E27FC236}">
                    <a16:creationId xmlns:a16="http://schemas.microsoft.com/office/drawing/2014/main" id="{1E4DCE72-65F8-48C8-8AC0-43BA77C14378}"/>
                  </a:ext>
                </a:extLst>
              </p:cNvPr>
              <p:cNvSpPr/>
              <p:nvPr/>
            </p:nvSpPr>
            <p:spPr bwMode="auto">
              <a:xfrm rot="5400000" flipH="1">
                <a:off x="7743241" y="5309060"/>
                <a:ext cx="44084" cy="40320"/>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3" name="Rectangle 490">
                <a:extLst>
                  <a:ext uri="{FF2B5EF4-FFF2-40B4-BE49-F238E27FC236}">
                    <a16:creationId xmlns:a16="http://schemas.microsoft.com/office/drawing/2014/main" id="{BF81D116-AB23-4C11-BA70-C06E5FAD1AAE}"/>
                  </a:ext>
                </a:extLst>
              </p:cNvPr>
              <p:cNvSpPr/>
              <p:nvPr/>
            </p:nvSpPr>
            <p:spPr bwMode="auto">
              <a:xfrm>
                <a:off x="7814561" y="5243257"/>
                <a:ext cx="85120" cy="83759"/>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4" name="Rectangle 491">
                <a:extLst>
                  <a:ext uri="{FF2B5EF4-FFF2-40B4-BE49-F238E27FC236}">
                    <a16:creationId xmlns:a16="http://schemas.microsoft.com/office/drawing/2014/main" id="{6BBD8E5C-6FCE-4149-8D21-CADEF37C09BA}"/>
                  </a:ext>
                </a:extLst>
              </p:cNvPr>
              <p:cNvSpPr/>
              <p:nvPr/>
            </p:nvSpPr>
            <p:spPr bwMode="auto">
              <a:xfrm>
                <a:off x="7814561" y="5342446"/>
                <a:ext cx="85120" cy="83759"/>
              </a:xfrm>
              <a:prstGeom prst="rect">
                <a:avLst/>
              </a:prstGeom>
              <a:solidFill>
                <a:srgbClr val="969696"/>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5" name="Oval 492">
                <a:extLst>
                  <a:ext uri="{FF2B5EF4-FFF2-40B4-BE49-F238E27FC236}">
                    <a16:creationId xmlns:a16="http://schemas.microsoft.com/office/drawing/2014/main" id="{7A686C21-EE02-4DC5-A64D-48B54DCCEF5C}"/>
                  </a:ext>
                </a:extLst>
              </p:cNvPr>
              <p:cNvSpPr/>
              <p:nvPr/>
            </p:nvSpPr>
            <p:spPr bwMode="auto">
              <a:xfrm flipH="1">
                <a:off x="7465121" y="5066922"/>
                <a:ext cx="114241" cy="114618"/>
              </a:xfrm>
              <a:prstGeom prst="ellipse">
                <a:avLst/>
              </a:prstGeom>
              <a:solidFill>
                <a:srgbClr val="969696"/>
              </a:solidFill>
              <a:ln w="6350" cap="flat" cmpd="sng" algn="ctr">
                <a:solidFill>
                  <a:srgbClr val="EAEAEA"/>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395" name="Group 495">
            <a:extLst>
              <a:ext uri="{FF2B5EF4-FFF2-40B4-BE49-F238E27FC236}">
                <a16:creationId xmlns:a16="http://schemas.microsoft.com/office/drawing/2014/main" id="{8A4F3B79-C068-40CB-A5DA-CE7DA5AC932E}"/>
              </a:ext>
            </a:extLst>
          </p:cNvPr>
          <p:cNvGrpSpPr>
            <a:grpSpLocks/>
          </p:cNvGrpSpPr>
          <p:nvPr/>
        </p:nvGrpSpPr>
        <p:grpSpPr bwMode="auto">
          <a:xfrm>
            <a:off x="4114800" y="4445000"/>
            <a:ext cx="762000" cy="771525"/>
            <a:chOff x="5571285" y="4932403"/>
            <a:chExt cx="1258300" cy="1273465"/>
          </a:xfrm>
        </p:grpSpPr>
        <p:grpSp>
          <p:nvGrpSpPr>
            <p:cNvPr id="58525" name="Group 496">
              <a:extLst>
                <a:ext uri="{FF2B5EF4-FFF2-40B4-BE49-F238E27FC236}">
                  <a16:creationId xmlns:a16="http://schemas.microsoft.com/office/drawing/2014/main" id="{5A24D4BE-9A83-416C-9335-1FEED4C1C638}"/>
                </a:ext>
              </a:extLst>
            </p:cNvPr>
            <p:cNvGrpSpPr>
              <a:grpSpLocks/>
            </p:cNvGrpSpPr>
            <p:nvPr/>
          </p:nvGrpSpPr>
          <p:grpSpPr bwMode="auto">
            <a:xfrm>
              <a:off x="5867547" y="4932403"/>
              <a:ext cx="492754" cy="686982"/>
              <a:chOff x="6117910" y="5312532"/>
              <a:chExt cx="212972" cy="282005"/>
            </a:xfrm>
          </p:grpSpPr>
          <p:sp>
            <p:nvSpPr>
              <p:cNvPr id="899" name="Freeform 6">
                <a:extLst>
                  <a:ext uri="{FF2B5EF4-FFF2-40B4-BE49-F238E27FC236}">
                    <a16:creationId xmlns:a16="http://schemas.microsoft.com/office/drawing/2014/main" id="{6A858B0F-AF76-4BE5-BD74-4A876D07B250}"/>
                  </a:ext>
                </a:extLst>
              </p:cNvPr>
              <p:cNvSpPr>
                <a:spLocks/>
              </p:cNvSpPr>
              <p:nvPr/>
            </p:nvSpPr>
            <p:spPr bwMode="auto">
              <a:xfrm>
                <a:off x="6117894" y="5350179"/>
                <a:ext cx="213007" cy="244167"/>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0072C6"/>
              </a:solidFill>
              <a:ln w="0">
                <a:solidFill>
                  <a:srgbClr val="3999C6"/>
                </a:solidFill>
                <a:prstDash val="solid"/>
                <a:round/>
                <a:headEnd/>
                <a:tailEnd/>
              </a:ln>
            </p:spPr>
            <p:txBody>
              <a:bodyPr lIns="67223" tIns="33611" rIns="67223" bIns="33611"/>
              <a:lstStyle/>
              <a:p>
                <a:pPr defTabSz="685775" eaLnBrk="1" fontAlgn="auto" hangingPunct="1">
                  <a:spcBef>
                    <a:spcPts val="0"/>
                  </a:spcBef>
                  <a:spcAft>
                    <a:spcPts val="0"/>
                  </a:spcAft>
                  <a:defRPr/>
                </a:pPr>
                <a:endParaRPr lang="en-US" sz="2352" kern="0">
                  <a:solidFill>
                    <a:prstClr val="black"/>
                  </a:solidFill>
                  <a:latin typeface="Segoe UI Semilight"/>
                </a:endParaRPr>
              </a:p>
            </p:txBody>
          </p:sp>
          <p:sp>
            <p:nvSpPr>
              <p:cNvPr id="900" name="Freeform 7">
                <a:extLst>
                  <a:ext uri="{FF2B5EF4-FFF2-40B4-BE49-F238E27FC236}">
                    <a16:creationId xmlns:a16="http://schemas.microsoft.com/office/drawing/2014/main" id="{5F30C7D1-5EAD-4401-8372-805878227296}"/>
                  </a:ext>
                </a:extLst>
              </p:cNvPr>
              <p:cNvSpPr>
                <a:spLocks/>
              </p:cNvSpPr>
              <p:nvPr/>
            </p:nvSpPr>
            <p:spPr bwMode="auto">
              <a:xfrm>
                <a:off x="6223264" y="5350179"/>
                <a:ext cx="107637" cy="244167"/>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2687CE"/>
              </a:solidFill>
              <a:ln w="0">
                <a:solidFill>
                  <a:srgbClr val="3999C6"/>
                </a:solidFill>
                <a:prstDash val="solid"/>
                <a:round/>
                <a:headEnd/>
                <a:tailEnd/>
              </a:ln>
            </p:spPr>
            <p:txBody>
              <a:bodyPr lIns="67223" tIns="33611" rIns="67223" bIns="33611"/>
              <a:lstStyle/>
              <a:p>
                <a:pPr defTabSz="685775" eaLnBrk="1" fontAlgn="auto" hangingPunct="1">
                  <a:spcBef>
                    <a:spcPts val="0"/>
                  </a:spcBef>
                  <a:spcAft>
                    <a:spcPts val="0"/>
                  </a:spcAft>
                  <a:defRPr/>
                </a:pPr>
                <a:endParaRPr lang="en-US" sz="2352" kern="0">
                  <a:solidFill>
                    <a:prstClr val="black"/>
                  </a:solidFill>
                  <a:latin typeface="Segoe UI Semilight"/>
                </a:endParaRPr>
              </a:p>
            </p:txBody>
          </p:sp>
          <p:sp>
            <p:nvSpPr>
              <p:cNvPr id="901" name="Freeform 8">
                <a:extLst>
                  <a:ext uri="{FF2B5EF4-FFF2-40B4-BE49-F238E27FC236}">
                    <a16:creationId xmlns:a16="http://schemas.microsoft.com/office/drawing/2014/main" id="{BEBDE93E-95EA-4F37-B937-9CD75739F0D4}"/>
                  </a:ext>
                </a:extLst>
              </p:cNvPr>
              <p:cNvSpPr>
                <a:spLocks/>
              </p:cNvSpPr>
              <p:nvPr/>
            </p:nvSpPr>
            <p:spPr bwMode="auto">
              <a:xfrm>
                <a:off x="6117894" y="5312532"/>
                <a:ext cx="213007" cy="77445"/>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lIns="67223" tIns="33611" rIns="67223" bIns="33611"/>
              <a:lstStyle/>
              <a:p>
                <a:pPr defTabSz="685775" eaLnBrk="1" fontAlgn="auto" hangingPunct="1">
                  <a:spcBef>
                    <a:spcPts val="0"/>
                  </a:spcBef>
                  <a:spcAft>
                    <a:spcPts val="0"/>
                  </a:spcAft>
                  <a:defRPr/>
                </a:pPr>
                <a:endParaRPr lang="en-US" sz="2352" kern="0">
                  <a:solidFill>
                    <a:prstClr val="black"/>
                  </a:solidFill>
                  <a:latin typeface="Segoe UI Semilight"/>
                </a:endParaRPr>
              </a:p>
            </p:txBody>
          </p:sp>
          <p:sp>
            <p:nvSpPr>
              <p:cNvPr id="902" name="Freeform 9">
                <a:extLst>
                  <a:ext uri="{FF2B5EF4-FFF2-40B4-BE49-F238E27FC236}">
                    <a16:creationId xmlns:a16="http://schemas.microsoft.com/office/drawing/2014/main" id="{BFCA1C6C-5C65-4133-9129-E24DF519BF03}"/>
                  </a:ext>
                </a:extLst>
              </p:cNvPr>
              <p:cNvSpPr>
                <a:spLocks/>
              </p:cNvSpPr>
              <p:nvPr/>
            </p:nvSpPr>
            <p:spPr bwMode="auto">
              <a:xfrm>
                <a:off x="6139421" y="5323288"/>
                <a:ext cx="169952" cy="50555"/>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lIns="67223" tIns="33611" rIns="67223" bIns="33611"/>
              <a:lstStyle/>
              <a:p>
                <a:pPr defTabSz="685775" eaLnBrk="1" fontAlgn="auto" hangingPunct="1">
                  <a:spcBef>
                    <a:spcPts val="0"/>
                  </a:spcBef>
                  <a:spcAft>
                    <a:spcPts val="0"/>
                  </a:spcAft>
                  <a:defRPr/>
                </a:pPr>
                <a:endParaRPr lang="en-US" sz="2352" kern="0">
                  <a:solidFill>
                    <a:prstClr val="black"/>
                  </a:solidFill>
                  <a:latin typeface="Segoe UI Semilight"/>
                </a:endParaRPr>
              </a:p>
            </p:txBody>
          </p:sp>
          <p:sp>
            <p:nvSpPr>
              <p:cNvPr id="903" name="Freeform 10">
                <a:extLst>
                  <a:ext uri="{FF2B5EF4-FFF2-40B4-BE49-F238E27FC236}">
                    <a16:creationId xmlns:a16="http://schemas.microsoft.com/office/drawing/2014/main" id="{846AA072-6F5B-44A7-8A05-C2222EA3604A}"/>
                  </a:ext>
                </a:extLst>
              </p:cNvPr>
              <p:cNvSpPr>
                <a:spLocks/>
              </p:cNvSpPr>
              <p:nvPr/>
            </p:nvSpPr>
            <p:spPr bwMode="auto">
              <a:xfrm>
                <a:off x="6139421" y="5323288"/>
                <a:ext cx="169952" cy="40874"/>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lIns="67223" tIns="33611" rIns="67223" bIns="33611"/>
              <a:lstStyle/>
              <a:p>
                <a:pPr defTabSz="685775" eaLnBrk="1" fontAlgn="auto" hangingPunct="1">
                  <a:spcBef>
                    <a:spcPts val="0"/>
                  </a:spcBef>
                  <a:spcAft>
                    <a:spcPts val="0"/>
                  </a:spcAft>
                  <a:defRPr/>
                </a:pPr>
                <a:endParaRPr lang="en-US" sz="2352" kern="0">
                  <a:solidFill>
                    <a:prstClr val="black"/>
                  </a:solidFill>
                  <a:latin typeface="Segoe UI Semilight"/>
                </a:endParaRPr>
              </a:p>
            </p:txBody>
          </p:sp>
        </p:grpSp>
        <p:sp>
          <p:nvSpPr>
            <p:cNvPr id="880" name="Freeform 962">
              <a:extLst>
                <a:ext uri="{FF2B5EF4-FFF2-40B4-BE49-F238E27FC236}">
                  <a16:creationId xmlns:a16="http://schemas.microsoft.com/office/drawing/2014/main" id="{C9D31195-F453-4F9B-B36D-3C19E8A132D8}"/>
                </a:ext>
              </a:extLst>
            </p:cNvPr>
            <p:cNvSpPr/>
            <p:nvPr/>
          </p:nvSpPr>
          <p:spPr bwMode="auto">
            <a:xfrm>
              <a:off x="6108685" y="5322828"/>
              <a:ext cx="692065" cy="434970"/>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58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527" name="Group 498">
              <a:extLst>
                <a:ext uri="{FF2B5EF4-FFF2-40B4-BE49-F238E27FC236}">
                  <a16:creationId xmlns:a16="http://schemas.microsoft.com/office/drawing/2014/main" id="{442D5C58-A7CF-49B5-A4F5-325C5BF656A2}"/>
                </a:ext>
              </a:extLst>
            </p:cNvPr>
            <p:cNvGrpSpPr>
              <a:grpSpLocks noChangeAspect="1"/>
            </p:cNvGrpSpPr>
            <p:nvPr/>
          </p:nvGrpSpPr>
          <p:grpSpPr bwMode="auto">
            <a:xfrm>
              <a:off x="6347606" y="5447095"/>
              <a:ext cx="209880" cy="209880"/>
              <a:chOff x="5652683" y="1636246"/>
              <a:chExt cx="3791758" cy="3791758"/>
            </a:xfrm>
          </p:grpSpPr>
          <p:sp>
            <p:nvSpPr>
              <p:cNvPr id="894" name="Oval 511">
                <a:extLst>
                  <a:ext uri="{FF2B5EF4-FFF2-40B4-BE49-F238E27FC236}">
                    <a16:creationId xmlns:a16="http://schemas.microsoft.com/office/drawing/2014/main" id="{81D61451-350B-4008-A330-1B721FE596E5}"/>
                  </a:ext>
                </a:extLst>
              </p:cNvPr>
              <p:cNvSpPr/>
              <p:nvPr/>
            </p:nvSpPr>
            <p:spPr>
              <a:xfrm>
                <a:off x="5646000" y="1616118"/>
                <a:ext cx="3788805" cy="3834490"/>
              </a:xfrm>
              <a:prstGeom prst="ellipse">
                <a:avLst/>
              </a:prstGeom>
              <a:solidFill>
                <a:srgbClr val="7C7C7C"/>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895" name="Oval 512">
                <a:extLst>
                  <a:ext uri="{FF2B5EF4-FFF2-40B4-BE49-F238E27FC236}">
                    <a16:creationId xmlns:a16="http://schemas.microsoft.com/office/drawing/2014/main" id="{740933E0-B211-44BB-8144-53A47BB5EF46}"/>
                  </a:ext>
                </a:extLst>
              </p:cNvPr>
              <p:cNvSpPr/>
              <p:nvPr/>
            </p:nvSpPr>
            <p:spPr>
              <a:xfrm>
                <a:off x="5977536" y="1900153"/>
                <a:ext cx="3125764" cy="3219066"/>
              </a:xfrm>
              <a:prstGeom prst="ellipse">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896" name="Freeform 966">
                <a:extLst>
                  <a:ext uri="{FF2B5EF4-FFF2-40B4-BE49-F238E27FC236}">
                    <a16:creationId xmlns:a16="http://schemas.microsoft.com/office/drawing/2014/main" id="{DEEEC3BE-E1C5-4712-97EC-D3DCF617648B}"/>
                  </a:ext>
                </a:extLst>
              </p:cNvPr>
              <p:cNvSpPr/>
              <p:nvPr/>
            </p:nvSpPr>
            <p:spPr>
              <a:xfrm>
                <a:off x="6309041" y="2231542"/>
                <a:ext cx="2462723" cy="222492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897" name="Rounded Rectangle 967">
                <a:extLst>
                  <a:ext uri="{FF2B5EF4-FFF2-40B4-BE49-F238E27FC236}">
                    <a16:creationId xmlns:a16="http://schemas.microsoft.com/office/drawing/2014/main" id="{E3BB9F9A-0D30-49AA-8AC8-307D8B21D43C}"/>
                  </a:ext>
                </a:extLst>
              </p:cNvPr>
              <p:cNvSpPr/>
              <p:nvPr/>
            </p:nvSpPr>
            <p:spPr>
              <a:xfrm>
                <a:off x="7493058" y="3367683"/>
                <a:ext cx="1420802" cy="284035"/>
              </a:xfrm>
              <a:prstGeom prst="roundRect">
                <a:avLst>
                  <a:gd name="adj" fmla="val 50000"/>
                </a:avLst>
              </a:pr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898" name="Oval 515">
                <a:extLst>
                  <a:ext uri="{FF2B5EF4-FFF2-40B4-BE49-F238E27FC236}">
                    <a16:creationId xmlns:a16="http://schemas.microsoft.com/office/drawing/2014/main" id="{75AFDFA7-2568-46F1-9342-AD43C9B58197}"/>
                  </a:ext>
                </a:extLst>
              </p:cNvPr>
              <p:cNvSpPr/>
              <p:nvPr/>
            </p:nvSpPr>
            <p:spPr>
              <a:xfrm>
                <a:off x="7303617" y="3225650"/>
                <a:ext cx="520946" cy="568070"/>
              </a:xfrm>
              <a:prstGeom prst="ellipse">
                <a:avLst/>
              </a:pr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sp>
          <p:nvSpPr>
            <p:cNvPr id="882" name="Rectangle 499">
              <a:extLst>
                <a:ext uri="{FF2B5EF4-FFF2-40B4-BE49-F238E27FC236}">
                  <a16:creationId xmlns:a16="http://schemas.microsoft.com/office/drawing/2014/main" id="{E2AE8197-816C-4D4D-B779-4A572757B245}"/>
                </a:ext>
              </a:extLst>
            </p:cNvPr>
            <p:cNvSpPr/>
            <p:nvPr/>
          </p:nvSpPr>
          <p:spPr bwMode="auto">
            <a:xfrm>
              <a:off x="5571285" y="5930737"/>
              <a:ext cx="747116" cy="26203"/>
            </a:xfrm>
            <a:prstGeom prst="rect">
              <a:avLst/>
            </a:prstGeom>
            <a:solidFill>
              <a:srgbClr val="0078D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368"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3" name="Rectangle 500">
              <a:extLst>
                <a:ext uri="{FF2B5EF4-FFF2-40B4-BE49-F238E27FC236}">
                  <a16:creationId xmlns:a16="http://schemas.microsoft.com/office/drawing/2014/main" id="{8B6501F0-D121-4F88-9100-70EA098B5339}"/>
                </a:ext>
              </a:extLst>
            </p:cNvPr>
            <p:cNvSpPr/>
            <p:nvPr/>
          </p:nvSpPr>
          <p:spPr bwMode="auto">
            <a:xfrm>
              <a:off x="6373451" y="5930737"/>
              <a:ext cx="456134" cy="26203"/>
            </a:xfrm>
            <a:prstGeom prst="rect">
              <a:avLst/>
            </a:prstGeom>
            <a:solidFill>
              <a:srgbClr val="FFFFFF">
                <a:lumMod val="60000"/>
                <a:lumOff val="4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368"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4" name="Rectangle 501">
              <a:extLst>
                <a:ext uri="{FF2B5EF4-FFF2-40B4-BE49-F238E27FC236}">
                  <a16:creationId xmlns:a16="http://schemas.microsoft.com/office/drawing/2014/main" id="{BB5A08E6-15EB-4F1E-8736-C501BC40C099}"/>
                </a:ext>
              </a:extLst>
            </p:cNvPr>
            <p:cNvSpPr/>
            <p:nvPr/>
          </p:nvSpPr>
          <p:spPr bwMode="auto">
            <a:xfrm>
              <a:off x="6318401" y="5883572"/>
              <a:ext cx="60293" cy="136256"/>
            </a:xfrm>
            <a:prstGeom prst="rect">
              <a:avLst/>
            </a:prstGeom>
            <a:solidFill>
              <a:srgbClr val="3999C6"/>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5" name="Freeform 971">
              <a:extLst>
                <a:ext uri="{FF2B5EF4-FFF2-40B4-BE49-F238E27FC236}">
                  <a16:creationId xmlns:a16="http://schemas.microsoft.com/office/drawing/2014/main" id="{980457E5-29A5-4ADB-B0D0-798628BC6122}"/>
                </a:ext>
              </a:extLst>
            </p:cNvPr>
            <p:cNvSpPr/>
            <p:nvPr/>
          </p:nvSpPr>
          <p:spPr bwMode="auto">
            <a:xfrm>
              <a:off x="6022176" y="5694911"/>
              <a:ext cx="102238" cy="212243"/>
            </a:xfrm>
            <a:custGeom>
              <a:avLst/>
              <a:gdLst>
                <a:gd name="connsiteX0" fmla="*/ 0 w 101783"/>
                <a:gd name="connsiteY0" fmla="*/ 211773 h 211773"/>
                <a:gd name="connsiteX1" fmla="*/ 0 w 101783"/>
                <a:gd name="connsiteY1" fmla="*/ 137899 h 211773"/>
                <a:gd name="connsiteX2" fmla="*/ 65667 w 101783"/>
                <a:gd name="connsiteY2" fmla="*/ 82082 h 211773"/>
                <a:gd name="connsiteX3" fmla="*/ 101783 w 101783"/>
                <a:gd name="connsiteY3" fmla="*/ 0 h 211773"/>
                <a:gd name="connsiteX0" fmla="*/ 0 w 101783"/>
                <a:gd name="connsiteY0" fmla="*/ 211773 h 211773"/>
                <a:gd name="connsiteX1" fmla="*/ 0 w 101783"/>
                <a:gd name="connsiteY1" fmla="*/ 137899 h 211773"/>
                <a:gd name="connsiteX2" fmla="*/ 65667 w 101783"/>
                <a:gd name="connsiteY2" fmla="*/ 82082 h 211773"/>
                <a:gd name="connsiteX3" fmla="*/ 101783 w 101783"/>
                <a:gd name="connsiteY3" fmla="*/ 0 h 211773"/>
                <a:gd name="connsiteX0" fmla="*/ 0 w 101783"/>
                <a:gd name="connsiteY0" fmla="*/ 211773 h 211773"/>
                <a:gd name="connsiteX1" fmla="*/ 0 w 101783"/>
                <a:gd name="connsiteY1" fmla="*/ 137899 h 211773"/>
                <a:gd name="connsiteX2" fmla="*/ 65667 w 101783"/>
                <a:gd name="connsiteY2" fmla="*/ 82082 h 211773"/>
                <a:gd name="connsiteX3" fmla="*/ 101783 w 101783"/>
                <a:gd name="connsiteY3" fmla="*/ 0 h 211773"/>
                <a:gd name="connsiteX0" fmla="*/ 0 w 101783"/>
                <a:gd name="connsiteY0" fmla="*/ 211773 h 211773"/>
                <a:gd name="connsiteX1" fmla="*/ 0 w 101783"/>
                <a:gd name="connsiteY1" fmla="*/ 137899 h 211773"/>
                <a:gd name="connsiteX2" fmla="*/ 65667 w 101783"/>
                <a:gd name="connsiteY2" fmla="*/ 82082 h 211773"/>
                <a:gd name="connsiteX3" fmla="*/ 101783 w 101783"/>
                <a:gd name="connsiteY3" fmla="*/ 0 h 211773"/>
                <a:gd name="connsiteX0" fmla="*/ 0 w 101783"/>
                <a:gd name="connsiteY0" fmla="*/ 211773 h 211773"/>
                <a:gd name="connsiteX1" fmla="*/ 0 w 101783"/>
                <a:gd name="connsiteY1" fmla="*/ 137899 h 211773"/>
                <a:gd name="connsiteX2" fmla="*/ 65667 w 101783"/>
                <a:gd name="connsiteY2" fmla="*/ 82082 h 211773"/>
                <a:gd name="connsiteX3" fmla="*/ 101783 w 101783"/>
                <a:gd name="connsiteY3" fmla="*/ 0 h 211773"/>
              </a:gdLst>
              <a:ahLst/>
              <a:cxnLst>
                <a:cxn ang="0">
                  <a:pos x="connsiteX0" y="connsiteY0"/>
                </a:cxn>
                <a:cxn ang="0">
                  <a:pos x="connsiteX1" y="connsiteY1"/>
                </a:cxn>
                <a:cxn ang="0">
                  <a:pos x="connsiteX2" y="connsiteY2"/>
                </a:cxn>
                <a:cxn ang="0">
                  <a:pos x="connsiteX3" y="connsiteY3"/>
                </a:cxn>
              </a:cxnLst>
              <a:rect l="l" t="t" r="r" b="b"/>
              <a:pathLst>
                <a:path w="101783" h="211773">
                  <a:moveTo>
                    <a:pt x="0" y="211773"/>
                  </a:moveTo>
                  <a:lnTo>
                    <a:pt x="0" y="137899"/>
                  </a:lnTo>
                  <a:cubicBezTo>
                    <a:pt x="8755" y="91385"/>
                    <a:pt x="37350" y="77239"/>
                    <a:pt x="65667" y="82082"/>
                  </a:cubicBezTo>
                  <a:cubicBezTo>
                    <a:pt x="107256" y="89195"/>
                    <a:pt x="99269" y="43236"/>
                    <a:pt x="101783" y="0"/>
                  </a:cubicBezTo>
                </a:path>
              </a:pathLst>
            </a:custGeom>
            <a:noFill/>
            <a:ln w="19050" cap="flat" cmpd="sng" algn="ctr">
              <a:solidFill>
                <a:srgbClr val="3999C6"/>
              </a:solidFill>
              <a:prstDash val="solid"/>
              <a:miter lim="800000"/>
              <a:headEnd type="none" w="med" len="med"/>
              <a:tailEnd type="none" w="med" len="med"/>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nvGrpSpPr>
            <p:cNvPr id="58532" name="Group 503">
              <a:extLst>
                <a:ext uri="{FF2B5EF4-FFF2-40B4-BE49-F238E27FC236}">
                  <a16:creationId xmlns:a16="http://schemas.microsoft.com/office/drawing/2014/main" id="{1866D821-1AD4-4167-B35E-0BD939FD1004}"/>
                </a:ext>
              </a:extLst>
            </p:cNvPr>
            <p:cNvGrpSpPr>
              <a:grpSpLocks/>
            </p:cNvGrpSpPr>
            <p:nvPr/>
          </p:nvGrpSpPr>
          <p:grpSpPr bwMode="auto">
            <a:xfrm>
              <a:off x="6304591" y="5966825"/>
              <a:ext cx="142522" cy="239043"/>
              <a:chOff x="6315569" y="5958394"/>
              <a:chExt cx="132315" cy="221923"/>
            </a:xfrm>
          </p:grpSpPr>
          <p:grpSp>
            <p:nvGrpSpPr>
              <p:cNvPr id="58533" name="Group 504">
                <a:extLst>
                  <a:ext uri="{FF2B5EF4-FFF2-40B4-BE49-F238E27FC236}">
                    <a16:creationId xmlns:a16="http://schemas.microsoft.com/office/drawing/2014/main" id="{FBF10091-507A-414F-9694-3D1F5B4F7FA4}"/>
                  </a:ext>
                </a:extLst>
              </p:cNvPr>
              <p:cNvGrpSpPr>
                <a:grpSpLocks/>
              </p:cNvGrpSpPr>
              <p:nvPr/>
            </p:nvGrpSpPr>
            <p:grpSpPr bwMode="auto">
              <a:xfrm>
                <a:off x="6315569" y="5958394"/>
                <a:ext cx="132315" cy="182880"/>
                <a:chOff x="6315569" y="5958394"/>
                <a:chExt cx="132315" cy="182880"/>
              </a:xfrm>
            </p:grpSpPr>
            <p:sp>
              <p:nvSpPr>
                <p:cNvPr id="889" name="Rounded Rectangle 972">
                  <a:extLst>
                    <a:ext uri="{FF2B5EF4-FFF2-40B4-BE49-F238E27FC236}">
                      <a16:creationId xmlns:a16="http://schemas.microsoft.com/office/drawing/2014/main" id="{503DFA81-AF21-4452-9EDF-3179F5D6F999}"/>
                    </a:ext>
                  </a:extLst>
                </p:cNvPr>
                <p:cNvSpPr/>
                <p:nvPr/>
              </p:nvSpPr>
              <p:spPr bwMode="auto">
                <a:xfrm>
                  <a:off x="6335690" y="5958947"/>
                  <a:ext cx="34072" cy="182448"/>
                </a:xfrm>
                <a:prstGeom prst="roundRect">
                  <a:avLst>
                    <a:gd name="adj" fmla="val 50000"/>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4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90" name="Rounded Rectangle 973">
                  <a:extLst>
                    <a:ext uri="{FF2B5EF4-FFF2-40B4-BE49-F238E27FC236}">
                      <a16:creationId xmlns:a16="http://schemas.microsoft.com/office/drawing/2014/main" id="{D8CBCAD8-09B0-4C1D-AF71-CE9B66C4EBE3}"/>
                    </a:ext>
                  </a:extLst>
                </p:cNvPr>
                <p:cNvSpPr/>
                <p:nvPr/>
              </p:nvSpPr>
              <p:spPr bwMode="auto">
                <a:xfrm>
                  <a:off x="6369763" y="6010032"/>
                  <a:ext cx="26772" cy="90009"/>
                </a:xfrm>
                <a:prstGeom prst="roundRect">
                  <a:avLst>
                    <a:gd name="adj" fmla="val 50000"/>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4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91" name="Rounded Rectangle 974">
                  <a:extLst>
                    <a:ext uri="{FF2B5EF4-FFF2-40B4-BE49-F238E27FC236}">
                      <a16:creationId xmlns:a16="http://schemas.microsoft.com/office/drawing/2014/main" id="{5140F8B7-3D39-4FE9-B2F4-1652A2FE6EBF}"/>
                    </a:ext>
                  </a:extLst>
                </p:cNvPr>
                <p:cNvSpPr/>
                <p:nvPr/>
              </p:nvSpPr>
              <p:spPr bwMode="auto">
                <a:xfrm>
                  <a:off x="6394100" y="6022196"/>
                  <a:ext cx="26772" cy="92441"/>
                </a:xfrm>
                <a:prstGeom prst="roundRect">
                  <a:avLst>
                    <a:gd name="adj" fmla="val 50000"/>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4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92" name="Rounded Rectangle 975">
                  <a:extLst>
                    <a:ext uri="{FF2B5EF4-FFF2-40B4-BE49-F238E27FC236}">
                      <a16:creationId xmlns:a16="http://schemas.microsoft.com/office/drawing/2014/main" id="{8FD5DB85-1D33-4B51-853D-555668ED9B2F}"/>
                    </a:ext>
                  </a:extLst>
                </p:cNvPr>
                <p:cNvSpPr/>
                <p:nvPr/>
              </p:nvSpPr>
              <p:spPr bwMode="auto">
                <a:xfrm>
                  <a:off x="6420872" y="6044089"/>
                  <a:ext cx="26770" cy="92441"/>
                </a:xfrm>
                <a:prstGeom prst="roundRect">
                  <a:avLst>
                    <a:gd name="adj" fmla="val 50000"/>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4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93" name="Rounded Rectangle 976">
                  <a:extLst>
                    <a:ext uri="{FF2B5EF4-FFF2-40B4-BE49-F238E27FC236}">
                      <a16:creationId xmlns:a16="http://schemas.microsoft.com/office/drawing/2014/main" id="{1465FB3E-42A4-46A9-85BF-C56E4A514D1B}"/>
                    </a:ext>
                  </a:extLst>
                </p:cNvPr>
                <p:cNvSpPr/>
                <p:nvPr/>
              </p:nvSpPr>
              <p:spPr bwMode="auto">
                <a:xfrm>
                  <a:off x="6316221" y="6048954"/>
                  <a:ext cx="26772" cy="90009"/>
                </a:xfrm>
                <a:prstGeom prst="roundRect">
                  <a:avLst>
                    <a:gd name="adj" fmla="val 50000"/>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4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88" name="Rounded Rectangle 978">
                <a:extLst>
                  <a:ext uri="{FF2B5EF4-FFF2-40B4-BE49-F238E27FC236}">
                    <a16:creationId xmlns:a16="http://schemas.microsoft.com/office/drawing/2014/main" id="{2E29A8C3-060E-44A6-B8DA-2A071C841CF5}"/>
                  </a:ext>
                </a:extLst>
              </p:cNvPr>
              <p:cNvSpPr/>
              <p:nvPr/>
            </p:nvSpPr>
            <p:spPr bwMode="auto">
              <a:xfrm>
                <a:off x="6330823" y="6056253"/>
                <a:ext cx="107084" cy="124064"/>
              </a:xfrm>
              <a:prstGeom prst="roundRect">
                <a:avLst/>
              </a:prstGeom>
              <a:solidFill>
                <a:srgbClr val="F3B553"/>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396" name="Group 521">
            <a:extLst>
              <a:ext uri="{FF2B5EF4-FFF2-40B4-BE49-F238E27FC236}">
                <a16:creationId xmlns:a16="http://schemas.microsoft.com/office/drawing/2014/main" id="{0817F326-46A5-4FBA-B5E9-C581785A233B}"/>
              </a:ext>
            </a:extLst>
          </p:cNvPr>
          <p:cNvGrpSpPr>
            <a:grpSpLocks/>
          </p:cNvGrpSpPr>
          <p:nvPr/>
        </p:nvGrpSpPr>
        <p:grpSpPr bwMode="auto">
          <a:xfrm>
            <a:off x="5672138" y="4411663"/>
            <a:ext cx="1131887" cy="838200"/>
            <a:chOff x="7544709" y="4476967"/>
            <a:chExt cx="1718303" cy="1272419"/>
          </a:xfrm>
        </p:grpSpPr>
        <p:grpSp>
          <p:nvGrpSpPr>
            <p:cNvPr id="58471" name="Group 522">
              <a:extLst>
                <a:ext uri="{FF2B5EF4-FFF2-40B4-BE49-F238E27FC236}">
                  <a16:creationId xmlns:a16="http://schemas.microsoft.com/office/drawing/2014/main" id="{BF912A84-FC82-4A30-BA13-CBE0845F7679}"/>
                </a:ext>
              </a:extLst>
            </p:cNvPr>
            <p:cNvGrpSpPr>
              <a:grpSpLocks/>
            </p:cNvGrpSpPr>
            <p:nvPr/>
          </p:nvGrpSpPr>
          <p:grpSpPr bwMode="auto">
            <a:xfrm>
              <a:off x="7544709" y="4476967"/>
              <a:ext cx="1718303" cy="1170611"/>
              <a:chOff x="7846467" y="4929486"/>
              <a:chExt cx="1534842" cy="1045625"/>
            </a:xfrm>
          </p:grpSpPr>
          <p:sp>
            <p:nvSpPr>
              <p:cNvPr id="957" name="Freeform 863">
                <a:extLst>
                  <a:ext uri="{FF2B5EF4-FFF2-40B4-BE49-F238E27FC236}">
                    <a16:creationId xmlns:a16="http://schemas.microsoft.com/office/drawing/2014/main" id="{C5211391-9187-4C6A-9C3B-4B6FFDFA6CD3}"/>
                  </a:ext>
                </a:extLst>
              </p:cNvPr>
              <p:cNvSpPr/>
              <p:nvPr/>
            </p:nvSpPr>
            <p:spPr bwMode="auto">
              <a:xfrm>
                <a:off x="7846467" y="4942401"/>
                <a:ext cx="1534842" cy="966509"/>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D0E7F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8" name="Freeform 865">
                <a:extLst>
                  <a:ext uri="{FF2B5EF4-FFF2-40B4-BE49-F238E27FC236}">
                    <a16:creationId xmlns:a16="http://schemas.microsoft.com/office/drawing/2014/main" id="{5C00C5B8-82D8-4B01-AE44-E5E66941EE03}"/>
                  </a:ext>
                </a:extLst>
              </p:cNvPr>
              <p:cNvSpPr/>
              <p:nvPr/>
            </p:nvSpPr>
            <p:spPr bwMode="auto">
              <a:xfrm flipH="1">
                <a:off x="8683849" y="5181337"/>
                <a:ext cx="385326" cy="794304"/>
              </a:xfrm>
              <a:custGeom>
                <a:avLst/>
                <a:gdLst>
                  <a:gd name="connsiteX0" fmla="*/ 0 w 384116"/>
                  <a:gd name="connsiteY0" fmla="*/ 0 h 948393"/>
                  <a:gd name="connsiteX1" fmla="*/ 0 w 384116"/>
                  <a:gd name="connsiteY1" fmla="*/ 241347 h 948393"/>
                  <a:gd name="connsiteX2" fmla="*/ 197157 w 384116"/>
                  <a:gd name="connsiteY2" fmla="*/ 241347 h 948393"/>
                  <a:gd name="connsiteX3" fmla="*/ 197157 w 384116"/>
                  <a:gd name="connsiteY3" fmla="*/ 367120 h 948393"/>
                  <a:gd name="connsiteX4" fmla="*/ 384116 w 384116"/>
                  <a:gd name="connsiteY4" fmla="*/ 367120 h 948393"/>
                  <a:gd name="connsiteX5" fmla="*/ 384116 w 384116"/>
                  <a:gd name="connsiteY5" fmla="*/ 948393 h 94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16" h="948393">
                    <a:moveTo>
                      <a:pt x="0" y="0"/>
                    </a:moveTo>
                    <a:lnTo>
                      <a:pt x="0" y="241347"/>
                    </a:lnTo>
                    <a:lnTo>
                      <a:pt x="197157" y="241347"/>
                    </a:lnTo>
                    <a:lnTo>
                      <a:pt x="197157" y="367120"/>
                    </a:lnTo>
                    <a:lnTo>
                      <a:pt x="384116" y="367120"/>
                    </a:lnTo>
                    <a:lnTo>
                      <a:pt x="384116" y="948393"/>
                    </a:lnTo>
                  </a:path>
                </a:pathLst>
              </a:custGeom>
              <a:noFill/>
              <a:ln w="19050" cap="flat" cmpd="sng" algn="ctr">
                <a:solidFill>
                  <a:srgbClr val="EAEAEA"/>
                </a:solidFill>
                <a:prstDash val="solid"/>
                <a:miter lim="800000"/>
                <a:headEnd type="triangle" w="med" len="med"/>
                <a:tailEnd type="none" w="med" len="med"/>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nvGrpSpPr>
              <p:cNvPr id="58521" name="Group 576">
                <a:extLst>
                  <a:ext uri="{FF2B5EF4-FFF2-40B4-BE49-F238E27FC236}">
                    <a16:creationId xmlns:a16="http://schemas.microsoft.com/office/drawing/2014/main" id="{27F40A37-7320-47E6-9776-4782565E895A}"/>
                  </a:ext>
                </a:extLst>
              </p:cNvPr>
              <p:cNvGrpSpPr>
                <a:grpSpLocks/>
              </p:cNvGrpSpPr>
              <p:nvPr/>
            </p:nvGrpSpPr>
            <p:grpSpPr bwMode="auto">
              <a:xfrm>
                <a:off x="7945970" y="4929486"/>
                <a:ext cx="841081" cy="1040471"/>
                <a:chOff x="7945970" y="4929486"/>
                <a:chExt cx="841081" cy="1040471"/>
              </a:xfrm>
            </p:grpSpPr>
            <p:sp>
              <p:nvSpPr>
                <p:cNvPr id="960" name="Freeform 64">
                  <a:extLst>
                    <a:ext uri="{FF2B5EF4-FFF2-40B4-BE49-F238E27FC236}">
                      <a16:creationId xmlns:a16="http://schemas.microsoft.com/office/drawing/2014/main" id="{0E47D864-CFFE-4D17-A7FA-3A661A70951E}"/>
                    </a:ext>
                  </a:extLst>
                </p:cNvPr>
                <p:cNvSpPr/>
                <p:nvPr/>
              </p:nvSpPr>
              <p:spPr bwMode="auto">
                <a:xfrm>
                  <a:off x="8475042" y="4998369"/>
                  <a:ext cx="312134" cy="981578"/>
                </a:xfrm>
                <a:custGeom>
                  <a:avLst/>
                  <a:gdLst>
                    <a:gd name="connsiteX0" fmla="*/ 105377 w 312732"/>
                    <a:gd name="connsiteY0" fmla="*/ 0 h 972187"/>
                    <a:gd name="connsiteX1" fmla="*/ 105377 w 312732"/>
                    <a:gd name="connsiteY1" fmla="*/ 169963 h 972187"/>
                    <a:gd name="connsiteX2" fmla="*/ 312732 w 312732"/>
                    <a:gd name="connsiteY2" fmla="*/ 169963 h 972187"/>
                    <a:gd name="connsiteX3" fmla="*/ 312732 w 312732"/>
                    <a:gd name="connsiteY3" fmla="*/ 282138 h 972187"/>
                    <a:gd name="connsiteX4" fmla="*/ 0 w 312732"/>
                    <a:gd name="connsiteY4" fmla="*/ 282138 h 972187"/>
                    <a:gd name="connsiteX5" fmla="*/ 0 w 312732"/>
                    <a:gd name="connsiteY5" fmla="*/ 972187 h 9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32" h="972187">
                      <a:moveTo>
                        <a:pt x="105377" y="0"/>
                      </a:moveTo>
                      <a:lnTo>
                        <a:pt x="105377" y="169963"/>
                      </a:lnTo>
                      <a:lnTo>
                        <a:pt x="312732" y="169963"/>
                      </a:lnTo>
                      <a:lnTo>
                        <a:pt x="312732" y="282138"/>
                      </a:lnTo>
                      <a:lnTo>
                        <a:pt x="0" y="282138"/>
                      </a:lnTo>
                      <a:lnTo>
                        <a:pt x="0" y="972187"/>
                      </a:lnTo>
                    </a:path>
                  </a:pathLst>
                </a:custGeom>
                <a:noFill/>
                <a:ln w="19050" cap="flat" cmpd="sng" algn="ctr">
                  <a:solidFill>
                    <a:srgbClr val="EAEAEA"/>
                  </a:solidFill>
                  <a:prstDash val="solid"/>
                  <a:miter lim="800000"/>
                  <a:headEnd type="triangle" w="med" len="med"/>
                  <a:tailEnd type="none" w="med" len="med"/>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61" name="Freeform 65">
                  <a:extLst>
                    <a:ext uri="{FF2B5EF4-FFF2-40B4-BE49-F238E27FC236}">
                      <a16:creationId xmlns:a16="http://schemas.microsoft.com/office/drawing/2014/main" id="{155CFDA8-9272-46CB-9011-B3620FFD29CF}"/>
                    </a:ext>
                  </a:extLst>
                </p:cNvPr>
                <p:cNvSpPr/>
                <p:nvPr/>
              </p:nvSpPr>
              <p:spPr bwMode="auto">
                <a:xfrm>
                  <a:off x="7945489" y="4929486"/>
                  <a:ext cx="385324" cy="957899"/>
                </a:xfrm>
                <a:custGeom>
                  <a:avLst/>
                  <a:gdLst>
                    <a:gd name="connsiteX0" fmla="*/ 0 w 384116"/>
                    <a:gd name="connsiteY0" fmla="*/ 0 h 948393"/>
                    <a:gd name="connsiteX1" fmla="*/ 0 w 384116"/>
                    <a:gd name="connsiteY1" fmla="*/ 241347 h 948393"/>
                    <a:gd name="connsiteX2" fmla="*/ 197157 w 384116"/>
                    <a:gd name="connsiteY2" fmla="*/ 241347 h 948393"/>
                    <a:gd name="connsiteX3" fmla="*/ 197157 w 384116"/>
                    <a:gd name="connsiteY3" fmla="*/ 367120 h 948393"/>
                    <a:gd name="connsiteX4" fmla="*/ 384116 w 384116"/>
                    <a:gd name="connsiteY4" fmla="*/ 367120 h 948393"/>
                    <a:gd name="connsiteX5" fmla="*/ 384116 w 384116"/>
                    <a:gd name="connsiteY5" fmla="*/ 948393 h 94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16" h="948393">
                      <a:moveTo>
                        <a:pt x="0" y="0"/>
                      </a:moveTo>
                      <a:lnTo>
                        <a:pt x="0" y="241347"/>
                      </a:lnTo>
                      <a:lnTo>
                        <a:pt x="197157" y="241347"/>
                      </a:lnTo>
                      <a:lnTo>
                        <a:pt x="197157" y="367120"/>
                      </a:lnTo>
                      <a:lnTo>
                        <a:pt x="384116" y="367120"/>
                      </a:lnTo>
                      <a:lnTo>
                        <a:pt x="384116" y="948393"/>
                      </a:lnTo>
                    </a:path>
                  </a:pathLst>
                </a:custGeom>
                <a:noFill/>
                <a:ln w="19050" cap="flat" cmpd="sng" algn="ctr">
                  <a:solidFill>
                    <a:srgbClr val="EAEAEA"/>
                  </a:solidFill>
                  <a:prstDash val="solid"/>
                  <a:miter lim="800000"/>
                  <a:headEnd type="triangle" w="med" len="med"/>
                  <a:tailEnd type="none" w="med" len="med"/>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62" name="Freeform 866">
                  <a:extLst>
                    <a:ext uri="{FF2B5EF4-FFF2-40B4-BE49-F238E27FC236}">
                      <a16:creationId xmlns:a16="http://schemas.microsoft.com/office/drawing/2014/main" id="{7CA2D23B-BAAD-4011-9F6E-E3E3004EB54E}"/>
                    </a:ext>
                  </a:extLst>
                </p:cNvPr>
                <p:cNvSpPr/>
                <p:nvPr/>
              </p:nvSpPr>
              <p:spPr bwMode="auto">
                <a:xfrm>
                  <a:off x="8087564" y="5347087"/>
                  <a:ext cx="144227" cy="598418"/>
                </a:xfrm>
                <a:custGeom>
                  <a:avLst/>
                  <a:gdLst>
                    <a:gd name="connsiteX0" fmla="*/ 105377 w 312732"/>
                    <a:gd name="connsiteY0" fmla="*/ 0 h 972187"/>
                    <a:gd name="connsiteX1" fmla="*/ 105377 w 312732"/>
                    <a:gd name="connsiteY1" fmla="*/ 169963 h 972187"/>
                    <a:gd name="connsiteX2" fmla="*/ 312732 w 312732"/>
                    <a:gd name="connsiteY2" fmla="*/ 169963 h 972187"/>
                    <a:gd name="connsiteX3" fmla="*/ 312732 w 312732"/>
                    <a:gd name="connsiteY3" fmla="*/ 282138 h 972187"/>
                    <a:gd name="connsiteX4" fmla="*/ 0 w 312732"/>
                    <a:gd name="connsiteY4" fmla="*/ 282138 h 972187"/>
                    <a:gd name="connsiteX5" fmla="*/ 0 w 312732"/>
                    <a:gd name="connsiteY5" fmla="*/ 972187 h 972187"/>
                    <a:gd name="connsiteX0" fmla="*/ 105378 w 312732"/>
                    <a:gd name="connsiteY0" fmla="*/ 0 h 1269831"/>
                    <a:gd name="connsiteX1" fmla="*/ 105377 w 312732"/>
                    <a:gd name="connsiteY1" fmla="*/ 467607 h 1269831"/>
                    <a:gd name="connsiteX2" fmla="*/ 312732 w 312732"/>
                    <a:gd name="connsiteY2" fmla="*/ 467607 h 1269831"/>
                    <a:gd name="connsiteX3" fmla="*/ 312732 w 312732"/>
                    <a:gd name="connsiteY3" fmla="*/ 579782 h 1269831"/>
                    <a:gd name="connsiteX4" fmla="*/ 0 w 312732"/>
                    <a:gd name="connsiteY4" fmla="*/ 579782 h 1269831"/>
                    <a:gd name="connsiteX5" fmla="*/ 0 w 312732"/>
                    <a:gd name="connsiteY5" fmla="*/ 1269831 h 126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32" h="1269831">
                      <a:moveTo>
                        <a:pt x="105378" y="0"/>
                      </a:moveTo>
                      <a:cubicBezTo>
                        <a:pt x="105378" y="155869"/>
                        <a:pt x="105377" y="311738"/>
                        <a:pt x="105377" y="467607"/>
                      </a:cubicBezTo>
                      <a:lnTo>
                        <a:pt x="312732" y="467607"/>
                      </a:lnTo>
                      <a:lnTo>
                        <a:pt x="312732" y="579782"/>
                      </a:lnTo>
                      <a:lnTo>
                        <a:pt x="0" y="579782"/>
                      </a:lnTo>
                      <a:lnTo>
                        <a:pt x="0" y="1269831"/>
                      </a:lnTo>
                    </a:path>
                  </a:pathLst>
                </a:custGeom>
                <a:noFill/>
                <a:ln w="19050" cap="flat" cmpd="sng" algn="ctr">
                  <a:solidFill>
                    <a:srgbClr val="EAEAEA"/>
                  </a:solidFill>
                  <a:prstDash val="solid"/>
                  <a:miter lim="800000"/>
                  <a:headEnd type="triangle" w="med" len="med"/>
                  <a:tailEnd type="none" w="med" len="med"/>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grpSp>
          <p:nvGrpSpPr>
            <p:cNvPr id="58472" name="Group 523">
              <a:extLst>
                <a:ext uri="{FF2B5EF4-FFF2-40B4-BE49-F238E27FC236}">
                  <a16:creationId xmlns:a16="http://schemas.microsoft.com/office/drawing/2014/main" id="{68E381CE-99A2-4773-86D8-A12C48327953}"/>
                </a:ext>
              </a:extLst>
            </p:cNvPr>
            <p:cNvGrpSpPr>
              <a:grpSpLocks/>
            </p:cNvGrpSpPr>
            <p:nvPr/>
          </p:nvGrpSpPr>
          <p:grpSpPr bwMode="auto">
            <a:xfrm>
              <a:off x="8566343" y="4742591"/>
              <a:ext cx="246971" cy="372739"/>
              <a:chOff x="7708558" y="5425736"/>
              <a:chExt cx="320989" cy="484450"/>
            </a:xfrm>
          </p:grpSpPr>
          <p:grpSp>
            <p:nvGrpSpPr>
              <p:cNvPr id="58508" name="Group 563">
                <a:extLst>
                  <a:ext uri="{FF2B5EF4-FFF2-40B4-BE49-F238E27FC236}">
                    <a16:creationId xmlns:a16="http://schemas.microsoft.com/office/drawing/2014/main" id="{E9687B36-DC34-4DD0-83A7-F1C83D68041E}"/>
                  </a:ext>
                </a:extLst>
              </p:cNvPr>
              <p:cNvGrpSpPr>
                <a:grpSpLocks/>
              </p:cNvGrpSpPr>
              <p:nvPr/>
            </p:nvGrpSpPr>
            <p:grpSpPr bwMode="auto">
              <a:xfrm>
                <a:off x="7708558" y="5425736"/>
                <a:ext cx="320989" cy="484450"/>
                <a:chOff x="3256218" y="3404690"/>
                <a:chExt cx="715704" cy="1109833"/>
              </a:xfrm>
            </p:grpSpPr>
            <p:grpSp>
              <p:nvGrpSpPr>
                <p:cNvPr id="58510" name="Group 565">
                  <a:extLst>
                    <a:ext uri="{FF2B5EF4-FFF2-40B4-BE49-F238E27FC236}">
                      <a16:creationId xmlns:a16="http://schemas.microsoft.com/office/drawing/2014/main" id="{519EA759-670D-40BD-B4CB-23122C13CDFF}"/>
                    </a:ext>
                  </a:extLst>
                </p:cNvPr>
                <p:cNvGrpSpPr>
                  <a:grpSpLocks noChangeAspect="1"/>
                </p:cNvGrpSpPr>
                <p:nvPr/>
              </p:nvGrpSpPr>
              <p:grpSpPr bwMode="auto">
                <a:xfrm>
                  <a:off x="3256218" y="3404690"/>
                  <a:ext cx="715704" cy="1109833"/>
                  <a:chOff x="6446738" y="4659402"/>
                  <a:chExt cx="1004711" cy="1557995"/>
                </a:xfrm>
              </p:grpSpPr>
              <p:sp>
                <p:nvSpPr>
                  <p:cNvPr id="953" name="Rounded Rectangle 722">
                    <a:extLst>
                      <a:ext uri="{FF2B5EF4-FFF2-40B4-BE49-F238E27FC236}">
                        <a16:creationId xmlns:a16="http://schemas.microsoft.com/office/drawing/2014/main" id="{870529CC-30BB-49E1-BA6F-3B63AB202E77}"/>
                      </a:ext>
                    </a:extLst>
                  </p:cNvPr>
                  <p:cNvSpPr/>
                  <p:nvPr/>
                </p:nvSpPr>
                <p:spPr>
                  <a:xfrm>
                    <a:off x="6447510" y="4657156"/>
                    <a:ext cx="1000011" cy="1561307"/>
                  </a:xfrm>
                  <a:prstGeom prst="roundRect">
                    <a:avLst>
                      <a:gd name="adj" fmla="val 6467"/>
                    </a:avLst>
                  </a:prstGeom>
                  <a:solidFill>
                    <a:srgbClr val="2664BD"/>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4" name="Rectangle 571">
                    <a:extLst>
                      <a:ext uri="{FF2B5EF4-FFF2-40B4-BE49-F238E27FC236}">
                        <a16:creationId xmlns:a16="http://schemas.microsoft.com/office/drawing/2014/main" id="{74AC8267-3F8A-4E25-8152-8E4B23F87290}"/>
                      </a:ext>
                    </a:extLst>
                  </p:cNvPr>
                  <p:cNvSpPr/>
                  <p:nvPr/>
                </p:nvSpPr>
                <p:spPr>
                  <a:xfrm>
                    <a:off x="6516135" y="4848539"/>
                    <a:ext cx="862755" cy="1168465"/>
                  </a:xfrm>
                  <a:prstGeom prst="rect">
                    <a:avLst/>
                  </a:prstGeom>
                  <a:solidFill>
                    <a:srgbClr val="59B4D9"/>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5" name="Rounded Rectangle 724">
                    <a:extLst>
                      <a:ext uri="{FF2B5EF4-FFF2-40B4-BE49-F238E27FC236}">
                        <a16:creationId xmlns:a16="http://schemas.microsoft.com/office/drawing/2014/main" id="{2736228C-7677-49B4-BA39-AFEBB94B69DE}"/>
                      </a:ext>
                    </a:extLst>
                  </p:cNvPr>
                  <p:cNvSpPr/>
                  <p:nvPr/>
                </p:nvSpPr>
                <p:spPr>
                  <a:xfrm>
                    <a:off x="6771040" y="4717594"/>
                    <a:ext cx="352945" cy="40292"/>
                  </a:xfrm>
                  <a:prstGeom prst="roundRect">
                    <a:avLst>
                      <a:gd name="adj" fmla="val 50000"/>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56" name="Oval 573">
                    <a:extLst>
                      <a:ext uri="{FF2B5EF4-FFF2-40B4-BE49-F238E27FC236}">
                        <a16:creationId xmlns:a16="http://schemas.microsoft.com/office/drawing/2014/main" id="{8FC1D6C7-87B6-4091-8E10-9AE9C53CB0DD}"/>
                      </a:ext>
                    </a:extLst>
                  </p:cNvPr>
                  <p:cNvSpPr/>
                  <p:nvPr/>
                </p:nvSpPr>
                <p:spPr>
                  <a:xfrm>
                    <a:off x="6878887" y="6037150"/>
                    <a:ext cx="137256" cy="141022"/>
                  </a:xfrm>
                  <a:prstGeom prst="ellipse">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nvGrpSpPr>
                <p:cNvPr id="58511" name="Group 566">
                  <a:extLst>
                    <a:ext uri="{FF2B5EF4-FFF2-40B4-BE49-F238E27FC236}">
                      <a16:creationId xmlns:a16="http://schemas.microsoft.com/office/drawing/2014/main" id="{502D8AE3-5E50-4547-9B0A-20C8A2137E03}"/>
                    </a:ext>
                  </a:extLst>
                </p:cNvPr>
                <p:cNvGrpSpPr>
                  <a:grpSpLocks/>
                </p:cNvGrpSpPr>
                <p:nvPr/>
              </p:nvGrpSpPr>
              <p:grpSpPr bwMode="auto">
                <a:xfrm>
                  <a:off x="3381774" y="3675993"/>
                  <a:ext cx="447207" cy="551676"/>
                  <a:chOff x="8055373" y="3635514"/>
                  <a:chExt cx="1066706" cy="1315899"/>
                </a:xfrm>
              </p:grpSpPr>
              <p:sp>
                <p:nvSpPr>
                  <p:cNvPr id="950" name="Freeform 719">
                    <a:extLst>
                      <a:ext uri="{FF2B5EF4-FFF2-40B4-BE49-F238E27FC236}">
                        <a16:creationId xmlns:a16="http://schemas.microsoft.com/office/drawing/2014/main" id="{340A278C-CEBD-4F23-ADEB-25D53F63CDAB}"/>
                      </a:ext>
                    </a:extLst>
                  </p:cNvPr>
                  <p:cNvSpPr/>
                  <p:nvPr/>
                </p:nvSpPr>
                <p:spPr>
                  <a:xfrm>
                    <a:off x="8073705" y="3634953"/>
                    <a:ext cx="1049486" cy="564804"/>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rgbClr val="EAEAEA">
                      <a:alpha val="8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51" name="Freeform 720">
                    <a:extLst>
                      <a:ext uri="{FF2B5EF4-FFF2-40B4-BE49-F238E27FC236}">
                        <a16:creationId xmlns:a16="http://schemas.microsoft.com/office/drawing/2014/main" id="{FA383154-30A4-4A5B-AAF7-A8BF9C5546EA}"/>
                      </a:ext>
                    </a:extLst>
                  </p:cNvPr>
                  <p:cNvSpPr/>
                  <p:nvPr/>
                </p:nvSpPr>
                <p:spPr>
                  <a:xfrm>
                    <a:off x="8057052" y="3977262"/>
                    <a:ext cx="516406" cy="975574"/>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EAEAEA">
                      <a:alpha val="5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52" name="Freeform 721">
                    <a:extLst>
                      <a:ext uri="{FF2B5EF4-FFF2-40B4-BE49-F238E27FC236}">
                        <a16:creationId xmlns:a16="http://schemas.microsoft.com/office/drawing/2014/main" id="{937222C0-9FEA-46C6-974B-E4A490BD3517}"/>
                      </a:ext>
                    </a:extLst>
                  </p:cNvPr>
                  <p:cNvSpPr/>
                  <p:nvPr/>
                </p:nvSpPr>
                <p:spPr>
                  <a:xfrm flipH="1">
                    <a:off x="8606775" y="3977262"/>
                    <a:ext cx="516416" cy="975574"/>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EAEAEA">
                      <a:alpha val="2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sp>
            <p:nvSpPr>
              <p:cNvPr id="947" name="Freeform 856">
                <a:extLst>
                  <a:ext uri="{FF2B5EF4-FFF2-40B4-BE49-F238E27FC236}">
                    <a16:creationId xmlns:a16="http://schemas.microsoft.com/office/drawing/2014/main" id="{C49E16B5-52FD-456D-B6B9-2B46813C6FD5}"/>
                  </a:ext>
                </a:extLst>
              </p:cNvPr>
              <p:cNvSpPr/>
              <p:nvPr/>
            </p:nvSpPr>
            <p:spPr>
              <a:xfrm>
                <a:off x="7802772" y="5425038"/>
                <a:ext cx="225521" cy="485480"/>
              </a:xfrm>
              <a:custGeom>
                <a:avLst/>
                <a:gdLst>
                  <a:gd name="connsiteX0" fmla="*/ 186444 w 225958"/>
                  <a:gd name="connsiteY0" fmla="*/ 0 h 484450"/>
                  <a:gd name="connsiteX1" fmla="*/ 205200 w 225958"/>
                  <a:gd name="connsiteY1" fmla="*/ 0 h 484450"/>
                  <a:gd name="connsiteX2" fmla="*/ 225958 w 225958"/>
                  <a:gd name="connsiteY2" fmla="*/ 20758 h 484450"/>
                  <a:gd name="connsiteX3" fmla="*/ 225958 w 225958"/>
                  <a:gd name="connsiteY3" fmla="*/ 463692 h 484450"/>
                  <a:gd name="connsiteX4" fmla="*/ 205200 w 225958"/>
                  <a:gd name="connsiteY4" fmla="*/ 484450 h 484450"/>
                  <a:gd name="connsiteX5" fmla="*/ 0 w 225958"/>
                  <a:gd name="connsiteY5" fmla="*/ 484450 h 4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58" h="484450">
                    <a:moveTo>
                      <a:pt x="186444" y="0"/>
                    </a:moveTo>
                    <a:lnTo>
                      <a:pt x="205200" y="0"/>
                    </a:lnTo>
                    <a:cubicBezTo>
                      <a:pt x="216664" y="0"/>
                      <a:pt x="225958" y="9294"/>
                      <a:pt x="225958" y="20758"/>
                    </a:cubicBezTo>
                    <a:lnTo>
                      <a:pt x="225958" y="463692"/>
                    </a:lnTo>
                    <a:cubicBezTo>
                      <a:pt x="225958" y="475156"/>
                      <a:pt x="216664" y="484450"/>
                      <a:pt x="205200" y="484450"/>
                    </a:cubicBezTo>
                    <a:lnTo>
                      <a:pt x="0" y="484450"/>
                    </a:lnTo>
                    <a:close/>
                  </a:path>
                </a:pathLst>
              </a:custGeom>
              <a:solidFill>
                <a:srgbClr val="107C10">
                  <a:alpha val="24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73" name="Group 524">
              <a:extLst>
                <a:ext uri="{FF2B5EF4-FFF2-40B4-BE49-F238E27FC236}">
                  <a16:creationId xmlns:a16="http://schemas.microsoft.com/office/drawing/2014/main" id="{84399BBB-227C-428B-8518-865DB070283C}"/>
                </a:ext>
              </a:extLst>
            </p:cNvPr>
            <p:cNvGrpSpPr>
              <a:grpSpLocks/>
            </p:cNvGrpSpPr>
            <p:nvPr/>
          </p:nvGrpSpPr>
          <p:grpSpPr bwMode="auto">
            <a:xfrm flipH="1">
              <a:off x="7882810" y="4935746"/>
              <a:ext cx="506385" cy="547403"/>
              <a:chOff x="9648816" y="3253646"/>
              <a:chExt cx="631523" cy="674324"/>
            </a:xfrm>
          </p:grpSpPr>
          <p:sp>
            <p:nvSpPr>
              <p:cNvPr id="937" name="Rectangle 554">
                <a:extLst>
                  <a:ext uri="{FF2B5EF4-FFF2-40B4-BE49-F238E27FC236}">
                    <a16:creationId xmlns:a16="http://schemas.microsoft.com/office/drawing/2014/main" id="{9E82D6AA-BF11-4717-A4E6-E9869DE99A87}"/>
                  </a:ext>
                </a:extLst>
              </p:cNvPr>
              <p:cNvSpPr/>
              <p:nvPr/>
            </p:nvSpPr>
            <p:spPr bwMode="auto">
              <a:xfrm>
                <a:off x="10182038" y="3317847"/>
                <a:ext cx="90165" cy="121713"/>
              </a:xfrm>
              <a:prstGeom prst="rect">
                <a:avLst/>
              </a:prstGeom>
              <a:solidFill>
                <a:srgbClr val="FFD415"/>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38" name="Rectangle 555">
                <a:extLst>
                  <a:ext uri="{FF2B5EF4-FFF2-40B4-BE49-F238E27FC236}">
                    <a16:creationId xmlns:a16="http://schemas.microsoft.com/office/drawing/2014/main" id="{5DDF8AC2-CA39-470B-933A-FC36536C80E0}"/>
                  </a:ext>
                </a:extLst>
              </p:cNvPr>
              <p:cNvSpPr/>
              <p:nvPr/>
            </p:nvSpPr>
            <p:spPr bwMode="auto">
              <a:xfrm>
                <a:off x="10191054" y="3498933"/>
                <a:ext cx="90165" cy="344362"/>
              </a:xfrm>
              <a:prstGeom prst="rect">
                <a:avLst/>
              </a:prstGeom>
              <a:solidFill>
                <a:srgbClr val="FFD415"/>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501" name="Group 556">
                <a:extLst>
                  <a:ext uri="{FF2B5EF4-FFF2-40B4-BE49-F238E27FC236}">
                    <a16:creationId xmlns:a16="http://schemas.microsoft.com/office/drawing/2014/main" id="{8A4B156B-696A-4205-826E-D52AE7CB283E}"/>
                  </a:ext>
                </a:extLst>
              </p:cNvPr>
              <p:cNvGrpSpPr>
                <a:grpSpLocks/>
              </p:cNvGrpSpPr>
              <p:nvPr/>
            </p:nvGrpSpPr>
            <p:grpSpPr bwMode="auto">
              <a:xfrm>
                <a:off x="9648816" y="3253646"/>
                <a:ext cx="563131" cy="674324"/>
                <a:chOff x="9624996" y="3253646"/>
                <a:chExt cx="563131" cy="674324"/>
              </a:xfrm>
            </p:grpSpPr>
            <p:sp>
              <p:nvSpPr>
                <p:cNvPr id="940" name="Rectangle 557">
                  <a:extLst>
                    <a:ext uri="{FF2B5EF4-FFF2-40B4-BE49-F238E27FC236}">
                      <a16:creationId xmlns:a16="http://schemas.microsoft.com/office/drawing/2014/main" id="{C3D00AA5-727D-4C5E-A379-2EE95A4EBBCE}"/>
                    </a:ext>
                  </a:extLst>
                </p:cNvPr>
                <p:cNvSpPr/>
                <p:nvPr/>
              </p:nvSpPr>
              <p:spPr bwMode="auto">
                <a:xfrm>
                  <a:off x="9626242" y="3252537"/>
                  <a:ext cx="562031" cy="676850"/>
                </a:xfrm>
                <a:prstGeom prst="rect">
                  <a:avLst/>
                </a:prstGeom>
                <a:solidFill>
                  <a:srgbClr val="7FBA00"/>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1" name="Rectangle 558">
                  <a:extLst>
                    <a:ext uri="{FF2B5EF4-FFF2-40B4-BE49-F238E27FC236}">
                      <a16:creationId xmlns:a16="http://schemas.microsoft.com/office/drawing/2014/main" id="{7E540A77-930A-43E3-8529-090F5F48B438}"/>
                    </a:ext>
                  </a:extLst>
                </p:cNvPr>
                <p:cNvSpPr/>
                <p:nvPr/>
              </p:nvSpPr>
              <p:spPr bwMode="auto">
                <a:xfrm>
                  <a:off x="9902749" y="3320815"/>
                  <a:ext cx="231425" cy="154369"/>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2" name="Rectangle 559">
                  <a:extLst>
                    <a:ext uri="{FF2B5EF4-FFF2-40B4-BE49-F238E27FC236}">
                      <a16:creationId xmlns:a16="http://schemas.microsoft.com/office/drawing/2014/main" id="{DEF0858D-5298-44F3-8D6B-9D78F7EF3773}"/>
                    </a:ext>
                  </a:extLst>
                </p:cNvPr>
                <p:cNvSpPr/>
                <p:nvPr/>
              </p:nvSpPr>
              <p:spPr bwMode="auto">
                <a:xfrm>
                  <a:off x="9674330" y="3727520"/>
                  <a:ext cx="231425" cy="151400"/>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3" name="Rectangle 560">
                  <a:extLst>
                    <a:ext uri="{FF2B5EF4-FFF2-40B4-BE49-F238E27FC236}">
                      <a16:creationId xmlns:a16="http://schemas.microsoft.com/office/drawing/2014/main" id="{B5BE6C95-57CB-4B1B-92F1-79551C9F0D78}"/>
                    </a:ext>
                  </a:extLst>
                </p:cNvPr>
                <p:cNvSpPr/>
                <p:nvPr/>
              </p:nvSpPr>
              <p:spPr bwMode="auto">
                <a:xfrm>
                  <a:off x="10037997" y="3727520"/>
                  <a:ext cx="84154" cy="151400"/>
                </a:xfrm>
                <a:prstGeom prst="rect">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4" name="Oval 561">
                  <a:extLst>
                    <a:ext uri="{FF2B5EF4-FFF2-40B4-BE49-F238E27FC236}">
                      <a16:creationId xmlns:a16="http://schemas.microsoft.com/office/drawing/2014/main" id="{3C7AFEBF-4F1B-4931-974A-4C5609EE14D6}"/>
                    </a:ext>
                  </a:extLst>
                </p:cNvPr>
                <p:cNvSpPr/>
                <p:nvPr/>
              </p:nvSpPr>
              <p:spPr bwMode="auto">
                <a:xfrm rot="16200000">
                  <a:off x="9772544" y="3511777"/>
                  <a:ext cx="86092" cy="84154"/>
                </a:xfrm>
                <a:prstGeom prst="ellipse">
                  <a:avLst/>
                </a:pr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5" name="Freeform 873">
                  <a:extLst>
                    <a:ext uri="{FF2B5EF4-FFF2-40B4-BE49-F238E27FC236}">
                      <a16:creationId xmlns:a16="http://schemas.microsoft.com/office/drawing/2014/main" id="{4E40358C-3BE2-45F2-8EBB-2543BF113516}"/>
                    </a:ext>
                  </a:extLst>
                </p:cNvPr>
                <p:cNvSpPr/>
                <p:nvPr/>
              </p:nvSpPr>
              <p:spPr bwMode="auto">
                <a:xfrm>
                  <a:off x="9944826" y="3448467"/>
                  <a:ext cx="99183" cy="341393"/>
                </a:xfrm>
                <a:custGeom>
                  <a:avLst/>
                  <a:gdLst>
                    <a:gd name="connsiteX0" fmla="*/ 72133 w 99565"/>
                    <a:gd name="connsiteY0" fmla="*/ 0 h 342547"/>
                    <a:gd name="connsiteX1" fmla="*/ 99565 w 99565"/>
                    <a:gd name="connsiteY1" fmla="*/ 0 h 342547"/>
                    <a:gd name="connsiteX2" fmla="*/ 99565 w 99565"/>
                    <a:gd name="connsiteY2" fmla="*/ 135319 h 342547"/>
                    <a:gd name="connsiteX3" fmla="*/ 91440 w 99565"/>
                    <a:gd name="connsiteY3" fmla="*/ 135319 h 342547"/>
                    <a:gd name="connsiteX4" fmla="*/ 91440 w 99565"/>
                    <a:gd name="connsiteY4" fmla="*/ 137472 h 342547"/>
                    <a:gd name="connsiteX5" fmla="*/ 27432 w 99565"/>
                    <a:gd name="connsiteY5" fmla="*/ 137472 h 342547"/>
                    <a:gd name="connsiteX6" fmla="*/ 27432 w 99565"/>
                    <a:gd name="connsiteY6" fmla="*/ 315115 h 342547"/>
                    <a:gd name="connsiteX7" fmla="*/ 91440 w 99565"/>
                    <a:gd name="connsiteY7" fmla="*/ 315115 h 342547"/>
                    <a:gd name="connsiteX8" fmla="*/ 91440 w 99565"/>
                    <a:gd name="connsiteY8" fmla="*/ 342547 h 342547"/>
                    <a:gd name="connsiteX9" fmla="*/ 0 w 99565"/>
                    <a:gd name="connsiteY9" fmla="*/ 342547 h 342547"/>
                    <a:gd name="connsiteX10" fmla="*/ 0 w 99565"/>
                    <a:gd name="connsiteY10" fmla="*/ 338640 h 342547"/>
                    <a:gd name="connsiteX11" fmla="*/ 0 w 99565"/>
                    <a:gd name="connsiteY11" fmla="*/ 315115 h 342547"/>
                    <a:gd name="connsiteX12" fmla="*/ 0 w 99565"/>
                    <a:gd name="connsiteY12" fmla="*/ 137472 h 342547"/>
                    <a:gd name="connsiteX13" fmla="*/ 0 w 99565"/>
                    <a:gd name="connsiteY13" fmla="*/ 110040 h 342547"/>
                    <a:gd name="connsiteX14" fmla="*/ 27432 w 99565"/>
                    <a:gd name="connsiteY14" fmla="*/ 110040 h 342547"/>
                    <a:gd name="connsiteX15" fmla="*/ 72133 w 99565"/>
                    <a:gd name="connsiteY15" fmla="*/ 110040 h 34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565" h="342547">
                      <a:moveTo>
                        <a:pt x="72133" y="0"/>
                      </a:moveTo>
                      <a:lnTo>
                        <a:pt x="99565" y="0"/>
                      </a:lnTo>
                      <a:lnTo>
                        <a:pt x="99565" y="135319"/>
                      </a:lnTo>
                      <a:lnTo>
                        <a:pt x="91440" y="135319"/>
                      </a:lnTo>
                      <a:lnTo>
                        <a:pt x="91440" y="137472"/>
                      </a:lnTo>
                      <a:lnTo>
                        <a:pt x="27432" y="137472"/>
                      </a:lnTo>
                      <a:lnTo>
                        <a:pt x="27432" y="315115"/>
                      </a:lnTo>
                      <a:lnTo>
                        <a:pt x="91440" y="315115"/>
                      </a:lnTo>
                      <a:lnTo>
                        <a:pt x="91440" y="342547"/>
                      </a:lnTo>
                      <a:lnTo>
                        <a:pt x="0" y="342547"/>
                      </a:lnTo>
                      <a:lnTo>
                        <a:pt x="0" y="338640"/>
                      </a:lnTo>
                      <a:lnTo>
                        <a:pt x="0" y="315115"/>
                      </a:lnTo>
                      <a:lnTo>
                        <a:pt x="0" y="137472"/>
                      </a:lnTo>
                      <a:lnTo>
                        <a:pt x="0" y="110040"/>
                      </a:lnTo>
                      <a:lnTo>
                        <a:pt x="27432" y="110040"/>
                      </a:lnTo>
                      <a:lnTo>
                        <a:pt x="72133" y="110040"/>
                      </a:lnTo>
                      <a:close/>
                    </a:path>
                  </a:pathLst>
                </a:custGeom>
                <a:solidFill>
                  <a:srgbClr val="505050">
                    <a:lumMod val="10000"/>
                    <a:alpha val="56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474" name="Group 525">
              <a:extLst>
                <a:ext uri="{FF2B5EF4-FFF2-40B4-BE49-F238E27FC236}">
                  <a16:creationId xmlns:a16="http://schemas.microsoft.com/office/drawing/2014/main" id="{289D441D-0190-4433-BE4D-ECD7F431B47C}"/>
                </a:ext>
              </a:extLst>
            </p:cNvPr>
            <p:cNvGrpSpPr>
              <a:grpSpLocks noChangeAspect="1"/>
            </p:cNvGrpSpPr>
            <p:nvPr/>
          </p:nvGrpSpPr>
          <p:grpSpPr bwMode="auto">
            <a:xfrm>
              <a:off x="8229719" y="4916909"/>
              <a:ext cx="534520" cy="534520"/>
              <a:chOff x="5652683" y="1636246"/>
              <a:chExt cx="3791758" cy="3791758"/>
            </a:xfrm>
          </p:grpSpPr>
          <p:sp>
            <p:nvSpPr>
              <p:cNvPr id="932" name="Oval 549">
                <a:extLst>
                  <a:ext uri="{FF2B5EF4-FFF2-40B4-BE49-F238E27FC236}">
                    <a16:creationId xmlns:a16="http://schemas.microsoft.com/office/drawing/2014/main" id="{323482DF-A7A5-433D-B91A-824F56BE35DD}"/>
                  </a:ext>
                </a:extLst>
              </p:cNvPr>
              <p:cNvSpPr/>
              <p:nvPr/>
            </p:nvSpPr>
            <p:spPr>
              <a:xfrm>
                <a:off x="5648569" y="1643806"/>
                <a:ext cx="3795247" cy="3778028"/>
              </a:xfrm>
              <a:prstGeom prst="ellipse">
                <a:avLst/>
              </a:prstGeom>
              <a:solidFill>
                <a:srgbClr val="7C7C7C"/>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33" name="Oval 550">
                <a:extLst>
                  <a:ext uri="{FF2B5EF4-FFF2-40B4-BE49-F238E27FC236}">
                    <a16:creationId xmlns:a16="http://schemas.microsoft.com/office/drawing/2014/main" id="{75914BA4-043F-492D-AFD2-E9C953426BA0}"/>
                  </a:ext>
                </a:extLst>
              </p:cNvPr>
              <p:cNvSpPr/>
              <p:nvPr/>
            </p:nvSpPr>
            <p:spPr>
              <a:xfrm>
                <a:off x="5973382" y="1934428"/>
                <a:ext cx="3145610" cy="3145503"/>
              </a:xfrm>
              <a:prstGeom prst="ellipse">
                <a:avLst/>
              </a:prstGeom>
              <a:solidFill>
                <a:srgbClr val="EAEAEA"/>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34" name="Freeform 860">
                <a:extLst>
                  <a:ext uri="{FF2B5EF4-FFF2-40B4-BE49-F238E27FC236}">
                    <a16:creationId xmlns:a16="http://schemas.microsoft.com/office/drawing/2014/main" id="{50DCB0E3-3489-44AF-B1F3-0B633198CBC3}"/>
                  </a:ext>
                </a:extLst>
              </p:cNvPr>
              <p:cNvSpPr/>
              <p:nvPr/>
            </p:nvSpPr>
            <p:spPr>
              <a:xfrm>
                <a:off x="6298206" y="2259230"/>
                <a:ext cx="2495973" cy="2171086"/>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35" name="Rounded Rectangle 861">
                <a:extLst>
                  <a:ext uri="{FF2B5EF4-FFF2-40B4-BE49-F238E27FC236}">
                    <a16:creationId xmlns:a16="http://schemas.microsoft.com/office/drawing/2014/main" id="{CDDF0DAF-E46B-43AE-ABD8-E8027DD76D8F}"/>
                  </a:ext>
                </a:extLst>
              </p:cNvPr>
              <p:cNvSpPr/>
              <p:nvPr/>
            </p:nvSpPr>
            <p:spPr>
              <a:xfrm>
                <a:off x="7494906" y="3353318"/>
                <a:ext cx="1453130" cy="290623"/>
              </a:xfrm>
              <a:prstGeom prst="roundRect">
                <a:avLst>
                  <a:gd name="adj" fmla="val 50000"/>
                </a:avLst>
              </a:pr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936" name="Oval 553">
                <a:extLst>
                  <a:ext uri="{FF2B5EF4-FFF2-40B4-BE49-F238E27FC236}">
                    <a16:creationId xmlns:a16="http://schemas.microsoft.com/office/drawing/2014/main" id="{2322C648-FB0D-4FF7-83DC-8EA16324EF21}"/>
                  </a:ext>
                </a:extLst>
              </p:cNvPr>
              <p:cNvSpPr/>
              <p:nvPr/>
            </p:nvSpPr>
            <p:spPr>
              <a:xfrm>
                <a:off x="7289757" y="3233658"/>
                <a:ext cx="547063" cy="547044"/>
              </a:xfrm>
              <a:prstGeom prst="ellipse">
                <a:avLst/>
              </a:pr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nvGrpSpPr>
            <p:cNvPr id="58475" name="Group 526">
              <a:extLst>
                <a:ext uri="{FF2B5EF4-FFF2-40B4-BE49-F238E27FC236}">
                  <a16:creationId xmlns:a16="http://schemas.microsoft.com/office/drawing/2014/main" id="{EAA5C941-86F4-4413-BF65-7197D35DD1EC}"/>
                </a:ext>
              </a:extLst>
            </p:cNvPr>
            <p:cNvGrpSpPr>
              <a:grpSpLocks/>
            </p:cNvGrpSpPr>
            <p:nvPr/>
          </p:nvGrpSpPr>
          <p:grpSpPr bwMode="auto">
            <a:xfrm>
              <a:off x="8581459" y="4974941"/>
              <a:ext cx="614334" cy="511725"/>
              <a:chOff x="11344929" y="5529863"/>
              <a:chExt cx="861606" cy="717694"/>
            </a:xfrm>
          </p:grpSpPr>
          <p:sp>
            <p:nvSpPr>
              <p:cNvPr id="915" name="Rectangle 532">
                <a:extLst>
                  <a:ext uri="{FF2B5EF4-FFF2-40B4-BE49-F238E27FC236}">
                    <a16:creationId xmlns:a16="http://schemas.microsoft.com/office/drawing/2014/main" id="{7196ED2F-D9A0-43F3-B26F-0A6DA3FDCB5A}"/>
                  </a:ext>
                </a:extLst>
              </p:cNvPr>
              <p:cNvSpPr/>
              <p:nvPr/>
            </p:nvSpPr>
            <p:spPr bwMode="auto">
              <a:xfrm rot="19233811" flipH="1">
                <a:off x="11570733" y="5946810"/>
                <a:ext cx="104781" cy="199411"/>
              </a:xfrm>
              <a:prstGeom prst="rect">
                <a:avLst/>
              </a:pr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6" name="Rectangle 21">
                <a:extLst>
                  <a:ext uri="{FF2B5EF4-FFF2-40B4-BE49-F238E27FC236}">
                    <a16:creationId xmlns:a16="http://schemas.microsoft.com/office/drawing/2014/main" id="{740549AA-5C72-431D-BEB2-834F6B236473}"/>
                  </a:ext>
                </a:extLst>
              </p:cNvPr>
              <p:cNvSpPr/>
              <p:nvPr/>
            </p:nvSpPr>
            <p:spPr bwMode="auto">
              <a:xfrm rot="1663182" flipH="1">
                <a:off x="11584253" y="5595304"/>
                <a:ext cx="111541" cy="300807"/>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7" name="Rectangle 29">
                <a:extLst>
                  <a:ext uri="{FF2B5EF4-FFF2-40B4-BE49-F238E27FC236}">
                    <a16:creationId xmlns:a16="http://schemas.microsoft.com/office/drawing/2014/main" id="{7CF14A7F-AD46-43D4-9529-05D05135BF4A}"/>
                  </a:ext>
                </a:extLst>
              </p:cNvPr>
              <p:cNvSpPr/>
              <p:nvPr/>
            </p:nvSpPr>
            <p:spPr bwMode="auto">
              <a:xfrm rot="6300000" flipH="1">
                <a:off x="11864795" y="5510801"/>
                <a:ext cx="87877" cy="290679"/>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8" name="Oval 535">
                <a:extLst>
                  <a:ext uri="{FF2B5EF4-FFF2-40B4-BE49-F238E27FC236}">
                    <a16:creationId xmlns:a16="http://schemas.microsoft.com/office/drawing/2014/main" id="{6C3B8D8C-ED11-4E40-A204-99E456C08D32}"/>
                  </a:ext>
                </a:extLst>
              </p:cNvPr>
              <p:cNvSpPr/>
              <p:nvPr/>
            </p:nvSpPr>
            <p:spPr bwMode="auto">
              <a:xfrm flipH="1">
                <a:off x="11469334" y="5842033"/>
                <a:ext cx="165620" cy="172374"/>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9" name="Oval 536">
                <a:extLst>
                  <a:ext uri="{FF2B5EF4-FFF2-40B4-BE49-F238E27FC236}">
                    <a16:creationId xmlns:a16="http://schemas.microsoft.com/office/drawing/2014/main" id="{04350248-D81B-4643-B167-A2963A28C379}"/>
                  </a:ext>
                </a:extLst>
              </p:cNvPr>
              <p:cNvSpPr/>
              <p:nvPr/>
            </p:nvSpPr>
            <p:spPr bwMode="auto">
              <a:xfrm flipH="1">
                <a:off x="11651853" y="5531085"/>
                <a:ext cx="148719" cy="148714"/>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86" name="Group 537">
                <a:extLst>
                  <a:ext uri="{FF2B5EF4-FFF2-40B4-BE49-F238E27FC236}">
                    <a16:creationId xmlns:a16="http://schemas.microsoft.com/office/drawing/2014/main" id="{D58EB556-E78C-4E9B-8A37-0E9F0193170B}"/>
                  </a:ext>
                </a:extLst>
              </p:cNvPr>
              <p:cNvGrpSpPr>
                <a:grpSpLocks/>
              </p:cNvGrpSpPr>
              <p:nvPr/>
            </p:nvGrpSpPr>
            <p:grpSpPr bwMode="auto">
              <a:xfrm>
                <a:off x="12049429" y="5746165"/>
                <a:ext cx="157106" cy="282843"/>
                <a:chOff x="12049429" y="5746165"/>
                <a:chExt cx="157106" cy="282843"/>
              </a:xfrm>
            </p:grpSpPr>
            <p:sp>
              <p:nvSpPr>
                <p:cNvPr id="924" name="Rectangle 541">
                  <a:extLst>
                    <a:ext uri="{FF2B5EF4-FFF2-40B4-BE49-F238E27FC236}">
                      <a16:creationId xmlns:a16="http://schemas.microsoft.com/office/drawing/2014/main" id="{11683D9B-4160-4796-BD6C-4E3F0C21E80B}"/>
                    </a:ext>
                  </a:extLst>
                </p:cNvPr>
                <p:cNvSpPr/>
                <p:nvPr/>
              </p:nvSpPr>
              <p:spPr bwMode="auto">
                <a:xfrm rot="9981386" flipH="1">
                  <a:off x="12060833" y="5747396"/>
                  <a:ext cx="57459" cy="101396"/>
                </a:xfrm>
                <a:prstGeom prst="rect">
                  <a:avLst/>
                </a:pr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25" name="Oval 542">
                  <a:extLst>
                    <a:ext uri="{FF2B5EF4-FFF2-40B4-BE49-F238E27FC236}">
                      <a16:creationId xmlns:a16="http://schemas.microsoft.com/office/drawing/2014/main" id="{CF38F9AE-C5C8-41AD-998C-A6EA04AECFAA}"/>
                    </a:ext>
                  </a:extLst>
                </p:cNvPr>
                <p:cNvSpPr/>
                <p:nvPr/>
              </p:nvSpPr>
              <p:spPr bwMode="auto">
                <a:xfrm rot="9918825" flipH="1">
                  <a:off x="12074353" y="5835272"/>
                  <a:ext cx="64219" cy="64219"/>
                </a:xfrm>
                <a:prstGeom prst="ellipse">
                  <a:avLst/>
                </a:prstGeom>
                <a:solidFill>
                  <a:srgbClr val="FFFFFF">
                    <a:lumMod val="50000"/>
                  </a:srgbClr>
                </a:solidFill>
                <a:ln w="6350" cap="flat" cmpd="sng" algn="ctr">
                  <a:solidFill>
                    <a:srgbClr val="505050">
                      <a:lumMod val="10000"/>
                    </a:srgbClr>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26" name="Group 543">
                  <a:extLst>
                    <a:ext uri="{FF2B5EF4-FFF2-40B4-BE49-F238E27FC236}">
                      <a16:creationId xmlns:a16="http://schemas.microsoft.com/office/drawing/2014/main" id="{0D2CB7DC-E4E3-49FC-AF6B-C84E349A9529}"/>
                    </a:ext>
                  </a:extLst>
                </p:cNvPr>
                <p:cNvGrpSpPr/>
                <p:nvPr/>
              </p:nvGrpSpPr>
              <p:grpSpPr>
                <a:xfrm rot="20781386">
                  <a:off x="12049429" y="5867306"/>
                  <a:ext cx="57286" cy="161702"/>
                  <a:chOff x="5436091" y="1788525"/>
                  <a:chExt cx="99173" cy="275154"/>
                </a:xfrm>
                <a:solidFill>
                  <a:srgbClr val="777777"/>
                </a:solidFill>
              </p:grpSpPr>
              <p:sp>
                <p:nvSpPr>
                  <p:cNvPr id="930" name="Rectangle 547">
                    <a:extLst>
                      <a:ext uri="{FF2B5EF4-FFF2-40B4-BE49-F238E27FC236}">
                        <a16:creationId xmlns:a16="http://schemas.microsoft.com/office/drawing/2014/main" id="{319CD3F2-17B8-4E81-9056-1D06B17CA3BA}"/>
                      </a:ext>
                    </a:extLst>
                  </p:cNvPr>
                  <p:cNvSpPr/>
                  <p:nvPr/>
                </p:nvSpPr>
                <p:spPr bwMode="auto">
                  <a:xfrm rot="13260000" flipH="1">
                    <a:off x="5464045" y="1788525"/>
                    <a:ext cx="45719" cy="137160"/>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31" name="Diagonal Stripe 548">
                    <a:extLst>
                      <a:ext uri="{FF2B5EF4-FFF2-40B4-BE49-F238E27FC236}">
                        <a16:creationId xmlns:a16="http://schemas.microsoft.com/office/drawing/2014/main" id="{635A2570-9B5F-4A70-A741-B8986BEBEBA2}"/>
                      </a:ext>
                    </a:extLst>
                  </p:cNvPr>
                  <p:cNvSpPr/>
                  <p:nvPr/>
                </p:nvSpPr>
                <p:spPr bwMode="auto">
                  <a:xfrm rot="19432650">
                    <a:off x="5436091" y="1880799"/>
                    <a:ext cx="99173" cy="182880"/>
                  </a:xfrm>
                  <a:prstGeom prst="diagStripe">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927" name="Group 544">
                  <a:extLst>
                    <a:ext uri="{FF2B5EF4-FFF2-40B4-BE49-F238E27FC236}">
                      <a16:creationId xmlns:a16="http://schemas.microsoft.com/office/drawing/2014/main" id="{6A288B4D-27D9-49B2-93C1-6A0B666788E2}"/>
                    </a:ext>
                  </a:extLst>
                </p:cNvPr>
                <p:cNvGrpSpPr/>
                <p:nvPr/>
              </p:nvGrpSpPr>
              <p:grpSpPr>
                <a:xfrm rot="20781386" flipH="1">
                  <a:off x="12149249" y="5843076"/>
                  <a:ext cx="57286" cy="161702"/>
                  <a:chOff x="5416673" y="1788525"/>
                  <a:chExt cx="99173" cy="275154"/>
                </a:xfrm>
                <a:solidFill>
                  <a:srgbClr val="777777"/>
                </a:solidFill>
              </p:grpSpPr>
              <p:sp>
                <p:nvSpPr>
                  <p:cNvPr id="928" name="Rectangle 545">
                    <a:extLst>
                      <a:ext uri="{FF2B5EF4-FFF2-40B4-BE49-F238E27FC236}">
                        <a16:creationId xmlns:a16="http://schemas.microsoft.com/office/drawing/2014/main" id="{EE17F1BB-9A7F-4C22-9CAA-4D47E96E10B9}"/>
                      </a:ext>
                    </a:extLst>
                  </p:cNvPr>
                  <p:cNvSpPr/>
                  <p:nvPr/>
                </p:nvSpPr>
                <p:spPr bwMode="auto">
                  <a:xfrm rot="13260000" flipH="1">
                    <a:off x="5464045" y="1788525"/>
                    <a:ext cx="45719" cy="137160"/>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29" name="Diagonal Stripe 546">
                    <a:extLst>
                      <a:ext uri="{FF2B5EF4-FFF2-40B4-BE49-F238E27FC236}">
                        <a16:creationId xmlns:a16="http://schemas.microsoft.com/office/drawing/2014/main" id="{86DF2C2E-8200-49C5-BBCA-B65AFD78FACA}"/>
                      </a:ext>
                    </a:extLst>
                  </p:cNvPr>
                  <p:cNvSpPr/>
                  <p:nvPr/>
                </p:nvSpPr>
                <p:spPr bwMode="auto">
                  <a:xfrm rot="19432650">
                    <a:off x="5416673" y="1880799"/>
                    <a:ext cx="99173" cy="182880"/>
                  </a:xfrm>
                  <a:prstGeom prst="diagStripe">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
            <p:nvSpPr>
              <p:cNvPr id="921" name="Rounded Rectangle 883">
                <a:extLst>
                  <a:ext uri="{FF2B5EF4-FFF2-40B4-BE49-F238E27FC236}">
                    <a16:creationId xmlns:a16="http://schemas.microsoft.com/office/drawing/2014/main" id="{6A6AEA85-7635-4054-8CBE-05534FCDB594}"/>
                  </a:ext>
                </a:extLst>
              </p:cNvPr>
              <p:cNvSpPr/>
              <p:nvPr/>
            </p:nvSpPr>
            <p:spPr bwMode="auto">
              <a:xfrm flipH="1">
                <a:off x="11398355" y="6082004"/>
                <a:ext cx="490097" cy="155474"/>
              </a:xfrm>
              <a:prstGeom prst="roundRect">
                <a:avLst/>
              </a:prstGeom>
              <a:solidFill>
                <a:srgbClr val="AFBABF"/>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22" name="Rounded Rectangle 884">
                <a:extLst>
                  <a:ext uri="{FF2B5EF4-FFF2-40B4-BE49-F238E27FC236}">
                    <a16:creationId xmlns:a16="http://schemas.microsoft.com/office/drawing/2014/main" id="{F4CEB0C4-830E-4A7F-A614-DC760D3AE2FE}"/>
                  </a:ext>
                </a:extLst>
              </p:cNvPr>
              <p:cNvSpPr/>
              <p:nvPr/>
            </p:nvSpPr>
            <p:spPr bwMode="auto">
              <a:xfrm flipH="1">
                <a:off x="11344275" y="6159740"/>
                <a:ext cx="598257" cy="87877"/>
              </a:xfrm>
              <a:prstGeom prst="roundRect">
                <a:avLst/>
              </a:prstGeom>
              <a:solidFill>
                <a:srgbClr val="777777"/>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23" name="Oval 540">
                <a:extLst>
                  <a:ext uri="{FF2B5EF4-FFF2-40B4-BE49-F238E27FC236}">
                    <a16:creationId xmlns:a16="http://schemas.microsoft.com/office/drawing/2014/main" id="{6AD73586-17CF-46F9-B448-4AE96FADE317}"/>
                  </a:ext>
                </a:extLst>
              </p:cNvPr>
              <p:cNvSpPr/>
              <p:nvPr/>
            </p:nvSpPr>
            <p:spPr bwMode="auto">
              <a:xfrm flipH="1">
                <a:off x="12006753" y="5656141"/>
                <a:ext cx="111538" cy="114915"/>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76" name="Group 527">
              <a:extLst>
                <a:ext uri="{FF2B5EF4-FFF2-40B4-BE49-F238E27FC236}">
                  <a16:creationId xmlns:a16="http://schemas.microsoft.com/office/drawing/2014/main" id="{7A0B6BC9-7CF5-4F34-9B4C-A522C57460A9}"/>
                </a:ext>
              </a:extLst>
            </p:cNvPr>
            <p:cNvGrpSpPr>
              <a:grpSpLocks/>
            </p:cNvGrpSpPr>
            <p:nvPr/>
          </p:nvGrpSpPr>
          <p:grpSpPr bwMode="auto">
            <a:xfrm>
              <a:off x="8167564" y="5237812"/>
              <a:ext cx="569769" cy="511574"/>
              <a:chOff x="-2759707" y="1099472"/>
              <a:chExt cx="7926138" cy="6799719"/>
            </a:xfrm>
          </p:grpSpPr>
          <p:sp>
            <p:nvSpPr>
              <p:cNvPr id="911" name="Rectangle 317">
                <a:extLst>
                  <a:ext uri="{FF2B5EF4-FFF2-40B4-BE49-F238E27FC236}">
                    <a16:creationId xmlns:a16="http://schemas.microsoft.com/office/drawing/2014/main" id="{2611FC8B-0F0B-482D-AF71-94E14ECD5F70}"/>
                  </a:ext>
                </a:extLst>
              </p:cNvPr>
              <p:cNvSpPr/>
              <p:nvPr/>
            </p:nvSpPr>
            <p:spPr bwMode="auto">
              <a:xfrm>
                <a:off x="-1098517" y="6489800"/>
                <a:ext cx="4592966" cy="1121096"/>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2" name="Rounded Rectangle 699">
                <a:extLst>
                  <a:ext uri="{FF2B5EF4-FFF2-40B4-BE49-F238E27FC236}">
                    <a16:creationId xmlns:a16="http://schemas.microsoft.com/office/drawing/2014/main" id="{B78B4A0E-29C6-4183-9523-8A7F3A08A2D4}"/>
                  </a:ext>
                </a:extLst>
              </p:cNvPr>
              <p:cNvSpPr/>
              <p:nvPr/>
            </p:nvSpPr>
            <p:spPr bwMode="auto">
              <a:xfrm>
                <a:off x="-2774785" y="1108491"/>
                <a:ext cx="7945504" cy="5509436"/>
              </a:xfrm>
              <a:prstGeom prst="roundRect">
                <a:avLst>
                  <a:gd name="adj" fmla="val 8482"/>
                </a:avLst>
              </a:prstGeom>
              <a:solidFill>
                <a:srgbClr val="B3B4B5"/>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3" name="Rectangle 530">
                <a:extLst>
                  <a:ext uri="{FF2B5EF4-FFF2-40B4-BE49-F238E27FC236}">
                    <a16:creationId xmlns:a16="http://schemas.microsoft.com/office/drawing/2014/main" id="{028B55D8-0095-494E-A426-617CAABF8318}"/>
                  </a:ext>
                </a:extLst>
              </p:cNvPr>
              <p:cNvSpPr/>
              <p:nvPr/>
            </p:nvSpPr>
            <p:spPr bwMode="auto">
              <a:xfrm>
                <a:off x="-2137814" y="1620997"/>
                <a:ext cx="6671560" cy="4356298"/>
              </a:xfrm>
              <a:prstGeom prst="rect">
                <a:avLst/>
              </a:prstGeom>
              <a:solidFill>
                <a:srgbClr val="59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4" name="Rectangle 531">
                <a:extLst>
                  <a:ext uri="{FF2B5EF4-FFF2-40B4-BE49-F238E27FC236}">
                    <a16:creationId xmlns:a16="http://schemas.microsoft.com/office/drawing/2014/main" id="{0D1E3F16-425C-402E-9932-F6A821A569A1}"/>
                  </a:ext>
                </a:extLst>
              </p:cNvPr>
              <p:cNvSpPr/>
              <p:nvPr/>
            </p:nvSpPr>
            <p:spPr bwMode="auto">
              <a:xfrm>
                <a:off x="-1333205" y="7450749"/>
                <a:ext cx="5062342" cy="448442"/>
              </a:xfrm>
              <a:prstGeom prst="rect">
                <a:avLst/>
              </a:prstGeom>
              <a:solidFill>
                <a:srgbClr val="A3A4A5"/>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397" name="Group 580">
            <a:extLst>
              <a:ext uri="{FF2B5EF4-FFF2-40B4-BE49-F238E27FC236}">
                <a16:creationId xmlns:a16="http://schemas.microsoft.com/office/drawing/2014/main" id="{C2328BF2-3BD6-4823-B1BA-1D24304AFE6A}"/>
              </a:ext>
            </a:extLst>
          </p:cNvPr>
          <p:cNvGrpSpPr>
            <a:grpSpLocks/>
          </p:cNvGrpSpPr>
          <p:nvPr/>
        </p:nvGrpSpPr>
        <p:grpSpPr bwMode="auto">
          <a:xfrm>
            <a:off x="3659188" y="4468813"/>
            <a:ext cx="4918075" cy="682625"/>
            <a:chOff x="3543451" y="5033335"/>
            <a:chExt cx="8567740" cy="1190290"/>
          </a:xfrm>
        </p:grpSpPr>
        <p:sp>
          <p:nvSpPr>
            <p:cNvPr id="964" name="Rounded Rectangle 924">
              <a:extLst>
                <a:ext uri="{FF2B5EF4-FFF2-40B4-BE49-F238E27FC236}">
                  <a16:creationId xmlns:a16="http://schemas.microsoft.com/office/drawing/2014/main" id="{23620350-DFE2-47F7-8431-3BEB6A9A26CA}"/>
                </a:ext>
              </a:extLst>
            </p:cNvPr>
            <p:cNvSpPr/>
            <p:nvPr/>
          </p:nvSpPr>
          <p:spPr bwMode="auto">
            <a:xfrm>
              <a:off x="11400438" y="6035393"/>
              <a:ext cx="616723" cy="47057"/>
            </a:xfrm>
            <a:prstGeom prst="roundRect">
              <a:avLst>
                <a:gd name="adj" fmla="val 50000"/>
              </a:avLst>
            </a:prstGeom>
            <a:solidFill>
              <a:srgbClr val="FFFFFF">
                <a:alpha val="12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17" name="Group 582">
              <a:extLst>
                <a:ext uri="{FF2B5EF4-FFF2-40B4-BE49-F238E27FC236}">
                  <a16:creationId xmlns:a16="http://schemas.microsoft.com/office/drawing/2014/main" id="{604D78E1-93C6-4E0F-BCE1-4B97723211A3}"/>
                </a:ext>
              </a:extLst>
            </p:cNvPr>
            <p:cNvGrpSpPr>
              <a:grpSpLocks/>
            </p:cNvGrpSpPr>
            <p:nvPr/>
          </p:nvGrpSpPr>
          <p:grpSpPr bwMode="auto">
            <a:xfrm>
              <a:off x="10698165" y="5664329"/>
              <a:ext cx="614976" cy="559296"/>
              <a:chOff x="10732460" y="5598915"/>
              <a:chExt cx="614976" cy="559296"/>
            </a:xfrm>
          </p:grpSpPr>
          <p:sp>
            <p:nvSpPr>
              <p:cNvPr id="1006" name="Rounded Rectangle 584">
                <a:extLst>
                  <a:ext uri="{FF2B5EF4-FFF2-40B4-BE49-F238E27FC236}">
                    <a16:creationId xmlns:a16="http://schemas.microsoft.com/office/drawing/2014/main" id="{7566F9A5-6FC0-4C54-9FB7-6669995611EC}"/>
                  </a:ext>
                </a:extLst>
              </p:cNvPr>
              <p:cNvSpPr/>
              <p:nvPr/>
            </p:nvSpPr>
            <p:spPr bwMode="auto">
              <a:xfrm>
                <a:off x="10732279" y="6111152"/>
                <a:ext cx="613957" cy="47059"/>
              </a:xfrm>
              <a:prstGeom prst="roundRect">
                <a:avLst>
                  <a:gd name="adj" fmla="val 50000"/>
                </a:avLst>
              </a:prstGeom>
              <a:solidFill>
                <a:srgbClr val="FFFFFF">
                  <a:alpha val="12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55" name="Group 624">
                <a:extLst>
                  <a:ext uri="{FF2B5EF4-FFF2-40B4-BE49-F238E27FC236}">
                    <a16:creationId xmlns:a16="http://schemas.microsoft.com/office/drawing/2014/main" id="{BA0D53AC-FB50-4951-8376-F565F51F6A81}"/>
                  </a:ext>
                </a:extLst>
              </p:cNvPr>
              <p:cNvGrpSpPr>
                <a:grpSpLocks/>
              </p:cNvGrpSpPr>
              <p:nvPr/>
            </p:nvGrpSpPr>
            <p:grpSpPr bwMode="auto">
              <a:xfrm>
                <a:off x="10739258" y="5598915"/>
                <a:ext cx="601353" cy="539933"/>
                <a:chOff x="10704817" y="5484194"/>
                <a:chExt cx="708493" cy="636129"/>
              </a:xfrm>
            </p:grpSpPr>
            <p:grpSp>
              <p:nvGrpSpPr>
                <p:cNvPr id="58456" name="Group 625">
                  <a:extLst>
                    <a:ext uri="{FF2B5EF4-FFF2-40B4-BE49-F238E27FC236}">
                      <a16:creationId xmlns:a16="http://schemas.microsoft.com/office/drawing/2014/main" id="{A0AD6874-26C4-4154-ACFD-284778737501}"/>
                    </a:ext>
                  </a:extLst>
                </p:cNvPr>
                <p:cNvGrpSpPr>
                  <a:grpSpLocks/>
                </p:cNvGrpSpPr>
                <p:nvPr/>
              </p:nvGrpSpPr>
              <p:grpSpPr bwMode="auto">
                <a:xfrm>
                  <a:off x="10704817" y="5484194"/>
                  <a:ext cx="708493" cy="636129"/>
                  <a:chOff x="10728379" y="5378955"/>
                  <a:chExt cx="824362" cy="740164"/>
                </a:xfrm>
              </p:grpSpPr>
              <p:sp>
                <p:nvSpPr>
                  <p:cNvPr id="1019" name="Rectangle 317">
                    <a:extLst>
                      <a:ext uri="{FF2B5EF4-FFF2-40B4-BE49-F238E27FC236}">
                        <a16:creationId xmlns:a16="http://schemas.microsoft.com/office/drawing/2014/main" id="{88DC76D6-156D-421F-B75C-1F0C226427B9}"/>
                      </a:ext>
                    </a:extLst>
                  </p:cNvPr>
                  <p:cNvSpPr/>
                  <p:nvPr/>
                </p:nvSpPr>
                <p:spPr bwMode="auto">
                  <a:xfrm>
                    <a:off x="10900788" y="5967313"/>
                    <a:ext cx="477688" cy="121429"/>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FFFFFF">
                      <a:lumMod val="75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0" name="Rounded Rectangle 643">
                    <a:extLst>
                      <a:ext uri="{FF2B5EF4-FFF2-40B4-BE49-F238E27FC236}">
                        <a16:creationId xmlns:a16="http://schemas.microsoft.com/office/drawing/2014/main" id="{107CD68A-32B8-4F9F-8FC5-C82CD68F8772}"/>
                      </a:ext>
                    </a:extLst>
                  </p:cNvPr>
                  <p:cNvSpPr/>
                  <p:nvPr/>
                </p:nvSpPr>
                <p:spPr bwMode="auto">
                  <a:xfrm>
                    <a:off x="10711230" y="5379141"/>
                    <a:ext cx="841640" cy="599557"/>
                  </a:xfrm>
                  <a:prstGeom prst="roundRect">
                    <a:avLst>
                      <a:gd name="adj" fmla="val 8482"/>
                    </a:avLst>
                  </a:prstGeom>
                  <a:solidFill>
                    <a:srgbClr val="EAEAEA">
                      <a:lumMod val="5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1" name="Rectangle 638">
                    <a:extLst>
                      <a:ext uri="{FF2B5EF4-FFF2-40B4-BE49-F238E27FC236}">
                        <a16:creationId xmlns:a16="http://schemas.microsoft.com/office/drawing/2014/main" id="{40EAC00B-818D-40B5-80E4-BFEF8BCA51B3}"/>
                      </a:ext>
                    </a:extLst>
                  </p:cNvPr>
                  <p:cNvSpPr/>
                  <p:nvPr/>
                </p:nvSpPr>
                <p:spPr bwMode="auto">
                  <a:xfrm>
                    <a:off x="10790846" y="5436060"/>
                    <a:ext cx="697576" cy="474334"/>
                  </a:xfrm>
                  <a:prstGeom prst="rect">
                    <a:avLst/>
                  </a:prstGeom>
                  <a:gradFill flip="none" rotWithShape="1">
                    <a:gsLst>
                      <a:gs pos="45000">
                        <a:srgbClr val="AFE5FD"/>
                      </a:gs>
                      <a:gs pos="45000">
                        <a:srgbClr val="C3ECFE"/>
                      </a:gs>
                    </a:gsLst>
                    <a:lin ang="2400000" scaled="0"/>
                    <a:tileRect/>
                  </a:gra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2" name="Rectangle 639">
                    <a:extLst>
                      <a:ext uri="{FF2B5EF4-FFF2-40B4-BE49-F238E27FC236}">
                        <a16:creationId xmlns:a16="http://schemas.microsoft.com/office/drawing/2014/main" id="{ABD45955-4F26-4F06-8599-60B813374281}"/>
                      </a:ext>
                    </a:extLst>
                  </p:cNvPr>
                  <p:cNvSpPr/>
                  <p:nvPr/>
                </p:nvSpPr>
                <p:spPr bwMode="auto">
                  <a:xfrm>
                    <a:off x="10874251" y="6069770"/>
                    <a:ext cx="530764" cy="49329"/>
                  </a:xfrm>
                  <a:prstGeom prst="rect">
                    <a:avLst/>
                  </a:prstGeom>
                  <a:solidFill>
                    <a:srgbClr val="EAEAEA">
                      <a:lumMod val="50000"/>
                    </a:srgbClr>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57" name="Group 626">
                  <a:extLst>
                    <a:ext uri="{FF2B5EF4-FFF2-40B4-BE49-F238E27FC236}">
                      <a16:creationId xmlns:a16="http://schemas.microsoft.com/office/drawing/2014/main" id="{7C2CA51B-FA8E-4EBA-8807-68F711D420D8}"/>
                    </a:ext>
                  </a:extLst>
                </p:cNvPr>
                <p:cNvGrpSpPr>
                  <a:grpSpLocks/>
                </p:cNvGrpSpPr>
                <p:nvPr/>
              </p:nvGrpSpPr>
              <p:grpSpPr bwMode="auto">
                <a:xfrm>
                  <a:off x="10821902" y="5650474"/>
                  <a:ext cx="486193" cy="176043"/>
                  <a:chOff x="10900630" y="5573259"/>
                  <a:chExt cx="486193" cy="176043"/>
                </a:xfrm>
              </p:grpSpPr>
              <p:sp>
                <p:nvSpPr>
                  <p:cNvPr id="1010" name="Freeform 615">
                    <a:extLst>
                      <a:ext uri="{FF2B5EF4-FFF2-40B4-BE49-F238E27FC236}">
                        <a16:creationId xmlns:a16="http://schemas.microsoft.com/office/drawing/2014/main" id="{3FFAF511-3C7C-4F03-AF5E-BC8903690CCD}"/>
                      </a:ext>
                    </a:extLst>
                  </p:cNvPr>
                  <p:cNvSpPr/>
                  <p:nvPr/>
                </p:nvSpPr>
                <p:spPr>
                  <a:xfrm>
                    <a:off x="10899138" y="5573464"/>
                    <a:ext cx="140108" cy="78271"/>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576" h="560388">
                        <a:moveTo>
                          <a:pt x="528638" y="0"/>
                        </a:moveTo>
                        <a:lnTo>
                          <a:pt x="0" y="290514"/>
                        </a:lnTo>
                        <a:lnTo>
                          <a:pt x="509588" y="560388"/>
                        </a:lnTo>
                        <a:lnTo>
                          <a:pt x="1044576" y="296863"/>
                        </a:lnTo>
                        <a:lnTo>
                          <a:pt x="528638" y="0"/>
                        </a:lnTo>
                        <a:close/>
                      </a:path>
                    </a:pathLst>
                  </a:custGeom>
                  <a:solidFill>
                    <a:srgbClr val="00205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1" name="Freeform 617">
                    <a:extLst>
                      <a:ext uri="{FF2B5EF4-FFF2-40B4-BE49-F238E27FC236}">
                        <a16:creationId xmlns:a16="http://schemas.microsoft.com/office/drawing/2014/main" id="{A6C79C54-700B-40C5-B617-26E579827D7D}"/>
                      </a:ext>
                    </a:extLst>
                  </p:cNvPr>
                  <p:cNvSpPr/>
                  <p:nvPr/>
                </p:nvSpPr>
                <p:spPr>
                  <a:xfrm>
                    <a:off x="10899138" y="5612600"/>
                    <a:ext cx="68425"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2" name="Freeform 637">
                    <a:extLst>
                      <a:ext uri="{FF2B5EF4-FFF2-40B4-BE49-F238E27FC236}">
                        <a16:creationId xmlns:a16="http://schemas.microsoft.com/office/drawing/2014/main" id="{A5E7BBE0-500E-4805-8137-0A1B3DF9D95E}"/>
                      </a:ext>
                    </a:extLst>
                  </p:cNvPr>
                  <p:cNvSpPr/>
                  <p:nvPr/>
                </p:nvSpPr>
                <p:spPr>
                  <a:xfrm flipH="1">
                    <a:off x="10967563" y="5612600"/>
                    <a:ext cx="71682"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lumMod val="75000"/>
                      <a:lumOff val="2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3" name="Freeform 596">
                    <a:extLst>
                      <a:ext uri="{FF2B5EF4-FFF2-40B4-BE49-F238E27FC236}">
                        <a16:creationId xmlns:a16="http://schemas.microsoft.com/office/drawing/2014/main" id="{DF4D80C6-4532-4AD2-8722-8C4CB3DD5007}"/>
                      </a:ext>
                    </a:extLst>
                  </p:cNvPr>
                  <p:cNvSpPr/>
                  <p:nvPr/>
                </p:nvSpPr>
                <p:spPr>
                  <a:xfrm>
                    <a:off x="11075086" y="5573464"/>
                    <a:ext cx="136848" cy="78271"/>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576" h="560388">
                        <a:moveTo>
                          <a:pt x="528638" y="0"/>
                        </a:moveTo>
                        <a:lnTo>
                          <a:pt x="0" y="290514"/>
                        </a:lnTo>
                        <a:lnTo>
                          <a:pt x="509588" y="560388"/>
                        </a:lnTo>
                        <a:lnTo>
                          <a:pt x="1044576" y="296863"/>
                        </a:lnTo>
                        <a:lnTo>
                          <a:pt x="528638" y="0"/>
                        </a:lnTo>
                        <a:close/>
                      </a:path>
                    </a:pathLst>
                  </a:custGeom>
                  <a:solidFill>
                    <a:srgbClr val="00205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4" name="Freeform 601">
                    <a:extLst>
                      <a:ext uri="{FF2B5EF4-FFF2-40B4-BE49-F238E27FC236}">
                        <a16:creationId xmlns:a16="http://schemas.microsoft.com/office/drawing/2014/main" id="{722FE2BD-16B1-448B-A711-79A80A72F754}"/>
                      </a:ext>
                    </a:extLst>
                  </p:cNvPr>
                  <p:cNvSpPr/>
                  <p:nvPr/>
                </p:nvSpPr>
                <p:spPr>
                  <a:xfrm>
                    <a:off x="11075086" y="5612600"/>
                    <a:ext cx="68425"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5" name="Freeform 614">
                    <a:extLst>
                      <a:ext uri="{FF2B5EF4-FFF2-40B4-BE49-F238E27FC236}">
                        <a16:creationId xmlns:a16="http://schemas.microsoft.com/office/drawing/2014/main" id="{E7283502-45F5-45C9-9845-A92D38F9D1ED}"/>
                      </a:ext>
                    </a:extLst>
                  </p:cNvPr>
                  <p:cNvSpPr/>
                  <p:nvPr/>
                </p:nvSpPr>
                <p:spPr>
                  <a:xfrm flipH="1">
                    <a:off x="11143511" y="5612600"/>
                    <a:ext cx="68423"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lumMod val="75000"/>
                      <a:lumOff val="2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6" name="Freeform 592">
                    <a:extLst>
                      <a:ext uri="{FF2B5EF4-FFF2-40B4-BE49-F238E27FC236}">
                        <a16:creationId xmlns:a16="http://schemas.microsoft.com/office/drawing/2014/main" id="{A51E6562-87B2-4E3A-82C8-D4B597395851}"/>
                      </a:ext>
                    </a:extLst>
                  </p:cNvPr>
                  <p:cNvSpPr/>
                  <p:nvPr/>
                </p:nvSpPr>
                <p:spPr>
                  <a:xfrm>
                    <a:off x="11247776" y="5573464"/>
                    <a:ext cx="140106" cy="78271"/>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576" h="560388">
                        <a:moveTo>
                          <a:pt x="528638" y="0"/>
                        </a:moveTo>
                        <a:lnTo>
                          <a:pt x="0" y="290514"/>
                        </a:lnTo>
                        <a:lnTo>
                          <a:pt x="509588" y="560388"/>
                        </a:lnTo>
                        <a:lnTo>
                          <a:pt x="1044576" y="296863"/>
                        </a:lnTo>
                        <a:lnTo>
                          <a:pt x="528638" y="0"/>
                        </a:lnTo>
                        <a:close/>
                      </a:path>
                    </a:pathLst>
                  </a:custGeom>
                  <a:solidFill>
                    <a:srgbClr val="00205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7" name="Freeform 593">
                    <a:extLst>
                      <a:ext uri="{FF2B5EF4-FFF2-40B4-BE49-F238E27FC236}">
                        <a16:creationId xmlns:a16="http://schemas.microsoft.com/office/drawing/2014/main" id="{84BFD586-28DB-4AB8-9EA9-94B9A282B82D}"/>
                      </a:ext>
                    </a:extLst>
                  </p:cNvPr>
                  <p:cNvSpPr/>
                  <p:nvPr/>
                </p:nvSpPr>
                <p:spPr>
                  <a:xfrm>
                    <a:off x="11247776" y="5612600"/>
                    <a:ext cx="71682"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sp>
                <p:nvSpPr>
                  <p:cNvPr id="1018" name="Freeform 594">
                    <a:extLst>
                      <a:ext uri="{FF2B5EF4-FFF2-40B4-BE49-F238E27FC236}">
                        <a16:creationId xmlns:a16="http://schemas.microsoft.com/office/drawing/2014/main" id="{5C221801-9121-40BE-B7E9-52C991E3CEA0}"/>
                      </a:ext>
                    </a:extLst>
                  </p:cNvPr>
                  <p:cNvSpPr/>
                  <p:nvPr/>
                </p:nvSpPr>
                <p:spPr>
                  <a:xfrm flipH="1">
                    <a:off x="11319459" y="5612600"/>
                    <a:ext cx="68423" cy="1369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107C10">
                      <a:lumMod val="75000"/>
                      <a:lumOff val="25000"/>
                    </a:srgbClr>
                  </a:solidFill>
                  <a:ln w="6350" cap="flat" cmpd="sng" algn="ctr">
                    <a:noFill/>
                    <a:prstDash val="solid"/>
                    <a:miter lim="800000"/>
                  </a:ln>
                  <a:effectLst/>
                </p:spPr>
                <p:txBody>
                  <a:bodyPr anchor="ctr"/>
                  <a:lstStyle/>
                  <a:p>
                    <a:pPr algn="ctr" defTabSz="685775" eaLnBrk="1" fontAlgn="auto" hangingPunct="1">
                      <a:spcBef>
                        <a:spcPts val="0"/>
                      </a:spcBef>
                      <a:spcAft>
                        <a:spcPts val="0"/>
                      </a:spcAft>
                      <a:defRPr/>
                    </a:pPr>
                    <a:endParaRPr lang="en-US" sz="1324" kern="0">
                      <a:solidFill>
                        <a:srgbClr val="FFFFFF"/>
                      </a:solidFill>
                      <a:latin typeface="Segoe UI Semilight"/>
                      <a:ea typeface="+mn-ea"/>
                    </a:endParaRPr>
                  </a:p>
                </p:txBody>
              </p:sp>
            </p:grpSp>
          </p:grpSp>
        </p:grpSp>
        <p:grpSp>
          <p:nvGrpSpPr>
            <p:cNvPr id="58418" name="Group 583">
              <a:extLst>
                <a:ext uri="{FF2B5EF4-FFF2-40B4-BE49-F238E27FC236}">
                  <a16:creationId xmlns:a16="http://schemas.microsoft.com/office/drawing/2014/main" id="{35055F59-7554-4982-A26E-D46BF6A59B94}"/>
                </a:ext>
              </a:extLst>
            </p:cNvPr>
            <p:cNvGrpSpPr>
              <a:grpSpLocks/>
            </p:cNvGrpSpPr>
            <p:nvPr/>
          </p:nvGrpSpPr>
          <p:grpSpPr bwMode="auto">
            <a:xfrm>
              <a:off x="11484446" y="5525123"/>
              <a:ext cx="626745" cy="522057"/>
              <a:chOff x="11344929" y="5529863"/>
              <a:chExt cx="861606" cy="717694"/>
            </a:xfrm>
          </p:grpSpPr>
          <p:sp>
            <p:nvSpPr>
              <p:cNvPr id="989" name="Rectangle 606">
                <a:extLst>
                  <a:ext uri="{FF2B5EF4-FFF2-40B4-BE49-F238E27FC236}">
                    <a16:creationId xmlns:a16="http://schemas.microsoft.com/office/drawing/2014/main" id="{DDE11599-2B58-46A9-B78B-58C1E2424AD5}"/>
                  </a:ext>
                </a:extLst>
              </p:cNvPr>
              <p:cNvSpPr/>
              <p:nvPr/>
            </p:nvSpPr>
            <p:spPr bwMode="auto">
              <a:xfrm rot="19233811" flipH="1">
                <a:off x="11567813" y="5945943"/>
                <a:ext cx="106454" cy="197883"/>
              </a:xfrm>
              <a:prstGeom prst="rect">
                <a:avLst/>
              </a:pr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0" name="Rectangle 21">
                <a:extLst>
                  <a:ext uri="{FF2B5EF4-FFF2-40B4-BE49-F238E27FC236}">
                    <a16:creationId xmlns:a16="http://schemas.microsoft.com/office/drawing/2014/main" id="{70DDB1A3-139E-4249-B855-C2E812E02722}"/>
                  </a:ext>
                </a:extLst>
              </p:cNvPr>
              <p:cNvSpPr/>
              <p:nvPr/>
            </p:nvSpPr>
            <p:spPr bwMode="auto">
              <a:xfrm rot="1663182" flipH="1">
                <a:off x="11586822" y="5595842"/>
                <a:ext cx="110257" cy="300631"/>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1" name="Rectangle 29">
                <a:extLst>
                  <a:ext uri="{FF2B5EF4-FFF2-40B4-BE49-F238E27FC236}">
                    <a16:creationId xmlns:a16="http://schemas.microsoft.com/office/drawing/2014/main" id="{25AB20FB-27AE-490E-BCE5-DBBAA31BC513}"/>
                  </a:ext>
                </a:extLst>
              </p:cNvPr>
              <p:cNvSpPr/>
              <p:nvPr/>
            </p:nvSpPr>
            <p:spPr bwMode="auto">
              <a:xfrm rot="6300000" flipH="1">
                <a:off x="11866221" y="5510355"/>
                <a:ext cx="87526" cy="288945"/>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2" name="Oval 609">
                <a:extLst>
                  <a:ext uri="{FF2B5EF4-FFF2-40B4-BE49-F238E27FC236}">
                    <a16:creationId xmlns:a16="http://schemas.microsoft.com/office/drawing/2014/main" id="{BDD0EBEF-57A3-47C3-B58A-FE1B9E42AAB1}"/>
                  </a:ext>
                </a:extLst>
              </p:cNvPr>
              <p:cNvSpPr/>
              <p:nvPr/>
            </p:nvSpPr>
            <p:spPr bwMode="auto">
              <a:xfrm flipH="1">
                <a:off x="11468964" y="5843197"/>
                <a:ext cx="167284" cy="171244"/>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3" name="Oval 610">
                <a:extLst>
                  <a:ext uri="{FF2B5EF4-FFF2-40B4-BE49-F238E27FC236}">
                    <a16:creationId xmlns:a16="http://schemas.microsoft.com/office/drawing/2014/main" id="{E0F1BF56-22EF-4408-A56B-947E59BCB910}"/>
                  </a:ext>
                </a:extLst>
              </p:cNvPr>
              <p:cNvSpPr/>
              <p:nvPr/>
            </p:nvSpPr>
            <p:spPr bwMode="auto">
              <a:xfrm flipH="1">
                <a:off x="11651456" y="5531150"/>
                <a:ext cx="148273" cy="148411"/>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46" name="Group 611">
                <a:extLst>
                  <a:ext uri="{FF2B5EF4-FFF2-40B4-BE49-F238E27FC236}">
                    <a16:creationId xmlns:a16="http://schemas.microsoft.com/office/drawing/2014/main" id="{D16912B8-E413-435F-BDEE-23BC25EF37E5}"/>
                  </a:ext>
                </a:extLst>
              </p:cNvPr>
              <p:cNvGrpSpPr>
                <a:grpSpLocks/>
              </p:cNvGrpSpPr>
              <p:nvPr/>
            </p:nvGrpSpPr>
            <p:grpSpPr bwMode="auto">
              <a:xfrm>
                <a:off x="12049429" y="5746165"/>
                <a:ext cx="157106" cy="282843"/>
                <a:chOff x="12049429" y="5746165"/>
                <a:chExt cx="157106" cy="282843"/>
              </a:xfrm>
            </p:grpSpPr>
            <p:sp>
              <p:nvSpPr>
                <p:cNvPr id="998" name="Rectangle 615">
                  <a:extLst>
                    <a:ext uri="{FF2B5EF4-FFF2-40B4-BE49-F238E27FC236}">
                      <a16:creationId xmlns:a16="http://schemas.microsoft.com/office/drawing/2014/main" id="{A1C7B831-8FA2-4529-A209-6DD74E0742D1}"/>
                    </a:ext>
                  </a:extLst>
                </p:cNvPr>
                <p:cNvSpPr/>
                <p:nvPr/>
              </p:nvSpPr>
              <p:spPr bwMode="auto">
                <a:xfrm rot="9981386" flipH="1">
                  <a:off x="12062062" y="5748059"/>
                  <a:ext cx="53227" cy="102748"/>
                </a:xfrm>
                <a:prstGeom prst="rect">
                  <a:avLst/>
                </a:prstGeom>
                <a:solidFill>
                  <a:srgbClr val="002050"/>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9" name="Oval 616">
                  <a:extLst>
                    <a:ext uri="{FF2B5EF4-FFF2-40B4-BE49-F238E27FC236}">
                      <a16:creationId xmlns:a16="http://schemas.microsoft.com/office/drawing/2014/main" id="{DBC701B0-3BD9-4B1F-A9B3-A8FE13958BB0}"/>
                    </a:ext>
                  </a:extLst>
                </p:cNvPr>
                <p:cNvSpPr/>
                <p:nvPr/>
              </p:nvSpPr>
              <p:spPr bwMode="auto">
                <a:xfrm rot="9918825" flipH="1">
                  <a:off x="12073467" y="5835585"/>
                  <a:ext cx="64634" cy="64692"/>
                </a:xfrm>
                <a:prstGeom prst="ellipse">
                  <a:avLst/>
                </a:prstGeom>
                <a:solidFill>
                  <a:srgbClr val="FFFFFF">
                    <a:lumMod val="50000"/>
                  </a:srgbClr>
                </a:solidFill>
                <a:ln w="6350" cap="flat" cmpd="sng" algn="ctr">
                  <a:solidFill>
                    <a:srgbClr val="505050">
                      <a:lumMod val="10000"/>
                    </a:srgbClr>
                  </a:solid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00" name="Group 617">
                  <a:extLst>
                    <a:ext uri="{FF2B5EF4-FFF2-40B4-BE49-F238E27FC236}">
                      <a16:creationId xmlns:a16="http://schemas.microsoft.com/office/drawing/2014/main" id="{FB8CF164-EC83-43AA-ABEE-47191702185F}"/>
                    </a:ext>
                  </a:extLst>
                </p:cNvPr>
                <p:cNvGrpSpPr/>
                <p:nvPr/>
              </p:nvGrpSpPr>
              <p:grpSpPr>
                <a:xfrm rot="20781386">
                  <a:off x="12049429" y="5867306"/>
                  <a:ext cx="57286" cy="161702"/>
                  <a:chOff x="5436091" y="1788525"/>
                  <a:chExt cx="99173" cy="275154"/>
                </a:xfrm>
                <a:solidFill>
                  <a:srgbClr val="777777"/>
                </a:solidFill>
              </p:grpSpPr>
              <p:sp>
                <p:nvSpPr>
                  <p:cNvPr id="1004" name="Rectangle 621">
                    <a:extLst>
                      <a:ext uri="{FF2B5EF4-FFF2-40B4-BE49-F238E27FC236}">
                        <a16:creationId xmlns:a16="http://schemas.microsoft.com/office/drawing/2014/main" id="{4140FF8C-2A35-4146-9CBA-3172E273410C}"/>
                      </a:ext>
                    </a:extLst>
                  </p:cNvPr>
                  <p:cNvSpPr/>
                  <p:nvPr/>
                </p:nvSpPr>
                <p:spPr bwMode="auto">
                  <a:xfrm rot="13260000" flipH="1">
                    <a:off x="5464045" y="1788525"/>
                    <a:ext cx="45719" cy="137160"/>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5" name="Diagonal Stripe 622">
                    <a:extLst>
                      <a:ext uri="{FF2B5EF4-FFF2-40B4-BE49-F238E27FC236}">
                        <a16:creationId xmlns:a16="http://schemas.microsoft.com/office/drawing/2014/main" id="{F4BA554C-4607-447B-8282-DA41E3C666F1}"/>
                      </a:ext>
                    </a:extLst>
                  </p:cNvPr>
                  <p:cNvSpPr/>
                  <p:nvPr/>
                </p:nvSpPr>
                <p:spPr bwMode="auto">
                  <a:xfrm rot="19432650">
                    <a:off x="5436091" y="1880799"/>
                    <a:ext cx="99173" cy="182880"/>
                  </a:xfrm>
                  <a:prstGeom prst="diagStripe">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001" name="Group 618">
                  <a:extLst>
                    <a:ext uri="{FF2B5EF4-FFF2-40B4-BE49-F238E27FC236}">
                      <a16:creationId xmlns:a16="http://schemas.microsoft.com/office/drawing/2014/main" id="{EA0FC94E-75BD-4C37-96A6-169CBF0B4A7B}"/>
                    </a:ext>
                  </a:extLst>
                </p:cNvPr>
                <p:cNvGrpSpPr/>
                <p:nvPr/>
              </p:nvGrpSpPr>
              <p:grpSpPr>
                <a:xfrm rot="20781386" flipH="1">
                  <a:off x="12149249" y="5843076"/>
                  <a:ext cx="57286" cy="161702"/>
                  <a:chOff x="5416673" y="1788525"/>
                  <a:chExt cx="99173" cy="275154"/>
                </a:xfrm>
                <a:solidFill>
                  <a:srgbClr val="777777"/>
                </a:solidFill>
              </p:grpSpPr>
              <p:sp>
                <p:nvSpPr>
                  <p:cNvPr id="1002" name="Rectangle 619">
                    <a:extLst>
                      <a:ext uri="{FF2B5EF4-FFF2-40B4-BE49-F238E27FC236}">
                        <a16:creationId xmlns:a16="http://schemas.microsoft.com/office/drawing/2014/main" id="{5D7AA658-8888-4312-8263-38D594326EE2}"/>
                      </a:ext>
                    </a:extLst>
                  </p:cNvPr>
                  <p:cNvSpPr/>
                  <p:nvPr/>
                </p:nvSpPr>
                <p:spPr bwMode="auto">
                  <a:xfrm rot="13260000" flipH="1">
                    <a:off x="5464045" y="1788525"/>
                    <a:ext cx="45719" cy="137160"/>
                  </a:xfrm>
                  <a:prstGeom prst="rect">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3" name="Diagonal Stripe 620">
                    <a:extLst>
                      <a:ext uri="{FF2B5EF4-FFF2-40B4-BE49-F238E27FC236}">
                        <a16:creationId xmlns:a16="http://schemas.microsoft.com/office/drawing/2014/main" id="{2E8CBC76-093B-4F58-AE64-BAAF8F77C160}"/>
                      </a:ext>
                    </a:extLst>
                  </p:cNvPr>
                  <p:cNvSpPr/>
                  <p:nvPr/>
                </p:nvSpPr>
                <p:spPr bwMode="auto">
                  <a:xfrm rot="19432650">
                    <a:off x="5416673" y="1880799"/>
                    <a:ext cx="99173" cy="182880"/>
                  </a:xfrm>
                  <a:prstGeom prst="diagStripe">
                    <a:avLst/>
                  </a:prstGeom>
                  <a:solidFill>
                    <a:srgbClr val="FFFFFF">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
            <p:nvSpPr>
              <p:cNvPr id="995" name="Rounded Rectangle 913">
                <a:extLst>
                  <a:ext uri="{FF2B5EF4-FFF2-40B4-BE49-F238E27FC236}">
                    <a16:creationId xmlns:a16="http://schemas.microsoft.com/office/drawing/2014/main" id="{E7A7B3F1-F8F6-469C-80C1-6BB478EDCBF7}"/>
                  </a:ext>
                </a:extLst>
              </p:cNvPr>
              <p:cNvSpPr/>
              <p:nvPr/>
            </p:nvSpPr>
            <p:spPr bwMode="auto">
              <a:xfrm flipH="1">
                <a:off x="11396726" y="6079135"/>
                <a:ext cx="490448" cy="156022"/>
              </a:xfrm>
              <a:prstGeom prst="roundRect">
                <a:avLst/>
              </a:prstGeom>
              <a:solidFill>
                <a:srgbClr val="AFBABF"/>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6" name="Rounded Rectangle 914">
                <a:extLst>
                  <a:ext uri="{FF2B5EF4-FFF2-40B4-BE49-F238E27FC236}">
                    <a16:creationId xmlns:a16="http://schemas.microsoft.com/office/drawing/2014/main" id="{686D7FD0-2EB4-48BA-88C5-FDA0A68419C6}"/>
                  </a:ext>
                </a:extLst>
              </p:cNvPr>
              <p:cNvSpPr/>
              <p:nvPr/>
            </p:nvSpPr>
            <p:spPr bwMode="auto">
              <a:xfrm flipH="1">
                <a:off x="11343499" y="6159048"/>
                <a:ext cx="600702" cy="87526"/>
              </a:xfrm>
              <a:prstGeom prst="roundRect">
                <a:avLst/>
              </a:prstGeom>
              <a:solidFill>
                <a:srgbClr val="777777"/>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7" name="Oval 614">
                <a:extLst>
                  <a:ext uri="{FF2B5EF4-FFF2-40B4-BE49-F238E27FC236}">
                    <a16:creationId xmlns:a16="http://schemas.microsoft.com/office/drawing/2014/main" id="{C290046C-D0EE-47A3-8EDF-32A42AB4012C}"/>
                  </a:ext>
                </a:extLst>
              </p:cNvPr>
              <p:cNvSpPr/>
              <p:nvPr/>
            </p:nvSpPr>
            <p:spPr bwMode="auto">
              <a:xfrm flipH="1">
                <a:off x="12008835" y="5656729"/>
                <a:ext cx="110254" cy="114163"/>
              </a:xfrm>
              <a:prstGeom prst="ellipse">
                <a:avLst/>
              </a:prstGeom>
              <a:solidFill>
                <a:srgbClr val="002050">
                  <a:lumMod val="50000"/>
                </a:srgbClr>
              </a:solidFill>
              <a:ln w="6350" cap="flat" cmpd="sng" algn="ctr">
                <a:noFill/>
                <a:prstDash val="solid"/>
                <a:miter lim="800000"/>
                <a:headEnd type="none" w="med" len="med"/>
                <a:tailEnd type="none" w="med" len="med"/>
              </a:ln>
              <a:effectLst/>
            </p:spPr>
            <p:txBody>
              <a:bodyPr lIns="68543" tIns="34272" rIns="34272" bIns="68543" anchor="b"/>
              <a:lstStyle/>
              <a:p>
                <a:pPr algn="ctr" defTabSz="685106" eaLnBrk="1" hangingPunct="1">
                  <a:defRPr/>
                </a:pPr>
                <a:endParaRPr lang="en-US" sz="1349" kern="0" spc="-3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19" name="Group 584">
              <a:extLst>
                <a:ext uri="{FF2B5EF4-FFF2-40B4-BE49-F238E27FC236}">
                  <a16:creationId xmlns:a16="http://schemas.microsoft.com/office/drawing/2014/main" id="{A7D44495-20C5-4C2F-BBC2-84E4EAD124FE}"/>
                </a:ext>
              </a:extLst>
            </p:cNvPr>
            <p:cNvGrpSpPr>
              <a:grpSpLocks/>
            </p:cNvGrpSpPr>
            <p:nvPr/>
          </p:nvGrpSpPr>
          <p:grpSpPr bwMode="auto">
            <a:xfrm>
              <a:off x="3543451" y="5374851"/>
              <a:ext cx="773910" cy="229951"/>
              <a:chOff x="13562197" y="5232420"/>
              <a:chExt cx="773910" cy="229951"/>
            </a:xfrm>
          </p:grpSpPr>
          <p:cxnSp>
            <p:nvCxnSpPr>
              <p:cNvPr id="58438" name="Straight Connector 603">
                <a:extLst>
                  <a:ext uri="{FF2B5EF4-FFF2-40B4-BE49-F238E27FC236}">
                    <a16:creationId xmlns:a16="http://schemas.microsoft.com/office/drawing/2014/main" id="{9FB50BFE-E914-45DA-8C46-FBE879656684}"/>
                  </a:ext>
                </a:extLst>
              </p:cNvPr>
              <p:cNvCxnSpPr>
                <a:cxnSpLocks noChangeShapeType="1"/>
              </p:cNvCxnSpPr>
              <p:nvPr/>
            </p:nvCxnSpPr>
            <p:spPr bwMode="auto">
              <a:xfrm>
                <a:off x="13952343" y="5232420"/>
                <a:ext cx="0" cy="229951"/>
              </a:xfrm>
              <a:prstGeom prst="line">
                <a:avLst/>
              </a:prstGeom>
              <a:noFill/>
              <a:ln w="6350" algn="ctr">
                <a:solidFill>
                  <a:srgbClr val="757575"/>
                </a:solidFill>
                <a:prstDash val="dash"/>
                <a:miter lim="800000"/>
                <a:headEnd/>
                <a:tailEnd/>
              </a:ln>
              <a:extLst>
                <a:ext uri="{909E8E84-426E-40DD-AFC4-6F175D3DCCD1}">
                  <a14:hiddenFill xmlns:a14="http://schemas.microsoft.com/office/drawing/2010/main">
                    <a:noFill/>
                  </a14:hiddenFill>
                </a:ext>
              </a:extLst>
            </p:spPr>
          </p:cxnSp>
          <p:cxnSp>
            <p:nvCxnSpPr>
              <p:cNvPr id="58439" name="Straight Connector 604">
                <a:extLst>
                  <a:ext uri="{FF2B5EF4-FFF2-40B4-BE49-F238E27FC236}">
                    <a16:creationId xmlns:a16="http://schemas.microsoft.com/office/drawing/2014/main" id="{CE18D94E-0092-4CA5-ACDE-BB84BB6BE5C5}"/>
                  </a:ext>
                </a:extLst>
              </p:cNvPr>
              <p:cNvCxnSpPr>
                <a:cxnSpLocks noChangeShapeType="1"/>
              </p:cNvCxnSpPr>
              <p:nvPr/>
            </p:nvCxnSpPr>
            <p:spPr bwMode="auto">
              <a:xfrm>
                <a:off x="13949152" y="5234148"/>
                <a:ext cx="386955" cy="124462"/>
              </a:xfrm>
              <a:prstGeom prst="line">
                <a:avLst/>
              </a:prstGeom>
              <a:noFill/>
              <a:ln w="6350" algn="ctr">
                <a:solidFill>
                  <a:srgbClr val="757575"/>
                </a:solidFill>
                <a:prstDash val="dash"/>
                <a:miter lim="800000"/>
                <a:headEnd/>
                <a:tailEnd/>
              </a:ln>
              <a:extLst>
                <a:ext uri="{909E8E84-426E-40DD-AFC4-6F175D3DCCD1}">
                  <a14:hiddenFill xmlns:a14="http://schemas.microsoft.com/office/drawing/2010/main">
                    <a:noFill/>
                  </a14:hiddenFill>
                </a:ext>
              </a:extLst>
            </p:spPr>
          </p:cxnSp>
          <p:cxnSp>
            <p:nvCxnSpPr>
              <p:cNvPr id="58440" name="Straight Connector 605">
                <a:extLst>
                  <a:ext uri="{FF2B5EF4-FFF2-40B4-BE49-F238E27FC236}">
                    <a16:creationId xmlns:a16="http://schemas.microsoft.com/office/drawing/2014/main" id="{A6167379-541D-466A-82DD-F152380EB6E7}"/>
                  </a:ext>
                </a:extLst>
              </p:cNvPr>
              <p:cNvCxnSpPr>
                <a:cxnSpLocks noChangeShapeType="1"/>
              </p:cNvCxnSpPr>
              <p:nvPr/>
            </p:nvCxnSpPr>
            <p:spPr bwMode="auto">
              <a:xfrm flipH="1">
                <a:off x="13562197" y="5234148"/>
                <a:ext cx="386955" cy="138488"/>
              </a:xfrm>
              <a:prstGeom prst="line">
                <a:avLst/>
              </a:prstGeom>
              <a:noFill/>
              <a:ln w="6350" algn="ctr">
                <a:solidFill>
                  <a:srgbClr val="757575"/>
                </a:solidFill>
                <a:prstDash val="dash"/>
                <a:miter lim="800000"/>
                <a:headEnd/>
                <a:tailEnd/>
              </a:ln>
              <a:extLst>
                <a:ext uri="{909E8E84-426E-40DD-AFC4-6F175D3DCCD1}">
                  <a14:hiddenFill xmlns:a14="http://schemas.microsoft.com/office/drawing/2010/main">
                    <a:noFill/>
                  </a14:hiddenFill>
                </a:ext>
              </a:extLst>
            </p:spPr>
          </p:cxnSp>
        </p:grpSp>
        <p:grpSp>
          <p:nvGrpSpPr>
            <p:cNvPr id="58420" name="Group 585">
              <a:extLst>
                <a:ext uri="{FF2B5EF4-FFF2-40B4-BE49-F238E27FC236}">
                  <a16:creationId xmlns:a16="http://schemas.microsoft.com/office/drawing/2014/main" id="{0646A6F2-AD9C-430B-A98D-57E155B1B444}"/>
                </a:ext>
              </a:extLst>
            </p:cNvPr>
            <p:cNvGrpSpPr>
              <a:grpSpLocks/>
            </p:cNvGrpSpPr>
            <p:nvPr/>
          </p:nvGrpSpPr>
          <p:grpSpPr bwMode="auto">
            <a:xfrm>
              <a:off x="10522913" y="5033335"/>
              <a:ext cx="1137227" cy="379050"/>
              <a:chOff x="10117327" y="4858556"/>
              <a:chExt cx="1731826" cy="577236"/>
            </a:xfrm>
          </p:grpSpPr>
          <p:sp>
            <p:nvSpPr>
              <p:cNvPr id="980" name="Freeform 670">
                <a:extLst>
                  <a:ext uri="{FF2B5EF4-FFF2-40B4-BE49-F238E27FC236}">
                    <a16:creationId xmlns:a16="http://schemas.microsoft.com/office/drawing/2014/main" id="{7A1D4BEB-820A-4597-909A-53B3AA567E55}"/>
                  </a:ext>
                </a:extLst>
              </p:cNvPr>
              <p:cNvSpPr/>
              <p:nvPr/>
            </p:nvSpPr>
            <p:spPr bwMode="auto">
              <a:xfrm>
                <a:off x="10118606" y="4942865"/>
                <a:ext cx="694904" cy="438404"/>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58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1" name="Freeform 673">
                <a:extLst>
                  <a:ext uri="{FF2B5EF4-FFF2-40B4-BE49-F238E27FC236}">
                    <a16:creationId xmlns:a16="http://schemas.microsoft.com/office/drawing/2014/main" id="{69836621-063D-485C-BF10-24E0D63AACF0}"/>
                  </a:ext>
                </a:extLst>
              </p:cNvPr>
              <p:cNvSpPr/>
              <p:nvPr/>
            </p:nvSpPr>
            <p:spPr bwMode="auto">
              <a:xfrm>
                <a:off x="10977762" y="4858556"/>
                <a:ext cx="320078" cy="202340"/>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58B4D9"/>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2" name="Freeform 674">
                <a:extLst>
                  <a:ext uri="{FF2B5EF4-FFF2-40B4-BE49-F238E27FC236}">
                    <a16:creationId xmlns:a16="http://schemas.microsoft.com/office/drawing/2014/main" id="{F6533113-753E-4191-A614-3DDB0D804F97}"/>
                  </a:ext>
                </a:extLst>
              </p:cNvPr>
              <p:cNvSpPr/>
              <p:nvPr/>
            </p:nvSpPr>
            <p:spPr bwMode="auto">
              <a:xfrm>
                <a:off x="10960915" y="5014525"/>
                <a:ext cx="888635" cy="362527"/>
              </a:xfrm>
              <a:custGeom>
                <a:avLst/>
                <a:gdLst>
                  <a:gd name="connsiteX0" fmla="*/ 0 w 1468550"/>
                  <a:gd name="connsiteY0" fmla="*/ 448125 h 597283"/>
                  <a:gd name="connsiteX1" fmla="*/ 0 w 1468550"/>
                  <a:gd name="connsiteY1" fmla="*/ 448126 h 597283"/>
                  <a:gd name="connsiteX2" fmla="*/ 0 w 1468550"/>
                  <a:gd name="connsiteY2" fmla="*/ 448126 h 597283"/>
                  <a:gd name="connsiteX3" fmla="*/ 773481 w 1468550"/>
                  <a:gd name="connsiteY3" fmla="*/ 0 h 597283"/>
                  <a:gd name="connsiteX4" fmla="*/ 1003030 w 1468550"/>
                  <a:gd name="connsiteY4" fmla="*/ 138208 h 597283"/>
                  <a:gd name="connsiteX5" fmla="*/ 1017781 w 1468550"/>
                  <a:gd name="connsiteY5" fmla="*/ 204571 h 597283"/>
                  <a:gd name="connsiteX6" fmla="*/ 1029832 w 1468550"/>
                  <a:gd name="connsiteY6" fmla="*/ 188335 h 597283"/>
                  <a:gd name="connsiteX7" fmla="*/ 1175952 w 1468550"/>
                  <a:gd name="connsiteY7" fmla="*/ 133358 h 597283"/>
                  <a:gd name="connsiteX8" fmla="*/ 1382597 w 1468550"/>
                  <a:gd name="connsiteY8" fmla="*/ 321061 h 597283"/>
                  <a:gd name="connsiteX9" fmla="*/ 1369815 w 1468550"/>
                  <a:gd name="connsiteY9" fmla="*/ 378570 h 597283"/>
                  <a:gd name="connsiteX10" fmla="*/ 1401032 w 1468550"/>
                  <a:gd name="connsiteY10" fmla="*/ 384873 h 597283"/>
                  <a:gd name="connsiteX11" fmla="*/ 1468550 w 1468550"/>
                  <a:gd name="connsiteY11" fmla="*/ 486734 h 597283"/>
                  <a:gd name="connsiteX12" fmla="*/ 1468549 w 1468550"/>
                  <a:gd name="connsiteY12" fmla="*/ 486734 h 597283"/>
                  <a:gd name="connsiteX13" fmla="*/ 1358000 w 1468550"/>
                  <a:gd name="connsiteY13" fmla="*/ 597283 h 597283"/>
                  <a:gd name="connsiteX14" fmla="*/ 905132 w 1468550"/>
                  <a:gd name="connsiteY14" fmla="*/ 597283 h 597283"/>
                  <a:gd name="connsiteX15" fmla="*/ 905130 w 1468550"/>
                  <a:gd name="connsiteY15" fmla="*/ 597283 h 597283"/>
                  <a:gd name="connsiteX16" fmla="*/ 149157 w 1468550"/>
                  <a:gd name="connsiteY16" fmla="*/ 597282 h 597283"/>
                  <a:gd name="connsiteX17" fmla="*/ 11722 w 1468550"/>
                  <a:gd name="connsiteY17" fmla="*/ 506184 h 597283"/>
                  <a:gd name="connsiteX18" fmla="*/ 0 w 1468550"/>
                  <a:gd name="connsiteY18" fmla="*/ 448126 h 597283"/>
                  <a:gd name="connsiteX19" fmla="*/ 11722 w 1468550"/>
                  <a:gd name="connsiteY19" fmla="*/ 390068 h 597283"/>
                  <a:gd name="connsiteX20" fmla="*/ 149157 w 1468550"/>
                  <a:gd name="connsiteY20" fmla="*/ 298969 h 597283"/>
                  <a:gd name="connsiteX21" fmla="*/ 201670 w 1468550"/>
                  <a:gd name="connsiteY21" fmla="*/ 298969 h 597283"/>
                  <a:gd name="connsiteX22" fmla="*/ 210775 w 1468550"/>
                  <a:gd name="connsiteY22" fmla="*/ 258005 h 597283"/>
                  <a:gd name="connsiteX23" fmla="*/ 383494 w 1468550"/>
                  <a:gd name="connsiteY23" fmla="*/ 154013 h 597283"/>
                  <a:gd name="connsiteX24" fmla="*/ 516041 w 1468550"/>
                  <a:gd name="connsiteY24" fmla="*/ 203883 h 597283"/>
                  <a:gd name="connsiteX25" fmla="*/ 526271 w 1468550"/>
                  <a:gd name="connsiteY25" fmla="*/ 217665 h 597283"/>
                  <a:gd name="connsiteX26" fmla="*/ 543932 w 1468550"/>
                  <a:gd name="connsiteY26" fmla="*/ 138208 h 597283"/>
                  <a:gd name="connsiteX27" fmla="*/ 773481 w 1468550"/>
                  <a:gd name="connsiteY27" fmla="*/ 0 h 5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68550" h="597283">
                    <a:moveTo>
                      <a:pt x="0" y="448125"/>
                    </a:moveTo>
                    <a:lnTo>
                      <a:pt x="0" y="448126"/>
                    </a:lnTo>
                    <a:lnTo>
                      <a:pt x="0" y="448126"/>
                    </a:lnTo>
                    <a:close/>
                    <a:moveTo>
                      <a:pt x="773481" y="0"/>
                    </a:moveTo>
                    <a:cubicBezTo>
                      <a:pt x="876673" y="0"/>
                      <a:pt x="965211" y="56988"/>
                      <a:pt x="1003030" y="138208"/>
                    </a:cubicBezTo>
                    <a:lnTo>
                      <a:pt x="1017781" y="204571"/>
                    </a:lnTo>
                    <a:lnTo>
                      <a:pt x="1029832" y="188335"/>
                    </a:lnTo>
                    <a:cubicBezTo>
                      <a:pt x="1067227" y="154368"/>
                      <a:pt x="1118888" y="133358"/>
                      <a:pt x="1175952" y="133358"/>
                    </a:cubicBezTo>
                    <a:cubicBezTo>
                      <a:pt x="1290079" y="133358"/>
                      <a:pt x="1382597" y="217395"/>
                      <a:pt x="1382597" y="321061"/>
                    </a:cubicBezTo>
                    <a:lnTo>
                      <a:pt x="1369815" y="378570"/>
                    </a:lnTo>
                    <a:lnTo>
                      <a:pt x="1401032" y="384873"/>
                    </a:lnTo>
                    <a:cubicBezTo>
                      <a:pt x="1440710" y="401655"/>
                      <a:pt x="1468550" y="440943"/>
                      <a:pt x="1468550" y="486734"/>
                    </a:cubicBezTo>
                    <a:lnTo>
                      <a:pt x="1468549" y="486734"/>
                    </a:lnTo>
                    <a:cubicBezTo>
                      <a:pt x="1468549" y="547789"/>
                      <a:pt x="1419055" y="597283"/>
                      <a:pt x="1358000" y="597283"/>
                    </a:cubicBezTo>
                    <a:lnTo>
                      <a:pt x="905132" y="597283"/>
                    </a:lnTo>
                    <a:lnTo>
                      <a:pt x="905130" y="597283"/>
                    </a:lnTo>
                    <a:lnTo>
                      <a:pt x="149157" y="597282"/>
                    </a:lnTo>
                    <a:cubicBezTo>
                      <a:pt x="87374" y="597282"/>
                      <a:pt x="34365" y="559719"/>
                      <a:pt x="11722" y="506184"/>
                    </a:cubicBezTo>
                    <a:lnTo>
                      <a:pt x="0" y="448126"/>
                    </a:lnTo>
                    <a:lnTo>
                      <a:pt x="11722" y="390068"/>
                    </a:lnTo>
                    <a:cubicBezTo>
                      <a:pt x="34365" y="336533"/>
                      <a:pt x="87374" y="298969"/>
                      <a:pt x="149157" y="298969"/>
                    </a:cubicBezTo>
                    <a:lnTo>
                      <a:pt x="201670" y="298969"/>
                    </a:lnTo>
                    <a:lnTo>
                      <a:pt x="210775" y="258005"/>
                    </a:lnTo>
                    <a:cubicBezTo>
                      <a:pt x="239231" y="196893"/>
                      <a:pt x="305850" y="154013"/>
                      <a:pt x="383494" y="154013"/>
                    </a:cubicBezTo>
                    <a:cubicBezTo>
                      <a:pt x="435257" y="154013"/>
                      <a:pt x="482120" y="173071"/>
                      <a:pt x="516041" y="203883"/>
                    </a:cubicBezTo>
                    <a:lnTo>
                      <a:pt x="526271" y="217665"/>
                    </a:lnTo>
                    <a:lnTo>
                      <a:pt x="543932" y="138208"/>
                    </a:lnTo>
                    <a:cubicBezTo>
                      <a:pt x="581751" y="56988"/>
                      <a:pt x="670289" y="0"/>
                      <a:pt x="773481" y="0"/>
                    </a:cubicBezTo>
                    <a:close/>
                  </a:path>
                </a:pathLst>
              </a:custGeom>
              <a:solidFill>
                <a:srgbClr val="CBEBF5"/>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35" name="Group 600">
                <a:extLst>
                  <a:ext uri="{FF2B5EF4-FFF2-40B4-BE49-F238E27FC236}">
                    <a16:creationId xmlns:a16="http://schemas.microsoft.com/office/drawing/2014/main" id="{3D5A7CA0-6809-4D74-A77C-3535098DBED7}"/>
                  </a:ext>
                </a:extLst>
              </p:cNvPr>
              <p:cNvGrpSpPr>
                <a:grpSpLocks noChangeAspect="1"/>
              </p:cNvGrpSpPr>
              <p:nvPr/>
            </p:nvGrpSpPr>
            <p:grpSpPr bwMode="auto">
              <a:xfrm>
                <a:off x="10685291" y="4906934"/>
                <a:ext cx="386410" cy="528858"/>
                <a:chOff x="11511635" y="4706093"/>
                <a:chExt cx="459145" cy="628406"/>
              </a:xfrm>
            </p:grpSpPr>
            <p:sp>
              <p:nvSpPr>
                <p:cNvPr id="984" name="Freeform 4">
                  <a:extLst>
                    <a:ext uri="{FF2B5EF4-FFF2-40B4-BE49-F238E27FC236}">
                      <a16:creationId xmlns:a16="http://schemas.microsoft.com/office/drawing/2014/main" id="{400F6929-13E6-42E2-B93B-B780A1657C38}"/>
                    </a:ext>
                  </a:extLst>
                </p:cNvPr>
                <p:cNvSpPr/>
                <p:nvPr/>
              </p:nvSpPr>
              <p:spPr bwMode="auto">
                <a:xfrm>
                  <a:off x="11513861" y="4703704"/>
                  <a:ext cx="455394" cy="631123"/>
                </a:xfrm>
                <a:custGeom>
                  <a:avLst/>
                  <a:gdLst>
                    <a:gd name="connsiteX0" fmla="*/ 0 w 453309"/>
                    <a:gd name="connsiteY0" fmla="*/ 79766 h 605060"/>
                    <a:gd name="connsiteX1" fmla="*/ 0 w 453309"/>
                    <a:gd name="connsiteY1" fmla="*/ 392997 h 605060"/>
                    <a:gd name="connsiteX2" fmla="*/ 212063 w 453309"/>
                    <a:gd name="connsiteY2" fmla="*/ 605060 h 605060"/>
                    <a:gd name="connsiteX3" fmla="*/ 453309 w 453309"/>
                    <a:gd name="connsiteY3" fmla="*/ 363814 h 605060"/>
                    <a:gd name="connsiteX4" fmla="*/ 453309 w 453309"/>
                    <a:gd name="connsiteY4" fmla="*/ 87549 h 605060"/>
                    <a:gd name="connsiteX5" fmla="*/ 212063 w 453309"/>
                    <a:gd name="connsiteY5" fmla="*/ 0 h 605060"/>
                    <a:gd name="connsiteX6" fmla="*/ 0 w 453309"/>
                    <a:gd name="connsiteY6" fmla="*/ 79766 h 605060"/>
                    <a:gd name="connsiteX0" fmla="*/ 0 w 459145"/>
                    <a:gd name="connsiteY0" fmla="*/ 83657 h 605060"/>
                    <a:gd name="connsiteX1" fmla="*/ 5836 w 459145"/>
                    <a:gd name="connsiteY1" fmla="*/ 392997 h 605060"/>
                    <a:gd name="connsiteX2" fmla="*/ 217899 w 459145"/>
                    <a:gd name="connsiteY2" fmla="*/ 605060 h 605060"/>
                    <a:gd name="connsiteX3" fmla="*/ 459145 w 459145"/>
                    <a:gd name="connsiteY3" fmla="*/ 363814 h 605060"/>
                    <a:gd name="connsiteX4" fmla="*/ 459145 w 459145"/>
                    <a:gd name="connsiteY4" fmla="*/ 87549 h 605060"/>
                    <a:gd name="connsiteX5" fmla="*/ 217899 w 459145"/>
                    <a:gd name="connsiteY5" fmla="*/ 0 h 605060"/>
                    <a:gd name="connsiteX6" fmla="*/ 0 w 459145"/>
                    <a:gd name="connsiteY6" fmla="*/ 83657 h 605060"/>
                    <a:gd name="connsiteX0" fmla="*/ 0 w 459145"/>
                    <a:gd name="connsiteY0" fmla="*/ 83657 h 605060"/>
                    <a:gd name="connsiteX1" fmla="*/ 5836 w 459145"/>
                    <a:gd name="connsiteY1" fmla="*/ 392997 h 605060"/>
                    <a:gd name="connsiteX2" fmla="*/ 217899 w 459145"/>
                    <a:gd name="connsiteY2" fmla="*/ 605060 h 605060"/>
                    <a:gd name="connsiteX3" fmla="*/ 459145 w 459145"/>
                    <a:gd name="connsiteY3" fmla="*/ 363814 h 605060"/>
                    <a:gd name="connsiteX4" fmla="*/ 459145 w 459145"/>
                    <a:gd name="connsiteY4" fmla="*/ 87549 h 605060"/>
                    <a:gd name="connsiteX5" fmla="*/ 217899 w 459145"/>
                    <a:gd name="connsiteY5" fmla="*/ 0 h 605060"/>
                    <a:gd name="connsiteX6" fmla="*/ 0 w 459145"/>
                    <a:gd name="connsiteY6" fmla="*/ 83657 h 605060"/>
                    <a:gd name="connsiteX0" fmla="*/ 0 w 459152"/>
                    <a:gd name="connsiteY0" fmla="*/ 83657 h 605060"/>
                    <a:gd name="connsiteX1" fmla="*/ 5836 w 459152"/>
                    <a:gd name="connsiteY1" fmla="*/ 392997 h 605060"/>
                    <a:gd name="connsiteX2" fmla="*/ 217899 w 459152"/>
                    <a:gd name="connsiteY2" fmla="*/ 605060 h 605060"/>
                    <a:gd name="connsiteX3" fmla="*/ 459145 w 459152"/>
                    <a:gd name="connsiteY3" fmla="*/ 363814 h 605060"/>
                    <a:gd name="connsiteX4" fmla="*/ 459145 w 459152"/>
                    <a:gd name="connsiteY4" fmla="*/ 87549 h 605060"/>
                    <a:gd name="connsiteX5" fmla="*/ 217899 w 459152"/>
                    <a:gd name="connsiteY5" fmla="*/ 0 h 605060"/>
                    <a:gd name="connsiteX6" fmla="*/ 0 w 459152"/>
                    <a:gd name="connsiteY6" fmla="*/ 83657 h 605060"/>
                    <a:gd name="connsiteX0" fmla="*/ 13047 w 488476"/>
                    <a:gd name="connsiteY0" fmla="*/ 83657 h 628406"/>
                    <a:gd name="connsiteX1" fmla="*/ 18883 w 488476"/>
                    <a:gd name="connsiteY1" fmla="*/ 392997 h 628406"/>
                    <a:gd name="connsiteX2" fmla="*/ 252347 w 488476"/>
                    <a:gd name="connsiteY2" fmla="*/ 628406 h 628406"/>
                    <a:gd name="connsiteX3" fmla="*/ 472192 w 488476"/>
                    <a:gd name="connsiteY3" fmla="*/ 363814 h 628406"/>
                    <a:gd name="connsiteX4" fmla="*/ 472192 w 488476"/>
                    <a:gd name="connsiteY4" fmla="*/ 87549 h 628406"/>
                    <a:gd name="connsiteX5" fmla="*/ 230946 w 488476"/>
                    <a:gd name="connsiteY5" fmla="*/ 0 h 628406"/>
                    <a:gd name="connsiteX6" fmla="*/ 13047 w 488476"/>
                    <a:gd name="connsiteY6" fmla="*/ 83657 h 628406"/>
                    <a:gd name="connsiteX0" fmla="*/ 13047 w 488476"/>
                    <a:gd name="connsiteY0" fmla="*/ 83657 h 628406"/>
                    <a:gd name="connsiteX1" fmla="*/ 18883 w 488476"/>
                    <a:gd name="connsiteY1" fmla="*/ 392997 h 628406"/>
                    <a:gd name="connsiteX2" fmla="*/ 252347 w 488476"/>
                    <a:gd name="connsiteY2" fmla="*/ 628406 h 628406"/>
                    <a:gd name="connsiteX3" fmla="*/ 472192 w 488476"/>
                    <a:gd name="connsiteY3" fmla="*/ 363814 h 628406"/>
                    <a:gd name="connsiteX4" fmla="*/ 472192 w 488476"/>
                    <a:gd name="connsiteY4" fmla="*/ 87549 h 628406"/>
                    <a:gd name="connsiteX5" fmla="*/ 230946 w 488476"/>
                    <a:gd name="connsiteY5" fmla="*/ 0 h 628406"/>
                    <a:gd name="connsiteX6" fmla="*/ 13047 w 488476"/>
                    <a:gd name="connsiteY6" fmla="*/ 83657 h 628406"/>
                    <a:gd name="connsiteX0" fmla="*/ 13047 w 488476"/>
                    <a:gd name="connsiteY0" fmla="*/ 83657 h 628406"/>
                    <a:gd name="connsiteX1" fmla="*/ 18883 w 488476"/>
                    <a:gd name="connsiteY1" fmla="*/ 392997 h 628406"/>
                    <a:gd name="connsiteX2" fmla="*/ 252347 w 488476"/>
                    <a:gd name="connsiteY2" fmla="*/ 628406 h 628406"/>
                    <a:gd name="connsiteX3" fmla="*/ 472192 w 488476"/>
                    <a:gd name="connsiteY3" fmla="*/ 363814 h 628406"/>
                    <a:gd name="connsiteX4" fmla="*/ 472192 w 488476"/>
                    <a:gd name="connsiteY4" fmla="*/ 87549 h 628406"/>
                    <a:gd name="connsiteX5" fmla="*/ 230946 w 488476"/>
                    <a:gd name="connsiteY5" fmla="*/ 0 h 628406"/>
                    <a:gd name="connsiteX6" fmla="*/ 13047 w 488476"/>
                    <a:gd name="connsiteY6" fmla="*/ 83657 h 628406"/>
                    <a:gd name="connsiteX0" fmla="*/ 0 w 475429"/>
                    <a:gd name="connsiteY0" fmla="*/ 83657 h 628406"/>
                    <a:gd name="connsiteX1" fmla="*/ 5836 w 475429"/>
                    <a:gd name="connsiteY1" fmla="*/ 392997 h 628406"/>
                    <a:gd name="connsiteX2" fmla="*/ 239300 w 475429"/>
                    <a:gd name="connsiteY2" fmla="*/ 628406 h 628406"/>
                    <a:gd name="connsiteX3" fmla="*/ 459145 w 475429"/>
                    <a:gd name="connsiteY3" fmla="*/ 363814 h 628406"/>
                    <a:gd name="connsiteX4" fmla="*/ 459145 w 475429"/>
                    <a:gd name="connsiteY4" fmla="*/ 87549 h 628406"/>
                    <a:gd name="connsiteX5" fmla="*/ 217899 w 475429"/>
                    <a:gd name="connsiteY5" fmla="*/ 0 h 628406"/>
                    <a:gd name="connsiteX6" fmla="*/ 0 w 475429"/>
                    <a:gd name="connsiteY6" fmla="*/ 83657 h 628406"/>
                    <a:gd name="connsiteX0" fmla="*/ 0 w 475429"/>
                    <a:gd name="connsiteY0" fmla="*/ 83657 h 628406"/>
                    <a:gd name="connsiteX1" fmla="*/ 5836 w 475429"/>
                    <a:gd name="connsiteY1" fmla="*/ 392997 h 628406"/>
                    <a:gd name="connsiteX2" fmla="*/ 239300 w 475429"/>
                    <a:gd name="connsiteY2" fmla="*/ 628406 h 628406"/>
                    <a:gd name="connsiteX3" fmla="*/ 459145 w 475429"/>
                    <a:gd name="connsiteY3" fmla="*/ 363814 h 628406"/>
                    <a:gd name="connsiteX4" fmla="*/ 459145 w 475429"/>
                    <a:gd name="connsiteY4" fmla="*/ 87549 h 628406"/>
                    <a:gd name="connsiteX5" fmla="*/ 217899 w 475429"/>
                    <a:gd name="connsiteY5" fmla="*/ 0 h 628406"/>
                    <a:gd name="connsiteX6" fmla="*/ 0 w 475429"/>
                    <a:gd name="connsiteY6" fmla="*/ 83657 h 628406"/>
                    <a:gd name="connsiteX0" fmla="*/ 0 w 475429"/>
                    <a:gd name="connsiteY0" fmla="*/ 83657 h 628406"/>
                    <a:gd name="connsiteX1" fmla="*/ 5836 w 475429"/>
                    <a:gd name="connsiteY1" fmla="*/ 392997 h 628406"/>
                    <a:gd name="connsiteX2" fmla="*/ 239300 w 475429"/>
                    <a:gd name="connsiteY2" fmla="*/ 628406 h 628406"/>
                    <a:gd name="connsiteX3" fmla="*/ 459145 w 475429"/>
                    <a:gd name="connsiteY3" fmla="*/ 363814 h 628406"/>
                    <a:gd name="connsiteX4" fmla="*/ 459145 w 475429"/>
                    <a:gd name="connsiteY4" fmla="*/ 87549 h 628406"/>
                    <a:gd name="connsiteX5" fmla="*/ 217899 w 475429"/>
                    <a:gd name="connsiteY5" fmla="*/ 0 h 628406"/>
                    <a:gd name="connsiteX6" fmla="*/ 0 w 475429"/>
                    <a:gd name="connsiteY6" fmla="*/ 83657 h 628406"/>
                    <a:gd name="connsiteX0" fmla="*/ 0 w 475429"/>
                    <a:gd name="connsiteY0" fmla="*/ 83657 h 628406"/>
                    <a:gd name="connsiteX1" fmla="*/ 5836 w 475429"/>
                    <a:gd name="connsiteY1" fmla="*/ 392997 h 628406"/>
                    <a:gd name="connsiteX2" fmla="*/ 239300 w 475429"/>
                    <a:gd name="connsiteY2" fmla="*/ 628406 h 628406"/>
                    <a:gd name="connsiteX3" fmla="*/ 459145 w 475429"/>
                    <a:gd name="connsiteY3" fmla="*/ 363814 h 628406"/>
                    <a:gd name="connsiteX4" fmla="*/ 459145 w 475429"/>
                    <a:gd name="connsiteY4" fmla="*/ 87549 h 628406"/>
                    <a:gd name="connsiteX5" fmla="*/ 217899 w 475429"/>
                    <a:gd name="connsiteY5" fmla="*/ 0 h 628406"/>
                    <a:gd name="connsiteX6" fmla="*/ 0 w 475429"/>
                    <a:gd name="connsiteY6" fmla="*/ 83657 h 628406"/>
                    <a:gd name="connsiteX0" fmla="*/ 0 w 459365"/>
                    <a:gd name="connsiteY0" fmla="*/ 83657 h 628406"/>
                    <a:gd name="connsiteX1" fmla="*/ 5836 w 459365"/>
                    <a:gd name="connsiteY1" fmla="*/ 392997 h 628406"/>
                    <a:gd name="connsiteX2" fmla="*/ 239300 w 459365"/>
                    <a:gd name="connsiteY2" fmla="*/ 628406 h 628406"/>
                    <a:gd name="connsiteX3" fmla="*/ 459145 w 459365"/>
                    <a:gd name="connsiteY3" fmla="*/ 363814 h 628406"/>
                    <a:gd name="connsiteX4" fmla="*/ 459145 w 459365"/>
                    <a:gd name="connsiteY4" fmla="*/ 87549 h 628406"/>
                    <a:gd name="connsiteX5" fmla="*/ 217899 w 459365"/>
                    <a:gd name="connsiteY5" fmla="*/ 0 h 628406"/>
                    <a:gd name="connsiteX6" fmla="*/ 0 w 45936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17899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 name="connsiteX0" fmla="*/ 0 w 459145"/>
                    <a:gd name="connsiteY0" fmla="*/ 83657 h 628406"/>
                    <a:gd name="connsiteX1" fmla="*/ 5836 w 459145"/>
                    <a:gd name="connsiteY1" fmla="*/ 392997 h 628406"/>
                    <a:gd name="connsiteX2" fmla="*/ 239300 w 459145"/>
                    <a:gd name="connsiteY2" fmla="*/ 628406 h 628406"/>
                    <a:gd name="connsiteX3" fmla="*/ 459145 w 459145"/>
                    <a:gd name="connsiteY3" fmla="*/ 363814 h 628406"/>
                    <a:gd name="connsiteX4" fmla="*/ 459145 w 459145"/>
                    <a:gd name="connsiteY4" fmla="*/ 87549 h 628406"/>
                    <a:gd name="connsiteX5" fmla="*/ 233463 w 459145"/>
                    <a:gd name="connsiteY5" fmla="*/ 0 h 628406"/>
                    <a:gd name="connsiteX6" fmla="*/ 0 w 459145"/>
                    <a:gd name="connsiteY6" fmla="*/ 83657 h 62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145" h="628406">
                      <a:moveTo>
                        <a:pt x="0" y="83657"/>
                      </a:moveTo>
                      <a:lnTo>
                        <a:pt x="5836" y="392997"/>
                      </a:lnTo>
                      <a:cubicBezTo>
                        <a:pt x="14590" y="520754"/>
                        <a:pt x="147211" y="583010"/>
                        <a:pt x="239300" y="628406"/>
                      </a:cubicBezTo>
                      <a:cubicBezTo>
                        <a:pt x="341116" y="577174"/>
                        <a:pt x="457524" y="500650"/>
                        <a:pt x="459145" y="363814"/>
                      </a:cubicBezTo>
                      <a:cubicBezTo>
                        <a:pt x="456876" y="260052"/>
                        <a:pt x="459145" y="179637"/>
                        <a:pt x="459145" y="87549"/>
                      </a:cubicBezTo>
                      <a:cubicBezTo>
                        <a:pt x="364462" y="73931"/>
                        <a:pt x="271725" y="66148"/>
                        <a:pt x="233463" y="0"/>
                      </a:cubicBezTo>
                      <a:cubicBezTo>
                        <a:pt x="177043" y="78470"/>
                        <a:pt x="83658" y="73281"/>
                        <a:pt x="0" y="83657"/>
                      </a:cubicBezTo>
                      <a:close/>
                    </a:path>
                  </a:pathLst>
                </a:custGeom>
                <a:gradFill flip="none" rotWithShape="1">
                  <a:gsLst>
                    <a:gs pos="50000">
                      <a:srgbClr val="96C414"/>
                    </a:gs>
                    <a:gs pos="50000">
                      <a:srgbClr val="7FBA00"/>
                    </a:gs>
                  </a:gsLst>
                  <a:lin ang="2700000" scaled="1"/>
                  <a:tileRect/>
                </a:gra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5" name="Freeform 668">
                  <a:extLst>
                    <a:ext uri="{FF2B5EF4-FFF2-40B4-BE49-F238E27FC236}">
                      <a16:creationId xmlns:a16="http://schemas.microsoft.com/office/drawing/2014/main" id="{C9431CAC-D84E-4691-A717-ED3CFF04F18A}"/>
                    </a:ext>
                  </a:extLst>
                </p:cNvPr>
                <p:cNvSpPr/>
                <p:nvPr/>
              </p:nvSpPr>
              <p:spPr bwMode="auto">
                <a:xfrm>
                  <a:off x="11638970" y="4869000"/>
                  <a:ext cx="230198" cy="280499"/>
                </a:xfrm>
                <a:custGeom>
                  <a:avLst/>
                  <a:gdLst>
                    <a:gd name="connsiteX0" fmla="*/ 114631 w 229260"/>
                    <a:gd name="connsiteY0" fmla="*/ 32509 h 281681"/>
                    <a:gd name="connsiteX1" fmla="*/ 75492 w 229260"/>
                    <a:gd name="connsiteY1" fmla="*/ 71648 h 281681"/>
                    <a:gd name="connsiteX2" fmla="*/ 75492 w 229260"/>
                    <a:gd name="connsiteY2" fmla="*/ 101008 h 281681"/>
                    <a:gd name="connsiteX3" fmla="*/ 153770 w 229260"/>
                    <a:gd name="connsiteY3" fmla="*/ 101008 h 281681"/>
                    <a:gd name="connsiteX4" fmla="*/ 153770 w 229260"/>
                    <a:gd name="connsiteY4" fmla="*/ 71648 h 281681"/>
                    <a:gd name="connsiteX5" fmla="*/ 114631 w 229260"/>
                    <a:gd name="connsiteY5" fmla="*/ 32509 h 281681"/>
                    <a:gd name="connsiteX6" fmla="*/ 114630 w 229260"/>
                    <a:gd name="connsiteY6" fmla="*/ 0 h 281681"/>
                    <a:gd name="connsiteX7" fmla="*/ 190035 w 229260"/>
                    <a:gd name="connsiteY7" fmla="*/ 75405 h 281681"/>
                    <a:gd name="connsiteX8" fmla="*/ 190035 w 229260"/>
                    <a:gd name="connsiteY8" fmla="*/ 101008 h 281681"/>
                    <a:gd name="connsiteX9" fmla="*/ 199147 w 229260"/>
                    <a:gd name="connsiteY9" fmla="*/ 101008 h 281681"/>
                    <a:gd name="connsiteX10" fmla="*/ 229260 w 229260"/>
                    <a:gd name="connsiteY10" fmla="*/ 131121 h 281681"/>
                    <a:gd name="connsiteX11" fmla="*/ 229260 w 229260"/>
                    <a:gd name="connsiteY11" fmla="*/ 251568 h 281681"/>
                    <a:gd name="connsiteX12" fmla="*/ 199147 w 229260"/>
                    <a:gd name="connsiteY12" fmla="*/ 281681 h 281681"/>
                    <a:gd name="connsiteX13" fmla="*/ 30113 w 229260"/>
                    <a:gd name="connsiteY13" fmla="*/ 281681 h 281681"/>
                    <a:gd name="connsiteX14" fmla="*/ 0 w 229260"/>
                    <a:gd name="connsiteY14" fmla="*/ 251568 h 281681"/>
                    <a:gd name="connsiteX15" fmla="*/ 0 w 229260"/>
                    <a:gd name="connsiteY15" fmla="*/ 131121 h 281681"/>
                    <a:gd name="connsiteX16" fmla="*/ 30113 w 229260"/>
                    <a:gd name="connsiteY16" fmla="*/ 101008 h 281681"/>
                    <a:gd name="connsiteX17" fmla="*/ 39225 w 229260"/>
                    <a:gd name="connsiteY17" fmla="*/ 101008 h 281681"/>
                    <a:gd name="connsiteX18" fmla="*/ 39225 w 229260"/>
                    <a:gd name="connsiteY18" fmla="*/ 75405 h 281681"/>
                    <a:gd name="connsiteX19" fmla="*/ 114630 w 229260"/>
                    <a:gd name="connsiteY19" fmla="*/ 0 h 28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9260" h="281681">
                      <a:moveTo>
                        <a:pt x="114631" y="32509"/>
                      </a:moveTo>
                      <a:cubicBezTo>
                        <a:pt x="93015" y="32509"/>
                        <a:pt x="75492" y="50032"/>
                        <a:pt x="75492" y="71648"/>
                      </a:cubicBezTo>
                      <a:lnTo>
                        <a:pt x="75492" y="101008"/>
                      </a:lnTo>
                      <a:lnTo>
                        <a:pt x="153770" y="101008"/>
                      </a:lnTo>
                      <a:lnTo>
                        <a:pt x="153770" y="71648"/>
                      </a:lnTo>
                      <a:cubicBezTo>
                        <a:pt x="153770" y="50032"/>
                        <a:pt x="136247" y="32509"/>
                        <a:pt x="114631" y="32509"/>
                      </a:cubicBezTo>
                      <a:close/>
                      <a:moveTo>
                        <a:pt x="114630" y="0"/>
                      </a:moveTo>
                      <a:cubicBezTo>
                        <a:pt x="156275" y="0"/>
                        <a:pt x="190035" y="33760"/>
                        <a:pt x="190035" y="75405"/>
                      </a:cubicBezTo>
                      <a:lnTo>
                        <a:pt x="190035" y="101008"/>
                      </a:lnTo>
                      <a:lnTo>
                        <a:pt x="199147" y="101008"/>
                      </a:lnTo>
                      <a:cubicBezTo>
                        <a:pt x="215778" y="101008"/>
                        <a:pt x="229260" y="114490"/>
                        <a:pt x="229260" y="131121"/>
                      </a:cubicBezTo>
                      <a:lnTo>
                        <a:pt x="229260" y="251568"/>
                      </a:lnTo>
                      <a:cubicBezTo>
                        <a:pt x="229260" y="268199"/>
                        <a:pt x="215778" y="281681"/>
                        <a:pt x="199147" y="281681"/>
                      </a:cubicBezTo>
                      <a:lnTo>
                        <a:pt x="30113" y="281681"/>
                      </a:lnTo>
                      <a:cubicBezTo>
                        <a:pt x="13482" y="281681"/>
                        <a:pt x="0" y="268199"/>
                        <a:pt x="0" y="251568"/>
                      </a:cubicBezTo>
                      <a:lnTo>
                        <a:pt x="0" y="131121"/>
                      </a:lnTo>
                      <a:cubicBezTo>
                        <a:pt x="0" y="114490"/>
                        <a:pt x="13482" y="101008"/>
                        <a:pt x="30113" y="101008"/>
                      </a:cubicBezTo>
                      <a:lnTo>
                        <a:pt x="39225" y="101008"/>
                      </a:lnTo>
                      <a:lnTo>
                        <a:pt x="39225" y="75405"/>
                      </a:lnTo>
                      <a:cubicBezTo>
                        <a:pt x="39225" y="33760"/>
                        <a:pt x="72985" y="0"/>
                        <a:pt x="114630" y="0"/>
                      </a:cubicBezTo>
                      <a:close/>
                    </a:path>
                  </a:pathLst>
                </a:custGeom>
                <a:solidFill>
                  <a:srgbClr val="EAEAEA"/>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58421" name="Group 586">
              <a:extLst>
                <a:ext uri="{FF2B5EF4-FFF2-40B4-BE49-F238E27FC236}">
                  <a16:creationId xmlns:a16="http://schemas.microsoft.com/office/drawing/2014/main" id="{8799103F-2354-4736-A071-F81AF0F97974}"/>
                </a:ext>
              </a:extLst>
            </p:cNvPr>
            <p:cNvGrpSpPr>
              <a:grpSpLocks noChangeAspect="1"/>
            </p:cNvGrpSpPr>
            <p:nvPr/>
          </p:nvGrpSpPr>
          <p:grpSpPr bwMode="auto">
            <a:xfrm>
              <a:off x="10023776" y="5587417"/>
              <a:ext cx="346195" cy="582022"/>
              <a:chOff x="7330403" y="3708547"/>
              <a:chExt cx="1686990" cy="2836162"/>
            </a:xfrm>
          </p:grpSpPr>
          <p:sp>
            <p:nvSpPr>
              <p:cNvPr id="970" name="Rounded Rectangle 929">
                <a:extLst>
                  <a:ext uri="{FF2B5EF4-FFF2-40B4-BE49-F238E27FC236}">
                    <a16:creationId xmlns:a16="http://schemas.microsoft.com/office/drawing/2014/main" id="{701BD8FF-BAE8-46CA-B3A2-DFF5B1EA3FBF}"/>
                  </a:ext>
                </a:extLst>
              </p:cNvPr>
              <p:cNvSpPr/>
              <p:nvPr/>
            </p:nvSpPr>
            <p:spPr bwMode="auto">
              <a:xfrm>
                <a:off x="7327517" y="3706312"/>
                <a:ext cx="1684562" cy="2832661"/>
              </a:xfrm>
              <a:prstGeom prst="roundRect">
                <a:avLst>
                  <a:gd name="adj" fmla="val 8014"/>
                </a:avLst>
              </a:prstGeom>
              <a:solidFill>
                <a:srgbClr val="777777"/>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8423" name="Group 588">
                <a:extLst>
                  <a:ext uri="{FF2B5EF4-FFF2-40B4-BE49-F238E27FC236}">
                    <a16:creationId xmlns:a16="http://schemas.microsoft.com/office/drawing/2014/main" id="{70D05591-8AFE-4973-898A-F5A742A31D95}"/>
                  </a:ext>
                </a:extLst>
              </p:cNvPr>
              <p:cNvGrpSpPr>
                <a:grpSpLocks/>
              </p:cNvGrpSpPr>
              <p:nvPr/>
            </p:nvGrpSpPr>
            <p:grpSpPr bwMode="auto">
              <a:xfrm>
                <a:off x="7541142" y="4008781"/>
                <a:ext cx="1185075" cy="380195"/>
                <a:chOff x="7541142" y="4008781"/>
                <a:chExt cx="1185075" cy="380195"/>
              </a:xfrm>
            </p:grpSpPr>
            <p:sp>
              <p:nvSpPr>
                <p:cNvPr id="978" name="Rounded Rectangle 937">
                  <a:extLst>
                    <a:ext uri="{FF2B5EF4-FFF2-40B4-BE49-F238E27FC236}">
                      <a16:creationId xmlns:a16="http://schemas.microsoft.com/office/drawing/2014/main" id="{11905E9D-72B2-4D7A-A89B-5A0BCEC7E67D}"/>
                    </a:ext>
                  </a:extLst>
                </p:cNvPr>
                <p:cNvSpPr/>
                <p:nvPr/>
              </p:nvSpPr>
              <p:spPr bwMode="auto">
                <a:xfrm>
                  <a:off x="7543137" y="4003071"/>
                  <a:ext cx="1118554" cy="323733"/>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9" name="Oval 596">
                  <a:extLst>
                    <a:ext uri="{FF2B5EF4-FFF2-40B4-BE49-F238E27FC236}">
                      <a16:creationId xmlns:a16="http://schemas.microsoft.com/office/drawing/2014/main" id="{6F14BAFB-8B7B-419C-B078-8289FB7D8E32}"/>
                    </a:ext>
                  </a:extLst>
                </p:cNvPr>
                <p:cNvSpPr/>
                <p:nvPr/>
              </p:nvSpPr>
              <p:spPr bwMode="auto">
                <a:xfrm>
                  <a:off x="7610524" y="4057027"/>
                  <a:ext cx="269530" cy="215822"/>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24" name="Group 589">
                <a:extLst>
                  <a:ext uri="{FF2B5EF4-FFF2-40B4-BE49-F238E27FC236}">
                    <a16:creationId xmlns:a16="http://schemas.microsoft.com/office/drawing/2014/main" id="{8615CB6C-003B-46F4-87CC-EB1A2BB1FD52}"/>
                  </a:ext>
                </a:extLst>
              </p:cNvPr>
              <p:cNvGrpSpPr>
                <a:grpSpLocks/>
              </p:cNvGrpSpPr>
              <p:nvPr/>
            </p:nvGrpSpPr>
            <p:grpSpPr bwMode="auto">
              <a:xfrm>
                <a:off x="7541142" y="4553031"/>
                <a:ext cx="1185075" cy="380195"/>
                <a:chOff x="7541142" y="4008781"/>
                <a:chExt cx="1185075" cy="380195"/>
              </a:xfrm>
            </p:grpSpPr>
            <p:sp>
              <p:nvSpPr>
                <p:cNvPr id="976" name="Rounded Rectangle 935">
                  <a:extLst>
                    <a:ext uri="{FF2B5EF4-FFF2-40B4-BE49-F238E27FC236}">
                      <a16:creationId xmlns:a16="http://schemas.microsoft.com/office/drawing/2014/main" id="{7792BB4A-1D7A-4161-AA31-800C73268B06}"/>
                    </a:ext>
                  </a:extLst>
                </p:cNvPr>
                <p:cNvSpPr/>
                <p:nvPr/>
              </p:nvSpPr>
              <p:spPr bwMode="auto">
                <a:xfrm>
                  <a:off x="7543137" y="4011857"/>
                  <a:ext cx="1118554" cy="377688"/>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7" name="Oval 594">
                  <a:extLst>
                    <a:ext uri="{FF2B5EF4-FFF2-40B4-BE49-F238E27FC236}">
                      <a16:creationId xmlns:a16="http://schemas.microsoft.com/office/drawing/2014/main" id="{D70C264F-781C-4403-9097-2C5BCFFCF0BC}"/>
                    </a:ext>
                  </a:extLst>
                </p:cNvPr>
                <p:cNvSpPr/>
                <p:nvPr/>
              </p:nvSpPr>
              <p:spPr bwMode="auto">
                <a:xfrm>
                  <a:off x="7610524" y="4065812"/>
                  <a:ext cx="269530" cy="269777"/>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58425" name="Group 590">
                <a:extLst>
                  <a:ext uri="{FF2B5EF4-FFF2-40B4-BE49-F238E27FC236}">
                    <a16:creationId xmlns:a16="http://schemas.microsoft.com/office/drawing/2014/main" id="{8F4668C0-6F4B-45AC-A0AE-8DE1162F77F2}"/>
                  </a:ext>
                </a:extLst>
              </p:cNvPr>
              <p:cNvGrpSpPr>
                <a:grpSpLocks/>
              </p:cNvGrpSpPr>
              <p:nvPr/>
            </p:nvGrpSpPr>
            <p:grpSpPr bwMode="auto">
              <a:xfrm>
                <a:off x="7541142" y="5097282"/>
                <a:ext cx="1185075" cy="380195"/>
                <a:chOff x="7541142" y="4008781"/>
                <a:chExt cx="1185075" cy="380195"/>
              </a:xfrm>
            </p:grpSpPr>
            <p:sp>
              <p:nvSpPr>
                <p:cNvPr id="974" name="Rounded Rectangle 933">
                  <a:extLst>
                    <a:ext uri="{FF2B5EF4-FFF2-40B4-BE49-F238E27FC236}">
                      <a16:creationId xmlns:a16="http://schemas.microsoft.com/office/drawing/2014/main" id="{2210B746-092E-4EC8-B009-99A9DFECAB05}"/>
                    </a:ext>
                  </a:extLst>
                </p:cNvPr>
                <p:cNvSpPr/>
                <p:nvPr/>
              </p:nvSpPr>
              <p:spPr bwMode="auto">
                <a:xfrm>
                  <a:off x="7543137" y="4007158"/>
                  <a:ext cx="1118554" cy="377688"/>
                </a:xfrm>
                <a:prstGeom prst="roundRect">
                  <a:avLst>
                    <a:gd name="adj" fmla="val 50000"/>
                  </a:avLst>
                </a:prstGeom>
                <a:solidFill>
                  <a:srgbClr val="1E1E1E"/>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5" name="Oval 592">
                  <a:extLst>
                    <a:ext uri="{FF2B5EF4-FFF2-40B4-BE49-F238E27FC236}">
                      <a16:creationId xmlns:a16="http://schemas.microsoft.com/office/drawing/2014/main" id="{1EEA3FC2-00DF-4E59-B974-6D6D7F6DD601}"/>
                    </a:ext>
                  </a:extLst>
                </p:cNvPr>
                <p:cNvSpPr/>
                <p:nvPr/>
              </p:nvSpPr>
              <p:spPr bwMode="auto">
                <a:xfrm>
                  <a:off x="7610524" y="4061114"/>
                  <a:ext cx="269530" cy="269777"/>
                </a:xfrm>
                <a:prstGeom prst="ellipse">
                  <a:avLst/>
                </a:prstGeom>
                <a:solidFill>
                  <a:srgbClr val="B8D432"/>
                </a:solidFill>
                <a:ln w="6350" cap="flat" cmpd="sng" algn="ctr">
                  <a:noFill/>
                  <a:prstDash val="solid"/>
                  <a:miter lim="800000"/>
                  <a:headEnd type="none" w="med" len="med"/>
                  <a:tailEnd type="none" w="med" len="med"/>
                </a:ln>
                <a:effectLst/>
              </p:spPr>
              <p:txBody>
                <a:bodyPr lIns="134444" tIns="107555" rIns="134444" bIns="107555"/>
                <a:lstStyle/>
                <a:p>
                  <a:pPr algn="ctr" defTabSz="685445" eaLnBrk="1" hangingPunct="1">
                    <a:lnSpc>
                      <a:spcPct val="90000"/>
                    </a:lnSpc>
                    <a:defRPr/>
                  </a:pPr>
                  <a:endParaRPr lang="en-US" sz="1765"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cxnSp>
        <p:nvCxnSpPr>
          <p:cNvPr id="58398" name="Straight Connector 226">
            <a:extLst>
              <a:ext uri="{FF2B5EF4-FFF2-40B4-BE49-F238E27FC236}">
                <a16:creationId xmlns:a16="http://schemas.microsoft.com/office/drawing/2014/main" id="{A66A56E8-60EC-4BDD-822C-DB2BF4E84E2F}"/>
              </a:ext>
            </a:extLst>
          </p:cNvPr>
          <p:cNvCxnSpPr>
            <a:cxnSpLocks noChangeShapeType="1"/>
          </p:cNvCxnSpPr>
          <p:nvPr/>
        </p:nvCxnSpPr>
        <p:spPr bwMode="auto">
          <a:xfrm>
            <a:off x="3748088" y="3890963"/>
            <a:ext cx="0" cy="1530350"/>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8399" name="Straight Connector 227">
            <a:extLst>
              <a:ext uri="{FF2B5EF4-FFF2-40B4-BE49-F238E27FC236}">
                <a16:creationId xmlns:a16="http://schemas.microsoft.com/office/drawing/2014/main" id="{EBA50CE3-FD8F-487F-9F0C-B4C0C6443C02}"/>
              </a:ext>
            </a:extLst>
          </p:cNvPr>
          <p:cNvCxnSpPr>
            <a:cxnSpLocks noChangeShapeType="1"/>
          </p:cNvCxnSpPr>
          <p:nvPr/>
        </p:nvCxnSpPr>
        <p:spPr bwMode="auto">
          <a:xfrm>
            <a:off x="5384800" y="3890963"/>
            <a:ext cx="0" cy="1530350"/>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8400" name="Straight Connector 228">
            <a:extLst>
              <a:ext uri="{FF2B5EF4-FFF2-40B4-BE49-F238E27FC236}">
                <a16:creationId xmlns:a16="http://schemas.microsoft.com/office/drawing/2014/main" id="{C17A241A-A81A-4C83-AADB-8DEBCFACA1F5}"/>
              </a:ext>
            </a:extLst>
          </p:cNvPr>
          <p:cNvCxnSpPr>
            <a:cxnSpLocks noChangeShapeType="1"/>
          </p:cNvCxnSpPr>
          <p:nvPr/>
        </p:nvCxnSpPr>
        <p:spPr bwMode="auto">
          <a:xfrm>
            <a:off x="7119938" y="3890963"/>
            <a:ext cx="0" cy="1530350"/>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cxnSp>
        <p:nvCxnSpPr>
          <p:cNvPr id="58401" name="Straight Connector 229">
            <a:extLst>
              <a:ext uri="{FF2B5EF4-FFF2-40B4-BE49-F238E27FC236}">
                <a16:creationId xmlns:a16="http://schemas.microsoft.com/office/drawing/2014/main" id="{5BC79239-3DD2-4F34-BA20-62FD969E2443}"/>
              </a:ext>
            </a:extLst>
          </p:cNvPr>
          <p:cNvCxnSpPr>
            <a:cxnSpLocks noChangeShapeType="1"/>
          </p:cNvCxnSpPr>
          <p:nvPr/>
        </p:nvCxnSpPr>
        <p:spPr bwMode="auto">
          <a:xfrm>
            <a:off x="8794750" y="3890963"/>
            <a:ext cx="0" cy="1530350"/>
          </a:xfrm>
          <a:prstGeom prst="line">
            <a:avLst/>
          </a:prstGeom>
          <a:noFill/>
          <a:ln w="6350" algn="ctr">
            <a:solidFill>
              <a:srgbClr val="002050"/>
            </a:solidFill>
            <a:miter lim="800000"/>
            <a:headEnd/>
            <a:tailEnd/>
          </a:ln>
          <a:extLst>
            <a:ext uri="{909E8E84-426E-40DD-AFC4-6F175D3DCCD1}">
              <a14:hiddenFill xmlns:a14="http://schemas.microsoft.com/office/drawing/2010/main">
                <a:noFill/>
              </a14:hiddenFill>
            </a:ext>
          </a:extLst>
        </p:spPr>
      </p:cxnSp>
      <p:sp>
        <p:nvSpPr>
          <p:cNvPr id="1027" name="Rectangle 230">
            <a:extLst>
              <a:ext uri="{FF2B5EF4-FFF2-40B4-BE49-F238E27FC236}">
                <a16:creationId xmlns:a16="http://schemas.microsoft.com/office/drawing/2014/main" id="{193C2A60-9865-4CC0-83B5-A48BF1D608E7}"/>
              </a:ext>
            </a:extLst>
          </p:cNvPr>
          <p:cNvSpPr/>
          <p:nvPr/>
        </p:nvSpPr>
        <p:spPr>
          <a:xfrm>
            <a:off x="2420938" y="5300663"/>
            <a:ext cx="6380162" cy="390525"/>
          </a:xfrm>
          <a:prstGeom prst="rect">
            <a:avLst/>
          </a:prstGeom>
          <a:solidFill>
            <a:srgbClr val="002050"/>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US" sz="1350" kern="0">
              <a:solidFill>
                <a:srgbClr val="EAEAEA"/>
              </a:solidFill>
              <a:latin typeface="Segoe UI"/>
              <a:ea typeface="+mn-ea"/>
            </a:endParaRPr>
          </a:p>
        </p:txBody>
      </p:sp>
      <p:graphicFrame>
        <p:nvGraphicFramePr>
          <p:cNvPr id="1028" name="Table 231">
            <a:extLst>
              <a:ext uri="{FF2B5EF4-FFF2-40B4-BE49-F238E27FC236}">
                <a16:creationId xmlns:a16="http://schemas.microsoft.com/office/drawing/2014/main" id="{85BAC196-1CBF-4BCC-844B-AB955831979E}"/>
              </a:ext>
            </a:extLst>
          </p:cNvPr>
          <p:cNvGraphicFramePr>
            <a:graphicFrameLocks noGrp="1"/>
          </p:cNvGraphicFramePr>
          <p:nvPr/>
        </p:nvGraphicFramePr>
        <p:xfrm>
          <a:off x="2435225" y="3886200"/>
          <a:ext cx="6378576" cy="1804988"/>
        </p:xfrm>
        <a:graphic>
          <a:graphicData uri="http://schemas.openxmlformats.org/drawingml/2006/table">
            <a:tbl>
              <a:tblPr/>
              <a:tblGrid>
                <a:gridCol w="1313161">
                  <a:extLst>
                    <a:ext uri="{9D8B030D-6E8A-4147-A177-3AD203B41FA5}">
                      <a16:colId xmlns:a16="http://schemas.microsoft.com/office/drawing/2014/main" val="3340434516"/>
                    </a:ext>
                  </a:extLst>
                </a:gridCol>
                <a:gridCol w="25400">
                  <a:extLst>
                    <a:ext uri="{9D8B030D-6E8A-4147-A177-3AD203B41FA5}">
                      <a16:colId xmlns:a16="http://schemas.microsoft.com/office/drawing/2014/main" val="3632893302"/>
                    </a:ext>
                  </a:extLst>
                </a:gridCol>
                <a:gridCol w="1641451">
                  <a:extLst>
                    <a:ext uri="{9D8B030D-6E8A-4147-A177-3AD203B41FA5}">
                      <a16:colId xmlns:a16="http://schemas.microsoft.com/office/drawing/2014/main" val="3765573762"/>
                    </a:ext>
                  </a:extLst>
                </a:gridCol>
                <a:gridCol w="25400">
                  <a:extLst>
                    <a:ext uri="{9D8B030D-6E8A-4147-A177-3AD203B41FA5}">
                      <a16:colId xmlns:a16="http://schemas.microsoft.com/office/drawing/2014/main" val="310652638"/>
                    </a:ext>
                  </a:extLst>
                </a:gridCol>
                <a:gridCol w="1641451">
                  <a:extLst>
                    <a:ext uri="{9D8B030D-6E8A-4147-A177-3AD203B41FA5}">
                      <a16:colId xmlns:a16="http://schemas.microsoft.com/office/drawing/2014/main" val="121954705"/>
                    </a:ext>
                  </a:extLst>
                </a:gridCol>
                <a:gridCol w="90262">
                  <a:extLst>
                    <a:ext uri="{9D8B030D-6E8A-4147-A177-3AD203B41FA5}">
                      <a16:colId xmlns:a16="http://schemas.microsoft.com/office/drawing/2014/main" val="4151467674"/>
                    </a:ext>
                  </a:extLst>
                </a:gridCol>
                <a:gridCol w="1641451">
                  <a:extLst>
                    <a:ext uri="{9D8B030D-6E8A-4147-A177-3AD203B41FA5}">
                      <a16:colId xmlns:a16="http://schemas.microsoft.com/office/drawing/2014/main" val="2877528344"/>
                    </a:ext>
                  </a:extLst>
                </a:gridCol>
              </a:tblGrid>
              <a:tr h="1442370">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1800" b="0" i="0" u="none" strike="noStrike" kern="0" cap="none" spc="-51" normalizeH="0" baseline="0" noProof="0">
                          <a:ln>
                            <a:noFill/>
                          </a:ln>
                          <a:solidFill>
                            <a:schemeClr val="accent2"/>
                          </a:solidFill>
                          <a:effectLst/>
                          <a:uLnTx/>
                          <a:uFillTx/>
                          <a:latin typeface="+mj-lt"/>
                          <a:ea typeface="Segoe UI" pitchFamily="34" charset="0"/>
                          <a:cs typeface="Segoe UI" pitchFamily="34" charset="0"/>
                        </a:rPr>
                        <a:t>With IoT </a:t>
                      </a:r>
                    </a:p>
                  </a:txBody>
                  <a:tcPr marL="93249" marR="93249" marT="93242" marB="93242">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4400" rtl="0" eaLnBrk="1" fontAlgn="auto" latinLnBrk="0" hangingPunct="1">
                        <a:lnSpc>
                          <a:spcPct val="90000"/>
                        </a:lnSpc>
                        <a:spcBef>
                          <a:spcPts val="0"/>
                        </a:spcBef>
                        <a:spcAft>
                          <a:spcPts val="1800"/>
                        </a:spcAft>
                        <a:buClrTx/>
                        <a:buSzTx/>
                        <a:buFontTx/>
                        <a:buNone/>
                        <a:tabLst/>
                        <a:defRPr/>
                      </a:pPr>
                      <a:endParaRPr lang="en-US" sz="100" kern="0" spc="-50">
                        <a:solidFill>
                          <a:schemeClr val="accent2"/>
                        </a:solidFill>
                        <a:ea typeface="Segoe UI" pitchFamily="34" charset="0"/>
                        <a:cs typeface="Segoe UI" pitchFamily="34" charset="0"/>
                      </a:endParaRPr>
                    </a:p>
                  </a:txBody>
                  <a:tcPr marL="0" marR="0" marT="0" marB="0">
                    <a:lnL w="571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Semibold" panose="020B0702040204020203" pitchFamily="34" charset="0"/>
                        </a:rPr>
                        <a:t>Exploit cloud solutions </a:t>
                      </a:r>
                      <a:r>
                        <a:rPr kumimoji="0" lang="en-US" sz="900" b="0" i="0" u="none" strike="noStrike" kern="0" cap="none" spc="0" normalizeH="0" baseline="0" noProof="0">
                          <a:ln>
                            <a:noFill/>
                          </a:ln>
                          <a:solidFill>
                            <a:srgbClr val="002050"/>
                          </a:solidFill>
                          <a:effectLst/>
                          <a:uLnTx/>
                          <a:uFillTx/>
                          <a:latin typeface="+mn-lt"/>
                          <a:ea typeface="Segoe UI" pitchFamily="34" charset="0"/>
                          <a:cs typeface="Segoe UI" pitchFamily="34" charset="0"/>
                        </a:rPr>
                        <a:t>to scale instantly and pay for only what you need</a:t>
                      </a:r>
                    </a:p>
                  </a:txBody>
                  <a:tcPr marL="93249" marR="93249" marT="93242" marB="932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700" kern="0" spc="0" baseline="0">
                        <a:solidFill>
                          <a:schemeClr val="bg1"/>
                        </a:solidFill>
                        <a:latin typeface="Segoe UI Light"/>
                        <a:ea typeface="Segoe UI" pitchFamily="34" charset="0"/>
                        <a:cs typeface="Segoe UI"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Semibold" panose="020B0702040204020203" pitchFamily="34" charset="0"/>
                        </a:rPr>
                        <a:t>Connect new devices now </a:t>
                      </a:r>
                      <a:r>
                        <a:rPr kumimoji="0" lang="en-US" sz="900" b="0" i="0" u="none" strike="noStrike" kern="0" cap="none" spc="0" normalizeH="0" baseline="0" noProof="0">
                          <a:ln>
                            <a:noFill/>
                          </a:ln>
                          <a:solidFill>
                            <a:srgbClr val="002050"/>
                          </a:solidFill>
                          <a:effectLst/>
                          <a:uLnTx/>
                          <a:uFillTx/>
                          <a:latin typeface="+mn-lt"/>
                          <a:ea typeface="Segoe UI" pitchFamily="34" charset="0"/>
                          <a:cs typeface="Segoe UI" pitchFamily="34" charset="0"/>
                        </a:rPr>
                        <a:t>with little or no configuration required</a:t>
                      </a:r>
                    </a:p>
                  </a:txBody>
                  <a:tcPr marL="93249" marR="93249" marT="93242" marB="932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endParaRPr lang="en-US" sz="1700" kern="0" spc="0" baseline="0">
                        <a:solidFill>
                          <a:schemeClr val="bg1"/>
                        </a:solidFill>
                        <a:latin typeface="Segoe UI Light"/>
                        <a:ea typeface="Segoe UI" pitchFamily="34" charset="0"/>
                        <a:cs typeface="Segoe UI" pitchFamily="34" charset="0"/>
                      </a:endParaRPr>
                    </a:p>
                  </a:txBody>
                  <a:tcPr marL="32431" marR="32431" marT="32429" marB="324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Semibold" panose="020B0702040204020203" pitchFamily="34" charset="0"/>
                        </a:rPr>
                        <a:t>Add to and extend systems faster </a:t>
                      </a:r>
                      <a:r>
                        <a:rPr kumimoji="0" lang="en-US" sz="900" b="0" i="0" u="none" strike="noStrike" kern="0" cap="none" spc="0" normalizeH="0" baseline="0" noProof="0">
                          <a:ln>
                            <a:noFill/>
                          </a:ln>
                          <a:solidFill>
                            <a:srgbClr val="002050"/>
                          </a:solidFill>
                          <a:effectLst/>
                          <a:uLnTx/>
                          <a:uFillTx/>
                          <a:latin typeface="+mn-lt"/>
                          <a:ea typeface="Segoe UI" pitchFamily="34" charset="0"/>
                          <a:cs typeface="Segoe UI" pitchFamily="34" charset="0"/>
                        </a:rPr>
                        <a:t>by building on the extensible architecture </a:t>
                      </a:r>
                    </a:p>
                  </a:txBody>
                  <a:tcPr marL="93249" marR="93249" marT="93242" marB="932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656480"/>
                  </a:ext>
                </a:extLst>
              </a:tr>
              <a:tr h="362618">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100" kern="0" spc="-50">
                        <a:solidFill>
                          <a:schemeClr val="bg1"/>
                        </a:solidFill>
                        <a:ea typeface="Segoe UI" pitchFamily="34" charset="0"/>
                        <a:cs typeface="Segoe UI" pitchFamily="34" charset="0"/>
                      </a:endParaRPr>
                    </a:p>
                  </a:txBody>
                  <a:tcPr marL="93249" marR="93249" marT="93242" marB="93242">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accent1"/>
                        </a:solidFill>
                        <a:ea typeface="Segoe UI" pitchFamily="34" charset="0"/>
                        <a:cs typeface="Segoe UI" pitchFamily="34" charset="0"/>
                      </a:endParaRPr>
                    </a:p>
                  </a:txBody>
                  <a:tcPr marL="0" marR="0" marT="0" marB="0" anchor="ctr">
                    <a:lnL w="5715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1</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2</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500" kern="0" spc="-50">
                        <a:solidFill>
                          <a:schemeClr val="bg1"/>
                        </a:solidFill>
                        <a:ea typeface="Segoe UI" pitchFamily="34" charset="0"/>
                        <a:cs typeface="Segoe UI" pitchFamily="34" charset="0"/>
                      </a:endParaRPr>
                    </a:p>
                  </a:txBody>
                  <a:tcPr marL="45720" marR="4572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400" kern="1200">
                          <a:solidFill>
                            <a:schemeClr val="dk1"/>
                          </a:solidFill>
                          <a:latin typeface="Segoe UI"/>
                        </a:defRPr>
                      </a:lvl1pPr>
                      <a:lvl2pPr marL="342900" algn="l" defTabSz="685800" rtl="0" eaLnBrk="1" latinLnBrk="0" hangingPunct="1">
                        <a:defRPr sz="1400" kern="1200">
                          <a:solidFill>
                            <a:schemeClr val="dk1"/>
                          </a:solidFill>
                          <a:latin typeface="Segoe UI"/>
                        </a:defRPr>
                      </a:lvl2pPr>
                      <a:lvl3pPr marL="685800" algn="l" defTabSz="685800" rtl="0" eaLnBrk="1" latinLnBrk="0" hangingPunct="1">
                        <a:defRPr sz="1400" kern="1200">
                          <a:solidFill>
                            <a:schemeClr val="dk1"/>
                          </a:solidFill>
                          <a:latin typeface="Segoe UI"/>
                        </a:defRPr>
                      </a:lvl3pPr>
                      <a:lvl4pPr marL="1028700" algn="l" defTabSz="685800" rtl="0" eaLnBrk="1" latinLnBrk="0" hangingPunct="1">
                        <a:defRPr sz="1400" kern="1200">
                          <a:solidFill>
                            <a:schemeClr val="dk1"/>
                          </a:solidFill>
                          <a:latin typeface="Segoe UI"/>
                        </a:defRPr>
                      </a:lvl4pPr>
                      <a:lvl5pPr marL="1371600" algn="l" defTabSz="685800" rtl="0" eaLnBrk="1" latinLnBrk="0" hangingPunct="1">
                        <a:defRPr sz="1400" kern="1200">
                          <a:solidFill>
                            <a:schemeClr val="dk1"/>
                          </a:solidFill>
                          <a:latin typeface="Segoe UI"/>
                        </a:defRPr>
                      </a:lvl5pPr>
                      <a:lvl6pPr marL="1714500" algn="l" defTabSz="685800" rtl="0" eaLnBrk="1" latinLnBrk="0" hangingPunct="1">
                        <a:defRPr sz="1400" kern="1200">
                          <a:solidFill>
                            <a:schemeClr val="dk1"/>
                          </a:solidFill>
                          <a:latin typeface="Segoe UI"/>
                        </a:defRPr>
                      </a:lvl6pPr>
                      <a:lvl7pPr marL="2057400" algn="l" defTabSz="685800" rtl="0" eaLnBrk="1" latinLnBrk="0" hangingPunct="1">
                        <a:defRPr sz="1400" kern="1200">
                          <a:solidFill>
                            <a:schemeClr val="dk1"/>
                          </a:solidFill>
                          <a:latin typeface="Segoe UI"/>
                        </a:defRPr>
                      </a:lvl7pPr>
                      <a:lvl8pPr marL="2400300" algn="l" defTabSz="685800" rtl="0" eaLnBrk="1" latinLnBrk="0" hangingPunct="1">
                        <a:defRPr sz="1400" kern="1200">
                          <a:solidFill>
                            <a:schemeClr val="dk1"/>
                          </a:solidFill>
                          <a:latin typeface="Segoe UI"/>
                        </a:defRPr>
                      </a:lvl8pPr>
                      <a:lvl9pPr marL="2743200" algn="l" defTabSz="685800" rtl="0" eaLnBrk="1" latinLnBrk="0" hangingPunct="1">
                        <a:defRPr sz="1400" kern="1200">
                          <a:solidFill>
                            <a:schemeClr val="dk1"/>
                          </a:solidFill>
                          <a:latin typeface="Segoe UI"/>
                        </a:defRPr>
                      </a:lvl9pPr>
                    </a:lstStyle>
                    <a:p>
                      <a:pPr marL="0" marR="0" lvl="0" indent="0" algn="l" defTabSz="913462" rtl="0" eaLnBrk="1" fontAlgn="base" latinLnBrk="0" hangingPunct="1">
                        <a:lnSpc>
                          <a:spcPct val="90000"/>
                        </a:lnSpc>
                        <a:spcBef>
                          <a:spcPct val="0"/>
                        </a:spcBef>
                        <a:spcAft>
                          <a:spcPct val="0"/>
                        </a:spcAft>
                        <a:buClrTx/>
                        <a:buSzTx/>
                        <a:buFontTx/>
                        <a:buNone/>
                        <a:tabLst/>
                        <a:defRPr/>
                      </a:pPr>
                      <a:r>
                        <a:rPr lang="en-US" sz="2000" kern="0" spc="-50">
                          <a:solidFill>
                            <a:schemeClr val="bg1"/>
                          </a:solidFill>
                          <a:latin typeface="Segoe UI Light"/>
                          <a:ea typeface="Segoe UI" pitchFamily="34" charset="0"/>
                          <a:cs typeface="Segoe UI" pitchFamily="34" charset="0"/>
                        </a:rPr>
                        <a:t>3</a:t>
                      </a:r>
                    </a:p>
                  </a:txBody>
                  <a:tcPr marL="121441" marR="12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662546"/>
                  </a:ext>
                </a:extLst>
              </a:tr>
            </a:tbl>
          </a:graphicData>
        </a:graphic>
      </p:graphicFrame>
      <p:sp>
        <p:nvSpPr>
          <p:cNvPr id="1029" name="Freeform 5">
            <a:extLst>
              <a:ext uri="{FF2B5EF4-FFF2-40B4-BE49-F238E27FC236}">
                <a16:creationId xmlns:a16="http://schemas.microsoft.com/office/drawing/2014/main" id="{96BCA974-EF61-4D2B-9B84-0DBAA8336595}"/>
              </a:ext>
            </a:extLst>
          </p:cNvPr>
          <p:cNvSpPr>
            <a:spLocks noEditPoints="1"/>
          </p:cNvSpPr>
          <p:nvPr/>
        </p:nvSpPr>
        <p:spPr bwMode="auto">
          <a:xfrm>
            <a:off x="2505075" y="5410200"/>
            <a:ext cx="228600" cy="233363"/>
          </a:xfrm>
          <a:custGeom>
            <a:avLst/>
            <a:gdLst>
              <a:gd name="T0" fmla="*/ 2475 w 4388"/>
              <a:gd name="T1" fmla="*/ 3077 h 4406"/>
              <a:gd name="T2" fmla="*/ 2592 w 4388"/>
              <a:gd name="T3" fmla="*/ 1981 h 4406"/>
              <a:gd name="T4" fmla="*/ 2425 w 4388"/>
              <a:gd name="T5" fmla="*/ 283 h 4406"/>
              <a:gd name="T6" fmla="*/ 2842 w 4388"/>
              <a:gd name="T7" fmla="*/ 387 h 4406"/>
              <a:gd name="T8" fmla="*/ 3221 w 4388"/>
              <a:gd name="T9" fmla="*/ 578 h 4406"/>
              <a:gd name="T10" fmla="*/ 3549 w 4388"/>
              <a:gd name="T11" fmla="*/ 843 h 4406"/>
              <a:gd name="T12" fmla="*/ 3813 w 4388"/>
              <a:gd name="T13" fmla="*/ 1173 h 4406"/>
              <a:gd name="T14" fmla="*/ 4004 w 4388"/>
              <a:gd name="T15" fmla="*/ 1553 h 4406"/>
              <a:gd name="T16" fmla="*/ 4107 w 4388"/>
              <a:gd name="T17" fmla="*/ 1972 h 4406"/>
              <a:gd name="T18" fmla="*/ 4118 w 4388"/>
              <a:gd name="T19" fmla="*/ 2367 h 4406"/>
              <a:gd name="T20" fmla="*/ 4035 w 4388"/>
              <a:gd name="T21" fmla="*/ 2790 h 4406"/>
              <a:gd name="T22" fmla="*/ 3864 w 4388"/>
              <a:gd name="T23" fmla="*/ 3176 h 4406"/>
              <a:gd name="T24" fmla="*/ 3613 w 4388"/>
              <a:gd name="T25" fmla="*/ 3513 h 4406"/>
              <a:gd name="T26" fmla="*/ 3300 w 4388"/>
              <a:gd name="T27" fmla="*/ 3786 h 4406"/>
              <a:gd name="T28" fmla="*/ 2931 w 4388"/>
              <a:gd name="T29" fmla="*/ 3990 h 4406"/>
              <a:gd name="T30" fmla="*/ 2520 w 4388"/>
              <a:gd name="T31" fmla="*/ 4111 h 4406"/>
              <a:gd name="T32" fmla="*/ 2131 w 4388"/>
              <a:gd name="T33" fmla="*/ 4139 h 4406"/>
              <a:gd name="T34" fmla="*/ 1700 w 4388"/>
              <a:gd name="T35" fmla="*/ 4080 h 4406"/>
              <a:gd name="T36" fmla="*/ 1306 w 4388"/>
              <a:gd name="T37" fmla="*/ 3930 h 4406"/>
              <a:gd name="T38" fmla="*/ 960 w 4388"/>
              <a:gd name="T39" fmla="*/ 3702 h 4406"/>
              <a:gd name="T40" fmla="*/ 672 w 4388"/>
              <a:gd name="T41" fmla="*/ 3406 h 4406"/>
              <a:gd name="T42" fmla="*/ 454 w 4388"/>
              <a:gd name="T43" fmla="*/ 3053 h 4406"/>
              <a:gd name="T44" fmla="*/ 313 w 4388"/>
              <a:gd name="T45" fmla="*/ 2653 h 4406"/>
              <a:gd name="T46" fmla="*/ 265 w 4388"/>
              <a:gd name="T47" fmla="*/ 2217 h 4406"/>
              <a:gd name="T48" fmla="*/ 304 w 4388"/>
              <a:gd name="T49" fmla="*/ 1828 h 4406"/>
              <a:gd name="T50" fmla="*/ 434 w 4388"/>
              <a:gd name="T51" fmla="*/ 1421 h 4406"/>
              <a:gd name="T52" fmla="*/ 645 w 4388"/>
              <a:gd name="T53" fmla="*/ 1056 h 4406"/>
              <a:gd name="T54" fmla="*/ 926 w 4388"/>
              <a:gd name="T55" fmla="*/ 748 h 4406"/>
              <a:gd name="T56" fmla="*/ 1266 w 4388"/>
              <a:gd name="T57" fmla="*/ 504 h 4406"/>
              <a:gd name="T58" fmla="*/ 1655 w 4388"/>
              <a:gd name="T59" fmla="*/ 342 h 4406"/>
              <a:gd name="T60" fmla="*/ 2081 w 4388"/>
              <a:gd name="T61" fmla="*/ 268 h 4406"/>
              <a:gd name="T62" fmla="*/ 1902 w 4388"/>
              <a:gd name="T63" fmla="*/ 18 h 4406"/>
              <a:gd name="T64" fmla="*/ 1428 w 4388"/>
              <a:gd name="T65" fmla="*/ 133 h 4406"/>
              <a:gd name="T66" fmla="*/ 1003 w 4388"/>
              <a:gd name="T67" fmla="*/ 346 h 4406"/>
              <a:gd name="T68" fmla="*/ 638 w 4388"/>
              <a:gd name="T69" fmla="*/ 643 h 4406"/>
              <a:gd name="T70" fmla="*/ 342 w 4388"/>
              <a:gd name="T71" fmla="*/ 1016 h 4406"/>
              <a:gd name="T72" fmla="*/ 131 w 4388"/>
              <a:gd name="T73" fmla="*/ 1448 h 4406"/>
              <a:gd name="T74" fmla="*/ 18 w 4388"/>
              <a:gd name="T75" fmla="*/ 1933 h 4406"/>
              <a:gd name="T76" fmla="*/ 7 w 4388"/>
              <a:gd name="T77" fmla="*/ 2387 h 4406"/>
              <a:gd name="T78" fmla="*/ 97 w 4388"/>
              <a:gd name="T79" fmla="*/ 2869 h 4406"/>
              <a:gd name="T80" fmla="*/ 288 w 4388"/>
              <a:gd name="T81" fmla="*/ 3309 h 4406"/>
              <a:gd name="T82" fmla="*/ 566 w 4388"/>
              <a:gd name="T83" fmla="*/ 3691 h 4406"/>
              <a:gd name="T84" fmla="*/ 917 w 4388"/>
              <a:gd name="T85" fmla="*/ 4004 h 4406"/>
              <a:gd name="T86" fmla="*/ 1329 w 4388"/>
              <a:gd name="T87" fmla="*/ 4235 h 4406"/>
              <a:gd name="T88" fmla="*/ 1792 w 4388"/>
              <a:gd name="T89" fmla="*/ 4372 h 4406"/>
              <a:gd name="T90" fmla="*/ 2237 w 4388"/>
              <a:gd name="T91" fmla="*/ 4406 h 4406"/>
              <a:gd name="T92" fmla="*/ 2738 w 4388"/>
              <a:gd name="T93" fmla="*/ 4338 h 4406"/>
              <a:gd name="T94" fmla="*/ 3194 w 4388"/>
              <a:gd name="T95" fmla="*/ 4168 h 4406"/>
              <a:gd name="T96" fmla="*/ 3592 w 4388"/>
              <a:gd name="T97" fmla="*/ 3909 h 4406"/>
              <a:gd name="T98" fmla="*/ 3923 w 4388"/>
              <a:gd name="T99" fmla="*/ 3570 h 4406"/>
              <a:gd name="T100" fmla="*/ 4174 w 4388"/>
              <a:gd name="T101" fmla="*/ 3169 h 4406"/>
              <a:gd name="T102" fmla="*/ 4334 w 4388"/>
              <a:gd name="T103" fmla="*/ 2713 h 4406"/>
              <a:gd name="T104" fmla="*/ 4388 w 4388"/>
              <a:gd name="T105" fmla="*/ 2217 h 4406"/>
              <a:gd name="T106" fmla="*/ 4345 w 4388"/>
              <a:gd name="T107" fmla="*/ 1767 h 4406"/>
              <a:gd name="T108" fmla="*/ 4197 w 4388"/>
              <a:gd name="T109" fmla="*/ 1299 h 4406"/>
              <a:gd name="T110" fmla="*/ 3956 w 4388"/>
              <a:gd name="T111" fmla="*/ 884 h 4406"/>
              <a:gd name="T112" fmla="*/ 3631 w 4388"/>
              <a:gd name="T113" fmla="*/ 535 h 4406"/>
              <a:gd name="T114" fmla="*/ 3241 w 4388"/>
              <a:gd name="T115" fmla="*/ 265 h 4406"/>
              <a:gd name="T116" fmla="*/ 2790 w 4388"/>
              <a:gd name="T117" fmla="*/ 83 h 4406"/>
              <a:gd name="T118" fmla="*/ 2295 w 4388"/>
              <a:gd name="T119" fmla="*/ 4 h 4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8" h="4406">
                <a:moveTo>
                  <a:pt x="2592" y="1981"/>
                </a:moveTo>
                <a:lnTo>
                  <a:pt x="2592" y="1981"/>
                </a:lnTo>
                <a:lnTo>
                  <a:pt x="1915" y="1360"/>
                </a:lnTo>
                <a:lnTo>
                  <a:pt x="1915" y="1360"/>
                </a:lnTo>
                <a:lnTo>
                  <a:pt x="2475" y="1360"/>
                </a:lnTo>
                <a:lnTo>
                  <a:pt x="2475" y="1360"/>
                </a:lnTo>
                <a:lnTo>
                  <a:pt x="3386" y="2217"/>
                </a:lnTo>
                <a:lnTo>
                  <a:pt x="3386" y="2217"/>
                </a:lnTo>
                <a:lnTo>
                  <a:pt x="2475" y="3077"/>
                </a:lnTo>
                <a:lnTo>
                  <a:pt x="2475" y="3077"/>
                </a:lnTo>
                <a:lnTo>
                  <a:pt x="1915" y="3077"/>
                </a:lnTo>
                <a:lnTo>
                  <a:pt x="1915" y="3077"/>
                </a:lnTo>
                <a:lnTo>
                  <a:pt x="2592" y="2425"/>
                </a:lnTo>
                <a:lnTo>
                  <a:pt x="2592" y="2425"/>
                </a:lnTo>
                <a:lnTo>
                  <a:pt x="1061" y="2425"/>
                </a:lnTo>
                <a:lnTo>
                  <a:pt x="1061" y="2425"/>
                </a:lnTo>
                <a:lnTo>
                  <a:pt x="1061" y="1981"/>
                </a:lnTo>
                <a:lnTo>
                  <a:pt x="2592" y="1981"/>
                </a:lnTo>
                <a:lnTo>
                  <a:pt x="2592" y="1981"/>
                </a:lnTo>
                <a:lnTo>
                  <a:pt x="2592" y="1981"/>
                </a:lnTo>
                <a:close/>
                <a:moveTo>
                  <a:pt x="2180" y="267"/>
                </a:moveTo>
                <a:lnTo>
                  <a:pt x="2180" y="267"/>
                </a:lnTo>
                <a:lnTo>
                  <a:pt x="2230" y="267"/>
                </a:lnTo>
                <a:lnTo>
                  <a:pt x="2279" y="268"/>
                </a:lnTo>
                <a:lnTo>
                  <a:pt x="2327" y="272"/>
                </a:lnTo>
                <a:lnTo>
                  <a:pt x="2376" y="277"/>
                </a:lnTo>
                <a:lnTo>
                  <a:pt x="2425" y="283"/>
                </a:lnTo>
                <a:lnTo>
                  <a:pt x="2473" y="290"/>
                </a:lnTo>
                <a:lnTo>
                  <a:pt x="2520" y="297"/>
                </a:lnTo>
                <a:lnTo>
                  <a:pt x="2567" y="306"/>
                </a:lnTo>
                <a:lnTo>
                  <a:pt x="2614" y="317"/>
                </a:lnTo>
                <a:lnTo>
                  <a:pt x="2661" y="330"/>
                </a:lnTo>
                <a:lnTo>
                  <a:pt x="2707" y="342"/>
                </a:lnTo>
                <a:lnTo>
                  <a:pt x="2752" y="355"/>
                </a:lnTo>
                <a:lnTo>
                  <a:pt x="2797" y="371"/>
                </a:lnTo>
                <a:lnTo>
                  <a:pt x="2842" y="387"/>
                </a:lnTo>
                <a:lnTo>
                  <a:pt x="2888" y="403"/>
                </a:lnTo>
                <a:lnTo>
                  <a:pt x="2931" y="422"/>
                </a:lnTo>
                <a:lnTo>
                  <a:pt x="2974" y="441"/>
                </a:lnTo>
                <a:lnTo>
                  <a:pt x="3017" y="461"/>
                </a:lnTo>
                <a:lnTo>
                  <a:pt x="3059" y="483"/>
                </a:lnTo>
                <a:lnTo>
                  <a:pt x="3100" y="504"/>
                </a:lnTo>
                <a:lnTo>
                  <a:pt x="3141" y="528"/>
                </a:lnTo>
                <a:lnTo>
                  <a:pt x="3181" y="553"/>
                </a:lnTo>
                <a:lnTo>
                  <a:pt x="3221" y="578"/>
                </a:lnTo>
                <a:lnTo>
                  <a:pt x="3260" y="603"/>
                </a:lnTo>
                <a:lnTo>
                  <a:pt x="3300" y="630"/>
                </a:lnTo>
                <a:lnTo>
                  <a:pt x="3338" y="657"/>
                </a:lnTo>
                <a:lnTo>
                  <a:pt x="3374" y="686"/>
                </a:lnTo>
                <a:lnTo>
                  <a:pt x="3410" y="717"/>
                </a:lnTo>
                <a:lnTo>
                  <a:pt x="3446" y="748"/>
                </a:lnTo>
                <a:lnTo>
                  <a:pt x="3482" y="778"/>
                </a:lnTo>
                <a:lnTo>
                  <a:pt x="3516" y="811"/>
                </a:lnTo>
                <a:lnTo>
                  <a:pt x="3549" y="843"/>
                </a:lnTo>
                <a:lnTo>
                  <a:pt x="3583" y="877"/>
                </a:lnTo>
                <a:lnTo>
                  <a:pt x="3613" y="911"/>
                </a:lnTo>
                <a:lnTo>
                  <a:pt x="3646" y="946"/>
                </a:lnTo>
                <a:lnTo>
                  <a:pt x="3675" y="982"/>
                </a:lnTo>
                <a:lnTo>
                  <a:pt x="3705" y="1020"/>
                </a:lnTo>
                <a:lnTo>
                  <a:pt x="3734" y="1056"/>
                </a:lnTo>
                <a:lnTo>
                  <a:pt x="3761" y="1093"/>
                </a:lnTo>
                <a:lnTo>
                  <a:pt x="3788" y="1133"/>
                </a:lnTo>
                <a:lnTo>
                  <a:pt x="3813" y="1173"/>
                </a:lnTo>
                <a:lnTo>
                  <a:pt x="3839" y="1212"/>
                </a:lnTo>
                <a:lnTo>
                  <a:pt x="3864" y="1252"/>
                </a:lnTo>
                <a:lnTo>
                  <a:pt x="3887" y="1293"/>
                </a:lnTo>
                <a:lnTo>
                  <a:pt x="3909" y="1335"/>
                </a:lnTo>
                <a:lnTo>
                  <a:pt x="3930" y="1378"/>
                </a:lnTo>
                <a:lnTo>
                  <a:pt x="3950" y="1421"/>
                </a:lnTo>
                <a:lnTo>
                  <a:pt x="3968" y="1464"/>
                </a:lnTo>
                <a:lnTo>
                  <a:pt x="3986" y="1508"/>
                </a:lnTo>
                <a:lnTo>
                  <a:pt x="4004" y="1553"/>
                </a:lnTo>
                <a:lnTo>
                  <a:pt x="4021" y="1598"/>
                </a:lnTo>
                <a:lnTo>
                  <a:pt x="4035" y="1643"/>
                </a:lnTo>
                <a:lnTo>
                  <a:pt x="4049" y="1688"/>
                </a:lnTo>
                <a:lnTo>
                  <a:pt x="4062" y="1735"/>
                </a:lnTo>
                <a:lnTo>
                  <a:pt x="4073" y="1781"/>
                </a:lnTo>
                <a:lnTo>
                  <a:pt x="4084" y="1828"/>
                </a:lnTo>
                <a:lnTo>
                  <a:pt x="4093" y="1877"/>
                </a:lnTo>
                <a:lnTo>
                  <a:pt x="4102" y="1924"/>
                </a:lnTo>
                <a:lnTo>
                  <a:pt x="4107" y="1972"/>
                </a:lnTo>
                <a:lnTo>
                  <a:pt x="4114" y="2021"/>
                </a:lnTo>
                <a:lnTo>
                  <a:pt x="4118" y="2070"/>
                </a:lnTo>
                <a:lnTo>
                  <a:pt x="4121" y="2118"/>
                </a:lnTo>
                <a:lnTo>
                  <a:pt x="4123" y="2169"/>
                </a:lnTo>
                <a:lnTo>
                  <a:pt x="4123" y="2217"/>
                </a:lnTo>
                <a:lnTo>
                  <a:pt x="4123" y="2217"/>
                </a:lnTo>
                <a:lnTo>
                  <a:pt x="4123" y="2268"/>
                </a:lnTo>
                <a:lnTo>
                  <a:pt x="4121" y="2318"/>
                </a:lnTo>
                <a:lnTo>
                  <a:pt x="4118" y="2367"/>
                </a:lnTo>
                <a:lnTo>
                  <a:pt x="4114" y="2416"/>
                </a:lnTo>
                <a:lnTo>
                  <a:pt x="4107" y="2464"/>
                </a:lnTo>
                <a:lnTo>
                  <a:pt x="4102" y="2511"/>
                </a:lnTo>
                <a:lnTo>
                  <a:pt x="4093" y="2560"/>
                </a:lnTo>
                <a:lnTo>
                  <a:pt x="4084" y="2606"/>
                </a:lnTo>
                <a:lnTo>
                  <a:pt x="4073" y="2653"/>
                </a:lnTo>
                <a:lnTo>
                  <a:pt x="4062" y="2700"/>
                </a:lnTo>
                <a:lnTo>
                  <a:pt x="4049" y="2745"/>
                </a:lnTo>
                <a:lnTo>
                  <a:pt x="4035" y="2790"/>
                </a:lnTo>
                <a:lnTo>
                  <a:pt x="4021" y="2835"/>
                </a:lnTo>
                <a:lnTo>
                  <a:pt x="4004" y="2880"/>
                </a:lnTo>
                <a:lnTo>
                  <a:pt x="3986" y="2924"/>
                </a:lnTo>
                <a:lnTo>
                  <a:pt x="3968" y="2969"/>
                </a:lnTo>
                <a:lnTo>
                  <a:pt x="3950" y="3010"/>
                </a:lnTo>
                <a:lnTo>
                  <a:pt x="3930" y="3053"/>
                </a:lnTo>
                <a:lnTo>
                  <a:pt x="3909" y="3095"/>
                </a:lnTo>
                <a:lnTo>
                  <a:pt x="3887" y="3136"/>
                </a:lnTo>
                <a:lnTo>
                  <a:pt x="3864" y="3176"/>
                </a:lnTo>
                <a:lnTo>
                  <a:pt x="3839" y="3215"/>
                </a:lnTo>
                <a:lnTo>
                  <a:pt x="3813" y="3255"/>
                </a:lnTo>
                <a:lnTo>
                  <a:pt x="3788" y="3295"/>
                </a:lnTo>
                <a:lnTo>
                  <a:pt x="3761" y="3332"/>
                </a:lnTo>
                <a:lnTo>
                  <a:pt x="3734" y="3370"/>
                </a:lnTo>
                <a:lnTo>
                  <a:pt x="3705" y="3406"/>
                </a:lnTo>
                <a:lnTo>
                  <a:pt x="3675" y="3442"/>
                </a:lnTo>
                <a:lnTo>
                  <a:pt x="3646" y="3477"/>
                </a:lnTo>
                <a:lnTo>
                  <a:pt x="3613" y="3513"/>
                </a:lnTo>
                <a:lnTo>
                  <a:pt x="3583" y="3545"/>
                </a:lnTo>
                <a:lnTo>
                  <a:pt x="3549" y="3579"/>
                </a:lnTo>
                <a:lnTo>
                  <a:pt x="3516" y="3610"/>
                </a:lnTo>
                <a:lnTo>
                  <a:pt x="3482" y="3642"/>
                </a:lnTo>
                <a:lnTo>
                  <a:pt x="3446" y="3673"/>
                </a:lnTo>
                <a:lnTo>
                  <a:pt x="3410" y="3702"/>
                </a:lnTo>
                <a:lnTo>
                  <a:pt x="3374" y="3731"/>
                </a:lnTo>
                <a:lnTo>
                  <a:pt x="3338" y="3759"/>
                </a:lnTo>
                <a:lnTo>
                  <a:pt x="3300" y="3786"/>
                </a:lnTo>
                <a:lnTo>
                  <a:pt x="3260" y="3813"/>
                </a:lnTo>
                <a:lnTo>
                  <a:pt x="3221" y="3839"/>
                </a:lnTo>
                <a:lnTo>
                  <a:pt x="3181" y="3862"/>
                </a:lnTo>
                <a:lnTo>
                  <a:pt x="3141" y="3887"/>
                </a:lnTo>
                <a:lnTo>
                  <a:pt x="3100" y="3909"/>
                </a:lnTo>
                <a:lnTo>
                  <a:pt x="3059" y="3930"/>
                </a:lnTo>
                <a:lnTo>
                  <a:pt x="3017" y="3952"/>
                </a:lnTo>
                <a:lnTo>
                  <a:pt x="2974" y="3972"/>
                </a:lnTo>
                <a:lnTo>
                  <a:pt x="2931" y="3990"/>
                </a:lnTo>
                <a:lnTo>
                  <a:pt x="2888" y="4008"/>
                </a:lnTo>
                <a:lnTo>
                  <a:pt x="2842" y="4024"/>
                </a:lnTo>
                <a:lnTo>
                  <a:pt x="2797" y="4040"/>
                </a:lnTo>
                <a:lnTo>
                  <a:pt x="2752" y="4055"/>
                </a:lnTo>
                <a:lnTo>
                  <a:pt x="2707" y="4067"/>
                </a:lnTo>
                <a:lnTo>
                  <a:pt x="2661" y="4080"/>
                </a:lnTo>
                <a:lnTo>
                  <a:pt x="2614" y="4091"/>
                </a:lnTo>
                <a:lnTo>
                  <a:pt x="2567" y="4102"/>
                </a:lnTo>
                <a:lnTo>
                  <a:pt x="2520" y="4111"/>
                </a:lnTo>
                <a:lnTo>
                  <a:pt x="2473" y="4118"/>
                </a:lnTo>
                <a:lnTo>
                  <a:pt x="2425" y="4125"/>
                </a:lnTo>
                <a:lnTo>
                  <a:pt x="2376" y="4130"/>
                </a:lnTo>
                <a:lnTo>
                  <a:pt x="2327" y="4134"/>
                </a:lnTo>
                <a:lnTo>
                  <a:pt x="2279" y="4138"/>
                </a:lnTo>
                <a:lnTo>
                  <a:pt x="2230" y="4139"/>
                </a:lnTo>
                <a:lnTo>
                  <a:pt x="2180" y="4141"/>
                </a:lnTo>
                <a:lnTo>
                  <a:pt x="2180" y="4141"/>
                </a:lnTo>
                <a:lnTo>
                  <a:pt x="2131" y="4139"/>
                </a:lnTo>
                <a:lnTo>
                  <a:pt x="2081" y="4138"/>
                </a:lnTo>
                <a:lnTo>
                  <a:pt x="2032" y="4134"/>
                </a:lnTo>
                <a:lnTo>
                  <a:pt x="1983" y="4130"/>
                </a:lnTo>
                <a:lnTo>
                  <a:pt x="1935" y="4125"/>
                </a:lnTo>
                <a:lnTo>
                  <a:pt x="1888" y="4118"/>
                </a:lnTo>
                <a:lnTo>
                  <a:pt x="1839" y="4111"/>
                </a:lnTo>
                <a:lnTo>
                  <a:pt x="1792" y="4102"/>
                </a:lnTo>
                <a:lnTo>
                  <a:pt x="1747" y="4091"/>
                </a:lnTo>
                <a:lnTo>
                  <a:pt x="1700" y="4080"/>
                </a:lnTo>
                <a:lnTo>
                  <a:pt x="1655" y="4067"/>
                </a:lnTo>
                <a:lnTo>
                  <a:pt x="1609" y="4055"/>
                </a:lnTo>
                <a:lnTo>
                  <a:pt x="1565" y="4040"/>
                </a:lnTo>
                <a:lnTo>
                  <a:pt x="1520" y="4024"/>
                </a:lnTo>
                <a:lnTo>
                  <a:pt x="1477" y="4008"/>
                </a:lnTo>
                <a:lnTo>
                  <a:pt x="1434" y="3990"/>
                </a:lnTo>
                <a:lnTo>
                  <a:pt x="1391" y="3972"/>
                </a:lnTo>
                <a:lnTo>
                  <a:pt x="1349" y="3952"/>
                </a:lnTo>
                <a:lnTo>
                  <a:pt x="1306" y="3930"/>
                </a:lnTo>
                <a:lnTo>
                  <a:pt x="1266" y="3909"/>
                </a:lnTo>
                <a:lnTo>
                  <a:pt x="1225" y="3887"/>
                </a:lnTo>
                <a:lnTo>
                  <a:pt x="1185" y="3862"/>
                </a:lnTo>
                <a:lnTo>
                  <a:pt x="1146" y="3839"/>
                </a:lnTo>
                <a:lnTo>
                  <a:pt x="1108" y="3813"/>
                </a:lnTo>
                <a:lnTo>
                  <a:pt x="1070" y="3786"/>
                </a:lnTo>
                <a:lnTo>
                  <a:pt x="1032" y="3759"/>
                </a:lnTo>
                <a:lnTo>
                  <a:pt x="996" y="3731"/>
                </a:lnTo>
                <a:lnTo>
                  <a:pt x="960" y="3702"/>
                </a:lnTo>
                <a:lnTo>
                  <a:pt x="926" y="3673"/>
                </a:lnTo>
                <a:lnTo>
                  <a:pt x="892" y="3642"/>
                </a:lnTo>
                <a:lnTo>
                  <a:pt x="857" y="3610"/>
                </a:lnTo>
                <a:lnTo>
                  <a:pt x="825" y="3579"/>
                </a:lnTo>
                <a:lnTo>
                  <a:pt x="793" y="3545"/>
                </a:lnTo>
                <a:lnTo>
                  <a:pt x="762" y="3513"/>
                </a:lnTo>
                <a:lnTo>
                  <a:pt x="731" y="3477"/>
                </a:lnTo>
                <a:lnTo>
                  <a:pt x="701" y="3442"/>
                </a:lnTo>
                <a:lnTo>
                  <a:pt x="672" y="3406"/>
                </a:lnTo>
                <a:lnTo>
                  <a:pt x="645" y="3370"/>
                </a:lnTo>
                <a:lnTo>
                  <a:pt x="618" y="3332"/>
                </a:lnTo>
                <a:lnTo>
                  <a:pt x="591" y="3295"/>
                </a:lnTo>
                <a:lnTo>
                  <a:pt x="566" y="3255"/>
                </a:lnTo>
                <a:lnTo>
                  <a:pt x="542" y="3215"/>
                </a:lnTo>
                <a:lnTo>
                  <a:pt x="519" y="3176"/>
                </a:lnTo>
                <a:lnTo>
                  <a:pt x="495" y="3136"/>
                </a:lnTo>
                <a:lnTo>
                  <a:pt x="474" y="3095"/>
                </a:lnTo>
                <a:lnTo>
                  <a:pt x="454" y="3053"/>
                </a:lnTo>
                <a:lnTo>
                  <a:pt x="434" y="3010"/>
                </a:lnTo>
                <a:lnTo>
                  <a:pt x="414" y="2969"/>
                </a:lnTo>
                <a:lnTo>
                  <a:pt x="398" y="2924"/>
                </a:lnTo>
                <a:lnTo>
                  <a:pt x="380" y="2880"/>
                </a:lnTo>
                <a:lnTo>
                  <a:pt x="366" y="2835"/>
                </a:lnTo>
                <a:lnTo>
                  <a:pt x="351" y="2790"/>
                </a:lnTo>
                <a:lnTo>
                  <a:pt x="337" y="2745"/>
                </a:lnTo>
                <a:lnTo>
                  <a:pt x="326" y="2700"/>
                </a:lnTo>
                <a:lnTo>
                  <a:pt x="313" y="2653"/>
                </a:lnTo>
                <a:lnTo>
                  <a:pt x="304" y="2606"/>
                </a:lnTo>
                <a:lnTo>
                  <a:pt x="295" y="2560"/>
                </a:lnTo>
                <a:lnTo>
                  <a:pt x="286" y="2511"/>
                </a:lnTo>
                <a:lnTo>
                  <a:pt x="281" y="2464"/>
                </a:lnTo>
                <a:lnTo>
                  <a:pt x="276" y="2416"/>
                </a:lnTo>
                <a:lnTo>
                  <a:pt x="270" y="2367"/>
                </a:lnTo>
                <a:lnTo>
                  <a:pt x="268" y="2318"/>
                </a:lnTo>
                <a:lnTo>
                  <a:pt x="267" y="2268"/>
                </a:lnTo>
                <a:lnTo>
                  <a:pt x="265" y="2217"/>
                </a:lnTo>
                <a:lnTo>
                  <a:pt x="265" y="2217"/>
                </a:lnTo>
                <a:lnTo>
                  <a:pt x="267" y="2169"/>
                </a:lnTo>
                <a:lnTo>
                  <a:pt x="268" y="2118"/>
                </a:lnTo>
                <a:lnTo>
                  <a:pt x="270" y="2070"/>
                </a:lnTo>
                <a:lnTo>
                  <a:pt x="276" y="2021"/>
                </a:lnTo>
                <a:lnTo>
                  <a:pt x="281" y="1972"/>
                </a:lnTo>
                <a:lnTo>
                  <a:pt x="286" y="1924"/>
                </a:lnTo>
                <a:lnTo>
                  <a:pt x="295" y="1877"/>
                </a:lnTo>
                <a:lnTo>
                  <a:pt x="304" y="1828"/>
                </a:lnTo>
                <a:lnTo>
                  <a:pt x="313" y="1781"/>
                </a:lnTo>
                <a:lnTo>
                  <a:pt x="326" y="1735"/>
                </a:lnTo>
                <a:lnTo>
                  <a:pt x="337" y="1688"/>
                </a:lnTo>
                <a:lnTo>
                  <a:pt x="351" y="1643"/>
                </a:lnTo>
                <a:lnTo>
                  <a:pt x="366" y="1598"/>
                </a:lnTo>
                <a:lnTo>
                  <a:pt x="380" y="1553"/>
                </a:lnTo>
                <a:lnTo>
                  <a:pt x="398" y="1508"/>
                </a:lnTo>
                <a:lnTo>
                  <a:pt x="414" y="1464"/>
                </a:lnTo>
                <a:lnTo>
                  <a:pt x="434" y="1421"/>
                </a:lnTo>
                <a:lnTo>
                  <a:pt x="454" y="1378"/>
                </a:lnTo>
                <a:lnTo>
                  <a:pt x="474" y="1335"/>
                </a:lnTo>
                <a:lnTo>
                  <a:pt x="495" y="1293"/>
                </a:lnTo>
                <a:lnTo>
                  <a:pt x="519" y="1252"/>
                </a:lnTo>
                <a:lnTo>
                  <a:pt x="542" y="1212"/>
                </a:lnTo>
                <a:lnTo>
                  <a:pt x="566" y="1173"/>
                </a:lnTo>
                <a:lnTo>
                  <a:pt x="591" y="1133"/>
                </a:lnTo>
                <a:lnTo>
                  <a:pt x="618" y="1093"/>
                </a:lnTo>
                <a:lnTo>
                  <a:pt x="645" y="1056"/>
                </a:lnTo>
                <a:lnTo>
                  <a:pt x="672" y="1020"/>
                </a:lnTo>
                <a:lnTo>
                  <a:pt x="701" y="982"/>
                </a:lnTo>
                <a:lnTo>
                  <a:pt x="731" y="946"/>
                </a:lnTo>
                <a:lnTo>
                  <a:pt x="762" y="911"/>
                </a:lnTo>
                <a:lnTo>
                  <a:pt x="793" y="877"/>
                </a:lnTo>
                <a:lnTo>
                  <a:pt x="825" y="843"/>
                </a:lnTo>
                <a:lnTo>
                  <a:pt x="857" y="811"/>
                </a:lnTo>
                <a:lnTo>
                  <a:pt x="892" y="778"/>
                </a:lnTo>
                <a:lnTo>
                  <a:pt x="926" y="748"/>
                </a:lnTo>
                <a:lnTo>
                  <a:pt x="960" y="717"/>
                </a:lnTo>
                <a:lnTo>
                  <a:pt x="996" y="686"/>
                </a:lnTo>
                <a:lnTo>
                  <a:pt x="1032" y="657"/>
                </a:lnTo>
                <a:lnTo>
                  <a:pt x="1070" y="630"/>
                </a:lnTo>
                <a:lnTo>
                  <a:pt x="1108" y="603"/>
                </a:lnTo>
                <a:lnTo>
                  <a:pt x="1146" y="578"/>
                </a:lnTo>
                <a:lnTo>
                  <a:pt x="1185" y="553"/>
                </a:lnTo>
                <a:lnTo>
                  <a:pt x="1225" y="528"/>
                </a:lnTo>
                <a:lnTo>
                  <a:pt x="1266" y="504"/>
                </a:lnTo>
                <a:lnTo>
                  <a:pt x="1306" y="483"/>
                </a:lnTo>
                <a:lnTo>
                  <a:pt x="1349" y="461"/>
                </a:lnTo>
                <a:lnTo>
                  <a:pt x="1391" y="441"/>
                </a:lnTo>
                <a:lnTo>
                  <a:pt x="1434" y="422"/>
                </a:lnTo>
                <a:lnTo>
                  <a:pt x="1477" y="403"/>
                </a:lnTo>
                <a:lnTo>
                  <a:pt x="1520" y="387"/>
                </a:lnTo>
                <a:lnTo>
                  <a:pt x="1565" y="371"/>
                </a:lnTo>
                <a:lnTo>
                  <a:pt x="1609" y="355"/>
                </a:lnTo>
                <a:lnTo>
                  <a:pt x="1655" y="342"/>
                </a:lnTo>
                <a:lnTo>
                  <a:pt x="1700" y="330"/>
                </a:lnTo>
                <a:lnTo>
                  <a:pt x="1747" y="317"/>
                </a:lnTo>
                <a:lnTo>
                  <a:pt x="1792" y="306"/>
                </a:lnTo>
                <a:lnTo>
                  <a:pt x="1839" y="297"/>
                </a:lnTo>
                <a:lnTo>
                  <a:pt x="1888" y="290"/>
                </a:lnTo>
                <a:lnTo>
                  <a:pt x="1935" y="283"/>
                </a:lnTo>
                <a:lnTo>
                  <a:pt x="1983" y="277"/>
                </a:lnTo>
                <a:lnTo>
                  <a:pt x="2032" y="272"/>
                </a:lnTo>
                <a:lnTo>
                  <a:pt x="2081" y="268"/>
                </a:lnTo>
                <a:lnTo>
                  <a:pt x="2131" y="267"/>
                </a:lnTo>
                <a:lnTo>
                  <a:pt x="2180" y="267"/>
                </a:lnTo>
                <a:close/>
                <a:moveTo>
                  <a:pt x="2180" y="0"/>
                </a:moveTo>
                <a:lnTo>
                  <a:pt x="2180" y="0"/>
                </a:lnTo>
                <a:lnTo>
                  <a:pt x="2124" y="2"/>
                </a:lnTo>
                <a:lnTo>
                  <a:pt x="2068" y="4"/>
                </a:lnTo>
                <a:lnTo>
                  <a:pt x="2012" y="7"/>
                </a:lnTo>
                <a:lnTo>
                  <a:pt x="1956" y="13"/>
                </a:lnTo>
                <a:lnTo>
                  <a:pt x="1902" y="18"/>
                </a:lnTo>
                <a:lnTo>
                  <a:pt x="1846" y="25"/>
                </a:lnTo>
                <a:lnTo>
                  <a:pt x="1792" y="34"/>
                </a:lnTo>
                <a:lnTo>
                  <a:pt x="1740" y="45"/>
                </a:lnTo>
                <a:lnTo>
                  <a:pt x="1686" y="56"/>
                </a:lnTo>
                <a:lnTo>
                  <a:pt x="1634" y="68"/>
                </a:lnTo>
                <a:lnTo>
                  <a:pt x="1582" y="83"/>
                </a:lnTo>
                <a:lnTo>
                  <a:pt x="1529" y="99"/>
                </a:lnTo>
                <a:lnTo>
                  <a:pt x="1479" y="115"/>
                </a:lnTo>
                <a:lnTo>
                  <a:pt x="1428" y="133"/>
                </a:lnTo>
                <a:lnTo>
                  <a:pt x="1378" y="151"/>
                </a:lnTo>
                <a:lnTo>
                  <a:pt x="1329" y="173"/>
                </a:lnTo>
                <a:lnTo>
                  <a:pt x="1281" y="195"/>
                </a:lnTo>
                <a:lnTo>
                  <a:pt x="1234" y="216"/>
                </a:lnTo>
                <a:lnTo>
                  <a:pt x="1185" y="240"/>
                </a:lnTo>
                <a:lnTo>
                  <a:pt x="1138" y="265"/>
                </a:lnTo>
                <a:lnTo>
                  <a:pt x="1093" y="290"/>
                </a:lnTo>
                <a:lnTo>
                  <a:pt x="1048" y="317"/>
                </a:lnTo>
                <a:lnTo>
                  <a:pt x="1003" y="346"/>
                </a:lnTo>
                <a:lnTo>
                  <a:pt x="960" y="375"/>
                </a:lnTo>
                <a:lnTo>
                  <a:pt x="917" y="405"/>
                </a:lnTo>
                <a:lnTo>
                  <a:pt x="874" y="436"/>
                </a:lnTo>
                <a:lnTo>
                  <a:pt x="832" y="468"/>
                </a:lnTo>
                <a:lnTo>
                  <a:pt x="791" y="501"/>
                </a:lnTo>
                <a:lnTo>
                  <a:pt x="751" y="535"/>
                </a:lnTo>
                <a:lnTo>
                  <a:pt x="713" y="571"/>
                </a:lnTo>
                <a:lnTo>
                  <a:pt x="674" y="607"/>
                </a:lnTo>
                <a:lnTo>
                  <a:pt x="638" y="643"/>
                </a:lnTo>
                <a:lnTo>
                  <a:pt x="600" y="681"/>
                </a:lnTo>
                <a:lnTo>
                  <a:pt x="566" y="721"/>
                </a:lnTo>
                <a:lnTo>
                  <a:pt x="530" y="760"/>
                </a:lnTo>
                <a:lnTo>
                  <a:pt x="497" y="800"/>
                </a:lnTo>
                <a:lnTo>
                  <a:pt x="463" y="841"/>
                </a:lnTo>
                <a:lnTo>
                  <a:pt x="432" y="884"/>
                </a:lnTo>
                <a:lnTo>
                  <a:pt x="402" y="928"/>
                </a:lnTo>
                <a:lnTo>
                  <a:pt x="371" y="971"/>
                </a:lnTo>
                <a:lnTo>
                  <a:pt x="342" y="1016"/>
                </a:lnTo>
                <a:lnTo>
                  <a:pt x="315" y="1061"/>
                </a:lnTo>
                <a:lnTo>
                  <a:pt x="288" y="1106"/>
                </a:lnTo>
                <a:lnTo>
                  <a:pt x="263" y="1153"/>
                </a:lnTo>
                <a:lnTo>
                  <a:pt x="238" y="1201"/>
                </a:lnTo>
                <a:lnTo>
                  <a:pt x="214" y="1250"/>
                </a:lnTo>
                <a:lnTo>
                  <a:pt x="193" y="1299"/>
                </a:lnTo>
                <a:lnTo>
                  <a:pt x="171" y="1347"/>
                </a:lnTo>
                <a:lnTo>
                  <a:pt x="151" y="1398"/>
                </a:lnTo>
                <a:lnTo>
                  <a:pt x="131" y="1448"/>
                </a:lnTo>
                <a:lnTo>
                  <a:pt x="113" y="1500"/>
                </a:lnTo>
                <a:lnTo>
                  <a:pt x="97" y="1553"/>
                </a:lnTo>
                <a:lnTo>
                  <a:pt x="83" y="1605"/>
                </a:lnTo>
                <a:lnTo>
                  <a:pt x="68" y="1659"/>
                </a:lnTo>
                <a:lnTo>
                  <a:pt x="56" y="1711"/>
                </a:lnTo>
                <a:lnTo>
                  <a:pt x="45" y="1767"/>
                </a:lnTo>
                <a:lnTo>
                  <a:pt x="34" y="1821"/>
                </a:lnTo>
                <a:lnTo>
                  <a:pt x="25" y="1877"/>
                </a:lnTo>
                <a:lnTo>
                  <a:pt x="18" y="1933"/>
                </a:lnTo>
                <a:lnTo>
                  <a:pt x="11" y="1989"/>
                </a:lnTo>
                <a:lnTo>
                  <a:pt x="7" y="2046"/>
                </a:lnTo>
                <a:lnTo>
                  <a:pt x="4" y="2102"/>
                </a:lnTo>
                <a:lnTo>
                  <a:pt x="0" y="2160"/>
                </a:lnTo>
                <a:lnTo>
                  <a:pt x="0" y="2217"/>
                </a:lnTo>
                <a:lnTo>
                  <a:pt x="0" y="2217"/>
                </a:lnTo>
                <a:lnTo>
                  <a:pt x="0" y="2275"/>
                </a:lnTo>
                <a:lnTo>
                  <a:pt x="4" y="2331"/>
                </a:lnTo>
                <a:lnTo>
                  <a:pt x="7" y="2387"/>
                </a:lnTo>
                <a:lnTo>
                  <a:pt x="11" y="2443"/>
                </a:lnTo>
                <a:lnTo>
                  <a:pt x="18" y="2498"/>
                </a:lnTo>
                <a:lnTo>
                  <a:pt x="25" y="2552"/>
                </a:lnTo>
                <a:lnTo>
                  <a:pt x="34" y="2606"/>
                </a:lnTo>
                <a:lnTo>
                  <a:pt x="45" y="2661"/>
                </a:lnTo>
                <a:lnTo>
                  <a:pt x="56" y="2713"/>
                </a:lnTo>
                <a:lnTo>
                  <a:pt x="68" y="2767"/>
                </a:lnTo>
                <a:lnTo>
                  <a:pt x="83" y="2819"/>
                </a:lnTo>
                <a:lnTo>
                  <a:pt x="97" y="2869"/>
                </a:lnTo>
                <a:lnTo>
                  <a:pt x="113" y="2922"/>
                </a:lnTo>
                <a:lnTo>
                  <a:pt x="131" y="2972"/>
                </a:lnTo>
                <a:lnTo>
                  <a:pt x="151" y="3023"/>
                </a:lnTo>
                <a:lnTo>
                  <a:pt x="171" y="3071"/>
                </a:lnTo>
                <a:lnTo>
                  <a:pt x="193" y="3120"/>
                </a:lnTo>
                <a:lnTo>
                  <a:pt x="214" y="3169"/>
                </a:lnTo>
                <a:lnTo>
                  <a:pt x="238" y="3215"/>
                </a:lnTo>
                <a:lnTo>
                  <a:pt x="263" y="3262"/>
                </a:lnTo>
                <a:lnTo>
                  <a:pt x="288" y="3309"/>
                </a:lnTo>
                <a:lnTo>
                  <a:pt x="315" y="3354"/>
                </a:lnTo>
                <a:lnTo>
                  <a:pt x="342" y="3399"/>
                </a:lnTo>
                <a:lnTo>
                  <a:pt x="371" y="3444"/>
                </a:lnTo>
                <a:lnTo>
                  <a:pt x="402" y="3487"/>
                </a:lnTo>
                <a:lnTo>
                  <a:pt x="432" y="3529"/>
                </a:lnTo>
                <a:lnTo>
                  <a:pt x="463" y="3570"/>
                </a:lnTo>
                <a:lnTo>
                  <a:pt x="497" y="3612"/>
                </a:lnTo>
                <a:lnTo>
                  <a:pt x="530" y="3651"/>
                </a:lnTo>
                <a:lnTo>
                  <a:pt x="566" y="3691"/>
                </a:lnTo>
                <a:lnTo>
                  <a:pt x="600" y="3729"/>
                </a:lnTo>
                <a:lnTo>
                  <a:pt x="638" y="3767"/>
                </a:lnTo>
                <a:lnTo>
                  <a:pt x="674" y="3804"/>
                </a:lnTo>
                <a:lnTo>
                  <a:pt x="713" y="3839"/>
                </a:lnTo>
                <a:lnTo>
                  <a:pt x="751" y="3875"/>
                </a:lnTo>
                <a:lnTo>
                  <a:pt x="791" y="3909"/>
                </a:lnTo>
                <a:lnTo>
                  <a:pt x="832" y="3941"/>
                </a:lnTo>
                <a:lnTo>
                  <a:pt x="874" y="3974"/>
                </a:lnTo>
                <a:lnTo>
                  <a:pt x="917" y="4004"/>
                </a:lnTo>
                <a:lnTo>
                  <a:pt x="960" y="4033"/>
                </a:lnTo>
                <a:lnTo>
                  <a:pt x="1003" y="4062"/>
                </a:lnTo>
                <a:lnTo>
                  <a:pt x="1048" y="4091"/>
                </a:lnTo>
                <a:lnTo>
                  <a:pt x="1093" y="4118"/>
                </a:lnTo>
                <a:lnTo>
                  <a:pt x="1138" y="4143"/>
                </a:lnTo>
                <a:lnTo>
                  <a:pt x="1185" y="4168"/>
                </a:lnTo>
                <a:lnTo>
                  <a:pt x="1234" y="4192"/>
                </a:lnTo>
                <a:lnTo>
                  <a:pt x="1281" y="4213"/>
                </a:lnTo>
                <a:lnTo>
                  <a:pt x="1329" y="4235"/>
                </a:lnTo>
                <a:lnTo>
                  <a:pt x="1378" y="4255"/>
                </a:lnTo>
                <a:lnTo>
                  <a:pt x="1428" y="4275"/>
                </a:lnTo>
                <a:lnTo>
                  <a:pt x="1479" y="4293"/>
                </a:lnTo>
                <a:lnTo>
                  <a:pt x="1529" y="4309"/>
                </a:lnTo>
                <a:lnTo>
                  <a:pt x="1582" y="4323"/>
                </a:lnTo>
                <a:lnTo>
                  <a:pt x="1634" y="4338"/>
                </a:lnTo>
                <a:lnTo>
                  <a:pt x="1686" y="4350"/>
                </a:lnTo>
                <a:lnTo>
                  <a:pt x="1740" y="4363"/>
                </a:lnTo>
                <a:lnTo>
                  <a:pt x="1792" y="4372"/>
                </a:lnTo>
                <a:lnTo>
                  <a:pt x="1846" y="4381"/>
                </a:lnTo>
                <a:lnTo>
                  <a:pt x="1902" y="4388"/>
                </a:lnTo>
                <a:lnTo>
                  <a:pt x="1956" y="4395"/>
                </a:lnTo>
                <a:lnTo>
                  <a:pt x="2012" y="4401"/>
                </a:lnTo>
                <a:lnTo>
                  <a:pt x="2068" y="4404"/>
                </a:lnTo>
                <a:lnTo>
                  <a:pt x="2124" y="4406"/>
                </a:lnTo>
                <a:lnTo>
                  <a:pt x="2180" y="4406"/>
                </a:lnTo>
                <a:lnTo>
                  <a:pt x="2180" y="4406"/>
                </a:lnTo>
                <a:lnTo>
                  <a:pt x="2237" y="4406"/>
                </a:lnTo>
                <a:lnTo>
                  <a:pt x="2295" y="4404"/>
                </a:lnTo>
                <a:lnTo>
                  <a:pt x="2353" y="4401"/>
                </a:lnTo>
                <a:lnTo>
                  <a:pt x="2408" y="4395"/>
                </a:lnTo>
                <a:lnTo>
                  <a:pt x="2464" y="4388"/>
                </a:lnTo>
                <a:lnTo>
                  <a:pt x="2520" y="4381"/>
                </a:lnTo>
                <a:lnTo>
                  <a:pt x="2576" y="4372"/>
                </a:lnTo>
                <a:lnTo>
                  <a:pt x="2630" y="4363"/>
                </a:lnTo>
                <a:lnTo>
                  <a:pt x="2684" y="4350"/>
                </a:lnTo>
                <a:lnTo>
                  <a:pt x="2738" y="4338"/>
                </a:lnTo>
                <a:lnTo>
                  <a:pt x="2790" y="4323"/>
                </a:lnTo>
                <a:lnTo>
                  <a:pt x="2842" y="4309"/>
                </a:lnTo>
                <a:lnTo>
                  <a:pt x="2895" y="4293"/>
                </a:lnTo>
                <a:lnTo>
                  <a:pt x="2947" y="4275"/>
                </a:lnTo>
                <a:lnTo>
                  <a:pt x="2997" y="4255"/>
                </a:lnTo>
                <a:lnTo>
                  <a:pt x="3046" y="4235"/>
                </a:lnTo>
                <a:lnTo>
                  <a:pt x="3096" y="4213"/>
                </a:lnTo>
                <a:lnTo>
                  <a:pt x="3145" y="4192"/>
                </a:lnTo>
                <a:lnTo>
                  <a:pt x="3194" y="4168"/>
                </a:lnTo>
                <a:lnTo>
                  <a:pt x="3241" y="4143"/>
                </a:lnTo>
                <a:lnTo>
                  <a:pt x="3287" y="4118"/>
                </a:lnTo>
                <a:lnTo>
                  <a:pt x="3332" y="4091"/>
                </a:lnTo>
                <a:lnTo>
                  <a:pt x="3377" y="4062"/>
                </a:lnTo>
                <a:lnTo>
                  <a:pt x="3422" y="4033"/>
                </a:lnTo>
                <a:lnTo>
                  <a:pt x="3466" y="4004"/>
                </a:lnTo>
                <a:lnTo>
                  <a:pt x="3509" y="3974"/>
                </a:lnTo>
                <a:lnTo>
                  <a:pt x="3550" y="3941"/>
                </a:lnTo>
                <a:lnTo>
                  <a:pt x="3592" y="3909"/>
                </a:lnTo>
                <a:lnTo>
                  <a:pt x="3631" y="3875"/>
                </a:lnTo>
                <a:lnTo>
                  <a:pt x="3671" y="3839"/>
                </a:lnTo>
                <a:lnTo>
                  <a:pt x="3711" y="3804"/>
                </a:lnTo>
                <a:lnTo>
                  <a:pt x="3749" y="3767"/>
                </a:lnTo>
                <a:lnTo>
                  <a:pt x="3785" y="3729"/>
                </a:lnTo>
                <a:lnTo>
                  <a:pt x="3821" y="3691"/>
                </a:lnTo>
                <a:lnTo>
                  <a:pt x="3857" y="3651"/>
                </a:lnTo>
                <a:lnTo>
                  <a:pt x="3889" y="3612"/>
                </a:lnTo>
                <a:lnTo>
                  <a:pt x="3923" y="3570"/>
                </a:lnTo>
                <a:lnTo>
                  <a:pt x="3956" y="3529"/>
                </a:lnTo>
                <a:lnTo>
                  <a:pt x="3986" y="3487"/>
                </a:lnTo>
                <a:lnTo>
                  <a:pt x="4015" y="3444"/>
                </a:lnTo>
                <a:lnTo>
                  <a:pt x="4046" y="3399"/>
                </a:lnTo>
                <a:lnTo>
                  <a:pt x="4073" y="3354"/>
                </a:lnTo>
                <a:lnTo>
                  <a:pt x="4100" y="3309"/>
                </a:lnTo>
                <a:lnTo>
                  <a:pt x="4125" y="3262"/>
                </a:lnTo>
                <a:lnTo>
                  <a:pt x="4150" y="3215"/>
                </a:lnTo>
                <a:lnTo>
                  <a:pt x="4174" y="3169"/>
                </a:lnTo>
                <a:lnTo>
                  <a:pt x="4197" y="3120"/>
                </a:lnTo>
                <a:lnTo>
                  <a:pt x="4217" y="3071"/>
                </a:lnTo>
                <a:lnTo>
                  <a:pt x="4238" y="3023"/>
                </a:lnTo>
                <a:lnTo>
                  <a:pt x="4257" y="2972"/>
                </a:lnTo>
                <a:lnTo>
                  <a:pt x="4275" y="2922"/>
                </a:lnTo>
                <a:lnTo>
                  <a:pt x="4291" y="2869"/>
                </a:lnTo>
                <a:lnTo>
                  <a:pt x="4307" y="2819"/>
                </a:lnTo>
                <a:lnTo>
                  <a:pt x="4320" y="2767"/>
                </a:lnTo>
                <a:lnTo>
                  <a:pt x="4334" y="2713"/>
                </a:lnTo>
                <a:lnTo>
                  <a:pt x="4345" y="2661"/>
                </a:lnTo>
                <a:lnTo>
                  <a:pt x="4356" y="2606"/>
                </a:lnTo>
                <a:lnTo>
                  <a:pt x="4365" y="2552"/>
                </a:lnTo>
                <a:lnTo>
                  <a:pt x="4372" y="2498"/>
                </a:lnTo>
                <a:lnTo>
                  <a:pt x="4377" y="2443"/>
                </a:lnTo>
                <a:lnTo>
                  <a:pt x="4383" y="2387"/>
                </a:lnTo>
                <a:lnTo>
                  <a:pt x="4386" y="2331"/>
                </a:lnTo>
                <a:lnTo>
                  <a:pt x="4388" y="2275"/>
                </a:lnTo>
                <a:lnTo>
                  <a:pt x="4388" y="2217"/>
                </a:lnTo>
                <a:lnTo>
                  <a:pt x="4388" y="2217"/>
                </a:lnTo>
                <a:lnTo>
                  <a:pt x="4388" y="2160"/>
                </a:lnTo>
                <a:lnTo>
                  <a:pt x="4386" y="2102"/>
                </a:lnTo>
                <a:lnTo>
                  <a:pt x="4383" y="2046"/>
                </a:lnTo>
                <a:lnTo>
                  <a:pt x="4377" y="1989"/>
                </a:lnTo>
                <a:lnTo>
                  <a:pt x="4372" y="1933"/>
                </a:lnTo>
                <a:lnTo>
                  <a:pt x="4365" y="1877"/>
                </a:lnTo>
                <a:lnTo>
                  <a:pt x="4356" y="1821"/>
                </a:lnTo>
                <a:lnTo>
                  <a:pt x="4345" y="1767"/>
                </a:lnTo>
                <a:lnTo>
                  <a:pt x="4334" y="1711"/>
                </a:lnTo>
                <a:lnTo>
                  <a:pt x="4320" y="1659"/>
                </a:lnTo>
                <a:lnTo>
                  <a:pt x="4307" y="1605"/>
                </a:lnTo>
                <a:lnTo>
                  <a:pt x="4291" y="1553"/>
                </a:lnTo>
                <a:lnTo>
                  <a:pt x="4275" y="1500"/>
                </a:lnTo>
                <a:lnTo>
                  <a:pt x="4257" y="1448"/>
                </a:lnTo>
                <a:lnTo>
                  <a:pt x="4238" y="1398"/>
                </a:lnTo>
                <a:lnTo>
                  <a:pt x="4217" y="1347"/>
                </a:lnTo>
                <a:lnTo>
                  <a:pt x="4197" y="1299"/>
                </a:lnTo>
                <a:lnTo>
                  <a:pt x="4174" y="1250"/>
                </a:lnTo>
                <a:lnTo>
                  <a:pt x="4150" y="1201"/>
                </a:lnTo>
                <a:lnTo>
                  <a:pt x="4125" y="1153"/>
                </a:lnTo>
                <a:lnTo>
                  <a:pt x="4100" y="1106"/>
                </a:lnTo>
                <a:lnTo>
                  <a:pt x="4073" y="1061"/>
                </a:lnTo>
                <a:lnTo>
                  <a:pt x="4046" y="1016"/>
                </a:lnTo>
                <a:lnTo>
                  <a:pt x="4015" y="971"/>
                </a:lnTo>
                <a:lnTo>
                  <a:pt x="3986" y="928"/>
                </a:lnTo>
                <a:lnTo>
                  <a:pt x="3956" y="884"/>
                </a:lnTo>
                <a:lnTo>
                  <a:pt x="3923" y="841"/>
                </a:lnTo>
                <a:lnTo>
                  <a:pt x="3889" y="800"/>
                </a:lnTo>
                <a:lnTo>
                  <a:pt x="3857" y="760"/>
                </a:lnTo>
                <a:lnTo>
                  <a:pt x="3821" y="721"/>
                </a:lnTo>
                <a:lnTo>
                  <a:pt x="3785" y="681"/>
                </a:lnTo>
                <a:lnTo>
                  <a:pt x="3749" y="643"/>
                </a:lnTo>
                <a:lnTo>
                  <a:pt x="3711" y="607"/>
                </a:lnTo>
                <a:lnTo>
                  <a:pt x="3671" y="571"/>
                </a:lnTo>
                <a:lnTo>
                  <a:pt x="3631" y="535"/>
                </a:lnTo>
                <a:lnTo>
                  <a:pt x="3592" y="501"/>
                </a:lnTo>
                <a:lnTo>
                  <a:pt x="3550" y="468"/>
                </a:lnTo>
                <a:lnTo>
                  <a:pt x="3509" y="436"/>
                </a:lnTo>
                <a:lnTo>
                  <a:pt x="3466" y="405"/>
                </a:lnTo>
                <a:lnTo>
                  <a:pt x="3422" y="375"/>
                </a:lnTo>
                <a:lnTo>
                  <a:pt x="3377" y="346"/>
                </a:lnTo>
                <a:lnTo>
                  <a:pt x="3332" y="317"/>
                </a:lnTo>
                <a:lnTo>
                  <a:pt x="3287" y="290"/>
                </a:lnTo>
                <a:lnTo>
                  <a:pt x="3241" y="265"/>
                </a:lnTo>
                <a:lnTo>
                  <a:pt x="3194" y="240"/>
                </a:lnTo>
                <a:lnTo>
                  <a:pt x="3145" y="216"/>
                </a:lnTo>
                <a:lnTo>
                  <a:pt x="3096" y="195"/>
                </a:lnTo>
                <a:lnTo>
                  <a:pt x="3046" y="173"/>
                </a:lnTo>
                <a:lnTo>
                  <a:pt x="2997" y="151"/>
                </a:lnTo>
                <a:lnTo>
                  <a:pt x="2947" y="133"/>
                </a:lnTo>
                <a:lnTo>
                  <a:pt x="2895" y="115"/>
                </a:lnTo>
                <a:lnTo>
                  <a:pt x="2842" y="99"/>
                </a:lnTo>
                <a:lnTo>
                  <a:pt x="2790" y="83"/>
                </a:lnTo>
                <a:lnTo>
                  <a:pt x="2738" y="68"/>
                </a:lnTo>
                <a:lnTo>
                  <a:pt x="2684" y="56"/>
                </a:lnTo>
                <a:lnTo>
                  <a:pt x="2630" y="45"/>
                </a:lnTo>
                <a:lnTo>
                  <a:pt x="2576" y="34"/>
                </a:lnTo>
                <a:lnTo>
                  <a:pt x="2520" y="25"/>
                </a:lnTo>
                <a:lnTo>
                  <a:pt x="2464" y="18"/>
                </a:lnTo>
                <a:lnTo>
                  <a:pt x="2408" y="13"/>
                </a:lnTo>
                <a:lnTo>
                  <a:pt x="2353" y="7"/>
                </a:lnTo>
                <a:lnTo>
                  <a:pt x="2295" y="4"/>
                </a:lnTo>
                <a:lnTo>
                  <a:pt x="2237" y="2"/>
                </a:lnTo>
                <a:lnTo>
                  <a:pt x="2180" y="0"/>
                </a:lnTo>
                <a:close/>
              </a:path>
            </a:pathLst>
          </a:custGeom>
          <a:solidFill>
            <a:srgbClr val="EAEAEA"/>
          </a:solidFill>
          <a:ln>
            <a:noFill/>
          </a:ln>
        </p:spPr>
        <p:txBody>
          <a:bodyPr lIns="67178" tIns="33590" rIns="67178" bIns="33590"/>
          <a:lstStyle/>
          <a:p>
            <a:pPr defTabSz="685537" eaLnBrk="1" fontAlgn="auto" hangingPunct="1">
              <a:spcBef>
                <a:spcPts val="0"/>
              </a:spcBef>
              <a:spcAft>
                <a:spcPts val="0"/>
              </a:spcAft>
              <a:defRPr/>
            </a:pPr>
            <a:endParaRPr lang="en-US" sz="1322" kern="0">
              <a:solidFill>
                <a:srgbClr val="000000"/>
              </a:solidFill>
              <a:latin typeface="Segoe UI Semilight"/>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FB01269D-3CDD-48AB-814E-C9231F406B69}"/>
              </a:ext>
            </a:extLst>
          </p:cNvPr>
          <p:cNvSpPr>
            <a:spLocks noChangeArrowheads="1"/>
          </p:cNvSpPr>
          <p:nvPr/>
        </p:nvSpPr>
        <p:spPr bwMode="auto">
          <a:xfrm>
            <a:off x="914400" y="541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7" name="Rectangle 7">
            <a:extLst>
              <a:ext uri="{FF2B5EF4-FFF2-40B4-BE49-F238E27FC236}">
                <a16:creationId xmlns:a16="http://schemas.microsoft.com/office/drawing/2014/main" id="{D340D6A2-3E1F-4C02-8ED8-05F2ABC6F961}"/>
              </a:ext>
            </a:extLst>
          </p:cNvPr>
          <p:cNvSpPr>
            <a:spLocks noChangeArrowheads="1"/>
          </p:cNvSpPr>
          <p:nvPr/>
        </p:nvSpPr>
        <p:spPr bwMode="auto">
          <a:xfrm>
            <a:off x="914400" y="4648200"/>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8" name="Rectangle 6">
            <a:extLst>
              <a:ext uri="{FF2B5EF4-FFF2-40B4-BE49-F238E27FC236}">
                <a16:creationId xmlns:a16="http://schemas.microsoft.com/office/drawing/2014/main" id="{9CFDA5F6-DCDC-46D4-9459-03682A719643}"/>
              </a:ext>
            </a:extLst>
          </p:cNvPr>
          <p:cNvSpPr>
            <a:spLocks noChangeArrowheads="1"/>
          </p:cNvSpPr>
          <p:nvPr/>
        </p:nvSpPr>
        <p:spPr bwMode="auto">
          <a:xfrm>
            <a:off x="914400" y="3656013"/>
            <a:ext cx="7315200" cy="9921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9" name="Rectangle 5">
            <a:extLst>
              <a:ext uri="{FF2B5EF4-FFF2-40B4-BE49-F238E27FC236}">
                <a16:creationId xmlns:a16="http://schemas.microsoft.com/office/drawing/2014/main" id="{DC732DDA-8C08-47AF-83D8-B661D874203A}"/>
              </a:ext>
            </a:extLst>
          </p:cNvPr>
          <p:cNvSpPr>
            <a:spLocks noChangeArrowheads="1"/>
          </p:cNvSpPr>
          <p:nvPr/>
        </p:nvSpPr>
        <p:spPr bwMode="auto">
          <a:xfrm>
            <a:off x="914400" y="2894013"/>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0" name="Rectangle 4">
            <a:extLst>
              <a:ext uri="{FF2B5EF4-FFF2-40B4-BE49-F238E27FC236}">
                <a16:creationId xmlns:a16="http://schemas.microsoft.com/office/drawing/2014/main" id="{0DDF024F-8944-4D69-A735-19BD88078D40}"/>
              </a:ext>
            </a:extLst>
          </p:cNvPr>
          <p:cNvSpPr>
            <a:spLocks noChangeArrowheads="1"/>
          </p:cNvSpPr>
          <p:nvPr/>
        </p:nvSpPr>
        <p:spPr bwMode="auto">
          <a:xfrm>
            <a:off x="914400" y="1828800"/>
            <a:ext cx="7315200" cy="1065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1" name="Rectangle 3">
            <a:extLst>
              <a:ext uri="{FF2B5EF4-FFF2-40B4-BE49-F238E27FC236}">
                <a16:creationId xmlns:a16="http://schemas.microsoft.com/office/drawing/2014/main" id="{ECE947CF-F1B3-4428-AA52-88ED72C9C0F4}"/>
              </a:ext>
            </a:extLst>
          </p:cNvPr>
          <p:cNvSpPr>
            <a:spLocks noChangeArrowheads="1"/>
          </p:cNvSpPr>
          <p:nvPr/>
        </p:nvSpPr>
        <p:spPr bwMode="auto">
          <a:xfrm>
            <a:off x="914400" y="160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3" name="Content Placeholder 2">
            <a:extLst>
              <a:ext uri="{FF2B5EF4-FFF2-40B4-BE49-F238E27FC236}">
                <a16:creationId xmlns:a16="http://schemas.microsoft.com/office/drawing/2014/main" id="{15FA9BC3-7711-410C-999D-BD219D65CE7E}"/>
              </a:ext>
            </a:extLst>
          </p:cNvPr>
          <p:cNvSpPr>
            <a:spLocks noGrp="1"/>
          </p:cNvSpPr>
          <p:nvPr>
            <p:ph idx="1"/>
          </p:nvPr>
        </p:nvSpPr>
        <p:spPr>
          <a:xfrm>
            <a:off x="990600" y="1612900"/>
            <a:ext cx="8439150" cy="4106863"/>
          </a:xfrm>
        </p:spPr>
        <p:txBody>
          <a:bodyPr/>
          <a:lstStyle/>
          <a:p>
            <a:pPr marL="0" indent="0" eaLnBrk="1" hangingPunct="1">
              <a:buFont typeface="Times" panose="02020603050405020304" pitchFamily="18" charset="0"/>
              <a:buNone/>
              <a:defRPr/>
            </a:pPr>
            <a:r>
              <a:rPr lang="de-DE" dirty="0"/>
              <a:t>21. März	Einführung in das Internet der Dinge</a:t>
            </a:r>
          </a:p>
          <a:p>
            <a:pPr marL="0" indent="0" eaLnBrk="1" hangingPunct="1">
              <a:buFont typeface="Times" panose="02020603050405020304" pitchFamily="18" charset="0"/>
              <a:buNone/>
              <a:defRPr/>
            </a:pPr>
            <a:r>
              <a:rPr lang="en-US" dirty="0"/>
              <a:t>28. </a:t>
            </a:r>
            <a:r>
              <a:rPr lang="en-US" dirty="0" err="1"/>
              <a:t>März</a:t>
            </a:r>
            <a:r>
              <a:rPr lang="en-US" dirty="0"/>
              <a:t>	IoT </a:t>
            </a:r>
            <a:r>
              <a:rPr lang="en-US" dirty="0" err="1"/>
              <a:t>Architekturen</a:t>
            </a:r>
            <a:endParaRPr lang="en-US" dirty="0"/>
          </a:p>
          <a:p>
            <a:pPr marL="0" indent="0" eaLnBrk="1" hangingPunct="1">
              <a:buFont typeface="Times" panose="02020603050405020304" pitchFamily="18" charset="0"/>
              <a:buNone/>
              <a:defRPr/>
            </a:pPr>
            <a:r>
              <a:rPr lang="en-US" dirty="0"/>
              <a:t>4. April	Things und </a:t>
            </a:r>
            <a:r>
              <a:rPr lang="en-US" dirty="0" err="1"/>
              <a:t>Sensoren</a:t>
            </a:r>
            <a:endParaRPr lang="en-US" dirty="0"/>
          </a:p>
          <a:p>
            <a:pPr marL="0" indent="0" eaLnBrk="1" hangingPunct="1">
              <a:buFont typeface="Times" panose="02020603050405020304" pitchFamily="18" charset="0"/>
              <a:buNone/>
              <a:defRPr/>
            </a:pPr>
            <a:r>
              <a:rPr lang="en-US" dirty="0"/>
              <a:t>11. April	From Device to Cloud</a:t>
            </a:r>
          </a:p>
          <a:p>
            <a:pPr marL="0" indent="0" eaLnBrk="1" hangingPunct="1">
              <a:buFont typeface="Times" panose="02020603050405020304" pitchFamily="18" charset="0"/>
              <a:buNone/>
              <a:defRPr/>
            </a:pPr>
            <a:r>
              <a:rPr lang="en-US" dirty="0">
                <a:solidFill>
                  <a:schemeClr val="accent3"/>
                </a:solidFill>
              </a:rPr>
              <a:t>18. April	</a:t>
            </a:r>
            <a:r>
              <a:rPr lang="en-US" dirty="0" err="1">
                <a:solidFill>
                  <a:schemeClr val="accent3"/>
                </a:solidFill>
              </a:rPr>
              <a:t>Vorlesungsfrei</a:t>
            </a:r>
            <a:r>
              <a:rPr lang="en-US" dirty="0">
                <a:solidFill>
                  <a:schemeClr val="accent3"/>
                </a:solidFill>
              </a:rPr>
              <a:t> – </a:t>
            </a:r>
            <a:r>
              <a:rPr lang="en-US" dirty="0" err="1">
                <a:solidFill>
                  <a:schemeClr val="accent3"/>
                </a:solidFill>
              </a:rPr>
              <a:t>Ostern</a:t>
            </a:r>
            <a:endParaRPr lang="en-US" dirty="0">
              <a:solidFill>
                <a:schemeClr val="accent3"/>
              </a:solidFill>
            </a:endParaRPr>
          </a:p>
          <a:p>
            <a:pPr marL="0" indent="0" eaLnBrk="1" hangingPunct="1">
              <a:buFont typeface="Times" panose="02020603050405020304" pitchFamily="18" charset="0"/>
              <a:buNone/>
              <a:defRPr/>
            </a:pPr>
            <a:r>
              <a:rPr lang="en-US" dirty="0"/>
              <a:t>25. April	IoT Analytics</a:t>
            </a:r>
          </a:p>
          <a:p>
            <a:pPr marL="0" indent="0" eaLnBrk="1" hangingPunct="1">
              <a:buFont typeface="Times" panose="02020603050405020304" pitchFamily="18" charset="0"/>
              <a:buNone/>
              <a:defRPr/>
            </a:pPr>
            <a:r>
              <a:rPr lang="it-IT" dirty="0"/>
              <a:t>02. Mai	Big Data in IoT</a:t>
            </a:r>
          </a:p>
          <a:p>
            <a:pPr marL="0" indent="0" eaLnBrk="1" hangingPunct="1">
              <a:buFont typeface="Times" panose="02020603050405020304" pitchFamily="18" charset="0"/>
              <a:buNone/>
              <a:defRPr/>
            </a:pPr>
            <a:r>
              <a:rPr lang="en-US" dirty="0"/>
              <a:t>9. Mai	Data Exploration</a:t>
            </a:r>
          </a:p>
          <a:p>
            <a:pPr marL="0" indent="0" eaLnBrk="1" hangingPunct="1">
              <a:buFont typeface="Times" panose="02020603050405020304" pitchFamily="18" charset="0"/>
              <a:buNone/>
              <a:defRPr/>
            </a:pPr>
            <a:r>
              <a:rPr lang="en-US" dirty="0"/>
              <a:t>16. Mai	IoT </a:t>
            </a:r>
            <a:r>
              <a:rPr lang="en-US" dirty="0" err="1"/>
              <a:t>Platformen</a:t>
            </a:r>
            <a:endParaRPr lang="en-US" dirty="0"/>
          </a:p>
          <a:p>
            <a:pPr marL="0" indent="0" eaLnBrk="1" hangingPunct="1">
              <a:buFont typeface="Times" panose="02020603050405020304" pitchFamily="18" charset="0"/>
              <a:buNone/>
              <a:defRPr/>
            </a:pPr>
            <a:r>
              <a:rPr lang="de-DE" dirty="0"/>
              <a:t>23. Mai	Entwicklung einer </a:t>
            </a:r>
            <a:r>
              <a:rPr lang="de-DE" dirty="0" err="1"/>
              <a:t>IoT</a:t>
            </a:r>
            <a:r>
              <a:rPr lang="de-DE" dirty="0"/>
              <a:t> Lösung</a:t>
            </a:r>
          </a:p>
          <a:p>
            <a:pPr marL="0" indent="0" eaLnBrk="1" hangingPunct="1">
              <a:buFont typeface="Times" panose="02020603050405020304" pitchFamily="18" charset="0"/>
              <a:buNone/>
              <a:defRPr/>
            </a:pPr>
            <a:r>
              <a:rPr lang="de-DE" dirty="0">
                <a:solidFill>
                  <a:schemeClr val="accent3"/>
                </a:solidFill>
              </a:rPr>
              <a:t>30. Mai	Vorlesungsfrei; Christi Himmelfahrt</a:t>
            </a:r>
          </a:p>
          <a:p>
            <a:pPr marL="0" indent="0" eaLnBrk="1" hangingPunct="1">
              <a:buFont typeface="Times" panose="02020603050405020304" pitchFamily="18" charset="0"/>
              <a:buNone/>
              <a:defRPr/>
            </a:pPr>
            <a:r>
              <a:rPr lang="en-US" dirty="0"/>
              <a:t>05. </a:t>
            </a:r>
            <a:r>
              <a:rPr lang="en-US" dirty="0" err="1"/>
              <a:t>Juni</a:t>
            </a:r>
            <a:r>
              <a:rPr lang="en-US" dirty="0"/>
              <a:t>	opt. </a:t>
            </a:r>
            <a:r>
              <a:rPr lang="en-US" dirty="0" err="1"/>
              <a:t>Gastvortrag</a:t>
            </a:r>
            <a:r>
              <a:rPr lang="en-US" dirty="0"/>
              <a:t> – </a:t>
            </a:r>
            <a:r>
              <a:rPr lang="en-US" dirty="0" err="1"/>
              <a:t>Digitalisierung</a:t>
            </a:r>
            <a:endParaRPr lang="en-US" dirty="0"/>
          </a:p>
          <a:p>
            <a:pPr marL="0" indent="0" eaLnBrk="1" hangingPunct="1">
              <a:buFont typeface="Times" panose="02020603050405020304" pitchFamily="18" charset="0"/>
              <a:buNone/>
              <a:defRPr/>
            </a:pPr>
            <a:r>
              <a:rPr lang="it-IT" dirty="0"/>
              <a:t>13. </a:t>
            </a:r>
            <a:r>
              <a:rPr lang="it-IT" dirty="0" err="1"/>
              <a:t>Juni</a:t>
            </a:r>
            <a:r>
              <a:rPr lang="it-IT" dirty="0"/>
              <a:t>	Data Science in IoT</a:t>
            </a:r>
          </a:p>
          <a:p>
            <a:pPr marL="0" indent="0" eaLnBrk="1" hangingPunct="1">
              <a:buFont typeface="Times" panose="02020603050405020304" pitchFamily="18" charset="0"/>
              <a:buNone/>
              <a:defRPr/>
            </a:pPr>
            <a:r>
              <a:rPr lang="en-US" dirty="0">
                <a:solidFill>
                  <a:schemeClr val="accent3"/>
                </a:solidFill>
              </a:rPr>
              <a:t>20. </a:t>
            </a:r>
            <a:r>
              <a:rPr lang="en-US" dirty="0" err="1">
                <a:solidFill>
                  <a:schemeClr val="accent3"/>
                </a:solidFill>
              </a:rPr>
              <a:t>Juni</a:t>
            </a:r>
            <a:r>
              <a:rPr lang="en-US" dirty="0">
                <a:solidFill>
                  <a:schemeClr val="accent3"/>
                </a:solidFill>
              </a:rPr>
              <a:t>	</a:t>
            </a:r>
            <a:r>
              <a:rPr lang="en-US" dirty="0" err="1">
                <a:solidFill>
                  <a:schemeClr val="accent3"/>
                </a:solidFill>
              </a:rPr>
              <a:t>Vorlesungsfrei</a:t>
            </a:r>
            <a:r>
              <a:rPr lang="en-US" dirty="0">
                <a:solidFill>
                  <a:schemeClr val="accent3"/>
                </a:solidFill>
              </a:rPr>
              <a:t> – </a:t>
            </a:r>
            <a:r>
              <a:rPr lang="en-US" dirty="0" err="1">
                <a:solidFill>
                  <a:schemeClr val="accent3"/>
                </a:solidFill>
              </a:rPr>
              <a:t>Fronleichnam</a:t>
            </a:r>
            <a:endParaRPr lang="en-US" dirty="0">
              <a:solidFill>
                <a:schemeClr val="accent3"/>
              </a:solidFill>
            </a:endParaRPr>
          </a:p>
          <a:p>
            <a:pPr marL="0" indent="0" eaLnBrk="1" hangingPunct="1">
              <a:buFont typeface="Times" panose="02020603050405020304" pitchFamily="18" charset="0"/>
              <a:buNone/>
              <a:defRPr/>
            </a:pPr>
            <a:r>
              <a:rPr lang="en-US" dirty="0"/>
              <a:t>27. </a:t>
            </a:r>
            <a:r>
              <a:rPr lang="en-US" dirty="0" err="1"/>
              <a:t>Juni</a:t>
            </a:r>
            <a:r>
              <a:rPr lang="en-US" dirty="0"/>
              <a:t>	</a:t>
            </a:r>
            <a:r>
              <a:rPr lang="en-US" dirty="0" err="1"/>
              <a:t>Intelligente</a:t>
            </a:r>
            <a:r>
              <a:rPr lang="en-US" dirty="0"/>
              <a:t> Cloud und </a:t>
            </a:r>
            <a:r>
              <a:rPr lang="en-US" dirty="0" err="1"/>
              <a:t>intelligente</a:t>
            </a:r>
            <a:r>
              <a:rPr lang="en-US" dirty="0"/>
              <a:t> Edge</a:t>
            </a:r>
          </a:p>
          <a:p>
            <a:pPr marL="0" indent="0" eaLnBrk="1" hangingPunct="1">
              <a:buFont typeface="Times" panose="02020603050405020304" pitchFamily="18" charset="0"/>
              <a:buNone/>
              <a:defRPr/>
            </a:pPr>
            <a:r>
              <a:rPr lang="de-DE" dirty="0"/>
              <a:t>04. Juli	</a:t>
            </a:r>
            <a:r>
              <a:rPr lang="de-DE" dirty="0" err="1"/>
              <a:t>PStA</a:t>
            </a:r>
            <a:r>
              <a:rPr lang="de-DE" dirty="0"/>
              <a:t> </a:t>
            </a:r>
            <a:r>
              <a:rPr lang="de-DE" dirty="0" err="1"/>
              <a:t>Abschlusspraesentationen</a:t>
            </a:r>
            <a:endParaRPr lang="de-DE" dirty="0"/>
          </a:p>
          <a:p>
            <a:pPr marL="0" indent="0" eaLnBrk="1" hangingPunct="1">
              <a:buFont typeface="Times" panose="02020603050405020304" pitchFamily="18" charset="0"/>
              <a:buNone/>
              <a:defRPr/>
            </a:pPr>
            <a:endParaRPr lang="de-DE" dirty="0"/>
          </a:p>
        </p:txBody>
      </p:sp>
      <p:sp>
        <p:nvSpPr>
          <p:cNvPr id="16393" name="Title 1">
            <a:extLst>
              <a:ext uri="{FF2B5EF4-FFF2-40B4-BE49-F238E27FC236}">
                <a16:creationId xmlns:a16="http://schemas.microsoft.com/office/drawing/2014/main" id="{3D9DDADF-C71A-44CF-86DD-96CE10AE57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a:t>Überblick</a:t>
            </a:r>
          </a:p>
        </p:txBody>
      </p:sp>
      <p:sp>
        <p:nvSpPr>
          <p:cNvPr id="16394" name="Pfeil nach unten 3">
            <a:extLst>
              <a:ext uri="{FF2B5EF4-FFF2-40B4-BE49-F238E27FC236}">
                <a16:creationId xmlns:a16="http://schemas.microsoft.com/office/drawing/2014/main" id="{47D2FEB0-D226-493D-8F24-E7C7A13D7FF5}"/>
              </a:ext>
            </a:extLst>
          </p:cNvPr>
          <p:cNvSpPr>
            <a:spLocks noChangeArrowheads="1"/>
          </p:cNvSpPr>
          <p:nvPr/>
        </p:nvSpPr>
        <p:spPr bwMode="auto">
          <a:xfrm>
            <a:off x="6248400" y="3959225"/>
            <a:ext cx="381000" cy="1450975"/>
          </a:xfrm>
          <a:prstGeom prst="downArrow">
            <a:avLst>
              <a:gd name="adj1" fmla="val 50000"/>
              <a:gd name="adj2" fmla="val 5000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5" name="Textfeld 4">
            <a:extLst>
              <a:ext uri="{FF2B5EF4-FFF2-40B4-BE49-F238E27FC236}">
                <a16:creationId xmlns:a16="http://schemas.microsoft.com/office/drawing/2014/main" id="{2A89C426-FD31-4F20-B17F-3813F5BA2187}"/>
              </a:ext>
            </a:extLst>
          </p:cNvPr>
          <p:cNvSpPr txBox="1">
            <a:spLocks noChangeArrowheads="1"/>
          </p:cNvSpPr>
          <p:nvPr/>
        </p:nvSpPr>
        <p:spPr bwMode="auto">
          <a:xfrm>
            <a:off x="6553200" y="4073525"/>
            <a:ext cx="88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a:t>PStA</a:t>
            </a:r>
            <a:endParaRPr lang="de-DE" altLang="de-DE"/>
          </a:p>
        </p:txBody>
      </p:sp>
      <p:cxnSp>
        <p:nvCxnSpPr>
          <p:cNvPr id="16396" name="Gerader Verbinder 6">
            <a:extLst>
              <a:ext uri="{FF2B5EF4-FFF2-40B4-BE49-F238E27FC236}">
                <a16:creationId xmlns:a16="http://schemas.microsoft.com/office/drawing/2014/main" id="{9B186505-4B14-459A-A1B4-B507D5A91980}"/>
              </a:ext>
            </a:extLst>
          </p:cNvPr>
          <p:cNvCxnSpPr>
            <a:cxnSpLocks noChangeShapeType="1"/>
            <a:endCxn id="16394" idx="0"/>
          </p:cNvCxnSpPr>
          <p:nvPr/>
        </p:nvCxnSpPr>
        <p:spPr bwMode="auto">
          <a:xfrm>
            <a:off x="4343400" y="3959225"/>
            <a:ext cx="2095500" cy="0"/>
          </a:xfrm>
          <a:prstGeom prst="line">
            <a:avLst/>
          </a:prstGeom>
          <a:noFill/>
          <a:ln w="952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479B0B-2B33-40C5-A387-87E810BFC4C7}"/>
              </a:ext>
            </a:extLst>
          </p:cNvPr>
          <p:cNvSpPr>
            <a:spLocks noGrp="1"/>
          </p:cNvSpPr>
          <p:nvPr>
            <p:ph type="title"/>
          </p:nvPr>
        </p:nvSpPr>
        <p:spPr/>
        <p:txBody>
          <a:bodyPr/>
          <a:lstStyle/>
          <a:p>
            <a:r>
              <a:rPr lang="de-DE" dirty="0"/>
              <a:t>Core </a:t>
            </a:r>
            <a:r>
              <a:rPr lang="de-DE" dirty="0" err="1"/>
              <a:t>IoT</a:t>
            </a:r>
            <a:r>
              <a:rPr lang="de-DE" dirty="0"/>
              <a:t> Architecture</a:t>
            </a:r>
          </a:p>
        </p:txBody>
      </p:sp>
      <p:pic>
        <p:nvPicPr>
          <p:cNvPr id="4" name="Picture 3">
            <a:extLst>
              <a:ext uri="{FF2B5EF4-FFF2-40B4-BE49-F238E27FC236}">
                <a16:creationId xmlns:a16="http://schemas.microsoft.com/office/drawing/2014/main" id="{956F4759-8019-4C01-9278-18C39C7698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08" y="1524000"/>
            <a:ext cx="9144000" cy="4764593"/>
          </a:xfrm>
          <a:prstGeom prst="rect">
            <a:avLst/>
          </a:prstGeom>
        </p:spPr>
      </p:pic>
    </p:spTree>
    <p:extLst>
      <p:ext uri="{BB962C8B-B14F-4D97-AF65-F5344CB8AC3E}">
        <p14:creationId xmlns:p14="http://schemas.microsoft.com/office/powerpoint/2010/main" val="275019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38F654-0695-4B1B-8561-FE4CCD4438D4}"/>
              </a:ext>
            </a:extLst>
          </p:cNvPr>
          <p:cNvSpPr>
            <a:spLocks noGrp="1"/>
          </p:cNvSpPr>
          <p:nvPr>
            <p:ph type="title"/>
          </p:nvPr>
        </p:nvSpPr>
        <p:spPr/>
        <p:txBody>
          <a:bodyPr/>
          <a:lstStyle/>
          <a:p>
            <a:r>
              <a:rPr lang="de-DE" dirty="0"/>
              <a:t>Core </a:t>
            </a:r>
            <a:r>
              <a:rPr lang="de-DE" dirty="0" err="1"/>
              <a:t>IoT</a:t>
            </a:r>
            <a:r>
              <a:rPr lang="de-DE" dirty="0"/>
              <a:t> Architecture &amp; Non-</a:t>
            </a:r>
            <a:r>
              <a:rPr lang="de-DE" dirty="0" err="1"/>
              <a:t>functional</a:t>
            </a:r>
            <a:r>
              <a:rPr lang="de-DE" dirty="0"/>
              <a:t> Needs</a:t>
            </a:r>
          </a:p>
        </p:txBody>
      </p:sp>
      <p:pic>
        <p:nvPicPr>
          <p:cNvPr id="4" name="Picture 3">
            <a:extLst>
              <a:ext uri="{FF2B5EF4-FFF2-40B4-BE49-F238E27FC236}">
                <a16:creationId xmlns:a16="http://schemas.microsoft.com/office/drawing/2014/main" id="{BE19B3C4-B7E8-4BD7-9D6A-1001CF7E881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247"/>
          <a:stretch/>
        </p:blipFill>
        <p:spPr>
          <a:xfrm>
            <a:off x="0" y="1371599"/>
            <a:ext cx="9144000" cy="5449277"/>
          </a:xfrm>
          <a:prstGeom prst="rect">
            <a:avLst/>
          </a:prstGeom>
        </p:spPr>
      </p:pic>
    </p:spTree>
    <p:extLst>
      <p:ext uri="{BB962C8B-B14F-4D97-AF65-F5344CB8AC3E}">
        <p14:creationId xmlns:p14="http://schemas.microsoft.com/office/powerpoint/2010/main" val="44727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83">
            <a:extLst>
              <a:ext uri="{FF2B5EF4-FFF2-40B4-BE49-F238E27FC236}">
                <a16:creationId xmlns:a16="http://schemas.microsoft.com/office/drawing/2014/main" id="{560D03D1-5F7D-4326-8D95-A9159EED1A16}"/>
              </a:ext>
            </a:extLst>
          </p:cNvPr>
          <p:cNvSpPr/>
          <p:nvPr/>
        </p:nvSpPr>
        <p:spPr>
          <a:xfrm>
            <a:off x="823405" y="2289335"/>
            <a:ext cx="3414356" cy="672319"/>
          </a:xfrm>
          <a:prstGeom prst="rect">
            <a:avLst/>
          </a:prstGeom>
          <a:solidFill>
            <a:srgbClr val="737373"/>
          </a:solidFill>
          <a:ln w="12700" cap="flat" cmpd="sng" algn="ctr">
            <a:noFill/>
            <a:prstDash val="solid"/>
            <a:miter lim="800000"/>
          </a:ln>
          <a:effectLst/>
        </p:spPr>
        <p:txBody>
          <a:bodyPr rtlCol="0" anchor="ctr"/>
          <a:lstStyle/>
          <a:p>
            <a:pPr defTabSz="685775" eaLnBrk="1" fontAlgn="auto" hangingPunct="1">
              <a:spcBef>
                <a:spcPts val="0"/>
              </a:spcBef>
              <a:spcAft>
                <a:spcPts val="0"/>
              </a:spcAft>
              <a:defRPr/>
            </a:pPr>
            <a:r>
              <a:rPr lang="en-US" sz="1050" kern="0">
                <a:solidFill>
                  <a:srgbClr val="FFFFFF"/>
                </a:solidFill>
                <a:latin typeface="Segoe UI Semibold" panose="020B0702040204020203" pitchFamily="34" charset="0"/>
                <a:ea typeface="+mn-ea"/>
                <a:cs typeface="Segoe UI Semibold" panose="020B0702040204020203" pitchFamily="34" charset="0"/>
              </a:rPr>
              <a:t>Azure IoT (PaaS)</a:t>
            </a:r>
          </a:p>
          <a:p>
            <a:pPr defTabSz="685775" eaLnBrk="1" fontAlgn="auto" hangingPunct="1">
              <a:spcBef>
                <a:spcPts val="0"/>
              </a:spcBef>
              <a:spcAft>
                <a:spcPts val="0"/>
              </a:spcAft>
              <a:defRPr/>
            </a:pPr>
            <a:r>
              <a:rPr lang="en-US" sz="1050" kern="0">
                <a:solidFill>
                  <a:srgbClr val="FFFFFF"/>
                </a:solidFill>
                <a:latin typeface="Segoe UI Semilight"/>
                <a:ea typeface="+mn-ea"/>
                <a:cs typeface="Segoe UI" panose="020B0502040204020203" pitchFamily="34" charset="0"/>
              </a:rPr>
              <a:t>Partner repeatable solutions</a:t>
            </a:r>
          </a:p>
          <a:p>
            <a:pPr defTabSz="685775" eaLnBrk="1" fontAlgn="auto" hangingPunct="1">
              <a:spcBef>
                <a:spcPts val="0"/>
              </a:spcBef>
              <a:spcAft>
                <a:spcPts val="0"/>
              </a:spcAft>
              <a:defRPr/>
            </a:pPr>
            <a:r>
              <a:rPr lang="en-US" sz="1050" kern="0">
                <a:solidFill>
                  <a:srgbClr val="FFFFFF"/>
                </a:solidFill>
                <a:latin typeface="Segoe UI Semilight"/>
                <a:ea typeface="+mn-ea"/>
                <a:cs typeface="Segoe UI" panose="020B0502040204020203" pitchFamily="34" charset="0"/>
              </a:rPr>
              <a:t>Azure IoT Solution Accelerators</a:t>
            </a:r>
          </a:p>
        </p:txBody>
      </p:sp>
      <p:sp>
        <p:nvSpPr>
          <p:cNvPr id="36" name="TextBox 65">
            <a:extLst>
              <a:ext uri="{FF2B5EF4-FFF2-40B4-BE49-F238E27FC236}">
                <a16:creationId xmlns:a16="http://schemas.microsoft.com/office/drawing/2014/main" id="{31281693-0967-4DEA-B616-852C2322F7ED}"/>
              </a:ext>
            </a:extLst>
          </p:cNvPr>
          <p:cNvSpPr txBox="1"/>
          <p:nvPr/>
        </p:nvSpPr>
        <p:spPr>
          <a:xfrm>
            <a:off x="3349715" y="3532665"/>
            <a:ext cx="2353115" cy="2084188"/>
          </a:xfrm>
          <a:prstGeom prst="rect">
            <a:avLst/>
          </a:prstGeom>
          <a:solidFill>
            <a:srgbClr val="FFFFFF"/>
          </a:solidFill>
          <a:ln>
            <a:solidFill>
              <a:srgbClr val="EAEAEA">
                <a:lumMod val="85000"/>
              </a:srgbClr>
            </a:solidFill>
          </a:ln>
        </p:spPr>
        <p:txBody>
          <a:bodyPr wrap="square" lIns="67232" tIns="67232" rIns="67232" bIns="67232" rtlCol="0" anchor="t" anchorCtr="0">
            <a:noAutofit/>
          </a:bodyPr>
          <a:lstStyle/>
          <a:p>
            <a:pPr algn="ctr" defTabSz="685775" eaLnBrk="1" fontAlgn="auto" hangingPunct="1">
              <a:spcBef>
                <a:spcPts val="0"/>
              </a:spcBef>
              <a:spcAft>
                <a:spcPts val="0"/>
              </a:spcAft>
              <a:defRPr/>
            </a:pPr>
            <a:r>
              <a:rPr lang="en-US" sz="900" kern="0">
                <a:solidFill>
                  <a:srgbClr val="FFFFFF"/>
                </a:solidFill>
                <a:latin typeface="Segoe UI Semibold" panose="020B0702040204020203" pitchFamily="34" charset="0"/>
                <a:cs typeface="Segoe UI Semibold" panose="020B0702040204020203" pitchFamily="34" charset="0"/>
              </a:rPr>
              <a:t>Data and Analytics</a:t>
            </a:r>
          </a:p>
        </p:txBody>
      </p:sp>
      <p:sp>
        <p:nvSpPr>
          <p:cNvPr id="37" name="Rectangle 3">
            <a:extLst>
              <a:ext uri="{FF2B5EF4-FFF2-40B4-BE49-F238E27FC236}">
                <a16:creationId xmlns:a16="http://schemas.microsoft.com/office/drawing/2014/main" id="{B88CB3D7-8ED5-4A64-BA8C-4371D2B56DF4}"/>
              </a:ext>
            </a:extLst>
          </p:cNvPr>
          <p:cNvSpPr/>
          <p:nvPr/>
        </p:nvSpPr>
        <p:spPr>
          <a:xfrm>
            <a:off x="3462129" y="43306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Time Series Insights</a:t>
            </a:r>
          </a:p>
        </p:txBody>
      </p:sp>
      <p:sp>
        <p:nvSpPr>
          <p:cNvPr id="38" name="Rectangle 4">
            <a:extLst>
              <a:ext uri="{FF2B5EF4-FFF2-40B4-BE49-F238E27FC236}">
                <a16:creationId xmlns:a16="http://schemas.microsoft.com/office/drawing/2014/main" id="{D7DFF443-FC5D-46CF-873D-AC71DC49726E}"/>
              </a:ext>
            </a:extLst>
          </p:cNvPr>
          <p:cNvSpPr/>
          <p:nvPr/>
        </p:nvSpPr>
        <p:spPr>
          <a:xfrm>
            <a:off x="3462129" y="4762624"/>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a:t>
            </a:r>
            <a:br>
              <a:rPr lang="en-US" sz="788" kern="0">
                <a:solidFill>
                  <a:srgbClr val="505050"/>
                </a:solidFill>
                <a:latin typeface="Segoe UI" panose="020B0502040204020203" pitchFamily="34" charset="0"/>
                <a:ea typeface="+mn-ea"/>
                <a:cs typeface="Segoe UI" panose="020B0502040204020203" pitchFamily="34" charset="0"/>
              </a:rPr>
            </a:br>
            <a:r>
              <a:rPr lang="en-US" sz="788" kern="0">
                <a:solidFill>
                  <a:srgbClr val="505050"/>
                </a:solidFill>
                <a:latin typeface="Segoe UI" panose="020B0502040204020203" pitchFamily="34" charset="0"/>
                <a:ea typeface="+mn-ea"/>
                <a:cs typeface="Segoe UI" panose="020B0502040204020203" pitchFamily="34" charset="0"/>
              </a:rPr>
              <a:t>Machine Learning</a:t>
            </a:r>
          </a:p>
        </p:txBody>
      </p:sp>
      <p:sp>
        <p:nvSpPr>
          <p:cNvPr id="39" name="Rectangle 6">
            <a:extLst>
              <a:ext uri="{FF2B5EF4-FFF2-40B4-BE49-F238E27FC236}">
                <a16:creationId xmlns:a16="http://schemas.microsoft.com/office/drawing/2014/main" id="{A21D4156-1CDD-438C-BC9F-A12268424295}"/>
              </a:ext>
            </a:extLst>
          </p:cNvPr>
          <p:cNvSpPr/>
          <p:nvPr/>
        </p:nvSpPr>
        <p:spPr>
          <a:xfrm>
            <a:off x="3462129" y="51764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Cosmos DB</a:t>
            </a:r>
          </a:p>
        </p:txBody>
      </p:sp>
      <p:sp>
        <p:nvSpPr>
          <p:cNvPr id="40" name="Rectangle 5">
            <a:extLst>
              <a:ext uri="{FF2B5EF4-FFF2-40B4-BE49-F238E27FC236}">
                <a16:creationId xmlns:a16="http://schemas.microsoft.com/office/drawing/2014/main" id="{0B3B1391-B49D-487F-80C5-4C108251F719}"/>
              </a:ext>
            </a:extLst>
          </p:cNvPr>
          <p:cNvSpPr/>
          <p:nvPr/>
        </p:nvSpPr>
        <p:spPr>
          <a:xfrm>
            <a:off x="3462129"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Stream Analytics</a:t>
            </a:r>
          </a:p>
        </p:txBody>
      </p:sp>
      <p:sp>
        <p:nvSpPr>
          <p:cNvPr id="41" name="Rectangle 7">
            <a:extLst>
              <a:ext uri="{FF2B5EF4-FFF2-40B4-BE49-F238E27FC236}">
                <a16:creationId xmlns:a16="http://schemas.microsoft.com/office/drawing/2014/main" id="{D60B8EC0-9870-47D1-B401-601D4C07315F}"/>
              </a:ext>
            </a:extLst>
          </p:cNvPr>
          <p:cNvSpPr/>
          <p:nvPr/>
        </p:nvSpPr>
        <p:spPr>
          <a:xfrm>
            <a:off x="4581427" y="4765539"/>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Data Lake</a:t>
            </a:r>
          </a:p>
        </p:txBody>
      </p:sp>
      <p:sp>
        <p:nvSpPr>
          <p:cNvPr id="42" name="Rectangle 8">
            <a:extLst>
              <a:ext uri="{FF2B5EF4-FFF2-40B4-BE49-F238E27FC236}">
                <a16:creationId xmlns:a16="http://schemas.microsoft.com/office/drawing/2014/main" id="{466AC902-D021-49C5-BE37-1E89E5FC94D2}"/>
              </a:ext>
            </a:extLst>
          </p:cNvPr>
          <p:cNvSpPr/>
          <p:nvPr/>
        </p:nvSpPr>
        <p:spPr>
          <a:xfrm>
            <a:off x="4581427" y="43268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Data Lake Analytics</a:t>
            </a:r>
          </a:p>
        </p:txBody>
      </p:sp>
      <p:sp>
        <p:nvSpPr>
          <p:cNvPr id="43" name="Rectangle 9">
            <a:extLst>
              <a:ext uri="{FF2B5EF4-FFF2-40B4-BE49-F238E27FC236}">
                <a16:creationId xmlns:a16="http://schemas.microsoft.com/office/drawing/2014/main" id="{050697EE-A5BE-43BE-B326-3A57069DE607}"/>
              </a:ext>
            </a:extLst>
          </p:cNvPr>
          <p:cNvSpPr/>
          <p:nvPr/>
        </p:nvSpPr>
        <p:spPr>
          <a:xfrm>
            <a:off x="4581427"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HD Insight</a:t>
            </a:r>
          </a:p>
        </p:txBody>
      </p:sp>
      <p:sp>
        <p:nvSpPr>
          <p:cNvPr id="44" name="TextBox 66">
            <a:extLst>
              <a:ext uri="{FF2B5EF4-FFF2-40B4-BE49-F238E27FC236}">
                <a16:creationId xmlns:a16="http://schemas.microsoft.com/office/drawing/2014/main" id="{7D9452A4-5D70-4FB0-8325-EC931CAE8CE1}"/>
              </a:ext>
            </a:extLst>
          </p:cNvPr>
          <p:cNvSpPr txBox="1"/>
          <p:nvPr/>
        </p:nvSpPr>
        <p:spPr>
          <a:xfrm>
            <a:off x="5836982" y="3532665"/>
            <a:ext cx="2353115" cy="2084188"/>
          </a:xfrm>
          <a:prstGeom prst="rect">
            <a:avLst/>
          </a:prstGeom>
          <a:solidFill>
            <a:srgbClr val="FFFFFF"/>
          </a:solidFill>
          <a:ln>
            <a:solidFill>
              <a:srgbClr val="EAEAEA">
                <a:lumMod val="85000"/>
              </a:srgbClr>
            </a:solidFill>
          </a:ln>
        </p:spPr>
        <p:txBody>
          <a:bodyPr wrap="square" lIns="67232" tIns="67232" rIns="67232" bIns="67232" rtlCol="0" anchor="t" anchorCtr="0">
            <a:noAutofit/>
          </a:bodyPr>
          <a:lstStyle/>
          <a:p>
            <a:pPr algn="ctr" defTabSz="685775" eaLnBrk="1" fontAlgn="auto" hangingPunct="1">
              <a:spcBef>
                <a:spcPts val="0"/>
              </a:spcBef>
              <a:spcAft>
                <a:spcPts val="0"/>
              </a:spcAft>
              <a:defRPr/>
            </a:pPr>
            <a:r>
              <a:rPr lang="en-US" sz="900" kern="0">
                <a:solidFill>
                  <a:srgbClr val="FFFFFF"/>
                </a:solidFill>
                <a:latin typeface="Segoe UI Semibold" panose="020B0702040204020203" pitchFamily="34" charset="0"/>
                <a:cs typeface="Segoe UI Semibold" panose="020B0702040204020203" pitchFamily="34" charset="0"/>
              </a:rPr>
              <a:t>Visualization and Integration</a:t>
            </a:r>
          </a:p>
        </p:txBody>
      </p:sp>
      <p:sp>
        <p:nvSpPr>
          <p:cNvPr id="45" name="Rectangle 12">
            <a:extLst>
              <a:ext uri="{FF2B5EF4-FFF2-40B4-BE49-F238E27FC236}">
                <a16:creationId xmlns:a16="http://schemas.microsoft.com/office/drawing/2014/main" id="{EA1BBD60-D856-4D31-BDD4-BE9E9A0D3538}"/>
              </a:ext>
            </a:extLst>
          </p:cNvPr>
          <p:cNvSpPr/>
          <p:nvPr/>
        </p:nvSpPr>
        <p:spPr>
          <a:xfrm>
            <a:off x="5932138" y="43306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Logic Apps</a:t>
            </a:r>
          </a:p>
        </p:txBody>
      </p:sp>
      <p:sp>
        <p:nvSpPr>
          <p:cNvPr id="46" name="Rectangle 13">
            <a:extLst>
              <a:ext uri="{FF2B5EF4-FFF2-40B4-BE49-F238E27FC236}">
                <a16:creationId xmlns:a16="http://schemas.microsoft.com/office/drawing/2014/main" id="{E1CA4602-716A-4019-98D0-F1362D24628B}"/>
              </a:ext>
            </a:extLst>
          </p:cNvPr>
          <p:cNvSpPr/>
          <p:nvPr/>
        </p:nvSpPr>
        <p:spPr>
          <a:xfrm>
            <a:off x="5932138" y="4762624"/>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Notification Hubs</a:t>
            </a:r>
          </a:p>
        </p:txBody>
      </p:sp>
      <p:sp>
        <p:nvSpPr>
          <p:cNvPr id="47" name="Rectangle 14">
            <a:extLst>
              <a:ext uri="{FF2B5EF4-FFF2-40B4-BE49-F238E27FC236}">
                <a16:creationId xmlns:a16="http://schemas.microsoft.com/office/drawing/2014/main" id="{FA278D88-3627-4E4D-B6A9-F64C507E8B04}"/>
              </a:ext>
            </a:extLst>
          </p:cNvPr>
          <p:cNvSpPr/>
          <p:nvPr/>
        </p:nvSpPr>
        <p:spPr>
          <a:xfrm>
            <a:off x="5932138" y="51764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Websites</a:t>
            </a:r>
          </a:p>
        </p:txBody>
      </p:sp>
      <p:sp>
        <p:nvSpPr>
          <p:cNvPr id="48" name="Rectangle 11">
            <a:extLst>
              <a:ext uri="{FF2B5EF4-FFF2-40B4-BE49-F238E27FC236}">
                <a16:creationId xmlns:a16="http://schemas.microsoft.com/office/drawing/2014/main" id="{12885C29-74AC-4920-A3F6-A47BC518A9DA}"/>
              </a:ext>
            </a:extLst>
          </p:cNvPr>
          <p:cNvSpPr/>
          <p:nvPr/>
        </p:nvSpPr>
        <p:spPr>
          <a:xfrm>
            <a:off x="5932138"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Microsoft Flow</a:t>
            </a:r>
          </a:p>
        </p:txBody>
      </p:sp>
      <p:sp>
        <p:nvSpPr>
          <p:cNvPr id="49" name="Rectangle 15">
            <a:extLst>
              <a:ext uri="{FF2B5EF4-FFF2-40B4-BE49-F238E27FC236}">
                <a16:creationId xmlns:a16="http://schemas.microsoft.com/office/drawing/2014/main" id="{E7BA1B84-F23E-40BE-8F1F-94F809446DC7}"/>
              </a:ext>
            </a:extLst>
          </p:cNvPr>
          <p:cNvSpPr/>
          <p:nvPr/>
        </p:nvSpPr>
        <p:spPr>
          <a:xfrm>
            <a:off x="7057562" y="43306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Microsoft</a:t>
            </a:r>
            <a:br>
              <a:rPr lang="en-US" sz="788" kern="0">
                <a:solidFill>
                  <a:srgbClr val="505050"/>
                </a:solidFill>
                <a:latin typeface="Segoe UI" panose="020B0502040204020203" pitchFamily="34" charset="0"/>
                <a:ea typeface="+mn-ea"/>
                <a:cs typeface="Segoe UI" panose="020B0502040204020203" pitchFamily="34" charset="0"/>
              </a:rPr>
            </a:br>
            <a:r>
              <a:rPr lang="en-US" sz="788" kern="0">
                <a:solidFill>
                  <a:srgbClr val="505050"/>
                </a:solidFill>
                <a:latin typeface="Segoe UI" panose="020B0502040204020203" pitchFamily="34" charset="0"/>
                <a:ea typeface="+mn-ea"/>
                <a:cs typeface="Segoe UI" panose="020B0502040204020203" pitchFamily="34" charset="0"/>
              </a:rPr>
              <a:t>Power BI</a:t>
            </a:r>
          </a:p>
        </p:txBody>
      </p:sp>
      <p:sp>
        <p:nvSpPr>
          <p:cNvPr id="50" name="Rectangle 24">
            <a:extLst>
              <a:ext uri="{FF2B5EF4-FFF2-40B4-BE49-F238E27FC236}">
                <a16:creationId xmlns:a16="http://schemas.microsoft.com/office/drawing/2014/main" id="{49A8D07C-5E2E-42CE-A51C-DA693B1EF26D}"/>
              </a:ext>
            </a:extLst>
          </p:cNvPr>
          <p:cNvSpPr/>
          <p:nvPr/>
        </p:nvSpPr>
        <p:spPr>
          <a:xfrm>
            <a:off x="7057562" y="4762624"/>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Monitor</a:t>
            </a:r>
          </a:p>
        </p:txBody>
      </p:sp>
      <p:sp>
        <p:nvSpPr>
          <p:cNvPr id="51" name="Rectangle 16">
            <a:extLst>
              <a:ext uri="{FF2B5EF4-FFF2-40B4-BE49-F238E27FC236}">
                <a16:creationId xmlns:a16="http://schemas.microsoft.com/office/drawing/2014/main" id="{CBF063D4-1632-4C79-B907-679B429A4F24}"/>
              </a:ext>
            </a:extLst>
          </p:cNvPr>
          <p:cNvSpPr/>
          <p:nvPr/>
        </p:nvSpPr>
        <p:spPr>
          <a:xfrm>
            <a:off x="7057562"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Active Directory</a:t>
            </a:r>
          </a:p>
        </p:txBody>
      </p:sp>
      <p:sp>
        <p:nvSpPr>
          <p:cNvPr id="52" name="TextBox 63">
            <a:extLst>
              <a:ext uri="{FF2B5EF4-FFF2-40B4-BE49-F238E27FC236}">
                <a16:creationId xmlns:a16="http://schemas.microsoft.com/office/drawing/2014/main" id="{5CF14BE7-67A9-4787-B13C-60FBC82A8510}"/>
              </a:ext>
            </a:extLst>
          </p:cNvPr>
          <p:cNvSpPr txBox="1"/>
          <p:nvPr/>
        </p:nvSpPr>
        <p:spPr>
          <a:xfrm>
            <a:off x="823405" y="3532665"/>
            <a:ext cx="1142942" cy="2084188"/>
          </a:xfrm>
          <a:prstGeom prst="rect">
            <a:avLst/>
          </a:prstGeom>
          <a:solidFill>
            <a:srgbClr val="FFFFFF"/>
          </a:solidFill>
          <a:ln>
            <a:solidFill>
              <a:srgbClr val="EAEAEA">
                <a:lumMod val="85000"/>
              </a:srgbClr>
            </a:solidFill>
          </a:ln>
        </p:spPr>
        <p:txBody>
          <a:bodyPr wrap="square" lIns="67232" tIns="67232" rIns="67232" bIns="67232" rtlCol="0" anchor="t" anchorCtr="0">
            <a:noAutofit/>
          </a:bodyPr>
          <a:lstStyle/>
          <a:p>
            <a:pPr algn="ctr" defTabSz="685775" eaLnBrk="1" fontAlgn="auto" hangingPunct="1">
              <a:spcBef>
                <a:spcPts val="0"/>
              </a:spcBef>
              <a:spcAft>
                <a:spcPts val="0"/>
              </a:spcAft>
              <a:defRPr/>
            </a:pPr>
            <a:r>
              <a:rPr lang="en-US" sz="900" kern="0">
                <a:solidFill>
                  <a:srgbClr val="FFFFFF"/>
                </a:solidFill>
                <a:latin typeface="Segoe UI Semibold" panose="020B0702040204020203" pitchFamily="34" charset="0"/>
                <a:cs typeface="Segoe UI Semibold" panose="020B0702040204020203" pitchFamily="34" charset="0"/>
              </a:rPr>
              <a:t>Device support</a:t>
            </a:r>
          </a:p>
        </p:txBody>
      </p:sp>
      <p:sp>
        <p:nvSpPr>
          <p:cNvPr id="53" name="Rectangle 31">
            <a:extLst>
              <a:ext uri="{FF2B5EF4-FFF2-40B4-BE49-F238E27FC236}">
                <a16:creationId xmlns:a16="http://schemas.microsoft.com/office/drawing/2014/main" id="{B54CDA9F-714C-490A-9E24-1748586A9A23}"/>
              </a:ext>
            </a:extLst>
          </p:cNvPr>
          <p:cNvSpPr/>
          <p:nvPr/>
        </p:nvSpPr>
        <p:spPr>
          <a:xfrm>
            <a:off x="890637"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IoT</a:t>
            </a:r>
            <a:br>
              <a:rPr lang="en-US" sz="788" kern="0">
                <a:solidFill>
                  <a:srgbClr val="505050"/>
                </a:solidFill>
                <a:latin typeface="Segoe UI" panose="020B0502040204020203" pitchFamily="34" charset="0"/>
                <a:ea typeface="+mn-ea"/>
                <a:cs typeface="Segoe UI" panose="020B0502040204020203" pitchFamily="34" charset="0"/>
              </a:rPr>
            </a:br>
            <a:r>
              <a:rPr lang="en-US" sz="788" kern="0">
                <a:solidFill>
                  <a:srgbClr val="505050"/>
                </a:solidFill>
                <a:latin typeface="Segoe UI" panose="020B0502040204020203" pitchFamily="34" charset="0"/>
                <a:ea typeface="+mn-ea"/>
                <a:cs typeface="Segoe UI" panose="020B0502040204020203" pitchFamily="34" charset="0"/>
              </a:rPr>
              <a:t>Device SDK</a:t>
            </a:r>
          </a:p>
        </p:txBody>
      </p:sp>
      <p:sp>
        <p:nvSpPr>
          <p:cNvPr id="54" name="Rectangle 32">
            <a:extLst>
              <a:ext uri="{FF2B5EF4-FFF2-40B4-BE49-F238E27FC236}">
                <a16:creationId xmlns:a16="http://schemas.microsoft.com/office/drawing/2014/main" id="{1469793C-83B4-4C2B-BC2F-8EED4022EACC}"/>
              </a:ext>
            </a:extLst>
          </p:cNvPr>
          <p:cNvSpPr/>
          <p:nvPr/>
        </p:nvSpPr>
        <p:spPr>
          <a:xfrm>
            <a:off x="890637" y="43306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IoT</a:t>
            </a:r>
            <a:br>
              <a:rPr lang="en-US" sz="788" kern="0">
                <a:solidFill>
                  <a:srgbClr val="505050"/>
                </a:solidFill>
                <a:latin typeface="Segoe UI" panose="020B0502040204020203" pitchFamily="34" charset="0"/>
                <a:ea typeface="+mn-ea"/>
                <a:cs typeface="Segoe UI" panose="020B0502040204020203" pitchFamily="34" charset="0"/>
              </a:rPr>
            </a:br>
            <a:r>
              <a:rPr lang="en-US" sz="788" kern="0">
                <a:solidFill>
                  <a:srgbClr val="505050"/>
                </a:solidFill>
                <a:latin typeface="Segoe UI" panose="020B0502040204020203" pitchFamily="34" charset="0"/>
                <a:ea typeface="+mn-ea"/>
                <a:cs typeface="Segoe UI" panose="020B0502040204020203" pitchFamily="34" charset="0"/>
              </a:rPr>
              <a:t>certified devices</a:t>
            </a:r>
          </a:p>
        </p:txBody>
      </p:sp>
      <p:sp>
        <p:nvSpPr>
          <p:cNvPr id="55" name="Rectangle 33">
            <a:extLst>
              <a:ext uri="{FF2B5EF4-FFF2-40B4-BE49-F238E27FC236}">
                <a16:creationId xmlns:a16="http://schemas.microsoft.com/office/drawing/2014/main" id="{D73BFD06-93D5-4F81-9622-A7D656865572}"/>
              </a:ext>
            </a:extLst>
          </p:cNvPr>
          <p:cNvSpPr/>
          <p:nvPr/>
        </p:nvSpPr>
        <p:spPr>
          <a:xfrm>
            <a:off x="890637" y="4762624"/>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Security Program for Azure IoT</a:t>
            </a:r>
          </a:p>
        </p:txBody>
      </p:sp>
      <p:sp>
        <p:nvSpPr>
          <p:cNvPr id="56" name="Rectangle 48">
            <a:extLst>
              <a:ext uri="{FF2B5EF4-FFF2-40B4-BE49-F238E27FC236}">
                <a16:creationId xmlns:a16="http://schemas.microsoft.com/office/drawing/2014/main" id="{6AA76F4E-D459-429F-A1FD-466D55B2F200}"/>
              </a:ext>
            </a:extLst>
          </p:cNvPr>
          <p:cNvSpPr/>
          <p:nvPr/>
        </p:nvSpPr>
        <p:spPr>
          <a:xfrm>
            <a:off x="890637" y="51764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Windows 10 IoT</a:t>
            </a:r>
          </a:p>
        </p:txBody>
      </p:sp>
      <p:sp>
        <p:nvSpPr>
          <p:cNvPr id="57" name="TextBox 64">
            <a:extLst>
              <a:ext uri="{FF2B5EF4-FFF2-40B4-BE49-F238E27FC236}">
                <a16:creationId xmlns:a16="http://schemas.microsoft.com/office/drawing/2014/main" id="{A720DCBB-EA19-47EB-AC15-6F30850171C2}"/>
              </a:ext>
            </a:extLst>
          </p:cNvPr>
          <p:cNvSpPr txBox="1"/>
          <p:nvPr/>
        </p:nvSpPr>
        <p:spPr>
          <a:xfrm>
            <a:off x="2086559" y="3532665"/>
            <a:ext cx="1142942" cy="2084188"/>
          </a:xfrm>
          <a:prstGeom prst="rect">
            <a:avLst/>
          </a:prstGeom>
          <a:solidFill>
            <a:srgbClr val="FFFFFF"/>
          </a:solidFill>
          <a:ln>
            <a:solidFill>
              <a:srgbClr val="EAEAEA">
                <a:lumMod val="85000"/>
              </a:srgbClr>
            </a:solidFill>
          </a:ln>
        </p:spPr>
        <p:txBody>
          <a:bodyPr wrap="square" lIns="67232" tIns="67232" rIns="67232" bIns="67232" rtlCol="0" anchor="t" anchorCtr="0">
            <a:noAutofit/>
          </a:bodyPr>
          <a:lstStyle/>
          <a:p>
            <a:pPr algn="ctr" defTabSz="685775" eaLnBrk="1" fontAlgn="auto" hangingPunct="1">
              <a:spcBef>
                <a:spcPts val="0"/>
              </a:spcBef>
              <a:spcAft>
                <a:spcPts val="0"/>
              </a:spcAft>
              <a:defRPr/>
            </a:pPr>
            <a:r>
              <a:rPr lang="en-US" sz="900" kern="0">
                <a:solidFill>
                  <a:srgbClr val="FFFFFF"/>
                </a:solidFill>
                <a:latin typeface="Segoe UI Semibold" panose="020B0702040204020203" pitchFamily="34" charset="0"/>
                <a:cs typeface="Segoe UI Semibold" panose="020B0702040204020203" pitchFamily="34" charset="0"/>
              </a:rPr>
              <a:t>IoT</a:t>
            </a: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endParaRPr lang="en-US" sz="675" kern="0">
              <a:solidFill>
                <a:srgbClr val="FFFFFF"/>
              </a:solidFill>
              <a:latin typeface="Segoe UI Semibold" panose="020B0702040204020203" pitchFamily="34" charset="0"/>
              <a:cs typeface="Segoe UI Semibold" panose="020B0702040204020203" pitchFamily="34" charset="0"/>
            </a:endParaRPr>
          </a:p>
          <a:p>
            <a:pPr algn="ctr" defTabSz="685775" eaLnBrk="1" fontAlgn="auto" hangingPunct="1">
              <a:spcBef>
                <a:spcPts val="0"/>
              </a:spcBef>
              <a:spcAft>
                <a:spcPts val="0"/>
              </a:spcAft>
              <a:defRPr/>
            </a:pPr>
            <a:r>
              <a:rPr lang="en-US" sz="900" kern="0">
                <a:solidFill>
                  <a:srgbClr val="FFFFFF"/>
                </a:solidFill>
                <a:latin typeface="Segoe UI Semibold" panose="020B0702040204020203" pitchFamily="34" charset="0"/>
                <a:cs typeface="Segoe UI Semibold" panose="020B0702040204020203" pitchFamily="34" charset="0"/>
              </a:rPr>
              <a:t>Edge</a:t>
            </a:r>
          </a:p>
        </p:txBody>
      </p:sp>
      <p:sp>
        <p:nvSpPr>
          <p:cNvPr id="58" name="Rectangle 17">
            <a:extLst>
              <a:ext uri="{FF2B5EF4-FFF2-40B4-BE49-F238E27FC236}">
                <a16:creationId xmlns:a16="http://schemas.microsoft.com/office/drawing/2014/main" id="{7DAD239B-8ECE-402F-A246-5482215018C1}"/>
              </a:ext>
            </a:extLst>
          </p:cNvPr>
          <p:cNvSpPr/>
          <p:nvPr/>
        </p:nvSpPr>
        <p:spPr>
          <a:xfrm>
            <a:off x="2153792" y="38987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IoT Hub</a:t>
            </a:r>
          </a:p>
        </p:txBody>
      </p:sp>
      <p:sp>
        <p:nvSpPr>
          <p:cNvPr id="59" name="Rectangle 20">
            <a:extLst>
              <a:ext uri="{FF2B5EF4-FFF2-40B4-BE49-F238E27FC236}">
                <a16:creationId xmlns:a16="http://schemas.microsoft.com/office/drawing/2014/main" id="{E91C7D0D-7F0C-4317-971E-58690F29E34D}"/>
              </a:ext>
            </a:extLst>
          </p:cNvPr>
          <p:cNvSpPr/>
          <p:nvPr/>
        </p:nvSpPr>
        <p:spPr>
          <a:xfrm>
            <a:off x="2153792" y="5176401"/>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Azure IoT Edge</a:t>
            </a:r>
          </a:p>
        </p:txBody>
      </p:sp>
      <p:sp>
        <p:nvSpPr>
          <p:cNvPr id="60" name="Rectangle 85">
            <a:extLst>
              <a:ext uri="{FF2B5EF4-FFF2-40B4-BE49-F238E27FC236}">
                <a16:creationId xmlns:a16="http://schemas.microsoft.com/office/drawing/2014/main" id="{4C78E491-7F72-4E78-95D7-AA93272263B1}"/>
              </a:ext>
            </a:extLst>
          </p:cNvPr>
          <p:cNvSpPr/>
          <p:nvPr/>
        </p:nvSpPr>
        <p:spPr>
          <a:xfrm>
            <a:off x="2153792" y="4330662"/>
            <a:ext cx="1008478" cy="336159"/>
          </a:xfrm>
          <a:prstGeom prst="rect">
            <a:avLst/>
          </a:prstGeom>
          <a:solidFill>
            <a:srgbClr val="EAEAEA"/>
          </a:solidFill>
          <a:ln w="12700" cap="flat" cmpd="sng" algn="ctr">
            <a:noFill/>
            <a:prstDash val="solid"/>
            <a:miter lim="800000"/>
          </a:ln>
          <a:effectLst/>
        </p:spPr>
        <p:txBody>
          <a:bodyPr lIns="0" tIns="0" rIns="0" bIns="0" rtlCol="0" anchor="ctr">
            <a:noAutofit/>
          </a:bodyPr>
          <a:lstStyle/>
          <a:p>
            <a:pPr algn="ctr" defTabSz="685775" eaLnBrk="1" fontAlgn="auto" hangingPunct="1">
              <a:spcBef>
                <a:spcPts val="0"/>
              </a:spcBef>
              <a:spcAft>
                <a:spcPts val="0"/>
              </a:spcAft>
              <a:defRPr/>
            </a:pPr>
            <a:r>
              <a:rPr lang="en-US" sz="788" kern="0">
                <a:solidFill>
                  <a:srgbClr val="505050"/>
                </a:solidFill>
                <a:latin typeface="Segoe UI" panose="020B0502040204020203" pitchFamily="34" charset="0"/>
                <a:ea typeface="+mn-ea"/>
                <a:cs typeface="Segoe UI" panose="020B0502040204020203" pitchFamily="34" charset="0"/>
              </a:rPr>
              <a:t>IoT Hub Device Provisioning Service</a:t>
            </a:r>
          </a:p>
        </p:txBody>
      </p:sp>
      <p:sp>
        <p:nvSpPr>
          <p:cNvPr id="61" name="Rectangle 41">
            <a:extLst>
              <a:ext uri="{FF2B5EF4-FFF2-40B4-BE49-F238E27FC236}">
                <a16:creationId xmlns:a16="http://schemas.microsoft.com/office/drawing/2014/main" id="{896A3DC9-8C47-4965-BFDC-9E197FCAC3A2}"/>
              </a:ext>
            </a:extLst>
          </p:cNvPr>
          <p:cNvSpPr/>
          <p:nvPr/>
        </p:nvSpPr>
        <p:spPr>
          <a:xfrm>
            <a:off x="6427619" y="2289335"/>
            <a:ext cx="1748029" cy="672319"/>
          </a:xfrm>
          <a:prstGeom prst="rect">
            <a:avLst/>
          </a:prstGeom>
          <a:solidFill>
            <a:srgbClr val="002050"/>
          </a:solidFill>
          <a:ln w="12700" cap="flat" cmpd="sng" algn="ctr">
            <a:noFill/>
            <a:prstDash val="solid"/>
            <a:miter lim="800000"/>
          </a:ln>
          <a:effectLst/>
        </p:spPr>
        <p:txBody>
          <a:bodyPr lIns="67232" tIns="67232" rIns="67232" bIns="67232" rtlCol="0" anchor="ctr"/>
          <a:lstStyle/>
          <a:p>
            <a:pPr algn="ctr" defTabSz="685775" eaLnBrk="1" fontAlgn="auto" hangingPunct="1">
              <a:spcBef>
                <a:spcPts val="0"/>
              </a:spcBef>
              <a:spcAft>
                <a:spcPts val="0"/>
              </a:spcAft>
              <a:defRPr/>
            </a:pPr>
            <a:r>
              <a:rPr lang="en-US" sz="1050" kern="0">
                <a:solidFill>
                  <a:srgbClr val="FFFFFF"/>
                </a:solidFill>
                <a:latin typeface="Segoe UI Semibold" panose="020B0702040204020203" pitchFamily="34" charset="0"/>
                <a:ea typeface="+mn-ea"/>
                <a:cs typeface="Segoe UI Semibold" panose="020B0702040204020203" pitchFamily="34" charset="0"/>
              </a:rPr>
              <a:t>Microsoft Dynamics</a:t>
            </a:r>
            <a:br>
              <a:rPr lang="en-US" sz="1050" kern="0">
                <a:solidFill>
                  <a:srgbClr val="FFFFFF"/>
                </a:solidFill>
                <a:latin typeface="Segoe UI Semibold" panose="020B0702040204020203" pitchFamily="34" charset="0"/>
                <a:ea typeface="+mn-ea"/>
                <a:cs typeface="Segoe UI Semibold" panose="020B0702040204020203" pitchFamily="34" charset="0"/>
              </a:rPr>
            </a:br>
            <a:r>
              <a:rPr lang="en-US" sz="1050" kern="0">
                <a:solidFill>
                  <a:srgbClr val="FFFFFF"/>
                </a:solidFill>
                <a:latin typeface="Segoe UI Semilight"/>
                <a:ea typeface="+mn-ea"/>
                <a:cs typeface="Segoe UI Semibold" panose="020B0702040204020203" pitchFamily="34" charset="0"/>
              </a:rPr>
              <a:t>Connected Field Service</a:t>
            </a:r>
          </a:p>
        </p:txBody>
      </p:sp>
      <p:sp>
        <p:nvSpPr>
          <p:cNvPr id="62" name="Rectangle 91">
            <a:extLst>
              <a:ext uri="{FF2B5EF4-FFF2-40B4-BE49-F238E27FC236}">
                <a16:creationId xmlns:a16="http://schemas.microsoft.com/office/drawing/2014/main" id="{8954D18C-5DD0-4F6C-A41D-FBC2C053D3BA}"/>
              </a:ext>
            </a:extLst>
          </p:cNvPr>
          <p:cNvSpPr/>
          <p:nvPr/>
        </p:nvSpPr>
        <p:spPr>
          <a:xfrm>
            <a:off x="4636097" y="2289335"/>
            <a:ext cx="1680797" cy="672319"/>
          </a:xfrm>
          <a:prstGeom prst="rect">
            <a:avLst/>
          </a:prstGeom>
          <a:solidFill>
            <a:srgbClr val="002050"/>
          </a:solidFill>
          <a:ln w="12700" cap="flat" cmpd="sng" algn="ctr">
            <a:noFill/>
            <a:prstDash val="solid"/>
            <a:miter lim="800000"/>
          </a:ln>
          <a:effectLst/>
        </p:spPr>
        <p:txBody>
          <a:bodyPr lIns="67232" tIns="67232" rIns="67232" bIns="67232" rtlCol="0" anchor="ctr"/>
          <a:lstStyle/>
          <a:p>
            <a:pPr algn="ctr" defTabSz="685775" eaLnBrk="1" fontAlgn="auto" hangingPunct="1">
              <a:spcBef>
                <a:spcPts val="0"/>
              </a:spcBef>
              <a:spcAft>
                <a:spcPts val="0"/>
              </a:spcAft>
              <a:defRPr/>
            </a:pPr>
            <a:r>
              <a:rPr lang="en-US" sz="1050" kern="0">
                <a:solidFill>
                  <a:srgbClr val="FFFFFF"/>
                </a:solidFill>
                <a:latin typeface="Segoe UI Semibold" panose="020B0702040204020203" pitchFamily="34" charset="0"/>
                <a:ea typeface="+mn-ea"/>
                <a:cs typeface="Segoe UI Semibold" panose="020B0702040204020203" pitchFamily="34" charset="0"/>
              </a:rPr>
              <a:t>Azure IoT Central</a:t>
            </a:r>
          </a:p>
          <a:p>
            <a:pPr algn="ctr" defTabSz="685775" eaLnBrk="1" fontAlgn="auto" hangingPunct="1">
              <a:spcBef>
                <a:spcPts val="0"/>
              </a:spcBef>
              <a:spcAft>
                <a:spcPts val="0"/>
              </a:spcAft>
              <a:defRPr/>
            </a:pPr>
            <a:r>
              <a:rPr lang="en-US" sz="1050" kern="0">
                <a:solidFill>
                  <a:srgbClr val="FFFFFF"/>
                </a:solidFill>
                <a:latin typeface="Segoe UI Semilight"/>
                <a:ea typeface="+mn-ea"/>
                <a:cs typeface="Segoe UI" panose="020B0502040204020203" pitchFamily="34" charset="0"/>
              </a:rPr>
              <a:t>IoT SaaS</a:t>
            </a:r>
          </a:p>
        </p:txBody>
      </p:sp>
      <p:sp>
        <p:nvSpPr>
          <p:cNvPr id="63" name="Rectangle 35">
            <a:extLst>
              <a:ext uri="{FF2B5EF4-FFF2-40B4-BE49-F238E27FC236}">
                <a16:creationId xmlns:a16="http://schemas.microsoft.com/office/drawing/2014/main" id="{F8FDF9B7-7C00-4A2D-8C5D-8F6CCA716608}"/>
              </a:ext>
            </a:extLst>
          </p:cNvPr>
          <p:cNvSpPr/>
          <p:nvPr/>
        </p:nvSpPr>
        <p:spPr>
          <a:xfrm>
            <a:off x="750000" y="1913870"/>
            <a:ext cx="1870769" cy="373115"/>
          </a:xfrm>
          <a:prstGeom prst="rect">
            <a:avLst/>
          </a:prstGeom>
        </p:spPr>
        <p:txBody>
          <a:bodyPr wrap="none">
            <a:spAutoFit/>
          </a:bodyPr>
          <a:lstStyle/>
          <a:p>
            <a:pPr defTabSz="685406">
              <a:lnSpc>
                <a:spcPct val="110000"/>
              </a:lnSpc>
              <a:spcBef>
                <a:spcPts val="2206"/>
              </a:spcBef>
              <a:spcAft>
                <a:spcPts val="450"/>
              </a:spcAft>
              <a:buClr>
                <a:srgbClr val="505050"/>
              </a:buClr>
              <a:defRPr/>
            </a:pPr>
            <a:r>
              <a:rPr lang="en-US" sz="1800">
                <a:solidFill>
                  <a:srgbClr val="505050"/>
                </a:solidFill>
                <a:latin typeface="Segoe UI Semibold" panose="020B0702040204020203" pitchFamily="34" charset="0"/>
                <a:cs typeface="Segoe UI Semibold" panose="020B0702040204020203" pitchFamily="34" charset="0"/>
              </a:rPr>
              <a:t>Solutions (PaaS)</a:t>
            </a:r>
          </a:p>
        </p:txBody>
      </p:sp>
      <p:sp>
        <p:nvSpPr>
          <p:cNvPr id="64" name="Rectangle 37">
            <a:extLst>
              <a:ext uri="{FF2B5EF4-FFF2-40B4-BE49-F238E27FC236}">
                <a16:creationId xmlns:a16="http://schemas.microsoft.com/office/drawing/2014/main" id="{9A8B197B-FFF3-45D0-9AAA-FE04ABA89501}"/>
              </a:ext>
            </a:extLst>
          </p:cNvPr>
          <p:cNvSpPr/>
          <p:nvPr/>
        </p:nvSpPr>
        <p:spPr>
          <a:xfrm>
            <a:off x="750000" y="3154834"/>
            <a:ext cx="2261901" cy="373115"/>
          </a:xfrm>
          <a:prstGeom prst="rect">
            <a:avLst/>
          </a:prstGeom>
        </p:spPr>
        <p:txBody>
          <a:bodyPr wrap="none">
            <a:spAutoFit/>
          </a:bodyPr>
          <a:lstStyle/>
          <a:p>
            <a:pPr defTabSz="685406">
              <a:lnSpc>
                <a:spcPct val="110000"/>
              </a:lnSpc>
              <a:spcBef>
                <a:spcPts val="2206"/>
              </a:spcBef>
              <a:spcAft>
                <a:spcPts val="450"/>
              </a:spcAft>
              <a:buClr>
                <a:srgbClr val="505050"/>
              </a:buClr>
              <a:defRPr/>
            </a:pPr>
            <a:r>
              <a:rPr lang="en-US" sz="1800">
                <a:solidFill>
                  <a:srgbClr val="505050"/>
                </a:solidFill>
                <a:latin typeface="Segoe UI Semibold" panose="020B0702040204020203" pitchFamily="34" charset="0"/>
                <a:cs typeface="Segoe UI Semibold" panose="020B0702040204020203" pitchFamily="34" charset="0"/>
              </a:rPr>
              <a:t>Technologies (PaaS)</a:t>
            </a:r>
          </a:p>
        </p:txBody>
      </p:sp>
      <p:sp>
        <p:nvSpPr>
          <p:cNvPr id="65" name="Rectangle 42">
            <a:extLst>
              <a:ext uri="{FF2B5EF4-FFF2-40B4-BE49-F238E27FC236}">
                <a16:creationId xmlns:a16="http://schemas.microsoft.com/office/drawing/2014/main" id="{1DE2F0BE-906F-4083-BB97-F73DD891CFCF}"/>
              </a:ext>
            </a:extLst>
          </p:cNvPr>
          <p:cNvSpPr/>
          <p:nvPr/>
        </p:nvSpPr>
        <p:spPr>
          <a:xfrm>
            <a:off x="4635006" y="1913703"/>
            <a:ext cx="1867819" cy="373115"/>
          </a:xfrm>
          <a:prstGeom prst="rect">
            <a:avLst/>
          </a:prstGeom>
        </p:spPr>
        <p:txBody>
          <a:bodyPr wrap="none">
            <a:spAutoFit/>
          </a:bodyPr>
          <a:lstStyle/>
          <a:p>
            <a:pPr defTabSz="685406">
              <a:lnSpc>
                <a:spcPct val="110000"/>
              </a:lnSpc>
              <a:spcBef>
                <a:spcPts val="2206"/>
              </a:spcBef>
              <a:spcAft>
                <a:spcPts val="450"/>
              </a:spcAft>
              <a:buClr>
                <a:srgbClr val="505050"/>
              </a:buClr>
              <a:defRPr/>
            </a:pPr>
            <a:r>
              <a:rPr lang="en-US" sz="1800">
                <a:solidFill>
                  <a:srgbClr val="505050"/>
                </a:solidFill>
                <a:latin typeface="Segoe UI Semibold" panose="020B0702040204020203" pitchFamily="34" charset="0"/>
                <a:cs typeface="Segoe UI Semibold" panose="020B0702040204020203" pitchFamily="34" charset="0"/>
              </a:rPr>
              <a:t>Solutions (SaaS)</a:t>
            </a:r>
          </a:p>
        </p:txBody>
      </p:sp>
      <p:sp>
        <p:nvSpPr>
          <p:cNvPr id="2" name="Title 1">
            <a:extLst>
              <a:ext uri="{FF2B5EF4-FFF2-40B4-BE49-F238E27FC236}">
                <a16:creationId xmlns:a16="http://schemas.microsoft.com/office/drawing/2014/main" id="{AE568954-8855-4160-9297-5297B1E6C72F}"/>
              </a:ext>
            </a:extLst>
          </p:cNvPr>
          <p:cNvSpPr>
            <a:spLocks noGrp="1"/>
          </p:cNvSpPr>
          <p:nvPr>
            <p:ph type="title"/>
          </p:nvPr>
        </p:nvSpPr>
        <p:spPr/>
        <p:txBody>
          <a:bodyPr/>
          <a:lstStyle/>
          <a:p>
            <a:r>
              <a:rPr lang="de-DE" dirty="0"/>
              <a:t>Azure </a:t>
            </a:r>
            <a:r>
              <a:rPr lang="de-DE" dirty="0" err="1"/>
              <a:t>IoT</a:t>
            </a:r>
            <a:r>
              <a:rPr lang="de-DE" dirty="0"/>
              <a:t> Stack</a:t>
            </a:r>
          </a:p>
        </p:txBody>
      </p:sp>
    </p:spTree>
    <p:extLst>
      <p:ext uri="{BB962C8B-B14F-4D97-AF65-F5344CB8AC3E}">
        <p14:creationId xmlns:p14="http://schemas.microsoft.com/office/powerpoint/2010/main" val="26667841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1000"/>
                            </p:stCondLst>
                            <p:childTnLst>
                              <p:par>
                                <p:cTn id="39" presetID="2" presetClass="entr" presetSubtype="4" fill="hold" grpId="0" nodeType="afterEffect">
                                  <p:stCondLst>
                                    <p:cond delay="25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250" fill="hold"/>
                                        <p:tgtEl>
                                          <p:spTgt spid="53"/>
                                        </p:tgtEl>
                                        <p:attrNameLst>
                                          <p:attrName>ppt_x</p:attrName>
                                        </p:attrNameLst>
                                      </p:cBhvr>
                                      <p:tavLst>
                                        <p:tav tm="0">
                                          <p:val>
                                            <p:strVal val="#ppt_x"/>
                                          </p:val>
                                        </p:tav>
                                        <p:tav tm="100000">
                                          <p:val>
                                            <p:strVal val="#ppt_x"/>
                                          </p:val>
                                        </p:tav>
                                      </p:tavLst>
                                    </p:anim>
                                    <p:anim calcmode="lin" valueType="num">
                                      <p:cBhvr additive="base">
                                        <p:cTn id="42" dur="25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5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250" fill="hold"/>
                                        <p:tgtEl>
                                          <p:spTgt spid="58"/>
                                        </p:tgtEl>
                                        <p:attrNameLst>
                                          <p:attrName>ppt_x</p:attrName>
                                        </p:attrNameLst>
                                      </p:cBhvr>
                                      <p:tavLst>
                                        <p:tav tm="0">
                                          <p:val>
                                            <p:strVal val="#ppt_x"/>
                                          </p:val>
                                        </p:tav>
                                        <p:tav tm="100000">
                                          <p:val>
                                            <p:strVal val="#ppt_x"/>
                                          </p:val>
                                        </p:tav>
                                      </p:tavLst>
                                    </p:anim>
                                    <p:anim calcmode="lin" valueType="num">
                                      <p:cBhvr additive="base">
                                        <p:cTn id="46" dur="250" fill="hold"/>
                                        <p:tgtEl>
                                          <p:spTgt spid="5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25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250" fill="hold"/>
                                        <p:tgtEl>
                                          <p:spTgt spid="40"/>
                                        </p:tgtEl>
                                        <p:attrNameLst>
                                          <p:attrName>ppt_x</p:attrName>
                                        </p:attrNameLst>
                                      </p:cBhvr>
                                      <p:tavLst>
                                        <p:tav tm="0">
                                          <p:val>
                                            <p:strVal val="#ppt_x"/>
                                          </p:val>
                                        </p:tav>
                                        <p:tav tm="100000">
                                          <p:val>
                                            <p:strVal val="#ppt_x"/>
                                          </p:val>
                                        </p:tav>
                                      </p:tavLst>
                                    </p:anim>
                                    <p:anim calcmode="lin" valueType="num">
                                      <p:cBhvr additive="base">
                                        <p:cTn id="50" dur="250" fill="hold"/>
                                        <p:tgtEl>
                                          <p:spTgt spid="4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5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250" fill="hold"/>
                                        <p:tgtEl>
                                          <p:spTgt spid="43"/>
                                        </p:tgtEl>
                                        <p:attrNameLst>
                                          <p:attrName>ppt_x</p:attrName>
                                        </p:attrNameLst>
                                      </p:cBhvr>
                                      <p:tavLst>
                                        <p:tav tm="0">
                                          <p:val>
                                            <p:strVal val="#ppt_x"/>
                                          </p:val>
                                        </p:tav>
                                        <p:tav tm="100000">
                                          <p:val>
                                            <p:strVal val="#ppt_x"/>
                                          </p:val>
                                        </p:tav>
                                      </p:tavLst>
                                    </p:anim>
                                    <p:anim calcmode="lin" valueType="num">
                                      <p:cBhvr additive="base">
                                        <p:cTn id="54" dur="25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25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250" fill="hold"/>
                                        <p:tgtEl>
                                          <p:spTgt spid="48"/>
                                        </p:tgtEl>
                                        <p:attrNameLst>
                                          <p:attrName>ppt_x</p:attrName>
                                        </p:attrNameLst>
                                      </p:cBhvr>
                                      <p:tavLst>
                                        <p:tav tm="0">
                                          <p:val>
                                            <p:strVal val="#ppt_x"/>
                                          </p:val>
                                        </p:tav>
                                        <p:tav tm="100000">
                                          <p:val>
                                            <p:strVal val="#ppt_x"/>
                                          </p:val>
                                        </p:tav>
                                      </p:tavLst>
                                    </p:anim>
                                    <p:anim calcmode="lin" valueType="num">
                                      <p:cBhvr additive="base">
                                        <p:cTn id="58" dur="250" fill="hold"/>
                                        <p:tgtEl>
                                          <p:spTgt spid="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25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250" fill="hold"/>
                                        <p:tgtEl>
                                          <p:spTgt spid="51"/>
                                        </p:tgtEl>
                                        <p:attrNameLst>
                                          <p:attrName>ppt_x</p:attrName>
                                        </p:attrNameLst>
                                      </p:cBhvr>
                                      <p:tavLst>
                                        <p:tav tm="0">
                                          <p:val>
                                            <p:strVal val="#ppt_x"/>
                                          </p:val>
                                        </p:tav>
                                        <p:tav tm="100000">
                                          <p:val>
                                            <p:strVal val="#ppt_x"/>
                                          </p:val>
                                        </p:tav>
                                      </p:tavLst>
                                    </p:anim>
                                    <p:anim calcmode="lin" valueType="num">
                                      <p:cBhvr additive="base">
                                        <p:cTn id="62" dur="250" fill="hold"/>
                                        <p:tgtEl>
                                          <p:spTgt spid="5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250" fill="hold"/>
                                        <p:tgtEl>
                                          <p:spTgt spid="37"/>
                                        </p:tgtEl>
                                        <p:attrNameLst>
                                          <p:attrName>ppt_x</p:attrName>
                                        </p:attrNameLst>
                                      </p:cBhvr>
                                      <p:tavLst>
                                        <p:tav tm="0">
                                          <p:val>
                                            <p:strVal val="#ppt_x"/>
                                          </p:val>
                                        </p:tav>
                                        <p:tav tm="100000">
                                          <p:val>
                                            <p:strVal val="#ppt_x"/>
                                          </p:val>
                                        </p:tav>
                                      </p:tavLst>
                                    </p:anim>
                                    <p:anim calcmode="lin" valueType="num">
                                      <p:cBhvr additive="base">
                                        <p:cTn id="66" dur="250" fill="hold"/>
                                        <p:tgtEl>
                                          <p:spTgt spid="3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25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250" fill="hold"/>
                                        <p:tgtEl>
                                          <p:spTgt spid="42"/>
                                        </p:tgtEl>
                                        <p:attrNameLst>
                                          <p:attrName>ppt_x</p:attrName>
                                        </p:attrNameLst>
                                      </p:cBhvr>
                                      <p:tavLst>
                                        <p:tav tm="0">
                                          <p:val>
                                            <p:strVal val="#ppt_x"/>
                                          </p:val>
                                        </p:tav>
                                        <p:tav tm="100000">
                                          <p:val>
                                            <p:strVal val="#ppt_x"/>
                                          </p:val>
                                        </p:tav>
                                      </p:tavLst>
                                    </p:anim>
                                    <p:anim calcmode="lin" valueType="num">
                                      <p:cBhvr additive="base">
                                        <p:cTn id="70" dur="250" fill="hold"/>
                                        <p:tgtEl>
                                          <p:spTgt spid="4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25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250" fill="hold"/>
                                        <p:tgtEl>
                                          <p:spTgt spid="45"/>
                                        </p:tgtEl>
                                        <p:attrNameLst>
                                          <p:attrName>ppt_x</p:attrName>
                                        </p:attrNameLst>
                                      </p:cBhvr>
                                      <p:tavLst>
                                        <p:tav tm="0">
                                          <p:val>
                                            <p:strVal val="#ppt_x"/>
                                          </p:val>
                                        </p:tav>
                                        <p:tav tm="100000">
                                          <p:val>
                                            <p:strVal val="#ppt_x"/>
                                          </p:val>
                                        </p:tav>
                                      </p:tavLst>
                                    </p:anim>
                                    <p:anim calcmode="lin" valueType="num">
                                      <p:cBhvr additive="base">
                                        <p:cTn id="74" dur="250" fill="hold"/>
                                        <p:tgtEl>
                                          <p:spTgt spid="4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250"/>
                                  </p:stCondLst>
                                  <p:childTnLst>
                                    <p:set>
                                      <p:cBhvr>
                                        <p:cTn id="76" dur="1" fill="hold">
                                          <p:stCondLst>
                                            <p:cond delay="0"/>
                                          </p:stCondLst>
                                        </p:cTn>
                                        <p:tgtEl>
                                          <p:spTgt spid="49"/>
                                        </p:tgtEl>
                                        <p:attrNameLst>
                                          <p:attrName>style.visibility</p:attrName>
                                        </p:attrNameLst>
                                      </p:cBhvr>
                                      <p:to>
                                        <p:strVal val="visible"/>
                                      </p:to>
                                    </p:set>
                                    <p:anim calcmode="lin" valueType="num">
                                      <p:cBhvr additive="base">
                                        <p:cTn id="77" dur="250" fill="hold"/>
                                        <p:tgtEl>
                                          <p:spTgt spid="49"/>
                                        </p:tgtEl>
                                        <p:attrNameLst>
                                          <p:attrName>ppt_x</p:attrName>
                                        </p:attrNameLst>
                                      </p:cBhvr>
                                      <p:tavLst>
                                        <p:tav tm="0">
                                          <p:val>
                                            <p:strVal val="#ppt_x"/>
                                          </p:val>
                                        </p:tav>
                                        <p:tav tm="100000">
                                          <p:val>
                                            <p:strVal val="#ppt_x"/>
                                          </p:val>
                                        </p:tav>
                                      </p:tavLst>
                                    </p:anim>
                                    <p:anim calcmode="lin" valueType="num">
                                      <p:cBhvr additive="base">
                                        <p:cTn id="78" dur="250" fill="hold"/>
                                        <p:tgtEl>
                                          <p:spTgt spid="4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25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250" fill="hold"/>
                                        <p:tgtEl>
                                          <p:spTgt spid="54"/>
                                        </p:tgtEl>
                                        <p:attrNameLst>
                                          <p:attrName>ppt_x</p:attrName>
                                        </p:attrNameLst>
                                      </p:cBhvr>
                                      <p:tavLst>
                                        <p:tav tm="0">
                                          <p:val>
                                            <p:strVal val="#ppt_x"/>
                                          </p:val>
                                        </p:tav>
                                        <p:tav tm="100000">
                                          <p:val>
                                            <p:strVal val="#ppt_x"/>
                                          </p:val>
                                        </p:tav>
                                      </p:tavLst>
                                    </p:anim>
                                    <p:anim calcmode="lin" valueType="num">
                                      <p:cBhvr additive="base">
                                        <p:cTn id="82" dur="250" fill="hold"/>
                                        <p:tgtEl>
                                          <p:spTgt spid="5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250"/>
                                  </p:stCondLst>
                                  <p:childTnLst>
                                    <p:set>
                                      <p:cBhvr>
                                        <p:cTn id="84" dur="1" fill="hold">
                                          <p:stCondLst>
                                            <p:cond delay="0"/>
                                          </p:stCondLst>
                                        </p:cTn>
                                        <p:tgtEl>
                                          <p:spTgt spid="60"/>
                                        </p:tgtEl>
                                        <p:attrNameLst>
                                          <p:attrName>style.visibility</p:attrName>
                                        </p:attrNameLst>
                                      </p:cBhvr>
                                      <p:to>
                                        <p:strVal val="visible"/>
                                      </p:to>
                                    </p:set>
                                    <p:anim calcmode="lin" valueType="num">
                                      <p:cBhvr additive="base">
                                        <p:cTn id="85" dur="250" fill="hold"/>
                                        <p:tgtEl>
                                          <p:spTgt spid="60"/>
                                        </p:tgtEl>
                                        <p:attrNameLst>
                                          <p:attrName>ppt_x</p:attrName>
                                        </p:attrNameLst>
                                      </p:cBhvr>
                                      <p:tavLst>
                                        <p:tav tm="0">
                                          <p:val>
                                            <p:strVal val="#ppt_x"/>
                                          </p:val>
                                        </p:tav>
                                        <p:tav tm="100000">
                                          <p:val>
                                            <p:strVal val="#ppt_x"/>
                                          </p:val>
                                        </p:tav>
                                      </p:tavLst>
                                    </p:anim>
                                    <p:anim calcmode="lin" valueType="num">
                                      <p:cBhvr additive="base">
                                        <p:cTn id="86" dur="250" fill="hold"/>
                                        <p:tgtEl>
                                          <p:spTgt spid="6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25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250" fill="hold"/>
                                        <p:tgtEl>
                                          <p:spTgt spid="38"/>
                                        </p:tgtEl>
                                        <p:attrNameLst>
                                          <p:attrName>ppt_x</p:attrName>
                                        </p:attrNameLst>
                                      </p:cBhvr>
                                      <p:tavLst>
                                        <p:tav tm="0">
                                          <p:val>
                                            <p:strVal val="#ppt_x"/>
                                          </p:val>
                                        </p:tav>
                                        <p:tav tm="100000">
                                          <p:val>
                                            <p:strVal val="#ppt_x"/>
                                          </p:val>
                                        </p:tav>
                                      </p:tavLst>
                                    </p:anim>
                                    <p:anim calcmode="lin" valueType="num">
                                      <p:cBhvr additive="base">
                                        <p:cTn id="90" dur="25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25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250" fill="hold"/>
                                        <p:tgtEl>
                                          <p:spTgt spid="41"/>
                                        </p:tgtEl>
                                        <p:attrNameLst>
                                          <p:attrName>ppt_x</p:attrName>
                                        </p:attrNameLst>
                                      </p:cBhvr>
                                      <p:tavLst>
                                        <p:tav tm="0">
                                          <p:val>
                                            <p:strVal val="#ppt_x"/>
                                          </p:val>
                                        </p:tav>
                                        <p:tav tm="100000">
                                          <p:val>
                                            <p:strVal val="#ppt_x"/>
                                          </p:val>
                                        </p:tav>
                                      </p:tavLst>
                                    </p:anim>
                                    <p:anim calcmode="lin" valueType="num">
                                      <p:cBhvr additive="base">
                                        <p:cTn id="94" dur="250" fill="hold"/>
                                        <p:tgtEl>
                                          <p:spTgt spid="4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250"/>
                                  </p:stCondLst>
                                  <p:childTnLst>
                                    <p:set>
                                      <p:cBhvr>
                                        <p:cTn id="96" dur="1" fill="hold">
                                          <p:stCondLst>
                                            <p:cond delay="0"/>
                                          </p:stCondLst>
                                        </p:cTn>
                                        <p:tgtEl>
                                          <p:spTgt spid="46"/>
                                        </p:tgtEl>
                                        <p:attrNameLst>
                                          <p:attrName>style.visibility</p:attrName>
                                        </p:attrNameLst>
                                      </p:cBhvr>
                                      <p:to>
                                        <p:strVal val="visible"/>
                                      </p:to>
                                    </p:set>
                                    <p:anim calcmode="lin" valueType="num">
                                      <p:cBhvr additive="base">
                                        <p:cTn id="97" dur="250" fill="hold"/>
                                        <p:tgtEl>
                                          <p:spTgt spid="46"/>
                                        </p:tgtEl>
                                        <p:attrNameLst>
                                          <p:attrName>ppt_x</p:attrName>
                                        </p:attrNameLst>
                                      </p:cBhvr>
                                      <p:tavLst>
                                        <p:tav tm="0">
                                          <p:val>
                                            <p:strVal val="#ppt_x"/>
                                          </p:val>
                                        </p:tav>
                                        <p:tav tm="100000">
                                          <p:val>
                                            <p:strVal val="#ppt_x"/>
                                          </p:val>
                                        </p:tav>
                                      </p:tavLst>
                                    </p:anim>
                                    <p:anim calcmode="lin" valueType="num">
                                      <p:cBhvr additive="base">
                                        <p:cTn id="98" dur="250" fill="hold"/>
                                        <p:tgtEl>
                                          <p:spTgt spid="4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25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250" fill="hold"/>
                                        <p:tgtEl>
                                          <p:spTgt spid="50"/>
                                        </p:tgtEl>
                                        <p:attrNameLst>
                                          <p:attrName>ppt_x</p:attrName>
                                        </p:attrNameLst>
                                      </p:cBhvr>
                                      <p:tavLst>
                                        <p:tav tm="0">
                                          <p:val>
                                            <p:strVal val="#ppt_x"/>
                                          </p:val>
                                        </p:tav>
                                        <p:tav tm="100000">
                                          <p:val>
                                            <p:strVal val="#ppt_x"/>
                                          </p:val>
                                        </p:tav>
                                      </p:tavLst>
                                    </p:anim>
                                    <p:anim calcmode="lin" valueType="num">
                                      <p:cBhvr additive="base">
                                        <p:cTn id="102" dur="250" fill="hold"/>
                                        <p:tgtEl>
                                          <p:spTgt spid="5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25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250" fill="hold"/>
                                        <p:tgtEl>
                                          <p:spTgt spid="55"/>
                                        </p:tgtEl>
                                        <p:attrNameLst>
                                          <p:attrName>ppt_x</p:attrName>
                                        </p:attrNameLst>
                                      </p:cBhvr>
                                      <p:tavLst>
                                        <p:tav tm="0">
                                          <p:val>
                                            <p:strVal val="#ppt_x"/>
                                          </p:val>
                                        </p:tav>
                                        <p:tav tm="100000">
                                          <p:val>
                                            <p:strVal val="#ppt_x"/>
                                          </p:val>
                                        </p:tav>
                                      </p:tavLst>
                                    </p:anim>
                                    <p:anim calcmode="lin" valueType="num">
                                      <p:cBhvr additive="base">
                                        <p:cTn id="106" dur="250" fill="hold"/>
                                        <p:tgtEl>
                                          <p:spTgt spid="5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25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250" fill="hold"/>
                                        <p:tgtEl>
                                          <p:spTgt spid="39"/>
                                        </p:tgtEl>
                                        <p:attrNameLst>
                                          <p:attrName>ppt_x</p:attrName>
                                        </p:attrNameLst>
                                      </p:cBhvr>
                                      <p:tavLst>
                                        <p:tav tm="0">
                                          <p:val>
                                            <p:strVal val="#ppt_x"/>
                                          </p:val>
                                        </p:tav>
                                        <p:tav tm="100000">
                                          <p:val>
                                            <p:strVal val="#ppt_x"/>
                                          </p:val>
                                        </p:tav>
                                      </p:tavLst>
                                    </p:anim>
                                    <p:anim calcmode="lin" valueType="num">
                                      <p:cBhvr additive="base">
                                        <p:cTn id="110" dur="250" fill="hold"/>
                                        <p:tgtEl>
                                          <p:spTgt spid="3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25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250" fill="hold"/>
                                        <p:tgtEl>
                                          <p:spTgt spid="47"/>
                                        </p:tgtEl>
                                        <p:attrNameLst>
                                          <p:attrName>ppt_x</p:attrName>
                                        </p:attrNameLst>
                                      </p:cBhvr>
                                      <p:tavLst>
                                        <p:tav tm="0">
                                          <p:val>
                                            <p:strVal val="#ppt_x"/>
                                          </p:val>
                                        </p:tav>
                                        <p:tav tm="100000">
                                          <p:val>
                                            <p:strVal val="#ppt_x"/>
                                          </p:val>
                                        </p:tav>
                                      </p:tavLst>
                                    </p:anim>
                                    <p:anim calcmode="lin" valueType="num">
                                      <p:cBhvr additive="base">
                                        <p:cTn id="114" dur="250" fill="hold"/>
                                        <p:tgtEl>
                                          <p:spTgt spid="4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25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250" fill="hold"/>
                                        <p:tgtEl>
                                          <p:spTgt spid="56"/>
                                        </p:tgtEl>
                                        <p:attrNameLst>
                                          <p:attrName>ppt_x</p:attrName>
                                        </p:attrNameLst>
                                      </p:cBhvr>
                                      <p:tavLst>
                                        <p:tav tm="0">
                                          <p:val>
                                            <p:strVal val="#ppt_x"/>
                                          </p:val>
                                        </p:tav>
                                        <p:tav tm="100000">
                                          <p:val>
                                            <p:strVal val="#ppt_x"/>
                                          </p:val>
                                        </p:tav>
                                      </p:tavLst>
                                    </p:anim>
                                    <p:anim calcmode="lin" valueType="num">
                                      <p:cBhvr additive="base">
                                        <p:cTn id="118" dur="25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25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250" fill="hold"/>
                                        <p:tgtEl>
                                          <p:spTgt spid="59"/>
                                        </p:tgtEl>
                                        <p:attrNameLst>
                                          <p:attrName>ppt_x</p:attrName>
                                        </p:attrNameLst>
                                      </p:cBhvr>
                                      <p:tavLst>
                                        <p:tav tm="0">
                                          <p:val>
                                            <p:strVal val="#ppt_x"/>
                                          </p:val>
                                        </p:tav>
                                        <p:tav tm="100000">
                                          <p:val>
                                            <p:strVal val="#ppt_x"/>
                                          </p:val>
                                        </p:tav>
                                      </p:tavLst>
                                    </p:anim>
                                    <p:anim calcmode="lin" valueType="num">
                                      <p:cBhvr additive="base">
                                        <p:cTn id="122" dur="2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4FDFB2-8CF3-4A51-88CB-F0DF73B23841}"/>
              </a:ext>
            </a:extLst>
          </p:cNvPr>
          <p:cNvSpPr>
            <a:spLocks noGrp="1"/>
          </p:cNvSpPr>
          <p:nvPr>
            <p:ph type="title"/>
          </p:nvPr>
        </p:nvSpPr>
        <p:spPr/>
        <p:txBody>
          <a:bodyPr/>
          <a:lstStyle/>
          <a:p>
            <a:r>
              <a:rPr lang="en-US" dirty="0"/>
              <a:t>IoT Architecture</a:t>
            </a:r>
            <a:endParaRPr lang="de-DE" dirty="0"/>
          </a:p>
        </p:txBody>
      </p:sp>
      <p:sp>
        <p:nvSpPr>
          <p:cNvPr id="115" name="Rectangle 2">
            <a:extLst>
              <a:ext uri="{FF2B5EF4-FFF2-40B4-BE49-F238E27FC236}">
                <a16:creationId xmlns:a16="http://schemas.microsoft.com/office/drawing/2014/main" id="{E5606FE7-F39F-4484-886E-CC5C810B3DB2}"/>
              </a:ext>
            </a:extLst>
          </p:cNvPr>
          <p:cNvSpPr/>
          <p:nvPr/>
        </p:nvSpPr>
        <p:spPr bwMode="auto">
          <a:xfrm>
            <a:off x="3841913" y="5090785"/>
            <a:ext cx="697415" cy="649478"/>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37138" tIns="109711" rIns="137138" bIns="109711" numCol="1" spcCol="0" rtlCol="0" fromWordArt="0" anchor="t" anchorCtr="0" forceAA="0" compatLnSpc="1">
            <a:prstTxWarp prst="textNoShape">
              <a:avLst/>
            </a:prstTxWarp>
            <a:noAutofit/>
          </a:bodyPr>
          <a:lstStyle/>
          <a:p>
            <a:pPr algn="ctr" defTabSz="699252">
              <a:lnSpc>
                <a:spcPct val="90000"/>
              </a:lnSpc>
              <a:defRPr/>
            </a:pPr>
            <a:endParaRPr lang="en-US" sz="1800" kern="0" err="1">
              <a:gradFill>
                <a:gsLst>
                  <a:gs pos="0">
                    <a:srgbClr val="FFFFFF"/>
                  </a:gs>
                  <a:gs pos="100000">
                    <a:srgbClr val="FFFFFF"/>
                  </a:gs>
                </a:gsLst>
                <a:lin ang="5400000" scaled="0"/>
              </a:gradFill>
              <a:latin typeface="Segoe UI"/>
              <a:ea typeface="Segoe UI" pitchFamily="34" charset="0"/>
              <a:cs typeface="Segoe UI Light" panose="020B0502040204020203" pitchFamily="34" charset="0"/>
            </a:endParaRPr>
          </a:p>
        </p:txBody>
      </p:sp>
      <p:sp>
        <p:nvSpPr>
          <p:cNvPr id="116" name="Line 18">
            <a:extLst>
              <a:ext uri="{FF2B5EF4-FFF2-40B4-BE49-F238E27FC236}">
                <a16:creationId xmlns:a16="http://schemas.microsoft.com/office/drawing/2014/main" id="{2E18FDBE-BB4F-4517-B75D-9D495BD9464F}"/>
              </a:ext>
            </a:extLst>
          </p:cNvPr>
          <p:cNvSpPr>
            <a:spLocks noChangeShapeType="1"/>
          </p:cNvSpPr>
          <p:nvPr/>
        </p:nvSpPr>
        <p:spPr bwMode="auto">
          <a:xfrm>
            <a:off x="1386509" y="4535608"/>
            <a:ext cx="672213" cy="0"/>
          </a:xfrm>
          <a:prstGeom prst="line">
            <a:avLst/>
          </a:prstGeom>
          <a:solidFill>
            <a:srgbClr val="FFFFFF"/>
          </a:solidFill>
          <a:ln w="6350" cap="rnd">
            <a:solidFill>
              <a:srgbClr val="0078D7"/>
            </a:solidFill>
            <a:prstDash val="solid"/>
            <a:round/>
            <a:headEnd type="arrow" w="med" len="med"/>
            <a:tailEnd type="none" w="med" len="med"/>
          </a:ln>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17" name="Line 83">
            <a:extLst>
              <a:ext uri="{FF2B5EF4-FFF2-40B4-BE49-F238E27FC236}">
                <a16:creationId xmlns:a16="http://schemas.microsoft.com/office/drawing/2014/main" id="{54028EB7-98D4-42C6-9ED9-0A7526654BF1}"/>
              </a:ext>
            </a:extLst>
          </p:cNvPr>
          <p:cNvSpPr>
            <a:spLocks noChangeShapeType="1"/>
          </p:cNvSpPr>
          <p:nvPr/>
        </p:nvSpPr>
        <p:spPr bwMode="auto">
          <a:xfrm flipH="1">
            <a:off x="1386509" y="4362864"/>
            <a:ext cx="672213" cy="0"/>
          </a:xfrm>
          <a:prstGeom prst="line">
            <a:avLst/>
          </a:prstGeom>
          <a:solidFill>
            <a:srgbClr val="FFFFFF"/>
          </a:solidFill>
          <a:ln w="6350" cap="rnd">
            <a:solidFill>
              <a:srgbClr val="0078D7"/>
            </a:solidFill>
            <a:prstDash val="solid"/>
            <a:round/>
            <a:headEnd type="arrow" w="med" len="med"/>
            <a:tailEnd type="none" w="med" len="med"/>
          </a:ln>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18" name="Rectangle 16">
            <a:extLst>
              <a:ext uri="{FF2B5EF4-FFF2-40B4-BE49-F238E27FC236}">
                <a16:creationId xmlns:a16="http://schemas.microsoft.com/office/drawing/2014/main" id="{A9DE0FF1-1D79-4E94-845A-FA2A9EF2DD44}"/>
              </a:ext>
            </a:extLst>
          </p:cNvPr>
          <p:cNvSpPr>
            <a:spLocks noChangeArrowheads="1"/>
          </p:cNvSpPr>
          <p:nvPr/>
        </p:nvSpPr>
        <p:spPr bwMode="auto">
          <a:xfrm>
            <a:off x="193909" y="3227008"/>
            <a:ext cx="1059789" cy="2581842"/>
          </a:xfrm>
          <a:prstGeom prst="rect">
            <a:avLst/>
          </a:pr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67221" tIns="33610" rIns="67221" bIns="33610" numCol="1" spcCol="0" rtlCol="0" fromWordArt="0" anchor="t" anchorCtr="0" forceAA="0" compatLnSpc="1">
            <a:prstTxWarp prst="textNoShape">
              <a:avLst/>
            </a:prstTxWarp>
            <a:noAutofit/>
          </a:bodyPr>
          <a:lstStyle/>
          <a:p>
            <a:pPr algn="ctr" defTabSz="685569">
              <a:defRPr/>
            </a:pPr>
            <a:r>
              <a:rPr lang="en-US" altLang="en-US" sz="1175" kern="0">
                <a:solidFill>
                  <a:srgbClr val="FFFFFF"/>
                </a:solidFill>
                <a:latin typeface="Segoe UI"/>
                <a:cs typeface="Segoe UI Light" panose="020B0502040204020203" pitchFamily="34" charset="0"/>
              </a:rPr>
              <a:t>Devices</a:t>
            </a:r>
            <a:endParaRPr lang="en-US" sz="1175" kern="0">
              <a:solidFill>
                <a:srgbClr val="FFFFFF"/>
              </a:solidFill>
              <a:latin typeface="Segoe UI"/>
              <a:cs typeface="Segoe UI Light" panose="020B0502040204020203" pitchFamily="34" charset="0"/>
            </a:endParaRPr>
          </a:p>
        </p:txBody>
      </p:sp>
      <p:sp>
        <p:nvSpPr>
          <p:cNvPr id="119" name="Rectangle 20">
            <a:extLst>
              <a:ext uri="{FF2B5EF4-FFF2-40B4-BE49-F238E27FC236}">
                <a16:creationId xmlns:a16="http://schemas.microsoft.com/office/drawing/2014/main" id="{A0727E70-D1A1-416B-8D0F-71E7F5BF7830}"/>
              </a:ext>
            </a:extLst>
          </p:cNvPr>
          <p:cNvSpPr>
            <a:spLocks noChangeArrowheads="1"/>
          </p:cNvSpPr>
          <p:nvPr/>
        </p:nvSpPr>
        <p:spPr bwMode="auto">
          <a:xfrm>
            <a:off x="7822637" y="3199001"/>
            <a:ext cx="1127457" cy="2609845"/>
          </a:xfrm>
          <a:prstGeom prst="rect">
            <a:avLst/>
          </a:pr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67221" tIns="33610" rIns="67221" bIns="33610" numCol="1" spcCol="0" rtlCol="0" fromWordArt="0" anchor="ctr" anchorCtr="0" forceAA="0" compatLnSpc="1">
            <a:prstTxWarp prst="textNoShape">
              <a:avLst/>
            </a:prstTxWarp>
            <a:noAutofit/>
          </a:bodyPr>
          <a:lstStyle/>
          <a:p>
            <a:pPr algn="ctr" defTabSz="685569">
              <a:defRPr/>
            </a:pPr>
            <a:r>
              <a:rPr lang="en-US" altLang="en-US" sz="1175" kern="0">
                <a:solidFill>
                  <a:srgbClr val="FFFFFF"/>
                </a:solidFill>
                <a:latin typeface="Segoe UI"/>
                <a:cs typeface="Segoe UI Light" panose="020B0502040204020203" pitchFamily="34" charset="0"/>
              </a:rPr>
              <a:t>Back end systems and processes</a:t>
            </a:r>
          </a:p>
          <a:p>
            <a:pPr algn="ctr" defTabSz="685569">
              <a:defRPr/>
            </a:pPr>
            <a:endParaRPr lang="en-US" sz="1175" kern="0">
              <a:solidFill>
                <a:srgbClr val="FFFFFF"/>
              </a:solidFill>
              <a:latin typeface="Segoe UI"/>
              <a:cs typeface="Segoe UI Light" panose="020B0502040204020203" pitchFamily="34" charset="0"/>
            </a:endParaRPr>
          </a:p>
        </p:txBody>
      </p:sp>
      <p:sp>
        <p:nvSpPr>
          <p:cNvPr id="120" name="Rectangle 127">
            <a:extLst>
              <a:ext uri="{FF2B5EF4-FFF2-40B4-BE49-F238E27FC236}">
                <a16:creationId xmlns:a16="http://schemas.microsoft.com/office/drawing/2014/main" id="{51FCA186-EFEF-4413-8C61-B9A0C47E721D}"/>
              </a:ext>
            </a:extLst>
          </p:cNvPr>
          <p:cNvSpPr>
            <a:spLocks noChangeArrowheads="1"/>
          </p:cNvSpPr>
          <p:nvPr/>
        </p:nvSpPr>
        <p:spPr bwMode="auto">
          <a:xfrm>
            <a:off x="613236" y="4458502"/>
            <a:ext cx="25648" cy="11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735">
                <a:solidFill>
                  <a:srgbClr val="00188F"/>
                </a:solidFill>
                <a:latin typeface="Segoe UI"/>
                <a:cs typeface="Segoe UI Light" panose="020B0502040204020203" pitchFamily="34" charset="0"/>
              </a:rPr>
              <a:t> </a:t>
            </a:r>
            <a:endParaRPr lang="en-US" altLang="en-US" sz="1324">
              <a:solidFill>
                <a:prstClr val="black"/>
              </a:solidFill>
              <a:latin typeface="Segoe UI"/>
              <a:cs typeface="Segoe UI Light" panose="020B0502040204020203" pitchFamily="34" charset="0"/>
            </a:endParaRPr>
          </a:p>
        </p:txBody>
      </p:sp>
      <p:grpSp>
        <p:nvGrpSpPr>
          <p:cNvPr id="121" name="Group 12">
            <a:extLst>
              <a:ext uri="{FF2B5EF4-FFF2-40B4-BE49-F238E27FC236}">
                <a16:creationId xmlns:a16="http://schemas.microsoft.com/office/drawing/2014/main" id="{52679843-50EA-4773-8E00-A8EC57514442}"/>
              </a:ext>
            </a:extLst>
          </p:cNvPr>
          <p:cNvGrpSpPr/>
          <p:nvPr/>
        </p:nvGrpSpPr>
        <p:grpSpPr>
          <a:xfrm>
            <a:off x="3974965" y="4222511"/>
            <a:ext cx="355948" cy="366446"/>
            <a:chOff x="2296894" y="-3310276"/>
            <a:chExt cx="484187" cy="498475"/>
          </a:xfrm>
          <a:solidFill>
            <a:srgbClr val="EAEAEA">
              <a:lumMod val="50000"/>
            </a:srgbClr>
          </a:solidFill>
        </p:grpSpPr>
        <p:sp>
          <p:nvSpPr>
            <p:cNvPr id="122" name="Freeform 172">
              <a:extLst>
                <a:ext uri="{FF2B5EF4-FFF2-40B4-BE49-F238E27FC236}">
                  <a16:creationId xmlns:a16="http://schemas.microsoft.com/office/drawing/2014/main" id="{7AE0BD3A-91E9-45C8-B4DB-D1D6ADBC1F17}"/>
                </a:ext>
              </a:extLst>
            </p:cNvPr>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3" name="Freeform 173">
              <a:extLst>
                <a:ext uri="{FF2B5EF4-FFF2-40B4-BE49-F238E27FC236}">
                  <a16:creationId xmlns:a16="http://schemas.microsoft.com/office/drawing/2014/main" id="{C4AB9A41-1D5C-4ED8-8472-D73C6B28C78C}"/>
                </a:ext>
              </a:extLst>
            </p:cNvPr>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4" name="Freeform 174">
              <a:extLst>
                <a:ext uri="{FF2B5EF4-FFF2-40B4-BE49-F238E27FC236}">
                  <a16:creationId xmlns:a16="http://schemas.microsoft.com/office/drawing/2014/main" id="{BDBA4096-A8D3-409C-8A17-36EBE3158FBF}"/>
                </a:ext>
              </a:extLst>
            </p:cNvPr>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5" name="Freeform 175">
              <a:extLst>
                <a:ext uri="{FF2B5EF4-FFF2-40B4-BE49-F238E27FC236}">
                  <a16:creationId xmlns:a16="http://schemas.microsoft.com/office/drawing/2014/main" id="{67E05EE7-030C-4E2B-9625-E1341E400062}"/>
                </a:ext>
              </a:extLst>
            </p:cNvPr>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6" name="Freeform 176">
              <a:extLst>
                <a:ext uri="{FF2B5EF4-FFF2-40B4-BE49-F238E27FC236}">
                  <a16:creationId xmlns:a16="http://schemas.microsoft.com/office/drawing/2014/main" id="{AEB149B0-E9FA-49DF-A7DE-6D7FDCB41031}"/>
                </a:ext>
              </a:extLst>
            </p:cNvPr>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7" name="Freeform 177">
              <a:extLst>
                <a:ext uri="{FF2B5EF4-FFF2-40B4-BE49-F238E27FC236}">
                  <a16:creationId xmlns:a16="http://schemas.microsoft.com/office/drawing/2014/main" id="{B43587C5-3CCD-4544-B3FC-CB6081C71EFD}"/>
                </a:ext>
              </a:extLst>
            </p:cNvPr>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8" name="Freeform 178">
              <a:extLst>
                <a:ext uri="{FF2B5EF4-FFF2-40B4-BE49-F238E27FC236}">
                  <a16:creationId xmlns:a16="http://schemas.microsoft.com/office/drawing/2014/main" id="{93C31B55-3875-4D8D-BB0B-8CD513E30324}"/>
                </a:ext>
              </a:extLst>
            </p:cNvPr>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29" name="Freeform 179">
              <a:extLst>
                <a:ext uri="{FF2B5EF4-FFF2-40B4-BE49-F238E27FC236}">
                  <a16:creationId xmlns:a16="http://schemas.microsoft.com/office/drawing/2014/main" id="{D53F2CFF-730A-4F3B-85DE-98475DD0C099}"/>
                </a:ext>
              </a:extLst>
            </p:cNvPr>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sp>
        <p:nvSpPr>
          <p:cNvPr id="130" name="Rectangle 180">
            <a:extLst>
              <a:ext uri="{FF2B5EF4-FFF2-40B4-BE49-F238E27FC236}">
                <a16:creationId xmlns:a16="http://schemas.microsoft.com/office/drawing/2014/main" id="{77786731-765D-4FBA-9E5A-CE9A747D9BA5}"/>
              </a:ext>
            </a:extLst>
          </p:cNvPr>
          <p:cNvSpPr>
            <a:spLocks noChangeArrowheads="1"/>
          </p:cNvSpPr>
          <p:nvPr/>
        </p:nvSpPr>
        <p:spPr bwMode="auto">
          <a:xfrm>
            <a:off x="3918939" y="4632121"/>
            <a:ext cx="480901"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Event Hub</a:t>
            </a:r>
            <a:endParaRPr lang="en-US" altLang="en-US" sz="1350">
              <a:solidFill>
                <a:srgbClr val="505050"/>
              </a:solidFill>
              <a:latin typeface="Segoe UI"/>
              <a:cs typeface="Segoe UI Light" panose="020B0502040204020203" pitchFamily="34" charset="0"/>
            </a:endParaRPr>
          </a:p>
        </p:txBody>
      </p:sp>
      <p:sp>
        <p:nvSpPr>
          <p:cNvPr id="131" name="Line 181">
            <a:extLst>
              <a:ext uri="{FF2B5EF4-FFF2-40B4-BE49-F238E27FC236}">
                <a16:creationId xmlns:a16="http://schemas.microsoft.com/office/drawing/2014/main" id="{92DA35B6-2A02-409E-B2BB-909AEB1F077C}"/>
              </a:ext>
            </a:extLst>
          </p:cNvPr>
          <p:cNvSpPr>
            <a:spLocks noChangeShapeType="1"/>
          </p:cNvSpPr>
          <p:nvPr/>
        </p:nvSpPr>
        <p:spPr bwMode="auto">
          <a:xfrm>
            <a:off x="2743729" y="4419719"/>
            <a:ext cx="318384" cy="0"/>
          </a:xfrm>
          <a:prstGeom prst="line">
            <a:avLst/>
          </a:pr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32" name="Line 183">
            <a:extLst>
              <a:ext uri="{FF2B5EF4-FFF2-40B4-BE49-F238E27FC236}">
                <a16:creationId xmlns:a16="http://schemas.microsoft.com/office/drawing/2014/main" id="{3F4F093F-79C7-4C40-B46B-2329F712AAD0}"/>
              </a:ext>
            </a:extLst>
          </p:cNvPr>
          <p:cNvSpPr>
            <a:spLocks noChangeShapeType="1"/>
          </p:cNvSpPr>
          <p:nvPr/>
        </p:nvSpPr>
        <p:spPr bwMode="auto">
          <a:xfrm>
            <a:off x="4336738" y="4419719"/>
            <a:ext cx="338441" cy="0"/>
          </a:xfrm>
          <a:prstGeom prst="line">
            <a:avLst/>
          </a:pr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nvGrpSpPr>
          <p:cNvPr id="133" name="Group 24">
            <a:extLst>
              <a:ext uri="{FF2B5EF4-FFF2-40B4-BE49-F238E27FC236}">
                <a16:creationId xmlns:a16="http://schemas.microsoft.com/office/drawing/2014/main" id="{21974DB3-E13C-4845-B758-CA4C23224E93}"/>
              </a:ext>
            </a:extLst>
          </p:cNvPr>
          <p:cNvGrpSpPr/>
          <p:nvPr/>
        </p:nvGrpSpPr>
        <p:grpSpPr>
          <a:xfrm>
            <a:off x="3990128" y="3619133"/>
            <a:ext cx="337273" cy="292926"/>
            <a:chOff x="2317532" y="-4150064"/>
            <a:chExt cx="458787" cy="398463"/>
          </a:xfrm>
          <a:solidFill>
            <a:srgbClr val="EAEAEA">
              <a:lumMod val="50000"/>
            </a:srgbClr>
          </a:solidFill>
        </p:grpSpPr>
        <p:sp>
          <p:nvSpPr>
            <p:cNvPr id="134" name="Freeform 185">
              <a:extLst>
                <a:ext uri="{FF2B5EF4-FFF2-40B4-BE49-F238E27FC236}">
                  <a16:creationId xmlns:a16="http://schemas.microsoft.com/office/drawing/2014/main" id="{0E4044AF-8A11-4F50-B0B4-853A7C88D323}"/>
                </a:ext>
              </a:extLst>
            </p:cNvPr>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35" name="Freeform 186">
              <a:extLst>
                <a:ext uri="{FF2B5EF4-FFF2-40B4-BE49-F238E27FC236}">
                  <a16:creationId xmlns:a16="http://schemas.microsoft.com/office/drawing/2014/main" id="{010D5FE6-0DFA-459A-8CF7-176D4E485F75}"/>
                </a:ext>
              </a:extLst>
            </p:cNvPr>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36" name="Freeform 187">
              <a:extLst>
                <a:ext uri="{FF2B5EF4-FFF2-40B4-BE49-F238E27FC236}">
                  <a16:creationId xmlns:a16="http://schemas.microsoft.com/office/drawing/2014/main" id="{90BF49BC-DAB6-4BC6-BDF2-572F8CBC5A3D}"/>
                </a:ext>
              </a:extLst>
            </p:cNvPr>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37" name="Freeform 188">
              <a:extLst>
                <a:ext uri="{FF2B5EF4-FFF2-40B4-BE49-F238E27FC236}">
                  <a16:creationId xmlns:a16="http://schemas.microsoft.com/office/drawing/2014/main" id="{1A6EA0CA-FA72-4A6F-97AE-47B6A7011A0B}"/>
                </a:ext>
              </a:extLst>
            </p:cNvPr>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sp>
        <p:nvSpPr>
          <p:cNvPr id="138" name="Rectangle 189">
            <a:extLst>
              <a:ext uri="{FF2B5EF4-FFF2-40B4-BE49-F238E27FC236}">
                <a16:creationId xmlns:a16="http://schemas.microsoft.com/office/drawing/2014/main" id="{318A768E-C32D-499A-BE72-0725695202BC}"/>
              </a:ext>
            </a:extLst>
          </p:cNvPr>
          <p:cNvSpPr>
            <a:spLocks noChangeArrowheads="1"/>
          </p:cNvSpPr>
          <p:nvPr/>
        </p:nvSpPr>
        <p:spPr bwMode="auto">
          <a:xfrm>
            <a:off x="3841914" y="3909725"/>
            <a:ext cx="650819"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Storage blobs</a:t>
            </a:r>
            <a:endParaRPr lang="en-US" altLang="en-US" sz="1350">
              <a:solidFill>
                <a:srgbClr val="505050"/>
              </a:solidFill>
              <a:latin typeface="Segoe UI"/>
              <a:cs typeface="Segoe UI Light" panose="020B0502040204020203" pitchFamily="34" charset="0"/>
            </a:endParaRPr>
          </a:p>
        </p:txBody>
      </p:sp>
      <p:sp>
        <p:nvSpPr>
          <p:cNvPr id="139" name="Freeform 190">
            <a:extLst>
              <a:ext uri="{FF2B5EF4-FFF2-40B4-BE49-F238E27FC236}">
                <a16:creationId xmlns:a16="http://schemas.microsoft.com/office/drawing/2014/main" id="{C74A1815-A90C-4F01-829E-41CDB8C5F041}"/>
              </a:ext>
            </a:extLst>
          </p:cNvPr>
          <p:cNvSpPr>
            <a:spLocks noEditPoints="1"/>
          </p:cNvSpPr>
          <p:nvPr/>
        </p:nvSpPr>
        <p:spPr bwMode="auto">
          <a:xfrm>
            <a:off x="5551625" y="3615632"/>
            <a:ext cx="228739" cy="298761"/>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EAEAEA">
              <a:lumMod val="50000"/>
            </a:srgbClr>
          </a:solid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40" name="Rectangle 191">
            <a:extLst>
              <a:ext uri="{FF2B5EF4-FFF2-40B4-BE49-F238E27FC236}">
                <a16:creationId xmlns:a16="http://schemas.microsoft.com/office/drawing/2014/main" id="{4E571074-7E19-4829-8B0C-61464ECF98D3}"/>
              </a:ext>
            </a:extLst>
          </p:cNvPr>
          <p:cNvSpPr>
            <a:spLocks noChangeArrowheads="1"/>
          </p:cNvSpPr>
          <p:nvPr/>
        </p:nvSpPr>
        <p:spPr bwMode="auto">
          <a:xfrm>
            <a:off x="5376569" y="3909725"/>
            <a:ext cx="535403"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Cosmos DB</a:t>
            </a:r>
            <a:endParaRPr lang="en-US" altLang="en-US" sz="1350">
              <a:solidFill>
                <a:srgbClr val="505050"/>
              </a:solidFill>
              <a:latin typeface="Segoe UI"/>
              <a:cs typeface="Segoe UI Light" panose="020B0502040204020203" pitchFamily="34" charset="0"/>
            </a:endParaRPr>
          </a:p>
        </p:txBody>
      </p:sp>
      <p:sp>
        <p:nvSpPr>
          <p:cNvPr id="141" name="Freeform 192">
            <a:extLst>
              <a:ext uri="{FF2B5EF4-FFF2-40B4-BE49-F238E27FC236}">
                <a16:creationId xmlns:a16="http://schemas.microsoft.com/office/drawing/2014/main" id="{0B9F454F-3F52-4EA0-B962-D35B646E6696}"/>
              </a:ext>
            </a:extLst>
          </p:cNvPr>
          <p:cNvSpPr>
            <a:spLocks/>
          </p:cNvSpPr>
          <p:nvPr/>
        </p:nvSpPr>
        <p:spPr bwMode="auto">
          <a:xfrm>
            <a:off x="5087143" y="4125626"/>
            <a:ext cx="578851" cy="276589"/>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42" name="Freeform 194">
            <a:extLst>
              <a:ext uri="{FF2B5EF4-FFF2-40B4-BE49-F238E27FC236}">
                <a16:creationId xmlns:a16="http://schemas.microsoft.com/office/drawing/2014/main" id="{AE551C10-DE3F-47AB-B724-1B04B6BB922F}"/>
              </a:ext>
            </a:extLst>
          </p:cNvPr>
          <p:cNvSpPr>
            <a:spLocks/>
          </p:cNvSpPr>
          <p:nvPr/>
        </p:nvSpPr>
        <p:spPr bwMode="auto">
          <a:xfrm>
            <a:off x="3336586" y="3766180"/>
            <a:ext cx="568346" cy="470317"/>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nvGrpSpPr>
          <p:cNvPr id="143" name="Group 34">
            <a:extLst>
              <a:ext uri="{FF2B5EF4-FFF2-40B4-BE49-F238E27FC236}">
                <a16:creationId xmlns:a16="http://schemas.microsoft.com/office/drawing/2014/main" id="{02BF89FA-9FDA-460B-AF78-9B817102E04E}"/>
              </a:ext>
            </a:extLst>
          </p:cNvPr>
          <p:cNvGrpSpPr/>
          <p:nvPr/>
        </p:nvGrpSpPr>
        <p:grpSpPr>
          <a:xfrm>
            <a:off x="4723026" y="3054286"/>
            <a:ext cx="373452" cy="331439"/>
            <a:chOff x="3314482" y="-4918414"/>
            <a:chExt cx="508000" cy="450850"/>
          </a:xfrm>
          <a:solidFill>
            <a:srgbClr val="EAEAEA">
              <a:lumMod val="50000"/>
            </a:srgbClr>
          </a:solidFill>
        </p:grpSpPr>
        <p:sp>
          <p:nvSpPr>
            <p:cNvPr id="144" name="Freeform 196">
              <a:extLst>
                <a:ext uri="{FF2B5EF4-FFF2-40B4-BE49-F238E27FC236}">
                  <a16:creationId xmlns:a16="http://schemas.microsoft.com/office/drawing/2014/main" id="{4A415513-4CBE-408E-A2DF-617DD0296009}"/>
                </a:ext>
              </a:extLst>
            </p:cNvPr>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nvGrpSpPr>
            <p:cNvPr id="145" name="Group 36">
              <a:extLst>
                <a:ext uri="{FF2B5EF4-FFF2-40B4-BE49-F238E27FC236}">
                  <a16:creationId xmlns:a16="http://schemas.microsoft.com/office/drawing/2014/main" id="{1420CEC3-BFD6-4F4F-9AE6-F225CBF7B9F6}"/>
                </a:ext>
              </a:extLst>
            </p:cNvPr>
            <p:cNvGrpSpPr/>
            <p:nvPr/>
          </p:nvGrpSpPr>
          <p:grpSpPr>
            <a:xfrm>
              <a:off x="3395444" y="-4880314"/>
              <a:ext cx="363537" cy="342900"/>
              <a:chOff x="3395444" y="-4880314"/>
              <a:chExt cx="363537" cy="342900"/>
            </a:xfrm>
            <a:grpFill/>
          </p:grpSpPr>
          <p:sp>
            <p:nvSpPr>
              <p:cNvPr id="146" name="Freeform 197">
                <a:extLst>
                  <a:ext uri="{FF2B5EF4-FFF2-40B4-BE49-F238E27FC236}">
                    <a16:creationId xmlns:a16="http://schemas.microsoft.com/office/drawing/2014/main" id="{34893C72-5E70-4F61-87AE-C6E41D336403}"/>
                  </a:ext>
                </a:extLst>
              </p:cNvPr>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47" name="Freeform 198">
                <a:extLst>
                  <a:ext uri="{FF2B5EF4-FFF2-40B4-BE49-F238E27FC236}">
                    <a16:creationId xmlns:a16="http://schemas.microsoft.com/office/drawing/2014/main" id="{2B973F41-FAA4-4F66-BE89-39B1883428BC}"/>
                  </a:ext>
                </a:extLst>
              </p:cNvPr>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48" name="Freeform 199">
                <a:extLst>
                  <a:ext uri="{FF2B5EF4-FFF2-40B4-BE49-F238E27FC236}">
                    <a16:creationId xmlns:a16="http://schemas.microsoft.com/office/drawing/2014/main" id="{0B0062AC-B25C-4B36-BC69-BE846A024EA8}"/>
                  </a:ext>
                </a:extLst>
              </p:cNvPr>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49" name="Freeform 200">
                <a:extLst>
                  <a:ext uri="{FF2B5EF4-FFF2-40B4-BE49-F238E27FC236}">
                    <a16:creationId xmlns:a16="http://schemas.microsoft.com/office/drawing/2014/main" id="{994F61B8-2D65-4589-8522-D536504A4B00}"/>
                  </a:ext>
                </a:extLst>
              </p:cNvPr>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0" name="Freeform 201">
                <a:extLst>
                  <a:ext uri="{FF2B5EF4-FFF2-40B4-BE49-F238E27FC236}">
                    <a16:creationId xmlns:a16="http://schemas.microsoft.com/office/drawing/2014/main" id="{6FC65064-A3B3-4257-82A1-4A8B172D233C}"/>
                  </a:ext>
                </a:extLst>
              </p:cNvPr>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1" name="Freeform 202">
                <a:extLst>
                  <a:ext uri="{FF2B5EF4-FFF2-40B4-BE49-F238E27FC236}">
                    <a16:creationId xmlns:a16="http://schemas.microsoft.com/office/drawing/2014/main" id="{492F08EB-BB9F-40F0-9532-894218B3FE8D}"/>
                  </a:ext>
                </a:extLst>
              </p:cNvPr>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2" name="Freeform 203">
                <a:extLst>
                  <a:ext uri="{FF2B5EF4-FFF2-40B4-BE49-F238E27FC236}">
                    <a16:creationId xmlns:a16="http://schemas.microsoft.com/office/drawing/2014/main" id="{EDF5494E-68F5-48BA-A5BF-3B7A86AEE22A}"/>
                  </a:ext>
                </a:extLst>
              </p:cNvPr>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3" name="Freeform 204">
                <a:extLst>
                  <a:ext uri="{FF2B5EF4-FFF2-40B4-BE49-F238E27FC236}">
                    <a16:creationId xmlns:a16="http://schemas.microsoft.com/office/drawing/2014/main" id="{D980EDA8-B355-40E3-ADA5-07638545600E}"/>
                  </a:ext>
                </a:extLst>
              </p:cNvPr>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4" name="Freeform 205">
                <a:extLst>
                  <a:ext uri="{FF2B5EF4-FFF2-40B4-BE49-F238E27FC236}">
                    <a16:creationId xmlns:a16="http://schemas.microsoft.com/office/drawing/2014/main" id="{6FD48111-4118-42E9-BD56-5A7FE0BBC8A0}"/>
                  </a:ext>
                </a:extLst>
              </p:cNvPr>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5" name="Freeform 206">
                <a:extLst>
                  <a:ext uri="{FF2B5EF4-FFF2-40B4-BE49-F238E27FC236}">
                    <a16:creationId xmlns:a16="http://schemas.microsoft.com/office/drawing/2014/main" id="{568393B2-A861-46F5-B9CC-595799290E4E}"/>
                  </a:ext>
                </a:extLst>
              </p:cNvPr>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6" name="Freeform 207">
                <a:extLst>
                  <a:ext uri="{FF2B5EF4-FFF2-40B4-BE49-F238E27FC236}">
                    <a16:creationId xmlns:a16="http://schemas.microsoft.com/office/drawing/2014/main" id="{59D344B4-634C-4B4C-8B76-EC246FD9BD3E}"/>
                  </a:ext>
                </a:extLst>
              </p:cNvPr>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7" name="Freeform 208">
                <a:extLst>
                  <a:ext uri="{FF2B5EF4-FFF2-40B4-BE49-F238E27FC236}">
                    <a16:creationId xmlns:a16="http://schemas.microsoft.com/office/drawing/2014/main" id="{91D54142-C897-492F-89A1-AB1D85D1C72C}"/>
                  </a:ext>
                </a:extLst>
              </p:cNvPr>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58" name="Freeform 209">
                <a:extLst>
                  <a:ext uri="{FF2B5EF4-FFF2-40B4-BE49-F238E27FC236}">
                    <a16:creationId xmlns:a16="http://schemas.microsoft.com/office/drawing/2014/main" id="{869330E7-D999-400C-9427-8E8380EDE4BB}"/>
                  </a:ext>
                </a:extLst>
              </p:cNvPr>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grpSp>
      <p:sp>
        <p:nvSpPr>
          <p:cNvPr id="159" name="Rectangle 212">
            <a:extLst>
              <a:ext uri="{FF2B5EF4-FFF2-40B4-BE49-F238E27FC236}">
                <a16:creationId xmlns:a16="http://schemas.microsoft.com/office/drawing/2014/main" id="{AE9189A2-D63A-42AD-90B7-464726689AAA}"/>
              </a:ext>
            </a:extLst>
          </p:cNvPr>
          <p:cNvSpPr>
            <a:spLocks noChangeArrowheads="1"/>
          </p:cNvSpPr>
          <p:nvPr/>
        </p:nvSpPr>
        <p:spPr bwMode="auto">
          <a:xfrm>
            <a:off x="4638186" y="3404995"/>
            <a:ext cx="54983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92">
              <a:defRPr/>
            </a:pPr>
            <a:r>
              <a:rPr lang="en-US" altLang="en-US" sz="825">
                <a:solidFill>
                  <a:srgbClr val="505050"/>
                </a:solidFill>
                <a:latin typeface="Segoe UI"/>
                <a:cs typeface="Segoe UI Light" panose="020B0502040204020203" pitchFamily="34" charset="0"/>
              </a:rPr>
              <a:t>Web/</a:t>
            </a:r>
            <a:br>
              <a:rPr lang="en-US" altLang="en-US" sz="825">
                <a:solidFill>
                  <a:srgbClr val="505050"/>
                </a:solidFill>
                <a:latin typeface="Segoe UI"/>
                <a:cs typeface="Segoe UI Light" panose="020B0502040204020203" pitchFamily="34" charset="0"/>
              </a:rPr>
            </a:br>
            <a:r>
              <a:rPr lang="en-US" altLang="en-US" sz="825">
                <a:solidFill>
                  <a:srgbClr val="505050"/>
                </a:solidFill>
                <a:latin typeface="Segoe UI"/>
                <a:cs typeface="Segoe UI Light" panose="020B0502040204020203" pitchFamily="34" charset="0"/>
              </a:rPr>
              <a:t>Mobile App</a:t>
            </a:r>
            <a:endParaRPr lang="en-US" altLang="en-US" sz="1350">
              <a:solidFill>
                <a:srgbClr val="505050"/>
              </a:solidFill>
              <a:latin typeface="Segoe UI"/>
              <a:cs typeface="Segoe UI Light" panose="020B0502040204020203" pitchFamily="34" charset="0"/>
            </a:endParaRPr>
          </a:p>
        </p:txBody>
      </p:sp>
      <p:sp>
        <p:nvSpPr>
          <p:cNvPr id="160" name="Freeform 213">
            <a:extLst>
              <a:ext uri="{FF2B5EF4-FFF2-40B4-BE49-F238E27FC236}">
                <a16:creationId xmlns:a16="http://schemas.microsoft.com/office/drawing/2014/main" id="{609CB9A6-BF9B-4AF8-8BAF-F9D95501553A}"/>
              </a:ext>
            </a:extLst>
          </p:cNvPr>
          <p:cNvSpPr>
            <a:spLocks/>
          </p:cNvSpPr>
          <p:nvPr/>
        </p:nvSpPr>
        <p:spPr bwMode="auto">
          <a:xfrm>
            <a:off x="5157165" y="3220005"/>
            <a:ext cx="508829" cy="324437"/>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6350" cap="rnd">
            <a:solidFill>
              <a:srgbClr val="737373"/>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1" name="Freeform 216">
            <a:extLst>
              <a:ext uri="{FF2B5EF4-FFF2-40B4-BE49-F238E27FC236}">
                <a16:creationId xmlns:a16="http://schemas.microsoft.com/office/drawing/2014/main" id="{A1F18316-B8A7-479C-9B19-6894367B6959}"/>
              </a:ext>
            </a:extLst>
          </p:cNvPr>
          <p:cNvSpPr>
            <a:spLocks/>
          </p:cNvSpPr>
          <p:nvPr/>
        </p:nvSpPr>
        <p:spPr bwMode="auto">
          <a:xfrm>
            <a:off x="4159347" y="3220005"/>
            <a:ext cx="502994" cy="388624"/>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6350" cap="rnd">
            <a:solidFill>
              <a:srgbClr val="73737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2" name="Line 217">
            <a:extLst>
              <a:ext uri="{FF2B5EF4-FFF2-40B4-BE49-F238E27FC236}">
                <a16:creationId xmlns:a16="http://schemas.microsoft.com/office/drawing/2014/main" id="{FEA2A9AB-AAA2-44F5-8686-1D07DEF78EB8}"/>
              </a:ext>
            </a:extLst>
          </p:cNvPr>
          <p:cNvSpPr>
            <a:spLocks noChangeShapeType="1"/>
          </p:cNvSpPr>
          <p:nvPr/>
        </p:nvSpPr>
        <p:spPr bwMode="auto">
          <a:xfrm flipV="1">
            <a:off x="4909752" y="3713662"/>
            <a:ext cx="0" cy="518165"/>
          </a:xfrm>
          <a:prstGeom prst="line">
            <a:avLst/>
          </a:prstGeom>
          <a:noFill/>
          <a:ln w="6350" cap="flat" cmpd="sng" algn="ctr">
            <a:solidFill>
              <a:srgbClr val="737373"/>
            </a:solidFill>
            <a:prstDash val="solid"/>
            <a:miter lim="800000"/>
            <a:headEnd type="none" w="med" len="med"/>
            <a:tailEnd type="arrow" w="med" len="med"/>
          </a:ln>
          <a:effectLst/>
          <a:extLst>
            <a:ext uri="{909E8E84-426E-40DD-AFC4-6F175D3DCCD1}">
              <a14:hiddenFill xmlns:a14="http://schemas.microsoft.com/office/drawing/2010/main">
                <a:no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3" name="Freeform 218">
            <a:extLst>
              <a:ext uri="{FF2B5EF4-FFF2-40B4-BE49-F238E27FC236}">
                <a16:creationId xmlns:a16="http://schemas.microsoft.com/office/drawing/2014/main" id="{E7ACA971-025C-4C6E-9CC0-559BBB412CC3}"/>
              </a:ext>
            </a:extLst>
          </p:cNvPr>
          <p:cNvSpPr>
            <a:spLocks/>
          </p:cNvSpPr>
          <p:nvPr/>
        </p:nvSpPr>
        <p:spPr bwMode="auto">
          <a:xfrm>
            <a:off x="4863071" y="3587623"/>
            <a:ext cx="93363" cy="93363"/>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no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a:solidFill>
                <a:prstClr val="black"/>
              </a:solidFill>
              <a:latin typeface="Segoe UI"/>
              <a:cs typeface="Segoe UI Light" panose="020B0502040204020203" pitchFamily="34" charset="0"/>
            </a:endParaRPr>
          </a:p>
        </p:txBody>
      </p:sp>
      <p:sp>
        <p:nvSpPr>
          <p:cNvPr id="164" name="Freeform 234">
            <a:extLst>
              <a:ext uri="{FF2B5EF4-FFF2-40B4-BE49-F238E27FC236}">
                <a16:creationId xmlns:a16="http://schemas.microsoft.com/office/drawing/2014/main" id="{03DC491A-BE85-4E0C-BCD2-9070128DBD64}"/>
              </a:ext>
            </a:extLst>
          </p:cNvPr>
          <p:cNvSpPr>
            <a:spLocks/>
          </p:cNvSpPr>
          <p:nvPr/>
        </p:nvSpPr>
        <p:spPr bwMode="auto">
          <a:xfrm>
            <a:off x="2606971" y="3220005"/>
            <a:ext cx="2077911" cy="946468"/>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6350" cap="rnd">
            <a:solidFill>
              <a:srgbClr val="737373"/>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nvGrpSpPr>
          <p:cNvPr id="165" name="Group 56">
            <a:extLst>
              <a:ext uri="{FF2B5EF4-FFF2-40B4-BE49-F238E27FC236}">
                <a16:creationId xmlns:a16="http://schemas.microsoft.com/office/drawing/2014/main" id="{AD5283DA-81FD-4917-87F7-62408722CA5C}"/>
              </a:ext>
            </a:extLst>
          </p:cNvPr>
          <p:cNvGrpSpPr/>
          <p:nvPr/>
        </p:nvGrpSpPr>
        <p:grpSpPr>
          <a:xfrm>
            <a:off x="3100845" y="4222492"/>
            <a:ext cx="471482" cy="366449"/>
            <a:chOff x="1107857" y="-3310276"/>
            <a:chExt cx="641349" cy="498475"/>
          </a:xfrm>
          <a:solidFill>
            <a:srgbClr val="EAEAEA">
              <a:lumMod val="50000"/>
            </a:srgbClr>
          </a:solidFill>
        </p:grpSpPr>
        <p:sp>
          <p:nvSpPr>
            <p:cNvPr id="166" name="Freeform 236">
              <a:extLst>
                <a:ext uri="{FF2B5EF4-FFF2-40B4-BE49-F238E27FC236}">
                  <a16:creationId xmlns:a16="http://schemas.microsoft.com/office/drawing/2014/main" id="{DD0A5D8A-03EC-4E1B-809D-87AE4D376A96}"/>
                </a:ext>
              </a:extLst>
            </p:cNvPr>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7" name="Freeform 237">
              <a:extLst>
                <a:ext uri="{FF2B5EF4-FFF2-40B4-BE49-F238E27FC236}">
                  <a16:creationId xmlns:a16="http://schemas.microsoft.com/office/drawing/2014/main" id="{652EB3C8-5D67-4609-9372-4A40B5E3C610}"/>
                </a:ext>
              </a:extLst>
            </p:cNvPr>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8" name="Freeform 238">
              <a:extLst>
                <a:ext uri="{FF2B5EF4-FFF2-40B4-BE49-F238E27FC236}">
                  <a16:creationId xmlns:a16="http://schemas.microsoft.com/office/drawing/2014/main" id="{C9A07489-A4D1-4D7B-961A-9FE1A22F3FC6}"/>
                </a:ext>
              </a:extLst>
            </p:cNvPr>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69" name="Freeform 239">
              <a:extLst>
                <a:ext uri="{FF2B5EF4-FFF2-40B4-BE49-F238E27FC236}">
                  <a16:creationId xmlns:a16="http://schemas.microsoft.com/office/drawing/2014/main" id="{BB0AC283-19B8-4AD9-A079-CB35CA363D04}"/>
                </a:ext>
              </a:extLst>
            </p:cNvPr>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sp>
        <p:nvSpPr>
          <p:cNvPr id="170" name="Rectangle 240">
            <a:extLst>
              <a:ext uri="{FF2B5EF4-FFF2-40B4-BE49-F238E27FC236}">
                <a16:creationId xmlns:a16="http://schemas.microsoft.com/office/drawing/2014/main" id="{9FA98DBC-F3C9-4AF9-957B-19414DA11D46}"/>
              </a:ext>
            </a:extLst>
          </p:cNvPr>
          <p:cNvSpPr>
            <a:spLocks noChangeArrowheads="1"/>
          </p:cNvSpPr>
          <p:nvPr/>
        </p:nvSpPr>
        <p:spPr bwMode="auto">
          <a:xfrm>
            <a:off x="3129799" y="4632120"/>
            <a:ext cx="4135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92">
              <a:defRPr/>
            </a:pPr>
            <a:r>
              <a:rPr lang="en-US" altLang="en-US" sz="825">
                <a:solidFill>
                  <a:srgbClr val="505050"/>
                </a:solidFill>
                <a:latin typeface="Segoe UI"/>
                <a:cs typeface="Segoe UI Light" panose="020B0502040204020203" pitchFamily="34" charset="0"/>
              </a:rPr>
              <a:t>Stream </a:t>
            </a:r>
            <a:br>
              <a:rPr lang="en-US" altLang="en-US" sz="825">
                <a:solidFill>
                  <a:srgbClr val="505050"/>
                </a:solidFill>
                <a:latin typeface="Segoe UI"/>
                <a:cs typeface="Segoe UI Light" panose="020B0502040204020203" pitchFamily="34" charset="0"/>
              </a:rPr>
            </a:br>
            <a:r>
              <a:rPr lang="en-US" altLang="en-US" sz="825">
                <a:solidFill>
                  <a:srgbClr val="505050"/>
                </a:solidFill>
                <a:latin typeface="Segoe UI"/>
                <a:cs typeface="Segoe UI Light" panose="020B0502040204020203" pitchFamily="34" charset="0"/>
              </a:rPr>
              <a:t>Analytics</a:t>
            </a:r>
            <a:endParaRPr lang="en-US" altLang="en-US" sz="1350">
              <a:solidFill>
                <a:srgbClr val="505050"/>
              </a:solidFill>
              <a:latin typeface="Segoe UI"/>
              <a:cs typeface="Segoe UI Light" panose="020B0502040204020203" pitchFamily="34" charset="0"/>
            </a:endParaRPr>
          </a:p>
        </p:txBody>
      </p:sp>
      <p:sp>
        <p:nvSpPr>
          <p:cNvPr id="171" name="Line 241">
            <a:extLst>
              <a:ext uri="{FF2B5EF4-FFF2-40B4-BE49-F238E27FC236}">
                <a16:creationId xmlns:a16="http://schemas.microsoft.com/office/drawing/2014/main" id="{F79C51E6-5391-4983-AD77-7F39D8D24E02}"/>
              </a:ext>
            </a:extLst>
          </p:cNvPr>
          <p:cNvSpPr>
            <a:spLocks noChangeShapeType="1"/>
          </p:cNvSpPr>
          <p:nvPr/>
        </p:nvSpPr>
        <p:spPr bwMode="auto">
          <a:xfrm>
            <a:off x="3585164" y="4419719"/>
            <a:ext cx="313933" cy="0"/>
          </a:xfrm>
          <a:prstGeom prst="line">
            <a:avLst/>
          </a:pr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nvGrpSpPr>
          <p:cNvPr id="172" name="Group 63">
            <a:extLst>
              <a:ext uri="{FF2B5EF4-FFF2-40B4-BE49-F238E27FC236}">
                <a16:creationId xmlns:a16="http://schemas.microsoft.com/office/drawing/2014/main" id="{2D55CBB2-657C-4E80-B806-D48FC347160D}"/>
              </a:ext>
            </a:extLst>
          </p:cNvPr>
          <p:cNvGrpSpPr/>
          <p:nvPr/>
        </p:nvGrpSpPr>
        <p:grpSpPr>
          <a:xfrm>
            <a:off x="6503926" y="4248749"/>
            <a:ext cx="312767" cy="313934"/>
            <a:chOff x="5737007" y="-3299164"/>
            <a:chExt cx="425450" cy="427038"/>
          </a:xfrm>
          <a:solidFill>
            <a:srgbClr val="EAEAEA">
              <a:lumMod val="50000"/>
            </a:srgbClr>
          </a:solidFill>
        </p:grpSpPr>
        <p:sp>
          <p:nvSpPr>
            <p:cNvPr id="173" name="Freeform 248">
              <a:extLst>
                <a:ext uri="{FF2B5EF4-FFF2-40B4-BE49-F238E27FC236}">
                  <a16:creationId xmlns:a16="http://schemas.microsoft.com/office/drawing/2014/main" id="{B91EC543-ED1E-4B1C-8116-ADF6604F78B7}"/>
                </a:ext>
              </a:extLst>
            </p:cNvPr>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74" name="Oval 249">
              <a:extLst>
                <a:ext uri="{FF2B5EF4-FFF2-40B4-BE49-F238E27FC236}">
                  <a16:creationId xmlns:a16="http://schemas.microsoft.com/office/drawing/2014/main" id="{816A4560-DA66-4DA2-BBFA-BC38BBB3A2B9}"/>
                </a:ext>
              </a:extLst>
            </p:cNvPr>
            <p:cNvSpPr>
              <a:spLocks noChangeArrowheads="1"/>
            </p:cNvSpPr>
            <p:nvPr/>
          </p:nvSpPr>
          <p:spPr bwMode="auto">
            <a:xfrm>
              <a:off x="5937032" y="-3132476"/>
              <a:ext cx="60325" cy="60325"/>
            </a:xfrm>
            <a:prstGeom prst="ellipse">
              <a:avLst/>
            </a:pr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sp>
        <p:nvSpPr>
          <p:cNvPr id="175" name="Rectangle 250">
            <a:extLst>
              <a:ext uri="{FF2B5EF4-FFF2-40B4-BE49-F238E27FC236}">
                <a16:creationId xmlns:a16="http://schemas.microsoft.com/office/drawing/2014/main" id="{6092F9B2-F586-416A-B42E-D5B0EDDCD526}"/>
              </a:ext>
            </a:extLst>
          </p:cNvPr>
          <p:cNvSpPr>
            <a:spLocks noChangeArrowheads="1"/>
          </p:cNvSpPr>
          <p:nvPr/>
        </p:nvSpPr>
        <p:spPr bwMode="auto">
          <a:xfrm>
            <a:off x="6384890" y="4632121"/>
            <a:ext cx="516167"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Logic Apps</a:t>
            </a:r>
            <a:endParaRPr lang="en-US" altLang="en-US" sz="1350">
              <a:solidFill>
                <a:srgbClr val="505050"/>
              </a:solidFill>
              <a:latin typeface="Segoe UI"/>
              <a:cs typeface="Segoe UI Light" panose="020B0502040204020203" pitchFamily="34" charset="0"/>
            </a:endParaRPr>
          </a:p>
        </p:txBody>
      </p:sp>
      <p:sp>
        <p:nvSpPr>
          <p:cNvPr id="176" name="Line 251">
            <a:extLst>
              <a:ext uri="{FF2B5EF4-FFF2-40B4-BE49-F238E27FC236}">
                <a16:creationId xmlns:a16="http://schemas.microsoft.com/office/drawing/2014/main" id="{E37A1DBA-2985-49C6-9910-3AE37E6B7456}"/>
              </a:ext>
            </a:extLst>
          </p:cNvPr>
          <p:cNvSpPr>
            <a:spLocks noChangeShapeType="1"/>
          </p:cNvSpPr>
          <p:nvPr/>
        </p:nvSpPr>
        <p:spPr bwMode="auto">
          <a:xfrm>
            <a:off x="5087142" y="4402214"/>
            <a:ext cx="1338592" cy="0"/>
          </a:xfrm>
          <a:prstGeom prst="line">
            <a:avLst/>
          </a:pr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77" name="Rectangle 260">
            <a:extLst>
              <a:ext uri="{FF2B5EF4-FFF2-40B4-BE49-F238E27FC236}">
                <a16:creationId xmlns:a16="http://schemas.microsoft.com/office/drawing/2014/main" id="{6455687F-163A-4100-AC60-3A5FC9B26283}"/>
              </a:ext>
            </a:extLst>
          </p:cNvPr>
          <p:cNvSpPr>
            <a:spLocks noChangeArrowheads="1"/>
          </p:cNvSpPr>
          <p:nvPr/>
        </p:nvSpPr>
        <p:spPr bwMode="auto">
          <a:xfrm>
            <a:off x="2392806" y="4632121"/>
            <a:ext cx="3735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IoT Hub</a:t>
            </a:r>
            <a:endParaRPr lang="en-US" altLang="en-US" sz="1350">
              <a:solidFill>
                <a:srgbClr val="505050"/>
              </a:solidFill>
              <a:latin typeface="Segoe UI"/>
              <a:cs typeface="Segoe UI Light" panose="020B0502040204020203" pitchFamily="34" charset="0"/>
            </a:endParaRPr>
          </a:p>
        </p:txBody>
      </p:sp>
      <p:grpSp>
        <p:nvGrpSpPr>
          <p:cNvPr id="178" name="Group 69">
            <a:extLst>
              <a:ext uri="{FF2B5EF4-FFF2-40B4-BE49-F238E27FC236}">
                <a16:creationId xmlns:a16="http://schemas.microsoft.com/office/drawing/2014/main" id="{37DDF933-757E-4325-9678-124A6DE98AD8}"/>
              </a:ext>
            </a:extLst>
          </p:cNvPr>
          <p:cNvGrpSpPr/>
          <p:nvPr/>
        </p:nvGrpSpPr>
        <p:grpSpPr>
          <a:xfrm>
            <a:off x="4723026" y="4240581"/>
            <a:ext cx="373452" cy="330272"/>
            <a:chOff x="3314482" y="-3310276"/>
            <a:chExt cx="508000" cy="449263"/>
          </a:xfrm>
          <a:solidFill>
            <a:srgbClr val="EAEAEA">
              <a:lumMod val="50000"/>
            </a:srgbClr>
          </a:solidFill>
        </p:grpSpPr>
        <p:sp>
          <p:nvSpPr>
            <p:cNvPr id="179" name="Freeform 261">
              <a:extLst>
                <a:ext uri="{FF2B5EF4-FFF2-40B4-BE49-F238E27FC236}">
                  <a16:creationId xmlns:a16="http://schemas.microsoft.com/office/drawing/2014/main" id="{181A2ACB-49A3-401F-AE98-71FF615FF87F}"/>
                </a:ext>
              </a:extLst>
            </p:cNvPr>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0" name="Freeform 262">
              <a:extLst>
                <a:ext uri="{FF2B5EF4-FFF2-40B4-BE49-F238E27FC236}">
                  <a16:creationId xmlns:a16="http://schemas.microsoft.com/office/drawing/2014/main" id="{0C46E10D-9844-4073-B3B6-276A869F17AB}"/>
                </a:ext>
              </a:extLst>
            </p:cNvPr>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1" name="Freeform 263">
              <a:extLst>
                <a:ext uri="{FF2B5EF4-FFF2-40B4-BE49-F238E27FC236}">
                  <a16:creationId xmlns:a16="http://schemas.microsoft.com/office/drawing/2014/main" id="{32F396AF-E0F1-4BE1-858D-21593033F29F}"/>
                </a:ext>
              </a:extLst>
            </p:cNvPr>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2" name="Freeform 264">
              <a:extLst>
                <a:ext uri="{FF2B5EF4-FFF2-40B4-BE49-F238E27FC236}">
                  <a16:creationId xmlns:a16="http://schemas.microsoft.com/office/drawing/2014/main" id="{A66FFC08-2D94-4958-A986-049B5F4301C4}"/>
                </a:ext>
              </a:extLst>
            </p:cNvPr>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3" name="Freeform 265">
              <a:extLst>
                <a:ext uri="{FF2B5EF4-FFF2-40B4-BE49-F238E27FC236}">
                  <a16:creationId xmlns:a16="http://schemas.microsoft.com/office/drawing/2014/main" id="{61AB3380-5F1F-47E2-97C9-3D657C59D9CD}"/>
                </a:ext>
              </a:extLst>
            </p:cNvPr>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4" name="Freeform 266">
              <a:extLst>
                <a:ext uri="{FF2B5EF4-FFF2-40B4-BE49-F238E27FC236}">
                  <a16:creationId xmlns:a16="http://schemas.microsoft.com/office/drawing/2014/main" id="{36C0829A-50BD-4E19-8286-4A55B9359488}"/>
                </a:ext>
              </a:extLst>
            </p:cNvPr>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5" name="Freeform 267">
              <a:extLst>
                <a:ext uri="{FF2B5EF4-FFF2-40B4-BE49-F238E27FC236}">
                  <a16:creationId xmlns:a16="http://schemas.microsoft.com/office/drawing/2014/main" id="{BCFDCCE8-DB0E-4D57-B43B-60B2104354B1}"/>
                </a:ext>
              </a:extLst>
            </p:cNvPr>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6" name="Freeform 268">
              <a:extLst>
                <a:ext uri="{FF2B5EF4-FFF2-40B4-BE49-F238E27FC236}">
                  <a16:creationId xmlns:a16="http://schemas.microsoft.com/office/drawing/2014/main" id="{69B197F4-BAD9-4A4C-9667-970BAC872963}"/>
                </a:ext>
              </a:extLst>
            </p:cNvPr>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7" name="Freeform 269">
              <a:extLst>
                <a:ext uri="{FF2B5EF4-FFF2-40B4-BE49-F238E27FC236}">
                  <a16:creationId xmlns:a16="http://schemas.microsoft.com/office/drawing/2014/main" id="{A3FFC37F-5B92-4F1B-B80E-167510114281}"/>
                </a:ext>
              </a:extLst>
            </p:cNvPr>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8" name="Freeform 270">
              <a:extLst>
                <a:ext uri="{FF2B5EF4-FFF2-40B4-BE49-F238E27FC236}">
                  <a16:creationId xmlns:a16="http://schemas.microsoft.com/office/drawing/2014/main" id="{DF9478CF-3E11-40B9-9E7F-105A3D1F077A}"/>
                </a:ext>
              </a:extLst>
            </p:cNvPr>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89" name="Freeform 271">
              <a:extLst>
                <a:ext uri="{FF2B5EF4-FFF2-40B4-BE49-F238E27FC236}">
                  <a16:creationId xmlns:a16="http://schemas.microsoft.com/office/drawing/2014/main" id="{27FB08DD-A43C-4292-AEF8-6833777F0CDC}"/>
                </a:ext>
              </a:extLst>
            </p:cNvPr>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0" name="Freeform 272">
              <a:extLst>
                <a:ext uri="{FF2B5EF4-FFF2-40B4-BE49-F238E27FC236}">
                  <a16:creationId xmlns:a16="http://schemas.microsoft.com/office/drawing/2014/main" id="{6A30CE8D-4200-41F4-9E38-32D2B68DDFD1}"/>
                </a:ext>
              </a:extLst>
            </p:cNvPr>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1" name="Freeform 273">
              <a:extLst>
                <a:ext uri="{FF2B5EF4-FFF2-40B4-BE49-F238E27FC236}">
                  <a16:creationId xmlns:a16="http://schemas.microsoft.com/office/drawing/2014/main" id="{7D8923DD-3E6D-49A4-8EAF-ADBF165A9E83}"/>
                </a:ext>
              </a:extLst>
            </p:cNvPr>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2" name="Freeform 274">
              <a:extLst>
                <a:ext uri="{FF2B5EF4-FFF2-40B4-BE49-F238E27FC236}">
                  <a16:creationId xmlns:a16="http://schemas.microsoft.com/office/drawing/2014/main" id="{45C4E56C-54AB-44E5-AD8D-58E7F23450E8}"/>
                </a:ext>
              </a:extLst>
            </p:cNvPr>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grpFill/>
            <a:ln w="0">
              <a:noFill/>
              <a:prstDash val="solid"/>
              <a:round/>
              <a:headEnd/>
              <a:tailEnd/>
            </a:ln>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grpSp>
      <p:sp>
        <p:nvSpPr>
          <p:cNvPr id="193" name="Rectangle 275">
            <a:extLst>
              <a:ext uri="{FF2B5EF4-FFF2-40B4-BE49-F238E27FC236}">
                <a16:creationId xmlns:a16="http://schemas.microsoft.com/office/drawing/2014/main" id="{297257F7-7701-4F78-BFCF-053D9289D285}"/>
              </a:ext>
            </a:extLst>
          </p:cNvPr>
          <p:cNvSpPr>
            <a:spLocks noChangeArrowheads="1"/>
          </p:cNvSpPr>
          <p:nvPr/>
        </p:nvSpPr>
        <p:spPr bwMode="auto">
          <a:xfrm>
            <a:off x="4690352" y="4632121"/>
            <a:ext cx="455253"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505050"/>
                </a:solidFill>
                <a:latin typeface="Segoe UI"/>
                <a:cs typeface="Segoe UI Light" panose="020B0502040204020203" pitchFamily="34" charset="0"/>
              </a:rPr>
              <a:t>Web Jobs</a:t>
            </a:r>
            <a:endParaRPr lang="en-US" altLang="en-US" sz="1350">
              <a:solidFill>
                <a:srgbClr val="505050"/>
              </a:solidFill>
              <a:latin typeface="Segoe UI"/>
              <a:cs typeface="Segoe UI Light" panose="020B0502040204020203" pitchFamily="34" charset="0"/>
            </a:endParaRPr>
          </a:p>
        </p:txBody>
      </p:sp>
      <p:sp>
        <p:nvSpPr>
          <p:cNvPr id="194" name="Line 18">
            <a:extLst>
              <a:ext uri="{FF2B5EF4-FFF2-40B4-BE49-F238E27FC236}">
                <a16:creationId xmlns:a16="http://schemas.microsoft.com/office/drawing/2014/main" id="{BD980D76-7A5A-4362-BCA9-8F8F83D8DDF0}"/>
              </a:ext>
            </a:extLst>
          </p:cNvPr>
          <p:cNvSpPr>
            <a:spLocks noChangeShapeType="1"/>
          </p:cNvSpPr>
          <p:nvPr/>
        </p:nvSpPr>
        <p:spPr bwMode="auto">
          <a:xfrm>
            <a:off x="6961661" y="4535608"/>
            <a:ext cx="672213" cy="0"/>
          </a:xfrm>
          <a:prstGeom prst="line">
            <a:avLst/>
          </a:prstGeom>
          <a:solidFill>
            <a:srgbClr val="FFFFFF"/>
          </a:solidFill>
          <a:ln w="6350" cap="rnd">
            <a:solidFill>
              <a:srgbClr val="737373"/>
            </a:solidFill>
            <a:prstDash val="solid"/>
            <a:round/>
            <a:headEnd type="arrow" w="med" len="med"/>
            <a:tailEnd type="none" w="med" len="med"/>
          </a:ln>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5" name="Line 83">
            <a:extLst>
              <a:ext uri="{FF2B5EF4-FFF2-40B4-BE49-F238E27FC236}">
                <a16:creationId xmlns:a16="http://schemas.microsoft.com/office/drawing/2014/main" id="{57F6662B-2789-4581-8E5A-D8C999DD16B2}"/>
              </a:ext>
            </a:extLst>
          </p:cNvPr>
          <p:cNvSpPr>
            <a:spLocks noChangeShapeType="1"/>
          </p:cNvSpPr>
          <p:nvPr/>
        </p:nvSpPr>
        <p:spPr bwMode="auto">
          <a:xfrm flipH="1">
            <a:off x="6961661" y="4362864"/>
            <a:ext cx="672213" cy="0"/>
          </a:xfrm>
          <a:prstGeom prst="line">
            <a:avLst/>
          </a:prstGeom>
          <a:solidFill>
            <a:srgbClr val="FFFFFF"/>
          </a:solidFill>
          <a:ln w="6350" cap="rnd">
            <a:solidFill>
              <a:srgbClr val="737373"/>
            </a:solidFill>
            <a:prstDash val="solid"/>
            <a:round/>
            <a:headEnd type="arrow" w="med" len="med"/>
            <a:tailEnd type="none" w="med" len="med"/>
          </a:ln>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6" name="Freeform 194">
            <a:extLst>
              <a:ext uri="{FF2B5EF4-FFF2-40B4-BE49-F238E27FC236}">
                <a16:creationId xmlns:a16="http://schemas.microsoft.com/office/drawing/2014/main" id="{8000616A-6485-41B1-9C2B-935A13970011}"/>
              </a:ext>
            </a:extLst>
          </p:cNvPr>
          <p:cNvSpPr>
            <a:spLocks/>
          </p:cNvSpPr>
          <p:nvPr/>
        </p:nvSpPr>
        <p:spPr bwMode="auto">
          <a:xfrm flipV="1">
            <a:off x="3336586" y="4949267"/>
            <a:ext cx="568346" cy="470317"/>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7" name="Freeform 194">
            <a:extLst>
              <a:ext uri="{FF2B5EF4-FFF2-40B4-BE49-F238E27FC236}">
                <a16:creationId xmlns:a16="http://schemas.microsoft.com/office/drawing/2014/main" id="{8E351A67-EE2E-46E4-8DE1-46C13F0251CD}"/>
              </a:ext>
            </a:extLst>
          </p:cNvPr>
          <p:cNvSpPr>
            <a:spLocks/>
          </p:cNvSpPr>
          <p:nvPr/>
        </p:nvSpPr>
        <p:spPr bwMode="auto">
          <a:xfrm rot="16200000" flipV="1">
            <a:off x="4456538" y="4972172"/>
            <a:ext cx="476120" cy="430308"/>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6350" cap="rnd">
            <a:solidFill>
              <a:srgbClr val="737373"/>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vert="horz" wrap="square" lIns="67221" tIns="33610" rIns="67221" bIns="33610" numCol="1" anchor="t" anchorCtr="0" compatLnSpc="1">
            <a:prstTxWarp prst="textNoShape">
              <a:avLst/>
            </a:prstTxWarp>
          </a:bodyPr>
          <a:lstStyle/>
          <a:p>
            <a:pPr defTabSz="672192">
              <a:defRPr/>
            </a:pPr>
            <a:endParaRPr lang="en-US" sz="1324" kern="0">
              <a:solidFill>
                <a:prstClr val="black"/>
              </a:solidFill>
              <a:latin typeface="Segoe UI"/>
              <a:cs typeface="Segoe UI Light" panose="020B0502040204020203" pitchFamily="34" charset="0"/>
            </a:endParaRPr>
          </a:p>
        </p:txBody>
      </p:sp>
      <p:sp>
        <p:nvSpPr>
          <p:cNvPr id="198" name="Freeform 110">
            <a:extLst>
              <a:ext uri="{FF2B5EF4-FFF2-40B4-BE49-F238E27FC236}">
                <a16:creationId xmlns:a16="http://schemas.microsoft.com/office/drawing/2014/main" id="{E548FC7C-0AC5-4A58-99FE-317FEEE860C0}"/>
              </a:ext>
            </a:extLst>
          </p:cNvPr>
          <p:cNvSpPr>
            <a:spLocks noChangeAspect="1"/>
          </p:cNvSpPr>
          <p:nvPr/>
        </p:nvSpPr>
        <p:spPr>
          <a:xfrm>
            <a:off x="4024287" y="5222211"/>
            <a:ext cx="282559" cy="299726"/>
          </a:xfrm>
          <a:custGeom>
            <a:avLst/>
            <a:gdLst>
              <a:gd name="connsiteX0" fmla="*/ 302419 w 725805"/>
              <a:gd name="connsiteY0" fmla="*/ 87660 h 780604"/>
              <a:gd name="connsiteX1" fmla="*/ 302419 w 725805"/>
              <a:gd name="connsiteY1" fmla="*/ 249585 h 780604"/>
              <a:gd name="connsiteX2" fmla="*/ 83344 w 725805"/>
              <a:gd name="connsiteY2" fmla="*/ 673447 h 780604"/>
              <a:gd name="connsiteX3" fmla="*/ 104775 w 725805"/>
              <a:gd name="connsiteY3" fmla="*/ 690116 h 780604"/>
              <a:gd name="connsiteX4" fmla="*/ 154781 w 725805"/>
              <a:gd name="connsiteY4" fmla="*/ 692497 h 780604"/>
              <a:gd name="connsiteX5" fmla="*/ 333375 w 725805"/>
              <a:gd name="connsiteY5" fmla="*/ 332929 h 780604"/>
              <a:gd name="connsiteX6" fmla="*/ 461963 w 725805"/>
              <a:gd name="connsiteY6" fmla="*/ 332929 h 780604"/>
              <a:gd name="connsiteX7" fmla="*/ 416719 w 725805"/>
              <a:gd name="connsiteY7" fmla="*/ 247204 h 780604"/>
              <a:gd name="connsiteX8" fmla="*/ 416719 w 725805"/>
              <a:gd name="connsiteY8" fmla="*/ 87660 h 780604"/>
              <a:gd name="connsiteX9" fmla="*/ 176903 w 725805"/>
              <a:gd name="connsiteY9" fmla="*/ 0 h 780604"/>
              <a:gd name="connsiteX10" fmla="*/ 548902 w 725805"/>
              <a:gd name="connsiteY10" fmla="*/ 0 h 780604"/>
              <a:gd name="connsiteX11" fmla="*/ 548902 w 725805"/>
              <a:gd name="connsiteY11" fmla="*/ 94804 h 780604"/>
              <a:gd name="connsiteX12" fmla="*/ 502920 w 725805"/>
              <a:gd name="connsiteY12" fmla="*/ 94804 h 780604"/>
              <a:gd name="connsiteX13" fmla="*/ 502920 w 725805"/>
              <a:gd name="connsiteY13" fmla="*/ 211961 h 780604"/>
              <a:gd name="connsiteX14" fmla="*/ 725805 w 725805"/>
              <a:gd name="connsiteY14" fmla="*/ 654874 h 780604"/>
              <a:gd name="connsiteX15" fmla="*/ 662940 w 725805"/>
              <a:gd name="connsiteY15" fmla="*/ 780604 h 780604"/>
              <a:gd name="connsiteX16" fmla="*/ 62865 w 725805"/>
              <a:gd name="connsiteY16" fmla="*/ 780604 h 780604"/>
              <a:gd name="connsiteX17" fmla="*/ 0 w 725805"/>
              <a:gd name="connsiteY17" fmla="*/ 672019 h 780604"/>
              <a:gd name="connsiteX18" fmla="*/ 214313 w 725805"/>
              <a:gd name="connsiteY18" fmla="*/ 229106 h 780604"/>
              <a:gd name="connsiteX19" fmla="*/ 214313 w 725805"/>
              <a:gd name="connsiteY19" fmla="*/ 94804 h 780604"/>
              <a:gd name="connsiteX20" fmla="*/ 176903 w 725805"/>
              <a:gd name="connsiteY20" fmla="*/ 94804 h 78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5805" h="780604">
                <a:moveTo>
                  <a:pt x="302419" y="87660"/>
                </a:moveTo>
                <a:lnTo>
                  <a:pt x="302419" y="249585"/>
                </a:lnTo>
                <a:lnTo>
                  <a:pt x="83344" y="673447"/>
                </a:lnTo>
                <a:lnTo>
                  <a:pt x="104775" y="690116"/>
                </a:lnTo>
                <a:lnTo>
                  <a:pt x="154781" y="692497"/>
                </a:lnTo>
                <a:lnTo>
                  <a:pt x="333375" y="332929"/>
                </a:lnTo>
                <a:lnTo>
                  <a:pt x="461963" y="332929"/>
                </a:lnTo>
                <a:lnTo>
                  <a:pt x="416719" y="247204"/>
                </a:lnTo>
                <a:lnTo>
                  <a:pt x="416719" y="87660"/>
                </a:lnTo>
                <a:close/>
                <a:moveTo>
                  <a:pt x="176903" y="0"/>
                </a:moveTo>
                <a:lnTo>
                  <a:pt x="548902" y="0"/>
                </a:lnTo>
                <a:lnTo>
                  <a:pt x="548902" y="94804"/>
                </a:lnTo>
                <a:lnTo>
                  <a:pt x="502920" y="94804"/>
                </a:lnTo>
                <a:lnTo>
                  <a:pt x="502920" y="211961"/>
                </a:lnTo>
                <a:lnTo>
                  <a:pt x="725805" y="654874"/>
                </a:lnTo>
                <a:lnTo>
                  <a:pt x="662940" y="780604"/>
                </a:lnTo>
                <a:lnTo>
                  <a:pt x="62865" y="780604"/>
                </a:lnTo>
                <a:lnTo>
                  <a:pt x="0" y="672019"/>
                </a:lnTo>
                <a:lnTo>
                  <a:pt x="214313" y="229106"/>
                </a:lnTo>
                <a:lnTo>
                  <a:pt x="214313" y="94804"/>
                </a:lnTo>
                <a:lnTo>
                  <a:pt x="176903" y="94804"/>
                </a:lnTo>
                <a:close/>
              </a:path>
            </a:pathLst>
          </a:custGeom>
          <a:solidFill>
            <a:srgbClr val="EAEAEA">
              <a:lumMod val="50000"/>
            </a:srgbClr>
          </a:solidFill>
          <a:ln w="12700" cap="flat" cmpd="sng" algn="ctr">
            <a:noFill/>
            <a:prstDash val="solid"/>
            <a:miter lim="800000"/>
          </a:ln>
          <a:effectLst/>
        </p:spPr>
        <p:txBody>
          <a:bodyPr rtlCol="0" anchor="ctr"/>
          <a:lstStyle/>
          <a:p>
            <a:pPr algn="ctr" defTabSz="672192">
              <a:defRPr/>
            </a:pPr>
            <a:endParaRPr lang="en-US" sz="1324" kern="0">
              <a:solidFill>
                <a:prstClr val="white"/>
              </a:solidFill>
              <a:latin typeface="Segoe UI"/>
              <a:cs typeface="Segoe UI Light" panose="020B0502040204020203" pitchFamily="34" charset="0"/>
            </a:endParaRPr>
          </a:p>
        </p:txBody>
      </p:sp>
      <p:sp>
        <p:nvSpPr>
          <p:cNvPr id="199" name="Rectangle 180">
            <a:extLst>
              <a:ext uri="{FF2B5EF4-FFF2-40B4-BE49-F238E27FC236}">
                <a16:creationId xmlns:a16="http://schemas.microsoft.com/office/drawing/2014/main" id="{8BCEB93A-AF0B-4340-B475-EEB80D896EB2}"/>
              </a:ext>
            </a:extLst>
          </p:cNvPr>
          <p:cNvSpPr>
            <a:spLocks noChangeArrowheads="1"/>
          </p:cNvSpPr>
          <p:nvPr/>
        </p:nvSpPr>
        <p:spPr bwMode="auto">
          <a:xfrm>
            <a:off x="3946951" y="5537256"/>
            <a:ext cx="516167"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72192">
              <a:defRPr/>
            </a:pPr>
            <a:r>
              <a:rPr lang="en-US" altLang="en-US" sz="825">
                <a:solidFill>
                  <a:srgbClr val="353535"/>
                </a:solidFill>
                <a:latin typeface="Segoe UI"/>
                <a:cs typeface="Segoe UI Light" panose="020B0502040204020203" pitchFamily="34" charset="0"/>
              </a:rPr>
              <a:t>* Azure ML</a:t>
            </a:r>
            <a:endParaRPr lang="en-US" altLang="en-US" sz="1350">
              <a:solidFill>
                <a:srgbClr val="353535"/>
              </a:solidFill>
              <a:latin typeface="Segoe UI"/>
              <a:cs typeface="Segoe UI Light" panose="020B0502040204020203" pitchFamily="34" charset="0"/>
            </a:endParaRPr>
          </a:p>
        </p:txBody>
      </p:sp>
      <p:grpSp>
        <p:nvGrpSpPr>
          <p:cNvPr id="200" name="Group 92">
            <a:extLst>
              <a:ext uri="{FF2B5EF4-FFF2-40B4-BE49-F238E27FC236}">
                <a16:creationId xmlns:a16="http://schemas.microsoft.com/office/drawing/2014/main" id="{6636B73A-1D3B-4417-BC0A-1C335D554762}"/>
              </a:ext>
            </a:extLst>
          </p:cNvPr>
          <p:cNvGrpSpPr/>
          <p:nvPr/>
        </p:nvGrpSpPr>
        <p:grpSpPr>
          <a:xfrm>
            <a:off x="4324955" y="2766503"/>
            <a:ext cx="410370" cy="427939"/>
            <a:chOff x="7859094" y="2318949"/>
            <a:chExt cx="722343" cy="770481"/>
          </a:xfrm>
        </p:grpSpPr>
        <p:grpSp>
          <p:nvGrpSpPr>
            <p:cNvPr id="201" name="Group 93">
              <a:extLst>
                <a:ext uri="{FF2B5EF4-FFF2-40B4-BE49-F238E27FC236}">
                  <a16:creationId xmlns:a16="http://schemas.microsoft.com/office/drawing/2014/main" id="{3CDEC85E-0D07-46A7-8FED-F8B2AB0D0A7E}"/>
                </a:ext>
              </a:extLst>
            </p:cNvPr>
            <p:cNvGrpSpPr>
              <a:grpSpLocks noChangeAspect="1"/>
            </p:cNvGrpSpPr>
            <p:nvPr/>
          </p:nvGrpSpPr>
          <p:grpSpPr>
            <a:xfrm>
              <a:off x="7945345" y="2318949"/>
              <a:ext cx="601180" cy="518579"/>
              <a:chOff x="9888538" y="3827463"/>
              <a:chExt cx="1676400" cy="1270000"/>
            </a:xfrm>
            <a:solidFill>
              <a:srgbClr val="EAEAEA">
                <a:lumMod val="50000"/>
              </a:srgbClr>
            </a:solidFill>
          </p:grpSpPr>
          <p:sp>
            <p:nvSpPr>
              <p:cNvPr id="203" name="Rectangle 95">
                <a:extLst>
                  <a:ext uri="{FF2B5EF4-FFF2-40B4-BE49-F238E27FC236}">
                    <a16:creationId xmlns:a16="http://schemas.microsoft.com/office/drawing/2014/main" id="{E5B70335-8A8E-4AF1-9161-52D2AA96AE56}"/>
                  </a:ext>
                </a:extLst>
              </p:cNvPr>
              <p:cNvSpPr>
                <a:spLocks noChangeArrowheads="1"/>
              </p:cNvSpPr>
              <p:nvPr/>
            </p:nvSpPr>
            <p:spPr bwMode="auto">
              <a:xfrm>
                <a:off x="10485438" y="4211638"/>
                <a:ext cx="69850" cy="298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4" name="Rectangle 96">
                <a:extLst>
                  <a:ext uri="{FF2B5EF4-FFF2-40B4-BE49-F238E27FC236}">
                    <a16:creationId xmlns:a16="http://schemas.microsoft.com/office/drawing/2014/main" id="{0E9D515B-D6A5-48A7-8117-68BF90299374}"/>
                  </a:ext>
                </a:extLst>
              </p:cNvPr>
              <p:cNvSpPr>
                <a:spLocks noChangeArrowheads="1"/>
              </p:cNvSpPr>
              <p:nvPr/>
            </p:nvSpPr>
            <p:spPr bwMode="auto">
              <a:xfrm>
                <a:off x="10180638" y="4630738"/>
                <a:ext cx="35242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5" name="Rectangle 97">
                <a:extLst>
                  <a:ext uri="{FF2B5EF4-FFF2-40B4-BE49-F238E27FC236}">
                    <a16:creationId xmlns:a16="http://schemas.microsoft.com/office/drawing/2014/main" id="{5F0D08F9-F6C3-4090-B5F1-25B4A5BD1877}"/>
                  </a:ext>
                </a:extLst>
              </p:cNvPr>
              <p:cNvSpPr>
                <a:spLocks noChangeArrowheads="1"/>
              </p:cNvSpPr>
              <p:nvPr/>
            </p:nvSpPr>
            <p:spPr bwMode="auto">
              <a:xfrm>
                <a:off x="10091738" y="46307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6" name="Rectangle 98">
                <a:extLst>
                  <a:ext uri="{FF2B5EF4-FFF2-40B4-BE49-F238E27FC236}">
                    <a16:creationId xmlns:a16="http://schemas.microsoft.com/office/drawing/2014/main" id="{C2EC2C00-C74C-4CD4-9ACA-3411FF71851B}"/>
                  </a:ext>
                </a:extLst>
              </p:cNvPr>
              <p:cNvSpPr>
                <a:spLocks noChangeArrowheads="1"/>
              </p:cNvSpPr>
              <p:nvPr/>
            </p:nvSpPr>
            <p:spPr bwMode="auto">
              <a:xfrm>
                <a:off x="10180638" y="4745038"/>
                <a:ext cx="38100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7" name="Rectangle 99">
                <a:extLst>
                  <a:ext uri="{FF2B5EF4-FFF2-40B4-BE49-F238E27FC236}">
                    <a16:creationId xmlns:a16="http://schemas.microsoft.com/office/drawing/2014/main" id="{771A50D6-CD94-4F11-B03C-2818EF503919}"/>
                  </a:ext>
                </a:extLst>
              </p:cNvPr>
              <p:cNvSpPr>
                <a:spLocks noChangeArrowheads="1"/>
              </p:cNvSpPr>
              <p:nvPr/>
            </p:nvSpPr>
            <p:spPr bwMode="auto">
              <a:xfrm>
                <a:off x="10091738" y="47450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8" name="Rectangle 100">
                <a:extLst>
                  <a:ext uri="{FF2B5EF4-FFF2-40B4-BE49-F238E27FC236}">
                    <a16:creationId xmlns:a16="http://schemas.microsoft.com/office/drawing/2014/main" id="{FE2951F1-EE53-4F06-BAAE-63F923035BBF}"/>
                  </a:ext>
                </a:extLst>
              </p:cNvPr>
              <p:cNvSpPr>
                <a:spLocks noChangeArrowheads="1"/>
              </p:cNvSpPr>
              <p:nvPr/>
            </p:nvSpPr>
            <p:spPr bwMode="auto">
              <a:xfrm>
                <a:off x="10180638" y="4852988"/>
                <a:ext cx="2825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09" name="Rectangle 101">
                <a:extLst>
                  <a:ext uri="{FF2B5EF4-FFF2-40B4-BE49-F238E27FC236}">
                    <a16:creationId xmlns:a16="http://schemas.microsoft.com/office/drawing/2014/main" id="{23D3B523-14E6-43E1-80B2-9938114D133E}"/>
                  </a:ext>
                </a:extLst>
              </p:cNvPr>
              <p:cNvSpPr>
                <a:spLocks noChangeArrowheads="1"/>
              </p:cNvSpPr>
              <p:nvPr/>
            </p:nvSpPr>
            <p:spPr bwMode="auto">
              <a:xfrm>
                <a:off x="10091738" y="485298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0" name="Rectangle 102">
                <a:extLst>
                  <a:ext uri="{FF2B5EF4-FFF2-40B4-BE49-F238E27FC236}">
                    <a16:creationId xmlns:a16="http://schemas.microsoft.com/office/drawing/2014/main" id="{B86889FE-CA48-4F60-A799-2F8F8E3ABDE7}"/>
                  </a:ext>
                </a:extLst>
              </p:cNvPr>
              <p:cNvSpPr>
                <a:spLocks noChangeArrowheads="1"/>
              </p:cNvSpPr>
              <p:nvPr/>
            </p:nvSpPr>
            <p:spPr bwMode="auto">
              <a:xfrm>
                <a:off x="10387013" y="4433888"/>
                <a:ext cx="698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1" name="Rectangle 103">
                <a:extLst>
                  <a:ext uri="{FF2B5EF4-FFF2-40B4-BE49-F238E27FC236}">
                    <a16:creationId xmlns:a16="http://schemas.microsoft.com/office/drawing/2014/main" id="{741167CF-EB84-4846-BE94-51353CD0EC87}"/>
                  </a:ext>
                </a:extLst>
              </p:cNvPr>
              <p:cNvSpPr>
                <a:spLocks noChangeArrowheads="1"/>
              </p:cNvSpPr>
              <p:nvPr/>
            </p:nvSpPr>
            <p:spPr bwMode="auto">
              <a:xfrm>
                <a:off x="10288588" y="4303713"/>
                <a:ext cx="69850" cy="206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2" name="Rectangle 104">
                <a:extLst>
                  <a:ext uri="{FF2B5EF4-FFF2-40B4-BE49-F238E27FC236}">
                    <a16:creationId xmlns:a16="http://schemas.microsoft.com/office/drawing/2014/main" id="{03D59526-9B97-4B26-8332-22E5823393CF}"/>
                  </a:ext>
                </a:extLst>
              </p:cNvPr>
              <p:cNvSpPr>
                <a:spLocks noChangeArrowheads="1"/>
              </p:cNvSpPr>
              <p:nvPr/>
            </p:nvSpPr>
            <p:spPr bwMode="auto">
              <a:xfrm>
                <a:off x="10186988" y="4249738"/>
                <a:ext cx="69850"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3" name="Rectangle 105">
                <a:extLst>
                  <a:ext uri="{FF2B5EF4-FFF2-40B4-BE49-F238E27FC236}">
                    <a16:creationId xmlns:a16="http://schemas.microsoft.com/office/drawing/2014/main" id="{C87992CE-0378-46C3-99D1-B1CC644A169C}"/>
                  </a:ext>
                </a:extLst>
              </p:cNvPr>
              <p:cNvSpPr>
                <a:spLocks noChangeArrowheads="1"/>
              </p:cNvSpPr>
              <p:nvPr/>
            </p:nvSpPr>
            <p:spPr bwMode="auto">
              <a:xfrm>
                <a:off x="10088563" y="4348163"/>
                <a:ext cx="69850"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4" name="Freeform 75">
                <a:extLst>
                  <a:ext uri="{FF2B5EF4-FFF2-40B4-BE49-F238E27FC236}">
                    <a16:creationId xmlns:a16="http://schemas.microsoft.com/office/drawing/2014/main" id="{D2790D71-7E0B-4DA1-B4BB-B60AE25E1A04}"/>
                  </a:ext>
                </a:extLst>
              </p:cNvPr>
              <p:cNvSpPr>
                <a:spLocks/>
              </p:cNvSpPr>
              <p:nvPr/>
            </p:nvSpPr>
            <p:spPr bwMode="auto">
              <a:xfrm>
                <a:off x="10720388" y="4329113"/>
                <a:ext cx="558800" cy="561975"/>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5" name="Freeform 76">
                <a:extLst>
                  <a:ext uri="{FF2B5EF4-FFF2-40B4-BE49-F238E27FC236}">
                    <a16:creationId xmlns:a16="http://schemas.microsoft.com/office/drawing/2014/main" id="{B94856E5-FAB1-4F16-B6A4-2A24D793730D}"/>
                  </a:ext>
                </a:extLst>
              </p:cNvPr>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6" name="Freeform 77">
                <a:extLst>
                  <a:ext uri="{FF2B5EF4-FFF2-40B4-BE49-F238E27FC236}">
                    <a16:creationId xmlns:a16="http://schemas.microsoft.com/office/drawing/2014/main" id="{9B5889C4-1495-4E8D-831D-D15B699725C7}"/>
                  </a:ext>
                </a:extLst>
              </p:cNvPr>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7" name="Rectangle 109">
                <a:extLst>
                  <a:ext uri="{FF2B5EF4-FFF2-40B4-BE49-F238E27FC236}">
                    <a16:creationId xmlns:a16="http://schemas.microsoft.com/office/drawing/2014/main" id="{6FC11246-D097-4623-984B-13E70D696C5C}"/>
                  </a:ext>
                </a:extLst>
              </p:cNvPr>
              <p:cNvSpPr>
                <a:spLocks noChangeArrowheads="1"/>
              </p:cNvSpPr>
              <p:nvPr/>
            </p:nvSpPr>
            <p:spPr bwMode="auto">
              <a:xfrm>
                <a:off x="11326813" y="3900488"/>
                <a:ext cx="539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8" name="Freeform 79">
                <a:extLst>
                  <a:ext uri="{FF2B5EF4-FFF2-40B4-BE49-F238E27FC236}">
                    <a16:creationId xmlns:a16="http://schemas.microsoft.com/office/drawing/2014/main" id="{1725AF8F-8CC5-46EF-9829-15F99F1EC51D}"/>
                  </a:ext>
                </a:extLst>
              </p:cNvPr>
              <p:cNvSpPr>
                <a:spLocks noEditPoints="1"/>
              </p:cNvSpPr>
              <p:nvPr/>
            </p:nvSpPr>
            <p:spPr bwMode="auto">
              <a:xfrm>
                <a:off x="9891713" y="3827463"/>
                <a:ext cx="1673225" cy="168275"/>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sp>
            <p:nvSpPr>
              <p:cNvPr id="219" name="Freeform 80">
                <a:extLst>
                  <a:ext uri="{FF2B5EF4-FFF2-40B4-BE49-F238E27FC236}">
                    <a16:creationId xmlns:a16="http://schemas.microsoft.com/office/drawing/2014/main" id="{1CB442B6-1640-4A3C-A0ED-9B9BFE9F7DC2}"/>
                  </a:ext>
                </a:extLst>
              </p:cNvPr>
              <p:cNvSpPr>
                <a:spLocks noEditPoints="1"/>
              </p:cNvSpPr>
              <p:nvPr/>
            </p:nvSpPr>
            <p:spPr bwMode="auto">
              <a:xfrm>
                <a:off x="9888538" y="4030663"/>
                <a:ext cx="1670050" cy="1066800"/>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380" tIns="34191" rIns="68380" bIns="3419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697429">
                  <a:defRPr/>
                </a:pPr>
                <a:endParaRPr lang="en-US" sz="1350">
                  <a:solidFill>
                    <a:srgbClr val="000000"/>
                  </a:solidFill>
                  <a:latin typeface="Segoe UI"/>
                  <a:cs typeface="Segoe UI Light" panose="020B0502040204020203" pitchFamily="34" charset="0"/>
                </a:endParaRPr>
              </a:p>
            </p:txBody>
          </p:sp>
        </p:grpSp>
        <p:sp>
          <p:nvSpPr>
            <p:cNvPr id="202" name="Rectangle 240">
              <a:extLst>
                <a:ext uri="{FF2B5EF4-FFF2-40B4-BE49-F238E27FC236}">
                  <a16:creationId xmlns:a16="http://schemas.microsoft.com/office/drawing/2014/main" id="{C0945B4C-438A-4CA4-A193-E4F45C4810A7}"/>
                </a:ext>
              </a:extLst>
            </p:cNvPr>
            <p:cNvSpPr>
              <a:spLocks noChangeArrowheads="1"/>
            </p:cNvSpPr>
            <p:nvPr/>
          </p:nvSpPr>
          <p:spPr bwMode="auto">
            <a:xfrm>
              <a:off x="7859094" y="2860849"/>
              <a:ext cx="722343" cy="22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92">
                <a:defRPr/>
              </a:pPr>
              <a:r>
                <a:rPr lang="en-US" altLang="en-US" sz="825" kern="0">
                  <a:solidFill>
                    <a:srgbClr val="353535"/>
                  </a:solidFill>
                  <a:latin typeface="Segoe UI"/>
                  <a:cs typeface="Segoe UI Light" panose="020B0502040204020203" pitchFamily="34" charset="0"/>
                </a:rPr>
                <a:t>Power BI</a:t>
              </a:r>
              <a:endParaRPr lang="en-US" altLang="en-US" sz="1350" kern="0">
                <a:solidFill>
                  <a:srgbClr val="353535"/>
                </a:solidFill>
                <a:latin typeface="Segoe UI"/>
                <a:cs typeface="Segoe UI Light" panose="020B0502040204020203" pitchFamily="34" charset="0"/>
              </a:endParaRPr>
            </a:p>
          </p:txBody>
        </p:sp>
      </p:grpSp>
      <p:pic>
        <p:nvPicPr>
          <p:cNvPr id="220" name="Picture 112">
            <a:extLst>
              <a:ext uri="{FF2B5EF4-FFF2-40B4-BE49-F238E27FC236}">
                <a16:creationId xmlns:a16="http://schemas.microsoft.com/office/drawing/2014/main" id="{3C5C129C-8E52-48C0-B3C1-75AAFA2F9698}"/>
              </a:ext>
            </a:extLst>
          </p:cNvPr>
          <p:cNvPicPr>
            <a:picLocks noChangeAspect="1"/>
          </p:cNvPicPr>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369912" y="4217214"/>
            <a:ext cx="411415" cy="411415"/>
          </a:xfrm>
          <a:prstGeom prst="rect">
            <a:avLst/>
          </a:prstGeom>
        </p:spPr>
      </p:pic>
      <p:sp>
        <p:nvSpPr>
          <p:cNvPr id="221" name="Rectangle 113">
            <a:extLst>
              <a:ext uri="{FF2B5EF4-FFF2-40B4-BE49-F238E27FC236}">
                <a16:creationId xmlns:a16="http://schemas.microsoft.com/office/drawing/2014/main" id="{B84958BB-FF57-4B02-BDE3-742B0972EE40}"/>
              </a:ext>
            </a:extLst>
          </p:cNvPr>
          <p:cNvSpPr/>
          <p:nvPr/>
        </p:nvSpPr>
        <p:spPr bwMode="auto">
          <a:xfrm>
            <a:off x="2227237" y="4138018"/>
            <a:ext cx="685375" cy="744299"/>
          </a:xfrm>
          <a:prstGeom prst="rect">
            <a:avLst/>
          </a:prstGeom>
          <a:noFill/>
          <a:ln w="38100" cap="flat" cmpd="sng" algn="ctr">
            <a:solidFill>
              <a:srgbClr val="737373"/>
            </a:solidFill>
            <a:prstDash val="solid"/>
            <a:miter lim="800000"/>
            <a:headEnd type="none" w="med" len="med"/>
            <a:tailEnd type="none" w="med" len="med"/>
          </a:ln>
          <a:effectLst/>
        </p:spPr>
        <p:txBody>
          <a:bodyPr vert="horz" wrap="square" lIns="0" tIns="34972" rIns="0" bIns="34972" numCol="1" rtlCol="0" anchor="ctr" anchorCtr="0" compatLnSpc="1">
            <a:prstTxWarp prst="textNoShape">
              <a:avLst/>
            </a:prstTxWarp>
          </a:bodyPr>
          <a:lstStyle/>
          <a:p>
            <a:pPr algn="ctr" defTabSz="699252">
              <a:defRPr/>
            </a:pPr>
            <a:endParaRPr lang="en-US" sz="1500" kern="0">
              <a:gradFill>
                <a:gsLst>
                  <a:gs pos="5417">
                    <a:srgbClr val="505050"/>
                  </a:gs>
                  <a:gs pos="100000">
                    <a:srgbClr val="505050"/>
                  </a:gs>
                </a:gsLst>
                <a:lin ang="5400000" scaled="0"/>
              </a:gradFill>
              <a:latin typeface="Segoe UI"/>
              <a:cs typeface="Segoe UI Light" panose="020B0502040204020203" pitchFamily="34" charset="0"/>
            </a:endParaRPr>
          </a:p>
        </p:txBody>
      </p:sp>
      <p:sp>
        <p:nvSpPr>
          <p:cNvPr id="225" name="chip" descr="Technology&#10;">
            <a:extLst>
              <a:ext uri="{FF2B5EF4-FFF2-40B4-BE49-F238E27FC236}">
                <a16:creationId xmlns:a16="http://schemas.microsoft.com/office/drawing/2014/main" id="{1D96FD1C-C31B-4E17-AE0B-7F283DB0CC2A}"/>
              </a:ext>
            </a:extLst>
          </p:cNvPr>
          <p:cNvSpPr>
            <a:spLocks noChangeAspect="1" noEditPoints="1"/>
          </p:cNvSpPr>
          <p:nvPr/>
        </p:nvSpPr>
        <p:spPr bwMode="auto">
          <a:xfrm>
            <a:off x="572598" y="4393461"/>
            <a:ext cx="305872" cy="31219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sq">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1" tIns="33615" rIns="67231" bIns="33615" numCol="1" anchor="t" anchorCtr="0" compatLnSpc="1">
            <a:prstTxWarp prst="textNoShape">
              <a:avLst/>
            </a:prstTxWarp>
          </a:bodyPr>
          <a:lstStyle/>
          <a:p>
            <a:pPr defTabSz="685807">
              <a:defRPr/>
            </a:pPr>
            <a:endParaRPr lang="en-US" sz="1324" kern="0">
              <a:gradFill>
                <a:gsLst>
                  <a:gs pos="0">
                    <a:srgbClr val="505050"/>
                  </a:gs>
                  <a:gs pos="100000">
                    <a:srgbClr val="505050"/>
                  </a:gs>
                </a:gsLst>
              </a:gradFill>
              <a:latin typeface="Segoe UI"/>
            </a:endParaRPr>
          </a:p>
        </p:txBody>
      </p:sp>
    </p:spTree>
    <p:extLst>
      <p:ext uri="{BB962C8B-B14F-4D97-AF65-F5344CB8AC3E}">
        <p14:creationId xmlns:p14="http://schemas.microsoft.com/office/powerpoint/2010/main" val="13708582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CA6D6C-0B84-460F-990F-CF53906AAB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1056" t="8876" r="13388"/>
          <a:stretch/>
        </p:blipFill>
        <p:spPr>
          <a:xfrm>
            <a:off x="5791199" y="2743200"/>
            <a:ext cx="3124201" cy="3129155"/>
          </a:xfrm>
          <a:prstGeom prst="rect">
            <a:avLst/>
          </a:prstGeom>
        </p:spPr>
      </p:pic>
      <p:sp>
        <p:nvSpPr>
          <p:cNvPr id="2" name="Content Placeholder 1">
            <a:extLst>
              <a:ext uri="{FF2B5EF4-FFF2-40B4-BE49-F238E27FC236}">
                <a16:creationId xmlns:a16="http://schemas.microsoft.com/office/drawing/2014/main" id="{3868ED2A-2A33-4BF0-8CCD-36249257C1A9}"/>
              </a:ext>
            </a:extLst>
          </p:cNvPr>
          <p:cNvSpPr>
            <a:spLocks noGrp="1"/>
          </p:cNvSpPr>
          <p:nvPr>
            <p:ph idx="1"/>
          </p:nvPr>
        </p:nvSpPr>
        <p:spPr>
          <a:xfrm>
            <a:off x="327757" y="2374290"/>
            <a:ext cx="5391150" cy="4106862"/>
          </a:xfrm>
        </p:spPr>
        <p:txBody>
          <a:bodyPr/>
          <a:lstStyle/>
          <a:p>
            <a:pPr marL="0" indent="0">
              <a:buNone/>
            </a:pPr>
            <a:r>
              <a:rPr lang="en-US" b="1" dirty="0"/>
              <a:t>Edge Layer: </a:t>
            </a:r>
            <a:r>
              <a:rPr lang="en-US" dirty="0"/>
              <a:t>The outermost layer of the cloud is </a:t>
            </a:r>
            <a:r>
              <a:rPr lang="en-US" dirty="0" err="1"/>
              <a:t>Edgelayer</a:t>
            </a:r>
            <a:r>
              <a:rPr lang="en-US" dirty="0"/>
              <a:t>. The Edge is a collection of loosely coupled, voluntary and human-operated resources such as </a:t>
            </a:r>
            <a:r>
              <a:rPr lang="en-US" dirty="0" err="1"/>
              <a:t>desktops,laptops</a:t>
            </a:r>
            <a:r>
              <a:rPr lang="en-US" dirty="0"/>
              <a:t>, </a:t>
            </a:r>
            <a:r>
              <a:rPr lang="en-US" dirty="0" err="1"/>
              <a:t>nano</a:t>
            </a:r>
            <a:r>
              <a:rPr lang="en-US" dirty="0"/>
              <a:t> data centers, tablets, etc. As the name suggests, the resources reside at the edge of the network and are within one/two-hop distance from the IoT sensors and clients</a:t>
            </a:r>
          </a:p>
          <a:p>
            <a:pPr marL="0" indent="0">
              <a:buNone/>
            </a:pPr>
            <a:endParaRPr lang="en-US" dirty="0"/>
          </a:p>
          <a:p>
            <a:pPr marL="0" indent="0">
              <a:buNone/>
            </a:pPr>
            <a:r>
              <a:rPr lang="en-US" b="1" dirty="0"/>
              <a:t>Fog Layer</a:t>
            </a:r>
            <a:r>
              <a:rPr lang="en-US" dirty="0"/>
              <a:t>: The Fog layer resides on top of the edge and is a consolidation of networking devices such as routers and switches with high computing capabilities and ability to run cloud application logic on their native architecture.</a:t>
            </a:r>
            <a:endParaRPr lang="de-DE" dirty="0"/>
          </a:p>
        </p:txBody>
      </p:sp>
      <p:sp>
        <p:nvSpPr>
          <p:cNvPr id="3" name="Title 2">
            <a:extLst>
              <a:ext uri="{FF2B5EF4-FFF2-40B4-BE49-F238E27FC236}">
                <a16:creationId xmlns:a16="http://schemas.microsoft.com/office/drawing/2014/main" id="{FC18B6F0-C8B7-4230-8189-5F1ED658B93D}"/>
              </a:ext>
            </a:extLst>
          </p:cNvPr>
          <p:cNvSpPr>
            <a:spLocks noGrp="1"/>
          </p:cNvSpPr>
          <p:nvPr>
            <p:ph type="title"/>
          </p:nvPr>
        </p:nvSpPr>
        <p:spPr/>
        <p:txBody>
          <a:bodyPr/>
          <a:lstStyle/>
          <a:p>
            <a:r>
              <a:rPr lang="de-DE" dirty="0"/>
              <a:t>Edge-Fog-Cloud Architecture</a:t>
            </a:r>
          </a:p>
        </p:txBody>
      </p:sp>
    </p:spTree>
    <p:extLst>
      <p:ext uri="{BB962C8B-B14F-4D97-AF65-F5344CB8AC3E}">
        <p14:creationId xmlns:p14="http://schemas.microsoft.com/office/powerpoint/2010/main" val="92092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a16="http://schemas.microsoft.com/office/drawing/2014/main" id="{CA8A5D1E-2504-4FAB-9709-849D10FE2D92}"/>
              </a:ext>
            </a:extLst>
          </p:cNvPr>
          <p:cNvSpPr>
            <a:spLocks noGrp="1" noChangeArrowheads="1"/>
          </p:cNvSpPr>
          <p:nvPr>
            <p:ph idx="1"/>
          </p:nvPr>
        </p:nvSpPr>
        <p:spPr>
          <a:xfrm>
            <a:off x="762000" y="1989138"/>
            <a:ext cx="8001000" cy="4106862"/>
          </a:xfrm>
        </p:spPr>
        <p:txBody>
          <a:bodyPr/>
          <a:lstStyle/>
          <a:p>
            <a:r>
              <a:rPr lang="en-US" altLang="en-US" b="1"/>
              <a:t>Amazon Web Services</a:t>
            </a:r>
          </a:p>
          <a:p>
            <a:r>
              <a:rPr lang="en-US" altLang="en-US" b="1"/>
              <a:t>Google Cloud IoT</a:t>
            </a:r>
          </a:p>
          <a:p>
            <a:r>
              <a:rPr lang="en-US" altLang="en-US" b="1"/>
              <a:t>Azure IoT Suite</a:t>
            </a:r>
          </a:p>
          <a:p>
            <a:r>
              <a:rPr lang="en-US" altLang="en-US" b="1"/>
              <a:t>SAP</a:t>
            </a:r>
          </a:p>
          <a:p>
            <a:r>
              <a:rPr lang="en-US" altLang="en-US" b="1"/>
              <a:t>Salesforce IoT</a:t>
            </a:r>
          </a:p>
          <a:p>
            <a:r>
              <a:rPr lang="en-US" altLang="en-US" b="1"/>
              <a:t>IBM Watson Internet of Things (Bluemix)</a:t>
            </a:r>
          </a:p>
          <a:p>
            <a:r>
              <a:rPr lang="en-US" altLang="en-US" b="1"/>
              <a:t>Oracle Internet of Things</a:t>
            </a:r>
          </a:p>
          <a:p>
            <a:r>
              <a:rPr lang="en-US" altLang="en-US" b="1"/>
              <a:t>Cisco IoT Cloud Connect</a:t>
            </a:r>
          </a:p>
          <a:p>
            <a:r>
              <a:rPr lang="en-US" altLang="en-US" b="1"/>
              <a:t>Bosch IoT Suite</a:t>
            </a:r>
          </a:p>
          <a:p>
            <a:r>
              <a:rPr lang="en-US" altLang="en-US" b="1"/>
              <a:t>GE Predix</a:t>
            </a:r>
          </a:p>
          <a:p>
            <a:r>
              <a:rPr lang="en-US" altLang="en-US" b="1"/>
              <a:t>Siemens Mindsphere</a:t>
            </a:r>
          </a:p>
          <a:p>
            <a:endParaRPr lang="en-US" altLang="en-US" b="1"/>
          </a:p>
          <a:p>
            <a:endParaRPr lang="en-US" altLang="en-US" b="1"/>
          </a:p>
          <a:p>
            <a:endParaRPr lang="en-US" altLang="en-US" b="1"/>
          </a:p>
          <a:p>
            <a:pPr marL="292100" lvl="1" indent="0">
              <a:buFont typeface="Times" panose="02020603050405020304" pitchFamily="18" charset="0"/>
              <a:buNone/>
            </a:pPr>
            <a:endParaRPr lang="de-DE" altLang="en-US"/>
          </a:p>
          <a:p>
            <a:pPr marL="292100" lvl="1" indent="0">
              <a:buFont typeface="Times" panose="02020603050405020304" pitchFamily="18" charset="0"/>
              <a:buNone/>
            </a:pPr>
            <a:endParaRPr lang="de-DE" altLang="en-US"/>
          </a:p>
          <a:p>
            <a:pPr marL="292100" lvl="1" indent="0">
              <a:buFont typeface="Times" panose="02020603050405020304" pitchFamily="18" charset="0"/>
              <a:buNone/>
            </a:pPr>
            <a:r>
              <a:rPr lang="de-DE" altLang="en-US"/>
              <a:t>	</a:t>
            </a:r>
          </a:p>
        </p:txBody>
      </p:sp>
      <p:sp>
        <p:nvSpPr>
          <p:cNvPr id="59395" name="Title 1">
            <a:extLst>
              <a:ext uri="{FF2B5EF4-FFF2-40B4-BE49-F238E27FC236}">
                <a16:creationId xmlns:a16="http://schemas.microsoft.com/office/drawing/2014/main" id="{75803394-E2A1-4AF7-8AD1-665C7CF0EBB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a:t>Iot Plattforms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962004-7C72-4782-AEA9-EEFBCD84B02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2124" y="1309024"/>
            <a:ext cx="4497389" cy="2914974"/>
          </a:xfrm>
          <a:prstGeom prst="rect">
            <a:avLst/>
          </a:prstGeom>
          <a:ln>
            <a:noFill/>
          </a:ln>
          <a:effectLst>
            <a:softEdge rad="112500"/>
          </a:effectLst>
        </p:spPr>
      </p:pic>
      <p:sp>
        <p:nvSpPr>
          <p:cNvPr id="3" name="Rectangle 2">
            <a:extLst>
              <a:ext uri="{FF2B5EF4-FFF2-40B4-BE49-F238E27FC236}">
                <a16:creationId xmlns:a16="http://schemas.microsoft.com/office/drawing/2014/main" id="{9ADA049F-7CBF-4CDE-824B-DD35C6C4D02F}"/>
              </a:ext>
            </a:extLst>
          </p:cNvPr>
          <p:cNvSpPr/>
          <p:nvPr/>
        </p:nvSpPr>
        <p:spPr>
          <a:xfrm>
            <a:off x="3738563" y="1800225"/>
            <a:ext cx="4572000" cy="2678113"/>
          </a:xfrm>
          <a:prstGeom prst="rect">
            <a:avLst/>
          </a:prstGeom>
        </p:spPr>
        <p:txBody>
          <a:bodyPr>
            <a:spAutoFit/>
          </a:bodyPr>
          <a:lstStyle/>
          <a:p>
            <a:pPr eaLnBrk="1" hangingPunct="1">
              <a:defRPr/>
            </a:pPr>
            <a:r>
              <a:rPr lang="en-US" sz="2100" i="1" dirty="0">
                <a:latin typeface="+mj-lt"/>
              </a:rPr>
              <a:t>The Internet of Things is not about the things or even the platform the same way we thought about motors or microprocessors. The big winners in </a:t>
            </a:r>
            <a:r>
              <a:rPr lang="en-US" sz="2100" i="1" dirty="0" err="1">
                <a:latin typeface="+mj-lt"/>
              </a:rPr>
              <a:t>IoT</a:t>
            </a:r>
            <a:r>
              <a:rPr lang="en-US" sz="2100" i="1" dirty="0">
                <a:latin typeface="+mj-lt"/>
              </a:rPr>
              <a:t> will be thinking about an entirely different future, not just connecting to things we already use today in ways we already use them.</a:t>
            </a:r>
          </a:p>
        </p:txBody>
      </p:sp>
      <p:sp>
        <p:nvSpPr>
          <p:cNvPr id="4" name="TextBox 3">
            <a:extLst>
              <a:ext uri="{FF2B5EF4-FFF2-40B4-BE49-F238E27FC236}">
                <a16:creationId xmlns:a16="http://schemas.microsoft.com/office/drawing/2014/main" id="{E46C0D2D-90B8-49DA-A98F-F629B6AC9132}"/>
              </a:ext>
            </a:extLst>
          </p:cNvPr>
          <p:cNvSpPr txBox="1"/>
          <p:nvPr/>
        </p:nvSpPr>
        <p:spPr>
          <a:xfrm>
            <a:off x="7078663" y="4808538"/>
            <a:ext cx="1565275" cy="322262"/>
          </a:xfrm>
          <a:prstGeom prst="rect">
            <a:avLst/>
          </a:prstGeom>
          <a:noFill/>
        </p:spPr>
        <p:txBody>
          <a:bodyPr wrap="none">
            <a:spAutoFit/>
          </a:bodyPr>
          <a:lstStyle/>
          <a:p>
            <a:pPr eaLnBrk="1" hangingPunct="1">
              <a:defRPr/>
            </a:pPr>
            <a:r>
              <a:rPr lang="en-US" sz="1500" dirty="0">
                <a:solidFill>
                  <a:schemeClr val="bg2"/>
                </a:solidFill>
                <a:latin typeface="+mj-lt"/>
              </a:rPr>
              <a:t>Steven Sinofsky</a:t>
            </a:r>
          </a:p>
        </p:txBody>
      </p:sp>
      <p:sp>
        <p:nvSpPr>
          <p:cNvPr id="5" name="Freeform 6">
            <a:extLst>
              <a:ext uri="{FF2B5EF4-FFF2-40B4-BE49-F238E27FC236}">
                <a16:creationId xmlns:a16="http://schemas.microsoft.com/office/drawing/2014/main" id="{26F2CBB0-8C7D-4B66-BCCF-B82AE0C92FD1}"/>
              </a:ext>
            </a:extLst>
          </p:cNvPr>
          <p:cNvSpPr>
            <a:spLocks noEditPoints="1"/>
          </p:cNvSpPr>
          <p:nvPr/>
        </p:nvSpPr>
        <p:spPr bwMode="auto">
          <a:xfrm>
            <a:off x="3276600" y="1674813"/>
            <a:ext cx="566738" cy="469900"/>
          </a:xfrm>
          <a:custGeom>
            <a:avLst/>
            <a:gdLst>
              <a:gd name="T0" fmla="*/ 291 w 779"/>
              <a:gd name="T1" fmla="*/ 68 h 642"/>
              <a:gd name="T2" fmla="*/ 202 w 779"/>
              <a:gd name="T3" fmla="*/ 145 h 642"/>
              <a:gd name="T4" fmla="*/ 154 w 779"/>
              <a:gd name="T5" fmla="*/ 205 h 642"/>
              <a:gd name="T6" fmla="*/ 116 w 779"/>
              <a:gd name="T7" fmla="*/ 278 h 642"/>
              <a:gd name="T8" fmla="*/ 103 w 779"/>
              <a:gd name="T9" fmla="*/ 340 h 642"/>
              <a:gd name="T10" fmla="*/ 106 w 779"/>
              <a:gd name="T11" fmla="*/ 364 h 642"/>
              <a:gd name="T12" fmla="*/ 123 w 779"/>
              <a:gd name="T13" fmla="*/ 378 h 642"/>
              <a:gd name="T14" fmla="*/ 166 w 779"/>
              <a:gd name="T15" fmla="*/ 373 h 642"/>
              <a:gd name="T16" fmla="*/ 209 w 779"/>
              <a:gd name="T17" fmla="*/ 373 h 642"/>
              <a:gd name="T18" fmla="*/ 252 w 779"/>
              <a:gd name="T19" fmla="*/ 391 h 642"/>
              <a:gd name="T20" fmla="*/ 279 w 779"/>
              <a:gd name="T21" fmla="*/ 417 h 642"/>
              <a:gd name="T22" fmla="*/ 301 w 779"/>
              <a:gd name="T23" fmla="*/ 460 h 642"/>
              <a:gd name="T24" fmla="*/ 305 w 779"/>
              <a:gd name="T25" fmla="*/ 497 h 642"/>
              <a:gd name="T26" fmla="*/ 296 w 779"/>
              <a:gd name="T27" fmla="*/ 553 h 642"/>
              <a:gd name="T28" fmla="*/ 269 w 779"/>
              <a:gd name="T29" fmla="*/ 599 h 642"/>
              <a:gd name="T30" fmla="*/ 239 w 779"/>
              <a:gd name="T31" fmla="*/ 625 h 642"/>
              <a:gd name="T32" fmla="*/ 193 w 779"/>
              <a:gd name="T33" fmla="*/ 640 h 642"/>
              <a:gd name="T34" fmla="*/ 147 w 779"/>
              <a:gd name="T35" fmla="*/ 638 h 642"/>
              <a:gd name="T36" fmla="*/ 83 w 779"/>
              <a:gd name="T37" fmla="*/ 606 h 642"/>
              <a:gd name="T38" fmla="*/ 42 w 779"/>
              <a:gd name="T39" fmla="*/ 564 h 642"/>
              <a:gd name="T40" fmla="*/ 8 w 779"/>
              <a:gd name="T41" fmla="*/ 490 h 642"/>
              <a:gd name="T42" fmla="*/ 0 w 779"/>
              <a:gd name="T43" fmla="*/ 422 h 642"/>
              <a:gd name="T44" fmla="*/ 17 w 779"/>
              <a:gd name="T45" fmla="*/ 308 h 642"/>
              <a:gd name="T46" fmla="*/ 70 w 779"/>
              <a:gd name="T47" fmla="*/ 199 h 642"/>
              <a:gd name="T48" fmla="*/ 158 w 779"/>
              <a:gd name="T49" fmla="*/ 96 h 642"/>
              <a:gd name="T50" fmla="*/ 282 w 779"/>
              <a:gd name="T51" fmla="*/ 0 h 642"/>
              <a:gd name="T52" fmla="*/ 779 w 779"/>
              <a:gd name="T53" fmla="*/ 47 h 642"/>
              <a:gd name="T54" fmla="*/ 683 w 779"/>
              <a:gd name="T55" fmla="*/ 127 h 642"/>
              <a:gd name="T56" fmla="*/ 615 w 779"/>
              <a:gd name="T57" fmla="*/ 205 h 642"/>
              <a:gd name="T58" fmla="*/ 584 w 779"/>
              <a:gd name="T59" fmla="*/ 262 h 642"/>
              <a:gd name="T60" fmla="*/ 565 w 779"/>
              <a:gd name="T61" fmla="*/ 327 h 642"/>
              <a:gd name="T62" fmla="*/ 565 w 779"/>
              <a:gd name="T63" fmla="*/ 358 h 642"/>
              <a:gd name="T64" fmla="*/ 578 w 779"/>
              <a:gd name="T65" fmla="*/ 378 h 642"/>
              <a:gd name="T66" fmla="*/ 600 w 779"/>
              <a:gd name="T67" fmla="*/ 379 h 642"/>
              <a:gd name="T68" fmla="*/ 658 w 779"/>
              <a:gd name="T69" fmla="*/ 373 h 642"/>
              <a:gd name="T70" fmla="*/ 702 w 779"/>
              <a:gd name="T71" fmla="*/ 386 h 642"/>
              <a:gd name="T72" fmla="*/ 731 w 779"/>
              <a:gd name="T73" fmla="*/ 409 h 642"/>
              <a:gd name="T74" fmla="*/ 757 w 779"/>
              <a:gd name="T75" fmla="*/ 449 h 642"/>
              <a:gd name="T76" fmla="*/ 766 w 779"/>
              <a:gd name="T77" fmla="*/ 499 h 642"/>
              <a:gd name="T78" fmla="*/ 761 w 779"/>
              <a:gd name="T79" fmla="*/ 540 h 642"/>
              <a:gd name="T80" fmla="*/ 737 w 779"/>
              <a:gd name="T81" fmla="*/ 588 h 642"/>
              <a:gd name="T82" fmla="*/ 709 w 779"/>
              <a:gd name="T83" fmla="*/ 618 h 642"/>
              <a:gd name="T84" fmla="*/ 665 w 779"/>
              <a:gd name="T85" fmla="*/ 639 h 642"/>
              <a:gd name="T86" fmla="*/ 624 w 779"/>
              <a:gd name="T87" fmla="*/ 640 h 642"/>
              <a:gd name="T88" fmla="*/ 558 w 779"/>
              <a:gd name="T89" fmla="*/ 617 h 642"/>
              <a:gd name="T90" fmla="*/ 514 w 779"/>
              <a:gd name="T91" fmla="*/ 580 h 642"/>
              <a:gd name="T92" fmla="*/ 474 w 779"/>
              <a:gd name="T93" fmla="*/ 510 h 642"/>
              <a:gd name="T94" fmla="*/ 461 w 779"/>
              <a:gd name="T95" fmla="*/ 422 h 642"/>
              <a:gd name="T96" fmla="*/ 470 w 779"/>
              <a:gd name="T97" fmla="*/ 335 h 642"/>
              <a:gd name="T98" fmla="*/ 514 w 779"/>
              <a:gd name="T99" fmla="*/ 226 h 642"/>
              <a:gd name="T100" fmla="*/ 593 w 779"/>
              <a:gd name="T101" fmla="*/ 122 h 642"/>
              <a:gd name="T102" fmla="*/ 707 w 779"/>
              <a:gd name="T103" fmla="*/ 23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9" h="642">
                <a:moveTo>
                  <a:pt x="282" y="0"/>
                </a:moveTo>
                <a:lnTo>
                  <a:pt x="318" y="47"/>
                </a:lnTo>
                <a:lnTo>
                  <a:pt x="318" y="47"/>
                </a:lnTo>
                <a:lnTo>
                  <a:pt x="291" y="68"/>
                </a:lnTo>
                <a:lnTo>
                  <a:pt x="266" y="87"/>
                </a:lnTo>
                <a:lnTo>
                  <a:pt x="243" y="106"/>
                </a:lnTo>
                <a:lnTo>
                  <a:pt x="222" y="126"/>
                </a:lnTo>
                <a:lnTo>
                  <a:pt x="202" y="145"/>
                </a:lnTo>
                <a:lnTo>
                  <a:pt x="184" y="166"/>
                </a:lnTo>
                <a:lnTo>
                  <a:pt x="169" y="186"/>
                </a:lnTo>
                <a:lnTo>
                  <a:pt x="154" y="205"/>
                </a:lnTo>
                <a:lnTo>
                  <a:pt x="154" y="205"/>
                </a:lnTo>
                <a:lnTo>
                  <a:pt x="143" y="225"/>
                </a:lnTo>
                <a:lnTo>
                  <a:pt x="132" y="243"/>
                </a:lnTo>
                <a:lnTo>
                  <a:pt x="123" y="261"/>
                </a:lnTo>
                <a:lnTo>
                  <a:pt x="116" y="278"/>
                </a:lnTo>
                <a:lnTo>
                  <a:pt x="110" y="295"/>
                </a:lnTo>
                <a:lnTo>
                  <a:pt x="106" y="310"/>
                </a:lnTo>
                <a:lnTo>
                  <a:pt x="104" y="326"/>
                </a:lnTo>
                <a:lnTo>
                  <a:pt x="103" y="340"/>
                </a:lnTo>
                <a:lnTo>
                  <a:pt x="103" y="340"/>
                </a:lnTo>
                <a:lnTo>
                  <a:pt x="103" y="349"/>
                </a:lnTo>
                <a:lnTo>
                  <a:pt x="104" y="357"/>
                </a:lnTo>
                <a:lnTo>
                  <a:pt x="106" y="364"/>
                </a:lnTo>
                <a:lnTo>
                  <a:pt x="109" y="369"/>
                </a:lnTo>
                <a:lnTo>
                  <a:pt x="113" y="374"/>
                </a:lnTo>
                <a:lnTo>
                  <a:pt x="118" y="377"/>
                </a:lnTo>
                <a:lnTo>
                  <a:pt x="123" y="378"/>
                </a:lnTo>
                <a:lnTo>
                  <a:pt x="130" y="379"/>
                </a:lnTo>
                <a:lnTo>
                  <a:pt x="141" y="378"/>
                </a:lnTo>
                <a:lnTo>
                  <a:pt x="141" y="378"/>
                </a:lnTo>
                <a:lnTo>
                  <a:pt x="166" y="373"/>
                </a:lnTo>
                <a:lnTo>
                  <a:pt x="186" y="371"/>
                </a:lnTo>
                <a:lnTo>
                  <a:pt x="186" y="371"/>
                </a:lnTo>
                <a:lnTo>
                  <a:pt x="197" y="371"/>
                </a:lnTo>
                <a:lnTo>
                  <a:pt x="209" y="373"/>
                </a:lnTo>
                <a:lnTo>
                  <a:pt x="221" y="377"/>
                </a:lnTo>
                <a:lnTo>
                  <a:pt x="231" y="380"/>
                </a:lnTo>
                <a:lnTo>
                  <a:pt x="241" y="386"/>
                </a:lnTo>
                <a:lnTo>
                  <a:pt x="252" y="391"/>
                </a:lnTo>
                <a:lnTo>
                  <a:pt x="261" y="399"/>
                </a:lnTo>
                <a:lnTo>
                  <a:pt x="270" y="408"/>
                </a:lnTo>
                <a:lnTo>
                  <a:pt x="270" y="408"/>
                </a:lnTo>
                <a:lnTo>
                  <a:pt x="279" y="417"/>
                </a:lnTo>
                <a:lnTo>
                  <a:pt x="286" y="427"/>
                </a:lnTo>
                <a:lnTo>
                  <a:pt x="292" y="438"/>
                </a:lnTo>
                <a:lnTo>
                  <a:pt x="297" y="448"/>
                </a:lnTo>
                <a:lnTo>
                  <a:pt x="301" y="460"/>
                </a:lnTo>
                <a:lnTo>
                  <a:pt x="304" y="471"/>
                </a:lnTo>
                <a:lnTo>
                  <a:pt x="305" y="484"/>
                </a:lnTo>
                <a:lnTo>
                  <a:pt x="305" y="497"/>
                </a:lnTo>
                <a:lnTo>
                  <a:pt x="305" y="497"/>
                </a:lnTo>
                <a:lnTo>
                  <a:pt x="305" y="512"/>
                </a:lnTo>
                <a:lnTo>
                  <a:pt x="304" y="526"/>
                </a:lnTo>
                <a:lnTo>
                  <a:pt x="300" y="540"/>
                </a:lnTo>
                <a:lnTo>
                  <a:pt x="296" y="553"/>
                </a:lnTo>
                <a:lnTo>
                  <a:pt x="291" y="565"/>
                </a:lnTo>
                <a:lnTo>
                  <a:pt x="284" y="577"/>
                </a:lnTo>
                <a:lnTo>
                  <a:pt x="276" y="588"/>
                </a:lnTo>
                <a:lnTo>
                  <a:pt x="269" y="599"/>
                </a:lnTo>
                <a:lnTo>
                  <a:pt x="269" y="599"/>
                </a:lnTo>
                <a:lnTo>
                  <a:pt x="258" y="609"/>
                </a:lnTo>
                <a:lnTo>
                  <a:pt x="248" y="618"/>
                </a:lnTo>
                <a:lnTo>
                  <a:pt x="239" y="625"/>
                </a:lnTo>
                <a:lnTo>
                  <a:pt x="227" y="631"/>
                </a:lnTo>
                <a:lnTo>
                  <a:pt x="217" y="635"/>
                </a:lnTo>
                <a:lnTo>
                  <a:pt x="205" y="639"/>
                </a:lnTo>
                <a:lnTo>
                  <a:pt x="193" y="640"/>
                </a:lnTo>
                <a:lnTo>
                  <a:pt x="182" y="642"/>
                </a:lnTo>
                <a:lnTo>
                  <a:pt x="182" y="642"/>
                </a:lnTo>
                <a:lnTo>
                  <a:pt x="164" y="640"/>
                </a:lnTo>
                <a:lnTo>
                  <a:pt x="147" y="638"/>
                </a:lnTo>
                <a:lnTo>
                  <a:pt x="130" y="632"/>
                </a:lnTo>
                <a:lnTo>
                  <a:pt x="114" y="626"/>
                </a:lnTo>
                <a:lnTo>
                  <a:pt x="99" y="617"/>
                </a:lnTo>
                <a:lnTo>
                  <a:pt x="83" y="606"/>
                </a:lnTo>
                <a:lnTo>
                  <a:pt x="69" y="595"/>
                </a:lnTo>
                <a:lnTo>
                  <a:pt x="55" y="580"/>
                </a:lnTo>
                <a:lnTo>
                  <a:pt x="55" y="580"/>
                </a:lnTo>
                <a:lnTo>
                  <a:pt x="42" y="564"/>
                </a:lnTo>
                <a:lnTo>
                  <a:pt x="31" y="547"/>
                </a:lnTo>
                <a:lnTo>
                  <a:pt x="21" y="529"/>
                </a:lnTo>
                <a:lnTo>
                  <a:pt x="13" y="510"/>
                </a:lnTo>
                <a:lnTo>
                  <a:pt x="8" y="490"/>
                </a:lnTo>
                <a:lnTo>
                  <a:pt x="3" y="467"/>
                </a:lnTo>
                <a:lnTo>
                  <a:pt x="0" y="445"/>
                </a:lnTo>
                <a:lnTo>
                  <a:pt x="0" y="422"/>
                </a:lnTo>
                <a:lnTo>
                  <a:pt x="0" y="422"/>
                </a:lnTo>
                <a:lnTo>
                  <a:pt x="1" y="392"/>
                </a:lnTo>
                <a:lnTo>
                  <a:pt x="4" y="364"/>
                </a:lnTo>
                <a:lnTo>
                  <a:pt x="9" y="335"/>
                </a:lnTo>
                <a:lnTo>
                  <a:pt x="17" y="308"/>
                </a:lnTo>
                <a:lnTo>
                  <a:pt x="27" y="279"/>
                </a:lnTo>
                <a:lnTo>
                  <a:pt x="39" y="252"/>
                </a:lnTo>
                <a:lnTo>
                  <a:pt x="53" y="226"/>
                </a:lnTo>
                <a:lnTo>
                  <a:pt x="70" y="199"/>
                </a:lnTo>
                <a:lnTo>
                  <a:pt x="90" y="173"/>
                </a:lnTo>
                <a:lnTo>
                  <a:pt x="110" y="147"/>
                </a:lnTo>
                <a:lnTo>
                  <a:pt x="134" y="122"/>
                </a:lnTo>
                <a:lnTo>
                  <a:pt x="158" y="96"/>
                </a:lnTo>
                <a:lnTo>
                  <a:pt x="186" y="71"/>
                </a:lnTo>
                <a:lnTo>
                  <a:pt x="215" y="48"/>
                </a:lnTo>
                <a:lnTo>
                  <a:pt x="248" y="23"/>
                </a:lnTo>
                <a:lnTo>
                  <a:pt x="282" y="0"/>
                </a:lnTo>
                <a:lnTo>
                  <a:pt x="282" y="0"/>
                </a:lnTo>
                <a:close/>
                <a:moveTo>
                  <a:pt x="741" y="0"/>
                </a:moveTo>
                <a:lnTo>
                  <a:pt x="779" y="47"/>
                </a:lnTo>
                <a:lnTo>
                  <a:pt x="779" y="47"/>
                </a:lnTo>
                <a:lnTo>
                  <a:pt x="752" y="68"/>
                </a:lnTo>
                <a:lnTo>
                  <a:pt x="727" y="87"/>
                </a:lnTo>
                <a:lnTo>
                  <a:pt x="704" y="106"/>
                </a:lnTo>
                <a:lnTo>
                  <a:pt x="683" y="127"/>
                </a:lnTo>
                <a:lnTo>
                  <a:pt x="663" y="147"/>
                </a:lnTo>
                <a:lnTo>
                  <a:pt x="645" y="166"/>
                </a:lnTo>
                <a:lnTo>
                  <a:pt x="630" y="186"/>
                </a:lnTo>
                <a:lnTo>
                  <a:pt x="615" y="205"/>
                </a:lnTo>
                <a:lnTo>
                  <a:pt x="615" y="205"/>
                </a:lnTo>
                <a:lnTo>
                  <a:pt x="604" y="225"/>
                </a:lnTo>
                <a:lnTo>
                  <a:pt x="593" y="244"/>
                </a:lnTo>
                <a:lnTo>
                  <a:pt x="584" y="262"/>
                </a:lnTo>
                <a:lnTo>
                  <a:pt x="576" y="279"/>
                </a:lnTo>
                <a:lnTo>
                  <a:pt x="571" y="296"/>
                </a:lnTo>
                <a:lnTo>
                  <a:pt x="566" y="312"/>
                </a:lnTo>
                <a:lnTo>
                  <a:pt x="565" y="327"/>
                </a:lnTo>
                <a:lnTo>
                  <a:pt x="563" y="342"/>
                </a:lnTo>
                <a:lnTo>
                  <a:pt x="563" y="342"/>
                </a:lnTo>
                <a:lnTo>
                  <a:pt x="563" y="351"/>
                </a:lnTo>
                <a:lnTo>
                  <a:pt x="565" y="358"/>
                </a:lnTo>
                <a:lnTo>
                  <a:pt x="567" y="365"/>
                </a:lnTo>
                <a:lnTo>
                  <a:pt x="570" y="370"/>
                </a:lnTo>
                <a:lnTo>
                  <a:pt x="574" y="374"/>
                </a:lnTo>
                <a:lnTo>
                  <a:pt x="578" y="378"/>
                </a:lnTo>
                <a:lnTo>
                  <a:pt x="583" y="379"/>
                </a:lnTo>
                <a:lnTo>
                  <a:pt x="589" y="380"/>
                </a:lnTo>
                <a:lnTo>
                  <a:pt x="600" y="379"/>
                </a:lnTo>
                <a:lnTo>
                  <a:pt x="600" y="379"/>
                </a:lnTo>
                <a:lnTo>
                  <a:pt x="626" y="374"/>
                </a:lnTo>
                <a:lnTo>
                  <a:pt x="645" y="373"/>
                </a:lnTo>
                <a:lnTo>
                  <a:pt x="645" y="373"/>
                </a:lnTo>
                <a:lnTo>
                  <a:pt x="658" y="373"/>
                </a:lnTo>
                <a:lnTo>
                  <a:pt x="670" y="374"/>
                </a:lnTo>
                <a:lnTo>
                  <a:pt x="680" y="377"/>
                </a:lnTo>
                <a:lnTo>
                  <a:pt x="692" y="382"/>
                </a:lnTo>
                <a:lnTo>
                  <a:pt x="702" y="386"/>
                </a:lnTo>
                <a:lnTo>
                  <a:pt x="713" y="392"/>
                </a:lnTo>
                <a:lnTo>
                  <a:pt x="722" y="400"/>
                </a:lnTo>
                <a:lnTo>
                  <a:pt x="731" y="409"/>
                </a:lnTo>
                <a:lnTo>
                  <a:pt x="731" y="409"/>
                </a:lnTo>
                <a:lnTo>
                  <a:pt x="739" y="418"/>
                </a:lnTo>
                <a:lnTo>
                  <a:pt x="746" y="427"/>
                </a:lnTo>
                <a:lnTo>
                  <a:pt x="753" y="438"/>
                </a:lnTo>
                <a:lnTo>
                  <a:pt x="757" y="449"/>
                </a:lnTo>
                <a:lnTo>
                  <a:pt x="761" y="461"/>
                </a:lnTo>
                <a:lnTo>
                  <a:pt x="765" y="473"/>
                </a:lnTo>
                <a:lnTo>
                  <a:pt x="766" y="486"/>
                </a:lnTo>
                <a:lnTo>
                  <a:pt x="766" y="499"/>
                </a:lnTo>
                <a:lnTo>
                  <a:pt x="766" y="499"/>
                </a:lnTo>
                <a:lnTo>
                  <a:pt x="766" y="513"/>
                </a:lnTo>
                <a:lnTo>
                  <a:pt x="763" y="527"/>
                </a:lnTo>
                <a:lnTo>
                  <a:pt x="761" y="540"/>
                </a:lnTo>
                <a:lnTo>
                  <a:pt x="757" y="553"/>
                </a:lnTo>
                <a:lnTo>
                  <a:pt x="752" y="565"/>
                </a:lnTo>
                <a:lnTo>
                  <a:pt x="745" y="578"/>
                </a:lnTo>
                <a:lnTo>
                  <a:pt x="737" y="588"/>
                </a:lnTo>
                <a:lnTo>
                  <a:pt x="728" y="600"/>
                </a:lnTo>
                <a:lnTo>
                  <a:pt x="728" y="600"/>
                </a:lnTo>
                <a:lnTo>
                  <a:pt x="718" y="609"/>
                </a:lnTo>
                <a:lnTo>
                  <a:pt x="709" y="618"/>
                </a:lnTo>
                <a:lnTo>
                  <a:pt x="698" y="625"/>
                </a:lnTo>
                <a:lnTo>
                  <a:pt x="688" y="631"/>
                </a:lnTo>
                <a:lnTo>
                  <a:pt x="676" y="635"/>
                </a:lnTo>
                <a:lnTo>
                  <a:pt x="665" y="639"/>
                </a:lnTo>
                <a:lnTo>
                  <a:pt x="654" y="640"/>
                </a:lnTo>
                <a:lnTo>
                  <a:pt x="641" y="642"/>
                </a:lnTo>
                <a:lnTo>
                  <a:pt x="641" y="642"/>
                </a:lnTo>
                <a:lnTo>
                  <a:pt x="624" y="640"/>
                </a:lnTo>
                <a:lnTo>
                  <a:pt x="606" y="638"/>
                </a:lnTo>
                <a:lnTo>
                  <a:pt x="589" y="632"/>
                </a:lnTo>
                <a:lnTo>
                  <a:pt x="574" y="626"/>
                </a:lnTo>
                <a:lnTo>
                  <a:pt x="558" y="617"/>
                </a:lnTo>
                <a:lnTo>
                  <a:pt x="543" y="606"/>
                </a:lnTo>
                <a:lnTo>
                  <a:pt x="528" y="595"/>
                </a:lnTo>
                <a:lnTo>
                  <a:pt x="514" y="580"/>
                </a:lnTo>
                <a:lnTo>
                  <a:pt x="514" y="580"/>
                </a:lnTo>
                <a:lnTo>
                  <a:pt x="502" y="564"/>
                </a:lnTo>
                <a:lnTo>
                  <a:pt x="491" y="547"/>
                </a:lnTo>
                <a:lnTo>
                  <a:pt x="482" y="529"/>
                </a:lnTo>
                <a:lnTo>
                  <a:pt x="474" y="510"/>
                </a:lnTo>
                <a:lnTo>
                  <a:pt x="467" y="490"/>
                </a:lnTo>
                <a:lnTo>
                  <a:pt x="463" y="467"/>
                </a:lnTo>
                <a:lnTo>
                  <a:pt x="461" y="445"/>
                </a:lnTo>
                <a:lnTo>
                  <a:pt x="461" y="422"/>
                </a:lnTo>
                <a:lnTo>
                  <a:pt x="461" y="422"/>
                </a:lnTo>
                <a:lnTo>
                  <a:pt x="461" y="392"/>
                </a:lnTo>
                <a:lnTo>
                  <a:pt x="465" y="364"/>
                </a:lnTo>
                <a:lnTo>
                  <a:pt x="470" y="335"/>
                </a:lnTo>
                <a:lnTo>
                  <a:pt x="478" y="308"/>
                </a:lnTo>
                <a:lnTo>
                  <a:pt x="488" y="279"/>
                </a:lnTo>
                <a:lnTo>
                  <a:pt x="500" y="252"/>
                </a:lnTo>
                <a:lnTo>
                  <a:pt x="514" y="226"/>
                </a:lnTo>
                <a:lnTo>
                  <a:pt x="531" y="199"/>
                </a:lnTo>
                <a:lnTo>
                  <a:pt x="549" y="173"/>
                </a:lnTo>
                <a:lnTo>
                  <a:pt x="570" y="147"/>
                </a:lnTo>
                <a:lnTo>
                  <a:pt x="593" y="122"/>
                </a:lnTo>
                <a:lnTo>
                  <a:pt x="618" y="96"/>
                </a:lnTo>
                <a:lnTo>
                  <a:pt x="646" y="71"/>
                </a:lnTo>
                <a:lnTo>
                  <a:pt x="675" y="48"/>
                </a:lnTo>
                <a:lnTo>
                  <a:pt x="707" y="23"/>
                </a:lnTo>
                <a:lnTo>
                  <a:pt x="741" y="0"/>
                </a:lnTo>
                <a:lnTo>
                  <a:pt x="741" y="0"/>
                </a:lnTo>
                <a:close/>
              </a:path>
            </a:pathLst>
          </a:custGeom>
          <a:solidFill>
            <a:schemeClr val="bg1">
              <a:lumMod val="85000"/>
              <a:alpha val="74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445" tIns="13445" rIns="13445" bIns="13445" anchor="ctr"/>
          <a:lstStyle/>
          <a:p>
            <a:pPr algn="ctr" defTabSz="671939" eaLnBrk="1" hangingPunct="1">
              <a:defRPr/>
            </a:pPr>
            <a:endParaRPr lang="en-US" sz="478">
              <a:solidFill>
                <a:prstClr val="white">
                  <a:lumMod val="85000"/>
                </a:prstClr>
              </a:solidFill>
              <a:latin typeface="+mj-lt"/>
              <a:ea typeface="Segoe UI" pitchFamily="34" charset="0"/>
              <a:cs typeface="Segoe UI" pitchFamily="34" charset="0"/>
            </a:endParaRPr>
          </a:p>
        </p:txBody>
      </p:sp>
      <p:sp>
        <p:nvSpPr>
          <p:cNvPr id="6" name="Freeform 7">
            <a:extLst>
              <a:ext uri="{FF2B5EF4-FFF2-40B4-BE49-F238E27FC236}">
                <a16:creationId xmlns:a16="http://schemas.microsoft.com/office/drawing/2014/main" id="{7491171C-9B82-49FF-BFEF-E19139CC5580}"/>
              </a:ext>
            </a:extLst>
          </p:cNvPr>
          <p:cNvSpPr>
            <a:spLocks noEditPoints="1"/>
          </p:cNvSpPr>
          <p:nvPr/>
        </p:nvSpPr>
        <p:spPr bwMode="auto">
          <a:xfrm>
            <a:off x="8077200" y="4138613"/>
            <a:ext cx="566738" cy="465137"/>
          </a:xfrm>
          <a:custGeom>
            <a:avLst/>
            <a:gdLst>
              <a:gd name="T0" fmla="*/ 27 w 779"/>
              <a:gd name="T1" fmla="*/ 566 h 636"/>
              <a:gd name="T2" fmla="*/ 117 w 779"/>
              <a:gd name="T3" fmla="*/ 487 h 636"/>
              <a:gd name="T4" fmla="*/ 164 w 779"/>
              <a:gd name="T5" fmla="*/ 428 h 636"/>
              <a:gd name="T6" fmla="*/ 203 w 779"/>
              <a:gd name="T7" fmla="*/ 356 h 636"/>
              <a:gd name="T8" fmla="*/ 216 w 779"/>
              <a:gd name="T9" fmla="*/ 294 h 636"/>
              <a:gd name="T10" fmla="*/ 213 w 779"/>
              <a:gd name="T11" fmla="*/ 271 h 636"/>
              <a:gd name="T12" fmla="*/ 201 w 779"/>
              <a:gd name="T13" fmla="*/ 258 h 636"/>
              <a:gd name="T14" fmla="*/ 179 w 779"/>
              <a:gd name="T15" fmla="*/ 258 h 636"/>
              <a:gd name="T16" fmla="*/ 122 w 779"/>
              <a:gd name="T17" fmla="*/ 265 h 636"/>
              <a:gd name="T18" fmla="*/ 77 w 779"/>
              <a:gd name="T19" fmla="*/ 250 h 636"/>
              <a:gd name="T20" fmla="*/ 48 w 779"/>
              <a:gd name="T21" fmla="*/ 228 h 636"/>
              <a:gd name="T22" fmla="*/ 22 w 779"/>
              <a:gd name="T23" fmla="*/ 188 h 636"/>
              <a:gd name="T24" fmla="*/ 13 w 779"/>
              <a:gd name="T25" fmla="*/ 140 h 636"/>
              <a:gd name="T26" fmla="*/ 18 w 779"/>
              <a:gd name="T27" fmla="*/ 100 h 636"/>
              <a:gd name="T28" fmla="*/ 42 w 779"/>
              <a:gd name="T29" fmla="*/ 53 h 636"/>
              <a:gd name="T30" fmla="*/ 70 w 779"/>
              <a:gd name="T31" fmla="*/ 23 h 636"/>
              <a:gd name="T32" fmla="*/ 113 w 779"/>
              <a:gd name="T33" fmla="*/ 2 h 636"/>
              <a:gd name="T34" fmla="*/ 155 w 779"/>
              <a:gd name="T35" fmla="*/ 1 h 636"/>
              <a:gd name="T36" fmla="*/ 221 w 779"/>
              <a:gd name="T37" fmla="*/ 24 h 636"/>
              <a:gd name="T38" fmla="*/ 264 w 779"/>
              <a:gd name="T39" fmla="*/ 61 h 636"/>
              <a:gd name="T40" fmla="*/ 305 w 779"/>
              <a:gd name="T41" fmla="*/ 130 h 636"/>
              <a:gd name="T42" fmla="*/ 320 w 779"/>
              <a:gd name="T43" fmla="*/ 217 h 636"/>
              <a:gd name="T44" fmla="*/ 309 w 779"/>
              <a:gd name="T45" fmla="*/ 302 h 636"/>
              <a:gd name="T46" fmla="*/ 265 w 779"/>
              <a:gd name="T47" fmla="*/ 411 h 636"/>
              <a:gd name="T48" fmla="*/ 186 w 779"/>
              <a:gd name="T49" fmla="*/ 515 h 636"/>
              <a:gd name="T50" fmla="*/ 70 w 779"/>
              <a:gd name="T51" fmla="*/ 613 h 636"/>
              <a:gd name="T52" fmla="*/ 461 w 779"/>
              <a:gd name="T53" fmla="*/ 585 h 636"/>
              <a:gd name="T54" fmla="*/ 536 w 779"/>
              <a:gd name="T55" fmla="*/ 527 h 636"/>
              <a:gd name="T56" fmla="*/ 610 w 779"/>
              <a:gd name="T57" fmla="*/ 448 h 636"/>
              <a:gd name="T58" fmla="*/ 647 w 779"/>
              <a:gd name="T59" fmla="*/ 391 h 636"/>
              <a:gd name="T60" fmla="*/ 674 w 779"/>
              <a:gd name="T61" fmla="*/ 324 h 636"/>
              <a:gd name="T62" fmla="*/ 676 w 779"/>
              <a:gd name="T63" fmla="*/ 287 h 636"/>
              <a:gd name="T64" fmla="*/ 670 w 779"/>
              <a:gd name="T65" fmla="*/ 266 h 636"/>
              <a:gd name="T66" fmla="*/ 649 w 779"/>
              <a:gd name="T67" fmla="*/ 257 h 636"/>
              <a:gd name="T68" fmla="*/ 593 w 779"/>
              <a:gd name="T69" fmla="*/ 266 h 636"/>
              <a:gd name="T70" fmla="*/ 558 w 779"/>
              <a:gd name="T71" fmla="*/ 261 h 636"/>
              <a:gd name="T72" fmla="*/ 518 w 779"/>
              <a:gd name="T73" fmla="*/ 239 h 636"/>
              <a:gd name="T74" fmla="*/ 493 w 779"/>
              <a:gd name="T75" fmla="*/ 211 h 636"/>
              <a:gd name="T76" fmla="*/ 475 w 779"/>
              <a:gd name="T77" fmla="*/ 166 h 636"/>
              <a:gd name="T78" fmla="*/ 474 w 779"/>
              <a:gd name="T79" fmla="*/ 127 h 636"/>
              <a:gd name="T80" fmla="*/ 488 w 779"/>
              <a:gd name="T81" fmla="*/ 75 h 636"/>
              <a:gd name="T82" fmla="*/ 512 w 779"/>
              <a:gd name="T83" fmla="*/ 43 h 636"/>
              <a:gd name="T84" fmla="*/ 552 w 779"/>
              <a:gd name="T85" fmla="*/ 10 h 636"/>
              <a:gd name="T86" fmla="*/ 599 w 779"/>
              <a:gd name="T87" fmla="*/ 0 h 636"/>
              <a:gd name="T88" fmla="*/ 649 w 779"/>
              <a:gd name="T89" fmla="*/ 9 h 636"/>
              <a:gd name="T90" fmla="*/ 710 w 779"/>
              <a:gd name="T91" fmla="*/ 46 h 636"/>
              <a:gd name="T92" fmla="*/ 749 w 779"/>
              <a:gd name="T93" fmla="*/ 93 h 636"/>
              <a:gd name="T94" fmla="*/ 776 w 779"/>
              <a:gd name="T95" fmla="*/ 171 h 636"/>
              <a:gd name="T96" fmla="*/ 779 w 779"/>
              <a:gd name="T97" fmla="*/ 245 h 636"/>
              <a:gd name="T98" fmla="*/ 752 w 779"/>
              <a:gd name="T99" fmla="*/ 358 h 636"/>
              <a:gd name="T100" fmla="*/ 691 w 779"/>
              <a:gd name="T101" fmla="*/ 465 h 636"/>
              <a:gd name="T102" fmla="*/ 593 w 779"/>
              <a:gd name="T103" fmla="*/ 565 h 636"/>
              <a:gd name="T104" fmla="*/ 497 w 779"/>
              <a:gd name="T105" fmla="*/ 6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9" h="636">
                <a:moveTo>
                  <a:pt x="37" y="636"/>
                </a:moveTo>
                <a:lnTo>
                  <a:pt x="0" y="585"/>
                </a:lnTo>
                <a:lnTo>
                  <a:pt x="0" y="585"/>
                </a:lnTo>
                <a:lnTo>
                  <a:pt x="27" y="566"/>
                </a:lnTo>
                <a:lnTo>
                  <a:pt x="52" y="546"/>
                </a:lnTo>
                <a:lnTo>
                  <a:pt x="75" y="526"/>
                </a:lnTo>
                <a:lnTo>
                  <a:pt x="98" y="506"/>
                </a:lnTo>
                <a:lnTo>
                  <a:pt x="117" y="487"/>
                </a:lnTo>
                <a:lnTo>
                  <a:pt x="134" y="467"/>
                </a:lnTo>
                <a:lnTo>
                  <a:pt x="149" y="448"/>
                </a:lnTo>
                <a:lnTo>
                  <a:pt x="164" y="428"/>
                </a:lnTo>
                <a:lnTo>
                  <a:pt x="164" y="428"/>
                </a:lnTo>
                <a:lnTo>
                  <a:pt x="175" y="409"/>
                </a:lnTo>
                <a:lnTo>
                  <a:pt x="187" y="391"/>
                </a:lnTo>
                <a:lnTo>
                  <a:pt x="196" y="372"/>
                </a:lnTo>
                <a:lnTo>
                  <a:pt x="203" y="356"/>
                </a:lnTo>
                <a:lnTo>
                  <a:pt x="209" y="339"/>
                </a:lnTo>
                <a:lnTo>
                  <a:pt x="213" y="323"/>
                </a:lnTo>
                <a:lnTo>
                  <a:pt x="216" y="309"/>
                </a:lnTo>
                <a:lnTo>
                  <a:pt x="216" y="294"/>
                </a:lnTo>
                <a:lnTo>
                  <a:pt x="216" y="294"/>
                </a:lnTo>
                <a:lnTo>
                  <a:pt x="216" y="285"/>
                </a:lnTo>
                <a:lnTo>
                  <a:pt x="214" y="278"/>
                </a:lnTo>
                <a:lnTo>
                  <a:pt x="213" y="271"/>
                </a:lnTo>
                <a:lnTo>
                  <a:pt x="209" y="266"/>
                </a:lnTo>
                <a:lnTo>
                  <a:pt x="209" y="266"/>
                </a:lnTo>
                <a:lnTo>
                  <a:pt x="207" y="261"/>
                </a:lnTo>
                <a:lnTo>
                  <a:pt x="201" y="258"/>
                </a:lnTo>
                <a:lnTo>
                  <a:pt x="196" y="257"/>
                </a:lnTo>
                <a:lnTo>
                  <a:pt x="190" y="256"/>
                </a:lnTo>
                <a:lnTo>
                  <a:pt x="179" y="258"/>
                </a:lnTo>
                <a:lnTo>
                  <a:pt x="179" y="258"/>
                </a:lnTo>
                <a:lnTo>
                  <a:pt x="153" y="263"/>
                </a:lnTo>
                <a:lnTo>
                  <a:pt x="134" y="265"/>
                </a:lnTo>
                <a:lnTo>
                  <a:pt x="134" y="265"/>
                </a:lnTo>
                <a:lnTo>
                  <a:pt x="122" y="265"/>
                </a:lnTo>
                <a:lnTo>
                  <a:pt x="109" y="262"/>
                </a:lnTo>
                <a:lnTo>
                  <a:pt x="99" y="259"/>
                </a:lnTo>
                <a:lnTo>
                  <a:pt x="87" y="256"/>
                </a:lnTo>
                <a:lnTo>
                  <a:pt x="77" y="250"/>
                </a:lnTo>
                <a:lnTo>
                  <a:pt x="66" y="244"/>
                </a:lnTo>
                <a:lnTo>
                  <a:pt x="57" y="237"/>
                </a:lnTo>
                <a:lnTo>
                  <a:pt x="48" y="228"/>
                </a:lnTo>
                <a:lnTo>
                  <a:pt x="48" y="228"/>
                </a:lnTo>
                <a:lnTo>
                  <a:pt x="40" y="219"/>
                </a:lnTo>
                <a:lnTo>
                  <a:pt x="33" y="209"/>
                </a:lnTo>
                <a:lnTo>
                  <a:pt x="27" y="198"/>
                </a:lnTo>
                <a:lnTo>
                  <a:pt x="22" y="188"/>
                </a:lnTo>
                <a:lnTo>
                  <a:pt x="18" y="178"/>
                </a:lnTo>
                <a:lnTo>
                  <a:pt x="16" y="165"/>
                </a:lnTo>
                <a:lnTo>
                  <a:pt x="13" y="153"/>
                </a:lnTo>
                <a:lnTo>
                  <a:pt x="13" y="140"/>
                </a:lnTo>
                <a:lnTo>
                  <a:pt x="13" y="140"/>
                </a:lnTo>
                <a:lnTo>
                  <a:pt x="13" y="127"/>
                </a:lnTo>
                <a:lnTo>
                  <a:pt x="16" y="113"/>
                </a:lnTo>
                <a:lnTo>
                  <a:pt x="18" y="100"/>
                </a:lnTo>
                <a:lnTo>
                  <a:pt x="22" y="87"/>
                </a:lnTo>
                <a:lnTo>
                  <a:pt x="27" y="75"/>
                </a:lnTo>
                <a:lnTo>
                  <a:pt x="34" y="63"/>
                </a:lnTo>
                <a:lnTo>
                  <a:pt x="42" y="53"/>
                </a:lnTo>
                <a:lnTo>
                  <a:pt x="51" y="41"/>
                </a:lnTo>
                <a:lnTo>
                  <a:pt x="51" y="41"/>
                </a:lnTo>
                <a:lnTo>
                  <a:pt x="60" y="32"/>
                </a:lnTo>
                <a:lnTo>
                  <a:pt x="70" y="23"/>
                </a:lnTo>
                <a:lnTo>
                  <a:pt x="81" y="17"/>
                </a:lnTo>
                <a:lnTo>
                  <a:pt x="91" y="10"/>
                </a:lnTo>
                <a:lnTo>
                  <a:pt x="103" y="6"/>
                </a:lnTo>
                <a:lnTo>
                  <a:pt x="113" y="2"/>
                </a:lnTo>
                <a:lnTo>
                  <a:pt x="125" y="1"/>
                </a:lnTo>
                <a:lnTo>
                  <a:pt x="138" y="0"/>
                </a:lnTo>
                <a:lnTo>
                  <a:pt x="138" y="0"/>
                </a:lnTo>
                <a:lnTo>
                  <a:pt x="155" y="1"/>
                </a:lnTo>
                <a:lnTo>
                  <a:pt x="173" y="4"/>
                </a:lnTo>
                <a:lnTo>
                  <a:pt x="188" y="9"/>
                </a:lnTo>
                <a:lnTo>
                  <a:pt x="205" y="15"/>
                </a:lnTo>
                <a:lnTo>
                  <a:pt x="221" y="24"/>
                </a:lnTo>
                <a:lnTo>
                  <a:pt x="235" y="35"/>
                </a:lnTo>
                <a:lnTo>
                  <a:pt x="251" y="46"/>
                </a:lnTo>
                <a:lnTo>
                  <a:pt x="264" y="61"/>
                </a:lnTo>
                <a:lnTo>
                  <a:pt x="264" y="61"/>
                </a:lnTo>
                <a:lnTo>
                  <a:pt x="277" y="76"/>
                </a:lnTo>
                <a:lnTo>
                  <a:pt x="288" y="93"/>
                </a:lnTo>
                <a:lnTo>
                  <a:pt x="297" y="111"/>
                </a:lnTo>
                <a:lnTo>
                  <a:pt x="305" y="130"/>
                </a:lnTo>
                <a:lnTo>
                  <a:pt x="312" y="150"/>
                </a:lnTo>
                <a:lnTo>
                  <a:pt x="316" y="171"/>
                </a:lnTo>
                <a:lnTo>
                  <a:pt x="318" y="193"/>
                </a:lnTo>
                <a:lnTo>
                  <a:pt x="320" y="217"/>
                </a:lnTo>
                <a:lnTo>
                  <a:pt x="320" y="217"/>
                </a:lnTo>
                <a:lnTo>
                  <a:pt x="318" y="245"/>
                </a:lnTo>
                <a:lnTo>
                  <a:pt x="314" y="274"/>
                </a:lnTo>
                <a:lnTo>
                  <a:pt x="309" y="302"/>
                </a:lnTo>
                <a:lnTo>
                  <a:pt x="301" y="331"/>
                </a:lnTo>
                <a:lnTo>
                  <a:pt x="291" y="358"/>
                </a:lnTo>
                <a:lnTo>
                  <a:pt x="279" y="385"/>
                </a:lnTo>
                <a:lnTo>
                  <a:pt x="265" y="411"/>
                </a:lnTo>
                <a:lnTo>
                  <a:pt x="248" y="439"/>
                </a:lnTo>
                <a:lnTo>
                  <a:pt x="230" y="465"/>
                </a:lnTo>
                <a:lnTo>
                  <a:pt x="209" y="489"/>
                </a:lnTo>
                <a:lnTo>
                  <a:pt x="186" y="515"/>
                </a:lnTo>
                <a:lnTo>
                  <a:pt x="160" y="540"/>
                </a:lnTo>
                <a:lnTo>
                  <a:pt x="133" y="565"/>
                </a:lnTo>
                <a:lnTo>
                  <a:pt x="103" y="589"/>
                </a:lnTo>
                <a:lnTo>
                  <a:pt x="70" y="613"/>
                </a:lnTo>
                <a:lnTo>
                  <a:pt x="37" y="636"/>
                </a:lnTo>
                <a:lnTo>
                  <a:pt x="37" y="636"/>
                </a:lnTo>
                <a:close/>
                <a:moveTo>
                  <a:pt x="497" y="636"/>
                </a:moveTo>
                <a:lnTo>
                  <a:pt x="461" y="585"/>
                </a:lnTo>
                <a:lnTo>
                  <a:pt x="461" y="585"/>
                </a:lnTo>
                <a:lnTo>
                  <a:pt x="488" y="566"/>
                </a:lnTo>
                <a:lnTo>
                  <a:pt x="513" y="546"/>
                </a:lnTo>
                <a:lnTo>
                  <a:pt x="536" y="527"/>
                </a:lnTo>
                <a:lnTo>
                  <a:pt x="557" y="506"/>
                </a:lnTo>
                <a:lnTo>
                  <a:pt x="577" y="487"/>
                </a:lnTo>
                <a:lnTo>
                  <a:pt x="595" y="467"/>
                </a:lnTo>
                <a:lnTo>
                  <a:pt x="610" y="448"/>
                </a:lnTo>
                <a:lnTo>
                  <a:pt x="625" y="428"/>
                </a:lnTo>
                <a:lnTo>
                  <a:pt x="625" y="428"/>
                </a:lnTo>
                <a:lnTo>
                  <a:pt x="636" y="410"/>
                </a:lnTo>
                <a:lnTo>
                  <a:pt x="647" y="391"/>
                </a:lnTo>
                <a:lnTo>
                  <a:pt x="656" y="374"/>
                </a:lnTo>
                <a:lnTo>
                  <a:pt x="663" y="357"/>
                </a:lnTo>
                <a:lnTo>
                  <a:pt x="669" y="340"/>
                </a:lnTo>
                <a:lnTo>
                  <a:pt x="674" y="324"/>
                </a:lnTo>
                <a:lnTo>
                  <a:pt x="675" y="310"/>
                </a:lnTo>
                <a:lnTo>
                  <a:pt x="676" y="296"/>
                </a:lnTo>
                <a:lnTo>
                  <a:pt x="676" y="296"/>
                </a:lnTo>
                <a:lnTo>
                  <a:pt x="676" y="287"/>
                </a:lnTo>
                <a:lnTo>
                  <a:pt x="675" y="279"/>
                </a:lnTo>
                <a:lnTo>
                  <a:pt x="673" y="272"/>
                </a:lnTo>
                <a:lnTo>
                  <a:pt x="670" y="266"/>
                </a:lnTo>
                <a:lnTo>
                  <a:pt x="670" y="266"/>
                </a:lnTo>
                <a:lnTo>
                  <a:pt x="666" y="262"/>
                </a:lnTo>
                <a:lnTo>
                  <a:pt x="661" y="259"/>
                </a:lnTo>
                <a:lnTo>
                  <a:pt x="656" y="258"/>
                </a:lnTo>
                <a:lnTo>
                  <a:pt x="649" y="257"/>
                </a:lnTo>
                <a:lnTo>
                  <a:pt x="639" y="259"/>
                </a:lnTo>
                <a:lnTo>
                  <a:pt x="639" y="259"/>
                </a:lnTo>
                <a:lnTo>
                  <a:pt x="614" y="265"/>
                </a:lnTo>
                <a:lnTo>
                  <a:pt x="593" y="266"/>
                </a:lnTo>
                <a:lnTo>
                  <a:pt x="593" y="266"/>
                </a:lnTo>
                <a:lnTo>
                  <a:pt x="582" y="266"/>
                </a:lnTo>
                <a:lnTo>
                  <a:pt x="570" y="263"/>
                </a:lnTo>
                <a:lnTo>
                  <a:pt x="558" y="261"/>
                </a:lnTo>
                <a:lnTo>
                  <a:pt x="548" y="257"/>
                </a:lnTo>
                <a:lnTo>
                  <a:pt x="538" y="252"/>
                </a:lnTo>
                <a:lnTo>
                  <a:pt x="527" y="245"/>
                </a:lnTo>
                <a:lnTo>
                  <a:pt x="518" y="239"/>
                </a:lnTo>
                <a:lnTo>
                  <a:pt x="509" y="230"/>
                </a:lnTo>
                <a:lnTo>
                  <a:pt x="509" y="230"/>
                </a:lnTo>
                <a:lnTo>
                  <a:pt x="501" y="220"/>
                </a:lnTo>
                <a:lnTo>
                  <a:pt x="493" y="211"/>
                </a:lnTo>
                <a:lnTo>
                  <a:pt x="487" y="201"/>
                </a:lnTo>
                <a:lnTo>
                  <a:pt x="483" y="189"/>
                </a:lnTo>
                <a:lnTo>
                  <a:pt x="479" y="179"/>
                </a:lnTo>
                <a:lnTo>
                  <a:pt x="475" y="166"/>
                </a:lnTo>
                <a:lnTo>
                  <a:pt x="474" y="154"/>
                </a:lnTo>
                <a:lnTo>
                  <a:pt x="474" y="141"/>
                </a:lnTo>
                <a:lnTo>
                  <a:pt x="474" y="141"/>
                </a:lnTo>
                <a:lnTo>
                  <a:pt x="474" y="127"/>
                </a:lnTo>
                <a:lnTo>
                  <a:pt x="477" y="113"/>
                </a:lnTo>
                <a:lnTo>
                  <a:pt x="479" y="100"/>
                </a:lnTo>
                <a:lnTo>
                  <a:pt x="483" y="88"/>
                </a:lnTo>
                <a:lnTo>
                  <a:pt x="488" y="75"/>
                </a:lnTo>
                <a:lnTo>
                  <a:pt x="495" y="63"/>
                </a:lnTo>
                <a:lnTo>
                  <a:pt x="503" y="53"/>
                </a:lnTo>
                <a:lnTo>
                  <a:pt x="512" y="43"/>
                </a:lnTo>
                <a:lnTo>
                  <a:pt x="512" y="43"/>
                </a:lnTo>
                <a:lnTo>
                  <a:pt x="521" y="32"/>
                </a:lnTo>
                <a:lnTo>
                  <a:pt x="531" y="23"/>
                </a:lnTo>
                <a:lnTo>
                  <a:pt x="541" y="17"/>
                </a:lnTo>
                <a:lnTo>
                  <a:pt x="552" y="10"/>
                </a:lnTo>
                <a:lnTo>
                  <a:pt x="562" y="6"/>
                </a:lnTo>
                <a:lnTo>
                  <a:pt x="574" y="2"/>
                </a:lnTo>
                <a:lnTo>
                  <a:pt x="586" y="1"/>
                </a:lnTo>
                <a:lnTo>
                  <a:pt x="599" y="0"/>
                </a:lnTo>
                <a:lnTo>
                  <a:pt x="599" y="0"/>
                </a:lnTo>
                <a:lnTo>
                  <a:pt x="615" y="1"/>
                </a:lnTo>
                <a:lnTo>
                  <a:pt x="632" y="4"/>
                </a:lnTo>
                <a:lnTo>
                  <a:pt x="649" y="9"/>
                </a:lnTo>
                <a:lnTo>
                  <a:pt x="666" y="15"/>
                </a:lnTo>
                <a:lnTo>
                  <a:pt x="682" y="24"/>
                </a:lnTo>
                <a:lnTo>
                  <a:pt x="696" y="35"/>
                </a:lnTo>
                <a:lnTo>
                  <a:pt x="710" y="46"/>
                </a:lnTo>
                <a:lnTo>
                  <a:pt x="724" y="61"/>
                </a:lnTo>
                <a:lnTo>
                  <a:pt x="724" y="61"/>
                </a:lnTo>
                <a:lnTo>
                  <a:pt x="737" y="76"/>
                </a:lnTo>
                <a:lnTo>
                  <a:pt x="749" y="93"/>
                </a:lnTo>
                <a:lnTo>
                  <a:pt x="758" y="111"/>
                </a:lnTo>
                <a:lnTo>
                  <a:pt x="766" y="130"/>
                </a:lnTo>
                <a:lnTo>
                  <a:pt x="771" y="150"/>
                </a:lnTo>
                <a:lnTo>
                  <a:pt x="776" y="171"/>
                </a:lnTo>
                <a:lnTo>
                  <a:pt x="779" y="193"/>
                </a:lnTo>
                <a:lnTo>
                  <a:pt x="779" y="217"/>
                </a:lnTo>
                <a:lnTo>
                  <a:pt x="779" y="217"/>
                </a:lnTo>
                <a:lnTo>
                  <a:pt x="779" y="245"/>
                </a:lnTo>
                <a:lnTo>
                  <a:pt x="775" y="275"/>
                </a:lnTo>
                <a:lnTo>
                  <a:pt x="770" y="302"/>
                </a:lnTo>
                <a:lnTo>
                  <a:pt x="762" y="331"/>
                </a:lnTo>
                <a:lnTo>
                  <a:pt x="752" y="358"/>
                </a:lnTo>
                <a:lnTo>
                  <a:pt x="740" y="385"/>
                </a:lnTo>
                <a:lnTo>
                  <a:pt x="726" y="413"/>
                </a:lnTo>
                <a:lnTo>
                  <a:pt x="709" y="439"/>
                </a:lnTo>
                <a:lnTo>
                  <a:pt x="691" y="465"/>
                </a:lnTo>
                <a:lnTo>
                  <a:pt x="669" y="491"/>
                </a:lnTo>
                <a:lnTo>
                  <a:pt x="647" y="515"/>
                </a:lnTo>
                <a:lnTo>
                  <a:pt x="621" y="540"/>
                </a:lnTo>
                <a:lnTo>
                  <a:pt x="593" y="565"/>
                </a:lnTo>
                <a:lnTo>
                  <a:pt x="564" y="589"/>
                </a:lnTo>
                <a:lnTo>
                  <a:pt x="531" y="613"/>
                </a:lnTo>
                <a:lnTo>
                  <a:pt x="497" y="636"/>
                </a:lnTo>
                <a:lnTo>
                  <a:pt x="497" y="636"/>
                </a:lnTo>
                <a:close/>
              </a:path>
            </a:pathLst>
          </a:custGeom>
          <a:solidFill>
            <a:schemeClr val="bg1">
              <a:lumMod val="85000"/>
              <a:alpha val="74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445" tIns="13445" rIns="13445" bIns="13445" anchor="ctr"/>
          <a:lstStyle/>
          <a:p>
            <a:pPr algn="ctr" defTabSz="671939" eaLnBrk="1" hangingPunct="1">
              <a:defRPr/>
            </a:pPr>
            <a:endParaRPr lang="en-US" sz="478">
              <a:solidFill>
                <a:prstClr val="white">
                  <a:lumMod val="85000"/>
                </a:prstClr>
              </a:solidFill>
              <a:latin typeface="+mj-lt"/>
              <a:ea typeface="Segoe UI" pitchFamily="34" charset="0"/>
              <a:cs typeface="Segoe UI"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Rectangle 510">
            <a:extLst>
              <a:ext uri="{FF2B5EF4-FFF2-40B4-BE49-F238E27FC236}">
                <a16:creationId xmlns:a16="http://schemas.microsoft.com/office/drawing/2014/main" id="{1A2506B7-08D7-4447-849B-EAB485A6CE7B}"/>
              </a:ext>
            </a:extLst>
          </p:cNvPr>
          <p:cNvSpPr/>
          <p:nvPr/>
        </p:nvSpPr>
        <p:spPr>
          <a:xfrm>
            <a:off x="2832100" y="2046288"/>
            <a:ext cx="1601788"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Connectivity</a:t>
            </a:r>
          </a:p>
        </p:txBody>
      </p:sp>
      <p:sp>
        <p:nvSpPr>
          <p:cNvPr id="513" name="Oval 5">
            <a:extLst>
              <a:ext uri="{FF2B5EF4-FFF2-40B4-BE49-F238E27FC236}">
                <a16:creationId xmlns:a16="http://schemas.microsoft.com/office/drawing/2014/main" id="{087DE07D-6416-4261-9C50-7FB3F3A9B848}"/>
              </a:ext>
            </a:extLst>
          </p:cNvPr>
          <p:cNvSpPr>
            <a:spLocks noChangeArrowheads="1"/>
          </p:cNvSpPr>
          <p:nvPr/>
        </p:nvSpPr>
        <p:spPr bwMode="auto">
          <a:xfrm>
            <a:off x="4249738" y="3529013"/>
            <a:ext cx="92075" cy="104775"/>
          </a:xfrm>
          <a:prstGeom prst="ellipse">
            <a:avLst/>
          </a:pr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4" name="Freeform 6">
            <a:extLst>
              <a:ext uri="{FF2B5EF4-FFF2-40B4-BE49-F238E27FC236}">
                <a16:creationId xmlns:a16="http://schemas.microsoft.com/office/drawing/2014/main" id="{229FDF03-73D7-4C0B-8E1D-0D9F8EEC24D9}"/>
              </a:ext>
            </a:extLst>
          </p:cNvPr>
          <p:cNvSpPr>
            <a:spLocks/>
          </p:cNvSpPr>
          <p:nvPr/>
        </p:nvSpPr>
        <p:spPr bwMode="auto">
          <a:xfrm>
            <a:off x="4146550" y="3511550"/>
            <a:ext cx="196850" cy="219075"/>
          </a:xfrm>
          <a:custGeom>
            <a:avLst/>
            <a:gdLst>
              <a:gd name="T0" fmla="*/ 88 w 460"/>
              <a:gd name="T1" fmla="*/ 460 h 460"/>
              <a:gd name="T2" fmla="*/ 0 w 460"/>
              <a:gd name="T3" fmla="*/ 460 h 460"/>
              <a:gd name="T4" fmla="*/ 460 w 460"/>
              <a:gd name="T5" fmla="*/ 0 h 460"/>
              <a:gd name="T6" fmla="*/ 460 w 460"/>
              <a:gd name="T7" fmla="*/ 88 h 460"/>
              <a:gd name="T8" fmla="*/ 88 w 460"/>
              <a:gd name="T9" fmla="*/ 460 h 460"/>
            </a:gdLst>
            <a:ahLst/>
            <a:cxnLst>
              <a:cxn ang="0">
                <a:pos x="T0" y="T1"/>
              </a:cxn>
              <a:cxn ang="0">
                <a:pos x="T2" y="T3"/>
              </a:cxn>
              <a:cxn ang="0">
                <a:pos x="T4" y="T5"/>
              </a:cxn>
              <a:cxn ang="0">
                <a:pos x="T6" y="T7"/>
              </a:cxn>
              <a:cxn ang="0">
                <a:pos x="T8" y="T9"/>
              </a:cxn>
            </a:cxnLst>
            <a:rect l="0" t="0" r="r" b="b"/>
            <a:pathLst>
              <a:path w="460" h="460">
                <a:moveTo>
                  <a:pt x="88" y="460"/>
                </a:moveTo>
                <a:cubicBezTo>
                  <a:pt x="0" y="460"/>
                  <a:pt x="0" y="460"/>
                  <a:pt x="0" y="460"/>
                </a:cubicBezTo>
                <a:cubicBezTo>
                  <a:pt x="0" y="206"/>
                  <a:pt x="206" y="0"/>
                  <a:pt x="460" y="0"/>
                </a:cubicBezTo>
                <a:cubicBezTo>
                  <a:pt x="460" y="88"/>
                  <a:pt x="460" y="88"/>
                  <a:pt x="460" y="88"/>
                </a:cubicBezTo>
                <a:cubicBezTo>
                  <a:pt x="255" y="88"/>
                  <a:pt x="88" y="255"/>
                  <a:pt x="88" y="4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5" name="Freeform 7">
            <a:extLst>
              <a:ext uri="{FF2B5EF4-FFF2-40B4-BE49-F238E27FC236}">
                <a16:creationId xmlns:a16="http://schemas.microsoft.com/office/drawing/2014/main" id="{1CE6F209-5D5E-48EC-A75C-60D049ECCEAC}"/>
              </a:ext>
            </a:extLst>
          </p:cNvPr>
          <p:cNvSpPr>
            <a:spLocks/>
          </p:cNvSpPr>
          <p:nvPr/>
        </p:nvSpPr>
        <p:spPr bwMode="auto">
          <a:xfrm>
            <a:off x="4060825" y="3416300"/>
            <a:ext cx="282575" cy="314325"/>
          </a:xfrm>
          <a:custGeom>
            <a:avLst/>
            <a:gdLst>
              <a:gd name="T0" fmla="*/ 88 w 660"/>
              <a:gd name="T1" fmla="*/ 660 h 660"/>
              <a:gd name="T2" fmla="*/ 0 w 660"/>
              <a:gd name="T3" fmla="*/ 660 h 660"/>
              <a:gd name="T4" fmla="*/ 660 w 660"/>
              <a:gd name="T5" fmla="*/ 0 h 660"/>
              <a:gd name="T6" fmla="*/ 660 w 660"/>
              <a:gd name="T7" fmla="*/ 88 h 660"/>
              <a:gd name="T8" fmla="*/ 88 w 660"/>
              <a:gd name="T9" fmla="*/ 660 h 660"/>
            </a:gdLst>
            <a:ahLst/>
            <a:cxnLst>
              <a:cxn ang="0">
                <a:pos x="T0" y="T1"/>
              </a:cxn>
              <a:cxn ang="0">
                <a:pos x="T2" y="T3"/>
              </a:cxn>
              <a:cxn ang="0">
                <a:pos x="T4" y="T5"/>
              </a:cxn>
              <a:cxn ang="0">
                <a:pos x="T6" y="T7"/>
              </a:cxn>
              <a:cxn ang="0">
                <a:pos x="T8" y="T9"/>
              </a:cxn>
            </a:cxnLst>
            <a:rect l="0" t="0" r="r" b="b"/>
            <a:pathLst>
              <a:path w="660" h="660">
                <a:moveTo>
                  <a:pt x="88" y="660"/>
                </a:moveTo>
                <a:cubicBezTo>
                  <a:pt x="0" y="660"/>
                  <a:pt x="0" y="660"/>
                  <a:pt x="0" y="660"/>
                </a:cubicBezTo>
                <a:cubicBezTo>
                  <a:pt x="0" y="296"/>
                  <a:pt x="296" y="0"/>
                  <a:pt x="660" y="0"/>
                </a:cubicBezTo>
                <a:cubicBezTo>
                  <a:pt x="660" y="88"/>
                  <a:pt x="660" y="88"/>
                  <a:pt x="660" y="88"/>
                </a:cubicBezTo>
                <a:cubicBezTo>
                  <a:pt x="345" y="88"/>
                  <a:pt x="88" y="345"/>
                  <a:pt x="88" y="6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6" name="Freeform 8">
            <a:extLst>
              <a:ext uri="{FF2B5EF4-FFF2-40B4-BE49-F238E27FC236}">
                <a16:creationId xmlns:a16="http://schemas.microsoft.com/office/drawing/2014/main" id="{64DD4D58-86AF-4B45-A2D7-65C5289D1B5D}"/>
              </a:ext>
            </a:extLst>
          </p:cNvPr>
          <p:cNvSpPr>
            <a:spLocks/>
          </p:cNvSpPr>
          <p:nvPr/>
        </p:nvSpPr>
        <p:spPr bwMode="auto">
          <a:xfrm>
            <a:off x="3975100" y="3319463"/>
            <a:ext cx="368300" cy="411162"/>
          </a:xfrm>
          <a:custGeom>
            <a:avLst/>
            <a:gdLst>
              <a:gd name="T0" fmla="*/ 88 w 860"/>
              <a:gd name="T1" fmla="*/ 860 h 860"/>
              <a:gd name="T2" fmla="*/ 0 w 860"/>
              <a:gd name="T3" fmla="*/ 860 h 860"/>
              <a:gd name="T4" fmla="*/ 252 w 860"/>
              <a:gd name="T5" fmla="*/ 252 h 860"/>
              <a:gd name="T6" fmla="*/ 860 w 860"/>
              <a:gd name="T7" fmla="*/ 0 h 860"/>
              <a:gd name="T8" fmla="*/ 860 w 860"/>
              <a:gd name="T9" fmla="*/ 88 h 860"/>
              <a:gd name="T10" fmla="*/ 88 w 860"/>
              <a:gd name="T11" fmla="*/ 860 h 860"/>
            </a:gdLst>
            <a:ahLst/>
            <a:cxnLst>
              <a:cxn ang="0">
                <a:pos x="T0" y="T1"/>
              </a:cxn>
              <a:cxn ang="0">
                <a:pos x="T2" y="T3"/>
              </a:cxn>
              <a:cxn ang="0">
                <a:pos x="T4" y="T5"/>
              </a:cxn>
              <a:cxn ang="0">
                <a:pos x="T6" y="T7"/>
              </a:cxn>
              <a:cxn ang="0">
                <a:pos x="T8" y="T9"/>
              </a:cxn>
              <a:cxn ang="0">
                <a:pos x="T10" y="T11"/>
              </a:cxn>
            </a:cxnLst>
            <a:rect l="0" t="0" r="r" b="b"/>
            <a:pathLst>
              <a:path w="860" h="860">
                <a:moveTo>
                  <a:pt x="88" y="860"/>
                </a:moveTo>
                <a:cubicBezTo>
                  <a:pt x="0" y="860"/>
                  <a:pt x="0" y="860"/>
                  <a:pt x="0" y="860"/>
                </a:cubicBezTo>
                <a:cubicBezTo>
                  <a:pt x="0" y="630"/>
                  <a:pt x="89" y="414"/>
                  <a:pt x="252" y="252"/>
                </a:cubicBezTo>
                <a:cubicBezTo>
                  <a:pt x="414" y="89"/>
                  <a:pt x="630" y="0"/>
                  <a:pt x="860" y="0"/>
                </a:cubicBezTo>
                <a:cubicBezTo>
                  <a:pt x="860" y="88"/>
                  <a:pt x="860" y="88"/>
                  <a:pt x="860" y="88"/>
                </a:cubicBezTo>
                <a:cubicBezTo>
                  <a:pt x="434" y="88"/>
                  <a:pt x="88" y="434"/>
                  <a:pt x="88" y="8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7" name="Rectangle 516">
            <a:extLst>
              <a:ext uri="{FF2B5EF4-FFF2-40B4-BE49-F238E27FC236}">
                <a16:creationId xmlns:a16="http://schemas.microsoft.com/office/drawing/2014/main" id="{792D769B-32F8-4EFD-82B6-6225B8BFE0EF}"/>
              </a:ext>
            </a:extLst>
          </p:cNvPr>
          <p:cNvSpPr/>
          <p:nvPr/>
        </p:nvSpPr>
        <p:spPr>
          <a:xfrm>
            <a:off x="4495800" y="2044700"/>
            <a:ext cx="1601788"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Data</a:t>
            </a:r>
          </a:p>
        </p:txBody>
      </p:sp>
      <p:grpSp>
        <p:nvGrpSpPr>
          <p:cNvPr id="518" name="Group 517">
            <a:extLst>
              <a:ext uri="{FF2B5EF4-FFF2-40B4-BE49-F238E27FC236}">
                <a16:creationId xmlns:a16="http://schemas.microsoft.com/office/drawing/2014/main" id="{2C900E46-5FCF-4AFE-9D07-503744EE1F12}"/>
              </a:ext>
            </a:extLst>
          </p:cNvPr>
          <p:cNvGrpSpPr/>
          <p:nvPr/>
        </p:nvGrpSpPr>
        <p:grpSpPr>
          <a:xfrm>
            <a:off x="5567866" y="3269792"/>
            <a:ext cx="439702" cy="459278"/>
            <a:chOff x="-5364163" y="-2738437"/>
            <a:chExt cx="4327525" cy="4054475"/>
          </a:xfrm>
          <a:solidFill>
            <a:schemeClr val="bg2"/>
          </a:solidFill>
        </p:grpSpPr>
        <p:sp>
          <p:nvSpPr>
            <p:cNvPr id="519" name="Freeform 5">
              <a:extLst>
                <a:ext uri="{FF2B5EF4-FFF2-40B4-BE49-F238E27FC236}">
                  <a16:creationId xmlns:a16="http://schemas.microsoft.com/office/drawing/2014/main" id="{77AEC0DC-CDEC-4DA9-B4B5-70F1B44412E3}"/>
                </a:ext>
              </a:extLst>
            </p:cNvPr>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0" name="Freeform 6">
              <a:extLst>
                <a:ext uri="{FF2B5EF4-FFF2-40B4-BE49-F238E27FC236}">
                  <a16:creationId xmlns:a16="http://schemas.microsoft.com/office/drawing/2014/main" id="{E90F28D7-2DA6-4D88-B441-CD112835086B}"/>
                </a:ext>
              </a:extLst>
            </p:cNvPr>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1" name="Freeform 7">
              <a:extLst>
                <a:ext uri="{FF2B5EF4-FFF2-40B4-BE49-F238E27FC236}">
                  <a16:creationId xmlns:a16="http://schemas.microsoft.com/office/drawing/2014/main" id="{8509A878-3C89-4572-B457-3AF652D12FB3}"/>
                </a:ext>
              </a:extLst>
            </p:cNvPr>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2" name="Freeform 8">
              <a:extLst>
                <a:ext uri="{FF2B5EF4-FFF2-40B4-BE49-F238E27FC236}">
                  <a16:creationId xmlns:a16="http://schemas.microsoft.com/office/drawing/2014/main" id="{6EB33BB1-CC4E-4512-B5ED-2FA42864B66A}"/>
                </a:ext>
              </a:extLst>
            </p:cNvPr>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3" name="Freeform 9">
              <a:extLst>
                <a:ext uri="{FF2B5EF4-FFF2-40B4-BE49-F238E27FC236}">
                  <a16:creationId xmlns:a16="http://schemas.microsoft.com/office/drawing/2014/main" id="{0E521449-0BBB-4679-ADD2-9515CBE62C0A}"/>
                </a:ext>
              </a:extLst>
            </p:cNvPr>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4" name="Freeform 10">
              <a:extLst>
                <a:ext uri="{FF2B5EF4-FFF2-40B4-BE49-F238E27FC236}">
                  <a16:creationId xmlns:a16="http://schemas.microsoft.com/office/drawing/2014/main" id="{0E3EE63C-FA87-47A3-A18C-1A5E471BAA18}"/>
                </a:ext>
              </a:extLst>
            </p:cNvPr>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5" name="Freeform 11">
              <a:extLst>
                <a:ext uri="{FF2B5EF4-FFF2-40B4-BE49-F238E27FC236}">
                  <a16:creationId xmlns:a16="http://schemas.microsoft.com/office/drawing/2014/main" id="{3A0B4EAF-0F7E-4D8C-A09B-6670BDEC85DA}"/>
                </a:ext>
              </a:extLst>
            </p:cNvPr>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6" name="Freeform 12">
              <a:extLst>
                <a:ext uri="{FF2B5EF4-FFF2-40B4-BE49-F238E27FC236}">
                  <a16:creationId xmlns:a16="http://schemas.microsoft.com/office/drawing/2014/main" id="{8F0D7A9D-9051-4F98-8E65-A4E0E119A520}"/>
                </a:ext>
              </a:extLst>
            </p:cNvPr>
            <p:cNvSpPr>
              <a:spLocks noEditPoints="1"/>
            </p:cNvSpPr>
            <p:nvPr/>
          </p:nvSpPr>
          <p:spPr bwMode="auto">
            <a:xfrm>
              <a:off x="-1792288" y="-1246187"/>
              <a:ext cx="755650" cy="1076325"/>
            </a:xfrm>
            <a:custGeom>
              <a:avLst/>
              <a:gdLst>
                <a:gd name="T0" fmla="*/ 99 w 201"/>
                <a:gd name="T1" fmla="*/ 286 h 286"/>
                <a:gd name="T2" fmla="*/ 174 w 201"/>
                <a:gd name="T3" fmla="*/ 249 h 286"/>
                <a:gd name="T4" fmla="*/ 201 w 201"/>
                <a:gd name="T5" fmla="*/ 141 h 286"/>
                <a:gd name="T6" fmla="*/ 104 w 201"/>
                <a:gd name="T7" fmla="*/ 0 h 286"/>
                <a:gd name="T8" fmla="*/ 27 w 201"/>
                <a:gd name="T9" fmla="*/ 38 h 286"/>
                <a:gd name="T10" fmla="*/ 0 w 201"/>
                <a:gd name="T11" fmla="*/ 148 h 286"/>
                <a:gd name="T12" fmla="*/ 99 w 201"/>
                <a:gd name="T13" fmla="*/ 286 h 286"/>
                <a:gd name="T14" fmla="*/ 102 w 201"/>
                <a:gd name="T15" fmla="*/ 47 h 286"/>
                <a:gd name="T16" fmla="*/ 139 w 201"/>
                <a:gd name="T17" fmla="*/ 143 h 286"/>
                <a:gd name="T18" fmla="*/ 101 w 201"/>
                <a:gd name="T19" fmla="*/ 240 h 286"/>
                <a:gd name="T20" fmla="*/ 62 w 201"/>
                <a:gd name="T21" fmla="*/ 146 h 286"/>
                <a:gd name="T22" fmla="*/ 102 w 201"/>
                <a:gd name="T23" fmla="*/ 4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99" y="286"/>
                  </a:moveTo>
                  <a:cubicBezTo>
                    <a:pt x="132" y="286"/>
                    <a:pt x="157" y="274"/>
                    <a:pt x="174" y="249"/>
                  </a:cubicBezTo>
                  <a:cubicBezTo>
                    <a:pt x="192" y="224"/>
                    <a:pt x="201" y="188"/>
                    <a:pt x="201" y="141"/>
                  </a:cubicBezTo>
                  <a:cubicBezTo>
                    <a:pt x="201" y="47"/>
                    <a:pt x="169" y="0"/>
                    <a:pt x="104" y="0"/>
                  </a:cubicBezTo>
                  <a:cubicBezTo>
                    <a:pt x="70" y="0"/>
                    <a:pt x="45" y="13"/>
                    <a:pt x="27" y="38"/>
                  </a:cubicBezTo>
                  <a:cubicBezTo>
                    <a:pt x="9" y="63"/>
                    <a:pt x="0" y="100"/>
                    <a:pt x="0" y="148"/>
                  </a:cubicBezTo>
                  <a:cubicBezTo>
                    <a:pt x="0" y="240"/>
                    <a:pt x="33" y="286"/>
                    <a:pt x="99" y="286"/>
                  </a:cubicBezTo>
                  <a:close/>
                  <a:moveTo>
                    <a:pt x="102" y="47"/>
                  </a:moveTo>
                  <a:cubicBezTo>
                    <a:pt x="126" y="47"/>
                    <a:pt x="139" y="79"/>
                    <a:pt x="139" y="143"/>
                  </a:cubicBezTo>
                  <a:cubicBezTo>
                    <a:pt x="139" y="207"/>
                    <a:pt x="126" y="240"/>
                    <a:pt x="101" y="240"/>
                  </a:cubicBezTo>
                  <a:cubicBezTo>
                    <a:pt x="75" y="240"/>
                    <a:pt x="62" y="208"/>
                    <a:pt x="62" y="146"/>
                  </a:cubicBezTo>
                  <a:cubicBezTo>
                    <a:pt x="62" y="80"/>
                    <a:pt x="75" y="47"/>
                    <a:pt x="102" y="47"/>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7" name="Freeform 13">
              <a:extLst>
                <a:ext uri="{FF2B5EF4-FFF2-40B4-BE49-F238E27FC236}">
                  <a16:creationId xmlns:a16="http://schemas.microsoft.com/office/drawing/2014/main" id="{ACBCCD18-7C53-47E8-857A-59B2E9C05837}"/>
                </a:ext>
              </a:extLst>
            </p:cNvPr>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8" name="Freeform 14">
              <a:extLst>
                <a:ext uri="{FF2B5EF4-FFF2-40B4-BE49-F238E27FC236}">
                  <a16:creationId xmlns:a16="http://schemas.microsoft.com/office/drawing/2014/main" id="{661D55EF-8E7C-441C-821F-A8B3382B38C3}"/>
                </a:ext>
              </a:extLst>
            </p:cNvPr>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9" name="Freeform 15">
              <a:extLst>
                <a:ext uri="{FF2B5EF4-FFF2-40B4-BE49-F238E27FC236}">
                  <a16:creationId xmlns:a16="http://schemas.microsoft.com/office/drawing/2014/main" id="{D037BB4E-F92E-4561-BDD2-D6E713DF6FEC}"/>
                </a:ext>
              </a:extLst>
            </p:cNvPr>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0" name="Freeform 16">
              <a:extLst>
                <a:ext uri="{FF2B5EF4-FFF2-40B4-BE49-F238E27FC236}">
                  <a16:creationId xmlns:a16="http://schemas.microsoft.com/office/drawing/2014/main" id="{1B064D3E-00E0-4D0A-AFE8-D817D2E216DC}"/>
                </a:ext>
              </a:extLst>
            </p:cNvPr>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1" name="Freeform 17">
              <a:extLst>
                <a:ext uri="{FF2B5EF4-FFF2-40B4-BE49-F238E27FC236}">
                  <a16:creationId xmlns:a16="http://schemas.microsoft.com/office/drawing/2014/main" id="{23F08436-0BA6-473C-84E7-750B3DBED3E1}"/>
                </a:ext>
              </a:extLst>
            </p:cNvPr>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2" name="Freeform 18">
              <a:extLst>
                <a:ext uri="{FF2B5EF4-FFF2-40B4-BE49-F238E27FC236}">
                  <a16:creationId xmlns:a16="http://schemas.microsoft.com/office/drawing/2014/main" id="{E9920FB2-E90B-41E2-A724-E87CFA8730B3}"/>
                </a:ext>
              </a:extLst>
            </p:cNvPr>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3" name="Freeform 19">
              <a:extLst>
                <a:ext uri="{FF2B5EF4-FFF2-40B4-BE49-F238E27FC236}">
                  <a16:creationId xmlns:a16="http://schemas.microsoft.com/office/drawing/2014/main" id="{9F01D414-381D-4D75-9BB6-FCA585ED7A42}"/>
                </a:ext>
              </a:extLst>
            </p:cNvPr>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sp>
        <p:nvSpPr>
          <p:cNvPr id="534" name="Rectangle 533">
            <a:extLst>
              <a:ext uri="{FF2B5EF4-FFF2-40B4-BE49-F238E27FC236}">
                <a16:creationId xmlns:a16="http://schemas.microsoft.com/office/drawing/2014/main" id="{776FCEFD-7B78-4224-AB86-69F61FAB4BDE}"/>
              </a:ext>
            </a:extLst>
          </p:cNvPr>
          <p:cNvSpPr/>
          <p:nvPr/>
        </p:nvSpPr>
        <p:spPr>
          <a:xfrm>
            <a:off x="6156325" y="2044700"/>
            <a:ext cx="1603375"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Analytics</a:t>
            </a:r>
          </a:p>
        </p:txBody>
      </p:sp>
      <p:grpSp>
        <p:nvGrpSpPr>
          <p:cNvPr id="535" name="Group 534">
            <a:extLst>
              <a:ext uri="{FF2B5EF4-FFF2-40B4-BE49-F238E27FC236}">
                <a16:creationId xmlns:a16="http://schemas.microsoft.com/office/drawing/2014/main" id="{70EFA4B0-5A69-47ED-806A-646D0C79E7A7}"/>
              </a:ext>
            </a:extLst>
          </p:cNvPr>
          <p:cNvGrpSpPr/>
          <p:nvPr/>
        </p:nvGrpSpPr>
        <p:grpSpPr>
          <a:xfrm>
            <a:off x="7063672" y="3221350"/>
            <a:ext cx="605094" cy="507719"/>
            <a:chOff x="15319375" y="-157163"/>
            <a:chExt cx="2720976" cy="2047876"/>
          </a:xfrm>
          <a:solidFill>
            <a:schemeClr val="bg2"/>
          </a:solidFill>
        </p:grpSpPr>
        <p:sp>
          <p:nvSpPr>
            <p:cNvPr id="536" name="Freeform 12">
              <a:extLst>
                <a:ext uri="{FF2B5EF4-FFF2-40B4-BE49-F238E27FC236}">
                  <a16:creationId xmlns:a16="http://schemas.microsoft.com/office/drawing/2014/main" id="{02B2B753-79B9-4B5F-967D-012917726492}"/>
                </a:ext>
              </a:extLst>
            </p:cNvPr>
            <p:cNvSpPr>
              <a:spLocks/>
            </p:cNvSpPr>
            <p:nvPr/>
          </p:nvSpPr>
          <p:spPr bwMode="auto">
            <a:xfrm>
              <a:off x="16271875" y="1343025"/>
              <a:ext cx="222250" cy="547688"/>
            </a:xfrm>
            <a:custGeom>
              <a:avLst/>
              <a:gdLst>
                <a:gd name="T0" fmla="*/ 0 w 140"/>
                <a:gd name="T1" fmla="*/ 0 h 345"/>
                <a:gd name="T2" fmla="*/ 140 w 140"/>
                <a:gd name="T3" fmla="*/ 0 h 345"/>
                <a:gd name="T4" fmla="*/ 140 w 140"/>
                <a:gd name="T5" fmla="*/ 345 h 345"/>
                <a:gd name="T6" fmla="*/ 0 w 140"/>
                <a:gd name="T7" fmla="*/ 345 h 345"/>
                <a:gd name="T8" fmla="*/ 0 w 140"/>
                <a:gd name="T9" fmla="*/ 0 h 345"/>
                <a:gd name="T10" fmla="*/ 0 w 140"/>
                <a:gd name="T11" fmla="*/ 0 h 345"/>
              </a:gdLst>
              <a:ahLst/>
              <a:cxnLst>
                <a:cxn ang="0">
                  <a:pos x="T0" y="T1"/>
                </a:cxn>
                <a:cxn ang="0">
                  <a:pos x="T2" y="T3"/>
                </a:cxn>
                <a:cxn ang="0">
                  <a:pos x="T4" y="T5"/>
                </a:cxn>
                <a:cxn ang="0">
                  <a:pos x="T6" y="T7"/>
                </a:cxn>
                <a:cxn ang="0">
                  <a:pos x="T8" y="T9"/>
                </a:cxn>
                <a:cxn ang="0">
                  <a:pos x="T10" y="T11"/>
                </a:cxn>
              </a:cxnLst>
              <a:rect l="0" t="0" r="r" b="b"/>
              <a:pathLst>
                <a:path w="140" h="345">
                  <a:moveTo>
                    <a:pt x="0" y="0"/>
                  </a:moveTo>
                  <a:lnTo>
                    <a:pt x="140" y="0"/>
                  </a:lnTo>
                  <a:lnTo>
                    <a:pt x="140" y="345"/>
                  </a:lnTo>
                  <a:lnTo>
                    <a:pt x="0" y="345"/>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7" name="Freeform 13">
              <a:extLst>
                <a:ext uri="{FF2B5EF4-FFF2-40B4-BE49-F238E27FC236}">
                  <a16:creationId xmlns:a16="http://schemas.microsoft.com/office/drawing/2014/main" id="{8A6B89B2-DD87-48BD-959B-C13BCA40E2A2}"/>
                </a:ext>
              </a:extLst>
            </p:cNvPr>
            <p:cNvSpPr>
              <a:spLocks/>
            </p:cNvSpPr>
            <p:nvPr/>
          </p:nvSpPr>
          <p:spPr bwMode="auto">
            <a:xfrm>
              <a:off x="15955963" y="411162"/>
              <a:ext cx="225425" cy="1479551"/>
            </a:xfrm>
            <a:custGeom>
              <a:avLst/>
              <a:gdLst>
                <a:gd name="T0" fmla="*/ 0 w 142"/>
                <a:gd name="T1" fmla="*/ 0 h 932"/>
                <a:gd name="T2" fmla="*/ 142 w 142"/>
                <a:gd name="T3" fmla="*/ 0 h 932"/>
                <a:gd name="T4" fmla="*/ 142 w 142"/>
                <a:gd name="T5" fmla="*/ 932 h 932"/>
                <a:gd name="T6" fmla="*/ 0 w 142"/>
                <a:gd name="T7" fmla="*/ 932 h 932"/>
                <a:gd name="T8" fmla="*/ 0 w 142"/>
                <a:gd name="T9" fmla="*/ 0 h 932"/>
                <a:gd name="T10" fmla="*/ 0 w 142"/>
                <a:gd name="T11" fmla="*/ 0 h 932"/>
              </a:gdLst>
              <a:ahLst/>
              <a:cxnLst>
                <a:cxn ang="0">
                  <a:pos x="T0" y="T1"/>
                </a:cxn>
                <a:cxn ang="0">
                  <a:pos x="T2" y="T3"/>
                </a:cxn>
                <a:cxn ang="0">
                  <a:pos x="T4" y="T5"/>
                </a:cxn>
                <a:cxn ang="0">
                  <a:pos x="T6" y="T7"/>
                </a:cxn>
                <a:cxn ang="0">
                  <a:pos x="T8" y="T9"/>
                </a:cxn>
                <a:cxn ang="0">
                  <a:pos x="T10" y="T11"/>
                </a:cxn>
              </a:cxnLst>
              <a:rect l="0" t="0" r="r" b="b"/>
              <a:pathLst>
                <a:path w="142" h="932">
                  <a:moveTo>
                    <a:pt x="0" y="0"/>
                  </a:moveTo>
                  <a:lnTo>
                    <a:pt x="142" y="0"/>
                  </a:lnTo>
                  <a:lnTo>
                    <a:pt x="142" y="932"/>
                  </a:lnTo>
                  <a:lnTo>
                    <a:pt x="0" y="932"/>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8" name="Freeform 14">
              <a:extLst>
                <a:ext uri="{FF2B5EF4-FFF2-40B4-BE49-F238E27FC236}">
                  <a16:creationId xmlns:a16="http://schemas.microsoft.com/office/drawing/2014/main" id="{F58C3E71-1D9F-4E40-9E3D-F93B4E1E8940}"/>
                </a:ext>
              </a:extLst>
            </p:cNvPr>
            <p:cNvSpPr>
              <a:spLocks/>
            </p:cNvSpPr>
            <p:nvPr/>
          </p:nvSpPr>
          <p:spPr bwMode="auto">
            <a:xfrm>
              <a:off x="15636875" y="26987"/>
              <a:ext cx="220663" cy="1863726"/>
            </a:xfrm>
            <a:custGeom>
              <a:avLst/>
              <a:gdLst>
                <a:gd name="T0" fmla="*/ 0 w 139"/>
                <a:gd name="T1" fmla="*/ 0 h 1174"/>
                <a:gd name="T2" fmla="*/ 139 w 139"/>
                <a:gd name="T3" fmla="*/ 0 h 1174"/>
                <a:gd name="T4" fmla="*/ 139 w 139"/>
                <a:gd name="T5" fmla="*/ 1174 h 1174"/>
                <a:gd name="T6" fmla="*/ 0 w 139"/>
                <a:gd name="T7" fmla="*/ 1174 h 1174"/>
                <a:gd name="T8" fmla="*/ 0 w 139"/>
                <a:gd name="T9" fmla="*/ 0 h 1174"/>
                <a:gd name="T10" fmla="*/ 0 w 139"/>
                <a:gd name="T11" fmla="*/ 0 h 1174"/>
              </a:gdLst>
              <a:ahLst/>
              <a:cxnLst>
                <a:cxn ang="0">
                  <a:pos x="T0" y="T1"/>
                </a:cxn>
                <a:cxn ang="0">
                  <a:pos x="T2" y="T3"/>
                </a:cxn>
                <a:cxn ang="0">
                  <a:pos x="T4" y="T5"/>
                </a:cxn>
                <a:cxn ang="0">
                  <a:pos x="T6" y="T7"/>
                </a:cxn>
                <a:cxn ang="0">
                  <a:pos x="T8" y="T9"/>
                </a:cxn>
                <a:cxn ang="0">
                  <a:pos x="T10" y="T11"/>
                </a:cxn>
              </a:cxnLst>
              <a:rect l="0" t="0" r="r" b="b"/>
              <a:pathLst>
                <a:path w="139" h="1174">
                  <a:moveTo>
                    <a:pt x="0" y="0"/>
                  </a:moveTo>
                  <a:lnTo>
                    <a:pt x="139" y="0"/>
                  </a:lnTo>
                  <a:lnTo>
                    <a:pt x="139" y="1174"/>
                  </a:lnTo>
                  <a:lnTo>
                    <a:pt x="0" y="1174"/>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9" name="Freeform 15">
              <a:extLst>
                <a:ext uri="{FF2B5EF4-FFF2-40B4-BE49-F238E27FC236}">
                  <a16:creationId xmlns:a16="http://schemas.microsoft.com/office/drawing/2014/main" id="{82DD2950-2175-408F-812F-027297E5CB12}"/>
                </a:ext>
              </a:extLst>
            </p:cNvPr>
            <p:cNvSpPr>
              <a:spLocks/>
            </p:cNvSpPr>
            <p:nvPr/>
          </p:nvSpPr>
          <p:spPr bwMode="auto">
            <a:xfrm>
              <a:off x="15319375" y="731837"/>
              <a:ext cx="222250" cy="1158876"/>
            </a:xfrm>
            <a:custGeom>
              <a:avLst/>
              <a:gdLst>
                <a:gd name="T0" fmla="*/ 0 w 140"/>
                <a:gd name="T1" fmla="*/ 0 h 730"/>
                <a:gd name="T2" fmla="*/ 140 w 140"/>
                <a:gd name="T3" fmla="*/ 0 h 730"/>
                <a:gd name="T4" fmla="*/ 140 w 140"/>
                <a:gd name="T5" fmla="*/ 730 h 730"/>
                <a:gd name="T6" fmla="*/ 0 w 140"/>
                <a:gd name="T7" fmla="*/ 730 h 730"/>
                <a:gd name="T8" fmla="*/ 0 w 140"/>
                <a:gd name="T9" fmla="*/ 0 h 730"/>
                <a:gd name="T10" fmla="*/ 0 w 140"/>
                <a:gd name="T11" fmla="*/ 0 h 730"/>
              </a:gdLst>
              <a:ahLst/>
              <a:cxnLst>
                <a:cxn ang="0">
                  <a:pos x="T0" y="T1"/>
                </a:cxn>
                <a:cxn ang="0">
                  <a:pos x="T2" y="T3"/>
                </a:cxn>
                <a:cxn ang="0">
                  <a:pos x="T4" y="T5"/>
                </a:cxn>
                <a:cxn ang="0">
                  <a:pos x="T6" y="T7"/>
                </a:cxn>
                <a:cxn ang="0">
                  <a:pos x="T8" y="T9"/>
                </a:cxn>
                <a:cxn ang="0">
                  <a:pos x="T10" y="T11"/>
                </a:cxn>
              </a:cxnLst>
              <a:rect l="0" t="0" r="r" b="b"/>
              <a:pathLst>
                <a:path w="140" h="730">
                  <a:moveTo>
                    <a:pt x="0" y="0"/>
                  </a:moveTo>
                  <a:lnTo>
                    <a:pt x="140" y="0"/>
                  </a:lnTo>
                  <a:lnTo>
                    <a:pt x="140" y="730"/>
                  </a:lnTo>
                  <a:lnTo>
                    <a:pt x="0" y="73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0" name="Freeform 16">
              <a:extLst>
                <a:ext uri="{FF2B5EF4-FFF2-40B4-BE49-F238E27FC236}">
                  <a16:creationId xmlns:a16="http://schemas.microsoft.com/office/drawing/2014/main" id="{FDA0F2DD-A7A9-40AD-BBB1-DFFC1764498A}"/>
                </a:ext>
              </a:extLst>
            </p:cNvPr>
            <p:cNvSpPr>
              <a:spLocks/>
            </p:cNvSpPr>
            <p:nvPr/>
          </p:nvSpPr>
          <p:spPr bwMode="auto">
            <a:xfrm>
              <a:off x="17048163" y="1452563"/>
              <a:ext cx="917575" cy="142875"/>
            </a:xfrm>
            <a:custGeom>
              <a:avLst/>
              <a:gdLst>
                <a:gd name="T0" fmla="*/ 0 w 578"/>
                <a:gd name="T1" fmla="*/ 0 h 90"/>
                <a:gd name="T2" fmla="*/ 578 w 578"/>
                <a:gd name="T3" fmla="*/ 0 h 90"/>
                <a:gd name="T4" fmla="*/ 578 w 578"/>
                <a:gd name="T5" fmla="*/ 90 h 90"/>
                <a:gd name="T6" fmla="*/ 0 w 578"/>
                <a:gd name="T7" fmla="*/ 90 h 90"/>
                <a:gd name="T8" fmla="*/ 0 w 578"/>
                <a:gd name="T9" fmla="*/ 0 h 90"/>
                <a:gd name="T10" fmla="*/ 0 w 578"/>
                <a:gd name="T11" fmla="*/ 0 h 90"/>
              </a:gdLst>
              <a:ahLst/>
              <a:cxnLst>
                <a:cxn ang="0">
                  <a:pos x="T0" y="T1"/>
                </a:cxn>
                <a:cxn ang="0">
                  <a:pos x="T2" y="T3"/>
                </a:cxn>
                <a:cxn ang="0">
                  <a:pos x="T4" y="T5"/>
                </a:cxn>
                <a:cxn ang="0">
                  <a:pos x="T6" y="T7"/>
                </a:cxn>
                <a:cxn ang="0">
                  <a:pos x="T8" y="T9"/>
                </a:cxn>
                <a:cxn ang="0">
                  <a:pos x="T10" y="T11"/>
                </a:cxn>
              </a:cxnLst>
              <a:rect l="0" t="0" r="r" b="b"/>
              <a:pathLst>
                <a:path w="578" h="90">
                  <a:moveTo>
                    <a:pt x="0" y="0"/>
                  </a:moveTo>
                  <a:lnTo>
                    <a:pt x="578" y="0"/>
                  </a:lnTo>
                  <a:lnTo>
                    <a:pt x="578" y="90"/>
                  </a:lnTo>
                  <a:lnTo>
                    <a:pt x="0" y="9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1" name="Freeform 17">
              <a:extLst>
                <a:ext uri="{FF2B5EF4-FFF2-40B4-BE49-F238E27FC236}">
                  <a16:creationId xmlns:a16="http://schemas.microsoft.com/office/drawing/2014/main" id="{A9CC7CE2-612E-4C83-B00E-3B091A67867D}"/>
                </a:ext>
              </a:extLst>
            </p:cNvPr>
            <p:cNvSpPr>
              <a:spLocks/>
            </p:cNvSpPr>
            <p:nvPr/>
          </p:nvSpPr>
          <p:spPr bwMode="auto">
            <a:xfrm>
              <a:off x="16754475" y="1452563"/>
              <a:ext cx="146050" cy="142875"/>
            </a:xfrm>
            <a:custGeom>
              <a:avLst/>
              <a:gdLst>
                <a:gd name="T0" fmla="*/ 0 w 92"/>
                <a:gd name="T1" fmla="*/ 0 h 90"/>
                <a:gd name="T2" fmla="*/ 92 w 92"/>
                <a:gd name="T3" fmla="*/ 0 h 90"/>
                <a:gd name="T4" fmla="*/ 92 w 92"/>
                <a:gd name="T5" fmla="*/ 90 h 90"/>
                <a:gd name="T6" fmla="*/ 0 w 92"/>
                <a:gd name="T7" fmla="*/ 90 h 90"/>
                <a:gd name="T8" fmla="*/ 0 w 92"/>
                <a:gd name="T9" fmla="*/ 0 h 90"/>
                <a:gd name="T10" fmla="*/ 0 w 92"/>
                <a:gd name="T11" fmla="*/ 0 h 90"/>
              </a:gdLst>
              <a:ahLst/>
              <a:cxnLst>
                <a:cxn ang="0">
                  <a:pos x="T0" y="T1"/>
                </a:cxn>
                <a:cxn ang="0">
                  <a:pos x="T2" y="T3"/>
                </a:cxn>
                <a:cxn ang="0">
                  <a:pos x="T4" y="T5"/>
                </a:cxn>
                <a:cxn ang="0">
                  <a:pos x="T6" y="T7"/>
                </a:cxn>
                <a:cxn ang="0">
                  <a:pos x="T8" y="T9"/>
                </a:cxn>
                <a:cxn ang="0">
                  <a:pos x="T10" y="T11"/>
                </a:cxn>
              </a:cxnLst>
              <a:rect l="0" t="0" r="r" b="b"/>
              <a:pathLst>
                <a:path w="92" h="90">
                  <a:moveTo>
                    <a:pt x="0" y="0"/>
                  </a:moveTo>
                  <a:lnTo>
                    <a:pt x="92" y="0"/>
                  </a:lnTo>
                  <a:lnTo>
                    <a:pt x="92" y="90"/>
                  </a:lnTo>
                  <a:lnTo>
                    <a:pt x="0" y="9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2" name="Freeform 18">
              <a:extLst>
                <a:ext uri="{FF2B5EF4-FFF2-40B4-BE49-F238E27FC236}">
                  <a16:creationId xmlns:a16="http://schemas.microsoft.com/office/drawing/2014/main" id="{2AFA7390-E6F1-45FB-9454-E3A4AA86E2B2}"/>
                </a:ext>
              </a:extLst>
            </p:cNvPr>
            <p:cNvSpPr>
              <a:spLocks/>
            </p:cNvSpPr>
            <p:nvPr/>
          </p:nvSpPr>
          <p:spPr bwMode="auto">
            <a:xfrm>
              <a:off x="17048163" y="1751013"/>
              <a:ext cx="992188" cy="139700"/>
            </a:xfrm>
            <a:custGeom>
              <a:avLst/>
              <a:gdLst>
                <a:gd name="T0" fmla="*/ 0 w 625"/>
                <a:gd name="T1" fmla="*/ 0 h 88"/>
                <a:gd name="T2" fmla="*/ 625 w 625"/>
                <a:gd name="T3" fmla="*/ 0 h 88"/>
                <a:gd name="T4" fmla="*/ 625 w 625"/>
                <a:gd name="T5" fmla="*/ 88 h 88"/>
                <a:gd name="T6" fmla="*/ 0 w 625"/>
                <a:gd name="T7" fmla="*/ 88 h 88"/>
                <a:gd name="T8" fmla="*/ 0 w 625"/>
                <a:gd name="T9" fmla="*/ 0 h 88"/>
                <a:gd name="T10" fmla="*/ 0 w 625"/>
                <a:gd name="T11" fmla="*/ 0 h 88"/>
              </a:gdLst>
              <a:ahLst/>
              <a:cxnLst>
                <a:cxn ang="0">
                  <a:pos x="T0" y="T1"/>
                </a:cxn>
                <a:cxn ang="0">
                  <a:pos x="T2" y="T3"/>
                </a:cxn>
                <a:cxn ang="0">
                  <a:pos x="T4" y="T5"/>
                </a:cxn>
                <a:cxn ang="0">
                  <a:pos x="T6" y="T7"/>
                </a:cxn>
                <a:cxn ang="0">
                  <a:pos x="T8" y="T9"/>
                </a:cxn>
                <a:cxn ang="0">
                  <a:pos x="T10" y="T11"/>
                </a:cxn>
              </a:cxnLst>
              <a:rect l="0" t="0" r="r" b="b"/>
              <a:pathLst>
                <a:path w="625" h="88">
                  <a:moveTo>
                    <a:pt x="0" y="0"/>
                  </a:moveTo>
                  <a:lnTo>
                    <a:pt x="625" y="0"/>
                  </a:lnTo>
                  <a:lnTo>
                    <a:pt x="625" y="88"/>
                  </a:lnTo>
                  <a:lnTo>
                    <a:pt x="0" y="88"/>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3" name="Freeform 19">
              <a:extLst>
                <a:ext uri="{FF2B5EF4-FFF2-40B4-BE49-F238E27FC236}">
                  <a16:creationId xmlns:a16="http://schemas.microsoft.com/office/drawing/2014/main" id="{F7BADC9B-790A-4357-B9F8-F60283405F95}"/>
                </a:ext>
              </a:extLst>
            </p:cNvPr>
            <p:cNvSpPr>
              <a:spLocks/>
            </p:cNvSpPr>
            <p:nvPr/>
          </p:nvSpPr>
          <p:spPr bwMode="auto">
            <a:xfrm>
              <a:off x="16754475" y="1751013"/>
              <a:ext cx="146050" cy="139700"/>
            </a:xfrm>
            <a:custGeom>
              <a:avLst/>
              <a:gdLst>
                <a:gd name="T0" fmla="*/ 0 w 92"/>
                <a:gd name="T1" fmla="*/ 0 h 88"/>
                <a:gd name="T2" fmla="*/ 92 w 92"/>
                <a:gd name="T3" fmla="*/ 0 h 88"/>
                <a:gd name="T4" fmla="*/ 92 w 92"/>
                <a:gd name="T5" fmla="*/ 88 h 88"/>
                <a:gd name="T6" fmla="*/ 0 w 92"/>
                <a:gd name="T7" fmla="*/ 88 h 88"/>
                <a:gd name="T8" fmla="*/ 0 w 92"/>
                <a:gd name="T9" fmla="*/ 0 h 88"/>
                <a:gd name="T10" fmla="*/ 0 w 92"/>
                <a:gd name="T11" fmla="*/ 0 h 88"/>
              </a:gdLst>
              <a:ahLst/>
              <a:cxnLst>
                <a:cxn ang="0">
                  <a:pos x="T0" y="T1"/>
                </a:cxn>
                <a:cxn ang="0">
                  <a:pos x="T2" y="T3"/>
                </a:cxn>
                <a:cxn ang="0">
                  <a:pos x="T4" y="T5"/>
                </a:cxn>
                <a:cxn ang="0">
                  <a:pos x="T6" y="T7"/>
                </a:cxn>
                <a:cxn ang="0">
                  <a:pos x="T8" y="T9"/>
                </a:cxn>
                <a:cxn ang="0">
                  <a:pos x="T10" y="T11"/>
                </a:cxn>
              </a:cxnLst>
              <a:rect l="0" t="0" r="r" b="b"/>
              <a:pathLst>
                <a:path w="92" h="88">
                  <a:moveTo>
                    <a:pt x="0" y="0"/>
                  </a:moveTo>
                  <a:lnTo>
                    <a:pt x="92" y="0"/>
                  </a:lnTo>
                  <a:lnTo>
                    <a:pt x="92" y="88"/>
                  </a:lnTo>
                  <a:lnTo>
                    <a:pt x="0" y="88"/>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4" name="Freeform 20">
              <a:extLst>
                <a:ext uri="{FF2B5EF4-FFF2-40B4-BE49-F238E27FC236}">
                  <a16:creationId xmlns:a16="http://schemas.microsoft.com/office/drawing/2014/main" id="{E98A00D0-1B60-49AE-A9DA-EFDAEE6FFA51}"/>
                </a:ext>
              </a:extLst>
            </p:cNvPr>
            <p:cNvSpPr>
              <a:spLocks/>
            </p:cNvSpPr>
            <p:nvPr/>
          </p:nvSpPr>
          <p:spPr bwMode="auto">
            <a:xfrm>
              <a:off x="16425863" y="-6350"/>
              <a:ext cx="1265238" cy="1266826"/>
            </a:xfrm>
            <a:custGeom>
              <a:avLst/>
              <a:gdLst>
                <a:gd name="T0" fmla="*/ 168 w 336"/>
                <a:gd name="T1" fmla="*/ 0 h 336"/>
                <a:gd name="T2" fmla="*/ 0 w 336"/>
                <a:gd name="T3" fmla="*/ 168 h 336"/>
                <a:gd name="T4" fmla="*/ 168 w 336"/>
                <a:gd name="T5" fmla="*/ 336 h 336"/>
                <a:gd name="T6" fmla="*/ 336 w 336"/>
                <a:gd name="T7" fmla="*/ 168 h 336"/>
                <a:gd name="T8" fmla="*/ 168 w 336"/>
                <a:gd name="T9" fmla="*/ 168 h 336"/>
                <a:gd name="T10" fmla="*/ 168 w 336"/>
                <a:gd name="T11" fmla="*/ 0 h 336"/>
              </a:gdLst>
              <a:ahLst/>
              <a:cxnLst>
                <a:cxn ang="0">
                  <a:pos x="T0" y="T1"/>
                </a:cxn>
                <a:cxn ang="0">
                  <a:pos x="T2" y="T3"/>
                </a:cxn>
                <a:cxn ang="0">
                  <a:pos x="T4" y="T5"/>
                </a:cxn>
                <a:cxn ang="0">
                  <a:pos x="T6" y="T7"/>
                </a:cxn>
                <a:cxn ang="0">
                  <a:pos x="T8" y="T9"/>
                </a:cxn>
                <a:cxn ang="0">
                  <a:pos x="T10" y="T11"/>
                </a:cxn>
              </a:cxnLst>
              <a:rect l="0" t="0" r="r" b="b"/>
              <a:pathLst>
                <a:path w="336" h="336">
                  <a:moveTo>
                    <a:pt x="168" y="0"/>
                  </a:moveTo>
                  <a:cubicBezTo>
                    <a:pt x="75" y="0"/>
                    <a:pt x="0" y="75"/>
                    <a:pt x="0" y="168"/>
                  </a:cubicBezTo>
                  <a:cubicBezTo>
                    <a:pt x="0" y="261"/>
                    <a:pt x="75" y="336"/>
                    <a:pt x="168" y="336"/>
                  </a:cubicBezTo>
                  <a:cubicBezTo>
                    <a:pt x="260" y="336"/>
                    <a:pt x="336" y="261"/>
                    <a:pt x="336" y="168"/>
                  </a:cubicBezTo>
                  <a:cubicBezTo>
                    <a:pt x="168" y="168"/>
                    <a:pt x="168" y="168"/>
                    <a:pt x="168" y="168"/>
                  </a:cubicBezTo>
                  <a:lnTo>
                    <a:pt x="168"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5" name="Freeform 21">
              <a:extLst>
                <a:ext uri="{FF2B5EF4-FFF2-40B4-BE49-F238E27FC236}">
                  <a16:creationId xmlns:a16="http://schemas.microsoft.com/office/drawing/2014/main" id="{E3D91D97-0B90-495B-B031-0951AD5665C6}"/>
                </a:ext>
              </a:extLst>
            </p:cNvPr>
            <p:cNvSpPr>
              <a:spLocks/>
            </p:cNvSpPr>
            <p:nvPr/>
          </p:nvSpPr>
          <p:spPr bwMode="auto">
            <a:xfrm>
              <a:off x="17210088" y="-157163"/>
              <a:ext cx="631825" cy="633413"/>
            </a:xfrm>
            <a:custGeom>
              <a:avLst/>
              <a:gdLst>
                <a:gd name="T0" fmla="*/ 0 w 168"/>
                <a:gd name="T1" fmla="*/ 0 h 168"/>
                <a:gd name="T2" fmla="*/ 0 w 168"/>
                <a:gd name="T3" fmla="*/ 168 h 168"/>
                <a:gd name="T4" fmla="*/ 168 w 168"/>
                <a:gd name="T5" fmla="*/ 168 h 168"/>
                <a:gd name="T6" fmla="*/ 0 w 168"/>
                <a:gd name="T7" fmla="*/ 0 h 168"/>
              </a:gdLst>
              <a:ahLst/>
              <a:cxnLst>
                <a:cxn ang="0">
                  <a:pos x="T0" y="T1"/>
                </a:cxn>
                <a:cxn ang="0">
                  <a:pos x="T2" y="T3"/>
                </a:cxn>
                <a:cxn ang="0">
                  <a:pos x="T4" y="T5"/>
                </a:cxn>
                <a:cxn ang="0">
                  <a:pos x="T6" y="T7"/>
                </a:cxn>
              </a:cxnLst>
              <a:rect l="0" t="0" r="r" b="b"/>
              <a:pathLst>
                <a:path w="168" h="168">
                  <a:moveTo>
                    <a:pt x="0" y="0"/>
                  </a:moveTo>
                  <a:cubicBezTo>
                    <a:pt x="0" y="168"/>
                    <a:pt x="0" y="168"/>
                    <a:pt x="0" y="168"/>
                  </a:cubicBezTo>
                  <a:cubicBezTo>
                    <a:pt x="168" y="168"/>
                    <a:pt x="168" y="168"/>
                    <a:pt x="168" y="168"/>
                  </a:cubicBezTo>
                  <a:cubicBezTo>
                    <a:pt x="168" y="75"/>
                    <a:pt x="92" y="0"/>
                    <a:pt x="0" y="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sp>
        <p:nvSpPr>
          <p:cNvPr id="546" name="Rectangle 545">
            <a:extLst>
              <a:ext uri="{FF2B5EF4-FFF2-40B4-BE49-F238E27FC236}">
                <a16:creationId xmlns:a16="http://schemas.microsoft.com/office/drawing/2014/main" id="{81617AFC-B2A5-48F7-8288-4A1A077E626E}"/>
              </a:ext>
            </a:extLst>
          </p:cNvPr>
          <p:cNvSpPr/>
          <p:nvPr/>
        </p:nvSpPr>
        <p:spPr>
          <a:xfrm>
            <a:off x="1168400" y="2046288"/>
            <a:ext cx="1601788" cy="1824037"/>
          </a:xfrm>
          <a:prstGeom prst="rect">
            <a:avLst/>
          </a:prstGeom>
          <a:ln/>
        </p:spPr>
        <p:style>
          <a:lnRef idx="0">
            <a:schemeClr val="accent1"/>
          </a:lnRef>
          <a:fillRef idx="3">
            <a:schemeClr val="accent1"/>
          </a:fillRef>
          <a:effectRef idx="3">
            <a:schemeClr val="accent1"/>
          </a:effectRef>
          <a:fontRef idx="minor">
            <a:schemeClr val="lt1"/>
          </a:fontRef>
        </p:style>
        <p:txBody>
          <a:bodyPr lIns="137160" tIns="68580"/>
          <a:lstStyle/>
          <a:p>
            <a:pPr eaLnBrk="1" hangingPunct="1">
              <a:defRPr/>
            </a:pPr>
            <a:r>
              <a:rPr lang="en-US" sz="2000" dirty="0">
                <a:solidFill>
                  <a:schemeClr val="tx1">
                    <a:lumMod val="95000"/>
                  </a:schemeClr>
                </a:solidFill>
                <a:latin typeface="+mj-lt"/>
              </a:rPr>
              <a:t>Things</a:t>
            </a:r>
          </a:p>
        </p:txBody>
      </p:sp>
      <p:grpSp>
        <p:nvGrpSpPr>
          <p:cNvPr id="547" name="Group 546">
            <a:extLst>
              <a:ext uri="{FF2B5EF4-FFF2-40B4-BE49-F238E27FC236}">
                <a16:creationId xmlns:a16="http://schemas.microsoft.com/office/drawing/2014/main" id="{828F143A-1324-466C-8E2B-2FD97A4EE933}"/>
              </a:ext>
            </a:extLst>
          </p:cNvPr>
          <p:cNvGrpSpPr/>
          <p:nvPr/>
        </p:nvGrpSpPr>
        <p:grpSpPr>
          <a:xfrm>
            <a:off x="1964966" y="3086235"/>
            <a:ext cx="715463" cy="645336"/>
            <a:chOff x="1640724" y="3762844"/>
            <a:chExt cx="1110344" cy="895283"/>
          </a:xfrm>
          <a:solidFill>
            <a:schemeClr val="bg2"/>
          </a:solidFill>
        </p:grpSpPr>
        <p:grpSp>
          <p:nvGrpSpPr>
            <p:cNvPr id="548" name="Group 547">
              <a:extLst>
                <a:ext uri="{FF2B5EF4-FFF2-40B4-BE49-F238E27FC236}">
                  <a16:creationId xmlns:a16="http://schemas.microsoft.com/office/drawing/2014/main" id="{6C596BA5-46E8-47DA-BDCC-FE3899B627C1}"/>
                </a:ext>
              </a:extLst>
            </p:cNvPr>
            <p:cNvGrpSpPr/>
            <p:nvPr/>
          </p:nvGrpSpPr>
          <p:grpSpPr>
            <a:xfrm flipH="1">
              <a:off x="2101550" y="3865418"/>
              <a:ext cx="649518" cy="279906"/>
              <a:chOff x="18524538" y="-23752175"/>
              <a:chExt cx="41830625" cy="18087975"/>
            </a:xfrm>
            <a:grpFill/>
          </p:grpSpPr>
          <p:sp>
            <p:nvSpPr>
              <p:cNvPr id="566" name="Freeform 34">
                <a:extLst>
                  <a:ext uri="{FF2B5EF4-FFF2-40B4-BE49-F238E27FC236}">
                    <a16:creationId xmlns:a16="http://schemas.microsoft.com/office/drawing/2014/main" id="{6460E788-CD15-4A3E-A014-B23AC1EE93FC}"/>
                  </a:ext>
                </a:extLst>
              </p:cNvPr>
              <p:cNvSpPr>
                <a:spLocks noEditPoints="1"/>
              </p:cNvSpPr>
              <p:nvPr/>
            </p:nvSpPr>
            <p:spPr bwMode="auto">
              <a:xfrm>
                <a:off x="21202651"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299" y="0"/>
                      <a:pt x="0" y="299"/>
                      <a:pt x="0" y="669"/>
                    </a:cubicBezTo>
                    <a:cubicBezTo>
                      <a:pt x="0" y="1038"/>
                      <a:pt x="299" y="1337"/>
                      <a:pt x="668" y="1337"/>
                    </a:cubicBezTo>
                    <a:cubicBezTo>
                      <a:pt x="1037" y="1337"/>
                      <a:pt x="1337" y="1038"/>
                      <a:pt x="1337" y="669"/>
                    </a:cubicBezTo>
                    <a:cubicBezTo>
                      <a:pt x="1337" y="299"/>
                      <a:pt x="1037"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7" name="Freeform 35">
                <a:extLst>
                  <a:ext uri="{FF2B5EF4-FFF2-40B4-BE49-F238E27FC236}">
                    <a16:creationId xmlns:a16="http://schemas.microsoft.com/office/drawing/2014/main" id="{C5160D9F-450C-439B-9D50-04D853FD380C}"/>
                  </a:ext>
                </a:extLst>
              </p:cNvPr>
              <p:cNvSpPr>
                <a:spLocks noEditPoints="1"/>
              </p:cNvSpPr>
              <p:nvPr/>
            </p:nvSpPr>
            <p:spPr bwMode="auto">
              <a:xfrm>
                <a:off x="46015276"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300" y="0"/>
                      <a:pt x="0" y="299"/>
                      <a:pt x="0" y="669"/>
                    </a:cubicBezTo>
                    <a:cubicBezTo>
                      <a:pt x="0" y="1038"/>
                      <a:pt x="300" y="1337"/>
                      <a:pt x="668" y="1337"/>
                    </a:cubicBezTo>
                    <a:cubicBezTo>
                      <a:pt x="1038" y="1337"/>
                      <a:pt x="1337" y="1038"/>
                      <a:pt x="1337" y="669"/>
                    </a:cubicBezTo>
                    <a:cubicBezTo>
                      <a:pt x="1337" y="299"/>
                      <a:pt x="1038"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8" name="Freeform 36">
                <a:extLst>
                  <a:ext uri="{FF2B5EF4-FFF2-40B4-BE49-F238E27FC236}">
                    <a16:creationId xmlns:a16="http://schemas.microsoft.com/office/drawing/2014/main" id="{6891FA40-634C-4A68-B5FE-89BBAA8ACA9C}"/>
                  </a:ext>
                </a:extLst>
              </p:cNvPr>
              <p:cNvSpPr>
                <a:spLocks noEditPoints="1"/>
              </p:cNvSpPr>
              <p:nvPr/>
            </p:nvSpPr>
            <p:spPr bwMode="auto">
              <a:xfrm>
                <a:off x="18524538" y="-23752175"/>
                <a:ext cx="41830625" cy="15690850"/>
              </a:xfrm>
              <a:custGeom>
                <a:avLst/>
                <a:gdLst>
                  <a:gd name="T0" fmla="*/ 11056 w 11152"/>
                  <a:gd name="T1" fmla="*/ 3865 h 4182"/>
                  <a:gd name="T2" fmla="*/ 10747 w 11152"/>
                  <a:gd name="T3" fmla="*/ 3865 h 4182"/>
                  <a:gd name="T4" fmla="*/ 10747 w 11152"/>
                  <a:gd name="T5" fmla="*/ 138 h 4182"/>
                  <a:gd name="T6" fmla="*/ 10593 w 11152"/>
                  <a:gd name="T7" fmla="*/ 10 h 4182"/>
                  <a:gd name="T8" fmla="*/ 2395 w 11152"/>
                  <a:gd name="T9" fmla="*/ 10 h 4182"/>
                  <a:gd name="T10" fmla="*/ 2099 w 11152"/>
                  <a:gd name="T11" fmla="*/ 192 h 4182"/>
                  <a:gd name="T12" fmla="*/ 1000 w 11152"/>
                  <a:gd name="T13" fmla="*/ 2123 h 4182"/>
                  <a:gd name="T14" fmla="*/ 321 w 11152"/>
                  <a:gd name="T15" fmla="*/ 2438 h 4182"/>
                  <a:gd name="T16" fmla="*/ 118 w 11152"/>
                  <a:gd name="T17" fmla="*/ 2722 h 4182"/>
                  <a:gd name="T18" fmla="*/ 118 w 11152"/>
                  <a:gd name="T19" fmla="*/ 3446 h 4182"/>
                  <a:gd name="T20" fmla="*/ 96 w 11152"/>
                  <a:gd name="T21" fmla="*/ 3446 h 4182"/>
                  <a:gd name="T22" fmla="*/ 0 w 11152"/>
                  <a:gd name="T23" fmla="*/ 3542 h 4182"/>
                  <a:gd name="T24" fmla="*/ 0 w 11152"/>
                  <a:gd name="T25" fmla="*/ 3891 h 4182"/>
                  <a:gd name="T26" fmla="*/ 96 w 11152"/>
                  <a:gd name="T27" fmla="*/ 3987 h 4182"/>
                  <a:gd name="T28" fmla="*/ 401 w 11152"/>
                  <a:gd name="T29" fmla="*/ 3987 h 4182"/>
                  <a:gd name="T30" fmla="*/ 517 w 11152"/>
                  <a:gd name="T31" fmla="*/ 3891 h 4182"/>
                  <a:gd name="T32" fmla="*/ 1417 w 11152"/>
                  <a:gd name="T33" fmla="*/ 3182 h 4182"/>
                  <a:gd name="T34" fmla="*/ 2274 w 11152"/>
                  <a:gd name="T35" fmla="*/ 3946 h 4182"/>
                  <a:gd name="T36" fmla="*/ 2301 w 11152"/>
                  <a:gd name="T37" fmla="*/ 4039 h 4182"/>
                  <a:gd name="T38" fmla="*/ 2406 w 11152"/>
                  <a:gd name="T39" fmla="*/ 4114 h 4182"/>
                  <a:gd name="T40" fmla="*/ 6993 w 11152"/>
                  <a:gd name="T41" fmla="*/ 4114 h 4182"/>
                  <a:gd name="T42" fmla="*/ 7129 w 11152"/>
                  <a:gd name="T43" fmla="*/ 3978 h 4182"/>
                  <a:gd name="T44" fmla="*/ 8002 w 11152"/>
                  <a:gd name="T45" fmla="*/ 3236 h 4182"/>
                  <a:gd name="T46" fmla="*/ 8842 w 11152"/>
                  <a:gd name="T47" fmla="*/ 3873 h 4182"/>
                  <a:gd name="T48" fmla="*/ 8911 w 11152"/>
                  <a:gd name="T49" fmla="*/ 4111 h 4182"/>
                  <a:gd name="T50" fmla="*/ 9010 w 11152"/>
                  <a:gd name="T51" fmla="*/ 4182 h 4182"/>
                  <a:gd name="T52" fmla="*/ 11056 w 11152"/>
                  <a:gd name="T53" fmla="*/ 4182 h 4182"/>
                  <a:gd name="T54" fmla="*/ 11152 w 11152"/>
                  <a:gd name="T55" fmla="*/ 4087 h 4182"/>
                  <a:gd name="T56" fmla="*/ 11152 w 11152"/>
                  <a:gd name="T57" fmla="*/ 3961 h 4182"/>
                  <a:gd name="T58" fmla="*/ 11056 w 11152"/>
                  <a:gd name="T59" fmla="*/ 3865 h 4182"/>
                  <a:gd name="T60" fmla="*/ 1913 w 11152"/>
                  <a:gd name="T61" fmla="*/ 2226 h 4182"/>
                  <a:gd name="T62" fmla="*/ 1469 w 11152"/>
                  <a:gd name="T63" fmla="*/ 2226 h 4182"/>
                  <a:gd name="T64" fmla="*/ 1260 w 11152"/>
                  <a:gd name="T65" fmla="*/ 2116 h 4182"/>
                  <a:gd name="T66" fmla="*/ 1890 w 11152"/>
                  <a:gd name="T67" fmla="*/ 984 h 4182"/>
                  <a:gd name="T68" fmla="*/ 1913 w 11152"/>
                  <a:gd name="T69" fmla="*/ 984 h 4182"/>
                  <a:gd name="T70" fmla="*/ 1913 w 11152"/>
                  <a:gd name="T71" fmla="*/ 2226 h 4182"/>
                  <a:gd name="T72" fmla="*/ 3805 w 11152"/>
                  <a:gd name="T73" fmla="*/ 2226 h 4182"/>
                  <a:gd name="T74" fmla="*/ 2113 w 11152"/>
                  <a:gd name="T75" fmla="*/ 2226 h 4182"/>
                  <a:gd name="T76" fmla="*/ 2113 w 11152"/>
                  <a:gd name="T77" fmla="*/ 998 h 4182"/>
                  <a:gd name="T78" fmla="*/ 2333 w 11152"/>
                  <a:gd name="T79" fmla="*/ 778 h 4182"/>
                  <a:gd name="T80" fmla="*/ 3585 w 11152"/>
                  <a:gd name="T81" fmla="*/ 778 h 4182"/>
                  <a:gd name="T82" fmla="*/ 3805 w 11152"/>
                  <a:gd name="T83" fmla="*/ 998 h 4182"/>
                  <a:gd name="T84" fmla="*/ 3805 w 11152"/>
                  <a:gd name="T85" fmla="*/ 2226 h 4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52" h="4182">
                    <a:moveTo>
                      <a:pt x="11056" y="3865"/>
                    </a:moveTo>
                    <a:cubicBezTo>
                      <a:pt x="10747" y="3865"/>
                      <a:pt x="10747" y="3865"/>
                      <a:pt x="10747" y="3865"/>
                    </a:cubicBezTo>
                    <a:cubicBezTo>
                      <a:pt x="10747" y="138"/>
                      <a:pt x="10747" y="138"/>
                      <a:pt x="10747" y="138"/>
                    </a:cubicBezTo>
                    <a:cubicBezTo>
                      <a:pt x="10747" y="138"/>
                      <a:pt x="10743" y="10"/>
                      <a:pt x="10593" y="10"/>
                    </a:cubicBezTo>
                    <a:cubicBezTo>
                      <a:pt x="2395" y="10"/>
                      <a:pt x="2395" y="10"/>
                      <a:pt x="2395" y="10"/>
                    </a:cubicBezTo>
                    <a:cubicBezTo>
                      <a:pt x="2395" y="10"/>
                      <a:pt x="2216" y="0"/>
                      <a:pt x="2099" y="192"/>
                    </a:cubicBezTo>
                    <a:cubicBezTo>
                      <a:pt x="1000" y="2123"/>
                      <a:pt x="1000" y="2123"/>
                      <a:pt x="1000" y="2123"/>
                    </a:cubicBezTo>
                    <a:cubicBezTo>
                      <a:pt x="321" y="2438"/>
                      <a:pt x="321" y="2438"/>
                      <a:pt x="321" y="2438"/>
                    </a:cubicBezTo>
                    <a:cubicBezTo>
                      <a:pt x="321" y="2438"/>
                      <a:pt x="118" y="2512"/>
                      <a:pt x="118" y="2722"/>
                    </a:cubicBezTo>
                    <a:cubicBezTo>
                      <a:pt x="118" y="3446"/>
                      <a:pt x="118" y="3446"/>
                      <a:pt x="118" y="3446"/>
                    </a:cubicBezTo>
                    <a:cubicBezTo>
                      <a:pt x="96" y="3446"/>
                      <a:pt x="96" y="3446"/>
                      <a:pt x="96" y="3446"/>
                    </a:cubicBezTo>
                    <a:cubicBezTo>
                      <a:pt x="44" y="3446"/>
                      <a:pt x="0" y="3489"/>
                      <a:pt x="0" y="3542"/>
                    </a:cubicBezTo>
                    <a:cubicBezTo>
                      <a:pt x="0" y="3891"/>
                      <a:pt x="0" y="3891"/>
                      <a:pt x="0" y="3891"/>
                    </a:cubicBezTo>
                    <a:cubicBezTo>
                      <a:pt x="0" y="3944"/>
                      <a:pt x="44" y="3987"/>
                      <a:pt x="96" y="3987"/>
                    </a:cubicBezTo>
                    <a:cubicBezTo>
                      <a:pt x="401" y="3987"/>
                      <a:pt x="401" y="3987"/>
                      <a:pt x="401" y="3987"/>
                    </a:cubicBezTo>
                    <a:cubicBezTo>
                      <a:pt x="454" y="3987"/>
                      <a:pt x="505" y="3944"/>
                      <a:pt x="517" y="3891"/>
                    </a:cubicBezTo>
                    <a:cubicBezTo>
                      <a:pt x="517" y="3891"/>
                      <a:pt x="653" y="3182"/>
                      <a:pt x="1417" y="3182"/>
                    </a:cubicBezTo>
                    <a:cubicBezTo>
                      <a:pt x="1835" y="3182"/>
                      <a:pt x="2142" y="3510"/>
                      <a:pt x="2274" y="3946"/>
                    </a:cubicBezTo>
                    <a:cubicBezTo>
                      <a:pt x="2301" y="4039"/>
                      <a:pt x="2301" y="4039"/>
                      <a:pt x="2301" y="4039"/>
                    </a:cubicBezTo>
                    <a:cubicBezTo>
                      <a:pt x="2301" y="4039"/>
                      <a:pt x="2319" y="4114"/>
                      <a:pt x="2406" y="4114"/>
                    </a:cubicBezTo>
                    <a:cubicBezTo>
                      <a:pt x="6993" y="4114"/>
                      <a:pt x="6993" y="4114"/>
                      <a:pt x="6993" y="4114"/>
                    </a:cubicBezTo>
                    <a:cubicBezTo>
                      <a:pt x="7118" y="4114"/>
                      <a:pt x="7129" y="3978"/>
                      <a:pt x="7129" y="3978"/>
                    </a:cubicBezTo>
                    <a:cubicBezTo>
                      <a:pt x="7212" y="3553"/>
                      <a:pt x="7572" y="3235"/>
                      <a:pt x="8002" y="3236"/>
                    </a:cubicBezTo>
                    <a:cubicBezTo>
                      <a:pt x="8394" y="3238"/>
                      <a:pt x="8726" y="3505"/>
                      <a:pt x="8842" y="3873"/>
                    </a:cubicBezTo>
                    <a:cubicBezTo>
                      <a:pt x="8911" y="4111"/>
                      <a:pt x="8911" y="4111"/>
                      <a:pt x="8911" y="4111"/>
                    </a:cubicBezTo>
                    <a:cubicBezTo>
                      <a:pt x="8925" y="4152"/>
                      <a:pt x="8966" y="4182"/>
                      <a:pt x="9010" y="4182"/>
                    </a:cubicBezTo>
                    <a:cubicBezTo>
                      <a:pt x="11056" y="4182"/>
                      <a:pt x="11056" y="4182"/>
                      <a:pt x="11056" y="4182"/>
                    </a:cubicBezTo>
                    <a:cubicBezTo>
                      <a:pt x="11109" y="4182"/>
                      <a:pt x="11152" y="4139"/>
                      <a:pt x="11152" y="4087"/>
                    </a:cubicBezTo>
                    <a:cubicBezTo>
                      <a:pt x="11152" y="3961"/>
                      <a:pt x="11152" y="3961"/>
                      <a:pt x="11152" y="3961"/>
                    </a:cubicBezTo>
                    <a:cubicBezTo>
                      <a:pt x="11152" y="3909"/>
                      <a:pt x="11109" y="3865"/>
                      <a:pt x="11056" y="3865"/>
                    </a:cubicBezTo>
                    <a:close/>
                    <a:moveTo>
                      <a:pt x="1913" y="2226"/>
                    </a:moveTo>
                    <a:cubicBezTo>
                      <a:pt x="1469" y="2226"/>
                      <a:pt x="1469" y="2226"/>
                      <a:pt x="1469" y="2226"/>
                    </a:cubicBezTo>
                    <a:cubicBezTo>
                      <a:pt x="1260" y="2116"/>
                      <a:pt x="1260" y="2116"/>
                      <a:pt x="1260" y="2116"/>
                    </a:cubicBezTo>
                    <a:cubicBezTo>
                      <a:pt x="1890" y="984"/>
                      <a:pt x="1890" y="984"/>
                      <a:pt x="1890" y="984"/>
                    </a:cubicBezTo>
                    <a:cubicBezTo>
                      <a:pt x="1913" y="984"/>
                      <a:pt x="1913" y="984"/>
                      <a:pt x="1913" y="984"/>
                    </a:cubicBezTo>
                    <a:lnTo>
                      <a:pt x="1913" y="2226"/>
                    </a:lnTo>
                    <a:close/>
                    <a:moveTo>
                      <a:pt x="3805" y="2226"/>
                    </a:moveTo>
                    <a:cubicBezTo>
                      <a:pt x="2113" y="2226"/>
                      <a:pt x="2113" y="2226"/>
                      <a:pt x="2113" y="2226"/>
                    </a:cubicBezTo>
                    <a:cubicBezTo>
                      <a:pt x="2113" y="998"/>
                      <a:pt x="2113" y="998"/>
                      <a:pt x="2113" y="998"/>
                    </a:cubicBezTo>
                    <a:cubicBezTo>
                      <a:pt x="2113" y="877"/>
                      <a:pt x="2212" y="778"/>
                      <a:pt x="2333" y="778"/>
                    </a:cubicBezTo>
                    <a:cubicBezTo>
                      <a:pt x="3585" y="778"/>
                      <a:pt x="3585" y="778"/>
                      <a:pt x="3585" y="778"/>
                    </a:cubicBezTo>
                    <a:cubicBezTo>
                      <a:pt x="3707" y="778"/>
                      <a:pt x="3805" y="877"/>
                      <a:pt x="3805" y="998"/>
                    </a:cubicBezTo>
                    <a:lnTo>
                      <a:pt x="3805" y="2226"/>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49" name="Group 548">
              <a:extLst>
                <a:ext uri="{FF2B5EF4-FFF2-40B4-BE49-F238E27FC236}">
                  <a16:creationId xmlns:a16="http://schemas.microsoft.com/office/drawing/2014/main" id="{3AD05118-BB7C-4F0D-9195-86C78360B9D6}"/>
                </a:ext>
              </a:extLst>
            </p:cNvPr>
            <p:cNvGrpSpPr/>
            <p:nvPr/>
          </p:nvGrpSpPr>
          <p:grpSpPr>
            <a:xfrm flipH="1">
              <a:off x="2200373" y="4223497"/>
              <a:ext cx="522120" cy="432207"/>
              <a:chOff x="16659225" y="-4403725"/>
              <a:chExt cx="3724275" cy="3082925"/>
            </a:xfrm>
            <a:grpFill/>
          </p:grpSpPr>
          <p:sp>
            <p:nvSpPr>
              <p:cNvPr id="564" name="Freeform 28">
                <a:extLst>
                  <a:ext uri="{FF2B5EF4-FFF2-40B4-BE49-F238E27FC236}">
                    <a16:creationId xmlns:a16="http://schemas.microsoft.com/office/drawing/2014/main" id="{1FAE68D0-7562-40B5-B781-E405765B99E5}"/>
                  </a:ext>
                </a:extLst>
              </p:cNvPr>
              <p:cNvSpPr>
                <a:spLocks noEditPoints="1"/>
              </p:cNvSpPr>
              <p:nvPr/>
            </p:nvSpPr>
            <p:spPr bwMode="auto">
              <a:xfrm>
                <a:off x="16659225" y="-4014788"/>
                <a:ext cx="3724275" cy="2693988"/>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5" name="Oval 29">
                <a:extLst>
                  <a:ext uri="{FF2B5EF4-FFF2-40B4-BE49-F238E27FC236}">
                    <a16:creationId xmlns:a16="http://schemas.microsoft.com/office/drawing/2014/main" id="{26634DE1-48DE-49C7-9A50-ED3755D1DCF3}"/>
                  </a:ext>
                </a:extLst>
              </p:cNvPr>
              <p:cNvSpPr>
                <a:spLocks noChangeArrowheads="1"/>
              </p:cNvSpPr>
              <p:nvPr/>
            </p:nvSpPr>
            <p:spPr bwMode="auto">
              <a:xfrm>
                <a:off x="18103850" y="-4403725"/>
                <a:ext cx="508000" cy="508000"/>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50" name="Group 549">
              <a:extLst>
                <a:ext uri="{FF2B5EF4-FFF2-40B4-BE49-F238E27FC236}">
                  <a16:creationId xmlns:a16="http://schemas.microsoft.com/office/drawing/2014/main" id="{2827ACEE-D0A2-4BAA-95EA-2C4FFA985246}"/>
                </a:ext>
              </a:extLst>
            </p:cNvPr>
            <p:cNvGrpSpPr/>
            <p:nvPr/>
          </p:nvGrpSpPr>
          <p:grpSpPr>
            <a:xfrm>
              <a:off x="1737360" y="3762844"/>
              <a:ext cx="255760" cy="423605"/>
              <a:chOff x="2981515" y="4282797"/>
              <a:chExt cx="371475" cy="615261"/>
            </a:xfrm>
            <a:grpFill/>
          </p:grpSpPr>
          <p:sp>
            <p:nvSpPr>
              <p:cNvPr id="561" name="Freeform 13">
                <a:extLst>
                  <a:ext uri="{FF2B5EF4-FFF2-40B4-BE49-F238E27FC236}">
                    <a16:creationId xmlns:a16="http://schemas.microsoft.com/office/drawing/2014/main" id="{BD164B64-2227-4078-AE02-DEE94A94C107}"/>
                  </a:ext>
                </a:extLst>
              </p:cNvPr>
              <p:cNvSpPr>
                <a:spLocks noEditPoints="1"/>
              </p:cNvSpPr>
              <p:nvPr/>
            </p:nvSpPr>
            <p:spPr bwMode="auto">
              <a:xfrm>
                <a:off x="2981515" y="4282797"/>
                <a:ext cx="313163" cy="211117"/>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2" name="Rectangle 14">
                <a:extLst>
                  <a:ext uri="{FF2B5EF4-FFF2-40B4-BE49-F238E27FC236}">
                    <a16:creationId xmlns:a16="http://schemas.microsoft.com/office/drawing/2014/main" id="{DA025FBD-2ABE-40CD-BE99-A1A602056E9A}"/>
                  </a:ext>
                </a:extLst>
              </p:cNvPr>
              <p:cNvSpPr>
                <a:spLocks noChangeArrowheads="1"/>
              </p:cNvSpPr>
              <p:nvPr/>
            </p:nvSpPr>
            <p:spPr bwMode="auto">
              <a:xfrm>
                <a:off x="3311364" y="4329341"/>
                <a:ext cx="41626" cy="119785"/>
              </a:xfrm>
              <a:prstGeom prst="rect">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3" name="Freeform 15">
                <a:extLst>
                  <a:ext uri="{FF2B5EF4-FFF2-40B4-BE49-F238E27FC236}">
                    <a16:creationId xmlns:a16="http://schemas.microsoft.com/office/drawing/2014/main" id="{0ADA652F-B189-4289-9DBE-B60175156E24}"/>
                  </a:ext>
                </a:extLst>
              </p:cNvPr>
              <p:cNvSpPr>
                <a:spLocks/>
              </p:cNvSpPr>
              <p:nvPr/>
            </p:nvSpPr>
            <p:spPr bwMode="auto">
              <a:xfrm>
                <a:off x="2981515" y="4511478"/>
                <a:ext cx="313163" cy="386580"/>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51" name="Group 550">
              <a:extLst>
                <a:ext uri="{FF2B5EF4-FFF2-40B4-BE49-F238E27FC236}">
                  <a16:creationId xmlns:a16="http://schemas.microsoft.com/office/drawing/2014/main" id="{8AFFB736-D054-4CBF-B54D-1AA1FC0BF3E8}"/>
                </a:ext>
              </a:extLst>
            </p:cNvPr>
            <p:cNvGrpSpPr/>
            <p:nvPr/>
          </p:nvGrpSpPr>
          <p:grpSpPr>
            <a:xfrm>
              <a:off x="1640724" y="4275400"/>
              <a:ext cx="481642" cy="382727"/>
              <a:chOff x="-3435350" y="5073650"/>
              <a:chExt cx="3192462" cy="2536826"/>
            </a:xfrm>
            <a:grpFill/>
          </p:grpSpPr>
          <p:sp>
            <p:nvSpPr>
              <p:cNvPr id="552" name="Freeform 5">
                <a:extLst>
                  <a:ext uri="{FF2B5EF4-FFF2-40B4-BE49-F238E27FC236}">
                    <a16:creationId xmlns:a16="http://schemas.microsoft.com/office/drawing/2014/main" id="{6457BF99-8230-4F7B-AEBE-CE9789492CD5}"/>
                  </a:ext>
                </a:extLst>
              </p:cNvPr>
              <p:cNvSpPr>
                <a:spLocks noEditPoints="1"/>
              </p:cNvSpPr>
              <p:nvPr/>
            </p:nvSpPr>
            <p:spPr bwMode="auto">
              <a:xfrm>
                <a:off x="-1771650" y="5205413"/>
                <a:ext cx="573087"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3" name="Oval 6">
                <a:extLst>
                  <a:ext uri="{FF2B5EF4-FFF2-40B4-BE49-F238E27FC236}">
                    <a16:creationId xmlns:a16="http://schemas.microsoft.com/office/drawing/2014/main" id="{1CE80D0A-8741-4357-8C80-4FF236B473C6}"/>
                  </a:ext>
                </a:extLst>
              </p:cNvPr>
              <p:cNvSpPr>
                <a:spLocks noChangeArrowheads="1"/>
              </p:cNvSpPr>
              <p:nvPr/>
            </p:nvSpPr>
            <p:spPr bwMode="auto">
              <a:xfrm>
                <a:off x="-1571625" y="5405438"/>
                <a:ext cx="168275" cy="169863"/>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4" name="Freeform 7">
                <a:extLst>
                  <a:ext uri="{FF2B5EF4-FFF2-40B4-BE49-F238E27FC236}">
                    <a16:creationId xmlns:a16="http://schemas.microsoft.com/office/drawing/2014/main" id="{C910FEF8-1102-4802-ADB6-2F49E56CF012}"/>
                  </a:ext>
                </a:extLst>
              </p:cNvPr>
              <p:cNvSpPr>
                <a:spLocks noEditPoints="1"/>
              </p:cNvSpPr>
              <p:nvPr/>
            </p:nvSpPr>
            <p:spPr bwMode="auto">
              <a:xfrm>
                <a:off x="-3435350" y="5073650"/>
                <a:ext cx="782637" cy="784225"/>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5" name="Oval 8">
                <a:extLst>
                  <a:ext uri="{FF2B5EF4-FFF2-40B4-BE49-F238E27FC236}">
                    <a16:creationId xmlns:a16="http://schemas.microsoft.com/office/drawing/2014/main" id="{57FBD3F1-47AF-4FFA-9BE5-1C6ED8FB042F}"/>
                  </a:ext>
                </a:extLst>
              </p:cNvPr>
              <p:cNvSpPr>
                <a:spLocks noChangeArrowheads="1"/>
              </p:cNvSpPr>
              <p:nvPr/>
            </p:nvSpPr>
            <p:spPr bwMode="auto">
              <a:xfrm>
                <a:off x="-3160713" y="5349875"/>
                <a:ext cx="230187" cy="233363"/>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6" name="Freeform 9">
                <a:extLst>
                  <a:ext uri="{FF2B5EF4-FFF2-40B4-BE49-F238E27FC236}">
                    <a16:creationId xmlns:a16="http://schemas.microsoft.com/office/drawing/2014/main" id="{3319F5D0-CF49-41F1-B4E8-28FD9097653E}"/>
                  </a:ext>
                </a:extLst>
              </p:cNvPr>
              <p:cNvSpPr>
                <a:spLocks/>
              </p:cNvSpPr>
              <p:nvPr/>
            </p:nvSpPr>
            <p:spPr bwMode="auto">
              <a:xfrm>
                <a:off x="-792163" y="6540500"/>
                <a:ext cx="458787" cy="733425"/>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7" name="Freeform 10">
                <a:extLst>
                  <a:ext uri="{FF2B5EF4-FFF2-40B4-BE49-F238E27FC236}">
                    <a16:creationId xmlns:a16="http://schemas.microsoft.com/office/drawing/2014/main" id="{0E02E1C9-691A-468C-B4D9-87A9C7E44676}"/>
                  </a:ext>
                </a:extLst>
              </p:cNvPr>
              <p:cNvSpPr>
                <a:spLocks/>
              </p:cNvSpPr>
              <p:nvPr/>
            </p:nvSpPr>
            <p:spPr bwMode="auto">
              <a:xfrm>
                <a:off x="-3235325" y="6938963"/>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8" name="Freeform 11">
                <a:extLst>
                  <a:ext uri="{FF2B5EF4-FFF2-40B4-BE49-F238E27FC236}">
                    <a16:creationId xmlns:a16="http://schemas.microsoft.com/office/drawing/2014/main" id="{0AFA9576-5E79-4E7C-98B4-57FA2BCF69AA}"/>
                  </a:ext>
                </a:extLst>
              </p:cNvPr>
              <p:cNvSpPr>
                <a:spLocks/>
              </p:cNvSpPr>
              <p:nvPr/>
            </p:nvSpPr>
            <p:spPr bwMode="auto">
              <a:xfrm>
                <a:off x="-3100388" y="5813425"/>
                <a:ext cx="1009650" cy="1004888"/>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9" name="Freeform 12">
                <a:extLst>
                  <a:ext uri="{FF2B5EF4-FFF2-40B4-BE49-F238E27FC236}">
                    <a16:creationId xmlns:a16="http://schemas.microsoft.com/office/drawing/2014/main" id="{3D0053DF-02EE-400D-8E07-2B76CF077E29}"/>
                  </a:ext>
                </a:extLst>
              </p:cNvPr>
              <p:cNvSpPr>
                <a:spLocks/>
              </p:cNvSpPr>
              <p:nvPr/>
            </p:nvSpPr>
            <p:spPr bwMode="auto">
              <a:xfrm>
                <a:off x="-2562225" y="5251450"/>
                <a:ext cx="719137" cy="493713"/>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0" name="Freeform 13">
                <a:extLst>
                  <a:ext uri="{FF2B5EF4-FFF2-40B4-BE49-F238E27FC236}">
                    <a16:creationId xmlns:a16="http://schemas.microsoft.com/office/drawing/2014/main" id="{8DD4A1F9-6AAC-4379-BA9D-9B581B94A2E7}"/>
                  </a:ext>
                </a:extLst>
              </p:cNvPr>
              <p:cNvSpPr>
                <a:spLocks/>
              </p:cNvSpPr>
              <p:nvPr/>
            </p:nvSpPr>
            <p:spPr bwMode="auto">
              <a:xfrm>
                <a:off x="-1447800" y="5699125"/>
                <a:ext cx="877887" cy="957263"/>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sp>
        <p:nvSpPr>
          <p:cNvPr id="36885" name="Title 1">
            <a:extLst>
              <a:ext uri="{FF2B5EF4-FFF2-40B4-BE49-F238E27FC236}">
                <a16:creationId xmlns:a16="http://schemas.microsoft.com/office/drawing/2014/main" id="{0C83934E-FFB6-4B25-9988-8D512B34A55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a:t>Defining Internet of Things (10.000 ft)</a:t>
            </a:r>
            <a:br>
              <a:rPr lang="en-US" altLang="de-DE"/>
            </a:br>
            <a:endParaRPr lang="en-US" altLang="de-DE"/>
          </a:p>
        </p:txBody>
      </p:sp>
      <p:grpSp>
        <p:nvGrpSpPr>
          <p:cNvPr id="86" name="Group 85">
            <a:extLst>
              <a:ext uri="{FF2B5EF4-FFF2-40B4-BE49-F238E27FC236}">
                <a16:creationId xmlns:a16="http://schemas.microsoft.com/office/drawing/2014/main" id="{607CBFF0-0A0A-4A48-976E-CA455190E08D}"/>
              </a:ext>
            </a:extLst>
          </p:cNvPr>
          <p:cNvGrpSpPr>
            <a:grpSpLocks/>
          </p:cNvGrpSpPr>
          <p:nvPr/>
        </p:nvGrpSpPr>
        <p:grpSpPr bwMode="auto">
          <a:xfrm>
            <a:off x="-133350" y="4546600"/>
            <a:ext cx="2479675" cy="2376488"/>
            <a:chOff x="-115475" y="1259380"/>
            <a:chExt cx="3305342" cy="3170230"/>
          </a:xfrm>
        </p:grpSpPr>
        <p:sp>
          <p:nvSpPr>
            <p:cNvPr id="87" name="Oval 86">
              <a:extLst>
                <a:ext uri="{FF2B5EF4-FFF2-40B4-BE49-F238E27FC236}">
                  <a16:creationId xmlns:a16="http://schemas.microsoft.com/office/drawing/2014/main" id="{4A2F5226-9411-4063-9239-40BA11E81B88}"/>
                </a:ext>
              </a:extLst>
            </p:cNvPr>
            <p:cNvSpPr/>
            <p:nvPr/>
          </p:nvSpPr>
          <p:spPr>
            <a:xfrm>
              <a:off x="-115475" y="1259380"/>
              <a:ext cx="3305342" cy="3170230"/>
            </a:xfrm>
            <a:prstGeom prst="ellipse">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800">
                <a:solidFill>
                  <a:prstClr val="black"/>
                </a:solidFill>
                <a:cs typeface="Segoe UI" panose="020B0502040204020203" pitchFamily="34" charset="0"/>
              </a:endParaRPr>
            </a:p>
          </p:txBody>
        </p:sp>
        <p:sp>
          <p:nvSpPr>
            <p:cNvPr id="88" name="Rectangle 87">
              <a:extLst>
                <a:ext uri="{FF2B5EF4-FFF2-40B4-BE49-F238E27FC236}">
                  <a16:creationId xmlns:a16="http://schemas.microsoft.com/office/drawing/2014/main" id="{01E6556F-4874-4B03-8B2D-04F0BBF94CED}"/>
                </a:ext>
              </a:extLst>
            </p:cNvPr>
            <p:cNvSpPr/>
            <p:nvPr/>
          </p:nvSpPr>
          <p:spPr>
            <a:xfrm>
              <a:off x="66509" y="2252592"/>
              <a:ext cx="990333"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Traffic</a:t>
              </a:r>
              <a:endParaRPr lang="en-US" sz="1800" dirty="0">
                <a:solidFill>
                  <a:prstClr val="black"/>
                </a:solidFill>
                <a:latin typeface="Segoe UI Light"/>
                <a:ea typeface="+mn-ea"/>
                <a:cs typeface="Segoe UI" panose="020B0502040204020203" pitchFamily="34" charset="0"/>
              </a:endParaRPr>
            </a:p>
          </p:txBody>
        </p:sp>
        <p:sp>
          <p:nvSpPr>
            <p:cNvPr id="89" name="Rectangle 88">
              <a:extLst>
                <a:ext uri="{FF2B5EF4-FFF2-40B4-BE49-F238E27FC236}">
                  <a16:creationId xmlns:a16="http://schemas.microsoft.com/office/drawing/2014/main" id="{15D51F07-9462-4B7C-860B-9713C12BF692}"/>
                </a:ext>
              </a:extLst>
            </p:cNvPr>
            <p:cNvSpPr/>
            <p:nvPr/>
          </p:nvSpPr>
          <p:spPr>
            <a:xfrm>
              <a:off x="2176258" y="2267416"/>
              <a:ext cx="971287" cy="493430"/>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Buses</a:t>
              </a:r>
              <a:endParaRPr lang="en-US" sz="1800" dirty="0">
                <a:solidFill>
                  <a:prstClr val="black"/>
                </a:solidFill>
                <a:latin typeface="Segoe UI Light"/>
                <a:ea typeface="+mn-ea"/>
                <a:cs typeface="Segoe UI" panose="020B0502040204020203" pitchFamily="34" charset="0"/>
              </a:endParaRPr>
            </a:p>
          </p:txBody>
        </p:sp>
        <p:sp>
          <p:nvSpPr>
            <p:cNvPr id="90" name="Rectangle 89">
              <a:extLst>
                <a:ext uri="{FF2B5EF4-FFF2-40B4-BE49-F238E27FC236}">
                  <a16:creationId xmlns:a16="http://schemas.microsoft.com/office/drawing/2014/main" id="{C9A4A4FE-8F06-43FF-BADE-8EEE2AF1BDEE}"/>
                </a:ext>
              </a:extLst>
            </p:cNvPr>
            <p:cNvSpPr/>
            <p:nvPr/>
          </p:nvSpPr>
          <p:spPr>
            <a:xfrm>
              <a:off x="445291" y="1786693"/>
              <a:ext cx="812581"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Cars</a:t>
              </a:r>
              <a:endParaRPr lang="en-US" sz="1800" dirty="0">
                <a:solidFill>
                  <a:prstClr val="black"/>
                </a:solidFill>
                <a:latin typeface="Segoe UI Light"/>
                <a:ea typeface="+mn-ea"/>
                <a:cs typeface="Segoe UI" panose="020B0502040204020203" pitchFamily="34" charset="0"/>
              </a:endParaRPr>
            </a:p>
          </p:txBody>
        </p:sp>
        <p:sp>
          <p:nvSpPr>
            <p:cNvPr id="91" name="Rectangle 90">
              <a:extLst>
                <a:ext uri="{FF2B5EF4-FFF2-40B4-BE49-F238E27FC236}">
                  <a16:creationId xmlns:a16="http://schemas.microsoft.com/office/drawing/2014/main" id="{B5074041-2942-471B-B4BA-2E8262A4C30F}"/>
                </a:ext>
              </a:extLst>
            </p:cNvPr>
            <p:cNvSpPr/>
            <p:nvPr/>
          </p:nvSpPr>
          <p:spPr>
            <a:xfrm>
              <a:off x="1490643" y="3576168"/>
              <a:ext cx="1024190"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Trucks</a:t>
              </a:r>
              <a:endParaRPr lang="en-US" sz="1800" dirty="0">
                <a:solidFill>
                  <a:prstClr val="black"/>
                </a:solidFill>
                <a:latin typeface="Segoe UI Light"/>
                <a:ea typeface="+mn-ea"/>
                <a:cs typeface="Segoe UI" panose="020B0502040204020203" pitchFamily="34" charset="0"/>
              </a:endParaRPr>
            </a:p>
          </p:txBody>
        </p:sp>
        <p:sp>
          <p:nvSpPr>
            <p:cNvPr id="92" name="Rectangle 91">
              <a:extLst>
                <a:ext uri="{FF2B5EF4-FFF2-40B4-BE49-F238E27FC236}">
                  <a16:creationId xmlns:a16="http://schemas.microsoft.com/office/drawing/2014/main" id="{EBBB48C1-0845-4D2E-8345-50F556229069}"/>
                </a:ext>
              </a:extLst>
            </p:cNvPr>
            <p:cNvSpPr/>
            <p:nvPr/>
          </p:nvSpPr>
          <p:spPr>
            <a:xfrm>
              <a:off x="104599" y="2809552"/>
              <a:ext cx="964940"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Trains</a:t>
              </a:r>
              <a:endParaRPr lang="en-US" sz="1800" dirty="0">
                <a:solidFill>
                  <a:prstClr val="black"/>
                </a:solidFill>
                <a:latin typeface="Segoe UI Light"/>
                <a:ea typeface="+mn-ea"/>
                <a:cs typeface="Segoe UI" panose="020B0502040204020203" pitchFamily="34" charset="0"/>
              </a:endParaRPr>
            </a:p>
          </p:txBody>
        </p:sp>
        <p:sp>
          <p:nvSpPr>
            <p:cNvPr id="93" name="Rectangle 92">
              <a:extLst>
                <a:ext uri="{FF2B5EF4-FFF2-40B4-BE49-F238E27FC236}">
                  <a16:creationId xmlns:a16="http://schemas.microsoft.com/office/drawing/2014/main" id="{CF18694E-8C9C-4C7A-AAC1-4A58DBFB3DE8}"/>
                </a:ext>
              </a:extLst>
            </p:cNvPr>
            <p:cNvSpPr/>
            <p:nvPr/>
          </p:nvSpPr>
          <p:spPr>
            <a:xfrm>
              <a:off x="407201" y="3290276"/>
              <a:ext cx="1138460"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Vessels</a:t>
              </a:r>
              <a:endParaRPr lang="en-US" sz="1800" dirty="0">
                <a:solidFill>
                  <a:prstClr val="black"/>
                </a:solidFill>
                <a:latin typeface="Segoe UI Light"/>
                <a:ea typeface="+mn-ea"/>
                <a:cs typeface="Segoe UI" panose="020B0502040204020203" pitchFamily="34" charset="0"/>
              </a:endParaRPr>
            </a:p>
          </p:txBody>
        </p:sp>
        <p:sp>
          <p:nvSpPr>
            <p:cNvPr id="94" name="Rectangle 93">
              <a:extLst>
                <a:ext uri="{FF2B5EF4-FFF2-40B4-BE49-F238E27FC236}">
                  <a16:creationId xmlns:a16="http://schemas.microsoft.com/office/drawing/2014/main" id="{E5A15368-9292-4F90-AE22-F0B9D91AAD3C}"/>
                </a:ext>
              </a:extLst>
            </p:cNvPr>
            <p:cNvSpPr/>
            <p:nvPr/>
          </p:nvSpPr>
          <p:spPr>
            <a:xfrm>
              <a:off x="1046262" y="1718926"/>
              <a:ext cx="1176549"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Aircraft</a:t>
              </a:r>
              <a:endParaRPr lang="en-US" sz="1800" dirty="0">
                <a:solidFill>
                  <a:prstClr val="black"/>
                </a:solidFill>
                <a:latin typeface="Segoe UI Light"/>
                <a:ea typeface="+mn-ea"/>
                <a:cs typeface="Segoe UI" panose="020B0502040204020203" pitchFamily="34" charset="0"/>
              </a:endParaRPr>
            </a:p>
          </p:txBody>
        </p:sp>
        <p:sp>
          <p:nvSpPr>
            <p:cNvPr id="95" name="Rectangle 94">
              <a:extLst>
                <a:ext uri="{FF2B5EF4-FFF2-40B4-BE49-F238E27FC236}">
                  <a16:creationId xmlns:a16="http://schemas.microsoft.com/office/drawing/2014/main" id="{6A930457-C7DB-482C-8029-1334017AE944}"/>
                </a:ext>
              </a:extLst>
            </p:cNvPr>
            <p:cNvSpPr/>
            <p:nvPr/>
          </p:nvSpPr>
          <p:spPr>
            <a:xfrm>
              <a:off x="2199534" y="2993795"/>
              <a:ext cx="888760"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Bikes</a:t>
              </a:r>
              <a:endParaRPr lang="en-US" sz="1800" dirty="0">
                <a:solidFill>
                  <a:prstClr val="black"/>
                </a:solidFill>
                <a:latin typeface="Segoe UI Light"/>
                <a:ea typeface="+mn-ea"/>
                <a:cs typeface="Segoe UI" panose="020B0502040204020203" pitchFamily="34" charset="0"/>
              </a:endParaRPr>
            </a:p>
          </p:txBody>
        </p:sp>
      </p:grpSp>
      <p:sp>
        <p:nvSpPr>
          <p:cNvPr id="96" name="Oval 95">
            <a:extLst>
              <a:ext uri="{FF2B5EF4-FFF2-40B4-BE49-F238E27FC236}">
                <a16:creationId xmlns:a16="http://schemas.microsoft.com/office/drawing/2014/main" id="{C40C3DE2-68E7-4611-A340-A0C2B934BC50}"/>
              </a:ext>
            </a:extLst>
          </p:cNvPr>
          <p:cNvSpPr/>
          <p:nvPr/>
        </p:nvSpPr>
        <p:spPr>
          <a:xfrm>
            <a:off x="771525" y="5265738"/>
            <a:ext cx="919163" cy="896937"/>
          </a:xfrm>
          <a:prstGeom prst="ellipse">
            <a:avLst/>
          </a:prstGeom>
        </p:spPr>
        <p:style>
          <a:lnRef idx="1">
            <a:schemeClr val="dk1"/>
          </a:lnRef>
          <a:fillRef idx="3">
            <a:schemeClr val="dk1"/>
          </a:fillRef>
          <a:effectRef idx="2">
            <a:schemeClr val="dk1"/>
          </a:effectRef>
          <a:fontRef idx="minor">
            <a:schemeClr val="lt1"/>
          </a:fontRef>
        </p:style>
        <p:txBody>
          <a:bodyPr lIns="0" tIns="0" rIns="0" bIns="0" anchor="ctr"/>
          <a:lstStyle/>
          <a:p>
            <a:pPr algn="ctr" eaLnBrk="1" hangingPunct="1">
              <a:defRPr/>
            </a:pPr>
            <a:r>
              <a:rPr lang="en-US" sz="1200" dirty="0">
                <a:solidFill>
                  <a:prstClr val="white"/>
                </a:solidFill>
                <a:latin typeface="Segoe UI Light"/>
                <a:cs typeface="Segoe UI" panose="020B0502040204020203" pitchFamily="34" charset="0"/>
              </a:rPr>
              <a:t>Smart Mobility</a:t>
            </a:r>
          </a:p>
        </p:txBody>
      </p:sp>
      <p:grpSp>
        <p:nvGrpSpPr>
          <p:cNvPr id="97" name="Group 96">
            <a:extLst>
              <a:ext uri="{FF2B5EF4-FFF2-40B4-BE49-F238E27FC236}">
                <a16:creationId xmlns:a16="http://schemas.microsoft.com/office/drawing/2014/main" id="{3F44FAE8-58BE-4A6A-BAE6-50D46A3DD742}"/>
              </a:ext>
            </a:extLst>
          </p:cNvPr>
          <p:cNvGrpSpPr>
            <a:grpSpLocks/>
          </p:cNvGrpSpPr>
          <p:nvPr/>
        </p:nvGrpSpPr>
        <p:grpSpPr bwMode="auto">
          <a:xfrm>
            <a:off x="1666875" y="3830638"/>
            <a:ext cx="2762250" cy="2616200"/>
            <a:chOff x="5139371" y="1345030"/>
            <a:chExt cx="3683539" cy="3487253"/>
          </a:xfrm>
        </p:grpSpPr>
        <p:sp>
          <p:nvSpPr>
            <p:cNvPr id="98" name="Oval 97">
              <a:extLst>
                <a:ext uri="{FF2B5EF4-FFF2-40B4-BE49-F238E27FC236}">
                  <a16:creationId xmlns:a16="http://schemas.microsoft.com/office/drawing/2014/main" id="{3517BABB-186B-4C5C-9D2F-BBDA0CF09B51}"/>
                </a:ext>
              </a:extLst>
            </p:cNvPr>
            <p:cNvSpPr/>
            <p:nvPr/>
          </p:nvSpPr>
          <p:spPr>
            <a:xfrm>
              <a:off x="5139371" y="1345030"/>
              <a:ext cx="3634849" cy="3487253"/>
            </a:xfrm>
            <a:prstGeom prst="ellipse">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sz="1800">
                <a:solidFill>
                  <a:prstClr val="black"/>
                </a:solidFill>
                <a:latin typeface="Segoe UI Light"/>
                <a:cs typeface="Segoe UI" panose="020B0502040204020203" pitchFamily="34" charset="0"/>
              </a:endParaRPr>
            </a:p>
          </p:txBody>
        </p:sp>
        <p:sp>
          <p:nvSpPr>
            <p:cNvPr id="99" name="Rectangle 98">
              <a:extLst>
                <a:ext uri="{FF2B5EF4-FFF2-40B4-BE49-F238E27FC236}">
                  <a16:creationId xmlns:a16="http://schemas.microsoft.com/office/drawing/2014/main" id="{3CE86725-8BDB-4C7D-A362-44BAA56C009C}"/>
                </a:ext>
              </a:extLst>
            </p:cNvPr>
            <p:cNvSpPr/>
            <p:nvPr/>
          </p:nvSpPr>
          <p:spPr>
            <a:xfrm>
              <a:off x="5412462" y="2874935"/>
              <a:ext cx="1005563" cy="49304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Water</a:t>
              </a:r>
              <a:endParaRPr lang="en-US" sz="1800" dirty="0">
                <a:solidFill>
                  <a:prstClr val="black"/>
                </a:solidFill>
                <a:latin typeface="Segoe UI Light"/>
                <a:ea typeface="+mn-ea"/>
                <a:cs typeface="Segoe UI" panose="020B0502040204020203" pitchFamily="34" charset="0"/>
              </a:endParaRPr>
            </a:p>
          </p:txBody>
        </p:sp>
        <p:sp>
          <p:nvSpPr>
            <p:cNvPr id="100" name="Rectangle 99">
              <a:extLst>
                <a:ext uri="{FF2B5EF4-FFF2-40B4-BE49-F238E27FC236}">
                  <a16:creationId xmlns:a16="http://schemas.microsoft.com/office/drawing/2014/main" id="{164AB53B-ABE3-4EB1-8208-3A12DF0661CF}"/>
                </a:ext>
              </a:extLst>
            </p:cNvPr>
            <p:cNvSpPr/>
            <p:nvPr/>
          </p:nvSpPr>
          <p:spPr>
            <a:xfrm>
              <a:off x="5651679" y="3683266"/>
              <a:ext cx="1022500" cy="49304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Waste</a:t>
              </a:r>
              <a:endParaRPr lang="en-US" sz="1800" dirty="0">
                <a:solidFill>
                  <a:prstClr val="black"/>
                </a:solidFill>
                <a:latin typeface="Segoe UI Light"/>
                <a:ea typeface="+mn-ea"/>
                <a:cs typeface="Segoe UI" panose="020B0502040204020203" pitchFamily="34" charset="0"/>
              </a:endParaRPr>
            </a:p>
          </p:txBody>
        </p:sp>
        <p:sp>
          <p:nvSpPr>
            <p:cNvPr id="101" name="Rectangle 100">
              <a:extLst>
                <a:ext uri="{FF2B5EF4-FFF2-40B4-BE49-F238E27FC236}">
                  <a16:creationId xmlns:a16="http://schemas.microsoft.com/office/drawing/2014/main" id="{E101FACD-0C73-495E-85DD-F5F3E711C7D5}"/>
                </a:ext>
              </a:extLst>
            </p:cNvPr>
            <p:cNvSpPr/>
            <p:nvPr/>
          </p:nvSpPr>
          <p:spPr>
            <a:xfrm>
              <a:off x="5511959" y="1969265"/>
              <a:ext cx="1354865" cy="861234"/>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Pollution</a:t>
              </a:r>
              <a:br>
                <a:rPr lang="en-US" sz="1800" dirty="0">
                  <a:solidFill>
                    <a:prstClr val="black"/>
                  </a:solidFill>
                  <a:latin typeface="Segoe UI Light"/>
                  <a:ea typeface="+mn-ea"/>
                  <a:cs typeface="Segoe UI" panose="020B0502040204020203" pitchFamily="34" charset="0"/>
                </a:rPr>
              </a:br>
              <a:r>
                <a:rPr lang="en-US" sz="1800" dirty="0">
                  <a:solidFill>
                    <a:prstClr val="black"/>
                  </a:solidFill>
                  <a:latin typeface="Segoe UI Light"/>
                  <a:ea typeface="+mn-ea"/>
                  <a:cs typeface="Segoe UI" panose="020B0502040204020203" pitchFamily="34" charset="0"/>
                </a:rPr>
                <a:t>Control</a:t>
              </a:r>
            </a:p>
          </p:txBody>
        </p:sp>
        <p:sp>
          <p:nvSpPr>
            <p:cNvPr id="102" name="Rectangle 101">
              <a:extLst>
                <a:ext uri="{FF2B5EF4-FFF2-40B4-BE49-F238E27FC236}">
                  <a16:creationId xmlns:a16="http://schemas.microsoft.com/office/drawing/2014/main" id="{6DDB68CA-753B-481C-AB97-3D2EA3B4064A}"/>
                </a:ext>
              </a:extLst>
            </p:cNvPr>
            <p:cNvSpPr/>
            <p:nvPr/>
          </p:nvSpPr>
          <p:spPr>
            <a:xfrm>
              <a:off x="6777911" y="1624349"/>
              <a:ext cx="707070" cy="493039"/>
            </a:xfrm>
            <a:prstGeom prst="rect">
              <a:avLst/>
            </a:prstGeom>
          </p:spPr>
          <p:txBody>
            <a:bodyPr wrap="none">
              <a:spAutoFit/>
            </a:bodyPr>
            <a:lstStyle/>
            <a:p>
              <a:pPr eaLnBrk="1" hangingPunct="1">
                <a:defRPr/>
              </a:pPr>
              <a:r>
                <a:rPr lang="en-US" sz="1800" dirty="0">
                  <a:solidFill>
                    <a:prstClr val="black"/>
                  </a:solidFill>
                  <a:latin typeface="Segoe UI Light"/>
                  <a:ea typeface="+mn-ea"/>
                  <a:cs typeface="Segoe UI" panose="020B0502040204020203" pitchFamily="34" charset="0"/>
                </a:rPr>
                <a:t>Fire</a:t>
              </a:r>
            </a:p>
          </p:txBody>
        </p:sp>
        <p:sp>
          <p:nvSpPr>
            <p:cNvPr id="103" name="Rectangle 102">
              <a:extLst>
                <a:ext uri="{FF2B5EF4-FFF2-40B4-BE49-F238E27FC236}">
                  <a16:creationId xmlns:a16="http://schemas.microsoft.com/office/drawing/2014/main" id="{FCDB98BA-F44F-43D0-8D80-AEA32E125C44}"/>
                </a:ext>
              </a:extLst>
            </p:cNvPr>
            <p:cNvSpPr/>
            <p:nvPr/>
          </p:nvSpPr>
          <p:spPr>
            <a:xfrm>
              <a:off x="7148382" y="2182986"/>
              <a:ext cx="1674528" cy="493039"/>
            </a:xfrm>
            <a:prstGeom prst="rect">
              <a:avLst/>
            </a:prstGeom>
          </p:spPr>
          <p:txBody>
            <a:bodyPr wrap="none">
              <a:spAutoFit/>
            </a:bodyPr>
            <a:lstStyle/>
            <a:p>
              <a:pPr eaLnBrk="1" hangingPunct="1">
                <a:defRPr/>
              </a:pPr>
              <a:r>
                <a:rPr lang="en-US" sz="1800" dirty="0">
                  <a:solidFill>
                    <a:prstClr val="black"/>
                  </a:solidFill>
                  <a:latin typeface="Segoe UI Light"/>
                  <a:ea typeface="+mn-ea"/>
                  <a:cs typeface="Segoe UI" panose="020B0502040204020203" pitchFamily="34" charset="0"/>
                </a:rPr>
                <a:t>Emergency</a:t>
              </a:r>
            </a:p>
          </p:txBody>
        </p:sp>
        <p:sp>
          <p:nvSpPr>
            <p:cNvPr id="104" name="Rectangle 103">
              <a:extLst>
                <a:ext uri="{FF2B5EF4-FFF2-40B4-BE49-F238E27FC236}">
                  <a16:creationId xmlns:a16="http://schemas.microsoft.com/office/drawing/2014/main" id="{7870AB74-7831-4BD6-A043-6BC4433F1A52}"/>
                </a:ext>
              </a:extLst>
            </p:cNvPr>
            <p:cNvSpPr/>
            <p:nvPr/>
          </p:nvSpPr>
          <p:spPr>
            <a:xfrm>
              <a:off x="7491332" y="2974390"/>
              <a:ext cx="1022499" cy="861232"/>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Public</a:t>
              </a:r>
            </a:p>
            <a:p>
              <a:pPr algn="ctr" eaLnBrk="1" hangingPunct="1">
                <a:defRPr/>
              </a:pPr>
              <a:r>
                <a:rPr lang="en-US" sz="1800" dirty="0">
                  <a:solidFill>
                    <a:prstClr val="black"/>
                  </a:solidFill>
                  <a:latin typeface="Segoe UI Light"/>
                  <a:ea typeface="+mn-ea"/>
                  <a:cs typeface="Segoe UI" panose="020B0502040204020203" pitchFamily="34" charset="0"/>
                </a:rPr>
                <a:t>Safety</a:t>
              </a:r>
            </a:p>
          </p:txBody>
        </p:sp>
        <p:sp>
          <p:nvSpPr>
            <p:cNvPr id="105" name="Rectangle 104">
              <a:extLst>
                <a:ext uri="{FF2B5EF4-FFF2-40B4-BE49-F238E27FC236}">
                  <a16:creationId xmlns:a16="http://schemas.microsoft.com/office/drawing/2014/main" id="{0931AE56-F53F-476A-9BD4-EDD4A037F8A0}"/>
                </a:ext>
              </a:extLst>
            </p:cNvPr>
            <p:cNvSpPr/>
            <p:nvPr/>
          </p:nvSpPr>
          <p:spPr>
            <a:xfrm>
              <a:off x="6432844" y="3852550"/>
              <a:ext cx="1877757" cy="863349"/>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Law </a:t>
              </a:r>
              <a:br>
                <a:rPr lang="en-US" sz="1800" dirty="0">
                  <a:solidFill>
                    <a:prstClr val="black"/>
                  </a:solidFill>
                  <a:latin typeface="Segoe UI Light"/>
                  <a:ea typeface="+mn-ea"/>
                  <a:cs typeface="Segoe UI" panose="020B0502040204020203" pitchFamily="34" charset="0"/>
                </a:rPr>
              </a:br>
              <a:r>
                <a:rPr lang="en-US" sz="1800" dirty="0">
                  <a:solidFill>
                    <a:prstClr val="black"/>
                  </a:solidFill>
                  <a:latin typeface="Segoe UI Light"/>
                  <a:ea typeface="+mn-ea"/>
                  <a:cs typeface="Segoe UI" panose="020B0502040204020203" pitchFamily="34" charset="0"/>
                </a:rPr>
                <a:t>Enforcement</a:t>
              </a:r>
            </a:p>
          </p:txBody>
        </p:sp>
      </p:grpSp>
      <p:sp>
        <p:nvSpPr>
          <p:cNvPr id="106" name="Oval 105">
            <a:extLst>
              <a:ext uri="{FF2B5EF4-FFF2-40B4-BE49-F238E27FC236}">
                <a16:creationId xmlns:a16="http://schemas.microsoft.com/office/drawing/2014/main" id="{867B7E79-545A-48C7-B333-E4C02E78D78E}"/>
              </a:ext>
            </a:extLst>
          </p:cNvPr>
          <p:cNvSpPr/>
          <p:nvPr/>
        </p:nvSpPr>
        <p:spPr>
          <a:xfrm>
            <a:off x="2600325" y="4735513"/>
            <a:ext cx="919163" cy="895350"/>
          </a:xfrm>
          <a:prstGeom prst="ellipse">
            <a:avLst/>
          </a:prstGeom>
        </p:spPr>
        <p:style>
          <a:lnRef idx="1">
            <a:schemeClr val="accent5"/>
          </a:lnRef>
          <a:fillRef idx="3">
            <a:schemeClr val="accent5"/>
          </a:fillRef>
          <a:effectRef idx="2">
            <a:schemeClr val="accent5"/>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Cities</a:t>
            </a:r>
          </a:p>
        </p:txBody>
      </p:sp>
      <p:grpSp>
        <p:nvGrpSpPr>
          <p:cNvPr id="107" name="Group 106">
            <a:extLst>
              <a:ext uri="{FF2B5EF4-FFF2-40B4-BE49-F238E27FC236}">
                <a16:creationId xmlns:a16="http://schemas.microsoft.com/office/drawing/2014/main" id="{36D77329-2FD6-45FB-A4D5-D6070A68C1D1}"/>
              </a:ext>
            </a:extLst>
          </p:cNvPr>
          <p:cNvGrpSpPr>
            <a:grpSpLocks/>
          </p:cNvGrpSpPr>
          <p:nvPr/>
        </p:nvGrpSpPr>
        <p:grpSpPr bwMode="auto">
          <a:xfrm>
            <a:off x="3990975" y="4171950"/>
            <a:ext cx="3298825" cy="3163888"/>
            <a:chOff x="2259285" y="103102"/>
            <a:chExt cx="4399410" cy="4219576"/>
          </a:xfrm>
        </p:grpSpPr>
        <p:sp>
          <p:nvSpPr>
            <p:cNvPr id="108" name="Oval 107">
              <a:extLst>
                <a:ext uri="{FF2B5EF4-FFF2-40B4-BE49-F238E27FC236}">
                  <a16:creationId xmlns:a16="http://schemas.microsoft.com/office/drawing/2014/main" id="{B77B7F3B-4F62-424B-B6A5-DFF80E8AD7CD}"/>
                </a:ext>
              </a:extLst>
            </p:cNvPr>
            <p:cNvSpPr/>
            <p:nvPr/>
          </p:nvSpPr>
          <p:spPr>
            <a:xfrm>
              <a:off x="2259285" y="103102"/>
              <a:ext cx="4399410" cy="4219576"/>
            </a:xfrm>
            <a:prstGeom prst="ellipse">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endParaRPr lang="en-US" sz="1800">
                <a:solidFill>
                  <a:prstClr val="black"/>
                </a:solidFill>
                <a:latin typeface="Segoe UI Light"/>
                <a:cs typeface="Segoe UI" panose="020B0502040204020203" pitchFamily="34" charset="0"/>
              </a:endParaRPr>
            </a:p>
          </p:txBody>
        </p:sp>
        <p:sp>
          <p:nvSpPr>
            <p:cNvPr id="109" name="Rectangle 108">
              <a:extLst>
                <a:ext uri="{FF2B5EF4-FFF2-40B4-BE49-F238E27FC236}">
                  <a16:creationId xmlns:a16="http://schemas.microsoft.com/office/drawing/2014/main" id="{F7D39007-3EDB-4775-8510-44206F5FC739}"/>
                </a:ext>
              </a:extLst>
            </p:cNvPr>
            <p:cNvSpPr/>
            <p:nvPr/>
          </p:nvSpPr>
          <p:spPr>
            <a:xfrm>
              <a:off x="4160474" y="655691"/>
              <a:ext cx="2119254" cy="1600602"/>
            </a:xfrm>
            <a:prstGeom prst="rect">
              <a:avLst/>
            </a:prstGeom>
          </p:spPr>
          <p:txBody>
            <a:bodyPr>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Manufacturing Integration and Automation</a:t>
              </a:r>
              <a:endParaRPr lang="en-US" sz="1800" dirty="0">
                <a:solidFill>
                  <a:prstClr val="black"/>
                </a:solidFill>
                <a:latin typeface="Segoe UI Light"/>
                <a:ea typeface="+mn-ea"/>
                <a:cs typeface="Segoe UI" panose="020B0502040204020203" pitchFamily="34" charset="0"/>
              </a:endParaRPr>
            </a:p>
          </p:txBody>
        </p:sp>
        <p:sp>
          <p:nvSpPr>
            <p:cNvPr id="110" name="Rectangle 109">
              <a:extLst>
                <a:ext uri="{FF2B5EF4-FFF2-40B4-BE49-F238E27FC236}">
                  <a16:creationId xmlns:a16="http://schemas.microsoft.com/office/drawing/2014/main" id="{F3E8D176-0C0B-460A-AFB6-DCD079C2EE3D}"/>
                </a:ext>
              </a:extLst>
            </p:cNvPr>
            <p:cNvSpPr/>
            <p:nvPr/>
          </p:nvSpPr>
          <p:spPr>
            <a:xfrm>
              <a:off x="2773750" y="945747"/>
              <a:ext cx="1420598" cy="861700"/>
            </a:xfrm>
            <a:prstGeom prst="rect">
              <a:avLst/>
            </a:prstGeom>
          </p:spPr>
          <p:txBody>
            <a:bodyPr wrap="none">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Remote</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Servicing</a:t>
              </a:r>
              <a:endParaRPr lang="en-US" sz="1800" dirty="0">
                <a:solidFill>
                  <a:prstClr val="black"/>
                </a:solidFill>
                <a:latin typeface="Segoe UI Light"/>
                <a:ea typeface="+mn-ea"/>
                <a:cs typeface="Segoe UI" panose="020B0502040204020203" pitchFamily="34" charset="0"/>
              </a:endParaRPr>
            </a:p>
          </p:txBody>
        </p:sp>
        <p:sp>
          <p:nvSpPr>
            <p:cNvPr id="111" name="Rectangle 110">
              <a:extLst>
                <a:ext uri="{FF2B5EF4-FFF2-40B4-BE49-F238E27FC236}">
                  <a16:creationId xmlns:a16="http://schemas.microsoft.com/office/drawing/2014/main" id="{62BB854C-A522-42C3-B09D-A63BFA0EAFDB}"/>
                </a:ext>
              </a:extLst>
            </p:cNvPr>
            <p:cNvSpPr/>
            <p:nvPr/>
          </p:nvSpPr>
          <p:spPr>
            <a:xfrm>
              <a:off x="3082852" y="2819468"/>
              <a:ext cx="2146777" cy="1230091"/>
            </a:xfrm>
            <a:prstGeom prst="rect">
              <a:avLst/>
            </a:prstGeom>
          </p:spPr>
          <p:txBody>
            <a:bodyPr wrap="none">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Predictive and </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Reactive</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Maintenance</a:t>
              </a:r>
              <a:endParaRPr lang="en-US" sz="1800" dirty="0">
                <a:solidFill>
                  <a:prstClr val="black"/>
                </a:solidFill>
                <a:latin typeface="Segoe UI Light"/>
                <a:ea typeface="+mn-ea"/>
                <a:cs typeface="Segoe UI" panose="020B0502040204020203" pitchFamily="34" charset="0"/>
              </a:endParaRPr>
            </a:p>
          </p:txBody>
        </p:sp>
      </p:grpSp>
      <p:sp>
        <p:nvSpPr>
          <p:cNvPr id="112" name="Oval 111">
            <a:extLst>
              <a:ext uri="{FF2B5EF4-FFF2-40B4-BE49-F238E27FC236}">
                <a16:creationId xmlns:a16="http://schemas.microsoft.com/office/drawing/2014/main" id="{69BB89BD-C2F0-4C6B-B0DF-423E7E669A61}"/>
              </a:ext>
            </a:extLst>
          </p:cNvPr>
          <p:cNvSpPr/>
          <p:nvPr/>
        </p:nvSpPr>
        <p:spPr>
          <a:xfrm>
            <a:off x="5130800" y="5357813"/>
            <a:ext cx="919163" cy="89535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Factory</a:t>
            </a:r>
          </a:p>
        </p:txBody>
      </p:sp>
      <p:grpSp>
        <p:nvGrpSpPr>
          <p:cNvPr id="113" name="Group 112">
            <a:extLst>
              <a:ext uri="{FF2B5EF4-FFF2-40B4-BE49-F238E27FC236}">
                <a16:creationId xmlns:a16="http://schemas.microsoft.com/office/drawing/2014/main" id="{3FD5250F-A558-4429-9722-18F71B3E9ECE}"/>
              </a:ext>
            </a:extLst>
          </p:cNvPr>
          <p:cNvGrpSpPr>
            <a:grpSpLocks/>
          </p:cNvGrpSpPr>
          <p:nvPr/>
        </p:nvGrpSpPr>
        <p:grpSpPr bwMode="auto">
          <a:xfrm>
            <a:off x="6753225" y="4000500"/>
            <a:ext cx="2747963" cy="2616200"/>
            <a:chOff x="6089110" y="3910546"/>
            <a:chExt cx="3662322" cy="3487253"/>
          </a:xfrm>
        </p:grpSpPr>
        <p:sp>
          <p:nvSpPr>
            <p:cNvPr id="114" name="Oval 113">
              <a:extLst>
                <a:ext uri="{FF2B5EF4-FFF2-40B4-BE49-F238E27FC236}">
                  <a16:creationId xmlns:a16="http://schemas.microsoft.com/office/drawing/2014/main" id="{B945FC97-DF80-4355-986B-A8CE464A8924}"/>
                </a:ext>
              </a:extLst>
            </p:cNvPr>
            <p:cNvSpPr/>
            <p:nvPr/>
          </p:nvSpPr>
          <p:spPr>
            <a:xfrm>
              <a:off x="6089110" y="3910546"/>
              <a:ext cx="3636933" cy="3487253"/>
            </a:xfrm>
            <a:prstGeom prst="ellipse">
              <a:avLst/>
            </a:prstGeom>
            <a:ln/>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en-US" sz="1800">
                <a:solidFill>
                  <a:prstClr val="black"/>
                </a:solidFill>
                <a:cs typeface="Segoe UI" panose="020B0502040204020203" pitchFamily="34" charset="0"/>
              </a:endParaRPr>
            </a:p>
          </p:txBody>
        </p:sp>
        <p:sp>
          <p:nvSpPr>
            <p:cNvPr id="115" name="Rectangle 114">
              <a:extLst>
                <a:ext uri="{FF2B5EF4-FFF2-40B4-BE49-F238E27FC236}">
                  <a16:creationId xmlns:a16="http://schemas.microsoft.com/office/drawing/2014/main" id="{6E64E0BA-D778-46E2-8BA7-88194401262C}"/>
                </a:ext>
              </a:extLst>
            </p:cNvPr>
            <p:cNvSpPr/>
            <p:nvPr/>
          </p:nvSpPr>
          <p:spPr>
            <a:xfrm>
              <a:off x="8213299" y="6092196"/>
              <a:ext cx="1024011"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Safety</a:t>
              </a:r>
              <a:endParaRPr lang="en-US" sz="1800" dirty="0">
                <a:solidFill>
                  <a:prstClr val="black"/>
                </a:solidFill>
                <a:latin typeface="Segoe UI Light"/>
                <a:ea typeface="+mn-ea"/>
                <a:cs typeface="Segoe UI" panose="020B0502040204020203" pitchFamily="34" charset="0"/>
              </a:endParaRPr>
            </a:p>
          </p:txBody>
        </p:sp>
        <p:sp>
          <p:nvSpPr>
            <p:cNvPr id="116" name="Rectangle 115">
              <a:extLst>
                <a:ext uri="{FF2B5EF4-FFF2-40B4-BE49-F238E27FC236}">
                  <a16:creationId xmlns:a16="http://schemas.microsoft.com/office/drawing/2014/main" id="{7BBDA461-D6F9-48FA-9EE9-B20A3759E3E2}"/>
                </a:ext>
              </a:extLst>
            </p:cNvPr>
            <p:cNvSpPr/>
            <p:nvPr/>
          </p:nvSpPr>
          <p:spPr>
            <a:xfrm>
              <a:off x="6747101" y="6113356"/>
              <a:ext cx="1254625"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Security</a:t>
              </a:r>
              <a:endParaRPr lang="en-US" sz="1800" dirty="0">
                <a:solidFill>
                  <a:prstClr val="black"/>
                </a:solidFill>
                <a:latin typeface="Segoe UI Light"/>
                <a:ea typeface="+mn-ea"/>
                <a:cs typeface="Segoe UI" panose="020B0502040204020203" pitchFamily="34" charset="0"/>
              </a:endParaRPr>
            </a:p>
          </p:txBody>
        </p:sp>
        <p:sp>
          <p:nvSpPr>
            <p:cNvPr id="117" name="Rectangle 116">
              <a:extLst>
                <a:ext uri="{FF2B5EF4-FFF2-40B4-BE49-F238E27FC236}">
                  <a16:creationId xmlns:a16="http://schemas.microsoft.com/office/drawing/2014/main" id="{5D33964A-AA86-4D6C-91A4-CDE95B3B96CD}"/>
                </a:ext>
              </a:extLst>
            </p:cNvPr>
            <p:cNvSpPr/>
            <p:nvPr/>
          </p:nvSpPr>
          <p:spPr>
            <a:xfrm>
              <a:off x="6247790" y="5580111"/>
              <a:ext cx="1328676"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Comfort</a:t>
              </a:r>
              <a:endParaRPr lang="en-US" sz="1800" dirty="0">
                <a:solidFill>
                  <a:prstClr val="black"/>
                </a:solidFill>
                <a:latin typeface="Segoe UI Light"/>
                <a:ea typeface="+mn-ea"/>
                <a:cs typeface="Segoe UI" panose="020B0502040204020203" pitchFamily="34" charset="0"/>
              </a:endParaRPr>
            </a:p>
          </p:txBody>
        </p:sp>
        <p:sp>
          <p:nvSpPr>
            <p:cNvPr id="118" name="Rectangle 117">
              <a:extLst>
                <a:ext uri="{FF2B5EF4-FFF2-40B4-BE49-F238E27FC236}">
                  <a16:creationId xmlns:a16="http://schemas.microsoft.com/office/drawing/2014/main" id="{43DC6AB1-A8E2-4835-861E-07038CE92B16}"/>
                </a:ext>
              </a:extLst>
            </p:cNvPr>
            <p:cNvSpPr/>
            <p:nvPr/>
          </p:nvSpPr>
          <p:spPr>
            <a:xfrm>
              <a:off x="8469302" y="5372738"/>
              <a:ext cx="1282130"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Lighting</a:t>
              </a:r>
              <a:endParaRPr lang="en-US" sz="1800" dirty="0">
                <a:solidFill>
                  <a:prstClr val="black"/>
                </a:solidFill>
                <a:latin typeface="Segoe UI Light"/>
                <a:ea typeface="+mn-ea"/>
                <a:cs typeface="Segoe UI" panose="020B0502040204020203" pitchFamily="34" charset="0"/>
              </a:endParaRPr>
            </a:p>
          </p:txBody>
        </p:sp>
        <p:sp>
          <p:nvSpPr>
            <p:cNvPr id="119" name="Rectangle 118">
              <a:extLst>
                <a:ext uri="{FF2B5EF4-FFF2-40B4-BE49-F238E27FC236}">
                  <a16:creationId xmlns:a16="http://schemas.microsoft.com/office/drawing/2014/main" id="{7A4D1228-0202-4029-B4A8-DCD82E7A8E7A}"/>
                </a:ext>
              </a:extLst>
            </p:cNvPr>
            <p:cNvSpPr/>
            <p:nvPr/>
          </p:nvSpPr>
          <p:spPr>
            <a:xfrm>
              <a:off x="7912866" y="4630004"/>
              <a:ext cx="1768747" cy="490924"/>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Automation</a:t>
              </a:r>
              <a:endParaRPr lang="en-US" sz="1800" dirty="0">
                <a:solidFill>
                  <a:prstClr val="black"/>
                </a:solidFill>
                <a:latin typeface="Segoe UI Light"/>
                <a:ea typeface="+mn-ea"/>
                <a:cs typeface="Segoe UI" panose="020B0502040204020203" pitchFamily="34" charset="0"/>
              </a:endParaRPr>
            </a:p>
          </p:txBody>
        </p:sp>
      </p:grpSp>
      <p:sp>
        <p:nvSpPr>
          <p:cNvPr id="120" name="Oval 119">
            <a:extLst>
              <a:ext uri="{FF2B5EF4-FFF2-40B4-BE49-F238E27FC236}">
                <a16:creationId xmlns:a16="http://schemas.microsoft.com/office/drawing/2014/main" id="{5F5B97A7-4941-4D7F-96DC-D53466AFAFEE}"/>
              </a:ext>
            </a:extLst>
          </p:cNvPr>
          <p:cNvSpPr/>
          <p:nvPr/>
        </p:nvSpPr>
        <p:spPr>
          <a:xfrm>
            <a:off x="7580313" y="4803775"/>
            <a:ext cx="919162" cy="896938"/>
          </a:xfrm>
          <a:prstGeom prst="ellipse">
            <a:avLst/>
          </a:prstGeom>
        </p:spPr>
        <p:style>
          <a:lnRef idx="1">
            <a:schemeClr val="accent6"/>
          </a:lnRef>
          <a:fillRef idx="3">
            <a:schemeClr val="accent6"/>
          </a:fillRef>
          <a:effectRef idx="2">
            <a:schemeClr val="accent6"/>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Home</a:t>
            </a:r>
          </a:p>
        </p:txBody>
      </p:sp>
      <p:sp>
        <p:nvSpPr>
          <p:cNvPr id="3" name="Left-Right Arrow 2">
            <a:extLst>
              <a:ext uri="{FF2B5EF4-FFF2-40B4-BE49-F238E27FC236}">
                <a16:creationId xmlns:a16="http://schemas.microsoft.com/office/drawing/2014/main" id="{BAE7A3C2-7403-4CAA-926C-A37538D2CCEE}"/>
              </a:ext>
            </a:extLst>
          </p:cNvPr>
          <p:cNvSpPr/>
          <p:nvPr/>
        </p:nvSpPr>
        <p:spPr>
          <a:xfrm>
            <a:off x="430213" y="3606800"/>
            <a:ext cx="8247062" cy="850900"/>
          </a:xfrm>
          <a:prstGeom prst="lef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sz="1800">
              <a:solidFill>
                <a:schemeClr val="bg2"/>
              </a:solidFill>
            </a:endParaRPr>
          </a:p>
        </p:txBody>
      </p:sp>
      <p:sp>
        <p:nvSpPr>
          <p:cNvPr id="36895" name="TextBox 3">
            <a:extLst>
              <a:ext uri="{FF2B5EF4-FFF2-40B4-BE49-F238E27FC236}">
                <a16:creationId xmlns:a16="http://schemas.microsoft.com/office/drawing/2014/main" id="{191CAFE0-DC00-4694-AB8C-799DBD084AE6}"/>
              </a:ext>
            </a:extLst>
          </p:cNvPr>
          <p:cNvSpPr txBox="1">
            <a:spLocks noChangeArrowheads="1"/>
          </p:cNvSpPr>
          <p:nvPr/>
        </p:nvSpPr>
        <p:spPr bwMode="auto">
          <a:xfrm>
            <a:off x="2192338" y="3836988"/>
            <a:ext cx="520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800">
                <a:solidFill>
                  <a:schemeClr val="bg2"/>
                </a:solidFill>
              </a:rPr>
              <a:t>Internet of Things spans from end-to-end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heel(1)">
                                      <p:cBhvr>
                                        <p:cTn id="17" dur="2000"/>
                                        <p:tgtEl>
                                          <p:spTgt spid="86"/>
                                        </p:tgtEl>
                                      </p:cBhvr>
                                    </p:animEffect>
                                  </p:childTnLst>
                                </p:cTn>
                              </p:par>
                            </p:childTnLst>
                          </p:cTn>
                        </p:par>
                        <p:par>
                          <p:cTn id="18" fill="hold" nodeType="afterGroup">
                            <p:stCondLst>
                              <p:cond delay="2000"/>
                            </p:stCondLst>
                            <p:childTnLst>
                              <p:par>
                                <p:cTn id="19" presetID="21" presetClass="entr" presetSubtype="1"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heel(1)">
                                      <p:cBhvr>
                                        <p:cTn id="21" dur="2000"/>
                                        <p:tgtEl>
                                          <p:spTgt spid="97"/>
                                        </p:tgtEl>
                                      </p:cBhvr>
                                    </p:animEffect>
                                  </p:childTnLst>
                                </p:cTn>
                              </p:par>
                            </p:childTnLst>
                          </p:cTn>
                        </p:par>
                        <p:par>
                          <p:cTn id="22" fill="hold" nodeType="afterGroup">
                            <p:stCondLst>
                              <p:cond delay="4000"/>
                            </p:stCondLst>
                            <p:childTnLst>
                              <p:par>
                                <p:cTn id="23" presetID="21" presetClass="entr" presetSubtype="1"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wheel(1)">
                                      <p:cBhvr>
                                        <p:cTn id="25" dur="2000"/>
                                        <p:tgtEl>
                                          <p:spTgt spid="107"/>
                                        </p:tgtEl>
                                      </p:cBhvr>
                                    </p:animEffect>
                                  </p:childTnLst>
                                </p:cTn>
                              </p:par>
                            </p:childTnLst>
                          </p:cTn>
                        </p:par>
                        <p:par>
                          <p:cTn id="26" fill="hold" nodeType="afterGroup">
                            <p:stCondLst>
                              <p:cond delay="6000"/>
                            </p:stCondLst>
                            <p:childTnLst>
                              <p:par>
                                <p:cTn id="27" presetID="21" presetClass="entr" presetSubtype="1" fill="hold" nodeType="after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heel(1)">
                                      <p:cBhvr>
                                        <p:cTn id="29" dur="2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6" grpId="0" animBg="1"/>
      <p:bldP spid="112" grpId="0" animBg="1"/>
      <p:bldP spid="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21EABED-2320-4A78-8F73-52287FE12958}"/>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38915" name="Inhaltsplatzhalter 8">
            <a:extLst>
              <a:ext uri="{FF2B5EF4-FFF2-40B4-BE49-F238E27FC236}">
                <a16:creationId xmlns:a16="http://schemas.microsoft.com/office/drawing/2014/main" id="{F9990CAE-87A8-4AEB-A092-ED1798777A86}"/>
              </a:ext>
            </a:extLst>
          </p:cNvPr>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a:solidFill>
                  <a:schemeClr val="accent1"/>
                </a:solidFill>
              </a:rPr>
              <a:t>Challenges</a:t>
            </a:r>
            <a:endParaRPr lang="de-DE" altLang="de-DE" sz="1800" b="1">
              <a:solidFill>
                <a:schemeClr val="accent1"/>
              </a:solidFill>
            </a:endParaRPr>
          </a:p>
        </p:txBody>
      </p:sp>
      <p:sp>
        <p:nvSpPr>
          <p:cNvPr id="38916" name="Title 1">
            <a:extLst>
              <a:ext uri="{FF2B5EF4-FFF2-40B4-BE49-F238E27FC236}">
                <a16:creationId xmlns:a16="http://schemas.microsoft.com/office/drawing/2014/main" id="{478263CA-03DA-4747-9BD9-7DFFEA7EB50D}"/>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a:t>Things</a:t>
            </a:r>
            <a:br>
              <a:rPr lang="en-US" altLang="de-DE" sz="3600"/>
            </a:br>
            <a:endParaRPr lang="en-US" altLang="de-DE"/>
          </a:p>
        </p:txBody>
      </p:sp>
      <p:sp>
        <p:nvSpPr>
          <p:cNvPr id="38917" name="Inhaltsplatzhalter 2">
            <a:extLst>
              <a:ext uri="{FF2B5EF4-FFF2-40B4-BE49-F238E27FC236}">
                <a16:creationId xmlns:a16="http://schemas.microsoft.com/office/drawing/2014/main" id="{DFBAA189-B055-47B9-B0DD-4321D14DCE25}"/>
              </a:ext>
            </a:extLst>
          </p:cNvPr>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b="1" dirty="0"/>
              <a:t>Memory</a:t>
            </a:r>
          </a:p>
          <a:p>
            <a:pPr marL="0" indent="0" eaLnBrk="1" hangingPunct="1">
              <a:buFont typeface="Times" panose="02020603050405020304" pitchFamily="18" charset="0"/>
              <a:buNone/>
            </a:pPr>
            <a:r>
              <a:rPr lang="en-US" altLang="de-DE" b="1" dirty="0"/>
              <a:t>Processor</a:t>
            </a:r>
          </a:p>
          <a:p>
            <a:pPr marL="0" indent="0" eaLnBrk="1" hangingPunct="1">
              <a:buFont typeface="Times" panose="02020603050405020304" pitchFamily="18" charset="0"/>
              <a:buNone/>
            </a:pPr>
            <a:r>
              <a:rPr lang="en-US" altLang="de-DE" b="1" dirty="0"/>
              <a:t>Energy (Battery) , lifetime</a:t>
            </a:r>
          </a:p>
          <a:p>
            <a:pPr marL="0" indent="0" eaLnBrk="1" hangingPunct="1">
              <a:buFont typeface="Times" panose="02020603050405020304" pitchFamily="18" charset="0"/>
              <a:buNone/>
            </a:pPr>
            <a:r>
              <a:rPr lang="en-US" altLang="de-DE" b="1" dirty="0"/>
              <a:t>Security</a:t>
            </a:r>
          </a:p>
          <a:p>
            <a:pPr marL="0" indent="0" eaLnBrk="1" hangingPunct="1">
              <a:buFont typeface="Times" panose="02020603050405020304" pitchFamily="18" charset="0"/>
              <a:buNone/>
            </a:pPr>
            <a:r>
              <a:rPr lang="en-US" altLang="de-DE" dirty="0"/>
              <a:t>Various generations (old vs new)</a:t>
            </a:r>
          </a:p>
          <a:p>
            <a:pPr marL="0" indent="0" eaLnBrk="1" hangingPunct="1">
              <a:buFont typeface="Times" panose="02020603050405020304" pitchFamily="18" charset="0"/>
              <a:buNone/>
            </a:pPr>
            <a:r>
              <a:rPr lang="en-US" altLang="de-DE" dirty="0"/>
              <a:t>Heterogeneous platforms</a:t>
            </a:r>
          </a:p>
          <a:p>
            <a:pPr marL="0" indent="0" eaLnBrk="1" hangingPunct="1">
              <a:buFont typeface="Times" panose="02020603050405020304" pitchFamily="18" charset="0"/>
              <a:buNone/>
            </a:pPr>
            <a:r>
              <a:rPr lang="en-US" altLang="de-DE" dirty="0"/>
              <a:t>Provisioning</a:t>
            </a:r>
          </a:p>
          <a:p>
            <a:pPr marL="0" indent="0" eaLnBrk="1" hangingPunct="1">
              <a:buFont typeface="Times" panose="02020603050405020304" pitchFamily="18" charset="0"/>
              <a:buNone/>
            </a:pPr>
            <a:r>
              <a:rPr lang="en-US" altLang="de-DE" dirty="0"/>
              <a:t>Variety of device categories (sensor, gateways)</a:t>
            </a:r>
          </a:p>
          <a:p>
            <a:pPr marL="0" indent="0" eaLnBrk="1" hangingPunct="1">
              <a:buFont typeface="Times" panose="02020603050405020304" pitchFamily="18" charset="0"/>
              <a:buNone/>
            </a:pPr>
            <a:r>
              <a:rPr lang="en-US" altLang="de-DE" dirty="0"/>
              <a:t>Variety of device types</a:t>
            </a:r>
          </a:p>
          <a:p>
            <a:pPr marL="0" indent="0" eaLnBrk="1" hangingPunct="1">
              <a:buFont typeface="Times" panose="02020603050405020304" pitchFamily="18" charset="0"/>
              <a:buNone/>
            </a:pPr>
            <a:r>
              <a:rPr lang="en-US" altLang="de-DE" dirty="0"/>
              <a:t>Programming languages</a:t>
            </a:r>
          </a:p>
          <a:p>
            <a:pPr marL="0" indent="0" eaLnBrk="1" hangingPunct="1">
              <a:buFont typeface="Times" panose="02020603050405020304" pitchFamily="18" charset="0"/>
              <a:buNone/>
            </a:pPr>
            <a:r>
              <a:rPr lang="en-US" altLang="de-DE" dirty="0">
                <a:solidFill>
                  <a:srgbClr val="FF0000"/>
                </a:solidFill>
              </a:rPr>
              <a:t>Physical size</a:t>
            </a:r>
          </a:p>
          <a:p>
            <a:pPr marL="0" indent="0" eaLnBrk="1" hangingPunct="1">
              <a:buFont typeface="Times" panose="02020603050405020304" pitchFamily="18" charset="0"/>
              <a:buNone/>
            </a:pPr>
            <a:r>
              <a:rPr lang="en-US" altLang="de-DE" dirty="0">
                <a:solidFill>
                  <a:srgbClr val="FF0000"/>
                </a:solidFill>
              </a:rPr>
              <a:t>Inputs</a:t>
            </a:r>
          </a:p>
          <a:p>
            <a:pPr marL="0" indent="0" eaLnBrk="1" hangingPunct="1">
              <a:buFont typeface="Times" panose="02020603050405020304" pitchFamily="18" charset="0"/>
              <a:buNone/>
            </a:pPr>
            <a:r>
              <a:rPr lang="en-US" altLang="de-DE" dirty="0">
                <a:solidFill>
                  <a:srgbClr val="FF0000"/>
                </a:solidFill>
              </a:rPr>
              <a:t>Connectivity</a:t>
            </a:r>
          </a:p>
          <a:p>
            <a:pPr marL="0" indent="0" eaLnBrk="1" hangingPunct="1">
              <a:buFont typeface="Times" panose="02020603050405020304" pitchFamily="18" charset="0"/>
              <a:buNone/>
            </a:pPr>
            <a:endParaRPr lang="de-DE" altLang="de-DE" dirty="0"/>
          </a:p>
        </p:txBody>
      </p:sp>
      <p:sp>
        <p:nvSpPr>
          <p:cNvPr id="38918" name="Textplatzhalter 3">
            <a:extLst>
              <a:ext uri="{FF2B5EF4-FFF2-40B4-BE49-F238E27FC236}">
                <a16:creationId xmlns:a16="http://schemas.microsoft.com/office/drawing/2014/main" id="{3B57E292-A7F3-43F8-93F1-699BBEEE8EBA}"/>
              </a:ext>
            </a:extLst>
          </p:cNvPr>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a:solidFill>
                  <a:schemeClr val="accent1"/>
                </a:solidFill>
              </a:rPr>
              <a:t>Technology</a:t>
            </a:r>
            <a:endParaRPr lang="de-DE" altLang="de-DE" sz="1800" b="1">
              <a:solidFill>
                <a:schemeClr val="accent1"/>
              </a:solidFill>
            </a:endParaRPr>
          </a:p>
        </p:txBody>
      </p:sp>
      <p:sp>
        <p:nvSpPr>
          <p:cNvPr id="38919" name="Inhaltsplatzhalter 5">
            <a:extLst>
              <a:ext uri="{FF2B5EF4-FFF2-40B4-BE49-F238E27FC236}">
                <a16:creationId xmlns:a16="http://schemas.microsoft.com/office/drawing/2014/main" id="{0A513996-2820-4C45-8A20-2DDB68BB9843}"/>
              </a:ext>
            </a:extLst>
          </p:cNvPr>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a:t>Microcontroller vs OS powered</a:t>
            </a:r>
          </a:p>
          <a:p>
            <a:pPr marL="0" indent="0" eaLnBrk="1" hangingPunct="1">
              <a:buFont typeface="Times" panose="02020603050405020304" pitchFamily="18" charset="0"/>
              <a:buNone/>
            </a:pPr>
            <a:r>
              <a:rPr lang="en-US" altLang="de-DE"/>
              <a:t>C, Java, Python, JavaScript, C++, C#, ….</a:t>
            </a:r>
          </a:p>
          <a:p>
            <a:pPr marL="0" indent="0" eaLnBrk="1" hangingPunct="1">
              <a:buFont typeface="Times" panose="02020603050405020304" pitchFamily="18" charset="0"/>
              <a:buNone/>
            </a:pPr>
            <a:endParaRPr lang="de-DE" altLang="de-DE"/>
          </a:p>
        </p:txBody>
      </p:sp>
      <p:pic>
        <p:nvPicPr>
          <p:cNvPr id="38920" name="Picture 83">
            <a:extLst>
              <a:ext uri="{FF2B5EF4-FFF2-40B4-BE49-F238E27FC236}">
                <a16:creationId xmlns:a16="http://schemas.microsoft.com/office/drawing/2014/main" id="{5B95D36E-E449-4D03-BE27-AA3C8CD4C423}"/>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94625" y="5416550"/>
            <a:ext cx="12858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84">
            <a:extLst>
              <a:ext uri="{FF2B5EF4-FFF2-40B4-BE49-F238E27FC236}">
                <a16:creationId xmlns:a16="http://schemas.microsoft.com/office/drawing/2014/main" id="{A670A91F-2B6C-4C3E-9642-0AF8CE2B25B9}"/>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32300" y="5991225"/>
            <a:ext cx="1646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3">
            <a:extLst>
              <a:ext uri="{FF2B5EF4-FFF2-40B4-BE49-F238E27FC236}">
                <a16:creationId xmlns:a16="http://schemas.microsoft.com/office/drawing/2014/main" id="{77D89C6F-73A4-4F8D-AC8D-2A33217675E4}"/>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98700" y="5249863"/>
            <a:ext cx="11461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5">
            <a:extLst>
              <a:ext uri="{FF2B5EF4-FFF2-40B4-BE49-F238E27FC236}">
                <a16:creationId xmlns:a16="http://schemas.microsoft.com/office/drawing/2014/main" id="{22A60483-7CC9-4053-AD07-FD5CF175EEAD}"/>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20638" y="5691188"/>
            <a:ext cx="12906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6">
            <a:extLst>
              <a:ext uri="{FF2B5EF4-FFF2-40B4-BE49-F238E27FC236}">
                <a16:creationId xmlns:a16="http://schemas.microsoft.com/office/drawing/2014/main" id="{3F51DD1A-424B-4716-BBD5-9C58E5389B97}"/>
              </a:ext>
            </a:extLst>
          </p:cNvPr>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319463" y="5367338"/>
            <a:ext cx="11811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7">
            <a:extLst>
              <a:ext uri="{FF2B5EF4-FFF2-40B4-BE49-F238E27FC236}">
                <a16:creationId xmlns:a16="http://schemas.microsoft.com/office/drawing/2014/main" id="{CEDDC8FC-446D-41E5-9858-46DD06506CF1}"/>
              </a:ext>
            </a:extLst>
          </p:cNvPr>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6299200" y="5476875"/>
            <a:ext cx="13493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6" name="Picture 74">
            <a:extLst>
              <a:ext uri="{FF2B5EF4-FFF2-40B4-BE49-F238E27FC236}">
                <a16:creationId xmlns:a16="http://schemas.microsoft.com/office/drawing/2014/main" id="{3782A029-C1D7-46B7-A715-20F994CC38B7}"/>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1184275" y="5299075"/>
            <a:ext cx="12636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F6D85AB-C01E-4147-8A58-B38D230BF85C}"/>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0963" name="Inhaltsplatzhalter 8">
            <a:extLst>
              <a:ext uri="{FF2B5EF4-FFF2-40B4-BE49-F238E27FC236}">
                <a16:creationId xmlns:a16="http://schemas.microsoft.com/office/drawing/2014/main" id="{A0B6F11B-60CD-48BC-A98C-11E3C7A2353D}"/>
              </a:ext>
            </a:extLst>
          </p:cNvPr>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a:solidFill>
                  <a:schemeClr val="accent1"/>
                </a:solidFill>
              </a:rPr>
              <a:t>Challenges</a:t>
            </a:r>
            <a:endParaRPr lang="de-DE" altLang="de-DE" sz="1800" b="1">
              <a:solidFill>
                <a:schemeClr val="accent1"/>
              </a:solidFill>
            </a:endParaRPr>
          </a:p>
        </p:txBody>
      </p:sp>
      <p:sp>
        <p:nvSpPr>
          <p:cNvPr id="40964" name="Title 1">
            <a:extLst>
              <a:ext uri="{FF2B5EF4-FFF2-40B4-BE49-F238E27FC236}">
                <a16:creationId xmlns:a16="http://schemas.microsoft.com/office/drawing/2014/main" id="{930E52BF-DD88-474F-9FE3-384A4BC91E1B}"/>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a:t>Connectivity</a:t>
            </a:r>
            <a:br>
              <a:rPr lang="en-US" altLang="de-DE" sz="3600"/>
            </a:br>
            <a:endParaRPr lang="en-US" altLang="de-DE"/>
          </a:p>
        </p:txBody>
      </p:sp>
      <p:sp>
        <p:nvSpPr>
          <p:cNvPr id="40965" name="Inhaltsplatzhalter 2">
            <a:extLst>
              <a:ext uri="{FF2B5EF4-FFF2-40B4-BE49-F238E27FC236}">
                <a16:creationId xmlns:a16="http://schemas.microsoft.com/office/drawing/2014/main" id="{6012B714-9870-4A6B-811E-41F645873CAE}"/>
              </a:ext>
            </a:extLst>
          </p:cNvPr>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dirty="0"/>
              <a:t>Amount of connected things</a:t>
            </a:r>
          </a:p>
          <a:p>
            <a:pPr marL="0" indent="0" eaLnBrk="1" hangingPunct="1">
              <a:buFont typeface="Times" panose="02020603050405020304" pitchFamily="18" charset="0"/>
              <a:buNone/>
            </a:pPr>
            <a:r>
              <a:rPr lang="en-US" altLang="de-DE" b="1" dirty="0"/>
              <a:t>Variety of protocols</a:t>
            </a:r>
          </a:p>
          <a:p>
            <a:pPr marL="0" indent="0" eaLnBrk="1" hangingPunct="1">
              <a:buFont typeface="Times" panose="02020603050405020304" pitchFamily="18" charset="0"/>
              <a:buNone/>
            </a:pPr>
            <a:r>
              <a:rPr lang="en-US" altLang="de-DE" dirty="0"/>
              <a:t>Variety of communication pattern</a:t>
            </a:r>
          </a:p>
          <a:p>
            <a:pPr marL="0" indent="0" eaLnBrk="1" hangingPunct="1">
              <a:buFont typeface="Times" panose="02020603050405020304" pitchFamily="18" charset="0"/>
              <a:buNone/>
            </a:pPr>
            <a:r>
              <a:rPr lang="en-US" altLang="de-DE" dirty="0"/>
              <a:t>Security</a:t>
            </a:r>
          </a:p>
          <a:p>
            <a:pPr marL="0" indent="0" eaLnBrk="1" hangingPunct="1">
              <a:buFont typeface="Times" panose="02020603050405020304" pitchFamily="18" charset="0"/>
              <a:buNone/>
            </a:pPr>
            <a:r>
              <a:rPr lang="en-US" altLang="de-DE" dirty="0"/>
              <a:t>Variety of topologies</a:t>
            </a:r>
          </a:p>
          <a:p>
            <a:pPr marL="0" indent="0" eaLnBrk="1" hangingPunct="1">
              <a:buFont typeface="Times" panose="02020603050405020304" pitchFamily="18" charset="0"/>
              <a:buNone/>
            </a:pPr>
            <a:r>
              <a:rPr lang="en-US" altLang="de-DE" dirty="0"/>
              <a:t>Discovery</a:t>
            </a:r>
          </a:p>
          <a:p>
            <a:pPr marL="0" indent="0" eaLnBrk="1" hangingPunct="1">
              <a:buFont typeface="Times" panose="02020603050405020304" pitchFamily="18" charset="0"/>
              <a:buNone/>
            </a:pPr>
            <a:r>
              <a:rPr lang="en-US" altLang="de-DE" b="1" dirty="0"/>
              <a:t>Coverage</a:t>
            </a:r>
          </a:p>
          <a:p>
            <a:pPr marL="0" indent="0" eaLnBrk="1" hangingPunct="1">
              <a:buFont typeface="Times" panose="02020603050405020304" pitchFamily="18" charset="0"/>
              <a:buNone/>
            </a:pPr>
            <a:r>
              <a:rPr lang="en-US" altLang="de-DE" dirty="0"/>
              <a:t>Partial connectivity</a:t>
            </a:r>
          </a:p>
          <a:p>
            <a:pPr marL="0" indent="0" eaLnBrk="1" hangingPunct="1">
              <a:buFont typeface="Times" panose="02020603050405020304" pitchFamily="18" charset="0"/>
              <a:buNone/>
            </a:pPr>
            <a:r>
              <a:rPr lang="en-US" altLang="de-DE" dirty="0">
                <a:solidFill>
                  <a:srgbClr val="FF0000"/>
                </a:solidFill>
              </a:rPr>
              <a:t>Stability</a:t>
            </a:r>
          </a:p>
          <a:p>
            <a:pPr marL="0" indent="0" eaLnBrk="1" hangingPunct="1">
              <a:buFont typeface="Times" panose="02020603050405020304" pitchFamily="18" charset="0"/>
              <a:buNone/>
            </a:pPr>
            <a:r>
              <a:rPr lang="en-US" altLang="de-DE" dirty="0">
                <a:solidFill>
                  <a:srgbClr val="FF0000"/>
                </a:solidFill>
              </a:rPr>
              <a:t>Bandwidth</a:t>
            </a:r>
          </a:p>
          <a:p>
            <a:pPr marL="0" indent="0" eaLnBrk="1" hangingPunct="1">
              <a:buFont typeface="Times" panose="02020603050405020304" pitchFamily="18" charset="0"/>
              <a:buNone/>
            </a:pPr>
            <a:r>
              <a:rPr lang="en-US" altLang="de-DE" dirty="0">
                <a:solidFill>
                  <a:srgbClr val="FF0000"/>
                </a:solidFill>
              </a:rPr>
              <a:t>Interference</a:t>
            </a:r>
          </a:p>
          <a:p>
            <a:pPr marL="0" indent="0" eaLnBrk="1" hangingPunct="1">
              <a:buFont typeface="Times" panose="02020603050405020304" pitchFamily="18" charset="0"/>
              <a:buNone/>
            </a:pPr>
            <a:r>
              <a:rPr lang="en-US" altLang="de-DE" dirty="0" err="1">
                <a:solidFill>
                  <a:srgbClr val="FF0000"/>
                </a:solidFill>
              </a:rPr>
              <a:t>Internationalisation</a:t>
            </a:r>
            <a:endParaRPr lang="en-US" altLang="de-DE" dirty="0">
              <a:solidFill>
                <a:srgbClr val="FF0000"/>
              </a:solidFill>
            </a:endParaRPr>
          </a:p>
          <a:p>
            <a:pPr marL="0" indent="0" eaLnBrk="1" hangingPunct="1">
              <a:buFont typeface="Times" panose="02020603050405020304" pitchFamily="18" charset="0"/>
              <a:buNone/>
            </a:pPr>
            <a:endParaRPr lang="de-DE" altLang="de-DE" dirty="0"/>
          </a:p>
        </p:txBody>
      </p:sp>
      <p:sp>
        <p:nvSpPr>
          <p:cNvPr id="40966" name="Textplatzhalter 3">
            <a:extLst>
              <a:ext uri="{FF2B5EF4-FFF2-40B4-BE49-F238E27FC236}">
                <a16:creationId xmlns:a16="http://schemas.microsoft.com/office/drawing/2014/main" id="{B48FDDFD-9CF2-4675-AE59-6021F286CD01}"/>
              </a:ext>
            </a:extLst>
          </p:cNvPr>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a:solidFill>
                  <a:schemeClr val="accent1"/>
                </a:solidFill>
              </a:rPr>
              <a:t>Technology</a:t>
            </a:r>
            <a:endParaRPr lang="de-DE" altLang="de-DE" sz="1800" b="1">
              <a:solidFill>
                <a:schemeClr val="accent1"/>
              </a:solidFill>
            </a:endParaRPr>
          </a:p>
        </p:txBody>
      </p:sp>
      <p:sp>
        <p:nvSpPr>
          <p:cNvPr id="40967" name="Inhaltsplatzhalter 5">
            <a:extLst>
              <a:ext uri="{FF2B5EF4-FFF2-40B4-BE49-F238E27FC236}">
                <a16:creationId xmlns:a16="http://schemas.microsoft.com/office/drawing/2014/main" id="{34EAF5A9-E5B5-4F1B-BC8A-20D08D1C34B1}"/>
              </a:ext>
            </a:extLst>
          </p:cNvPr>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a:t>Device-/Configuration Management</a:t>
            </a:r>
          </a:p>
          <a:p>
            <a:pPr marL="0" indent="0" eaLnBrk="1" hangingPunct="1">
              <a:buFont typeface="Times" panose="02020603050405020304" pitchFamily="18" charset="0"/>
              <a:buNone/>
            </a:pPr>
            <a:r>
              <a:rPr lang="en-US" altLang="de-DE"/>
              <a:t>HTTPs, MQTT, AMQP, CoAP</a:t>
            </a:r>
          </a:p>
          <a:p>
            <a:pPr marL="0" indent="0" eaLnBrk="1" hangingPunct="1">
              <a:buFont typeface="Times" panose="02020603050405020304" pitchFamily="18" charset="0"/>
              <a:buNone/>
            </a:pPr>
            <a:r>
              <a:rPr lang="en-US" altLang="de-DE"/>
              <a:t>CAN, Modbus, </a:t>
            </a:r>
          </a:p>
          <a:p>
            <a:pPr marL="0" indent="0" eaLnBrk="1" hangingPunct="1">
              <a:buFont typeface="Times" panose="02020603050405020304" pitchFamily="18" charset="0"/>
              <a:buNone/>
            </a:pPr>
            <a:r>
              <a:rPr lang="en-US" altLang="de-DE"/>
              <a:t>Bluetooth Low Energy (BLE), Zigbee</a:t>
            </a:r>
          </a:p>
          <a:p>
            <a:pPr marL="0" indent="0" eaLnBrk="1" hangingPunct="1">
              <a:buFont typeface="Times" panose="02020603050405020304" pitchFamily="18" charset="0"/>
              <a:buNone/>
            </a:pPr>
            <a:r>
              <a:rPr lang="en-US" altLang="de-DE"/>
              <a:t>6LowPan</a:t>
            </a:r>
          </a:p>
          <a:p>
            <a:pPr marL="0" indent="0" eaLnBrk="1" hangingPunct="1">
              <a:buFont typeface="Times" panose="02020603050405020304" pitchFamily="18" charset="0"/>
              <a:buNone/>
            </a:pPr>
            <a:r>
              <a:rPr lang="en-US" altLang="de-DE"/>
              <a:t>OPC-UA</a:t>
            </a:r>
          </a:p>
          <a:p>
            <a:pPr marL="0" indent="0" eaLnBrk="1" hangingPunct="1">
              <a:buFont typeface="Times" panose="02020603050405020304" pitchFamily="18" charset="0"/>
              <a:buNone/>
            </a:pPr>
            <a:r>
              <a:rPr lang="en-US" altLang="de-DE"/>
              <a:t>LORA, MIOTY, …</a:t>
            </a:r>
          </a:p>
        </p:txBody>
      </p:sp>
      <p:pic>
        <p:nvPicPr>
          <p:cNvPr id="40968" name="Grafik 6">
            <a:extLst>
              <a:ext uri="{FF2B5EF4-FFF2-40B4-BE49-F238E27FC236}">
                <a16:creationId xmlns:a16="http://schemas.microsoft.com/office/drawing/2014/main" id="{56380F4D-FA21-40EF-8489-0AF7B6BE7C4E}"/>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57888" y="4670425"/>
            <a:ext cx="2727325"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hteck 15">
            <a:extLst>
              <a:ext uri="{FF2B5EF4-FFF2-40B4-BE49-F238E27FC236}">
                <a16:creationId xmlns:a16="http://schemas.microsoft.com/office/drawing/2014/main" id="{8D87312A-4790-434A-82B6-0061BD7ECE97}"/>
              </a:ext>
            </a:extLst>
          </p:cNvPr>
          <p:cNvSpPr/>
          <p:nvPr/>
        </p:nvSpPr>
        <p:spPr bwMode="auto">
          <a:xfrm>
            <a:off x="1132683" y="5251451"/>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7" name="Rechteck 16">
            <a:extLst>
              <a:ext uri="{FF2B5EF4-FFF2-40B4-BE49-F238E27FC236}">
                <a16:creationId xmlns:a16="http://schemas.microsoft.com/office/drawing/2014/main" id="{EDA09DAE-7323-4C33-A193-427EA470AD15}"/>
              </a:ext>
            </a:extLst>
          </p:cNvPr>
          <p:cNvSpPr/>
          <p:nvPr/>
        </p:nvSpPr>
        <p:spPr bwMode="auto">
          <a:xfrm>
            <a:off x="1132683" y="5403851"/>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8" name="Rechteck 17">
            <a:extLst>
              <a:ext uri="{FF2B5EF4-FFF2-40B4-BE49-F238E27FC236}">
                <a16:creationId xmlns:a16="http://schemas.microsoft.com/office/drawing/2014/main" id="{207477BD-8FB3-4A20-8FA4-926E546AF9B5}"/>
              </a:ext>
            </a:extLst>
          </p:cNvPr>
          <p:cNvSpPr/>
          <p:nvPr/>
        </p:nvSpPr>
        <p:spPr bwMode="auto">
          <a:xfrm>
            <a:off x="1132683" y="5556251"/>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9" name="Rechteck 18">
            <a:extLst>
              <a:ext uri="{FF2B5EF4-FFF2-40B4-BE49-F238E27FC236}">
                <a16:creationId xmlns:a16="http://schemas.microsoft.com/office/drawing/2014/main" id="{9A726A31-93D1-45F0-A6E9-087325EF307E}"/>
              </a:ext>
            </a:extLst>
          </p:cNvPr>
          <p:cNvSpPr/>
          <p:nvPr/>
        </p:nvSpPr>
        <p:spPr bwMode="auto">
          <a:xfrm>
            <a:off x="1132683" y="5708651"/>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0" name="Rechteck 19">
            <a:extLst>
              <a:ext uri="{FF2B5EF4-FFF2-40B4-BE49-F238E27FC236}">
                <a16:creationId xmlns:a16="http://schemas.microsoft.com/office/drawing/2014/main" id="{FB3EBFF2-8B50-4B2B-8804-C8E0A8B669EA}"/>
              </a:ext>
            </a:extLst>
          </p:cNvPr>
          <p:cNvSpPr/>
          <p:nvPr/>
        </p:nvSpPr>
        <p:spPr bwMode="auto">
          <a:xfrm>
            <a:off x="1132683" y="5861051"/>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1" name="Wolke 20">
            <a:extLst>
              <a:ext uri="{FF2B5EF4-FFF2-40B4-BE49-F238E27FC236}">
                <a16:creationId xmlns:a16="http://schemas.microsoft.com/office/drawing/2014/main" id="{E7C20124-9082-4E00-A385-BECC71C4A34E}"/>
              </a:ext>
            </a:extLst>
          </p:cNvPr>
          <p:cNvSpPr/>
          <p:nvPr/>
        </p:nvSpPr>
        <p:spPr bwMode="auto">
          <a:xfrm>
            <a:off x="1721645" y="5364163"/>
            <a:ext cx="914400" cy="557213"/>
          </a:xfrm>
          <a:prstGeom prst="cloud">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22" name="Gerader Verbinder 21">
            <a:extLst>
              <a:ext uri="{FF2B5EF4-FFF2-40B4-BE49-F238E27FC236}">
                <a16:creationId xmlns:a16="http://schemas.microsoft.com/office/drawing/2014/main" id="{16588447-5464-4C52-A2C5-949C75A0FAA8}"/>
              </a:ext>
            </a:extLst>
          </p:cNvPr>
          <p:cNvCxnSpPr>
            <a:stCxn id="16" idx="3"/>
            <a:endCxn id="21" idx="2"/>
          </p:cNvCxnSpPr>
          <p:nvPr/>
        </p:nvCxnSpPr>
        <p:spPr bwMode="auto">
          <a:xfrm>
            <a:off x="1285083" y="5338763"/>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6DB5874B-8683-4102-BDB0-9E5786365C29}"/>
              </a:ext>
            </a:extLst>
          </p:cNvPr>
          <p:cNvCxnSpPr>
            <a:stCxn id="17" idx="3"/>
            <a:endCxn id="21" idx="2"/>
          </p:cNvCxnSpPr>
          <p:nvPr/>
        </p:nvCxnSpPr>
        <p:spPr bwMode="auto">
          <a:xfrm>
            <a:off x="1285083" y="5491163"/>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19C6DA7E-6A21-4D8E-8DDC-F6A3ADC5A183}"/>
              </a:ext>
            </a:extLst>
          </p:cNvPr>
          <p:cNvCxnSpPr>
            <a:stCxn id="18" idx="3"/>
            <a:endCxn id="21" idx="2"/>
          </p:cNvCxnSpPr>
          <p:nvPr/>
        </p:nvCxnSpPr>
        <p:spPr bwMode="auto">
          <a:xfrm flipV="1">
            <a:off x="1285083" y="5643563"/>
            <a:ext cx="439737" cy="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5" name="Gerader Verbinder 24">
            <a:extLst>
              <a:ext uri="{FF2B5EF4-FFF2-40B4-BE49-F238E27FC236}">
                <a16:creationId xmlns:a16="http://schemas.microsoft.com/office/drawing/2014/main" id="{2A1E1E75-1FD2-4B9F-A9F1-D9AF57556503}"/>
              </a:ext>
            </a:extLst>
          </p:cNvPr>
          <p:cNvCxnSpPr>
            <a:stCxn id="19" idx="3"/>
            <a:endCxn id="21" idx="2"/>
          </p:cNvCxnSpPr>
          <p:nvPr/>
        </p:nvCxnSpPr>
        <p:spPr bwMode="auto">
          <a:xfrm flipV="1">
            <a:off x="1285083" y="5643563"/>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6" name="Gerader Verbinder 25">
            <a:extLst>
              <a:ext uri="{FF2B5EF4-FFF2-40B4-BE49-F238E27FC236}">
                <a16:creationId xmlns:a16="http://schemas.microsoft.com/office/drawing/2014/main" id="{E2DF5ABF-2424-4AC5-A039-F67602D7FFBF}"/>
              </a:ext>
            </a:extLst>
          </p:cNvPr>
          <p:cNvCxnSpPr>
            <a:stCxn id="20" idx="3"/>
            <a:endCxn id="21" idx="2"/>
          </p:cNvCxnSpPr>
          <p:nvPr/>
        </p:nvCxnSpPr>
        <p:spPr bwMode="auto">
          <a:xfrm flipV="1">
            <a:off x="1285083" y="5643563"/>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27" name="Rechteck 26">
            <a:extLst>
              <a:ext uri="{FF2B5EF4-FFF2-40B4-BE49-F238E27FC236}">
                <a16:creationId xmlns:a16="http://schemas.microsoft.com/office/drawing/2014/main" id="{43754E58-BCAA-41B0-BD38-3C5842CC9132}"/>
              </a:ext>
            </a:extLst>
          </p:cNvPr>
          <p:cNvSpPr/>
          <p:nvPr/>
        </p:nvSpPr>
        <p:spPr bwMode="auto">
          <a:xfrm>
            <a:off x="3304383" y="5272088"/>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8" name="Rechteck 27">
            <a:extLst>
              <a:ext uri="{FF2B5EF4-FFF2-40B4-BE49-F238E27FC236}">
                <a16:creationId xmlns:a16="http://schemas.microsoft.com/office/drawing/2014/main" id="{409FD76F-CA68-4A24-88E5-B66D33990BC9}"/>
              </a:ext>
            </a:extLst>
          </p:cNvPr>
          <p:cNvSpPr/>
          <p:nvPr/>
        </p:nvSpPr>
        <p:spPr bwMode="auto">
          <a:xfrm>
            <a:off x="3304383" y="5424488"/>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9" name="Rechteck 28">
            <a:extLst>
              <a:ext uri="{FF2B5EF4-FFF2-40B4-BE49-F238E27FC236}">
                <a16:creationId xmlns:a16="http://schemas.microsoft.com/office/drawing/2014/main" id="{15CE590A-961D-4D9A-AFC2-5507863F8DCA}"/>
              </a:ext>
            </a:extLst>
          </p:cNvPr>
          <p:cNvSpPr/>
          <p:nvPr/>
        </p:nvSpPr>
        <p:spPr bwMode="auto">
          <a:xfrm>
            <a:off x="3304383" y="5576888"/>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0" name="Rechteck 29">
            <a:extLst>
              <a:ext uri="{FF2B5EF4-FFF2-40B4-BE49-F238E27FC236}">
                <a16:creationId xmlns:a16="http://schemas.microsoft.com/office/drawing/2014/main" id="{CFAC8BF3-3D21-4ABA-9750-2524AF4E0D63}"/>
              </a:ext>
            </a:extLst>
          </p:cNvPr>
          <p:cNvSpPr/>
          <p:nvPr/>
        </p:nvSpPr>
        <p:spPr bwMode="auto">
          <a:xfrm>
            <a:off x="3304383" y="5729288"/>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1" name="Rechteck 30">
            <a:extLst>
              <a:ext uri="{FF2B5EF4-FFF2-40B4-BE49-F238E27FC236}">
                <a16:creationId xmlns:a16="http://schemas.microsoft.com/office/drawing/2014/main" id="{BE858240-D4E2-482F-9321-15B1F2450E28}"/>
              </a:ext>
            </a:extLst>
          </p:cNvPr>
          <p:cNvSpPr/>
          <p:nvPr/>
        </p:nvSpPr>
        <p:spPr bwMode="auto">
          <a:xfrm>
            <a:off x="3304383" y="5881688"/>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32" name="Gerader Verbinder 31">
            <a:extLst>
              <a:ext uri="{FF2B5EF4-FFF2-40B4-BE49-F238E27FC236}">
                <a16:creationId xmlns:a16="http://schemas.microsoft.com/office/drawing/2014/main" id="{BE854319-96AD-4F32-8076-581A57C81229}"/>
              </a:ext>
            </a:extLst>
          </p:cNvPr>
          <p:cNvCxnSpPr>
            <a:stCxn id="27" idx="3"/>
          </p:cNvCxnSpPr>
          <p:nvPr/>
        </p:nvCxnSpPr>
        <p:spPr bwMode="auto">
          <a:xfrm>
            <a:off x="3456783" y="5359401"/>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3" name="Gerader Verbinder 32">
            <a:extLst>
              <a:ext uri="{FF2B5EF4-FFF2-40B4-BE49-F238E27FC236}">
                <a16:creationId xmlns:a16="http://schemas.microsoft.com/office/drawing/2014/main" id="{2DD439FF-B367-4CB4-ADA5-25208C88D3FB}"/>
              </a:ext>
            </a:extLst>
          </p:cNvPr>
          <p:cNvCxnSpPr>
            <a:stCxn id="28" idx="3"/>
          </p:cNvCxnSpPr>
          <p:nvPr/>
        </p:nvCxnSpPr>
        <p:spPr bwMode="auto">
          <a:xfrm>
            <a:off x="3456783" y="5511801"/>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4" name="Gerader Verbinder 33">
            <a:extLst>
              <a:ext uri="{FF2B5EF4-FFF2-40B4-BE49-F238E27FC236}">
                <a16:creationId xmlns:a16="http://schemas.microsoft.com/office/drawing/2014/main" id="{B006F9C2-DA3F-4B78-8DF8-085068B862CD}"/>
              </a:ext>
            </a:extLst>
          </p:cNvPr>
          <p:cNvCxnSpPr>
            <a:stCxn id="29" idx="3"/>
          </p:cNvCxnSpPr>
          <p:nvPr/>
        </p:nvCxnSpPr>
        <p:spPr bwMode="auto">
          <a:xfrm flipV="1">
            <a:off x="3456783" y="5664201"/>
            <a:ext cx="439737" cy="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5" name="Gerader Verbinder 34">
            <a:extLst>
              <a:ext uri="{FF2B5EF4-FFF2-40B4-BE49-F238E27FC236}">
                <a16:creationId xmlns:a16="http://schemas.microsoft.com/office/drawing/2014/main" id="{DF5FCF70-8683-4FBB-8026-DC5F5D0FD6B6}"/>
              </a:ext>
            </a:extLst>
          </p:cNvPr>
          <p:cNvCxnSpPr>
            <a:stCxn id="30" idx="3"/>
          </p:cNvCxnSpPr>
          <p:nvPr/>
        </p:nvCxnSpPr>
        <p:spPr bwMode="auto">
          <a:xfrm flipV="1">
            <a:off x="3456783" y="5664201"/>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338D0484-620D-47A4-8CB1-A9F2C3DCA6A9}"/>
              </a:ext>
            </a:extLst>
          </p:cNvPr>
          <p:cNvCxnSpPr>
            <a:stCxn id="31" idx="3"/>
          </p:cNvCxnSpPr>
          <p:nvPr/>
        </p:nvCxnSpPr>
        <p:spPr bwMode="auto">
          <a:xfrm flipV="1">
            <a:off x="3456783" y="5664201"/>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37" name="Rechteck 36">
            <a:extLst>
              <a:ext uri="{FF2B5EF4-FFF2-40B4-BE49-F238E27FC236}">
                <a16:creationId xmlns:a16="http://schemas.microsoft.com/office/drawing/2014/main" id="{2E3DD65E-8EF4-4CBB-822F-EE455B88BDAE}"/>
              </a:ext>
            </a:extLst>
          </p:cNvPr>
          <p:cNvSpPr/>
          <p:nvPr/>
        </p:nvSpPr>
        <p:spPr bwMode="auto">
          <a:xfrm>
            <a:off x="3877470" y="5572126"/>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8" name="Wolke 37">
            <a:extLst>
              <a:ext uri="{FF2B5EF4-FFF2-40B4-BE49-F238E27FC236}">
                <a16:creationId xmlns:a16="http://schemas.microsoft.com/office/drawing/2014/main" id="{8A996FEA-0406-4033-85E6-C6EFDA77A765}"/>
              </a:ext>
            </a:extLst>
          </p:cNvPr>
          <p:cNvSpPr/>
          <p:nvPr/>
        </p:nvSpPr>
        <p:spPr bwMode="auto">
          <a:xfrm>
            <a:off x="4448970" y="5389563"/>
            <a:ext cx="914400" cy="558800"/>
          </a:xfrm>
          <a:prstGeom prst="cloud">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39" name="Gerader Verbinder 38">
            <a:extLst>
              <a:ext uri="{FF2B5EF4-FFF2-40B4-BE49-F238E27FC236}">
                <a16:creationId xmlns:a16="http://schemas.microsoft.com/office/drawing/2014/main" id="{EFDA296A-047C-4FAC-9950-7F13ED183C35}"/>
              </a:ext>
            </a:extLst>
          </p:cNvPr>
          <p:cNvCxnSpPr>
            <a:stCxn id="37" idx="3"/>
            <a:endCxn id="38" idx="2"/>
          </p:cNvCxnSpPr>
          <p:nvPr/>
        </p:nvCxnSpPr>
        <p:spPr bwMode="auto">
          <a:xfrm>
            <a:off x="4029870" y="5659438"/>
            <a:ext cx="422275" cy="9525"/>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40993" name="Textfeld 356">
            <a:extLst>
              <a:ext uri="{FF2B5EF4-FFF2-40B4-BE49-F238E27FC236}">
                <a16:creationId xmlns:a16="http://schemas.microsoft.com/office/drawing/2014/main" id="{D5A49F8D-C190-4807-BDB0-52135E24AC3E}"/>
              </a:ext>
            </a:extLst>
          </p:cNvPr>
          <p:cNvSpPr txBox="1">
            <a:spLocks noChangeArrowheads="1"/>
          </p:cNvSpPr>
          <p:nvPr/>
        </p:nvSpPr>
        <p:spPr bwMode="auto">
          <a:xfrm>
            <a:off x="2243933" y="4619626"/>
            <a:ext cx="1417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dirty="0"/>
              <a:t>Topology</a:t>
            </a:r>
            <a:endParaRPr lang="de-DE" altLang="de-DE" dirty="0"/>
          </a:p>
        </p:txBody>
      </p:sp>
      <p:sp>
        <p:nvSpPr>
          <p:cNvPr id="40994" name="Textfeld 359">
            <a:extLst>
              <a:ext uri="{FF2B5EF4-FFF2-40B4-BE49-F238E27FC236}">
                <a16:creationId xmlns:a16="http://schemas.microsoft.com/office/drawing/2014/main" id="{86D5232A-B548-44DA-8249-FBE3CFDDC093}"/>
              </a:ext>
            </a:extLst>
          </p:cNvPr>
          <p:cNvSpPr txBox="1">
            <a:spLocks noChangeArrowheads="1"/>
          </p:cNvSpPr>
          <p:nvPr/>
        </p:nvSpPr>
        <p:spPr bwMode="auto">
          <a:xfrm>
            <a:off x="5710238" y="4208463"/>
            <a:ext cx="340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a:t>Communication Pattern</a:t>
            </a:r>
            <a:endParaRPr lang="de-DE" altLang="de-DE"/>
          </a:p>
        </p:txBody>
      </p:sp>
      <p:sp>
        <p:nvSpPr>
          <p:cNvPr id="42" name="Rechteck 41">
            <a:extLst>
              <a:ext uri="{FF2B5EF4-FFF2-40B4-BE49-F238E27FC236}">
                <a16:creationId xmlns:a16="http://schemas.microsoft.com/office/drawing/2014/main" id="{D7D829AB-1D7B-4ADD-8D24-770FD36397AF}"/>
              </a:ext>
            </a:extLst>
          </p:cNvPr>
          <p:cNvSpPr/>
          <p:nvPr/>
        </p:nvSpPr>
        <p:spPr>
          <a:xfrm>
            <a:off x="1208883" y="6183313"/>
            <a:ext cx="1320800" cy="261938"/>
          </a:xfrm>
          <a:prstGeom prst="rect">
            <a:avLst/>
          </a:prstGeom>
        </p:spPr>
        <p:txBody>
          <a:bodyPr wrap="none">
            <a:spAutoFit/>
          </a:bodyPr>
          <a:lstStyle/>
          <a:p>
            <a:pPr eaLnBrk="1" hangingPunct="1">
              <a:defRPr/>
            </a:pPr>
            <a:r>
              <a:rPr lang="en-US" sz="1050" dirty="0"/>
              <a:t>directly connected</a:t>
            </a:r>
            <a:endParaRPr lang="de-DE" sz="1050" dirty="0"/>
          </a:p>
        </p:txBody>
      </p:sp>
      <p:sp>
        <p:nvSpPr>
          <p:cNvPr id="40996" name="Rechteck 358">
            <a:extLst>
              <a:ext uri="{FF2B5EF4-FFF2-40B4-BE49-F238E27FC236}">
                <a16:creationId xmlns:a16="http://schemas.microsoft.com/office/drawing/2014/main" id="{835091FA-0629-4EFB-8B9B-897BD2FD2CD4}"/>
              </a:ext>
            </a:extLst>
          </p:cNvPr>
          <p:cNvSpPr>
            <a:spLocks noChangeArrowheads="1"/>
          </p:cNvSpPr>
          <p:nvPr/>
        </p:nvSpPr>
        <p:spPr bwMode="auto">
          <a:xfrm>
            <a:off x="3677445" y="6191251"/>
            <a:ext cx="12811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000"/>
              <a:t>gateway connected</a:t>
            </a:r>
            <a:endParaRPr lang="de-DE" altLang="de-DE" sz="100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C47EE14-ADE5-43A0-8592-38920FE230D1}"/>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3011" name="Inhaltsplatzhalter 8">
            <a:extLst>
              <a:ext uri="{FF2B5EF4-FFF2-40B4-BE49-F238E27FC236}">
                <a16:creationId xmlns:a16="http://schemas.microsoft.com/office/drawing/2014/main" id="{CF4229D3-0D01-459A-AA54-833D8FD7157F}"/>
              </a:ext>
            </a:extLst>
          </p:cNvPr>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a:solidFill>
                  <a:schemeClr val="accent1"/>
                </a:solidFill>
              </a:rPr>
              <a:t>Challenges</a:t>
            </a:r>
            <a:endParaRPr lang="de-DE" altLang="de-DE" sz="1800" b="1">
              <a:solidFill>
                <a:schemeClr val="accent1"/>
              </a:solidFill>
            </a:endParaRPr>
          </a:p>
        </p:txBody>
      </p:sp>
      <p:sp>
        <p:nvSpPr>
          <p:cNvPr id="43012" name="Title 1">
            <a:extLst>
              <a:ext uri="{FF2B5EF4-FFF2-40B4-BE49-F238E27FC236}">
                <a16:creationId xmlns:a16="http://schemas.microsoft.com/office/drawing/2014/main" id="{B94175B1-5AEA-47B0-97EC-96B7C89B4E0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a:t>Data Storage</a:t>
            </a:r>
            <a:br>
              <a:rPr lang="en-US" altLang="de-DE" sz="3600"/>
            </a:br>
            <a:endParaRPr lang="en-US" altLang="de-DE"/>
          </a:p>
        </p:txBody>
      </p:sp>
      <p:sp>
        <p:nvSpPr>
          <p:cNvPr id="43013" name="Inhaltsplatzhalter 2">
            <a:extLst>
              <a:ext uri="{FF2B5EF4-FFF2-40B4-BE49-F238E27FC236}">
                <a16:creationId xmlns:a16="http://schemas.microsoft.com/office/drawing/2014/main" id="{E5D85812-F64A-40E5-9BFA-CF2507E02888}"/>
              </a:ext>
            </a:extLst>
          </p:cNvPr>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b="1" dirty="0"/>
              <a:t>Amount of Data (Big Data)    - Volume</a:t>
            </a:r>
          </a:p>
          <a:p>
            <a:pPr marL="0" indent="0" eaLnBrk="1" hangingPunct="1">
              <a:buFont typeface="Times" panose="02020603050405020304" pitchFamily="18" charset="0"/>
              <a:buNone/>
            </a:pPr>
            <a:r>
              <a:rPr lang="en-US" altLang="de-DE" b="1" dirty="0"/>
              <a:t>Speed of Data (Data Rate)    - Velocity</a:t>
            </a:r>
          </a:p>
          <a:p>
            <a:pPr marL="0" indent="0" eaLnBrk="1" hangingPunct="1">
              <a:buFont typeface="Times" panose="02020603050405020304" pitchFamily="18" charset="0"/>
              <a:buNone/>
            </a:pPr>
            <a:r>
              <a:rPr lang="en-US" altLang="de-DE" b="1" dirty="0"/>
              <a:t>Data format (semantics)        - Variety</a:t>
            </a:r>
          </a:p>
          <a:p>
            <a:pPr marL="0" indent="0" eaLnBrk="1" hangingPunct="1">
              <a:buFont typeface="Times" panose="02020603050405020304" pitchFamily="18" charset="0"/>
              <a:buNone/>
            </a:pPr>
            <a:r>
              <a:rPr lang="en-US" altLang="de-DE" dirty="0"/>
              <a:t>Data trust</a:t>
            </a:r>
          </a:p>
          <a:p>
            <a:pPr marL="0" indent="0" eaLnBrk="1" hangingPunct="1">
              <a:buFont typeface="Times" panose="02020603050405020304" pitchFamily="18" charset="0"/>
              <a:buNone/>
            </a:pPr>
            <a:r>
              <a:rPr lang="en-US" altLang="de-DE" b="1" dirty="0"/>
              <a:t>Data quality</a:t>
            </a:r>
          </a:p>
          <a:p>
            <a:pPr marL="0" indent="0" eaLnBrk="1" hangingPunct="1">
              <a:buFont typeface="Times" panose="02020603050405020304" pitchFamily="18" charset="0"/>
              <a:buNone/>
            </a:pPr>
            <a:r>
              <a:rPr lang="de-DE" altLang="de-DE" dirty="0">
                <a:solidFill>
                  <a:srgbClr val="FF0000"/>
                </a:solidFill>
              </a:rPr>
              <a:t>DSVGO (</a:t>
            </a:r>
            <a:r>
              <a:rPr lang="de-DE" altLang="de-DE" dirty="0" err="1">
                <a:solidFill>
                  <a:srgbClr val="FF0000"/>
                </a:solidFill>
              </a:rPr>
              <a:t>privacy</a:t>
            </a:r>
            <a:r>
              <a:rPr lang="de-DE" altLang="de-DE" dirty="0">
                <a:solidFill>
                  <a:srgbClr val="FF0000"/>
                </a:solidFill>
              </a:rPr>
              <a:t>)</a:t>
            </a:r>
          </a:p>
          <a:p>
            <a:pPr marL="0" indent="0" eaLnBrk="1" hangingPunct="1">
              <a:buFont typeface="Times" panose="02020603050405020304" pitchFamily="18" charset="0"/>
              <a:buNone/>
            </a:pPr>
            <a:r>
              <a:rPr lang="de-DE" altLang="de-DE" dirty="0">
                <a:solidFill>
                  <a:srgbClr val="FF0000"/>
                </a:solidFill>
              </a:rPr>
              <a:t>Encryption (Transport </a:t>
            </a:r>
            <a:r>
              <a:rPr lang="de-DE" altLang="de-DE" dirty="0" err="1">
                <a:solidFill>
                  <a:srgbClr val="FF0000"/>
                </a:solidFill>
              </a:rPr>
              <a:t>security</a:t>
            </a:r>
            <a:r>
              <a:rPr lang="de-DE" altLang="de-DE" dirty="0">
                <a:solidFill>
                  <a:srgbClr val="FF0000"/>
                </a:solidFill>
              </a:rPr>
              <a:t>)</a:t>
            </a:r>
          </a:p>
          <a:p>
            <a:pPr marL="0" indent="0" eaLnBrk="1" hangingPunct="1">
              <a:buFont typeface="Times" panose="02020603050405020304" pitchFamily="18" charset="0"/>
              <a:buNone/>
            </a:pPr>
            <a:r>
              <a:rPr lang="de-DE" altLang="de-DE" dirty="0" err="1">
                <a:solidFill>
                  <a:srgbClr val="FF0000"/>
                </a:solidFill>
              </a:rPr>
              <a:t>Compression</a:t>
            </a:r>
            <a:endParaRPr lang="de-DE" altLang="de-DE" dirty="0">
              <a:solidFill>
                <a:srgbClr val="FF0000"/>
              </a:solidFill>
            </a:endParaRPr>
          </a:p>
          <a:p>
            <a:pPr marL="0" indent="0" eaLnBrk="1" hangingPunct="1">
              <a:buFont typeface="Times" panose="02020603050405020304" pitchFamily="18" charset="0"/>
              <a:buNone/>
            </a:pPr>
            <a:r>
              <a:rPr lang="de-DE" altLang="de-DE" dirty="0">
                <a:solidFill>
                  <a:srgbClr val="FF0000"/>
                </a:solidFill>
              </a:rPr>
              <a:t>Data </a:t>
            </a:r>
            <a:r>
              <a:rPr lang="de-DE" altLang="de-DE" dirty="0" err="1">
                <a:solidFill>
                  <a:srgbClr val="FF0000"/>
                </a:solidFill>
              </a:rPr>
              <a:t>Selection</a:t>
            </a:r>
            <a:endParaRPr lang="de-DE" altLang="de-DE" dirty="0">
              <a:solidFill>
                <a:srgbClr val="FF0000"/>
              </a:solidFill>
            </a:endParaRPr>
          </a:p>
        </p:txBody>
      </p:sp>
      <p:sp>
        <p:nvSpPr>
          <p:cNvPr id="43014" name="Textplatzhalter 3">
            <a:extLst>
              <a:ext uri="{FF2B5EF4-FFF2-40B4-BE49-F238E27FC236}">
                <a16:creationId xmlns:a16="http://schemas.microsoft.com/office/drawing/2014/main" id="{7766D2EC-261A-43FC-ABBC-04657474086A}"/>
              </a:ext>
            </a:extLst>
          </p:cNvPr>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a:solidFill>
                  <a:schemeClr val="accent1"/>
                </a:solidFill>
              </a:rPr>
              <a:t>Technology</a:t>
            </a:r>
            <a:endParaRPr lang="de-DE" altLang="de-DE" sz="1800" b="1">
              <a:solidFill>
                <a:schemeClr val="accent1"/>
              </a:solidFill>
            </a:endParaRPr>
          </a:p>
        </p:txBody>
      </p:sp>
      <p:sp>
        <p:nvSpPr>
          <p:cNvPr id="43015" name="Inhaltsplatzhalter 5">
            <a:extLst>
              <a:ext uri="{FF2B5EF4-FFF2-40B4-BE49-F238E27FC236}">
                <a16:creationId xmlns:a16="http://schemas.microsoft.com/office/drawing/2014/main" id="{27001DAE-B743-4210-8169-DABAE119ABD9}"/>
              </a:ext>
            </a:extLst>
          </p:cNvPr>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a:t>SQL</a:t>
            </a:r>
          </a:p>
          <a:p>
            <a:pPr marL="0" indent="0" eaLnBrk="1" hangingPunct="1">
              <a:buFont typeface="Times" panose="02020603050405020304" pitchFamily="18" charset="0"/>
              <a:buNone/>
            </a:pPr>
            <a:r>
              <a:rPr lang="en-US" altLang="de-DE"/>
              <a:t>Map-and-Reduce (Hadoop)</a:t>
            </a:r>
          </a:p>
          <a:p>
            <a:pPr marL="0" indent="0" eaLnBrk="1" hangingPunct="1">
              <a:buFont typeface="Times" panose="02020603050405020304" pitchFamily="18" charset="0"/>
              <a:buNone/>
            </a:pPr>
            <a:r>
              <a:rPr lang="en-US" altLang="de-DE"/>
              <a:t>Stream Processing (Spark)</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32BCC1A-0C51-4EF8-9428-360BE47F8078}"/>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5059" name="Inhaltsplatzhalter 8">
            <a:extLst>
              <a:ext uri="{FF2B5EF4-FFF2-40B4-BE49-F238E27FC236}">
                <a16:creationId xmlns:a16="http://schemas.microsoft.com/office/drawing/2014/main" id="{0D9ACED2-D209-4DB4-9B2B-E2C8ED17FA4E}"/>
              </a:ext>
            </a:extLst>
          </p:cNvPr>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a:solidFill>
                  <a:schemeClr val="accent1"/>
                </a:solidFill>
              </a:rPr>
              <a:t>Challenges</a:t>
            </a:r>
            <a:endParaRPr lang="de-DE" altLang="de-DE" sz="1800" b="1">
              <a:solidFill>
                <a:schemeClr val="accent1"/>
              </a:solidFill>
            </a:endParaRPr>
          </a:p>
        </p:txBody>
      </p:sp>
      <p:sp>
        <p:nvSpPr>
          <p:cNvPr id="45060" name="Title 1">
            <a:extLst>
              <a:ext uri="{FF2B5EF4-FFF2-40B4-BE49-F238E27FC236}">
                <a16:creationId xmlns:a16="http://schemas.microsoft.com/office/drawing/2014/main" id="{CE6B4DDA-A730-495C-8BBF-5038FE60A9D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a:t>Analytics Insights</a:t>
            </a:r>
            <a:br>
              <a:rPr lang="en-US" altLang="de-DE" sz="3600"/>
            </a:br>
            <a:endParaRPr lang="en-US" altLang="de-DE"/>
          </a:p>
        </p:txBody>
      </p:sp>
      <p:sp>
        <p:nvSpPr>
          <p:cNvPr id="45061" name="Inhaltsplatzhalter 2">
            <a:extLst>
              <a:ext uri="{FF2B5EF4-FFF2-40B4-BE49-F238E27FC236}">
                <a16:creationId xmlns:a16="http://schemas.microsoft.com/office/drawing/2014/main" id="{2156FACA-179B-4526-BA5D-46075AF2580D}"/>
              </a:ext>
            </a:extLst>
          </p:cNvPr>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dirty="0"/>
              <a:t>Amount of Data</a:t>
            </a:r>
          </a:p>
          <a:p>
            <a:pPr marL="0" indent="0" eaLnBrk="1" hangingPunct="1">
              <a:buFont typeface="Times" panose="02020603050405020304" pitchFamily="18" charset="0"/>
              <a:buNone/>
            </a:pPr>
            <a:r>
              <a:rPr lang="en-US" altLang="de-DE" dirty="0"/>
              <a:t>Quality of Data (Bias)</a:t>
            </a:r>
          </a:p>
          <a:p>
            <a:pPr marL="0" indent="0" eaLnBrk="1" hangingPunct="1">
              <a:buFont typeface="Times" panose="02020603050405020304" pitchFamily="18" charset="0"/>
              <a:buNone/>
            </a:pPr>
            <a:r>
              <a:rPr lang="en-US" altLang="de-DE" dirty="0"/>
              <a:t>Insights</a:t>
            </a:r>
          </a:p>
          <a:p>
            <a:pPr marL="0" indent="0" eaLnBrk="1" hangingPunct="1">
              <a:buFont typeface="Times" panose="02020603050405020304" pitchFamily="18" charset="0"/>
              <a:buNone/>
            </a:pPr>
            <a:r>
              <a:rPr lang="en-US" altLang="de-DE" b="1" dirty="0"/>
              <a:t>Data understanding (Exploration)</a:t>
            </a:r>
          </a:p>
          <a:p>
            <a:pPr marL="0" indent="0" eaLnBrk="1" hangingPunct="1">
              <a:buFont typeface="Times" panose="02020603050405020304" pitchFamily="18" charset="0"/>
              <a:buNone/>
            </a:pPr>
            <a:r>
              <a:rPr lang="en-US" altLang="de-DE" b="1" dirty="0"/>
              <a:t>Scale</a:t>
            </a:r>
          </a:p>
          <a:p>
            <a:pPr marL="0" indent="0" eaLnBrk="1" hangingPunct="1">
              <a:buFont typeface="Times" panose="02020603050405020304" pitchFamily="18" charset="0"/>
              <a:buNone/>
            </a:pPr>
            <a:r>
              <a:rPr lang="en-US" altLang="de-DE" b="1" dirty="0"/>
              <a:t>Execution of Analytics/ Distribution</a:t>
            </a:r>
          </a:p>
          <a:p>
            <a:pPr marL="0" indent="0" eaLnBrk="1" hangingPunct="1">
              <a:buFont typeface="Times" panose="02020603050405020304" pitchFamily="18" charset="0"/>
              <a:buNone/>
            </a:pPr>
            <a:r>
              <a:rPr lang="en-US" altLang="de-DE" dirty="0">
                <a:solidFill>
                  <a:srgbClr val="FF0000"/>
                </a:solidFill>
              </a:rPr>
              <a:t>Data Format</a:t>
            </a:r>
          </a:p>
          <a:p>
            <a:pPr marL="0" indent="0" eaLnBrk="1" hangingPunct="1">
              <a:buFont typeface="Times" panose="02020603050405020304" pitchFamily="18" charset="0"/>
              <a:buNone/>
            </a:pPr>
            <a:r>
              <a:rPr lang="en-US" altLang="de-DE" dirty="0">
                <a:solidFill>
                  <a:srgbClr val="FF0000"/>
                </a:solidFill>
              </a:rPr>
              <a:t>Error Handling</a:t>
            </a:r>
          </a:p>
          <a:p>
            <a:pPr marL="0" indent="0" eaLnBrk="1" hangingPunct="1">
              <a:buFont typeface="Times" panose="02020603050405020304" pitchFamily="18" charset="0"/>
              <a:buNone/>
            </a:pPr>
            <a:r>
              <a:rPr lang="en-US" altLang="de-DE" dirty="0">
                <a:solidFill>
                  <a:srgbClr val="FF0000"/>
                </a:solidFill>
              </a:rPr>
              <a:t>Correlation</a:t>
            </a:r>
          </a:p>
          <a:p>
            <a:pPr marL="0" indent="0" eaLnBrk="1" hangingPunct="1">
              <a:buFont typeface="Times" panose="02020603050405020304" pitchFamily="18" charset="0"/>
              <a:buNone/>
            </a:pPr>
            <a:endParaRPr lang="de-DE" altLang="de-DE" dirty="0"/>
          </a:p>
        </p:txBody>
      </p:sp>
      <p:sp>
        <p:nvSpPr>
          <p:cNvPr id="45062" name="Textplatzhalter 3">
            <a:extLst>
              <a:ext uri="{FF2B5EF4-FFF2-40B4-BE49-F238E27FC236}">
                <a16:creationId xmlns:a16="http://schemas.microsoft.com/office/drawing/2014/main" id="{DE5EF89E-FB58-4B0A-8C85-5E5A0B36BDAE}"/>
              </a:ext>
            </a:extLst>
          </p:cNvPr>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a:solidFill>
                  <a:schemeClr val="accent1"/>
                </a:solidFill>
              </a:rPr>
              <a:t>Technology</a:t>
            </a:r>
            <a:endParaRPr lang="de-DE" altLang="de-DE" sz="1800" b="1">
              <a:solidFill>
                <a:schemeClr val="accent1"/>
              </a:solidFill>
            </a:endParaRPr>
          </a:p>
        </p:txBody>
      </p:sp>
      <p:sp>
        <p:nvSpPr>
          <p:cNvPr id="45063" name="Inhaltsplatzhalter 5">
            <a:extLst>
              <a:ext uri="{FF2B5EF4-FFF2-40B4-BE49-F238E27FC236}">
                <a16:creationId xmlns:a16="http://schemas.microsoft.com/office/drawing/2014/main" id="{A6769431-659E-4CC6-872E-74427A7B9D34}"/>
              </a:ext>
            </a:extLst>
          </p:cNvPr>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dirty="0"/>
              <a:t>Machine Learning</a:t>
            </a:r>
          </a:p>
        </p:txBody>
      </p:sp>
      <p:sp>
        <p:nvSpPr>
          <p:cNvPr id="45064" name="Rechteck 6">
            <a:extLst>
              <a:ext uri="{FF2B5EF4-FFF2-40B4-BE49-F238E27FC236}">
                <a16:creationId xmlns:a16="http://schemas.microsoft.com/office/drawing/2014/main" id="{07A6F9B5-95C2-49F0-878B-A6EA450A7021}"/>
              </a:ext>
            </a:extLst>
          </p:cNvPr>
          <p:cNvSpPr>
            <a:spLocks noChangeArrowheads="1"/>
          </p:cNvSpPr>
          <p:nvPr/>
        </p:nvSpPr>
        <p:spPr bwMode="auto">
          <a:xfrm>
            <a:off x="1588" y="4960938"/>
            <a:ext cx="9144000" cy="19812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9" name="Rectangle 4">
            <a:extLst>
              <a:ext uri="{FF2B5EF4-FFF2-40B4-BE49-F238E27FC236}">
                <a16:creationId xmlns:a16="http://schemas.microsoft.com/office/drawing/2014/main" id="{8F8F147A-3A2A-43EA-B60B-95DAE005CD27}"/>
              </a:ext>
            </a:extLst>
          </p:cNvPr>
          <p:cNvSpPr/>
          <p:nvPr/>
        </p:nvSpPr>
        <p:spPr>
          <a:xfrm>
            <a:off x="3657600" y="5049838"/>
            <a:ext cx="4724400" cy="922337"/>
          </a:xfrm>
          <a:prstGeom prst="rect">
            <a:avLst/>
          </a:prstGeom>
        </p:spPr>
        <p:txBody>
          <a:bodyPr>
            <a:spAutoFit/>
          </a:bodyPr>
          <a:lstStyle/>
          <a:p>
            <a:pPr lvl="1" eaLnBrk="1" hangingPunct="1">
              <a:defRPr/>
            </a:pPr>
            <a:r>
              <a:rPr lang="en-US" sz="1200" u="sng" dirty="0"/>
              <a:t>Why local analytics?</a:t>
            </a:r>
          </a:p>
          <a:p>
            <a:pPr lvl="1" eaLnBrk="1" hangingPunct="1">
              <a:buFont typeface="Arial" panose="020B0604020202020204" pitchFamily="34" charset="0"/>
              <a:buChar char="•"/>
              <a:defRPr/>
            </a:pPr>
            <a:r>
              <a:rPr lang="en-US" sz="1050" dirty="0"/>
              <a:t>Data born locally and action is required local</a:t>
            </a:r>
          </a:p>
          <a:p>
            <a:pPr lvl="1" eaLnBrk="1" hangingPunct="1">
              <a:buFont typeface="Arial" panose="020B0604020202020204" pitchFamily="34" charset="0"/>
              <a:buChar char="•"/>
              <a:defRPr/>
            </a:pPr>
            <a:r>
              <a:rPr lang="en-US" sz="1050" dirty="0"/>
              <a:t>Data Reduction: Not all data needs to be sent to the cloud</a:t>
            </a:r>
          </a:p>
          <a:p>
            <a:pPr lvl="1" eaLnBrk="1" hangingPunct="1">
              <a:buFont typeface="Arial" panose="020B0604020202020204" pitchFamily="34" charset="0"/>
              <a:buChar char="•"/>
              <a:defRPr/>
            </a:pPr>
            <a:r>
              <a:rPr lang="en-US" sz="1050" dirty="0"/>
              <a:t>Connectivity: Devices are not always connected</a:t>
            </a:r>
          </a:p>
          <a:p>
            <a:pPr lvl="1" eaLnBrk="1" hangingPunct="1">
              <a:buFont typeface="Arial" panose="020B0604020202020204" pitchFamily="34" charset="0"/>
              <a:buChar char="•"/>
              <a:defRPr/>
            </a:pPr>
            <a:r>
              <a:rPr lang="en-US" sz="1050" dirty="0"/>
              <a:t>Privacy: User is concerned about privacy</a:t>
            </a:r>
          </a:p>
        </p:txBody>
      </p:sp>
      <p:pic>
        <p:nvPicPr>
          <p:cNvPr id="45066" name="Grafik 6">
            <a:extLst>
              <a:ext uri="{FF2B5EF4-FFF2-40B4-BE49-F238E27FC236}">
                <a16:creationId xmlns:a16="http://schemas.microsoft.com/office/drawing/2014/main" id="{F72C8980-F56C-4757-93FC-A0B783CB0A7F}"/>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15163" y="5564188"/>
            <a:ext cx="2130425"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hteck 11">
            <a:extLst>
              <a:ext uri="{FF2B5EF4-FFF2-40B4-BE49-F238E27FC236}">
                <a16:creationId xmlns:a16="http://schemas.microsoft.com/office/drawing/2014/main" id="{BC606BD9-3DAF-41CA-9C08-9D54628609C5}"/>
              </a:ext>
            </a:extLst>
          </p:cNvPr>
          <p:cNvSpPr/>
          <p:nvPr/>
        </p:nvSpPr>
        <p:spPr>
          <a:xfrm>
            <a:off x="-381000" y="5049838"/>
            <a:ext cx="4648200" cy="1246187"/>
          </a:xfrm>
          <a:prstGeom prst="rect">
            <a:avLst/>
          </a:prstGeom>
        </p:spPr>
        <p:txBody>
          <a:bodyPr>
            <a:spAutoFit/>
          </a:bodyPr>
          <a:lstStyle/>
          <a:p>
            <a:pPr lvl="1" eaLnBrk="1" hangingPunct="1">
              <a:defRPr/>
            </a:pPr>
            <a:r>
              <a:rPr lang="en-US" sz="1200" u="sng" dirty="0"/>
              <a:t>Why global?</a:t>
            </a:r>
          </a:p>
          <a:p>
            <a:pPr lvl="1" eaLnBrk="1" hangingPunct="1">
              <a:buFont typeface="Arial" panose="020B0604020202020204" pitchFamily="34" charset="0"/>
              <a:buChar char="•"/>
              <a:defRPr/>
            </a:pPr>
            <a:r>
              <a:rPr lang="en-US" sz="1050" dirty="0"/>
              <a:t>Data born in the cloud: There is data which is created in the cloud</a:t>
            </a:r>
          </a:p>
          <a:p>
            <a:pPr lvl="1" eaLnBrk="1" hangingPunct="1">
              <a:buFont typeface="Arial" panose="020B0604020202020204" pitchFamily="34" charset="0"/>
              <a:buChar char="•"/>
              <a:defRPr/>
            </a:pPr>
            <a:r>
              <a:rPr lang="en-US" sz="1050" dirty="0"/>
              <a:t>“Wisdom of the crowd“: Correlate and aggregate data from various sources to extract knowledge</a:t>
            </a:r>
          </a:p>
          <a:p>
            <a:pPr lvl="1" eaLnBrk="1" hangingPunct="1">
              <a:buFont typeface="Arial" panose="020B0604020202020204" pitchFamily="34" charset="0"/>
              <a:buChar char="•"/>
              <a:defRPr/>
            </a:pPr>
            <a:r>
              <a:rPr lang="en-US" sz="1050" dirty="0"/>
              <a:t>Global view</a:t>
            </a:r>
          </a:p>
          <a:p>
            <a:pPr lvl="1" eaLnBrk="1" hangingPunct="1">
              <a:buFont typeface="Arial" panose="020B0604020202020204" pitchFamily="34" charset="0"/>
              <a:buChar char="•"/>
              <a:defRPr/>
            </a:pPr>
            <a:r>
              <a:rPr lang="en-US" sz="1050" dirty="0"/>
              <a:t>Scale and history</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image53.png">
            <a:extLst>
              <a:ext uri="{FF2B5EF4-FFF2-40B4-BE49-F238E27FC236}">
                <a16:creationId xmlns:a16="http://schemas.microsoft.com/office/drawing/2014/main" id="{22E51BFF-BA29-441E-A2C9-718C3B78AC0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304800"/>
            <a:ext cx="56657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7107" name="Shape 667">
            <a:extLst>
              <a:ext uri="{FF2B5EF4-FFF2-40B4-BE49-F238E27FC236}">
                <a16:creationId xmlns:a16="http://schemas.microsoft.com/office/drawing/2014/main" id="{89646B56-72CC-400B-8552-80143D1F9DAE}"/>
              </a:ext>
            </a:extLst>
          </p:cNvPr>
          <p:cNvSpPr>
            <a:spLocks noChangeArrowheads="1"/>
          </p:cNvSpPr>
          <p:nvPr/>
        </p:nvSpPr>
        <p:spPr bwMode="auto">
          <a:xfrm>
            <a:off x="817563" y="1219200"/>
            <a:ext cx="6832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500" b="1">
                <a:latin typeface="TradeGothicNextW01-Bold 693229"/>
                <a:ea typeface="TradeGothicNextW01-Bold 693229"/>
                <a:cs typeface="TradeGothicNextW01-Bold 693229"/>
                <a:sym typeface="TradeGothicNextW01-Bold 693229"/>
              </a:rPr>
              <a:t>MSR ASIA </a:t>
            </a:r>
            <a:r>
              <a:rPr lang="de-DE" altLang="de-DE" sz="1800">
                <a:latin typeface="TradeGothicNextW01-Bold 693229"/>
                <a:ea typeface="TradeGothicNextW01-Bold 693229"/>
                <a:cs typeface="TradeGothicNextW01-Bold 693229"/>
                <a:sym typeface="TradeGothicNextW01-Bold 693229"/>
              </a:rPr>
              <a:t>(</a:t>
            </a:r>
            <a:r>
              <a:rPr lang="de-DE" altLang="de-DE" sz="1800"/>
              <a:t>Jingbo Shang, Yu Zheng, Wenzhu Tong, Eric Chang, and Yong Yu)</a:t>
            </a:r>
          </a:p>
          <a:p>
            <a:pPr eaLnBrk="1" hangingPunct="1"/>
            <a:r>
              <a:rPr lang="de-DE" altLang="de-DE" sz="1800" b="1">
                <a:latin typeface="TradeGothicNextW01-Bold 693229"/>
                <a:ea typeface="TradeGothicNextW01-Bold 693229"/>
                <a:cs typeface="TradeGothicNextW01-Bold 693229"/>
                <a:sym typeface="TradeGothicNextW01-Bold 693229"/>
              </a:rPr>
              <a:t>http://research.microsoft.com/pubs/217455/frp0542-zheng-final.pdf</a:t>
            </a:r>
          </a:p>
          <a:p>
            <a:pPr eaLnBrk="1" hangingPunct="1"/>
            <a:endParaRPr lang="de-DE" altLang="de-DE" sz="1800" b="1">
              <a:latin typeface="TradeGothicNextW01-Bold 693229"/>
              <a:ea typeface="TradeGothicNextW01-Bold 693229"/>
              <a:cs typeface="TradeGothicNextW01-Bold 693229"/>
              <a:sym typeface="TradeGothicNextW01-Bold 693229"/>
            </a:endParaRPr>
          </a:p>
          <a:p>
            <a:pPr eaLnBrk="1" hangingPunct="1"/>
            <a:r>
              <a:rPr lang="de-DE" altLang="de-DE" sz="1800" b="1">
                <a:latin typeface="TradeGothicNextW01-Bold 693229"/>
                <a:ea typeface="TradeGothicNextW01-Bold 693229"/>
                <a:cs typeface="TradeGothicNextW01-Bold 693229"/>
                <a:sym typeface="TradeGothicNextW01-Bold 693229"/>
              </a:rPr>
              <a:t>Inferring Gas Consumption and Pollution Emission of Vehicles throughout a City</a:t>
            </a:r>
          </a:p>
          <a:p>
            <a:pPr eaLnBrk="1" hangingPunct="1"/>
            <a:endParaRPr lang="de-DE" altLang="de-DE" sz="1800">
              <a:latin typeface="TradeGothicNextW01-Bold 693229"/>
              <a:ea typeface="TradeGothicNextW01-Bold 693229"/>
              <a:cs typeface="TradeGothicNextW01-Bold 693229"/>
              <a:sym typeface="TradeGothicNextW01-Bold 693229"/>
            </a:endParaRPr>
          </a:p>
          <a:p>
            <a:pPr eaLnBrk="1" hangingPunct="1"/>
            <a:r>
              <a:rPr lang="de-DE" altLang="de-DE" sz="1800">
                <a:latin typeface="inherit"/>
                <a:ea typeface="inherit"/>
                <a:cs typeface="inherit"/>
                <a:sym typeface="inherit"/>
              </a:rPr>
              <a:t>Congestion and traffic jams cause drivers to waste gas, which on a mass scale causes greater air pollution that impacts on the environment and people's health. This study inferred the gas consumption and pollution emission of vehicles traveling on a city’s road network, using GPS trajectories generated by a sample of 32,000 taxicabs in Beijing over a period of two months.</a:t>
            </a:r>
          </a:p>
        </p:txBody>
      </p:sp>
      <p:pic>
        <p:nvPicPr>
          <p:cNvPr id="47108" name="image54.png">
            <a:extLst>
              <a:ext uri="{FF2B5EF4-FFF2-40B4-BE49-F238E27FC236}">
                <a16:creationId xmlns:a16="http://schemas.microsoft.com/office/drawing/2014/main" id="{76FC80CD-98D0-4A8D-82A8-642FA8BCB96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81400" y="5338763"/>
            <a:ext cx="53228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7109" name="Shape 669">
            <a:extLst>
              <a:ext uri="{FF2B5EF4-FFF2-40B4-BE49-F238E27FC236}">
                <a16:creationId xmlns:a16="http://schemas.microsoft.com/office/drawing/2014/main" id="{C8414637-6EF4-4D58-B82E-161184964DB6}"/>
              </a:ext>
            </a:extLst>
          </p:cNvPr>
          <p:cNvSpPr>
            <a:spLocks noChangeArrowheads="1"/>
          </p:cNvSpPr>
          <p:nvPr/>
        </p:nvSpPr>
        <p:spPr bwMode="auto">
          <a:xfrm>
            <a:off x="817563" y="5410200"/>
            <a:ext cx="249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800">
                <a:hlinkClick r:id="rId5"/>
              </a:rPr>
              <a:t>http://urbanair.msra.cn/</a:t>
            </a:r>
            <a:r>
              <a:rPr lang="de-DE" altLang="de-DE" sz="1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Fighting Wildfires with Data">
            <a:hlinkClick r:id="rId2"/>
            <a:extLst>
              <a:ext uri="{FF2B5EF4-FFF2-40B4-BE49-F238E27FC236}">
                <a16:creationId xmlns:a16="http://schemas.microsoft.com/office/drawing/2014/main" id="{8BDCE681-1342-4EA9-8A8C-F4B89585E14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96963" y="3429000"/>
            <a:ext cx="36544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4">
            <a:extLst>
              <a:ext uri="{FF2B5EF4-FFF2-40B4-BE49-F238E27FC236}">
                <a16:creationId xmlns:a16="http://schemas.microsoft.com/office/drawing/2014/main" id="{42C6B117-8828-4B8E-94F5-7C99B9313846}"/>
              </a:ext>
            </a:extLst>
          </p:cNvPr>
          <p:cNvSpPr>
            <a:spLocks noChangeArrowheads="1"/>
          </p:cNvSpPr>
          <p:nvPr/>
        </p:nvSpPr>
        <p:spPr bwMode="auto">
          <a:xfrm>
            <a:off x="490538" y="1947863"/>
            <a:ext cx="8175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chemeClr val="tx2"/>
                </a:solidFill>
              </a:rPr>
              <a:t>Every second counts when combating a wildfire. Time lost can result in devastating loss of life or property. The University of the Aegean in Greece developed the VENUS-C Fire app—featuring Bing Maps, Microsoft Silverlight, and Windows Azure—to calculate and visualize the risk of wildfire ignition and to simulate fire propagation in the Greek island of Lesvos during its dry season. The university team generates a visualization of environmental factors each morning for the island’s fire management team, who then use the app to determine optimal resource allocation across the island for the day.</a:t>
            </a:r>
          </a:p>
        </p:txBody>
      </p:sp>
      <p:sp>
        <p:nvSpPr>
          <p:cNvPr id="49156" name="Title 5">
            <a:extLst>
              <a:ext uri="{FF2B5EF4-FFF2-40B4-BE49-F238E27FC236}">
                <a16:creationId xmlns:a16="http://schemas.microsoft.com/office/drawing/2014/main" id="{B8C27806-D529-41FC-AA81-DDCBFB01A21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Fighting wildfires with data</a:t>
            </a:r>
            <a:br>
              <a:rPr lang="en-US" altLang="en-US"/>
            </a:br>
            <a:endParaRPr lang="en-US" altLang="en-US"/>
          </a:p>
        </p:txBody>
      </p:sp>
      <p:pic>
        <p:nvPicPr>
          <p:cNvPr id="49157" name="Picture 4" descr="Fire App Fights Wildfires with Data">
            <a:extLst>
              <a:ext uri="{FF2B5EF4-FFF2-40B4-BE49-F238E27FC236}">
                <a16:creationId xmlns:a16="http://schemas.microsoft.com/office/drawing/2014/main" id="{3E5011C7-B06F-4B20-8682-CA829CBC182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53000" y="3429000"/>
            <a:ext cx="33480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Design1">
  <a:themeElements>
    <a:clrScheme name="Benutzerdefiniert 32">
      <a:dk1>
        <a:srgbClr val="6F6F6E"/>
      </a:dk1>
      <a:lt1>
        <a:srgbClr val="FFFFFF"/>
      </a:lt1>
      <a:dk2>
        <a:srgbClr val="6F6F6E"/>
      </a:dk2>
      <a:lt2>
        <a:srgbClr val="E3E3E3"/>
      </a:lt2>
      <a:accent1>
        <a:srgbClr val="677000"/>
      </a:accent1>
      <a:accent2>
        <a:srgbClr val="5C731B"/>
      </a:accent2>
      <a:accent3>
        <a:srgbClr val="849E23"/>
      </a:accent3>
      <a:accent4>
        <a:srgbClr val="ABCB2A"/>
      </a:accent4>
      <a:accent5>
        <a:srgbClr val="C4D95E"/>
      </a:accent5>
      <a:accent6>
        <a:srgbClr val="C3DB83"/>
      </a:accent6>
      <a:hlink>
        <a:srgbClr val="000000"/>
      </a:hlink>
      <a:folHlink>
        <a:srgbClr val="000000"/>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1" id="{E140D576-79B5-404B-B25D-CF5D317AD40F}" vid="{2A6B16DF-48E0-46FA-8F46-5D6EFE2387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170</TotalTime>
  <Words>2412</Words>
  <Application>Microsoft Office PowerPoint</Application>
  <PresentationFormat>On-screen Show (4:3)</PresentationFormat>
  <Paragraphs>361</Paragraphs>
  <Slides>26</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vt:lpstr>
      <vt:lpstr>ＭＳ Ｐゴシック</vt:lpstr>
      <vt:lpstr>Times</vt:lpstr>
      <vt:lpstr>Times New Roman</vt:lpstr>
      <vt:lpstr>Segoe UI Semilight</vt:lpstr>
      <vt:lpstr>Segoe UI</vt:lpstr>
      <vt:lpstr>Segoe UI Light</vt:lpstr>
      <vt:lpstr>Wingdings</vt:lpstr>
      <vt:lpstr>Meiryo UI</vt:lpstr>
      <vt:lpstr>Segoe UI Semibold</vt:lpstr>
      <vt:lpstr>Calibri</vt:lpstr>
      <vt:lpstr>TradeGothicNextW01-Bold 693229</vt:lpstr>
      <vt:lpstr>inherit</vt:lpstr>
      <vt:lpstr>Yu Gothic</vt:lpstr>
      <vt:lpstr>Design1</vt:lpstr>
      <vt:lpstr>Modul - Internet of Things (IoT) -  01-Vorlesung</vt:lpstr>
      <vt:lpstr>Überblick</vt:lpstr>
      <vt:lpstr>Defining Internet of Things (10.000 ft) </vt:lpstr>
      <vt:lpstr>Things </vt:lpstr>
      <vt:lpstr>Connectivity </vt:lpstr>
      <vt:lpstr>Data Storage </vt:lpstr>
      <vt:lpstr>Analytics Insights </vt:lpstr>
      <vt:lpstr>PowerPoint Presentation</vt:lpstr>
      <vt:lpstr>Fighting wildfires with data </vt:lpstr>
      <vt:lpstr>Windflow: AI Takes to the Skies</vt:lpstr>
      <vt:lpstr>Domain: Manufacturing</vt:lpstr>
      <vt:lpstr>Domain: Transportation</vt:lpstr>
      <vt:lpstr>Domain: Smart spaces</vt:lpstr>
      <vt:lpstr>Domain: Healthcare</vt:lpstr>
      <vt:lpstr>IoT vs IIoT vs Industry 4.0</vt:lpstr>
      <vt:lpstr>PowerPoint Presentation</vt:lpstr>
      <vt:lpstr>Digital Feedback Loop</vt:lpstr>
      <vt:lpstr>Use Case: Respond and recover quickly</vt:lpstr>
      <vt:lpstr>Use Case: Expand, change and scale easily</vt:lpstr>
      <vt:lpstr>Core IoT Architecture</vt:lpstr>
      <vt:lpstr>Core IoT Architecture &amp; Non-functional Needs</vt:lpstr>
      <vt:lpstr>Azure IoT Stack</vt:lpstr>
      <vt:lpstr>IoT Architecture</vt:lpstr>
      <vt:lpstr>Edge-Fog-Cloud Architecture</vt:lpstr>
      <vt:lpstr>Iot Plattforms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Reiner Leitner</dc:creator>
  <cp:lastModifiedBy>Marcel Tilly</cp:lastModifiedBy>
  <cp:revision>283</cp:revision>
  <cp:lastPrinted>1601-01-01T00:00:00Z</cp:lastPrinted>
  <dcterms:created xsi:type="dcterms:W3CDTF">2015-11-10T08:16:44Z</dcterms:created>
  <dcterms:modified xsi:type="dcterms:W3CDTF">2019-03-27T19:22:56Z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mtilly@microsoft.com</vt:lpwstr>
  </property>
  <property fmtid="{D5CDD505-2E9C-101B-9397-08002B2CF9AE}" pid="5" name="MSIP_Label_f42aa342-8706-4288-bd11-ebb85995028c_SetDate">
    <vt:lpwstr>2019-03-05T16:44:31.6824544Z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fd77c619-9bdb-4cc2-98ff-a38b29243df2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