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sldIdLst>
    <p:sldId id="256" r:id="rId2"/>
    <p:sldId id="29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51" r:id="rId12"/>
    <p:sldId id="352" r:id="rId13"/>
    <p:sldId id="354" r:id="rId14"/>
    <p:sldId id="355" r:id="rId15"/>
    <p:sldId id="332" r:id="rId16"/>
    <p:sldId id="274" r:id="rId17"/>
    <p:sldId id="333" r:id="rId18"/>
    <p:sldId id="276" r:id="rId19"/>
    <p:sldId id="345" r:id="rId20"/>
    <p:sldId id="346" r:id="rId21"/>
    <p:sldId id="348" r:id="rId22"/>
    <p:sldId id="349" r:id="rId23"/>
    <p:sldId id="350" r:id="rId24"/>
    <p:sldId id="347" r:id="rId25"/>
    <p:sldId id="344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5" autoAdjust="0"/>
    <p:restoredTop sz="84473" autoAdjust="0"/>
  </p:normalViewPr>
  <p:slideViewPr>
    <p:cSldViewPr>
      <p:cViewPr varScale="1">
        <p:scale>
          <a:sx n="81" d="100"/>
          <a:sy n="81" d="100"/>
        </p:scale>
        <p:origin x="177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20C62F3-FE50-4D30-938D-11F3E88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68CC6A2-AEA9-444B-BB25-DF8E6863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E4F0FDA-F8E4-492B-B5AB-454E6D22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506C071-B1BE-4815-BFB0-4EB88161B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6DC73D-688F-426E-96E3-0A75DEFDC8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E7814E5-9A4A-4EE6-BA25-CA91DC4B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4B15CD-EE31-4BBF-876E-4510DEDCF6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E98216-C548-43D3-BF52-EFE72287E2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E28D9-6B01-4780-9BB6-7B3361BAB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C57E-2C82-4187-8430-61B6FEE7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9CE4-1D33-4C46-84B0-BC1A06F75AB1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 defTabSz="932742" fontAlgn="auto"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fld id="{54C71815-0896-4978-96A8-3007C80D577D}" type="slidenum">
              <a:rPr lang="en-US" smtClean="0">
                <a:solidFill>
                  <a:prstClr val="black"/>
                </a:solidFill>
                <a:latin typeface="Segoe UI" pitchFamily="34" charset="0"/>
                <a:ea typeface="+mn-ea"/>
              </a:rPr>
              <a:pPr defTabSz="932742" fontAlgn="auto">
                <a:spcBef>
                  <a:spcPts val="0"/>
                </a:spcBef>
                <a:spcAft>
                  <a:spcPts val="0"/>
                </a:spcAft>
                <a:buSzTx/>
                <a:tabLst/>
                <a:defRPr/>
              </a:pPr>
              <a:t>3</a:t>
            </a:fld>
            <a:endParaRPr lang="en-US">
              <a:solidFill>
                <a:prstClr val="black"/>
              </a:solidFill>
              <a:latin typeface="Segoe UI" pitchFamily="34" charset="0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27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6A0DF8-DB9A-440D-B5E7-274D612E4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3EA98-DFA2-4C9F-B57E-B51BC274C93C}" type="datetime1">
              <a:rPr lang="en-GB" altLang="en-US"/>
              <a:pPr/>
              <a:t>11/04/2019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C9F83-E001-482E-A5C3-8DFB5C512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403F33-8F35-4EB5-84FB-A01D8BF39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2FA85-A3D0-4166-8196-033263D4B828}" type="slidenum">
              <a:rPr lang="en-GB" altLang="en-US"/>
              <a:pPr/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98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7447603" y="-637092"/>
            <a:ext cx="2033843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6401476" y="921256"/>
            <a:ext cx="736932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6517761" y="-296897"/>
            <a:ext cx="50436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5169580" y="1381250"/>
            <a:ext cx="810983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5617838" y="215697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8305021" y="2461388"/>
            <a:ext cx="50436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8152617" y="3855256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8851493" y="3355185"/>
            <a:ext cx="50436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9064717" y="2172540"/>
            <a:ext cx="289095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8614881" y="174662"/>
            <a:ext cx="398123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619113" y="245136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350" b="1" smtClean="0">
                <a:solidFill>
                  <a:schemeClr val="bg1"/>
                </a:solidFill>
              </a:rPr>
              <a:pPr algn="ctr"/>
              <a:t>‹Nr.›</a:t>
            </a:fld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5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1" y="1"/>
            <a:ext cx="1279133" cy="17055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482771" y="1135987"/>
            <a:ext cx="463475" cy="61796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904442" y="570066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2149883" y="1311026"/>
            <a:ext cx="510047" cy="680062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1468548" y="406092"/>
            <a:ext cx="245960" cy="32794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963696" y="1968948"/>
            <a:ext cx="630875" cy="8411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481201" y="1863888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5400000" flipH="1">
            <a:off x="16724" y="217306"/>
            <a:ext cx="530831" cy="398123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7311" y="221426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350" b="1" smtClean="0">
                <a:solidFill>
                  <a:schemeClr val="bg1"/>
                </a:solidFill>
              </a:rPr>
              <a:pPr algn="ctr"/>
              <a:t>‹Nr.›</a:t>
            </a:fld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>
              <a:defRPr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8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1" y="1"/>
            <a:ext cx="1279133" cy="17055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482771" y="1135987"/>
            <a:ext cx="463475" cy="61796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904442" y="570066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2149883" y="1311026"/>
            <a:ext cx="510047" cy="680062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1468548" y="406092"/>
            <a:ext cx="245960" cy="32794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963696" y="1968948"/>
            <a:ext cx="630875" cy="8411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481201" y="1863888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5400000" flipH="1">
            <a:off x="16724" y="217306"/>
            <a:ext cx="530831" cy="398123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7311" y="221426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350" b="1" smtClean="0">
                <a:solidFill>
                  <a:schemeClr val="bg1"/>
                </a:solidFill>
              </a:rPr>
              <a:pPr algn="ctr"/>
              <a:t>‹Nr.›</a:t>
            </a:fld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>
              <a:defRPr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1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CE9A68-61C1-4D85-878F-B126053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15AA6DB-C0E9-4937-BF51-C590E6B9FC88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365125"/>
            <a:ext cx="6076950" cy="854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3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4E519-4E98-49A3-9B16-57E646758D16}"/>
              </a:ext>
            </a:extLst>
          </p:cNvPr>
          <p:cNvSpPr/>
          <p:nvPr/>
        </p:nvSpPr>
        <p:spPr bwMode="auto">
          <a:xfrm>
            <a:off x="0" y="0"/>
            <a:ext cx="31972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60" tIns="109728" rIns="137160" bIns="109728"/>
          <a:lstStyle/>
          <a:p>
            <a:pPr algn="ctr" defTabSz="699354" eaLnBrk="1" hangingPunct="1">
              <a:lnSpc>
                <a:spcPct val="90000"/>
              </a:lnSpc>
              <a:defRPr/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929C00-CBDF-4931-B3EA-BB8C83B7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01911517-42BC-44C8-85E7-8C9ECC29257A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7433" y="289512"/>
            <a:ext cx="5807033" cy="1282402"/>
          </a:xfrm>
        </p:spPr>
        <p:txBody>
          <a:bodyPr>
            <a:sp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0" indent="0">
              <a:buNone/>
              <a:defRPr sz="135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724670"/>
            <a:ext cx="2897530" cy="140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92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D22E65-838C-4D09-BD82-24191543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1035671C-3B0A-4925-B4B9-87D6440B83DC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1st level color tex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81D81AAB-E1EA-44A4-BF25-84A6D9DF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63" y="0"/>
            <a:ext cx="300037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201929" y="1189177"/>
            <a:ext cx="8740143" cy="3769806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marL="252109" indent="-252109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552933" indent="-300824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765172" indent="-344991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973832" indent="-385578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1141904" indent="-385578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7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defTabSz="685775">
              <a:defRPr sz="3900" spc="-75"/>
            </a:lvl1pPr>
          </a:lstStyle>
          <a:p>
            <a:pPr lvl="0"/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59335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334530"/>
            <a:ext cx="8019534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5"/>
            <a:ext cx="7908616" cy="3573307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50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334530"/>
            <a:ext cx="8019534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5"/>
            <a:ext cx="8007178" cy="39903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602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FD7790-BBE6-4F66-9DB2-4D9194D8D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B3DF6-6E3F-42A4-B000-0A1FDF7DED53}" type="datetime1">
              <a:rPr lang="en-GB" altLang="en-US"/>
              <a:pPr/>
              <a:t>11/04/2019</a:t>
            </a:fld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3AD25E-8C1A-495D-A471-196DA05DC3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724E52-9D3E-424A-B7E3-CCE0E3266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CCD7B-FC85-4BB0-ADF5-CE524F145E40}" type="slidenum">
              <a:rPr lang="en-GB" altLang="en-US"/>
              <a:pPr/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1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5B43FC-FE65-4DA5-833A-B1D5079D5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88FC2-DF10-4AFE-9A26-D3259147E3AF}" type="datetime1">
              <a:rPr lang="en-GB" altLang="en-US"/>
              <a:pPr/>
              <a:t>11/04/2019</a:t>
            </a:fld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5D6CA2-5ECE-4DD0-AEB8-49F3CFF98D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2B721D-DFEA-440B-A790-0C1229DB9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7F388-6508-4105-811E-DC9FE09F48FC}" type="slidenum">
              <a:rPr lang="en-GB" altLang="en-US"/>
              <a:pPr/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2239AA-4C8D-4BD8-9AC0-1C4F9E79F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7" name="Picture 8" descr="HS_Logo_neg">
            <a:extLst>
              <a:ext uri="{FF2B5EF4-FFF2-40B4-BE49-F238E27FC236}">
                <a16:creationId xmlns:a16="http://schemas.microsoft.com/office/drawing/2014/main" id="{055EB357-7364-4B76-A4BA-C7BCA20D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7F8A18D9-3C7E-412E-A64D-797985B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>
            <a:noFill/>
          </a:ln>
          <a:extLst/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 dirty="0"/>
              <a:t>© Technische Hochschule Rosenheim</a:t>
            </a: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86BB158C-8518-4F03-8010-55B80F73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23850"/>
            <a:ext cx="232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00F3AC2-9928-4991-8A07-D28E8003F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E60D072-0AEA-4EDB-8BAA-AE65E6F7BAA3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80" r:id="rId3"/>
    <p:sldLayoutId id="2147483781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17018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282" TargetMode="External"/><Relationship Id="rId2" Type="http://schemas.openxmlformats.org/officeDocument/2006/relationships/hyperlink" Target="https://tools.ietf.org/html/rfc49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wg/6lo/draft-ietf-6lo-btle/" TargetMode="External"/><Relationship Id="rId4" Type="http://schemas.openxmlformats.org/officeDocument/2006/relationships/hyperlink" Target="https://tools.ietf.org/wg/6l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-rosenheim.de/" TargetMode="External"/><Relationship Id="rId2" Type="http://schemas.openxmlformats.org/officeDocument/2006/relationships/hyperlink" Target="https://en.wikipedia.org/wiki/Roy_Field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uetooth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0F5B68-345A-4192-A045-5886A2D7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4400" b="0" dirty="0">
                <a:solidFill>
                  <a:schemeClr val="accent1"/>
                </a:solidFill>
              </a:rPr>
              <a:t>Modul</a:t>
            </a:r>
            <a:r>
              <a:rPr lang="de-DE" altLang="en-US" sz="4400" dirty="0"/>
              <a:t/>
            </a:r>
            <a:br>
              <a:rPr lang="de-DE" altLang="en-US" sz="4400" dirty="0"/>
            </a:br>
            <a:r>
              <a:rPr lang="de-DE" altLang="en-US" sz="4400" dirty="0"/>
              <a:t>- Internet </a:t>
            </a:r>
            <a:r>
              <a:rPr lang="de-DE" altLang="en-US" sz="4400" dirty="0" err="1"/>
              <a:t>of</a:t>
            </a:r>
            <a:r>
              <a:rPr lang="de-DE" altLang="en-US" sz="4400" dirty="0"/>
              <a:t> Things (</a:t>
            </a:r>
            <a:r>
              <a:rPr lang="de-DE" altLang="en-US" sz="4400" dirty="0" err="1"/>
              <a:t>IoT</a:t>
            </a:r>
            <a:r>
              <a:rPr lang="de-DE" altLang="en-US" sz="4400" dirty="0"/>
              <a:t>) -</a:t>
            </a:r>
            <a:br>
              <a:rPr lang="de-DE" altLang="en-US" sz="4400" dirty="0"/>
            </a:br>
            <a:r>
              <a:rPr lang="de-DE" altLang="en-US" sz="4400" i="1" dirty="0"/>
              <a:t/>
            </a:r>
            <a:br>
              <a:rPr lang="de-DE" altLang="en-US" sz="4400" i="1" dirty="0"/>
            </a:br>
            <a:r>
              <a:rPr lang="de-DE" altLang="en-US" sz="2000" dirty="0"/>
              <a:t>03-Vorlesung</a:t>
            </a:r>
            <a:endParaRPr lang="de-DE" altLang="en-US" sz="4400" dirty="0"/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62357F1-AA0E-437F-B64D-924F26AD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5181600"/>
            <a:ext cx="7886700" cy="90805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Prof. Dr. Marcel Tilly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de-DE" altLang="en-US">
              <a:solidFill>
                <a:schemeClr val="tx1"/>
              </a:solidFill>
            </a:endParaRP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Fakultät Informatik,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689F3-6CE7-4063-B54B-25D788D2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NON-IP based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B61D-F4AC-456C-8613-F9847EE02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051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E43BD-349F-4AD8-BD70-7F2288E1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Requirements for LPWAN: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 Long Range ( &gt; km)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 Low Power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 Low Data Range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Different concepts: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LoRa</a:t>
            </a:r>
            <a:r>
              <a:rPr lang="en-US" sz="1800" b="1" dirty="0"/>
              <a:t> (most popular!)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~ 9 miles distance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Rate 50 kbps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Battery life time 10 years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SIGFOX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MIOTY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IoT-LPWAN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96403-9D2B-4EA8-B254-17FBC2E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81842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983715-B453-415F-8072-F441DC5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smtClean="0"/>
              <a:t>Network Design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63E15-A120-4CF0-8442-4E183833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6" y="2514600"/>
            <a:ext cx="7793467" cy="32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21CCE-B26A-4821-B4A7-C96ED679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39150" cy="24304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LoRa</a:t>
            </a:r>
            <a:r>
              <a:rPr lang="en-US" sz="1800" dirty="0" smtClean="0"/>
              <a:t> is a physical layer enabling long range communication links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LoRaWan</a:t>
            </a:r>
            <a:r>
              <a:rPr lang="en-US" sz="1800" dirty="0" smtClean="0"/>
              <a:t> is the communication protocol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LoRaWan</a:t>
            </a:r>
            <a:r>
              <a:rPr lang="en-US" sz="1800" dirty="0" smtClean="0"/>
              <a:t> is made for small devices and with focus on optimizing battery life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LoRa</a:t>
            </a:r>
            <a:r>
              <a:rPr lang="en-US" sz="1800" dirty="0" smtClean="0"/>
              <a:t>/ </a:t>
            </a:r>
            <a:r>
              <a:rPr lang="en-US" sz="1800" dirty="0" err="1" smtClean="0"/>
              <a:t>LoRaWan</a:t>
            </a:r>
            <a:r>
              <a:rPr lang="en-US" sz="1800" dirty="0" smtClean="0"/>
              <a:t> is extremely slow (do not send videos!)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LoRaWan</a:t>
            </a:r>
            <a:r>
              <a:rPr lang="en-US" sz="1800" dirty="0" smtClean="0"/>
              <a:t> is bidirectional … can send and receive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798728-C348-4FB1-A33B-5738C273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 Concept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5111" y="471993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LoRa</a:t>
            </a:r>
            <a:r>
              <a:rPr lang="de-DE" dirty="0" smtClean="0"/>
              <a:t> </a:t>
            </a:r>
            <a:r>
              <a:rPr lang="de-DE" dirty="0" err="1" smtClean="0"/>
              <a:t>Motes</a:t>
            </a:r>
            <a:endParaRPr lang="de-DE" dirty="0"/>
          </a:p>
        </p:txBody>
      </p:sp>
      <p:cxnSp>
        <p:nvCxnSpPr>
          <p:cNvPr id="7" name="Gewinkelter Verbinder 6"/>
          <p:cNvCxnSpPr>
            <a:stCxn id="5" idx="2"/>
          </p:cNvCxnSpPr>
          <p:nvPr/>
        </p:nvCxnSpPr>
        <p:spPr bwMode="auto">
          <a:xfrm rot="16200000" flipH="1">
            <a:off x="1772995" y="4856405"/>
            <a:ext cx="536873" cy="118726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14800"/>
            <a:ext cx="3276600" cy="21844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851733" y="4266379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LoRa</a:t>
            </a:r>
            <a:r>
              <a:rPr lang="de-DE" dirty="0" smtClean="0"/>
              <a:t> Gateway</a:t>
            </a:r>
            <a:endParaRPr lang="de-DE" dirty="0"/>
          </a:p>
        </p:txBody>
      </p:sp>
      <p:cxnSp>
        <p:nvCxnSpPr>
          <p:cNvPr id="11" name="Gewinkelter Verbinder 10"/>
          <p:cNvCxnSpPr>
            <a:stCxn id="9" idx="2"/>
          </p:cNvCxnSpPr>
          <p:nvPr/>
        </p:nvCxnSpPr>
        <p:spPr bwMode="auto">
          <a:xfrm rot="5400000">
            <a:off x="5665569" y="4533208"/>
            <a:ext cx="1102371" cy="14920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447675" y="6244615"/>
            <a:ext cx="8696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https://www.microchip.com/DevelopmentTools/ProductDetails/dv164140-1#additional-summary</a:t>
            </a:r>
          </a:p>
        </p:txBody>
      </p:sp>
    </p:spTree>
    <p:extLst>
      <p:ext uri="{BB962C8B-B14F-4D97-AF65-F5344CB8AC3E}">
        <p14:creationId xmlns:p14="http://schemas.microsoft.com/office/powerpoint/2010/main" val="250434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572000" cy="646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4876800" y="2632050"/>
            <a:ext cx="401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https://www.iis.fraunhofer.de/de/jobs/summercamp.html</a:t>
            </a:r>
          </a:p>
        </p:txBody>
      </p:sp>
    </p:spTree>
    <p:extLst>
      <p:ext uri="{BB962C8B-B14F-4D97-AF65-F5344CB8AC3E}">
        <p14:creationId xmlns:p14="http://schemas.microsoft.com/office/powerpoint/2010/main" val="25643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7AB65-7AF7-4A7F-AA90-A9891C1B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" y="2057400"/>
            <a:ext cx="8229600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8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981200"/>
            <a:ext cx="7600950" cy="4106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 6LoWPAN is an IETF Protocol designed for “Transmission of IPv6 Packets over IEEE 802.15.4 Networks” (</a:t>
            </a:r>
            <a:r>
              <a:rPr lang="en-US" sz="1800" dirty="0">
                <a:hlinkClick r:id="rId2"/>
              </a:rPr>
              <a:t>rfc4944</a:t>
            </a:r>
            <a:r>
              <a:rPr lang="en-US" sz="1800" dirty="0"/>
              <a:t> , </a:t>
            </a:r>
            <a:r>
              <a:rPr lang="en-GB" sz="1800" dirty="0">
                <a:hlinkClick r:id="rId3"/>
              </a:rPr>
              <a:t>rfc6282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 6LoWPAN allows compression of IPv6 header and other headers such as UDP</a:t>
            </a:r>
          </a:p>
          <a:p>
            <a:pPr marL="685800" lvl="1" indent="-285750">
              <a:lnSpc>
                <a:spcPct val="100000"/>
              </a:lnSpc>
            </a:pPr>
            <a:r>
              <a:rPr lang="fi-FI" sz="1800" dirty="0"/>
              <a:t>IPv6 overhead reduction from 40bytes to e.g. 2/3 bytes</a:t>
            </a:r>
          </a:p>
          <a:p>
            <a:pPr marL="685800" lvl="1" indent="-285750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6Lo Working Group in IETF (</a:t>
            </a:r>
            <a:r>
              <a:rPr lang="en-US" sz="1800" dirty="0">
                <a:hlinkClick r:id="rId4"/>
              </a:rPr>
              <a:t>https://tools.ietf.org/wg/6lo/</a:t>
            </a:r>
            <a:r>
              <a:rPr lang="en-US" sz="1800" dirty="0"/>
              <a:t>) adapts 6LoWPAN protocol to other link layers technologies</a:t>
            </a:r>
          </a:p>
          <a:p>
            <a:pPr marL="685800" lvl="1" indent="-285750">
              <a:lnSpc>
                <a:spcPct val="100000"/>
              </a:lnSpc>
            </a:pPr>
            <a:r>
              <a:rPr lang="en-US" sz="1800" dirty="0"/>
              <a:t>E.g. 6LoWPAN for Bluetooth Low Energy is being finalized (</a:t>
            </a:r>
            <a:r>
              <a:rPr lang="en-US" sz="1800" dirty="0">
                <a:hlinkClick r:id="rId5"/>
              </a:rPr>
              <a:t>https://tools.ietf.org/wg/6lo/draft-ietf-6lo-btle/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is 6LoWPAN?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HTTP/ REST (Representational State Transfer)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IETF standard (RFC 2616 is HTTP/1.1)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CoAP (</a:t>
            </a:r>
            <a:r>
              <a:rPr lang="en-US" sz="1600" dirty="0"/>
              <a:t>Constrained Application Protocol)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en-GB" sz="1600" dirty="0"/>
              <a:t>IETF standard (RFC 7252)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MQTT (</a:t>
            </a:r>
            <a:r>
              <a:rPr lang="en-US" sz="1600" dirty="0"/>
              <a:t>Message Queuing Telemetry Transport)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en-GB" sz="1600" dirty="0"/>
              <a:t>soon (end 2014 ?) OASIS standard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AMQP (</a:t>
            </a:r>
            <a:r>
              <a:rPr lang="en-US" sz="1600" dirty="0"/>
              <a:t>Advanced Message Queuing Protocol)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en-GB" sz="1600" dirty="0"/>
              <a:t>OASIS and ISO 19464 standard (1.0)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Protocols</a:t>
            </a:r>
          </a:p>
        </p:txBody>
      </p:sp>
    </p:spTree>
    <p:extLst>
      <p:ext uri="{BB962C8B-B14F-4D97-AF65-F5344CB8AC3E}">
        <p14:creationId xmlns:p14="http://schemas.microsoft.com/office/powerpoint/2010/main" val="326488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REST/ 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term </a:t>
            </a:r>
            <a:r>
              <a:rPr lang="en-US" sz="1800" i="1" dirty="0"/>
              <a:t>representational state transfer</a:t>
            </a:r>
            <a:r>
              <a:rPr lang="en-US" sz="1800" dirty="0"/>
              <a:t> (REST) was introduced and defined in 2000 by  </a:t>
            </a:r>
            <a:r>
              <a:rPr lang="en-US" sz="1800" dirty="0">
                <a:hlinkClick r:id="rId2" tooltip="Roy Fielding"/>
              </a:rPr>
              <a:t>Roy Fielding</a:t>
            </a:r>
            <a:r>
              <a:rPr lang="en-US" sz="1800" dirty="0"/>
              <a:t> in his doctoral dissertation.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Communicate </a:t>
            </a:r>
            <a:r>
              <a:rPr lang="en-US" sz="1800" dirty="0" err="1"/>
              <a:t>statelessly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RESTful designs use standard HTTP methods: GET, PUT, POST and 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 resources an ID: Universal Resource Identifier (URI)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Link things together</a:t>
            </a:r>
          </a:p>
          <a:p>
            <a:endParaRPr lang="en-US" sz="1800" dirty="0"/>
          </a:p>
          <a:p>
            <a:r>
              <a:rPr lang="en-US" sz="1800" dirty="0"/>
              <a:t>A URI can be broken into a </a:t>
            </a:r>
          </a:p>
          <a:p>
            <a:r>
              <a:rPr lang="en-US" sz="1800" dirty="0"/>
              <a:t>	Scheme	: http://</a:t>
            </a:r>
          </a:p>
          <a:p>
            <a:r>
              <a:rPr lang="en-US" sz="1800" dirty="0"/>
              <a:t>	Authority: </a:t>
            </a:r>
            <a:r>
              <a:rPr lang="en-US" sz="1800" dirty="0">
                <a:hlinkClick r:id="rId3"/>
              </a:rPr>
              <a:t>www.th-rosenheim.de</a:t>
            </a:r>
            <a:endParaRPr lang="en-US" sz="1800" dirty="0"/>
          </a:p>
          <a:p>
            <a:r>
              <a:rPr lang="en-US" sz="1800" dirty="0"/>
              <a:t>	Port	: 8080</a:t>
            </a:r>
          </a:p>
          <a:p>
            <a:r>
              <a:rPr lang="en-US" sz="1800" dirty="0"/>
              <a:t>	Path	: /</a:t>
            </a:r>
            <a:r>
              <a:rPr lang="en-US" sz="1800" dirty="0" err="1"/>
              <a:t>iot</a:t>
            </a:r>
            <a:endParaRPr lang="en-US" sz="1800" dirty="0"/>
          </a:p>
          <a:p>
            <a:r>
              <a:rPr lang="en-US" sz="1800" dirty="0"/>
              <a:t>	Query	:?id=“temperature”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message via HTTP for the methods POST and PUT can contain a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 Header defines content-type </a:t>
            </a:r>
          </a:p>
        </p:txBody>
      </p:sp>
    </p:spTree>
    <p:extLst>
      <p:ext uri="{BB962C8B-B14F-4D97-AF65-F5344CB8AC3E}">
        <p14:creationId xmlns:p14="http://schemas.microsoft.com/office/powerpoint/2010/main" val="3092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D7854-0C64-4C8F-959C-0040454D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constrained Application Protocol (</a:t>
            </a:r>
            <a:r>
              <a:rPr lang="en-US" sz="1600" dirty="0" err="1"/>
              <a:t>CoAP</a:t>
            </a:r>
            <a:r>
              <a:rPr lang="en-US" sz="1600" dirty="0"/>
              <a:t>) is the product of the IETF (RFC7228)</a:t>
            </a:r>
          </a:p>
          <a:p>
            <a:pPr marL="0" indent="0">
              <a:buNone/>
            </a:pPr>
            <a:r>
              <a:rPr lang="en-US" sz="1600" dirty="0"/>
              <a:t>First draft was created in 2014 by the IETF Constrained RESTful Environments (</a:t>
            </a:r>
            <a:r>
              <a:rPr lang="en-US" sz="1600" dirty="0" err="1"/>
              <a:t>CoRE</a:t>
            </a:r>
            <a:r>
              <a:rPr lang="en-US" sz="1600" dirty="0"/>
              <a:t>) working group</a:t>
            </a:r>
          </a:p>
          <a:p>
            <a:pPr marL="0" indent="0">
              <a:buNone/>
            </a:pPr>
            <a:r>
              <a:rPr lang="en-US" sz="1600" dirty="0" err="1"/>
              <a:t>CoAP</a:t>
            </a:r>
            <a:r>
              <a:rPr lang="en-US" sz="1600" dirty="0"/>
              <a:t> is based on concept of mimicking and replacing heavy HTTP with some lightweight protocol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CoAP</a:t>
            </a:r>
            <a:r>
              <a:rPr lang="en-US" sz="1600" dirty="0"/>
              <a:t> is HTTP-like</a:t>
            </a:r>
          </a:p>
          <a:p>
            <a:pPr marL="0" indent="0">
              <a:buNone/>
            </a:pPr>
            <a:r>
              <a:rPr lang="en-US" sz="1600" dirty="0"/>
              <a:t>Asynchronous message exchange (vs request-response)</a:t>
            </a:r>
          </a:p>
          <a:p>
            <a:pPr marL="0" indent="0">
              <a:buNone/>
            </a:pPr>
            <a:r>
              <a:rPr lang="en-US" sz="1600" dirty="0"/>
              <a:t>Support for URI and content-types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CoAP</a:t>
            </a:r>
            <a:r>
              <a:rPr lang="en-US" sz="1600" dirty="0"/>
              <a:t> has 2 layers:</a:t>
            </a:r>
          </a:p>
          <a:p>
            <a:pPr marL="342900" indent="-342900">
              <a:buAutoNum type="arabicPeriod"/>
            </a:pPr>
            <a:r>
              <a:rPr lang="en-US" sz="1600" dirty="0"/>
              <a:t>Request/Response: Responsible for sending and receiving RESTful-based queries. REST queries are piggybacked on CON or NON message. A REST response is piggybacked on the corresponding ACK message.</a:t>
            </a:r>
          </a:p>
          <a:p>
            <a:pPr marL="342900" indent="-342900">
              <a:buAutoNum type="arabicPeriod"/>
            </a:pPr>
            <a:r>
              <a:rPr lang="en-US" sz="1600" dirty="0"/>
              <a:t>Transactional layer: Handles single message exchanges between endpoints using one of the four basic message types.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0CF9F-FD84-4D9C-BCBC-D65CD02C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09F8D6-A7E6-4D49-A154-696D20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8713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6" name="Rectangle 8">
            <a:extLst>
              <a:ext uri="{FF2B5EF4-FFF2-40B4-BE49-F238E27FC236}">
                <a16:creationId xmlns:a16="http://schemas.microsoft.com/office/drawing/2014/main" id="{FB01269D-3CDD-48AB-814E-C9231F40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D340D6A2-3E1F-4C02-8ED8-05F2ABC6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CFDA5F6-DCDC-46D4-9459-03682A71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992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732DDA-8C08-47AF-83D8-B661D874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4013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0DDF024F-8944-4D69-A735-19BD8807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15200" cy="1065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CE947CF-F1B3-4428-AA52-88ED72C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315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BC3-7711-410C-999D-BD219D6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12900"/>
            <a:ext cx="8439150" cy="4106863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21. März	Einführung in das Internet der Dinge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28. </a:t>
            </a:r>
            <a:r>
              <a:rPr lang="en-US" dirty="0" err="1"/>
              <a:t>März</a:t>
            </a:r>
            <a:r>
              <a:rPr lang="en-US" dirty="0"/>
              <a:t>	IoT </a:t>
            </a:r>
            <a:r>
              <a:rPr lang="en-US" dirty="0" err="1"/>
              <a:t>Architekturen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4. April	Things und </a:t>
            </a:r>
            <a:r>
              <a:rPr lang="en-US" dirty="0" err="1"/>
              <a:t>Sensoren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11. April	From Device to Cloud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18. April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Ostern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25. April	IoT Analytics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02. Mai	Big Data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9. Mai	Data Exploration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16. Mai	IoT </a:t>
            </a:r>
            <a:r>
              <a:rPr lang="en-US" dirty="0" err="1"/>
              <a:t>Platformen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23. Mai	Entwicklung einer </a:t>
            </a:r>
            <a:r>
              <a:rPr lang="de-DE" dirty="0" err="1"/>
              <a:t>IoT</a:t>
            </a:r>
            <a:r>
              <a:rPr lang="de-DE" dirty="0"/>
              <a:t> Lösung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>
                <a:solidFill>
                  <a:schemeClr val="accent3"/>
                </a:solidFill>
              </a:rPr>
              <a:t>30. Mai	Vorlesungsfrei; Christi Himmelfahrt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05. </a:t>
            </a:r>
            <a:r>
              <a:rPr lang="en-US" dirty="0" err="1"/>
              <a:t>Juni</a:t>
            </a:r>
            <a:r>
              <a:rPr lang="en-US" dirty="0"/>
              <a:t>	opt. </a:t>
            </a:r>
            <a:r>
              <a:rPr lang="en-US" dirty="0" err="1"/>
              <a:t>Gastvortrag</a:t>
            </a:r>
            <a:r>
              <a:rPr lang="en-US" dirty="0"/>
              <a:t> – </a:t>
            </a:r>
            <a:r>
              <a:rPr lang="en-US" dirty="0" err="1"/>
              <a:t>Digitalisierung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13. </a:t>
            </a:r>
            <a:r>
              <a:rPr lang="it-IT" dirty="0" err="1"/>
              <a:t>Juni</a:t>
            </a:r>
            <a:r>
              <a:rPr lang="it-IT" dirty="0"/>
              <a:t>	Data Science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20. </a:t>
            </a:r>
            <a:r>
              <a:rPr lang="en-US" dirty="0" err="1">
                <a:solidFill>
                  <a:schemeClr val="accent3"/>
                </a:solidFill>
              </a:rPr>
              <a:t>Juni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Fronleichnam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27. </a:t>
            </a:r>
            <a:r>
              <a:rPr lang="en-US" dirty="0" err="1"/>
              <a:t>Juni</a:t>
            </a:r>
            <a:r>
              <a:rPr lang="en-US" dirty="0"/>
              <a:t>	</a:t>
            </a:r>
            <a:r>
              <a:rPr lang="en-US" dirty="0" err="1"/>
              <a:t>Intelligente</a:t>
            </a:r>
            <a:r>
              <a:rPr lang="en-US" dirty="0"/>
              <a:t> Cloud und </a:t>
            </a:r>
            <a:r>
              <a:rPr lang="en-US" dirty="0" err="1"/>
              <a:t>intelligente</a:t>
            </a:r>
            <a:r>
              <a:rPr lang="en-US" dirty="0"/>
              <a:t> Edge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04. Juli	</a:t>
            </a:r>
            <a:r>
              <a:rPr lang="de-DE" dirty="0" err="1"/>
              <a:t>PStA</a:t>
            </a:r>
            <a:r>
              <a:rPr lang="de-DE" dirty="0"/>
              <a:t> </a:t>
            </a:r>
            <a:r>
              <a:rPr lang="de-DE" dirty="0" err="1"/>
              <a:t>Abschlusspraesentationen</a:t>
            </a:r>
            <a:endParaRPr lang="de-DE" dirty="0"/>
          </a:p>
        </p:txBody>
      </p:sp>
      <p:sp>
        <p:nvSpPr>
          <p:cNvPr id="16393" name="Title 1">
            <a:extLst>
              <a:ext uri="{FF2B5EF4-FFF2-40B4-BE49-F238E27FC236}">
                <a16:creationId xmlns:a16="http://schemas.microsoft.com/office/drawing/2014/main" id="{3D9DDADF-C71A-44CF-86DD-96CE10AE5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Überblick</a:t>
            </a:r>
          </a:p>
        </p:txBody>
      </p:sp>
      <p:sp>
        <p:nvSpPr>
          <p:cNvPr id="16394" name="Pfeil nach unten 3">
            <a:extLst>
              <a:ext uri="{FF2B5EF4-FFF2-40B4-BE49-F238E27FC236}">
                <a16:creationId xmlns:a16="http://schemas.microsoft.com/office/drawing/2014/main" id="{47D2FEB0-D226-493D-8F24-E7C7A13D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84501"/>
            <a:ext cx="381000" cy="2425699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5" name="Textfeld 4">
            <a:extLst>
              <a:ext uri="{FF2B5EF4-FFF2-40B4-BE49-F238E27FC236}">
                <a16:creationId xmlns:a16="http://schemas.microsoft.com/office/drawing/2014/main" id="{2A89C426-FD31-4F20-B17F-3813F5BA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270" y="2913526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 err="1"/>
              <a:t>PStA</a:t>
            </a:r>
            <a:endParaRPr lang="de-DE" altLang="de-DE" dirty="0"/>
          </a:p>
        </p:txBody>
      </p:sp>
      <p:cxnSp>
        <p:nvCxnSpPr>
          <p:cNvPr id="16396" name="Gerader Verbinder 6">
            <a:extLst>
              <a:ext uri="{FF2B5EF4-FFF2-40B4-BE49-F238E27FC236}">
                <a16:creationId xmlns:a16="http://schemas.microsoft.com/office/drawing/2014/main" id="{9B186505-4B14-459A-A1B4-B507D5A919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5300" y="2971800"/>
            <a:ext cx="20955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D7854-0C64-4C8F-959C-0040454D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752600"/>
            <a:ext cx="8439150" cy="4106862"/>
          </a:xfrm>
        </p:spPr>
        <p:txBody>
          <a:bodyPr/>
          <a:lstStyle/>
          <a:p>
            <a:r>
              <a:rPr lang="en-US" sz="1600" dirty="0"/>
              <a:t> Constrained web protocol fulfilling M2M requirements</a:t>
            </a:r>
          </a:p>
          <a:p>
            <a:r>
              <a:rPr lang="en-US" sz="1600" dirty="0"/>
              <a:t> UDP binding with optional reliability supporting unicast and multicast requests</a:t>
            </a:r>
          </a:p>
          <a:p>
            <a:r>
              <a:rPr lang="en-US" sz="1600" dirty="0"/>
              <a:t> Asynchronous message exchanges</a:t>
            </a:r>
          </a:p>
          <a:p>
            <a:r>
              <a:rPr lang="en-US" sz="1600" dirty="0"/>
              <a:t> Low header overhead and parsing complexity</a:t>
            </a:r>
          </a:p>
          <a:p>
            <a:r>
              <a:rPr lang="en-US" sz="1600" dirty="0"/>
              <a:t> URI and Content-type support</a:t>
            </a:r>
          </a:p>
          <a:p>
            <a:r>
              <a:rPr lang="en-US" sz="1600" dirty="0"/>
              <a:t> Simple proxy and caching capabilities</a:t>
            </a:r>
          </a:p>
          <a:p>
            <a:r>
              <a:rPr lang="en-US" sz="1600" dirty="0"/>
              <a:t> Stateless HTTP mapping, allowing proxies to be built providing access to </a:t>
            </a:r>
            <a:r>
              <a:rPr lang="en-US" sz="1600" dirty="0" err="1"/>
              <a:t>CoAP</a:t>
            </a:r>
            <a:r>
              <a:rPr lang="en-US" sz="1600" dirty="0"/>
              <a:t> resources via HTTP in a uniform way or for HTTP simple interfaces to be realized alternatively over </a:t>
            </a:r>
            <a:r>
              <a:rPr lang="en-US" sz="1600" dirty="0" err="1"/>
              <a:t>CoAP</a:t>
            </a:r>
            <a:endParaRPr lang="en-US" sz="1600" dirty="0"/>
          </a:p>
          <a:p>
            <a:r>
              <a:rPr lang="en-US" sz="1600" dirty="0"/>
              <a:t> Security binding to Datagram Transport Layer Security (DT</a:t>
            </a:r>
          </a:p>
          <a:p>
            <a:endParaRPr lang="en-US" sz="1600" dirty="0"/>
          </a:p>
          <a:p>
            <a:r>
              <a:rPr lang="en-US" sz="1600" dirty="0"/>
              <a:t> Address in </a:t>
            </a:r>
            <a:r>
              <a:rPr lang="en-US" sz="1600" dirty="0" err="1"/>
              <a:t>CoAP</a:t>
            </a:r>
            <a:r>
              <a:rPr lang="en-US" sz="1600" dirty="0"/>
              <a:t> is also styled like HTTP.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coap://host[:port]/path[?query]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CoAP</a:t>
            </a:r>
            <a:r>
              <a:rPr lang="en-US" sz="1600" dirty="0"/>
              <a:t> uses requests such as GET, PUT, POST and DELETE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0CF9F-FD84-4D9C-BCBC-D65CD02C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162C51-FF34-4E05-8228-045B4E09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: Message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88722-3A86-44E1-B561-5179AE50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55960"/>
            <a:ext cx="8458200" cy="49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9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704F97-1336-4B1D-9C8A-838E914F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62916-45F5-4994-A2FF-0AD03B29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620000" cy="39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BF0AF-9FBE-487C-ABEA-22E8226B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Request/Response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E5ED8-23CB-4986-8AC5-85F76C51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01"/>
          <a:stretch/>
        </p:blipFill>
        <p:spPr>
          <a:xfrm>
            <a:off x="457200" y="1828801"/>
            <a:ext cx="8229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7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5DCEA-06EA-4773-ABDF-C41AD026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75569"/>
            <a:ext cx="8286750" cy="41068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Client  Server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+-----&gt;|     Header: GET (T=CON, Code=1, MID=0x7d34)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GET  |   Uri-Path: "temperature"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|&lt;-----+     Header: 2.05 Content (T=ACK, Code=69, MID=0x7d34)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2.05 |    Payload: "22.3 C"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0E7136-5467-4CC2-AC20-778092E9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Sample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82417-8950-4DD2-90EC-30625112B323}"/>
              </a:ext>
            </a:extLst>
          </p:cNvPr>
          <p:cNvSpPr/>
          <p:nvPr/>
        </p:nvSpPr>
        <p:spPr>
          <a:xfrm>
            <a:off x="2438400" y="38862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1 | 0 |   1   |     GET=1     |          MID=0x7d34           |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 11   |  11   |      "temperature" (11 B) ...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1 | 2 |   0   |    2.05=69    |          MID=0x7d34           |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"22.3 C" (6 B) ...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272554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r>
              <a:rPr lang="en-US" sz="1600" dirty="0"/>
              <a:t> MQTT is a lightweight</a:t>
            </a:r>
            <a:r>
              <a:rPr lang="en-US" sz="1600" b="1" dirty="0"/>
              <a:t> publish/subscribe</a:t>
            </a:r>
            <a:r>
              <a:rPr lang="en-US" sz="1600" dirty="0"/>
              <a:t> messaging protocol designed for M2M (machine to machine) telemetry in low bandwidth environments.</a:t>
            </a:r>
          </a:p>
          <a:p>
            <a:endParaRPr lang="en-US" sz="1600" dirty="0"/>
          </a:p>
          <a:p>
            <a:r>
              <a:rPr lang="en-US" sz="1600" dirty="0"/>
              <a:t> It was designed by Andy Stanford-Clark (IBM) and Arlen Nipper in 1999 for connecting Oil Pipeline telemetry systems over satellite.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Although it started as a proprietary protocol it was released Royalty free in 2010 and became an OASIS standard in 2014.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stands for </a:t>
            </a:r>
            <a:r>
              <a:rPr lang="en-US" sz="1600" b="1" dirty="0"/>
              <a:t>MQ</a:t>
            </a:r>
            <a:r>
              <a:rPr lang="en-US" sz="1600" dirty="0"/>
              <a:t> Telemetry Transport but previously was known as Message Queuing Telemetry Transport.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is fast becoming one of the main protocols for</a:t>
            </a:r>
            <a:r>
              <a:rPr lang="en-US" sz="1600" b="1" dirty="0"/>
              <a:t> IOT</a:t>
            </a:r>
            <a:r>
              <a:rPr lang="en-US" sz="1600" dirty="0"/>
              <a:t> (internet of things) deployments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093543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r>
              <a:rPr lang="en-US" sz="1600" dirty="0"/>
              <a:t> MQTT is a lightweight</a:t>
            </a:r>
            <a:r>
              <a:rPr lang="en-US" sz="1600" b="1" dirty="0"/>
              <a:t> publish/subscribe</a:t>
            </a:r>
            <a:r>
              <a:rPr lang="en-US" sz="1600" dirty="0"/>
              <a:t> messaging protocol designed for M2M (machine to machine) telemetry in low bandwidth environments.</a:t>
            </a:r>
          </a:p>
          <a:p>
            <a:endParaRPr lang="en-US" sz="1600" dirty="0"/>
          </a:p>
          <a:p>
            <a:r>
              <a:rPr lang="en-US" sz="1600" dirty="0"/>
              <a:t> It was designed by Andy Stanford-Clark (IBM) and Arlen Nipper in 1999 for connecting Oil Pipeline telemetry systems over satellite.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Although it started as a proprietary protocol it was released Royalty free in 2010 and became an OASIS standard in 2014.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stands for </a:t>
            </a:r>
            <a:r>
              <a:rPr lang="en-US" sz="1600" b="1" dirty="0"/>
              <a:t>MQ</a:t>
            </a:r>
            <a:r>
              <a:rPr lang="en-US" sz="1600" dirty="0"/>
              <a:t> Telemetry Transport but previously was known as Message Queuing Telemetry Transport.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is fast becoming one of the main protocols for</a:t>
            </a:r>
            <a:r>
              <a:rPr lang="en-US" sz="1600" b="1" dirty="0"/>
              <a:t> IOT</a:t>
            </a:r>
            <a:r>
              <a:rPr lang="en-US" sz="1600" dirty="0"/>
              <a:t> (internet of things) deployments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50481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There are two versions of MQTT.</a:t>
            </a:r>
          </a:p>
          <a:p>
            <a:endParaRPr lang="en-US" sz="1600" dirty="0"/>
          </a:p>
          <a:p>
            <a:pPr lvl="1"/>
            <a:r>
              <a:rPr lang="en-US" sz="1600" dirty="0"/>
              <a:t> The original MQTT which was designed in 1999 and has been in use for many years and designed for TCP/IP networks.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r>
              <a:rPr lang="en-US" sz="1600" dirty="0"/>
              <a:t> MQTT-SN which was specified in around 2013, and designed to work over UDP, ZigBee and other transports.</a:t>
            </a:r>
          </a:p>
          <a:p>
            <a:endParaRPr lang="en-US" sz="1600" dirty="0"/>
          </a:p>
          <a:p>
            <a:pPr lvl="1"/>
            <a:r>
              <a:rPr lang="en-US" sz="1600" dirty="0"/>
              <a:t> MQTT-SN doesn’t currently appear to be very popular. and the specification hasn’t changed for several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Versions</a:t>
            </a:r>
          </a:p>
        </p:txBody>
      </p:sp>
    </p:spTree>
    <p:extLst>
      <p:ext uri="{BB962C8B-B14F-4D97-AF65-F5344CB8AC3E}">
        <p14:creationId xmlns:p14="http://schemas.microsoft.com/office/powerpoint/2010/main" val="1130051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2206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dirty="0"/>
              <a:t>The core elements of MQTT are clients, servers(=brokers), sessions, subscriptions and topics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2BDD-FDBB-48BF-8BB2-0FF833F1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162800" cy="4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MQTT client(=publisher, subscriber)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Clients subscribe to topics to publish and receive messages. Thus subscriber and publisher are special roles of a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MQTT server(=broker)</a:t>
            </a:r>
            <a:r>
              <a:rPr lang="en-US" dirty="0"/>
              <a:t>: Servers run topics, i.e. receive subscriptions from clients on topics, receive messages from clients and forward these, based on client’s subscriptions, to interested clients.</a:t>
            </a:r>
          </a:p>
          <a:p>
            <a:pPr marL="0" indent="0">
              <a:buNone/>
            </a:pPr>
            <a:r>
              <a:rPr lang="en-US" b="1" dirty="0"/>
              <a:t>Topic</a:t>
            </a:r>
            <a:r>
              <a:rPr lang="en-US" dirty="0"/>
              <a:t>: Technically, topics are message queues. Topics support the publish/subscribe pattern for clients. Logically, topics allow clients to exchange information with defined semantics. Example topic: Temperature sensor data of a building.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2/2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2FE38-DFBA-4EB9-B91E-1D2B855BC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1"/>
          <a:stretch/>
        </p:blipFill>
        <p:spPr>
          <a:xfrm>
            <a:off x="2742689" y="2209800"/>
            <a:ext cx="3658111" cy="159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FEDDE-DC37-4934-BA7B-397D2597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397004"/>
            <a:ext cx="7772400" cy="10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6D85AB-C01E-4147-8A58-B38D230BF85C}"/>
              </a:ext>
            </a:extLst>
          </p:cNvPr>
          <p:cNvSpPr txBox="1">
            <a:spLocks/>
          </p:cNvSpPr>
          <p:nvPr/>
        </p:nvSpPr>
        <p:spPr>
          <a:xfrm>
            <a:off x="161925" y="1087438"/>
            <a:ext cx="8916988" cy="688975"/>
          </a:xfrm>
          <a:prstGeom prst="rect">
            <a:avLst/>
          </a:prstGeom>
        </p:spPr>
        <p:txBody>
          <a:bodyPr lIns="109728" tIns="68580" rIns="109728" bIns="68580"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3672" dirty="0"/>
          </a:p>
        </p:txBody>
      </p:sp>
      <p:sp>
        <p:nvSpPr>
          <p:cNvPr id="40963" name="Inhaltsplatzhalter 8">
            <a:extLst>
              <a:ext uri="{FF2B5EF4-FFF2-40B4-BE49-F238E27FC236}">
                <a16:creationId xmlns:a16="http://schemas.microsoft.com/office/drawing/2014/main" id="{A0B6F11B-60CD-48BC-A98C-11E3C7A23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3250" y="1490663"/>
            <a:ext cx="2695575" cy="347662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sz="1800" b="1">
                <a:solidFill>
                  <a:schemeClr val="accent1"/>
                </a:solidFill>
              </a:rPr>
              <a:t>Challenges</a:t>
            </a:r>
            <a:endParaRPr lang="de-DE" altLang="de-DE" sz="1800" b="1">
              <a:solidFill>
                <a:schemeClr val="accent1"/>
              </a:solidFill>
            </a:endParaRPr>
          </a:p>
        </p:txBody>
      </p:sp>
      <p:sp>
        <p:nvSpPr>
          <p:cNvPr id="40964" name="Title 1">
            <a:extLst>
              <a:ext uri="{FF2B5EF4-FFF2-40B4-BE49-F238E27FC236}">
                <a16:creationId xmlns:a16="http://schemas.microsoft.com/office/drawing/2014/main" id="{930E52BF-DD88-474F-9FE3-384A4BC91E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sz="3600"/>
              <a:t>Connectivity</a:t>
            </a:r>
            <a:br>
              <a:rPr lang="en-US" altLang="de-DE" sz="3600"/>
            </a:br>
            <a:endParaRPr lang="en-US" altLang="de-DE"/>
          </a:p>
        </p:txBody>
      </p:sp>
      <p:sp>
        <p:nvSpPr>
          <p:cNvPr id="40965" name="Inhaltsplatzhalter 2">
            <a:extLst>
              <a:ext uri="{FF2B5EF4-FFF2-40B4-BE49-F238E27FC236}">
                <a16:creationId xmlns:a16="http://schemas.microsoft.com/office/drawing/2014/main" id="{6012B714-9870-4A6B-811E-41F645873CA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685800" y="1905000"/>
            <a:ext cx="3868738" cy="3684588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Amount of connected things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b="1" dirty="0"/>
              <a:t>Variety of protocols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Variety of communication pattern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Security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Variety of topologies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Discovery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b="1" dirty="0"/>
              <a:t>Coverage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Partial connectivity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>
                <a:solidFill>
                  <a:srgbClr val="FF0000"/>
                </a:solidFill>
              </a:rPr>
              <a:t>Stability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>
                <a:solidFill>
                  <a:srgbClr val="FF0000"/>
                </a:solidFill>
              </a:rPr>
              <a:t>Bandwidth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>
                <a:solidFill>
                  <a:srgbClr val="FF0000"/>
                </a:solidFill>
              </a:rPr>
              <a:t>Interference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 err="1">
                <a:solidFill>
                  <a:srgbClr val="FF0000"/>
                </a:solidFill>
              </a:rPr>
              <a:t>Internationalisation</a:t>
            </a:r>
            <a:endParaRPr lang="en-US" altLang="de-DE" dirty="0">
              <a:solidFill>
                <a:srgbClr val="FF0000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40966" name="Textplatzhalter 3">
            <a:extLst>
              <a:ext uri="{FF2B5EF4-FFF2-40B4-BE49-F238E27FC236}">
                <a16:creationId xmlns:a16="http://schemas.microsoft.com/office/drawing/2014/main" id="{B48FDDFD-9CF2-4675-AE59-6021F286CD0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800600" y="1493838"/>
            <a:ext cx="2238375" cy="331787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sz="1800" b="1">
                <a:solidFill>
                  <a:schemeClr val="accent1"/>
                </a:solidFill>
              </a:rPr>
              <a:t>Technology</a:t>
            </a:r>
            <a:endParaRPr lang="de-DE" altLang="de-DE" sz="1800" b="1">
              <a:solidFill>
                <a:schemeClr val="accent1"/>
              </a:solidFill>
            </a:endParaRPr>
          </a:p>
        </p:txBody>
      </p:sp>
      <p:sp>
        <p:nvSpPr>
          <p:cNvPr id="40967" name="Inhaltsplatzhalter 5">
            <a:extLst>
              <a:ext uri="{FF2B5EF4-FFF2-40B4-BE49-F238E27FC236}">
                <a16:creationId xmlns:a16="http://schemas.microsoft.com/office/drawing/2014/main" id="{34EAF5A9-E5B5-4F1B-BC8A-20D08D1C34B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916488" y="1903413"/>
            <a:ext cx="3887787" cy="3240087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Device-/Configuration Management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HTTPs, MQTT, AMQP, CoAP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CAN, Modbus, 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Bluetooth Low Energy (BLE), Zigbee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6LowPan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OPC-UA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LORA, MIOTY, …</a:t>
            </a:r>
          </a:p>
        </p:txBody>
      </p:sp>
      <p:pic>
        <p:nvPicPr>
          <p:cNvPr id="40968" name="Grafik 6">
            <a:extLst>
              <a:ext uri="{FF2B5EF4-FFF2-40B4-BE49-F238E27FC236}">
                <a16:creationId xmlns:a16="http://schemas.microsoft.com/office/drawing/2014/main" id="{56380F4D-FA21-40EF-8489-0AF7B6BE7C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7888" y="4670425"/>
            <a:ext cx="272732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D87312A-4790-434A-82B6-0061BD7ECE97}"/>
              </a:ext>
            </a:extLst>
          </p:cNvPr>
          <p:cNvSpPr/>
          <p:nvPr/>
        </p:nvSpPr>
        <p:spPr bwMode="auto">
          <a:xfrm>
            <a:off x="1132683" y="52514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A09DAE-7323-4C33-A193-427EA470AD15}"/>
              </a:ext>
            </a:extLst>
          </p:cNvPr>
          <p:cNvSpPr/>
          <p:nvPr/>
        </p:nvSpPr>
        <p:spPr bwMode="auto">
          <a:xfrm>
            <a:off x="1132683" y="54038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07477BD-8FB3-4A20-8FA4-926E546AF9B5}"/>
              </a:ext>
            </a:extLst>
          </p:cNvPr>
          <p:cNvSpPr/>
          <p:nvPr/>
        </p:nvSpPr>
        <p:spPr bwMode="auto">
          <a:xfrm>
            <a:off x="1132683" y="55562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A726A31-93D1-45F0-A6E9-087325EF307E}"/>
              </a:ext>
            </a:extLst>
          </p:cNvPr>
          <p:cNvSpPr/>
          <p:nvPr/>
        </p:nvSpPr>
        <p:spPr bwMode="auto">
          <a:xfrm>
            <a:off x="1132683" y="57086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B3EBFF2-8B50-4B2B-8804-C8E0A8B669EA}"/>
              </a:ext>
            </a:extLst>
          </p:cNvPr>
          <p:cNvSpPr/>
          <p:nvPr/>
        </p:nvSpPr>
        <p:spPr bwMode="auto">
          <a:xfrm>
            <a:off x="1132683" y="58610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1" name="Wolke 20">
            <a:extLst>
              <a:ext uri="{FF2B5EF4-FFF2-40B4-BE49-F238E27FC236}">
                <a16:creationId xmlns:a16="http://schemas.microsoft.com/office/drawing/2014/main" id="{E7C20124-9082-4E00-A385-BECC71C4A34E}"/>
              </a:ext>
            </a:extLst>
          </p:cNvPr>
          <p:cNvSpPr/>
          <p:nvPr/>
        </p:nvSpPr>
        <p:spPr bwMode="auto">
          <a:xfrm>
            <a:off x="1721645" y="5364163"/>
            <a:ext cx="914400" cy="557213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6588447-5464-4C52-A2C5-949C75A0FAA8}"/>
              </a:ext>
            </a:extLst>
          </p:cNvPr>
          <p:cNvCxnSpPr>
            <a:stCxn id="16" idx="3"/>
            <a:endCxn id="21" idx="2"/>
          </p:cNvCxnSpPr>
          <p:nvPr/>
        </p:nvCxnSpPr>
        <p:spPr bwMode="auto">
          <a:xfrm>
            <a:off x="1285083" y="5338763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B5874B-8683-4102-BDB0-9E5786365C29}"/>
              </a:ext>
            </a:extLst>
          </p:cNvPr>
          <p:cNvCxnSpPr>
            <a:stCxn id="17" idx="3"/>
            <a:endCxn id="21" idx="2"/>
          </p:cNvCxnSpPr>
          <p:nvPr/>
        </p:nvCxnSpPr>
        <p:spPr bwMode="auto">
          <a:xfrm>
            <a:off x="1285083" y="5491163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9C6DA7E-6A21-4D8E-8DDC-F6A3ADC5A183}"/>
              </a:ext>
            </a:extLst>
          </p:cNvPr>
          <p:cNvCxnSpPr>
            <a:stCxn id="18" idx="3"/>
            <a:endCxn id="21" idx="2"/>
          </p:cNvCxnSpPr>
          <p:nvPr/>
        </p:nvCxnSpPr>
        <p:spPr bwMode="auto">
          <a:xfrm flipV="1">
            <a:off x="1285083" y="5643563"/>
            <a:ext cx="43973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A1E1E75-1FD2-4B9F-A9F1-D9AF57556503}"/>
              </a:ext>
            </a:extLst>
          </p:cNvPr>
          <p:cNvCxnSpPr>
            <a:stCxn id="19" idx="3"/>
            <a:endCxn id="21" idx="2"/>
          </p:cNvCxnSpPr>
          <p:nvPr/>
        </p:nvCxnSpPr>
        <p:spPr bwMode="auto">
          <a:xfrm flipV="1">
            <a:off x="1285083" y="5643563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2DF5ABF-2424-4AC5-A039-F67602D7FFBF}"/>
              </a:ext>
            </a:extLst>
          </p:cNvPr>
          <p:cNvCxnSpPr>
            <a:stCxn id="20" idx="3"/>
            <a:endCxn id="21" idx="2"/>
          </p:cNvCxnSpPr>
          <p:nvPr/>
        </p:nvCxnSpPr>
        <p:spPr bwMode="auto">
          <a:xfrm flipV="1">
            <a:off x="1285083" y="5643563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43754E58-BCAA-41B0-BD38-3C5842CC9132}"/>
              </a:ext>
            </a:extLst>
          </p:cNvPr>
          <p:cNvSpPr/>
          <p:nvPr/>
        </p:nvSpPr>
        <p:spPr bwMode="auto">
          <a:xfrm>
            <a:off x="3304383" y="52720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09FD76F-CA68-4A24-88E5-B66D33990BC9}"/>
              </a:ext>
            </a:extLst>
          </p:cNvPr>
          <p:cNvSpPr/>
          <p:nvPr/>
        </p:nvSpPr>
        <p:spPr bwMode="auto">
          <a:xfrm>
            <a:off x="3304383" y="54244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CE590A-961D-4D9A-AFC2-5507863F8DCA}"/>
              </a:ext>
            </a:extLst>
          </p:cNvPr>
          <p:cNvSpPr/>
          <p:nvPr/>
        </p:nvSpPr>
        <p:spPr bwMode="auto">
          <a:xfrm>
            <a:off x="3304383" y="55768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AC8BF3-3D21-4ABA-9750-2524AF4E0D63}"/>
              </a:ext>
            </a:extLst>
          </p:cNvPr>
          <p:cNvSpPr/>
          <p:nvPr/>
        </p:nvSpPr>
        <p:spPr bwMode="auto">
          <a:xfrm>
            <a:off x="3304383" y="57292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858240-D4E2-482F-9321-15B1F2450E28}"/>
              </a:ext>
            </a:extLst>
          </p:cNvPr>
          <p:cNvSpPr/>
          <p:nvPr/>
        </p:nvSpPr>
        <p:spPr bwMode="auto">
          <a:xfrm>
            <a:off x="3304383" y="58816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E854319-96AD-4F32-8076-581A57C81229}"/>
              </a:ext>
            </a:extLst>
          </p:cNvPr>
          <p:cNvCxnSpPr>
            <a:stCxn id="27" idx="3"/>
          </p:cNvCxnSpPr>
          <p:nvPr/>
        </p:nvCxnSpPr>
        <p:spPr bwMode="auto">
          <a:xfrm>
            <a:off x="3456783" y="5359401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D439FF-B367-4CB4-ADA5-25208C88D3FB}"/>
              </a:ext>
            </a:extLst>
          </p:cNvPr>
          <p:cNvCxnSpPr>
            <a:stCxn id="28" idx="3"/>
          </p:cNvCxnSpPr>
          <p:nvPr/>
        </p:nvCxnSpPr>
        <p:spPr bwMode="auto">
          <a:xfrm>
            <a:off x="3456783" y="5511801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06F9C2-DA3F-4B78-8DF8-085068B862CD}"/>
              </a:ext>
            </a:extLst>
          </p:cNvPr>
          <p:cNvCxnSpPr>
            <a:stCxn id="29" idx="3"/>
          </p:cNvCxnSpPr>
          <p:nvPr/>
        </p:nvCxnSpPr>
        <p:spPr bwMode="auto">
          <a:xfrm flipV="1">
            <a:off x="3456783" y="5664201"/>
            <a:ext cx="43973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F5FCF70-8683-4FBB-8026-DC5F5D0FD6B6}"/>
              </a:ext>
            </a:extLst>
          </p:cNvPr>
          <p:cNvCxnSpPr>
            <a:stCxn id="30" idx="3"/>
          </p:cNvCxnSpPr>
          <p:nvPr/>
        </p:nvCxnSpPr>
        <p:spPr bwMode="auto">
          <a:xfrm flipV="1">
            <a:off x="3456783" y="5664201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38D0484-620D-47A4-8CB1-A9F2C3DCA6A9}"/>
              </a:ext>
            </a:extLst>
          </p:cNvPr>
          <p:cNvCxnSpPr>
            <a:stCxn id="31" idx="3"/>
          </p:cNvCxnSpPr>
          <p:nvPr/>
        </p:nvCxnSpPr>
        <p:spPr bwMode="auto">
          <a:xfrm flipV="1">
            <a:off x="3456783" y="5664201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E3DD65E-8EF4-4CBB-822F-EE455B88BDAE}"/>
              </a:ext>
            </a:extLst>
          </p:cNvPr>
          <p:cNvSpPr/>
          <p:nvPr/>
        </p:nvSpPr>
        <p:spPr bwMode="auto">
          <a:xfrm>
            <a:off x="3877470" y="5572126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8A996FEA-0406-4033-85E6-C6EFDA77A765}"/>
              </a:ext>
            </a:extLst>
          </p:cNvPr>
          <p:cNvSpPr/>
          <p:nvPr/>
        </p:nvSpPr>
        <p:spPr bwMode="auto">
          <a:xfrm>
            <a:off x="4448970" y="5389563"/>
            <a:ext cx="914400" cy="5588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FDA296A-047C-4FAC-9950-7F13ED183C35}"/>
              </a:ext>
            </a:extLst>
          </p:cNvPr>
          <p:cNvCxnSpPr>
            <a:stCxn id="37" idx="3"/>
            <a:endCxn id="38" idx="2"/>
          </p:cNvCxnSpPr>
          <p:nvPr/>
        </p:nvCxnSpPr>
        <p:spPr bwMode="auto">
          <a:xfrm>
            <a:off x="4029870" y="5659438"/>
            <a:ext cx="422275" cy="95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93" name="Textfeld 356">
            <a:extLst>
              <a:ext uri="{FF2B5EF4-FFF2-40B4-BE49-F238E27FC236}">
                <a16:creationId xmlns:a16="http://schemas.microsoft.com/office/drawing/2014/main" id="{D5A49F8D-C190-4807-BDB0-52135E24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3" y="4619626"/>
            <a:ext cx="1417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/>
              <a:t>Topology</a:t>
            </a:r>
            <a:endParaRPr lang="de-DE" altLang="de-DE" dirty="0"/>
          </a:p>
        </p:txBody>
      </p:sp>
      <p:sp>
        <p:nvSpPr>
          <p:cNvPr id="40994" name="Textfeld 359">
            <a:extLst>
              <a:ext uri="{FF2B5EF4-FFF2-40B4-BE49-F238E27FC236}">
                <a16:creationId xmlns:a16="http://schemas.microsoft.com/office/drawing/2014/main" id="{86D5232A-B548-44DA-8249-FBE3CFDD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4208463"/>
            <a:ext cx="340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/>
              <a:t>Communication Pattern</a:t>
            </a:r>
            <a:endParaRPr lang="de-DE" alt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7D829AB-1D7B-4ADD-8D24-770FD36397AF}"/>
              </a:ext>
            </a:extLst>
          </p:cNvPr>
          <p:cNvSpPr/>
          <p:nvPr/>
        </p:nvSpPr>
        <p:spPr>
          <a:xfrm>
            <a:off x="1208883" y="6183313"/>
            <a:ext cx="13208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50" dirty="0"/>
              <a:t>directly connected</a:t>
            </a:r>
            <a:endParaRPr lang="de-DE" sz="1050" dirty="0"/>
          </a:p>
        </p:txBody>
      </p:sp>
      <p:sp>
        <p:nvSpPr>
          <p:cNvPr id="40996" name="Rechteck 358">
            <a:extLst>
              <a:ext uri="{FF2B5EF4-FFF2-40B4-BE49-F238E27FC236}">
                <a16:creationId xmlns:a16="http://schemas.microsoft.com/office/drawing/2014/main" id="{835091FA-0629-4EFB-8B9B-897BD2FD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45" y="6191251"/>
            <a:ext cx="12811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sz="1000"/>
              <a:t>gateway connected</a:t>
            </a:r>
            <a:endParaRPr lang="de-DE" altLang="de-DE" sz="100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Topics are defined by a UTF-8-String which has the form of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err="1"/>
              <a:t>haus</a:t>
            </a:r>
            <a:r>
              <a:rPr lang="en-US" sz="1600" dirty="0"/>
              <a:t>/</a:t>
            </a:r>
            <a:r>
              <a:rPr lang="en-US" sz="1600" dirty="0" err="1"/>
              <a:t>badezimmer</a:t>
            </a:r>
            <a:r>
              <a:rPr lang="en-US" sz="1600" dirty="0"/>
              <a:t>/</a:t>
            </a:r>
            <a:r>
              <a:rPr lang="en-US" sz="1600" dirty="0" err="1"/>
              <a:t>temperatur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272B9-BBB3-419C-8913-80FFF81F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5651"/>
            <a:ext cx="6677957" cy="2219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A3BEA8-6604-4074-8083-554F6FC1C95A}"/>
              </a:ext>
            </a:extLst>
          </p:cNvPr>
          <p:cNvSpPr/>
          <p:nvPr/>
        </p:nvSpPr>
        <p:spPr>
          <a:xfrm>
            <a:off x="771839" y="6215876"/>
            <a:ext cx="84098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https://opus.hs-offenburg.de/frontdoor/deliver/index/docId/2771/file/THESIS_MARIO_SALLAT.pdf</a:t>
            </a:r>
          </a:p>
        </p:txBody>
      </p:sp>
    </p:spTree>
    <p:extLst>
      <p:ext uri="{BB962C8B-B14F-4D97-AF65-F5344CB8AC3E}">
        <p14:creationId xmlns:p14="http://schemas.microsoft.com/office/powerpoint/2010/main" val="3932245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Single-Level Wildcard +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Multi-Level Wildcard #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Topics with $ (internal only, topic is refused!)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E560E-C0B0-4F86-930F-F709FC04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0" y="1981200"/>
            <a:ext cx="6020640" cy="96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F2A36-068F-471E-9C13-BE237892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69" y="3557536"/>
            <a:ext cx="627785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1006F-200A-4490-A928-3FDC6D4E7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997411"/>
            <a:ext cx="273405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2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Message Format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6F1D3-2040-4174-8CE1-E247FFBA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0" y="1371600"/>
            <a:ext cx="6954220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C3893-CEFA-4E7C-85D5-7B782600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74" y="2562370"/>
            <a:ext cx="6887536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3201A-1397-4985-88DE-2EB3A119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89" y="4067509"/>
            <a:ext cx="6839905" cy="116221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209A6C-0025-4611-9EA7-3EE75CCA81A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128232" y="1600200"/>
            <a:ext cx="66684" cy="1347955"/>
          </a:xfrm>
          <a:prstGeom prst="bentConnector3">
            <a:avLst>
              <a:gd name="adj1" fmla="val 4428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9A24B7-29FF-46EA-95CB-61FF5005715D}"/>
              </a:ext>
            </a:extLst>
          </p:cNvPr>
          <p:cNvCxnSpPr>
            <a:stCxn id="10" idx="3"/>
            <a:endCxn id="8" idx="3"/>
          </p:cNvCxnSpPr>
          <p:nvPr/>
        </p:nvCxnSpPr>
        <p:spPr bwMode="auto">
          <a:xfrm flipV="1">
            <a:off x="8025294" y="1890785"/>
            <a:ext cx="23816" cy="2757830"/>
          </a:xfrm>
          <a:prstGeom prst="bentConnector3">
            <a:avLst>
              <a:gd name="adj1" fmla="val 10598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4336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Message Format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679ED2-3BDC-4E75-AD45-0F04B451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51857"/>
            <a:ext cx="6148108" cy="51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9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Message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0E151-8492-4954-BA82-7CAFA288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462027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09B7B-86AD-49F6-B8E1-C5A12915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0" y="1371600"/>
            <a:ext cx="4059031" cy="5322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07088-E09C-4EF3-AD9F-55B6A7A5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96" y="1423066"/>
            <a:ext cx="4717200" cy="192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A685F-1BF3-4ED6-9CAA-EABABCF7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35" y="3886200"/>
            <a:ext cx="4843304" cy="19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8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BC360-5E47-4641-BAE7-76085C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Non-IP based communication is optimized for cost and energy usage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Samples: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Bluetooth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Zigbee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Z-Wave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22B99-D350-45EA-9B53-0862DF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NON-IP based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606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BC360-5E47-4641-BAE7-76085C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39150" cy="41068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Mainly used in phones, peripherals (keyboards, mouse, ..)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Invented around 1994 at Ericsson with the intent to get rid of cables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Intel and Nokia joined with focus to wirelessly link cell phones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2010 Nordic  Semiconductor and Nokia developed Ultra Low Power Bluetooth (Bluetooth Low Energy BLE)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-&gt; Created a new market with devise powered by a cell battery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BT is comprised by two wireless technology systems: Basic Rate (BR) and Low Energy (BLE)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Frequency: 2.4GHz ISM band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Range: – 100m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Supports beaconing: Beacons uses BLE and advertises presences (without connecting)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22B99-D350-45EA-9B53-0862DF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(</a:t>
            </a:r>
            <a:r>
              <a:rPr lang="en-US" dirty="0">
                <a:hlinkClick r:id="rId2"/>
              </a:rPr>
              <a:t>www.bluetooth.org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30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BC360-5E47-4641-BAE7-76085C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39150" cy="3352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Based on IEEE 802.15.4 with target to enable IOT with constrained cost, power and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Zigbee alliance was formed 2002, protocol was available in 2004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3 main components: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/>
              <a:t>Zigbee controller (ZC): Highly capable device that is used to form the network functions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/>
              <a:t>Zigbee router (ZR): Handles load of mesh network hopping and routing coordination.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/>
              <a:t>Zigbee end device (ZED): The is a simple endpoint such as a light switch or a thermostat. It contains enough functionality to communicate with the coordinator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22B99-D350-45EA-9B53-0862DF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6EFC1-062F-41DC-B173-3EE04B1D1D00}"/>
              </a:ext>
            </a:extLst>
          </p:cNvPr>
          <p:cNvSpPr/>
          <p:nvPr/>
        </p:nvSpPr>
        <p:spPr bwMode="auto">
          <a:xfrm>
            <a:off x="1600200" y="571500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0BDC0-BB7F-436F-8832-4CB61311C2BF}"/>
              </a:ext>
            </a:extLst>
          </p:cNvPr>
          <p:cNvSpPr/>
          <p:nvPr/>
        </p:nvSpPr>
        <p:spPr bwMode="auto">
          <a:xfrm>
            <a:off x="2362200" y="52578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112D30-B0C7-4A28-A26D-96DCE642F573}"/>
              </a:ext>
            </a:extLst>
          </p:cNvPr>
          <p:cNvSpPr/>
          <p:nvPr/>
        </p:nvSpPr>
        <p:spPr bwMode="auto">
          <a:xfrm>
            <a:off x="990600" y="51816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D80EC-7C23-4DD3-981C-25171B0D9C9E}"/>
              </a:ext>
            </a:extLst>
          </p:cNvPr>
          <p:cNvSpPr/>
          <p:nvPr/>
        </p:nvSpPr>
        <p:spPr bwMode="auto">
          <a:xfrm>
            <a:off x="685800" y="61722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D1B8BC-7657-4226-8C2D-F8D5EA5ADDD2}"/>
              </a:ext>
            </a:extLst>
          </p:cNvPr>
          <p:cNvSpPr/>
          <p:nvPr/>
        </p:nvSpPr>
        <p:spPr bwMode="auto">
          <a:xfrm>
            <a:off x="2514600" y="621905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BEA3E6-703B-41E8-8866-6B6F2678BDC9}"/>
              </a:ext>
            </a:extLst>
          </p:cNvPr>
          <p:cNvCxnSpPr>
            <a:stCxn id="4" idx="2"/>
            <a:endCxn id="6" idx="5"/>
          </p:cNvCxnSpPr>
          <p:nvPr/>
        </p:nvCxnSpPr>
        <p:spPr bwMode="auto">
          <a:xfrm flipH="1" flipV="1">
            <a:off x="1250763" y="5376722"/>
            <a:ext cx="349437" cy="452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F7C03-A2BE-4A84-8BE2-D7532CFE3A81}"/>
              </a:ext>
            </a:extLst>
          </p:cNvPr>
          <p:cNvCxnSpPr>
            <a:stCxn id="4" idx="7"/>
            <a:endCxn id="5" idx="3"/>
          </p:cNvCxnSpPr>
          <p:nvPr/>
        </p:nvCxnSpPr>
        <p:spPr bwMode="auto">
          <a:xfrm flipV="1">
            <a:off x="1860363" y="5452922"/>
            <a:ext cx="546474" cy="29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EA3140-9ECF-42E6-ADC8-EE376CF85335}"/>
              </a:ext>
            </a:extLst>
          </p:cNvPr>
          <p:cNvCxnSpPr>
            <a:stCxn id="4" idx="5"/>
            <a:endCxn id="8" idx="2"/>
          </p:cNvCxnSpPr>
          <p:nvPr/>
        </p:nvCxnSpPr>
        <p:spPr bwMode="auto">
          <a:xfrm>
            <a:off x="1860363" y="5910122"/>
            <a:ext cx="654237" cy="423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DAA3CC-9876-48B2-95D3-D0A75DE90120}"/>
              </a:ext>
            </a:extLst>
          </p:cNvPr>
          <p:cNvCxnSpPr>
            <a:stCxn id="4" idx="3"/>
            <a:endCxn id="7" idx="6"/>
          </p:cNvCxnSpPr>
          <p:nvPr/>
        </p:nvCxnSpPr>
        <p:spPr bwMode="auto">
          <a:xfrm flipH="1">
            <a:off x="990600" y="5910122"/>
            <a:ext cx="654237" cy="37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9104931-41EE-4A9E-99AE-3FDC11D87436}"/>
              </a:ext>
            </a:extLst>
          </p:cNvPr>
          <p:cNvSpPr/>
          <p:nvPr/>
        </p:nvSpPr>
        <p:spPr bwMode="auto">
          <a:xfrm>
            <a:off x="4639570" y="5669782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09DFCB-C36B-44E6-AB19-F798195BD1D6}"/>
              </a:ext>
            </a:extLst>
          </p:cNvPr>
          <p:cNvSpPr/>
          <p:nvPr/>
        </p:nvSpPr>
        <p:spPr bwMode="auto">
          <a:xfrm>
            <a:off x="5401570" y="5212582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112E0-5F3E-4B16-B4B3-64A033A3E2B7}"/>
              </a:ext>
            </a:extLst>
          </p:cNvPr>
          <p:cNvSpPr/>
          <p:nvPr/>
        </p:nvSpPr>
        <p:spPr bwMode="auto">
          <a:xfrm>
            <a:off x="3256665" y="5881448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6A7A5F-6BCB-4F90-B9BB-555E4CCD14BB}"/>
              </a:ext>
            </a:extLst>
          </p:cNvPr>
          <p:cNvSpPr/>
          <p:nvPr/>
        </p:nvSpPr>
        <p:spPr bwMode="auto">
          <a:xfrm>
            <a:off x="3250803" y="6446034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52ACF-3E5F-4493-9EB7-A82FF7894B95}"/>
              </a:ext>
            </a:extLst>
          </p:cNvPr>
          <p:cNvSpPr/>
          <p:nvPr/>
        </p:nvSpPr>
        <p:spPr bwMode="auto">
          <a:xfrm>
            <a:off x="5553970" y="6173839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656E22-0876-4540-957B-705AC1DA86FE}"/>
              </a:ext>
            </a:extLst>
          </p:cNvPr>
          <p:cNvCxnSpPr>
            <a:cxnSpLocks/>
            <a:stCxn id="29" idx="2"/>
            <a:endCxn id="19" idx="5"/>
          </p:cNvCxnSpPr>
          <p:nvPr/>
        </p:nvCxnSpPr>
        <p:spPr bwMode="auto">
          <a:xfrm flipH="1">
            <a:off x="3516828" y="5979009"/>
            <a:ext cx="602241" cy="97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C885D2-2295-4587-B2D3-0850DB4C11DE}"/>
              </a:ext>
            </a:extLst>
          </p:cNvPr>
          <p:cNvCxnSpPr>
            <a:stCxn id="17" idx="7"/>
            <a:endCxn id="18" idx="3"/>
          </p:cNvCxnSpPr>
          <p:nvPr/>
        </p:nvCxnSpPr>
        <p:spPr bwMode="auto">
          <a:xfrm flipV="1">
            <a:off x="4899733" y="5407704"/>
            <a:ext cx="546474" cy="29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C007C4-1132-4F9B-9BBD-C4DD2D37C7EA}"/>
              </a:ext>
            </a:extLst>
          </p:cNvPr>
          <p:cNvCxnSpPr>
            <a:stCxn id="17" idx="5"/>
            <a:endCxn id="21" idx="2"/>
          </p:cNvCxnSpPr>
          <p:nvPr/>
        </p:nvCxnSpPr>
        <p:spPr bwMode="auto">
          <a:xfrm>
            <a:off x="4899733" y="5864904"/>
            <a:ext cx="654237" cy="423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321DE-67C5-4ED7-B66B-FCDA3581687E}"/>
              </a:ext>
            </a:extLst>
          </p:cNvPr>
          <p:cNvCxnSpPr>
            <a:cxnSpLocks/>
            <a:stCxn id="29" idx="3"/>
            <a:endCxn id="20" idx="6"/>
          </p:cNvCxnSpPr>
          <p:nvPr/>
        </p:nvCxnSpPr>
        <p:spPr bwMode="auto">
          <a:xfrm flipH="1">
            <a:off x="3555603" y="6059831"/>
            <a:ext cx="608103" cy="5005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8F96C02-CC59-4CAC-9BA6-C20269E3DFC7}"/>
              </a:ext>
            </a:extLst>
          </p:cNvPr>
          <p:cNvSpPr/>
          <p:nvPr/>
        </p:nvSpPr>
        <p:spPr bwMode="auto">
          <a:xfrm>
            <a:off x="4119069" y="5864709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210F0B-61BE-4065-93CA-9142AB37AF02}"/>
              </a:ext>
            </a:extLst>
          </p:cNvPr>
          <p:cNvCxnSpPr>
            <a:stCxn id="29" idx="7"/>
            <a:endCxn id="17" idx="3"/>
          </p:cNvCxnSpPr>
          <p:nvPr/>
        </p:nvCxnSpPr>
        <p:spPr bwMode="auto">
          <a:xfrm flipV="1">
            <a:off x="4379232" y="5864904"/>
            <a:ext cx="304975" cy="33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D7403F8-7D62-49B6-BAD4-3BFB8B095C7D}"/>
              </a:ext>
            </a:extLst>
          </p:cNvPr>
          <p:cNvSpPr/>
          <p:nvPr/>
        </p:nvSpPr>
        <p:spPr bwMode="auto">
          <a:xfrm>
            <a:off x="3275329" y="50292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027427-CD24-426F-8153-65AB888A0B9F}"/>
              </a:ext>
            </a:extLst>
          </p:cNvPr>
          <p:cNvSpPr/>
          <p:nvPr/>
        </p:nvSpPr>
        <p:spPr bwMode="auto">
          <a:xfrm>
            <a:off x="3276600" y="53721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E96052-BDCD-48E6-A119-A2C1D78CD824}"/>
              </a:ext>
            </a:extLst>
          </p:cNvPr>
          <p:cNvCxnSpPr>
            <a:cxnSpLocks/>
            <a:stCxn id="38" idx="2"/>
            <a:endCxn id="34" idx="5"/>
          </p:cNvCxnSpPr>
          <p:nvPr/>
        </p:nvCxnSpPr>
        <p:spPr bwMode="auto">
          <a:xfrm flipH="1" flipV="1">
            <a:off x="3535492" y="5224322"/>
            <a:ext cx="503108" cy="266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80A846-3C0A-4A5C-BBFE-E77DDAB5E32E}"/>
              </a:ext>
            </a:extLst>
          </p:cNvPr>
          <p:cNvCxnSpPr>
            <a:cxnSpLocks/>
            <a:stCxn id="38" idx="3"/>
            <a:endCxn id="35" idx="6"/>
          </p:cNvCxnSpPr>
          <p:nvPr/>
        </p:nvCxnSpPr>
        <p:spPr bwMode="auto">
          <a:xfrm flipH="1" flipV="1">
            <a:off x="3581400" y="5486400"/>
            <a:ext cx="501837" cy="84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1E4C544-5EC2-4791-A37D-2C2E7BEF198E}"/>
              </a:ext>
            </a:extLst>
          </p:cNvPr>
          <p:cNvSpPr/>
          <p:nvPr/>
        </p:nvSpPr>
        <p:spPr bwMode="auto">
          <a:xfrm>
            <a:off x="4038600" y="5376232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43545B-3449-478D-9B39-36FE21352CF9}"/>
              </a:ext>
            </a:extLst>
          </p:cNvPr>
          <p:cNvCxnSpPr>
            <a:stCxn id="38" idx="7"/>
            <a:endCxn id="17" idx="0"/>
          </p:cNvCxnSpPr>
          <p:nvPr/>
        </p:nvCxnSpPr>
        <p:spPr bwMode="auto">
          <a:xfrm>
            <a:off x="4298763" y="5409710"/>
            <a:ext cx="493207" cy="260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DCC12EB-30ED-4206-A6FF-B52003A3F864}"/>
              </a:ext>
            </a:extLst>
          </p:cNvPr>
          <p:cNvSpPr/>
          <p:nvPr/>
        </p:nvSpPr>
        <p:spPr bwMode="auto">
          <a:xfrm>
            <a:off x="7236476" y="6071497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E63F8F-9732-4FA5-8FD1-16674419FD2C}"/>
              </a:ext>
            </a:extLst>
          </p:cNvPr>
          <p:cNvSpPr/>
          <p:nvPr/>
        </p:nvSpPr>
        <p:spPr bwMode="auto">
          <a:xfrm>
            <a:off x="7294597" y="5241061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F9CB86-E751-4EB1-A4CC-0253E590C410}"/>
              </a:ext>
            </a:extLst>
          </p:cNvPr>
          <p:cNvSpPr/>
          <p:nvPr/>
        </p:nvSpPr>
        <p:spPr bwMode="auto">
          <a:xfrm>
            <a:off x="8153400" y="537210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96823-E00B-4B8A-BA7F-56E97E4E52AD}"/>
              </a:ext>
            </a:extLst>
          </p:cNvPr>
          <p:cNvSpPr/>
          <p:nvPr/>
        </p:nvSpPr>
        <p:spPr bwMode="auto">
          <a:xfrm>
            <a:off x="6435794" y="5338622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BA76C7-5A2C-4B39-9AF0-67C529355973}"/>
              </a:ext>
            </a:extLst>
          </p:cNvPr>
          <p:cNvSpPr/>
          <p:nvPr/>
        </p:nvSpPr>
        <p:spPr bwMode="auto">
          <a:xfrm>
            <a:off x="6588194" y="6299879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F9CD15-6F4F-48DE-B67C-B38A4A4F7732}"/>
              </a:ext>
            </a:extLst>
          </p:cNvPr>
          <p:cNvSpPr/>
          <p:nvPr/>
        </p:nvSpPr>
        <p:spPr bwMode="auto">
          <a:xfrm>
            <a:off x="8413563" y="50673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AF7239-89F3-4532-B7A8-B7A14479DC35}"/>
              </a:ext>
            </a:extLst>
          </p:cNvPr>
          <p:cNvSpPr/>
          <p:nvPr/>
        </p:nvSpPr>
        <p:spPr bwMode="auto">
          <a:xfrm>
            <a:off x="8565963" y="602855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3A44C0D-2B44-47DF-8987-7A6A802FA28B}"/>
              </a:ext>
            </a:extLst>
          </p:cNvPr>
          <p:cNvSpPr/>
          <p:nvPr/>
        </p:nvSpPr>
        <p:spPr bwMode="auto">
          <a:xfrm>
            <a:off x="7848600" y="6446034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BAC60A7-4B15-4F3C-AA92-054490ED6BC1}"/>
              </a:ext>
            </a:extLst>
          </p:cNvPr>
          <p:cNvCxnSpPr>
            <a:stCxn id="46" idx="6"/>
            <a:endCxn id="47" idx="2"/>
          </p:cNvCxnSpPr>
          <p:nvPr/>
        </p:nvCxnSpPr>
        <p:spPr bwMode="auto">
          <a:xfrm>
            <a:off x="7599397" y="5355361"/>
            <a:ext cx="554003" cy="131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0F9265-A1AD-4C61-8090-67E26959EF8C}"/>
              </a:ext>
            </a:extLst>
          </p:cNvPr>
          <p:cNvCxnSpPr>
            <a:stCxn id="46" idx="4"/>
            <a:endCxn id="44" idx="0"/>
          </p:cNvCxnSpPr>
          <p:nvPr/>
        </p:nvCxnSpPr>
        <p:spPr bwMode="auto">
          <a:xfrm flipH="1">
            <a:off x="7388876" y="5469661"/>
            <a:ext cx="58121" cy="60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8E3C9-BA81-4A89-9A9A-CE2DF122F433}"/>
              </a:ext>
            </a:extLst>
          </p:cNvPr>
          <p:cNvCxnSpPr>
            <a:stCxn id="44" idx="6"/>
            <a:endCxn id="47" idx="4"/>
          </p:cNvCxnSpPr>
          <p:nvPr/>
        </p:nvCxnSpPr>
        <p:spPr bwMode="auto">
          <a:xfrm flipV="1">
            <a:off x="7541276" y="5600700"/>
            <a:ext cx="764524" cy="585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45B3AB-109F-4576-9B71-85942ADC2038}"/>
              </a:ext>
            </a:extLst>
          </p:cNvPr>
          <p:cNvCxnSpPr>
            <a:stCxn id="48" idx="6"/>
            <a:endCxn id="46" idx="2"/>
          </p:cNvCxnSpPr>
          <p:nvPr/>
        </p:nvCxnSpPr>
        <p:spPr bwMode="auto">
          <a:xfrm flipV="1">
            <a:off x="6740594" y="5355361"/>
            <a:ext cx="554003" cy="97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8FF3DE-C298-405A-9140-DC1340A31315}"/>
              </a:ext>
            </a:extLst>
          </p:cNvPr>
          <p:cNvCxnSpPr>
            <a:stCxn id="49" idx="6"/>
            <a:endCxn id="44" idx="3"/>
          </p:cNvCxnSpPr>
          <p:nvPr/>
        </p:nvCxnSpPr>
        <p:spPr bwMode="auto">
          <a:xfrm flipV="1">
            <a:off x="6892994" y="6266619"/>
            <a:ext cx="388119" cy="14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889AE7-77FA-4776-A62F-9CC9A7601087}"/>
              </a:ext>
            </a:extLst>
          </p:cNvPr>
          <p:cNvCxnSpPr>
            <a:stCxn id="50" idx="3"/>
            <a:endCxn id="47" idx="7"/>
          </p:cNvCxnSpPr>
          <p:nvPr/>
        </p:nvCxnSpPr>
        <p:spPr bwMode="auto">
          <a:xfrm flipH="1">
            <a:off x="8413563" y="5262422"/>
            <a:ext cx="44637" cy="143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4B0FAE-D73F-4F36-9EC1-B1B7FF6DC9CE}"/>
              </a:ext>
            </a:extLst>
          </p:cNvPr>
          <p:cNvCxnSpPr>
            <a:stCxn id="51" idx="1"/>
            <a:endCxn id="47" idx="5"/>
          </p:cNvCxnSpPr>
          <p:nvPr/>
        </p:nvCxnSpPr>
        <p:spPr bwMode="auto">
          <a:xfrm flipH="1" flipV="1">
            <a:off x="8413563" y="5567222"/>
            <a:ext cx="197037" cy="494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303E18-7823-4C2D-935D-A9FF364BD8D3}"/>
              </a:ext>
            </a:extLst>
          </p:cNvPr>
          <p:cNvCxnSpPr>
            <a:stCxn id="52" idx="1"/>
            <a:endCxn id="44" idx="4"/>
          </p:cNvCxnSpPr>
          <p:nvPr/>
        </p:nvCxnSpPr>
        <p:spPr bwMode="auto">
          <a:xfrm flipH="1" flipV="1">
            <a:off x="7388876" y="6300097"/>
            <a:ext cx="504361" cy="1794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946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B83ADD-AC9A-481A-A3C4-BEED74BF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3A49E-4CA8-402A-B6DD-16A139F2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418640" cy="38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Zigbee aims at automation whereas Bluetooth aims at connectivity of mobile devices in close proximity.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Zigbee uses low data rates, low power consumption on small packet devices while Bluetooth uses higher data rates, higher power consumption on large packet devices.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Zigbee networks support longer range devices and more in number compared to Bluetooth networks whose range is small.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Given Zigbee’s almost instant network join times(30 milliseconds) its more suitable for critical applications while Bluetooth’s longer join time is detrimental (3 seconds).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vs Bluetooth</a:t>
            </a:r>
          </a:p>
        </p:txBody>
      </p:sp>
    </p:spTree>
    <p:extLst>
      <p:ext uri="{BB962C8B-B14F-4D97-AF65-F5344CB8AC3E}">
        <p14:creationId xmlns:p14="http://schemas.microsoft.com/office/powerpoint/2010/main" val="13894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For consumer and home automation and has 2100 products using 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Segment of lightning and HVAC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Was created in 2001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Z-Wave Alliance member are: SmartThings, Honeywell, Belkin, Bosch, Carrier, ADT and LG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Uses the 900 MHz band, It is a closed protocol!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Components: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Controller device: This is the top-level device and provides the routing table for mesh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Slave device/node: These devices perform actions based on commands they receive.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Z-Wave</a:t>
            </a:r>
          </a:p>
        </p:txBody>
      </p:sp>
    </p:spTree>
    <p:extLst>
      <p:ext uri="{BB962C8B-B14F-4D97-AF65-F5344CB8AC3E}">
        <p14:creationId xmlns:p14="http://schemas.microsoft.com/office/powerpoint/2010/main" val="137537611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Benutzerdefiniert 32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677000"/>
      </a:accent1>
      <a:accent2>
        <a:srgbClr val="5C731B"/>
      </a:accent2>
      <a:accent3>
        <a:srgbClr val="849E23"/>
      </a:accent3>
      <a:accent4>
        <a:srgbClr val="ABCB2A"/>
      </a:accent4>
      <a:accent5>
        <a:srgbClr val="C4D95E"/>
      </a:accent5>
      <a:accent6>
        <a:srgbClr val="C3DB83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E140D576-79B5-404B-B25D-CF5D317AD40F}" vid="{2A6B16DF-48E0-46FA-8F46-5D6EFE2387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1615</Words>
  <Application>Microsoft Office PowerPoint</Application>
  <PresentationFormat>Bildschirmpräsentation (4:3)</PresentationFormat>
  <Paragraphs>291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Calibri</vt:lpstr>
      <vt:lpstr>Courier New</vt:lpstr>
      <vt:lpstr>Open Sans</vt:lpstr>
      <vt:lpstr>Segoe UI</vt:lpstr>
      <vt:lpstr>Segoe UI Light</vt:lpstr>
      <vt:lpstr>Segoe UI Semilight</vt:lpstr>
      <vt:lpstr>Times</vt:lpstr>
      <vt:lpstr>Times New Roman</vt:lpstr>
      <vt:lpstr>Design1</vt:lpstr>
      <vt:lpstr>Modul - Internet of Things (IoT) -  03-Vorlesung</vt:lpstr>
      <vt:lpstr>Überblick</vt:lpstr>
      <vt:lpstr>Connectivity </vt:lpstr>
      <vt:lpstr>NON-IP based communication</vt:lpstr>
      <vt:lpstr>Bluetooth (www.bluetooth.org)</vt:lpstr>
      <vt:lpstr>Zigbee</vt:lpstr>
      <vt:lpstr>Zigbee Stack</vt:lpstr>
      <vt:lpstr>Zigbee vs Bluetooth</vt:lpstr>
      <vt:lpstr>Z-Wave</vt:lpstr>
      <vt:lpstr>Overview NON-IP based Technologies</vt:lpstr>
      <vt:lpstr>Low Power Wide Area Network</vt:lpstr>
      <vt:lpstr>LoRa Network Design</vt:lpstr>
      <vt:lpstr>LoRa Concept</vt:lpstr>
      <vt:lpstr>PowerPoint-Präsentation</vt:lpstr>
      <vt:lpstr>IP-based Protocols</vt:lpstr>
      <vt:lpstr>What is 6LoWPAN?</vt:lpstr>
      <vt:lpstr>Data Protocols</vt:lpstr>
      <vt:lpstr>REST/ HTTP</vt:lpstr>
      <vt:lpstr>CoAP</vt:lpstr>
      <vt:lpstr>CoAP</vt:lpstr>
      <vt:lpstr>CoAP: Message Types</vt:lpstr>
      <vt:lpstr>CoAP Messages</vt:lpstr>
      <vt:lpstr>CoAP Request/Response</vt:lpstr>
      <vt:lpstr>CoAP Sample</vt:lpstr>
      <vt:lpstr>MQTT</vt:lpstr>
      <vt:lpstr>MQTT</vt:lpstr>
      <vt:lpstr>MQTT Versions</vt:lpstr>
      <vt:lpstr>MQTT 1/2</vt:lpstr>
      <vt:lpstr>MQTT 2/2 </vt:lpstr>
      <vt:lpstr>MQTT Topic Names</vt:lpstr>
      <vt:lpstr>MQTT Topic Filtering</vt:lpstr>
      <vt:lpstr>MQTT Message Format</vt:lpstr>
      <vt:lpstr>MQTT Message Format</vt:lpstr>
      <vt:lpstr>MQTT Message Format</vt:lpstr>
      <vt:lpstr>MQTT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Tilly, Marcel</cp:lastModifiedBy>
  <cp:revision>323</cp:revision>
  <cp:lastPrinted>1601-01-01T00:00:00Z</cp:lastPrinted>
  <dcterms:created xsi:type="dcterms:W3CDTF">2015-11-10T08:16:44Z</dcterms:created>
  <dcterms:modified xsi:type="dcterms:W3CDTF">2019-04-11T05:52:42Z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mtilly@microsoft.com</vt:lpwstr>
  </property>
  <property fmtid="{D5CDD505-2E9C-101B-9397-08002B2CF9AE}" pid="5" name="MSIP_Label_f42aa342-8706-4288-bd11-ebb85995028c_SetDate">
    <vt:lpwstr>2019-03-05T16:44:31.6824544Z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fd77c619-9bdb-4cc2-98ff-a38b29243df2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