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5"/>
  </p:notesMasterIdLst>
  <p:sldIdLst>
    <p:sldId id="256" r:id="rId2"/>
    <p:sldId id="293" r:id="rId3"/>
    <p:sldId id="1793" r:id="rId4"/>
    <p:sldId id="1794" r:id="rId5"/>
    <p:sldId id="1842" r:id="rId6"/>
    <p:sldId id="1839" r:id="rId7"/>
    <p:sldId id="1795" r:id="rId8"/>
    <p:sldId id="1797" r:id="rId9"/>
    <p:sldId id="1796" r:id="rId10"/>
    <p:sldId id="1798" r:id="rId11"/>
    <p:sldId id="1799" r:id="rId12"/>
    <p:sldId id="1841" r:id="rId13"/>
    <p:sldId id="1840" r:id="rId1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5D9AEF-DE53-4B89-BFFC-7BA71D13F15D}">
          <p14:sldIdLst>
            <p14:sldId id="256"/>
            <p14:sldId id="293"/>
            <p14:sldId id="1793"/>
            <p14:sldId id="1794"/>
            <p14:sldId id="1842"/>
            <p14:sldId id="1839"/>
            <p14:sldId id="1795"/>
            <p14:sldId id="1797"/>
            <p14:sldId id="1796"/>
            <p14:sldId id="1798"/>
            <p14:sldId id="1799"/>
            <p14:sldId id="1841"/>
            <p14:sldId id="18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5" autoAdjust="0"/>
    <p:restoredTop sz="84473" autoAdjust="0"/>
  </p:normalViewPr>
  <p:slideViewPr>
    <p:cSldViewPr>
      <p:cViewPr varScale="1">
        <p:scale>
          <a:sx n="81" d="100"/>
          <a:sy n="81" d="100"/>
        </p:scale>
        <p:origin x="177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720C62F3-FE50-4D30-938D-11F3E88B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068CC6A2-AEA9-444B-BB25-DF8E6863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EE4F0FDA-F8E4-492B-B5AB-454E6D22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506C071-B1BE-4815-BFB0-4EB88161BC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A6DC73D-688F-426E-96E3-0A75DEFDC8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DE7814E5-9A4A-4EE6-BA25-CA91DC4B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de-DE" altLang="en-US">
              <a:latin typeface="Arial" charset="0"/>
              <a:ea typeface="ＭＳ Ｐゴシック" charset="-128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D4B15CD-EE31-4BBF-876E-4510DEDCF6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AE98216-C548-43D3-BF52-EFE72287E2DE}" type="slidenum">
              <a:rPr lang="de-DE" altLang="en-US"/>
              <a:pPr>
                <a:defRPr/>
              </a:pPr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892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/ M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CE9A68-61C1-4D85-878F-B1260533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15AA6DB-C0E9-4937-BF51-C590E6B9FC88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DE" alt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365125"/>
            <a:ext cx="6076950" cy="854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5330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D22E65-838C-4D09-BD82-24191543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1035671C-3B0A-4925-B4B9-87D6440B83DC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435497"/>
            <a:ext cx="8263890" cy="23083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31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3"/>
          </p:nvPr>
        </p:nvSpPr>
        <p:spPr>
          <a:xfrm>
            <a:off x="635674" y="1348913"/>
            <a:ext cx="7981950" cy="4354513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61081" y="254674"/>
            <a:ext cx="8462018" cy="53363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CA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225" y="6427788"/>
            <a:ext cx="6062663" cy="365125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Machine Learning Keynote Version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650" y="6427788"/>
            <a:ext cx="3778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2810DB-6D0D-6546-9933-38ADD1A5F8A4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98761" y="6054768"/>
            <a:ext cx="1457540" cy="6084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10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89177"/>
            <a:ext cx="8740142" cy="1282402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3954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900"/>
              </a:spcBef>
              <a:spcAft>
                <a:spcPts val="4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100"/>
              </a:spcAft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A09-BE09-4925-839A-72D78AADFA58}" type="datetime1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02239AA-4C8D-4BD8-9AC0-1C4F9E79F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989138"/>
            <a:ext cx="8439150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7" name="Picture 8" descr="HS_Logo_neg">
            <a:extLst>
              <a:ext uri="{FF2B5EF4-FFF2-40B4-BE49-F238E27FC236}">
                <a16:creationId xmlns:a16="http://schemas.microsoft.com/office/drawing/2014/main" id="{055EB357-7364-4B76-A4BA-C7BCA20D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3850"/>
            <a:ext cx="291306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>
            <a:extLst>
              <a:ext uri="{FF2B5EF4-FFF2-40B4-BE49-F238E27FC236}">
                <a16:creationId xmlns:a16="http://schemas.microsoft.com/office/drawing/2014/main" id="{7F8A18D9-3C7E-412E-A64D-797985B3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6475413"/>
            <a:ext cx="7345363" cy="373062"/>
          </a:xfrm>
          <a:prstGeom prst="rect">
            <a:avLst/>
          </a:prstGeom>
          <a:noFill/>
          <a:ln>
            <a:noFill/>
          </a:ln>
          <a:extLst/>
        </p:spPr>
        <p:txBody>
          <a:bodyPr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de-DE" altLang="de-DE" sz="1000" dirty="0"/>
              <a:t>© Technische Hochschule Rosenheim</a:t>
            </a:r>
          </a:p>
        </p:txBody>
      </p:sp>
      <p:pic>
        <p:nvPicPr>
          <p:cNvPr id="1029" name="Picture 7">
            <a:extLst>
              <a:ext uri="{FF2B5EF4-FFF2-40B4-BE49-F238E27FC236}">
                <a16:creationId xmlns:a16="http://schemas.microsoft.com/office/drawing/2014/main" id="{86BB158C-8518-4F03-8010-55B80F73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323850"/>
            <a:ext cx="2327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00F3AC2-9928-4991-8A07-D28E8003FB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75650" y="6551613"/>
            <a:ext cx="65246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Seite </a:t>
            </a:r>
            <a:fld id="{3E60D072-0AEA-4EDB-8BAA-AE65E6F7BAA3}" type="slidenum">
              <a:rPr lang="de-DE" altLang="en-US" sz="900" smtClean="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pPr eaLnBrk="1" hangingPunct="1">
                <a:defRPr/>
              </a:pPr>
              <a:t>‹Nr.›</a:t>
            </a:fld>
            <a:r>
              <a:rPr lang="de-DE" altLang="en-US" sz="900">
                <a:solidFill>
                  <a:srgbClr val="6F6F6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de-DE" altLang="de-DE" sz="9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6" r:id="rId2"/>
    <p:sldLayoutId id="2147483781" r:id="rId3"/>
    <p:sldLayoutId id="2147483795" r:id="rId4"/>
    <p:sldLayoutId id="2147483799" r:id="rId5"/>
    <p:sldLayoutId id="214748380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17018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C0F5B68-345A-4192-A045-5886A2D75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 sz="4400" b="0" dirty="0">
                <a:solidFill>
                  <a:schemeClr val="accent1"/>
                </a:solidFill>
              </a:rPr>
              <a:t>Modul</a:t>
            </a:r>
            <a:r>
              <a:rPr lang="de-DE" altLang="en-US" sz="4400" dirty="0"/>
              <a:t/>
            </a:r>
            <a:br>
              <a:rPr lang="de-DE" altLang="en-US" sz="4400" dirty="0"/>
            </a:br>
            <a:r>
              <a:rPr lang="de-DE" altLang="en-US" sz="4400" dirty="0"/>
              <a:t>- Internet </a:t>
            </a:r>
            <a:r>
              <a:rPr lang="de-DE" altLang="en-US" sz="4400" dirty="0" err="1"/>
              <a:t>of</a:t>
            </a:r>
            <a:r>
              <a:rPr lang="de-DE" altLang="en-US" sz="4400" dirty="0"/>
              <a:t> Things (</a:t>
            </a:r>
            <a:r>
              <a:rPr lang="de-DE" altLang="en-US" sz="4400" dirty="0" err="1"/>
              <a:t>IoT</a:t>
            </a:r>
            <a:r>
              <a:rPr lang="de-DE" altLang="en-US" sz="4400" dirty="0"/>
              <a:t>) -</a:t>
            </a:r>
            <a:br>
              <a:rPr lang="de-DE" altLang="en-US" sz="4400" dirty="0"/>
            </a:br>
            <a:r>
              <a:rPr lang="de-DE" altLang="en-US" sz="4400" i="1" dirty="0"/>
              <a:t/>
            </a:r>
            <a:br>
              <a:rPr lang="de-DE" altLang="en-US" sz="4400" i="1" dirty="0"/>
            </a:br>
            <a:r>
              <a:rPr lang="de-DE" altLang="en-US" sz="2000" dirty="0"/>
              <a:t>05 – Vorlesung </a:t>
            </a:r>
            <a:r>
              <a:rPr lang="de-DE" altLang="en-US" sz="2000" dirty="0" err="1"/>
              <a:t>IoT</a:t>
            </a:r>
            <a:r>
              <a:rPr lang="de-DE" altLang="en-US" sz="2000" dirty="0"/>
              <a:t> </a:t>
            </a:r>
            <a:r>
              <a:rPr lang="de-DE" altLang="en-US" sz="2000" dirty="0" err="1"/>
              <a:t>Platformen</a:t>
            </a:r>
            <a:endParaRPr lang="de-DE" altLang="en-US" sz="4400" dirty="0"/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462357F1-AA0E-437F-B64D-924F26AD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5181600"/>
            <a:ext cx="7886700" cy="908050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Prof. Dr. Marcel Tilly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de-DE" altLang="en-US">
              <a:solidFill>
                <a:schemeClr val="tx1"/>
              </a:solidFill>
            </a:endParaRP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de-DE" altLang="en-US">
                <a:solidFill>
                  <a:schemeClr val="tx1"/>
                </a:solidFill>
              </a:rPr>
              <a:t>Fakultät Informatik, Cloud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1323B-8442-4212-8CF6-29181AA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Azure </a:t>
            </a:r>
            <a:r>
              <a:rPr lang="de-DE" dirty="0" err="1"/>
              <a:t>IoT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F679D-A9E7-458F-AF96-E3DC8A64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286"/>
            <a:ext cx="9144000" cy="4983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E3F4-6517-4D42-B86F-30D160F5A680}"/>
              </a:ext>
            </a:extLst>
          </p:cNvPr>
          <p:cNvSpPr txBox="1"/>
          <p:nvPr/>
        </p:nvSpPr>
        <p:spPr>
          <a:xfrm>
            <a:off x="1371600" y="6338986"/>
            <a:ext cx="7085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https://docs.microsoft.com/en-us/azure/architecture/reference-architectures/iot/</a:t>
            </a:r>
          </a:p>
        </p:txBody>
      </p:sp>
    </p:spTree>
    <p:extLst>
      <p:ext uri="{BB962C8B-B14F-4D97-AF65-F5344CB8AC3E}">
        <p14:creationId xmlns:p14="http://schemas.microsoft.com/office/powerpoint/2010/main" val="239583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96165-24C9-4CD1-9B97-2B9C8F6B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Bosch </a:t>
            </a:r>
            <a:r>
              <a:rPr lang="de-DE" dirty="0" err="1"/>
              <a:t>IoT</a:t>
            </a:r>
            <a:r>
              <a:rPr lang="de-DE" dirty="0"/>
              <a:t> Suite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0D166-CD25-4E0C-8621-58019827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664"/>
            <a:ext cx="9144000" cy="5038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1815E-5794-480F-98BB-40DFBB6F483B}"/>
              </a:ext>
            </a:extLst>
          </p:cNvPr>
          <p:cNvSpPr txBox="1"/>
          <p:nvPr/>
        </p:nvSpPr>
        <p:spPr>
          <a:xfrm>
            <a:off x="362354" y="6208746"/>
            <a:ext cx="841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https://blog.bosch-si.com/bosch-iot-suite/release-9-1-bosch-iot-gateway-software-available-now/</a:t>
            </a:r>
          </a:p>
        </p:txBody>
      </p:sp>
    </p:spTree>
    <p:extLst>
      <p:ext uri="{BB962C8B-B14F-4D97-AF65-F5344CB8AC3E}">
        <p14:creationId xmlns:p14="http://schemas.microsoft.com/office/powerpoint/2010/main" val="57858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3B73E-8E84-42F2-8BDD-EACBE2BF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52600"/>
            <a:ext cx="8439150" cy="434340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Device SDK</a:t>
            </a:r>
          </a:p>
          <a:p>
            <a:pPr lvl="1"/>
            <a:r>
              <a:rPr lang="de-DE" dirty="0"/>
              <a:t>Protocol</a:t>
            </a:r>
          </a:p>
          <a:p>
            <a:pPr lvl="1"/>
            <a:r>
              <a:rPr lang="de-DE" dirty="0"/>
              <a:t>Authentication and Security (TLS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Sensors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Actuators</a:t>
            </a:r>
            <a:endParaRPr lang="de-DE" dirty="0"/>
          </a:p>
          <a:p>
            <a:r>
              <a:rPr lang="de-DE" dirty="0"/>
              <a:t>Gateway</a:t>
            </a:r>
          </a:p>
          <a:p>
            <a:pPr lvl="1"/>
            <a:r>
              <a:rPr lang="de-DE" dirty="0"/>
              <a:t>Protocol Support (HTTP(s), MQTT)</a:t>
            </a:r>
          </a:p>
          <a:p>
            <a:pPr lvl="1"/>
            <a:r>
              <a:rPr lang="de-DE" dirty="0"/>
              <a:t>Authentication/Autorisation</a:t>
            </a:r>
          </a:p>
          <a:p>
            <a:pPr lvl="1"/>
            <a:r>
              <a:rPr lang="de-DE" dirty="0"/>
              <a:t>Data Ingress</a:t>
            </a:r>
          </a:p>
          <a:p>
            <a:pPr lvl="1"/>
            <a:r>
              <a:rPr lang="de-DE" dirty="0"/>
              <a:t>Device Control</a:t>
            </a:r>
          </a:p>
          <a:p>
            <a:pPr lvl="1"/>
            <a:r>
              <a:rPr lang="de-DE" dirty="0"/>
              <a:t>(Device Twin)</a:t>
            </a:r>
          </a:p>
          <a:p>
            <a:r>
              <a:rPr lang="de-DE" dirty="0"/>
              <a:t>Backend</a:t>
            </a:r>
          </a:p>
          <a:p>
            <a:pPr lvl="1"/>
            <a:r>
              <a:rPr lang="de-DE" dirty="0"/>
              <a:t>Data Transformation</a:t>
            </a:r>
          </a:p>
          <a:p>
            <a:pPr lvl="1"/>
            <a:r>
              <a:rPr lang="de-DE" dirty="0"/>
              <a:t>Data Processing</a:t>
            </a:r>
          </a:p>
          <a:p>
            <a:pPr lvl="1"/>
            <a:r>
              <a:rPr lang="de-DE" dirty="0"/>
              <a:t>Data Storage</a:t>
            </a:r>
          </a:p>
          <a:p>
            <a:r>
              <a:rPr lang="de-DE" dirty="0"/>
              <a:t>Analytics</a:t>
            </a:r>
          </a:p>
          <a:p>
            <a:pPr lvl="1"/>
            <a:r>
              <a:rPr lang="de-DE" dirty="0"/>
              <a:t>ML</a:t>
            </a:r>
          </a:p>
          <a:p>
            <a:pPr lvl="1"/>
            <a:r>
              <a:rPr lang="de-DE" dirty="0"/>
              <a:t>Business </a:t>
            </a:r>
            <a:r>
              <a:rPr lang="de-DE" dirty="0" err="1"/>
              <a:t>Intelligence</a:t>
            </a:r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910BC9-92CD-43EF-B68A-4EBF851A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DDA25D-8EF5-4DF9-A1C4-BA42729AC79C}"/>
              </a:ext>
            </a:extLst>
          </p:cNvPr>
          <p:cNvSpPr/>
          <p:nvPr/>
        </p:nvSpPr>
        <p:spPr bwMode="auto">
          <a:xfrm>
            <a:off x="152400" y="1812432"/>
            <a:ext cx="7848600" cy="117524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DFC91-55A7-4A7D-AE66-E1AB89E6B9C4}"/>
              </a:ext>
            </a:extLst>
          </p:cNvPr>
          <p:cNvSpPr txBox="1"/>
          <p:nvPr/>
        </p:nvSpPr>
        <p:spPr>
          <a:xfrm>
            <a:off x="6553566" y="232980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9D42D3-0D7C-41B2-B328-F96FB1D83086}"/>
              </a:ext>
            </a:extLst>
          </p:cNvPr>
          <p:cNvSpPr/>
          <p:nvPr/>
        </p:nvSpPr>
        <p:spPr bwMode="auto">
          <a:xfrm>
            <a:off x="152400" y="2987673"/>
            <a:ext cx="7848600" cy="154697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7FDCB-E3D7-4D3D-9C93-B07D842EA459}"/>
              </a:ext>
            </a:extLst>
          </p:cNvPr>
          <p:cNvSpPr txBox="1"/>
          <p:nvPr/>
        </p:nvSpPr>
        <p:spPr>
          <a:xfrm>
            <a:off x="5943600" y="3580904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Connectivity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1884E1-11EB-4E05-AA89-6728B9E8388D}"/>
              </a:ext>
            </a:extLst>
          </p:cNvPr>
          <p:cNvSpPr/>
          <p:nvPr/>
        </p:nvSpPr>
        <p:spPr bwMode="auto">
          <a:xfrm>
            <a:off x="152400" y="4534651"/>
            <a:ext cx="7848600" cy="101655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2DCEF-2472-4CB9-BA90-F2B3EB7D787E}"/>
              </a:ext>
            </a:extLst>
          </p:cNvPr>
          <p:cNvSpPr txBox="1"/>
          <p:nvPr/>
        </p:nvSpPr>
        <p:spPr>
          <a:xfrm>
            <a:off x="6673792" y="481250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CD6BE3-E5A0-468E-A7B9-DC7CFA5BE4B3}"/>
              </a:ext>
            </a:extLst>
          </p:cNvPr>
          <p:cNvSpPr/>
          <p:nvPr/>
        </p:nvSpPr>
        <p:spPr bwMode="auto">
          <a:xfrm>
            <a:off x="152400" y="5551201"/>
            <a:ext cx="7848600" cy="99377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0AF1C-D385-4813-846B-E72D1BB59553}"/>
              </a:ext>
            </a:extLst>
          </p:cNvPr>
          <p:cNvSpPr txBox="1"/>
          <p:nvPr/>
        </p:nvSpPr>
        <p:spPr>
          <a:xfrm>
            <a:off x="6322733" y="5805452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4701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bgerundetes Rechteck 69">
            <a:extLst>
              <a:ext uri="{FF2B5EF4-FFF2-40B4-BE49-F238E27FC236}">
                <a16:creationId xmlns:a16="http://schemas.microsoft.com/office/drawing/2014/main" id="{D2B952FD-E9C2-47F7-8DC5-B78CF08D42C9}"/>
              </a:ext>
            </a:extLst>
          </p:cNvPr>
          <p:cNvSpPr/>
          <p:nvPr/>
        </p:nvSpPr>
        <p:spPr bwMode="auto">
          <a:xfrm>
            <a:off x="6547891" y="1729475"/>
            <a:ext cx="2419785" cy="4671326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E3C206-E90A-4FAA-B68F-7B73363FDD3B}"/>
              </a:ext>
            </a:extLst>
          </p:cNvPr>
          <p:cNvSpPr/>
          <p:nvPr/>
        </p:nvSpPr>
        <p:spPr bwMode="auto">
          <a:xfrm>
            <a:off x="1577877" y="1729475"/>
            <a:ext cx="1512179" cy="467132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IoT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Middleware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3401754" y="1720418"/>
            <a:ext cx="2854363" cy="4671326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Platform Architecture (v0.2)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 bwMode="auto">
          <a:xfrm>
            <a:off x="91645" y="2998559"/>
            <a:ext cx="818680" cy="7508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00753" y="121536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Things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1859709" y="4087239"/>
            <a:ext cx="990600" cy="65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Data Ingest 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(MQTT Broker)</a:t>
            </a:r>
            <a:endParaRPr lang="de-DE" sz="1100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595857" y="5603976"/>
            <a:ext cx="1547750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Immutable Master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(Data Lake)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924799" y="2163307"/>
            <a:ext cx="964821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5033264" y="3762875"/>
            <a:ext cx="1066799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Query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3628980" y="3245922"/>
            <a:ext cx="1199955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Stream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(Kafka,</a:t>
            </a: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Spark, …)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6" name="Gewinkelter Verbinder 25"/>
          <p:cNvCxnSpPr>
            <a:cxnSpLocks/>
            <a:stCxn id="39" idx="3"/>
            <a:endCxn id="24" idx="1"/>
          </p:cNvCxnSpPr>
          <p:nvPr/>
        </p:nvCxnSpPr>
        <p:spPr bwMode="auto">
          <a:xfrm flipV="1">
            <a:off x="3090056" y="3497649"/>
            <a:ext cx="538924" cy="56748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5033265" y="4564483"/>
            <a:ext cx="1066800" cy="8082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Views via Map and Reduce</a:t>
            </a:r>
          </a:p>
        </p:txBody>
      </p:sp>
      <p:cxnSp>
        <p:nvCxnSpPr>
          <p:cNvPr id="32" name="Gerade Verbindung mit Pfeil 31"/>
          <p:cNvCxnSpPr>
            <a:cxnSpLocks/>
            <a:stCxn id="28" idx="0"/>
            <a:endCxn id="23" idx="2"/>
          </p:cNvCxnSpPr>
          <p:nvPr/>
        </p:nvCxnSpPr>
        <p:spPr bwMode="auto">
          <a:xfrm flipH="1" flipV="1">
            <a:off x="5566664" y="4266328"/>
            <a:ext cx="1" cy="2981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hteck 58"/>
          <p:cNvSpPr/>
          <p:nvPr/>
        </p:nvSpPr>
        <p:spPr bwMode="auto">
          <a:xfrm>
            <a:off x="7120596" y="5249490"/>
            <a:ext cx="1295400" cy="632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Analytics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(Exploration, ML,…)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871426" y="121536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Connectivity</a:t>
            </a:r>
            <a:endParaRPr lang="de-DE" sz="1400" dirty="0"/>
          </a:p>
        </p:txBody>
      </p:sp>
      <p:sp>
        <p:nvSpPr>
          <p:cNvPr id="54" name="Rechteck 15">
            <a:extLst>
              <a:ext uri="{FF2B5EF4-FFF2-40B4-BE49-F238E27FC236}">
                <a16:creationId xmlns:a16="http://schemas.microsoft.com/office/drawing/2014/main" id="{16DB9216-6CEF-4BD7-A279-02AC8D6E13DD}"/>
              </a:ext>
            </a:extLst>
          </p:cNvPr>
          <p:cNvSpPr/>
          <p:nvPr/>
        </p:nvSpPr>
        <p:spPr bwMode="auto">
          <a:xfrm>
            <a:off x="1850862" y="4926396"/>
            <a:ext cx="990600" cy="65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Data Ingest 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</a:rPr>
              <a:t>(HTTP)</a:t>
            </a:r>
            <a:endParaRPr lang="de-DE" sz="1100" dirty="0">
              <a:solidFill>
                <a:schemeClr val="tx2"/>
              </a:solidFill>
            </a:endParaRPr>
          </a:p>
        </p:txBody>
      </p:sp>
      <p:sp>
        <p:nvSpPr>
          <p:cNvPr id="55" name="Rechteck 17">
            <a:extLst>
              <a:ext uri="{FF2B5EF4-FFF2-40B4-BE49-F238E27FC236}">
                <a16:creationId xmlns:a16="http://schemas.microsoft.com/office/drawing/2014/main" id="{DE1A6477-7F92-41F1-A91A-6FD3190F3D58}"/>
              </a:ext>
            </a:extLst>
          </p:cNvPr>
          <p:cNvSpPr/>
          <p:nvPr/>
        </p:nvSpPr>
        <p:spPr bwMode="auto">
          <a:xfrm>
            <a:off x="3595857" y="4564483"/>
            <a:ext cx="1060750" cy="6577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Transformation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(Function)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0" name="Rechteck 15">
            <a:extLst>
              <a:ext uri="{FF2B5EF4-FFF2-40B4-BE49-F238E27FC236}">
                <a16:creationId xmlns:a16="http://schemas.microsoft.com/office/drawing/2014/main" id="{0608A513-B352-43B6-9BE2-EE115EB3A348}"/>
              </a:ext>
            </a:extLst>
          </p:cNvPr>
          <p:cNvSpPr/>
          <p:nvPr/>
        </p:nvSpPr>
        <p:spPr bwMode="auto">
          <a:xfrm>
            <a:off x="243500" y="3168864"/>
            <a:ext cx="624476" cy="5329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</a:rPr>
              <a:t>SDK</a:t>
            </a:r>
            <a:endParaRPr lang="de-DE" sz="11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7E3949-E351-4D6E-A60E-6567D8D33C28}"/>
              </a:ext>
            </a:extLst>
          </p:cNvPr>
          <p:cNvSpPr/>
          <p:nvPr/>
        </p:nvSpPr>
        <p:spPr bwMode="auto">
          <a:xfrm>
            <a:off x="344510" y="3405617"/>
            <a:ext cx="478595" cy="266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Auth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BD661BA-C4B8-45B5-AE04-1808C05C6FC8}"/>
              </a:ext>
            </a:extLst>
          </p:cNvPr>
          <p:cNvCxnSpPr>
            <a:cxnSpLocks/>
            <a:stCxn id="60" idx="2"/>
            <a:endCxn id="168" idx="2"/>
          </p:cNvCxnSpPr>
          <p:nvPr/>
        </p:nvCxnSpPr>
        <p:spPr bwMode="auto">
          <a:xfrm rot="16200000" flipH="1">
            <a:off x="797579" y="3459945"/>
            <a:ext cx="360429" cy="84411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82BD5C6-A9C7-47CE-9EFC-DDEB42CE92C5}"/>
              </a:ext>
            </a:extLst>
          </p:cNvPr>
          <p:cNvSpPr/>
          <p:nvPr/>
        </p:nvSpPr>
        <p:spPr bwMode="auto">
          <a:xfrm>
            <a:off x="1787101" y="5991652"/>
            <a:ext cx="1177441" cy="266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Auth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CB840A-1472-4489-9656-810AC177BE23}"/>
              </a:ext>
            </a:extLst>
          </p:cNvPr>
          <p:cNvSpPr/>
          <p:nvPr/>
        </p:nvSpPr>
        <p:spPr bwMode="auto">
          <a:xfrm>
            <a:off x="1787101" y="2429993"/>
            <a:ext cx="1177441" cy="610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Device Control</a:t>
            </a:r>
          </a:p>
        </p:txBody>
      </p:sp>
      <p:sp>
        <p:nvSpPr>
          <p:cNvPr id="91" name="Textfeld 93">
            <a:extLst>
              <a:ext uri="{FF2B5EF4-FFF2-40B4-BE49-F238E27FC236}">
                <a16:creationId xmlns:a16="http://schemas.microsoft.com/office/drawing/2014/main" id="{0ED2D581-4814-4BBF-B39A-B082396194FA}"/>
              </a:ext>
            </a:extLst>
          </p:cNvPr>
          <p:cNvSpPr txBox="1"/>
          <p:nvPr/>
        </p:nvSpPr>
        <p:spPr>
          <a:xfrm>
            <a:off x="4514325" y="1215366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de-DE" sz="14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7473FAB-0A82-4593-B52A-CA7CEBA358AB}"/>
              </a:ext>
            </a:extLst>
          </p:cNvPr>
          <p:cNvCxnSpPr>
            <a:stCxn id="24" idx="3"/>
            <a:endCxn id="23" idx="0"/>
          </p:cNvCxnSpPr>
          <p:nvPr/>
        </p:nvCxnSpPr>
        <p:spPr bwMode="auto">
          <a:xfrm>
            <a:off x="4828935" y="3497649"/>
            <a:ext cx="737729" cy="2652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24D0D51-16A8-4AC9-B153-21239195873B}"/>
              </a:ext>
            </a:extLst>
          </p:cNvPr>
          <p:cNvCxnSpPr>
            <a:stCxn id="55" idx="2"/>
            <a:endCxn id="18" idx="0"/>
          </p:cNvCxnSpPr>
          <p:nvPr/>
        </p:nvCxnSpPr>
        <p:spPr bwMode="auto">
          <a:xfrm rot="16200000" flipH="1">
            <a:off x="4057123" y="5291366"/>
            <a:ext cx="381719" cy="2435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206FFE4-0817-4EC0-93F9-A8AA16533C2B}"/>
              </a:ext>
            </a:extLst>
          </p:cNvPr>
          <p:cNvCxnSpPr>
            <a:stCxn id="18" idx="3"/>
            <a:endCxn id="28" idx="2"/>
          </p:cNvCxnSpPr>
          <p:nvPr/>
        </p:nvCxnSpPr>
        <p:spPr bwMode="auto">
          <a:xfrm flipV="1">
            <a:off x="5143607" y="5372736"/>
            <a:ext cx="423058" cy="48296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1633716-D527-4B44-A010-88F6416C90DB}"/>
              </a:ext>
            </a:extLst>
          </p:cNvPr>
          <p:cNvCxnSpPr>
            <a:stCxn id="39" idx="3"/>
            <a:endCxn id="55" idx="0"/>
          </p:cNvCxnSpPr>
          <p:nvPr/>
        </p:nvCxnSpPr>
        <p:spPr bwMode="auto">
          <a:xfrm>
            <a:off x="3090056" y="4065138"/>
            <a:ext cx="1036176" cy="49934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Rechteck 17">
            <a:extLst>
              <a:ext uri="{FF2B5EF4-FFF2-40B4-BE49-F238E27FC236}">
                <a16:creationId xmlns:a16="http://schemas.microsoft.com/office/drawing/2014/main" id="{0B395AFD-A9F4-4846-AE89-6C64D5A8CA4A}"/>
              </a:ext>
            </a:extLst>
          </p:cNvPr>
          <p:cNvSpPr/>
          <p:nvPr/>
        </p:nvSpPr>
        <p:spPr bwMode="auto">
          <a:xfrm>
            <a:off x="3628979" y="2429993"/>
            <a:ext cx="1199955" cy="610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Transformation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(Function)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1FC2014-C9F9-415F-A0E0-3D59250B961A}"/>
              </a:ext>
            </a:extLst>
          </p:cNvPr>
          <p:cNvCxnSpPr>
            <a:cxnSpLocks/>
            <a:stCxn id="74" idx="1"/>
            <a:endCxn id="10" idx="3"/>
          </p:cNvCxnSpPr>
          <p:nvPr/>
        </p:nvCxnSpPr>
        <p:spPr bwMode="auto">
          <a:xfrm rot="10800000" flipV="1">
            <a:off x="910325" y="2735273"/>
            <a:ext cx="876776" cy="63869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7610CBA-AFAD-4289-B434-1FBD40E6D261}"/>
              </a:ext>
            </a:extLst>
          </p:cNvPr>
          <p:cNvCxnSpPr>
            <a:cxnSpLocks/>
            <a:stCxn id="23" idx="0"/>
            <a:endCxn id="125" idx="3"/>
          </p:cNvCxnSpPr>
          <p:nvPr/>
        </p:nvCxnSpPr>
        <p:spPr bwMode="auto">
          <a:xfrm rot="16200000" flipV="1">
            <a:off x="4683999" y="2880210"/>
            <a:ext cx="1027601" cy="73773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C9FE61EB-DF51-403E-823E-9CC2B321E0F7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 bwMode="auto">
          <a:xfrm rot="5400000">
            <a:off x="6670890" y="2278281"/>
            <a:ext cx="1165495" cy="230714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512F45B-3382-47DF-99CD-5FDE9839BEA5}"/>
              </a:ext>
            </a:extLst>
          </p:cNvPr>
          <p:cNvCxnSpPr/>
          <p:nvPr/>
        </p:nvCxnSpPr>
        <p:spPr bwMode="auto">
          <a:xfrm rot="10800000" flipV="1">
            <a:off x="5197800" y="5603976"/>
            <a:ext cx="1922797" cy="38767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3DBF3A9-383F-41B8-8BC1-6C11F3D5D6EA}"/>
              </a:ext>
            </a:extLst>
          </p:cNvPr>
          <p:cNvCxnSpPr>
            <a:stCxn id="59" idx="0"/>
          </p:cNvCxnSpPr>
          <p:nvPr/>
        </p:nvCxnSpPr>
        <p:spPr bwMode="auto">
          <a:xfrm rot="16200000" flipV="1">
            <a:off x="6785687" y="4266881"/>
            <a:ext cx="356120" cy="1609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7BBF62B-42E2-47BB-AB65-C7D9DEF62FDB}"/>
              </a:ext>
            </a:extLst>
          </p:cNvPr>
          <p:cNvCxnSpPr>
            <a:stCxn id="59" idx="0"/>
          </p:cNvCxnSpPr>
          <p:nvPr/>
        </p:nvCxnSpPr>
        <p:spPr bwMode="auto">
          <a:xfrm rot="16200000" flipV="1">
            <a:off x="5389633" y="2870827"/>
            <a:ext cx="1889138" cy="28681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EFC3D227-3141-49FD-B15C-E83EE11DD1C8}"/>
              </a:ext>
            </a:extLst>
          </p:cNvPr>
          <p:cNvCxnSpPr>
            <a:stCxn id="59" idx="0"/>
          </p:cNvCxnSpPr>
          <p:nvPr/>
        </p:nvCxnSpPr>
        <p:spPr bwMode="auto">
          <a:xfrm rot="16200000" flipV="1">
            <a:off x="5004857" y="2486051"/>
            <a:ext cx="2658690" cy="286818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4A5FFCD-287F-4132-A331-7048B2C7DC52}"/>
              </a:ext>
            </a:extLst>
          </p:cNvPr>
          <p:cNvCxnSpPr>
            <a:cxnSpLocks/>
            <a:stCxn id="125" idx="1"/>
            <a:endCxn id="74" idx="3"/>
          </p:cNvCxnSpPr>
          <p:nvPr/>
        </p:nvCxnSpPr>
        <p:spPr bwMode="auto">
          <a:xfrm flipH="1">
            <a:off x="2964542" y="2735274"/>
            <a:ext cx="6644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63" name="Textfeld 93">
            <a:extLst>
              <a:ext uri="{FF2B5EF4-FFF2-40B4-BE49-F238E27FC236}">
                <a16:creationId xmlns:a16="http://schemas.microsoft.com/office/drawing/2014/main" id="{E6BE44FA-4721-4F8B-A6E0-C97AAAAE60C7}"/>
              </a:ext>
            </a:extLst>
          </p:cNvPr>
          <p:cNvSpPr txBox="1"/>
          <p:nvPr/>
        </p:nvSpPr>
        <p:spPr>
          <a:xfrm>
            <a:off x="7316890" y="12192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Analytics</a:t>
            </a:r>
            <a:endParaRPr lang="de-DE" sz="1400" dirty="0"/>
          </a:p>
        </p:txBody>
      </p:sp>
      <p:sp>
        <p:nvSpPr>
          <p:cNvPr id="164" name="Flowchart: Magnetic Disk 163">
            <a:extLst>
              <a:ext uri="{FF2B5EF4-FFF2-40B4-BE49-F238E27FC236}">
                <a16:creationId xmlns:a16="http://schemas.microsoft.com/office/drawing/2014/main" id="{C860E0C7-FE72-4B79-A1FF-458A2B48C511}"/>
              </a:ext>
            </a:extLst>
          </p:cNvPr>
          <p:cNvSpPr/>
          <p:nvPr/>
        </p:nvSpPr>
        <p:spPr bwMode="auto">
          <a:xfrm>
            <a:off x="1919642" y="3271808"/>
            <a:ext cx="890817" cy="648336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Device Registry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34E0CA6-6AA7-488D-B620-D6CFBBF7452D}"/>
              </a:ext>
            </a:extLst>
          </p:cNvPr>
          <p:cNvCxnSpPr>
            <a:stCxn id="74" idx="2"/>
            <a:endCxn id="164" idx="1"/>
          </p:cNvCxnSpPr>
          <p:nvPr/>
        </p:nvCxnSpPr>
        <p:spPr bwMode="auto">
          <a:xfrm flipH="1">
            <a:off x="2365051" y="3040555"/>
            <a:ext cx="10771" cy="2312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DCD550AA-0D19-4EAC-9471-5C91670B4D6B}"/>
              </a:ext>
            </a:extLst>
          </p:cNvPr>
          <p:cNvSpPr/>
          <p:nvPr/>
        </p:nvSpPr>
        <p:spPr bwMode="auto">
          <a:xfrm>
            <a:off x="1399849" y="3960925"/>
            <a:ext cx="239139" cy="20258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91645" y="2362200"/>
            <a:ext cx="252865" cy="3730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15111" y="2362200"/>
            <a:ext cx="252865" cy="3730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A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7" name="Gerade Verbindung mit Pfeil 6"/>
          <p:cNvCxnSpPr>
            <a:stCxn id="5" idx="2"/>
          </p:cNvCxnSpPr>
          <p:nvPr/>
        </p:nvCxnSpPr>
        <p:spPr bwMode="auto">
          <a:xfrm>
            <a:off x="218078" y="2735273"/>
            <a:ext cx="2795" cy="263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Gerade Verbindung mit Pfeil 8"/>
          <p:cNvCxnSpPr>
            <a:endCxn id="46" idx="2"/>
          </p:cNvCxnSpPr>
          <p:nvPr/>
        </p:nvCxnSpPr>
        <p:spPr bwMode="auto">
          <a:xfrm flipV="1">
            <a:off x="741543" y="2735273"/>
            <a:ext cx="1" cy="263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34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509F8D6-A7E6-4D49-A154-696D206E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6" name="Rectangle 8">
            <a:extLst>
              <a:ext uri="{FF2B5EF4-FFF2-40B4-BE49-F238E27FC236}">
                <a16:creationId xmlns:a16="http://schemas.microsoft.com/office/drawing/2014/main" id="{FB01269D-3CDD-48AB-814E-C9231F406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7315200" cy="228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 dirty="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D340D6A2-3E1F-4C02-8ED8-05F2ABC6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9CFDA5F6-DCDC-46D4-9459-03682A71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56013"/>
            <a:ext cx="7315200" cy="992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C732DDA-8C08-47AF-83D8-B661D874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4013"/>
            <a:ext cx="7315200" cy="762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0DDF024F-8944-4D69-A735-19BD88078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315200" cy="10652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ECE947CF-F1B3-4428-AA52-88ED72C9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73152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9BC3-7711-410C-999D-BD219D65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12900"/>
            <a:ext cx="8439150" cy="4106863"/>
          </a:xfrm>
        </p:spPr>
        <p:txBody>
          <a:bodyPr/>
          <a:lstStyle/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21. März	Einführung in das Internet der Dinge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28. </a:t>
            </a:r>
            <a:r>
              <a:rPr lang="en-US" dirty="0" err="1"/>
              <a:t>März</a:t>
            </a:r>
            <a:r>
              <a:rPr lang="en-US" dirty="0"/>
              <a:t>	IoT </a:t>
            </a:r>
            <a:r>
              <a:rPr lang="en-US" dirty="0" err="1"/>
              <a:t>Architekturen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4. April	Things und </a:t>
            </a:r>
            <a:r>
              <a:rPr lang="en-US" dirty="0" err="1"/>
              <a:t>Sensoren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11. April	From Device to Cloud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18. April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Ostern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25. April	IoT Analytics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02. Mai	Big Data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9. Mai	Data Exploration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16. Mai	IoT </a:t>
            </a:r>
            <a:r>
              <a:rPr lang="en-US" dirty="0" err="1"/>
              <a:t>Platformen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23. Mai	Entwicklung einer </a:t>
            </a:r>
            <a:r>
              <a:rPr lang="de-DE" dirty="0" err="1"/>
              <a:t>IoT</a:t>
            </a:r>
            <a:r>
              <a:rPr lang="de-DE" dirty="0"/>
              <a:t> Lösung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>
                <a:solidFill>
                  <a:schemeClr val="accent3"/>
                </a:solidFill>
              </a:rPr>
              <a:t>30. Mai	Vorlesungsfrei; Christi Himmelfahrt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05. </a:t>
            </a:r>
            <a:r>
              <a:rPr lang="en-US" dirty="0" err="1"/>
              <a:t>Juni</a:t>
            </a:r>
            <a:r>
              <a:rPr lang="en-US" dirty="0"/>
              <a:t>	opt. </a:t>
            </a:r>
            <a:r>
              <a:rPr lang="en-US" dirty="0" err="1"/>
              <a:t>Gastvortrag</a:t>
            </a:r>
            <a:r>
              <a:rPr lang="en-US" dirty="0"/>
              <a:t> – </a:t>
            </a:r>
            <a:r>
              <a:rPr lang="en-US" dirty="0" err="1"/>
              <a:t>Digitalisierung</a:t>
            </a:r>
            <a:endParaRPr lang="en-US" dirty="0"/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it-IT" dirty="0"/>
              <a:t>13. </a:t>
            </a:r>
            <a:r>
              <a:rPr lang="it-IT" dirty="0" err="1"/>
              <a:t>Juni</a:t>
            </a:r>
            <a:r>
              <a:rPr lang="it-IT" dirty="0"/>
              <a:t>	Data Science in IoT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20. </a:t>
            </a:r>
            <a:r>
              <a:rPr lang="en-US" dirty="0" err="1">
                <a:solidFill>
                  <a:schemeClr val="accent3"/>
                </a:solidFill>
              </a:rPr>
              <a:t>Juni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Vorlesungsfrei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en-US" dirty="0" err="1">
                <a:solidFill>
                  <a:schemeClr val="accent3"/>
                </a:solidFill>
              </a:rPr>
              <a:t>Fronleichnam</a:t>
            </a:r>
            <a:endParaRPr lang="en-US" dirty="0">
              <a:solidFill>
                <a:schemeClr val="accent3"/>
              </a:solidFill>
            </a:endParaRP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en-US" dirty="0"/>
              <a:t>27. </a:t>
            </a:r>
            <a:r>
              <a:rPr lang="en-US" dirty="0" err="1"/>
              <a:t>Juni</a:t>
            </a:r>
            <a:r>
              <a:rPr lang="en-US" dirty="0"/>
              <a:t>	</a:t>
            </a:r>
            <a:r>
              <a:rPr lang="en-US" dirty="0" err="1"/>
              <a:t>Intelligente</a:t>
            </a:r>
            <a:r>
              <a:rPr lang="en-US" dirty="0"/>
              <a:t> Cloud und </a:t>
            </a:r>
            <a:r>
              <a:rPr lang="en-US" dirty="0" err="1"/>
              <a:t>intelligente</a:t>
            </a:r>
            <a:r>
              <a:rPr lang="en-US" dirty="0"/>
              <a:t> Edge</a:t>
            </a:r>
          </a:p>
          <a:p>
            <a:pPr marL="0" indent="0" eaLnBrk="1" hangingPunct="1">
              <a:buFont typeface="Times" panose="02020603050405020304" pitchFamily="18" charset="0"/>
              <a:buNone/>
              <a:defRPr/>
            </a:pPr>
            <a:r>
              <a:rPr lang="de-DE" dirty="0"/>
              <a:t>04. Juli	</a:t>
            </a:r>
            <a:r>
              <a:rPr lang="de-DE" dirty="0" err="1"/>
              <a:t>PStA</a:t>
            </a:r>
            <a:r>
              <a:rPr lang="de-DE" dirty="0"/>
              <a:t> </a:t>
            </a:r>
            <a:r>
              <a:rPr lang="de-DE" dirty="0" err="1"/>
              <a:t>Abschlusspraesentationen</a:t>
            </a:r>
            <a:endParaRPr lang="de-DE" dirty="0"/>
          </a:p>
        </p:txBody>
      </p:sp>
      <p:sp>
        <p:nvSpPr>
          <p:cNvPr id="16393" name="Title 1">
            <a:extLst>
              <a:ext uri="{FF2B5EF4-FFF2-40B4-BE49-F238E27FC236}">
                <a16:creationId xmlns:a16="http://schemas.microsoft.com/office/drawing/2014/main" id="{3D9DDADF-C71A-44CF-86DD-96CE10AE573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/>
              <a:t>Überblick</a:t>
            </a:r>
          </a:p>
        </p:txBody>
      </p:sp>
      <p:sp>
        <p:nvSpPr>
          <p:cNvPr id="16394" name="Pfeil nach unten 3">
            <a:extLst>
              <a:ext uri="{FF2B5EF4-FFF2-40B4-BE49-F238E27FC236}">
                <a16:creationId xmlns:a16="http://schemas.microsoft.com/office/drawing/2014/main" id="{47D2FEB0-D226-493D-8F24-E7C7A13D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84501"/>
            <a:ext cx="381000" cy="2425699"/>
          </a:xfrm>
          <a:prstGeom prst="downArrow">
            <a:avLst>
              <a:gd name="adj1" fmla="val 50000"/>
              <a:gd name="adj2" fmla="val 50002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de-DE"/>
          </a:p>
        </p:txBody>
      </p:sp>
      <p:sp>
        <p:nvSpPr>
          <p:cNvPr id="16395" name="Textfeld 4">
            <a:extLst>
              <a:ext uri="{FF2B5EF4-FFF2-40B4-BE49-F238E27FC236}">
                <a16:creationId xmlns:a16="http://schemas.microsoft.com/office/drawing/2014/main" id="{2A89C426-FD31-4F20-B17F-3813F5BA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270" y="2913526"/>
            <a:ext cx="885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e-DE" dirty="0" err="1"/>
              <a:t>PStA</a:t>
            </a:r>
            <a:endParaRPr lang="de-DE" altLang="de-DE" dirty="0"/>
          </a:p>
        </p:txBody>
      </p:sp>
      <p:cxnSp>
        <p:nvCxnSpPr>
          <p:cNvPr id="16396" name="Gerader Verbinder 6">
            <a:extLst>
              <a:ext uri="{FF2B5EF4-FFF2-40B4-BE49-F238E27FC236}">
                <a16:creationId xmlns:a16="http://schemas.microsoft.com/office/drawing/2014/main" id="{9B186505-4B14-459A-A1B4-B507D5A919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05300" y="2971800"/>
            <a:ext cx="2095500" cy="0"/>
          </a:xfrm>
          <a:prstGeom prst="line">
            <a:avLst/>
          </a:prstGeom>
          <a:ln>
            <a:solidFill>
              <a:srgbClr val="FF0000"/>
            </a:solidFill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5B094F-435D-4011-9953-2F00FDC1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11832"/>
            <a:ext cx="5642598" cy="2362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FA533A-53DD-4BF9-AA6B-F202635E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57600"/>
            <a:ext cx="8263569" cy="2745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347B0-45C4-4201-A15C-5D268071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3" y="1608698"/>
            <a:ext cx="782111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C1CD7-9E54-426C-B359-EC77AFFD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81" y="1295400"/>
            <a:ext cx="8382000" cy="4106862"/>
          </a:xfrm>
        </p:spPr>
        <p:txBody>
          <a:bodyPr/>
          <a:lstStyle/>
          <a:p>
            <a:r>
              <a:rPr lang="de-DE" b="1" dirty="0"/>
              <a:t>AWS </a:t>
            </a:r>
            <a:r>
              <a:rPr lang="de-DE" b="1" dirty="0" err="1" smtClean="0"/>
              <a:t>IoT</a:t>
            </a:r>
            <a:endParaRPr lang="de-DE" b="1" dirty="0" smtClean="0"/>
          </a:p>
          <a:p>
            <a:pPr lvl="1"/>
            <a:r>
              <a:rPr lang="en-US" dirty="0" smtClean="0"/>
              <a:t> Native </a:t>
            </a:r>
            <a:r>
              <a:rPr lang="en-US" dirty="0"/>
              <a:t>integration with the rich Amazon </a:t>
            </a:r>
            <a:r>
              <a:rPr lang="en-US" dirty="0" smtClean="0"/>
              <a:t>ecosystem</a:t>
            </a:r>
          </a:p>
          <a:p>
            <a:pPr lvl="1"/>
            <a:r>
              <a:rPr lang="en-US" dirty="0" smtClean="0"/>
              <a:t> Specific industry domain agnostic</a:t>
            </a:r>
          </a:p>
          <a:p>
            <a:pPr lvl="1"/>
            <a:r>
              <a:rPr lang="en-US" dirty="0" smtClean="0"/>
              <a:t> Magnificent </a:t>
            </a:r>
            <a:r>
              <a:rPr lang="en-US" dirty="0"/>
              <a:t>scalability and customization potential</a:t>
            </a:r>
            <a:endParaRPr lang="de-DE" dirty="0"/>
          </a:p>
          <a:p>
            <a:r>
              <a:rPr lang="de-DE" b="1" dirty="0"/>
              <a:t>Google Cloud </a:t>
            </a:r>
            <a:r>
              <a:rPr lang="de-DE" b="1" dirty="0" err="1" smtClean="0"/>
              <a:t>IoT</a:t>
            </a:r>
            <a:endParaRPr lang="de-DE" b="1" dirty="0" smtClean="0"/>
          </a:p>
          <a:p>
            <a:pPr lvl="1"/>
            <a:r>
              <a:rPr lang="en-US" dirty="0" smtClean="0"/>
              <a:t> Supports </a:t>
            </a:r>
            <a:r>
              <a:rPr lang="en-US" dirty="0"/>
              <a:t>both cloud and edge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 Providing </a:t>
            </a:r>
            <a:r>
              <a:rPr lang="en-US" dirty="0"/>
              <a:t>reliable and secure storage of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 Includes </a:t>
            </a:r>
            <a:r>
              <a:rPr lang="en-US" dirty="0"/>
              <a:t>Cloud Machine Learning, </a:t>
            </a:r>
            <a:r>
              <a:rPr lang="en-US" dirty="0" err="1"/>
              <a:t>BigQuery</a:t>
            </a:r>
            <a:r>
              <a:rPr lang="en-US" dirty="0"/>
              <a:t>, and other services for storing, analyzing, and visualizing the data from your </a:t>
            </a:r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and custom firmware updates, secure connections, etc.</a:t>
            </a:r>
            <a:endParaRPr lang="de-DE" dirty="0"/>
          </a:p>
          <a:p>
            <a:r>
              <a:rPr lang="de-DE" b="1" dirty="0"/>
              <a:t>Microsoft </a:t>
            </a:r>
            <a:r>
              <a:rPr lang="de-DE" b="1" dirty="0" err="1"/>
              <a:t>Azure</a:t>
            </a:r>
            <a:r>
              <a:rPr lang="de-DE" b="1" dirty="0"/>
              <a:t> </a:t>
            </a:r>
            <a:r>
              <a:rPr lang="de-DE" b="1" dirty="0" err="1" smtClean="0"/>
              <a:t>IoT</a:t>
            </a:r>
            <a:endParaRPr lang="de-DE" b="1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/>
              <a:t>a very large number of devices </a:t>
            </a:r>
            <a:endParaRPr lang="en-US" dirty="0" smtClean="0"/>
          </a:p>
          <a:p>
            <a:pPr lvl="1"/>
            <a:r>
              <a:rPr lang="en-US" dirty="0" smtClean="0"/>
              <a:t>Excellent scalability</a:t>
            </a:r>
          </a:p>
          <a:p>
            <a:pPr lvl="1"/>
            <a:r>
              <a:rPr lang="en-US" dirty="0" smtClean="0"/>
              <a:t> Strong security</a:t>
            </a:r>
          </a:p>
          <a:p>
            <a:pPr lvl="1"/>
            <a:r>
              <a:rPr lang="en-US" dirty="0" smtClean="0"/>
              <a:t> High </a:t>
            </a:r>
            <a:r>
              <a:rPr lang="en-US" dirty="0"/>
              <a:t>reliability with 99.95 percent of </a:t>
            </a:r>
            <a:r>
              <a:rPr lang="en-US" dirty="0" smtClean="0"/>
              <a:t>uptime</a:t>
            </a:r>
          </a:p>
          <a:p>
            <a:pPr lvl="1"/>
            <a:r>
              <a:rPr lang="en-US" dirty="0" smtClean="0"/>
              <a:t>Backen</a:t>
            </a:r>
            <a:r>
              <a:rPr lang="en-US" dirty="0" smtClean="0"/>
              <a:t>d service integration</a:t>
            </a:r>
            <a:endParaRPr lang="de-DE" dirty="0"/>
          </a:p>
          <a:p>
            <a:r>
              <a:rPr lang="de-DE" b="1" dirty="0"/>
              <a:t>IBM Watson </a:t>
            </a:r>
            <a:r>
              <a:rPr lang="de-DE" b="1" dirty="0" err="1" smtClean="0"/>
              <a:t>IoT</a:t>
            </a:r>
            <a:r>
              <a:rPr lang="de-DE" b="1" dirty="0"/>
              <a:t> </a:t>
            </a:r>
            <a:r>
              <a:rPr lang="de-DE" b="1" dirty="0" smtClean="0"/>
              <a:t>(aka </a:t>
            </a:r>
            <a:r>
              <a:rPr lang="de-DE" b="1" dirty="0" err="1" smtClean="0"/>
              <a:t>Bluemix</a:t>
            </a:r>
            <a:r>
              <a:rPr lang="de-DE" b="1" dirty="0" smtClean="0"/>
              <a:t>)</a:t>
            </a:r>
            <a:endParaRPr lang="de-DE" b="1" dirty="0" smtClean="0"/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platform offers an advanced integration with machine learning </a:t>
            </a:r>
            <a:r>
              <a:rPr lang="en-US" dirty="0" smtClean="0"/>
              <a:t>capabilities</a:t>
            </a:r>
          </a:p>
          <a:p>
            <a:pPr lvl="1"/>
            <a:r>
              <a:rPr lang="en-US" dirty="0" smtClean="0"/>
              <a:t> Good support for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developers by providing tools for easy and fast application development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A90BB-4236-438D-9708-54357962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A230D-6206-45AC-9203-0C4F98EF8AD6}"/>
              </a:ext>
            </a:extLst>
          </p:cNvPr>
          <p:cNvSpPr/>
          <p:nvPr/>
        </p:nvSpPr>
        <p:spPr>
          <a:xfrm>
            <a:off x="2514600" y="6506013"/>
            <a:ext cx="571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Taken </a:t>
            </a:r>
            <a:r>
              <a:rPr lang="de-DE" sz="1100" dirty="0" err="1"/>
              <a:t>from</a:t>
            </a:r>
            <a:r>
              <a:rPr lang="de-DE" sz="1100" dirty="0"/>
              <a:t>: https://dzone.com/articles/ultimate-list-of-30-iot-platforms-for-your-iot-pro</a:t>
            </a:r>
          </a:p>
        </p:txBody>
      </p:sp>
    </p:spTree>
    <p:extLst>
      <p:ext uri="{BB962C8B-B14F-4D97-AF65-F5344CB8AC3E}">
        <p14:creationId xmlns:p14="http://schemas.microsoft.com/office/powerpoint/2010/main" val="111935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EC1CD7-9E54-426C-B359-EC77AFFD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29" y="1447800"/>
            <a:ext cx="8382000" cy="4106862"/>
          </a:xfrm>
        </p:spPr>
        <p:txBody>
          <a:bodyPr/>
          <a:lstStyle/>
          <a:p>
            <a:r>
              <a:rPr lang="de-DE" dirty="0" smtClean="0"/>
              <a:t>Oracle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dirty="0" err="1"/>
              <a:t>SalesForce</a:t>
            </a:r>
            <a:r>
              <a:rPr lang="de-DE" dirty="0"/>
              <a:t>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b="1" dirty="0"/>
              <a:t>Bosch </a:t>
            </a:r>
            <a:r>
              <a:rPr lang="de-DE" b="1" dirty="0" err="1" smtClean="0"/>
              <a:t>IoT</a:t>
            </a:r>
            <a:endParaRPr lang="de-DE" b="1" dirty="0" smtClean="0"/>
          </a:p>
          <a:p>
            <a:pPr lvl="1"/>
            <a:r>
              <a:rPr lang="en-US" dirty="0" smtClean="0"/>
              <a:t>Good security </a:t>
            </a:r>
            <a:r>
              <a:rPr lang="en-US" dirty="0"/>
              <a:t>and </a:t>
            </a:r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On-line and offline storage</a:t>
            </a:r>
          </a:p>
          <a:p>
            <a:pPr lvl="1"/>
            <a:r>
              <a:rPr lang="en-US" dirty="0" smtClean="0"/>
              <a:t>Good prototype capabilities</a:t>
            </a:r>
          </a:p>
          <a:p>
            <a:pPr lvl="1"/>
            <a:r>
              <a:rPr lang="en-US" dirty="0" smtClean="0"/>
              <a:t>Cost-effective</a:t>
            </a:r>
            <a:endParaRPr lang="de-DE" dirty="0"/>
          </a:p>
          <a:p>
            <a:r>
              <a:rPr lang="de-DE" dirty="0"/>
              <a:t>ThingsIO.AI</a:t>
            </a:r>
          </a:p>
          <a:p>
            <a:r>
              <a:rPr lang="de-DE" b="1" dirty="0" smtClean="0"/>
              <a:t>Siemens </a:t>
            </a:r>
            <a:r>
              <a:rPr lang="de-DE" b="1" dirty="0" err="1" smtClean="0"/>
              <a:t>MindSphere</a:t>
            </a:r>
            <a:endParaRPr lang="de-DE" b="1" dirty="0" smtClean="0"/>
          </a:p>
          <a:p>
            <a:pPr lvl="1"/>
            <a:r>
              <a:rPr lang="en-US" dirty="0" smtClean="0"/>
              <a:t>Focuses </a:t>
            </a:r>
            <a:r>
              <a:rPr lang="en-US" dirty="0"/>
              <a:t>on reducing the downtime of critical </a:t>
            </a:r>
            <a:r>
              <a:rPr lang="en-US" dirty="0" smtClean="0"/>
              <a:t>equipment</a:t>
            </a:r>
          </a:p>
          <a:p>
            <a:pPr lvl="1"/>
            <a:r>
              <a:rPr lang="en-US" dirty="0" smtClean="0"/>
              <a:t>Scalable connectivity (cloud and edge)</a:t>
            </a:r>
          </a:p>
          <a:p>
            <a:pPr lvl="1"/>
            <a:r>
              <a:rPr lang="en-US" dirty="0" smtClean="0"/>
              <a:t>Runs on AWS and Azure</a:t>
            </a:r>
            <a:endParaRPr lang="de-DE" dirty="0"/>
          </a:p>
          <a:p>
            <a:r>
              <a:rPr lang="de-DE" dirty="0"/>
              <a:t>Ayla Networks </a:t>
            </a:r>
            <a:r>
              <a:rPr lang="de-DE" dirty="0" err="1"/>
              <a:t>IoT</a:t>
            </a:r>
            <a:endParaRPr lang="de-DE" dirty="0"/>
          </a:p>
          <a:p>
            <a:r>
              <a:rPr lang="de-DE" b="1" dirty="0"/>
              <a:t>GE </a:t>
            </a:r>
            <a:r>
              <a:rPr lang="de-DE" b="1" dirty="0" err="1" smtClean="0"/>
              <a:t>Predix</a:t>
            </a:r>
            <a:endParaRPr lang="de-DE" b="1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/>
              <a:t>on industrial applications. </a:t>
            </a:r>
            <a:endParaRPr lang="en-US" dirty="0" smtClean="0"/>
          </a:p>
          <a:p>
            <a:pPr lvl="1"/>
            <a:r>
              <a:rPr lang="en-US" dirty="0" smtClean="0"/>
              <a:t> Good solution scale</a:t>
            </a:r>
          </a:p>
          <a:p>
            <a:pPr lvl="1"/>
            <a:r>
              <a:rPr lang="en-US" dirty="0" smtClean="0"/>
              <a:t> It </a:t>
            </a:r>
            <a:r>
              <a:rPr lang="en-US" dirty="0"/>
              <a:t>is designed to analyze and efficiently transfer huge volumes of data from assets to edge devices, cloud, etc.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A90BB-4236-438D-9708-54357962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A230D-6206-45AC-9203-0C4F98EF8AD6}"/>
              </a:ext>
            </a:extLst>
          </p:cNvPr>
          <p:cNvSpPr/>
          <p:nvPr/>
        </p:nvSpPr>
        <p:spPr>
          <a:xfrm>
            <a:off x="2514600" y="6506013"/>
            <a:ext cx="571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Taken </a:t>
            </a:r>
            <a:r>
              <a:rPr lang="de-DE" sz="1100" dirty="0" err="1"/>
              <a:t>from</a:t>
            </a:r>
            <a:r>
              <a:rPr lang="de-DE" sz="1100" dirty="0"/>
              <a:t>: https://dzone.com/articles/ultimate-list-of-30-iot-platforms-for-your-iot-pro</a:t>
            </a:r>
          </a:p>
        </p:txBody>
      </p:sp>
    </p:spTree>
    <p:extLst>
      <p:ext uri="{BB962C8B-B14F-4D97-AF65-F5344CB8AC3E}">
        <p14:creationId xmlns:p14="http://schemas.microsoft.com/office/powerpoint/2010/main" val="148989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bgerundetes Rechteck 69"/>
          <p:cNvSpPr/>
          <p:nvPr/>
        </p:nvSpPr>
        <p:spPr bwMode="auto">
          <a:xfrm>
            <a:off x="3048000" y="1729474"/>
            <a:ext cx="5029200" cy="1259807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6" name="Abgerundetes Rechteck 65"/>
          <p:cNvSpPr/>
          <p:nvPr/>
        </p:nvSpPr>
        <p:spPr bwMode="auto">
          <a:xfrm>
            <a:off x="3048000" y="4800600"/>
            <a:ext cx="5029200" cy="1757065"/>
          </a:xfrm>
          <a:prstGeom prst="round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Architecture (Draft)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609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35098" y="2594318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635098" y="3359836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635098" y="4124181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635098" y="4886181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635098" y="5650526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7255" y="6031072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Devices(Things)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 bwMode="auto">
          <a:xfrm>
            <a:off x="2041721" y="3065178"/>
            <a:ext cx="990600" cy="12638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Data Ingest </a:t>
            </a:r>
          </a:p>
          <a:p>
            <a:pPr algn="ctr"/>
            <a:r>
              <a:rPr lang="en-US" sz="1200">
                <a:solidFill>
                  <a:schemeClr val="tx2"/>
                </a:solidFill>
              </a:rPr>
              <a:t>(MQTT Broker)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3505200" y="5285408"/>
            <a:ext cx="1900311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Immutable Master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(Data Lake)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0" name="Gewinkelter Verbinder 19"/>
          <p:cNvCxnSpPr>
            <a:stCxn id="16" idx="3"/>
            <a:endCxn id="18" idx="0"/>
          </p:cNvCxnSpPr>
          <p:nvPr/>
        </p:nvCxnSpPr>
        <p:spPr bwMode="auto">
          <a:xfrm>
            <a:off x="3032321" y="3697096"/>
            <a:ext cx="1423035" cy="15883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hteck 21"/>
          <p:cNvSpPr/>
          <p:nvPr/>
        </p:nvSpPr>
        <p:spPr bwMode="auto">
          <a:xfrm>
            <a:off x="7768296" y="3048000"/>
            <a:ext cx="10668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UI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(BI)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6341891" y="3124200"/>
            <a:ext cx="914400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Query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3945108" y="2239747"/>
            <a:ext cx="1850781" cy="5034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Stream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(Kafka,</a:t>
            </a: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Spark, 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6" name="Gewinkelter Verbinder 25"/>
          <p:cNvCxnSpPr>
            <a:stCxn id="16" idx="3"/>
            <a:endCxn id="24" idx="1"/>
          </p:cNvCxnSpPr>
          <p:nvPr/>
        </p:nvCxnSpPr>
        <p:spPr bwMode="auto">
          <a:xfrm flipV="1">
            <a:off x="3032321" y="2491474"/>
            <a:ext cx="912787" cy="12056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6265691" y="5133007"/>
            <a:ext cx="1066800" cy="8082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Views via Map and Reduce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Haddop</a:t>
            </a:r>
            <a:r>
              <a:rPr lang="en-US" sz="120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30" name="Gerade Verbindung mit Pfeil 29"/>
          <p:cNvCxnSpPr>
            <a:stCxn id="28" idx="1"/>
            <a:endCxn id="18" idx="3"/>
          </p:cNvCxnSpPr>
          <p:nvPr/>
        </p:nvCxnSpPr>
        <p:spPr bwMode="auto">
          <a:xfrm flipH="1">
            <a:off x="5405511" y="5537134"/>
            <a:ext cx="86018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Gerade Verbindung mit Pfeil 31"/>
          <p:cNvCxnSpPr>
            <a:stCxn id="28" idx="0"/>
            <a:endCxn id="23" idx="2"/>
          </p:cNvCxnSpPr>
          <p:nvPr/>
        </p:nvCxnSpPr>
        <p:spPr bwMode="auto">
          <a:xfrm flipV="1">
            <a:off x="6799091" y="3627653"/>
            <a:ext cx="0" cy="1505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Gewinkelter Verbinder 39"/>
          <p:cNvCxnSpPr>
            <a:endCxn id="23" idx="0"/>
          </p:cNvCxnSpPr>
          <p:nvPr/>
        </p:nvCxnSpPr>
        <p:spPr bwMode="auto">
          <a:xfrm>
            <a:off x="5867400" y="2514600"/>
            <a:ext cx="931691" cy="6096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Gerade Verbindung mit Pfeil 41"/>
          <p:cNvCxnSpPr>
            <a:stCxn id="22" idx="1"/>
            <a:endCxn id="23" idx="3"/>
          </p:cNvCxnSpPr>
          <p:nvPr/>
        </p:nvCxnSpPr>
        <p:spPr bwMode="auto">
          <a:xfrm flipH="1" flipV="1">
            <a:off x="7256291" y="3375927"/>
            <a:ext cx="512005" cy="14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hteck 58"/>
          <p:cNvSpPr/>
          <p:nvPr/>
        </p:nvSpPr>
        <p:spPr bwMode="auto">
          <a:xfrm>
            <a:off x="4798256" y="3786873"/>
            <a:ext cx="1295400" cy="632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Analytics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aseline="0" dirty="0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(Exploration, ML,…)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1" name="Gewinkelter Verbinder 60"/>
          <p:cNvCxnSpPr>
            <a:stCxn id="59" idx="0"/>
            <a:endCxn id="24" idx="2"/>
          </p:cNvCxnSpPr>
          <p:nvPr/>
        </p:nvCxnSpPr>
        <p:spPr bwMode="auto">
          <a:xfrm rot="16200000" flipV="1">
            <a:off x="4636392" y="2977308"/>
            <a:ext cx="1043673" cy="5754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Gewinkelter Verbinder 62"/>
          <p:cNvCxnSpPr>
            <a:stCxn id="59" idx="2"/>
            <a:endCxn id="28" idx="0"/>
          </p:cNvCxnSpPr>
          <p:nvPr/>
        </p:nvCxnSpPr>
        <p:spPr bwMode="auto">
          <a:xfrm rot="16200000" flipH="1">
            <a:off x="5765820" y="4099735"/>
            <a:ext cx="713407" cy="1353135"/>
          </a:xfrm>
          <a:prstGeom prst="bentConnector3">
            <a:avLst>
              <a:gd name="adj1" fmla="val 329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5" name="Gewinkelter Verbinder 64"/>
          <p:cNvCxnSpPr>
            <a:stCxn id="59" idx="0"/>
            <a:endCxn id="23" idx="1"/>
          </p:cNvCxnSpPr>
          <p:nvPr/>
        </p:nvCxnSpPr>
        <p:spPr bwMode="auto">
          <a:xfrm rot="5400000" flipH="1" flipV="1">
            <a:off x="5688450" y="3133433"/>
            <a:ext cx="410946" cy="8959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9" name="Textfeld 68"/>
          <p:cNvSpPr txBox="1"/>
          <p:nvPr/>
        </p:nvSpPr>
        <p:spPr>
          <a:xfrm>
            <a:off x="5095717" y="6221947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Batch Layer</a:t>
            </a:r>
            <a:endParaRPr lang="de-DE" sz="1200" dirty="0"/>
          </a:p>
        </p:txBody>
      </p:sp>
      <p:sp>
        <p:nvSpPr>
          <p:cNvPr id="71" name="Textfeld 70"/>
          <p:cNvSpPr txBox="1"/>
          <p:nvPr/>
        </p:nvSpPr>
        <p:spPr>
          <a:xfrm>
            <a:off x="5060699" y="1781388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Speed Layer</a:t>
            </a:r>
            <a:endParaRPr lang="de-DE" sz="1200" dirty="0"/>
          </a:p>
        </p:txBody>
      </p:sp>
      <p:cxnSp>
        <p:nvCxnSpPr>
          <p:cNvPr id="73" name="Gerade Verbindung mit Pfeil 72"/>
          <p:cNvCxnSpPr>
            <a:stCxn id="5" idx="3"/>
            <a:endCxn id="16" idx="1"/>
          </p:cNvCxnSpPr>
          <p:nvPr/>
        </p:nvCxnSpPr>
        <p:spPr bwMode="auto">
          <a:xfrm>
            <a:off x="914400" y="1981200"/>
            <a:ext cx="1127321" cy="1715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Gerade Verbindung mit Pfeil 74"/>
          <p:cNvCxnSpPr>
            <a:stCxn id="10" idx="3"/>
            <a:endCxn id="16" idx="1"/>
          </p:cNvCxnSpPr>
          <p:nvPr/>
        </p:nvCxnSpPr>
        <p:spPr bwMode="auto">
          <a:xfrm>
            <a:off x="939898" y="2746718"/>
            <a:ext cx="1101823" cy="950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Gerade Verbindung mit Pfeil 77"/>
          <p:cNvCxnSpPr>
            <a:stCxn id="11" idx="3"/>
            <a:endCxn id="16" idx="1"/>
          </p:cNvCxnSpPr>
          <p:nvPr/>
        </p:nvCxnSpPr>
        <p:spPr bwMode="auto">
          <a:xfrm>
            <a:off x="939898" y="3512236"/>
            <a:ext cx="1101823" cy="1848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>
            <a:stCxn id="12" idx="3"/>
            <a:endCxn id="16" idx="1"/>
          </p:cNvCxnSpPr>
          <p:nvPr/>
        </p:nvCxnSpPr>
        <p:spPr bwMode="auto">
          <a:xfrm flipV="1">
            <a:off x="939898" y="3697096"/>
            <a:ext cx="1101823" cy="579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Gerade Verbindung mit Pfeil 81"/>
          <p:cNvCxnSpPr>
            <a:stCxn id="13" idx="3"/>
            <a:endCxn id="16" idx="1"/>
          </p:cNvCxnSpPr>
          <p:nvPr/>
        </p:nvCxnSpPr>
        <p:spPr bwMode="auto">
          <a:xfrm flipV="1">
            <a:off x="939898" y="3697096"/>
            <a:ext cx="1101823" cy="1341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Gerade Verbindung mit Pfeil 83"/>
          <p:cNvCxnSpPr>
            <a:stCxn id="14" idx="3"/>
            <a:endCxn id="16" idx="1"/>
          </p:cNvCxnSpPr>
          <p:nvPr/>
        </p:nvCxnSpPr>
        <p:spPr bwMode="auto">
          <a:xfrm flipV="1">
            <a:off x="939898" y="3697096"/>
            <a:ext cx="1101823" cy="2105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Geschweifte Klammer rechts 84"/>
          <p:cNvSpPr/>
          <p:nvPr/>
        </p:nvSpPr>
        <p:spPr bwMode="auto">
          <a:xfrm rot="16200000">
            <a:off x="1461867" y="74506"/>
            <a:ext cx="228600" cy="3096065"/>
          </a:xfrm>
          <a:prstGeom prst="rightBrace">
            <a:avLst>
              <a:gd name="adj1" fmla="val 42179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66800" y="1184231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Connectivity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801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20766"/>
            <a:ext cx="5550185" cy="357523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86112-74CA-42C2-AF11-D60686F2D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989138"/>
            <a:ext cx="2876550" cy="4106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features of AWS IoT platform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Registry for recognizing devices</a:t>
            </a:r>
          </a:p>
          <a:p>
            <a:r>
              <a:rPr lang="en-US" dirty="0"/>
              <a:t>Software Development Kit for devices</a:t>
            </a:r>
          </a:p>
          <a:p>
            <a:r>
              <a:rPr lang="en-US" dirty="0"/>
              <a:t>Device Shadows</a:t>
            </a:r>
          </a:p>
          <a:p>
            <a:r>
              <a:rPr lang="en-US" dirty="0"/>
              <a:t>Secure Device Gateway</a:t>
            </a:r>
          </a:p>
          <a:p>
            <a:r>
              <a:rPr lang="en-US" dirty="0"/>
              <a:t>Rules engine for inbound message evaluation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1F815F-A78C-4641-A227-4AD3FB4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(AWS) IoT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52400" y="60960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https://www.iaas.uni-stuttgart.de/publications/INBOOK-2018-01-A-Detailed-Analysis-of-IoT-Platform-Architectures-Concepts-Similarities-and-Differences.pdf</a:t>
            </a:r>
          </a:p>
        </p:txBody>
      </p:sp>
    </p:spTree>
    <p:extLst>
      <p:ext uri="{BB962C8B-B14F-4D97-AF65-F5344CB8AC3E}">
        <p14:creationId xmlns:p14="http://schemas.microsoft.com/office/powerpoint/2010/main" val="214516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08C9D1-11E8-4572-97FB-5500179D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Google Cloud </a:t>
            </a:r>
            <a:r>
              <a:rPr lang="de-DE" dirty="0" err="1"/>
              <a:t>IoT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0219B-AC43-4FDC-A3AF-82EB26E7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3187672"/>
            <a:ext cx="8190590" cy="3273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92F55-19F3-4E90-B9E1-D087D1CE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72109"/>
            <a:ext cx="4467225" cy="22152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8344A6-A505-4519-A064-EFBFA0552091}"/>
              </a:ext>
            </a:extLst>
          </p:cNvPr>
          <p:cNvCxnSpPr/>
          <p:nvPr/>
        </p:nvCxnSpPr>
        <p:spPr bwMode="auto">
          <a:xfrm>
            <a:off x="1676400" y="2667000"/>
            <a:ext cx="53340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068389-D104-4FDE-9CB2-DF356EA1FF46}"/>
              </a:ext>
            </a:extLst>
          </p:cNvPr>
          <p:cNvCxnSpPr/>
          <p:nvPr/>
        </p:nvCxnSpPr>
        <p:spPr bwMode="auto">
          <a:xfrm flipV="1">
            <a:off x="3124200" y="2667000"/>
            <a:ext cx="45720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5106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E4DA41-DDA2-47DA-AF74-63C8574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IoT</a:t>
            </a:r>
            <a:br>
              <a:rPr lang="en-US" dirty="0"/>
            </a:b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C9C10-AF73-4A5C-807F-A371D93E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3" y="1219200"/>
            <a:ext cx="8811333" cy="4916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550F9-A38C-47DC-BD6C-EB884AA2F08D}"/>
              </a:ext>
            </a:extLst>
          </p:cNvPr>
          <p:cNvSpPr txBox="1"/>
          <p:nvPr/>
        </p:nvSpPr>
        <p:spPr>
          <a:xfrm>
            <a:off x="533400" y="6185098"/>
            <a:ext cx="788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source: https://www.ibm.com/support/knowledgecenter/en/SSQP8H/iot/overview/architecture.html</a:t>
            </a:r>
          </a:p>
        </p:txBody>
      </p:sp>
    </p:spTree>
    <p:extLst>
      <p:ext uri="{BB962C8B-B14F-4D97-AF65-F5344CB8AC3E}">
        <p14:creationId xmlns:p14="http://schemas.microsoft.com/office/powerpoint/2010/main" val="9499551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Benutzerdefiniert 32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677000"/>
      </a:accent1>
      <a:accent2>
        <a:srgbClr val="5C731B"/>
      </a:accent2>
      <a:accent3>
        <a:srgbClr val="849E23"/>
      </a:accent3>
      <a:accent4>
        <a:srgbClr val="ABCB2A"/>
      </a:accent4>
      <a:accent5>
        <a:srgbClr val="C4D95E"/>
      </a:accent5>
      <a:accent6>
        <a:srgbClr val="C3DB83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sign1" id="{E140D576-79B5-404B-B25D-CF5D317AD40F}" vid="{2A6B16DF-48E0-46FA-8F46-5D6EFE2387A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485</Words>
  <Application>Microsoft Office PowerPoint</Application>
  <PresentationFormat>Bildschirmpräsentation 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Segoe UI Semilight</vt:lpstr>
      <vt:lpstr>Times</vt:lpstr>
      <vt:lpstr>Times New Roman</vt:lpstr>
      <vt:lpstr>Design1</vt:lpstr>
      <vt:lpstr>Modul - Internet of Things (IoT) -  05 – Vorlesung IoT Platformen</vt:lpstr>
      <vt:lpstr>Überblick</vt:lpstr>
      <vt:lpstr>PowerPoint-Präsentation</vt:lpstr>
      <vt:lpstr>IoT Platform</vt:lpstr>
      <vt:lpstr>IoT Platform</vt:lpstr>
      <vt:lpstr>IoT Architecture (Draft)</vt:lpstr>
      <vt:lpstr>Amazon Web Services (AWS) IoT</vt:lpstr>
      <vt:lpstr>Google Cloud IoT</vt:lpstr>
      <vt:lpstr>IBM Watson IoT </vt:lpstr>
      <vt:lpstr>Microsoft Azure IoT</vt:lpstr>
      <vt:lpstr>Bosch IoT Suite</vt:lpstr>
      <vt:lpstr>Requirements for an IoT Platform</vt:lpstr>
      <vt:lpstr>IoT Platform Architecture (v0.2)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Reiner Leitner</dc:creator>
  <cp:lastModifiedBy>Tilly, Marcel</cp:lastModifiedBy>
  <cp:revision>362</cp:revision>
  <cp:lastPrinted>1601-01-01T00:00:00Z</cp:lastPrinted>
  <dcterms:created xsi:type="dcterms:W3CDTF">2015-11-10T08:16:44Z</dcterms:created>
  <dcterms:modified xsi:type="dcterms:W3CDTF">2019-05-15T18:50:22Z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mtilly@microsoft.com</vt:lpwstr>
  </property>
  <property fmtid="{D5CDD505-2E9C-101B-9397-08002B2CF9AE}" pid="5" name="MSIP_Label_f42aa342-8706-4288-bd11-ebb85995028c_SetDate">
    <vt:lpwstr>2019-03-05T16:44:31.6824544Z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fd77c619-9bdb-4cc2-98ff-a38b29243df2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