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1"/>
  </p:notesMasterIdLst>
  <p:sldIdLst>
    <p:sldId id="256" r:id="rId2"/>
    <p:sldId id="293" r:id="rId3"/>
    <p:sldId id="1840" r:id="rId4"/>
    <p:sldId id="1841" r:id="rId5"/>
    <p:sldId id="286" r:id="rId6"/>
    <p:sldId id="291" r:id="rId7"/>
    <p:sldId id="270" r:id="rId8"/>
    <p:sldId id="280" r:id="rId9"/>
    <p:sldId id="281" r:id="rId10"/>
    <p:sldId id="1843" r:id="rId11"/>
    <p:sldId id="263" r:id="rId12"/>
    <p:sldId id="266" r:id="rId13"/>
    <p:sldId id="267" r:id="rId14"/>
    <p:sldId id="268" r:id="rId15"/>
    <p:sldId id="258" r:id="rId16"/>
    <p:sldId id="531" r:id="rId17"/>
    <p:sldId id="1844" r:id="rId18"/>
    <p:sldId id="1845" r:id="rId19"/>
    <p:sldId id="535" r:id="rId20"/>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9F5D9AEF-DE53-4B89-BFFC-7BA71D13F15D}">
          <p14:sldIdLst>
            <p14:sldId id="256"/>
            <p14:sldId id="293"/>
            <p14:sldId id="1840"/>
            <p14:sldId id="1841"/>
            <p14:sldId id="286"/>
            <p14:sldId id="291"/>
            <p14:sldId id="270"/>
            <p14:sldId id="280"/>
            <p14:sldId id="281"/>
            <p14:sldId id="1843"/>
            <p14:sldId id="263"/>
            <p14:sldId id="266"/>
            <p14:sldId id="267"/>
            <p14:sldId id="268"/>
            <p14:sldId id="258"/>
            <p14:sldId id="531"/>
            <p14:sldId id="1844"/>
            <p14:sldId id="1845"/>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4473" autoAdjust="0"/>
  </p:normalViewPr>
  <p:slideViewPr>
    <p:cSldViewPr>
      <p:cViewPr varScale="1">
        <p:scale>
          <a:sx n="121" d="100"/>
          <a:sy n="121" d="100"/>
        </p:scale>
        <p:origin x="264"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720C62F3-FE50-4D30-938D-11F3E88BDC0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1" name="Text Box 2">
            <a:extLst>
              <a:ext uri="{FF2B5EF4-FFF2-40B4-BE49-F238E27FC236}">
                <a16:creationId xmlns:a16="http://schemas.microsoft.com/office/drawing/2014/main" id="{068CC6A2-AEA9-444B-BB25-DF8E68636CA6}"/>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2" name="Text Box 3">
            <a:extLst>
              <a:ext uri="{FF2B5EF4-FFF2-40B4-BE49-F238E27FC236}">
                <a16:creationId xmlns:a16="http://schemas.microsoft.com/office/drawing/2014/main" id="{EE4F0FDA-F8E4-492B-B5AB-454E6D2294BD}"/>
              </a:ext>
            </a:extLst>
          </p:cNvPr>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3" name="Rectangle 4">
            <a:extLst>
              <a:ext uri="{FF2B5EF4-FFF2-40B4-BE49-F238E27FC236}">
                <a16:creationId xmlns:a16="http://schemas.microsoft.com/office/drawing/2014/main" id="{4506C071-B1BE-4815-BFB0-4EB88161BCA6}"/>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3077" name="Rectangle 5">
            <a:extLst>
              <a:ext uri="{FF2B5EF4-FFF2-40B4-BE49-F238E27FC236}">
                <a16:creationId xmlns:a16="http://schemas.microsoft.com/office/drawing/2014/main" id="{BA6DC73D-688F-426E-96E3-0A75DEFDC87D}"/>
              </a:ext>
            </a:extLst>
          </p:cNvPr>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2055" name="Text Box 6">
            <a:extLst>
              <a:ext uri="{FF2B5EF4-FFF2-40B4-BE49-F238E27FC236}">
                <a16:creationId xmlns:a16="http://schemas.microsoft.com/office/drawing/2014/main" id="{DE7814E5-9A4A-4EE6-BA25-CA91DC4B2ADC}"/>
              </a:ext>
            </a:extLst>
          </p:cNvPr>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3079" name="Rectangle 7">
            <a:extLst>
              <a:ext uri="{FF2B5EF4-FFF2-40B4-BE49-F238E27FC236}">
                <a16:creationId xmlns:a16="http://schemas.microsoft.com/office/drawing/2014/main" id="{4D4B15CD-EE31-4BBF-876E-4510DEDCF6CD}"/>
              </a:ext>
            </a:extLst>
          </p:cNvPr>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a:defRPr/>
            </a:pPr>
            <a:fld id="{7AE98216-C548-43D3-BF52-EFE72287E2DE}"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hyperlink" Target="http://azure.microsoft.com/en-us/services/storage/blobs/" TargetMode="External"/><Relationship Id="rId7" Type="http://schemas.openxmlformats.org/officeDocument/2006/relationships/hyperlink" Target="http://azure.microsoft.com/en-us/services/storage/file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azure.microsoft.com/en-us/services/storage/queues/" TargetMode="External"/><Relationship Id="rId5" Type="http://schemas.openxmlformats.org/officeDocument/2006/relationships/hyperlink" Target="http://azure.microsoft.com/en-us/services/storage/tables/" TargetMode="External"/><Relationship Id="rId4" Type="http://schemas.openxmlformats.org/officeDocument/2006/relationships/hyperlink" Target="http://azure.microsoft.com/en-us/services/stream-analytic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Microsoft Azure Storage is a set of services that allows you to store large volumes of data in a cost-effective manner and in a way that makes the data readily and reliably available to services and applications that consume it. Data committed to Azure Storage can be stored in blobs, tables, queues, or files. </a:t>
            </a:r>
            <a:r>
              <a:rPr lang="en-US" sz="1200" b="0" i="0" u="none" strike="noStrike" kern="1200" dirty="0">
                <a:solidFill>
                  <a:schemeClr val="tx1"/>
                </a:solidFill>
                <a:effectLst/>
                <a:latin typeface="+mn-lt"/>
                <a:ea typeface="+mn-ea"/>
                <a:cs typeface="+mn-cs"/>
                <a:hlinkClick r:id="rId3"/>
              </a:rPr>
              <a:t>Azure blobs</a:t>
            </a:r>
            <a:r>
              <a:rPr lang="en-US" sz="1200" b="0" i="0" kern="1200" dirty="0">
                <a:solidFill>
                  <a:schemeClr val="tx1"/>
                </a:solidFill>
                <a:effectLst/>
                <a:latin typeface="+mn-lt"/>
                <a:ea typeface="+mn-ea"/>
                <a:cs typeface="+mn-cs"/>
              </a:rPr>
              <a:t> are ideal for storing images, videos, and other types of data, and are frequently used to provide input to and capture output from other Azure services such as </a:t>
            </a:r>
            <a:r>
              <a:rPr lang="en-US" sz="1200" b="0" i="0" u="none" strike="noStrike" kern="1200" dirty="0">
                <a:solidFill>
                  <a:schemeClr val="tx1"/>
                </a:solidFill>
                <a:effectLst/>
                <a:latin typeface="+mn-lt"/>
                <a:ea typeface="+mn-ea"/>
                <a:cs typeface="+mn-cs"/>
                <a:hlinkClick r:id="rId4"/>
              </a:rPr>
              <a:t>Azure Stream Analytics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Azure tables</a:t>
            </a:r>
            <a:r>
              <a:rPr lang="en-US" sz="1200" b="0" i="0" kern="1200" dirty="0">
                <a:solidFill>
                  <a:schemeClr val="tx1"/>
                </a:solidFill>
                <a:effectLst/>
                <a:latin typeface="+mn-lt"/>
                <a:ea typeface="+mn-ea"/>
                <a:cs typeface="+mn-cs"/>
              </a:rPr>
              <a:t> provide NoSQL storage for semi-structured data. </a:t>
            </a:r>
            <a:r>
              <a:rPr lang="en-US" sz="1200" b="0" i="0" u="none" strike="noStrike" kern="1200" dirty="0">
                <a:solidFill>
                  <a:schemeClr val="tx1"/>
                </a:solidFill>
                <a:effectLst/>
                <a:latin typeface="+mn-lt"/>
                <a:ea typeface="+mn-ea"/>
                <a:cs typeface="+mn-cs"/>
                <a:hlinkClick r:id="rId6"/>
              </a:rPr>
              <a:t>Azure </a:t>
            </a:r>
            <a:r>
              <a:rPr lang="en-US" sz="1200" b="0" i="0" u="none" strike="noStrike" kern="1200" dirty="0" err="1">
                <a:solidFill>
                  <a:schemeClr val="tx1"/>
                </a:solidFill>
                <a:effectLst/>
                <a:latin typeface="+mn-lt"/>
                <a:ea typeface="+mn-ea"/>
                <a:cs typeface="+mn-cs"/>
                <a:hlinkClick r:id="rId6"/>
              </a:rPr>
              <a:t>queues</a:t>
            </a:r>
            <a:r>
              <a:rPr lang="en-US" sz="1200" b="0" i="0" kern="1200" dirty="0" err="1">
                <a:solidFill>
                  <a:schemeClr val="tx1"/>
                </a:solidFill>
                <a:effectLst/>
                <a:latin typeface="+mn-lt"/>
                <a:ea typeface="+mn-ea"/>
                <a:cs typeface="+mn-cs"/>
              </a:rPr>
              <a:t>support</a:t>
            </a:r>
            <a:r>
              <a:rPr lang="en-US" sz="1200" b="0" i="0" kern="1200" dirty="0">
                <a:solidFill>
                  <a:schemeClr val="tx1"/>
                </a:solidFill>
                <a:effectLst/>
                <a:latin typeface="+mn-lt"/>
                <a:ea typeface="+mn-ea"/>
                <a:cs typeface="+mn-cs"/>
              </a:rPr>
              <a:t> queued message transfers between applications (or parts of applications) and can be used to make applications more scalable and robust by loosely coupling them together. Finally, </a:t>
            </a:r>
            <a:r>
              <a:rPr lang="en-US" sz="1200" b="0" i="0" u="none" strike="noStrike" kern="1200" dirty="0">
                <a:solidFill>
                  <a:schemeClr val="tx1"/>
                </a:solidFill>
                <a:effectLst/>
                <a:latin typeface="+mn-lt"/>
                <a:ea typeface="+mn-ea"/>
                <a:cs typeface="+mn-cs"/>
                <a:hlinkClick r:id="rId7"/>
              </a:rPr>
              <a:t>Azure Files</a:t>
            </a:r>
            <a:r>
              <a:rPr lang="en-US" sz="1200" b="0" i="0" kern="1200" dirty="0">
                <a:solidFill>
                  <a:schemeClr val="tx1"/>
                </a:solidFill>
                <a:effectLst/>
                <a:latin typeface="+mn-lt"/>
                <a:ea typeface="+mn-ea"/>
                <a:cs typeface="+mn-cs"/>
              </a:rPr>
              <a:t> use the Server Message Block (SMB) protocol to share files through the cloud and access storage as network drives.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stored in Microsoft Azure Storage can be accessed over HTTP or HTTPS using straightforward REST APIs, or it can be accessed using rich client libraries available for many popular languages and platforms, including .NET, Java, Android, Node.js, PHP, Ruby, and Python. The </a:t>
            </a:r>
            <a:r>
              <a:rPr lang="en-US" sz="1200" b="0" i="0" u="none" strike="noStrike" kern="1200" dirty="0">
                <a:solidFill>
                  <a:schemeClr val="tx1"/>
                </a:solidFill>
                <a:effectLst/>
                <a:latin typeface="+mn-lt"/>
                <a:ea typeface="+mn-ea"/>
                <a:cs typeface="+mn-cs"/>
                <a:hlinkClick r:id="rId8"/>
              </a:rPr>
              <a:t>Azure Portal</a:t>
            </a:r>
            <a:r>
              <a:rPr lang="en-US" sz="1200" b="0" i="0" kern="1200" dirty="0">
                <a:solidFill>
                  <a:schemeClr val="tx1"/>
                </a:solidFill>
                <a:effectLst/>
                <a:latin typeface="+mn-lt"/>
                <a:ea typeface="+mn-ea"/>
                <a:cs typeface="+mn-cs"/>
              </a:rPr>
              <a:t> includes features for working with Azure Storage, but richer functionality is available from third-party tools, many of which are free and some of which work cross-platform.</a:t>
            </a:r>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333393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a:solidFill>
                  <a:prstClr val="black"/>
                </a:solidFill>
              </a:rPr>
              <a:t>TechEd</a:t>
            </a:r>
            <a:r>
              <a:rPr lang="en-US" dirty="0">
                <a:solidFill>
                  <a:prstClr val="black"/>
                </a:solidFill>
              </a:rPr>
              <a:t>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5/22/2019 7:20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983722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91EA1264-F30B-43FB-AF7E-E875002F1631}"/>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3992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38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a:p>
          <a:p>
            <a:r>
              <a:rPr lang="en-US" dirty="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a:p>
          <a:p>
            <a:r>
              <a:rPr lang="en-US" dirty="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a:p>
          <a:p>
            <a:r>
              <a:rPr lang="en-US" dirty="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23044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5/22/2019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824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Storage begins with a storage account, which can be created in the Azure Portal. Before you can create a blob, you must create a container to store it in. Think of containers as folders in a file system and blobs as the files themselves. Storage accounts must be uniquely named and conform</a:t>
            </a:r>
            <a:r>
              <a:rPr lang="en-US" baseline="0" dirty="0"/>
              <a:t> to a rather severe set of restrictions since storage names are used to form DNS names.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387425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created, a blob can be referenced by URL. The URL is formed from the storage-account name, container name, and blob name. This doesn't mean all blobs are public; they're private</a:t>
            </a:r>
            <a:r>
              <a:rPr lang="en-US" baseline="0" dirty="0"/>
              <a:t> by default. But they can be made public, and public blobs can be downloaded simply by typing their URLs into a browser.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152467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Containers are private by default, which means only the storage-account owner (or someone who has an</a:t>
            </a:r>
            <a:r>
              <a:rPr lang="en-US" baseline="0" dirty="0"/>
              <a:t> access key for the storage account or a valid SAS) can access its contents. However, setting the container's access policy to "Public Container" or "Public Blob" makes the container's blobs public. The difference between "Public Container" and "Public Blob" is that the latter allows the blobs in the container to be enumerated, while the latter does not.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39763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a:solidFill>
                  <a:prstClr val="black"/>
                </a:solidFill>
              </a:rPr>
              <a:t>TechEd</a:t>
            </a:r>
            <a:r>
              <a:rPr lang="en-US" dirty="0">
                <a:solidFill>
                  <a:prstClr val="black"/>
                </a:solidFill>
              </a:rPr>
              <a:t>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5/22/2019 7:20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05349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a:solidFill>
                  <a:prstClr val="black"/>
                </a:solidFill>
              </a:rPr>
              <a:t>TechEd</a:t>
            </a:r>
            <a:r>
              <a:rPr lang="en-US" dirty="0">
                <a:solidFill>
                  <a:prstClr val="black"/>
                </a:solidFill>
              </a:rPr>
              <a:t>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5/22/2019 7:20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9668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a:solidFill>
                  <a:prstClr val="black"/>
                </a:solidFill>
              </a:rPr>
              <a:t>TechEd</a:t>
            </a:r>
            <a:r>
              <a:rPr lang="en-US" dirty="0">
                <a:solidFill>
                  <a:prstClr val="black"/>
                </a:solidFill>
              </a:rPr>
              <a:t>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5/22/2019 7:20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68223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3888" y="1709738"/>
            <a:ext cx="7886700" cy="2852737"/>
          </a:xfrm>
        </p:spPr>
        <p:txBody>
          <a:bodyPr anchor="b"/>
          <a:lstStyle>
            <a:lvl1pPr>
              <a:defRPr sz="6000"/>
            </a:lvl1pPr>
          </a:lstStyle>
          <a:p>
            <a:r>
              <a:rPr lang="de-DE"/>
              <a:t>Titelmasterformat durch Klicken bearbeiten</a:t>
            </a:r>
            <a:endParaRPr lang="de-DE" dirty="0"/>
          </a:p>
        </p:txBody>
      </p:sp>
      <p:sp>
        <p:nvSpPr>
          <p:cNvPr id="3" name="Text Placeholder 2">
            <a:extLst/>
          </p:cNvPr>
          <p:cNvSpPr>
            <a:spLocks noGrp="1"/>
          </p:cNvSpPr>
          <p:nvPr>
            <p:ph type="body" idx="1"/>
          </p:nvPr>
        </p:nvSpPr>
        <p:spPr>
          <a:xfrm>
            <a:off x="623888" y="4589463"/>
            <a:ext cx="7886700" cy="1500187"/>
          </a:xfrm>
        </p:spPr>
        <p:txBody>
          <a:bodyPr/>
          <a:lstStyle>
            <a:lvl1pPr marL="0" indent="0">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Tree>
    <p:extLst>
      <p:ext uri="{BB962C8B-B14F-4D97-AF65-F5344CB8AC3E}">
        <p14:creationId xmlns:p14="http://schemas.microsoft.com/office/powerpoint/2010/main" val="138927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01930" y="289512"/>
            <a:ext cx="874188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9144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01930" y="1925686"/>
            <a:ext cx="8741879" cy="315151"/>
          </a:xfrm>
          <a:noFill/>
        </p:spPr>
        <p:txBody>
          <a:bodyPr wrap="square" lIns="91440" tIns="45720" rIns="91440" bIns="45720" rtlCol="0">
            <a:spAutoFit/>
          </a:bodyPr>
          <a:lstStyle>
            <a:lvl1pPr marL="0" indent="0">
              <a:buNone/>
              <a:defRPr lang="en-US" sz="1050" b="1" dirty="0" smtClean="0">
                <a:solidFill>
                  <a:schemeClr val="tx2"/>
                </a:solidFill>
                <a:latin typeface="Segoe UI Semibold" charset="0"/>
                <a:ea typeface="Segoe UI Semibold" charset="0"/>
                <a:cs typeface="Segoe UI Semibold" charset="0"/>
              </a:defRPr>
            </a:lvl1pPr>
          </a:lstStyle>
          <a:p>
            <a:pPr marL="0" lvl="0" defTabSz="685800"/>
            <a:r>
              <a:rPr lang="en-US"/>
              <a:t>Edit Master text styles</a:t>
            </a:r>
          </a:p>
        </p:txBody>
      </p:sp>
    </p:spTree>
    <p:extLst>
      <p:ext uri="{BB962C8B-B14F-4D97-AF65-F5344CB8AC3E}">
        <p14:creationId xmlns:p14="http://schemas.microsoft.com/office/powerpoint/2010/main" val="10131069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w/ MS logo">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DCE9A68-61C1-4D85-878F-B1260533FD58}"/>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315AA6DB-C0E9-4937-BF51-C590E6B9FC88}"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Rectangle 3"/>
          <p:cNvSpPr>
            <a:spLocks noGrp="1" noChangeArrowheads="1"/>
          </p:cNvSpPr>
          <p:nvPr>
            <p:ph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altLang="de-DE"/>
              <a:t>Formatvorlagen des Textmasters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de-DE" altLang="de-DE" dirty="0"/>
          </a:p>
        </p:txBody>
      </p:sp>
      <p:sp>
        <p:nvSpPr>
          <p:cNvPr id="5" name="Titel 4"/>
          <p:cNvSpPr>
            <a:spLocks noGrp="1"/>
          </p:cNvSpPr>
          <p:nvPr>
            <p:ph type="title"/>
          </p:nvPr>
        </p:nvSpPr>
        <p:spPr>
          <a:xfrm>
            <a:off x="323850" y="365125"/>
            <a:ext cx="607695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185330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D22E65-838C-4D09-BD82-241915432A02}"/>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1035671C-3B0A-4925-B4B9-87D6440B83DC}"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3" name="Text Placeholder 2"/>
          <p:cNvSpPr>
            <a:spLocks noGrp="1"/>
          </p:cNvSpPr>
          <p:nvPr>
            <p:ph type="body" sz="quarter" idx="10"/>
          </p:nvPr>
        </p:nvSpPr>
        <p:spPr>
          <a:xfrm>
            <a:off x="438150" y="1435497"/>
            <a:ext cx="826389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6272131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282402"/>
          </a:xfrm>
        </p:spPr>
        <p:txBody>
          <a:bodyPr>
            <a:spAutoFit/>
          </a:bodyPr>
          <a:lstStyle>
            <a:lvl1pPr>
              <a:defRPr sz="294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63954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lnSpc>
                <a:spcPct val="130000"/>
              </a:lnSpc>
              <a:spcBef>
                <a:spcPts val="1800"/>
              </a:spcBef>
              <a:spcAft>
                <a:spcPts val="600"/>
              </a:spcAft>
              <a:defRPr/>
            </a:lvl1pPr>
            <a:lvl2pPr>
              <a:lnSpc>
                <a:spcPct val="120000"/>
              </a:lnSpc>
              <a:spcBef>
                <a:spcPts val="900"/>
              </a:spcBef>
              <a:spcAft>
                <a:spcPts val="400"/>
              </a:spcAft>
              <a:defRPr/>
            </a:lvl2pPr>
            <a:lvl3pPr>
              <a:lnSpc>
                <a:spcPct val="110000"/>
              </a:lnSpc>
              <a:spcBef>
                <a:spcPts val="600"/>
              </a:spcBef>
              <a:spcAft>
                <a:spcPts val="300"/>
              </a:spcAft>
              <a:defRPr/>
            </a:lvl3pPr>
            <a:lvl4pPr>
              <a:lnSpc>
                <a:spcPct val="110000"/>
              </a:lnSpc>
              <a:spcBef>
                <a:spcPts val="400"/>
              </a:spcBef>
              <a:spcAft>
                <a:spcPts val="100"/>
              </a:spcAft>
              <a:defRPr/>
            </a:lvl4pPr>
            <a:lvl5pPr>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4B2A09-BE09-4925-839A-72D78AADFA58}" type="datetime1">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70496-1CF9-408E-B326-6CCA99B85165}" type="slidenum">
              <a:rPr lang="en-US" smtClean="0"/>
              <a:t>‹#›</a:t>
            </a:fld>
            <a:endParaRPr lang="en-US"/>
          </a:p>
        </p:txBody>
      </p:sp>
    </p:spTree>
    <p:extLst>
      <p:ext uri="{BB962C8B-B14F-4D97-AF65-F5344CB8AC3E}">
        <p14:creationId xmlns:p14="http://schemas.microsoft.com/office/powerpoint/2010/main" val="383588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a:t>Click to edit master title style</a:t>
            </a:r>
          </a:p>
        </p:txBody>
      </p:sp>
      <p:sp>
        <p:nvSpPr>
          <p:cNvPr id="5" name="Text Placeholder 4"/>
          <p:cNvSpPr>
            <a:spLocks noGrp="1"/>
          </p:cNvSpPr>
          <p:nvPr>
            <p:ph type="body" sz="quarter" idx="10"/>
          </p:nvPr>
        </p:nvSpPr>
        <p:spPr>
          <a:xfrm>
            <a:off x="201930" y="1635898"/>
            <a:ext cx="8740142" cy="2242313"/>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925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389436" y="1447800"/>
            <a:ext cx="8363937" cy="1259127"/>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6276925"/>
            <a:ext cx="1260900" cy="386744"/>
          </a:xfrm>
          <a:prstGeom prst="rect">
            <a:avLst/>
          </a:prstGeom>
        </p:spPr>
      </p:pic>
    </p:spTree>
    <p:extLst>
      <p:ext uri="{BB962C8B-B14F-4D97-AF65-F5344CB8AC3E}">
        <p14:creationId xmlns:p14="http://schemas.microsoft.com/office/powerpoint/2010/main" val="14889115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134" y="2160589"/>
            <a:ext cx="3138844"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8472" y="2160590"/>
            <a:ext cx="3138843"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1F0EC-4F60-4544-9956-271209A740FE}"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125214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01931" y="1591729"/>
            <a:ext cx="3948839" cy="3606200"/>
          </a:xfrm>
        </p:spPr>
        <p:txBody>
          <a:bodyPr/>
          <a:lstStyle>
            <a:lvl1pPr marL="0" indent="0">
              <a:spcBef>
                <a:spcPts val="900"/>
              </a:spcBef>
              <a:spcAft>
                <a:spcPts val="600"/>
              </a:spcAft>
              <a:buNone/>
              <a:defRPr sz="1350" spc="0" baseline="0">
                <a:solidFill>
                  <a:schemeClr val="tx1"/>
                </a:solidFill>
              </a:defRPr>
            </a:lvl1pPr>
            <a:lvl2pPr marL="120015" indent="-120015" algn="l" defTabSz="571500" rtl="0" eaLnBrk="1" latinLnBrk="0" hangingPunct="1">
              <a:lnSpc>
                <a:spcPct val="107000"/>
              </a:lnSpc>
              <a:spcBef>
                <a:spcPts val="0"/>
              </a:spcBef>
              <a:spcAft>
                <a:spcPts val="450"/>
              </a:spcAft>
              <a:buClr>
                <a:schemeClr val="tx2"/>
              </a:buClr>
              <a:buFont typeface="Arial" panose="020B0604020202020204" pitchFamily="34" charset="0"/>
              <a:buChar char="•"/>
              <a:defRPr lang="en-US" sz="1200" kern="1200" spc="0" baseline="0" dirty="0" smtClean="0">
                <a:solidFill>
                  <a:schemeClr val="tx1"/>
                </a:solidFill>
                <a:latin typeface="+mn-lt"/>
                <a:ea typeface="+mn-ea"/>
                <a:cs typeface="Times New Roman" panose="02020603050405020304" pitchFamily="18" charset="0"/>
              </a:defRPr>
            </a:lvl2pPr>
            <a:lvl3pPr marL="427435" indent="-171450" defTabSz="571500">
              <a:buClr>
                <a:schemeClr val="tx2"/>
              </a:buClr>
              <a:defRPr sz="900" spc="0" baseline="0">
                <a:solidFill>
                  <a:schemeClr val="tx1"/>
                </a:solidFill>
              </a:defRPr>
            </a:lvl3pPr>
            <a:lvl4pPr marL="685800" indent="-171450" defTabSz="571500">
              <a:buClr>
                <a:schemeClr val="tx2"/>
              </a:buClr>
              <a:defRPr sz="825" spc="0" baseline="0">
                <a:solidFill>
                  <a:schemeClr val="tx1"/>
                </a:solidFill>
              </a:defRPr>
            </a:lvl4pPr>
            <a:lvl5pPr marL="944166" indent="-171450" defTabSz="571500">
              <a:buClr>
                <a:schemeClr val="tx2"/>
              </a:buClr>
              <a:defRPr sz="825"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4690382" y="1"/>
            <a:ext cx="4453618"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01931" y="289511"/>
            <a:ext cx="3948839" cy="97686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860286263"/>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02239AA-4C8D-4BD8-9AC0-1C4F9E79F8F5}"/>
              </a:ext>
            </a:extLst>
          </p:cNvPr>
          <p:cNvSpPr>
            <a:spLocks noGrp="1" noChangeArrowheads="1"/>
          </p:cNvSpPr>
          <p:nvPr>
            <p:ph type="body"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pic>
        <p:nvPicPr>
          <p:cNvPr id="1027" name="Picture 8" descr="HS_Logo_neg">
            <a:extLst>
              <a:ext uri="{FF2B5EF4-FFF2-40B4-BE49-F238E27FC236}">
                <a16:creationId xmlns:a16="http://schemas.microsoft.com/office/drawing/2014/main" id="{055EB357-7364-4B76-A4BA-C7BCA20D227D}"/>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5886450" y="323850"/>
            <a:ext cx="2913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hteck 14">
            <a:extLst>
              <a:ext uri="{FF2B5EF4-FFF2-40B4-BE49-F238E27FC236}">
                <a16:creationId xmlns:a16="http://schemas.microsoft.com/office/drawing/2014/main" id="{7F8A18D9-3C7E-412E-A64D-797985B3ED2A}"/>
              </a:ext>
            </a:extLst>
          </p:cNvPr>
          <p:cNvSpPr>
            <a:spLocks noChangeArrowheads="1"/>
          </p:cNvSpPr>
          <p:nvPr/>
        </p:nvSpPr>
        <p:spPr bwMode="auto">
          <a:xfrm>
            <a:off x="34925" y="6475413"/>
            <a:ext cx="7345363" cy="373062"/>
          </a:xfrm>
          <a:prstGeom prst="rect">
            <a:avLst/>
          </a:prstGeom>
          <a:noFill/>
          <a:ln>
            <a:noFill/>
          </a:ln>
          <a:extLst/>
        </p:spPr>
        <p:txBody>
          <a:bodyPr lIns="108000" tIns="108000" rIns="108000" bIns="108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de-DE" altLang="de-DE" sz="1000" dirty="0"/>
              <a:t>© Technische Hochschule Rosenheim</a:t>
            </a:r>
          </a:p>
        </p:txBody>
      </p:sp>
      <p:pic>
        <p:nvPicPr>
          <p:cNvPr id="1029" name="Picture 7">
            <a:extLst>
              <a:ext uri="{FF2B5EF4-FFF2-40B4-BE49-F238E27FC236}">
                <a16:creationId xmlns:a16="http://schemas.microsoft.com/office/drawing/2014/main" id="{86BB158C-8518-4F03-8010-55B80F734449}"/>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6605588" y="323850"/>
            <a:ext cx="2327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00F3AC2-9928-4991-8A07-D28E8003FB53}"/>
              </a:ext>
            </a:extLst>
          </p:cNvPr>
          <p:cNvSpPr>
            <a:spLocks noChangeArrowheads="1"/>
          </p:cNvSpPr>
          <p:nvPr userDrawn="1"/>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3E60D072-0AEA-4EDB-8BAA-AE65E6F7BAA3}"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cSld>
  <p:clrMap bg1="lt1" tx1="dk1" bg2="lt2" tx2="dk2" accent1="accent1" accent2="accent2" accent3="accent3" accent4="accent4" accent5="accent5" accent6="accent6" hlink="hlink" folHlink="folHlink"/>
  <p:sldLayoutIdLst>
    <p:sldLayoutId id="2147483772" r:id="rId1"/>
    <p:sldLayoutId id="2147483776" r:id="rId2"/>
    <p:sldLayoutId id="2147483781" r:id="rId3"/>
    <p:sldLayoutId id="2147483799" r:id="rId4"/>
    <p:sldLayoutId id="2147483800" r:id="rId5"/>
    <p:sldLayoutId id="2147483801" r:id="rId6"/>
    <p:sldLayoutId id="2147483802" r:id="rId7"/>
    <p:sldLayoutId id="2147483803" r:id="rId8"/>
    <p:sldLayoutId id="2147483804" r:id="rId9"/>
    <p:sldLayoutId id="2147483805" r:id="rId10"/>
  </p:sldLayoutIdLst>
  <p:txStyles>
    <p:titleStyle>
      <a:lvl1pPr algn="l" rtl="0" eaLnBrk="0" fontAlgn="base" hangingPunct="0">
        <a:spcBef>
          <a:spcPct val="0"/>
        </a:spcBef>
        <a:spcAft>
          <a:spcPct val="0"/>
        </a:spcAft>
        <a:defRPr sz="2400" b="1">
          <a:solidFill>
            <a:srgbClr val="6F6F6E"/>
          </a:solidFill>
          <a:latin typeface="+mj-lt"/>
          <a:ea typeface="+mj-ea"/>
          <a:cs typeface="+mj-cs"/>
        </a:defRPr>
      </a:lvl1pPr>
      <a:lvl2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5pPr>
      <a:lvl6pPr marL="4572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6pPr>
      <a:lvl7pPr marL="9144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7pPr>
      <a:lvl8pPr marL="13716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8pPr>
      <a:lvl9pPr marL="18288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9pPr>
    </p:titleStyle>
    <p:bodyStyle>
      <a:lvl1pPr marL="101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cs typeface="+mn-cs"/>
        </a:defRPr>
      </a:lvl1pPr>
      <a:lvl2pPr marL="3810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2pPr>
      <a:lvl3pPr marL="6731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3pPr>
      <a:lvl4pPr marL="9525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4pPr>
      <a:lvl5pPr marL="1244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5pPr>
      <a:lvl6pPr marL="17018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6pPr>
      <a:lvl7pPr marL="21590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7pPr>
      <a:lvl8pPr marL="26162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8pPr>
      <a:lvl9pPr marL="30734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C0F5B68-345A-4192-A045-5886A2D75DF5}"/>
              </a:ext>
            </a:extLst>
          </p:cNvPr>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buFont typeface="Times New Roman" panose="02020603050405020304" pitchFamily="18" charset="0"/>
              <a:buNone/>
            </a:pPr>
            <a:r>
              <a:rPr lang="de-DE" altLang="en-US" sz="4400" b="0" dirty="0">
                <a:solidFill>
                  <a:schemeClr val="accent1"/>
                </a:solidFill>
              </a:rPr>
              <a:t>Modul</a:t>
            </a:r>
            <a:br>
              <a:rPr lang="de-DE" altLang="en-US" sz="4400" dirty="0"/>
            </a:br>
            <a:r>
              <a:rPr lang="de-DE" altLang="en-US" sz="4400" dirty="0"/>
              <a:t>- Internet </a:t>
            </a:r>
            <a:r>
              <a:rPr lang="de-DE" altLang="en-US" sz="4400" dirty="0" err="1"/>
              <a:t>of</a:t>
            </a:r>
            <a:r>
              <a:rPr lang="de-DE" altLang="en-US" sz="4400" dirty="0"/>
              <a:t> Things (</a:t>
            </a:r>
            <a:r>
              <a:rPr lang="de-DE" altLang="en-US" sz="4400" dirty="0" err="1"/>
              <a:t>IoT</a:t>
            </a:r>
            <a:r>
              <a:rPr lang="de-DE" altLang="en-US" sz="4400" dirty="0"/>
              <a:t>) -</a:t>
            </a:r>
            <a:br>
              <a:rPr lang="de-DE" altLang="en-US" sz="4400" dirty="0"/>
            </a:br>
            <a:br>
              <a:rPr lang="de-DE" altLang="en-US" sz="4400" i="1" dirty="0"/>
            </a:br>
            <a:r>
              <a:rPr lang="de-DE" altLang="en-US" sz="2000" dirty="0"/>
              <a:t>05 – Vorlesung – </a:t>
            </a:r>
            <a:r>
              <a:rPr lang="de-DE" altLang="en-US" sz="2000" dirty="0" err="1"/>
              <a:t>IoT</a:t>
            </a:r>
            <a:r>
              <a:rPr lang="de-DE" altLang="en-US" sz="2000" dirty="0"/>
              <a:t> Lösung</a:t>
            </a:r>
            <a:endParaRPr lang="de-DE" altLang="en-US" sz="4400" dirty="0"/>
          </a:p>
        </p:txBody>
      </p:sp>
      <p:sp>
        <p:nvSpPr>
          <p:cNvPr id="14339" name="Subtitle 2">
            <a:extLst>
              <a:ext uri="{FF2B5EF4-FFF2-40B4-BE49-F238E27FC236}">
                <a16:creationId xmlns:a16="http://schemas.microsoft.com/office/drawing/2014/main" id="{462357F1-AA0E-437F-B64D-924F26AD591D}"/>
              </a:ext>
            </a:extLst>
          </p:cNvPr>
          <p:cNvSpPr>
            <a:spLocks noGrp="1" noChangeArrowheads="1"/>
          </p:cNvSpPr>
          <p:nvPr>
            <p:ph type="body" idx="1"/>
          </p:nvPr>
        </p:nvSpPr>
        <p:spPr>
          <a:xfrm>
            <a:off x="623888" y="5181600"/>
            <a:ext cx="7886700" cy="908050"/>
          </a:xfrm>
        </p:spPr>
        <p:txBody>
          <a:bodyPr/>
          <a:lstStyle/>
          <a:p>
            <a:pPr eaLnBrk="1" hangingPunct="1">
              <a:buFont typeface="Times New Roman" panose="02020603050405020304" pitchFamily="18" charset="0"/>
              <a:buNone/>
            </a:pPr>
            <a:r>
              <a:rPr lang="de-DE" altLang="en-US">
                <a:solidFill>
                  <a:schemeClr val="tx1"/>
                </a:solidFill>
              </a:rPr>
              <a:t>Prof. Dr. Marcel Tilly</a:t>
            </a:r>
          </a:p>
          <a:p>
            <a:pPr eaLnBrk="1" hangingPunct="1">
              <a:buFont typeface="Times New Roman" panose="02020603050405020304" pitchFamily="18" charset="0"/>
              <a:buNone/>
            </a:pPr>
            <a:endParaRPr lang="de-DE" altLang="en-US">
              <a:solidFill>
                <a:schemeClr val="tx1"/>
              </a:solidFill>
            </a:endParaRPr>
          </a:p>
          <a:p>
            <a:pPr eaLnBrk="1" hangingPunct="1">
              <a:buFont typeface="Times New Roman" panose="02020603050405020304" pitchFamily="18" charset="0"/>
              <a:buNone/>
            </a:pPr>
            <a:r>
              <a:rPr lang="de-DE" altLang="en-US">
                <a:solidFill>
                  <a:schemeClr val="tx1"/>
                </a:solidFill>
              </a:rPr>
              <a:t>Fakultät Informatik,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1800" dirty="0"/>
              <a:t>Three access policies</a:t>
            </a:r>
          </a:p>
          <a:p>
            <a:pPr lvl="1">
              <a:lnSpc>
                <a:spcPct val="150000"/>
              </a:lnSpc>
            </a:pPr>
            <a:r>
              <a:rPr lang="en-US" sz="1800" dirty="0"/>
              <a:t>Private – Blobs can't be read or enumerated anonymously</a:t>
            </a:r>
          </a:p>
          <a:p>
            <a:pPr lvl="1">
              <a:lnSpc>
                <a:spcPct val="150000"/>
              </a:lnSpc>
            </a:pPr>
            <a:r>
              <a:rPr lang="en-US" sz="1800" dirty="0"/>
              <a:t>Container – Blobs can be read and enumerated anonymously</a:t>
            </a:r>
          </a:p>
          <a:p>
            <a:pPr lvl="1">
              <a:lnSpc>
                <a:spcPct val="150000"/>
              </a:lnSpc>
            </a:pPr>
            <a:r>
              <a:rPr lang="en-US" sz="1800" dirty="0"/>
              <a:t>Blob – Blobs can be read anonymously, but cannot be enumerated</a:t>
            </a:r>
          </a:p>
          <a:p>
            <a:pPr>
              <a:lnSpc>
                <a:spcPct val="150000"/>
              </a:lnSpc>
            </a:pPr>
            <a:endParaRPr lang="en-US" sz="1800" dirty="0"/>
          </a:p>
        </p:txBody>
      </p:sp>
      <p:sp>
        <p:nvSpPr>
          <p:cNvPr id="2" name="Title 1"/>
          <p:cNvSpPr>
            <a:spLocks noGrp="1"/>
          </p:cNvSpPr>
          <p:nvPr>
            <p:ph type="title"/>
          </p:nvPr>
        </p:nvSpPr>
        <p:spPr/>
        <p:txBody>
          <a:bodyPr/>
          <a:lstStyle/>
          <a:p>
            <a:r>
              <a:rPr lang="en-US" dirty="0"/>
              <a:t>Storage Containers</a:t>
            </a:r>
          </a:p>
        </p:txBody>
      </p:sp>
      <p:pic>
        <p:nvPicPr>
          <p:cNvPr id="4" name="Picture 3"/>
          <p:cNvPicPr>
            <a:picLocks noChangeAspect="1"/>
          </p:cNvPicPr>
          <p:nvPr/>
        </p:nvPicPr>
        <p:blipFill>
          <a:blip r:embed="rId3"/>
          <a:stretch>
            <a:fillRect/>
          </a:stretch>
        </p:blipFill>
        <p:spPr>
          <a:xfrm>
            <a:off x="2185611" y="4114800"/>
            <a:ext cx="4179094" cy="1807369"/>
          </a:xfrm>
          <a:prstGeom prst="rect">
            <a:avLst/>
          </a:prstGeom>
        </p:spPr>
      </p:pic>
    </p:spTree>
    <p:extLst>
      <p:ext uri="{BB962C8B-B14F-4D97-AF65-F5344CB8AC3E}">
        <p14:creationId xmlns:p14="http://schemas.microsoft.com/office/powerpoint/2010/main" val="323121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a:lnSpc>
                <a:spcPct val="150000"/>
              </a:lnSpc>
            </a:pPr>
            <a:r>
              <a:rPr lang="en-US" sz="1600" dirty="0"/>
              <a:t>Blobs – Massively scalable object store in the cloud</a:t>
            </a:r>
          </a:p>
          <a:p>
            <a:pPr lvl="1">
              <a:lnSpc>
                <a:spcPct val="150000"/>
              </a:lnSpc>
            </a:pPr>
            <a:r>
              <a:rPr lang="en-US" sz="1600" dirty="0"/>
              <a:t>Simple REST interface (Put, Get, Delete)</a:t>
            </a:r>
          </a:p>
          <a:p>
            <a:pPr lvl="1">
              <a:lnSpc>
                <a:spcPct val="150000"/>
              </a:lnSpc>
            </a:pPr>
            <a:r>
              <a:rPr lang="en-US" sz="1600" dirty="0"/>
              <a:t>Data sharing – share documents, pictures, video, music, etc.</a:t>
            </a:r>
          </a:p>
          <a:p>
            <a:pPr lvl="1">
              <a:lnSpc>
                <a:spcPct val="150000"/>
              </a:lnSpc>
            </a:pPr>
            <a:r>
              <a:rPr lang="en-US" sz="1600" dirty="0"/>
              <a:t>Big Data – store raw data/logs and compute/map reduce over data</a:t>
            </a:r>
          </a:p>
          <a:p>
            <a:pPr lvl="1">
              <a:lnSpc>
                <a:spcPct val="150000"/>
              </a:lnSpc>
            </a:pPr>
            <a:r>
              <a:rPr lang="en-US" sz="1600" dirty="0"/>
              <a:t>Backups – data and device backups</a:t>
            </a:r>
          </a:p>
          <a:p>
            <a:pPr marL="252134" lvl="1" indent="0">
              <a:lnSpc>
                <a:spcPct val="150000"/>
              </a:lnSpc>
              <a:buNone/>
            </a:pPr>
            <a:endParaRPr lang="en-US" sz="1600" dirty="0"/>
          </a:p>
        </p:txBody>
      </p:sp>
      <p:sp>
        <p:nvSpPr>
          <p:cNvPr id="2" name="Title 1"/>
          <p:cNvSpPr>
            <a:spLocks noGrp="1"/>
          </p:cNvSpPr>
          <p:nvPr>
            <p:ph type="title"/>
          </p:nvPr>
        </p:nvSpPr>
        <p:spPr/>
        <p:txBody>
          <a:bodyPr/>
          <a:lstStyle/>
          <a:p>
            <a:r>
              <a:rPr lang="en-US" dirty="0"/>
              <a:t>Abstractions – Blobs</a:t>
            </a:r>
          </a:p>
        </p:txBody>
      </p:sp>
      <p:pic>
        <p:nvPicPr>
          <p:cNvPr id="4" name="Picture 3"/>
          <p:cNvPicPr>
            <a:picLocks noChangeAspect="1"/>
          </p:cNvPicPr>
          <p:nvPr/>
        </p:nvPicPr>
        <p:blipFill>
          <a:blip r:embed="rId3"/>
          <a:stretch>
            <a:fillRect/>
          </a:stretch>
        </p:blipFill>
        <p:spPr>
          <a:xfrm>
            <a:off x="255061" y="4191000"/>
            <a:ext cx="8633878" cy="17570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610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a:lnSpc>
                <a:spcPct val="150000"/>
              </a:lnSpc>
            </a:pPr>
            <a:r>
              <a:rPr lang="en-US" sz="1800" dirty="0"/>
              <a:t>Tables – Massively scalable NoSQL cloud store</a:t>
            </a:r>
          </a:p>
          <a:p>
            <a:pPr lvl="1">
              <a:lnSpc>
                <a:spcPct val="150000"/>
              </a:lnSpc>
            </a:pPr>
            <a:r>
              <a:rPr lang="en-US" sz="1800" dirty="0"/>
              <a:t>Key/Attribute(s) store at scale</a:t>
            </a:r>
          </a:p>
          <a:p>
            <a:pPr lvl="1">
              <a:lnSpc>
                <a:spcPct val="150000"/>
              </a:lnSpc>
            </a:pPr>
            <a:r>
              <a:rPr lang="en-US" sz="1800" dirty="0"/>
              <a:t>Store user, device or any type of metadata for your service</a:t>
            </a:r>
          </a:p>
          <a:p>
            <a:pPr lvl="1">
              <a:lnSpc>
                <a:spcPct val="150000"/>
              </a:lnSpc>
            </a:pPr>
            <a:r>
              <a:rPr lang="en-US" sz="1800" dirty="0"/>
              <a:t>Auto load balances partitions to meet traffic needs</a:t>
            </a:r>
          </a:p>
          <a:p>
            <a:pPr lvl="1">
              <a:lnSpc>
                <a:spcPct val="150000"/>
              </a:lnSpc>
            </a:pPr>
            <a:r>
              <a:rPr lang="en-US" sz="1800" dirty="0"/>
              <a:t>OData protocol (</a:t>
            </a:r>
            <a:r>
              <a:rPr lang="en-US" sz="1800" dirty="0" err="1"/>
              <a:t>AtomPub</a:t>
            </a:r>
            <a:r>
              <a:rPr lang="en-US" sz="1800" dirty="0"/>
              <a:t> or JSON)</a:t>
            </a:r>
          </a:p>
          <a:p>
            <a:pPr marL="252134" lvl="1" indent="0">
              <a:lnSpc>
                <a:spcPct val="150000"/>
              </a:lnSpc>
              <a:buNone/>
            </a:pPr>
            <a:endParaRPr lang="en-US" sz="1800" dirty="0"/>
          </a:p>
        </p:txBody>
      </p:sp>
      <p:sp>
        <p:nvSpPr>
          <p:cNvPr id="2" name="Title 1"/>
          <p:cNvSpPr>
            <a:spLocks noGrp="1"/>
          </p:cNvSpPr>
          <p:nvPr>
            <p:ph type="title"/>
          </p:nvPr>
        </p:nvSpPr>
        <p:spPr/>
        <p:txBody>
          <a:bodyPr/>
          <a:lstStyle/>
          <a:p>
            <a:r>
              <a:rPr lang="en-US" dirty="0"/>
              <a:t>Abstractions – Tables</a:t>
            </a:r>
          </a:p>
        </p:txBody>
      </p:sp>
      <p:pic>
        <p:nvPicPr>
          <p:cNvPr id="5" name="Picture 4"/>
          <p:cNvPicPr>
            <a:picLocks noChangeAspect="1"/>
          </p:cNvPicPr>
          <p:nvPr/>
        </p:nvPicPr>
        <p:blipFill>
          <a:blip r:embed="rId3"/>
          <a:stretch>
            <a:fillRect/>
          </a:stretch>
        </p:blipFill>
        <p:spPr>
          <a:xfrm>
            <a:off x="1143000" y="4191000"/>
            <a:ext cx="6324600" cy="2232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178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23850" y="1375569"/>
            <a:ext cx="8439150" cy="4106862"/>
          </a:xfrm>
        </p:spPr>
        <p:txBody>
          <a:bodyPr>
            <a:normAutofit/>
          </a:bodyPr>
          <a:lstStyle/>
          <a:p>
            <a:pPr>
              <a:lnSpc>
                <a:spcPct val="150000"/>
              </a:lnSpc>
            </a:pPr>
            <a:r>
              <a:rPr lang="en-US" sz="1800" dirty="0"/>
              <a:t>Queues – Reliable messaging system </a:t>
            </a:r>
          </a:p>
          <a:p>
            <a:pPr lvl="1">
              <a:lnSpc>
                <a:spcPct val="150000"/>
              </a:lnSpc>
            </a:pPr>
            <a:r>
              <a:rPr lang="en-US" sz="1800" dirty="0"/>
              <a:t>Reliable, low latency, high throughput messaging system</a:t>
            </a:r>
          </a:p>
          <a:p>
            <a:pPr lvl="1">
              <a:lnSpc>
                <a:spcPct val="150000"/>
              </a:lnSpc>
            </a:pPr>
            <a:r>
              <a:rPr lang="en-US" sz="1800" dirty="0"/>
              <a:t>Decouple components/roles</a:t>
            </a:r>
          </a:p>
          <a:p>
            <a:pPr lvl="2">
              <a:lnSpc>
                <a:spcPct val="150000"/>
              </a:lnSpc>
            </a:pPr>
            <a:r>
              <a:rPr lang="en-US" sz="1800" dirty="0"/>
              <a:t>Web role to worker role communication</a:t>
            </a:r>
          </a:p>
          <a:p>
            <a:pPr lvl="2">
              <a:lnSpc>
                <a:spcPct val="150000"/>
              </a:lnSpc>
            </a:pPr>
            <a:r>
              <a:rPr lang="en-US" sz="1800" dirty="0"/>
              <a:t>Allows roles to scale independently</a:t>
            </a:r>
          </a:p>
          <a:p>
            <a:pPr lvl="1">
              <a:lnSpc>
                <a:spcPct val="150000"/>
              </a:lnSpc>
            </a:pPr>
            <a:r>
              <a:rPr lang="en-US" sz="1800" dirty="0"/>
              <a:t>Implement scheduling of asynchronous tasks</a:t>
            </a:r>
          </a:p>
          <a:p>
            <a:pPr lvl="1">
              <a:lnSpc>
                <a:spcPct val="150000"/>
              </a:lnSpc>
            </a:pPr>
            <a:r>
              <a:rPr lang="en-US" sz="1800" dirty="0"/>
              <a:t>Building process/work flows</a:t>
            </a:r>
          </a:p>
        </p:txBody>
      </p:sp>
      <p:sp>
        <p:nvSpPr>
          <p:cNvPr id="2" name="Title 1"/>
          <p:cNvSpPr>
            <a:spLocks noGrp="1"/>
          </p:cNvSpPr>
          <p:nvPr>
            <p:ph type="title"/>
          </p:nvPr>
        </p:nvSpPr>
        <p:spPr/>
        <p:txBody>
          <a:bodyPr/>
          <a:lstStyle/>
          <a:p>
            <a:r>
              <a:rPr lang="en-US" dirty="0"/>
              <a:t>Abstractions – Queues</a:t>
            </a:r>
          </a:p>
        </p:txBody>
      </p:sp>
      <p:pic>
        <p:nvPicPr>
          <p:cNvPr id="5" name="Picture 4"/>
          <p:cNvPicPr>
            <a:picLocks noChangeAspect="1"/>
          </p:cNvPicPr>
          <p:nvPr/>
        </p:nvPicPr>
        <p:blipFill>
          <a:blip r:embed="rId3"/>
          <a:stretch>
            <a:fillRect/>
          </a:stretch>
        </p:blipFill>
        <p:spPr>
          <a:xfrm>
            <a:off x="762000" y="4364926"/>
            <a:ext cx="8267418" cy="2235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32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23850" y="1989138"/>
            <a:ext cx="3569382" cy="4106862"/>
          </a:xfrm>
        </p:spPr>
        <p:txBody>
          <a:bodyPr>
            <a:normAutofit/>
          </a:bodyPr>
          <a:lstStyle/>
          <a:p>
            <a:pPr>
              <a:lnSpc>
                <a:spcPct val="150000"/>
              </a:lnSpc>
            </a:pPr>
            <a:r>
              <a:rPr lang="en-US" sz="1800" dirty="0"/>
              <a:t>Move on-premises applications to cloud</a:t>
            </a:r>
          </a:p>
          <a:p>
            <a:pPr>
              <a:lnSpc>
                <a:spcPct val="150000"/>
              </a:lnSpc>
            </a:pPr>
            <a:r>
              <a:rPr lang="en-US" sz="1800" dirty="0"/>
              <a:t>VMs can net use an SMB share using standard file APIs and semantics</a:t>
            </a:r>
          </a:p>
          <a:p>
            <a:pPr>
              <a:lnSpc>
                <a:spcPct val="150000"/>
              </a:lnSpc>
            </a:pPr>
            <a:r>
              <a:rPr lang="en-US" sz="1800" dirty="0"/>
              <a:t>SMB 2.1 protocol</a:t>
            </a:r>
          </a:p>
          <a:p>
            <a:pPr>
              <a:lnSpc>
                <a:spcPct val="150000"/>
              </a:lnSpc>
            </a:pPr>
            <a:r>
              <a:rPr lang="en-US" sz="1800" dirty="0"/>
              <a:t>VM and storage account within same region</a:t>
            </a:r>
          </a:p>
          <a:p>
            <a:pPr>
              <a:lnSpc>
                <a:spcPct val="150000"/>
              </a:lnSpc>
            </a:pPr>
            <a:r>
              <a:rPr lang="en-US" sz="1800" dirty="0"/>
              <a:t>Supports REST and SMB protocol access to same file share</a:t>
            </a:r>
          </a:p>
        </p:txBody>
      </p:sp>
      <p:sp>
        <p:nvSpPr>
          <p:cNvPr id="2" name="Title 1"/>
          <p:cNvSpPr>
            <a:spLocks noGrp="1"/>
          </p:cNvSpPr>
          <p:nvPr>
            <p:ph type="title"/>
          </p:nvPr>
        </p:nvSpPr>
        <p:spPr/>
        <p:txBody>
          <a:bodyPr/>
          <a:lstStyle/>
          <a:p>
            <a:r>
              <a:rPr lang="en-US" dirty="0"/>
              <a:t>Abstractions – Files</a:t>
            </a:r>
          </a:p>
        </p:txBody>
      </p:sp>
      <p:sp>
        <p:nvSpPr>
          <p:cNvPr id="5" name="Freeform 25"/>
          <p:cNvSpPr>
            <a:spLocks/>
          </p:cNvSpPr>
          <p:nvPr/>
        </p:nvSpPr>
        <p:spPr bwMode="auto">
          <a:xfrm>
            <a:off x="3846397" y="3200400"/>
            <a:ext cx="4314044" cy="3215826"/>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noFill/>
          <a:ln w="57150">
            <a:solidFill>
              <a:schemeClr val="accent1"/>
            </a:solidFill>
            <a:prstDash val="sysDash"/>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a:endParaRPr lang="en-US" sz="1400" dirty="0">
              <a:solidFill>
                <a:srgbClr val="FFFFFF"/>
              </a:solidFill>
            </a:endParaRPr>
          </a:p>
        </p:txBody>
      </p:sp>
      <p:sp>
        <p:nvSpPr>
          <p:cNvPr id="9" name="Oval 8"/>
          <p:cNvSpPr/>
          <p:nvPr/>
        </p:nvSpPr>
        <p:spPr>
          <a:xfrm>
            <a:off x="4025484" y="6392916"/>
            <a:ext cx="1271872" cy="297702"/>
          </a:xfrm>
          <a:prstGeom prst="ellipse">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sp>
        <p:nvSpPr>
          <p:cNvPr id="10" name="Oval 9"/>
          <p:cNvSpPr/>
          <p:nvPr/>
        </p:nvSpPr>
        <p:spPr>
          <a:xfrm>
            <a:off x="6209793" y="6243512"/>
            <a:ext cx="1687890" cy="392045"/>
          </a:xfrm>
          <a:prstGeom prst="ellipse">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grpSp>
        <p:nvGrpSpPr>
          <p:cNvPr id="11" name="Group 10"/>
          <p:cNvGrpSpPr/>
          <p:nvPr/>
        </p:nvGrpSpPr>
        <p:grpSpPr>
          <a:xfrm>
            <a:off x="6386136" y="4810100"/>
            <a:ext cx="1310749" cy="1735386"/>
            <a:chOff x="10975021" y="3757407"/>
            <a:chExt cx="916841" cy="2059309"/>
          </a:xfrm>
        </p:grpSpPr>
        <p:grpSp>
          <p:nvGrpSpPr>
            <p:cNvPr id="12" name="Group 11"/>
            <p:cNvGrpSpPr/>
            <p:nvPr/>
          </p:nvGrpSpPr>
          <p:grpSpPr>
            <a:xfrm>
              <a:off x="10975021" y="3757407"/>
              <a:ext cx="916841" cy="2059309"/>
              <a:chOff x="4520075" y="4055399"/>
              <a:chExt cx="916841" cy="2059309"/>
            </a:xfrm>
          </p:grpSpPr>
          <p:sp>
            <p:nvSpPr>
              <p:cNvPr id="17" name="Flowchart: Magnetic Disk 16"/>
              <p:cNvSpPr/>
              <p:nvPr/>
            </p:nvSpPr>
            <p:spPr>
              <a:xfrm>
                <a:off x="4520075" y="4055400"/>
                <a:ext cx="916841" cy="2059308"/>
              </a:xfrm>
              <a:prstGeom prst="flowChartMagneticDisk">
                <a:avLst/>
              </a:prstGeom>
              <a:solidFill>
                <a:schemeClr val="accent5">
                  <a:lumMod val="60000"/>
                  <a:lumOff val="40000"/>
                </a:schemeClr>
              </a:solidFill>
              <a:ln>
                <a:solidFill>
                  <a:srgbClr val="00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FFFFFF"/>
                  </a:solidFill>
                </a:endParaRPr>
              </a:p>
            </p:txBody>
          </p:sp>
          <p:sp>
            <p:nvSpPr>
              <p:cNvPr id="18" name="Oval 17"/>
              <p:cNvSpPr/>
              <p:nvPr/>
            </p:nvSpPr>
            <p:spPr>
              <a:xfrm>
                <a:off x="4520075" y="4055399"/>
                <a:ext cx="908984" cy="690555"/>
              </a:xfrm>
              <a:prstGeom prst="ellipse">
                <a:avLst/>
              </a:prstGeom>
              <a:solidFill>
                <a:schemeClr val="accent5"/>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900" b="1" dirty="0">
                    <a:solidFill>
                      <a:srgbClr val="FFFFFF"/>
                    </a:solidFill>
                  </a:rPr>
                  <a:t>Azure Storage</a:t>
                </a:r>
              </a:p>
            </p:txBody>
          </p:sp>
        </p:grpSp>
        <p:sp>
          <p:nvSpPr>
            <p:cNvPr id="13" name="Rectangle 46"/>
            <p:cNvSpPr>
              <a:spLocks noChangeArrowheads="1"/>
            </p:cNvSpPr>
            <p:nvPr/>
          </p:nvSpPr>
          <p:spPr bwMode="auto">
            <a:xfrm>
              <a:off x="11068430" y="4335990"/>
              <a:ext cx="720024" cy="212350"/>
            </a:xfrm>
            <a:prstGeom prst="roundRect">
              <a:avLst>
                <a:gd name="adj" fmla="val 50000"/>
              </a:avLst>
            </a:prstGeom>
            <a:solidFill>
              <a:schemeClr val="bg1"/>
            </a:solidFill>
            <a:ln>
              <a:noFill/>
            </a:ln>
            <a:extLst/>
          </p:spPr>
          <p:txBody>
            <a:bodyPr vert="horz" wrap="square" lIns="0" tIns="33616" rIns="0" bIns="33616" numCol="1" anchor="ctr" anchorCtr="0" compatLnSpc="1">
              <a:prstTxWarp prst="textNoShape">
                <a:avLst/>
              </a:prstTxWarp>
            </a:bodyPr>
            <a:lstStyle/>
            <a:p>
              <a:pPr algn="ctr"/>
              <a:r>
                <a:rPr lang="en-US" sz="800" dirty="0">
                  <a:solidFill>
                    <a:srgbClr val="68217A"/>
                  </a:solidFill>
                </a:rPr>
                <a:t>Blobs</a:t>
              </a:r>
            </a:p>
          </p:txBody>
        </p:sp>
        <p:sp>
          <p:nvSpPr>
            <p:cNvPr id="14" name="Rectangle 46"/>
            <p:cNvSpPr>
              <a:spLocks noChangeArrowheads="1"/>
            </p:cNvSpPr>
            <p:nvPr/>
          </p:nvSpPr>
          <p:spPr bwMode="auto">
            <a:xfrm>
              <a:off x="11071742" y="4673722"/>
              <a:ext cx="720024" cy="212350"/>
            </a:xfrm>
            <a:prstGeom prst="roundRect">
              <a:avLst>
                <a:gd name="adj" fmla="val 50000"/>
              </a:avLst>
            </a:prstGeom>
            <a:solidFill>
              <a:schemeClr val="bg1"/>
            </a:solidFill>
            <a:ln>
              <a:noFill/>
            </a:ln>
            <a:extLst/>
          </p:spPr>
          <p:txBody>
            <a:bodyPr vert="horz" wrap="square" lIns="0" tIns="33616" rIns="0" bIns="33616" numCol="1" anchor="ctr" anchorCtr="0" compatLnSpc="1">
              <a:prstTxWarp prst="textNoShape">
                <a:avLst/>
              </a:prstTxWarp>
            </a:bodyPr>
            <a:lstStyle/>
            <a:p>
              <a:pPr algn="ctr"/>
              <a:r>
                <a:rPr lang="en-US" sz="800" dirty="0">
                  <a:solidFill>
                    <a:srgbClr val="68217A"/>
                  </a:solidFill>
                </a:rPr>
                <a:t>Tables</a:t>
              </a:r>
            </a:p>
          </p:txBody>
        </p:sp>
        <p:sp>
          <p:nvSpPr>
            <p:cNvPr id="15" name="Rectangle 46"/>
            <p:cNvSpPr>
              <a:spLocks noChangeArrowheads="1"/>
            </p:cNvSpPr>
            <p:nvPr/>
          </p:nvSpPr>
          <p:spPr bwMode="auto">
            <a:xfrm>
              <a:off x="11085715" y="5011454"/>
              <a:ext cx="720024" cy="212350"/>
            </a:xfrm>
            <a:prstGeom prst="roundRect">
              <a:avLst>
                <a:gd name="adj" fmla="val 50000"/>
              </a:avLst>
            </a:prstGeom>
            <a:solidFill>
              <a:schemeClr val="bg1"/>
            </a:solidFill>
            <a:ln>
              <a:noFill/>
            </a:ln>
            <a:extLst/>
          </p:spPr>
          <p:txBody>
            <a:bodyPr vert="horz" wrap="square" lIns="0" tIns="33616" rIns="0" bIns="33616" numCol="1" anchor="ctr" anchorCtr="0" compatLnSpc="1">
              <a:prstTxWarp prst="textNoShape">
                <a:avLst/>
              </a:prstTxWarp>
            </a:bodyPr>
            <a:lstStyle/>
            <a:p>
              <a:pPr algn="ctr"/>
              <a:r>
                <a:rPr lang="en-US" sz="800" dirty="0">
                  <a:solidFill>
                    <a:srgbClr val="68217A"/>
                  </a:solidFill>
                </a:rPr>
                <a:t>Queues</a:t>
              </a:r>
            </a:p>
          </p:txBody>
        </p:sp>
        <p:sp>
          <p:nvSpPr>
            <p:cNvPr id="16" name="Rectangle 46"/>
            <p:cNvSpPr>
              <a:spLocks noChangeArrowheads="1"/>
            </p:cNvSpPr>
            <p:nvPr/>
          </p:nvSpPr>
          <p:spPr bwMode="auto">
            <a:xfrm>
              <a:off x="11085715" y="5349187"/>
              <a:ext cx="720024" cy="212350"/>
            </a:xfrm>
            <a:prstGeom prst="roundRect">
              <a:avLst>
                <a:gd name="adj" fmla="val 50000"/>
              </a:avLst>
            </a:prstGeom>
            <a:solidFill>
              <a:schemeClr val="bg1"/>
            </a:solidFill>
            <a:ln>
              <a:noFill/>
            </a:ln>
            <a:extLst/>
          </p:spPr>
          <p:txBody>
            <a:bodyPr vert="horz" wrap="square" lIns="0" tIns="33616" rIns="0" bIns="33616" numCol="1" anchor="ctr" anchorCtr="0" compatLnSpc="1">
              <a:prstTxWarp prst="textNoShape">
                <a:avLst/>
              </a:prstTxWarp>
            </a:bodyPr>
            <a:lstStyle/>
            <a:p>
              <a:pPr algn="ctr"/>
              <a:r>
                <a:rPr lang="en-US" sz="800" dirty="0">
                  <a:solidFill>
                    <a:srgbClr val="68217A"/>
                  </a:solidFill>
                </a:rPr>
                <a:t>Files</a:t>
              </a:r>
            </a:p>
          </p:txBody>
        </p:sp>
      </p:grpSp>
      <p:sp>
        <p:nvSpPr>
          <p:cNvPr id="19" name="TextBox 18"/>
          <p:cNvSpPr txBox="1"/>
          <p:nvPr/>
        </p:nvSpPr>
        <p:spPr>
          <a:xfrm>
            <a:off x="4438497" y="4240740"/>
            <a:ext cx="2601983" cy="430887"/>
          </a:xfrm>
          <a:prstGeom prst="rect">
            <a:avLst/>
          </a:prstGeom>
          <a:noFill/>
        </p:spPr>
        <p:txBody>
          <a:bodyPr wrap="square" rtlCol="0">
            <a:spAutoFit/>
          </a:bodyPr>
          <a:lstStyle/>
          <a:p>
            <a:pPr algn="ctr"/>
            <a:r>
              <a:rPr lang="en-US" sz="1050" dirty="0"/>
              <a:t>Share data stored in Azure Files among Azure VMs via SMB</a:t>
            </a:r>
          </a:p>
        </p:txBody>
      </p:sp>
      <p:sp>
        <p:nvSpPr>
          <p:cNvPr id="20" name="TextBox 19"/>
          <p:cNvSpPr txBox="1"/>
          <p:nvPr/>
        </p:nvSpPr>
        <p:spPr>
          <a:xfrm>
            <a:off x="4660740" y="3786338"/>
            <a:ext cx="2200449" cy="369332"/>
          </a:xfrm>
          <a:prstGeom prst="rect">
            <a:avLst/>
          </a:prstGeom>
          <a:noFill/>
        </p:spPr>
        <p:txBody>
          <a:bodyPr wrap="square" rtlCol="0">
            <a:spAutoFit/>
          </a:bodyPr>
          <a:lstStyle/>
          <a:p>
            <a:r>
              <a:rPr lang="en-US" sz="1800" dirty="0"/>
              <a:t>Microsoft Azure</a:t>
            </a:r>
          </a:p>
        </p:txBody>
      </p:sp>
      <p:grpSp>
        <p:nvGrpSpPr>
          <p:cNvPr id="21" name="Group 20"/>
          <p:cNvGrpSpPr/>
          <p:nvPr/>
        </p:nvGrpSpPr>
        <p:grpSpPr>
          <a:xfrm>
            <a:off x="4209186" y="5369600"/>
            <a:ext cx="887971" cy="1198029"/>
            <a:chOff x="1728927" y="4405485"/>
            <a:chExt cx="914400" cy="1233686"/>
          </a:xfrm>
        </p:grpSpPr>
        <p:sp>
          <p:nvSpPr>
            <p:cNvPr id="22" name="Rectangle 44"/>
            <p:cNvSpPr>
              <a:spLocks noChangeArrowheads="1"/>
            </p:cNvSpPr>
            <p:nvPr/>
          </p:nvSpPr>
          <p:spPr bwMode="auto">
            <a:xfrm>
              <a:off x="1728927" y="4405485"/>
              <a:ext cx="914400" cy="1233686"/>
            </a:xfrm>
            <a:prstGeom prst="rect">
              <a:avLst/>
            </a:prstGeom>
            <a:solidFill>
              <a:srgbClr val="289FD7"/>
            </a:solidFill>
            <a:ln w="44450">
              <a:noFill/>
              <a:miter lim="800000"/>
              <a:headEnd/>
              <a:tailEnd/>
            </a:ln>
            <a:extLst/>
          </p:spPr>
          <p:txBody>
            <a:bodyPr vert="horz" wrap="square" lIns="67232" tIns="33616" rIns="67232" bIns="33616" numCol="1" anchor="t" anchorCtr="0" compatLnSpc="1">
              <a:prstTxWarp prst="textNoShape">
                <a:avLst/>
              </a:prstTxWarp>
            </a:bodyPr>
            <a:lstStyle/>
            <a:p>
              <a:endParaRPr lang="en-US" sz="1400" dirty="0">
                <a:solidFill>
                  <a:srgbClr val="FFFFFF"/>
                </a:solidFill>
              </a:endParaRPr>
            </a:p>
          </p:txBody>
        </p:sp>
        <p:sp>
          <p:nvSpPr>
            <p:cNvPr id="23" name="Rectangle 45"/>
            <p:cNvSpPr>
              <a:spLocks noChangeArrowheads="1"/>
            </p:cNvSpPr>
            <p:nvPr/>
          </p:nvSpPr>
          <p:spPr bwMode="auto">
            <a:xfrm>
              <a:off x="1824958" y="5011103"/>
              <a:ext cx="737924" cy="143747"/>
            </a:xfrm>
            <a:prstGeom prst="roundRect">
              <a:avLst>
                <a:gd name="adj" fmla="val 50000"/>
              </a:avLst>
            </a:pr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400" dirty="0">
                <a:solidFill>
                  <a:srgbClr val="FFFFFF"/>
                </a:solidFill>
              </a:endParaRPr>
            </a:p>
          </p:txBody>
        </p:sp>
        <p:sp>
          <p:nvSpPr>
            <p:cNvPr id="24" name="Rectangle 46"/>
            <p:cNvSpPr>
              <a:spLocks noChangeArrowheads="1"/>
            </p:cNvSpPr>
            <p:nvPr/>
          </p:nvSpPr>
          <p:spPr bwMode="auto">
            <a:xfrm>
              <a:off x="1824958" y="4520819"/>
              <a:ext cx="737924" cy="144651"/>
            </a:xfrm>
            <a:prstGeom prst="roundRect">
              <a:avLst>
                <a:gd name="adj" fmla="val 50000"/>
              </a:avLst>
            </a:pr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400" dirty="0">
                <a:solidFill>
                  <a:srgbClr val="FFFFFF"/>
                </a:solidFill>
              </a:endParaRPr>
            </a:p>
          </p:txBody>
        </p:sp>
        <p:sp>
          <p:nvSpPr>
            <p:cNvPr id="25" name="Rectangle 47"/>
            <p:cNvSpPr>
              <a:spLocks noChangeArrowheads="1"/>
            </p:cNvSpPr>
            <p:nvPr/>
          </p:nvSpPr>
          <p:spPr bwMode="auto">
            <a:xfrm>
              <a:off x="1824958" y="4765961"/>
              <a:ext cx="737924" cy="144651"/>
            </a:xfrm>
            <a:prstGeom prst="roundRect">
              <a:avLst>
                <a:gd name="adj" fmla="val 50000"/>
              </a:avLst>
            </a:pr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400" dirty="0">
                <a:solidFill>
                  <a:srgbClr val="FFFFFF"/>
                </a:solidFill>
              </a:endParaRPr>
            </a:p>
          </p:txBody>
        </p:sp>
        <p:sp>
          <p:nvSpPr>
            <p:cNvPr id="26" name="Rectangle 45"/>
            <p:cNvSpPr>
              <a:spLocks noChangeArrowheads="1"/>
            </p:cNvSpPr>
            <p:nvPr/>
          </p:nvSpPr>
          <p:spPr bwMode="auto">
            <a:xfrm>
              <a:off x="1824958" y="5255341"/>
              <a:ext cx="737924" cy="143747"/>
            </a:xfrm>
            <a:prstGeom prst="roundRect">
              <a:avLst>
                <a:gd name="adj" fmla="val 50000"/>
              </a:avLst>
            </a:pr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400" dirty="0">
                <a:solidFill>
                  <a:srgbClr val="FFFFFF"/>
                </a:solidFill>
              </a:endParaRPr>
            </a:p>
          </p:txBody>
        </p:sp>
        <p:sp>
          <p:nvSpPr>
            <p:cNvPr id="27" name="Oval 26"/>
            <p:cNvSpPr/>
            <p:nvPr/>
          </p:nvSpPr>
          <p:spPr>
            <a:xfrm>
              <a:off x="2432592" y="454659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sp>
          <p:nvSpPr>
            <p:cNvPr id="28" name="Oval 27"/>
            <p:cNvSpPr/>
            <p:nvPr/>
          </p:nvSpPr>
          <p:spPr>
            <a:xfrm>
              <a:off x="2432592" y="479368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sp>
          <p:nvSpPr>
            <p:cNvPr id="29" name="Oval 28"/>
            <p:cNvSpPr/>
            <p:nvPr/>
          </p:nvSpPr>
          <p:spPr>
            <a:xfrm>
              <a:off x="2432592" y="504077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sp>
          <p:nvSpPr>
            <p:cNvPr id="30" name="Oval 29"/>
            <p:cNvSpPr/>
            <p:nvPr/>
          </p:nvSpPr>
          <p:spPr>
            <a:xfrm>
              <a:off x="2432592" y="528786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grpSp>
      <p:grpSp>
        <p:nvGrpSpPr>
          <p:cNvPr id="31" name="Group 30"/>
          <p:cNvGrpSpPr/>
          <p:nvPr/>
        </p:nvGrpSpPr>
        <p:grpSpPr>
          <a:xfrm>
            <a:off x="4986087" y="5290971"/>
            <a:ext cx="1524180" cy="677993"/>
            <a:chOff x="2705023" y="4371690"/>
            <a:chExt cx="1808680" cy="804545"/>
          </a:xfrm>
        </p:grpSpPr>
        <p:sp>
          <p:nvSpPr>
            <p:cNvPr id="32" name="Left-Right Arrow 31"/>
            <p:cNvSpPr/>
            <p:nvPr/>
          </p:nvSpPr>
          <p:spPr>
            <a:xfrm>
              <a:off x="2705023" y="4580212"/>
              <a:ext cx="1808680" cy="44796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endParaRPr>
            </a:p>
          </p:txBody>
        </p:sp>
        <p:sp>
          <p:nvSpPr>
            <p:cNvPr id="33" name="Oval 32"/>
            <p:cNvSpPr/>
            <p:nvPr/>
          </p:nvSpPr>
          <p:spPr>
            <a:xfrm>
              <a:off x="3222064" y="4371690"/>
              <a:ext cx="804545" cy="8045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FF"/>
                  </a:solidFill>
                </a:rPr>
                <a:t>SMB</a:t>
              </a:r>
            </a:p>
          </p:txBody>
        </p:sp>
      </p:grpSp>
      <p:grpSp>
        <p:nvGrpSpPr>
          <p:cNvPr id="34" name="Group 33"/>
          <p:cNvGrpSpPr/>
          <p:nvPr/>
        </p:nvGrpSpPr>
        <p:grpSpPr>
          <a:xfrm>
            <a:off x="4977399" y="5812894"/>
            <a:ext cx="1524180" cy="677993"/>
            <a:chOff x="2705023" y="4371690"/>
            <a:chExt cx="1808680" cy="804545"/>
          </a:xfrm>
          <a:solidFill>
            <a:schemeClr val="tx1"/>
          </a:solidFill>
        </p:grpSpPr>
        <p:sp>
          <p:nvSpPr>
            <p:cNvPr id="35" name="Left-Right Arrow 34"/>
            <p:cNvSpPr/>
            <p:nvPr/>
          </p:nvSpPr>
          <p:spPr>
            <a:xfrm>
              <a:off x="2705023" y="4580212"/>
              <a:ext cx="1808680" cy="447964"/>
            </a:xfrm>
            <a:prstGeom prst="lef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505050"/>
                </a:solidFill>
              </a:endParaRPr>
            </a:p>
          </p:txBody>
        </p:sp>
        <p:sp>
          <p:nvSpPr>
            <p:cNvPr id="36" name="Oval 35"/>
            <p:cNvSpPr/>
            <p:nvPr/>
          </p:nvSpPr>
          <p:spPr>
            <a:xfrm>
              <a:off x="3222064" y="4371690"/>
              <a:ext cx="804545" cy="8045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505050"/>
                  </a:solidFill>
                </a:rPr>
                <a:t>REST API</a:t>
              </a:r>
            </a:p>
          </p:txBody>
        </p:sp>
      </p:grpSp>
      <p:grpSp>
        <p:nvGrpSpPr>
          <p:cNvPr id="37" name="Group 36"/>
          <p:cNvGrpSpPr/>
          <p:nvPr/>
        </p:nvGrpSpPr>
        <p:grpSpPr>
          <a:xfrm>
            <a:off x="7535841" y="5789892"/>
            <a:ext cx="1636233" cy="677993"/>
            <a:chOff x="2705023" y="4371690"/>
            <a:chExt cx="1808680" cy="804545"/>
          </a:xfrm>
          <a:solidFill>
            <a:schemeClr val="tx1"/>
          </a:solidFill>
        </p:grpSpPr>
        <p:sp>
          <p:nvSpPr>
            <p:cNvPr id="38" name="Left-Right Arrow 37"/>
            <p:cNvSpPr/>
            <p:nvPr/>
          </p:nvSpPr>
          <p:spPr>
            <a:xfrm>
              <a:off x="2705023" y="4580212"/>
              <a:ext cx="1808680" cy="447964"/>
            </a:xfrm>
            <a:prstGeom prst="lef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505050"/>
                </a:solidFill>
              </a:endParaRPr>
            </a:p>
          </p:txBody>
        </p:sp>
        <p:sp>
          <p:nvSpPr>
            <p:cNvPr id="39" name="Oval 38"/>
            <p:cNvSpPr/>
            <p:nvPr/>
          </p:nvSpPr>
          <p:spPr>
            <a:xfrm>
              <a:off x="3222063" y="4371690"/>
              <a:ext cx="804545" cy="8045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505050"/>
                  </a:solidFill>
                </a:rPr>
                <a:t>REST API</a:t>
              </a:r>
            </a:p>
          </p:txBody>
        </p:sp>
      </p:grpSp>
    </p:spTree>
    <p:extLst>
      <p:ext uri="{BB962C8B-B14F-4D97-AF65-F5344CB8AC3E}">
        <p14:creationId xmlns:p14="http://schemas.microsoft.com/office/powerpoint/2010/main" val="316818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What is Azure COSMOS DB?</a:t>
            </a:r>
          </a:p>
        </p:txBody>
      </p:sp>
      <p:pic>
        <p:nvPicPr>
          <p:cNvPr id="3" name="Picture 2">
            <a:extLst>
              <a:ext uri="{FF2B5EF4-FFF2-40B4-BE49-F238E27FC236}">
                <a16:creationId xmlns:a16="http://schemas.microsoft.com/office/drawing/2014/main" id="{D9F04CC5-81F6-4B57-9120-9C2E4F2FA30B}"/>
              </a:ext>
            </a:extLst>
          </p:cNvPr>
          <p:cNvPicPr>
            <a:picLocks noChangeAspect="1"/>
          </p:cNvPicPr>
          <p:nvPr/>
        </p:nvPicPr>
        <p:blipFill>
          <a:blip r:embed="rId2"/>
          <a:stretch>
            <a:fillRect/>
          </a:stretch>
        </p:blipFill>
        <p:spPr>
          <a:xfrm>
            <a:off x="473862" y="4271211"/>
            <a:ext cx="8335538" cy="2343477"/>
          </a:xfrm>
          <a:prstGeom prst="rect">
            <a:avLst/>
          </a:prstGeom>
        </p:spPr>
      </p:pic>
      <p:sp>
        <p:nvSpPr>
          <p:cNvPr id="5" name="Rectangle 4">
            <a:extLst>
              <a:ext uri="{FF2B5EF4-FFF2-40B4-BE49-F238E27FC236}">
                <a16:creationId xmlns:a16="http://schemas.microsoft.com/office/drawing/2014/main" id="{5FCB6078-35B9-4FDD-BF0F-CD46082D6C7A}"/>
              </a:ext>
            </a:extLst>
          </p:cNvPr>
          <p:cNvSpPr/>
          <p:nvPr/>
        </p:nvSpPr>
        <p:spPr>
          <a:xfrm>
            <a:off x="595596" y="1350077"/>
            <a:ext cx="8092069" cy="2800767"/>
          </a:xfrm>
          <a:prstGeom prst="rect">
            <a:avLst/>
          </a:prstGeom>
        </p:spPr>
        <p:txBody>
          <a:bodyPr wrap="square">
            <a:spAutoFit/>
          </a:bodyPr>
          <a:lstStyle/>
          <a:p>
            <a:r>
              <a:rPr lang="en-US" sz="1600" dirty="0"/>
              <a:t>Each resource is uniquely identified by a stable and logical URI and represented as a JSON document</a:t>
            </a:r>
          </a:p>
          <a:p>
            <a:r>
              <a:rPr lang="en-US" sz="1600" dirty="0"/>
              <a:t>The overall </a:t>
            </a:r>
            <a:r>
              <a:rPr lang="en-US" sz="1600" i="1" dirty="0"/>
              <a:t>resource model</a:t>
            </a:r>
            <a:r>
              <a:rPr lang="en-US" sz="1600" dirty="0"/>
              <a:t> of an application using Azure Cosmos DB is a hierarchical overlay of the resources rooted under the database account and can be navigated using hyperlinks. </a:t>
            </a:r>
          </a:p>
          <a:p>
            <a:endParaRPr lang="en-US" sz="1600" dirty="0"/>
          </a:p>
          <a:p>
            <a:pPr marL="285750" indent="-285750">
              <a:buFont typeface="Arial" panose="020B0604020202020204" pitchFamily="34" charset="0"/>
              <a:buChar char="•"/>
            </a:pPr>
            <a:r>
              <a:rPr lang="en-US" sz="1600" dirty="0"/>
              <a:t>Using document-oriented APIs, container and item resources are projected as </a:t>
            </a:r>
            <a:r>
              <a:rPr lang="en-US" sz="1600" i="1" dirty="0"/>
              <a:t>collection</a:t>
            </a:r>
            <a:r>
              <a:rPr lang="en-US" sz="1600" dirty="0"/>
              <a:t> (container) and </a:t>
            </a:r>
            <a:r>
              <a:rPr lang="en-US" sz="1600" i="1" dirty="0"/>
              <a:t>document </a:t>
            </a:r>
            <a:r>
              <a:rPr lang="en-US" sz="1600" dirty="0"/>
              <a:t>(item) resources</a:t>
            </a:r>
          </a:p>
          <a:p>
            <a:pPr marL="285750" indent="-285750">
              <a:buFont typeface="Arial" panose="020B0604020202020204" pitchFamily="34" charset="0"/>
              <a:buChar char="•"/>
            </a:pPr>
            <a:r>
              <a:rPr lang="en-US" sz="1600" dirty="0"/>
              <a:t>For graph-oriented API access, the underlying container and item resources are projected as </a:t>
            </a:r>
            <a:r>
              <a:rPr lang="en-US" sz="1600" i="1" dirty="0"/>
              <a:t>graph</a:t>
            </a:r>
            <a:r>
              <a:rPr lang="en-US" sz="1600" dirty="0"/>
              <a:t> (container), </a:t>
            </a:r>
            <a:r>
              <a:rPr lang="en-US" sz="1600" i="1" dirty="0"/>
              <a:t>node</a:t>
            </a:r>
            <a:r>
              <a:rPr lang="en-US" sz="1600" dirty="0"/>
              <a:t> (item) and </a:t>
            </a:r>
            <a:r>
              <a:rPr lang="en-US" sz="1600" i="1" dirty="0"/>
              <a:t>edge</a:t>
            </a:r>
            <a:r>
              <a:rPr lang="en-US" sz="1600" dirty="0"/>
              <a:t> (item) resources respectively</a:t>
            </a:r>
          </a:p>
          <a:p>
            <a:pPr marL="285750" indent="-285750">
              <a:buFont typeface="Arial" panose="020B0604020202020204" pitchFamily="34" charset="0"/>
              <a:buChar char="•"/>
            </a:pPr>
            <a:r>
              <a:rPr lang="en-US" sz="1600" dirty="0"/>
              <a:t>Using a key-value API, </a:t>
            </a:r>
            <a:r>
              <a:rPr lang="en-US" sz="1600" i="1" dirty="0"/>
              <a:t>table</a:t>
            </a:r>
            <a:r>
              <a:rPr lang="en-US" sz="1600" dirty="0"/>
              <a:t> (container) and </a:t>
            </a:r>
            <a:r>
              <a:rPr lang="en-US" sz="1600" i="1" dirty="0"/>
              <a:t>item/row</a:t>
            </a:r>
            <a:r>
              <a:rPr lang="en-US" sz="1600" dirty="0"/>
              <a:t> (item) are projected</a:t>
            </a:r>
            <a:endParaRPr lang="de-DE" sz="1600" dirty="0"/>
          </a:p>
        </p:txBody>
      </p:sp>
    </p:spTree>
    <p:extLst>
      <p:ext uri="{BB962C8B-B14F-4D97-AF65-F5344CB8AC3E}">
        <p14:creationId xmlns:p14="http://schemas.microsoft.com/office/powerpoint/2010/main" val="145056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4919D8-314B-412E-8491-4E4287FB28B3}"/>
              </a:ext>
            </a:extLst>
          </p:cNvPr>
          <p:cNvPicPr>
            <a:picLocks noChangeAspect="1"/>
          </p:cNvPicPr>
          <p:nvPr/>
        </p:nvPicPr>
        <p:blipFill>
          <a:blip r:embed="rId3"/>
          <a:stretch>
            <a:fillRect/>
          </a:stretch>
        </p:blipFill>
        <p:spPr>
          <a:xfrm>
            <a:off x="0" y="2133600"/>
            <a:ext cx="7349122" cy="4106862"/>
          </a:xfrm>
          <a:prstGeom prst="rect">
            <a:avLst/>
          </a:prstGeom>
        </p:spPr>
      </p:pic>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p:txBody>
          <a:bodyPr/>
          <a:lstStyle/>
          <a:p>
            <a:r>
              <a:rPr lang="en-US"/>
              <a:t>Resource Model</a:t>
            </a:r>
          </a:p>
        </p:txBody>
      </p:sp>
      <p:sp>
        <p:nvSpPr>
          <p:cNvPr id="4" name="Content Placeholder 3">
            <a:extLst>
              <a:ext uri="{FF2B5EF4-FFF2-40B4-BE49-F238E27FC236}">
                <a16:creationId xmlns:a16="http://schemas.microsoft.com/office/drawing/2014/main" id="{92C653BB-79EB-49A6-83F4-74ECDF5C6E15}"/>
              </a:ext>
            </a:extLst>
          </p:cNvPr>
          <p:cNvSpPr>
            <a:spLocks noGrp="1"/>
          </p:cNvSpPr>
          <p:nvPr>
            <p:ph idx="1"/>
          </p:nvPr>
        </p:nvSpPr>
        <p:spPr>
          <a:xfrm>
            <a:off x="6477000" y="2096814"/>
            <a:ext cx="2743200" cy="4106862"/>
          </a:xfrm>
        </p:spPr>
        <p:txBody>
          <a:bodyPr/>
          <a:lstStyle/>
          <a:p>
            <a:r>
              <a:rPr lang="en-US" sz="1800" dirty="0"/>
              <a:t>Single system image of globally distributed, URI addressable logical resources</a:t>
            </a:r>
          </a:p>
          <a:p>
            <a:endParaRPr lang="en-US" sz="1800" dirty="0"/>
          </a:p>
          <a:p>
            <a:r>
              <a:rPr lang="en-US" sz="1800" dirty="0"/>
              <a:t>Consistent, hierarchical overlay over horizontally partitioned entities</a:t>
            </a:r>
          </a:p>
          <a:p>
            <a:endParaRPr lang="en-US" sz="1800" dirty="0"/>
          </a:p>
          <a:p>
            <a:r>
              <a:rPr lang="en-US" sz="1800" dirty="0"/>
              <a:t>Extensible custom projections</a:t>
            </a:r>
          </a:p>
        </p:txBody>
      </p:sp>
    </p:spTree>
    <p:extLst>
      <p:ext uri="{BB962C8B-B14F-4D97-AF65-F5344CB8AC3E}">
        <p14:creationId xmlns:p14="http://schemas.microsoft.com/office/powerpoint/2010/main" val="323268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6C0423-8A36-4261-ADA2-F4A131FAA543}"/>
              </a:ext>
            </a:extLst>
          </p:cNvPr>
          <p:cNvSpPr>
            <a:spLocks noGrp="1"/>
          </p:cNvSpPr>
          <p:nvPr>
            <p:ph idx="1"/>
          </p:nvPr>
        </p:nvSpPr>
        <p:spPr>
          <a:xfrm>
            <a:off x="5486400" y="2133600"/>
            <a:ext cx="3588487" cy="4106862"/>
          </a:xfrm>
        </p:spPr>
        <p:txBody>
          <a:bodyPr/>
          <a:lstStyle/>
          <a:p>
            <a:r>
              <a:rPr lang="en-US" sz="1600" dirty="0"/>
              <a:t>All resource are horizontally partitioned</a:t>
            </a:r>
          </a:p>
          <a:p>
            <a:endParaRPr lang="en-US" sz="1600" dirty="0"/>
          </a:p>
          <a:p>
            <a:r>
              <a:rPr lang="en-US" sz="1600" dirty="0"/>
              <a:t>Resource Partition</a:t>
            </a:r>
          </a:p>
          <a:p>
            <a:pPr lvl="1"/>
            <a:r>
              <a:rPr lang="en-US" sz="1600" dirty="0"/>
              <a:t>Consistent, highly available and resource governed, coordination primitive</a:t>
            </a:r>
          </a:p>
          <a:p>
            <a:pPr lvl="1"/>
            <a:endParaRPr lang="en-US" sz="1600" dirty="0"/>
          </a:p>
          <a:p>
            <a:pPr lvl="1"/>
            <a:r>
              <a:rPr lang="en-US" sz="1600" dirty="0"/>
              <a:t>Uniquely belongs to a tenant</a:t>
            </a:r>
          </a:p>
          <a:p>
            <a:pPr lvl="1"/>
            <a:endParaRPr lang="en-US" sz="1600" dirty="0"/>
          </a:p>
          <a:p>
            <a:r>
              <a:rPr lang="en-US" sz="1600" dirty="0"/>
              <a:t>Partition management is transparent and made highly responsive</a:t>
            </a:r>
          </a:p>
        </p:txBody>
      </p:sp>
      <p:sp>
        <p:nvSpPr>
          <p:cNvPr id="3" name="Title 2">
            <a:extLst>
              <a:ext uri="{FF2B5EF4-FFF2-40B4-BE49-F238E27FC236}">
                <a16:creationId xmlns:a16="http://schemas.microsoft.com/office/drawing/2014/main" id="{543B8B5F-C7E4-4311-84D6-5FB50AAB8358}"/>
              </a:ext>
            </a:extLst>
          </p:cNvPr>
          <p:cNvSpPr>
            <a:spLocks noGrp="1"/>
          </p:cNvSpPr>
          <p:nvPr>
            <p:ph type="title"/>
          </p:nvPr>
        </p:nvSpPr>
        <p:spPr/>
        <p:txBody>
          <a:bodyPr/>
          <a:lstStyle/>
          <a:p>
            <a:r>
              <a:rPr lang="de-DE" dirty="0"/>
              <a:t>Horizontal </a:t>
            </a:r>
            <a:r>
              <a:rPr lang="de-DE" dirty="0" err="1"/>
              <a:t>partitioning</a:t>
            </a:r>
            <a:endParaRPr lang="de-DE" dirty="0"/>
          </a:p>
        </p:txBody>
      </p:sp>
      <p:pic>
        <p:nvPicPr>
          <p:cNvPr id="4" name="Picture 3">
            <a:extLst>
              <a:ext uri="{FF2B5EF4-FFF2-40B4-BE49-F238E27FC236}">
                <a16:creationId xmlns:a16="http://schemas.microsoft.com/office/drawing/2014/main" id="{8D984A34-E91D-45FB-850B-3FA24F4E1082}"/>
              </a:ext>
            </a:extLst>
          </p:cNvPr>
          <p:cNvPicPr>
            <a:picLocks noChangeAspect="1"/>
          </p:cNvPicPr>
          <p:nvPr/>
        </p:nvPicPr>
        <p:blipFill>
          <a:blip r:embed="rId2"/>
          <a:stretch>
            <a:fillRect/>
          </a:stretch>
        </p:blipFill>
        <p:spPr>
          <a:xfrm>
            <a:off x="152400" y="2285999"/>
            <a:ext cx="5022113" cy="3230893"/>
          </a:xfrm>
          <a:prstGeom prst="rect">
            <a:avLst/>
          </a:prstGeom>
        </p:spPr>
      </p:pic>
    </p:spTree>
    <p:extLst>
      <p:ext uri="{BB962C8B-B14F-4D97-AF65-F5344CB8AC3E}">
        <p14:creationId xmlns:p14="http://schemas.microsoft.com/office/powerpoint/2010/main" val="406168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D76097-3920-4B43-BB80-74E7A6EF0F88}"/>
              </a:ext>
            </a:extLst>
          </p:cNvPr>
          <p:cNvSpPr>
            <a:spLocks noGrp="1"/>
          </p:cNvSpPr>
          <p:nvPr>
            <p:ph idx="1"/>
          </p:nvPr>
        </p:nvSpPr>
        <p:spPr>
          <a:xfrm>
            <a:off x="5105400" y="1989138"/>
            <a:ext cx="3657600" cy="4106862"/>
          </a:xfrm>
        </p:spPr>
        <p:txBody>
          <a:bodyPr/>
          <a:lstStyle/>
          <a:p>
            <a:r>
              <a:rPr lang="en-US" sz="1800" dirty="0"/>
              <a:t>All resources are horizontally partitioned and vertically distributed</a:t>
            </a:r>
          </a:p>
          <a:p>
            <a:endParaRPr lang="en-US" sz="1800" dirty="0"/>
          </a:p>
          <a:p>
            <a:r>
              <a:rPr lang="en-US" sz="1800" dirty="0"/>
              <a:t>Nested consensus</a:t>
            </a:r>
          </a:p>
          <a:p>
            <a:endParaRPr lang="en-US" sz="1800" dirty="0"/>
          </a:p>
          <a:p>
            <a:r>
              <a:rPr lang="en-US" sz="1800" dirty="0"/>
              <a:t>Distribution can be within a cluster, x-cluster, x-DC, or x-region</a:t>
            </a:r>
          </a:p>
        </p:txBody>
      </p:sp>
      <p:sp>
        <p:nvSpPr>
          <p:cNvPr id="3" name="Title 2">
            <a:extLst>
              <a:ext uri="{FF2B5EF4-FFF2-40B4-BE49-F238E27FC236}">
                <a16:creationId xmlns:a16="http://schemas.microsoft.com/office/drawing/2014/main" id="{578145CE-7779-472B-82D2-C6C7241C9B5C}"/>
              </a:ext>
            </a:extLst>
          </p:cNvPr>
          <p:cNvSpPr>
            <a:spLocks noGrp="1"/>
          </p:cNvSpPr>
          <p:nvPr>
            <p:ph type="title"/>
          </p:nvPr>
        </p:nvSpPr>
        <p:spPr/>
        <p:txBody>
          <a:bodyPr/>
          <a:lstStyle/>
          <a:p>
            <a:r>
              <a:rPr lang="de-DE" dirty="0"/>
              <a:t>Global </a:t>
            </a:r>
            <a:r>
              <a:rPr lang="de-DE" dirty="0" err="1"/>
              <a:t>distribution</a:t>
            </a:r>
            <a:endParaRPr lang="de-DE" dirty="0"/>
          </a:p>
        </p:txBody>
      </p:sp>
      <p:pic>
        <p:nvPicPr>
          <p:cNvPr id="4" name="Picture 3">
            <a:extLst>
              <a:ext uri="{FF2B5EF4-FFF2-40B4-BE49-F238E27FC236}">
                <a16:creationId xmlns:a16="http://schemas.microsoft.com/office/drawing/2014/main" id="{0337FD16-979C-4BED-9418-1B8154A6371C}"/>
              </a:ext>
            </a:extLst>
          </p:cNvPr>
          <p:cNvPicPr>
            <a:picLocks noChangeAspect="1"/>
          </p:cNvPicPr>
          <p:nvPr/>
        </p:nvPicPr>
        <p:blipFill>
          <a:blip r:embed="rId2"/>
          <a:stretch>
            <a:fillRect/>
          </a:stretch>
        </p:blipFill>
        <p:spPr>
          <a:xfrm>
            <a:off x="360636" y="1989138"/>
            <a:ext cx="4562018" cy="4106863"/>
          </a:xfrm>
          <a:prstGeom prst="rect">
            <a:avLst/>
          </a:prstGeom>
        </p:spPr>
      </p:pic>
    </p:spTree>
    <p:extLst>
      <p:ext uri="{BB962C8B-B14F-4D97-AF65-F5344CB8AC3E}">
        <p14:creationId xmlns:p14="http://schemas.microsoft.com/office/powerpoint/2010/main" val="121830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998F44-2185-4A86-8990-63992B4064B3}"/>
              </a:ext>
            </a:extLst>
          </p:cNvPr>
          <p:cNvSpPr/>
          <p:nvPr/>
        </p:nvSpPr>
        <p:spPr>
          <a:xfrm>
            <a:off x="2147017" y="4041673"/>
            <a:ext cx="988976" cy="57684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Container Representations</a:t>
            </a:r>
          </a:p>
        </p:txBody>
      </p:sp>
      <p:cxnSp>
        <p:nvCxnSpPr>
          <p:cNvPr id="50" name="Connector: Elbow 49">
            <a:extLst>
              <a:ext uri="{FF2B5EF4-FFF2-40B4-BE49-F238E27FC236}">
                <a16:creationId xmlns:a16="http://schemas.microsoft.com/office/drawing/2014/main" id="{F0EE5F65-09B8-4680-882E-CAC45D8A6536}"/>
              </a:ext>
            </a:extLst>
          </p:cNvPr>
          <p:cNvCxnSpPr>
            <a:cxnSpLocks/>
            <a:stCxn id="52" idx="2"/>
            <a:endCxn id="57" idx="1"/>
          </p:cNvCxnSpPr>
          <p:nvPr/>
        </p:nvCxnSpPr>
        <p:spPr>
          <a:xfrm rot="16200000" flipH="1">
            <a:off x="1076682" y="3186310"/>
            <a:ext cx="571231" cy="3098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B272C38-1905-4DDA-BFAC-FA786DDA5776}"/>
              </a:ext>
            </a:extLst>
          </p:cNvPr>
          <p:cNvCxnSpPr>
            <a:cxnSpLocks/>
            <a:stCxn id="57" idx="2"/>
            <a:endCxn id="61" idx="1"/>
          </p:cNvCxnSpPr>
          <p:nvPr/>
        </p:nvCxnSpPr>
        <p:spPr>
          <a:xfrm rot="16200000" flipH="1">
            <a:off x="1771266" y="3891955"/>
            <a:ext cx="571231" cy="399878"/>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6FD3EA5-EDD7-40A2-8645-F6AF994FDB11}"/>
              </a:ext>
            </a:extLst>
          </p:cNvPr>
          <p:cNvSpPr/>
          <p:nvPr/>
        </p:nvSpPr>
        <p:spPr>
          <a:xfrm>
            <a:off x="867652" y="2696837"/>
            <a:ext cx="679391" cy="358808"/>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Account</a:t>
            </a:r>
          </a:p>
        </p:txBody>
      </p:sp>
      <p:cxnSp>
        <p:nvCxnSpPr>
          <p:cNvPr id="53" name="Connector: Elbow 52">
            <a:extLst>
              <a:ext uri="{FF2B5EF4-FFF2-40B4-BE49-F238E27FC236}">
                <a16:creationId xmlns:a16="http://schemas.microsoft.com/office/drawing/2014/main" id="{185BA4F8-D664-4090-97CF-5D5D1233F2E3}"/>
              </a:ext>
            </a:extLst>
          </p:cNvPr>
          <p:cNvCxnSpPr>
            <a:cxnSpLocks/>
            <a:stCxn id="61" idx="2"/>
            <a:endCxn id="65" idx="1"/>
          </p:cNvCxnSpPr>
          <p:nvPr/>
        </p:nvCxnSpPr>
        <p:spPr>
          <a:xfrm rot="16200000" flipH="1">
            <a:off x="2510838" y="4642591"/>
            <a:ext cx="571232" cy="399878"/>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E091C2FC-FC01-4BE4-B6D8-D59B8CCB09A2}"/>
              </a:ext>
            </a:extLst>
          </p:cNvPr>
          <p:cNvGrpSpPr/>
          <p:nvPr/>
        </p:nvGrpSpPr>
        <p:grpSpPr>
          <a:xfrm>
            <a:off x="1517247" y="3352640"/>
            <a:ext cx="769370" cy="453639"/>
            <a:chOff x="9117601" y="1599941"/>
            <a:chExt cx="1025826" cy="604852"/>
          </a:xfrm>
          <a:solidFill>
            <a:schemeClr val="bg1">
              <a:lumMod val="95000"/>
            </a:schemeClr>
          </a:solidFill>
        </p:grpSpPr>
        <p:sp>
          <p:nvSpPr>
            <p:cNvPr id="55" name="Rectangle 54">
              <a:extLst>
                <a:ext uri="{FF2B5EF4-FFF2-40B4-BE49-F238E27FC236}">
                  <a16:creationId xmlns:a16="http://schemas.microsoft.com/office/drawing/2014/main" id="{F1330DF8-C91F-4168-9B15-CDFEA7A0FB7D}"/>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56" name="Rectangle 55">
              <a:extLst>
                <a:ext uri="{FF2B5EF4-FFF2-40B4-BE49-F238E27FC236}">
                  <a16:creationId xmlns:a16="http://schemas.microsoft.com/office/drawing/2014/main" id="{6F65C0A1-3156-40E2-B290-95D79FF5CCE2}"/>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57" name="Rectangle 56">
              <a:extLst>
                <a:ext uri="{FF2B5EF4-FFF2-40B4-BE49-F238E27FC236}">
                  <a16:creationId xmlns:a16="http://schemas.microsoft.com/office/drawing/2014/main" id="{050E8CC3-5329-4E9D-9FE2-185817B6A47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grpSp>
      <p:grpSp>
        <p:nvGrpSpPr>
          <p:cNvPr id="58" name="Group 57">
            <a:extLst>
              <a:ext uri="{FF2B5EF4-FFF2-40B4-BE49-F238E27FC236}">
                <a16:creationId xmlns:a16="http://schemas.microsoft.com/office/drawing/2014/main" id="{B5381B87-C6BF-43CD-AB01-05DEC037AF00}"/>
              </a:ext>
            </a:extLst>
          </p:cNvPr>
          <p:cNvGrpSpPr/>
          <p:nvPr/>
        </p:nvGrpSpPr>
        <p:grpSpPr>
          <a:xfrm>
            <a:off x="2256820" y="4103275"/>
            <a:ext cx="769370" cy="453639"/>
            <a:chOff x="9117601" y="1599941"/>
            <a:chExt cx="1025826" cy="604852"/>
          </a:xfrm>
          <a:solidFill>
            <a:schemeClr val="bg1">
              <a:lumMod val="95000"/>
            </a:schemeClr>
          </a:solidFill>
        </p:grpSpPr>
        <p:sp>
          <p:nvSpPr>
            <p:cNvPr id="59" name="Rectangle 58">
              <a:extLst>
                <a:ext uri="{FF2B5EF4-FFF2-40B4-BE49-F238E27FC236}">
                  <a16:creationId xmlns:a16="http://schemas.microsoft.com/office/drawing/2014/main" id="{E9557F39-171C-4178-842D-77E69178741F}"/>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60" name="Rectangle 59">
              <a:extLst>
                <a:ext uri="{FF2B5EF4-FFF2-40B4-BE49-F238E27FC236}">
                  <a16:creationId xmlns:a16="http://schemas.microsoft.com/office/drawing/2014/main" id="{9AAC38DA-BBE7-44A4-B69E-6774CEE4D95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61" name="Rectangle 60">
              <a:extLst>
                <a:ext uri="{FF2B5EF4-FFF2-40B4-BE49-F238E27FC236}">
                  <a16:creationId xmlns:a16="http://schemas.microsoft.com/office/drawing/2014/main" id="{1AB0200A-A423-4476-8165-6D56BA1D508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Container</a:t>
              </a:r>
            </a:p>
          </p:txBody>
        </p:sp>
      </p:grpSp>
      <p:grpSp>
        <p:nvGrpSpPr>
          <p:cNvPr id="62" name="Group 61">
            <a:extLst>
              <a:ext uri="{FF2B5EF4-FFF2-40B4-BE49-F238E27FC236}">
                <a16:creationId xmlns:a16="http://schemas.microsoft.com/office/drawing/2014/main" id="{AB989156-AC1E-4EE6-8AD5-9DBEA1668610}"/>
              </a:ext>
            </a:extLst>
          </p:cNvPr>
          <p:cNvGrpSpPr/>
          <p:nvPr/>
        </p:nvGrpSpPr>
        <p:grpSpPr>
          <a:xfrm>
            <a:off x="2996394" y="4853910"/>
            <a:ext cx="769370" cy="453639"/>
            <a:chOff x="9117601" y="1599941"/>
            <a:chExt cx="1025826" cy="604852"/>
          </a:xfrm>
          <a:solidFill>
            <a:schemeClr val="bg1">
              <a:lumMod val="95000"/>
            </a:schemeClr>
          </a:solidFill>
        </p:grpSpPr>
        <p:sp>
          <p:nvSpPr>
            <p:cNvPr id="63" name="Rectangle 62">
              <a:extLst>
                <a:ext uri="{FF2B5EF4-FFF2-40B4-BE49-F238E27FC236}">
                  <a16:creationId xmlns:a16="http://schemas.microsoft.com/office/drawing/2014/main" id="{1E1AF81E-D1F4-459A-86F6-50415AF632D4}"/>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64" name="Rectangle 63">
              <a:extLst>
                <a:ext uri="{FF2B5EF4-FFF2-40B4-BE49-F238E27FC236}">
                  <a16:creationId xmlns:a16="http://schemas.microsoft.com/office/drawing/2014/main" id="{007AFB6D-7A4B-49DF-9347-1D97D282BE3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65" name="Rectangle 64">
              <a:extLst>
                <a:ext uri="{FF2B5EF4-FFF2-40B4-BE49-F238E27FC236}">
                  <a16:creationId xmlns:a16="http://schemas.microsoft.com/office/drawing/2014/main" id="{F4CE14A8-9AA3-4129-AB71-3B5299DDCCA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Item</a:t>
              </a:r>
            </a:p>
          </p:txBody>
        </p:sp>
      </p:grpSp>
      <p:sp>
        <p:nvSpPr>
          <p:cNvPr id="67" name="TextBox 66">
            <a:extLst>
              <a:ext uri="{FF2B5EF4-FFF2-40B4-BE49-F238E27FC236}">
                <a16:creationId xmlns:a16="http://schemas.microsoft.com/office/drawing/2014/main" id="{76584094-C62C-4BAE-AAA3-6837E34950B2}"/>
              </a:ext>
            </a:extLst>
          </p:cNvPr>
          <p:cNvSpPr txBox="1"/>
          <p:nvPr/>
        </p:nvSpPr>
        <p:spPr>
          <a:xfrm>
            <a:off x="3254494" y="4141158"/>
            <a:ext cx="313302" cy="346249"/>
          </a:xfrm>
          <a:prstGeom prst="rect">
            <a:avLst/>
          </a:prstGeom>
          <a:noFill/>
          <a:ln>
            <a:noFill/>
          </a:ln>
        </p:spPr>
        <p:txBody>
          <a:bodyPr wrap="square" lIns="0" tIns="0" rIns="0" bIns="0" rtlCol="0">
            <a:spAutoFit/>
          </a:bodyPr>
          <a:lstStyle/>
          <a:p>
            <a:pPr algn="ctr" defTabSz="685800" eaLnBrk="1" fontAlgn="auto" hangingPunct="1">
              <a:spcBef>
                <a:spcPts val="0"/>
              </a:spcBef>
              <a:spcAft>
                <a:spcPts val="0"/>
              </a:spcAft>
              <a:defRPr/>
            </a:pPr>
            <a:r>
              <a:rPr lang="en-US" sz="2250">
                <a:solidFill>
                  <a:prstClr val="black"/>
                </a:solidFill>
                <a:latin typeface="Segoe UI Light" panose="020B0502040204020203" pitchFamily="34" charset="0"/>
                <a:ea typeface="+mn-ea"/>
                <a:cs typeface="Segoe UI Light" panose="020B0502040204020203" pitchFamily="34" charset="0"/>
              </a:rPr>
              <a:t>=</a:t>
            </a:r>
          </a:p>
        </p:txBody>
      </p:sp>
      <p:grpSp>
        <p:nvGrpSpPr>
          <p:cNvPr id="5" name="Group 4">
            <a:extLst>
              <a:ext uri="{FF2B5EF4-FFF2-40B4-BE49-F238E27FC236}">
                <a16:creationId xmlns:a16="http://schemas.microsoft.com/office/drawing/2014/main" id="{85B48721-4BFC-49F0-9171-359889413B70}"/>
              </a:ext>
            </a:extLst>
          </p:cNvPr>
          <p:cNvGrpSpPr/>
          <p:nvPr/>
        </p:nvGrpSpPr>
        <p:grpSpPr>
          <a:xfrm>
            <a:off x="3815935" y="4138309"/>
            <a:ext cx="602304" cy="484056"/>
            <a:chOff x="4892436" y="4374744"/>
            <a:chExt cx="803072" cy="645407"/>
          </a:xfrm>
        </p:grpSpPr>
        <p:cxnSp>
          <p:nvCxnSpPr>
            <p:cNvPr id="69" name="Straight Connector 68">
              <a:extLst>
                <a:ext uri="{FF2B5EF4-FFF2-40B4-BE49-F238E27FC236}">
                  <a16:creationId xmlns:a16="http://schemas.microsoft.com/office/drawing/2014/main" id="{9FF469F2-3D1C-413B-A78B-3953EC65F136}"/>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0" name="Straight Connector 69">
              <a:extLst>
                <a:ext uri="{FF2B5EF4-FFF2-40B4-BE49-F238E27FC236}">
                  <a16:creationId xmlns:a16="http://schemas.microsoft.com/office/drawing/2014/main" id="{C8B27A3F-7BC2-47F0-8844-FB1039B8E9D1}"/>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1" name="Oval 70">
              <a:extLst>
                <a:ext uri="{FF2B5EF4-FFF2-40B4-BE49-F238E27FC236}">
                  <a16:creationId xmlns:a16="http://schemas.microsoft.com/office/drawing/2014/main" id="{25526799-5738-4258-A29E-B28A6E55BF83}"/>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cxnSp>
          <p:nvCxnSpPr>
            <p:cNvPr id="72" name="Straight Connector 71">
              <a:extLst>
                <a:ext uri="{FF2B5EF4-FFF2-40B4-BE49-F238E27FC236}">
                  <a16:creationId xmlns:a16="http://schemas.microsoft.com/office/drawing/2014/main" id="{FAAB0232-8425-4DDD-9DA1-B34CACF5F281}"/>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394FB641-B115-4461-A4E9-987A914C2264}"/>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4" name="Oval 73">
              <a:extLst>
                <a:ext uri="{FF2B5EF4-FFF2-40B4-BE49-F238E27FC236}">
                  <a16:creationId xmlns:a16="http://schemas.microsoft.com/office/drawing/2014/main" id="{54454AA7-8310-4F19-B15F-384910F1AB24}"/>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sp>
          <p:nvSpPr>
            <p:cNvPr id="75" name="Oval 74">
              <a:extLst>
                <a:ext uri="{FF2B5EF4-FFF2-40B4-BE49-F238E27FC236}">
                  <a16:creationId xmlns:a16="http://schemas.microsoft.com/office/drawing/2014/main" id="{B452E8CE-9893-4501-B840-6CED5F8C702E}"/>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cxnSp>
          <p:nvCxnSpPr>
            <p:cNvPr id="76" name="Straight Connector 75">
              <a:extLst>
                <a:ext uri="{FF2B5EF4-FFF2-40B4-BE49-F238E27FC236}">
                  <a16:creationId xmlns:a16="http://schemas.microsoft.com/office/drawing/2014/main" id="{FF61009C-7ECD-4A76-969D-BEA0DD0CEE73}"/>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7" name="Oval 76">
              <a:extLst>
                <a:ext uri="{FF2B5EF4-FFF2-40B4-BE49-F238E27FC236}">
                  <a16:creationId xmlns:a16="http://schemas.microsoft.com/office/drawing/2014/main" id="{A51351F6-6481-476B-90DB-586FB2FB4146}"/>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cxnSp>
          <p:nvCxnSpPr>
            <p:cNvPr id="78" name="Straight Connector 77">
              <a:extLst>
                <a:ext uri="{FF2B5EF4-FFF2-40B4-BE49-F238E27FC236}">
                  <a16:creationId xmlns:a16="http://schemas.microsoft.com/office/drawing/2014/main" id="{67425358-294A-4062-8432-1B6F6360776F}"/>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9" name="Oval 78">
              <a:extLst>
                <a:ext uri="{FF2B5EF4-FFF2-40B4-BE49-F238E27FC236}">
                  <a16:creationId xmlns:a16="http://schemas.microsoft.com/office/drawing/2014/main" id="{314E4331-1D8D-48E2-9E53-1CEC7683F0AC}"/>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sp>
          <p:nvSpPr>
            <p:cNvPr id="80" name="Oval 79">
              <a:extLst>
                <a:ext uri="{FF2B5EF4-FFF2-40B4-BE49-F238E27FC236}">
                  <a16:creationId xmlns:a16="http://schemas.microsoft.com/office/drawing/2014/main" id="{23DE1185-3AD4-4170-8A92-F40FB5218808}"/>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sp>
          <p:nvSpPr>
            <p:cNvPr id="81" name="Oval 80">
              <a:extLst>
                <a:ext uri="{FF2B5EF4-FFF2-40B4-BE49-F238E27FC236}">
                  <a16:creationId xmlns:a16="http://schemas.microsoft.com/office/drawing/2014/main" id="{662E1F0F-608A-4B3E-87B0-AE92FF8D4555}"/>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solidFill>
                  <a:srgbClr val="FFFFFF"/>
                </a:solidFill>
                <a:latin typeface="Segoe UI Semilight"/>
                <a:ea typeface="+mn-ea"/>
              </a:endParaRPr>
            </a:p>
          </p:txBody>
        </p:sp>
        <p:sp>
          <p:nvSpPr>
            <p:cNvPr id="82" name="TextBox 81">
              <a:extLst>
                <a:ext uri="{FF2B5EF4-FFF2-40B4-BE49-F238E27FC236}">
                  <a16:creationId xmlns:a16="http://schemas.microsoft.com/office/drawing/2014/main" id="{FBD13667-295A-4637-83D3-C9485B7253BA}"/>
                </a:ext>
              </a:extLst>
            </p:cNvPr>
            <p:cNvSpPr txBox="1"/>
            <p:nvPr/>
          </p:nvSpPr>
          <p:spPr>
            <a:xfrm>
              <a:off x="4892436" y="4743153"/>
              <a:ext cx="803072" cy="276998"/>
            </a:xfrm>
            <a:prstGeom prst="rect">
              <a:avLst/>
            </a:prstGeom>
            <a:noFill/>
            <a:ln>
              <a:noFill/>
            </a:ln>
          </p:spPr>
          <p:txBody>
            <a:bodyPr wrap="square" rtlCol="0">
              <a:spAutoFit/>
            </a:bodyPr>
            <a:lstStyle/>
            <a:p>
              <a:pPr algn="ctr" defTabSz="685800" eaLnBrk="1" fontAlgn="auto" hangingPunct="1">
                <a:spcBef>
                  <a:spcPts val="0"/>
                </a:spcBef>
                <a:spcAft>
                  <a:spcPts val="0"/>
                </a:spcAft>
                <a:defRPr/>
              </a:pPr>
              <a:r>
                <a:rPr lang="en-US" sz="750">
                  <a:solidFill>
                    <a:prstClr val="black"/>
                  </a:solidFill>
                  <a:latin typeface="Segoe UI Semilight"/>
                  <a:ea typeface="+mn-ea"/>
                  <a:cs typeface="Segoe UI Light" panose="020B0502040204020203" pitchFamily="34" charset="0"/>
                </a:rPr>
                <a:t>Collection</a:t>
              </a:r>
            </a:p>
          </p:txBody>
        </p:sp>
      </p:grpSp>
      <p:grpSp>
        <p:nvGrpSpPr>
          <p:cNvPr id="6" name="Group 5">
            <a:extLst>
              <a:ext uri="{FF2B5EF4-FFF2-40B4-BE49-F238E27FC236}">
                <a16:creationId xmlns:a16="http://schemas.microsoft.com/office/drawing/2014/main" id="{0155CF79-7035-432C-A66C-4C7AEDFC79FA}"/>
              </a:ext>
            </a:extLst>
          </p:cNvPr>
          <p:cNvGrpSpPr/>
          <p:nvPr/>
        </p:nvGrpSpPr>
        <p:grpSpPr>
          <a:xfrm>
            <a:off x="4479929" y="4149757"/>
            <a:ext cx="501536" cy="472608"/>
            <a:chOff x="5875501" y="4390008"/>
            <a:chExt cx="668714" cy="630143"/>
          </a:xfrm>
        </p:grpSpPr>
        <p:grpSp>
          <p:nvGrpSpPr>
            <p:cNvPr id="4" name="Group 3">
              <a:extLst>
                <a:ext uri="{FF2B5EF4-FFF2-40B4-BE49-F238E27FC236}">
                  <a16:creationId xmlns:a16="http://schemas.microsoft.com/office/drawing/2014/main" id="{7DF6B6AD-ADF4-44BA-AE0E-785F8BD56196}"/>
                </a:ext>
              </a:extLst>
            </p:cNvPr>
            <p:cNvGrpSpPr/>
            <p:nvPr/>
          </p:nvGrpSpPr>
          <p:grpSpPr>
            <a:xfrm>
              <a:off x="5988240" y="4390008"/>
              <a:ext cx="427810" cy="275208"/>
              <a:chOff x="5988240" y="4390008"/>
              <a:chExt cx="427810" cy="275208"/>
            </a:xfrm>
          </p:grpSpPr>
          <p:sp>
            <p:nvSpPr>
              <p:cNvPr id="86" name="Oval 85">
                <a:extLst>
                  <a:ext uri="{FF2B5EF4-FFF2-40B4-BE49-F238E27FC236}">
                    <a16:creationId xmlns:a16="http://schemas.microsoft.com/office/drawing/2014/main" id="{7D07473B-08AE-4106-8FEE-C676F9100ABD}"/>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87" name="Oval 86">
                <a:extLst>
                  <a:ext uri="{FF2B5EF4-FFF2-40B4-BE49-F238E27FC236}">
                    <a16:creationId xmlns:a16="http://schemas.microsoft.com/office/drawing/2014/main" id="{CB4095A5-E598-4EB9-9D0E-ECF1FC7A5DEE}"/>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88" name="Oval 87">
                <a:extLst>
                  <a:ext uri="{FF2B5EF4-FFF2-40B4-BE49-F238E27FC236}">
                    <a16:creationId xmlns:a16="http://schemas.microsoft.com/office/drawing/2014/main" id="{5AE23E24-BFC3-4FE5-BA87-70A3F200640E}"/>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89" name="Oval 88">
                <a:extLst>
                  <a:ext uri="{FF2B5EF4-FFF2-40B4-BE49-F238E27FC236}">
                    <a16:creationId xmlns:a16="http://schemas.microsoft.com/office/drawing/2014/main" id="{BAEC83C1-52F6-439D-A66C-AA530104B9B6}"/>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cxnSp>
            <p:nvCxnSpPr>
              <p:cNvPr id="90" name="Straight Connector 89">
                <a:extLst>
                  <a:ext uri="{FF2B5EF4-FFF2-40B4-BE49-F238E27FC236}">
                    <a16:creationId xmlns:a16="http://schemas.microsoft.com/office/drawing/2014/main" id="{781C4AE3-541B-4283-B50A-CA25A8B85F98}"/>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1" name="Straight Connector 90">
                <a:extLst>
                  <a:ext uri="{FF2B5EF4-FFF2-40B4-BE49-F238E27FC236}">
                    <a16:creationId xmlns:a16="http://schemas.microsoft.com/office/drawing/2014/main" id="{D4ECDDA2-BADD-4DAD-8619-4557B4CCC893}"/>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2" name="Straight Connector 91">
                <a:extLst>
                  <a:ext uri="{FF2B5EF4-FFF2-40B4-BE49-F238E27FC236}">
                    <a16:creationId xmlns:a16="http://schemas.microsoft.com/office/drawing/2014/main" id="{1AF2167D-787C-42C9-B65D-818F931C39C1}"/>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3" name="Straight Connector 92">
                <a:extLst>
                  <a:ext uri="{FF2B5EF4-FFF2-40B4-BE49-F238E27FC236}">
                    <a16:creationId xmlns:a16="http://schemas.microsoft.com/office/drawing/2014/main" id="{65F208AA-EA0B-4266-A839-CAF51475DB5E}"/>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85" name="TextBox 84">
              <a:extLst>
                <a:ext uri="{FF2B5EF4-FFF2-40B4-BE49-F238E27FC236}">
                  <a16:creationId xmlns:a16="http://schemas.microsoft.com/office/drawing/2014/main" id="{E4FDC4D8-4E69-45C5-A85A-F98F9712A8BA}"/>
                </a:ext>
              </a:extLst>
            </p:cNvPr>
            <p:cNvSpPr txBox="1"/>
            <p:nvPr/>
          </p:nvSpPr>
          <p:spPr>
            <a:xfrm>
              <a:off x="5875501" y="4743153"/>
              <a:ext cx="668714" cy="276998"/>
            </a:xfrm>
            <a:prstGeom prst="rect">
              <a:avLst/>
            </a:prstGeom>
            <a:noFill/>
            <a:ln>
              <a:noFill/>
            </a:ln>
          </p:spPr>
          <p:txBody>
            <a:bodyPr wrap="square" rtlCol="0">
              <a:spAutoFit/>
            </a:bodyPr>
            <a:lstStyle/>
            <a:p>
              <a:pPr algn="ctr" defTabSz="685800" eaLnBrk="1" fontAlgn="auto" hangingPunct="1">
                <a:spcBef>
                  <a:spcPts val="0"/>
                </a:spcBef>
                <a:spcAft>
                  <a:spcPts val="0"/>
                </a:spcAft>
                <a:defRPr/>
              </a:pPr>
              <a:r>
                <a:rPr lang="en-US" sz="750">
                  <a:solidFill>
                    <a:prstClr val="black"/>
                  </a:solidFill>
                  <a:latin typeface="Segoe UI Semilight"/>
                  <a:ea typeface="+mn-ea"/>
                  <a:cs typeface="Segoe UI Light" panose="020B0502040204020203" pitchFamily="34" charset="0"/>
                </a:rPr>
                <a:t>Graph</a:t>
              </a:r>
            </a:p>
          </p:txBody>
        </p:sp>
      </p:grpSp>
      <p:grpSp>
        <p:nvGrpSpPr>
          <p:cNvPr id="3" name="Group 2">
            <a:extLst>
              <a:ext uri="{FF2B5EF4-FFF2-40B4-BE49-F238E27FC236}">
                <a16:creationId xmlns:a16="http://schemas.microsoft.com/office/drawing/2014/main" id="{19041F94-9ABE-4044-8F58-1E35AD2C767A}"/>
              </a:ext>
            </a:extLst>
          </p:cNvPr>
          <p:cNvGrpSpPr/>
          <p:nvPr/>
        </p:nvGrpSpPr>
        <p:grpSpPr>
          <a:xfrm>
            <a:off x="5043156" y="4160682"/>
            <a:ext cx="501536" cy="461676"/>
            <a:chOff x="6724208" y="4404575"/>
            <a:chExt cx="668714" cy="615567"/>
          </a:xfrm>
        </p:grpSpPr>
        <p:cxnSp>
          <p:nvCxnSpPr>
            <p:cNvPr id="95" name="Straight Connector 94">
              <a:extLst>
                <a:ext uri="{FF2B5EF4-FFF2-40B4-BE49-F238E27FC236}">
                  <a16:creationId xmlns:a16="http://schemas.microsoft.com/office/drawing/2014/main" id="{9147A887-0C34-4163-AEE2-79B865B24E99}"/>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96" name="Oval 95">
              <a:extLst>
                <a:ext uri="{FF2B5EF4-FFF2-40B4-BE49-F238E27FC236}">
                  <a16:creationId xmlns:a16="http://schemas.microsoft.com/office/drawing/2014/main" id="{E0D8A150-3101-4639-A67E-8DB0825AD249}"/>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97" name="Circle: Hollow 67">
              <a:extLst>
                <a:ext uri="{FF2B5EF4-FFF2-40B4-BE49-F238E27FC236}">
                  <a16:creationId xmlns:a16="http://schemas.microsoft.com/office/drawing/2014/main" id="{11BBD558-0F06-4585-A1F9-2B7BB00F4F5E}"/>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cxnSp>
          <p:nvCxnSpPr>
            <p:cNvPr id="98" name="Straight Connector 97">
              <a:extLst>
                <a:ext uri="{FF2B5EF4-FFF2-40B4-BE49-F238E27FC236}">
                  <a16:creationId xmlns:a16="http://schemas.microsoft.com/office/drawing/2014/main" id="{98074C4E-2AB9-47B8-BEA8-4D0216422B8D}"/>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99" name="Oval 98">
              <a:extLst>
                <a:ext uri="{FF2B5EF4-FFF2-40B4-BE49-F238E27FC236}">
                  <a16:creationId xmlns:a16="http://schemas.microsoft.com/office/drawing/2014/main" id="{48DF9EA0-F2B6-4C37-85EE-F120DAA1DB11}"/>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100" name="Circle: Hollow 70">
              <a:extLst>
                <a:ext uri="{FF2B5EF4-FFF2-40B4-BE49-F238E27FC236}">
                  <a16:creationId xmlns:a16="http://schemas.microsoft.com/office/drawing/2014/main" id="{D3F9926C-81A9-4808-A876-AF3E4C68B34B}"/>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cxnSp>
          <p:nvCxnSpPr>
            <p:cNvPr id="101" name="Straight Connector 100">
              <a:extLst>
                <a:ext uri="{FF2B5EF4-FFF2-40B4-BE49-F238E27FC236}">
                  <a16:creationId xmlns:a16="http://schemas.microsoft.com/office/drawing/2014/main" id="{B6386D2F-FC40-4A2C-B67A-5922A455577E}"/>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2" name="Oval 101">
              <a:extLst>
                <a:ext uri="{FF2B5EF4-FFF2-40B4-BE49-F238E27FC236}">
                  <a16:creationId xmlns:a16="http://schemas.microsoft.com/office/drawing/2014/main" id="{1AEF56E9-494A-4552-B598-79F9B3B8D99C}"/>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103" name="Circle: Hollow 73">
              <a:extLst>
                <a:ext uri="{FF2B5EF4-FFF2-40B4-BE49-F238E27FC236}">
                  <a16:creationId xmlns:a16="http://schemas.microsoft.com/office/drawing/2014/main" id="{4AC0A3E3-D45D-4778-954B-EB628EC6395F}"/>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eaLnBrk="1" hangingPunct="1">
                <a:defRPr/>
              </a:pPr>
              <a:endParaRPr lang="en-US" sz="750" kern="0">
                <a:gradFill>
                  <a:gsLst>
                    <a:gs pos="0">
                      <a:srgbClr val="FFFFFF"/>
                    </a:gs>
                    <a:gs pos="100000">
                      <a:srgbClr val="FFFFFF"/>
                    </a:gs>
                  </a:gsLst>
                  <a:lin ang="5400000" scaled="0"/>
                </a:gradFill>
                <a:latin typeface="Segoe UI Semilight"/>
                <a:ea typeface="+mn-ea"/>
              </a:endParaRPr>
            </a:p>
          </p:txBody>
        </p:sp>
        <p:sp>
          <p:nvSpPr>
            <p:cNvPr id="104" name="TextBox 103">
              <a:extLst>
                <a:ext uri="{FF2B5EF4-FFF2-40B4-BE49-F238E27FC236}">
                  <a16:creationId xmlns:a16="http://schemas.microsoft.com/office/drawing/2014/main" id="{861B874B-9E06-4BFC-98F8-B6BF397D5248}"/>
                </a:ext>
              </a:extLst>
            </p:cNvPr>
            <p:cNvSpPr txBox="1"/>
            <p:nvPr/>
          </p:nvSpPr>
          <p:spPr>
            <a:xfrm>
              <a:off x="6724208" y="4743144"/>
              <a:ext cx="668714" cy="276998"/>
            </a:xfrm>
            <a:prstGeom prst="rect">
              <a:avLst/>
            </a:prstGeom>
            <a:noFill/>
            <a:ln>
              <a:noFill/>
            </a:ln>
          </p:spPr>
          <p:txBody>
            <a:bodyPr wrap="square" rtlCol="0">
              <a:spAutoFit/>
            </a:bodyPr>
            <a:lstStyle/>
            <a:p>
              <a:pPr algn="ctr" defTabSz="685800" eaLnBrk="1" fontAlgn="auto" hangingPunct="1">
                <a:spcBef>
                  <a:spcPts val="0"/>
                </a:spcBef>
                <a:spcAft>
                  <a:spcPts val="0"/>
                </a:spcAft>
                <a:defRPr/>
              </a:pPr>
              <a:r>
                <a:rPr lang="en-US" sz="750">
                  <a:solidFill>
                    <a:prstClr val="black"/>
                  </a:solidFill>
                  <a:latin typeface="Segoe UI Semilight"/>
                  <a:ea typeface="+mn-ea"/>
                  <a:cs typeface="Segoe UI Light" panose="020B0502040204020203" pitchFamily="34" charset="0"/>
                </a:rPr>
                <a:t>Table</a:t>
              </a:r>
            </a:p>
          </p:txBody>
        </p:sp>
      </p:grpSp>
      <p:pic>
        <p:nvPicPr>
          <p:cNvPr id="68" name="Picture 67">
            <a:extLst>
              <a:ext uri="{FF2B5EF4-FFF2-40B4-BE49-F238E27FC236}">
                <a16:creationId xmlns:a16="http://schemas.microsoft.com/office/drawing/2014/main" id="{77FCE335-4579-4747-ACB0-B36C8E0B8AB8}"/>
              </a:ext>
            </a:extLst>
          </p:cNvPr>
          <p:cNvPicPr>
            <a:picLocks noChangeAspect="1"/>
          </p:cNvPicPr>
          <p:nvPr/>
        </p:nvPicPr>
        <p:blipFill>
          <a:blip r:embed="rId3"/>
          <a:stretch>
            <a:fillRect/>
          </a:stretch>
        </p:blipFill>
        <p:spPr>
          <a:xfrm>
            <a:off x="7148405" y="2019744"/>
            <a:ext cx="1617674" cy="3560948"/>
          </a:xfrm>
          <a:prstGeom prst="rect">
            <a:avLst/>
          </a:prstGeom>
        </p:spPr>
      </p:pic>
      <p:sp>
        <p:nvSpPr>
          <p:cNvPr id="83" name="Left Brace 82">
            <a:extLst>
              <a:ext uri="{FF2B5EF4-FFF2-40B4-BE49-F238E27FC236}">
                <a16:creationId xmlns:a16="http://schemas.microsoft.com/office/drawing/2014/main" id="{F5DD00F3-08BD-4ED8-A609-5B06D27B9B63}"/>
              </a:ext>
            </a:extLst>
          </p:cNvPr>
          <p:cNvSpPr/>
          <p:nvPr/>
        </p:nvSpPr>
        <p:spPr>
          <a:xfrm>
            <a:off x="6756905" y="1937185"/>
            <a:ext cx="168858" cy="3726067"/>
          </a:xfrm>
          <a:prstGeom prst="leftBrace">
            <a:avLst>
              <a:gd name="adj1" fmla="val 8333"/>
              <a:gd name="adj2" fmla="val 6122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eaLnBrk="1" fontAlgn="auto" hangingPunct="1">
              <a:spcBef>
                <a:spcPts val="0"/>
              </a:spcBef>
              <a:spcAft>
                <a:spcPts val="0"/>
              </a:spcAft>
              <a:defRPr/>
            </a:pPr>
            <a:endParaRPr lang="en-US" sz="1350">
              <a:solidFill>
                <a:prstClr val="black"/>
              </a:solidFill>
              <a:latin typeface="Calibri" panose="020F0502020204030204"/>
            </a:endParaRPr>
          </a:p>
        </p:txBody>
      </p:sp>
      <p:cxnSp>
        <p:nvCxnSpPr>
          <p:cNvPr id="84" name="Straight Connector 83">
            <a:extLst>
              <a:ext uri="{FF2B5EF4-FFF2-40B4-BE49-F238E27FC236}">
                <a16:creationId xmlns:a16="http://schemas.microsoft.com/office/drawing/2014/main" id="{78F0D0C9-6C62-460A-A5A8-305A106289EF}"/>
              </a:ext>
            </a:extLst>
          </p:cNvPr>
          <p:cNvCxnSpPr>
            <a:cxnSpLocks/>
          </p:cNvCxnSpPr>
          <p:nvPr/>
        </p:nvCxnSpPr>
        <p:spPr>
          <a:xfrm>
            <a:off x="5715000" y="4203466"/>
            <a:ext cx="1041905" cy="15532"/>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4598A84-7935-4419-9DDD-4B164CFFFF8C}"/>
              </a:ext>
            </a:extLst>
          </p:cNvPr>
          <p:cNvSpPr/>
          <p:nvPr/>
        </p:nvSpPr>
        <p:spPr>
          <a:xfrm>
            <a:off x="2686809" y="6020804"/>
            <a:ext cx="988976" cy="57684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a:solidFill>
                <a:prstClr val="white"/>
              </a:solidFill>
              <a:latin typeface="Calibri" panose="020F0502020204030204"/>
            </a:endParaRPr>
          </a:p>
        </p:txBody>
      </p:sp>
      <p:cxnSp>
        <p:nvCxnSpPr>
          <p:cNvPr id="105" name="Connector: Elbow 104">
            <a:extLst>
              <a:ext uri="{FF2B5EF4-FFF2-40B4-BE49-F238E27FC236}">
                <a16:creationId xmlns:a16="http://schemas.microsoft.com/office/drawing/2014/main" id="{187172B0-31D1-4A6D-9327-78CD060B1F51}"/>
              </a:ext>
            </a:extLst>
          </p:cNvPr>
          <p:cNvCxnSpPr>
            <a:cxnSpLocks/>
            <a:endCxn id="107" idx="0"/>
          </p:cNvCxnSpPr>
          <p:nvPr/>
        </p:nvCxnSpPr>
        <p:spPr>
          <a:xfrm rot="16200000" flipH="1">
            <a:off x="2663013" y="5519130"/>
            <a:ext cx="296996" cy="829553"/>
          </a:xfrm>
          <a:prstGeom prst="bentConnector3">
            <a:avLst>
              <a:gd name="adj1" fmla="val 4828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6AF88697-2623-423D-93E2-8A769214D15B}"/>
              </a:ext>
            </a:extLst>
          </p:cNvPr>
          <p:cNvGrpSpPr/>
          <p:nvPr/>
        </p:nvGrpSpPr>
        <p:grpSpPr>
          <a:xfrm>
            <a:off x="2796612" y="6082405"/>
            <a:ext cx="769370" cy="453639"/>
            <a:chOff x="9117601" y="1599941"/>
            <a:chExt cx="1025826" cy="604852"/>
          </a:xfrm>
          <a:solidFill>
            <a:schemeClr val="bg1">
              <a:lumMod val="95000"/>
            </a:schemeClr>
          </a:solidFill>
        </p:grpSpPr>
        <p:sp>
          <p:nvSpPr>
            <p:cNvPr id="107" name="Rectangle 106">
              <a:extLst>
                <a:ext uri="{FF2B5EF4-FFF2-40B4-BE49-F238E27FC236}">
                  <a16:creationId xmlns:a16="http://schemas.microsoft.com/office/drawing/2014/main" id="{D0135CE3-ACDE-4E6D-B150-3E323BA82BA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108" name="Rectangle 107">
              <a:extLst>
                <a:ext uri="{FF2B5EF4-FFF2-40B4-BE49-F238E27FC236}">
                  <a16:creationId xmlns:a16="http://schemas.microsoft.com/office/drawing/2014/main" id="{FE593D2B-0D77-4741-8C49-599F9828264D}"/>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Database</a:t>
              </a:r>
            </a:p>
          </p:txBody>
        </p:sp>
        <p:sp>
          <p:nvSpPr>
            <p:cNvPr id="109" name="Rectangle 108">
              <a:extLst>
                <a:ext uri="{FF2B5EF4-FFF2-40B4-BE49-F238E27FC236}">
                  <a16:creationId xmlns:a16="http://schemas.microsoft.com/office/drawing/2014/main" id="{42D686B5-801C-4D95-8992-8C8C858E7C3B}"/>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Item</a:t>
              </a:r>
            </a:p>
          </p:txBody>
        </p:sp>
      </p:grpSp>
      <p:grpSp>
        <p:nvGrpSpPr>
          <p:cNvPr id="110" name="Group 109">
            <a:extLst>
              <a:ext uri="{FF2B5EF4-FFF2-40B4-BE49-F238E27FC236}">
                <a16:creationId xmlns:a16="http://schemas.microsoft.com/office/drawing/2014/main" id="{3C498760-A177-454C-BC0E-4906DE9FBC34}"/>
              </a:ext>
            </a:extLst>
          </p:cNvPr>
          <p:cNvGrpSpPr/>
          <p:nvPr/>
        </p:nvGrpSpPr>
        <p:grpSpPr>
          <a:xfrm>
            <a:off x="7080893" y="6068470"/>
            <a:ext cx="769370" cy="453639"/>
            <a:chOff x="9117601" y="1599941"/>
            <a:chExt cx="1025826" cy="604852"/>
          </a:xfrm>
          <a:solidFill>
            <a:schemeClr val="bg1">
              <a:lumMod val="95000"/>
            </a:schemeClr>
          </a:solidFill>
        </p:grpSpPr>
        <p:sp>
          <p:nvSpPr>
            <p:cNvPr id="111" name="Rectangle 110">
              <a:extLst>
                <a:ext uri="{FF2B5EF4-FFF2-40B4-BE49-F238E27FC236}">
                  <a16:creationId xmlns:a16="http://schemas.microsoft.com/office/drawing/2014/main" id="{B53D16B6-CF9A-4402-AC3D-8DEE1C3561D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0078D7"/>
                </a:solidFill>
                <a:latin typeface="Segoe UI Semilight"/>
                <a:cs typeface="Segoe UI Light" panose="020B0502040204020203" pitchFamily="34" charset="0"/>
              </a:endParaRPr>
            </a:p>
          </p:txBody>
        </p:sp>
        <p:sp>
          <p:nvSpPr>
            <p:cNvPr id="112" name="Rectangle 111">
              <a:extLst>
                <a:ext uri="{FF2B5EF4-FFF2-40B4-BE49-F238E27FC236}">
                  <a16:creationId xmlns:a16="http://schemas.microsoft.com/office/drawing/2014/main" id="{B22097E0-D47D-47BB-8EB8-BDAF671B017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0078D7"/>
                </a:solidFill>
                <a:latin typeface="Segoe UI Semilight"/>
                <a:cs typeface="Segoe UI Light" panose="020B0502040204020203" pitchFamily="34" charset="0"/>
              </a:endParaRPr>
            </a:p>
          </p:txBody>
        </p:sp>
        <p:sp>
          <p:nvSpPr>
            <p:cNvPr id="113" name="Rectangle 112">
              <a:extLst>
                <a:ext uri="{FF2B5EF4-FFF2-40B4-BE49-F238E27FC236}">
                  <a16:creationId xmlns:a16="http://schemas.microsoft.com/office/drawing/2014/main" id="{A94CD0DF-B7B4-49FA-A6D6-ACE2029FB49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0078D7"/>
                  </a:solidFill>
                  <a:latin typeface="Segoe UI Semilight"/>
                  <a:cs typeface="Segoe UI Light" panose="020B0502040204020203" pitchFamily="34" charset="0"/>
                </a:rPr>
                <a:t>Conflict</a:t>
              </a:r>
            </a:p>
          </p:txBody>
        </p:sp>
      </p:grpSp>
      <p:grpSp>
        <p:nvGrpSpPr>
          <p:cNvPr id="114" name="Group 113">
            <a:extLst>
              <a:ext uri="{FF2B5EF4-FFF2-40B4-BE49-F238E27FC236}">
                <a16:creationId xmlns:a16="http://schemas.microsoft.com/office/drawing/2014/main" id="{74F4B713-CB18-43DE-9312-4E0FD50B5E54}"/>
              </a:ext>
            </a:extLst>
          </p:cNvPr>
          <p:cNvGrpSpPr/>
          <p:nvPr/>
        </p:nvGrpSpPr>
        <p:grpSpPr>
          <a:xfrm>
            <a:off x="2396734" y="5785409"/>
            <a:ext cx="4382459" cy="747152"/>
            <a:chOff x="3786366" y="4924804"/>
            <a:chExt cx="5843279" cy="996203"/>
          </a:xfrm>
        </p:grpSpPr>
        <p:grpSp>
          <p:nvGrpSpPr>
            <p:cNvPr id="115" name="Group 114">
              <a:extLst>
                <a:ext uri="{FF2B5EF4-FFF2-40B4-BE49-F238E27FC236}">
                  <a16:creationId xmlns:a16="http://schemas.microsoft.com/office/drawing/2014/main" id="{129A6188-09BF-43DD-9092-962282E73A36}"/>
                </a:ext>
              </a:extLst>
            </p:cNvPr>
            <p:cNvGrpSpPr/>
            <p:nvPr/>
          </p:nvGrpSpPr>
          <p:grpSpPr>
            <a:xfrm>
              <a:off x="5747631" y="5316155"/>
              <a:ext cx="1025826" cy="604852"/>
              <a:chOff x="9117601" y="1599941"/>
              <a:chExt cx="1025826" cy="604852"/>
            </a:xfrm>
            <a:solidFill>
              <a:schemeClr val="tx1"/>
            </a:solidFill>
          </p:grpSpPr>
          <p:sp>
            <p:nvSpPr>
              <p:cNvPr id="127" name="Rectangle 126">
                <a:extLst>
                  <a:ext uri="{FF2B5EF4-FFF2-40B4-BE49-F238E27FC236}">
                    <a16:creationId xmlns:a16="http://schemas.microsoft.com/office/drawing/2014/main" id="{626FF2E2-C80D-4426-9FB5-35EE08187E4C}"/>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505050"/>
                  </a:solidFill>
                  <a:latin typeface="Segoe UI Semilight"/>
                  <a:cs typeface="Segoe UI Light" panose="020B0502040204020203" pitchFamily="34" charset="0"/>
                </a:endParaRPr>
              </a:p>
            </p:txBody>
          </p:sp>
          <p:sp>
            <p:nvSpPr>
              <p:cNvPr id="128" name="Rectangle 127">
                <a:extLst>
                  <a:ext uri="{FF2B5EF4-FFF2-40B4-BE49-F238E27FC236}">
                    <a16:creationId xmlns:a16="http://schemas.microsoft.com/office/drawing/2014/main" id="{AC692A0D-7252-44F9-BDF9-2D0E55517B4D}"/>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505050"/>
                  </a:solidFill>
                  <a:latin typeface="Segoe UI Semilight"/>
                  <a:cs typeface="Segoe UI Light" panose="020B0502040204020203" pitchFamily="34" charset="0"/>
                </a:endParaRPr>
              </a:p>
            </p:txBody>
          </p:sp>
          <p:sp>
            <p:nvSpPr>
              <p:cNvPr id="129" name="Rectangle 128">
                <a:extLst>
                  <a:ext uri="{FF2B5EF4-FFF2-40B4-BE49-F238E27FC236}">
                    <a16:creationId xmlns:a16="http://schemas.microsoft.com/office/drawing/2014/main" id="{D37BDFF1-F455-4B4F-B4FE-C0306C1FE12B}"/>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505050"/>
                    </a:solidFill>
                    <a:latin typeface="Segoe UI Semilight"/>
                    <a:cs typeface="Segoe UI Light" panose="020B0502040204020203" pitchFamily="34" charset="0"/>
                  </a:rPr>
                  <a:t>Sproc</a:t>
                </a:r>
              </a:p>
            </p:txBody>
          </p:sp>
        </p:grpSp>
        <p:grpSp>
          <p:nvGrpSpPr>
            <p:cNvPr id="116" name="Group 115">
              <a:extLst>
                <a:ext uri="{FF2B5EF4-FFF2-40B4-BE49-F238E27FC236}">
                  <a16:creationId xmlns:a16="http://schemas.microsoft.com/office/drawing/2014/main" id="{6B685D4F-0A82-4727-8F31-2B11633DE76F}"/>
                </a:ext>
              </a:extLst>
            </p:cNvPr>
            <p:cNvGrpSpPr/>
            <p:nvPr/>
          </p:nvGrpSpPr>
          <p:grpSpPr>
            <a:xfrm>
              <a:off x="7175725" y="5311510"/>
              <a:ext cx="1025826" cy="604852"/>
              <a:chOff x="9117601" y="1599941"/>
              <a:chExt cx="1025826" cy="604852"/>
            </a:xfrm>
            <a:solidFill>
              <a:schemeClr val="tx1"/>
            </a:solidFill>
          </p:grpSpPr>
          <p:sp>
            <p:nvSpPr>
              <p:cNvPr id="124" name="Rectangle 123">
                <a:extLst>
                  <a:ext uri="{FF2B5EF4-FFF2-40B4-BE49-F238E27FC236}">
                    <a16:creationId xmlns:a16="http://schemas.microsoft.com/office/drawing/2014/main" id="{31F71118-D71E-40D4-9729-4C3AC6930B01}"/>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505050"/>
                  </a:solidFill>
                  <a:latin typeface="Segoe UI Semilight"/>
                  <a:cs typeface="Segoe UI Light" panose="020B0502040204020203" pitchFamily="34" charset="0"/>
                </a:endParaRPr>
              </a:p>
            </p:txBody>
          </p:sp>
          <p:sp>
            <p:nvSpPr>
              <p:cNvPr id="125" name="Rectangle 124">
                <a:extLst>
                  <a:ext uri="{FF2B5EF4-FFF2-40B4-BE49-F238E27FC236}">
                    <a16:creationId xmlns:a16="http://schemas.microsoft.com/office/drawing/2014/main" id="{A77C85A8-E1BA-45F7-A5DB-31D386453ADC}"/>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505050"/>
                  </a:solidFill>
                  <a:latin typeface="Segoe UI Semilight"/>
                  <a:cs typeface="Segoe UI Light" panose="020B0502040204020203" pitchFamily="34" charset="0"/>
                </a:endParaRPr>
              </a:p>
            </p:txBody>
          </p:sp>
          <p:sp>
            <p:nvSpPr>
              <p:cNvPr id="126" name="Rectangle 125">
                <a:extLst>
                  <a:ext uri="{FF2B5EF4-FFF2-40B4-BE49-F238E27FC236}">
                    <a16:creationId xmlns:a16="http://schemas.microsoft.com/office/drawing/2014/main" id="{4BAFEC71-3C9A-4905-B0B2-A478A4AE6A2D}"/>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505050"/>
                    </a:solidFill>
                    <a:latin typeface="Segoe UI Semilight"/>
                    <a:cs typeface="Segoe UI Light" panose="020B0502040204020203" pitchFamily="34" charset="0"/>
                  </a:rPr>
                  <a:t>Trigger</a:t>
                </a:r>
              </a:p>
            </p:txBody>
          </p:sp>
        </p:grpSp>
        <p:grpSp>
          <p:nvGrpSpPr>
            <p:cNvPr id="117" name="Group 116">
              <a:extLst>
                <a:ext uri="{FF2B5EF4-FFF2-40B4-BE49-F238E27FC236}">
                  <a16:creationId xmlns:a16="http://schemas.microsoft.com/office/drawing/2014/main" id="{BC3C0711-DA03-4EFF-805B-F34F8A29FFD7}"/>
                </a:ext>
              </a:extLst>
            </p:cNvPr>
            <p:cNvGrpSpPr/>
            <p:nvPr/>
          </p:nvGrpSpPr>
          <p:grpSpPr>
            <a:xfrm>
              <a:off x="8603819" y="5306865"/>
              <a:ext cx="1025826" cy="604852"/>
              <a:chOff x="9117601" y="1599941"/>
              <a:chExt cx="1025826" cy="604852"/>
            </a:xfrm>
            <a:solidFill>
              <a:schemeClr val="tx1"/>
            </a:solidFill>
          </p:grpSpPr>
          <p:sp>
            <p:nvSpPr>
              <p:cNvPr id="121" name="Rectangle 120">
                <a:extLst>
                  <a:ext uri="{FF2B5EF4-FFF2-40B4-BE49-F238E27FC236}">
                    <a16:creationId xmlns:a16="http://schemas.microsoft.com/office/drawing/2014/main" id="{23632CF4-9A59-4268-8EA9-B81208C3DCB6}"/>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505050"/>
                  </a:solidFill>
                  <a:latin typeface="Segoe UI Semilight"/>
                  <a:cs typeface="Segoe UI Light" panose="020B0502040204020203" pitchFamily="34" charset="0"/>
                </a:endParaRPr>
              </a:p>
            </p:txBody>
          </p:sp>
          <p:sp>
            <p:nvSpPr>
              <p:cNvPr id="122" name="Rectangle 121">
                <a:extLst>
                  <a:ext uri="{FF2B5EF4-FFF2-40B4-BE49-F238E27FC236}">
                    <a16:creationId xmlns:a16="http://schemas.microsoft.com/office/drawing/2014/main" id="{1FE246AF-2976-4FCC-8612-88DCF27BB122}"/>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900">
                  <a:solidFill>
                    <a:srgbClr val="505050"/>
                  </a:solidFill>
                  <a:latin typeface="Segoe UI Semilight"/>
                  <a:cs typeface="Segoe UI Light" panose="020B0502040204020203" pitchFamily="34" charset="0"/>
                </a:endParaRPr>
              </a:p>
            </p:txBody>
          </p:sp>
          <p:sp>
            <p:nvSpPr>
              <p:cNvPr id="123" name="Rectangle 122">
                <a:extLst>
                  <a:ext uri="{FF2B5EF4-FFF2-40B4-BE49-F238E27FC236}">
                    <a16:creationId xmlns:a16="http://schemas.microsoft.com/office/drawing/2014/main" id="{287AE6AF-F0E0-4365-AFB9-49479DF4F207}"/>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900">
                    <a:solidFill>
                      <a:srgbClr val="505050"/>
                    </a:solidFill>
                    <a:latin typeface="Segoe UI Semilight"/>
                    <a:cs typeface="Segoe UI Light" panose="020B0502040204020203" pitchFamily="34" charset="0"/>
                  </a:rPr>
                  <a:t>UDF</a:t>
                </a:r>
              </a:p>
            </p:txBody>
          </p:sp>
        </p:grpSp>
        <p:cxnSp>
          <p:nvCxnSpPr>
            <p:cNvPr id="118" name="Connector: Elbow 117">
              <a:extLst>
                <a:ext uri="{FF2B5EF4-FFF2-40B4-BE49-F238E27FC236}">
                  <a16:creationId xmlns:a16="http://schemas.microsoft.com/office/drawing/2014/main" id="{B10D7141-624B-4783-B539-E732B84A343A}"/>
                </a:ext>
              </a:extLst>
            </p:cNvPr>
            <p:cNvCxnSpPr>
              <a:cxnSpLocks/>
              <a:endCxn id="127" idx="0"/>
            </p:cNvCxnSpPr>
            <p:nvPr/>
          </p:nvCxnSpPr>
          <p:spPr>
            <a:xfrm rot="16200000" flipH="1">
              <a:off x="4857773" y="3853398"/>
              <a:ext cx="391350" cy="2534164"/>
            </a:xfrm>
            <a:prstGeom prst="bentConnector3">
              <a:avLst>
                <a:gd name="adj1" fmla="val 4930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4E96A159-6DD1-45F4-833F-009C87945F3E}"/>
                </a:ext>
              </a:extLst>
            </p:cNvPr>
            <p:cNvCxnSpPr>
              <a:cxnSpLocks/>
              <a:endCxn id="124" idx="0"/>
            </p:cNvCxnSpPr>
            <p:nvPr/>
          </p:nvCxnSpPr>
          <p:spPr>
            <a:xfrm rot="16200000" flipH="1">
              <a:off x="5574143" y="3137028"/>
              <a:ext cx="386705" cy="3962258"/>
            </a:xfrm>
            <a:prstGeom prst="bentConnector3">
              <a:avLst>
                <a:gd name="adj1" fmla="val 4894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20" name="Connector: Elbow 119">
              <a:extLst>
                <a:ext uri="{FF2B5EF4-FFF2-40B4-BE49-F238E27FC236}">
                  <a16:creationId xmlns:a16="http://schemas.microsoft.com/office/drawing/2014/main" id="{00766081-6BD0-4C15-8C0F-F20597486DE9}"/>
                </a:ext>
              </a:extLst>
            </p:cNvPr>
            <p:cNvCxnSpPr>
              <a:cxnSpLocks/>
              <a:endCxn id="121" idx="0"/>
            </p:cNvCxnSpPr>
            <p:nvPr/>
          </p:nvCxnSpPr>
          <p:spPr>
            <a:xfrm rot="16200000" flipH="1">
              <a:off x="6290512" y="2420659"/>
              <a:ext cx="382060" cy="5390352"/>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cxnSp>
        <p:nvCxnSpPr>
          <p:cNvPr id="130" name="Connector: Elbow 129">
            <a:extLst>
              <a:ext uri="{FF2B5EF4-FFF2-40B4-BE49-F238E27FC236}">
                <a16:creationId xmlns:a16="http://schemas.microsoft.com/office/drawing/2014/main" id="{A0807645-374F-420F-8950-086CF2EE6E6D}"/>
              </a:ext>
            </a:extLst>
          </p:cNvPr>
          <p:cNvCxnSpPr>
            <a:cxnSpLocks/>
            <a:endCxn id="111" idx="0"/>
          </p:cNvCxnSpPr>
          <p:nvPr/>
        </p:nvCxnSpPr>
        <p:spPr>
          <a:xfrm rot="16200000" flipH="1">
            <a:off x="4812120" y="3370022"/>
            <a:ext cx="283061" cy="5113834"/>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15D26BB8-55CE-4EB4-9D67-D2E405C0EFED}"/>
              </a:ext>
            </a:extLst>
          </p:cNvPr>
          <p:cNvSpPr/>
          <p:nvPr/>
        </p:nvSpPr>
        <p:spPr>
          <a:xfrm>
            <a:off x="3747071" y="6020804"/>
            <a:ext cx="3152733" cy="57684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a:solidFill>
                <a:prstClr val="white"/>
              </a:solidFill>
              <a:latin typeface="Calibri" panose="020F0502020204030204"/>
            </a:endParaRPr>
          </a:p>
        </p:txBody>
      </p:sp>
      <p:sp>
        <p:nvSpPr>
          <p:cNvPr id="132" name="Rectangle 131">
            <a:extLst>
              <a:ext uri="{FF2B5EF4-FFF2-40B4-BE49-F238E27FC236}">
                <a16:creationId xmlns:a16="http://schemas.microsoft.com/office/drawing/2014/main" id="{246C0147-5BBC-4A86-ABE0-C62698CB3D94}"/>
              </a:ext>
            </a:extLst>
          </p:cNvPr>
          <p:cNvSpPr/>
          <p:nvPr/>
        </p:nvSpPr>
        <p:spPr>
          <a:xfrm>
            <a:off x="6971091" y="6020804"/>
            <a:ext cx="988976" cy="57684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2696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4"/>
                                        </p:tgtEl>
                                      </p:cBhvr>
                                    </p:animEffect>
                                    <p:set>
                                      <p:cBhvr>
                                        <p:cTn id="7" dur="1" fill="hold">
                                          <p:stCondLst>
                                            <p:cond delay="499"/>
                                          </p:stCondLst>
                                        </p:cTn>
                                        <p:tgtEl>
                                          <p:spTgt spid="9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fade">
                                      <p:cBhvr>
                                        <p:cTn id="13" dur="500"/>
                                        <p:tgtEl>
                                          <p:spTgt spid="1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31"/>
                                        </p:tgtEl>
                                      </p:cBhvr>
                                    </p:animEffect>
                                    <p:set>
                                      <p:cBhvr>
                                        <p:cTn id="18" dur="1" fill="hold">
                                          <p:stCondLst>
                                            <p:cond delay="499"/>
                                          </p:stCondLst>
                                        </p:cTn>
                                        <p:tgtEl>
                                          <p:spTgt spid="13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32"/>
                                        </p:tgtEl>
                                        <p:attrNameLst>
                                          <p:attrName>style.visibility</p:attrName>
                                        </p:attrNameLst>
                                      </p:cBhvr>
                                      <p:to>
                                        <p:strVal val="visible"/>
                                      </p:to>
                                    </p:set>
                                    <p:animEffect transition="in" filter="fade">
                                      <p:cBhvr>
                                        <p:cTn id="21" dur="500"/>
                                        <p:tgtEl>
                                          <p:spTgt spid="132"/>
                                        </p:tgtEl>
                                      </p:cBhvr>
                                    </p:animEffect>
                                  </p:childTnLst>
                                </p:cTn>
                              </p:par>
                              <p:par>
                                <p:cTn id="22" presetID="10" presetClass="entr" presetSubtype="0"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500"/>
                                        <p:tgtEl>
                                          <p:spTgt spid="110"/>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31" grpId="0" animBg="1"/>
      <p:bldP spid="131" grpId="1" animBg="1"/>
      <p:bldP spid="1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509F8D6-A7E6-4D49-A154-696D206EE913}"/>
              </a:ext>
            </a:extLst>
          </p:cNvPr>
          <p:cNvSpPr>
            <a:spLocks noChangeArrowheads="1"/>
          </p:cNvSpPr>
          <p:nvPr/>
        </p:nvSpPr>
        <p:spPr bwMode="auto">
          <a:xfrm>
            <a:off x="914400" y="3907301"/>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dirty="0"/>
          </a:p>
        </p:txBody>
      </p:sp>
      <p:sp>
        <p:nvSpPr>
          <p:cNvPr id="16386" name="Rectangle 8">
            <a:extLst>
              <a:ext uri="{FF2B5EF4-FFF2-40B4-BE49-F238E27FC236}">
                <a16:creationId xmlns:a16="http://schemas.microsoft.com/office/drawing/2014/main" id="{FB01269D-3CDD-48AB-814E-C9231F406B69}"/>
              </a:ext>
            </a:extLst>
          </p:cNvPr>
          <p:cNvSpPr>
            <a:spLocks noChangeArrowheads="1"/>
          </p:cNvSpPr>
          <p:nvPr/>
        </p:nvSpPr>
        <p:spPr bwMode="auto">
          <a:xfrm>
            <a:off x="914400" y="5410200"/>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dirty="0"/>
          </a:p>
        </p:txBody>
      </p:sp>
      <p:sp>
        <p:nvSpPr>
          <p:cNvPr id="16387" name="Rectangle 7">
            <a:extLst>
              <a:ext uri="{FF2B5EF4-FFF2-40B4-BE49-F238E27FC236}">
                <a16:creationId xmlns:a16="http://schemas.microsoft.com/office/drawing/2014/main" id="{D340D6A2-3E1F-4C02-8ED8-05F2ABC6F961}"/>
              </a:ext>
            </a:extLst>
          </p:cNvPr>
          <p:cNvSpPr>
            <a:spLocks noChangeArrowheads="1"/>
          </p:cNvSpPr>
          <p:nvPr/>
        </p:nvSpPr>
        <p:spPr bwMode="auto">
          <a:xfrm>
            <a:off x="914400" y="4648200"/>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8" name="Rectangle 6">
            <a:extLst>
              <a:ext uri="{FF2B5EF4-FFF2-40B4-BE49-F238E27FC236}">
                <a16:creationId xmlns:a16="http://schemas.microsoft.com/office/drawing/2014/main" id="{9CFDA5F6-DCDC-46D4-9459-03682A719643}"/>
              </a:ext>
            </a:extLst>
          </p:cNvPr>
          <p:cNvSpPr>
            <a:spLocks noChangeArrowheads="1"/>
          </p:cNvSpPr>
          <p:nvPr/>
        </p:nvSpPr>
        <p:spPr bwMode="auto">
          <a:xfrm>
            <a:off x="914400" y="3656013"/>
            <a:ext cx="7315200" cy="9921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9" name="Rectangle 5">
            <a:extLst>
              <a:ext uri="{FF2B5EF4-FFF2-40B4-BE49-F238E27FC236}">
                <a16:creationId xmlns:a16="http://schemas.microsoft.com/office/drawing/2014/main" id="{DC732DDA-8C08-47AF-83D8-B661D874203A}"/>
              </a:ext>
            </a:extLst>
          </p:cNvPr>
          <p:cNvSpPr>
            <a:spLocks noChangeArrowheads="1"/>
          </p:cNvSpPr>
          <p:nvPr/>
        </p:nvSpPr>
        <p:spPr bwMode="auto">
          <a:xfrm>
            <a:off x="914400" y="2894013"/>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0" name="Rectangle 4">
            <a:extLst>
              <a:ext uri="{FF2B5EF4-FFF2-40B4-BE49-F238E27FC236}">
                <a16:creationId xmlns:a16="http://schemas.microsoft.com/office/drawing/2014/main" id="{0DDF024F-8944-4D69-A735-19BD88078D40}"/>
              </a:ext>
            </a:extLst>
          </p:cNvPr>
          <p:cNvSpPr>
            <a:spLocks noChangeArrowheads="1"/>
          </p:cNvSpPr>
          <p:nvPr/>
        </p:nvSpPr>
        <p:spPr bwMode="auto">
          <a:xfrm>
            <a:off x="914400" y="1828800"/>
            <a:ext cx="7315200" cy="1065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1" name="Rectangle 3">
            <a:extLst>
              <a:ext uri="{FF2B5EF4-FFF2-40B4-BE49-F238E27FC236}">
                <a16:creationId xmlns:a16="http://schemas.microsoft.com/office/drawing/2014/main" id="{ECE947CF-F1B3-4428-AA52-88ED72C9C0F4}"/>
              </a:ext>
            </a:extLst>
          </p:cNvPr>
          <p:cNvSpPr>
            <a:spLocks noChangeArrowheads="1"/>
          </p:cNvSpPr>
          <p:nvPr/>
        </p:nvSpPr>
        <p:spPr bwMode="auto">
          <a:xfrm>
            <a:off x="914400" y="1600200"/>
            <a:ext cx="7315200" cy="228600"/>
          </a:xfrm>
          <a:prstGeom prst="rect">
            <a:avLst/>
          </a:prstGeom>
          <a:solidFill>
            <a:schemeClr val="bg1"/>
          </a:solidFill>
          <a:ln w="9525" algn="ctr">
            <a:solidFill>
              <a:schemeClr val="tx1"/>
            </a:solidFill>
            <a:round/>
            <a:headEnd/>
            <a:tailEnd/>
          </a:ln>
          <a:effectLs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3" name="Content Placeholder 2">
            <a:extLst>
              <a:ext uri="{FF2B5EF4-FFF2-40B4-BE49-F238E27FC236}">
                <a16:creationId xmlns:a16="http://schemas.microsoft.com/office/drawing/2014/main" id="{15FA9BC3-7711-410C-999D-BD219D65CE7E}"/>
              </a:ext>
            </a:extLst>
          </p:cNvPr>
          <p:cNvSpPr>
            <a:spLocks noGrp="1"/>
          </p:cNvSpPr>
          <p:nvPr>
            <p:ph idx="1"/>
          </p:nvPr>
        </p:nvSpPr>
        <p:spPr>
          <a:xfrm>
            <a:off x="990600" y="1612900"/>
            <a:ext cx="8439150" cy="4106863"/>
          </a:xfrm>
        </p:spPr>
        <p:txBody>
          <a:bodyPr/>
          <a:lstStyle/>
          <a:p>
            <a:pPr marL="0" indent="0" eaLnBrk="1" hangingPunct="1">
              <a:buFont typeface="Times" panose="02020603050405020304" pitchFamily="18" charset="0"/>
              <a:buNone/>
              <a:defRPr/>
            </a:pPr>
            <a:r>
              <a:rPr lang="de-DE" dirty="0"/>
              <a:t>21. März	Einführung in das Internet der Dinge</a:t>
            </a:r>
          </a:p>
          <a:p>
            <a:pPr marL="0" indent="0" eaLnBrk="1" hangingPunct="1">
              <a:buFont typeface="Times" panose="02020603050405020304" pitchFamily="18" charset="0"/>
              <a:buNone/>
              <a:defRPr/>
            </a:pPr>
            <a:r>
              <a:rPr lang="en-US" dirty="0"/>
              <a:t>28. </a:t>
            </a:r>
            <a:r>
              <a:rPr lang="en-US" dirty="0" err="1"/>
              <a:t>März</a:t>
            </a:r>
            <a:r>
              <a:rPr lang="en-US" dirty="0"/>
              <a:t>	IoT </a:t>
            </a:r>
            <a:r>
              <a:rPr lang="en-US" dirty="0" err="1"/>
              <a:t>Architekturen</a:t>
            </a:r>
            <a:endParaRPr lang="en-US" dirty="0"/>
          </a:p>
          <a:p>
            <a:pPr marL="0" indent="0" eaLnBrk="1" hangingPunct="1">
              <a:buFont typeface="Times" panose="02020603050405020304" pitchFamily="18" charset="0"/>
              <a:buNone/>
              <a:defRPr/>
            </a:pPr>
            <a:r>
              <a:rPr lang="en-US" dirty="0"/>
              <a:t>4. April	Things und </a:t>
            </a:r>
            <a:r>
              <a:rPr lang="en-US" dirty="0" err="1"/>
              <a:t>Sensoren</a:t>
            </a:r>
            <a:endParaRPr lang="en-US" dirty="0"/>
          </a:p>
          <a:p>
            <a:pPr marL="0" indent="0" eaLnBrk="1" hangingPunct="1">
              <a:buFont typeface="Times" panose="02020603050405020304" pitchFamily="18" charset="0"/>
              <a:buNone/>
              <a:defRPr/>
            </a:pPr>
            <a:r>
              <a:rPr lang="en-US" dirty="0"/>
              <a:t>11. April	From Device to Cloud</a:t>
            </a:r>
          </a:p>
          <a:p>
            <a:pPr marL="0" indent="0" eaLnBrk="1" hangingPunct="1">
              <a:buFont typeface="Times" panose="02020603050405020304" pitchFamily="18" charset="0"/>
              <a:buNone/>
              <a:defRPr/>
            </a:pPr>
            <a:r>
              <a:rPr lang="en-US" dirty="0">
                <a:solidFill>
                  <a:schemeClr val="accent3"/>
                </a:solidFill>
              </a:rPr>
              <a:t>18. April	</a:t>
            </a:r>
            <a:r>
              <a:rPr lang="en-US" dirty="0" err="1">
                <a:solidFill>
                  <a:schemeClr val="accent3"/>
                </a:solidFill>
              </a:rPr>
              <a:t>Vorlesungsfrei</a:t>
            </a:r>
            <a:r>
              <a:rPr lang="en-US" dirty="0">
                <a:solidFill>
                  <a:schemeClr val="accent3"/>
                </a:solidFill>
              </a:rPr>
              <a:t> – </a:t>
            </a:r>
            <a:r>
              <a:rPr lang="en-US" dirty="0" err="1">
                <a:solidFill>
                  <a:schemeClr val="accent3"/>
                </a:solidFill>
              </a:rPr>
              <a:t>Ostern</a:t>
            </a:r>
            <a:endParaRPr lang="en-US" dirty="0">
              <a:solidFill>
                <a:schemeClr val="accent3"/>
              </a:solidFill>
            </a:endParaRPr>
          </a:p>
          <a:p>
            <a:pPr marL="0" indent="0" eaLnBrk="1" hangingPunct="1">
              <a:buFont typeface="Times" panose="02020603050405020304" pitchFamily="18" charset="0"/>
              <a:buNone/>
              <a:defRPr/>
            </a:pPr>
            <a:r>
              <a:rPr lang="en-US" dirty="0"/>
              <a:t>25. April	IoT Analytics</a:t>
            </a:r>
          </a:p>
          <a:p>
            <a:pPr marL="0" indent="0" eaLnBrk="1" hangingPunct="1">
              <a:buFont typeface="Times" panose="02020603050405020304" pitchFamily="18" charset="0"/>
              <a:buNone/>
              <a:defRPr/>
            </a:pPr>
            <a:r>
              <a:rPr lang="it-IT" dirty="0"/>
              <a:t>02. Mai	Big Data in IoT</a:t>
            </a:r>
          </a:p>
          <a:p>
            <a:pPr marL="0" indent="0" eaLnBrk="1" hangingPunct="1">
              <a:buFont typeface="Times" panose="02020603050405020304" pitchFamily="18" charset="0"/>
              <a:buNone/>
              <a:defRPr/>
            </a:pPr>
            <a:r>
              <a:rPr lang="en-US" dirty="0"/>
              <a:t>9. Mai	Data Exploration</a:t>
            </a:r>
          </a:p>
          <a:p>
            <a:pPr marL="0" indent="0" eaLnBrk="1" hangingPunct="1">
              <a:buFont typeface="Times" panose="02020603050405020304" pitchFamily="18" charset="0"/>
              <a:buNone/>
              <a:defRPr/>
            </a:pPr>
            <a:r>
              <a:rPr lang="en-US" dirty="0"/>
              <a:t>16. Mai	IoT </a:t>
            </a:r>
            <a:r>
              <a:rPr lang="en-US" dirty="0" err="1"/>
              <a:t>Platformen</a:t>
            </a:r>
            <a:endParaRPr lang="en-US" dirty="0"/>
          </a:p>
          <a:p>
            <a:pPr marL="0" indent="0" eaLnBrk="1" hangingPunct="1">
              <a:buFont typeface="Times" panose="02020603050405020304" pitchFamily="18" charset="0"/>
              <a:buNone/>
              <a:defRPr/>
            </a:pPr>
            <a:r>
              <a:rPr lang="de-DE" dirty="0"/>
              <a:t>23. Mai	Entwicklung einer </a:t>
            </a:r>
            <a:r>
              <a:rPr lang="de-DE" dirty="0" err="1"/>
              <a:t>IoT</a:t>
            </a:r>
            <a:r>
              <a:rPr lang="de-DE" dirty="0"/>
              <a:t> Lösung</a:t>
            </a:r>
          </a:p>
          <a:p>
            <a:pPr marL="0" indent="0" eaLnBrk="1" hangingPunct="1">
              <a:buFont typeface="Times" panose="02020603050405020304" pitchFamily="18" charset="0"/>
              <a:buNone/>
              <a:defRPr/>
            </a:pPr>
            <a:r>
              <a:rPr lang="de-DE" dirty="0">
                <a:solidFill>
                  <a:schemeClr val="accent3"/>
                </a:solidFill>
              </a:rPr>
              <a:t>30. Mai	Vorlesungsfrei; Christi Himmelfahrt</a:t>
            </a:r>
          </a:p>
          <a:p>
            <a:pPr marL="0" indent="0" eaLnBrk="1" hangingPunct="1">
              <a:buFont typeface="Times" panose="02020603050405020304" pitchFamily="18" charset="0"/>
              <a:buNone/>
              <a:defRPr/>
            </a:pPr>
            <a:r>
              <a:rPr lang="en-US" dirty="0"/>
              <a:t>05. </a:t>
            </a:r>
            <a:r>
              <a:rPr lang="en-US" dirty="0" err="1"/>
              <a:t>Juni</a:t>
            </a:r>
            <a:r>
              <a:rPr lang="en-US" dirty="0"/>
              <a:t>	opt. </a:t>
            </a:r>
            <a:r>
              <a:rPr lang="en-US" dirty="0" err="1"/>
              <a:t>Gastvortrag</a:t>
            </a:r>
            <a:r>
              <a:rPr lang="en-US" dirty="0"/>
              <a:t> – </a:t>
            </a:r>
            <a:r>
              <a:rPr lang="en-US" dirty="0" err="1"/>
              <a:t>Digitalisierung</a:t>
            </a:r>
            <a:endParaRPr lang="en-US" dirty="0"/>
          </a:p>
          <a:p>
            <a:pPr marL="0" indent="0" eaLnBrk="1" hangingPunct="1">
              <a:buFont typeface="Times" panose="02020603050405020304" pitchFamily="18" charset="0"/>
              <a:buNone/>
              <a:defRPr/>
            </a:pPr>
            <a:r>
              <a:rPr lang="it-IT" dirty="0"/>
              <a:t>13. </a:t>
            </a:r>
            <a:r>
              <a:rPr lang="it-IT" dirty="0" err="1"/>
              <a:t>Juni</a:t>
            </a:r>
            <a:r>
              <a:rPr lang="it-IT" dirty="0"/>
              <a:t>	Data Science in IoT</a:t>
            </a:r>
          </a:p>
          <a:p>
            <a:pPr marL="0" indent="0" eaLnBrk="1" hangingPunct="1">
              <a:buFont typeface="Times" panose="02020603050405020304" pitchFamily="18" charset="0"/>
              <a:buNone/>
              <a:defRPr/>
            </a:pPr>
            <a:r>
              <a:rPr lang="en-US" dirty="0">
                <a:solidFill>
                  <a:schemeClr val="accent3"/>
                </a:solidFill>
              </a:rPr>
              <a:t>20. </a:t>
            </a:r>
            <a:r>
              <a:rPr lang="en-US" dirty="0" err="1">
                <a:solidFill>
                  <a:schemeClr val="accent3"/>
                </a:solidFill>
              </a:rPr>
              <a:t>Juni</a:t>
            </a:r>
            <a:r>
              <a:rPr lang="en-US" dirty="0">
                <a:solidFill>
                  <a:schemeClr val="accent3"/>
                </a:solidFill>
              </a:rPr>
              <a:t>	</a:t>
            </a:r>
            <a:r>
              <a:rPr lang="en-US" dirty="0" err="1">
                <a:solidFill>
                  <a:schemeClr val="accent3"/>
                </a:solidFill>
              </a:rPr>
              <a:t>Vorlesungsfrei</a:t>
            </a:r>
            <a:r>
              <a:rPr lang="en-US" dirty="0">
                <a:solidFill>
                  <a:schemeClr val="accent3"/>
                </a:solidFill>
              </a:rPr>
              <a:t> – </a:t>
            </a:r>
            <a:r>
              <a:rPr lang="en-US" dirty="0" err="1">
                <a:solidFill>
                  <a:schemeClr val="accent3"/>
                </a:solidFill>
              </a:rPr>
              <a:t>Fronleichnam</a:t>
            </a:r>
            <a:endParaRPr lang="en-US" dirty="0">
              <a:solidFill>
                <a:schemeClr val="accent3"/>
              </a:solidFill>
            </a:endParaRPr>
          </a:p>
          <a:p>
            <a:pPr marL="0" indent="0" eaLnBrk="1" hangingPunct="1">
              <a:buFont typeface="Times" panose="02020603050405020304" pitchFamily="18" charset="0"/>
              <a:buNone/>
              <a:defRPr/>
            </a:pPr>
            <a:r>
              <a:rPr lang="en-US" dirty="0"/>
              <a:t>27. </a:t>
            </a:r>
            <a:r>
              <a:rPr lang="en-US" dirty="0" err="1"/>
              <a:t>Juni</a:t>
            </a:r>
            <a:r>
              <a:rPr lang="en-US" dirty="0"/>
              <a:t>	</a:t>
            </a:r>
            <a:r>
              <a:rPr lang="en-US" dirty="0" err="1"/>
              <a:t>Intelligente</a:t>
            </a:r>
            <a:r>
              <a:rPr lang="en-US" dirty="0"/>
              <a:t> Cloud und </a:t>
            </a:r>
            <a:r>
              <a:rPr lang="en-US" dirty="0" err="1"/>
              <a:t>intelligente</a:t>
            </a:r>
            <a:r>
              <a:rPr lang="en-US" dirty="0"/>
              <a:t> Edge</a:t>
            </a:r>
          </a:p>
          <a:p>
            <a:pPr marL="0" indent="0" eaLnBrk="1" hangingPunct="1">
              <a:buFont typeface="Times" panose="02020603050405020304" pitchFamily="18" charset="0"/>
              <a:buNone/>
              <a:defRPr/>
            </a:pPr>
            <a:r>
              <a:rPr lang="de-DE" dirty="0"/>
              <a:t>04. Juli	</a:t>
            </a:r>
            <a:r>
              <a:rPr lang="de-DE" dirty="0" err="1"/>
              <a:t>PStA</a:t>
            </a:r>
            <a:r>
              <a:rPr lang="de-DE" dirty="0"/>
              <a:t> </a:t>
            </a:r>
            <a:r>
              <a:rPr lang="de-DE" dirty="0" err="1"/>
              <a:t>Abschlusspraesentationen</a:t>
            </a:r>
            <a:endParaRPr lang="de-DE" dirty="0"/>
          </a:p>
        </p:txBody>
      </p:sp>
      <p:sp>
        <p:nvSpPr>
          <p:cNvPr id="16393" name="Title 1">
            <a:extLst>
              <a:ext uri="{FF2B5EF4-FFF2-40B4-BE49-F238E27FC236}">
                <a16:creationId xmlns:a16="http://schemas.microsoft.com/office/drawing/2014/main" id="{3D9DDADF-C71A-44CF-86DD-96CE10AE57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a:t>Überblick</a:t>
            </a:r>
          </a:p>
        </p:txBody>
      </p:sp>
      <p:sp>
        <p:nvSpPr>
          <p:cNvPr id="16394" name="Pfeil nach unten 3">
            <a:extLst>
              <a:ext uri="{FF2B5EF4-FFF2-40B4-BE49-F238E27FC236}">
                <a16:creationId xmlns:a16="http://schemas.microsoft.com/office/drawing/2014/main" id="{47D2FEB0-D226-493D-8F24-E7C7A13D7FF5}"/>
              </a:ext>
            </a:extLst>
          </p:cNvPr>
          <p:cNvSpPr>
            <a:spLocks noChangeArrowheads="1"/>
          </p:cNvSpPr>
          <p:nvPr/>
        </p:nvSpPr>
        <p:spPr bwMode="auto">
          <a:xfrm>
            <a:off x="6248400" y="2984501"/>
            <a:ext cx="381000" cy="2425699"/>
          </a:xfrm>
          <a:prstGeom prst="downArrow">
            <a:avLst>
              <a:gd name="adj1" fmla="val 50000"/>
              <a:gd name="adj2" fmla="val 50002"/>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5" name="Textfeld 4">
            <a:extLst>
              <a:ext uri="{FF2B5EF4-FFF2-40B4-BE49-F238E27FC236}">
                <a16:creationId xmlns:a16="http://schemas.microsoft.com/office/drawing/2014/main" id="{2A89C426-FD31-4F20-B17F-3813F5BA2187}"/>
              </a:ext>
            </a:extLst>
          </p:cNvPr>
          <p:cNvSpPr txBox="1">
            <a:spLocks noChangeArrowheads="1"/>
          </p:cNvSpPr>
          <p:nvPr/>
        </p:nvSpPr>
        <p:spPr bwMode="auto">
          <a:xfrm>
            <a:off x="6587270" y="2913526"/>
            <a:ext cx="88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dirty="0" err="1"/>
              <a:t>PStA</a:t>
            </a:r>
            <a:endParaRPr lang="de-DE" altLang="de-DE" dirty="0"/>
          </a:p>
        </p:txBody>
      </p:sp>
      <p:cxnSp>
        <p:nvCxnSpPr>
          <p:cNvPr id="16396" name="Gerader Verbinder 6">
            <a:extLst>
              <a:ext uri="{FF2B5EF4-FFF2-40B4-BE49-F238E27FC236}">
                <a16:creationId xmlns:a16="http://schemas.microsoft.com/office/drawing/2014/main" id="{9B186505-4B14-459A-A1B4-B507D5A91980}"/>
              </a:ext>
            </a:extLst>
          </p:cNvPr>
          <p:cNvCxnSpPr>
            <a:cxnSpLocks noChangeShapeType="1"/>
          </p:cNvCxnSpPr>
          <p:nvPr/>
        </p:nvCxnSpPr>
        <p:spPr bwMode="auto">
          <a:xfrm>
            <a:off x="4305300" y="2971800"/>
            <a:ext cx="2095500" cy="0"/>
          </a:xfrm>
          <a:prstGeom prst="line">
            <a:avLst/>
          </a:prstGeom>
          <a:ln>
            <a:solidFill>
              <a:srgbClr val="FF0000"/>
            </a:solidFill>
            <a:headEnd/>
            <a:tailEnd/>
          </a:ln>
          <a:extLst/>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Abgerundetes Rechteck 69">
            <a:extLst>
              <a:ext uri="{FF2B5EF4-FFF2-40B4-BE49-F238E27FC236}">
                <a16:creationId xmlns:a16="http://schemas.microsoft.com/office/drawing/2014/main" id="{D2B952FD-E9C2-47F7-8DC5-B78CF08D42C9}"/>
              </a:ext>
            </a:extLst>
          </p:cNvPr>
          <p:cNvSpPr/>
          <p:nvPr/>
        </p:nvSpPr>
        <p:spPr bwMode="auto">
          <a:xfrm>
            <a:off x="6547891" y="1729475"/>
            <a:ext cx="2419785" cy="4671326"/>
          </a:xfrm>
          <a:prstGeom prst="round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9" name="Rectangle: Rounded Corners 38">
            <a:extLst>
              <a:ext uri="{FF2B5EF4-FFF2-40B4-BE49-F238E27FC236}">
                <a16:creationId xmlns:a16="http://schemas.microsoft.com/office/drawing/2014/main" id="{7CE3C206-E90A-4FAA-B68F-7B73363FDD3B}"/>
              </a:ext>
            </a:extLst>
          </p:cNvPr>
          <p:cNvSpPr/>
          <p:nvPr/>
        </p:nvSpPr>
        <p:spPr bwMode="auto">
          <a:xfrm>
            <a:off x="1577877" y="1729475"/>
            <a:ext cx="1512179" cy="467132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err="1">
                <a:ln>
                  <a:noFill/>
                </a:ln>
                <a:solidFill>
                  <a:schemeClr val="tx1"/>
                </a:solidFill>
                <a:effectLst/>
                <a:latin typeface="Arial" charset="0"/>
                <a:ea typeface="ＭＳ Ｐゴシック" charset="-128"/>
                <a:cs typeface="ＭＳ Ｐゴシック" charset="-128"/>
              </a:rPr>
              <a:t>IoT</a:t>
            </a:r>
            <a:r>
              <a:rPr kumimoji="0" lang="de-DE" sz="1400" b="0" i="0" u="none" strike="noStrike" cap="none" normalizeH="0" baseline="0" dirty="0">
                <a:ln>
                  <a:noFill/>
                </a:ln>
                <a:solidFill>
                  <a:schemeClr val="tx1"/>
                </a:solidFill>
                <a:effectLst/>
                <a:latin typeface="Arial" charset="0"/>
                <a:ea typeface="ＭＳ Ｐゴシック" charset="-128"/>
                <a:cs typeface="ＭＳ Ｐゴシック" charset="-128"/>
              </a:rPr>
              <a:t> Middleware</a:t>
            </a:r>
          </a:p>
        </p:txBody>
      </p:sp>
      <p:sp>
        <p:nvSpPr>
          <p:cNvPr id="70" name="Abgerundetes Rechteck 69"/>
          <p:cNvSpPr/>
          <p:nvPr/>
        </p:nvSpPr>
        <p:spPr bwMode="auto">
          <a:xfrm>
            <a:off x="3401754" y="1720418"/>
            <a:ext cx="2854363" cy="4671326"/>
          </a:xfrm>
          <a:prstGeom prst="round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 name="Titel 2"/>
          <p:cNvSpPr>
            <a:spLocks noGrp="1"/>
          </p:cNvSpPr>
          <p:nvPr>
            <p:ph type="title"/>
          </p:nvPr>
        </p:nvSpPr>
        <p:spPr/>
        <p:txBody>
          <a:bodyPr/>
          <a:lstStyle/>
          <a:p>
            <a:r>
              <a:rPr lang="en-US" dirty="0"/>
              <a:t>IoT Platform Architecture (v0.2)</a:t>
            </a:r>
            <a:endParaRPr lang="de-DE" dirty="0"/>
          </a:p>
        </p:txBody>
      </p:sp>
      <p:sp>
        <p:nvSpPr>
          <p:cNvPr id="10" name="Rechteck 9"/>
          <p:cNvSpPr/>
          <p:nvPr/>
        </p:nvSpPr>
        <p:spPr bwMode="auto">
          <a:xfrm>
            <a:off x="91645" y="2998559"/>
            <a:ext cx="818680" cy="7508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5" name="Textfeld 14"/>
          <p:cNvSpPr txBox="1"/>
          <p:nvPr/>
        </p:nvSpPr>
        <p:spPr>
          <a:xfrm>
            <a:off x="200753" y="1215366"/>
            <a:ext cx="721672" cy="307777"/>
          </a:xfrm>
          <a:prstGeom prst="rect">
            <a:avLst/>
          </a:prstGeom>
          <a:noFill/>
        </p:spPr>
        <p:txBody>
          <a:bodyPr wrap="none" rtlCol="0">
            <a:spAutoFit/>
          </a:bodyPr>
          <a:lstStyle/>
          <a:p>
            <a:r>
              <a:rPr lang="en-US" sz="1400" dirty="0"/>
              <a:t>Things</a:t>
            </a:r>
            <a:endParaRPr lang="de-DE" sz="1400" dirty="0"/>
          </a:p>
        </p:txBody>
      </p:sp>
      <p:sp>
        <p:nvSpPr>
          <p:cNvPr id="16" name="Rechteck 15"/>
          <p:cNvSpPr/>
          <p:nvPr/>
        </p:nvSpPr>
        <p:spPr bwMode="auto">
          <a:xfrm>
            <a:off x="1859709" y="4087239"/>
            <a:ext cx="990600" cy="65633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100" dirty="0">
                <a:solidFill>
                  <a:schemeClr val="tx2"/>
                </a:solidFill>
              </a:rPr>
              <a:t>Data Ingest </a:t>
            </a:r>
          </a:p>
          <a:p>
            <a:pPr algn="ctr"/>
            <a:r>
              <a:rPr lang="en-US" sz="1100" dirty="0">
                <a:solidFill>
                  <a:schemeClr val="tx2"/>
                </a:solidFill>
              </a:rPr>
              <a:t>(MQTT Broker)</a:t>
            </a:r>
            <a:endParaRPr lang="de-DE" sz="1100" dirty="0">
              <a:solidFill>
                <a:schemeClr val="tx2"/>
              </a:solidFill>
            </a:endParaRPr>
          </a:p>
        </p:txBody>
      </p:sp>
      <p:sp>
        <p:nvSpPr>
          <p:cNvPr id="18" name="Rechteck 17"/>
          <p:cNvSpPr/>
          <p:nvPr/>
        </p:nvSpPr>
        <p:spPr bwMode="auto">
          <a:xfrm>
            <a:off x="3595857" y="5603976"/>
            <a:ext cx="1547750" cy="5034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Immutable Master Data</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tx2"/>
                </a:solidFill>
                <a:latin typeface="Arial" charset="0"/>
                <a:ea typeface="ＭＳ Ｐゴシック" charset="-128"/>
                <a:cs typeface="ＭＳ Ｐゴシック" charset="-128"/>
              </a:rPr>
              <a:t>(Data Lake)</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22" name="Rechteck 21"/>
          <p:cNvSpPr/>
          <p:nvPr/>
        </p:nvSpPr>
        <p:spPr bwMode="auto">
          <a:xfrm>
            <a:off x="7924799" y="2163307"/>
            <a:ext cx="964821" cy="6858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tx1"/>
                </a:solidFill>
                <a:latin typeface="Arial" charset="0"/>
                <a:ea typeface="ＭＳ Ｐゴシック" charset="-128"/>
                <a:cs typeface="ＭＳ Ｐゴシック" charset="-128"/>
              </a:rPr>
              <a:t>BI</a:t>
            </a:r>
            <a:endParaRPr kumimoji="0" lang="de-DE" sz="18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3" name="Rechteck 22"/>
          <p:cNvSpPr/>
          <p:nvPr/>
        </p:nvSpPr>
        <p:spPr bwMode="auto">
          <a:xfrm>
            <a:off x="5033264" y="3762875"/>
            <a:ext cx="1066799" cy="5034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Query</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24" name="Rechteck 23"/>
          <p:cNvSpPr/>
          <p:nvPr/>
        </p:nvSpPr>
        <p:spPr bwMode="auto">
          <a:xfrm>
            <a:off x="3628980" y="3245922"/>
            <a:ext cx="1199955" cy="5034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Data</a:t>
            </a:r>
            <a:r>
              <a:rPr kumimoji="0" lang="en-US" sz="1000" b="0" i="0" u="none" strike="noStrike" cap="none" normalizeH="0" dirty="0">
                <a:ln>
                  <a:noFill/>
                </a:ln>
                <a:solidFill>
                  <a:schemeClr val="tx2"/>
                </a:solidFill>
                <a:effectLst/>
                <a:latin typeface="Arial" charset="0"/>
                <a:ea typeface="ＭＳ Ｐゴシック" charset="-128"/>
                <a:cs typeface="ＭＳ Ｐゴシック" charset="-128"/>
              </a:rPr>
              <a:t> Stream</a:t>
            </a:r>
          </a:p>
          <a:p>
            <a:pPr marL="0" marR="0" indent="0" algn="ctr" defTabSz="914400" rtl="0" eaLnBrk="0" fontAlgn="base" latinLnBrk="0" hangingPunct="0">
              <a:lnSpc>
                <a:spcPct val="100000"/>
              </a:lnSpc>
              <a:spcBef>
                <a:spcPct val="0"/>
              </a:spcBef>
              <a:spcAft>
                <a:spcPct val="0"/>
              </a:spcAft>
              <a:buClrTx/>
              <a:buSzTx/>
              <a:buFontTx/>
              <a:buNone/>
              <a:tabLst/>
            </a:pPr>
            <a:r>
              <a:rPr lang="en-US" sz="1000" baseline="0" dirty="0">
                <a:solidFill>
                  <a:schemeClr val="tx2"/>
                </a:solidFill>
                <a:latin typeface="Arial" charset="0"/>
                <a:ea typeface="ＭＳ Ｐゴシック" charset="-128"/>
                <a:cs typeface="ＭＳ Ｐゴシック" charset="-128"/>
              </a:rPr>
              <a:t>(Kafka,</a:t>
            </a:r>
            <a:r>
              <a:rPr lang="en-US" sz="1000" dirty="0">
                <a:solidFill>
                  <a:schemeClr val="tx2"/>
                </a:solidFill>
                <a:latin typeface="Arial" charset="0"/>
                <a:ea typeface="ＭＳ Ｐゴシック" charset="-128"/>
                <a:cs typeface="ＭＳ Ｐゴシック" charset="-128"/>
              </a:rPr>
              <a:t> Spark, …)</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cxnSp>
        <p:nvCxnSpPr>
          <p:cNvPr id="26" name="Gewinkelter Verbinder 25"/>
          <p:cNvCxnSpPr>
            <a:cxnSpLocks/>
            <a:stCxn id="39" idx="3"/>
            <a:endCxn id="24" idx="1"/>
          </p:cNvCxnSpPr>
          <p:nvPr/>
        </p:nvCxnSpPr>
        <p:spPr bwMode="auto">
          <a:xfrm flipV="1">
            <a:off x="3090056" y="3497649"/>
            <a:ext cx="538924" cy="567489"/>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28" name="Rechteck 27"/>
          <p:cNvSpPr/>
          <p:nvPr/>
        </p:nvSpPr>
        <p:spPr bwMode="auto">
          <a:xfrm>
            <a:off x="5033265" y="4564483"/>
            <a:ext cx="1066800" cy="8082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Views via Map and Reduce</a:t>
            </a:r>
          </a:p>
        </p:txBody>
      </p:sp>
      <p:cxnSp>
        <p:nvCxnSpPr>
          <p:cNvPr id="32" name="Gerade Verbindung mit Pfeil 31"/>
          <p:cNvCxnSpPr>
            <a:cxnSpLocks/>
            <a:stCxn id="28" idx="0"/>
            <a:endCxn id="23" idx="2"/>
          </p:cNvCxnSpPr>
          <p:nvPr/>
        </p:nvCxnSpPr>
        <p:spPr bwMode="auto">
          <a:xfrm flipH="1" flipV="1">
            <a:off x="5566664" y="4266328"/>
            <a:ext cx="1" cy="2981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Rechteck 58"/>
          <p:cNvSpPr/>
          <p:nvPr/>
        </p:nvSpPr>
        <p:spPr bwMode="auto">
          <a:xfrm>
            <a:off x="7120596" y="5249490"/>
            <a:ext cx="1295400" cy="63272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Arial" charset="0"/>
                <a:ea typeface="ＭＳ Ｐゴシック" charset="-128"/>
                <a:cs typeface="ＭＳ Ｐゴシック" charset="-128"/>
              </a:rPr>
              <a:t>Data</a:t>
            </a:r>
            <a:r>
              <a:rPr kumimoji="0" lang="en-US" sz="1200" b="0" i="0" u="none" strike="noStrike" cap="none" normalizeH="0" dirty="0">
                <a:ln>
                  <a:noFill/>
                </a:ln>
                <a:solidFill>
                  <a:schemeClr val="tx2"/>
                </a:solidFill>
                <a:effectLst/>
                <a:latin typeface="Arial" charset="0"/>
                <a:ea typeface="ＭＳ Ｐゴシック" charset="-128"/>
                <a:cs typeface="ＭＳ Ｐゴシック" charset="-128"/>
              </a:rPr>
              <a:t> Analytics</a:t>
            </a:r>
          </a:p>
          <a:p>
            <a:pPr marL="0" marR="0" indent="0" algn="ctr" defTabSz="914400" rtl="0" eaLnBrk="0" fontAlgn="base" latinLnBrk="0" hangingPunct="0">
              <a:lnSpc>
                <a:spcPct val="100000"/>
              </a:lnSpc>
              <a:spcBef>
                <a:spcPct val="0"/>
              </a:spcBef>
              <a:spcAft>
                <a:spcPct val="0"/>
              </a:spcAft>
              <a:buClrTx/>
              <a:buSzTx/>
              <a:buFontTx/>
              <a:buNone/>
              <a:tabLst/>
            </a:pPr>
            <a:r>
              <a:rPr lang="en-US" sz="1200" baseline="0" dirty="0">
                <a:solidFill>
                  <a:schemeClr val="tx2"/>
                </a:solidFill>
                <a:latin typeface="Arial" charset="0"/>
                <a:ea typeface="ＭＳ Ｐゴシック" charset="-128"/>
                <a:cs typeface="ＭＳ Ｐゴシック" charset="-128"/>
              </a:rPr>
              <a:t>(Exploration, ML,…)</a:t>
            </a:r>
            <a:endParaRPr kumimoji="0" lang="de-DE" sz="12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94" name="Textfeld 93"/>
          <p:cNvSpPr txBox="1"/>
          <p:nvPr/>
        </p:nvSpPr>
        <p:spPr>
          <a:xfrm>
            <a:off x="1871426" y="1215366"/>
            <a:ext cx="1160895" cy="307777"/>
          </a:xfrm>
          <a:prstGeom prst="rect">
            <a:avLst/>
          </a:prstGeom>
          <a:noFill/>
        </p:spPr>
        <p:txBody>
          <a:bodyPr wrap="none" rtlCol="0">
            <a:spAutoFit/>
          </a:bodyPr>
          <a:lstStyle/>
          <a:p>
            <a:r>
              <a:rPr lang="en-US" sz="1400" dirty="0"/>
              <a:t>Connectivity</a:t>
            </a:r>
            <a:endParaRPr lang="de-DE" sz="1400" dirty="0"/>
          </a:p>
        </p:txBody>
      </p:sp>
      <p:sp>
        <p:nvSpPr>
          <p:cNvPr id="54" name="Rechteck 15">
            <a:extLst>
              <a:ext uri="{FF2B5EF4-FFF2-40B4-BE49-F238E27FC236}">
                <a16:creationId xmlns:a16="http://schemas.microsoft.com/office/drawing/2014/main" id="{16DB9216-6CEF-4BD7-A279-02AC8D6E13DD}"/>
              </a:ext>
            </a:extLst>
          </p:cNvPr>
          <p:cNvSpPr/>
          <p:nvPr/>
        </p:nvSpPr>
        <p:spPr bwMode="auto">
          <a:xfrm>
            <a:off x="1850862" y="4926396"/>
            <a:ext cx="990600" cy="65633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100" dirty="0">
                <a:solidFill>
                  <a:schemeClr val="tx2"/>
                </a:solidFill>
              </a:rPr>
              <a:t>Data Ingest </a:t>
            </a:r>
          </a:p>
          <a:p>
            <a:pPr algn="ctr"/>
            <a:r>
              <a:rPr lang="en-US" sz="1100" dirty="0">
                <a:solidFill>
                  <a:schemeClr val="tx2"/>
                </a:solidFill>
              </a:rPr>
              <a:t>(HTTP)</a:t>
            </a:r>
            <a:endParaRPr lang="de-DE" sz="1100" dirty="0">
              <a:solidFill>
                <a:schemeClr val="tx2"/>
              </a:solidFill>
            </a:endParaRPr>
          </a:p>
        </p:txBody>
      </p:sp>
      <p:sp>
        <p:nvSpPr>
          <p:cNvPr id="55" name="Rechteck 17">
            <a:extLst>
              <a:ext uri="{FF2B5EF4-FFF2-40B4-BE49-F238E27FC236}">
                <a16:creationId xmlns:a16="http://schemas.microsoft.com/office/drawing/2014/main" id="{DE1A6477-7F92-41F1-A91A-6FD3190F3D58}"/>
              </a:ext>
            </a:extLst>
          </p:cNvPr>
          <p:cNvSpPr/>
          <p:nvPr/>
        </p:nvSpPr>
        <p:spPr bwMode="auto">
          <a:xfrm>
            <a:off x="3595857" y="4564483"/>
            <a:ext cx="1060750" cy="65777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Transformation</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tx2"/>
                </a:solidFill>
                <a:latin typeface="Arial" charset="0"/>
                <a:ea typeface="ＭＳ Ｐゴシック" charset="-128"/>
                <a:cs typeface="ＭＳ Ｐゴシック" charset="-128"/>
              </a:rPr>
              <a:t>(Function)</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60" name="Rechteck 15">
            <a:extLst>
              <a:ext uri="{FF2B5EF4-FFF2-40B4-BE49-F238E27FC236}">
                <a16:creationId xmlns:a16="http://schemas.microsoft.com/office/drawing/2014/main" id="{0608A513-B352-43B6-9BE2-EE115EB3A348}"/>
              </a:ext>
            </a:extLst>
          </p:cNvPr>
          <p:cNvSpPr/>
          <p:nvPr/>
        </p:nvSpPr>
        <p:spPr bwMode="auto">
          <a:xfrm>
            <a:off x="243500" y="3168864"/>
            <a:ext cx="624476" cy="53292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100" dirty="0">
                <a:solidFill>
                  <a:schemeClr val="tx2"/>
                </a:solidFill>
              </a:rPr>
              <a:t>SDK</a:t>
            </a:r>
            <a:endParaRPr lang="de-DE" sz="1100" dirty="0">
              <a:solidFill>
                <a:schemeClr val="tx2"/>
              </a:solidFill>
            </a:endParaRPr>
          </a:p>
        </p:txBody>
      </p:sp>
      <p:sp>
        <p:nvSpPr>
          <p:cNvPr id="41" name="Rectangle 40">
            <a:extLst>
              <a:ext uri="{FF2B5EF4-FFF2-40B4-BE49-F238E27FC236}">
                <a16:creationId xmlns:a16="http://schemas.microsoft.com/office/drawing/2014/main" id="{147E3949-E351-4D6E-A60E-6567D8D33C28}"/>
              </a:ext>
            </a:extLst>
          </p:cNvPr>
          <p:cNvSpPr/>
          <p:nvPr/>
        </p:nvSpPr>
        <p:spPr bwMode="auto">
          <a:xfrm>
            <a:off x="344510" y="3405617"/>
            <a:ext cx="478595" cy="2667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a:ln>
                  <a:noFill/>
                </a:ln>
                <a:solidFill>
                  <a:schemeClr val="bg2"/>
                </a:solidFill>
                <a:effectLst/>
                <a:latin typeface="Arial" charset="0"/>
                <a:ea typeface="ＭＳ Ｐゴシック" charset="-128"/>
                <a:cs typeface="ＭＳ Ｐゴシック" charset="-128"/>
              </a:rPr>
              <a:t>Auth</a:t>
            </a:r>
          </a:p>
        </p:txBody>
      </p:sp>
      <p:cxnSp>
        <p:nvCxnSpPr>
          <p:cNvPr id="44" name="Connector: Elbow 43">
            <a:extLst>
              <a:ext uri="{FF2B5EF4-FFF2-40B4-BE49-F238E27FC236}">
                <a16:creationId xmlns:a16="http://schemas.microsoft.com/office/drawing/2014/main" id="{5BD661BA-C4B8-45B5-AE04-1808C05C6FC8}"/>
              </a:ext>
            </a:extLst>
          </p:cNvPr>
          <p:cNvCxnSpPr>
            <a:cxnSpLocks/>
            <a:stCxn id="60" idx="2"/>
            <a:endCxn id="168" idx="2"/>
          </p:cNvCxnSpPr>
          <p:nvPr/>
        </p:nvCxnSpPr>
        <p:spPr bwMode="auto">
          <a:xfrm rot="16200000" flipH="1">
            <a:off x="797579" y="3459945"/>
            <a:ext cx="360429" cy="844111"/>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72" name="Rectangle 71">
            <a:extLst>
              <a:ext uri="{FF2B5EF4-FFF2-40B4-BE49-F238E27FC236}">
                <a16:creationId xmlns:a16="http://schemas.microsoft.com/office/drawing/2014/main" id="{882BD5C6-A9C7-47CE-9EFC-DDEB42CE92C5}"/>
              </a:ext>
            </a:extLst>
          </p:cNvPr>
          <p:cNvSpPr/>
          <p:nvPr/>
        </p:nvSpPr>
        <p:spPr bwMode="auto">
          <a:xfrm>
            <a:off x="1787101" y="5991652"/>
            <a:ext cx="1177441" cy="2667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a:ln>
                  <a:noFill/>
                </a:ln>
                <a:solidFill>
                  <a:schemeClr val="bg2"/>
                </a:solidFill>
                <a:effectLst/>
                <a:latin typeface="Arial" charset="0"/>
                <a:ea typeface="ＭＳ Ｐゴシック" charset="-128"/>
                <a:cs typeface="ＭＳ Ｐゴシック" charset="-128"/>
              </a:rPr>
              <a:t>Auth</a:t>
            </a:r>
          </a:p>
        </p:txBody>
      </p:sp>
      <p:sp>
        <p:nvSpPr>
          <p:cNvPr id="74" name="Rectangle 73">
            <a:extLst>
              <a:ext uri="{FF2B5EF4-FFF2-40B4-BE49-F238E27FC236}">
                <a16:creationId xmlns:a16="http://schemas.microsoft.com/office/drawing/2014/main" id="{F7CB840A-1472-4489-9656-810AC177BE23}"/>
              </a:ext>
            </a:extLst>
          </p:cNvPr>
          <p:cNvSpPr/>
          <p:nvPr/>
        </p:nvSpPr>
        <p:spPr bwMode="auto">
          <a:xfrm>
            <a:off x="1787101" y="2429993"/>
            <a:ext cx="1177441" cy="61056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a:ln>
                  <a:noFill/>
                </a:ln>
                <a:solidFill>
                  <a:schemeClr val="bg2"/>
                </a:solidFill>
                <a:effectLst/>
                <a:latin typeface="Arial" charset="0"/>
                <a:ea typeface="ＭＳ Ｐゴシック" charset="-128"/>
                <a:cs typeface="ＭＳ Ｐゴシック" charset="-128"/>
              </a:rPr>
              <a:t>Device Control</a:t>
            </a:r>
          </a:p>
        </p:txBody>
      </p:sp>
      <p:sp>
        <p:nvSpPr>
          <p:cNvPr id="91" name="Textfeld 93">
            <a:extLst>
              <a:ext uri="{FF2B5EF4-FFF2-40B4-BE49-F238E27FC236}">
                <a16:creationId xmlns:a16="http://schemas.microsoft.com/office/drawing/2014/main" id="{0ED2D581-4814-4BBF-B39A-B082396194FA}"/>
              </a:ext>
            </a:extLst>
          </p:cNvPr>
          <p:cNvSpPr txBox="1"/>
          <p:nvPr/>
        </p:nvSpPr>
        <p:spPr>
          <a:xfrm>
            <a:off x="4514325" y="1215366"/>
            <a:ext cx="562975" cy="307777"/>
          </a:xfrm>
          <a:prstGeom prst="rect">
            <a:avLst/>
          </a:prstGeom>
          <a:noFill/>
        </p:spPr>
        <p:txBody>
          <a:bodyPr wrap="none" rtlCol="0">
            <a:spAutoFit/>
          </a:bodyPr>
          <a:lstStyle/>
          <a:p>
            <a:r>
              <a:rPr lang="en-US" sz="1400" dirty="0"/>
              <a:t>Data</a:t>
            </a:r>
            <a:endParaRPr lang="de-DE" sz="1400" dirty="0"/>
          </a:p>
        </p:txBody>
      </p:sp>
      <p:cxnSp>
        <p:nvCxnSpPr>
          <p:cNvPr id="116" name="Connector: Elbow 115">
            <a:extLst>
              <a:ext uri="{FF2B5EF4-FFF2-40B4-BE49-F238E27FC236}">
                <a16:creationId xmlns:a16="http://schemas.microsoft.com/office/drawing/2014/main" id="{17473FAB-0A82-4593-B52A-CA7CEBA358AB}"/>
              </a:ext>
            </a:extLst>
          </p:cNvPr>
          <p:cNvCxnSpPr>
            <a:stCxn id="24" idx="3"/>
            <a:endCxn id="23" idx="0"/>
          </p:cNvCxnSpPr>
          <p:nvPr/>
        </p:nvCxnSpPr>
        <p:spPr bwMode="auto">
          <a:xfrm>
            <a:off x="4828935" y="3497649"/>
            <a:ext cx="737729" cy="26522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18" name="Connector: Elbow 117">
            <a:extLst>
              <a:ext uri="{FF2B5EF4-FFF2-40B4-BE49-F238E27FC236}">
                <a16:creationId xmlns:a16="http://schemas.microsoft.com/office/drawing/2014/main" id="{F24D0D51-16A8-4AC9-B153-21239195873B}"/>
              </a:ext>
            </a:extLst>
          </p:cNvPr>
          <p:cNvCxnSpPr>
            <a:stCxn id="55" idx="2"/>
            <a:endCxn id="18" idx="0"/>
          </p:cNvCxnSpPr>
          <p:nvPr/>
        </p:nvCxnSpPr>
        <p:spPr bwMode="auto">
          <a:xfrm rot="16200000" flipH="1">
            <a:off x="4057123" y="5291366"/>
            <a:ext cx="381719" cy="24350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20" name="Connector: Elbow 119">
            <a:extLst>
              <a:ext uri="{FF2B5EF4-FFF2-40B4-BE49-F238E27FC236}">
                <a16:creationId xmlns:a16="http://schemas.microsoft.com/office/drawing/2014/main" id="{2206FFE4-0817-4EC0-93F9-A8AA16533C2B}"/>
              </a:ext>
            </a:extLst>
          </p:cNvPr>
          <p:cNvCxnSpPr>
            <a:stCxn id="18" idx="3"/>
            <a:endCxn id="28" idx="2"/>
          </p:cNvCxnSpPr>
          <p:nvPr/>
        </p:nvCxnSpPr>
        <p:spPr bwMode="auto">
          <a:xfrm flipV="1">
            <a:off x="5143607" y="5372736"/>
            <a:ext cx="423058" cy="48296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22" name="Connector: Elbow 121">
            <a:extLst>
              <a:ext uri="{FF2B5EF4-FFF2-40B4-BE49-F238E27FC236}">
                <a16:creationId xmlns:a16="http://schemas.microsoft.com/office/drawing/2014/main" id="{11633716-D527-4B44-A010-88F6416C90DB}"/>
              </a:ext>
            </a:extLst>
          </p:cNvPr>
          <p:cNvCxnSpPr>
            <a:stCxn id="39" idx="3"/>
            <a:endCxn id="55" idx="0"/>
          </p:cNvCxnSpPr>
          <p:nvPr/>
        </p:nvCxnSpPr>
        <p:spPr bwMode="auto">
          <a:xfrm>
            <a:off x="3090056" y="4065138"/>
            <a:ext cx="1036176" cy="49934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25" name="Rechteck 17">
            <a:extLst>
              <a:ext uri="{FF2B5EF4-FFF2-40B4-BE49-F238E27FC236}">
                <a16:creationId xmlns:a16="http://schemas.microsoft.com/office/drawing/2014/main" id="{0B395AFD-A9F4-4846-AE89-6C64D5A8CA4A}"/>
              </a:ext>
            </a:extLst>
          </p:cNvPr>
          <p:cNvSpPr/>
          <p:nvPr/>
        </p:nvSpPr>
        <p:spPr bwMode="auto">
          <a:xfrm>
            <a:off x="3628979" y="2429993"/>
            <a:ext cx="1199955" cy="61056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Transformation</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tx2"/>
                </a:solidFill>
                <a:latin typeface="Arial" charset="0"/>
                <a:ea typeface="ＭＳ Ｐゴシック" charset="-128"/>
                <a:cs typeface="ＭＳ Ｐゴシック" charset="-128"/>
              </a:rPr>
              <a:t>(Function)</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cxnSp>
        <p:nvCxnSpPr>
          <p:cNvPr id="136" name="Connector: Elbow 135">
            <a:extLst>
              <a:ext uri="{FF2B5EF4-FFF2-40B4-BE49-F238E27FC236}">
                <a16:creationId xmlns:a16="http://schemas.microsoft.com/office/drawing/2014/main" id="{21FC2014-C9F9-415F-A0E0-3D59250B961A}"/>
              </a:ext>
            </a:extLst>
          </p:cNvPr>
          <p:cNvCxnSpPr>
            <a:cxnSpLocks/>
            <a:stCxn id="74" idx="1"/>
            <a:endCxn id="10" idx="3"/>
          </p:cNvCxnSpPr>
          <p:nvPr/>
        </p:nvCxnSpPr>
        <p:spPr bwMode="auto">
          <a:xfrm rot="10800000" flipV="1">
            <a:off x="910325" y="2735273"/>
            <a:ext cx="876776" cy="638693"/>
          </a:xfrm>
          <a:prstGeom prst="bentConnector3">
            <a:avLst/>
          </a:prstGeom>
          <a:solidFill>
            <a:schemeClr val="accent1"/>
          </a:solidFill>
          <a:ln w="9525" cap="flat" cmpd="sng" algn="ctr">
            <a:solidFill>
              <a:schemeClr val="tx1"/>
            </a:solidFill>
            <a:prstDash val="dashDot"/>
            <a:round/>
            <a:headEnd type="none" w="med" len="med"/>
            <a:tailEnd type="triangle"/>
          </a:ln>
          <a:effectLst/>
        </p:spPr>
      </p:cxnSp>
      <p:cxnSp>
        <p:nvCxnSpPr>
          <p:cNvPr id="138" name="Connector: Elbow 137">
            <a:extLst>
              <a:ext uri="{FF2B5EF4-FFF2-40B4-BE49-F238E27FC236}">
                <a16:creationId xmlns:a16="http://schemas.microsoft.com/office/drawing/2014/main" id="{87610CBA-AFAD-4289-B434-1FBD40E6D261}"/>
              </a:ext>
            </a:extLst>
          </p:cNvPr>
          <p:cNvCxnSpPr>
            <a:cxnSpLocks/>
            <a:stCxn id="23" idx="0"/>
            <a:endCxn id="125" idx="3"/>
          </p:cNvCxnSpPr>
          <p:nvPr/>
        </p:nvCxnSpPr>
        <p:spPr bwMode="auto">
          <a:xfrm rot="16200000" flipV="1">
            <a:off x="4683999" y="2880210"/>
            <a:ext cx="1027601" cy="73773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2" name="Connector: Elbow 141">
            <a:extLst>
              <a:ext uri="{FF2B5EF4-FFF2-40B4-BE49-F238E27FC236}">
                <a16:creationId xmlns:a16="http://schemas.microsoft.com/office/drawing/2014/main" id="{C9FE61EB-DF51-403E-823E-9CC2B321E0F7}"/>
              </a:ext>
            </a:extLst>
          </p:cNvPr>
          <p:cNvCxnSpPr>
            <a:cxnSpLocks/>
            <a:stCxn id="22" idx="2"/>
            <a:endCxn id="23" idx="3"/>
          </p:cNvCxnSpPr>
          <p:nvPr/>
        </p:nvCxnSpPr>
        <p:spPr bwMode="auto">
          <a:xfrm rot="5400000">
            <a:off x="6670890" y="2278281"/>
            <a:ext cx="1165495" cy="23071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4" name="Connector: Elbow 143">
            <a:extLst>
              <a:ext uri="{FF2B5EF4-FFF2-40B4-BE49-F238E27FC236}">
                <a16:creationId xmlns:a16="http://schemas.microsoft.com/office/drawing/2014/main" id="{D512F45B-3382-47DF-99CD-5FDE9839BEA5}"/>
              </a:ext>
            </a:extLst>
          </p:cNvPr>
          <p:cNvCxnSpPr/>
          <p:nvPr/>
        </p:nvCxnSpPr>
        <p:spPr bwMode="auto">
          <a:xfrm rot="10800000" flipV="1">
            <a:off x="5197800" y="5603976"/>
            <a:ext cx="1922797" cy="387676"/>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46" name="Connector: Elbow 145">
            <a:extLst>
              <a:ext uri="{FF2B5EF4-FFF2-40B4-BE49-F238E27FC236}">
                <a16:creationId xmlns:a16="http://schemas.microsoft.com/office/drawing/2014/main" id="{03DBF3A9-383F-41B8-8BC1-6C11F3D5D6EA}"/>
              </a:ext>
            </a:extLst>
          </p:cNvPr>
          <p:cNvCxnSpPr>
            <a:stCxn id="59" idx="0"/>
          </p:cNvCxnSpPr>
          <p:nvPr/>
        </p:nvCxnSpPr>
        <p:spPr bwMode="auto">
          <a:xfrm rot="16200000" flipV="1">
            <a:off x="6785687" y="4266881"/>
            <a:ext cx="356120" cy="1609098"/>
          </a:xfrm>
          <a:prstGeom prst="bentConnector2">
            <a:avLst/>
          </a:prstGeom>
          <a:solidFill>
            <a:schemeClr val="accent1"/>
          </a:solidFill>
          <a:ln w="9525" cap="flat" cmpd="sng" algn="ctr">
            <a:solidFill>
              <a:schemeClr val="tx1"/>
            </a:solidFill>
            <a:prstDash val="dashDot"/>
            <a:round/>
            <a:headEnd type="none" w="med" len="med"/>
            <a:tailEnd type="triangle"/>
          </a:ln>
          <a:effectLst/>
        </p:spPr>
      </p:cxnSp>
      <p:cxnSp>
        <p:nvCxnSpPr>
          <p:cNvPr id="148" name="Connector: Elbow 147">
            <a:extLst>
              <a:ext uri="{FF2B5EF4-FFF2-40B4-BE49-F238E27FC236}">
                <a16:creationId xmlns:a16="http://schemas.microsoft.com/office/drawing/2014/main" id="{B7BBF62B-42E2-47BB-AB65-C7D9DEF62FDB}"/>
              </a:ext>
            </a:extLst>
          </p:cNvPr>
          <p:cNvCxnSpPr>
            <a:stCxn id="59" idx="0"/>
          </p:cNvCxnSpPr>
          <p:nvPr/>
        </p:nvCxnSpPr>
        <p:spPr bwMode="auto">
          <a:xfrm rot="16200000" flipV="1">
            <a:off x="5389633" y="2870827"/>
            <a:ext cx="1889138" cy="2868188"/>
          </a:xfrm>
          <a:prstGeom prst="bentConnector2">
            <a:avLst/>
          </a:prstGeom>
          <a:solidFill>
            <a:schemeClr val="accent1"/>
          </a:solidFill>
          <a:ln w="9525" cap="flat" cmpd="sng" algn="ctr">
            <a:solidFill>
              <a:schemeClr val="tx1"/>
            </a:solidFill>
            <a:prstDash val="dashDot"/>
            <a:round/>
            <a:headEnd type="none" w="med" len="med"/>
            <a:tailEnd type="triangle"/>
          </a:ln>
          <a:effectLst/>
        </p:spPr>
      </p:cxnSp>
      <p:cxnSp>
        <p:nvCxnSpPr>
          <p:cNvPr id="153" name="Connector: Elbow 152">
            <a:extLst>
              <a:ext uri="{FF2B5EF4-FFF2-40B4-BE49-F238E27FC236}">
                <a16:creationId xmlns:a16="http://schemas.microsoft.com/office/drawing/2014/main" id="{EFC3D227-3141-49FD-B15C-E83EE11DD1C8}"/>
              </a:ext>
            </a:extLst>
          </p:cNvPr>
          <p:cNvCxnSpPr>
            <a:stCxn id="59" idx="0"/>
          </p:cNvCxnSpPr>
          <p:nvPr/>
        </p:nvCxnSpPr>
        <p:spPr bwMode="auto">
          <a:xfrm rot="16200000" flipV="1">
            <a:off x="5004857" y="2486051"/>
            <a:ext cx="2658690" cy="2868188"/>
          </a:xfrm>
          <a:prstGeom prst="bentConnector2">
            <a:avLst/>
          </a:prstGeom>
          <a:solidFill>
            <a:schemeClr val="accent1"/>
          </a:solidFill>
          <a:ln w="9525" cap="flat" cmpd="sng" algn="ctr">
            <a:solidFill>
              <a:schemeClr val="tx1"/>
            </a:solidFill>
            <a:prstDash val="dashDot"/>
            <a:round/>
            <a:headEnd type="none" w="med" len="med"/>
            <a:tailEnd type="triangle"/>
          </a:ln>
          <a:effectLst/>
        </p:spPr>
      </p:cxnSp>
      <p:cxnSp>
        <p:nvCxnSpPr>
          <p:cNvPr id="159" name="Straight Arrow Connector 158">
            <a:extLst>
              <a:ext uri="{FF2B5EF4-FFF2-40B4-BE49-F238E27FC236}">
                <a16:creationId xmlns:a16="http://schemas.microsoft.com/office/drawing/2014/main" id="{14A5FFCD-287F-4132-A331-7048B2C7DC52}"/>
              </a:ext>
            </a:extLst>
          </p:cNvPr>
          <p:cNvCxnSpPr>
            <a:cxnSpLocks/>
            <a:stCxn id="125" idx="1"/>
            <a:endCxn id="74" idx="3"/>
          </p:cNvCxnSpPr>
          <p:nvPr/>
        </p:nvCxnSpPr>
        <p:spPr bwMode="auto">
          <a:xfrm flipH="1">
            <a:off x="2964542" y="2735274"/>
            <a:ext cx="664437" cy="0"/>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sp>
        <p:nvSpPr>
          <p:cNvPr id="163" name="Textfeld 93">
            <a:extLst>
              <a:ext uri="{FF2B5EF4-FFF2-40B4-BE49-F238E27FC236}">
                <a16:creationId xmlns:a16="http://schemas.microsoft.com/office/drawing/2014/main" id="{E6BE44FA-4721-4F8B-A6E0-C97AAAAE60C7}"/>
              </a:ext>
            </a:extLst>
          </p:cNvPr>
          <p:cNvSpPr txBox="1"/>
          <p:nvPr/>
        </p:nvSpPr>
        <p:spPr>
          <a:xfrm>
            <a:off x="7316890" y="1219200"/>
            <a:ext cx="902811" cy="307777"/>
          </a:xfrm>
          <a:prstGeom prst="rect">
            <a:avLst/>
          </a:prstGeom>
          <a:noFill/>
        </p:spPr>
        <p:txBody>
          <a:bodyPr wrap="none" rtlCol="0">
            <a:spAutoFit/>
          </a:bodyPr>
          <a:lstStyle/>
          <a:p>
            <a:r>
              <a:rPr lang="en-US" sz="1400" dirty="0"/>
              <a:t>Analytics</a:t>
            </a:r>
            <a:endParaRPr lang="de-DE" sz="1400" dirty="0"/>
          </a:p>
        </p:txBody>
      </p:sp>
      <p:sp>
        <p:nvSpPr>
          <p:cNvPr id="164" name="Flowchart: Magnetic Disk 163">
            <a:extLst>
              <a:ext uri="{FF2B5EF4-FFF2-40B4-BE49-F238E27FC236}">
                <a16:creationId xmlns:a16="http://schemas.microsoft.com/office/drawing/2014/main" id="{C860E0C7-FE72-4B79-A1FF-458A2B48C511}"/>
              </a:ext>
            </a:extLst>
          </p:cNvPr>
          <p:cNvSpPr/>
          <p:nvPr/>
        </p:nvSpPr>
        <p:spPr bwMode="auto">
          <a:xfrm>
            <a:off x="1919642" y="3271808"/>
            <a:ext cx="890817" cy="648336"/>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bg2"/>
                </a:solidFill>
                <a:effectLst/>
                <a:latin typeface="Arial" charset="0"/>
                <a:ea typeface="ＭＳ Ｐゴシック" charset="-128"/>
                <a:cs typeface="ＭＳ Ｐゴシック" charset="-128"/>
              </a:rPr>
              <a:t>Device Registry</a:t>
            </a:r>
          </a:p>
        </p:txBody>
      </p:sp>
      <p:cxnSp>
        <p:nvCxnSpPr>
          <p:cNvPr id="166" name="Straight Arrow Connector 165">
            <a:extLst>
              <a:ext uri="{FF2B5EF4-FFF2-40B4-BE49-F238E27FC236}">
                <a16:creationId xmlns:a16="http://schemas.microsoft.com/office/drawing/2014/main" id="{634E0CA6-6AA7-488D-B620-D6CFBBF7452D}"/>
              </a:ext>
            </a:extLst>
          </p:cNvPr>
          <p:cNvCxnSpPr>
            <a:stCxn id="74" idx="2"/>
            <a:endCxn id="164" idx="1"/>
          </p:cNvCxnSpPr>
          <p:nvPr/>
        </p:nvCxnSpPr>
        <p:spPr bwMode="auto">
          <a:xfrm flipH="1">
            <a:off x="2365051" y="3040555"/>
            <a:ext cx="10771" cy="231253"/>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68" name="Oval 167">
            <a:extLst>
              <a:ext uri="{FF2B5EF4-FFF2-40B4-BE49-F238E27FC236}">
                <a16:creationId xmlns:a16="http://schemas.microsoft.com/office/drawing/2014/main" id="{DCD550AA-0D19-4EAC-9471-5C91670B4D6B}"/>
              </a:ext>
            </a:extLst>
          </p:cNvPr>
          <p:cNvSpPr/>
          <p:nvPr/>
        </p:nvSpPr>
        <p:spPr bwMode="auto">
          <a:xfrm>
            <a:off x="1399849" y="3960925"/>
            <a:ext cx="239139" cy="2025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Rechteck 4"/>
          <p:cNvSpPr/>
          <p:nvPr/>
        </p:nvSpPr>
        <p:spPr bwMode="auto">
          <a:xfrm>
            <a:off x="91645" y="2362200"/>
            <a:ext cx="252865" cy="373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2"/>
                </a:solidFill>
                <a:effectLst/>
                <a:latin typeface="Arial" charset="0"/>
                <a:ea typeface="ＭＳ Ｐゴシック" charset="-128"/>
                <a:cs typeface="ＭＳ Ｐゴシック" charset="-128"/>
              </a:rPr>
              <a:t>S</a:t>
            </a:r>
          </a:p>
        </p:txBody>
      </p:sp>
      <p:sp>
        <p:nvSpPr>
          <p:cNvPr id="46" name="Rechteck 45"/>
          <p:cNvSpPr/>
          <p:nvPr/>
        </p:nvSpPr>
        <p:spPr bwMode="auto">
          <a:xfrm>
            <a:off x="615111" y="2362200"/>
            <a:ext cx="252865" cy="373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2"/>
                </a:solidFill>
                <a:effectLst/>
                <a:latin typeface="Arial" charset="0"/>
                <a:ea typeface="ＭＳ Ｐゴシック" charset="-128"/>
                <a:cs typeface="ＭＳ Ｐゴシック" charset="-128"/>
              </a:rPr>
              <a:t>A</a:t>
            </a:r>
          </a:p>
        </p:txBody>
      </p:sp>
      <p:cxnSp>
        <p:nvCxnSpPr>
          <p:cNvPr id="7" name="Gerade Verbindung mit Pfeil 6"/>
          <p:cNvCxnSpPr>
            <a:stCxn id="5" idx="2"/>
          </p:cNvCxnSpPr>
          <p:nvPr/>
        </p:nvCxnSpPr>
        <p:spPr bwMode="auto">
          <a:xfrm>
            <a:off x="218078" y="2735273"/>
            <a:ext cx="2795" cy="2632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Gerade Verbindung mit Pfeil 8"/>
          <p:cNvCxnSpPr>
            <a:endCxn id="46" idx="2"/>
          </p:cNvCxnSpPr>
          <p:nvPr/>
        </p:nvCxnSpPr>
        <p:spPr bwMode="auto">
          <a:xfrm flipV="1">
            <a:off x="741543" y="2735273"/>
            <a:ext cx="1" cy="2632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9347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Abgerundetes Rechteck 69">
            <a:extLst>
              <a:ext uri="{FF2B5EF4-FFF2-40B4-BE49-F238E27FC236}">
                <a16:creationId xmlns:a16="http://schemas.microsoft.com/office/drawing/2014/main" id="{D2B952FD-E9C2-47F7-8DC5-B78CF08D42C9}"/>
              </a:ext>
            </a:extLst>
          </p:cNvPr>
          <p:cNvSpPr/>
          <p:nvPr/>
        </p:nvSpPr>
        <p:spPr bwMode="auto">
          <a:xfrm>
            <a:off x="6547891" y="1729475"/>
            <a:ext cx="2419785" cy="4671326"/>
          </a:xfrm>
          <a:prstGeom prst="round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9" name="Rectangle: Rounded Corners 38">
            <a:extLst>
              <a:ext uri="{FF2B5EF4-FFF2-40B4-BE49-F238E27FC236}">
                <a16:creationId xmlns:a16="http://schemas.microsoft.com/office/drawing/2014/main" id="{7CE3C206-E90A-4FAA-B68F-7B73363FDD3B}"/>
              </a:ext>
            </a:extLst>
          </p:cNvPr>
          <p:cNvSpPr/>
          <p:nvPr/>
        </p:nvSpPr>
        <p:spPr bwMode="auto">
          <a:xfrm>
            <a:off x="1577877" y="1729475"/>
            <a:ext cx="1512179" cy="467132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err="1">
                <a:ln>
                  <a:noFill/>
                </a:ln>
                <a:solidFill>
                  <a:schemeClr val="tx1"/>
                </a:solidFill>
                <a:effectLst/>
                <a:latin typeface="Arial" charset="0"/>
                <a:ea typeface="ＭＳ Ｐゴシック" charset="-128"/>
                <a:cs typeface="ＭＳ Ｐゴシック" charset="-128"/>
              </a:rPr>
              <a:t>IoT</a:t>
            </a:r>
            <a:r>
              <a:rPr kumimoji="0" lang="de-DE" sz="1400" b="0" i="0" u="none" strike="noStrike" cap="none" normalizeH="0" baseline="0" dirty="0">
                <a:ln>
                  <a:noFill/>
                </a:ln>
                <a:solidFill>
                  <a:schemeClr val="tx1"/>
                </a:solidFill>
                <a:effectLst/>
                <a:latin typeface="Arial" charset="0"/>
                <a:ea typeface="ＭＳ Ｐゴシック" charset="-128"/>
                <a:cs typeface="ＭＳ Ｐゴシック" charset="-128"/>
              </a:rPr>
              <a:t> Middleware</a:t>
            </a:r>
          </a:p>
        </p:txBody>
      </p:sp>
      <p:sp>
        <p:nvSpPr>
          <p:cNvPr id="70" name="Abgerundetes Rechteck 69"/>
          <p:cNvSpPr/>
          <p:nvPr/>
        </p:nvSpPr>
        <p:spPr bwMode="auto">
          <a:xfrm>
            <a:off x="3401754" y="1720418"/>
            <a:ext cx="2854363" cy="4671326"/>
          </a:xfrm>
          <a:prstGeom prst="round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 name="Titel 2"/>
          <p:cNvSpPr>
            <a:spLocks noGrp="1"/>
          </p:cNvSpPr>
          <p:nvPr>
            <p:ph type="title"/>
          </p:nvPr>
        </p:nvSpPr>
        <p:spPr/>
        <p:txBody>
          <a:bodyPr/>
          <a:lstStyle/>
          <a:p>
            <a:r>
              <a:rPr lang="en-US" dirty="0"/>
              <a:t>IoT Platform Architecture (v0.3)</a:t>
            </a:r>
            <a:endParaRPr lang="de-DE" dirty="0"/>
          </a:p>
        </p:txBody>
      </p:sp>
      <p:sp>
        <p:nvSpPr>
          <p:cNvPr id="10" name="Rechteck 9"/>
          <p:cNvSpPr/>
          <p:nvPr/>
        </p:nvSpPr>
        <p:spPr bwMode="auto">
          <a:xfrm>
            <a:off x="91645" y="2998559"/>
            <a:ext cx="818680" cy="7508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5" name="Textfeld 14"/>
          <p:cNvSpPr txBox="1"/>
          <p:nvPr/>
        </p:nvSpPr>
        <p:spPr>
          <a:xfrm>
            <a:off x="200753" y="1215366"/>
            <a:ext cx="721672" cy="307777"/>
          </a:xfrm>
          <a:prstGeom prst="rect">
            <a:avLst/>
          </a:prstGeom>
          <a:noFill/>
        </p:spPr>
        <p:txBody>
          <a:bodyPr wrap="none" rtlCol="0">
            <a:spAutoFit/>
          </a:bodyPr>
          <a:lstStyle/>
          <a:p>
            <a:r>
              <a:rPr lang="en-US" sz="1400" dirty="0"/>
              <a:t>Things</a:t>
            </a:r>
            <a:endParaRPr lang="de-DE" sz="1400" dirty="0"/>
          </a:p>
        </p:txBody>
      </p:sp>
      <p:sp>
        <p:nvSpPr>
          <p:cNvPr id="16" name="Rechteck 15"/>
          <p:cNvSpPr/>
          <p:nvPr/>
        </p:nvSpPr>
        <p:spPr bwMode="auto">
          <a:xfrm>
            <a:off x="1859709" y="4087239"/>
            <a:ext cx="990600" cy="65633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100" dirty="0">
                <a:solidFill>
                  <a:schemeClr val="tx2"/>
                </a:solidFill>
              </a:rPr>
              <a:t>Data Ingest </a:t>
            </a:r>
          </a:p>
          <a:p>
            <a:pPr algn="ctr"/>
            <a:r>
              <a:rPr lang="en-US" sz="1100" dirty="0">
                <a:solidFill>
                  <a:schemeClr val="tx2"/>
                </a:solidFill>
              </a:rPr>
              <a:t>(MQTT Broker)</a:t>
            </a:r>
            <a:endParaRPr lang="de-DE" sz="1100" dirty="0">
              <a:solidFill>
                <a:schemeClr val="tx2"/>
              </a:solidFill>
            </a:endParaRPr>
          </a:p>
        </p:txBody>
      </p:sp>
      <p:sp>
        <p:nvSpPr>
          <p:cNvPr id="18" name="Rechteck 17"/>
          <p:cNvSpPr/>
          <p:nvPr/>
        </p:nvSpPr>
        <p:spPr bwMode="auto">
          <a:xfrm>
            <a:off x="3595857" y="5603976"/>
            <a:ext cx="1547750" cy="5034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Immutable Master Data</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tx2"/>
                </a:solidFill>
                <a:latin typeface="Arial" charset="0"/>
                <a:ea typeface="ＭＳ Ｐゴシック" charset="-128"/>
                <a:cs typeface="ＭＳ Ｐゴシック" charset="-128"/>
              </a:rPr>
              <a:t>(Data Lake)</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22" name="Rechteck 21"/>
          <p:cNvSpPr/>
          <p:nvPr/>
        </p:nvSpPr>
        <p:spPr bwMode="auto">
          <a:xfrm>
            <a:off x="7924799" y="2163307"/>
            <a:ext cx="964821" cy="6858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tx1"/>
                </a:solidFill>
                <a:latin typeface="Arial" charset="0"/>
                <a:ea typeface="ＭＳ Ｐゴシック" charset="-128"/>
                <a:cs typeface="ＭＳ Ｐゴシック" charset="-128"/>
              </a:rPr>
              <a:t>BI</a:t>
            </a:r>
            <a:endParaRPr kumimoji="0" lang="de-DE" sz="18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3" name="Rechteck 22"/>
          <p:cNvSpPr/>
          <p:nvPr/>
        </p:nvSpPr>
        <p:spPr bwMode="auto">
          <a:xfrm>
            <a:off x="5033264" y="3762875"/>
            <a:ext cx="1066799" cy="5034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Query</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24" name="Rechteck 23"/>
          <p:cNvSpPr/>
          <p:nvPr/>
        </p:nvSpPr>
        <p:spPr bwMode="auto">
          <a:xfrm>
            <a:off x="3628980" y="3245922"/>
            <a:ext cx="1199955" cy="5034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Data</a:t>
            </a:r>
            <a:r>
              <a:rPr kumimoji="0" lang="en-US" sz="1000" b="0" i="0" u="none" strike="noStrike" cap="none" normalizeH="0" dirty="0">
                <a:ln>
                  <a:noFill/>
                </a:ln>
                <a:solidFill>
                  <a:schemeClr val="tx2"/>
                </a:solidFill>
                <a:effectLst/>
                <a:latin typeface="Arial" charset="0"/>
                <a:ea typeface="ＭＳ Ｐゴシック" charset="-128"/>
                <a:cs typeface="ＭＳ Ｐゴシック" charset="-128"/>
              </a:rPr>
              <a:t> Stream</a:t>
            </a:r>
          </a:p>
          <a:p>
            <a:pPr marL="0" marR="0" indent="0" algn="ctr" defTabSz="914400" rtl="0" eaLnBrk="0" fontAlgn="base" latinLnBrk="0" hangingPunct="0">
              <a:lnSpc>
                <a:spcPct val="100000"/>
              </a:lnSpc>
              <a:spcBef>
                <a:spcPct val="0"/>
              </a:spcBef>
              <a:spcAft>
                <a:spcPct val="0"/>
              </a:spcAft>
              <a:buClrTx/>
              <a:buSzTx/>
              <a:buFontTx/>
              <a:buNone/>
              <a:tabLst/>
            </a:pPr>
            <a:r>
              <a:rPr lang="en-US" sz="1000" baseline="0" dirty="0">
                <a:solidFill>
                  <a:schemeClr val="tx2"/>
                </a:solidFill>
                <a:latin typeface="Arial" charset="0"/>
                <a:ea typeface="ＭＳ Ｐゴシック" charset="-128"/>
                <a:cs typeface="ＭＳ Ｐゴシック" charset="-128"/>
              </a:rPr>
              <a:t>(Kafka,</a:t>
            </a:r>
            <a:r>
              <a:rPr lang="en-US" sz="1000" dirty="0">
                <a:solidFill>
                  <a:schemeClr val="tx2"/>
                </a:solidFill>
                <a:latin typeface="Arial" charset="0"/>
                <a:ea typeface="ＭＳ Ｐゴシック" charset="-128"/>
                <a:cs typeface="ＭＳ Ｐゴシック" charset="-128"/>
              </a:rPr>
              <a:t> Spark, …)</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cxnSp>
        <p:nvCxnSpPr>
          <p:cNvPr id="26" name="Gewinkelter Verbinder 25"/>
          <p:cNvCxnSpPr>
            <a:cxnSpLocks/>
            <a:stCxn id="39" idx="3"/>
            <a:endCxn id="24" idx="1"/>
          </p:cNvCxnSpPr>
          <p:nvPr/>
        </p:nvCxnSpPr>
        <p:spPr bwMode="auto">
          <a:xfrm flipV="1">
            <a:off x="3090056" y="3497649"/>
            <a:ext cx="538924" cy="567489"/>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28" name="Rechteck 27"/>
          <p:cNvSpPr/>
          <p:nvPr/>
        </p:nvSpPr>
        <p:spPr bwMode="auto">
          <a:xfrm>
            <a:off x="5033265" y="4564483"/>
            <a:ext cx="1066800" cy="80825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Views via Map and Reduce</a:t>
            </a:r>
          </a:p>
        </p:txBody>
      </p:sp>
      <p:cxnSp>
        <p:nvCxnSpPr>
          <p:cNvPr id="32" name="Gerade Verbindung mit Pfeil 31"/>
          <p:cNvCxnSpPr>
            <a:cxnSpLocks/>
            <a:stCxn id="28" idx="0"/>
            <a:endCxn id="23" idx="2"/>
          </p:cNvCxnSpPr>
          <p:nvPr/>
        </p:nvCxnSpPr>
        <p:spPr bwMode="auto">
          <a:xfrm flipH="1" flipV="1">
            <a:off x="5566664" y="4266328"/>
            <a:ext cx="1" cy="2981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Rechteck 58"/>
          <p:cNvSpPr/>
          <p:nvPr/>
        </p:nvSpPr>
        <p:spPr bwMode="auto">
          <a:xfrm>
            <a:off x="7120596" y="5249490"/>
            <a:ext cx="1295400" cy="63272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Arial" charset="0"/>
                <a:ea typeface="ＭＳ Ｐゴシック" charset="-128"/>
                <a:cs typeface="ＭＳ Ｐゴシック" charset="-128"/>
              </a:rPr>
              <a:t>Data</a:t>
            </a:r>
            <a:r>
              <a:rPr kumimoji="0" lang="en-US" sz="1200" b="0" i="0" u="none" strike="noStrike" cap="none" normalizeH="0" dirty="0">
                <a:ln>
                  <a:noFill/>
                </a:ln>
                <a:solidFill>
                  <a:schemeClr val="tx2"/>
                </a:solidFill>
                <a:effectLst/>
                <a:latin typeface="Arial" charset="0"/>
                <a:ea typeface="ＭＳ Ｐゴシック" charset="-128"/>
                <a:cs typeface="ＭＳ Ｐゴシック" charset="-128"/>
              </a:rPr>
              <a:t> Analytics</a:t>
            </a:r>
          </a:p>
          <a:p>
            <a:pPr marL="0" marR="0" indent="0" algn="ctr" defTabSz="914400" rtl="0" eaLnBrk="0" fontAlgn="base" latinLnBrk="0" hangingPunct="0">
              <a:lnSpc>
                <a:spcPct val="100000"/>
              </a:lnSpc>
              <a:spcBef>
                <a:spcPct val="0"/>
              </a:spcBef>
              <a:spcAft>
                <a:spcPct val="0"/>
              </a:spcAft>
              <a:buClrTx/>
              <a:buSzTx/>
              <a:buFontTx/>
              <a:buNone/>
              <a:tabLst/>
            </a:pPr>
            <a:r>
              <a:rPr lang="en-US" sz="1200" baseline="0" dirty="0">
                <a:solidFill>
                  <a:schemeClr val="tx2"/>
                </a:solidFill>
                <a:latin typeface="Arial" charset="0"/>
                <a:ea typeface="ＭＳ Ｐゴシック" charset="-128"/>
                <a:cs typeface="ＭＳ Ｐゴシック" charset="-128"/>
              </a:rPr>
              <a:t>(Exploration, ML,…)</a:t>
            </a:r>
            <a:endParaRPr kumimoji="0" lang="de-DE" sz="12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94" name="Textfeld 93"/>
          <p:cNvSpPr txBox="1"/>
          <p:nvPr/>
        </p:nvSpPr>
        <p:spPr>
          <a:xfrm>
            <a:off x="1871426" y="1215366"/>
            <a:ext cx="1160895" cy="307777"/>
          </a:xfrm>
          <a:prstGeom prst="rect">
            <a:avLst/>
          </a:prstGeom>
          <a:noFill/>
        </p:spPr>
        <p:txBody>
          <a:bodyPr wrap="none" rtlCol="0">
            <a:spAutoFit/>
          </a:bodyPr>
          <a:lstStyle/>
          <a:p>
            <a:r>
              <a:rPr lang="en-US" sz="1400" dirty="0"/>
              <a:t>Connectivity</a:t>
            </a:r>
            <a:endParaRPr lang="de-DE" sz="1400" dirty="0"/>
          </a:p>
        </p:txBody>
      </p:sp>
      <p:sp>
        <p:nvSpPr>
          <p:cNvPr id="54" name="Rechteck 15">
            <a:extLst>
              <a:ext uri="{FF2B5EF4-FFF2-40B4-BE49-F238E27FC236}">
                <a16:creationId xmlns:a16="http://schemas.microsoft.com/office/drawing/2014/main" id="{16DB9216-6CEF-4BD7-A279-02AC8D6E13DD}"/>
              </a:ext>
            </a:extLst>
          </p:cNvPr>
          <p:cNvSpPr/>
          <p:nvPr/>
        </p:nvSpPr>
        <p:spPr bwMode="auto">
          <a:xfrm>
            <a:off x="1850862" y="4926396"/>
            <a:ext cx="990600" cy="65633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100" dirty="0">
                <a:solidFill>
                  <a:schemeClr val="tx2"/>
                </a:solidFill>
              </a:rPr>
              <a:t>Data Ingest </a:t>
            </a:r>
          </a:p>
          <a:p>
            <a:pPr algn="ctr"/>
            <a:r>
              <a:rPr lang="en-US" sz="1100" dirty="0">
                <a:solidFill>
                  <a:schemeClr val="tx2"/>
                </a:solidFill>
              </a:rPr>
              <a:t>(HTTP)</a:t>
            </a:r>
            <a:endParaRPr lang="de-DE" sz="1100" dirty="0">
              <a:solidFill>
                <a:schemeClr val="tx2"/>
              </a:solidFill>
            </a:endParaRPr>
          </a:p>
        </p:txBody>
      </p:sp>
      <p:sp>
        <p:nvSpPr>
          <p:cNvPr id="55" name="Rechteck 17">
            <a:extLst>
              <a:ext uri="{FF2B5EF4-FFF2-40B4-BE49-F238E27FC236}">
                <a16:creationId xmlns:a16="http://schemas.microsoft.com/office/drawing/2014/main" id="{DE1A6477-7F92-41F1-A91A-6FD3190F3D58}"/>
              </a:ext>
            </a:extLst>
          </p:cNvPr>
          <p:cNvSpPr/>
          <p:nvPr/>
        </p:nvSpPr>
        <p:spPr bwMode="auto">
          <a:xfrm>
            <a:off x="3595857" y="4564483"/>
            <a:ext cx="1060750" cy="65777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Transformation</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tx2"/>
                </a:solidFill>
                <a:latin typeface="Arial" charset="0"/>
                <a:ea typeface="ＭＳ Ｐゴシック" charset="-128"/>
                <a:cs typeface="ＭＳ Ｐゴシック" charset="-128"/>
              </a:rPr>
              <a:t>(Function)</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sp>
        <p:nvSpPr>
          <p:cNvPr id="60" name="Rechteck 15">
            <a:extLst>
              <a:ext uri="{FF2B5EF4-FFF2-40B4-BE49-F238E27FC236}">
                <a16:creationId xmlns:a16="http://schemas.microsoft.com/office/drawing/2014/main" id="{0608A513-B352-43B6-9BE2-EE115EB3A348}"/>
              </a:ext>
            </a:extLst>
          </p:cNvPr>
          <p:cNvSpPr/>
          <p:nvPr/>
        </p:nvSpPr>
        <p:spPr bwMode="auto">
          <a:xfrm>
            <a:off x="243500" y="3168864"/>
            <a:ext cx="624476" cy="53292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100" dirty="0">
                <a:solidFill>
                  <a:schemeClr val="tx2"/>
                </a:solidFill>
              </a:rPr>
              <a:t>SDK</a:t>
            </a:r>
            <a:endParaRPr lang="de-DE" sz="1100" dirty="0">
              <a:solidFill>
                <a:schemeClr val="tx2"/>
              </a:solidFill>
            </a:endParaRPr>
          </a:p>
        </p:txBody>
      </p:sp>
      <p:sp>
        <p:nvSpPr>
          <p:cNvPr id="41" name="Rectangle 40">
            <a:extLst>
              <a:ext uri="{FF2B5EF4-FFF2-40B4-BE49-F238E27FC236}">
                <a16:creationId xmlns:a16="http://schemas.microsoft.com/office/drawing/2014/main" id="{147E3949-E351-4D6E-A60E-6567D8D33C28}"/>
              </a:ext>
            </a:extLst>
          </p:cNvPr>
          <p:cNvSpPr/>
          <p:nvPr/>
        </p:nvSpPr>
        <p:spPr bwMode="auto">
          <a:xfrm>
            <a:off x="344510" y="3405617"/>
            <a:ext cx="478595" cy="2667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a:ln>
                  <a:noFill/>
                </a:ln>
                <a:solidFill>
                  <a:schemeClr val="bg2"/>
                </a:solidFill>
                <a:effectLst/>
                <a:latin typeface="Arial" charset="0"/>
                <a:ea typeface="ＭＳ Ｐゴシック" charset="-128"/>
                <a:cs typeface="ＭＳ Ｐゴシック" charset="-128"/>
              </a:rPr>
              <a:t>Auth</a:t>
            </a:r>
          </a:p>
        </p:txBody>
      </p:sp>
      <p:cxnSp>
        <p:nvCxnSpPr>
          <p:cNvPr id="44" name="Connector: Elbow 43">
            <a:extLst>
              <a:ext uri="{FF2B5EF4-FFF2-40B4-BE49-F238E27FC236}">
                <a16:creationId xmlns:a16="http://schemas.microsoft.com/office/drawing/2014/main" id="{5BD661BA-C4B8-45B5-AE04-1808C05C6FC8}"/>
              </a:ext>
            </a:extLst>
          </p:cNvPr>
          <p:cNvCxnSpPr>
            <a:cxnSpLocks/>
            <a:stCxn id="60" idx="2"/>
            <a:endCxn id="168" idx="2"/>
          </p:cNvCxnSpPr>
          <p:nvPr/>
        </p:nvCxnSpPr>
        <p:spPr bwMode="auto">
          <a:xfrm rot="16200000" flipH="1">
            <a:off x="797579" y="3459945"/>
            <a:ext cx="360429" cy="844111"/>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72" name="Rectangle 71">
            <a:extLst>
              <a:ext uri="{FF2B5EF4-FFF2-40B4-BE49-F238E27FC236}">
                <a16:creationId xmlns:a16="http://schemas.microsoft.com/office/drawing/2014/main" id="{882BD5C6-A9C7-47CE-9EFC-DDEB42CE92C5}"/>
              </a:ext>
            </a:extLst>
          </p:cNvPr>
          <p:cNvSpPr/>
          <p:nvPr/>
        </p:nvSpPr>
        <p:spPr bwMode="auto">
          <a:xfrm>
            <a:off x="1787101" y="5991652"/>
            <a:ext cx="1177441" cy="2667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a:ln>
                  <a:noFill/>
                </a:ln>
                <a:solidFill>
                  <a:schemeClr val="bg2"/>
                </a:solidFill>
                <a:effectLst/>
                <a:latin typeface="Arial" charset="0"/>
                <a:ea typeface="ＭＳ Ｐゴシック" charset="-128"/>
                <a:cs typeface="ＭＳ Ｐゴシック" charset="-128"/>
              </a:rPr>
              <a:t>Auth</a:t>
            </a:r>
          </a:p>
        </p:txBody>
      </p:sp>
      <p:sp>
        <p:nvSpPr>
          <p:cNvPr id="74" name="Rectangle 73">
            <a:extLst>
              <a:ext uri="{FF2B5EF4-FFF2-40B4-BE49-F238E27FC236}">
                <a16:creationId xmlns:a16="http://schemas.microsoft.com/office/drawing/2014/main" id="{F7CB840A-1472-4489-9656-810AC177BE23}"/>
              </a:ext>
            </a:extLst>
          </p:cNvPr>
          <p:cNvSpPr/>
          <p:nvPr/>
        </p:nvSpPr>
        <p:spPr bwMode="auto">
          <a:xfrm>
            <a:off x="1787101" y="2429993"/>
            <a:ext cx="1177441" cy="61056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a:ln>
                  <a:noFill/>
                </a:ln>
                <a:solidFill>
                  <a:schemeClr val="bg2"/>
                </a:solidFill>
                <a:effectLst/>
                <a:latin typeface="Arial" charset="0"/>
                <a:ea typeface="ＭＳ Ｐゴシック" charset="-128"/>
                <a:cs typeface="ＭＳ Ｐゴシック" charset="-128"/>
              </a:rPr>
              <a:t>Device Control</a:t>
            </a:r>
          </a:p>
        </p:txBody>
      </p:sp>
      <p:sp>
        <p:nvSpPr>
          <p:cNvPr id="91" name="Textfeld 93">
            <a:extLst>
              <a:ext uri="{FF2B5EF4-FFF2-40B4-BE49-F238E27FC236}">
                <a16:creationId xmlns:a16="http://schemas.microsoft.com/office/drawing/2014/main" id="{0ED2D581-4814-4BBF-B39A-B082396194FA}"/>
              </a:ext>
            </a:extLst>
          </p:cNvPr>
          <p:cNvSpPr txBox="1"/>
          <p:nvPr/>
        </p:nvSpPr>
        <p:spPr>
          <a:xfrm>
            <a:off x="4514325" y="1215366"/>
            <a:ext cx="562975" cy="307777"/>
          </a:xfrm>
          <a:prstGeom prst="rect">
            <a:avLst/>
          </a:prstGeom>
          <a:noFill/>
        </p:spPr>
        <p:txBody>
          <a:bodyPr wrap="none" rtlCol="0">
            <a:spAutoFit/>
          </a:bodyPr>
          <a:lstStyle/>
          <a:p>
            <a:r>
              <a:rPr lang="en-US" sz="1400" dirty="0"/>
              <a:t>Data</a:t>
            </a:r>
            <a:endParaRPr lang="de-DE" sz="1400" dirty="0"/>
          </a:p>
        </p:txBody>
      </p:sp>
      <p:cxnSp>
        <p:nvCxnSpPr>
          <p:cNvPr id="116" name="Connector: Elbow 115">
            <a:extLst>
              <a:ext uri="{FF2B5EF4-FFF2-40B4-BE49-F238E27FC236}">
                <a16:creationId xmlns:a16="http://schemas.microsoft.com/office/drawing/2014/main" id="{17473FAB-0A82-4593-B52A-CA7CEBA358AB}"/>
              </a:ext>
            </a:extLst>
          </p:cNvPr>
          <p:cNvCxnSpPr>
            <a:stCxn id="24" idx="3"/>
            <a:endCxn id="23" idx="0"/>
          </p:cNvCxnSpPr>
          <p:nvPr/>
        </p:nvCxnSpPr>
        <p:spPr bwMode="auto">
          <a:xfrm>
            <a:off x="4828935" y="3497649"/>
            <a:ext cx="737729" cy="26522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18" name="Connector: Elbow 117">
            <a:extLst>
              <a:ext uri="{FF2B5EF4-FFF2-40B4-BE49-F238E27FC236}">
                <a16:creationId xmlns:a16="http://schemas.microsoft.com/office/drawing/2014/main" id="{F24D0D51-16A8-4AC9-B153-21239195873B}"/>
              </a:ext>
            </a:extLst>
          </p:cNvPr>
          <p:cNvCxnSpPr>
            <a:stCxn id="55" idx="2"/>
            <a:endCxn id="18" idx="0"/>
          </p:cNvCxnSpPr>
          <p:nvPr/>
        </p:nvCxnSpPr>
        <p:spPr bwMode="auto">
          <a:xfrm rot="16200000" flipH="1">
            <a:off x="4057123" y="5291366"/>
            <a:ext cx="381719" cy="24350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20" name="Connector: Elbow 119">
            <a:extLst>
              <a:ext uri="{FF2B5EF4-FFF2-40B4-BE49-F238E27FC236}">
                <a16:creationId xmlns:a16="http://schemas.microsoft.com/office/drawing/2014/main" id="{2206FFE4-0817-4EC0-93F9-A8AA16533C2B}"/>
              </a:ext>
            </a:extLst>
          </p:cNvPr>
          <p:cNvCxnSpPr>
            <a:stCxn id="18" idx="3"/>
            <a:endCxn id="28" idx="2"/>
          </p:cNvCxnSpPr>
          <p:nvPr/>
        </p:nvCxnSpPr>
        <p:spPr bwMode="auto">
          <a:xfrm flipV="1">
            <a:off x="5143607" y="5372736"/>
            <a:ext cx="423058" cy="48296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22" name="Connector: Elbow 121">
            <a:extLst>
              <a:ext uri="{FF2B5EF4-FFF2-40B4-BE49-F238E27FC236}">
                <a16:creationId xmlns:a16="http://schemas.microsoft.com/office/drawing/2014/main" id="{11633716-D527-4B44-A010-88F6416C90DB}"/>
              </a:ext>
            </a:extLst>
          </p:cNvPr>
          <p:cNvCxnSpPr>
            <a:stCxn id="39" idx="3"/>
            <a:endCxn id="55" idx="0"/>
          </p:cNvCxnSpPr>
          <p:nvPr/>
        </p:nvCxnSpPr>
        <p:spPr bwMode="auto">
          <a:xfrm>
            <a:off x="3090056" y="4065138"/>
            <a:ext cx="1036176" cy="49934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25" name="Rechteck 17">
            <a:extLst>
              <a:ext uri="{FF2B5EF4-FFF2-40B4-BE49-F238E27FC236}">
                <a16:creationId xmlns:a16="http://schemas.microsoft.com/office/drawing/2014/main" id="{0B395AFD-A9F4-4846-AE89-6C64D5A8CA4A}"/>
              </a:ext>
            </a:extLst>
          </p:cNvPr>
          <p:cNvSpPr/>
          <p:nvPr/>
        </p:nvSpPr>
        <p:spPr bwMode="auto">
          <a:xfrm>
            <a:off x="3628979" y="2429993"/>
            <a:ext cx="1199955" cy="61056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solidFill>
                <a:effectLst/>
                <a:latin typeface="Arial" charset="0"/>
                <a:ea typeface="ＭＳ Ｐゴシック" charset="-128"/>
                <a:cs typeface="ＭＳ Ｐゴシック" charset="-128"/>
              </a:rPr>
              <a:t>Transformation</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tx2"/>
                </a:solidFill>
                <a:latin typeface="Arial" charset="0"/>
                <a:ea typeface="ＭＳ Ｐゴシック" charset="-128"/>
                <a:cs typeface="ＭＳ Ｐゴシック" charset="-128"/>
              </a:rPr>
              <a:t>(Function)</a:t>
            </a:r>
            <a:endParaRPr kumimoji="0" lang="de-DE" sz="1000" b="0" i="0" u="none" strike="noStrike" cap="none" normalizeH="0" baseline="0" dirty="0">
              <a:ln>
                <a:noFill/>
              </a:ln>
              <a:solidFill>
                <a:schemeClr val="tx2"/>
              </a:solidFill>
              <a:effectLst/>
              <a:latin typeface="Arial" charset="0"/>
              <a:ea typeface="ＭＳ Ｐゴシック" charset="-128"/>
              <a:cs typeface="ＭＳ Ｐゴシック" charset="-128"/>
            </a:endParaRPr>
          </a:p>
        </p:txBody>
      </p:sp>
      <p:cxnSp>
        <p:nvCxnSpPr>
          <p:cNvPr id="136" name="Connector: Elbow 135">
            <a:extLst>
              <a:ext uri="{FF2B5EF4-FFF2-40B4-BE49-F238E27FC236}">
                <a16:creationId xmlns:a16="http://schemas.microsoft.com/office/drawing/2014/main" id="{21FC2014-C9F9-415F-A0E0-3D59250B961A}"/>
              </a:ext>
            </a:extLst>
          </p:cNvPr>
          <p:cNvCxnSpPr>
            <a:cxnSpLocks/>
            <a:stCxn id="74" idx="1"/>
            <a:endCxn id="10" idx="3"/>
          </p:cNvCxnSpPr>
          <p:nvPr/>
        </p:nvCxnSpPr>
        <p:spPr bwMode="auto">
          <a:xfrm rot="10800000" flipV="1">
            <a:off x="910325" y="2735273"/>
            <a:ext cx="876776" cy="638693"/>
          </a:xfrm>
          <a:prstGeom prst="bentConnector3">
            <a:avLst/>
          </a:prstGeom>
          <a:solidFill>
            <a:schemeClr val="accent1"/>
          </a:solidFill>
          <a:ln w="9525" cap="flat" cmpd="sng" algn="ctr">
            <a:solidFill>
              <a:schemeClr val="tx1"/>
            </a:solidFill>
            <a:prstDash val="dashDot"/>
            <a:round/>
            <a:headEnd type="none" w="med" len="med"/>
            <a:tailEnd type="triangle"/>
          </a:ln>
          <a:effectLst/>
        </p:spPr>
      </p:cxnSp>
      <p:cxnSp>
        <p:nvCxnSpPr>
          <p:cNvPr id="138" name="Connector: Elbow 137">
            <a:extLst>
              <a:ext uri="{FF2B5EF4-FFF2-40B4-BE49-F238E27FC236}">
                <a16:creationId xmlns:a16="http://schemas.microsoft.com/office/drawing/2014/main" id="{87610CBA-AFAD-4289-B434-1FBD40E6D261}"/>
              </a:ext>
            </a:extLst>
          </p:cNvPr>
          <p:cNvCxnSpPr>
            <a:cxnSpLocks/>
            <a:stCxn id="23" idx="0"/>
            <a:endCxn id="125" idx="3"/>
          </p:cNvCxnSpPr>
          <p:nvPr/>
        </p:nvCxnSpPr>
        <p:spPr bwMode="auto">
          <a:xfrm rot="16200000" flipV="1">
            <a:off x="4683999" y="2880210"/>
            <a:ext cx="1027601" cy="73773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2" name="Connector: Elbow 141">
            <a:extLst>
              <a:ext uri="{FF2B5EF4-FFF2-40B4-BE49-F238E27FC236}">
                <a16:creationId xmlns:a16="http://schemas.microsoft.com/office/drawing/2014/main" id="{C9FE61EB-DF51-403E-823E-9CC2B321E0F7}"/>
              </a:ext>
            </a:extLst>
          </p:cNvPr>
          <p:cNvCxnSpPr>
            <a:cxnSpLocks/>
            <a:stCxn id="22" idx="2"/>
            <a:endCxn id="23" idx="3"/>
          </p:cNvCxnSpPr>
          <p:nvPr/>
        </p:nvCxnSpPr>
        <p:spPr bwMode="auto">
          <a:xfrm rot="5400000">
            <a:off x="6670890" y="2278281"/>
            <a:ext cx="1165495" cy="23071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4" name="Connector: Elbow 143">
            <a:extLst>
              <a:ext uri="{FF2B5EF4-FFF2-40B4-BE49-F238E27FC236}">
                <a16:creationId xmlns:a16="http://schemas.microsoft.com/office/drawing/2014/main" id="{D512F45B-3382-47DF-99CD-5FDE9839BEA5}"/>
              </a:ext>
            </a:extLst>
          </p:cNvPr>
          <p:cNvCxnSpPr/>
          <p:nvPr/>
        </p:nvCxnSpPr>
        <p:spPr bwMode="auto">
          <a:xfrm rot="10800000" flipV="1">
            <a:off x="5197800" y="5603976"/>
            <a:ext cx="1922797" cy="387676"/>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46" name="Connector: Elbow 145">
            <a:extLst>
              <a:ext uri="{FF2B5EF4-FFF2-40B4-BE49-F238E27FC236}">
                <a16:creationId xmlns:a16="http://schemas.microsoft.com/office/drawing/2014/main" id="{03DBF3A9-383F-41B8-8BC1-6C11F3D5D6EA}"/>
              </a:ext>
            </a:extLst>
          </p:cNvPr>
          <p:cNvCxnSpPr>
            <a:stCxn id="59" idx="0"/>
          </p:cNvCxnSpPr>
          <p:nvPr/>
        </p:nvCxnSpPr>
        <p:spPr bwMode="auto">
          <a:xfrm rot="16200000" flipV="1">
            <a:off x="6785687" y="4266881"/>
            <a:ext cx="356120" cy="1609098"/>
          </a:xfrm>
          <a:prstGeom prst="bentConnector2">
            <a:avLst/>
          </a:prstGeom>
          <a:solidFill>
            <a:schemeClr val="accent1"/>
          </a:solidFill>
          <a:ln w="9525" cap="flat" cmpd="sng" algn="ctr">
            <a:solidFill>
              <a:schemeClr val="tx1"/>
            </a:solidFill>
            <a:prstDash val="dashDot"/>
            <a:round/>
            <a:headEnd type="none" w="med" len="med"/>
            <a:tailEnd type="triangle"/>
          </a:ln>
          <a:effectLst/>
        </p:spPr>
      </p:cxnSp>
      <p:cxnSp>
        <p:nvCxnSpPr>
          <p:cNvPr id="148" name="Connector: Elbow 147">
            <a:extLst>
              <a:ext uri="{FF2B5EF4-FFF2-40B4-BE49-F238E27FC236}">
                <a16:creationId xmlns:a16="http://schemas.microsoft.com/office/drawing/2014/main" id="{B7BBF62B-42E2-47BB-AB65-C7D9DEF62FDB}"/>
              </a:ext>
            </a:extLst>
          </p:cNvPr>
          <p:cNvCxnSpPr>
            <a:stCxn id="59" idx="0"/>
          </p:cNvCxnSpPr>
          <p:nvPr/>
        </p:nvCxnSpPr>
        <p:spPr bwMode="auto">
          <a:xfrm rot="16200000" flipV="1">
            <a:off x="5389633" y="2870827"/>
            <a:ext cx="1889138" cy="2868188"/>
          </a:xfrm>
          <a:prstGeom prst="bentConnector2">
            <a:avLst/>
          </a:prstGeom>
          <a:solidFill>
            <a:schemeClr val="accent1"/>
          </a:solidFill>
          <a:ln w="9525" cap="flat" cmpd="sng" algn="ctr">
            <a:solidFill>
              <a:schemeClr val="tx1"/>
            </a:solidFill>
            <a:prstDash val="dashDot"/>
            <a:round/>
            <a:headEnd type="none" w="med" len="med"/>
            <a:tailEnd type="triangle"/>
          </a:ln>
          <a:effectLst/>
        </p:spPr>
      </p:cxnSp>
      <p:cxnSp>
        <p:nvCxnSpPr>
          <p:cNvPr id="153" name="Connector: Elbow 152">
            <a:extLst>
              <a:ext uri="{FF2B5EF4-FFF2-40B4-BE49-F238E27FC236}">
                <a16:creationId xmlns:a16="http://schemas.microsoft.com/office/drawing/2014/main" id="{EFC3D227-3141-49FD-B15C-E83EE11DD1C8}"/>
              </a:ext>
            </a:extLst>
          </p:cNvPr>
          <p:cNvCxnSpPr>
            <a:stCxn id="59" idx="0"/>
          </p:cNvCxnSpPr>
          <p:nvPr/>
        </p:nvCxnSpPr>
        <p:spPr bwMode="auto">
          <a:xfrm rot="16200000" flipV="1">
            <a:off x="5004857" y="2486051"/>
            <a:ext cx="2658690" cy="2868188"/>
          </a:xfrm>
          <a:prstGeom prst="bentConnector2">
            <a:avLst/>
          </a:prstGeom>
          <a:solidFill>
            <a:schemeClr val="accent1"/>
          </a:solidFill>
          <a:ln w="9525" cap="flat" cmpd="sng" algn="ctr">
            <a:solidFill>
              <a:schemeClr val="tx1"/>
            </a:solidFill>
            <a:prstDash val="dashDot"/>
            <a:round/>
            <a:headEnd type="none" w="med" len="med"/>
            <a:tailEnd type="triangle"/>
          </a:ln>
          <a:effectLst/>
        </p:spPr>
      </p:cxnSp>
      <p:cxnSp>
        <p:nvCxnSpPr>
          <p:cNvPr id="159" name="Straight Arrow Connector 158">
            <a:extLst>
              <a:ext uri="{FF2B5EF4-FFF2-40B4-BE49-F238E27FC236}">
                <a16:creationId xmlns:a16="http://schemas.microsoft.com/office/drawing/2014/main" id="{14A5FFCD-287F-4132-A331-7048B2C7DC52}"/>
              </a:ext>
            </a:extLst>
          </p:cNvPr>
          <p:cNvCxnSpPr>
            <a:cxnSpLocks/>
            <a:stCxn id="125" idx="1"/>
            <a:endCxn id="74" idx="3"/>
          </p:cNvCxnSpPr>
          <p:nvPr/>
        </p:nvCxnSpPr>
        <p:spPr bwMode="auto">
          <a:xfrm flipH="1">
            <a:off x="2964542" y="2735274"/>
            <a:ext cx="664437" cy="0"/>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sp>
        <p:nvSpPr>
          <p:cNvPr id="163" name="Textfeld 93">
            <a:extLst>
              <a:ext uri="{FF2B5EF4-FFF2-40B4-BE49-F238E27FC236}">
                <a16:creationId xmlns:a16="http://schemas.microsoft.com/office/drawing/2014/main" id="{E6BE44FA-4721-4F8B-A6E0-C97AAAAE60C7}"/>
              </a:ext>
            </a:extLst>
          </p:cNvPr>
          <p:cNvSpPr txBox="1"/>
          <p:nvPr/>
        </p:nvSpPr>
        <p:spPr>
          <a:xfrm>
            <a:off x="7316890" y="1219200"/>
            <a:ext cx="902811" cy="307777"/>
          </a:xfrm>
          <a:prstGeom prst="rect">
            <a:avLst/>
          </a:prstGeom>
          <a:noFill/>
        </p:spPr>
        <p:txBody>
          <a:bodyPr wrap="none" rtlCol="0">
            <a:spAutoFit/>
          </a:bodyPr>
          <a:lstStyle/>
          <a:p>
            <a:r>
              <a:rPr lang="en-US" sz="1400" dirty="0"/>
              <a:t>Analytics</a:t>
            </a:r>
            <a:endParaRPr lang="de-DE" sz="1400" dirty="0"/>
          </a:p>
        </p:txBody>
      </p:sp>
      <p:sp>
        <p:nvSpPr>
          <p:cNvPr id="164" name="Flowchart: Magnetic Disk 163">
            <a:extLst>
              <a:ext uri="{FF2B5EF4-FFF2-40B4-BE49-F238E27FC236}">
                <a16:creationId xmlns:a16="http://schemas.microsoft.com/office/drawing/2014/main" id="{C860E0C7-FE72-4B79-A1FF-458A2B48C511}"/>
              </a:ext>
            </a:extLst>
          </p:cNvPr>
          <p:cNvSpPr/>
          <p:nvPr/>
        </p:nvSpPr>
        <p:spPr bwMode="auto">
          <a:xfrm>
            <a:off x="1919642" y="3271808"/>
            <a:ext cx="890817" cy="648336"/>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bg2"/>
                </a:solidFill>
                <a:effectLst/>
                <a:latin typeface="Arial" charset="0"/>
                <a:ea typeface="ＭＳ Ｐゴシック" charset="-128"/>
                <a:cs typeface="ＭＳ Ｐゴシック" charset="-128"/>
              </a:rPr>
              <a:t>Device Registry</a:t>
            </a:r>
          </a:p>
        </p:txBody>
      </p:sp>
      <p:cxnSp>
        <p:nvCxnSpPr>
          <p:cNvPr id="166" name="Straight Arrow Connector 165">
            <a:extLst>
              <a:ext uri="{FF2B5EF4-FFF2-40B4-BE49-F238E27FC236}">
                <a16:creationId xmlns:a16="http://schemas.microsoft.com/office/drawing/2014/main" id="{634E0CA6-6AA7-488D-B620-D6CFBBF7452D}"/>
              </a:ext>
            </a:extLst>
          </p:cNvPr>
          <p:cNvCxnSpPr>
            <a:stCxn id="74" idx="2"/>
            <a:endCxn id="164" idx="1"/>
          </p:cNvCxnSpPr>
          <p:nvPr/>
        </p:nvCxnSpPr>
        <p:spPr bwMode="auto">
          <a:xfrm flipH="1">
            <a:off x="2365051" y="3040555"/>
            <a:ext cx="10771" cy="231253"/>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68" name="Oval 167">
            <a:extLst>
              <a:ext uri="{FF2B5EF4-FFF2-40B4-BE49-F238E27FC236}">
                <a16:creationId xmlns:a16="http://schemas.microsoft.com/office/drawing/2014/main" id="{DCD550AA-0D19-4EAC-9471-5C91670B4D6B}"/>
              </a:ext>
            </a:extLst>
          </p:cNvPr>
          <p:cNvSpPr/>
          <p:nvPr/>
        </p:nvSpPr>
        <p:spPr bwMode="auto">
          <a:xfrm>
            <a:off x="1399849" y="3960925"/>
            <a:ext cx="239139" cy="2025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Rechteck 4"/>
          <p:cNvSpPr/>
          <p:nvPr/>
        </p:nvSpPr>
        <p:spPr bwMode="auto">
          <a:xfrm>
            <a:off x="91645" y="2362200"/>
            <a:ext cx="252865" cy="373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2"/>
                </a:solidFill>
                <a:effectLst/>
                <a:latin typeface="Arial" charset="0"/>
                <a:ea typeface="ＭＳ Ｐゴシック" charset="-128"/>
                <a:cs typeface="ＭＳ Ｐゴシック" charset="-128"/>
              </a:rPr>
              <a:t>S</a:t>
            </a:r>
          </a:p>
        </p:txBody>
      </p:sp>
      <p:sp>
        <p:nvSpPr>
          <p:cNvPr id="46" name="Rechteck 45"/>
          <p:cNvSpPr/>
          <p:nvPr/>
        </p:nvSpPr>
        <p:spPr bwMode="auto">
          <a:xfrm>
            <a:off x="615111" y="2362200"/>
            <a:ext cx="252865" cy="373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2"/>
                </a:solidFill>
                <a:effectLst/>
                <a:latin typeface="Arial" charset="0"/>
                <a:ea typeface="ＭＳ Ｐゴシック" charset="-128"/>
                <a:cs typeface="ＭＳ Ｐゴシック" charset="-128"/>
              </a:rPr>
              <a:t>A</a:t>
            </a:r>
          </a:p>
        </p:txBody>
      </p:sp>
      <p:cxnSp>
        <p:nvCxnSpPr>
          <p:cNvPr id="7" name="Gerade Verbindung mit Pfeil 6"/>
          <p:cNvCxnSpPr>
            <a:stCxn id="5" idx="2"/>
          </p:cNvCxnSpPr>
          <p:nvPr/>
        </p:nvCxnSpPr>
        <p:spPr bwMode="auto">
          <a:xfrm>
            <a:off x="218078" y="2735273"/>
            <a:ext cx="2795" cy="2632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Gerade Verbindung mit Pfeil 8"/>
          <p:cNvCxnSpPr>
            <a:endCxn id="46" idx="2"/>
          </p:cNvCxnSpPr>
          <p:nvPr/>
        </p:nvCxnSpPr>
        <p:spPr bwMode="auto">
          <a:xfrm flipV="1">
            <a:off x="741543" y="2735273"/>
            <a:ext cx="1" cy="2632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1738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a:t>
            </a:r>
          </a:p>
        </p:txBody>
      </p:sp>
      <p:sp>
        <p:nvSpPr>
          <p:cNvPr id="49" name="Rectangle 48"/>
          <p:cNvSpPr/>
          <p:nvPr/>
        </p:nvSpPr>
        <p:spPr bwMode="auto">
          <a:xfrm>
            <a:off x="478191" y="2336058"/>
            <a:ext cx="1343905" cy="158721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b" anchorCtr="0" compatLnSpc="1">
            <a:prstTxWarp prst="textNoShape">
              <a:avLst/>
            </a:prstTxWarp>
          </a:bodyPr>
          <a:lstStyle/>
          <a:p>
            <a:pPr defTabSz="685574"/>
            <a:r>
              <a:rPr lang="en-US" sz="1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685800" y="2514600"/>
            <a:ext cx="943425" cy="1011443"/>
          </a:xfrm>
          <a:prstGeom prst="flowChartMultidocumen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52" name="Rectangle 51"/>
          <p:cNvSpPr/>
          <p:nvPr/>
        </p:nvSpPr>
        <p:spPr bwMode="auto">
          <a:xfrm>
            <a:off x="478191" y="4167370"/>
            <a:ext cx="1343905" cy="158721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b" anchorCtr="0" compatLnSpc="1">
            <a:prstTxWarp prst="textNoShape">
              <a:avLst/>
            </a:prstTxWarp>
          </a:bodyPr>
          <a:lstStyle/>
          <a:p>
            <a:pPr defTabSz="685574"/>
            <a:r>
              <a:rPr lang="en-US" sz="1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4736180" y="4167370"/>
            <a:ext cx="1343905" cy="158721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b" anchorCtr="0" compatLnSpc="1">
            <a:prstTxWarp prst="textNoShape">
              <a:avLst/>
            </a:prstTxWarp>
          </a:bodyPr>
          <a:lstStyle/>
          <a:p>
            <a:pPr defTabSz="685574"/>
            <a:r>
              <a:rPr lang="en-US" sz="1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4736180" y="2336058"/>
            <a:ext cx="1343905" cy="158721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b" anchorCtr="0" compatLnSpc="1">
            <a:prstTxWarp prst="textNoShape">
              <a:avLst/>
            </a:prstTxWarp>
          </a:bodyPr>
          <a:lstStyle/>
          <a:p>
            <a:pPr defTabSz="685574"/>
            <a:r>
              <a:rPr lang="en-US" sz="1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1927603" y="2336058"/>
            <a:ext cx="2404069" cy="1246495"/>
          </a:xfrm>
          <a:prstGeom prst="rect">
            <a:avLst/>
          </a:prstGeom>
          <a:noFill/>
        </p:spPr>
        <p:txBody>
          <a:bodyPr wrap="square" lIns="0" tIns="0" rIns="0" bIns="0" rtlCol="0">
            <a:spAutoFit/>
          </a:bodyPr>
          <a:lstStyle/>
          <a:p>
            <a:pPr>
              <a:lnSpc>
                <a:spcPct val="90000"/>
              </a:lnSpc>
              <a:spcBef>
                <a:spcPct val="20000"/>
              </a:spcBef>
              <a:buSzPct val="80000"/>
            </a:pPr>
            <a:r>
              <a:rPr lang="en-US" sz="1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1800" u="sng"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4.75 TB of data</a:t>
            </a:r>
          </a:p>
        </p:txBody>
      </p:sp>
      <p:sp>
        <p:nvSpPr>
          <p:cNvPr id="55" name="TextBox 54"/>
          <p:cNvSpPr txBox="1"/>
          <p:nvPr/>
        </p:nvSpPr>
        <p:spPr>
          <a:xfrm>
            <a:off x="1927603" y="4167370"/>
            <a:ext cx="2404069" cy="1246495"/>
          </a:xfrm>
          <a:prstGeom prst="rect">
            <a:avLst/>
          </a:prstGeom>
          <a:noFill/>
        </p:spPr>
        <p:txBody>
          <a:bodyPr wrap="square" lIns="0" tIns="0" rIns="0" bIns="0" rtlCol="0">
            <a:spAutoFit/>
          </a:bodyPr>
          <a:lstStyle/>
          <a:p>
            <a:pPr>
              <a:lnSpc>
                <a:spcPct val="90000"/>
              </a:lnSpc>
              <a:spcBef>
                <a:spcPct val="20000"/>
              </a:spcBef>
              <a:buSzPct val="80000"/>
            </a:pPr>
            <a:r>
              <a:rPr lang="en-US" sz="1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p>
        </p:txBody>
      </p:sp>
      <p:sp>
        <p:nvSpPr>
          <p:cNvPr id="56" name="TextBox 55"/>
          <p:cNvSpPr txBox="1"/>
          <p:nvPr/>
        </p:nvSpPr>
        <p:spPr>
          <a:xfrm>
            <a:off x="6193128" y="4167370"/>
            <a:ext cx="2404069" cy="747897"/>
          </a:xfrm>
          <a:prstGeom prst="rect">
            <a:avLst/>
          </a:prstGeom>
          <a:noFill/>
        </p:spPr>
        <p:txBody>
          <a:bodyPr wrap="square" lIns="0" tIns="0" rIns="0" bIns="0" rtlCol="0">
            <a:spAutoFit/>
          </a:bodyPr>
          <a:lstStyle/>
          <a:p>
            <a:pPr>
              <a:lnSpc>
                <a:spcPct val="90000"/>
              </a:lnSpc>
              <a:spcBef>
                <a:spcPct val="20000"/>
              </a:spcBef>
              <a:buSzPct val="80000"/>
            </a:pPr>
            <a:r>
              <a:rPr lang="en-US" sz="1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p>
        </p:txBody>
      </p:sp>
      <p:sp>
        <p:nvSpPr>
          <p:cNvPr id="57" name="TextBox 56"/>
          <p:cNvSpPr txBox="1"/>
          <p:nvPr/>
        </p:nvSpPr>
        <p:spPr>
          <a:xfrm>
            <a:off x="6193128" y="2336059"/>
            <a:ext cx="2404069" cy="1246495"/>
          </a:xfrm>
          <a:prstGeom prst="rect">
            <a:avLst/>
          </a:prstGeom>
          <a:noFill/>
        </p:spPr>
        <p:txBody>
          <a:bodyPr wrap="square" lIns="0" tIns="0" rIns="0" bIns="0" rtlCol="0">
            <a:spAutoFit/>
          </a:bodyPr>
          <a:lstStyle/>
          <a:p>
            <a:pPr>
              <a:lnSpc>
                <a:spcPct val="90000"/>
              </a:lnSpc>
              <a:spcBef>
                <a:spcPct val="20000"/>
              </a:spcBef>
              <a:buSzPct val="80000"/>
            </a:pPr>
            <a:r>
              <a:rPr lang="en-US" sz="1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p>
        </p:txBody>
      </p:sp>
      <p:sp>
        <p:nvSpPr>
          <p:cNvPr id="58" name="Can 57"/>
          <p:cNvSpPr/>
          <p:nvPr/>
        </p:nvSpPr>
        <p:spPr bwMode="auto">
          <a:xfrm>
            <a:off x="4905012" y="4342794"/>
            <a:ext cx="1006238" cy="1019908"/>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3" name="Right Arrow 62"/>
          <p:cNvSpPr/>
          <p:nvPr/>
        </p:nvSpPr>
        <p:spPr bwMode="auto">
          <a:xfrm>
            <a:off x="4905013" y="2514600"/>
            <a:ext cx="1006238" cy="491744"/>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4" name="Right Arrow 63"/>
          <p:cNvSpPr/>
          <p:nvPr/>
        </p:nvSpPr>
        <p:spPr bwMode="auto">
          <a:xfrm rot="10800000">
            <a:off x="4905012" y="3034299"/>
            <a:ext cx="1006238" cy="491744"/>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5" name="Rectangle 64"/>
          <p:cNvSpPr/>
          <p:nvPr/>
        </p:nvSpPr>
        <p:spPr bwMode="auto">
          <a:xfrm>
            <a:off x="685800" y="4342794"/>
            <a:ext cx="943425" cy="200025"/>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6" name="Rectangle 65"/>
          <p:cNvSpPr/>
          <p:nvPr/>
        </p:nvSpPr>
        <p:spPr bwMode="auto">
          <a:xfrm>
            <a:off x="685800" y="4542819"/>
            <a:ext cx="943425" cy="200025"/>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7" name="Rectangle 66"/>
          <p:cNvSpPr/>
          <p:nvPr/>
        </p:nvSpPr>
        <p:spPr bwMode="auto">
          <a:xfrm>
            <a:off x="685800" y="4718243"/>
            <a:ext cx="943425" cy="200025"/>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8" name="Rectangle 67"/>
          <p:cNvSpPr/>
          <p:nvPr/>
        </p:nvSpPr>
        <p:spPr bwMode="auto">
          <a:xfrm>
            <a:off x="685800" y="4918268"/>
            <a:ext cx="943425" cy="200025"/>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sp>
        <p:nvSpPr>
          <p:cNvPr id="69" name="Rectangle 68"/>
          <p:cNvSpPr/>
          <p:nvPr/>
        </p:nvSpPr>
        <p:spPr bwMode="auto">
          <a:xfrm>
            <a:off x="685800" y="5115045"/>
            <a:ext cx="943425" cy="200025"/>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gradFill>
                <a:gsLst>
                  <a:gs pos="0">
                    <a:srgbClr val="FFFFFF"/>
                  </a:gs>
                  <a:gs pos="100000">
                    <a:srgbClr val="FFFFFF"/>
                  </a:gs>
                </a:gsLst>
                <a:lin ang="5400000" scaled="0"/>
              </a:gradFill>
            </a:endParaRPr>
          </a:p>
        </p:txBody>
      </p:sp>
      <p:cxnSp>
        <p:nvCxnSpPr>
          <p:cNvPr id="16" name="Straight Connector 15"/>
          <p:cNvCxnSpPr/>
          <p:nvPr/>
        </p:nvCxnSpPr>
        <p:spPr>
          <a:xfrm>
            <a:off x="1008179" y="4342794"/>
            <a:ext cx="0" cy="97227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32238" y="4342794"/>
            <a:ext cx="0" cy="97227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89138"/>
            <a:ext cx="5638800" cy="4106862"/>
          </a:xfrm>
        </p:spPr>
        <p:txBody>
          <a:bodyPr/>
          <a:lstStyle/>
          <a:p>
            <a:pPr>
              <a:lnSpc>
                <a:spcPct val="150000"/>
              </a:lnSpc>
            </a:pPr>
            <a:r>
              <a:rPr lang="en-US" sz="1800" dirty="0"/>
              <a:t>Up to 500 TB of data per account</a:t>
            </a:r>
          </a:p>
          <a:p>
            <a:pPr>
              <a:lnSpc>
                <a:spcPct val="150000"/>
              </a:lnSpc>
            </a:pPr>
            <a:r>
              <a:rPr lang="en-US" sz="1800" dirty="0"/>
              <a:t>Maximum of 200 storage accounts per subscription</a:t>
            </a:r>
          </a:p>
          <a:p>
            <a:pPr>
              <a:lnSpc>
                <a:spcPct val="150000"/>
              </a:lnSpc>
            </a:pPr>
            <a:r>
              <a:rPr lang="en-US" sz="1800" dirty="0"/>
              <a:t>Two types of accounts</a:t>
            </a:r>
          </a:p>
          <a:p>
            <a:pPr lvl="1">
              <a:lnSpc>
                <a:spcPct val="150000"/>
              </a:lnSpc>
            </a:pPr>
            <a:r>
              <a:rPr lang="en-US" sz="1800" dirty="0"/>
              <a:t>"General purpose" and "Blob storage"</a:t>
            </a:r>
          </a:p>
          <a:p>
            <a:pPr>
              <a:lnSpc>
                <a:spcPct val="150000"/>
              </a:lnSpc>
            </a:pPr>
            <a:r>
              <a:rPr lang="en-US" sz="1800" dirty="0"/>
              <a:t>Four types of replication</a:t>
            </a:r>
          </a:p>
          <a:p>
            <a:pPr lvl="1">
              <a:lnSpc>
                <a:spcPct val="150000"/>
              </a:lnSpc>
            </a:pPr>
            <a:r>
              <a:rPr lang="en-US" sz="1800" dirty="0"/>
              <a:t>LRS, ZRS, GRS, and RA-GRS</a:t>
            </a:r>
          </a:p>
          <a:p>
            <a:pPr>
              <a:lnSpc>
                <a:spcPct val="150000"/>
              </a:lnSpc>
            </a:pPr>
            <a:r>
              <a:rPr lang="en-US" sz="1800" dirty="0"/>
              <a:t>Support optional 256-bit AES encryption for "data at rest"</a:t>
            </a:r>
          </a:p>
        </p:txBody>
      </p:sp>
      <p:sp>
        <p:nvSpPr>
          <p:cNvPr id="2" name="Title 1"/>
          <p:cNvSpPr>
            <a:spLocks noGrp="1"/>
          </p:cNvSpPr>
          <p:nvPr>
            <p:ph type="title"/>
          </p:nvPr>
        </p:nvSpPr>
        <p:spPr/>
        <p:txBody>
          <a:bodyPr/>
          <a:lstStyle/>
          <a:p>
            <a:r>
              <a:rPr lang="en-US" dirty="0"/>
              <a:t>Storage Accounts</a:t>
            </a:r>
          </a:p>
        </p:txBody>
      </p:sp>
      <p:pic>
        <p:nvPicPr>
          <p:cNvPr id="4" name="Picture 3"/>
          <p:cNvPicPr>
            <a:picLocks noChangeAspect="1"/>
          </p:cNvPicPr>
          <p:nvPr/>
        </p:nvPicPr>
        <p:blipFill>
          <a:blip r:embed="rId3"/>
          <a:stretch>
            <a:fillRect/>
          </a:stretch>
        </p:blipFill>
        <p:spPr>
          <a:xfrm>
            <a:off x="6477000" y="2286000"/>
            <a:ext cx="2252428" cy="3150718"/>
          </a:xfrm>
          <a:prstGeom prst="rect">
            <a:avLst/>
          </a:prstGeom>
        </p:spPr>
      </p:pic>
    </p:spTree>
    <p:extLst>
      <p:ext uri="{BB962C8B-B14F-4D97-AF65-F5344CB8AC3E}">
        <p14:creationId xmlns:p14="http://schemas.microsoft.com/office/powerpoint/2010/main" val="417951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6892041" y="3074860"/>
            <a:ext cx="165486" cy="280133"/>
            <a:chOff x="1036637" y="3649662"/>
            <a:chExt cx="225072" cy="381000"/>
          </a:xfrm>
        </p:grpSpPr>
        <p:sp>
          <p:nvSpPr>
            <p:cNvPr id="21" name="Rectangle 20"/>
            <p:cNvSpPr/>
            <p:nvPr/>
          </p:nvSpPr>
          <p:spPr bwMode="auto">
            <a:xfrm>
              <a:off x="1112837" y="3717566"/>
              <a:ext cx="76200" cy="3130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ounded Rectangle 15"/>
            <p:cNvSpPr/>
            <p:nvPr/>
          </p:nvSpPr>
          <p:spPr bwMode="auto">
            <a:xfrm>
              <a:off x="1036637" y="3649662"/>
              <a:ext cx="225072" cy="228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p:cNvGrpSpPr/>
          <p:nvPr/>
        </p:nvGrpSpPr>
        <p:grpSpPr>
          <a:xfrm>
            <a:off x="6209473" y="3075735"/>
            <a:ext cx="165486" cy="280133"/>
            <a:chOff x="1036637" y="3649662"/>
            <a:chExt cx="225072" cy="381000"/>
          </a:xfrm>
        </p:grpSpPr>
        <p:sp>
          <p:nvSpPr>
            <p:cNvPr id="59" name="Rectangle 58"/>
            <p:cNvSpPr/>
            <p:nvPr/>
          </p:nvSpPr>
          <p:spPr bwMode="auto">
            <a:xfrm>
              <a:off x="1112837" y="3717566"/>
              <a:ext cx="76200" cy="3130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1036637" y="3649662"/>
              <a:ext cx="225072" cy="228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2409321" y="3068584"/>
            <a:ext cx="165486" cy="280133"/>
            <a:chOff x="1036637" y="3649662"/>
            <a:chExt cx="225072" cy="381000"/>
          </a:xfrm>
        </p:grpSpPr>
        <p:sp>
          <p:nvSpPr>
            <p:cNvPr id="50" name="Rectangle 49"/>
            <p:cNvSpPr/>
            <p:nvPr/>
          </p:nvSpPr>
          <p:spPr bwMode="auto">
            <a:xfrm>
              <a:off x="1112837" y="3717566"/>
              <a:ext cx="76200" cy="3130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ounded Rectangle 50"/>
            <p:cNvSpPr/>
            <p:nvPr/>
          </p:nvSpPr>
          <p:spPr bwMode="auto">
            <a:xfrm>
              <a:off x="1036637" y="3649662"/>
              <a:ext cx="225072" cy="228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p:cNvGrpSpPr/>
          <p:nvPr/>
        </p:nvGrpSpPr>
        <p:grpSpPr>
          <a:xfrm>
            <a:off x="3822045" y="3075735"/>
            <a:ext cx="165486" cy="280133"/>
            <a:chOff x="1036637" y="3649662"/>
            <a:chExt cx="225072" cy="381000"/>
          </a:xfrm>
        </p:grpSpPr>
        <p:sp>
          <p:nvSpPr>
            <p:cNvPr id="53" name="Rectangle 52"/>
            <p:cNvSpPr/>
            <p:nvPr/>
          </p:nvSpPr>
          <p:spPr bwMode="auto">
            <a:xfrm>
              <a:off x="1112837" y="3717566"/>
              <a:ext cx="76200" cy="3130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ounded Rectangle 53"/>
            <p:cNvSpPr/>
            <p:nvPr/>
          </p:nvSpPr>
          <p:spPr bwMode="auto">
            <a:xfrm>
              <a:off x="1036637" y="3649662"/>
              <a:ext cx="225072" cy="228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p:nvPr/>
        </p:nvGrpSpPr>
        <p:grpSpPr>
          <a:xfrm>
            <a:off x="5205458" y="3080473"/>
            <a:ext cx="165486" cy="280133"/>
            <a:chOff x="1036637" y="3649662"/>
            <a:chExt cx="225072" cy="381000"/>
          </a:xfrm>
        </p:grpSpPr>
        <p:sp>
          <p:nvSpPr>
            <p:cNvPr id="56" name="Rectangle 55"/>
            <p:cNvSpPr/>
            <p:nvPr/>
          </p:nvSpPr>
          <p:spPr bwMode="auto">
            <a:xfrm>
              <a:off x="1112837" y="3717566"/>
              <a:ext cx="76200" cy="3130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ounded Rectangle 56"/>
            <p:cNvSpPr/>
            <p:nvPr/>
          </p:nvSpPr>
          <p:spPr bwMode="auto">
            <a:xfrm>
              <a:off x="1036637" y="3649662"/>
              <a:ext cx="225072" cy="228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itle 2"/>
          <p:cNvSpPr>
            <a:spLocks noGrp="1"/>
          </p:cNvSpPr>
          <p:nvPr>
            <p:ph type="title"/>
          </p:nvPr>
        </p:nvSpPr>
        <p:spPr/>
        <p:txBody>
          <a:bodyPr/>
          <a:lstStyle/>
          <a:p>
            <a:r>
              <a:rPr lang="en-US" sz="3529" dirty="0"/>
              <a:t>Azure Storage Architecture</a:t>
            </a:r>
          </a:p>
        </p:txBody>
      </p:sp>
      <p:sp>
        <p:nvSpPr>
          <p:cNvPr id="5" name="Rectangle 4"/>
          <p:cNvSpPr/>
          <p:nvPr/>
        </p:nvSpPr>
        <p:spPr bwMode="auto">
          <a:xfrm>
            <a:off x="1853368" y="4023794"/>
            <a:ext cx="5452533" cy="660118"/>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1853368" y="4739939"/>
            <a:ext cx="5452533" cy="66109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1853368" y="3288766"/>
            <a:ext cx="4080376" cy="666801"/>
            <a:chOff x="2510325" y="2437966"/>
            <a:chExt cx="5549595" cy="906896"/>
          </a:xfrm>
        </p:grpSpPr>
        <p:sp>
          <p:nvSpPr>
            <p:cNvPr id="7" name="Rectangle 6"/>
            <p:cNvSpPr/>
            <p:nvPr/>
          </p:nvSpPr>
          <p:spPr bwMode="auto">
            <a:xfrm>
              <a:off x="2510325" y="2437966"/>
              <a:ext cx="1737342" cy="9068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Blob/Disk</a:t>
              </a:r>
            </a:p>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9" name="Rectangle 8"/>
            <p:cNvSpPr/>
            <p:nvPr/>
          </p:nvSpPr>
          <p:spPr bwMode="auto">
            <a:xfrm>
              <a:off x="6323761" y="2437966"/>
              <a:ext cx="1736159" cy="9068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Queue</a:t>
              </a:r>
            </a:p>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10" name="Rectangle 9"/>
            <p:cNvSpPr/>
            <p:nvPr/>
          </p:nvSpPr>
          <p:spPr bwMode="auto">
            <a:xfrm>
              <a:off x="4431727" y="2437966"/>
              <a:ext cx="1737342" cy="9068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Table</a:t>
              </a:r>
            </a:p>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Endpoint</a:t>
              </a:r>
            </a:p>
          </p:txBody>
        </p:sp>
      </p:grpSp>
      <p:sp>
        <p:nvSpPr>
          <p:cNvPr id="11" name="Rectangle 10"/>
          <p:cNvSpPr/>
          <p:nvPr/>
        </p:nvSpPr>
        <p:spPr bwMode="auto">
          <a:xfrm>
            <a:off x="6010551" y="3288766"/>
            <a:ext cx="1277392" cy="66680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File Share</a:t>
            </a:r>
          </a:p>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22" name="Rectangle 21"/>
          <p:cNvSpPr/>
          <p:nvPr/>
        </p:nvSpPr>
        <p:spPr bwMode="auto">
          <a:xfrm>
            <a:off x="1875265" y="2210135"/>
            <a:ext cx="4892191" cy="66011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Client Libraries </a:t>
            </a:r>
          </a:p>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(.NET, Java, </a:t>
            </a:r>
            <a:r>
              <a:rPr lang="en-US" sz="1600" dirty="0" err="1">
                <a:gradFill>
                  <a:gsLst>
                    <a:gs pos="0">
                      <a:srgbClr val="FFFFFF"/>
                    </a:gs>
                    <a:gs pos="100000">
                      <a:srgbClr val="FFFFFF"/>
                    </a:gs>
                  </a:gsLst>
                  <a:lin ang="5400000" scaled="0"/>
                </a:gradFill>
                <a:ea typeface="Segoe UI" pitchFamily="34" charset="0"/>
                <a:cs typeface="Segoe UI" pitchFamily="34" charset="0"/>
              </a:rPr>
              <a:t>c++</a:t>
            </a:r>
            <a:r>
              <a:rPr lang="en-US" sz="1600" dirty="0">
                <a:gradFill>
                  <a:gsLst>
                    <a:gs pos="0">
                      <a:srgbClr val="FFFFFF"/>
                    </a:gs>
                    <a:gs pos="100000">
                      <a:srgbClr val="FFFFFF"/>
                    </a:gs>
                  </a:gsLst>
                  <a:lin ang="5400000" scaled="0"/>
                </a:gradFill>
                <a:ea typeface="Segoe UI" pitchFamily="34" charset="0"/>
                <a:cs typeface="Segoe UI" pitchFamily="34" charset="0"/>
              </a:rPr>
              <a:t>, Android, Python, Node.JS…)</a:t>
            </a:r>
          </a:p>
        </p:txBody>
      </p:sp>
      <p:sp>
        <p:nvSpPr>
          <p:cNvPr id="23" name="Rectangle 22"/>
          <p:cNvSpPr/>
          <p:nvPr/>
        </p:nvSpPr>
        <p:spPr bwMode="auto">
          <a:xfrm>
            <a:off x="6844922" y="2217682"/>
            <a:ext cx="1451500" cy="66011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SMB Client</a:t>
            </a:r>
          </a:p>
        </p:txBody>
      </p:sp>
      <p:sp>
        <p:nvSpPr>
          <p:cNvPr id="24" name="Rectangle 23"/>
          <p:cNvSpPr/>
          <p:nvPr/>
        </p:nvSpPr>
        <p:spPr bwMode="auto">
          <a:xfrm>
            <a:off x="228600" y="2209800"/>
            <a:ext cx="1451500" cy="66011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Import / Export</a:t>
            </a:r>
          </a:p>
        </p:txBody>
      </p:sp>
      <p:sp>
        <p:nvSpPr>
          <p:cNvPr id="26" name="TextBox 25"/>
          <p:cNvSpPr txBox="1"/>
          <p:nvPr/>
        </p:nvSpPr>
        <p:spPr>
          <a:xfrm>
            <a:off x="2515753" y="2989179"/>
            <a:ext cx="663316" cy="359783"/>
          </a:xfrm>
          <a:prstGeom prst="rect">
            <a:avLst/>
          </a:prstGeom>
          <a:noFill/>
        </p:spPr>
        <p:txBody>
          <a:bodyPr wrap="square" lIns="134464" tIns="107571" rIns="134464" bIns="107571" rtlCol="0">
            <a:spAutoFit/>
          </a:bodyPr>
          <a:lstStyle/>
          <a:p>
            <a:pPr>
              <a:lnSpc>
                <a:spcPct val="90000"/>
              </a:lnSpc>
              <a:spcAft>
                <a:spcPts val="441"/>
              </a:spcAft>
            </a:pPr>
            <a:r>
              <a:rPr lang="en-US" sz="1000" dirty="0">
                <a:gradFill>
                  <a:gsLst>
                    <a:gs pos="2917">
                      <a:srgbClr val="FFFFFF"/>
                    </a:gs>
                    <a:gs pos="30000">
                      <a:srgbClr val="FFFFFF"/>
                    </a:gs>
                  </a:gsLst>
                  <a:lin ang="5400000" scaled="0"/>
                </a:gradFill>
              </a:rPr>
              <a:t>REST</a:t>
            </a:r>
          </a:p>
        </p:txBody>
      </p:sp>
      <p:sp>
        <p:nvSpPr>
          <p:cNvPr id="61" name="TextBox 60"/>
          <p:cNvSpPr txBox="1"/>
          <p:nvPr/>
        </p:nvSpPr>
        <p:spPr>
          <a:xfrm>
            <a:off x="3933136" y="2988908"/>
            <a:ext cx="663316" cy="359783"/>
          </a:xfrm>
          <a:prstGeom prst="rect">
            <a:avLst/>
          </a:prstGeom>
          <a:noFill/>
        </p:spPr>
        <p:txBody>
          <a:bodyPr wrap="square" lIns="134464" tIns="107571" rIns="134464" bIns="107571" rtlCol="0">
            <a:spAutoFit/>
          </a:bodyPr>
          <a:lstStyle/>
          <a:p>
            <a:pPr>
              <a:lnSpc>
                <a:spcPct val="90000"/>
              </a:lnSpc>
              <a:spcAft>
                <a:spcPts val="441"/>
              </a:spcAft>
            </a:pPr>
            <a:r>
              <a:rPr lang="en-US" sz="1000" dirty="0">
                <a:gradFill>
                  <a:gsLst>
                    <a:gs pos="2917">
                      <a:srgbClr val="FFFFFF"/>
                    </a:gs>
                    <a:gs pos="30000">
                      <a:srgbClr val="FFFFFF"/>
                    </a:gs>
                  </a:gsLst>
                  <a:lin ang="5400000" scaled="0"/>
                </a:gradFill>
              </a:rPr>
              <a:t>REST</a:t>
            </a:r>
          </a:p>
        </p:txBody>
      </p:sp>
      <p:sp>
        <p:nvSpPr>
          <p:cNvPr id="62" name="TextBox 61"/>
          <p:cNvSpPr txBox="1"/>
          <p:nvPr/>
        </p:nvSpPr>
        <p:spPr>
          <a:xfrm>
            <a:off x="5317511" y="2987872"/>
            <a:ext cx="663316" cy="359783"/>
          </a:xfrm>
          <a:prstGeom prst="rect">
            <a:avLst/>
          </a:prstGeom>
          <a:noFill/>
        </p:spPr>
        <p:txBody>
          <a:bodyPr wrap="square" lIns="134464" tIns="107571" rIns="134464" bIns="107571" rtlCol="0">
            <a:spAutoFit/>
          </a:bodyPr>
          <a:lstStyle/>
          <a:p>
            <a:pPr>
              <a:lnSpc>
                <a:spcPct val="90000"/>
              </a:lnSpc>
              <a:spcAft>
                <a:spcPts val="441"/>
              </a:spcAft>
            </a:pPr>
            <a:r>
              <a:rPr lang="en-US" sz="1000" dirty="0">
                <a:gradFill>
                  <a:gsLst>
                    <a:gs pos="2917">
                      <a:srgbClr val="FFFFFF"/>
                    </a:gs>
                    <a:gs pos="30000">
                      <a:srgbClr val="FFFFFF"/>
                    </a:gs>
                  </a:gsLst>
                  <a:lin ang="5400000" scaled="0"/>
                </a:gradFill>
              </a:rPr>
              <a:t>REST</a:t>
            </a:r>
          </a:p>
        </p:txBody>
      </p:sp>
      <p:sp>
        <p:nvSpPr>
          <p:cNvPr id="63" name="TextBox 62"/>
          <p:cNvSpPr txBox="1"/>
          <p:nvPr/>
        </p:nvSpPr>
        <p:spPr>
          <a:xfrm>
            <a:off x="6311468" y="2980714"/>
            <a:ext cx="663316" cy="359783"/>
          </a:xfrm>
          <a:prstGeom prst="rect">
            <a:avLst/>
          </a:prstGeom>
          <a:noFill/>
        </p:spPr>
        <p:txBody>
          <a:bodyPr wrap="square" lIns="134464" tIns="107571" rIns="134464" bIns="107571" rtlCol="0">
            <a:spAutoFit/>
          </a:bodyPr>
          <a:lstStyle/>
          <a:p>
            <a:pPr>
              <a:lnSpc>
                <a:spcPct val="90000"/>
              </a:lnSpc>
              <a:spcAft>
                <a:spcPts val="441"/>
              </a:spcAft>
            </a:pPr>
            <a:r>
              <a:rPr lang="en-US" sz="1000" dirty="0">
                <a:gradFill>
                  <a:gsLst>
                    <a:gs pos="2917">
                      <a:srgbClr val="FFFFFF"/>
                    </a:gs>
                    <a:gs pos="30000">
                      <a:srgbClr val="FFFFFF"/>
                    </a:gs>
                  </a:gsLst>
                  <a:lin ang="5400000" scaled="0"/>
                </a:gradFill>
              </a:rPr>
              <a:t>REST</a:t>
            </a:r>
          </a:p>
        </p:txBody>
      </p:sp>
      <p:sp>
        <p:nvSpPr>
          <p:cNvPr id="64" name="TextBox 63"/>
          <p:cNvSpPr txBox="1"/>
          <p:nvPr/>
        </p:nvSpPr>
        <p:spPr>
          <a:xfrm>
            <a:off x="7007811" y="2965369"/>
            <a:ext cx="828945" cy="359783"/>
          </a:xfrm>
          <a:prstGeom prst="rect">
            <a:avLst/>
          </a:prstGeom>
          <a:noFill/>
        </p:spPr>
        <p:txBody>
          <a:bodyPr wrap="square" lIns="134464" tIns="107571" rIns="134464" bIns="107571" rtlCol="0">
            <a:spAutoFit/>
          </a:bodyPr>
          <a:lstStyle/>
          <a:p>
            <a:pPr>
              <a:lnSpc>
                <a:spcPct val="90000"/>
              </a:lnSpc>
              <a:spcAft>
                <a:spcPts val="441"/>
              </a:spcAft>
            </a:pPr>
            <a:r>
              <a:rPr lang="en-US" sz="1000" dirty="0">
                <a:gradFill>
                  <a:gsLst>
                    <a:gs pos="2917">
                      <a:srgbClr val="FFFFFF"/>
                    </a:gs>
                    <a:gs pos="30000">
                      <a:srgbClr val="FFFFFF"/>
                    </a:gs>
                  </a:gsLst>
                  <a:lin ang="5400000" scaled="0"/>
                </a:gradFill>
              </a:rPr>
              <a:t>SMB 2.1</a:t>
            </a:r>
          </a:p>
        </p:txBody>
      </p:sp>
      <p:sp>
        <p:nvSpPr>
          <p:cNvPr id="65" name="TextBox 64"/>
          <p:cNvSpPr txBox="1"/>
          <p:nvPr/>
        </p:nvSpPr>
        <p:spPr>
          <a:xfrm>
            <a:off x="7287944" y="4825612"/>
            <a:ext cx="1680797" cy="438842"/>
          </a:xfrm>
          <a:prstGeom prst="rect">
            <a:avLst/>
          </a:prstGeom>
          <a:noFill/>
        </p:spPr>
        <p:txBody>
          <a:bodyPr wrap="square" lIns="134464" tIns="107571" rIns="134464" bIns="107571" rtlCol="0">
            <a:spAutoFit/>
          </a:bodyPr>
          <a:lstStyle/>
          <a:p>
            <a:pPr>
              <a:lnSpc>
                <a:spcPct val="90000"/>
              </a:lnSpc>
              <a:spcAft>
                <a:spcPts val="441"/>
              </a:spcAft>
            </a:pPr>
            <a:r>
              <a:rPr lang="en-US" sz="1600" dirty="0"/>
              <a:t>Stream Layer</a:t>
            </a:r>
          </a:p>
        </p:txBody>
      </p:sp>
      <p:sp>
        <p:nvSpPr>
          <p:cNvPr id="66" name="TextBox 65"/>
          <p:cNvSpPr txBox="1"/>
          <p:nvPr/>
        </p:nvSpPr>
        <p:spPr>
          <a:xfrm>
            <a:off x="7287943" y="4155018"/>
            <a:ext cx="1811359" cy="438842"/>
          </a:xfrm>
          <a:prstGeom prst="rect">
            <a:avLst/>
          </a:prstGeom>
          <a:noFill/>
        </p:spPr>
        <p:txBody>
          <a:bodyPr wrap="square" lIns="134464" tIns="107571" rIns="134464" bIns="107571" rtlCol="0">
            <a:spAutoFit/>
          </a:bodyPr>
          <a:lstStyle/>
          <a:p>
            <a:pPr>
              <a:lnSpc>
                <a:spcPct val="90000"/>
              </a:lnSpc>
              <a:spcAft>
                <a:spcPts val="441"/>
              </a:spcAft>
            </a:pPr>
            <a:r>
              <a:rPr lang="en-US" sz="1600" dirty="0"/>
              <a:t>Partition Layer</a:t>
            </a:r>
          </a:p>
        </p:txBody>
      </p:sp>
      <p:sp>
        <p:nvSpPr>
          <p:cNvPr id="67" name="TextBox 66"/>
          <p:cNvSpPr txBox="1"/>
          <p:nvPr/>
        </p:nvSpPr>
        <p:spPr>
          <a:xfrm>
            <a:off x="7287943" y="3426673"/>
            <a:ext cx="1811359" cy="438842"/>
          </a:xfrm>
          <a:prstGeom prst="rect">
            <a:avLst/>
          </a:prstGeom>
          <a:noFill/>
        </p:spPr>
        <p:txBody>
          <a:bodyPr wrap="square" lIns="134464" tIns="107571" rIns="134464" bIns="107571" rtlCol="0">
            <a:spAutoFit/>
          </a:bodyPr>
          <a:lstStyle/>
          <a:p>
            <a:pPr>
              <a:lnSpc>
                <a:spcPct val="90000"/>
              </a:lnSpc>
              <a:spcAft>
                <a:spcPts val="441"/>
              </a:spcAft>
            </a:pPr>
            <a:r>
              <a:rPr lang="en-US" sz="1600" dirty="0"/>
              <a:t>Front End Layer</a:t>
            </a:r>
          </a:p>
        </p:txBody>
      </p:sp>
    </p:spTree>
    <p:extLst>
      <p:ext uri="{BB962C8B-B14F-4D97-AF65-F5344CB8AC3E}">
        <p14:creationId xmlns:p14="http://schemas.microsoft.com/office/powerpoint/2010/main" val="2669059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990599" y="2209800"/>
            <a:ext cx="1748414" cy="2796373"/>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algn="ctr" defTabSz="685574"/>
            <a:r>
              <a:rPr lang="en-US" dirty="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3466678" y="2209800"/>
            <a:ext cx="1748414" cy="2796373"/>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algn="ctr" defTabSz="685574"/>
            <a:r>
              <a:rPr lang="en-US"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a:t>Blob Storage</a:t>
            </a:r>
          </a:p>
        </p:txBody>
      </p:sp>
      <p:sp>
        <p:nvSpPr>
          <p:cNvPr id="6" name="Rounded Rectangle 5"/>
          <p:cNvSpPr/>
          <p:nvPr/>
        </p:nvSpPr>
        <p:spPr bwMode="auto">
          <a:xfrm>
            <a:off x="5943600" y="2209800"/>
            <a:ext cx="1748414" cy="2796373"/>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algn="ctr" defTabSz="685574"/>
            <a:r>
              <a:rPr lang="en-US"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170212" y="3520953"/>
            <a:ext cx="1390650" cy="6000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tx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3646712" y="2816205"/>
            <a:ext cx="1390650" cy="6000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tx1"/>
                </a:solidFill>
                <a:latin typeface="Segoe UI Light" panose="020B0502040204020203" pitchFamily="34" charset="0"/>
                <a:cs typeface="Segoe UI Light" panose="020B0502040204020203" pitchFamily="34" charset="0"/>
              </a:rPr>
              <a:t>images</a:t>
            </a:r>
          </a:p>
        </p:txBody>
      </p:sp>
      <p:sp>
        <p:nvSpPr>
          <p:cNvPr id="9" name="Rounded Rectangle 8"/>
          <p:cNvSpPr/>
          <p:nvPr/>
        </p:nvSpPr>
        <p:spPr bwMode="auto">
          <a:xfrm>
            <a:off x="3646712" y="4225701"/>
            <a:ext cx="1390650" cy="6000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tx1"/>
                </a:solidFill>
                <a:latin typeface="Segoe UI Light" panose="020B0502040204020203" pitchFamily="34" charset="0"/>
                <a:cs typeface="Segoe UI Light" panose="020B0502040204020203" pitchFamily="34" charset="0"/>
              </a:rPr>
              <a:t>documents</a:t>
            </a:r>
          </a:p>
        </p:txBody>
      </p:sp>
      <p:sp>
        <p:nvSpPr>
          <p:cNvPr id="14" name="Rounded Rectangle 13"/>
          <p:cNvSpPr/>
          <p:nvPr/>
        </p:nvSpPr>
        <p:spPr bwMode="auto">
          <a:xfrm>
            <a:off x="6123212" y="2816205"/>
            <a:ext cx="1390650" cy="6000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tx1"/>
                </a:solidFill>
                <a:latin typeface="Segoe UI Light" panose="020B0502040204020203" pitchFamily="34" charset="0"/>
                <a:cs typeface="Segoe UI Light" panose="020B0502040204020203" pitchFamily="34" charset="0"/>
              </a:rPr>
              <a:t>schema.jpg</a:t>
            </a:r>
          </a:p>
        </p:txBody>
      </p:sp>
      <p:sp>
        <p:nvSpPr>
          <p:cNvPr id="15" name="Rounded Rectangle 14"/>
          <p:cNvSpPr/>
          <p:nvPr/>
        </p:nvSpPr>
        <p:spPr bwMode="auto">
          <a:xfrm>
            <a:off x="6123212" y="4225701"/>
            <a:ext cx="1390650" cy="6000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tx1"/>
                </a:solidFill>
                <a:latin typeface="Segoe UI Light" panose="020B0502040204020203" pitchFamily="34" charset="0"/>
                <a:cs typeface="Segoe UI Light" panose="020B0502040204020203" pitchFamily="34" charset="0"/>
              </a:rPr>
              <a:t>Labs.pdf</a:t>
            </a:r>
          </a:p>
        </p:txBody>
      </p:sp>
      <p:sp>
        <p:nvSpPr>
          <p:cNvPr id="16" name="Rounded Rectangle 15"/>
          <p:cNvSpPr/>
          <p:nvPr/>
        </p:nvSpPr>
        <p:spPr bwMode="auto">
          <a:xfrm>
            <a:off x="6123212" y="3520953"/>
            <a:ext cx="1390650" cy="6000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a:r>
              <a:rPr lang="en-US" sz="1650" dirty="0" err="1">
                <a:solidFill>
                  <a:schemeClr val="tx1"/>
                </a:solidFill>
                <a:latin typeface="Segoe UI Light" panose="020B0502040204020203" pitchFamily="34" charset="0"/>
                <a:cs typeface="Segoe UI Light" panose="020B0502040204020203" pitchFamily="34" charset="0"/>
              </a:rPr>
              <a:t>Png</a:t>
            </a:r>
            <a:r>
              <a:rPr lang="en-US" sz="1650" dirty="0">
                <a:solidFill>
                  <a:schemeClr val="tx1"/>
                </a:solidFill>
                <a:latin typeface="Segoe UI Light" panose="020B0502040204020203" pitchFamily="34" charset="0"/>
                <a:cs typeface="Segoe UI Light" panose="020B0502040204020203" pitchFamily="34" charset="0"/>
              </a:rPr>
              <a:t>/flow.png</a:t>
            </a:r>
          </a:p>
        </p:txBody>
      </p:sp>
      <p:cxnSp>
        <p:nvCxnSpPr>
          <p:cNvPr id="18" name="Straight Connector 17"/>
          <p:cNvCxnSpPr/>
          <p:nvPr/>
        </p:nvCxnSpPr>
        <p:spPr>
          <a:xfrm>
            <a:off x="2560862" y="3813454"/>
            <a:ext cx="542505" cy="0"/>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3103368" y="3107870"/>
            <a:ext cx="543345" cy="8373"/>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103368" y="4510617"/>
            <a:ext cx="543346" cy="5650"/>
          </a:xfrm>
          <a:prstGeom prst="line">
            <a:avLst/>
          </a:prstGeom>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3103368" y="3116242"/>
            <a:ext cx="0" cy="1408397"/>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V="1">
            <a:off x="5037362" y="3107870"/>
            <a:ext cx="1085850" cy="8373"/>
          </a:xfrm>
          <a:prstGeom prst="line">
            <a:avLst/>
          </a:prstGeom>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037362" y="4510616"/>
            <a:ext cx="1085850" cy="0"/>
          </a:xfrm>
          <a:prstGeom prst="line">
            <a:avLst/>
          </a:prstGeom>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579867" y="3116242"/>
            <a:ext cx="0" cy="689075"/>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5579867" y="3805318"/>
            <a:ext cx="543346" cy="551"/>
          </a:xfrm>
          <a:prstGeom prst="line">
            <a:avLst/>
          </a:prstGeom>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1053135" y="5178284"/>
            <a:ext cx="1624804" cy="715581"/>
          </a:xfrm>
          <a:prstGeom prst="rect">
            <a:avLst/>
          </a:prstGeom>
          <a:noFill/>
        </p:spPr>
        <p:txBody>
          <a:bodyPr wrap="none" lIns="0" tIns="0" rIns="0" bIns="0" rtlCol="0">
            <a:spAutoFit/>
          </a:bodyPr>
          <a:lstStyle/>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p>
        </p:txBody>
      </p:sp>
      <p:sp>
        <p:nvSpPr>
          <p:cNvPr id="39" name="TextBox 38"/>
          <p:cNvSpPr txBox="1"/>
          <p:nvPr/>
        </p:nvSpPr>
        <p:spPr>
          <a:xfrm>
            <a:off x="3521682" y="5178284"/>
            <a:ext cx="1639873" cy="461665"/>
          </a:xfrm>
          <a:prstGeom prst="rect">
            <a:avLst/>
          </a:prstGeom>
          <a:noFill/>
        </p:spPr>
        <p:txBody>
          <a:bodyPr wrap="none" lIns="0" tIns="0" rIns="0" bIns="0" rtlCol="0">
            <a:spAutoFit/>
          </a:bodyPr>
          <a:lstStyle/>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p>
        </p:txBody>
      </p:sp>
      <p:sp>
        <p:nvSpPr>
          <p:cNvPr id="40" name="TextBox 39"/>
          <p:cNvSpPr txBox="1"/>
          <p:nvPr/>
        </p:nvSpPr>
        <p:spPr>
          <a:xfrm>
            <a:off x="5474291" y="5178284"/>
            <a:ext cx="2688493" cy="969496"/>
          </a:xfrm>
          <a:prstGeom prst="rect">
            <a:avLst/>
          </a:prstGeom>
          <a:noFill/>
        </p:spPr>
        <p:txBody>
          <a:bodyPr wrap="none" lIns="0" tIns="0" rIns="0" bIns="0" rtlCol="0">
            <a:spAutoFit/>
          </a:bodyPr>
          <a:lstStyle/>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500" u="sng"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p>
        </p:txBody>
      </p:sp>
    </p:spTree>
    <p:extLst>
      <p:ext uri="{BB962C8B-B14F-4D97-AF65-F5344CB8AC3E}">
        <p14:creationId xmlns:p14="http://schemas.microsoft.com/office/powerpoint/2010/main" val="13428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142999" y="2286000"/>
            <a:ext cx="1748414" cy="2796373"/>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algn="ctr" defTabSz="685574"/>
            <a:r>
              <a:rPr lang="en-US" dirty="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3619078" y="2286000"/>
            <a:ext cx="1748414" cy="2796373"/>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algn="ctr" defTabSz="685574"/>
            <a:r>
              <a:rPr lang="en-US"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a:t>Blob URLs</a:t>
            </a:r>
          </a:p>
        </p:txBody>
      </p:sp>
      <p:sp>
        <p:nvSpPr>
          <p:cNvPr id="6" name="Rounded Rectangle 5"/>
          <p:cNvSpPr/>
          <p:nvPr/>
        </p:nvSpPr>
        <p:spPr bwMode="auto">
          <a:xfrm>
            <a:off x="6096000" y="2286000"/>
            <a:ext cx="1748414" cy="2796373"/>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algn="ctr" defTabSz="685574"/>
            <a:r>
              <a:rPr lang="en-US"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322612" y="3597153"/>
            <a:ext cx="1390650" cy="60007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3799112" y="2892405"/>
            <a:ext cx="1390650" cy="600075"/>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bg1"/>
                </a:solidFill>
                <a:latin typeface="Segoe UI Light" panose="020B0502040204020203" pitchFamily="34" charset="0"/>
                <a:cs typeface="Segoe UI Light" panose="020B0502040204020203" pitchFamily="34" charset="0"/>
              </a:rPr>
              <a:t>images</a:t>
            </a:r>
          </a:p>
        </p:txBody>
      </p:sp>
      <p:sp>
        <p:nvSpPr>
          <p:cNvPr id="9" name="Rounded Rectangle 8"/>
          <p:cNvSpPr/>
          <p:nvPr/>
        </p:nvSpPr>
        <p:spPr bwMode="auto">
          <a:xfrm>
            <a:off x="3799112" y="4301901"/>
            <a:ext cx="1390650" cy="600075"/>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bg1"/>
                </a:solidFill>
                <a:latin typeface="Segoe UI Light" panose="020B0502040204020203" pitchFamily="34" charset="0"/>
                <a:cs typeface="Segoe UI Light" panose="020B0502040204020203" pitchFamily="34" charset="0"/>
              </a:rPr>
              <a:t>documents</a:t>
            </a:r>
          </a:p>
        </p:txBody>
      </p:sp>
      <p:sp>
        <p:nvSpPr>
          <p:cNvPr id="14" name="Rounded Rectangle 13"/>
          <p:cNvSpPr/>
          <p:nvPr/>
        </p:nvSpPr>
        <p:spPr bwMode="auto">
          <a:xfrm>
            <a:off x="6275612" y="2892405"/>
            <a:ext cx="1390650" cy="600075"/>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bg1"/>
                </a:solidFill>
                <a:latin typeface="Segoe UI Light" panose="020B0502040204020203" pitchFamily="34" charset="0"/>
                <a:cs typeface="Segoe UI Light" panose="020B0502040204020203" pitchFamily="34" charset="0"/>
              </a:rPr>
              <a:t>schema.jpg</a:t>
            </a:r>
          </a:p>
        </p:txBody>
      </p:sp>
      <p:sp>
        <p:nvSpPr>
          <p:cNvPr id="15" name="Rounded Rectangle 14"/>
          <p:cNvSpPr/>
          <p:nvPr/>
        </p:nvSpPr>
        <p:spPr bwMode="auto">
          <a:xfrm>
            <a:off x="6275612" y="4301901"/>
            <a:ext cx="1390650" cy="600075"/>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r>
              <a:rPr lang="en-US" sz="1650" dirty="0">
                <a:solidFill>
                  <a:schemeClr val="bg1"/>
                </a:solidFill>
                <a:latin typeface="Segoe UI Light" panose="020B0502040204020203" pitchFamily="34" charset="0"/>
                <a:cs typeface="Segoe UI Light" panose="020B0502040204020203" pitchFamily="34" charset="0"/>
              </a:rPr>
              <a:t>Labs.pdf</a:t>
            </a:r>
          </a:p>
        </p:txBody>
      </p:sp>
      <p:sp>
        <p:nvSpPr>
          <p:cNvPr id="16" name="Rounded Rectangle 15"/>
          <p:cNvSpPr/>
          <p:nvPr/>
        </p:nvSpPr>
        <p:spPr bwMode="auto">
          <a:xfrm>
            <a:off x="6275612" y="3597153"/>
            <a:ext cx="1390650" cy="600075"/>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r>
              <a:rPr lang="en-US" sz="1650" dirty="0" err="1">
                <a:solidFill>
                  <a:schemeClr val="bg1"/>
                </a:solidFill>
                <a:latin typeface="Segoe UI Light" panose="020B0502040204020203" pitchFamily="34" charset="0"/>
                <a:cs typeface="Segoe UI Light" panose="020B0502040204020203" pitchFamily="34" charset="0"/>
              </a:rPr>
              <a:t>Png</a:t>
            </a:r>
            <a:r>
              <a:rPr lang="en-US" sz="1650" dirty="0">
                <a:solidFill>
                  <a:schemeClr val="bg1"/>
                </a:solidFill>
                <a:latin typeface="Segoe UI Light" panose="020B0502040204020203" pitchFamily="34" charset="0"/>
                <a:cs typeface="Segoe UI Light" panose="020B0502040204020203" pitchFamily="34" charset="0"/>
              </a:rPr>
              <a:t>/flow.png</a:t>
            </a:r>
          </a:p>
        </p:txBody>
      </p:sp>
      <p:cxnSp>
        <p:nvCxnSpPr>
          <p:cNvPr id="18" name="Straight Connector 17"/>
          <p:cNvCxnSpPr/>
          <p:nvPr/>
        </p:nvCxnSpPr>
        <p:spPr>
          <a:xfrm>
            <a:off x="2713262" y="3889654"/>
            <a:ext cx="542505"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3255768" y="3184070"/>
            <a:ext cx="543345" cy="837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3255768" y="4586817"/>
            <a:ext cx="543346" cy="565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3255768" y="3192442"/>
            <a:ext cx="0" cy="1408397"/>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5189762" y="3184070"/>
            <a:ext cx="1085850" cy="837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5189762" y="4586816"/>
            <a:ext cx="108585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5732267" y="3192442"/>
            <a:ext cx="0" cy="68907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5732267" y="3881518"/>
            <a:ext cx="543346" cy="551"/>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266344" y="5474259"/>
            <a:ext cx="8363938" cy="3323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https://</a:t>
            </a:r>
            <a:r>
              <a:rPr lang="en-US" dirty="0">
                <a:solidFill>
                  <a:schemeClr val="accent1"/>
                </a:solidFill>
              </a:rPr>
              <a:t>a4rlabs</a:t>
            </a:r>
            <a:r>
              <a:rPr lang="en-US" dirty="0">
                <a:gradFill>
                  <a:gsLst>
                    <a:gs pos="0">
                      <a:srgbClr val="292929">
                        <a:lumMod val="90000"/>
                        <a:lumOff val="10000"/>
                      </a:srgbClr>
                    </a:gs>
                    <a:gs pos="86000">
                      <a:srgbClr val="292929">
                        <a:lumMod val="90000"/>
                        <a:lumOff val="10000"/>
                      </a:srgbClr>
                    </a:gs>
                  </a:gsLst>
                  <a:lin ang="5400000" scaled="0"/>
                </a:gradFill>
              </a:rPr>
              <a:t>.blob.core.windows.net/</a:t>
            </a:r>
            <a:r>
              <a:rPr lang="en-US" dirty="0">
                <a:solidFill>
                  <a:schemeClr val="accent2"/>
                </a:solidFill>
              </a:rPr>
              <a:t>images</a:t>
            </a:r>
            <a:r>
              <a:rPr lang="en-US" dirty="0">
                <a:gradFill>
                  <a:gsLst>
                    <a:gs pos="0">
                      <a:srgbClr val="292929">
                        <a:lumMod val="90000"/>
                        <a:lumOff val="10000"/>
                      </a:srgbClr>
                    </a:gs>
                    <a:gs pos="86000">
                      <a:srgbClr val="292929">
                        <a:lumMod val="90000"/>
                        <a:lumOff val="10000"/>
                      </a:srgbClr>
                    </a:gs>
                  </a:gsLst>
                  <a:lin ang="5400000" scaled="0"/>
                </a:gradFill>
              </a:rPr>
              <a:t>/</a:t>
            </a:r>
            <a:r>
              <a:rPr lang="en-US" dirty="0">
                <a:solidFill>
                  <a:schemeClr val="accent4"/>
                </a:solidFill>
              </a:rPr>
              <a:t>schema.jpg</a:t>
            </a:r>
          </a:p>
        </p:txBody>
      </p:sp>
    </p:spTree>
    <p:extLst>
      <p:ext uri="{BB962C8B-B14F-4D97-AF65-F5344CB8AC3E}">
        <p14:creationId xmlns:p14="http://schemas.microsoft.com/office/powerpoint/2010/main" val="1385975748"/>
      </p:ext>
    </p:extLst>
  </p:cSld>
  <p:clrMapOvr>
    <a:masterClrMapping/>
  </p:clrMapOvr>
</p:sld>
</file>

<file path=ppt/theme/theme1.xml><?xml version="1.0" encoding="utf-8"?>
<a:theme xmlns:a="http://schemas.openxmlformats.org/drawingml/2006/main" name="Design1">
  <a:themeElements>
    <a:clrScheme name="Benutzerdefiniert 32">
      <a:dk1>
        <a:srgbClr val="6F6F6E"/>
      </a:dk1>
      <a:lt1>
        <a:srgbClr val="FFFFFF"/>
      </a:lt1>
      <a:dk2>
        <a:srgbClr val="6F6F6E"/>
      </a:dk2>
      <a:lt2>
        <a:srgbClr val="E3E3E3"/>
      </a:lt2>
      <a:accent1>
        <a:srgbClr val="677000"/>
      </a:accent1>
      <a:accent2>
        <a:srgbClr val="5C731B"/>
      </a:accent2>
      <a:accent3>
        <a:srgbClr val="849E23"/>
      </a:accent3>
      <a:accent4>
        <a:srgbClr val="ABCB2A"/>
      </a:accent4>
      <a:accent5>
        <a:srgbClr val="C4D95E"/>
      </a:accent5>
      <a:accent6>
        <a:srgbClr val="C3DB83"/>
      </a:accent6>
      <a:hlink>
        <a:srgbClr val="000000"/>
      </a:hlink>
      <a:folHlink>
        <a:srgbClr val="000000"/>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ign1" id="{E140D576-79B5-404B-B25D-CF5D317AD40F}" vid="{2A6B16DF-48E0-46FA-8F46-5D6EFE2387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68</TotalTime>
  <Words>1972</Words>
  <Application>Microsoft Office PowerPoint</Application>
  <PresentationFormat>On-screen Show (4:3)</PresentationFormat>
  <Paragraphs>286</Paragraphs>
  <Slides>19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Segoe UI</vt:lpstr>
      <vt:lpstr>Segoe UI Light</vt:lpstr>
      <vt:lpstr>Segoe UI Semibold</vt:lpstr>
      <vt:lpstr>Segoe UI Semilight</vt:lpstr>
      <vt:lpstr>Times</vt:lpstr>
      <vt:lpstr>Times New Roman</vt:lpstr>
      <vt:lpstr>Design1</vt:lpstr>
      <vt:lpstr>Modul - Internet of Things (IoT) -  05 – Vorlesung – IoT Lösung</vt:lpstr>
      <vt:lpstr>Überblick</vt:lpstr>
      <vt:lpstr>IoT Platform Architecture (v0.2)</vt:lpstr>
      <vt:lpstr>IoT Platform Architecture (v0.3)</vt:lpstr>
      <vt:lpstr>Azure Storage</vt:lpstr>
      <vt:lpstr>Storage Accounts</vt:lpstr>
      <vt:lpstr>Azure Storage Architecture</vt:lpstr>
      <vt:lpstr>Blob Storage</vt:lpstr>
      <vt:lpstr>Blob URLs</vt:lpstr>
      <vt:lpstr>Storage Containers</vt:lpstr>
      <vt:lpstr>Abstractions – Blobs</vt:lpstr>
      <vt:lpstr>Abstractions – Tables</vt:lpstr>
      <vt:lpstr>Abstractions – Queues</vt:lpstr>
      <vt:lpstr>Abstractions – Files</vt:lpstr>
      <vt:lpstr>What is Azure COSMOS DB?</vt:lpstr>
      <vt:lpstr>Resource Model</vt:lpstr>
      <vt:lpstr>Horizontal partitioning</vt:lpstr>
      <vt:lpstr>Global distribution</vt:lpstr>
      <vt:lpstr>Container Representations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Reiner Leitner</dc:creator>
  <cp:lastModifiedBy>Marcel Tilly</cp:lastModifiedBy>
  <cp:revision>368</cp:revision>
  <cp:lastPrinted>1601-01-01T00:00:00Z</cp:lastPrinted>
  <dcterms:created xsi:type="dcterms:W3CDTF">2015-11-10T08:16:44Z</dcterms:created>
  <dcterms:modified xsi:type="dcterms:W3CDTF">2019-05-22T17:30:21Z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mtilly@microsoft.com</vt:lpwstr>
  </property>
  <property fmtid="{D5CDD505-2E9C-101B-9397-08002B2CF9AE}" pid="5" name="MSIP_Label_f42aa342-8706-4288-bd11-ebb85995028c_SetDate">
    <vt:lpwstr>2019-03-05T16:44:31.6824544Z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fd77c619-9bdb-4cc2-98ff-a38b29243df2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