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3"/>
  </p:notesMasterIdLst>
  <p:sldIdLst>
    <p:sldId id="256" r:id="rId2"/>
    <p:sldId id="293" r:id="rId3"/>
    <p:sldId id="356" r:id="rId4"/>
    <p:sldId id="376" r:id="rId5"/>
    <p:sldId id="368" r:id="rId6"/>
    <p:sldId id="357" r:id="rId7"/>
    <p:sldId id="257" r:id="rId8"/>
    <p:sldId id="278" r:id="rId9"/>
    <p:sldId id="279" r:id="rId10"/>
    <p:sldId id="258" r:id="rId11"/>
    <p:sldId id="280" r:id="rId12"/>
    <p:sldId id="281" r:id="rId13"/>
    <p:sldId id="284" r:id="rId14"/>
    <p:sldId id="285" r:id="rId15"/>
    <p:sldId id="282" r:id="rId16"/>
    <p:sldId id="283" r:id="rId17"/>
    <p:sldId id="286" r:id="rId18"/>
    <p:sldId id="1753" r:id="rId19"/>
    <p:sldId id="1754" r:id="rId20"/>
    <p:sldId id="1748" r:id="rId21"/>
    <p:sldId id="277" r:id="rId22"/>
  </p:sldIdLst>
  <p:sldSz cx="9144000" cy="6858000" type="screen4x3"/>
  <p:notesSz cx="6858000" cy="9144000"/>
  <p:defaultTextStyle>
    <a:defPPr>
      <a:defRPr lang="de-DE"/>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4473" autoAdjust="0"/>
  </p:normalViewPr>
  <p:slideViewPr>
    <p:cSldViewPr>
      <p:cViewPr varScale="1">
        <p:scale>
          <a:sx n="113" d="100"/>
          <a:sy n="113" d="100"/>
        </p:scale>
        <p:origin x="114" y="28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720C62F3-FE50-4D30-938D-11F3E88BDC0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1" name="Text Box 2">
            <a:extLst>
              <a:ext uri="{FF2B5EF4-FFF2-40B4-BE49-F238E27FC236}">
                <a16:creationId xmlns:a16="http://schemas.microsoft.com/office/drawing/2014/main" id="{068CC6A2-AEA9-444B-BB25-DF8E68636CA6}"/>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2" name="Text Box 3">
            <a:extLst>
              <a:ext uri="{FF2B5EF4-FFF2-40B4-BE49-F238E27FC236}">
                <a16:creationId xmlns:a16="http://schemas.microsoft.com/office/drawing/2014/main" id="{EE4F0FDA-F8E4-492B-B5AB-454E6D2294BD}"/>
              </a:ext>
            </a:extLst>
          </p:cNvPr>
          <p:cNvSpPr txBox="1">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2053" name="Rectangle 4">
            <a:extLst>
              <a:ext uri="{FF2B5EF4-FFF2-40B4-BE49-F238E27FC236}">
                <a16:creationId xmlns:a16="http://schemas.microsoft.com/office/drawing/2014/main" id="{4506C071-B1BE-4815-BFB0-4EB88161BCA6}"/>
              </a:ext>
            </a:extLst>
          </p:cNvPr>
          <p:cNvSpPr>
            <a:spLocks noGrp="1" noRot="1" noChangeAspect="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sp>
      <p:sp>
        <p:nvSpPr>
          <p:cNvPr id="3077" name="Rectangle 5">
            <a:extLst>
              <a:ext uri="{FF2B5EF4-FFF2-40B4-BE49-F238E27FC236}">
                <a16:creationId xmlns:a16="http://schemas.microsoft.com/office/drawing/2014/main" id="{BA6DC73D-688F-426E-96E3-0A75DEFDC87D}"/>
              </a:ext>
            </a:extLst>
          </p:cNvPr>
          <p:cNvSpPr>
            <a:spLocks noGrp="1" noChangeArrowheads="1"/>
          </p:cNvSpPr>
          <p:nvPr>
            <p:ph type="body"/>
          </p:nvPr>
        </p:nvSpPr>
        <p:spPr bwMode="auto">
          <a:xfrm>
            <a:off x="914400" y="4343400"/>
            <a:ext cx="50276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2055" name="Text Box 6">
            <a:extLst>
              <a:ext uri="{FF2B5EF4-FFF2-40B4-BE49-F238E27FC236}">
                <a16:creationId xmlns:a16="http://schemas.microsoft.com/office/drawing/2014/main" id="{DE7814E5-9A4A-4EE6-BA25-CA91DC4B2ADC}"/>
              </a:ext>
            </a:extLst>
          </p:cNvPr>
          <p:cNvSpPr txBox="1">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hangingPunct="1">
              <a:buClr>
                <a:srgbClr val="000000"/>
              </a:buClr>
              <a:buSzPct val="100000"/>
              <a:buFont typeface="Times New Roman" charset="0"/>
              <a:buNone/>
              <a:defRPr/>
            </a:pPr>
            <a:endParaRPr lang="de-DE" altLang="en-US">
              <a:latin typeface="Arial" charset="0"/>
              <a:ea typeface="ＭＳ Ｐゴシック" charset="-128"/>
            </a:endParaRPr>
          </a:p>
        </p:txBody>
      </p:sp>
      <p:sp>
        <p:nvSpPr>
          <p:cNvPr id="3079" name="Rectangle 7">
            <a:extLst>
              <a:ext uri="{FF2B5EF4-FFF2-40B4-BE49-F238E27FC236}">
                <a16:creationId xmlns:a16="http://schemas.microsoft.com/office/drawing/2014/main" id="{4D4B15CD-EE31-4BBF-876E-4510DEDCF6CD}"/>
              </a:ext>
            </a:extLst>
          </p:cNvPr>
          <p:cNvSpPr>
            <a:spLocks noGrp="1" noChangeArrowheads="1"/>
          </p:cNvSpPr>
          <p:nvPr>
            <p:ph type="sldNum"/>
          </p:nvPr>
        </p:nvSpPr>
        <p:spPr bwMode="auto">
          <a:xfrm>
            <a:off x="3886200" y="868680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defRPr>
            </a:lvl1pPr>
          </a:lstStyle>
          <a:p>
            <a:pPr>
              <a:defRPr/>
            </a:pPr>
            <a:fld id="{7AE98216-C548-43D3-BF52-EFE72287E2DE}"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6475E795-871F-4DF6-8C81-9DADAF9D1C7D}" type="slidenum">
              <a:rPr lang="en-US" smtClean="0"/>
              <a:t>6</a:t>
            </a:fld>
            <a:endParaRPr lang="en-US"/>
          </a:p>
        </p:txBody>
      </p:sp>
    </p:spTree>
    <p:extLst>
      <p:ext uri="{BB962C8B-B14F-4D97-AF65-F5344CB8AC3E}">
        <p14:creationId xmlns:p14="http://schemas.microsoft.com/office/powerpoint/2010/main" val="3849744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200105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7231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70116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 Ready 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994319-233E-40F5-BA1C-4D69D56F2C51}" type="datetime1">
              <a:rPr lang="en-US" smtClean="0"/>
              <a:t>4/24/2019</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18</a:t>
            </a:fld>
            <a:endParaRPr lang="en-US" dirty="0"/>
          </a:p>
        </p:txBody>
      </p:sp>
    </p:spTree>
    <p:extLst>
      <p:ext uri="{BB962C8B-B14F-4D97-AF65-F5344CB8AC3E}">
        <p14:creationId xmlns:p14="http://schemas.microsoft.com/office/powerpoint/2010/main" val="2908215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50464">
              <a:spcAft>
                <a:spcPts val="346"/>
              </a:spcAft>
              <a:defRPr/>
            </a:pPr>
            <a:r>
              <a:rPr lang="en-US" dirty="0"/>
              <a:t>Next thing is the concept of reference data. This is very important because people want to shrink payload down because you are transporting data over network, GPRS etc..  they only send data that is very relevant. Payload might only look like sensor A, temp x. But, you need to know where this sensor maps to – in other words, where this located, which manufacturer did we get it from </a:t>
            </a:r>
            <a:r>
              <a:rPr lang="en-US" dirty="0" err="1"/>
              <a:t>etc</a:t>
            </a:r>
            <a:r>
              <a:rPr lang="en-US" dirty="0"/>
              <a:t> – in case it fails etc., So this is called reference data. This is data at rest. In ASA we let you add reference data. You can treat reference data as another stream to further augment your streaming data. Right now we only support reference data in Blobs. Can refresh these blobs @ 5 min frequency. Working actively on adding SQL. All I need to – instead of 2 streaming inputs – 1 ref data, 1 streams, Use same joins on reference data, AND augment the data before storing it. By the way, this is one of the more used features. You can refresh the blob too.</a:t>
            </a:r>
            <a:endParaRPr lang="en-US" b="1" dirty="0"/>
          </a:p>
        </p:txBody>
      </p:sp>
      <p:sp>
        <p:nvSpPr>
          <p:cNvPr id="4" name="Header Placeholder 3"/>
          <p:cNvSpPr>
            <a:spLocks noGrp="1"/>
          </p:cNvSpPr>
          <p:nvPr>
            <p:ph type="hdr" sz="quarter" idx="10"/>
          </p:nvPr>
        </p:nvSpPr>
        <p:spPr/>
        <p:txBody>
          <a:bodyPr/>
          <a:lstStyle/>
          <a:p>
            <a:pPr defTabSz="931774">
              <a:defRPr/>
            </a:pPr>
            <a:r>
              <a:rPr lang="en-US" sz="1800" kern="0">
                <a:solidFill>
                  <a:prstClr val="black"/>
                </a:solidFill>
              </a:rPr>
              <a:t>Build 2015</a:t>
            </a:r>
            <a:endParaRPr lang="en-US" sz="1800" kern="0" dirty="0">
              <a:solidFill>
                <a:prstClr val="black"/>
              </a:solidFill>
            </a:endParaRPr>
          </a:p>
        </p:txBody>
      </p:sp>
      <p:sp>
        <p:nvSpPr>
          <p:cNvPr id="5" name="Footer Placeholder 4"/>
          <p:cNvSpPr>
            <a:spLocks noGrp="1"/>
          </p:cNvSpPr>
          <p:nvPr>
            <p:ph type="ftr" sz="quarter" idx="11"/>
          </p:nvPr>
        </p:nvSpPr>
        <p:spPr/>
        <p:txBody>
          <a:bodyPr/>
          <a:lstStyle/>
          <a:p>
            <a:pPr marL="0" defTabSz="931467" eaLnBrk="0" hangingPunct="0">
              <a:defRPr/>
            </a:pPr>
            <a:r>
              <a:rPr lang="en-US" sz="400" ker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defTabSz="931774">
              <a:defRPr/>
            </a:pPr>
            <a:fld id="{38EEC551-8CDA-4EB6-89BB-2A86C9F091C8}" type="datetime8">
              <a:rPr lang="en-US" sz="1800" kern="0">
                <a:solidFill>
                  <a:prstClr val="black"/>
                </a:solidFill>
              </a:rPr>
              <a:pPr defTabSz="931774">
                <a:defRPr/>
              </a:pPr>
              <a:t>4/24/2019 2:13 PM</a:t>
            </a:fld>
            <a:endParaRPr lang="en-US" sz="1800" kern="0" dirty="0">
              <a:solidFill>
                <a:prstClr val="black"/>
              </a:solidFill>
            </a:endParaRPr>
          </a:p>
        </p:txBody>
      </p:sp>
      <p:sp>
        <p:nvSpPr>
          <p:cNvPr id="7" name="Slide Number Placeholder 6"/>
          <p:cNvSpPr>
            <a:spLocks noGrp="1"/>
          </p:cNvSpPr>
          <p:nvPr>
            <p:ph type="sldNum" sz="quarter" idx="13"/>
          </p:nvPr>
        </p:nvSpPr>
        <p:spPr/>
        <p:txBody>
          <a:bodyPr/>
          <a:lstStyle/>
          <a:p>
            <a:pPr defTabSz="931774">
              <a:defRPr/>
            </a:pPr>
            <a:fld id="{B4008EB6-D09E-4580-8CD6-DDB14511944F}" type="slidenum">
              <a:rPr lang="en-US" sz="1800" kern="0">
                <a:solidFill>
                  <a:prstClr val="black"/>
                </a:solidFill>
              </a:rPr>
              <a:pPr defTabSz="931774">
                <a:defRPr/>
              </a:pPr>
              <a:t>20</a:t>
            </a:fld>
            <a:endParaRPr lang="en-US" sz="1800" kern="0" dirty="0">
              <a:solidFill>
                <a:prstClr val="black"/>
              </a:solidFill>
            </a:endParaRPr>
          </a:p>
        </p:txBody>
      </p:sp>
    </p:spTree>
    <p:extLst>
      <p:ext uri="{BB962C8B-B14F-4D97-AF65-F5344CB8AC3E}">
        <p14:creationId xmlns:p14="http://schemas.microsoft.com/office/powerpoint/2010/main" val="911353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3C92B89-B99E-4503-9E40-40F0DCF3A9B2}" type="slidenum">
              <a:rPr lang="de-DE" smtClean="0"/>
              <a:t>21</a:t>
            </a:fld>
            <a:endParaRPr lang="de-DE"/>
          </a:p>
        </p:txBody>
      </p:sp>
    </p:spTree>
    <p:extLst>
      <p:ext uri="{BB962C8B-B14F-4D97-AF65-F5344CB8AC3E}">
        <p14:creationId xmlns:p14="http://schemas.microsoft.com/office/powerpoint/2010/main" val="365558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6475E795-871F-4DF6-8C81-9DADAF9D1C7D}" type="slidenum">
              <a:rPr lang="en-US" smtClean="0"/>
              <a:t>7</a:t>
            </a:fld>
            <a:endParaRPr lang="en-US"/>
          </a:p>
        </p:txBody>
      </p:sp>
    </p:spTree>
    <p:extLst>
      <p:ext uri="{BB962C8B-B14F-4D97-AF65-F5344CB8AC3E}">
        <p14:creationId xmlns:p14="http://schemas.microsoft.com/office/powerpoint/2010/main" val="990520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E3C92B89-B99E-4503-9E40-40F0DCF3A9B2}" type="slidenum">
              <a:rPr lang="de-DE" smtClean="0"/>
              <a:t>8</a:t>
            </a:fld>
            <a:endParaRPr lang="de-DE"/>
          </a:p>
        </p:txBody>
      </p:sp>
    </p:spTree>
    <p:extLst>
      <p:ext uri="{BB962C8B-B14F-4D97-AF65-F5344CB8AC3E}">
        <p14:creationId xmlns:p14="http://schemas.microsoft.com/office/powerpoint/2010/main" val="343243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E3C92B89-B99E-4503-9E40-40F0DCF3A9B2}" type="slidenum">
              <a:rPr lang="de-DE" smtClean="0"/>
              <a:t>9</a:t>
            </a:fld>
            <a:endParaRPr lang="de-DE"/>
          </a:p>
        </p:txBody>
      </p:sp>
    </p:spTree>
    <p:extLst>
      <p:ext uri="{BB962C8B-B14F-4D97-AF65-F5344CB8AC3E}">
        <p14:creationId xmlns:p14="http://schemas.microsoft.com/office/powerpoint/2010/main" val="1471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A4714546-511D-4669-918E-ADEEFB46430C}" type="slidenum">
              <a:rPr lang="en-US">
                <a:solidFill>
                  <a:prstClr val="black"/>
                </a:solidFill>
                <a:latin typeface="Calibri"/>
              </a:rPr>
              <a:pPr algn="r" rtl="0"/>
              <a:t>10</a:t>
            </a:fld>
            <a:endParaRPr lang="en-US" dirty="0">
              <a:solidFill>
                <a:prstClr val="black"/>
              </a:solidFill>
              <a:latin typeface="Calibri"/>
            </a:endParaRPr>
          </a:p>
        </p:txBody>
      </p:sp>
      <p:sp>
        <p:nvSpPr>
          <p:cNvPr id="5" name="Header Placeholder 4"/>
          <p:cNvSpPr>
            <a:spLocks noGrp="1"/>
          </p:cNvSpPr>
          <p:nvPr>
            <p:ph type="hdr" sz="quarter" idx="11"/>
          </p:nvPr>
        </p:nvSpPr>
        <p:spPr/>
        <p:txBody>
          <a:bodyPr/>
          <a:lstStyle/>
          <a:p>
            <a:pPr>
              <a:defRPr/>
            </a:pPr>
            <a:r>
              <a:rPr lang="en-US" dirty="0"/>
              <a:t>CEP Platform from Microsoft -  Overview</a:t>
            </a:r>
          </a:p>
        </p:txBody>
      </p:sp>
    </p:spTree>
    <p:extLst>
      <p:ext uri="{BB962C8B-B14F-4D97-AF65-F5344CB8AC3E}">
        <p14:creationId xmlns:p14="http://schemas.microsoft.com/office/powerpoint/2010/main" val="414914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E3C92B89-B99E-4503-9E40-40F0DCF3A9B2}" type="slidenum">
              <a:rPr lang="de-DE" smtClean="0"/>
              <a:t>11</a:t>
            </a:fld>
            <a:endParaRPr lang="de-DE"/>
          </a:p>
        </p:txBody>
      </p:sp>
    </p:spTree>
    <p:extLst>
      <p:ext uri="{BB962C8B-B14F-4D97-AF65-F5344CB8AC3E}">
        <p14:creationId xmlns:p14="http://schemas.microsoft.com/office/powerpoint/2010/main" val="340069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E3C92B89-B99E-4503-9E40-40F0DCF3A9B2}" type="slidenum">
              <a:rPr lang="de-DE" smtClean="0"/>
              <a:t>12</a:t>
            </a:fld>
            <a:endParaRPr lang="de-DE"/>
          </a:p>
        </p:txBody>
      </p:sp>
    </p:spTree>
    <p:extLst>
      <p:ext uri="{BB962C8B-B14F-4D97-AF65-F5344CB8AC3E}">
        <p14:creationId xmlns:p14="http://schemas.microsoft.com/office/powerpoint/2010/main" val="97269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SQL Server Connections</a:t>
            </a:r>
          </a:p>
        </p:txBody>
      </p:sp>
      <p:sp>
        <p:nvSpPr>
          <p:cNvPr id="5" name="Footer Placeholder 4"/>
          <p:cNvSpPr>
            <a:spLocks noGrp="1"/>
          </p:cNvSpPr>
          <p:nvPr>
            <p:ph type="ftr" sz="quarter" idx="11"/>
          </p:nvPr>
        </p:nvSpPr>
        <p:spPr/>
        <p:txBody>
          <a:bodyPr/>
          <a:lstStyle/>
          <a:p>
            <a:pPr>
              <a:defRPr/>
            </a:pPr>
            <a:r>
              <a:rPr lang="en-US"/>
              <a:t>Updates will be available at http://www.devconnections.com/updates/LasVegas_Fall09/SQL</a:t>
            </a:r>
          </a:p>
        </p:txBody>
      </p:sp>
      <p:sp>
        <p:nvSpPr>
          <p:cNvPr id="6" name="Slide Number Placeholder 5"/>
          <p:cNvSpPr>
            <a:spLocks noGrp="1"/>
          </p:cNvSpPr>
          <p:nvPr>
            <p:ph type="sldNum" sz="quarter" idx="12"/>
          </p:nvPr>
        </p:nvSpPr>
        <p:spPr/>
        <p:txBody>
          <a:bodyPr/>
          <a:lstStyle/>
          <a:p>
            <a:pPr>
              <a:defRPr/>
            </a:pPr>
            <a:fld id="{838B076C-0AAE-47F5-9A2B-3C682E13608E}" type="slidenum">
              <a:rPr lang="en-US" smtClean="0"/>
              <a:pPr>
                <a:defRPr/>
              </a:pPr>
              <a:t>13</a:t>
            </a:fld>
            <a:endParaRPr lang="en-US" dirty="0"/>
          </a:p>
        </p:txBody>
      </p:sp>
    </p:spTree>
    <p:extLst>
      <p:ext uri="{BB962C8B-B14F-4D97-AF65-F5344CB8AC3E}">
        <p14:creationId xmlns:p14="http://schemas.microsoft.com/office/powerpoint/2010/main" val="257544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89EF2955-7E2D-4426-8AC6-A050369AD270}" type="slidenum">
              <a:rPr lang="en-US" smtClean="0"/>
              <a:t>14</a:t>
            </a:fld>
            <a:endParaRPr lang="en-US"/>
          </a:p>
        </p:txBody>
      </p:sp>
    </p:spTree>
    <p:extLst>
      <p:ext uri="{BB962C8B-B14F-4D97-AF65-F5344CB8AC3E}">
        <p14:creationId xmlns:p14="http://schemas.microsoft.com/office/powerpoint/2010/main" val="1263661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Abschnitts-&#10;überschrift">
    <p:spTree>
      <p:nvGrpSpPr>
        <p:cNvPr id="1" name=""/>
        <p:cNvGrpSpPr/>
        <p:nvPr/>
      </p:nvGrpSpPr>
      <p:grpSpPr>
        <a:xfrm>
          <a:off x="0" y="0"/>
          <a:ext cx="0" cy="0"/>
          <a:chOff x="0" y="0"/>
          <a:chExt cx="0" cy="0"/>
        </a:xfrm>
      </p:grpSpPr>
      <p:sp>
        <p:nvSpPr>
          <p:cNvPr id="2" name="Title 1">
            <a:extLst/>
          </p:cNvPr>
          <p:cNvSpPr>
            <a:spLocks noGrp="1"/>
          </p:cNvSpPr>
          <p:nvPr>
            <p:ph type="title"/>
          </p:nvPr>
        </p:nvSpPr>
        <p:spPr>
          <a:xfrm>
            <a:off x="623888" y="1709738"/>
            <a:ext cx="7886700" cy="2852737"/>
          </a:xfrm>
        </p:spPr>
        <p:txBody>
          <a:bodyPr anchor="b"/>
          <a:lstStyle>
            <a:lvl1pPr>
              <a:defRPr sz="6000"/>
            </a:lvl1pPr>
          </a:lstStyle>
          <a:p>
            <a:r>
              <a:rPr lang="de-DE"/>
              <a:t>Titelmasterformat durch Klicken bearbeiten</a:t>
            </a:r>
            <a:endParaRPr lang="de-DE" dirty="0"/>
          </a:p>
        </p:txBody>
      </p:sp>
      <p:sp>
        <p:nvSpPr>
          <p:cNvPr id="3" name="Text Placeholder 2">
            <a:extLst/>
          </p:cNvPr>
          <p:cNvSpPr>
            <a:spLocks noGrp="1"/>
          </p:cNvSpPr>
          <p:nvPr>
            <p:ph type="body" idx="1"/>
          </p:nvPr>
        </p:nvSpPr>
        <p:spPr>
          <a:xfrm>
            <a:off x="623888" y="4589463"/>
            <a:ext cx="7886700" cy="1500187"/>
          </a:xfrm>
        </p:spPr>
        <p:txBody>
          <a:bodyPr/>
          <a:lstStyle>
            <a:lvl1pPr marL="0" indent="0">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de-DE"/>
              <a:t>Formatvorlagen des Textmasters bearbeiten</a:t>
            </a:r>
          </a:p>
        </p:txBody>
      </p:sp>
    </p:spTree>
    <p:extLst>
      <p:ext uri="{BB962C8B-B14F-4D97-AF65-F5344CB8AC3E}">
        <p14:creationId xmlns:p14="http://schemas.microsoft.com/office/powerpoint/2010/main" val="138927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Freeform 5"/>
          <p:cNvSpPr>
            <a:spLocks/>
          </p:cNvSpPr>
          <p:nvPr userDrawn="1"/>
        </p:nvSpPr>
        <p:spPr bwMode="auto">
          <a:xfrm>
            <a:off x="1" y="1"/>
            <a:ext cx="1279133" cy="170551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75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8" name="Freeform 5"/>
          <p:cNvSpPr>
            <a:spLocks/>
          </p:cNvSpPr>
          <p:nvPr userDrawn="1"/>
        </p:nvSpPr>
        <p:spPr bwMode="auto">
          <a:xfrm>
            <a:off x="1482771" y="1135987"/>
            <a:ext cx="463475" cy="617966"/>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40000"/>
              <a:lumOff val="6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9" name="Freeform 5"/>
          <p:cNvSpPr>
            <a:spLocks/>
          </p:cNvSpPr>
          <p:nvPr userDrawn="1"/>
        </p:nvSpPr>
        <p:spPr bwMode="auto">
          <a:xfrm>
            <a:off x="1904442" y="570066"/>
            <a:ext cx="317204" cy="42293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20000"/>
              <a:lumOff val="8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0" name="Freeform 5"/>
          <p:cNvSpPr>
            <a:spLocks/>
          </p:cNvSpPr>
          <p:nvPr userDrawn="1"/>
        </p:nvSpPr>
        <p:spPr bwMode="auto">
          <a:xfrm>
            <a:off x="2149883" y="1311026"/>
            <a:ext cx="510047" cy="680062"/>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75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1" name="Freeform 5"/>
          <p:cNvSpPr>
            <a:spLocks/>
          </p:cNvSpPr>
          <p:nvPr userDrawn="1"/>
        </p:nvSpPr>
        <p:spPr bwMode="auto">
          <a:xfrm>
            <a:off x="1468548" y="406092"/>
            <a:ext cx="245960" cy="327946"/>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5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2" name="Freeform 5"/>
          <p:cNvSpPr>
            <a:spLocks/>
          </p:cNvSpPr>
          <p:nvPr userDrawn="1"/>
        </p:nvSpPr>
        <p:spPr bwMode="auto">
          <a:xfrm>
            <a:off x="963696" y="1968948"/>
            <a:ext cx="630875" cy="841167"/>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60000"/>
              <a:lumOff val="4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3" name="Freeform 5"/>
          <p:cNvSpPr>
            <a:spLocks/>
          </p:cNvSpPr>
          <p:nvPr userDrawn="1"/>
        </p:nvSpPr>
        <p:spPr bwMode="auto">
          <a:xfrm>
            <a:off x="481201" y="1863888"/>
            <a:ext cx="317204" cy="42293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40000"/>
              <a:lumOff val="6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6" name="Freeform 5"/>
          <p:cNvSpPr>
            <a:spLocks/>
          </p:cNvSpPr>
          <p:nvPr userDrawn="1"/>
        </p:nvSpPr>
        <p:spPr bwMode="auto">
          <a:xfrm rot="5400000" flipH="1">
            <a:off x="16724" y="217306"/>
            <a:ext cx="530831" cy="398123"/>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7" name="TextBox 16"/>
          <p:cNvSpPr txBox="1"/>
          <p:nvPr userDrawn="1"/>
        </p:nvSpPr>
        <p:spPr>
          <a:xfrm>
            <a:off x="87311" y="221426"/>
            <a:ext cx="396262" cy="300082"/>
          </a:xfrm>
          <a:prstGeom prst="rect">
            <a:avLst/>
          </a:prstGeom>
          <a:noFill/>
        </p:spPr>
        <p:txBody>
          <a:bodyPr wrap="none" rtlCol="0">
            <a:spAutoFit/>
          </a:bodyPr>
          <a:lstStyle/>
          <a:p>
            <a:pPr algn="ctr"/>
            <a:fld id="{260E2A6B-A809-4840-BF14-8648BC0BDF87}" type="slidenum">
              <a:rPr lang="id-ID" sz="1350" b="1" smtClean="0">
                <a:solidFill>
                  <a:schemeClr val="bg1"/>
                </a:solidFill>
              </a:rPr>
              <a:pPr algn="ctr"/>
              <a:t>‹#›</a:t>
            </a:fld>
            <a:endParaRPr lang="id-ID" sz="1350" dirty="0">
              <a:solidFill>
                <a:schemeClr val="bg1"/>
              </a:solidFill>
            </a:endParaRPr>
          </a:p>
        </p:txBody>
      </p:sp>
      <p:sp>
        <p:nvSpPr>
          <p:cNvPr id="19" name="Title 1"/>
          <p:cNvSpPr>
            <a:spLocks noGrp="1"/>
          </p:cNvSpPr>
          <p:nvPr>
            <p:ph type="title"/>
          </p:nvPr>
        </p:nvSpPr>
        <p:spPr>
          <a:xfrm>
            <a:off x="436180" y="76200"/>
            <a:ext cx="8403020" cy="685800"/>
          </a:xfrm>
        </p:spPr>
        <p:txBody>
          <a:bodyPr anchor="ctr" anchorCtr="0">
            <a:normAutofit/>
          </a:bodyPr>
          <a:lstStyle>
            <a:lvl1pPr algn="r">
              <a:defRPr sz="2100" b="1">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9082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6" grpId="0" animBg="1"/>
      <p:bldP spid="17"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Freeform 5"/>
          <p:cNvSpPr>
            <a:spLocks/>
          </p:cNvSpPr>
          <p:nvPr userDrawn="1"/>
        </p:nvSpPr>
        <p:spPr bwMode="auto">
          <a:xfrm>
            <a:off x="1" y="1"/>
            <a:ext cx="1279133" cy="170551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75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8" name="Freeform 5"/>
          <p:cNvSpPr>
            <a:spLocks/>
          </p:cNvSpPr>
          <p:nvPr userDrawn="1"/>
        </p:nvSpPr>
        <p:spPr bwMode="auto">
          <a:xfrm>
            <a:off x="1482771" y="1135987"/>
            <a:ext cx="463475" cy="617966"/>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40000"/>
              <a:lumOff val="6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9" name="Freeform 5"/>
          <p:cNvSpPr>
            <a:spLocks/>
          </p:cNvSpPr>
          <p:nvPr userDrawn="1"/>
        </p:nvSpPr>
        <p:spPr bwMode="auto">
          <a:xfrm>
            <a:off x="1904442" y="570066"/>
            <a:ext cx="317204" cy="42293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20000"/>
              <a:lumOff val="8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0" name="Freeform 5"/>
          <p:cNvSpPr>
            <a:spLocks/>
          </p:cNvSpPr>
          <p:nvPr userDrawn="1"/>
        </p:nvSpPr>
        <p:spPr bwMode="auto">
          <a:xfrm>
            <a:off x="2149883" y="1311026"/>
            <a:ext cx="510047" cy="680062"/>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75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1" name="Freeform 5"/>
          <p:cNvSpPr>
            <a:spLocks/>
          </p:cNvSpPr>
          <p:nvPr userDrawn="1"/>
        </p:nvSpPr>
        <p:spPr bwMode="auto">
          <a:xfrm>
            <a:off x="1468548" y="406092"/>
            <a:ext cx="245960" cy="327946"/>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5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2" name="Freeform 5"/>
          <p:cNvSpPr>
            <a:spLocks/>
          </p:cNvSpPr>
          <p:nvPr userDrawn="1"/>
        </p:nvSpPr>
        <p:spPr bwMode="auto">
          <a:xfrm>
            <a:off x="963696" y="1968948"/>
            <a:ext cx="630875" cy="841167"/>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60000"/>
              <a:lumOff val="4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3" name="Freeform 5"/>
          <p:cNvSpPr>
            <a:spLocks/>
          </p:cNvSpPr>
          <p:nvPr userDrawn="1"/>
        </p:nvSpPr>
        <p:spPr bwMode="auto">
          <a:xfrm>
            <a:off x="481201" y="1863888"/>
            <a:ext cx="317204" cy="42293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40000"/>
              <a:lumOff val="60000"/>
              <a:alpha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6" name="Freeform 5"/>
          <p:cNvSpPr>
            <a:spLocks/>
          </p:cNvSpPr>
          <p:nvPr userDrawn="1"/>
        </p:nvSpPr>
        <p:spPr bwMode="auto">
          <a:xfrm rot="5400000" flipH="1">
            <a:off x="16724" y="217306"/>
            <a:ext cx="530831" cy="398123"/>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17" name="TextBox 16"/>
          <p:cNvSpPr txBox="1"/>
          <p:nvPr userDrawn="1"/>
        </p:nvSpPr>
        <p:spPr>
          <a:xfrm>
            <a:off x="87311" y="221426"/>
            <a:ext cx="396262" cy="300082"/>
          </a:xfrm>
          <a:prstGeom prst="rect">
            <a:avLst/>
          </a:prstGeom>
          <a:noFill/>
        </p:spPr>
        <p:txBody>
          <a:bodyPr wrap="none" rtlCol="0">
            <a:spAutoFit/>
          </a:bodyPr>
          <a:lstStyle/>
          <a:p>
            <a:pPr algn="ctr"/>
            <a:fld id="{260E2A6B-A809-4840-BF14-8648BC0BDF87}" type="slidenum">
              <a:rPr lang="id-ID" sz="1350" b="1" smtClean="0">
                <a:solidFill>
                  <a:schemeClr val="bg1"/>
                </a:solidFill>
              </a:rPr>
              <a:pPr algn="ctr"/>
              <a:t>‹#›</a:t>
            </a:fld>
            <a:endParaRPr lang="id-ID" sz="1350" dirty="0">
              <a:solidFill>
                <a:schemeClr val="bg1"/>
              </a:solidFill>
            </a:endParaRPr>
          </a:p>
        </p:txBody>
      </p:sp>
      <p:sp>
        <p:nvSpPr>
          <p:cNvPr id="19" name="Title 1"/>
          <p:cNvSpPr>
            <a:spLocks noGrp="1"/>
          </p:cNvSpPr>
          <p:nvPr>
            <p:ph type="title"/>
          </p:nvPr>
        </p:nvSpPr>
        <p:spPr>
          <a:xfrm>
            <a:off x="436180" y="76200"/>
            <a:ext cx="8403020" cy="685800"/>
          </a:xfrm>
        </p:spPr>
        <p:txBody>
          <a:bodyPr anchor="ctr" anchorCtr="0">
            <a:normAutofit/>
          </a:bodyPr>
          <a:lstStyle>
            <a:lvl1pPr algn="r">
              <a:defRPr sz="2100" b="1">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4601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6" grpId="0" animBg="1"/>
      <p:bldP spid="17"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1" y="6356351"/>
            <a:ext cx="2057400" cy="365125"/>
          </a:xfrm>
          <a:prstGeom prst="rect">
            <a:avLst/>
          </a:prstGeom>
        </p:spPr>
        <p:txBody>
          <a:bodyPr/>
          <a:lstStyle/>
          <a:p>
            <a:fld id="{80CF412F-907B-4ED6-BF87-AB16ADC809C7}" type="datetimeFigureOut">
              <a:rPr lang="en-US" smtClean="0"/>
              <a:t>4/24/2019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pPr>
              <a:defRPr/>
            </a:pPr>
            <a:fld id="{F8A0AC42-AA1D-4944-8D96-660DE70C7E1B}" type="slidenum">
              <a:rPr lang="en-US" smtClean="0"/>
              <a:pPr>
                <a:defRPr/>
              </a:pPr>
              <a:t>‹#›</a:t>
            </a:fld>
            <a:endParaRPr lang="en-US" dirty="0"/>
          </a:p>
        </p:txBody>
      </p:sp>
    </p:spTree>
    <p:extLst>
      <p:ext uri="{BB962C8B-B14F-4D97-AF65-F5344CB8AC3E}">
        <p14:creationId xmlns:p14="http://schemas.microsoft.com/office/powerpoint/2010/main" val="158205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83C63E4-F9BE-C24A-B4FF-309EB18BA564}" type="slidenum">
              <a:rPr lang="en-US" smtClean="0"/>
              <a:t>‹#›</a:t>
            </a:fld>
            <a:endParaRPr lang="en-US"/>
          </a:p>
        </p:txBody>
      </p:sp>
      <p:sp>
        <p:nvSpPr>
          <p:cNvPr id="4" name="Rectangle 3"/>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4100613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5" name="Table Placeholder 4"/>
          <p:cNvSpPr>
            <a:spLocks noGrp="1"/>
          </p:cNvSpPr>
          <p:nvPr>
            <p:ph type="tbl" sz="quarter" idx="13"/>
          </p:nvPr>
        </p:nvSpPr>
        <p:spPr>
          <a:xfrm>
            <a:off x="635674" y="1348913"/>
            <a:ext cx="7981950" cy="4354513"/>
          </a:xfrm>
        </p:spPr>
        <p:txBody>
          <a:bodyPr rtlCol="0">
            <a:noAutofit/>
          </a:bodyPr>
          <a:lstStyle/>
          <a:p>
            <a:pPr lvl="0"/>
            <a:endParaRPr lang="en-US" noProof="0"/>
          </a:p>
        </p:txBody>
      </p:sp>
      <p:sp>
        <p:nvSpPr>
          <p:cNvPr id="8" name="Title Placeholder 1"/>
          <p:cNvSpPr>
            <a:spLocks noGrp="1"/>
          </p:cNvSpPr>
          <p:nvPr>
            <p:ph type="title"/>
          </p:nvPr>
        </p:nvSpPr>
        <p:spPr>
          <a:xfrm>
            <a:off x="361081" y="254674"/>
            <a:ext cx="8462018" cy="533633"/>
          </a:xfrm>
          <a:prstGeom prst="rect">
            <a:avLst/>
          </a:prstGeom>
        </p:spPr>
        <p:txBody>
          <a:bodyPr rtlCol="0">
            <a:noAutofit/>
          </a:bodyPr>
          <a:lstStyle/>
          <a:p>
            <a:r>
              <a:rPr lang="en-CA"/>
              <a:t>Click to edit Master title style</a:t>
            </a:r>
            <a:endParaRPr lang="en-US" dirty="0"/>
          </a:p>
        </p:txBody>
      </p:sp>
      <p:sp>
        <p:nvSpPr>
          <p:cNvPr id="7" name="Footer Placeholder 4"/>
          <p:cNvSpPr>
            <a:spLocks noGrp="1"/>
          </p:cNvSpPr>
          <p:nvPr>
            <p:ph type="ftr" sz="quarter" idx="11"/>
          </p:nvPr>
        </p:nvSpPr>
        <p:spPr>
          <a:xfrm>
            <a:off x="2562225" y="6427788"/>
            <a:ext cx="6062663" cy="365125"/>
          </a:xfrm>
        </p:spPr>
        <p:txBody>
          <a:bodyPr/>
          <a:lstStyle>
            <a:lvl1pPr algn="r">
              <a:defRPr sz="1200">
                <a:solidFill>
                  <a:schemeClr val="tx1"/>
                </a:solidFill>
              </a:defRPr>
            </a:lvl1pPr>
          </a:lstStyle>
          <a:p>
            <a:pPr>
              <a:defRPr/>
            </a:pPr>
            <a:r>
              <a:rPr lang="en-US" dirty="0"/>
              <a:t>Machine Learning Keynote Version</a:t>
            </a:r>
          </a:p>
        </p:txBody>
      </p:sp>
      <p:sp>
        <p:nvSpPr>
          <p:cNvPr id="9" name="Slide Number Placeholder 5"/>
          <p:cNvSpPr>
            <a:spLocks noGrp="1"/>
          </p:cNvSpPr>
          <p:nvPr>
            <p:ph type="sldNum" sz="quarter" idx="4"/>
          </p:nvPr>
        </p:nvSpPr>
        <p:spPr>
          <a:xfrm>
            <a:off x="8629650" y="6427788"/>
            <a:ext cx="377825"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chemeClr val="tx1"/>
                </a:solidFill>
              </a:defRPr>
            </a:lvl1pPr>
          </a:lstStyle>
          <a:p>
            <a:pPr>
              <a:defRPr/>
            </a:pPr>
            <a:fld id="{032810DB-6D0D-6546-9933-38ADD1A5F8A4}" type="slidenum">
              <a:rPr lang="en-US" smtClean="0"/>
              <a:pPr>
                <a:defRPr/>
              </a:pPr>
              <a:t>‹#›</a:t>
            </a:fld>
            <a:endParaRPr lang="en-US" dirty="0"/>
          </a:p>
        </p:txBody>
      </p:sp>
      <p:sp>
        <p:nvSpPr>
          <p:cNvPr id="6" name="Rectangle 5"/>
          <p:cNvSpPr/>
          <p:nvPr userDrawn="1"/>
        </p:nvSpPr>
        <p:spPr>
          <a:xfrm>
            <a:off x="398761" y="6054768"/>
            <a:ext cx="1457540" cy="608454"/>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27410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Blank w/ MS logo">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DCE9A68-61C1-4D85-878F-B1260533FD58}"/>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315AA6DB-C0E9-4937-BF51-C590E6B9FC88}"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Rectangle 3"/>
          <p:cNvSpPr>
            <a:spLocks noGrp="1" noChangeArrowheads="1"/>
          </p:cNvSpPr>
          <p:nvPr>
            <p:ph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de-DE" altLang="de-DE"/>
              <a:t>Formatvorlagen des Textmasters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de-DE" altLang="de-DE" dirty="0"/>
          </a:p>
        </p:txBody>
      </p:sp>
      <p:sp>
        <p:nvSpPr>
          <p:cNvPr id="5" name="Titel 4"/>
          <p:cNvSpPr>
            <a:spLocks noGrp="1"/>
          </p:cNvSpPr>
          <p:nvPr>
            <p:ph type="title"/>
          </p:nvPr>
        </p:nvSpPr>
        <p:spPr>
          <a:xfrm>
            <a:off x="323850" y="365125"/>
            <a:ext cx="6076950" cy="854075"/>
          </a:xfrm>
          <a:prstGeom prst="rect">
            <a:avLst/>
          </a:prstGeom>
        </p:spPr>
        <p:txBody>
          <a:bodyPr/>
          <a:lstStyle>
            <a:lvl1pPr>
              <a:defRPr>
                <a:solidFill>
                  <a:schemeClr val="accent1"/>
                </a:solidFill>
              </a:defRPr>
            </a:lvl1pPr>
          </a:lstStyle>
          <a:p>
            <a:r>
              <a:rPr lang="de-DE"/>
              <a:t>Titelmasterformat durch Klicken bearbeiten</a:t>
            </a:r>
          </a:p>
        </p:txBody>
      </p:sp>
    </p:spTree>
    <p:extLst>
      <p:ext uri="{BB962C8B-B14F-4D97-AF65-F5344CB8AC3E}">
        <p14:creationId xmlns:p14="http://schemas.microsoft.com/office/powerpoint/2010/main" val="1853308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6_Title &amp; Non-bulleted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434E519-4E98-49A3-9B16-57E646758D16}"/>
              </a:ext>
            </a:extLst>
          </p:cNvPr>
          <p:cNvSpPr/>
          <p:nvPr/>
        </p:nvSpPr>
        <p:spPr bwMode="auto">
          <a:xfrm>
            <a:off x="0" y="0"/>
            <a:ext cx="319722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37160" tIns="109728" rIns="137160" bIns="109728"/>
          <a:lstStyle/>
          <a:p>
            <a:pPr algn="ctr" defTabSz="699354" eaLnBrk="1" hangingPunct="1">
              <a:lnSpc>
                <a:spcPct val="90000"/>
              </a:lnSpc>
              <a:defRPr/>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2">
            <a:extLst>
              <a:ext uri="{FF2B5EF4-FFF2-40B4-BE49-F238E27FC236}">
                <a16:creationId xmlns:a16="http://schemas.microsoft.com/office/drawing/2014/main" id="{A6929C00-CBDF-4931-B3EA-BB8C83B76676}"/>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01911517-42BC-44C8-85E7-8C9ECC29257A}"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4" name="Text Placeholder 3"/>
          <p:cNvSpPr>
            <a:spLocks noGrp="1"/>
          </p:cNvSpPr>
          <p:nvPr>
            <p:ph type="body" sz="quarter" idx="10"/>
          </p:nvPr>
        </p:nvSpPr>
        <p:spPr>
          <a:xfrm>
            <a:off x="3197433" y="289512"/>
            <a:ext cx="5807033" cy="1282402"/>
          </a:xfrm>
        </p:spPr>
        <p:txBody>
          <a:bodyPr>
            <a:spAutoFit/>
          </a:bodyPr>
          <a:lstStyle>
            <a:lvl1pPr marL="0" indent="0">
              <a:buNone/>
              <a:defRPr sz="2100">
                <a:solidFill>
                  <a:schemeClr val="tx2"/>
                </a:solidFill>
              </a:defRPr>
            </a:lvl1pPr>
            <a:lvl2pPr marL="0" indent="0">
              <a:buNone/>
              <a:defRPr sz="1350"/>
            </a:lvl2pPr>
            <a:lvl3pPr marL="0" indent="0">
              <a:buNone/>
              <a:defRPr sz="1200"/>
            </a:lvl3pPr>
            <a:lvl4pPr marL="0" indent="0">
              <a:buNone/>
              <a:defRPr sz="1200"/>
            </a:lvl4pPr>
            <a:lvl5pPr marL="0" indent="0">
              <a:buNone/>
              <a:defRPr sz="12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1"/>
          <p:cNvSpPr>
            <a:spLocks noGrp="1"/>
          </p:cNvSpPr>
          <p:nvPr>
            <p:ph type="title"/>
          </p:nvPr>
        </p:nvSpPr>
        <p:spPr>
          <a:xfrm>
            <a:off x="201930" y="2724670"/>
            <a:ext cx="2897530" cy="1408660"/>
          </a:xfrm>
        </p:spPr>
        <p:txBody>
          <a:bodyPr/>
          <a:lstStyle>
            <a:lvl1pPr>
              <a:defRPr>
                <a:solidFill>
                  <a:schemeClr val="bg1"/>
                </a:solidFill>
              </a:defRPr>
            </a:lvl1pPr>
          </a:lstStyle>
          <a:p>
            <a:r>
              <a:rPr lang="de-DE"/>
              <a:t>Titelmasterformat durch Klicken bearbeiten</a:t>
            </a:r>
            <a:endParaRPr lang="en-US"/>
          </a:p>
        </p:txBody>
      </p:sp>
    </p:spTree>
    <p:extLst>
      <p:ext uri="{BB962C8B-B14F-4D97-AF65-F5344CB8AC3E}">
        <p14:creationId xmlns:p14="http://schemas.microsoft.com/office/powerpoint/2010/main" val="1645489233"/>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DD22E65-838C-4D09-BD82-241915432A02}"/>
              </a:ext>
            </a:extLst>
          </p:cNvPr>
          <p:cNvSpPr>
            <a:spLocks noChangeArrowheads="1"/>
          </p:cNvSpPr>
          <p:nvPr/>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1035671C-3B0A-4925-B4B9-87D6440B83DC}"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de-DE"/>
              <a:t>Titelmasterformat durch Klicken bearbeiten</a:t>
            </a:r>
            <a:endParaRPr lang="en-US" dirty="0"/>
          </a:p>
        </p:txBody>
      </p:sp>
      <p:sp>
        <p:nvSpPr>
          <p:cNvPr id="3" name="Text Placeholder 2"/>
          <p:cNvSpPr>
            <a:spLocks noGrp="1"/>
          </p:cNvSpPr>
          <p:nvPr>
            <p:ph type="body" sz="quarter" idx="10"/>
          </p:nvPr>
        </p:nvSpPr>
        <p:spPr>
          <a:xfrm>
            <a:off x="438150" y="1435497"/>
            <a:ext cx="8263890" cy="230832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6272131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1st level color text">
    <p:bg>
      <p:bgPr>
        <a:solidFill>
          <a:srgbClr val="002050"/>
        </a:solidFill>
        <a:effectLst/>
      </p:bgPr>
    </p:bg>
    <p:spTree>
      <p:nvGrpSpPr>
        <p:cNvPr id="1" name=""/>
        <p:cNvGrpSpPr/>
        <p:nvPr/>
      </p:nvGrpSpPr>
      <p:grpSpPr>
        <a:xfrm>
          <a:off x="0" y="0"/>
          <a:ext cx="0" cy="0"/>
          <a:chOff x="0" y="0"/>
          <a:chExt cx="0" cy="0"/>
        </a:xfrm>
      </p:grpSpPr>
      <p:pic>
        <p:nvPicPr>
          <p:cNvPr id="4" name="image2.png">
            <a:extLst>
              <a:ext uri="{FF2B5EF4-FFF2-40B4-BE49-F238E27FC236}">
                <a16:creationId xmlns:a16="http://schemas.microsoft.com/office/drawing/2014/main" id="{81D81AAB-E1EA-44A4-BF25-84A6D9DFE1A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74163" y="0"/>
            <a:ext cx="300037"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57" name="Shape 257"/>
          <p:cNvSpPr>
            <a:spLocks noGrp="1"/>
          </p:cNvSpPr>
          <p:nvPr>
            <p:ph type="body" idx="1"/>
          </p:nvPr>
        </p:nvSpPr>
        <p:spPr>
          <a:xfrm>
            <a:off x="201929" y="1189177"/>
            <a:ext cx="8740143" cy="3769806"/>
          </a:xfrm>
          <a:prstGeom prst="rect">
            <a:avLst/>
          </a:prstGeom>
        </p:spPr>
        <p:txBody>
          <a:bodyPr lIns="91439" tIns="91439" rIns="91439" bIns="91439">
            <a:noAutofit/>
          </a:bodyPr>
          <a:lstStyle>
            <a:lvl1pPr marL="252109" indent="-252109" defTabSz="685775">
              <a:spcBef>
                <a:spcPts val="675"/>
              </a:spcBef>
              <a:buSzPct val="90000"/>
              <a:defRPr sz="2925">
                <a:solidFill>
                  <a:srgbClr val="00BCF2"/>
                </a:solidFill>
                <a:latin typeface="Segoe UI Light"/>
                <a:ea typeface="Segoe UI Light"/>
                <a:cs typeface="Segoe UI Light"/>
                <a:sym typeface="Segoe UI Light"/>
              </a:defRPr>
            </a:lvl1pPr>
            <a:lvl2pPr marL="552933" indent="-300824" defTabSz="685775">
              <a:spcBef>
                <a:spcPts val="675"/>
              </a:spcBef>
              <a:buSzPct val="90000"/>
              <a:defRPr sz="2925">
                <a:solidFill>
                  <a:srgbClr val="00BCF2"/>
                </a:solidFill>
                <a:latin typeface="Segoe UI Light"/>
                <a:ea typeface="Segoe UI Light"/>
                <a:cs typeface="Segoe UI Light"/>
                <a:sym typeface="Segoe UI Light"/>
              </a:defRPr>
            </a:lvl2pPr>
            <a:lvl3pPr marL="765172" indent="-344991" defTabSz="685775">
              <a:spcBef>
                <a:spcPts val="675"/>
              </a:spcBef>
              <a:buSzPct val="90000"/>
              <a:defRPr sz="2925">
                <a:solidFill>
                  <a:srgbClr val="00BCF2"/>
                </a:solidFill>
                <a:latin typeface="Segoe UI Light"/>
                <a:ea typeface="Segoe UI Light"/>
                <a:cs typeface="Segoe UI Light"/>
                <a:sym typeface="Segoe UI Light"/>
              </a:defRPr>
            </a:lvl3pPr>
            <a:lvl4pPr marL="973832" indent="-385578" defTabSz="685775">
              <a:spcBef>
                <a:spcPts val="675"/>
              </a:spcBef>
              <a:buSzPct val="90000"/>
              <a:defRPr sz="2925">
                <a:solidFill>
                  <a:srgbClr val="00BCF2"/>
                </a:solidFill>
                <a:latin typeface="Segoe UI Light"/>
                <a:ea typeface="Segoe UI Light"/>
                <a:cs typeface="Segoe UI Light"/>
                <a:sym typeface="Segoe UI Light"/>
              </a:defRPr>
            </a:lvl4pPr>
            <a:lvl5pPr marL="1141904" indent="-385578" defTabSz="685775">
              <a:spcBef>
                <a:spcPts val="675"/>
              </a:spcBef>
              <a:buSzPct val="90000"/>
              <a:defRPr sz="2925">
                <a:solidFill>
                  <a:srgbClr val="00BCF2"/>
                </a:solidFill>
                <a:latin typeface="Segoe UI Light"/>
                <a:ea typeface="Segoe UI Light"/>
                <a:cs typeface="Segoe UI Light"/>
                <a:sym typeface="Segoe UI Light"/>
              </a:defRPr>
            </a:lvl5pPr>
          </a:lstStyle>
          <a:p>
            <a:pPr lvl="0"/>
            <a:r>
              <a:t>Body Level One</a:t>
            </a:r>
          </a:p>
          <a:p>
            <a:pPr lvl="1"/>
            <a:r>
              <a:t>Body Level Two</a:t>
            </a:r>
          </a:p>
          <a:p>
            <a:pPr lvl="2"/>
            <a:r>
              <a:t>Body Level Three</a:t>
            </a:r>
          </a:p>
          <a:p>
            <a:pPr lvl="3"/>
            <a:r>
              <a:t>Body Level Four</a:t>
            </a:r>
          </a:p>
          <a:p>
            <a:pPr lvl="4"/>
            <a:r>
              <a:t>Body Level Five</a:t>
            </a:r>
          </a:p>
        </p:txBody>
      </p:sp>
      <p:sp>
        <p:nvSpPr>
          <p:cNvPr id="258" name="Shape 258"/>
          <p:cNvSpPr>
            <a:spLocks noGrp="1"/>
          </p:cNvSpPr>
          <p:nvPr>
            <p:ph type="title"/>
          </p:nvPr>
        </p:nvSpPr>
        <p:spPr>
          <a:xfrm>
            <a:off x="201930" y="289512"/>
            <a:ext cx="8741880" cy="899667"/>
          </a:xfrm>
          <a:prstGeom prst="rect">
            <a:avLst/>
          </a:prstGeom>
        </p:spPr>
        <p:txBody>
          <a:bodyPr lIns="91439" tIns="91439" rIns="91439" bIns="91439">
            <a:noAutofit/>
          </a:bodyPr>
          <a:lstStyle>
            <a:lvl1pPr defTabSz="685775">
              <a:defRPr sz="3900" spc="-75"/>
            </a:lvl1pPr>
          </a:lstStyle>
          <a:p>
            <a:pPr lvl="0"/>
            <a:r>
              <a:t>Title Text</a:t>
            </a:r>
          </a:p>
        </p:txBody>
      </p:sp>
    </p:spTree>
    <p:extLst>
      <p:ext uri="{BB962C8B-B14F-4D97-AF65-F5344CB8AC3E}">
        <p14:creationId xmlns:p14="http://schemas.microsoft.com/office/powerpoint/2010/main" val="305933593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_2">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334530"/>
            <a:ext cx="8019534" cy="626076"/>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2171615"/>
            <a:ext cx="7908616" cy="3573307"/>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22503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_1">
    <p:bg>
      <p:bgPr>
        <a:blipFill dpi="0" rotWithShape="1">
          <a:blip r:embed="rId2" cstate="email">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20131" y="1334530"/>
            <a:ext cx="8019534" cy="626076"/>
          </a:xfrm>
          <a:prstGeom prst="rect">
            <a:avLst/>
          </a:prstGeom>
        </p:spPr>
        <p:txBody>
          <a:bodyPr/>
          <a:lstStyle>
            <a:lvl1pPr>
              <a:defRPr sz="2800">
                <a:solidFill>
                  <a:srgbClr val="9AAC4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Titelmasterformat durch Klicken bearbeiten</a:t>
            </a:r>
          </a:p>
        </p:txBody>
      </p:sp>
      <p:sp>
        <p:nvSpPr>
          <p:cNvPr id="5" name="Inhaltsplatzhalter 2"/>
          <p:cNvSpPr>
            <a:spLocks noGrp="1"/>
          </p:cNvSpPr>
          <p:nvPr>
            <p:ph idx="1"/>
          </p:nvPr>
        </p:nvSpPr>
        <p:spPr>
          <a:xfrm>
            <a:off x="426308" y="2171615"/>
            <a:ext cx="8007178" cy="3990384"/>
          </a:xfrm>
          <a:prstGeom prst="rect">
            <a:avLst/>
          </a:prstGeo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36029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B6A0DF8-DB9A-440D-B5E7-274D612E425A}"/>
              </a:ext>
            </a:extLst>
          </p:cNvPr>
          <p:cNvSpPr>
            <a:spLocks noGrp="1" noChangeArrowheads="1"/>
          </p:cNvSpPr>
          <p:nvPr>
            <p:ph type="dt" sz="half" idx="10"/>
          </p:nvPr>
        </p:nvSpPr>
        <p:spPr>
          <a:ln/>
        </p:spPr>
        <p:txBody>
          <a:bodyPr/>
          <a:lstStyle>
            <a:lvl1pPr>
              <a:defRPr/>
            </a:lvl1pPr>
          </a:lstStyle>
          <a:p>
            <a:fld id="{69C3EA98-DFA2-4C9F-B57E-B51BC274C93C}" type="datetime1">
              <a:rPr lang="en-GB" altLang="en-US"/>
              <a:pPr/>
              <a:t>24/04/2019</a:t>
            </a:fld>
            <a:endParaRPr lang="en-GB" altLang="en-US"/>
          </a:p>
        </p:txBody>
      </p:sp>
      <p:sp>
        <p:nvSpPr>
          <p:cNvPr id="5" name="Rectangle 5">
            <a:extLst>
              <a:ext uri="{FF2B5EF4-FFF2-40B4-BE49-F238E27FC236}">
                <a16:creationId xmlns:a16="http://schemas.microsoft.com/office/drawing/2014/main" id="{0AFC9F83-E001-482E-A5C3-8DFB5C5121FE}"/>
              </a:ext>
            </a:extLst>
          </p:cNvPr>
          <p:cNvSpPr>
            <a:spLocks noGrp="1" noChangeArrowheads="1"/>
          </p:cNvSpPr>
          <p:nvPr>
            <p:ph type="ftr" sz="quarter" idx="11"/>
          </p:nvPr>
        </p:nvSpPr>
        <p:spPr>
          <a:ln/>
        </p:spPr>
        <p:txBody>
          <a:bodyPr/>
          <a:lstStyle>
            <a:lvl1pPr>
              <a:defRPr/>
            </a:lvl1pPr>
          </a:lstStyle>
          <a:p>
            <a:endParaRPr lang="en-GB" altLang="en-US"/>
          </a:p>
        </p:txBody>
      </p:sp>
      <p:sp>
        <p:nvSpPr>
          <p:cNvPr id="6" name="Rectangle 6">
            <a:extLst>
              <a:ext uri="{FF2B5EF4-FFF2-40B4-BE49-F238E27FC236}">
                <a16:creationId xmlns:a16="http://schemas.microsoft.com/office/drawing/2014/main" id="{67403F33-8F35-4EB5-84FB-A01D8BF3984A}"/>
              </a:ext>
            </a:extLst>
          </p:cNvPr>
          <p:cNvSpPr>
            <a:spLocks noGrp="1" noChangeArrowheads="1"/>
          </p:cNvSpPr>
          <p:nvPr>
            <p:ph type="sldNum" sz="quarter" idx="12"/>
          </p:nvPr>
        </p:nvSpPr>
        <p:spPr>
          <a:ln/>
        </p:spPr>
        <p:txBody>
          <a:bodyPr/>
          <a:lstStyle>
            <a:lvl1pPr>
              <a:defRPr/>
            </a:lvl1pPr>
          </a:lstStyle>
          <a:p>
            <a:fld id="{1DF2FA85-A3D0-4166-8196-033263D4B828}" type="slidenum">
              <a:rPr lang="en-GB" altLang="en-US"/>
              <a:pPr/>
              <a:t>‹#›</a:t>
            </a:fld>
            <a:endParaRPr lang="en-GB" altLang="en-US"/>
          </a:p>
        </p:txBody>
      </p:sp>
    </p:spTree>
    <p:extLst>
      <p:ext uri="{BB962C8B-B14F-4D97-AF65-F5344CB8AC3E}">
        <p14:creationId xmlns:p14="http://schemas.microsoft.com/office/powerpoint/2010/main" val="263988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2" name="Freeform 5"/>
          <p:cNvSpPr>
            <a:spLocks/>
          </p:cNvSpPr>
          <p:nvPr userDrawn="1"/>
        </p:nvSpPr>
        <p:spPr bwMode="auto">
          <a:xfrm flipH="1">
            <a:off x="7447603" y="-637092"/>
            <a:ext cx="2033843" cy="271178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3" name="Freeform 5"/>
          <p:cNvSpPr>
            <a:spLocks/>
          </p:cNvSpPr>
          <p:nvPr userDrawn="1"/>
        </p:nvSpPr>
        <p:spPr bwMode="auto">
          <a:xfrm flipH="1">
            <a:off x="6401476" y="921256"/>
            <a:ext cx="736932" cy="982576"/>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4" name="Freeform 5"/>
          <p:cNvSpPr>
            <a:spLocks/>
          </p:cNvSpPr>
          <p:nvPr userDrawn="1"/>
        </p:nvSpPr>
        <p:spPr bwMode="auto">
          <a:xfrm flipH="1">
            <a:off x="6517761" y="-296897"/>
            <a:ext cx="504360" cy="67248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5" name="Freeform 5"/>
          <p:cNvSpPr>
            <a:spLocks/>
          </p:cNvSpPr>
          <p:nvPr userDrawn="1"/>
        </p:nvSpPr>
        <p:spPr bwMode="auto">
          <a:xfrm flipH="1">
            <a:off x="5169580" y="1381250"/>
            <a:ext cx="810983" cy="108131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6" name="Freeform 5"/>
          <p:cNvSpPr>
            <a:spLocks/>
          </p:cNvSpPr>
          <p:nvPr userDrawn="1"/>
        </p:nvSpPr>
        <p:spPr bwMode="auto">
          <a:xfrm flipH="1">
            <a:off x="5617838" y="215697"/>
            <a:ext cx="39108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7" name="Freeform 5"/>
          <p:cNvSpPr>
            <a:spLocks/>
          </p:cNvSpPr>
          <p:nvPr userDrawn="1"/>
        </p:nvSpPr>
        <p:spPr bwMode="auto">
          <a:xfrm flipH="1">
            <a:off x="6978942" y="2655844"/>
            <a:ext cx="1003102" cy="1337469"/>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8" name="Freeform 5"/>
          <p:cNvSpPr>
            <a:spLocks/>
          </p:cNvSpPr>
          <p:nvPr userDrawn="1"/>
        </p:nvSpPr>
        <p:spPr bwMode="auto">
          <a:xfrm flipH="1">
            <a:off x="8305021" y="2461388"/>
            <a:ext cx="504360" cy="67248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9" name="Freeform 5"/>
          <p:cNvSpPr>
            <a:spLocks/>
          </p:cNvSpPr>
          <p:nvPr userDrawn="1"/>
        </p:nvSpPr>
        <p:spPr bwMode="auto">
          <a:xfrm flipH="1">
            <a:off x="8152617" y="3855256"/>
            <a:ext cx="391080" cy="52144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30" name="Freeform 5"/>
          <p:cNvSpPr>
            <a:spLocks/>
          </p:cNvSpPr>
          <p:nvPr userDrawn="1"/>
        </p:nvSpPr>
        <p:spPr bwMode="auto">
          <a:xfrm flipH="1">
            <a:off x="6264644" y="2453989"/>
            <a:ext cx="391321" cy="52176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31" name="Freeform 5"/>
          <p:cNvSpPr>
            <a:spLocks/>
          </p:cNvSpPr>
          <p:nvPr userDrawn="1"/>
        </p:nvSpPr>
        <p:spPr bwMode="auto">
          <a:xfrm flipH="1">
            <a:off x="8851493" y="3355185"/>
            <a:ext cx="504360" cy="67248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32" name="Freeform 5"/>
          <p:cNvSpPr>
            <a:spLocks/>
          </p:cNvSpPr>
          <p:nvPr userDrawn="1"/>
        </p:nvSpPr>
        <p:spPr bwMode="auto">
          <a:xfrm flipH="1">
            <a:off x="9064717" y="2172540"/>
            <a:ext cx="289095" cy="385460"/>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bg1">
              <a:lumMod val="85000"/>
              <a:alpha val="1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0" name="Freeform 5"/>
          <p:cNvSpPr>
            <a:spLocks/>
          </p:cNvSpPr>
          <p:nvPr userDrawn="1"/>
        </p:nvSpPr>
        <p:spPr bwMode="auto">
          <a:xfrm flipH="1">
            <a:off x="8614881" y="174662"/>
            <a:ext cx="398123" cy="530831"/>
          </a:xfrm>
          <a:custGeom>
            <a:avLst/>
            <a:gdLst>
              <a:gd name="T0" fmla="*/ 731 w 1169"/>
              <a:gd name="T1" fmla="*/ 0 h 1169"/>
              <a:gd name="T2" fmla="*/ 0 w 1169"/>
              <a:gd name="T3" fmla="*/ 0 h 1169"/>
              <a:gd name="T4" fmla="*/ 0 w 1169"/>
              <a:gd name="T5" fmla="*/ 731 h 1169"/>
              <a:gd name="T6" fmla="*/ 439 w 1169"/>
              <a:gd name="T7" fmla="*/ 1169 h 1169"/>
              <a:gd name="T8" fmla="*/ 1169 w 1169"/>
              <a:gd name="T9" fmla="*/ 1169 h 1169"/>
              <a:gd name="T10" fmla="*/ 1169 w 1169"/>
              <a:gd name="T11" fmla="*/ 439 h 1169"/>
              <a:gd name="T12" fmla="*/ 731 w 1169"/>
              <a:gd name="T13" fmla="*/ 0 h 1169"/>
            </a:gdLst>
            <a:ahLst/>
            <a:cxnLst>
              <a:cxn ang="0">
                <a:pos x="T0" y="T1"/>
              </a:cxn>
              <a:cxn ang="0">
                <a:pos x="T2" y="T3"/>
              </a:cxn>
              <a:cxn ang="0">
                <a:pos x="T4" y="T5"/>
              </a:cxn>
              <a:cxn ang="0">
                <a:pos x="T6" y="T7"/>
              </a:cxn>
              <a:cxn ang="0">
                <a:pos x="T8" y="T9"/>
              </a:cxn>
              <a:cxn ang="0">
                <a:pos x="T10" y="T11"/>
              </a:cxn>
              <a:cxn ang="0">
                <a:pos x="T12" y="T13"/>
              </a:cxn>
            </a:cxnLst>
            <a:rect l="0" t="0" r="r" b="b"/>
            <a:pathLst>
              <a:path w="1169" h="1169">
                <a:moveTo>
                  <a:pt x="731" y="0"/>
                </a:moveTo>
                <a:cubicBezTo>
                  <a:pt x="0" y="0"/>
                  <a:pt x="0" y="0"/>
                  <a:pt x="0" y="0"/>
                </a:cubicBezTo>
                <a:cubicBezTo>
                  <a:pt x="0" y="731"/>
                  <a:pt x="0" y="731"/>
                  <a:pt x="0" y="731"/>
                </a:cubicBezTo>
                <a:cubicBezTo>
                  <a:pt x="0" y="973"/>
                  <a:pt x="196" y="1169"/>
                  <a:pt x="439" y="1169"/>
                </a:cubicBezTo>
                <a:cubicBezTo>
                  <a:pt x="1169" y="1169"/>
                  <a:pt x="1169" y="1169"/>
                  <a:pt x="1169" y="1169"/>
                </a:cubicBezTo>
                <a:cubicBezTo>
                  <a:pt x="1169" y="439"/>
                  <a:pt x="1169" y="439"/>
                  <a:pt x="1169" y="439"/>
                </a:cubicBezTo>
                <a:cubicBezTo>
                  <a:pt x="1169" y="196"/>
                  <a:pt x="973" y="0"/>
                  <a:pt x="731" y="0"/>
                </a:cubicBezTo>
                <a:close/>
              </a:path>
            </a:pathLst>
          </a:custGeom>
          <a:solidFill>
            <a:schemeClr val="accent1">
              <a:lumMod val="75000"/>
            </a:schemeClr>
          </a:solidFill>
          <a:ln>
            <a:noFill/>
          </a:ln>
        </p:spPr>
        <p:txBody>
          <a:bodyPr vert="horz" wrap="square" lIns="68580" tIns="34290" rIns="68580" bIns="34290" numCol="1" anchor="t" anchorCtr="0" compatLnSpc="1">
            <a:prstTxWarp prst="textNoShape">
              <a:avLst/>
            </a:prstTxWarp>
          </a:bodyPr>
          <a:lstStyle/>
          <a:p>
            <a:endParaRPr lang="id-ID" sz="1800"/>
          </a:p>
        </p:txBody>
      </p:sp>
      <p:sp>
        <p:nvSpPr>
          <p:cNvPr id="21" name="TextBox 20"/>
          <p:cNvSpPr txBox="1"/>
          <p:nvPr userDrawn="1"/>
        </p:nvSpPr>
        <p:spPr>
          <a:xfrm>
            <a:off x="8619113" y="245136"/>
            <a:ext cx="396262" cy="300082"/>
          </a:xfrm>
          <a:prstGeom prst="rect">
            <a:avLst/>
          </a:prstGeom>
          <a:noFill/>
        </p:spPr>
        <p:txBody>
          <a:bodyPr wrap="none" rtlCol="0">
            <a:spAutoFit/>
          </a:bodyPr>
          <a:lstStyle/>
          <a:p>
            <a:pPr algn="ctr"/>
            <a:fld id="{260E2A6B-A809-4840-BF14-8648BC0BDF87}" type="slidenum">
              <a:rPr lang="id-ID" sz="1350" b="1" smtClean="0">
                <a:solidFill>
                  <a:schemeClr val="bg1"/>
                </a:solidFill>
              </a:rPr>
              <a:pPr algn="ctr"/>
              <a:t>‹#›</a:t>
            </a:fld>
            <a:endParaRPr lang="id-ID" sz="1350" dirty="0">
              <a:solidFill>
                <a:schemeClr val="bg1"/>
              </a:solidFill>
            </a:endParaRPr>
          </a:p>
        </p:txBody>
      </p:sp>
      <p:sp>
        <p:nvSpPr>
          <p:cNvPr id="16" name="Title 1"/>
          <p:cNvSpPr>
            <a:spLocks noGrp="1"/>
          </p:cNvSpPr>
          <p:nvPr>
            <p:ph type="title"/>
          </p:nvPr>
        </p:nvSpPr>
        <p:spPr>
          <a:xfrm>
            <a:off x="436180" y="76200"/>
            <a:ext cx="8403020" cy="685800"/>
          </a:xfrm>
        </p:spPr>
        <p:txBody>
          <a:bodyPr anchor="ctr" anchorCtr="0">
            <a:normAutofit/>
          </a:bodyPr>
          <a:lstStyle>
            <a:lvl1pPr algn="l">
              <a:defRPr sz="2100" b="1">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37959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1+#ppt_w/2"/>
                                          </p:val>
                                        </p:tav>
                                        <p:tav tm="100000">
                                          <p:val>
                                            <p:strVal val="#ppt_x"/>
                                          </p:val>
                                        </p:tav>
                                      </p:tavLst>
                                    </p:anim>
                                    <p:anim calcmode="lin" valueType="num">
                                      <p:cBhvr additive="base">
                                        <p:cTn id="16" dur="500" fill="hold"/>
                                        <p:tgtEl>
                                          <p:spTgt spid="23"/>
                                        </p:tgtEl>
                                        <p:attrNameLst>
                                          <p:attrName>ppt_y</p:attrName>
                                        </p:attrNameLst>
                                      </p:cBhvr>
                                      <p:tavLst>
                                        <p:tav tm="0">
                                          <p:val>
                                            <p:strVal val="0-#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3"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1+#ppt_w/2"/>
                                          </p:val>
                                        </p:tav>
                                        <p:tav tm="100000">
                                          <p:val>
                                            <p:strVal val="#ppt_x"/>
                                          </p:val>
                                        </p:tav>
                                      </p:tavLst>
                                    </p:anim>
                                    <p:anim calcmode="lin" valueType="num">
                                      <p:cBhvr additive="base">
                                        <p:cTn id="24" dur="500" fill="hold"/>
                                        <p:tgtEl>
                                          <p:spTgt spid="24"/>
                                        </p:tgtEl>
                                        <p:attrNameLst>
                                          <p:attrName>ppt_y</p:attrName>
                                        </p:attrNameLst>
                                      </p:cBhvr>
                                      <p:tavLst>
                                        <p:tav tm="0">
                                          <p:val>
                                            <p:strVal val="0-#ppt_h/2"/>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1+#ppt_w/2"/>
                                          </p:val>
                                        </p:tav>
                                        <p:tav tm="100000">
                                          <p:val>
                                            <p:strVal val="#ppt_x"/>
                                          </p:val>
                                        </p:tav>
                                      </p:tavLst>
                                    </p:anim>
                                    <p:anim calcmode="lin" valueType="num">
                                      <p:cBhvr additive="base">
                                        <p:cTn id="32" dur="500" fill="hold"/>
                                        <p:tgtEl>
                                          <p:spTgt spid="27"/>
                                        </p:tgtEl>
                                        <p:attrNameLst>
                                          <p:attrName>ppt_y</p:attrName>
                                        </p:attrNameLst>
                                      </p:cBhvr>
                                      <p:tavLst>
                                        <p:tav tm="0">
                                          <p:val>
                                            <p:strVal val="0-#ppt_h/2"/>
                                          </p:val>
                                        </p:tav>
                                        <p:tav tm="100000">
                                          <p:val>
                                            <p:strVal val="#ppt_y"/>
                                          </p:val>
                                        </p:tav>
                                      </p:tavLst>
                                    </p:anim>
                                  </p:childTnLst>
                                </p:cTn>
                              </p:par>
                              <p:par>
                                <p:cTn id="33" presetID="2" presetClass="entr" presetSubtype="3"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0-#ppt_h/2"/>
                                          </p:val>
                                        </p:tav>
                                        <p:tav tm="100000">
                                          <p:val>
                                            <p:strVal val="#ppt_y"/>
                                          </p:val>
                                        </p:tav>
                                      </p:tavLst>
                                    </p:anim>
                                  </p:childTnLst>
                                </p:cTn>
                              </p:par>
                              <p:par>
                                <p:cTn id="37" presetID="2" presetClass="entr" presetSubtype="3"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1+#ppt_w/2"/>
                                          </p:val>
                                        </p:tav>
                                        <p:tav tm="100000">
                                          <p:val>
                                            <p:strVal val="#ppt_x"/>
                                          </p:val>
                                        </p:tav>
                                      </p:tavLst>
                                    </p:anim>
                                    <p:anim calcmode="lin" valueType="num">
                                      <p:cBhvr additive="base">
                                        <p:cTn id="40" dur="500" fill="hold"/>
                                        <p:tgtEl>
                                          <p:spTgt spid="29"/>
                                        </p:tgtEl>
                                        <p:attrNameLst>
                                          <p:attrName>ppt_y</p:attrName>
                                        </p:attrNameLst>
                                      </p:cBhvr>
                                      <p:tavLst>
                                        <p:tav tm="0">
                                          <p:val>
                                            <p:strVal val="0-#ppt_h/2"/>
                                          </p:val>
                                        </p:tav>
                                        <p:tav tm="100000">
                                          <p:val>
                                            <p:strVal val="#ppt_y"/>
                                          </p:val>
                                        </p:tav>
                                      </p:tavLst>
                                    </p:anim>
                                  </p:childTnLst>
                                </p:cTn>
                              </p:par>
                              <p:par>
                                <p:cTn id="41" presetID="2" presetClass="entr" presetSubtype="3"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1+#ppt_w/2"/>
                                          </p:val>
                                        </p:tav>
                                        <p:tav tm="100000">
                                          <p:val>
                                            <p:strVal val="#ppt_x"/>
                                          </p:val>
                                        </p:tav>
                                      </p:tavLst>
                                    </p:anim>
                                    <p:anim calcmode="lin" valueType="num">
                                      <p:cBhvr additive="base">
                                        <p:cTn id="44" dur="500" fill="hold"/>
                                        <p:tgtEl>
                                          <p:spTgt spid="31"/>
                                        </p:tgtEl>
                                        <p:attrNameLst>
                                          <p:attrName>ppt_y</p:attrName>
                                        </p:attrNameLst>
                                      </p:cBhvr>
                                      <p:tavLst>
                                        <p:tav tm="0">
                                          <p:val>
                                            <p:strVal val="0-#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1+#ppt_w/2"/>
                                          </p:val>
                                        </p:tav>
                                        <p:tav tm="100000">
                                          <p:val>
                                            <p:strVal val="#ppt_x"/>
                                          </p:val>
                                        </p:tav>
                                      </p:tavLst>
                                    </p:anim>
                                    <p:anim calcmode="lin" valueType="num">
                                      <p:cBhvr additive="base">
                                        <p:cTn id="48" dur="500" fill="hold"/>
                                        <p:tgtEl>
                                          <p:spTgt spid="32"/>
                                        </p:tgtEl>
                                        <p:attrNameLst>
                                          <p:attrName>ppt_y</p:attrName>
                                        </p:attrNameLst>
                                      </p:cBhvr>
                                      <p:tavLst>
                                        <p:tav tm="0">
                                          <p:val>
                                            <p:strVal val="0-#ppt_h/2"/>
                                          </p:val>
                                        </p:tav>
                                        <p:tav tm="100000">
                                          <p:val>
                                            <p:strVal val="#ppt_y"/>
                                          </p:val>
                                        </p:tav>
                                      </p:tavLst>
                                    </p:anim>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20" grpId="0" animBg="1"/>
      <p:bldP spid="21"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402239AA-4C8D-4BD8-9AC0-1C4F9E79F8F5}"/>
              </a:ext>
            </a:extLst>
          </p:cNvPr>
          <p:cNvSpPr>
            <a:spLocks noGrp="1" noChangeArrowheads="1"/>
          </p:cNvSpPr>
          <p:nvPr>
            <p:ph type="body" idx="1"/>
          </p:nvPr>
        </p:nvSpPr>
        <p:spPr bwMode="auto">
          <a:xfrm>
            <a:off x="323850" y="1989138"/>
            <a:ext cx="84391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pic>
        <p:nvPicPr>
          <p:cNvPr id="1027" name="Picture 8" descr="HS_Logo_neg">
            <a:extLst>
              <a:ext uri="{FF2B5EF4-FFF2-40B4-BE49-F238E27FC236}">
                <a16:creationId xmlns:a16="http://schemas.microsoft.com/office/drawing/2014/main" id="{055EB357-7364-4B76-A4BA-C7BCA20D227D}"/>
              </a:ext>
            </a:extLst>
          </p:cNvPr>
          <p:cNvPicPr>
            <a:picLocks noChangeAspect="1" noChangeArrowheads="1"/>
          </p:cNvPicPr>
          <p:nvPr/>
        </p:nvPicPr>
        <p:blipFill>
          <a:blip r:embed="rId16" cstate="hqprint">
            <a:extLst>
              <a:ext uri="{28A0092B-C50C-407E-A947-70E740481C1C}">
                <a14:useLocalDpi xmlns:a14="http://schemas.microsoft.com/office/drawing/2010/main" val="0"/>
              </a:ext>
            </a:extLst>
          </a:blip>
          <a:srcRect/>
          <a:stretch>
            <a:fillRect/>
          </a:stretch>
        </p:blipFill>
        <p:spPr bwMode="auto">
          <a:xfrm>
            <a:off x="5886450" y="323850"/>
            <a:ext cx="291306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hteck 14">
            <a:extLst>
              <a:ext uri="{FF2B5EF4-FFF2-40B4-BE49-F238E27FC236}">
                <a16:creationId xmlns:a16="http://schemas.microsoft.com/office/drawing/2014/main" id="{7F8A18D9-3C7E-412E-A64D-797985B3ED2A}"/>
              </a:ext>
            </a:extLst>
          </p:cNvPr>
          <p:cNvSpPr>
            <a:spLocks noChangeArrowheads="1"/>
          </p:cNvSpPr>
          <p:nvPr/>
        </p:nvSpPr>
        <p:spPr bwMode="auto">
          <a:xfrm>
            <a:off x="34925" y="6475413"/>
            <a:ext cx="7345363" cy="373062"/>
          </a:xfrm>
          <a:prstGeom prst="rect">
            <a:avLst/>
          </a:prstGeom>
          <a:noFill/>
          <a:ln>
            <a:noFill/>
          </a:ln>
          <a:extLst/>
        </p:spPr>
        <p:txBody>
          <a:bodyPr lIns="108000" tIns="108000" rIns="108000" bIns="108000"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de-DE" altLang="de-DE" sz="1000" dirty="0"/>
              <a:t>© Technische Hochschule Rosenheim</a:t>
            </a:r>
          </a:p>
        </p:txBody>
      </p:sp>
      <p:pic>
        <p:nvPicPr>
          <p:cNvPr id="1029" name="Picture 7">
            <a:extLst>
              <a:ext uri="{FF2B5EF4-FFF2-40B4-BE49-F238E27FC236}">
                <a16:creationId xmlns:a16="http://schemas.microsoft.com/office/drawing/2014/main" id="{86BB158C-8518-4F03-8010-55B80F734449}"/>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6605588" y="323850"/>
            <a:ext cx="2327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900F3AC2-9928-4991-8A07-D28E8003FB53}"/>
              </a:ext>
            </a:extLst>
          </p:cNvPr>
          <p:cNvSpPr>
            <a:spLocks noChangeArrowheads="1"/>
          </p:cNvSpPr>
          <p:nvPr userDrawn="1"/>
        </p:nvSpPr>
        <p:spPr bwMode="auto">
          <a:xfrm>
            <a:off x="8375650" y="6551613"/>
            <a:ext cx="6524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de-DE" altLang="en-US" sz="900">
                <a:solidFill>
                  <a:srgbClr val="6F6F6E"/>
                </a:solidFill>
                <a:latin typeface="Segoe UI Semilight" panose="020B0402040204020203" pitchFamily="34" charset="0"/>
                <a:cs typeface="Segoe UI Semilight" panose="020B0402040204020203" pitchFamily="34" charset="0"/>
              </a:rPr>
              <a:t>Seite </a:t>
            </a:r>
            <a:fld id="{3E60D072-0AEA-4EDB-8BAA-AE65E6F7BAA3}" type="slidenum">
              <a:rPr lang="de-DE" altLang="en-US" sz="900" smtClean="0">
                <a:solidFill>
                  <a:srgbClr val="6F6F6E"/>
                </a:solidFill>
                <a:latin typeface="Segoe UI Semilight" panose="020B0402040204020203" pitchFamily="34" charset="0"/>
                <a:cs typeface="Segoe UI Semilight" panose="020B0402040204020203" pitchFamily="34" charset="0"/>
              </a:rPr>
              <a:pPr eaLnBrk="1" hangingPunct="1">
                <a:defRPr/>
              </a:pPr>
              <a:t>‹#›</a:t>
            </a:fld>
            <a:r>
              <a:rPr lang="de-DE" altLang="en-US" sz="900">
                <a:solidFill>
                  <a:srgbClr val="6F6F6E"/>
                </a:solidFill>
                <a:latin typeface="Segoe UI Semilight" panose="020B0402040204020203" pitchFamily="34" charset="0"/>
                <a:cs typeface="Segoe UI Semilight" panose="020B0402040204020203" pitchFamily="34" charset="0"/>
              </a:rPr>
              <a:t> </a:t>
            </a:r>
            <a:endParaRPr lang="de-DE" altLang="de-DE" sz="900">
              <a:latin typeface="Segoe UI Semilight" panose="020B0402040204020203" pitchFamily="34" charset="0"/>
              <a:cs typeface="Segoe UI Semilight" panose="020B0402040204020203" pitchFamily="34" charset="0"/>
            </a:endParaRPr>
          </a:p>
        </p:txBody>
      </p:sp>
    </p:spTree>
  </p:cSld>
  <p:clrMap bg1="lt1" tx1="dk1" bg2="lt2" tx2="dk2" accent1="accent1" accent2="accent2" accent3="accent3" accent4="accent4" accent5="accent5" accent6="accent6" hlink="hlink" folHlink="folHlink"/>
  <p:sldLayoutIdLst>
    <p:sldLayoutId id="2147483772" r:id="rId1"/>
    <p:sldLayoutId id="2147483776" r:id="rId2"/>
    <p:sldLayoutId id="2147483780" r:id="rId3"/>
    <p:sldLayoutId id="2147483781" r:id="rId4"/>
    <p:sldLayoutId id="2147483784" r:id="rId5"/>
    <p:sldLayoutId id="2147483785" r:id="rId6"/>
    <p:sldLayoutId id="2147483786" r:id="rId7"/>
    <p:sldLayoutId id="2147483789" r:id="rId8"/>
    <p:sldLayoutId id="2147483790" r:id="rId9"/>
    <p:sldLayoutId id="2147483791" r:id="rId10"/>
    <p:sldLayoutId id="2147483792" r:id="rId11"/>
    <p:sldLayoutId id="2147483793" r:id="rId12"/>
    <p:sldLayoutId id="2147483794" r:id="rId13"/>
    <p:sldLayoutId id="2147483795" r:id="rId14"/>
  </p:sldLayoutIdLst>
  <p:txStyles>
    <p:titleStyle>
      <a:lvl1pPr algn="l" rtl="0" eaLnBrk="0" fontAlgn="base" hangingPunct="0">
        <a:spcBef>
          <a:spcPct val="0"/>
        </a:spcBef>
        <a:spcAft>
          <a:spcPct val="0"/>
        </a:spcAft>
        <a:defRPr sz="2400" b="1">
          <a:solidFill>
            <a:srgbClr val="6F6F6E"/>
          </a:solidFill>
          <a:latin typeface="+mj-lt"/>
          <a:ea typeface="+mj-ea"/>
          <a:cs typeface="+mj-cs"/>
        </a:defRPr>
      </a:lvl1pPr>
      <a:lvl2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rgbClr val="6F6F6E"/>
          </a:solidFill>
          <a:latin typeface="Arial" charset="0"/>
          <a:ea typeface="ＭＳ Ｐゴシック" charset="-128"/>
          <a:cs typeface="ＭＳ Ｐゴシック" charset="-128"/>
        </a:defRPr>
      </a:lvl5pPr>
      <a:lvl6pPr marL="4572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6pPr>
      <a:lvl7pPr marL="9144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7pPr>
      <a:lvl8pPr marL="13716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8pPr>
      <a:lvl9pPr marL="1828800" algn="l" rtl="0" eaLnBrk="1" fontAlgn="base" hangingPunct="1">
        <a:lnSpc>
          <a:spcPts val="4500"/>
        </a:lnSpc>
        <a:spcBef>
          <a:spcPct val="0"/>
        </a:spcBef>
        <a:spcAft>
          <a:spcPct val="0"/>
        </a:spcAft>
        <a:defRPr sz="3800" b="1">
          <a:solidFill>
            <a:schemeClr val="bg1"/>
          </a:solidFill>
          <a:latin typeface="Arial" charset="0"/>
          <a:ea typeface="ＭＳ Ｐゴシック" charset="-128"/>
          <a:cs typeface="ＭＳ Ｐゴシック" charset="-128"/>
        </a:defRPr>
      </a:lvl9pPr>
    </p:titleStyle>
    <p:bodyStyle>
      <a:lvl1pPr marL="101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cs typeface="+mn-cs"/>
        </a:defRPr>
      </a:lvl1pPr>
      <a:lvl2pPr marL="3810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2pPr>
      <a:lvl3pPr marL="6731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3pPr>
      <a:lvl4pPr marL="952500" indent="-889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4pPr>
      <a:lvl5pPr marL="1244600" indent="-101600" algn="l" rtl="0" eaLnBrk="0" fontAlgn="base" hangingPunct="0">
        <a:lnSpc>
          <a:spcPts val="2000"/>
        </a:lnSpc>
        <a:spcBef>
          <a:spcPct val="0"/>
        </a:spcBef>
        <a:spcAft>
          <a:spcPct val="0"/>
        </a:spcAft>
        <a:buFont typeface="Times" panose="02020603050405020304" pitchFamily="18" charset="0"/>
        <a:buChar char="•"/>
        <a:defRPr sz="1400">
          <a:solidFill>
            <a:schemeClr val="tx1"/>
          </a:solidFill>
          <a:latin typeface="+mn-lt"/>
          <a:ea typeface="+mn-ea"/>
        </a:defRPr>
      </a:lvl5pPr>
      <a:lvl6pPr marL="17018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6pPr>
      <a:lvl7pPr marL="21590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7pPr>
      <a:lvl8pPr marL="26162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8pPr>
      <a:lvl9pPr marL="3073400" indent="-101600" algn="l" rtl="0" eaLnBrk="1" fontAlgn="base" hangingPunct="1">
        <a:lnSpc>
          <a:spcPts val="2000"/>
        </a:lnSpc>
        <a:spcBef>
          <a:spcPct val="0"/>
        </a:spcBef>
        <a:spcAft>
          <a:spcPct val="0"/>
        </a:spcAft>
        <a:buFont typeface="Times" charset="0"/>
        <a:buChar char="•"/>
        <a:defRPr sz="1400">
          <a:solidFill>
            <a:schemeClr val="bg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C0F5B68-345A-4192-A045-5886A2D75DF5}"/>
              </a:ext>
            </a:extLst>
          </p:cNvPr>
          <p:cNvSpPr>
            <a:spLocks noGrp="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buFont typeface="Times New Roman" panose="02020603050405020304" pitchFamily="18" charset="0"/>
              <a:buNone/>
            </a:pPr>
            <a:r>
              <a:rPr lang="de-DE" altLang="en-US" sz="4400" b="0" dirty="0">
                <a:solidFill>
                  <a:schemeClr val="accent1"/>
                </a:solidFill>
              </a:rPr>
              <a:t>Modul</a:t>
            </a:r>
            <a:br>
              <a:rPr lang="de-DE" altLang="en-US" sz="4400" dirty="0"/>
            </a:br>
            <a:r>
              <a:rPr lang="de-DE" altLang="en-US" sz="4400" dirty="0"/>
              <a:t>- Internet </a:t>
            </a:r>
            <a:r>
              <a:rPr lang="de-DE" altLang="en-US" sz="4400" dirty="0" err="1"/>
              <a:t>of</a:t>
            </a:r>
            <a:r>
              <a:rPr lang="de-DE" altLang="en-US" sz="4400" dirty="0"/>
              <a:t> Things (</a:t>
            </a:r>
            <a:r>
              <a:rPr lang="de-DE" altLang="en-US" sz="4400" dirty="0" err="1"/>
              <a:t>IoT</a:t>
            </a:r>
            <a:r>
              <a:rPr lang="de-DE" altLang="en-US" sz="4400" dirty="0"/>
              <a:t>) -</a:t>
            </a:r>
            <a:br>
              <a:rPr lang="de-DE" altLang="en-US" sz="4400" dirty="0"/>
            </a:br>
            <a:br>
              <a:rPr lang="de-DE" altLang="en-US" sz="4400" i="1" dirty="0"/>
            </a:br>
            <a:r>
              <a:rPr lang="de-DE" altLang="en-US" sz="2000" dirty="0"/>
              <a:t>04-Vorlesung</a:t>
            </a:r>
            <a:endParaRPr lang="de-DE" altLang="en-US" sz="4400" dirty="0"/>
          </a:p>
        </p:txBody>
      </p:sp>
      <p:sp>
        <p:nvSpPr>
          <p:cNvPr id="14339" name="Subtitle 2">
            <a:extLst>
              <a:ext uri="{FF2B5EF4-FFF2-40B4-BE49-F238E27FC236}">
                <a16:creationId xmlns:a16="http://schemas.microsoft.com/office/drawing/2014/main" id="{462357F1-AA0E-437F-B64D-924F26AD591D}"/>
              </a:ext>
            </a:extLst>
          </p:cNvPr>
          <p:cNvSpPr>
            <a:spLocks noGrp="1" noChangeArrowheads="1"/>
          </p:cNvSpPr>
          <p:nvPr>
            <p:ph type="body" idx="1"/>
          </p:nvPr>
        </p:nvSpPr>
        <p:spPr>
          <a:xfrm>
            <a:off x="623888" y="5181600"/>
            <a:ext cx="7886700" cy="908050"/>
          </a:xfrm>
        </p:spPr>
        <p:txBody>
          <a:bodyPr/>
          <a:lstStyle/>
          <a:p>
            <a:pPr eaLnBrk="1" hangingPunct="1">
              <a:buFont typeface="Times New Roman" panose="02020603050405020304" pitchFamily="18" charset="0"/>
              <a:buNone/>
            </a:pPr>
            <a:r>
              <a:rPr lang="de-DE" altLang="en-US">
                <a:solidFill>
                  <a:schemeClr val="tx1"/>
                </a:solidFill>
              </a:rPr>
              <a:t>Prof. Dr. Marcel Tilly</a:t>
            </a:r>
          </a:p>
          <a:p>
            <a:pPr eaLnBrk="1" hangingPunct="1">
              <a:buFont typeface="Times New Roman" panose="02020603050405020304" pitchFamily="18" charset="0"/>
              <a:buNone/>
            </a:pPr>
            <a:endParaRPr lang="de-DE" altLang="en-US">
              <a:solidFill>
                <a:schemeClr val="tx1"/>
              </a:solidFill>
            </a:endParaRPr>
          </a:p>
          <a:p>
            <a:pPr eaLnBrk="1" hangingPunct="1">
              <a:buFont typeface="Times New Roman" panose="02020603050405020304" pitchFamily="18" charset="0"/>
              <a:buNone/>
            </a:pPr>
            <a:r>
              <a:rPr lang="de-DE" altLang="en-US">
                <a:solidFill>
                  <a:schemeClr val="tx1"/>
                </a:solidFill>
              </a:rPr>
              <a:t>Fakultät Informatik,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Streaming Data Paradigm</a:t>
            </a:r>
          </a:p>
        </p:txBody>
      </p:sp>
      <p:graphicFrame>
        <p:nvGraphicFramePr>
          <p:cNvPr id="37" name="Table 36"/>
          <p:cNvGraphicFramePr>
            <a:graphicFrameLocks noGrp="1"/>
          </p:cNvGraphicFramePr>
          <p:nvPr>
            <p:extLst>
              <p:ext uri="{D42A27DB-BD31-4B8C-83A1-F6EECF244321}">
                <p14:modId xmlns:p14="http://schemas.microsoft.com/office/powerpoint/2010/main" val="3034602298"/>
              </p:ext>
            </p:extLst>
          </p:nvPr>
        </p:nvGraphicFramePr>
        <p:xfrm>
          <a:off x="609600" y="2050745"/>
          <a:ext cx="7500953" cy="2756510"/>
        </p:xfrm>
        <a:graphic>
          <a:graphicData uri="http://schemas.openxmlformats.org/drawingml/2006/table">
            <a:tbl>
              <a:tblPr>
                <a:tableStyleId>{5C22544A-7EE6-4342-B048-85BDC9FD1C3A}</a:tableStyleId>
              </a:tblPr>
              <a:tblGrid>
                <a:gridCol w="1247941">
                  <a:extLst>
                    <a:ext uri="{9D8B030D-6E8A-4147-A177-3AD203B41FA5}">
                      <a16:colId xmlns:a16="http://schemas.microsoft.com/office/drawing/2014/main" val="20000"/>
                    </a:ext>
                  </a:extLst>
                </a:gridCol>
                <a:gridCol w="2566117">
                  <a:extLst>
                    <a:ext uri="{9D8B030D-6E8A-4147-A177-3AD203B41FA5}">
                      <a16:colId xmlns:a16="http://schemas.microsoft.com/office/drawing/2014/main" val="20001"/>
                    </a:ext>
                  </a:extLst>
                </a:gridCol>
                <a:gridCol w="3686895">
                  <a:extLst>
                    <a:ext uri="{9D8B030D-6E8A-4147-A177-3AD203B41FA5}">
                      <a16:colId xmlns:a16="http://schemas.microsoft.com/office/drawing/2014/main" val="20002"/>
                    </a:ext>
                  </a:extLst>
                </a:gridCol>
              </a:tblGrid>
              <a:tr h="228600">
                <a:tc>
                  <a:txBody>
                    <a:bodyPr/>
                    <a:lstStyle/>
                    <a:p>
                      <a:endParaRPr lang="en-US" sz="1100" b="1" dirty="0"/>
                    </a:p>
                  </a:txBody>
                  <a:tcPr marL="68580" marR="68580" marT="34290" marB="34290"/>
                </a:tc>
                <a:tc>
                  <a:txBody>
                    <a:bodyPr/>
                    <a:lstStyle/>
                    <a:p>
                      <a:r>
                        <a:rPr lang="en-US" sz="1100" b="1" dirty="0"/>
                        <a:t>Database Applications</a:t>
                      </a:r>
                    </a:p>
                  </a:txBody>
                  <a:tcPr marL="68580" marR="68580" marT="34290" marB="34290"/>
                </a:tc>
                <a:tc>
                  <a:txBody>
                    <a:bodyPr/>
                    <a:lstStyle/>
                    <a:p>
                      <a:r>
                        <a:rPr lang="en-US" sz="1100" b="1" dirty="0"/>
                        <a:t>Data Streaming Applications</a:t>
                      </a:r>
                    </a:p>
                  </a:txBody>
                  <a:tcPr marL="68580" marR="68580" marT="34290" marB="34290"/>
                </a:tc>
                <a:extLst>
                  <a:ext uri="{0D108BD9-81ED-4DB2-BD59-A6C34878D82A}">
                    <a16:rowId xmlns:a16="http://schemas.microsoft.com/office/drawing/2014/main" val="10000"/>
                  </a:ext>
                </a:extLst>
              </a:tr>
              <a:tr h="228600">
                <a:tc>
                  <a:txBody>
                    <a:bodyPr/>
                    <a:lstStyle/>
                    <a:p>
                      <a:r>
                        <a:rPr lang="en-US" sz="1100" b="1" dirty="0"/>
                        <a:t>Concept</a:t>
                      </a:r>
                    </a:p>
                  </a:txBody>
                  <a:tcPr marL="68580" marR="68580" marT="34290" marB="34290"/>
                </a:tc>
                <a:tc>
                  <a:txBody>
                    <a:bodyPr/>
                    <a:lstStyle/>
                    <a:p>
                      <a:r>
                        <a:rPr lang="en-US" sz="1100" dirty="0"/>
                        <a:t>Persist data (&amp;relations) (Data at Rest)</a:t>
                      </a:r>
                    </a:p>
                  </a:txBody>
                  <a:tcPr marL="68580" marR="68580" marT="34290" marB="34290"/>
                </a:tc>
                <a:tc>
                  <a:txBody>
                    <a:bodyPr/>
                    <a:lstStyle/>
                    <a:p>
                      <a:r>
                        <a:rPr lang="en-US" sz="1100" dirty="0"/>
                        <a:t>Volatile data streams (Data in Motion)</a:t>
                      </a:r>
                    </a:p>
                  </a:txBody>
                  <a:tcPr marL="68580" marR="68580" marT="34290" marB="34290"/>
                </a:tc>
                <a:extLst>
                  <a:ext uri="{0D108BD9-81ED-4DB2-BD59-A6C34878D82A}">
                    <a16:rowId xmlns:a16="http://schemas.microsoft.com/office/drawing/2014/main" val="1863853826"/>
                  </a:ext>
                </a:extLst>
              </a:tr>
              <a:tr h="228600">
                <a:tc>
                  <a:txBody>
                    <a:bodyPr/>
                    <a:lstStyle/>
                    <a:p>
                      <a:r>
                        <a:rPr lang="en-US" sz="1100" b="1" dirty="0"/>
                        <a:t>Strategy</a:t>
                      </a:r>
                    </a:p>
                  </a:txBody>
                  <a:tcPr marL="68580" marR="68580" marT="34290" marB="34290"/>
                </a:tc>
                <a:tc>
                  <a:txBody>
                    <a:bodyPr/>
                    <a:lstStyle/>
                    <a:p>
                      <a:r>
                        <a:rPr lang="en-US" sz="1100" dirty="0"/>
                        <a:t>Random access</a:t>
                      </a:r>
                    </a:p>
                  </a:txBody>
                  <a:tcPr marL="68580" marR="68580" marT="34290" marB="34290"/>
                </a:tc>
                <a:tc>
                  <a:txBody>
                    <a:bodyPr/>
                    <a:lstStyle/>
                    <a:p>
                      <a:r>
                        <a:rPr lang="en-US" sz="1100" dirty="0"/>
                        <a:t>Sequential access</a:t>
                      </a:r>
                    </a:p>
                  </a:txBody>
                  <a:tcPr marL="68580" marR="68580" marT="34290" marB="34290"/>
                </a:tc>
                <a:extLst>
                  <a:ext uri="{0D108BD9-81ED-4DB2-BD59-A6C34878D82A}">
                    <a16:rowId xmlns:a16="http://schemas.microsoft.com/office/drawing/2014/main" val="1117066200"/>
                  </a:ext>
                </a:extLst>
              </a:tr>
              <a:tr h="230618">
                <a:tc>
                  <a:txBody>
                    <a:bodyPr/>
                    <a:lstStyle/>
                    <a:p>
                      <a:r>
                        <a:rPr lang="en-US" sz="1100" b="1" dirty="0"/>
                        <a:t>Query</a:t>
                      </a:r>
                      <a:r>
                        <a:rPr lang="en-US" sz="1100" b="1" baseline="0" dirty="0"/>
                        <a:t> Paradigm</a:t>
                      </a:r>
                      <a:endParaRPr lang="en-US" sz="1100" b="1" dirty="0"/>
                    </a:p>
                  </a:txBody>
                  <a:tcPr marL="68580" marR="68580" marT="34290" marB="34290"/>
                </a:tc>
                <a:tc>
                  <a:txBody>
                    <a:bodyPr/>
                    <a:lstStyle/>
                    <a:p>
                      <a:r>
                        <a:rPr lang="en-US" sz="1100" dirty="0"/>
                        <a:t>Ad-hoc queries or requests</a:t>
                      </a:r>
                    </a:p>
                  </a:txBody>
                  <a:tcPr marL="68580" marR="68580" marT="34290" marB="34290"/>
                </a:tc>
                <a:tc>
                  <a:txBody>
                    <a:bodyPr/>
                    <a:lstStyle/>
                    <a:p>
                      <a:r>
                        <a:rPr lang="en-US" sz="1100" baseline="0" dirty="0"/>
                        <a:t>Continuous standing queries</a:t>
                      </a:r>
                      <a:endParaRPr lang="en-US" sz="1100" dirty="0"/>
                    </a:p>
                  </a:txBody>
                  <a:tcPr marL="68580" marR="68580" marT="34290" marB="34290"/>
                </a:tc>
                <a:extLst>
                  <a:ext uri="{0D108BD9-81ED-4DB2-BD59-A6C34878D82A}">
                    <a16:rowId xmlns:a16="http://schemas.microsoft.com/office/drawing/2014/main" val="10001"/>
                  </a:ext>
                </a:extLst>
              </a:tr>
              <a:tr h="230618">
                <a:tc>
                  <a:txBody>
                    <a:bodyPr/>
                    <a:lstStyle/>
                    <a:p>
                      <a:r>
                        <a:rPr lang="en-US" sz="1100" b="1" dirty="0"/>
                        <a:t>Memory/Storage</a:t>
                      </a:r>
                    </a:p>
                  </a:txBody>
                  <a:tcPr marL="68580" marR="68580" marT="34290" marB="34290"/>
                </a:tc>
                <a:tc>
                  <a:txBody>
                    <a:bodyPr/>
                    <a:lstStyle/>
                    <a:p>
                      <a:r>
                        <a:rPr lang="en-US" sz="1100" dirty="0"/>
                        <a:t>(in theory) unlimited storage</a:t>
                      </a:r>
                    </a:p>
                  </a:txBody>
                  <a:tcPr marL="68580" marR="68580" marT="34290" marB="34290"/>
                </a:tc>
                <a:tc>
                  <a:txBody>
                    <a:bodyPr/>
                    <a:lstStyle/>
                    <a:p>
                      <a:r>
                        <a:rPr lang="en-US" sz="1100" dirty="0"/>
                        <a:t>Main memory limitations</a:t>
                      </a:r>
                    </a:p>
                  </a:txBody>
                  <a:tcPr marL="68580" marR="68580" marT="34290" marB="34290"/>
                </a:tc>
                <a:extLst>
                  <a:ext uri="{0D108BD9-81ED-4DB2-BD59-A6C34878D82A}">
                    <a16:rowId xmlns:a16="http://schemas.microsoft.com/office/drawing/2014/main" val="1247158571"/>
                  </a:ext>
                </a:extLst>
              </a:tr>
              <a:tr h="388620">
                <a:tc>
                  <a:txBody>
                    <a:bodyPr/>
                    <a:lstStyle/>
                    <a:p>
                      <a:r>
                        <a:rPr lang="en-US" sz="1100" b="1" kern="1200" dirty="0">
                          <a:solidFill>
                            <a:schemeClr val="dk1"/>
                          </a:solidFill>
                          <a:latin typeface="+mn-lt"/>
                          <a:ea typeface="+mn-ea"/>
                          <a:cs typeface="+mn-cs"/>
                        </a:rPr>
                        <a:t>Execution Time</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Little or no time requirements 	</a:t>
                      </a:r>
                    </a:p>
                    <a:p>
                      <a:r>
                        <a:rPr lang="en-US" sz="1100" kern="1200" dirty="0">
                          <a:solidFill>
                            <a:schemeClr val="dk1"/>
                          </a:solidFill>
                          <a:latin typeface="+mn-lt"/>
                          <a:ea typeface="+mn-ea"/>
                          <a:cs typeface="+mn-cs"/>
                        </a:rPr>
                        <a:t>(Seconds, hours, days)</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a:solidFill>
                            <a:schemeClr val="dk1"/>
                          </a:solidFill>
                          <a:latin typeface="+mn-lt"/>
                          <a:ea typeface="+mn-ea"/>
                          <a:cs typeface="+mn-cs"/>
                        </a:rPr>
                        <a:t>Consideration of the order of the input </a:t>
                      </a:r>
                    </a:p>
                    <a:p>
                      <a:r>
                        <a:rPr lang="en-US" sz="1100" kern="1200" baseline="0" dirty="0">
                          <a:solidFill>
                            <a:schemeClr val="dk1"/>
                          </a:solidFill>
                          <a:latin typeface="+mn-lt"/>
                          <a:ea typeface="+mn-ea"/>
                          <a:cs typeface="+mn-cs"/>
                        </a:rPr>
                        <a:t>(&lt; 1 sec.)</a:t>
                      </a:r>
                    </a:p>
                  </a:txBody>
                  <a:tcPr marL="68580" marR="68580" marT="34290" marB="34290"/>
                </a:tc>
                <a:extLst>
                  <a:ext uri="{0D108BD9-81ED-4DB2-BD59-A6C34878D82A}">
                    <a16:rowId xmlns:a16="http://schemas.microsoft.com/office/drawing/2014/main" val="10002"/>
                  </a:ext>
                </a:extLst>
              </a:tr>
              <a:tr h="228600">
                <a:tc>
                  <a:txBody>
                    <a:bodyPr/>
                    <a:lstStyle/>
                    <a:p>
                      <a:r>
                        <a:rPr lang="en-US" sz="1100" b="1" dirty="0"/>
                        <a:t>Data Rate</a:t>
                      </a:r>
                    </a:p>
                  </a:txBody>
                  <a:tcPr marL="68580" marR="68580" marT="34290" marB="34290"/>
                </a:tc>
                <a:tc>
                  <a:txBody>
                    <a:bodyPr/>
                    <a:lstStyle/>
                    <a:p>
                      <a:r>
                        <a:rPr lang="en-US" sz="1100" dirty="0"/>
                        <a:t>Low rate (Hundreds</a:t>
                      </a:r>
                      <a:r>
                        <a:rPr lang="en-US" sz="1100" baseline="0" dirty="0"/>
                        <a:t> of events/sec)</a:t>
                      </a:r>
                      <a:endParaRPr lang="en-US" sz="1100" dirty="0"/>
                    </a:p>
                  </a:txBody>
                  <a:tcPr marL="68580" marR="68580" marT="34290" marB="34290"/>
                </a:tc>
                <a:tc>
                  <a:txBody>
                    <a:bodyPr/>
                    <a:lstStyle/>
                    <a:p>
                      <a:r>
                        <a:rPr lang="en-US" sz="1100" dirty="0"/>
                        <a:t>High rate (tens</a:t>
                      </a:r>
                      <a:r>
                        <a:rPr lang="en-US" sz="1100" baseline="0" dirty="0"/>
                        <a:t> of thousands of events/sec or more)</a:t>
                      </a:r>
                      <a:endParaRPr lang="en-US" sz="1100" dirty="0"/>
                    </a:p>
                  </a:txBody>
                  <a:tcPr marL="68580" marR="68580" marT="34290" marB="34290"/>
                </a:tc>
                <a:extLst>
                  <a:ext uri="{0D108BD9-81ED-4DB2-BD59-A6C34878D82A}">
                    <a16:rowId xmlns:a16="http://schemas.microsoft.com/office/drawing/2014/main" val="10003"/>
                  </a:ext>
                </a:extLst>
              </a:tr>
              <a:tr h="228600">
                <a:tc>
                  <a:txBody>
                    <a:bodyPr/>
                    <a:lstStyle/>
                    <a:p>
                      <a:r>
                        <a:rPr lang="en-US" sz="1100" b="1" dirty="0"/>
                        <a:t>Query Semantics</a:t>
                      </a:r>
                    </a:p>
                  </a:txBody>
                  <a:tcPr marL="68580" marR="68580" marT="34290" marB="34290"/>
                </a:tc>
                <a:tc>
                  <a:txBody>
                    <a:bodyPr/>
                    <a:lstStyle/>
                    <a:p>
                      <a:r>
                        <a:rPr lang="en-US" sz="1100" baseline="0" dirty="0"/>
                        <a:t>Declarative relational analytics</a:t>
                      </a:r>
                      <a:endParaRPr lang="en-US" sz="1100" dirty="0"/>
                    </a:p>
                  </a:txBody>
                  <a:tcPr marL="68580" marR="68580" marT="34290" marB="34290"/>
                </a:tc>
                <a:tc>
                  <a:txBody>
                    <a:bodyPr/>
                    <a:lstStyle/>
                    <a:p>
                      <a:r>
                        <a:rPr lang="en-US" sz="1100" dirty="0"/>
                        <a:t>D</a:t>
                      </a:r>
                      <a:r>
                        <a:rPr lang="en-US" sz="1100" baseline="0" dirty="0"/>
                        <a:t>eclarative relational </a:t>
                      </a:r>
                      <a:r>
                        <a:rPr lang="en-US" sz="1100" i="1" baseline="0" dirty="0"/>
                        <a:t>and temporal </a:t>
                      </a:r>
                      <a:r>
                        <a:rPr lang="en-US" sz="1100" baseline="0" dirty="0"/>
                        <a:t>analytics</a:t>
                      </a:r>
                      <a:endParaRPr lang="en-US" sz="1100" dirty="0"/>
                    </a:p>
                  </a:txBody>
                  <a:tcPr marL="68580" marR="68580" marT="34290" marB="34290"/>
                </a:tc>
                <a:extLst>
                  <a:ext uri="{0D108BD9-81ED-4DB2-BD59-A6C34878D82A}">
                    <a16:rowId xmlns:a16="http://schemas.microsoft.com/office/drawing/2014/main" val="10004"/>
                  </a:ext>
                </a:extLst>
              </a:tr>
              <a:tr h="363830">
                <a:tc>
                  <a:txBody>
                    <a:bodyPr/>
                    <a:lstStyle/>
                    <a:p>
                      <a:r>
                        <a:rPr lang="en-US" sz="1100" b="1" dirty="0"/>
                        <a:t>Accuracy</a:t>
                      </a:r>
                    </a:p>
                  </a:txBody>
                  <a:tcPr marL="68580" marR="68580" marT="34290" marB="34290"/>
                </a:tc>
                <a:tc>
                  <a:txBody>
                    <a:bodyPr/>
                    <a:lstStyle/>
                    <a:p>
                      <a:r>
                        <a:rPr lang="en-US" sz="1100" dirty="0"/>
                        <a:t>Assumes exact data</a:t>
                      </a:r>
                    </a:p>
                  </a:txBody>
                  <a:tcPr marL="68580" marR="68580" marT="34290" marB="34290"/>
                </a:tc>
                <a:tc>
                  <a:txBody>
                    <a:bodyPr/>
                    <a:lstStyle/>
                    <a:p>
                      <a:r>
                        <a:rPr lang="en-US" sz="1100" dirty="0"/>
                        <a:t>Assumes inaccurate data</a:t>
                      </a:r>
                    </a:p>
                  </a:txBody>
                  <a:tcPr marL="68580" marR="68580" marT="34290" marB="34290"/>
                </a:tc>
                <a:extLst>
                  <a:ext uri="{0D108BD9-81ED-4DB2-BD59-A6C34878D82A}">
                    <a16:rowId xmlns:a16="http://schemas.microsoft.com/office/drawing/2014/main" val="15128976"/>
                  </a:ext>
                </a:extLst>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061039"/>
            <a:ext cx="2159702" cy="1331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860" y="5061039"/>
            <a:ext cx="2320772" cy="1354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4419600" y="4878393"/>
            <a:ext cx="0" cy="133173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045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6DAB9-D11B-49AD-8735-22A3D07DE608}"/>
              </a:ext>
            </a:extLst>
          </p:cNvPr>
          <p:cNvSpPr>
            <a:spLocks noGrp="1"/>
          </p:cNvSpPr>
          <p:nvPr>
            <p:ph type="title"/>
          </p:nvPr>
        </p:nvSpPr>
        <p:spPr/>
        <p:txBody>
          <a:bodyPr/>
          <a:lstStyle/>
          <a:p>
            <a:r>
              <a:rPr lang="en-US"/>
              <a:t>Data Stream Terminology</a:t>
            </a:r>
          </a:p>
        </p:txBody>
      </p:sp>
      <p:graphicFrame>
        <p:nvGraphicFramePr>
          <p:cNvPr id="7" name="Table 6">
            <a:extLst>
              <a:ext uri="{FF2B5EF4-FFF2-40B4-BE49-F238E27FC236}">
                <a16:creationId xmlns:a16="http://schemas.microsoft.com/office/drawing/2014/main" id="{103DBCB0-B6AE-47D9-8EF2-B7491D6821C1}"/>
              </a:ext>
            </a:extLst>
          </p:cNvPr>
          <p:cNvGraphicFramePr>
            <a:graphicFrameLocks noGrp="1"/>
          </p:cNvGraphicFramePr>
          <p:nvPr>
            <p:extLst>
              <p:ext uri="{D42A27DB-BD31-4B8C-83A1-F6EECF244321}">
                <p14:modId xmlns:p14="http://schemas.microsoft.com/office/powerpoint/2010/main" val="699149678"/>
              </p:ext>
            </p:extLst>
          </p:nvPr>
        </p:nvGraphicFramePr>
        <p:xfrm>
          <a:off x="561036" y="2239131"/>
          <a:ext cx="8049564" cy="3371850"/>
        </p:xfrm>
        <a:graphic>
          <a:graphicData uri="http://schemas.openxmlformats.org/drawingml/2006/table">
            <a:tbl>
              <a:tblPr firstRow="1" bandRow="1">
                <a:tableStyleId>{5C22544A-7EE6-4342-B048-85BDC9FD1C3A}</a:tableStyleId>
              </a:tblPr>
              <a:tblGrid>
                <a:gridCol w="1307781">
                  <a:extLst>
                    <a:ext uri="{9D8B030D-6E8A-4147-A177-3AD203B41FA5}">
                      <a16:colId xmlns:a16="http://schemas.microsoft.com/office/drawing/2014/main" val="1635735487"/>
                    </a:ext>
                  </a:extLst>
                </a:gridCol>
                <a:gridCol w="1807920">
                  <a:extLst>
                    <a:ext uri="{9D8B030D-6E8A-4147-A177-3AD203B41FA5}">
                      <a16:colId xmlns:a16="http://schemas.microsoft.com/office/drawing/2014/main" val="1294076498"/>
                    </a:ext>
                  </a:extLst>
                </a:gridCol>
                <a:gridCol w="2571663">
                  <a:extLst>
                    <a:ext uri="{9D8B030D-6E8A-4147-A177-3AD203B41FA5}">
                      <a16:colId xmlns:a16="http://schemas.microsoft.com/office/drawing/2014/main" val="1865570381"/>
                    </a:ext>
                  </a:extLst>
                </a:gridCol>
                <a:gridCol w="2362200">
                  <a:extLst>
                    <a:ext uri="{9D8B030D-6E8A-4147-A177-3AD203B41FA5}">
                      <a16:colId xmlns:a16="http://schemas.microsoft.com/office/drawing/2014/main" val="768995857"/>
                    </a:ext>
                  </a:extLst>
                </a:gridCol>
              </a:tblGrid>
              <a:tr h="278130">
                <a:tc>
                  <a:txBody>
                    <a:bodyPr/>
                    <a:lstStyle/>
                    <a:p>
                      <a:r>
                        <a:rPr lang="en-US" sz="1200" noProof="0"/>
                        <a:t>Term</a:t>
                      </a:r>
                    </a:p>
                  </a:txBody>
                  <a:tcPr marL="68580" marR="68580" marT="34290" marB="34290"/>
                </a:tc>
                <a:tc>
                  <a:txBody>
                    <a:bodyPr/>
                    <a:lstStyle/>
                    <a:p>
                      <a:r>
                        <a:rPr lang="en-US" sz="1200" noProof="0"/>
                        <a:t>Notation</a:t>
                      </a:r>
                    </a:p>
                  </a:txBody>
                  <a:tcPr marL="68580" marR="68580" marT="34290" marB="34290"/>
                </a:tc>
                <a:tc>
                  <a:txBody>
                    <a:bodyPr/>
                    <a:lstStyle/>
                    <a:p>
                      <a:r>
                        <a:rPr lang="en-US" sz="1200" noProof="0"/>
                        <a:t>Description</a:t>
                      </a:r>
                    </a:p>
                  </a:txBody>
                  <a:tcPr marL="68580" marR="68580" marT="34290" marB="34290"/>
                </a:tc>
                <a:tc>
                  <a:txBody>
                    <a:bodyPr/>
                    <a:lstStyle/>
                    <a:p>
                      <a:r>
                        <a:rPr lang="en-US" sz="1200" noProof="0"/>
                        <a:t>Technology Sample</a:t>
                      </a:r>
                    </a:p>
                  </a:txBody>
                  <a:tcPr marL="68580" marR="68580" marT="34290" marB="34290"/>
                </a:tc>
                <a:extLst>
                  <a:ext uri="{0D108BD9-81ED-4DB2-BD59-A6C34878D82A}">
                    <a16:rowId xmlns:a16="http://schemas.microsoft.com/office/drawing/2014/main" val="747406701"/>
                  </a:ext>
                </a:extLst>
              </a:tr>
              <a:tr h="434340">
                <a:tc>
                  <a:txBody>
                    <a:bodyPr/>
                    <a:lstStyle/>
                    <a:p>
                      <a:r>
                        <a:rPr lang="en-US" sz="1200" noProof="0" dirty="0"/>
                        <a:t>Tuple/ payload</a:t>
                      </a:r>
                    </a:p>
                  </a:txBody>
                  <a:tcPr marL="68580" marR="68580" marT="34290" marB="34290"/>
                </a:tc>
                <a:tc>
                  <a:txBody>
                    <a:bodyPr/>
                    <a:lstStyle/>
                    <a:p>
                      <a:r>
                        <a:rPr lang="en-US" sz="1200" noProof="0" dirty="0"/>
                        <a:t>p = &lt;k1:v1, k2:v2, …&gt;</a:t>
                      </a:r>
                    </a:p>
                  </a:txBody>
                  <a:tcPr marL="68580" marR="68580" marT="34290" marB="34290"/>
                </a:tc>
                <a:tc>
                  <a:txBody>
                    <a:bodyPr/>
                    <a:lstStyle/>
                    <a:p>
                      <a:r>
                        <a:rPr lang="en-US" sz="1200" noProof="0" dirty="0"/>
                        <a:t>A un-ordered list of named elements (e.g. JSON)</a:t>
                      </a:r>
                    </a:p>
                  </a:txBody>
                  <a:tcPr marL="68580" marR="68580" marT="34290" marB="34290"/>
                </a:tc>
                <a:tc>
                  <a:txBody>
                    <a:bodyPr/>
                    <a:lstStyle/>
                    <a:p>
                      <a:endParaRPr lang="en-US" sz="1200" noProof="0"/>
                    </a:p>
                  </a:txBody>
                  <a:tcPr marL="68580" marR="68580" marT="34290" marB="34290"/>
                </a:tc>
                <a:extLst>
                  <a:ext uri="{0D108BD9-81ED-4DB2-BD59-A6C34878D82A}">
                    <a16:rowId xmlns:a16="http://schemas.microsoft.com/office/drawing/2014/main" val="2574252768"/>
                  </a:ext>
                </a:extLst>
              </a:tr>
              <a:tr h="278130">
                <a:tc>
                  <a:txBody>
                    <a:bodyPr/>
                    <a:lstStyle/>
                    <a:p>
                      <a:r>
                        <a:rPr lang="en-US" sz="1200" noProof="0"/>
                        <a:t>Event </a:t>
                      </a:r>
                    </a:p>
                  </a:txBody>
                  <a:tcPr marL="68580" marR="68580" marT="34290" marB="34290"/>
                </a:tc>
                <a:tc>
                  <a:txBody>
                    <a:bodyPr/>
                    <a:lstStyle/>
                    <a:p>
                      <a:r>
                        <a:rPr lang="en-US" sz="1200" noProof="0" dirty="0"/>
                        <a:t>e = &lt;</a:t>
                      </a:r>
                      <a:r>
                        <a:rPr lang="en-US" sz="1200" noProof="0" dirty="0" err="1"/>
                        <a:t>ts</a:t>
                      </a:r>
                      <a:r>
                        <a:rPr lang="en-US" sz="1200" noProof="0" dirty="0"/>
                        <a:t>, p&gt; </a:t>
                      </a:r>
                    </a:p>
                  </a:txBody>
                  <a:tcPr marL="68580" marR="68580" marT="34290" marB="34290"/>
                </a:tc>
                <a:tc>
                  <a:txBody>
                    <a:bodyPr/>
                    <a:lstStyle/>
                    <a:p>
                      <a:r>
                        <a:rPr lang="en-US" sz="1200" noProof="0"/>
                        <a:t>A timestamped tuple</a:t>
                      </a:r>
                    </a:p>
                  </a:txBody>
                  <a:tcPr marL="68580" marR="68580" marT="34290" marB="34290"/>
                </a:tc>
                <a:tc>
                  <a:txBody>
                    <a:bodyPr/>
                    <a:lstStyle/>
                    <a:p>
                      <a:endParaRPr lang="en-US" sz="1200" noProof="0"/>
                    </a:p>
                  </a:txBody>
                  <a:tcPr marL="68580" marR="68580" marT="34290" marB="34290"/>
                </a:tc>
                <a:extLst>
                  <a:ext uri="{0D108BD9-81ED-4DB2-BD59-A6C34878D82A}">
                    <a16:rowId xmlns:a16="http://schemas.microsoft.com/office/drawing/2014/main" val="2800251321"/>
                  </a:ext>
                </a:extLst>
              </a:tr>
              <a:tr h="434340">
                <a:tc>
                  <a:txBody>
                    <a:bodyPr/>
                    <a:lstStyle/>
                    <a:p>
                      <a:r>
                        <a:rPr lang="en-US" sz="1200" noProof="0"/>
                        <a:t>Stream</a:t>
                      </a:r>
                    </a:p>
                  </a:txBody>
                  <a:tcPr marL="68580" marR="68580" marT="34290" marB="34290"/>
                </a:tc>
                <a:tc>
                  <a:txBody>
                    <a:bodyPr/>
                    <a:lstStyle/>
                    <a:p>
                      <a:r>
                        <a:rPr lang="en-US" sz="1200" noProof="0" dirty="0"/>
                        <a:t>s</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stream is a possibly infinite sequence of events</a:t>
                      </a:r>
                    </a:p>
                  </a:txBody>
                  <a:tcPr marL="68580" marR="68580" marT="34290" marB="34290"/>
                </a:tc>
                <a:tc>
                  <a:txBody>
                    <a:bodyPr/>
                    <a:lstStyle/>
                    <a:p>
                      <a:endParaRPr lang="en-US" sz="1200" noProof="0"/>
                    </a:p>
                  </a:txBody>
                  <a:tcPr marL="68580" marR="68580" marT="34290" marB="34290"/>
                </a:tc>
                <a:extLst>
                  <a:ext uri="{0D108BD9-81ED-4DB2-BD59-A6C34878D82A}">
                    <a16:rowId xmlns:a16="http://schemas.microsoft.com/office/drawing/2014/main" val="3688640720"/>
                  </a:ext>
                </a:extLst>
              </a:tr>
              <a:tr h="434340">
                <a:tc>
                  <a:txBody>
                    <a:bodyPr/>
                    <a:lstStyle/>
                    <a:p>
                      <a:r>
                        <a:rPr lang="en-US" sz="1200" noProof="0"/>
                        <a:t>Source</a:t>
                      </a:r>
                    </a:p>
                  </a:txBody>
                  <a:tcPr marL="68580" marR="68580" marT="34290" marB="34290"/>
                </a:tc>
                <a:tc>
                  <a:txBody>
                    <a:bodyPr/>
                    <a:lstStyle/>
                    <a:p>
                      <a:r>
                        <a:rPr lang="en-US" sz="1200" noProof="0" dirty="0" err="1"/>
                        <a:t>src</a:t>
                      </a:r>
                      <a:r>
                        <a:rPr lang="en-US" sz="1200" noProof="0" dirty="0"/>
                        <a:t> |&gt; s</a:t>
                      </a:r>
                    </a:p>
                  </a:txBody>
                  <a:tcPr marL="68580" marR="68580" marT="34290" marB="34290"/>
                </a:tc>
                <a:tc>
                  <a:txBody>
                    <a:bodyPr/>
                    <a:lstStyle/>
                    <a:p>
                      <a:r>
                        <a:rPr lang="en-US" sz="1200" noProof="0" dirty="0"/>
                        <a:t>A source is emitting continuously events</a:t>
                      </a:r>
                    </a:p>
                  </a:txBody>
                  <a:tcPr marL="68580" marR="68580" marT="34290" marB="34290"/>
                </a:tc>
                <a:tc>
                  <a:txBody>
                    <a:bodyPr/>
                    <a:lstStyle/>
                    <a:p>
                      <a:r>
                        <a:rPr lang="en-US" sz="1200" noProof="0" dirty="0"/>
                        <a:t>Storm: Spout</a:t>
                      </a:r>
                    </a:p>
                    <a:p>
                      <a:r>
                        <a:rPr lang="en-US" sz="1200" noProof="0" dirty="0" err="1"/>
                        <a:t>StreamInsight</a:t>
                      </a:r>
                      <a:r>
                        <a:rPr lang="en-US" sz="1200" noProof="0" dirty="0"/>
                        <a:t>: </a:t>
                      </a:r>
                      <a:r>
                        <a:rPr lang="en-US" sz="1200" noProof="0" dirty="0" err="1"/>
                        <a:t>IObservable</a:t>
                      </a:r>
                      <a:endParaRPr lang="en-US" sz="1200" noProof="0" dirty="0"/>
                    </a:p>
                  </a:txBody>
                  <a:tcPr marL="68580" marR="68580" marT="34290" marB="34290"/>
                </a:tc>
                <a:extLst>
                  <a:ext uri="{0D108BD9-81ED-4DB2-BD59-A6C34878D82A}">
                    <a16:rowId xmlns:a16="http://schemas.microsoft.com/office/drawing/2014/main" val="386314018"/>
                  </a:ext>
                </a:extLst>
              </a:tr>
              <a:tr h="434340">
                <a:tc>
                  <a:txBody>
                    <a:bodyPr/>
                    <a:lstStyle/>
                    <a:p>
                      <a:r>
                        <a:rPr lang="en-US" sz="1200" noProof="0"/>
                        <a:t>Operator</a:t>
                      </a:r>
                    </a:p>
                  </a:txBody>
                  <a:tcPr marL="68580" marR="68580" marT="34290" marB="34290"/>
                </a:tc>
                <a:tc>
                  <a:txBody>
                    <a:bodyPr/>
                    <a:lstStyle/>
                    <a:p>
                      <a:r>
                        <a:rPr lang="en-US" sz="1200" noProof="0" dirty="0"/>
                        <a:t>S</a:t>
                      </a:r>
                      <a:r>
                        <a:rPr lang="en-US" sz="1200" baseline="-25000" noProof="0" dirty="0"/>
                        <a:t>1,in</a:t>
                      </a:r>
                      <a:r>
                        <a:rPr lang="en-US" sz="1200" noProof="0" dirty="0"/>
                        <a:t> .. </a:t>
                      </a:r>
                      <a:r>
                        <a:rPr lang="en-US" sz="1200" noProof="0" dirty="0" err="1"/>
                        <a:t>S</a:t>
                      </a:r>
                      <a:r>
                        <a:rPr lang="en-US" sz="1200" baseline="-25000" noProof="0" dirty="0" err="1"/>
                        <a:t>n,in</a:t>
                      </a:r>
                      <a:r>
                        <a:rPr lang="en-US" sz="1200" noProof="0" dirty="0"/>
                        <a:t>|&gt; o |&gt; s</a:t>
                      </a:r>
                      <a:r>
                        <a:rPr lang="en-US" sz="1200" baseline="-25000" noProof="0" dirty="0"/>
                        <a:t>1,out</a:t>
                      </a:r>
                      <a:r>
                        <a:rPr lang="en-US" sz="1200" baseline="0" noProof="0" dirty="0"/>
                        <a:t>…</a:t>
                      </a:r>
                      <a:r>
                        <a:rPr lang="en-US" sz="1200" noProof="0" dirty="0" err="1"/>
                        <a:t>S</a:t>
                      </a:r>
                      <a:r>
                        <a:rPr lang="en-US" sz="1200" baseline="-25000" noProof="0" dirty="0" err="1"/>
                        <a:t>m,out</a:t>
                      </a:r>
                      <a:endParaRPr lang="en-US" sz="1200" noProof="0" dirty="0"/>
                    </a:p>
                  </a:txBody>
                  <a:tcPr marL="68580" marR="68580" marT="34290" marB="34290"/>
                </a:tc>
                <a:tc>
                  <a:txBody>
                    <a:bodyPr/>
                    <a:lstStyle/>
                    <a:p>
                      <a:r>
                        <a:rPr lang="en-US" sz="1200" noProof="0" dirty="0"/>
                        <a:t>Processor of </a:t>
                      </a:r>
                      <a:r>
                        <a:rPr lang="en-US" sz="1200" i="1" noProof="0" dirty="0"/>
                        <a:t>n</a:t>
                      </a:r>
                      <a:r>
                        <a:rPr lang="en-US" sz="1200" noProof="0" dirty="0"/>
                        <a:t> input streams producing </a:t>
                      </a:r>
                      <a:r>
                        <a:rPr lang="en-US" sz="1200" i="1" noProof="0" dirty="0"/>
                        <a:t>m</a:t>
                      </a:r>
                      <a:r>
                        <a:rPr lang="en-US" sz="1200" noProof="0" dirty="0"/>
                        <a:t> output stream of events</a:t>
                      </a:r>
                    </a:p>
                  </a:txBody>
                  <a:tcPr marL="68580" marR="68580" marT="34290" marB="34290"/>
                </a:tc>
                <a:tc>
                  <a:txBody>
                    <a:bodyPr/>
                    <a:lstStyle/>
                    <a:p>
                      <a:r>
                        <a:rPr lang="en-US" sz="1200" noProof="0"/>
                        <a:t>Storm: Bolt</a:t>
                      </a:r>
                    </a:p>
                    <a:p>
                      <a:r>
                        <a:rPr lang="en-US" sz="1200" noProof="0"/>
                        <a:t>StreamInsight: Function</a:t>
                      </a:r>
                    </a:p>
                  </a:txBody>
                  <a:tcPr marL="68580" marR="68580" marT="34290" marB="34290"/>
                </a:tc>
                <a:extLst>
                  <a:ext uri="{0D108BD9-81ED-4DB2-BD59-A6C34878D82A}">
                    <a16:rowId xmlns:a16="http://schemas.microsoft.com/office/drawing/2014/main" val="104677114"/>
                  </a:ext>
                </a:extLst>
              </a:tr>
              <a:tr h="434340">
                <a:tc>
                  <a:txBody>
                    <a:bodyPr/>
                    <a:lstStyle/>
                    <a:p>
                      <a:r>
                        <a:rPr lang="en-US" sz="1200" noProof="0"/>
                        <a:t>Topology</a:t>
                      </a:r>
                    </a:p>
                  </a:txBody>
                  <a:tcPr marL="68580" marR="68580" marT="34290" marB="34290"/>
                </a:tc>
                <a:tc>
                  <a:txBody>
                    <a:bodyPr/>
                    <a:lstStyle/>
                    <a:p>
                      <a:r>
                        <a:rPr lang="en-US" sz="1200" noProof="0" dirty="0"/>
                        <a:t>G = (</a:t>
                      </a:r>
                      <a:r>
                        <a:rPr lang="en-US" sz="1200" noProof="0" dirty="0" err="1"/>
                        <a:t>src</a:t>
                      </a:r>
                      <a:r>
                        <a:rPr lang="en-US" sz="1200" noProof="0" dirty="0"/>
                        <a:t>[1..n], o, </a:t>
                      </a:r>
                      <a:r>
                        <a:rPr lang="en-US" sz="1200" noProof="0" dirty="0" err="1"/>
                        <a:t>sk</a:t>
                      </a:r>
                      <a:r>
                        <a:rPr lang="en-US" sz="1200" noProof="0" dirty="0"/>
                        <a:t>)</a:t>
                      </a:r>
                    </a:p>
                  </a:txBody>
                  <a:tcPr marL="68580" marR="68580" marT="34290" marB="34290"/>
                </a:tc>
                <a:tc>
                  <a:txBody>
                    <a:bodyPr/>
                    <a:lstStyle/>
                    <a:p>
                      <a:r>
                        <a:rPr lang="en-US" sz="1200" noProof="0" dirty="0"/>
                        <a:t>A graph of calculation represented as a network (= query) with </a:t>
                      </a:r>
                      <a:r>
                        <a:rPr lang="en-US" sz="1200" i="1" noProof="0" dirty="0"/>
                        <a:t>n</a:t>
                      </a:r>
                      <a:r>
                        <a:rPr lang="en-US" sz="1200" noProof="0" dirty="0"/>
                        <a:t> sources and 1 sink</a:t>
                      </a:r>
                    </a:p>
                  </a:txBody>
                  <a:tcPr marL="68580" marR="68580" marT="34290" marB="34290"/>
                </a:tc>
                <a:tc>
                  <a:txBody>
                    <a:bodyPr/>
                    <a:lstStyle/>
                    <a:p>
                      <a:endParaRPr lang="en-US" sz="1200" noProof="0" dirty="0"/>
                    </a:p>
                  </a:txBody>
                  <a:tcPr marL="68580" marR="68580" marT="34290" marB="34290"/>
                </a:tc>
                <a:extLst>
                  <a:ext uri="{0D108BD9-81ED-4DB2-BD59-A6C34878D82A}">
                    <a16:rowId xmlns:a16="http://schemas.microsoft.com/office/drawing/2014/main" val="1397620701"/>
                  </a:ext>
                </a:extLst>
              </a:tr>
              <a:tr h="278130">
                <a:tc>
                  <a:txBody>
                    <a:bodyPr/>
                    <a:lstStyle/>
                    <a:p>
                      <a:r>
                        <a:rPr lang="en-US" sz="1200" noProof="0"/>
                        <a:t>Sink</a:t>
                      </a:r>
                    </a:p>
                  </a:txBody>
                  <a:tcPr marL="68580" marR="68580" marT="34290" marB="34290"/>
                </a:tc>
                <a:tc>
                  <a:txBody>
                    <a:bodyPr/>
                    <a:lstStyle/>
                    <a:p>
                      <a:r>
                        <a:rPr lang="en-US" sz="1200" noProof="0" dirty="0"/>
                        <a:t>s |&gt; </a:t>
                      </a:r>
                      <a:r>
                        <a:rPr lang="en-US" sz="1200" noProof="0" dirty="0" err="1"/>
                        <a:t>sk</a:t>
                      </a:r>
                      <a:endParaRPr lang="en-US" sz="1200" noProof="0" dirty="0"/>
                    </a:p>
                  </a:txBody>
                  <a:tcPr marL="68580" marR="68580" marT="34290" marB="34290"/>
                </a:tc>
                <a:tc>
                  <a:txBody>
                    <a:bodyPr/>
                    <a:lstStyle/>
                    <a:p>
                      <a:r>
                        <a:rPr lang="en-US" sz="1200" noProof="0" dirty="0"/>
                        <a:t>Consumes results of a Stream</a:t>
                      </a:r>
                    </a:p>
                  </a:txBody>
                  <a:tcPr marL="68580" marR="68580" marT="34290" marB="34290"/>
                </a:tc>
                <a:tc>
                  <a:txBody>
                    <a:bodyPr/>
                    <a:lstStyle/>
                    <a:p>
                      <a:r>
                        <a:rPr lang="en-US" sz="1200" noProof="0" dirty="0" err="1"/>
                        <a:t>StreamInsight</a:t>
                      </a:r>
                      <a:r>
                        <a:rPr lang="en-US" sz="1200" noProof="0" dirty="0"/>
                        <a:t>: </a:t>
                      </a:r>
                      <a:r>
                        <a:rPr lang="en-US" sz="1200" noProof="0" dirty="0" err="1"/>
                        <a:t>IObserver</a:t>
                      </a:r>
                      <a:endParaRPr lang="en-US" sz="1200" noProof="0" dirty="0"/>
                    </a:p>
                  </a:txBody>
                  <a:tcPr marL="68580" marR="68580" marT="34290" marB="34290"/>
                </a:tc>
                <a:extLst>
                  <a:ext uri="{0D108BD9-81ED-4DB2-BD59-A6C34878D82A}">
                    <a16:rowId xmlns:a16="http://schemas.microsoft.com/office/drawing/2014/main" val="1262812488"/>
                  </a:ext>
                </a:extLst>
              </a:tr>
            </a:tbl>
          </a:graphicData>
        </a:graphic>
      </p:graphicFrame>
    </p:spTree>
    <p:extLst>
      <p:ext uri="{BB962C8B-B14F-4D97-AF65-F5344CB8AC3E}">
        <p14:creationId xmlns:p14="http://schemas.microsoft.com/office/powerpoint/2010/main" val="1966447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EE120-EF8B-4415-8802-3CAB388D9B31}"/>
              </a:ext>
            </a:extLst>
          </p:cNvPr>
          <p:cNvSpPr>
            <a:spLocks noGrp="1"/>
          </p:cNvSpPr>
          <p:nvPr>
            <p:ph idx="1"/>
          </p:nvPr>
        </p:nvSpPr>
        <p:spPr>
          <a:xfrm>
            <a:off x="552468" y="2209800"/>
            <a:ext cx="8439150" cy="3399934"/>
          </a:xfrm>
        </p:spPr>
        <p:txBody>
          <a:bodyPr>
            <a:normAutofit/>
          </a:bodyPr>
          <a:lstStyle/>
          <a:p>
            <a:pPr marL="0" indent="0">
              <a:buNone/>
            </a:pPr>
            <a:r>
              <a:rPr lang="de-DE" dirty="0"/>
              <a:t>A </a:t>
            </a:r>
            <a:r>
              <a:rPr lang="de-DE" dirty="0" err="1"/>
              <a:t>standing</a:t>
            </a:r>
            <a:r>
              <a:rPr lang="de-DE" dirty="0"/>
              <a:t> </a:t>
            </a:r>
            <a:r>
              <a:rPr lang="de-DE" dirty="0" err="1"/>
              <a:t>query</a:t>
            </a:r>
            <a:r>
              <a:rPr lang="de-DE" dirty="0"/>
              <a:t> </a:t>
            </a:r>
            <a:r>
              <a:rPr lang="de-DE" dirty="0" err="1"/>
              <a:t>is</a:t>
            </a:r>
            <a:r>
              <a:rPr lang="de-DE" dirty="0"/>
              <a:t> an </a:t>
            </a:r>
            <a:r>
              <a:rPr lang="de-DE" i="1" dirty="0" err="1"/>
              <a:t>instance</a:t>
            </a:r>
            <a:r>
              <a:rPr lang="de-DE" dirty="0"/>
              <a:t> </a:t>
            </a:r>
            <a:r>
              <a:rPr lang="de-DE" dirty="0" err="1"/>
              <a:t>of</a:t>
            </a:r>
            <a:r>
              <a:rPr lang="de-DE" dirty="0"/>
              <a:t> a </a:t>
            </a:r>
            <a:r>
              <a:rPr lang="de-DE" dirty="0" err="1"/>
              <a:t>topology</a:t>
            </a:r>
            <a:r>
              <a:rPr lang="de-DE" dirty="0"/>
              <a:t> (=</a:t>
            </a:r>
            <a:r>
              <a:rPr lang="de-DE" dirty="0" err="1"/>
              <a:t>query</a:t>
            </a:r>
            <a:r>
              <a:rPr lang="de-DE" dirty="0"/>
              <a:t> </a:t>
            </a:r>
            <a:r>
              <a:rPr lang="de-DE" dirty="0" err="1"/>
              <a:t>graph</a:t>
            </a:r>
            <a:r>
              <a:rPr lang="de-DE" dirty="0"/>
              <a:t>)</a:t>
            </a:r>
          </a:p>
          <a:p>
            <a:pPr marL="0" indent="0">
              <a:buNone/>
            </a:pPr>
            <a:r>
              <a:rPr lang="de-DE" dirty="0"/>
              <a:t>A </a:t>
            </a:r>
            <a:r>
              <a:rPr lang="de-DE" i="1" dirty="0" err="1"/>
              <a:t>data</a:t>
            </a:r>
            <a:r>
              <a:rPr lang="de-DE" i="1" dirty="0"/>
              <a:t> stream </a:t>
            </a:r>
            <a:r>
              <a:rPr lang="de-DE" i="1" dirty="0" err="1"/>
              <a:t>engine</a:t>
            </a:r>
            <a:r>
              <a:rPr lang="de-DE" i="1" dirty="0"/>
              <a:t> </a:t>
            </a:r>
            <a:r>
              <a:rPr lang="de-DE" dirty="0" err="1"/>
              <a:t>handles</a:t>
            </a:r>
            <a:r>
              <a:rPr lang="de-DE" dirty="0"/>
              <a:t> heavy </a:t>
            </a:r>
            <a:r>
              <a:rPr lang="de-DE" dirty="0" err="1"/>
              <a:t>lifting</a:t>
            </a:r>
            <a:r>
              <a:rPr lang="de-DE" dirty="0"/>
              <a:t> </a:t>
            </a:r>
            <a:r>
              <a:rPr lang="de-DE" dirty="0" err="1"/>
              <a:t>for</a:t>
            </a:r>
            <a:r>
              <a:rPr lang="de-DE" dirty="0"/>
              <a:t> </a:t>
            </a:r>
            <a:r>
              <a:rPr lang="de-DE" dirty="0" err="1"/>
              <a:t>data</a:t>
            </a:r>
            <a:r>
              <a:rPr lang="de-DE" dirty="0"/>
              <a:t> </a:t>
            </a:r>
            <a:r>
              <a:rPr lang="de-DE" dirty="0" err="1"/>
              <a:t>streams</a:t>
            </a:r>
            <a:endParaRPr lang="de-DE" dirty="0"/>
          </a:p>
        </p:txBody>
      </p:sp>
      <p:sp>
        <p:nvSpPr>
          <p:cNvPr id="2" name="Title 1">
            <a:extLst>
              <a:ext uri="{FF2B5EF4-FFF2-40B4-BE49-F238E27FC236}">
                <a16:creationId xmlns:a16="http://schemas.microsoft.com/office/drawing/2014/main" id="{1482CD26-C5F7-43F4-A7E9-A4BC7E42245E}"/>
              </a:ext>
            </a:extLst>
          </p:cNvPr>
          <p:cNvSpPr>
            <a:spLocks noGrp="1"/>
          </p:cNvSpPr>
          <p:nvPr>
            <p:ph type="title"/>
          </p:nvPr>
        </p:nvSpPr>
        <p:spPr/>
        <p:txBody>
          <a:bodyPr/>
          <a:lstStyle/>
          <a:p>
            <a:r>
              <a:rPr lang="de-DE" dirty="0"/>
              <a:t>Data Stream </a:t>
            </a:r>
            <a:r>
              <a:rPr lang="de-DE" dirty="0" err="1"/>
              <a:t>Topology</a:t>
            </a:r>
            <a:endParaRPr lang="de-DE" dirty="0"/>
          </a:p>
        </p:txBody>
      </p:sp>
      <p:sp>
        <p:nvSpPr>
          <p:cNvPr id="4" name="Rectangle 3">
            <a:extLst>
              <a:ext uri="{FF2B5EF4-FFF2-40B4-BE49-F238E27FC236}">
                <a16:creationId xmlns:a16="http://schemas.microsoft.com/office/drawing/2014/main" id="{047B0F19-7389-42D8-BFDC-88B0246F2D6C}"/>
              </a:ext>
            </a:extLst>
          </p:cNvPr>
          <p:cNvSpPr/>
          <p:nvPr/>
        </p:nvSpPr>
        <p:spPr>
          <a:xfrm>
            <a:off x="1020652" y="4203103"/>
            <a:ext cx="975575" cy="378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Source1</a:t>
            </a:r>
          </a:p>
        </p:txBody>
      </p:sp>
      <p:sp>
        <p:nvSpPr>
          <p:cNvPr id="5" name="Rectangle: Rounded Corners 4">
            <a:extLst>
              <a:ext uri="{FF2B5EF4-FFF2-40B4-BE49-F238E27FC236}">
                <a16:creationId xmlns:a16="http://schemas.microsoft.com/office/drawing/2014/main" id="{D0B2A07E-8A5D-4012-90DC-028D1B377412}"/>
              </a:ext>
            </a:extLst>
          </p:cNvPr>
          <p:cNvSpPr/>
          <p:nvPr/>
        </p:nvSpPr>
        <p:spPr>
          <a:xfrm>
            <a:off x="2872794" y="4209876"/>
            <a:ext cx="801710" cy="37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Filter</a:t>
            </a:r>
          </a:p>
        </p:txBody>
      </p:sp>
      <p:sp>
        <p:nvSpPr>
          <p:cNvPr id="6" name="Rectangle 5">
            <a:extLst>
              <a:ext uri="{FF2B5EF4-FFF2-40B4-BE49-F238E27FC236}">
                <a16:creationId xmlns:a16="http://schemas.microsoft.com/office/drawing/2014/main" id="{0946211D-A512-488C-AB3A-D0DA72569C53}"/>
              </a:ext>
            </a:extLst>
          </p:cNvPr>
          <p:cNvSpPr/>
          <p:nvPr/>
        </p:nvSpPr>
        <p:spPr>
          <a:xfrm>
            <a:off x="6853172" y="4203102"/>
            <a:ext cx="975575" cy="378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Sink</a:t>
            </a:r>
          </a:p>
        </p:txBody>
      </p:sp>
      <p:sp>
        <p:nvSpPr>
          <p:cNvPr id="7" name="Rectangle 6">
            <a:extLst>
              <a:ext uri="{FF2B5EF4-FFF2-40B4-BE49-F238E27FC236}">
                <a16:creationId xmlns:a16="http://schemas.microsoft.com/office/drawing/2014/main" id="{425EA665-819F-4211-B296-20DAE3C7036C}"/>
              </a:ext>
            </a:extLst>
          </p:cNvPr>
          <p:cNvSpPr/>
          <p:nvPr/>
        </p:nvSpPr>
        <p:spPr>
          <a:xfrm>
            <a:off x="1020652" y="3525353"/>
            <a:ext cx="975575" cy="378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Source2</a:t>
            </a:r>
          </a:p>
        </p:txBody>
      </p:sp>
      <p:cxnSp>
        <p:nvCxnSpPr>
          <p:cNvPr id="8" name="Straight Arrow Connector 7">
            <a:extLst>
              <a:ext uri="{FF2B5EF4-FFF2-40B4-BE49-F238E27FC236}">
                <a16:creationId xmlns:a16="http://schemas.microsoft.com/office/drawing/2014/main" id="{814ABB96-D1BD-4331-BDBD-1059FEB93C34}"/>
              </a:ext>
            </a:extLst>
          </p:cNvPr>
          <p:cNvCxnSpPr>
            <a:stCxn id="4" idx="3"/>
            <a:endCxn id="5" idx="1"/>
          </p:cNvCxnSpPr>
          <p:nvPr/>
        </p:nvCxnSpPr>
        <p:spPr>
          <a:xfrm>
            <a:off x="1996227" y="4392178"/>
            <a:ext cx="876567" cy="3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5DD3176C-5FEA-4ACC-847A-D980B2674FE0}"/>
              </a:ext>
            </a:extLst>
          </p:cNvPr>
          <p:cNvSpPr/>
          <p:nvPr/>
        </p:nvSpPr>
        <p:spPr>
          <a:xfrm>
            <a:off x="4249224" y="3526408"/>
            <a:ext cx="801710" cy="37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Join</a:t>
            </a:r>
            <a:endParaRPr lang="de-DE" sz="1400" dirty="0"/>
          </a:p>
        </p:txBody>
      </p:sp>
      <p:cxnSp>
        <p:nvCxnSpPr>
          <p:cNvPr id="10" name="Straight Arrow Connector 9">
            <a:extLst>
              <a:ext uri="{FF2B5EF4-FFF2-40B4-BE49-F238E27FC236}">
                <a16:creationId xmlns:a16="http://schemas.microsoft.com/office/drawing/2014/main" id="{B925119F-CF70-42EA-A8C3-07F5D54F8B16}"/>
              </a:ext>
            </a:extLst>
          </p:cNvPr>
          <p:cNvCxnSpPr>
            <a:stCxn id="7" idx="3"/>
            <a:endCxn id="9" idx="1"/>
          </p:cNvCxnSpPr>
          <p:nvPr/>
        </p:nvCxnSpPr>
        <p:spPr>
          <a:xfrm flipV="1">
            <a:off x="1996227" y="3712096"/>
            <a:ext cx="2252997" cy="2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25C42A6-5568-4849-B483-7ACA9F02C71F}"/>
              </a:ext>
            </a:extLst>
          </p:cNvPr>
          <p:cNvCxnSpPr>
            <a:stCxn id="5" idx="3"/>
            <a:endCxn id="9" idx="1"/>
          </p:cNvCxnSpPr>
          <p:nvPr/>
        </p:nvCxnSpPr>
        <p:spPr>
          <a:xfrm flipV="1">
            <a:off x="3674504" y="3712096"/>
            <a:ext cx="574720" cy="68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E4736BD-2DD5-483F-9068-1CDF296E4106}"/>
              </a:ext>
            </a:extLst>
          </p:cNvPr>
          <p:cNvSpPr/>
          <p:nvPr/>
        </p:nvSpPr>
        <p:spPr>
          <a:xfrm>
            <a:off x="5476742" y="4209876"/>
            <a:ext cx="801710" cy="37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Project</a:t>
            </a:r>
          </a:p>
        </p:txBody>
      </p:sp>
      <p:cxnSp>
        <p:nvCxnSpPr>
          <p:cNvPr id="13" name="Straight Arrow Connector 12">
            <a:extLst>
              <a:ext uri="{FF2B5EF4-FFF2-40B4-BE49-F238E27FC236}">
                <a16:creationId xmlns:a16="http://schemas.microsoft.com/office/drawing/2014/main" id="{13428173-1BAE-4D54-B6C3-BA971A841CE1}"/>
              </a:ext>
            </a:extLst>
          </p:cNvPr>
          <p:cNvCxnSpPr>
            <a:stCxn id="9" idx="3"/>
            <a:endCxn id="12" idx="1"/>
          </p:cNvCxnSpPr>
          <p:nvPr/>
        </p:nvCxnSpPr>
        <p:spPr>
          <a:xfrm>
            <a:off x="5050934" y="3712096"/>
            <a:ext cx="425808" cy="68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00AC85-C72B-43A8-8EF5-109DD3ED5514}"/>
              </a:ext>
            </a:extLst>
          </p:cNvPr>
          <p:cNvCxnSpPr>
            <a:cxnSpLocks/>
            <a:stCxn id="12" idx="3"/>
            <a:endCxn id="6" idx="1"/>
          </p:cNvCxnSpPr>
          <p:nvPr/>
        </p:nvCxnSpPr>
        <p:spPr>
          <a:xfrm flipV="1">
            <a:off x="6278452" y="4392177"/>
            <a:ext cx="574720" cy="3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888E55AF-52A4-4A57-8AAF-1EA49B9ABEFA}"/>
              </a:ext>
            </a:extLst>
          </p:cNvPr>
          <p:cNvSpPr/>
          <p:nvPr/>
        </p:nvSpPr>
        <p:spPr>
          <a:xfrm>
            <a:off x="706729" y="3150216"/>
            <a:ext cx="1740257" cy="237615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6" name="Rectangle: Rounded Corners 25">
            <a:extLst>
              <a:ext uri="{FF2B5EF4-FFF2-40B4-BE49-F238E27FC236}">
                <a16:creationId xmlns:a16="http://schemas.microsoft.com/office/drawing/2014/main" id="{708C03CF-6ECC-4D9F-BA62-A10F0DE58512}"/>
              </a:ext>
            </a:extLst>
          </p:cNvPr>
          <p:cNvSpPr/>
          <p:nvPr/>
        </p:nvSpPr>
        <p:spPr>
          <a:xfrm>
            <a:off x="2690880" y="3150215"/>
            <a:ext cx="3733264" cy="237615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7" name="Rectangle: Rounded Corners 26">
            <a:extLst>
              <a:ext uri="{FF2B5EF4-FFF2-40B4-BE49-F238E27FC236}">
                <a16:creationId xmlns:a16="http://schemas.microsoft.com/office/drawing/2014/main" id="{BB68367B-2241-472C-8837-CA9D2177B4B6}"/>
              </a:ext>
            </a:extLst>
          </p:cNvPr>
          <p:cNvSpPr/>
          <p:nvPr/>
        </p:nvSpPr>
        <p:spPr>
          <a:xfrm>
            <a:off x="6629400" y="3150215"/>
            <a:ext cx="1740257" cy="237615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a:p>
        </p:txBody>
      </p:sp>
      <p:sp>
        <p:nvSpPr>
          <p:cNvPr id="28" name="TextBox 27">
            <a:extLst>
              <a:ext uri="{FF2B5EF4-FFF2-40B4-BE49-F238E27FC236}">
                <a16:creationId xmlns:a16="http://schemas.microsoft.com/office/drawing/2014/main" id="{AE9253BA-43E9-41EE-835B-3AC4B9D93E02}"/>
              </a:ext>
            </a:extLst>
          </p:cNvPr>
          <p:cNvSpPr txBox="1"/>
          <p:nvPr/>
        </p:nvSpPr>
        <p:spPr>
          <a:xfrm>
            <a:off x="1319190" y="5249367"/>
            <a:ext cx="582211" cy="307777"/>
          </a:xfrm>
          <a:prstGeom prst="rect">
            <a:avLst/>
          </a:prstGeom>
          <a:noFill/>
        </p:spPr>
        <p:txBody>
          <a:bodyPr wrap="none" rtlCol="0">
            <a:spAutoFit/>
          </a:bodyPr>
          <a:lstStyle/>
          <a:p>
            <a:r>
              <a:rPr lang="de-DE" sz="1400" dirty="0"/>
              <a:t>Input</a:t>
            </a:r>
          </a:p>
        </p:txBody>
      </p:sp>
      <p:sp>
        <p:nvSpPr>
          <p:cNvPr id="29" name="TextBox 28">
            <a:extLst>
              <a:ext uri="{FF2B5EF4-FFF2-40B4-BE49-F238E27FC236}">
                <a16:creationId xmlns:a16="http://schemas.microsoft.com/office/drawing/2014/main" id="{C5AF6E4B-D575-4A35-BDBE-39AC29B4A700}"/>
              </a:ext>
            </a:extLst>
          </p:cNvPr>
          <p:cNvSpPr txBox="1"/>
          <p:nvPr/>
        </p:nvSpPr>
        <p:spPr>
          <a:xfrm>
            <a:off x="7113220" y="5248917"/>
            <a:ext cx="721672" cy="307777"/>
          </a:xfrm>
          <a:prstGeom prst="rect">
            <a:avLst/>
          </a:prstGeom>
          <a:noFill/>
        </p:spPr>
        <p:txBody>
          <a:bodyPr wrap="none" rtlCol="0">
            <a:spAutoFit/>
          </a:bodyPr>
          <a:lstStyle/>
          <a:p>
            <a:r>
              <a:rPr lang="de-DE" sz="1400" dirty="0"/>
              <a:t>Output</a:t>
            </a:r>
          </a:p>
        </p:txBody>
      </p:sp>
      <p:sp>
        <p:nvSpPr>
          <p:cNvPr id="30" name="TextBox 29">
            <a:extLst>
              <a:ext uri="{FF2B5EF4-FFF2-40B4-BE49-F238E27FC236}">
                <a16:creationId xmlns:a16="http://schemas.microsoft.com/office/drawing/2014/main" id="{3930B939-46C0-408C-B539-D068D254C9F8}"/>
              </a:ext>
            </a:extLst>
          </p:cNvPr>
          <p:cNvSpPr txBox="1"/>
          <p:nvPr/>
        </p:nvSpPr>
        <p:spPr>
          <a:xfrm>
            <a:off x="3924000" y="5236036"/>
            <a:ext cx="1568058" cy="307777"/>
          </a:xfrm>
          <a:prstGeom prst="rect">
            <a:avLst/>
          </a:prstGeom>
          <a:noFill/>
        </p:spPr>
        <p:txBody>
          <a:bodyPr wrap="none" rtlCol="0">
            <a:spAutoFit/>
          </a:bodyPr>
          <a:lstStyle/>
          <a:p>
            <a:r>
              <a:rPr lang="de-DE" sz="1400" dirty="0"/>
              <a:t>Standing </a:t>
            </a:r>
            <a:r>
              <a:rPr lang="de-DE" sz="1400" dirty="0" err="1"/>
              <a:t>Queries</a:t>
            </a:r>
            <a:endParaRPr lang="de-DE" sz="1400" dirty="0"/>
          </a:p>
        </p:txBody>
      </p:sp>
      <p:sp>
        <p:nvSpPr>
          <p:cNvPr id="31" name="TextBox 30">
            <a:extLst>
              <a:ext uri="{FF2B5EF4-FFF2-40B4-BE49-F238E27FC236}">
                <a16:creationId xmlns:a16="http://schemas.microsoft.com/office/drawing/2014/main" id="{184B0421-63FF-4AB3-ADF2-2B9B3828B8D8}"/>
              </a:ext>
            </a:extLst>
          </p:cNvPr>
          <p:cNvSpPr txBox="1"/>
          <p:nvPr/>
        </p:nvSpPr>
        <p:spPr>
          <a:xfrm>
            <a:off x="3911798" y="3173893"/>
            <a:ext cx="1797287" cy="307777"/>
          </a:xfrm>
          <a:prstGeom prst="rect">
            <a:avLst/>
          </a:prstGeom>
          <a:noFill/>
        </p:spPr>
        <p:txBody>
          <a:bodyPr wrap="none" rtlCol="0">
            <a:spAutoFit/>
          </a:bodyPr>
          <a:lstStyle/>
          <a:p>
            <a:r>
              <a:rPr lang="de-DE" sz="1400" dirty="0"/>
              <a:t>Data Stream Engine</a:t>
            </a:r>
          </a:p>
        </p:txBody>
      </p:sp>
      <p:sp>
        <p:nvSpPr>
          <p:cNvPr id="22" name="Rectangle 21">
            <a:extLst>
              <a:ext uri="{FF2B5EF4-FFF2-40B4-BE49-F238E27FC236}">
                <a16:creationId xmlns:a16="http://schemas.microsoft.com/office/drawing/2014/main" id="{CBBF504E-784E-4DC0-A2CB-9A426B2F681C}"/>
              </a:ext>
            </a:extLst>
          </p:cNvPr>
          <p:cNvSpPr/>
          <p:nvPr/>
        </p:nvSpPr>
        <p:spPr>
          <a:xfrm>
            <a:off x="1028435" y="4811731"/>
            <a:ext cx="975575" cy="378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Sourcen</a:t>
            </a:r>
            <a:endParaRPr lang="de-DE" sz="1400" dirty="0"/>
          </a:p>
        </p:txBody>
      </p:sp>
      <p:sp>
        <p:nvSpPr>
          <p:cNvPr id="23" name="Rectangle: Rounded Corners 22">
            <a:extLst>
              <a:ext uri="{FF2B5EF4-FFF2-40B4-BE49-F238E27FC236}">
                <a16:creationId xmlns:a16="http://schemas.microsoft.com/office/drawing/2014/main" id="{CF0C0C65-1D39-4FBB-A2A3-E623C7F13BDF}"/>
              </a:ext>
            </a:extLst>
          </p:cNvPr>
          <p:cNvSpPr/>
          <p:nvPr/>
        </p:nvSpPr>
        <p:spPr>
          <a:xfrm>
            <a:off x="3791660" y="4818505"/>
            <a:ext cx="801710" cy="37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Filter</a:t>
            </a:r>
          </a:p>
        </p:txBody>
      </p:sp>
      <p:sp>
        <p:nvSpPr>
          <p:cNvPr id="24" name="Rectangle: Rounded Corners 23">
            <a:extLst>
              <a:ext uri="{FF2B5EF4-FFF2-40B4-BE49-F238E27FC236}">
                <a16:creationId xmlns:a16="http://schemas.microsoft.com/office/drawing/2014/main" id="{1C2B26AE-9C5C-4E36-AB51-BC5193D54E58}"/>
              </a:ext>
            </a:extLst>
          </p:cNvPr>
          <p:cNvSpPr/>
          <p:nvPr/>
        </p:nvSpPr>
        <p:spPr>
          <a:xfrm>
            <a:off x="5106877" y="4817989"/>
            <a:ext cx="801710" cy="371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Project</a:t>
            </a:r>
          </a:p>
        </p:txBody>
      </p:sp>
      <p:cxnSp>
        <p:nvCxnSpPr>
          <p:cNvPr id="16" name="Straight Arrow Connector 15">
            <a:extLst>
              <a:ext uri="{FF2B5EF4-FFF2-40B4-BE49-F238E27FC236}">
                <a16:creationId xmlns:a16="http://schemas.microsoft.com/office/drawing/2014/main" id="{48DC2C2B-B2B2-4AF2-90AA-E00528D93CBE}"/>
              </a:ext>
            </a:extLst>
          </p:cNvPr>
          <p:cNvCxnSpPr>
            <a:stCxn id="22" idx="3"/>
            <a:endCxn id="23" idx="1"/>
          </p:cNvCxnSpPr>
          <p:nvPr/>
        </p:nvCxnSpPr>
        <p:spPr>
          <a:xfrm>
            <a:off x="2004010" y="5000805"/>
            <a:ext cx="1787650" cy="3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FCC04BA-E3E8-4271-9167-901FC1B9D7C6}"/>
              </a:ext>
            </a:extLst>
          </p:cNvPr>
          <p:cNvCxnSpPr>
            <a:stCxn id="23" idx="3"/>
            <a:endCxn id="24" idx="1"/>
          </p:cNvCxnSpPr>
          <p:nvPr/>
        </p:nvCxnSpPr>
        <p:spPr>
          <a:xfrm flipV="1">
            <a:off x="4593369" y="5003676"/>
            <a:ext cx="513507" cy="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59BB9ED-99E7-4E4D-A28C-077DF3375362}"/>
              </a:ext>
            </a:extLst>
          </p:cNvPr>
          <p:cNvSpPr/>
          <p:nvPr/>
        </p:nvSpPr>
        <p:spPr>
          <a:xfrm>
            <a:off x="6853172" y="4801438"/>
            <a:ext cx="975575" cy="378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Sink</a:t>
            </a:r>
          </a:p>
        </p:txBody>
      </p:sp>
      <p:cxnSp>
        <p:nvCxnSpPr>
          <p:cNvPr id="35" name="Straight Arrow Connector 34">
            <a:extLst>
              <a:ext uri="{FF2B5EF4-FFF2-40B4-BE49-F238E27FC236}">
                <a16:creationId xmlns:a16="http://schemas.microsoft.com/office/drawing/2014/main" id="{F218121E-9646-4BBA-ACAC-0D04F6619014}"/>
              </a:ext>
            </a:extLst>
          </p:cNvPr>
          <p:cNvCxnSpPr>
            <a:stCxn id="24" idx="3"/>
            <a:endCxn id="33" idx="1"/>
          </p:cNvCxnSpPr>
          <p:nvPr/>
        </p:nvCxnSpPr>
        <p:spPr>
          <a:xfrm flipV="1">
            <a:off x="5908587" y="4990512"/>
            <a:ext cx="944585" cy="13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1989138"/>
            <a:ext cx="8229600" cy="4106862"/>
          </a:xfrm>
        </p:spPr>
        <p:txBody>
          <a:bodyPr>
            <a:normAutofit/>
          </a:bodyPr>
          <a:lstStyle/>
          <a:p>
            <a:pPr>
              <a:lnSpc>
                <a:spcPct val="100000"/>
              </a:lnSpc>
            </a:pPr>
            <a:r>
              <a:rPr lang="en-US" sz="2400" dirty="0"/>
              <a:t>Stream Operations</a:t>
            </a:r>
          </a:p>
          <a:p>
            <a:pPr lvl="1">
              <a:lnSpc>
                <a:spcPct val="100000"/>
              </a:lnSpc>
            </a:pPr>
            <a:r>
              <a:rPr lang="en-US" sz="2100" dirty="0"/>
              <a:t> Selection of events 		= filter</a:t>
            </a:r>
          </a:p>
          <a:p>
            <a:pPr lvl="1">
              <a:lnSpc>
                <a:spcPct val="100000"/>
              </a:lnSpc>
            </a:pPr>
            <a:r>
              <a:rPr lang="en-US" sz="2100" dirty="0"/>
              <a:t> Calculations on the tuple payload	= projection</a:t>
            </a:r>
          </a:p>
          <a:p>
            <a:pPr lvl="1">
              <a:lnSpc>
                <a:spcPct val="100000"/>
              </a:lnSpc>
            </a:pPr>
            <a:r>
              <a:rPr lang="en-US" sz="2100" dirty="0"/>
              <a:t> Correlation of streams 		= join</a:t>
            </a:r>
          </a:p>
          <a:p>
            <a:pPr lvl="1">
              <a:lnSpc>
                <a:spcPct val="100000"/>
              </a:lnSpc>
            </a:pPr>
            <a:r>
              <a:rPr lang="en-US" sz="2100" dirty="0"/>
              <a:t> Stream partitioning 		= grouping</a:t>
            </a:r>
          </a:p>
          <a:p>
            <a:pPr>
              <a:lnSpc>
                <a:spcPct val="100000"/>
              </a:lnSpc>
            </a:pPr>
            <a:r>
              <a:rPr lang="en-US" sz="2400" dirty="0"/>
              <a:t>Window Operations </a:t>
            </a:r>
          </a:p>
          <a:p>
            <a:pPr lvl="1">
              <a:lnSpc>
                <a:spcPct val="100000"/>
              </a:lnSpc>
            </a:pPr>
            <a:r>
              <a:rPr lang="en-US" sz="2100" dirty="0"/>
              <a:t> Aggregation (sum, count, min, max…) over event windows</a:t>
            </a:r>
          </a:p>
          <a:p>
            <a:pPr lvl="1">
              <a:lnSpc>
                <a:spcPct val="100000"/>
              </a:lnSpc>
            </a:pPr>
            <a:r>
              <a:rPr lang="en-US" sz="2100" dirty="0"/>
              <a:t> Ranking over event windows (</a:t>
            </a:r>
            <a:r>
              <a:rPr lang="en-US" sz="2100" dirty="0" err="1"/>
              <a:t>topK</a:t>
            </a:r>
            <a:r>
              <a:rPr lang="en-US" sz="2100" dirty="0"/>
              <a:t>) </a:t>
            </a:r>
          </a:p>
          <a:p>
            <a:pPr lvl="1">
              <a:lnSpc>
                <a:spcPct val="100000"/>
              </a:lnSpc>
            </a:pPr>
            <a:r>
              <a:rPr lang="en-US" sz="2100" dirty="0"/>
              <a:t> User defined functions</a:t>
            </a:r>
          </a:p>
        </p:txBody>
      </p:sp>
      <p:sp>
        <p:nvSpPr>
          <p:cNvPr id="4" name="Title 3"/>
          <p:cNvSpPr>
            <a:spLocks noGrp="1"/>
          </p:cNvSpPr>
          <p:nvPr>
            <p:ph type="title"/>
          </p:nvPr>
        </p:nvSpPr>
        <p:spPr/>
        <p:txBody>
          <a:bodyPr>
            <a:normAutofit/>
          </a:bodyPr>
          <a:lstStyle/>
          <a:p>
            <a:r>
              <a:rPr lang="en-US" dirty="0"/>
              <a:t>Query Expressiveness</a:t>
            </a:r>
          </a:p>
        </p:txBody>
      </p:sp>
      <p:cxnSp>
        <p:nvCxnSpPr>
          <p:cNvPr id="6" name="Straight Arrow Connector 5">
            <a:extLst>
              <a:ext uri="{FF2B5EF4-FFF2-40B4-BE49-F238E27FC236}">
                <a16:creationId xmlns:a16="http://schemas.microsoft.com/office/drawing/2014/main" id="{802DE44C-ED36-42AC-9CF1-1E2069C8D45C}"/>
              </a:ext>
            </a:extLst>
          </p:cNvPr>
          <p:cNvCxnSpPr/>
          <p:nvPr/>
        </p:nvCxnSpPr>
        <p:spPr>
          <a:xfrm>
            <a:off x="710753" y="6053340"/>
            <a:ext cx="75920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B628B8F8-2FBE-4210-AB89-38DA5C206999}"/>
              </a:ext>
            </a:extLst>
          </p:cNvPr>
          <p:cNvSpPr/>
          <p:nvPr/>
        </p:nvSpPr>
        <p:spPr>
          <a:xfrm>
            <a:off x="1122877" y="5705609"/>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8" name="Rectangle 7">
            <a:extLst>
              <a:ext uri="{FF2B5EF4-FFF2-40B4-BE49-F238E27FC236}">
                <a16:creationId xmlns:a16="http://schemas.microsoft.com/office/drawing/2014/main" id="{94AAB225-F9D5-4FFE-A7C8-C4B048611CD3}"/>
              </a:ext>
            </a:extLst>
          </p:cNvPr>
          <p:cNvSpPr/>
          <p:nvPr/>
        </p:nvSpPr>
        <p:spPr>
          <a:xfrm>
            <a:off x="1122877" y="5461716"/>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9" name="Rectangle 8">
            <a:extLst>
              <a:ext uri="{FF2B5EF4-FFF2-40B4-BE49-F238E27FC236}">
                <a16:creationId xmlns:a16="http://schemas.microsoft.com/office/drawing/2014/main" id="{5DC59A44-D002-4CB9-BDF7-376A820BB280}"/>
              </a:ext>
            </a:extLst>
          </p:cNvPr>
          <p:cNvSpPr/>
          <p:nvPr/>
        </p:nvSpPr>
        <p:spPr>
          <a:xfrm>
            <a:off x="1972078" y="5705609"/>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0" name="Rectangle 9">
            <a:extLst>
              <a:ext uri="{FF2B5EF4-FFF2-40B4-BE49-F238E27FC236}">
                <a16:creationId xmlns:a16="http://schemas.microsoft.com/office/drawing/2014/main" id="{BF287B2E-37D9-4C80-AB68-C660BFEA07DB}"/>
              </a:ext>
            </a:extLst>
          </p:cNvPr>
          <p:cNvSpPr/>
          <p:nvPr/>
        </p:nvSpPr>
        <p:spPr>
          <a:xfrm>
            <a:off x="1972078" y="5461716"/>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1" name="Rectangle 10">
            <a:extLst>
              <a:ext uri="{FF2B5EF4-FFF2-40B4-BE49-F238E27FC236}">
                <a16:creationId xmlns:a16="http://schemas.microsoft.com/office/drawing/2014/main" id="{7D5B1CAD-2C71-4A93-8776-668A7AD809AC}"/>
              </a:ext>
            </a:extLst>
          </p:cNvPr>
          <p:cNvSpPr/>
          <p:nvPr/>
        </p:nvSpPr>
        <p:spPr>
          <a:xfrm>
            <a:off x="3053098" y="5705609"/>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2" name="Rectangle 11">
            <a:extLst>
              <a:ext uri="{FF2B5EF4-FFF2-40B4-BE49-F238E27FC236}">
                <a16:creationId xmlns:a16="http://schemas.microsoft.com/office/drawing/2014/main" id="{8474FE68-8A44-4B9D-9D17-7A2ACEA983E6}"/>
              </a:ext>
            </a:extLst>
          </p:cNvPr>
          <p:cNvSpPr/>
          <p:nvPr/>
        </p:nvSpPr>
        <p:spPr>
          <a:xfrm>
            <a:off x="3053098" y="5461716"/>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3" name="Rectangle 12">
            <a:extLst>
              <a:ext uri="{FF2B5EF4-FFF2-40B4-BE49-F238E27FC236}">
                <a16:creationId xmlns:a16="http://schemas.microsoft.com/office/drawing/2014/main" id="{667553CD-9D6A-452D-9716-1BB3DC6203FA}"/>
              </a:ext>
            </a:extLst>
          </p:cNvPr>
          <p:cNvSpPr/>
          <p:nvPr/>
        </p:nvSpPr>
        <p:spPr>
          <a:xfrm>
            <a:off x="3719580" y="5692326"/>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4" name="Rectangle 13">
            <a:extLst>
              <a:ext uri="{FF2B5EF4-FFF2-40B4-BE49-F238E27FC236}">
                <a16:creationId xmlns:a16="http://schemas.microsoft.com/office/drawing/2014/main" id="{E3D567D0-8489-468D-AF9C-A8D74EAABD74}"/>
              </a:ext>
            </a:extLst>
          </p:cNvPr>
          <p:cNvSpPr/>
          <p:nvPr/>
        </p:nvSpPr>
        <p:spPr>
          <a:xfrm>
            <a:off x="3719580" y="5448433"/>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5" name="Rectangle 14">
            <a:extLst>
              <a:ext uri="{FF2B5EF4-FFF2-40B4-BE49-F238E27FC236}">
                <a16:creationId xmlns:a16="http://schemas.microsoft.com/office/drawing/2014/main" id="{B5E3CA7A-53C3-4AD4-8AC3-DB5BC51DF823}"/>
              </a:ext>
            </a:extLst>
          </p:cNvPr>
          <p:cNvSpPr/>
          <p:nvPr/>
        </p:nvSpPr>
        <p:spPr>
          <a:xfrm>
            <a:off x="5069850" y="5705609"/>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6" name="Rectangle 15">
            <a:extLst>
              <a:ext uri="{FF2B5EF4-FFF2-40B4-BE49-F238E27FC236}">
                <a16:creationId xmlns:a16="http://schemas.microsoft.com/office/drawing/2014/main" id="{93E834EC-FC61-4215-8F9B-96823D69A975}"/>
              </a:ext>
            </a:extLst>
          </p:cNvPr>
          <p:cNvSpPr/>
          <p:nvPr/>
        </p:nvSpPr>
        <p:spPr>
          <a:xfrm>
            <a:off x="5069850" y="5461716"/>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7" name="Rectangle 16">
            <a:extLst>
              <a:ext uri="{FF2B5EF4-FFF2-40B4-BE49-F238E27FC236}">
                <a16:creationId xmlns:a16="http://schemas.microsoft.com/office/drawing/2014/main" id="{FBA2A9BD-EB5C-4F24-99B3-A9258340BBAC}"/>
              </a:ext>
            </a:extLst>
          </p:cNvPr>
          <p:cNvSpPr/>
          <p:nvPr/>
        </p:nvSpPr>
        <p:spPr>
          <a:xfrm>
            <a:off x="6026509" y="5705609"/>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8" name="Rectangle 17">
            <a:extLst>
              <a:ext uri="{FF2B5EF4-FFF2-40B4-BE49-F238E27FC236}">
                <a16:creationId xmlns:a16="http://schemas.microsoft.com/office/drawing/2014/main" id="{463C6A60-0BF3-4201-AEF1-93522E0675F3}"/>
              </a:ext>
            </a:extLst>
          </p:cNvPr>
          <p:cNvSpPr/>
          <p:nvPr/>
        </p:nvSpPr>
        <p:spPr>
          <a:xfrm>
            <a:off x="6026509" y="5461716"/>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9" name="Rectangle 18">
            <a:extLst>
              <a:ext uri="{FF2B5EF4-FFF2-40B4-BE49-F238E27FC236}">
                <a16:creationId xmlns:a16="http://schemas.microsoft.com/office/drawing/2014/main" id="{0D1EC1BA-F1DA-43BA-8A48-27A596A05912}"/>
              </a:ext>
            </a:extLst>
          </p:cNvPr>
          <p:cNvSpPr/>
          <p:nvPr/>
        </p:nvSpPr>
        <p:spPr>
          <a:xfrm>
            <a:off x="6658781" y="5705609"/>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20" name="Rectangle 19">
            <a:extLst>
              <a:ext uri="{FF2B5EF4-FFF2-40B4-BE49-F238E27FC236}">
                <a16:creationId xmlns:a16="http://schemas.microsoft.com/office/drawing/2014/main" id="{050BDA44-D344-4F84-86D9-868BE1442679}"/>
              </a:ext>
            </a:extLst>
          </p:cNvPr>
          <p:cNvSpPr/>
          <p:nvPr/>
        </p:nvSpPr>
        <p:spPr>
          <a:xfrm>
            <a:off x="6658781" y="5461716"/>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21" name="TextBox 20">
            <a:extLst>
              <a:ext uri="{FF2B5EF4-FFF2-40B4-BE49-F238E27FC236}">
                <a16:creationId xmlns:a16="http://schemas.microsoft.com/office/drawing/2014/main" id="{8D54888A-4F30-4A87-8BF8-52CFB7B1FACC}"/>
              </a:ext>
            </a:extLst>
          </p:cNvPr>
          <p:cNvSpPr txBox="1"/>
          <p:nvPr/>
        </p:nvSpPr>
        <p:spPr>
          <a:xfrm>
            <a:off x="8039366" y="6053340"/>
            <a:ext cx="561372" cy="276999"/>
          </a:xfrm>
          <a:prstGeom prst="rect">
            <a:avLst/>
          </a:prstGeom>
          <a:noFill/>
        </p:spPr>
        <p:txBody>
          <a:bodyPr wrap="none" rtlCol="0">
            <a:spAutoFit/>
          </a:bodyPr>
          <a:lstStyle/>
          <a:p>
            <a:r>
              <a:rPr lang="de-DE" sz="1200" dirty="0"/>
              <a:t>time t</a:t>
            </a:r>
          </a:p>
        </p:txBody>
      </p:sp>
      <p:sp>
        <p:nvSpPr>
          <p:cNvPr id="3" name="Rectangle 2">
            <a:extLst>
              <a:ext uri="{FF2B5EF4-FFF2-40B4-BE49-F238E27FC236}">
                <a16:creationId xmlns:a16="http://schemas.microsoft.com/office/drawing/2014/main" id="{222AD793-6FEE-4FEF-A1C1-39B11757B11E}"/>
              </a:ext>
            </a:extLst>
          </p:cNvPr>
          <p:cNvSpPr/>
          <p:nvPr/>
        </p:nvSpPr>
        <p:spPr>
          <a:xfrm>
            <a:off x="4800600" y="5181600"/>
            <a:ext cx="2719051" cy="114871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cxnSp>
        <p:nvCxnSpPr>
          <p:cNvPr id="23" name="Straight Connector 22">
            <a:extLst>
              <a:ext uri="{FF2B5EF4-FFF2-40B4-BE49-F238E27FC236}">
                <a16:creationId xmlns:a16="http://schemas.microsoft.com/office/drawing/2014/main" id="{B2DA0B31-5DF7-4BAD-A3F8-DB666B941794}"/>
              </a:ext>
            </a:extLst>
          </p:cNvPr>
          <p:cNvCxnSpPr/>
          <p:nvPr/>
        </p:nvCxnSpPr>
        <p:spPr>
          <a:xfrm flipV="1">
            <a:off x="7625902" y="4756597"/>
            <a:ext cx="559425" cy="357389"/>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5B9FC2C-8F11-48B6-83FA-9D56A873266D}"/>
              </a:ext>
            </a:extLst>
          </p:cNvPr>
          <p:cNvSpPr txBox="1"/>
          <p:nvPr/>
        </p:nvSpPr>
        <p:spPr>
          <a:xfrm>
            <a:off x="8185328" y="4525079"/>
            <a:ext cx="694421" cy="276999"/>
          </a:xfrm>
          <a:prstGeom prst="rect">
            <a:avLst/>
          </a:prstGeom>
          <a:noFill/>
        </p:spPr>
        <p:txBody>
          <a:bodyPr wrap="none" rtlCol="0">
            <a:spAutoFit/>
          </a:bodyPr>
          <a:lstStyle/>
          <a:p>
            <a:r>
              <a:rPr lang="de-DE" sz="1200" dirty="0" err="1"/>
              <a:t>window</a:t>
            </a:r>
            <a:endParaRPr lang="de-DE" sz="1200" dirty="0"/>
          </a:p>
        </p:txBody>
      </p:sp>
    </p:spTree>
    <p:extLst>
      <p:ext uri="{BB962C8B-B14F-4D97-AF65-F5344CB8AC3E}">
        <p14:creationId xmlns:p14="http://schemas.microsoft.com/office/powerpoint/2010/main" val="415153684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1524000" y="2590800"/>
            <a:ext cx="7239000" cy="3505199"/>
          </a:xfrm>
        </p:spPr>
        <p:txBody>
          <a:bodyPr>
            <a:normAutofit/>
          </a:bodyPr>
          <a:lstStyle/>
          <a:p>
            <a:pPr marL="0" indent="0">
              <a:buNone/>
            </a:pPr>
            <a:r>
              <a:rPr lang="en-US" sz="2000" dirty="0"/>
              <a:t>Filter</a:t>
            </a:r>
          </a:p>
          <a:p>
            <a:pPr marL="0" indent="0">
              <a:buNone/>
            </a:pPr>
            <a:r>
              <a:rPr lang="en-US" sz="2000" dirty="0"/>
              <a:t>Projection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Correlation (Join)</a:t>
            </a:r>
          </a:p>
          <a:p>
            <a:pPr marL="0" indent="0">
              <a:buNone/>
            </a:pPr>
            <a:endParaRPr lang="en-US" sz="2000" dirty="0"/>
          </a:p>
          <a:p>
            <a:pPr marL="0" indent="0">
              <a:buNone/>
            </a:pPr>
            <a:endParaRPr lang="en-US" sz="2000" dirty="0"/>
          </a:p>
          <a:p>
            <a:pPr marL="0" indent="0">
              <a:buNone/>
            </a:pPr>
            <a:r>
              <a:rPr lang="en-US" sz="2000" dirty="0"/>
              <a:t>Projection</a:t>
            </a:r>
          </a:p>
          <a:p>
            <a:pPr marL="0" indent="0">
              <a:buNone/>
            </a:pPr>
            <a:endParaRPr lang="en-US" sz="2000" dirty="0"/>
          </a:p>
        </p:txBody>
      </p:sp>
      <p:sp>
        <p:nvSpPr>
          <p:cNvPr id="3" name="Title 2"/>
          <p:cNvSpPr>
            <a:spLocks noGrp="1"/>
          </p:cNvSpPr>
          <p:nvPr>
            <p:ph type="title"/>
          </p:nvPr>
        </p:nvSpPr>
        <p:spPr/>
        <p:txBody>
          <a:bodyPr/>
          <a:lstStyle/>
          <a:p>
            <a:r>
              <a:rPr lang="en-US" dirty="0"/>
              <a:t>Query Expressiveness</a:t>
            </a:r>
          </a:p>
        </p:txBody>
      </p:sp>
      <p:sp>
        <p:nvSpPr>
          <p:cNvPr id="4" name="Rectangle 3">
            <a:extLst>
              <a:ext uri="{FF2B5EF4-FFF2-40B4-BE49-F238E27FC236}">
                <a16:creationId xmlns:a16="http://schemas.microsoft.com/office/drawing/2014/main" id="{E862B7F3-C7A0-4290-BD83-171E81F26289}"/>
              </a:ext>
            </a:extLst>
          </p:cNvPr>
          <p:cNvSpPr/>
          <p:nvPr/>
        </p:nvSpPr>
        <p:spPr>
          <a:xfrm>
            <a:off x="3943350" y="2226469"/>
            <a:ext cx="4572000" cy="1477328"/>
          </a:xfrm>
          <a:prstGeom prst="rect">
            <a:avLst/>
          </a:prstGeom>
        </p:spPr>
        <p:txBody>
          <a:bodyPr>
            <a:spAutoFit/>
          </a:bodyPr>
          <a:lstStyle/>
          <a:p>
            <a:r>
              <a:rPr lang="en-US" sz="1800" dirty="0" err="1">
                <a:solidFill>
                  <a:srgbClr val="0000FF"/>
                </a:solidFill>
              </a:rPr>
              <a:t>var</a:t>
            </a:r>
            <a:r>
              <a:rPr lang="en-US" sz="1800" dirty="0">
                <a:solidFill>
                  <a:prstClr val="black"/>
                </a:solidFill>
              </a:rPr>
              <a:t> result = </a:t>
            </a:r>
            <a:r>
              <a:rPr lang="en-US" sz="1800" dirty="0">
                <a:solidFill>
                  <a:srgbClr val="0000FF"/>
                </a:solidFill>
              </a:rPr>
              <a:t>from</a:t>
            </a:r>
            <a:r>
              <a:rPr lang="en-US" sz="1800" dirty="0">
                <a:solidFill>
                  <a:prstClr val="black"/>
                </a:solidFill>
              </a:rPr>
              <a:t> e </a:t>
            </a:r>
            <a:r>
              <a:rPr lang="en-US" sz="1800" dirty="0">
                <a:solidFill>
                  <a:srgbClr val="0000FF"/>
                </a:solidFill>
              </a:rPr>
              <a:t>in</a:t>
            </a:r>
            <a:r>
              <a:rPr lang="en-US" sz="1800" dirty="0">
                <a:solidFill>
                  <a:prstClr val="black"/>
                </a:solidFill>
              </a:rPr>
              <a:t> </a:t>
            </a:r>
            <a:r>
              <a:rPr lang="en-US" sz="1800" dirty="0" err="1">
                <a:solidFill>
                  <a:prstClr val="black"/>
                </a:solidFill>
              </a:rPr>
              <a:t>inputStream</a:t>
            </a:r>
            <a:endParaRPr lang="en-US" sz="1800" dirty="0">
              <a:solidFill>
                <a:prstClr val="black"/>
              </a:solidFill>
            </a:endParaRPr>
          </a:p>
          <a:p>
            <a:r>
              <a:rPr lang="en-US" sz="1800" dirty="0">
                <a:solidFill>
                  <a:prstClr val="black"/>
                </a:solidFill>
              </a:rPr>
              <a:t>             </a:t>
            </a:r>
            <a:r>
              <a:rPr lang="en-US" sz="1800" dirty="0">
                <a:solidFill>
                  <a:srgbClr val="0000FF"/>
                </a:solidFill>
              </a:rPr>
              <a:t>where</a:t>
            </a:r>
            <a:r>
              <a:rPr lang="en-US" sz="1800" dirty="0">
                <a:solidFill>
                  <a:prstClr val="black"/>
                </a:solidFill>
              </a:rPr>
              <a:t> e.id &gt; 3</a:t>
            </a:r>
          </a:p>
          <a:p>
            <a:r>
              <a:rPr lang="en-US" sz="1800" dirty="0">
                <a:solidFill>
                  <a:prstClr val="black"/>
                </a:solidFill>
              </a:rPr>
              <a:t>             </a:t>
            </a:r>
            <a:r>
              <a:rPr lang="en-US" sz="1800" dirty="0">
                <a:solidFill>
                  <a:srgbClr val="0000FF"/>
                </a:solidFill>
              </a:rPr>
              <a:t>select</a:t>
            </a:r>
            <a:r>
              <a:rPr lang="en-US" sz="1800" dirty="0">
                <a:solidFill>
                  <a:prstClr val="black"/>
                </a:solidFill>
              </a:rPr>
              <a:t> </a:t>
            </a:r>
            <a:r>
              <a:rPr lang="en-US" sz="1800" dirty="0">
                <a:solidFill>
                  <a:srgbClr val="0000FF"/>
                </a:solidFill>
              </a:rPr>
              <a:t>new</a:t>
            </a:r>
            <a:r>
              <a:rPr lang="en-US" sz="1800" dirty="0">
                <a:solidFill>
                  <a:prstClr val="black"/>
                </a:solidFill>
              </a:rPr>
              <a:t> {</a:t>
            </a:r>
          </a:p>
          <a:p>
            <a:r>
              <a:rPr lang="en-US" sz="1800" dirty="0">
                <a:solidFill>
                  <a:prstClr val="black"/>
                </a:solidFill>
              </a:rPr>
              <a:t>	         id = e.id,</a:t>
            </a:r>
          </a:p>
          <a:p>
            <a:r>
              <a:rPr lang="en-US" sz="1800" dirty="0">
                <a:solidFill>
                  <a:prstClr val="black"/>
                </a:solidFill>
              </a:rPr>
              <a:t>                          W = (</a:t>
            </a:r>
            <a:r>
              <a:rPr lang="en-US" sz="1800" dirty="0">
                <a:solidFill>
                  <a:srgbClr val="0000FF"/>
                </a:solidFill>
              </a:rPr>
              <a:t>double</a:t>
            </a:r>
            <a:r>
              <a:rPr lang="en-US" sz="1800" dirty="0">
                <a:solidFill>
                  <a:prstClr val="black"/>
                </a:solidFill>
              </a:rPr>
              <a:t>)</a:t>
            </a:r>
            <a:r>
              <a:rPr lang="en-US" sz="1800" dirty="0" err="1">
                <a:solidFill>
                  <a:prstClr val="black"/>
                </a:solidFill>
              </a:rPr>
              <a:t>e.intW</a:t>
            </a:r>
            <a:r>
              <a:rPr lang="en-US" sz="1800" dirty="0">
                <a:solidFill>
                  <a:prstClr val="black"/>
                </a:solidFill>
              </a:rPr>
              <a:t> / 10 };</a:t>
            </a:r>
            <a:endParaRPr lang="en-US" sz="1500" dirty="0"/>
          </a:p>
        </p:txBody>
      </p:sp>
      <p:sp>
        <p:nvSpPr>
          <p:cNvPr id="6" name="Rectangle 5">
            <a:extLst>
              <a:ext uri="{FF2B5EF4-FFF2-40B4-BE49-F238E27FC236}">
                <a16:creationId xmlns:a16="http://schemas.microsoft.com/office/drawing/2014/main" id="{57594BCF-B5C0-4B0D-B06A-839BA72A2A8F}"/>
              </a:ext>
            </a:extLst>
          </p:cNvPr>
          <p:cNvSpPr/>
          <p:nvPr/>
        </p:nvSpPr>
        <p:spPr>
          <a:xfrm>
            <a:off x="3943350" y="4022426"/>
            <a:ext cx="4572000" cy="2031325"/>
          </a:xfrm>
          <a:prstGeom prst="rect">
            <a:avLst/>
          </a:prstGeom>
        </p:spPr>
        <p:txBody>
          <a:bodyPr>
            <a:spAutoFit/>
          </a:bodyPr>
          <a:lstStyle/>
          <a:p>
            <a:r>
              <a:rPr lang="en-US" sz="1800" dirty="0" err="1">
                <a:solidFill>
                  <a:srgbClr val="0000FF"/>
                </a:solidFill>
              </a:rPr>
              <a:t>var</a:t>
            </a:r>
            <a:r>
              <a:rPr lang="en-US" sz="1800" dirty="0">
                <a:solidFill>
                  <a:prstClr val="black"/>
                </a:solidFill>
              </a:rPr>
              <a:t> result = </a:t>
            </a:r>
            <a:r>
              <a:rPr lang="en-US" sz="1800" dirty="0">
                <a:solidFill>
                  <a:srgbClr val="0000FF"/>
                </a:solidFill>
              </a:rPr>
              <a:t>from</a:t>
            </a:r>
            <a:r>
              <a:rPr lang="en-US" sz="1800" dirty="0">
                <a:solidFill>
                  <a:prstClr val="black"/>
                </a:solidFill>
              </a:rPr>
              <a:t> </a:t>
            </a:r>
            <a:r>
              <a:rPr lang="en-US" sz="1800" dirty="0" err="1">
                <a:solidFill>
                  <a:prstClr val="black"/>
                </a:solidFill>
              </a:rPr>
              <a:t>eLeft</a:t>
            </a:r>
            <a:r>
              <a:rPr lang="en-US" sz="1800" dirty="0">
                <a:solidFill>
                  <a:prstClr val="black"/>
                </a:solidFill>
              </a:rPr>
              <a:t> </a:t>
            </a:r>
            <a:r>
              <a:rPr lang="en-US" sz="1800" dirty="0">
                <a:solidFill>
                  <a:srgbClr val="0000FF"/>
                </a:solidFill>
              </a:rPr>
              <a:t>in</a:t>
            </a:r>
            <a:r>
              <a:rPr lang="en-US" sz="1800" dirty="0">
                <a:solidFill>
                  <a:prstClr val="black"/>
                </a:solidFill>
              </a:rPr>
              <a:t> inputStream1</a:t>
            </a:r>
          </a:p>
          <a:p>
            <a:r>
              <a:rPr lang="en-US" sz="1800" dirty="0">
                <a:solidFill>
                  <a:prstClr val="black"/>
                </a:solidFill>
              </a:rPr>
              <a:t>                     </a:t>
            </a:r>
            <a:r>
              <a:rPr lang="en-US" sz="1800" dirty="0">
                <a:solidFill>
                  <a:srgbClr val="0000FF"/>
                </a:solidFill>
              </a:rPr>
              <a:t>join</a:t>
            </a:r>
            <a:r>
              <a:rPr lang="en-US" sz="1800" dirty="0">
                <a:solidFill>
                  <a:prstClr val="black"/>
                </a:solidFill>
              </a:rPr>
              <a:t> </a:t>
            </a:r>
            <a:r>
              <a:rPr lang="en-US" sz="1800" dirty="0" err="1">
                <a:solidFill>
                  <a:prstClr val="black"/>
                </a:solidFill>
              </a:rPr>
              <a:t>eRight</a:t>
            </a:r>
            <a:r>
              <a:rPr lang="en-US" sz="1800" dirty="0">
                <a:solidFill>
                  <a:prstClr val="black"/>
                </a:solidFill>
              </a:rPr>
              <a:t> </a:t>
            </a:r>
            <a:r>
              <a:rPr lang="en-US" sz="1800" dirty="0">
                <a:solidFill>
                  <a:srgbClr val="0000FF"/>
                </a:solidFill>
              </a:rPr>
              <a:t>in</a:t>
            </a:r>
            <a:r>
              <a:rPr lang="en-US" sz="1800" dirty="0">
                <a:solidFill>
                  <a:prstClr val="black"/>
                </a:solidFill>
              </a:rPr>
              <a:t> inputStream2</a:t>
            </a:r>
          </a:p>
          <a:p>
            <a:r>
              <a:rPr lang="en-US" sz="1800" dirty="0">
                <a:solidFill>
                  <a:prstClr val="black"/>
                </a:solidFill>
              </a:rPr>
              <a:t>                     </a:t>
            </a:r>
            <a:r>
              <a:rPr lang="en-US" sz="1800" dirty="0">
                <a:solidFill>
                  <a:srgbClr val="0000FF"/>
                </a:solidFill>
              </a:rPr>
              <a:t>on</a:t>
            </a:r>
            <a:r>
              <a:rPr lang="en-US" sz="1800" dirty="0">
                <a:solidFill>
                  <a:prstClr val="black"/>
                </a:solidFill>
              </a:rPr>
              <a:t> eLeft.id </a:t>
            </a:r>
            <a:r>
              <a:rPr lang="en-US" sz="1800" dirty="0">
                <a:solidFill>
                  <a:srgbClr val="0000FF"/>
                </a:solidFill>
              </a:rPr>
              <a:t>equals</a:t>
            </a:r>
            <a:r>
              <a:rPr lang="en-US" sz="1800" dirty="0">
                <a:solidFill>
                  <a:prstClr val="black"/>
                </a:solidFill>
              </a:rPr>
              <a:t> eRight.id</a:t>
            </a:r>
          </a:p>
          <a:p>
            <a:r>
              <a:rPr lang="en-US" sz="1800" dirty="0">
                <a:solidFill>
                  <a:prstClr val="black"/>
                </a:solidFill>
              </a:rPr>
              <a:t>                     </a:t>
            </a:r>
            <a:r>
              <a:rPr lang="en-US" sz="1800" dirty="0">
                <a:solidFill>
                  <a:srgbClr val="0000FF"/>
                </a:solidFill>
              </a:rPr>
              <a:t>select</a:t>
            </a:r>
            <a:r>
              <a:rPr lang="en-US" sz="1800" dirty="0">
                <a:solidFill>
                  <a:prstClr val="black"/>
                </a:solidFill>
              </a:rPr>
              <a:t> </a:t>
            </a:r>
            <a:r>
              <a:rPr lang="en-US" sz="1800" dirty="0">
                <a:solidFill>
                  <a:srgbClr val="0000FF"/>
                </a:solidFill>
              </a:rPr>
              <a:t>new</a:t>
            </a:r>
            <a:r>
              <a:rPr lang="en-US" sz="1800" dirty="0">
                <a:solidFill>
                  <a:prstClr val="black"/>
                </a:solidFill>
              </a:rPr>
              <a:t> { </a:t>
            </a:r>
          </a:p>
          <a:p>
            <a:r>
              <a:rPr lang="en-US" sz="1800" dirty="0">
                <a:solidFill>
                  <a:prstClr val="black"/>
                </a:solidFill>
              </a:rPr>
              <a:t>		id = eLeft.id,</a:t>
            </a:r>
          </a:p>
          <a:p>
            <a:r>
              <a:rPr lang="en-US" sz="1800" dirty="0">
                <a:solidFill>
                  <a:prstClr val="black"/>
                </a:solidFill>
              </a:rPr>
              <a:t>                          	diff = </a:t>
            </a:r>
            <a:r>
              <a:rPr lang="en-US" sz="1800" dirty="0" err="1">
                <a:solidFill>
                  <a:prstClr val="black"/>
                </a:solidFill>
              </a:rPr>
              <a:t>eLeft.W</a:t>
            </a:r>
            <a:r>
              <a:rPr lang="en-US" sz="1800" dirty="0">
                <a:solidFill>
                  <a:prstClr val="black"/>
                </a:solidFill>
              </a:rPr>
              <a:t> - </a:t>
            </a:r>
            <a:r>
              <a:rPr lang="en-US" sz="1800" dirty="0" err="1">
                <a:solidFill>
                  <a:prstClr val="black"/>
                </a:solidFill>
              </a:rPr>
              <a:t>eRight.w</a:t>
            </a:r>
            <a:r>
              <a:rPr lang="en-US" sz="1800" dirty="0">
                <a:solidFill>
                  <a:prstClr val="black"/>
                </a:solidFill>
              </a:rPr>
              <a:t> };</a:t>
            </a:r>
            <a:endParaRPr lang="en-US" sz="1500" dirty="0"/>
          </a:p>
        </p:txBody>
      </p:sp>
    </p:spTree>
    <p:extLst>
      <p:ext uri="{BB962C8B-B14F-4D97-AF65-F5344CB8AC3E}">
        <p14:creationId xmlns:p14="http://schemas.microsoft.com/office/powerpoint/2010/main" val="316016803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n-lt"/>
              </a:rPr>
              <a:t>Time Windows</a:t>
            </a:r>
          </a:p>
        </p:txBody>
      </p:sp>
      <p:sp>
        <p:nvSpPr>
          <p:cNvPr id="29" name="Rectangle 28">
            <a:extLst>
              <a:ext uri="{FF2B5EF4-FFF2-40B4-BE49-F238E27FC236}">
                <a16:creationId xmlns:a16="http://schemas.microsoft.com/office/drawing/2014/main" id="{DCAEA20B-8461-4CC9-A97A-0B315C6F4F0E}"/>
              </a:ext>
            </a:extLst>
          </p:cNvPr>
          <p:cNvSpPr/>
          <p:nvPr/>
        </p:nvSpPr>
        <p:spPr>
          <a:xfrm>
            <a:off x="1714646" y="5200462"/>
            <a:ext cx="5714708" cy="903571"/>
          </a:xfrm>
          <a:prstGeom prst="rect">
            <a:avLst/>
          </a:prstGeom>
        </p:spPr>
        <p:txBody>
          <a:bodyPr wrap="square" lIns="67236" tIns="33618" rIns="67236" bIns="33618">
            <a:spAutoFit/>
          </a:bodyPr>
          <a:lstStyle/>
          <a:p>
            <a:r>
              <a:rPr lang="en-US" sz="1800" dirty="0">
                <a:solidFill>
                  <a:srgbClr val="7030A0"/>
                </a:solidFill>
                <a:latin typeface="Consolas"/>
              </a:rPr>
              <a:t>SELECT</a:t>
            </a:r>
            <a:r>
              <a:rPr lang="en-US" sz="1800" dirty="0">
                <a:solidFill>
                  <a:schemeClr val="tx2">
                    <a:lumMod val="75000"/>
                  </a:schemeClr>
                </a:solidFill>
                <a:latin typeface="Consolas"/>
              </a:rPr>
              <a:t> </a:t>
            </a:r>
            <a:r>
              <a:rPr lang="en-US" sz="1800" dirty="0" err="1">
                <a:latin typeface="Consolas"/>
              </a:rPr>
              <a:t>TollId</a:t>
            </a:r>
            <a:r>
              <a:rPr lang="en-US" sz="1800" dirty="0">
                <a:latin typeface="Consolas"/>
              </a:rPr>
              <a:t>, </a:t>
            </a:r>
            <a:r>
              <a:rPr lang="en-US" sz="1800" dirty="0">
                <a:solidFill>
                  <a:srgbClr val="7030A0"/>
                </a:solidFill>
                <a:latin typeface="Consolas"/>
              </a:rPr>
              <a:t>COUNT</a:t>
            </a:r>
            <a:r>
              <a:rPr lang="en-US" sz="1800" dirty="0">
                <a:latin typeface="Consolas"/>
              </a:rPr>
              <a:t>(*) </a:t>
            </a:r>
            <a:r>
              <a:rPr lang="en-US" sz="1800" dirty="0">
                <a:solidFill>
                  <a:srgbClr val="7030A0"/>
                </a:solidFill>
                <a:latin typeface="Consolas"/>
              </a:rPr>
              <a:t>FROM</a:t>
            </a:r>
            <a:r>
              <a:rPr lang="en-US" sz="1800" dirty="0">
                <a:solidFill>
                  <a:schemeClr val="tx2">
                    <a:lumMod val="75000"/>
                  </a:schemeClr>
                </a:solidFill>
                <a:latin typeface="Consolas"/>
              </a:rPr>
              <a:t> </a:t>
            </a:r>
            <a:r>
              <a:rPr lang="en-US" sz="1800" dirty="0" err="1">
                <a:latin typeface="Consolas"/>
              </a:rPr>
              <a:t>EntryStream</a:t>
            </a:r>
            <a:r>
              <a:rPr lang="en-US" sz="1800" dirty="0">
                <a:latin typeface="Consolas"/>
              </a:rPr>
              <a:t> </a:t>
            </a:r>
          </a:p>
          <a:p>
            <a:r>
              <a:rPr lang="en-US" sz="1800" dirty="0">
                <a:solidFill>
                  <a:srgbClr val="7030A0"/>
                </a:solidFill>
                <a:latin typeface="Consolas"/>
              </a:rPr>
              <a:t>TIMESTAMP BY </a:t>
            </a:r>
            <a:r>
              <a:rPr lang="en-US" sz="1800" dirty="0" err="1">
                <a:latin typeface="Consolas"/>
              </a:rPr>
              <a:t>EntryTime</a:t>
            </a:r>
            <a:endParaRPr lang="en-US" sz="1800" dirty="0">
              <a:latin typeface="Consolas"/>
            </a:endParaRPr>
          </a:p>
          <a:p>
            <a:pPr>
              <a:lnSpc>
                <a:spcPct val="107000"/>
              </a:lnSpc>
              <a:spcAft>
                <a:spcPts val="441"/>
              </a:spcAft>
            </a:pPr>
            <a:r>
              <a:rPr lang="en-US" sz="1800" dirty="0">
                <a:solidFill>
                  <a:srgbClr val="7030A0"/>
                </a:solidFill>
                <a:latin typeface="Consolas"/>
              </a:rPr>
              <a:t>GROUP BY</a:t>
            </a:r>
            <a:r>
              <a:rPr lang="en-US" sz="1800" dirty="0">
                <a:solidFill>
                  <a:schemeClr val="tx2">
                    <a:lumMod val="75000"/>
                  </a:schemeClr>
                </a:solidFill>
                <a:latin typeface="Consolas"/>
              </a:rPr>
              <a:t> </a:t>
            </a:r>
            <a:r>
              <a:rPr lang="en-US" sz="1800" dirty="0" err="1">
                <a:latin typeface="Consolas"/>
              </a:rPr>
              <a:t>TollId</a:t>
            </a:r>
            <a:r>
              <a:rPr lang="en-US" sz="1800" dirty="0">
                <a:latin typeface="Consolas"/>
              </a:rPr>
              <a:t>,</a:t>
            </a:r>
            <a:r>
              <a:rPr lang="en-US" sz="1800" dirty="0">
                <a:solidFill>
                  <a:schemeClr val="tx2">
                    <a:lumMod val="75000"/>
                  </a:schemeClr>
                </a:solidFill>
                <a:latin typeface="Consolas"/>
              </a:rPr>
              <a:t> </a:t>
            </a:r>
            <a:r>
              <a:rPr lang="en-US" sz="1800" dirty="0" err="1">
                <a:solidFill>
                  <a:srgbClr val="7030A0"/>
                </a:solidFill>
                <a:latin typeface="Consolas"/>
              </a:rPr>
              <a:t>TumblingWindow</a:t>
            </a:r>
            <a:r>
              <a:rPr lang="en-US" sz="1800" dirty="0">
                <a:latin typeface="Consolas"/>
              </a:rPr>
              <a:t>(second,10)</a:t>
            </a:r>
          </a:p>
        </p:txBody>
      </p:sp>
      <p:sp>
        <p:nvSpPr>
          <p:cNvPr id="30" name="Rectangle 29">
            <a:extLst>
              <a:ext uri="{FF2B5EF4-FFF2-40B4-BE49-F238E27FC236}">
                <a16:creationId xmlns:a16="http://schemas.microsoft.com/office/drawing/2014/main" id="{E4FE0644-731E-4BE9-BE26-E96B1CF7FE74}"/>
              </a:ext>
            </a:extLst>
          </p:cNvPr>
          <p:cNvSpPr/>
          <p:nvPr/>
        </p:nvSpPr>
        <p:spPr>
          <a:xfrm>
            <a:off x="1237429" y="4633500"/>
            <a:ext cx="6406733" cy="344892"/>
          </a:xfrm>
          <a:prstGeom prst="rect">
            <a:avLst/>
          </a:prstGeom>
        </p:spPr>
        <p:txBody>
          <a:bodyPr wrap="none" lIns="67236" tIns="33618" rIns="67236" bIns="33618">
            <a:spAutoFit/>
          </a:bodyPr>
          <a:lstStyle/>
          <a:p>
            <a:r>
              <a:rPr lang="en-US" sz="1800" dirty="0">
                <a:ea typeface="Times New Roman" panose="02020603050405020304" pitchFamily="18" charset="0"/>
                <a:cs typeface="Times New Roman" panose="02020603050405020304" pitchFamily="18" charset="0"/>
              </a:rPr>
              <a:t>How many vehicles entered each toll both every 10 seconds?</a:t>
            </a:r>
            <a:endParaRPr lang="en-US" sz="1800" dirty="0"/>
          </a:p>
        </p:txBody>
      </p:sp>
      <p:grpSp>
        <p:nvGrpSpPr>
          <p:cNvPr id="31" name="Group 30">
            <a:extLst>
              <a:ext uri="{FF2B5EF4-FFF2-40B4-BE49-F238E27FC236}">
                <a16:creationId xmlns:a16="http://schemas.microsoft.com/office/drawing/2014/main" id="{817ED536-AF32-4FEC-8ADF-98BBC8B53D6A}"/>
              </a:ext>
            </a:extLst>
          </p:cNvPr>
          <p:cNvGrpSpPr/>
          <p:nvPr/>
        </p:nvGrpSpPr>
        <p:grpSpPr>
          <a:xfrm>
            <a:off x="1524000" y="1550816"/>
            <a:ext cx="6276972" cy="2751068"/>
            <a:chOff x="302422" y="1412770"/>
            <a:chExt cx="6808790" cy="3252944"/>
          </a:xfrm>
        </p:grpSpPr>
        <p:sp>
          <p:nvSpPr>
            <p:cNvPr id="32" name="Rounded Rectangle 8">
              <a:extLst>
                <a:ext uri="{FF2B5EF4-FFF2-40B4-BE49-F238E27FC236}">
                  <a16:creationId xmlns:a16="http://schemas.microsoft.com/office/drawing/2014/main" id="{9AE549A1-7730-4DC4-9F14-43FC7BBBACAF}"/>
                </a:ext>
              </a:extLst>
            </p:cNvPr>
            <p:cNvSpPr/>
            <p:nvPr/>
          </p:nvSpPr>
          <p:spPr bwMode="auto">
            <a:xfrm>
              <a:off x="362738" y="3474950"/>
              <a:ext cx="1947944"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00"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33" name="Rectangle 32">
              <a:extLst>
                <a:ext uri="{FF2B5EF4-FFF2-40B4-BE49-F238E27FC236}">
                  <a16:creationId xmlns:a16="http://schemas.microsoft.com/office/drawing/2014/main" id="{C2AC2484-9653-4404-84B0-BC2037682042}"/>
                </a:ext>
              </a:extLst>
            </p:cNvPr>
            <p:cNvSpPr/>
            <p:nvPr/>
          </p:nvSpPr>
          <p:spPr bwMode="auto">
            <a:xfrm>
              <a:off x="501539" y="24927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1</a:t>
              </a:r>
            </a:p>
          </p:txBody>
        </p:sp>
        <p:sp>
          <p:nvSpPr>
            <p:cNvPr id="34" name="Rectangle 33">
              <a:extLst>
                <a:ext uri="{FF2B5EF4-FFF2-40B4-BE49-F238E27FC236}">
                  <a16:creationId xmlns:a16="http://schemas.microsoft.com/office/drawing/2014/main" id="{6B55FFFF-FABB-4158-8706-050EE17198D3}"/>
                </a:ext>
              </a:extLst>
            </p:cNvPr>
            <p:cNvSpPr/>
            <p:nvPr/>
          </p:nvSpPr>
          <p:spPr bwMode="auto">
            <a:xfrm>
              <a:off x="830109" y="24927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5</a:t>
              </a:r>
            </a:p>
          </p:txBody>
        </p:sp>
        <p:sp>
          <p:nvSpPr>
            <p:cNvPr id="35" name="Rectangle 34">
              <a:extLst>
                <a:ext uri="{FF2B5EF4-FFF2-40B4-BE49-F238E27FC236}">
                  <a16:creationId xmlns:a16="http://schemas.microsoft.com/office/drawing/2014/main" id="{401B21F5-5D75-4255-AD88-0E24B1572EE4}"/>
                </a:ext>
              </a:extLst>
            </p:cNvPr>
            <p:cNvSpPr/>
            <p:nvPr/>
          </p:nvSpPr>
          <p:spPr bwMode="auto">
            <a:xfrm>
              <a:off x="1477256" y="24927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4</a:t>
              </a:r>
            </a:p>
          </p:txBody>
        </p:sp>
        <p:sp>
          <p:nvSpPr>
            <p:cNvPr id="36" name="Rectangle 35">
              <a:extLst>
                <a:ext uri="{FF2B5EF4-FFF2-40B4-BE49-F238E27FC236}">
                  <a16:creationId xmlns:a16="http://schemas.microsoft.com/office/drawing/2014/main" id="{D35EA4B6-717A-45F1-9FFD-ACA78D2138A7}"/>
                </a:ext>
              </a:extLst>
            </p:cNvPr>
            <p:cNvSpPr/>
            <p:nvPr/>
          </p:nvSpPr>
          <p:spPr bwMode="auto">
            <a:xfrm>
              <a:off x="1997587" y="24927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2</a:t>
              </a:r>
            </a:p>
          </p:txBody>
        </p:sp>
        <p:sp>
          <p:nvSpPr>
            <p:cNvPr id="37" name="Rectangle 36">
              <a:extLst>
                <a:ext uri="{FF2B5EF4-FFF2-40B4-BE49-F238E27FC236}">
                  <a16:creationId xmlns:a16="http://schemas.microsoft.com/office/drawing/2014/main" id="{E8372F34-A5F9-4ED3-8329-B72F82A9C832}"/>
                </a:ext>
              </a:extLst>
            </p:cNvPr>
            <p:cNvSpPr/>
            <p:nvPr/>
          </p:nvSpPr>
          <p:spPr bwMode="auto">
            <a:xfrm>
              <a:off x="1726508" y="24927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6</a:t>
              </a:r>
            </a:p>
          </p:txBody>
        </p:sp>
        <p:sp>
          <p:nvSpPr>
            <p:cNvPr id="38" name="Rectangle 37">
              <a:extLst>
                <a:ext uri="{FF2B5EF4-FFF2-40B4-BE49-F238E27FC236}">
                  <a16:creationId xmlns:a16="http://schemas.microsoft.com/office/drawing/2014/main" id="{CE9842E6-2D21-42D8-82C5-D0E79A5AF14C}"/>
                </a:ext>
              </a:extLst>
            </p:cNvPr>
            <p:cNvSpPr/>
            <p:nvPr/>
          </p:nvSpPr>
          <p:spPr bwMode="auto">
            <a:xfrm>
              <a:off x="3481660" y="24927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8</a:t>
              </a:r>
            </a:p>
          </p:txBody>
        </p:sp>
        <p:sp>
          <p:nvSpPr>
            <p:cNvPr id="39" name="Rectangle 38">
              <a:extLst>
                <a:ext uri="{FF2B5EF4-FFF2-40B4-BE49-F238E27FC236}">
                  <a16:creationId xmlns:a16="http://schemas.microsoft.com/office/drawing/2014/main" id="{51CD9D48-EBEB-4E7D-84AE-142DFE650B14}"/>
                </a:ext>
              </a:extLst>
            </p:cNvPr>
            <p:cNvSpPr/>
            <p:nvPr/>
          </p:nvSpPr>
          <p:spPr bwMode="auto">
            <a:xfrm>
              <a:off x="3746087" y="24927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6</a:t>
              </a:r>
            </a:p>
          </p:txBody>
        </p:sp>
        <p:sp>
          <p:nvSpPr>
            <p:cNvPr id="40" name="Rectangle 39">
              <a:extLst>
                <a:ext uri="{FF2B5EF4-FFF2-40B4-BE49-F238E27FC236}">
                  <a16:creationId xmlns:a16="http://schemas.microsoft.com/office/drawing/2014/main" id="{4342D454-5294-43CC-94B6-4587A9725233}"/>
                </a:ext>
              </a:extLst>
            </p:cNvPr>
            <p:cNvSpPr/>
            <p:nvPr/>
          </p:nvSpPr>
          <p:spPr bwMode="auto">
            <a:xfrm>
              <a:off x="4484963" y="24914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5</a:t>
              </a:r>
            </a:p>
          </p:txBody>
        </p:sp>
        <p:cxnSp>
          <p:nvCxnSpPr>
            <p:cNvPr id="41" name="Straight Arrow Connector 40">
              <a:extLst>
                <a:ext uri="{FF2B5EF4-FFF2-40B4-BE49-F238E27FC236}">
                  <a16:creationId xmlns:a16="http://schemas.microsoft.com/office/drawing/2014/main" id="{F5D2FE00-815A-403E-855D-A410FECBC224}"/>
                </a:ext>
              </a:extLst>
            </p:cNvPr>
            <p:cNvCxnSpPr>
              <a:stCxn id="75" idx="6"/>
            </p:cNvCxnSpPr>
            <p:nvPr/>
          </p:nvCxnSpPr>
          <p:spPr>
            <a:xfrm flipV="1">
              <a:off x="423056" y="3112188"/>
              <a:ext cx="5961949" cy="14096"/>
            </a:xfrm>
            <a:prstGeom prst="straightConnector1">
              <a:avLst/>
            </a:prstGeom>
            <a:ln>
              <a:headEnd type="none"/>
              <a:tailEnd type="triangle"/>
            </a:ln>
          </p:spPr>
          <p:style>
            <a:lnRef idx="2">
              <a:schemeClr val="dk1"/>
            </a:lnRef>
            <a:fillRef idx="1">
              <a:schemeClr val="lt1"/>
            </a:fillRef>
            <a:effectRef idx="0">
              <a:schemeClr val="dk1"/>
            </a:effectRef>
            <a:fontRef idx="minor">
              <a:schemeClr val="dk1"/>
            </a:fontRef>
          </p:style>
        </p:cxnSp>
        <p:sp>
          <p:nvSpPr>
            <p:cNvPr id="42" name="TextBox 18">
              <a:extLst>
                <a:ext uri="{FF2B5EF4-FFF2-40B4-BE49-F238E27FC236}">
                  <a16:creationId xmlns:a16="http://schemas.microsoft.com/office/drawing/2014/main" id="{8DF245DC-7842-4F54-9BCF-0DF5F460167A}"/>
                </a:ext>
              </a:extLst>
            </p:cNvPr>
            <p:cNvSpPr txBox="1"/>
            <p:nvPr/>
          </p:nvSpPr>
          <p:spPr>
            <a:xfrm>
              <a:off x="324057" y="2798180"/>
              <a:ext cx="71855"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0</a:t>
              </a:r>
            </a:p>
          </p:txBody>
        </p:sp>
        <p:sp>
          <p:nvSpPr>
            <p:cNvPr id="43" name="TextBox 19">
              <a:extLst>
                <a:ext uri="{FF2B5EF4-FFF2-40B4-BE49-F238E27FC236}">
                  <a16:creationId xmlns:a16="http://schemas.microsoft.com/office/drawing/2014/main" id="{8E1291C2-7B52-4255-9088-7846571D0D3C}"/>
                </a:ext>
              </a:extLst>
            </p:cNvPr>
            <p:cNvSpPr txBox="1"/>
            <p:nvPr/>
          </p:nvSpPr>
          <p:spPr>
            <a:xfrm>
              <a:off x="1251131" y="2798180"/>
              <a:ext cx="71855"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5</a:t>
              </a:r>
            </a:p>
          </p:txBody>
        </p:sp>
        <p:sp>
          <p:nvSpPr>
            <p:cNvPr id="44" name="TextBox 20">
              <a:extLst>
                <a:ext uri="{FF2B5EF4-FFF2-40B4-BE49-F238E27FC236}">
                  <a16:creationId xmlns:a16="http://schemas.microsoft.com/office/drawing/2014/main" id="{6D3B2B50-A59A-4688-9CB5-6A5F5C7D7234}"/>
                </a:ext>
              </a:extLst>
            </p:cNvPr>
            <p:cNvSpPr txBox="1"/>
            <p:nvPr/>
          </p:nvSpPr>
          <p:spPr>
            <a:xfrm>
              <a:off x="4150873" y="2798180"/>
              <a:ext cx="143708"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20</a:t>
              </a:r>
            </a:p>
          </p:txBody>
        </p:sp>
        <p:sp>
          <p:nvSpPr>
            <p:cNvPr id="45" name="TextBox 21">
              <a:extLst>
                <a:ext uri="{FF2B5EF4-FFF2-40B4-BE49-F238E27FC236}">
                  <a16:creationId xmlns:a16="http://schemas.microsoft.com/office/drawing/2014/main" id="{E7ABA7FC-044A-4064-ADCA-51B9C6A30E37}"/>
                </a:ext>
              </a:extLst>
            </p:cNvPr>
            <p:cNvSpPr txBox="1"/>
            <p:nvPr/>
          </p:nvSpPr>
          <p:spPr>
            <a:xfrm>
              <a:off x="2224800" y="2798180"/>
              <a:ext cx="143708"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10</a:t>
              </a:r>
            </a:p>
          </p:txBody>
        </p:sp>
        <p:sp>
          <p:nvSpPr>
            <p:cNvPr id="46" name="TextBox 22">
              <a:extLst>
                <a:ext uri="{FF2B5EF4-FFF2-40B4-BE49-F238E27FC236}">
                  <a16:creationId xmlns:a16="http://schemas.microsoft.com/office/drawing/2014/main" id="{0A0900B5-4AA8-4491-A643-7B0DDE2BEDD9}"/>
                </a:ext>
              </a:extLst>
            </p:cNvPr>
            <p:cNvSpPr txBox="1"/>
            <p:nvPr/>
          </p:nvSpPr>
          <p:spPr>
            <a:xfrm>
              <a:off x="3187836" y="2798180"/>
              <a:ext cx="143708"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15</a:t>
              </a:r>
            </a:p>
          </p:txBody>
        </p:sp>
        <p:sp>
          <p:nvSpPr>
            <p:cNvPr id="47" name="TextBox 23">
              <a:extLst>
                <a:ext uri="{FF2B5EF4-FFF2-40B4-BE49-F238E27FC236}">
                  <a16:creationId xmlns:a16="http://schemas.microsoft.com/office/drawing/2014/main" id="{2AAD221D-F4D8-4572-9ECE-6B1C015DE748}"/>
                </a:ext>
              </a:extLst>
            </p:cNvPr>
            <p:cNvSpPr txBox="1"/>
            <p:nvPr/>
          </p:nvSpPr>
          <p:spPr>
            <a:xfrm>
              <a:off x="6237489" y="3169678"/>
              <a:ext cx="873723"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Time</a:t>
              </a:r>
              <a:r>
                <a:rPr kumimoji="0" lang="en-US" sz="1100" b="0" i="0" u="none" strike="noStrike" kern="0" cap="none" spc="-71" normalizeH="0" noProof="0" dirty="0">
                  <a:ln>
                    <a:noFill/>
                  </a:ln>
                  <a:solidFill>
                    <a:schemeClr val="tx1"/>
                  </a:solidFill>
                  <a:effectLst/>
                  <a:uLnTx/>
                  <a:uFillTx/>
                </a:rPr>
                <a:t> </a:t>
              </a:r>
              <a:r>
                <a:rPr kumimoji="0" lang="en-US" sz="1100" b="0" i="0" u="none" strike="noStrike" kern="0" cap="none" spc="-71" normalizeH="0" baseline="0" noProof="0" dirty="0">
                  <a:ln>
                    <a:noFill/>
                  </a:ln>
                  <a:solidFill>
                    <a:schemeClr val="tx1"/>
                  </a:solidFill>
                  <a:effectLst/>
                  <a:uLnTx/>
                  <a:uFillTx/>
                </a:rPr>
                <a:t>(seconds)</a:t>
              </a:r>
            </a:p>
          </p:txBody>
        </p:sp>
        <p:cxnSp>
          <p:nvCxnSpPr>
            <p:cNvPr id="48" name="Straight Connector 47">
              <a:extLst>
                <a:ext uri="{FF2B5EF4-FFF2-40B4-BE49-F238E27FC236}">
                  <a16:creationId xmlns:a16="http://schemas.microsoft.com/office/drawing/2014/main" id="{6114C47D-C7CE-45E6-A65E-B241AD68E80D}"/>
                </a:ext>
              </a:extLst>
            </p:cNvPr>
            <p:cNvCxnSpPr/>
            <p:nvPr/>
          </p:nvCxnSpPr>
          <p:spPr>
            <a:xfrm>
              <a:off x="362739" y="3121764"/>
              <a:ext cx="0" cy="353187"/>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cxnSp>
          <p:nvCxnSpPr>
            <p:cNvPr id="49" name="Straight Connector 48">
              <a:extLst>
                <a:ext uri="{FF2B5EF4-FFF2-40B4-BE49-F238E27FC236}">
                  <a16:creationId xmlns:a16="http://schemas.microsoft.com/office/drawing/2014/main" id="{3EABE62F-97BD-422B-AD4E-97E4F09DD834}"/>
                </a:ext>
              </a:extLst>
            </p:cNvPr>
            <p:cNvCxnSpPr/>
            <p:nvPr/>
          </p:nvCxnSpPr>
          <p:spPr>
            <a:xfrm flipH="1">
              <a:off x="4225882" y="3112187"/>
              <a:ext cx="4710" cy="770778"/>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50" name="Rectangle 49">
              <a:extLst>
                <a:ext uri="{FF2B5EF4-FFF2-40B4-BE49-F238E27FC236}">
                  <a16:creationId xmlns:a16="http://schemas.microsoft.com/office/drawing/2014/main" id="{F19BC954-4808-4786-915A-7ADC898ADD87}"/>
                </a:ext>
              </a:extLst>
            </p:cNvPr>
            <p:cNvSpPr/>
            <p:nvPr/>
          </p:nvSpPr>
          <p:spPr bwMode="auto">
            <a:xfrm>
              <a:off x="671537" y="3589530"/>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1</a:t>
              </a:r>
            </a:p>
          </p:txBody>
        </p:sp>
        <p:sp>
          <p:nvSpPr>
            <p:cNvPr id="51" name="Rectangle 50">
              <a:extLst>
                <a:ext uri="{FF2B5EF4-FFF2-40B4-BE49-F238E27FC236}">
                  <a16:creationId xmlns:a16="http://schemas.microsoft.com/office/drawing/2014/main" id="{661023B6-6479-426F-B9FB-FF3985A758CE}"/>
                </a:ext>
              </a:extLst>
            </p:cNvPr>
            <p:cNvSpPr/>
            <p:nvPr/>
          </p:nvSpPr>
          <p:spPr bwMode="auto">
            <a:xfrm>
              <a:off x="970962" y="3589530"/>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5</a:t>
              </a:r>
            </a:p>
          </p:txBody>
        </p:sp>
        <p:sp>
          <p:nvSpPr>
            <p:cNvPr id="52" name="Rectangle 51">
              <a:extLst>
                <a:ext uri="{FF2B5EF4-FFF2-40B4-BE49-F238E27FC236}">
                  <a16:creationId xmlns:a16="http://schemas.microsoft.com/office/drawing/2014/main" id="{9C49158A-C235-47E2-9000-D1F657A3F702}"/>
                </a:ext>
              </a:extLst>
            </p:cNvPr>
            <p:cNvSpPr/>
            <p:nvPr/>
          </p:nvSpPr>
          <p:spPr bwMode="auto">
            <a:xfrm>
              <a:off x="1258669" y="3589530"/>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4</a:t>
              </a:r>
            </a:p>
          </p:txBody>
        </p:sp>
        <p:sp>
          <p:nvSpPr>
            <p:cNvPr id="53" name="Rectangle 52">
              <a:extLst>
                <a:ext uri="{FF2B5EF4-FFF2-40B4-BE49-F238E27FC236}">
                  <a16:creationId xmlns:a16="http://schemas.microsoft.com/office/drawing/2014/main" id="{204062CD-B957-4332-947C-790930B1857A}"/>
                </a:ext>
              </a:extLst>
            </p:cNvPr>
            <p:cNvSpPr/>
            <p:nvPr/>
          </p:nvSpPr>
          <p:spPr bwMode="auto">
            <a:xfrm>
              <a:off x="1847003" y="3589530"/>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2</a:t>
              </a:r>
            </a:p>
          </p:txBody>
        </p:sp>
        <p:sp>
          <p:nvSpPr>
            <p:cNvPr id="54" name="Rectangle 53">
              <a:extLst>
                <a:ext uri="{FF2B5EF4-FFF2-40B4-BE49-F238E27FC236}">
                  <a16:creationId xmlns:a16="http://schemas.microsoft.com/office/drawing/2014/main" id="{AC54C916-4C49-4D29-8274-0E35BFA7EF3D}"/>
                </a:ext>
              </a:extLst>
            </p:cNvPr>
            <p:cNvSpPr/>
            <p:nvPr/>
          </p:nvSpPr>
          <p:spPr bwMode="auto">
            <a:xfrm>
              <a:off x="1546780" y="3589530"/>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6</a:t>
              </a:r>
            </a:p>
          </p:txBody>
        </p:sp>
        <p:sp>
          <p:nvSpPr>
            <p:cNvPr id="55" name="Rounded Rectangle 31">
              <a:extLst>
                <a:ext uri="{FF2B5EF4-FFF2-40B4-BE49-F238E27FC236}">
                  <a16:creationId xmlns:a16="http://schemas.microsoft.com/office/drawing/2014/main" id="{F888DD50-CDCF-477E-834F-FBC3FF1C6D15}"/>
                </a:ext>
              </a:extLst>
            </p:cNvPr>
            <p:cNvSpPr/>
            <p:nvPr/>
          </p:nvSpPr>
          <p:spPr bwMode="auto">
            <a:xfrm>
              <a:off x="2286360" y="3863018"/>
              <a:ext cx="1922222"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00"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56" name="Rectangle 55">
              <a:extLst>
                <a:ext uri="{FF2B5EF4-FFF2-40B4-BE49-F238E27FC236}">
                  <a16:creationId xmlns:a16="http://schemas.microsoft.com/office/drawing/2014/main" id="{3A2A1CC3-BE62-457F-AB17-96A62B44227B}"/>
                </a:ext>
              </a:extLst>
            </p:cNvPr>
            <p:cNvSpPr/>
            <p:nvPr/>
          </p:nvSpPr>
          <p:spPr bwMode="auto">
            <a:xfrm>
              <a:off x="2972664" y="3977598"/>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8</a:t>
              </a:r>
            </a:p>
          </p:txBody>
        </p:sp>
        <p:sp>
          <p:nvSpPr>
            <p:cNvPr id="57" name="Rectangle 56">
              <a:extLst>
                <a:ext uri="{FF2B5EF4-FFF2-40B4-BE49-F238E27FC236}">
                  <a16:creationId xmlns:a16="http://schemas.microsoft.com/office/drawing/2014/main" id="{92098CED-B840-41F2-8EB9-FE4EB640BED3}"/>
                </a:ext>
              </a:extLst>
            </p:cNvPr>
            <p:cNvSpPr/>
            <p:nvPr/>
          </p:nvSpPr>
          <p:spPr bwMode="auto">
            <a:xfrm>
              <a:off x="3285665" y="3977598"/>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6</a:t>
              </a:r>
            </a:p>
          </p:txBody>
        </p:sp>
        <p:sp>
          <p:nvSpPr>
            <p:cNvPr id="58" name="TextBox 34">
              <a:extLst>
                <a:ext uri="{FF2B5EF4-FFF2-40B4-BE49-F238E27FC236}">
                  <a16:creationId xmlns:a16="http://schemas.microsoft.com/office/drawing/2014/main" id="{B83ADACF-BA5D-4429-B3C3-F8942EA3250C}"/>
                </a:ext>
              </a:extLst>
            </p:cNvPr>
            <p:cNvSpPr txBox="1"/>
            <p:nvPr/>
          </p:nvSpPr>
          <p:spPr>
            <a:xfrm>
              <a:off x="5054332" y="2798180"/>
              <a:ext cx="143708"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25</a:t>
              </a:r>
            </a:p>
          </p:txBody>
        </p:sp>
        <p:sp>
          <p:nvSpPr>
            <p:cNvPr id="59" name="TextBox 35">
              <a:extLst>
                <a:ext uri="{FF2B5EF4-FFF2-40B4-BE49-F238E27FC236}">
                  <a16:creationId xmlns:a16="http://schemas.microsoft.com/office/drawing/2014/main" id="{4BAAB968-2F23-4461-887F-CE8AB0FE679C}"/>
                </a:ext>
              </a:extLst>
            </p:cNvPr>
            <p:cNvSpPr txBox="1"/>
            <p:nvPr/>
          </p:nvSpPr>
          <p:spPr>
            <a:xfrm>
              <a:off x="302422" y="1412770"/>
              <a:ext cx="5634083" cy="376684"/>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3260" tIns="46630" rIns="93260" bIns="4663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70" normalizeH="0" baseline="0" noProof="0" dirty="0">
                  <a:ln>
                    <a:noFill/>
                  </a:ln>
                  <a:solidFill>
                    <a:schemeClr val="tx1"/>
                  </a:solidFill>
                  <a:effectLst/>
                  <a:uLnTx/>
                  <a:uFillTx/>
                  <a:latin typeface="Segoe UI"/>
                </a:rPr>
                <a:t>A 10-second tumbling </a:t>
              </a:r>
              <a:r>
                <a:rPr lang="en-US" sz="1400" kern="0" dirty="0">
                  <a:solidFill>
                    <a:schemeClr val="tx1"/>
                  </a:solidFill>
                </a:rPr>
                <a:t>w</a:t>
              </a:r>
              <a:r>
                <a:rPr kumimoji="0" lang="en-US" sz="1400" b="0" i="0" u="none" strike="noStrike" kern="0" cap="none" spc="-70" normalizeH="0" baseline="0" noProof="0" dirty="0" err="1">
                  <a:ln>
                    <a:noFill/>
                  </a:ln>
                  <a:solidFill>
                    <a:schemeClr val="tx1"/>
                  </a:solidFill>
                  <a:effectLst/>
                  <a:uLnTx/>
                  <a:uFillTx/>
                  <a:latin typeface="Segoe UI"/>
                </a:rPr>
                <a:t>indow</a:t>
              </a:r>
              <a:endParaRPr kumimoji="0" lang="en-US" sz="1400" b="0" i="0" u="none" strike="noStrike" kern="0" cap="none" spc="-70" normalizeH="0" baseline="0" noProof="0" dirty="0">
                <a:ln>
                  <a:noFill/>
                </a:ln>
                <a:solidFill>
                  <a:schemeClr val="tx1"/>
                </a:solidFill>
                <a:effectLst/>
                <a:uLnTx/>
                <a:uFillTx/>
                <a:latin typeface="Segoe UI"/>
              </a:endParaRPr>
            </a:p>
          </p:txBody>
        </p:sp>
        <p:sp>
          <p:nvSpPr>
            <p:cNvPr id="60" name="TextBox 36">
              <a:extLst>
                <a:ext uri="{FF2B5EF4-FFF2-40B4-BE49-F238E27FC236}">
                  <a16:creationId xmlns:a16="http://schemas.microsoft.com/office/drawing/2014/main" id="{DD605B27-9D3E-41F1-AB50-8A50F816AC86}"/>
                </a:ext>
              </a:extLst>
            </p:cNvPr>
            <p:cNvSpPr txBox="1"/>
            <p:nvPr/>
          </p:nvSpPr>
          <p:spPr>
            <a:xfrm>
              <a:off x="5977221" y="2798180"/>
              <a:ext cx="143708" cy="200158"/>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71" normalizeH="0" baseline="0" noProof="0" dirty="0">
                  <a:ln>
                    <a:noFill/>
                  </a:ln>
                  <a:solidFill>
                    <a:schemeClr val="tx1"/>
                  </a:solidFill>
                  <a:effectLst/>
                  <a:uLnTx/>
                  <a:uFillTx/>
                </a:rPr>
                <a:t>30</a:t>
              </a:r>
            </a:p>
          </p:txBody>
        </p:sp>
        <p:cxnSp>
          <p:nvCxnSpPr>
            <p:cNvPr id="61" name="Straight Connector 60">
              <a:extLst>
                <a:ext uri="{FF2B5EF4-FFF2-40B4-BE49-F238E27FC236}">
                  <a16:creationId xmlns:a16="http://schemas.microsoft.com/office/drawing/2014/main" id="{92F3D0CD-E587-40F9-848F-427178E2DF5B}"/>
                </a:ext>
              </a:extLst>
            </p:cNvPr>
            <p:cNvCxnSpPr/>
            <p:nvPr/>
          </p:nvCxnSpPr>
          <p:spPr>
            <a:xfrm flipH="1">
              <a:off x="6054066" y="3112187"/>
              <a:ext cx="1039" cy="1106655"/>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62" name="Rectangle 61">
              <a:extLst>
                <a:ext uri="{FF2B5EF4-FFF2-40B4-BE49-F238E27FC236}">
                  <a16:creationId xmlns:a16="http://schemas.microsoft.com/office/drawing/2014/main" id="{3C58F5B8-A1D3-4FCE-976E-F40EC5CEA24C}"/>
                </a:ext>
              </a:extLst>
            </p:cNvPr>
            <p:cNvSpPr/>
            <p:nvPr/>
          </p:nvSpPr>
          <p:spPr bwMode="auto">
            <a:xfrm>
              <a:off x="4745918" y="24914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3</a:t>
              </a:r>
            </a:p>
          </p:txBody>
        </p:sp>
        <p:sp>
          <p:nvSpPr>
            <p:cNvPr id="63" name="Rectangle 62">
              <a:extLst>
                <a:ext uri="{FF2B5EF4-FFF2-40B4-BE49-F238E27FC236}">
                  <a16:creationId xmlns:a16="http://schemas.microsoft.com/office/drawing/2014/main" id="{2D5350FE-0495-42EA-A353-CD53EED16F13}"/>
                </a:ext>
              </a:extLst>
            </p:cNvPr>
            <p:cNvSpPr/>
            <p:nvPr/>
          </p:nvSpPr>
          <p:spPr bwMode="auto">
            <a:xfrm>
              <a:off x="5215974" y="24914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6</a:t>
              </a:r>
            </a:p>
          </p:txBody>
        </p:sp>
        <p:sp>
          <p:nvSpPr>
            <p:cNvPr id="64" name="Rectangle 63">
              <a:extLst>
                <a:ext uri="{FF2B5EF4-FFF2-40B4-BE49-F238E27FC236}">
                  <a16:creationId xmlns:a16="http://schemas.microsoft.com/office/drawing/2014/main" id="{38D2FBF1-0EFB-4FFD-AD4B-4C958099C74E}"/>
                </a:ext>
              </a:extLst>
            </p:cNvPr>
            <p:cNvSpPr/>
            <p:nvPr/>
          </p:nvSpPr>
          <p:spPr bwMode="auto">
            <a:xfrm>
              <a:off x="5483906" y="24914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1</a:t>
              </a:r>
            </a:p>
          </p:txBody>
        </p:sp>
        <p:sp>
          <p:nvSpPr>
            <p:cNvPr id="65" name="Rounded Rectangle 41">
              <a:extLst>
                <a:ext uri="{FF2B5EF4-FFF2-40B4-BE49-F238E27FC236}">
                  <a16:creationId xmlns:a16="http://schemas.microsoft.com/office/drawing/2014/main" id="{587F0B28-426E-4B48-9EA1-A537373F74C8}"/>
                </a:ext>
              </a:extLst>
            </p:cNvPr>
            <p:cNvSpPr/>
            <p:nvPr/>
          </p:nvSpPr>
          <p:spPr bwMode="auto">
            <a:xfrm>
              <a:off x="4216775" y="4257700"/>
              <a:ext cx="1864410"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00"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66" name="Rectangle 65">
              <a:extLst>
                <a:ext uri="{FF2B5EF4-FFF2-40B4-BE49-F238E27FC236}">
                  <a16:creationId xmlns:a16="http://schemas.microsoft.com/office/drawing/2014/main" id="{2C7AE95B-E0F4-4EB6-951A-1269459EA121}"/>
                </a:ext>
              </a:extLst>
            </p:cNvPr>
            <p:cNvSpPr/>
            <p:nvPr/>
          </p:nvSpPr>
          <p:spPr bwMode="auto">
            <a:xfrm>
              <a:off x="4599204" y="43722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5</a:t>
              </a:r>
            </a:p>
          </p:txBody>
        </p:sp>
        <p:sp>
          <p:nvSpPr>
            <p:cNvPr id="67" name="Rectangle 66">
              <a:extLst>
                <a:ext uri="{FF2B5EF4-FFF2-40B4-BE49-F238E27FC236}">
                  <a16:creationId xmlns:a16="http://schemas.microsoft.com/office/drawing/2014/main" id="{CE83332A-2214-456A-B8DD-8AD485A95387}"/>
                </a:ext>
              </a:extLst>
            </p:cNvPr>
            <p:cNvSpPr/>
            <p:nvPr/>
          </p:nvSpPr>
          <p:spPr bwMode="auto">
            <a:xfrm>
              <a:off x="4860158" y="43722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3</a:t>
              </a:r>
            </a:p>
          </p:txBody>
        </p:sp>
        <p:sp>
          <p:nvSpPr>
            <p:cNvPr id="68" name="Rectangle 67">
              <a:extLst>
                <a:ext uri="{FF2B5EF4-FFF2-40B4-BE49-F238E27FC236}">
                  <a16:creationId xmlns:a16="http://schemas.microsoft.com/office/drawing/2014/main" id="{E9766A3D-3AE8-425A-A901-1890CC5D3439}"/>
                </a:ext>
              </a:extLst>
            </p:cNvPr>
            <p:cNvSpPr/>
            <p:nvPr/>
          </p:nvSpPr>
          <p:spPr bwMode="auto">
            <a:xfrm>
              <a:off x="5135922" y="43722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6</a:t>
              </a:r>
            </a:p>
          </p:txBody>
        </p:sp>
        <p:sp>
          <p:nvSpPr>
            <p:cNvPr id="69" name="Rectangle 68">
              <a:extLst>
                <a:ext uri="{FF2B5EF4-FFF2-40B4-BE49-F238E27FC236}">
                  <a16:creationId xmlns:a16="http://schemas.microsoft.com/office/drawing/2014/main" id="{B9E57E67-A4D0-49A3-9113-E86877D000F0}"/>
                </a:ext>
              </a:extLst>
            </p:cNvPr>
            <p:cNvSpPr/>
            <p:nvPr/>
          </p:nvSpPr>
          <p:spPr bwMode="auto">
            <a:xfrm>
              <a:off x="5423284" y="437227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tx1"/>
                  </a:solidFill>
                  <a:effectLst/>
                  <a:uLnTx/>
                  <a:uFillTx/>
                </a:rPr>
                <a:t>1</a:t>
              </a:r>
            </a:p>
          </p:txBody>
        </p:sp>
        <p:cxnSp>
          <p:nvCxnSpPr>
            <p:cNvPr id="70" name="Straight Connector 69">
              <a:extLst>
                <a:ext uri="{FF2B5EF4-FFF2-40B4-BE49-F238E27FC236}">
                  <a16:creationId xmlns:a16="http://schemas.microsoft.com/office/drawing/2014/main" id="{3013BA3F-B57F-457F-BD77-7770B730AAD1}"/>
                </a:ext>
              </a:extLst>
            </p:cNvPr>
            <p:cNvCxnSpPr/>
            <p:nvPr/>
          </p:nvCxnSpPr>
          <p:spPr>
            <a:xfrm>
              <a:off x="2302164" y="3141193"/>
              <a:ext cx="0" cy="353187"/>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cxnSp>
          <p:nvCxnSpPr>
            <p:cNvPr id="71" name="Straight Connector 70">
              <a:extLst>
                <a:ext uri="{FF2B5EF4-FFF2-40B4-BE49-F238E27FC236}">
                  <a16:creationId xmlns:a16="http://schemas.microsoft.com/office/drawing/2014/main" id="{1DA9C2C9-1A9D-406D-B000-6915CC057E3E}"/>
                </a:ext>
              </a:extLst>
            </p:cNvPr>
            <p:cNvCxnSpPr/>
            <p:nvPr/>
          </p:nvCxnSpPr>
          <p:spPr>
            <a:xfrm>
              <a:off x="362739" y="2412563"/>
              <a:ext cx="0" cy="353187"/>
            </a:xfrm>
            <a:prstGeom prst="line">
              <a:avLst/>
            </a:prstGeom>
            <a:ln>
              <a:headEnd type="none"/>
              <a:tailEnd type="none"/>
            </a:ln>
          </p:spPr>
          <p:style>
            <a:lnRef idx="2">
              <a:schemeClr val="dk1"/>
            </a:lnRef>
            <a:fillRef idx="1">
              <a:schemeClr val="lt1"/>
            </a:fillRef>
            <a:effectRef idx="0">
              <a:schemeClr val="dk1"/>
            </a:effectRef>
            <a:fontRef idx="minor">
              <a:schemeClr val="dk1"/>
            </a:fontRef>
          </p:style>
        </p:cxnSp>
        <p:cxnSp>
          <p:nvCxnSpPr>
            <p:cNvPr id="72" name="Straight Connector 71">
              <a:extLst>
                <a:ext uri="{FF2B5EF4-FFF2-40B4-BE49-F238E27FC236}">
                  <a16:creationId xmlns:a16="http://schemas.microsoft.com/office/drawing/2014/main" id="{278E68BE-C23B-4F9E-AA70-FC204C6DC42C}"/>
                </a:ext>
              </a:extLst>
            </p:cNvPr>
            <p:cNvCxnSpPr/>
            <p:nvPr/>
          </p:nvCxnSpPr>
          <p:spPr>
            <a:xfrm>
              <a:off x="2302164" y="2412563"/>
              <a:ext cx="0" cy="353187"/>
            </a:xfrm>
            <a:prstGeom prst="line">
              <a:avLst/>
            </a:prstGeom>
            <a:ln>
              <a:headEnd type="none"/>
              <a:tailEnd type="none"/>
            </a:ln>
          </p:spPr>
          <p:style>
            <a:lnRef idx="2">
              <a:schemeClr val="dk1"/>
            </a:lnRef>
            <a:fillRef idx="1">
              <a:schemeClr val="lt1"/>
            </a:fillRef>
            <a:effectRef idx="0">
              <a:schemeClr val="dk1"/>
            </a:effectRef>
            <a:fontRef idx="minor">
              <a:schemeClr val="dk1"/>
            </a:fontRef>
          </p:style>
        </p:cxnSp>
        <p:cxnSp>
          <p:nvCxnSpPr>
            <p:cNvPr id="73" name="Straight Connector 72">
              <a:extLst>
                <a:ext uri="{FF2B5EF4-FFF2-40B4-BE49-F238E27FC236}">
                  <a16:creationId xmlns:a16="http://schemas.microsoft.com/office/drawing/2014/main" id="{F2457B2D-FC54-4A78-9B78-6904567D9D14}"/>
                </a:ext>
              </a:extLst>
            </p:cNvPr>
            <p:cNvCxnSpPr/>
            <p:nvPr/>
          </p:nvCxnSpPr>
          <p:spPr>
            <a:xfrm>
              <a:off x="4228237" y="2412563"/>
              <a:ext cx="0" cy="353187"/>
            </a:xfrm>
            <a:prstGeom prst="line">
              <a:avLst/>
            </a:prstGeom>
            <a:ln>
              <a:headEnd type="none"/>
              <a:tailEnd type="none"/>
            </a:ln>
          </p:spPr>
          <p:style>
            <a:lnRef idx="2">
              <a:schemeClr val="dk1"/>
            </a:lnRef>
            <a:fillRef idx="1">
              <a:schemeClr val="lt1"/>
            </a:fillRef>
            <a:effectRef idx="0">
              <a:schemeClr val="dk1"/>
            </a:effectRef>
            <a:fontRef idx="minor">
              <a:schemeClr val="dk1"/>
            </a:fontRef>
          </p:style>
        </p:cxnSp>
        <p:cxnSp>
          <p:nvCxnSpPr>
            <p:cNvPr id="74" name="Straight Connector 73">
              <a:extLst>
                <a:ext uri="{FF2B5EF4-FFF2-40B4-BE49-F238E27FC236}">
                  <a16:creationId xmlns:a16="http://schemas.microsoft.com/office/drawing/2014/main" id="{CC0C813B-A535-488A-B0AC-35942386840D}"/>
                </a:ext>
              </a:extLst>
            </p:cNvPr>
            <p:cNvCxnSpPr/>
            <p:nvPr/>
          </p:nvCxnSpPr>
          <p:spPr>
            <a:xfrm>
              <a:off x="6054585" y="2399994"/>
              <a:ext cx="0" cy="353187"/>
            </a:xfrm>
            <a:prstGeom prst="line">
              <a:avLst/>
            </a:prstGeom>
            <a:ln>
              <a:headEnd type="none"/>
              <a:tailEnd type="none"/>
            </a:ln>
          </p:spPr>
          <p:style>
            <a:lnRef idx="2">
              <a:schemeClr val="dk1"/>
            </a:lnRef>
            <a:fillRef idx="1">
              <a:schemeClr val="lt1"/>
            </a:fillRef>
            <a:effectRef idx="0">
              <a:schemeClr val="dk1"/>
            </a:effectRef>
            <a:fontRef idx="minor">
              <a:schemeClr val="dk1"/>
            </a:fontRef>
          </p:style>
        </p:cxnSp>
        <p:sp>
          <p:nvSpPr>
            <p:cNvPr id="75" name="Oval 74">
              <a:extLst>
                <a:ext uri="{FF2B5EF4-FFF2-40B4-BE49-F238E27FC236}">
                  <a16:creationId xmlns:a16="http://schemas.microsoft.com/office/drawing/2014/main" id="{9ABCD6CD-FF01-4368-A97D-AFFC8231CA13}"/>
                </a:ext>
              </a:extLst>
            </p:cNvPr>
            <p:cNvSpPr/>
            <p:nvPr/>
          </p:nvSpPr>
          <p:spPr bwMode="auto">
            <a:xfrm>
              <a:off x="302422" y="3068795"/>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solidFill>
                <a:effectLst/>
                <a:uLnTx/>
                <a:uFillTx/>
              </a:endParaRPr>
            </a:p>
          </p:txBody>
        </p:sp>
        <p:sp>
          <p:nvSpPr>
            <p:cNvPr id="76" name="Oval 75">
              <a:extLst>
                <a:ext uri="{FF2B5EF4-FFF2-40B4-BE49-F238E27FC236}">
                  <a16:creationId xmlns:a16="http://schemas.microsoft.com/office/drawing/2014/main" id="{EAD21EF8-272F-437E-84B3-17DFB908524B}"/>
                </a:ext>
              </a:extLst>
            </p:cNvPr>
            <p:cNvSpPr/>
            <p:nvPr/>
          </p:nvSpPr>
          <p:spPr bwMode="auto">
            <a:xfrm>
              <a:off x="2241847" y="3068795"/>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solidFill>
                <a:effectLst/>
                <a:uLnTx/>
                <a:uFillTx/>
              </a:endParaRPr>
            </a:p>
          </p:txBody>
        </p:sp>
        <p:sp>
          <p:nvSpPr>
            <p:cNvPr id="77" name="Oval 76">
              <a:extLst>
                <a:ext uri="{FF2B5EF4-FFF2-40B4-BE49-F238E27FC236}">
                  <a16:creationId xmlns:a16="http://schemas.microsoft.com/office/drawing/2014/main" id="{0A7CFD58-D7B2-45DD-840A-B615ACAB2CBC}"/>
                </a:ext>
              </a:extLst>
            </p:cNvPr>
            <p:cNvSpPr/>
            <p:nvPr/>
          </p:nvSpPr>
          <p:spPr bwMode="auto">
            <a:xfrm>
              <a:off x="1278411" y="3068795"/>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solidFill>
                <a:effectLst/>
                <a:uLnTx/>
                <a:uFillTx/>
              </a:endParaRPr>
            </a:p>
          </p:txBody>
        </p:sp>
        <p:sp>
          <p:nvSpPr>
            <p:cNvPr id="78" name="Oval 77">
              <a:extLst>
                <a:ext uri="{FF2B5EF4-FFF2-40B4-BE49-F238E27FC236}">
                  <a16:creationId xmlns:a16="http://schemas.microsoft.com/office/drawing/2014/main" id="{3EFCB375-3701-40B4-AA4C-18FDA3FF8F8A}"/>
                </a:ext>
              </a:extLst>
            </p:cNvPr>
            <p:cNvSpPr/>
            <p:nvPr/>
          </p:nvSpPr>
          <p:spPr bwMode="auto">
            <a:xfrm>
              <a:off x="5093404" y="3068795"/>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solidFill>
                <a:effectLst/>
                <a:uLnTx/>
                <a:uFillTx/>
              </a:endParaRPr>
            </a:p>
          </p:txBody>
        </p:sp>
        <p:sp>
          <p:nvSpPr>
            <p:cNvPr id="79" name="Oval 78">
              <a:extLst>
                <a:ext uri="{FF2B5EF4-FFF2-40B4-BE49-F238E27FC236}">
                  <a16:creationId xmlns:a16="http://schemas.microsoft.com/office/drawing/2014/main" id="{B7DF303F-DE81-4B63-915F-3215FDC8BD54}"/>
                </a:ext>
              </a:extLst>
            </p:cNvPr>
            <p:cNvSpPr/>
            <p:nvPr/>
          </p:nvSpPr>
          <p:spPr bwMode="auto">
            <a:xfrm>
              <a:off x="4167920" y="3068795"/>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solidFill>
                <a:effectLst/>
                <a:uLnTx/>
                <a:uFillTx/>
              </a:endParaRPr>
            </a:p>
          </p:txBody>
        </p:sp>
        <p:sp>
          <p:nvSpPr>
            <p:cNvPr id="80" name="Oval 79">
              <a:extLst>
                <a:ext uri="{FF2B5EF4-FFF2-40B4-BE49-F238E27FC236}">
                  <a16:creationId xmlns:a16="http://schemas.microsoft.com/office/drawing/2014/main" id="{FE2A5469-8713-4CF1-A6C8-5B32B056C73D}"/>
                </a:ext>
              </a:extLst>
            </p:cNvPr>
            <p:cNvSpPr/>
            <p:nvPr/>
          </p:nvSpPr>
          <p:spPr bwMode="auto">
            <a:xfrm>
              <a:off x="3194314" y="3068795"/>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solidFill>
                <a:effectLst/>
                <a:uLnTx/>
                <a:uFillTx/>
              </a:endParaRPr>
            </a:p>
          </p:txBody>
        </p:sp>
        <p:sp>
          <p:nvSpPr>
            <p:cNvPr id="81" name="Oval 80">
              <a:extLst>
                <a:ext uri="{FF2B5EF4-FFF2-40B4-BE49-F238E27FC236}">
                  <a16:creationId xmlns:a16="http://schemas.microsoft.com/office/drawing/2014/main" id="{38C7E94F-FEFD-48A3-926A-B04067B44E15}"/>
                </a:ext>
              </a:extLst>
            </p:cNvPr>
            <p:cNvSpPr/>
            <p:nvPr/>
          </p:nvSpPr>
          <p:spPr bwMode="auto">
            <a:xfrm>
              <a:off x="5994268" y="3059080"/>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schemeClr val="tx1"/>
                </a:solidFill>
                <a:effectLst/>
                <a:uLnTx/>
                <a:uFillTx/>
              </a:endParaRPr>
            </a:p>
          </p:txBody>
        </p:sp>
      </p:grpSp>
    </p:spTree>
    <p:extLst>
      <p:ext uri="{BB962C8B-B14F-4D97-AF65-F5344CB8AC3E}">
        <p14:creationId xmlns:p14="http://schemas.microsoft.com/office/powerpoint/2010/main" val="133841412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n-lt"/>
              </a:rPr>
              <a:t>Time Windows</a:t>
            </a:r>
          </a:p>
        </p:txBody>
      </p:sp>
      <p:sp>
        <p:nvSpPr>
          <p:cNvPr id="27" name="Rectangle 26">
            <a:extLst>
              <a:ext uri="{FF2B5EF4-FFF2-40B4-BE49-F238E27FC236}">
                <a16:creationId xmlns:a16="http://schemas.microsoft.com/office/drawing/2014/main" id="{3DA80994-E2BB-4D87-90AD-E5B141BF87B8}"/>
              </a:ext>
            </a:extLst>
          </p:cNvPr>
          <p:cNvSpPr/>
          <p:nvPr/>
        </p:nvSpPr>
        <p:spPr>
          <a:xfrm>
            <a:off x="2446517" y="5315369"/>
            <a:ext cx="6005416" cy="1175888"/>
          </a:xfrm>
          <a:prstGeom prst="rect">
            <a:avLst/>
          </a:prstGeom>
        </p:spPr>
        <p:txBody>
          <a:bodyPr wrap="square" lIns="67236" tIns="33618" rIns="67236" bIns="33618">
            <a:spAutoFit/>
          </a:bodyPr>
          <a:lstStyle/>
          <a:p>
            <a:r>
              <a:rPr lang="en-US" sz="1800" dirty="0">
                <a:solidFill>
                  <a:srgbClr val="7030A0"/>
                </a:solidFill>
                <a:latin typeface="Consolas"/>
              </a:rPr>
              <a:t>SELECT</a:t>
            </a:r>
            <a:r>
              <a:rPr lang="en-US" sz="1800" dirty="0">
                <a:latin typeface="Consolas"/>
              </a:rPr>
              <a:t> </a:t>
            </a:r>
            <a:r>
              <a:rPr lang="en-US" sz="1800" dirty="0" err="1">
                <a:latin typeface="Consolas"/>
              </a:rPr>
              <a:t>TollId</a:t>
            </a:r>
            <a:r>
              <a:rPr lang="en-US" sz="1800" dirty="0">
                <a:latin typeface="Consolas"/>
              </a:rPr>
              <a:t>, </a:t>
            </a:r>
            <a:r>
              <a:rPr lang="en-US" sz="1800" dirty="0">
                <a:solidFill>
                  <a:srgbClr val="7030A0"/>
                </a:solidFill>
                <a:latin typeface="Consolas"/>
              </a:rPr>
              <a:t>SUM</a:t>
            </a:r>
            <a:r>
              <a:rPr lang="en-US" sz="1800" dirty="0">
                <a:latin typeface="Consolas"/>
              </a:rPr>
              <a:t>(</a:t>
            </a:r>
            <a:r>
              <a:rPr lang="en-US" sz="1800" dirty="0" err="1">
                <a:latin typeface="Consolas"/>
              </a:rPr>
              <a:t>VehicleWeight</a:t>
            </a:r>
            <a:r>
              <a:rPr lang="en-US" sz="1800" dirty="0">
                <a:latin typeface="Consolas"/>
              </a:rPr>
              <a:t>) </a:t>
            </a:r>
            <a:r>
              <a:rPr lang="en-US" sz="1800" dirty="0">
                <a:solidFill>
                  <a:srgbClr val="7030A0"/>
                </a:solidFill>
                <a:latin typeface="Consolas"/>
              </a:rPr>
              <a:t>AS</a:t>
            </a:r>
            <a:r>
              <a:rPr lang="en-US" sz="1800" dirty="0">
                <a:latin typeface="Consolas"/>
              </a:rPr>
              <a:t> </a:t>
            </a:r>
            <a:r>
              <a:rPr lang="en-US" sz="1800" dirty="0" err="1">
                <a:latin typeface="Consolas"/>
              </a:rPr>
              <a:t>TotalWeight</a:t>
            </a:r>
            <a:endParaRPr lang="en-US" sz="1800" dirty="0">
              <a:latin typeface="Consolas"/>
            </a:endParaRPr>
          </a:p>
          <a:p>
            <a:r>
              <a:rPr lang="en-US" sz="1800" dirty="0">
                <a:solidFill>
                  <a:srgbClr val="7030A0"/>
                </a:solidFill>
                <a:latin typeface="Consolas"/>
              </a:rPr>
              <a:t>FROM</a:t>
            </a:r>
            <a:r>
              <a:rPr lang="en-US" sz="1800" dirty="0">
                <a:latin typeface="Consolas"/>
              </a:rPr>
              <a:t> </a:t>
            </a:r>
            <a:r>
              <a:rPr lang="en-US" sz="1800" dirty="0" err="1">
                <a:latin typeface="Consolas"/>
              </a:rPr>
              <a:t>EntryStream</a:t>
            </a:r>
            <a:r>
              <a:rPr lang="en-US" sz="1800" dirty="0">
                <a:latin typeface="Consolas"/>
              </a:rPr>
              <a:t> </a:t>
            </a:r>
            <a:r>
              <a:rPr lang="en-US" sz="1800" dirty="0">
                <a:solidFill>
                  <a:srgbClr val="7030A0"/>
                </a:solidFill>
                <a:latin typeface="Consolas"/>
              </a:rPr>
              <a:t>TIMESTAMP BY</a:t>
            </a:r>
            <a:r>
              <a:rPr lang="en-US" sz="1800" dirty="0">
                <a:latin typeface="Consolas"/>
              </a:rPr>
              <a:t> </a:t>
            </a:r>
            <a:r>
              <a:rPr lang="en-US" sz="1800" dirty="0" err="1">
                <a:latin typeface="Consolas"/>
              </a:rPr>
              <a:t>EntryTime</a:t>
            </a:r>
            <a:endParaRPr lang="en-US" sz="1800" dirty="0">
              <a:latin typeface="Consolas"/>
            </a:endParaRPr>
          </a:p>
          <a:p>
            <a:r>
              <a:rPr lang="en-US" sz="1800" dirty="0">
                <a:solidFill>
                  <a:srgbClr val="7030A0"/>
                </a:solidFill>
                <a:latin typeface="Consolas"/>
              </a:rPr>
              <a:t>GROUP BY</a:t>
            </a:r>
            <a:r>
              <a:rPr lang="en-US" sz="1800" dirty="0">
                <a:latin typeface="Consolas"/>
              </a:rPr>
              <a:t> </a:t>
            </a:r>
            <a:r>
              <a:rPr lang="en-US" sz="1800" dirty="0" err="1">
                <a:latin typeface="Consolas"/>
              </a:rPr>
              <a:t>TollId</a:t>
            </a:r>
            <a:r>
              <a:rPr lang="en-US" sz="1800" dirty="0">
                <a:latin typeface="Consolas"/>
              </a:rPr>
              <a:t>, </a:t>
            </a:r>
            <a:r>
              <a:rPr lang="en-US" sz="1800" dirty="0" err="1">
                <a:solidFill>
                  <a:srgbClr val="7030A0"/>
                </a:solidFill>
                <a:latin typeface="Consolas"/>
              </a:rPr>
              <a:t>HoppingWindow</a:t>
            </a:r>
            <a:r>
              <a:rPr lang="en-US" sz="1800" dirty="0">
                <a:latin typeface="Consolas"/>
              </a:rPr>
              <a:t>(second, 10 , 5)</a:t>
            </a:r>
          </a:p>
        </p:txBody>
      </p:sp>
      <p:sp>
        <p:nvSpPr>
          <p:cNvPr id="28" name="Rectangle 27">
            <a:extLst>
              <a:ext uri="{FF2B5EF4-FFF2-40B4-BE49-F238E27FC236}">
                <a16:creationId xmlns:a16="http://schemas.microsoft.com/office/drawing/2014/main" id="{4BF2C231-594D-4319-BB57-C8A514CA6538}"/>
              </a:ext>
            </a:extLst>
          </p:cNvPr>
          <p:cNvSpPr/>
          <p:nvPr/>
        </p:nvSpPr>
        <p:spPr>
          <a:xfrm>
            <a:off x="516055" y="4803539"/>
            <a:ext cx="8368808" cy="621890"/>
          </a:xfrm>
          <a:prstGeom prst="rect">
            <a:avLst/>
          </a:prstGeom>
        </p:spPr>
        <p:txBody>
          <a:bodyPr wrap="none" lIns="67236" tIns="33618" rIns="67236" bIns="33618">
            <a:spAutoFit/>
          </a:bodyPr>
          <a:lstStyle/>
          <a:p>
            <a:r>
              <a:rPr lang="en-US" sz="1800" dirty="0">
                <a:ea typeface="Times New Roman" panose="02020603050405020304" pitchFamily="18" charset="0"/>
                <a:cs typeface="Times New Roman" panose="02020603050405020304" pitchFamily="18" charset="0"/>
              </a:rPr>
              <a:t>Report every 5 seconds the total weight of cars that entered each toll both in the </a:t>
            </a:r>
            <a:br>
              <a:rPr lang="en-US" sz="1800" dirty="0">
                <a:ea typeface="Times New Roman" panose="02020603050405020304" pitchFamily="18" charset="0"/>
                <a:cs typeface="Times New Roman" panose="02020603050405020304" pitchFamily="18" charset="0"/>
              </a:rPr>
            </a:br>
            <a:r>
              <a:rPr lang="en-US" sz="1800" dirty="0">
                <a:ea typeface="Times New Roman" panose="02020603050405020304" pitchFamily="18" charset="0"/>
                <a:cs typeface="Times New Roman" panose="02020603050405020304" pitchFamily="18" charset="0"/>
              </a:rPr>
              <a:t>past 10 seconds</a:t>
            </a:r>
            <a:endParaRPr lang="en-US" sz="1800" dirty="0"/>
          </a:p>
        </p:txBody>
      </p:sp>
      <p:sp>
        <p:nvSpPr>
          <p:cNvPr id="35" name="Rounded Rectangle 64">
            <a:extLst>
              <a:ext uri="{FF2B5EF4-FFF2-40B4-BE49-F238E27FC236}">
                <a16:creationId xmlns:a16="http://schemas.microsoft.com/office/drawing/2014/main" id="{B1B62F70-23F0-4523-8716-5371402FD326}"/>
              </a:ext>
            </a:extLst>
          </p:cNvPr>
          <p:cNvSpPr/>
          <p:nvPr/>
        </p:nvSpPr>
        <p:spPr bwMode="auto">
          <a:xfrm>
            <a:off x="1092914" y="2420695"/>
            <a:ext cx="1934006"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36" name="Rectangle 35">
            <a:extLst>
              <a:ext uri="{FF2B5EF4-FFF2-40B4-BE49-F238E27FC236}">
                <a16:creationId xmlns:a16="http://schemas.microsoft.com/office/drawing/2014/main" id="{F062E747-89B0-4D19-A680-82EF4897D36B}"/>
              </a:ext>
            </a:extLst>
          </p:cNvPr>
          <p:cNvSpPr/>
          <p:nvPr/>
        </p:nvSpPr>
        <p:spPr bwMode="auto">
          <a:xfrm>
            <a:off x="1242225"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sp>
        <p:nvSpPr>
          <p:cNvPr id="37" name="Rectangle 36">
            <a:extLst>
              <a:ext uri="{FF2B5EF4-FFF2-40B4-BE49-F238E27FC236}">
                <a16:creationId xmlns:a16="http://schemas.microsoft.com/office/drawing/2014/main" id="{02DA6D5C-6D3E-4E36-ACBA-968656D2227F}"/>
              </a:ext>
            </a:extLst>
          </p:cNvPr>
          <p:cNvSpPr/>
          <p:nvPr/>
        </p:nvSpPr>
        <p:spPr bwMode="auto">
          <a:xfrm>
            <a:off x="1522221"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38" name="Rectangle 37">
            <a:extLst>
              <a:ext uri="{FF2B5EF4-FFF2-40B4-BE49-F238E27FC236}">
                <a16:creationId xmlns:a16="http://schemas.microsoft.com/office/drawing/2014/main" id="{553EC4B7-6EE3-4F6C-91DD-17351B08C903}"/>
              </a:ext>
            </a:extLst>
          </p:cNvPr>
          <p:cNvSpPr/>
          <p:nvPr/>
        </p:nvSpPr>
        <p:spPr bwMode="auto">
          <a:xfrm>
            <a:off x="2169369"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4</a:t>
            </a:r>
          </a:p>
        </p:txBody>
      </p:sp>
      <p:sp>
        <p:nvSpPr>
          <p:cNvPr id="39" name="Rectangle 38">
            <a:extLst>
              <a:ext uri="{FF2B5EF4-FFF2-40B4-BE49-F238E27FC236}">
                <a16:creationId xmlns:a16="http://schemas.microsoft.com/office/drawing/2014/main" id="{D0FBBE66-5F7C-4FAB-88C7-C04187CB7A9D}"/>
              </a:ext>
            </a:extLst>
          </p:cNvPr>
          <p:cNvSpPr/>
          <p:nvPr/>
        </p:nvSpPr>
        <p:spPr bwMode="auto">
          <a:xfrm>
            <a:off x="2718844"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2</a:t>
            </a:r>
          </a:p>
        </p:txBody>
      </p:sp>
      <p:sp>
        <p:nvSpPr>
          <p:cNvPr id="40" name="Rectangle 39">
            <a:extLst>
              <a:ext uri="{FF2B5EF4-FFF2-40B4-BE49-F238E27FC236}">
                <a16:creationId xmlns:a16="http://schemas.microsoft.com/office/drawing/2014/main" id="{1327F4FD-2612-4529-A7D5-1BF695E70B71}"/>
              </a:ext>
            </a:extLst>
          </p:cNvPr>
          <p:cNvSpPr/>
          <p:nvPr/>
        </p:nvSpPr>
        <p:spPr bwMode="auto">
          <a:xfrm>
            <a:off x="2438050"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6</a:t>
            </a:r>
          </a:p>
        </p:txBody>
      </p:sp>
      <p:sp>
        <p:nvSpPr>
          <p:cNvPr id="41" name="Rectangle 40">
            <a:extLst>
              <a:ext uri="{FF2B5EF4-FFF2-40B4-BE49-F238E27FC236}">
                <a16:creationId xmlns:a16="http://schemas.microsoft.com/office/drawing/2014/main" id="{275F1226-72B4-401F-B59A-9EA8FB4D2CAB}"/>
              </a:ext>
            </a:extLst>
          </p:cNvPr>
          <p:cNvSpPr/>
          <p:nvPr/>
        </p:nvSpPr>
        <p:spPr bwMode="auto">
          <a:xfrm>
            <a:off x="4183487"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8</a:t>
            </a:r>
          </a:p>
        </p:txBody>
      </p:sp>
      <p:sp>
        <p:nvSpPr>
          <p:cNvPr id="42" name="Rectangle 41">
            <a:extLst>
              <a:ext uri="{FF2B5EF4-FFF2-40B4-BE49-F238E27FC236}">
                <a16:creationId xmlns:a16="http://schemas.microsoft.com/office/drawing/2014/main" id="{83EC3E6E-2238-4487-BF9A-B02EAF35A6EC}"/>
              </a:ext>
            </a:extLst>
          </p:cNvPr>
          <p:cNvSpPr/>
          <p:nvPr/>
        </p:nvSpPr>
        <p:spPr bwMode="auto">
          <a:xfrm>
            <a:off x="4457629"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7</a:t>
            </a:r>
          </a:p>
        </p:txBody>
      </p:sp>
      <p:cxnSp>
        <p:nvCxnSpPr>
          <p:cNvPr id="43" name="Straight Arrow Connector 42">
            <a:extLst>
              <a:ext uri="{FF2B5EF4-FFF2-40B4-BE49-F238E27FC236}">
                <a16:creationId xmlns:a16="http://schemas.microsoft.com/office/drawing/2014/main" id="{3A3B47A3-09FC-413D-8AAE-827ED2D67E52}"/>
              </a:ext>
            </a:extLst>
          </p:cNvPr>
          <p:cNvCxnSpPr>
            <a:stCxn id="84" idx="6"/>
          </p:cNvCxnSpPr>
          <p:nvPr/>
        </p:nvCxnSpPr>
        <p:spPr>
          <a:xfrm flipV="1">
            <a:off x="1134598" y="1889646"/>
            <a:ext cx="5671984" cy="4901"/>
          </a:xfrm>
          <a:prstGeom prst="straightConnector1">
            <a:avLst/>
          </a:prstGeom>
          <a:ln>
            <a:headEnd type="none"/>
            <a:tailEnd type="triangle"/>
          </a:ln>
        </p:spPr>
        <p:style>
          <a:lnRef idx="2">
            <a:schemeClr val="dk1"/>
          </a:lnRef>
          <a:fillRef idx="1">
            <a:schemeClr val="lt1"/>
          </a:fillRef>
          <a:effectRef idx="0">
            <a:schemeClr val="dk1"/>
          </a:effectRef>
          <a:fontRef idx="minor">
            <a:schemeClr val="dk1"/>
          </a:fontRef>
        </p:style>
      </p:cxnSp>
      <p:sp>
        <p:nvSpPr>
          <p:cNvPr id="44" name="TextBox 79">
            <a:extLst>
              <a:ext uri="{FF2B5EF4-FFF2-40B4-BE49-F238E27FC236}">
                <a16:creationId xmlns:a16="http://schemas.microsoft.com/office/drawing/2014/main" id="{2F331B95-6B07-4892-8B0D-1C2CC86BFB98}"/>
              </a:ext>
            </a:extLst>
          </p:cNvPr>
          <p:cNvSpPr txBox="1"/>
          <p:nvPr/>
        </p:nvSpPr>
        <p:spPr>
          <a:xfrm>
            <a:off x="1001417" y="1606315"/>
            <a:ext cx="77365" cy="19213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0</a:t>
            </a:r>
          </a:p>
        </p:txBody>
      </p:sp>
      <p:sp>
        <p:nvSpPr>
          <p:cNvPr id="45" name="TextBox 80">
            <a:extLst>
              <a:ext uri="{FF2B5EF4-FFF2-40B4-BE49-F238E27FC236}">
                <a16:creationId xmlns:a16="http://schemas.microsoft.com/office/drawing/2014/main" id="{EB0890B1-C27B-4AB4-8A99-F6DBB3B54D54}"/>
              </a:ext>
            </a:extLst>
          </p:cNvPr>
          <p:cNvSpPr txBox="1"/>
          <p:nvPr/>
        </p:nvSpPr>
        <p:spPr>
          <a:xfrm>
            <a:off x="1982102" y="1606315"/>
            <a:ext cx="75855"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5</a:t>
            </a:r>
          </a:p>
        </p:txBody>
      </p:sp>
      <p:sp>
        <p:nvSpPr>
          <p:cNvPr id="46" name="TextBox 81">
            <a:extLst>
              <a:ext uri="{FF2B5EF4-FFF2-40B4-BE49-F238E27FC236}">
                <a16:creationId xmlns:a16="http://schemas.microsoft.com/office/drawing/2014/main" id="{667208EA-B19D-405D-983E-193CD83012AF}"/>
              </a:ext>
            </a:extLst>
          </p:cNvPr>
          <p:cNvSpPr txBox="1"/>
          <p:nvPr/>
        </p:nvSpPr>
        <p:spPr>
          <a:xfrm>
            <a:off x="4881844" y="1606315"/>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20</a:t>
            </a:r>
          </a:p>
        </p:txBody>
      </p:sp>
      <p:sp>
        <p:nvSpPr>
          <p:cNvPr id="47" name="TextBox 82">
            <a:extLst>
              <a:ext uri="{FF2B5EF4-FFF2-40B4-BE49-F238E27FC236}">
                <a16:creationId xmlns:a16="http://schemas.microsoft.com/office/drawing/2014/main" id="{CD54D4AD-C534-47D3-BEF9-91E9F6CFE74C}"/>
              </a:ext>
            </a:extLst>
          </p:cNvPr>
          <p:cNvSpPr txBox="1"/>
          <p:nvPr/>
        </p:nvSpPr>
        <p:spPr>
          <a:xfrm>
            <a:off x="2955771" y="1606315"/>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10</a:t>
            </a:r>
          </a:p>
        </p:txBody>
      </p:sp>
      <p:sp>
        <p:nvSpPr>
          <p:cNvPr id="48" name="TextBox 83">
            <a:extLst>
              <a:ext uri="{FF2B5EF4-FFF2-40B4-BE49-F238E27FC236}">
                <a16:creationId xmlns:a16="http://schemas.microsoft.com/office/drawing/2014/main" id="{7A8E73D1-59D1-472D-88FB-B0292B35A1F0}"/>
              </a:ext>
            </a:extLst>
          </p:cNvPr>
          <p:cNvSpPr txBox="1"/>
          <p:nvPr/>
        </p:nvSpPr>
        <p:spPr>
          <a:xfrm>
            <a:off x="3918807" y="1606315"/>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15</a:t>
            </a:r>
          </a:p>
        </p:txBody>
      </p:sp>
      <p:cxnSp>
        <p:nvCxnSpPr>
          <p:cNvPr id="49" name="Straight Connector 48">
            <a:extLst>
              <a:ext uri="{FF2B5EF4-FFF2-40B4-BE49-F238E27FC236}">
                <a16:creationId xmlns:a16="http://schemas.microsoft.com/office/drawing/2014/main" id="{B0C2C0CA-5C94-485E-A31E-88E8922C326B}"/>
              </a:ext>
            </a:extLst>
          </p:cNvPr>
          <p:cNvCxnSpPr/>
          <p:nvPr/>
        </p:nvCxnSpPr>
        <p:spPr>
          <a:xfrm>
            <a:off x="4940698" y="1909457"/>
            <a:ext cx="12302" cy="1367238"/>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50" name="Rounded Rectangle 86">
            <a:extLst>
              <a:ext uri="{FF2B5EF4-FFF2-40B4-BE49-F238E27FC236}">
                <a16:creationId xmlns:a16="http://schemas.microsoft.com/office/drawing/2014/main" id="{C406FADC-ACF5-4A0F-A62F-22B5DB302952}"/>
              </a:ext>
            </a:extLst>
          </p:cNvPr>
          <p:cNvSpPr/>
          <p:nvPr/>
        </p:nvSpPr>
        <p:spPr bwMode="auto">
          <a:xfrm>
            <a:off x="1989952" y="2859385"/>
            <a:ext cx="1966597"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51" name="TextBox 87">
            <a:extLst>
              <a:ext uri="{FF2B5EF4-FFF2-40B4-BE49-F238E27FC236}">
                <a16:creationId xmlns:a16="http://schemas.microsoft.com/office/drawing/2014/main" id="{D154DDFA-DF7E-4A3A-A1E1-855942594ED3}"/>
              </a:ext>
            </a:extLst>
          </p:cNvPr>
          <p:cNvSpPr txBox="1"/>
          <p:nvPr/>
        </p:nvSpPr>
        <p:spPr>
          <a:xfrm>
            <a:off x="5707586" y="1606315"/>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25</a:t>
            </a:r>
          </a:p>
        </p:txBody>
      </p:sp>
      <p:sp>
        <p:nvSpPr>
          <p:cNvPr id="52" name="TextBox 88">
            <a:extLst>
              <a:ext uri="{FF2B5EF4-FFF2-40B4-BE49-F238E27FC236}">
                <a16:creationId xmlns:a16="http://schemas.microsoft.com/office/drawing/2014/main" id="{BA4D2D56-D713-481E-8281-2B739BFB3657}"/>
              </a:ext>
            </a:extLst>
          </p:cNvPr>
          <p:cNvSpPr txBox="1"/>
          <p:nvPr/>
        </p:nvSpPr>
        <p:spPr>
          <a:xfrm>
            <a:off x="1001417" y="850718"/>
            <a:ext cx="5573766" cy="376684"/>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horz" wrap="square" lIns="93260" tIns="46630" rIns="93260" bIns="4663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70" normalizeH="0" baseline="0" noProof="0" dirty="0">
                <a:ln>
                  <a:noFill/>
                </a:ln>
                <a:solidFill>
                  <a:schemeClr val="tx1"/>
                </a:solidFill>
                <a:effectLst/>
                <a:uLnTx/>
                <a:uFillTx/>
                <a:latin typeface="Segoe UI Light" panose="020B0502040204020203" pitchFamily="34" charset="0"/>
              </a:rPr>
              <a:t>A 10-second Hopping Window with a 5-second “Hop”</a:t>
            </a:r>
          </a:p>
        </p:txBody>
      </p:sp>
      <p:sp>
        <p:nvSpPr>
          <p:cNvPr id="53" name="TextBox 90">
            <a:extLst>
              <a:ext uri="{FF2B5EF4-FFF2-40B4-BE49-F238E27FC236}">
                <a16:creationId xmlns:a16="http://schemas.microsoft.com/office/drawing/2014/main" id="{A4AF6626-B8F9-4D3D-B919-682D419FFD75}"/>
              </a:ext>
            </a:extLst>
          </p:cNvPr>
          <p:cNvSpPr txBox="1"/>
          <p:nvPr/>
        </p:nvSpPr>
        <p:spPr>
          <a:xfrm>
            <a:off x="6572187" y="1606315"/>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30</a:t>
            </a:r>
          </a:p>
        </p:txBody>
      </p:sp>
      <p:cxnSp>
        <p:nvCxnSpPr>
          <p:cNvPr id="54" name="Straight Connector 53">
            <a:extLst>
              <a:ext uri="{FF2B5EF4-FFF2-40B4-BE49-F238E27FC236}">
                <a16:creationId xmlns:a16="http://schemas.microsoft.com/office/drawing/2014/main" id="{1B9F7285-4163-429E-A782-998294DC12BB}"/>
              </a:ext>
            </a:extLst>
          </p:cNvPr>
          <p:cNvCxnSpPr/>
          <p:nvPr/>
        </p:nvCxnSpPr>
        <p:spPr>
          <a:xfrm>
            <a:off x="6636705" y="1841918"/>
            <a:ext cx="29050" cy="2299377"/>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55" name="Rounded Rectangle 92">
            <a:extLst>
              <a:ext uri="{FF2B5EF4-FFF2-40B4-BE49-F238E27FC236}">
                <a16:creationId xmlns:a16="http://schemas.microsoft.com/office/drawing/2014/main" id="{231C43ED-2D53-4675-945E-858C6E20BCBF}"/>
              </a:ext>
            </a:extLst>
          </p:cNvPr>
          <p:cNvSpPr/>
          <p:nvPr/>
        </p:nvSpPr>
        <p:spPr bwMode="auto">
          <a:xfrm>
            <a:off x="3026919" y="3317707"/>
            <a:ext cx="1913780"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56" name="Rectangle 55">
            <a:extLst>
              <a:ext uri="{FF2B5EF4-FFF2-40B4-BE49-F238E27FC236}">
                <a16:creationId xmlns:a16="http://schemas.microsoft.com/office/drawing/2014/main" id="{6E3C11FB-BAD0-45E4-841E-C0C3BE7DBF2B}"/>
              </a:ext>
            </a:extLst>
          </p:cNvPr>
          <p:cNvSpPr/>
          <p:nvPr/>
        </p:nvSpPr>
        <p:spPr bwMode="auto">
          <a:xfrm>
            <a:off x="2555920" y="2932952"/>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4</a:t>
            </a:r>
          </a:p>
        </p:txBody>
      </p:sp>
      <p:sp>
        <p:nvSpPr>
          <p:cNvPr id="57" name="Rectangle 56">
            <a:extLst>
              <a:ext uri="{FF2B5EF4-FFF2-40B4-BE49-F238E27FC236}">
                <a16:creationId xmlns:a16="http://schemas.microsoft.com/office/drawing/2014/main" id="{3C309DA4-F48A-4E77-A06D-D52EF7B8B83F}"/>
              </a:ext>
            </a:extLst>
          </p:cNvPr>
          <p:cNvSpPr/>
          <p:nvPr/>
        </p:nvSpPr>
        <p:spPr bwMode="auto">
          <a:xfrm>
            <a:off x="3173398" y="2932952"/>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2</a:t>
            </a:r>
          </a:p>
        </p:txBody>
      </p:sp>
      <p:sp>
        <p:nvSpPr>
          <p:cNvPr id="58" name="Rectangle 57">
            <a:extLst>
              <a:ext uri="{FF2B5EF4-FFF2-40B4-BE49-F238E27FC236}">
                <a16:creationId xmlns:a16="http://schemas.microsoft.com/office/drawing/2014/main" id="{71BFC126-F6CF-4152-A59D-B213BFE87C23}"/>
              </a:ext>
            </a:extLst>
          </p:cNvPr>
          <p:cNvSpPr/>
          <p:nvPr/>
        </p:nvSpPr>
        <p:spPr bwMode="auto">
          <a:xfrm>
            <a:off x="2873175" y="2932952"/>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6</a:t>
            </a:r>
          </a:p>
        </p:txBody>
      </p:sp>
      <p:sp>
        <p:nvSpPr>
          <p:cNvPr id="59" name="Rectangle 58">
            <a:extLst>
              <a:ext uri="{FF2B5EF4-FFF2-40B4-BE49-F238E27FC236}">
                <a16:creationId xmlns:a16="http://schemas.microsoft.com/office/drawing/2014/main" id="{200DB370-4E88-47FE-980D-93FB1C42458F}"/>
              </a:ext>
            </a:extLst>
          </p:cNvPr>
          <p:cNvSpPr/>
          <p:nvPr/>
        </p:nvSpPr>
        <p:spPr bwMode="auto">
          <a:xfrm>
            <a:off x="3718716" y="3391274"/>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8</a:t>
            </a:r>
          </a:p>
        </p:txBody>
      </p:sp>
      <p:sp>
        <p:nvSpPr>
          <p:cNvPr id="60" name="Rectangle 59">
            <a:extLst>
              <a:ext uri="{FF2B5EF4-FFF2-40B4-BE49-F238E27FC236}">
                <a16:creationId xmlns:a16="http://schemas.microsoft.com/office/drawing/2014/main" id="{EDE29C78-1515-43CF-8000-AB68DC127AF1}"/>
              </a:ext>
            </a:extLst>
          </p:cNvPr>
          <p:cNvSpPr/>
          <p:nvPr/>
        </p:nvSpPr>
        <p:spPr bwMode="auto">
          <a:xfrm>
            <a:off x="4031717" y="3391274"/>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6</a:t>
            </a:r>
          </a:p>
        </p:txBody>
      </p:sp>
      <p:sp>
        <p:nvSpPr>
          <p:cNvPr id="61" name="Rounded Rectangle 98">
            <a:extLst>
              <a:ext uri="{FF2B5EF4-FFF2-40B4-BE49-F238E27FC236}">
                <a16:creationId xmlns:a16="http://schemas.microsoft.com/office/drawing/2014/main" id="{D3B9CBBC-5808-416D-B733-6DD080236F7F}"/>
              </a:ext>
            </a:extLst>
          </p:cNvPr>
          <p:cNvSpPr/>
          <p:nvPr/>
        </p:nvSpPr>
        <p:spPr bwMode="auto">
          <a:xfrm>
            <a:off x="3968440" y="3774294"/>
            <a:ext cx="1827144"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62" name="Rounded Rectangle 99">
            <a:extLst>
              <a:ext uri="{FF2B5EF4-FFF2-40B4-BE49-F238E27FC236}">
                <a16:creationId xmlns:a16="http://schemas.microsoft.com/office/drawing/2014/main" id="{673491FD-3C6E-44B2-9FB9-75F0E805157E}"/>
              </a:ext>
            </a:extLst>
          </p:cNvPr>
          <p:cNvSpPr/>
          <p:nvPr/>
        </p:nvSpPr>
        <p:spPr bwMode="auto">
          <a:xfrm>
            <a:off x="4953000" y="4221167"/>
            <a:ext cx="1712753"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63" name="Rectangle 62">
            <a:extLst>
              <a:ext uri="{FF2B5EF4-FFF2-40B4-BE49-F238E27FC236}">
                <a16:creationId xmlns:a16="http://schemas.microsoft.com/office/drawing/2014/main" id="{B30BAE08-A9D5-48CA-BF69-A8B83EEB8228}"/>
              </a:ext>
            </a:extLst>
          </p:cNvPr>
          <p:cNvSpPr/>
          <p:nvPr/>
        </p:nvSpPr>
        <p:spPr bwMode="auto">
          <a:xfrm>
            <a:off x="5303319" y="42947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64" name="Rectangle 63">
            <a:extLst>
              <a:ext uri="{FF2B5EF4-FFF2-40B4-BE49-F238E27FC236}">
                <a16:creationId xmlns:a16="http://schemas.microsoft.com/office/drawing/2014/main" id="{276614CC-9308-4664-8D20-514358852556}"/>
              </a:ext>
            </a:extLst>
          </p:cNvPr>
          <p:cNvSpPr/>
          <p:nvPr/>
        </p:nvSpPr>
        <p:spPr bwMode="auto">
          <a:xfrm>
            <a:off x="5564273" y="42947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3</a:t>
            </a:r>
          </a:p>
        </p:txBody>
      </p:sp>
      <p:sp>
        <p:nvSpPr>
          <p:cNvPr id="65" name="Rectangle 64">
            <a:extLst>
              <a:ext uri="{FF2B5EF4-FFF2-40B4-BE49-F238E27FC236}">
                <a16:creationId xmlns:a16="http://schemas.microsoft.com/office/drawing/2014/main" id="{DCBA621B-232F-4176-A456-6ED74A4B4862}"/>
              </a:ext>
            </a:extLst>
          </p:cNvPr>
          <p:cNvSpPr/>
          <p:nvPr/>
        </p:nvSpPr>
        <p:spPr bwMode="auto">
          <a:xfrm>
            <a:off x="5830322" y="42947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6</a:t>
            </a:r>
          </a:p>
        </p:txBody>
      </p:sp>
      <p:sp>
        <p:nvSpPr>
          <p:cNvPr id="66" name="Rectangle 65">
            <a:extLst>
              <a:ext uri="{FF2B5EF4-FFF2-40B4-BE49-F238E27FC236}">
                <a16:creationId xmlns:a16="http://schemas.microsoft.com/office/drawing/2014/main" id="{4C5C915C-EF23-44E7-9BB1-EFE854F7ED40}"/>
              </a:ext>
            </a:extLst>
          </p:cNvPr>
          <p:cNvSpPr/>
          <p:nvPr/>
        </p:nvSpPr>
        <p:spPr bwMode="auto">
          <a:xfrm>
            <a:off x="6098255" y="429473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sp>
        <p:nvSpPr>
          <p:cNvPr id="67" name="Rectangle 66">
            <a:extLst>
              <a:ext uri="{FF2B5EF4-FFF2-40B4-BE49-F238E27FC236}">
                <a16:creationId xmlns:a16="http://schemas.microsoft.com/office/drawing/2014/main" id="{2AF55D14-22AD-4B53-8623-AA290FD4DBA8}"/>
              </a:ext>
            </a:extLst>
          </p:cNvPr>
          <p:cNvSpPr/>
          <p:nvPr/>
        </p:nvSpPr>
        <p:spPr bwMode="auto">
          <a:xfrm>
            <a:off x="1378165" y="2492166"/>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sp>
        <p:nvSpPr>
          <p:cNvPr id="68" name="Rectangle 67">
            <a:extLst>
              <a:ext uri="{FF2B5EF4-FFF2-40B4-BE49-F238E27FC236}">
                <a16:creationId xmlns:a16="http://schemas.microsoft.com/office/drawing/2014/main" id="{B4DF2749-064E-47E2-A79D-7A01742029AA}"/>
              </a:ext>
            </a:extLst>
          </p:cNvPr>
          <p:cNvSpPr/>
          <p:nvPr/>
        </p:nvSpPr>
        <p:spPr bwMode="auto">
          <a:xfrm>
            <a:off x="1677590" y="2492166"/>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69" name="Rectangle 68">
            <a:extLst>
              <a:ext uri="{FF2B5EF4-FFF2-40B4-BE49-F238E27FC236}">
                <a16:creationId xmlns:a16="http://schemas.microsoft.com/office/drawing/2014/main" id="{53F7529D-5B6B-4BE6-AF6E-C65AC37B8AD7}"/>
              </a:ext>
            </a:extLst>
          </p:cNvPr>
          <p:cNvSpPr/>
          <p:nvPr/>
        </p:nvSpPr>
        <p:spPr bwMode="auto">
          <a:xfrm>
            <a:off x="1945868" y="249635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4</a:t>
            </a:r>
          </a:p>
        </p:txBody>
      </p:sp>
      <p:sp>
        <p:nvSpPr>
          <p:cNvPr id="70" name="Rectangle 69">
            <a:extLst>
              <a:ext uri="{FF2B5EF4-FFF2-40B4-BE49-F238E27FC236}">
                <a16:creationId xmlns:a16="http://schemas.microsoft.com/office/drawing/2014/main" id="{43E0962C-047B-4923-B0BB-C9327BC77D91}"/>
              </a:ext>
            </a:extLst>
          </p:cNvPr>
          <p:cNvSpPr/>
          <p:nvPr/>
        </p:nvSpPr>
        <p:spPr bwMode="auto">
          <a:xfrm>
            <a:off x="2524487" y="249635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2</a:t>
            </a:r>
          </a:p>
        </p:txBody>
      </p:sp>
      <p:sp>
        <p:nvSpPr>
          <p:cNvPr id="71" name="Rectangle 70">
            <a:extLst>
              <a:ext uri="{FF2B5EF4-FFF2-40B4-BE49-F238E27FC236}">
                <a16:creationId xmlns:a16="http://schemas.microsoft.com/office/drawing/2014/main" id="{4CF4FDBD-BB4C-4AB2-B653-5D73CF0A6EA0}"/>
              </a:ext>
            </a:extLst>
          </p:cNvPr>
          <p:cNvSpPr/>
          <p:nvPr/>
        </p:nvSpPr>
        <p:spPr bwMode="auto">
          <a:xfrm>
            <a:off x="2224264" y="249635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6</a:t>
            </a:r>
          </a:p>
        </p:txBody>
      </p:sp>
      <p:sp>
        <p:nvSpPr>
          <p:cNvPr id="72" name="Rectangle 71">
            <a:extLst>
              <a:ext uri="{FF2B5EF4-FFF2-40B4-BE49-F238E27FC236}">
                <a16:creationId xmlns:a16="http://schemas.microsoft.com/office/drawing/2014/main" id="{245B24D7-9D77-4469-A1F6-37540B7E6EDC}"/>
              </a:ext>
            </a:extLst>
          </p:cNvPr>
          <p:cNvSpPr/>
          <p:nvPr/>
        </p:nvSpPr>
        <p:spPr bwMode="auto">
          <a:xfrm>
            <a:off x="4379301" y="3847861"/>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8</a:t>
            </a:r>
          </a:p>
        </p:txBody>
      </p:sp>
      <p:sp>
        <p:nvSpPr>
          <p:cNvPr id="73" name="Rectangle 72">
            <a:extLst>
              <a:ext uri="{FF2B5EF4-FFF2-40B4-BE49-F238E27FC236}">
                <a16:creationId xmlns:a16="http://schemas.microsoft.com/office/drawing/2014/main" id="{D2C94C5E-5A1F-4276-A2AD-94427C87BF0C}"/>
              </a:ext>
            </a:extLst>
          </p:cNvPr>
          <p:cNvSpPr/>
          <p:nvPr/>
        </p:nvSpPr>
        <p:spPr bwMode="auto">
          <a:xfrm>
            <a:off x="4643728" y="3847861"/>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6</a:t>
            </a:r>
          </a:p>
        </p:txBody>
      </p:sp>
      <p:sp>
        <p:nvSpPr>
          <p:cNvPr id="74" name="Rectangle 73">
            <a:extLst>
              <a:ext uri="{FF2B5EF4-FFF2-40B4-BE49-F238E27FC236}">
                <a16:creationId xmlns:a16="http://schemas.microsoft.com/office/drawing/2014/main" id="{AB523212-5B8D-4CD3-B015-AFC61C703508}"/>
              </a:ext>
            </a:extLst>
          </p:cNvPr>
          <p:cNvSpPr/>
          <p:nvPr/>
        </p:nvSpPr>
        <p:spPr bwMode="auto">
          <a:xfrm>
            <a:off x="4906588" y="3847861"/>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75" name="Rectangle 74">
            <a:extLst>
              <a:ext uri="{FF2B5EF4-FFF2-40B4-BE49-F238E27FC236}">
                <a16:creationId xmlns:a16="http://schemas.microsoft.com/office/drawing/2014/main" id="{A046940F-C1FB-4CFE-9A7D-EE82B2832191}"/>
              </a:ext>
            </a:extLst>
          </p:cNvPr>
          <p:cNvSpPr/>
          <p:nvPr/>
        </p:nvSpPr>
        <p:spPr bwMode="auto">
          <a:xfrm>
            <a:off x="5167543" y="3847861"/>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3</a:t>
            </a:r>
          </a:p>
        </p:txBody>
      </p:sp>
      <p:sp>
        <p:nvSpPr>
          <p:cNvPr id="76" name="Rectangle 75">
            <a:extLst>
              <a:ext uri="{FF2B5EF4-FFF2-40B4-BE49-F238E27FC236}">
                <a16:creationId xmlns:a16="http://schemas.microsoft.com/office/drawing/2014/main" id="{1C1F79A5-7859-4908-BEE9-ACF979724266}"/>
              </a:ext>
            </a:extLst>
          </p:cNvPr>
          <p:cNvSpPr/>
          <p:nvPr/>
        </p:nvSpPr>
        <p:spPr bwMode="auto">
          <a:xfrm>
            <a:off x="5917801"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6</a:t>
            </a:r>
          </a:p>
        </p:txBody>
      </p:sp>
      <p:sp>
        <p:nvSpPr>
          <p:cNvPr id="77" name="Rectangle 76">
            <a:extLst>
              <a:ext uri="{FF2B5EF4-FFF2-40B4-BE49-F238E27FC236}">
                <a16:creationId xmlns:a16="http://schemas.microsoft.com/office/drawing/2014/main" id="{B1801F97-988D-4431-8DF5-08644F7B4BAB}"/>
              </a:ext>
            </a:extLst>
          </p:cNvPr>
          <p:cNvSpPr/>
          <p:nvPr/>
        </p:nvSpPr>
        <p:spPr bwMode="auto">
          <a:xfrm>
            <a:off x="6195448" y="1355849"/>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cxnSp>
        <p:nvCxnSpPr>
          <p:cNvPr id="78" name="Straight Connector 77">
            <a:extLst>
              <a:ext uri="{FF2B5EF4-FFF2-40B4-BE49-F238E27FC236}">
                <a16:creationId xmlns:a16="http://schemas.microsoft.com/office/drawing/2014/main" id="{D7B92776-F218-4ADB-9881-2F04742AEB6D}"/>
              </a:ext>
            </a:extLst>
          </p:cNvPr>
          <p:cNvCxnSpPr/>
          <p:nvPr/>
        </p:nvCxnSpPr>
        <p:spPr>
          <a:xfrm>
            <a:off x="3949807" y="1890027"/>
            <a:ext cx="5326" cy="897669"/>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cxnSp>
        <p:nvCxnSpPr>
          <p:cNvPr id="79" name="Straight Connector 78">
            <a:extLst>
              <a:ext uri="{FF2B5EF4-FFF2-40B4-BE49-F238E27FC236}">
                <a16:creationId xmlns:a16="http://schemas.microsoft.com/office/drawing/2014/main" id="{4943C271-E409-4A35-8387-CB5ED7352AF3}"/>
              </a:ext>
            </a:extLst>
          </p:cNvPr>
          <p:cNvCxnSpPr/>
          <p:nvPr/>
        </p:nvCxnSpPr>
        <p:spPr>
          <a:xfrm flipH="1">
            <a:off x="5795275" y="1899742"/>
            <a:ext cx="310" cy="1784966"/>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cxnSp>
        <p:nvCxnSpPr>
          <p:cNvPr id="80" name="Straight Connector 79">
            <a:extLst>
              <a:ext uri="{FF2B5EF4-FFF2-40B4-BE49-F238E27FC236}">
                <a16:creationId xmlns:a16="http://schemas.microsoft.com/office/drawing/2014/main" id="{CD429D72-96F5-4767-ABEB-8056991712B7}"/>
              </a:ext>
            </a:extLst>
          </p:cNvPr>
          <p:cNvCxnSpPr/>
          <p:nvPr/>
        </p:nvCxnSpPr>
        <p:spPr>
          <a:xfrm flipH="1">
            <a:off x="3016004" y="1837059"/>
            <a:ext cx="1203" cy="563310"/>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cxnSp>
        <p:nvCxnSpPr>
          <p:cNvPr id="81" name="Straight Connector 80">
            <a:extLst>
              <a:ext uri="{FF2B5EF4-FFF2-40B4-BE49-F238E27FC236}">
                <a16:creationId xmlns:a16="http://schemas.microsoft.com/office/drawing/2014/main" id="{EECF297F-AFA2-4752-BE7D-76490FF22A0B}"/>
              </a:ext>
            </a:extLst>
          </p:cNvPr>
          <p:cNvCxnSpPr/>
          <p:nvPr/>
        </p:nvCxnSpPr>
        <p:spPr>
          <a:xfrm>
            <a:off x="2045745" y="1914775"/>
            <a:ext cx="3062" cy="365016"/>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82" name="Rectangle 81">
            <a:extLst>
              <a:ext uri="{FF2B5EF4-FFF2-40B4-BE49-F238E27FC236}">
                <a16:creationId xmlns:a16="http://schemas.microsoft.com/office/drawing/2014/main" id="{7E30C533-D5DE-4A74-84D6-98324BC1EC53}"/>
              </a:ext>
            </a:extLst>
          </p:cNvPr>
          <p:cNvSpPr/>
          <p:nvPr/>
        </p:nvSpPr>
        <p:spPr bwMode="auto">
          <a:xfrm>
            <a:off x="5110595" y="1360918"/>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83" name="Rectangle 82">
            <a:extLst>
              <a:ext uri="{FF2B5EF4-FFF2-40B4-BE49-F238E27FC236}">
                <a16:creationId xmlns:a16="http://schemas.microsoft.com/office/drawing/2014/main" id="{CC4BB304-DF5C-423D-8BA2-216DF9203B78}"/>
              </a:ext>
            </a:extLst>
          </p:cNvPr>
          <p:cNvSpPr/>
          <p:nvPr/>
        </p:nvSpPr>
        <p:spPr bwMode="auto">
          <a:xfrm>
            <a:off x="5371550" y="1360918"/>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3</a:t>
            </a:r>
          </a:p>
        </p:txBody>
      </p:sp>
      <p:sp>
        <p:nvSpPr>
          <p:cNvPr id="84" name="Oval 83">
            <a:extLst>
              <a:ext uri="{FF2B5EF4-FFF2-40B4-BE49-F238E27FC236}">
                <a16:creationId xmlns:a16="http://schemas.microsoft.com/office/drawing/2014/main" id="{65BF5D16-6FED-413B-A1F2-6434218B6021}"/>
              </a:ext>
            </a:extLst>
          </p:cNvPr>
          <p:cNvSpPr/>
          <p:nvPr/>
        </p:nvSpPr>
        <p:spPr bwMode="auto">
          <a:xfrm>
            <a:off x="1013964" y="1837058"/>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85" name="Oval 84">
            <a:extLst>
              <a:ext uri="{FF2B5EF4-FFF2-40B4-BE49-F238E27FC236}">
                <a16:creationId xmlns:a16="http://schemas.microsoft.com/office/drawing/2014/main" id="{C4AACFBC-1AE2-4940-87ED-37226BEF42C9}"/>
              </a:ext>
            </a:extLst>
          </p:cNvPr>
          <p:cNvSpPr/>
          <p:nvPr/>
        </p:nvSpPr>
        <p:spPr bwMode="auto">
          <a:xfrm>
            <a:off x="2963891" y="1837058"/>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86" name="Oval 85">
            <a:extLst>
              <a:ext uri="{FF2B5EF4-FFF2-40B4-BE49-F238E27FC236}">
                <a16:creationId xmlns:a16="http://schemas.microsoft.com/office/drawing/2014/main" id="{A77A424A-141A-4D67-9C86-AA137329B390}"/>
              </a:ext>
            </a:extLst>
          </p:cNvPr>
          <p:cNvSpPr/>
          <p:nvPr/>
        </p:nvSpPr>
        <p:spPr bwMode="auto">
          <a:xfrm>
            <a:off x="1989952" y="1837058"/>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87" name="Oval 86">
            <a:extLst>
              <a:ext uri="{FF2B5EF4-FFF2-40B4-BE49-F238E27FC236}">
                <a16:creationId xmlns:a16="http://schemas.microsoft.com/office/drawing/2014/main" id="{C1D1822D-FF83-4ED6-A73B-660C59635BBE}"/>
              </a:ext>
            </a:extLst>
          </p:cNvPr>
          <p:cNvSpPr/>
          <p:nvPr/>
        </p:nvSpPr>
        <p:spPr bwMode="auto">
          <a:xfrm>
            <a:off x="5727229" y="1837058"/>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88" name="Oval 87">
            <a:extLst>
              <a:ext uri="{FF2B5EF4-FFF2-40B4-BE49-F238E27FC236}">
                <a16:creationId xmlns:a16="http://schemas.microsoft.com/office/drawing/2014/main" id="{745768C5-5C8D-40E1-84CB-121C6764382C}"/>
              </a:ext>
            </a:extLst>
          </p:cNvPr>
          <p:cNvSpPr/>
          <p:nvPr/>
        </p:nvSpPr>
        <p:spPr bwMode="auto">
          <a:xfrm>
            <a:off x="4881844" y="1837058"/>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89" name="Oval 88">
            <a:extLst>
              <a:ext uri="{FF2B5EF4-FFF2-40B4-BE49-F238E27FC236}">
                <a16:creationId xmlns:a16="http://schemas.microsoft.com/office/drawing/2014/main" id="{E4175CD8-FFC9-4AB3-8E81-53EAFC85FF0D}"/>
              </a:ext>
            </a:extLst>
          </p:cNvPr>
          <p:cNvSpPr/>
          <p:nvPr/>
        </p:nvSpPr>
        <p:spPr bwMode="auto">
          <a:xfrm>
            <a:off x="3905856" y="1837058"/>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90" name="Oval 89">
            <a:extLst>
              <a:ext uri="{FF2B5EF4-FFF2-40B4-BE49-F238E27FC236}">
                <a16:creationId xmlns:a16="http://schemas.microsoft.com/office/drawing/2014/main" id="{F78FA38F-FCDE-40A4-A183-84E7ACCD601D}"/>
              </a:ext>
            </a:extLst>
          </p:cNvPr>
          <p:cNvSpPr/>
          <p:nvPr/>
        </p:nvSpPr>
        <p:spPr bwMode="auto">
          <a:xfrm>
            <a:off x="6587731" y="1827344"/>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54556384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latin typeface="+mn-lt"/>
              </a:rPr>
              <a:t>Windows</a:t>
            </a:r>
          </a:p>
        </p:txBody>
      </p:sp>
      <p:sp>
        <p:nvSpPr>
          <p:cNvPr id="27" name="Rectangle 26">
            <a:extLst>
              <a:ext uri="{FF2B5EF4-FFF2-40B4-BE49-F238E27FC236}">
                <a16:creationId xmlns:a16="http://schemas.microsoft.com/office/drawing/2014/main" id="{3DA80994-E2BB-4D87-90AD-E5B141BF87B8}"/>
              </a:ext>
            </a:extLst>
          </p:cNvPr>
          <p:cNvSpPr/>
          <p:nvPr/>
        </p:nvSpPr>
        <p:spPr>
          <a:xfrm>
            <a:off x="2133600" y="5459782"/>
            <a:ext cx="5617136" cy="1175888"/>
          </a:xfrm>
          <a:prstGeom prst="rect">
            <a:avLst/>
          </a:prstGeom>
        </p:spPr>
        <p:txBody>
          <a:bodyPr wrap="square" lIns="67236" tIns="33618" rIns="67236" bIns="33618">
            <a:spAutoFit/>
          </a:bodyPr>
          <a:lstStyle/>
          <a:p>
            <a:r>
              <a:rPr lang="en-US" sz="1800" dirty="0">
                <a:solidFill>
                  <a:srgbClr val="7030A0"/>
                </a:solidFill>
                <a:latin typeface="Consolas"/>
              </a:rPr>
              <a:t>SELECT</a:t>
            </a:r>
            <a:r>
              <a:rPr lang="en-US" sz="1800" dirty="0">
                <a:latin typeface="Consolas"/>
              </a:rPr>
              <a:t> </a:t>
            </a:r>
            <a:r>
              <a:rPr lang="en-US" sz="1800" dirty="0" err="1">
                <a:latin typeface="Consolas"/>
              </a:rPr>
              <a:t>TollId</a:t>
            </a:r>
            <a:r>
              <a:rPr lang="en-US" sz="1800" dirty="0">
                <a:latin typeface="Consolas"/>
              </a:rPr>
              <a:t>, </a:t>
            </a:r>
            <a:r>
              <a:rPr lang="en-US" sz="1800" dirty="0">
                <a:solidFill>
                  <a:srgbClr val="7030A0"/>
                </a:solidFill>
                <a:latin typeface="Consolas"/>
              </a:rPr>
              <a:t>Count</a:t>
            </a:r>
            <a:r>
              <a:rPr lang="en-US" sz="1800" dirty="0">
                <a:latin typeface="Consolas"/>
              </a:rPr>
              <a:t>(*)</a:t>
            </a:r>
          </a:p>
          <a:p>
            <a:r>
              <a:rPr lang="en-US" sz="1800" dirty="0">
                <a:solidFill>
                  <a:srgbClr val="7030A0"/>
                </a:solidFill>
                <a:latin typeface="Consolas"/>
              </a:rPr>
              <a:t>FROM</a:t>
            </a:r>
            <a:r>
              <a:rPr lang="en-US" sz="1800" dirty="0">
                <a:latin typeface="Consolas"/>
              </a:rPr>
              <a:t> </a:t>
            </a:r>
            <a:r>
              <a:rPr lang="en-US" sz="1800" dirty="0" err="1">
                <a:latin typeface="Consolas"/>
              </a:rPr>
              <a:t>EntryStream</a:t>
            </a:r>
            <a:r>
              <a:rPr lang="en-US" sz="1800" dirty="0">
                <a:latin typeface="Consolas"/>
              </a:rPr>
              <a:t> </a:t>
            </a:r>
            <a:r>
              <a:rPr lang="en-US" sz="1800" dirty="0">
                <a:solidFill>
                  <a:srgbClr val="7030A0"/>
                </a:solidFill>
                <a:latin typeface="Consolas"/>
              </a:rPr>
              <a:t>TIMESTAMP BY</a:t>
            </a:r>
            <a:r>
              <a:rPr lang="en-US" sz="1800" dirty="0">
                <a:latin typeface="Consolas"/>
              </a:rPr>
              <a:t> </a:t>
            </a:r>
            <a:r>
              <a:rPr lang="en-US" sz="1800" dirty="0" err="1">
                <a:latin typeface="Consolas"/>
              </a:rPr>
              <a:t>EntryTime</a:t>
            </a:r>
            <a:endParaRPr lang="en-US" sz="1800" dirty="0">
              <a:latin typeface="Consolas"/>
            </a:endParaRPr>
          </a:p>
          <a:p>
            <a:r>
              <a:rPr lang="en-US" sz="1800" dirty="0">
                <a:solidFill>
                  <a:srgbClr val="7030A0"/>
                </a:solidFill>
                <a:latin typeface="Consolas"/>
              </a:rPr>
              <a:t>GROUP BY</a:t>
            </a:r>
            <a:r>
              <a:rPr lang="en-US" sz="1800" dirty="0">
                <a:latin typeface="Consolas"/>
              </a:rPr>
              <a:t> </a:t>
            </a:r>
            <a:r>
              <a:rPr lang="en-US" sz="1800" dirty="0" err="1">
                <a:latin typeface="Consolas"/>
              </a:rPr>
              <a:t>TollId</a:t>
            </a:r>
            <a:r>
              <a:rPr lang="en-US" sz="1800" dirty="0">
                <a:latin typeface="Consolas"/>
              </a:rPr>
              <a:t>, </a:t>
            </a:r>
            <a:r>
              <a:rPr lang="en-US" sz="1800" dirty="0" err="1">
                <a:solidFill>
                  <a:srgbClr val="7030A0"/>
                </a:solidFill>
                <a:latin typeface="Consolas"/>
              </a:rPr>
              <a:t>SlidingWindow</a:t>
            </a:r>
            <a:r>
              <a:rPr lang="en-US" sz="1800" dirty="0">
                <a:latin typeface="Consolas"/>
              </a:rPr>
              <a:t>(second, 10)</a:t>
            </a:r>
          </a:p>
          <a:p>
            <a:r>
              <a:rPr lang="en-US" sz="1800" b="1" dirty="0">
                <a:solidFill>
                  <a:srgbClr val="7030A0"/>
                </a:solidFill>
                <a:latin typeface="Consolas"/>
              </a:rPr>
              <a:t>HAVING</a:t>
            </a:r>
            <a:r>
              <a:rPr lang="en-US" sz="1800" dirty="0">
                <a:latin typeface="Consolas"/>
              </a:rPr>
              <a:t> </a:t>
            </a:r>
            <a:r>
              <a:rPr lang="en-US" sz="1800" dirty="0">
                <a:solidFill>
                  <a:srgbClr val="7030A0"/>
                </a:solidFill>
                <a:latin typeface="Consolas"/>
              </a:rPr>
              <a:t>COUNT</a:t>
            </a:r>
            <a:r>
              <a:rPr lang="en-US" sz="1800" dirty="0">
                <a:latin typeface="Consolas"/>
              </a:rPr>
              <a:t>(*) &gt; 3</a:t>
            </a:r>
          </a:p>
        </p:txBody>
      </p:sp>
      <p:sp>
        <p:nvSpPr>
          <p:cNvPr id="28" name="Rectangle 27">
            <a:extLst>
              <a:ext uri="{FF2B5EF4-FFF2-40B4-BE49-F238E27FC236}">
                <a16:creationId xmlns:a16="http://schemas.microsoft.com/office/drawing/2014/main" id="{4BF2C231-594D-4319-BB57-C8A514CA6538}"/>
              </a:ext>
            </a:extLst>
          </p:cNvPr>
          <p:cNvSpPr/>
          <p:nvPr/>
        </p:nvSpPr>
        <p:spPr>
          <a:xfrm>
            <a:off x="368360" y="5114890"/>
            <a:ext cx="8586817" cy="344892"/>
          </a:xfrm>
          <a:prstGeom prst="rect">
            <a:avLst/>
          </a:prstGeom>
        </p:spPr>
        <p:txBody>
          <a:bodyPr wrap="none" lIns="67236" tIns="33618" rIns="67236" bIns="33618">
            <a:spAutoFit/>
          </a:bodyPr>
          <a:lstStyle/>
          <a:p>
            <a:r>
              <a:rPr lang="en-US" sz="1800" dirty="0"/>
              <a:t>Report all toll booths which have served more than 3 vehicle in the last 10 seconds</a:t>
            </a:r>
          </a:p>
        </p:txBody>
      </p:sp>
      <p:sp>
        <p:nvSpPr>
          <p:cNvPr id="83" name="Rounded Rectangle 41">
            <a:extLst>
              <a:ext uri="{FF2B5EF4-FFF2-40B4-BE49-F238E27FC236}">
                <a16:creationId xmlns:a16="http://schemas.microsoft.com/office/drawing/2014/main" id="{17CD5589-B483-43F3-B511-494D19253274}"/>
              </a:ext>
            </a:extLst>
          </p:cNvPr>
          <p:cNvSpPr/>
          <p:nvPr/>
        </p:nvSpPr>
        <p:spPr bwMode="auto">
          <a:xfrm>
            <a:off x="2538191" y="3385787"/>
            <a:ext cx="1934006"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84" name="Rounded Rectangle 42">
            <a:extLst>
              <a:ext uri="{FF2B5EF4-FFF2-40B4-BE49-F238E27FC236}">
                <a16:creationId xmlns:a16="http://schemas.microsoft.com/office/drawing/2014/main" id="{83DE2660-48B8-4025-A0E5-7C2482FC336A}"/>
              </a:ext>
            </a:extLst>
          </p:cNvPr>
          <p:cNvSpPr/>
          <p:nvPr/>
        </p:nvSpPr>
        <p:spPr bwMode="auto">
          <a:xfrm>
            <a:off x="3525089" y="3947506"/>
            <a:ext cx="1934006"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85" name="Rounded Rectangle 46">
            <a:extLst>
              <a:ext uri="{FF2B5EF4-FFF2-40B4-BE49-F238E27FC236}">
                <a16:creationId xmlns:a16="http://schemas.microsoft.com/office/drawing/2014/main" id="{1E0B6340-FABA-443A-AF0E-375525797F13}"/>
              </a:ext>
            </a:extLst>
          </p:cNvPr>
          <p:cNvSpPr/>
          <p:nvPr/>
        </p:nvSpPr>
        <p:spPr bwMode="auto">
          <a:xfrm>
            <a:off x="4371458" y="4644432"/>
            <a:ext cx="1934006"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sp>
        <p:nvSpPr>
          <p:cNvPr id="86" name="Rounded Rectangle 39">
            <a:extLst>
              <a:ext uri="{FF2B5EF4-FFF2-40B4-BE49-F238E27FC236}">
                <a16:creationId xmlns:a16="http://schemas.microsoft.com/office/drawing/2014/main" id="{C024D38F-95AF-42F1-8438-0B16DA16E011}"/>
              </a:ext>
            </a:extLst>
          </p:cNvPr>
          <p:cNvSpPr/>
          <p:nvPr/>
        </p:nvSpPr>
        <p:spPr bwMode="auto">
          <a:xfrm>
            <a:off x="1592318" y="2761884"/>
            <a:ext cx="1934006" cy="408014"/>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horz" wrap="square" lIns="93260" tIns="46630" rIns="46630" bIns="93260"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448" b="0" i="0" u="none" strike="noStrike" kern="0" cap="none" spc="-51" normalizeH="0" baseline="0" noProof="0" dirty="0">
              <a:ln>
                <a:noFill/>
              </a:ln>
              <a:solidFill>
                <a:schemeClr val="tx1"/>
              </a:solidFill>
              <a:effectLst/>
              <a:uLnTx/>
              <a:uFillTx/>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47DBF2E0-5D44-44EC-BCAA-A97E02CDA989}"/>
              </a:ext>
            </a:extLst>
          </p:cNvPr>
          <p:cNvCxnSpPr>
            <a:cxnSpLocks/>
          </p:cNvCxnSpPr>
          <p:nvPr/>
        </p:nvCxnSpPr>
        <p:spPr>
          <a:xfrm>
            <a:off x="4471811" y="2460983"/>
            <a:ext cx="0" cy="914400"/>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cxnSp>
        <p:nvCxnSpPr>
          <p:cNvPr id="88" name="Straight Connector 87">
            <a:extLst>
              <a:ext uri="{FF2B5EF4-FFF2-40B4-BE49-F238E27FC236}">
                <a16:creationId xmlns:a16="http://schemas.microsoft.com/office/drawing/2014/main" id="{E715B428-C43E-40A7-BE4E-B9C21B5B748E}"/>
              </a:ext>
            </a:extLst>
          </p:cNvPr>
          <p:cNvCxnSpPr>
            <a:cxnSpLocks/>
          </p:cNvCxnSpPr>
          <p:nvPr/>
        </p:nvCxnSpPr>
        <p:spPr>
          <a:xfrm>
            <a:off x="6289193" y="2797955"/>
            <a:ext cx="10757" cy="1867614"/>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89" name="Rectangle 88">
            <a:extLst>
              <a:ext uri="{FF2B5EF4-FFF2-40B4-BE49-F238E27FC236}">
                <a16:creationId xmlns:a16="http://schemas.microsoft.com/office/drawing/2014/main" id="{0DC26F30-072F-4C98-B098-9EE19B637C6D}"/>
              </a:ext>
            </a:extLst>
          </p:cNvPr>
          <p:cNvSpPr/>
          <p:nvPr/>
        </p:nvSpPr>
        <p:spPr bwMode="auto">
          <a:xfrm>
            <a:off x="3373070" y="1488154"/>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sp>
        <p:nvSpPr>
          <p:cNvPr id="90" name="Rectangle 89">
            <a:extLst>
              <a:ext uri="{FF2B5EF4-FFF2-40B4-BE49-F238E27FC236}">
                <a16:creationId xmlns:a16="http://schemas.microsoft.com/office/drawing/2014/main" id="{923CC22D-D30C-4106-92AF-71D583FA1D52}"/>
              </a:ext>
            </a:extLst>
          </p:cNvPr>
          <p:cNvSpPr/>
          <p:nvPr/>
        </p:nvSpPr>
        <p:spPr bwMode="auto">
          <a:xfrm>
            <a:off x="4326916" y="1496477"/>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cxnSp>
        <p:nvCxnSpPr>
          <p:cNvPr id="91" name="Straight Arrow Connector 90">
            <a:extLst>
              <a:ext uri="{FF2B5EF4-FFF2-40B4-BE49-F238E27FC236}">
                <a16:creationId xmlns:a16="http://schemas.microsoft.com/office/drawing/2014/main" id="{97591595-5CB8-4F54-9D6E-56D1DC35507B}"/>
              </a:ext>
            </a:extLst>
          </p:cNvPr>
          <p:cNvCxnSpPr>
            <a:stCxn id="108" idx="6"/>
          </p:cNvCxnSpPr>
          <p:nvPr/>
        </p:nvCxnSpPr>
        <p:spPr>
          <a:xfrm flipV="1">
            <a:off x="1600200" y="2027275"/>
            <a:ext cx="5180839" cy="4520"/>
          </a:xfrm>
          <a:prstGeom prst="straightConnector1">
            <a:avLst/>
          </a:prstGeom>
          <a:ln>
            <a:headEnd type="none"/>
            <a:tailEnd type="triangle"/>
          </a:ln>
        </p:spPr>
        <p:style>
          <a:lnRef idx="2">
            <a:schemeClr val="dk1"/>
          </a:lnRef>
          <a:fillRef idx="1">
            <a:schemeClr val="lt1"/>
          </a:fillRef>
          <a:effectRef idx="0">
            <a:schemeClr val="dk1"/>
          </a:effectRef>
          <a:fontRef idx="minor">
            <a:schemeClr val="dk1"/>
          </a:fontRef>
        </p:style>
      </p:cxnSp>
      <p:sp>
        <p:nvSpPr>
          <p:cNvPr id="92" name="TextBox 20">
            <a:extLst>
              <a:ext uri="{FF2B5EF4-FFF2-40B4-BE49-F238E27FC236}">
                <a16:creationId xmlns:a16="http://schemas.microsoft.com/office/drawing/2014/main" id="{7E289E59-8E13-40F2-A270-E7404C710C0E}"/>
              </a:ext>
            </a:extLst>
          </p:cNvPr>
          <p:cNvSpPr txBox="1"/>
          <p:nvPr/>
        </p:nvSpPr>
        <p:spPr>
          <a:xfrm>
            <a:off x="1467019" y="1743562"/>
            <a:ext cx="77365" cy="19213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0</a:t>
            </a:r>
          </a:p>
        </p:txBody>
      </p:sp>
      <p:sp>
        <p:nvSpPr>
          <p:cNvPr id="93" name="TextBox 21">
            <a:extLst>
              <a:ext uri="{FF2B5EF4-FFF2-40B4-BE49-F238E27FC236}">
                <a16:creationId xmlns:a16="http://schemas.microsoft.com/office/drawing/2014/main" id="{BA675437-AF9C-4798-9E70-34DB726AC1A5}"/>
              </a:ext>
            </a:extLst>
          </p:cNvPr>
          <p:cNvSpPr txBox="1"/>
          <p:nvPr/>
        </p:nvSpPr>
        <p:spPr>
          <a:xfrm>
            <a:off x="2447704" y="1743562"/>
            <a:ext cx="75855"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5</a:t>
            </a:r>
          </a:p>
        </p:txBody>
      </p:sp>
      <p:sp>
        <p:nvSpPr>
          <p:cNvPr id="94" name="TextBox 22">
            <a:extLst>
              <a:ext uri="{FF2B5EF4-FFF2-40B4-BE49-F238E27FC236}">
                <a16:creationId xmlns:a16="http://schemas.microsoft.com/office/drawing/2014/main" id="{FA0C12A1-AB85-4DBA-B653-9E731F4E33B0}"/>
              </a:ext>
            </a:extLst>
          </p:cNvPr>
          <p:cNvSpPr txBox="1"/>
          <p:nvPr/>
        </p:nvSpPr>
        <p:spPr>
          <a:xfrm>
            <a:off x="5318302" y="1743562"/>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20</a:t>
            </a:r>
          </a:p>
        </p:txBody>
      </p:sp>
      <p:sp>
        <p:nvSpPr>
          <p:cNvPr id="95" name="TextBox 23">
            <a:extLst>
              <a:ext uri="{FF2B5EF4-FFF2-40B4-BE49-F238E27FC236}">
                <a16:creationId xmlns:a16="http://schemas.microsoft.com/office/drawing/2014/main" id="{60DA46BE-2A1E-4967-8CDB-9D09766C5178}"/>
              </a:ext>
            </a:extLst>
          </p:cNvPr>
          <p:cNvSpPr txBox="1"/>
          <p:nvPr/>
        </p:nvSpPr>
        <p:spPr>
          <a:xfrm>
            <a:off x="3421373" y="1743562"/>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10</a:t>
            </a:r>
          </a:p>
        </p:txBody>
      </p:sp>
      <p:sp>
        <p:nvSpPr>
          <p:cNvPr id="96" name="TextBox 24">
            <a:extLst>
              <a:ext uri="{FF2B5EF4-FFF2-40B4-BE49-F238E27FC236}">
                <a16:creationId xmlns:a16="http://schemas.microsoft.com/office/drawing/2014/main" id="{7D5C9B10-B405-4F91-9A92-E308B9CB13DB}"/>
              </a:ext>
            </a:extLst>
          </p:cNvPr>
          <p:cNvSpPr txBox="1"/>
          <p:nvPr/>
        </p:nvSpPr>
        <p:spPr>
          <a:xfrm>
            <a:off x="4355265" y="1743562"/>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15</a:t>
            </a:r>
          </a:p>
        </p:txBody>
      </p:sp>
      <p:sp>
        <p:nvSpPr>
          <p:cNvPr id="97" name="TextBox 26">
            <a:extLst>
              <a:ext uri="{FF2B5EF4-FFF2-40B4-BE49-F238E27FC236}">
                <a16:creationId xmlns:a16="http://schemas.microsoft.com/office/drawing/2014/main" id="{C96F1A1E-1E2F-4539-8807-E60AC3B8FC1E}"/>
              </a:ext>
            </a:extLst>
          </p:cNvPr>
          <p:cNvSpPr txBox="1"/>
          <p:nvPr/>
        </p:nvSpPr>
        <p:spPr>
          <a:xfrm>
            <a:off x="6173188" y="1743562"/>
            <a:ext cx="151708" cy="188385"/>
          </a:xfrm>
          <a:prstGeom prst="rect">
            <a:avLst/>
          </a:prstGeom>
          <a:ln>
            <a:noFill/>
          </a:ln>
        </p:spPr>
        <p:style>
          <a:lnRef idx="2">
            <a:schemeClr val="dk1"/>
          </a:lnRef>
          <a:fillRef idx="1">
            <a:schemeClr val="lt1"/>
          </a:fillRef>
          <a:effectRef idx="0">
            <a:schemeClr val="dk1"/>
          </a:effectRef>
          <a:fontRef idx="minor">
            <a:schemeClr val="dk1"/>
          </a:fontRef>
        </p:style>
        <p:txBody>
          <a:bodyPr wrap="none" lIns="0" tIns="0" rIns="0" bIns="0"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24" b="0" i="0" u="none" strike="noStrike" kern="0" cap="none" spc="-71" normalizeH="0" baseline="0" noProof="0" dirty="0">
                <a:ln>
                  <a:noFill/>
                </a:ln>
                <a:solidFill>
                  <a:schemeClr val="tx1"/>
                </a:solidFill>
                <a:effectLst/>
                <a:uLnTx/>
                <a:uFillTx/>
              </a:rPr>
              <a:t>25</a:t>
            </a:r>
          </a:p>
        </p:txBody>
      </p:sp>
      <p:cxnSp>
        <p:nvCxnSpPr>
          <p:cNvPr id="98" name="Straight Connector 97">
            <a:extLst>
              <a:ext uri="{FF2B5EF4-FFF2-40B4-BE49-F238E27FC236}">
                <a16:creationId xmlns:a16="http://schemas.microsoft.com/office/drawing/2014/main" id="{FA6D2861-BB37-489F-9A00-782258BA4FAC}"/>
              </a:ext>
            </a:extLst>
          </p:cNvPr>
          <p:cNvCxnSpPr>
            <a:cxnSpLocks/>
          </p:cNvCxnSpPr>
          <p:nvPr/>
        </p:nvCxnSpPr>
        <p:spPr>
          <a:xfrm>
            <a:off x="3518849" y="2258301"/>
            <a:ext cx="7475" cy="461894"/>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99" name="Rectangle 98">
            <a:extLst>
              <a:ext uri="{FF2B5EF4-FFF2-40B4-BE49-F238E27FC236}">
                <a16:creationId xmlns:a16="http://schemas.microsoft.com/office/drawing/2014/main" id="{053753DA-657B-48A7-A3A7-5433D45A6822}"/>
              </a:ext>
            </a:extLst>
          </p:cNvPr>
          <p:cNvSpPr/>
          <p:nvPr/>
        </p:nvSpPr>
        <p:spPr bwMode="auto">
          <a:xfrm>
            <a:off x="3473009" y="3501328"/>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100" name="Rectangle 99">
            <a:extLst>
              <a:ext uri="{FF2B5EF4-FFF2-40B4-BE49-F238E27FC236}">
                <a16:creationId xmlns:a16="http://schemas.microsoft.com/office/drawing/2014/main" id="{566111AA-FF7D-484A-8728-77EDBF0EE3FE}"/>
              </a:ext>
            </a:extLst>
          </p:cNvPr>
          <p:cNvSpPr/>
          <p:nvPr/>
        </p:nvSpPr>
        <p:spPr bwMode="auto">
          <a:xfrm>
            <a:off x="3128792" y="3501328"/>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cxnSp>
        <p:nvCxnSpPr>
          <p:cNvPr id="101" name="Straight Connector 100">
            <a:extLst>
              <a:ext uri="{FF2B5EF4-FFF2-40B4-BE49-F238E27FC236}">
                <a16:creationId xmlns:a16="http://schemas.microsoft.com/office/drawing/2014/main" id="{F8D90AEF-5D23-4FC1-BF2F-454B4E27A5DF}"/>
              </a:ext>
            </a:extLst>
          </p:cNvPr>
          <p:cNvCxnSpPr>
            <a:cxnSpLocks/>
          </p:cNvCxnSpPr>
          <p:nvPr/>
        </p:nvCxnSpPr>
        <p:spPr>
          <a:xfrm>
            <a:off x="5462411" y="2689583"/>
            <a:ext cx="0" cy="1277165"/>
          </a:xfrm>
          <a:prstGeom prst="line">
            <a:avLst/>
          </a:prstGeom>
          <a:ln w="3175">
            <a:prstDash val="dash"/>
            <a:headEnd type="none"/>
            <a:tailEnd type="none"/>
          </a:ln>
        </p:spPr>
        <p:style>
          <a:lnRef idx="2">
            <a:schemeClr val="dk1"/>
          </a:lnRef>
          <a:fillRef idx="1">
            <a:schemeClr val="lt1"/>
          </a:fillRef>
          <a:effectRef idx="0">
            <a:schemeClr val="dk1"/>
          </a:effectRef>
          <a:fontRef idx="minor">
            <a:schemeClr val="dk1"/>
          </a:fontRef>
        </p:style>
      </p:cxnSp>
      <p:sp>
        <p:nvSpPr>
          <p:cNvPr id="102" name="Rectangle 101">
            <a:extLst>
              <a:ext uri="{FF2B5EF4-FFF2-40B4-BE49-F238E27FC236}">
                <a16:creationId xmlns:a16="http://schemas.microsoft.com/office/drawing/2014/main" id="{FE08E8A1-819A-4BF5-B9E5-BE1E7236E485}"/>
              </a:ext>
            </a:extLst>
          </p:cNvPr>
          <p:cNvSpPr/>
          <p:nvPr/>
        </p:nvSpPr>
        <p:spPr bwMode="auto">
          <a:xfrm>
            <a:off x="4435507" y="406118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103" name="Rectangle 102">
            <a:extLst>
              <a:ext uri="{FF2B5EF4-FFF2-40B4-BE49-F238E27FC236}">
                <a16:creationId xmlns:a16="http://schemas.microsoft.com/office/drawing/2014/main" id="{88D5082B-8279-4654-9206-FEFBE6CF5472}"/>
              </a:ext>
            </a:extLst>
          </p:cNvPr>
          <p:cNvSpPr/>
          <p:nvPr/>
        </p:nvSpPr>
        <p:spPr bwMode="auto">
          <a:xfrm>
            <a:off x="2468720" y="2891728"/>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sp>
        <p:nvSpPr>
          <p:cNvPr id="104" name="TextBox 1">
            <a:extLst>
              <a:ext uri="{FF2B5EF4-FFF2-40B4-BE49-F238E27FC236}">
                <a16:creationId xmlns:a16="http://schemas.microsoft.com/office/drawing/2014/main" id="{AAE74245-C04F-46EC-AA47-03D44F3E7073}"/>
              </a:ext>
            </a:extLst>
          </p:cNvPr>
          <p:cNvSpPr txBox="1"/>
          <p:nvPr/>
        </p:nvSpPr>
        <p:spPr>
          <a:xfrm>
            <a:off x="999962" y="1268097"/>
            <a:ext cx="778868" cy="489365"/>
          </a:xfrm>
          <a:prstGeom prst="rect">
            <a:avLst/>
          </a:prstGeom>
          <a:ln>
            <a:noFill/>
          </a:ln>
        </p:spPr>
        <p:style>
          <a:lnRef idx="2">
            <a:schemeClr val="dk1"/>
          </a:lnRef>
          <a:fillRef idx="1">
            <a:schemeClr val="lt1"/>
          </a:fillRef>
          <a:effectRef idx="0">
            <a:schemeClr val="dk1"/>
          </a:effectRef>
          <a:fontRef idx="minor">
            <a:schemeClr val="dk1"/>
          </a:fontRef>
        </p:style>
        <p:txBody>
          <a:bodyPr wrap="none" lIns="182880" tIns="146304" rIns="182880" bIns="146304"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nSpc>
                <a:spcPct val="90000"/>
              </a:lnSpc>
              <a:spcAft>
                <a:spcPts val="600"/>
              </a:spcAft>
            </a:pPr>
            <a:r>
              <a:rPr lang="en-US" sz="1400" dirty="0">
                <a:solidFill>
                  <a:schemeClr val="tx1"/>
                </a:solidFill>
              </a:rPr>
              <a:t>Entry</a:t>
            </a:r>
          </a:p>
        </p:txBody>
      </p:sp>
      <p:sp>
        <p:nvSpPr>
          <p:cNvPr id="105" name="TextBox 43">
            <a:extLst>
              <a:ext uri="{FF2B5EF4-FFF2-40B4-BE49-F238E27FC236}">
                <a16:creationId xmlns:a16="http://schemas.microsoft.com/office/drawing/2014/main" id="{80E30435-F7FE-4DBE-81FC-BD50BA4ABFE4}"/>
              </a:ext>
            </a:extLst>
          </p:cNvPr>
          <p:cNvSpPr txBox="1"/>
          <p:nvPr/>
        </p:nvSpPr>
        <p:spPr>
          <a:xfrm>
            <a:off x="991495" y="2142253"/>
            <a:ext cx="646652" cy="489365"/>
          </a:xfrm>
          <a:prstGeom prst="rect">
            <a:avLst/>
          </a:prstGeom>
          <a:ln>
            <a:noFill/>
          </a:ln>
        </p:spPr>
        <p:style>
          <a:lnRef idx="2">
            <a:schemeClr val="dk1"/>
          </a:lnRef>
          <a:fillRef idx="1">
            <a:schemeClr val="lt1"/>
          </a:fillRef>
          <a:effectRef idx="0">
            <a:schemeClr val="dk1"/>
          </a:effectRef>
          <a:fontRef idx="minor">
            <a:schemeClr val="dk1"/>
          </a:fontRef>
        </p:style>
        <p:txBody>
          <a:bodyPr wrap="none" lIns="182880" tIns="146304" rIns="182880" bIns="146304" rtlCol="0">
            <a:spAutoFit/>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nSpc>
                <a:spcPct val="90000"/>
              </a:lnSpc>
              <a:spcAft>
                <a:spcPts val="600"/>
              </a:spcAft>
            </a:pPr>
            <a:r>
              <a:rPr lang="en-US" sz="1400" dirty="0">
                <a:solidFill>
                  <a:schemeClr val="tx1"/>
                </a:solidFill>
              </a:rPr>
              <a:t>Exit</a:t>
            </a:r>
          </a:p>
        </p:txBody>
      </p:sp>
      <p:sp>
        <p:nvSpPr>
          <p:cNvPr id="106" name="Rectangle 105">
            <a:extLst>
              <a:ext uri="{FF2B5EF4-FFF2-40B4-BE49-F238E27FC236}">
                <a16:creationId xmlns:a16="http://schemas.microsoft.com/office/drawing/2014/main" id="{C0F08A02-58CA-424B-914C-F16758A2BC2B}"/>
              </a:ext>
            </a:extLst>
          </p:cNvPr>
          <p:cNvSpPr/>
          <p:nvPr/>
        </p:nvSpPr>
        <p:spPr bwMode="auto">
          <a:xfrm>
            <a:off x="5299172" y="215618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1</a:t>
            </a:r>
          </a:p>
        </p:txBody>
      </p:sp>
      <p:sp>
        <p:nvSpPr>
          <p:cNvPr id="107" name="Rectangle 106">
            <a:extLst>
              <a:ext uri="{FF2B5EF4-FFF2-40B4-BE49-F238E27FC236}">
                <a16:creationId xmlns:a16="http://schemas.microsoft.com/office/drawing/2014/main" id="{E9C22013-C644-4904-98F7-37D0F484FE0D}"/>
              </a:ext>
            </a:extLst>
          </p:cNvPr>
          <p:cNvSpPr/>
          <p:nvPr/>
        </p:nvSpPr>
        <p:spPr bwMode="auto">
          <a:xfrm>
            <a:off x="6159629" y="2156183"/>
            <a:ext cx="217182" cy="178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chemeClr val="tx1"/>
                </a:solidFill>
                <a:effectLst/>
                <a:uLnTx/>
                <a:uFillTx/>
              </a:rPr>
              <a:t>5</a:t>
            </a:r>
          </a:p>
        </p:txBody>
      </p:sp>
      <p:sp>
        <p:nvSpPr>
          <p:cNvPr id="108" name="Oval 107">
            <a:extLst>
              <a:ext uri="{FF2B5EF4-FFF2-40B4-BE49-F238E27FC236}">
                <a16:creationId xmlns:a16="http://schemas.microsoft.com/office/drawing/2014/main" id="{C38BEB62-1B27-42E1-8A06-2C0AC8C05EAF}"/>
              </a:ext>
            </a:extLst>
          </p:cNvPr>
          <p:cNvSpPr/>
          <p:nvPr/>
        </p:nvSpPr>
        <p:spPr bwMode="auto">
          <a:xfrm>
            <a:off x="1479566" y="1974306"/>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109" name="Oval 108">
            <a:extLst>
              <a:ext uri="{FF2B5EF4-FFF2-40B4-BE49-F238E27FC236}">
                <a16:creationId xmlns:a16="http://schemas.microsoft.com/office/drawing/2014/main" id="{DACF2C56-B7EA-4C46-819B-CCDE6F540F57}"/>
              </a:ext>
            </a:extLst>
          </p:cNvPr>
          <p:cNvSpPr/>
          <p:nvPr/>
        </p:nvSpPr>
        <p:spPr bwMode="auto">
          <a:xfrm>
            <a:off x="3429493" y="1974306"/>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110" name="Oval 109">
            <a:extLst>
              <a:ext uri="{FF2B5EF4-FFF2-40B4-BE49-F238E27FC236}">
                <a16:creationId xmlns:a16="http://schemas.microsoft.com/office/drawing/2014/main" id="{1C06F23F-0350-4447-83D4-DAFCF8F7C95D}"/>
              </a:ext>
            </a:extLst>
          </p:cNvPr>
          <p:cNvSpPr/>
          <p:nvPr/>
        </p:nvSpPr>
        <p:spPr bwMode="auto">
          <a:xfrm>
            <a:off x="2455554" y="1974306"/>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111" name="Oval 110">
            <a:extLst>
              <a:ext uri="{FF2B5EF4-FFF2-40B4-BE49-F238E27FC236}">
                <a16:creationId xmlns:a16="http://schemas.microsoft.com/office/drawing/2014/main" id="{8BC3D34E-E4F9-445D-A7FF-0C0598B48FC2}"/>
              </a:ext>
            </a:extLst>
          </p:cNvPr>
          <p:cNvSpPr/>
          <p:nvPr/>
        </p:nvSpPr>
        <p:spPr bwMode="auto">
          <a:xfrm>
            <a:off x="6192831" y="1974306"/>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112" name="Oval 111">
            <a:extLst>
              <a:ext uri="{FF2B5EF4-FFF2-40B4-BE49-F238E27FC236}">
                <a16:creationId xmlns:a16="http://schemas.microsoft.com/office/drawing/2014/main" id="{103CC55D-2171-4868-82A9-F69A5B7A40D1}"/>
              </a:ext>
            </a:extLst>
          </p:cNvPr>
          <p:cNvSpPr/>
          <p:nvPr/>
        </p:nvSpPr>
        <p:spPr bwMode="auto">
          <a:xfrm>
            <a:off x="5347446" y="1974306"/>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
        <p:nvSpPr>
          <p:cNvPr id="113" name="Oval 112">
            <a:extLst>
              <a:ext uri="{FF2B5EF4-FFF2-40B4-BE49-F238E27FC236}">
                <a16:creationId xmlns:a16="http://schemas.microsoft.com/office/drawing/2014/main" id="{62ADC883-2376-4A9F-8E6D-4F99B261E0BC}"/>
              </a:ext>
            </a:extLst>
          </p:cNvPr>
          <p:cNvSpPr/>
          <p:nvPr/>
        </p:nvSpPr>
        <p:spPr bwMode="auto">
          <a:xfrm>
            <a:off x="4371458" y="1974306"/>
            <a:ext cx="120634" cy="11497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56" tIns="46628" rIns="93256" bIns="46628" numCol="1" rtlCol="0" anchor="ctr" anchorCtr="0" compatLnSpc="1">
            <a:prstTxWarp prst="textNoShape">
              <a:avLst/>
            </a:prstTxWarp>
          </a:bodyP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marL="0" marR="0" lvl="0" indent="0" algn="ctr" defTabSz="93229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416151967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p:cNvGrpSpPr/>
          <p:nvPr/>
        </p:nvGrpSpPr>
        <p:grpSpPr>
          <a:xfrm>
            <a:off x="566779" y="2784564"/>
            <a:ext cx="6391739" cy="450923"/>
            <a:chOff x="187711" y="2417014"/>
            <a:chExt cx="8693209" cy="613252"/>
          </a:xfrm>
        </p:grpSpPr>
        <p:sp>
          <p:nvSpPr>
            <p:cNvPr id="10" name="TextBox 9"/>
            <p:cNvSpPr txBox="1"/>
            <p:nvPr/>
          </p:nvSpPr>
          <p:spPr>
            <a:xfrm>
              <a:off x="1545781" y="2535220"/>
              <a:ext cx="1535818" cy="376717"/>
            </a:xfrm>
            <a:prstGeom prst="rect">
              <a:avLst/>
            </a:prstGeom>
            <a:noFill/>
          </p:spPr>
          <p:txBody>
            <a:bodyPr wrap="none" rtlCol="0">
              <a:spAutoFit/>
            </a:bodyPr>
            <a:lstStyle/>
            <a:p>
              <a:r>
                <a:rPr lang="en-US" sz="1200" dirty="0"/>
                <a:t>{“YZB 1245”, 3}</a:t>
              </a:r>
            </a:p>
          </p:txBody>
        </p:sp>
        <p:sp>
          <p:nvSpPr>
            <p:cNvPr id="12" name="TextBox 11"/>
            <p:cNvSpPr txBox="1"/>
            <p:nvPr/>
          </p:nvSpPr>
          <p:spPr>
            <a:xfrm>
              <a:off x="5146514" y="2535220"/>
              <a:ext cx="1639595" cy="376717"/>
            </a:xfrm>
            <a:prstGeom prst="rect">
              <a:avLst/>
            </a:prstGeom>
            <a:noFill/>
          </p:spPr>
          <p:txBody>
            <a:bodyPr wrap="none" rtlCol="0">
              <a:spAutoFit/>
            </a:bodyPr>
            <a:lstStyle/>
            <a:p>
              <a:r>
                <a:rPr lang="en-US" sz="1200" dirty="0"/>
                <a:t>{“WAA 3423”, 2}</a:t>
              </a:r>
            </a:p>
          </p:txBody>
        </p:sp>
        <p:sp>
          <p:nvSpPr>
            <p:cNvPr id="13" name="TextBox 12"/>
            <p:cNvSpPr txBox="1"/>
            <p:nvPr/>
          </p:nvSpPr>
          <p:spPr>
            <a:xfrm>
              <a:off x="7444519" y="2514904"/>
              <a:ext cx="1436401" cy="376717"/>
            </a:xfrm>
            <a:prstGeom prst="rect">
              <a:avLst/>
            </a:prstGeom>
            <a:noFill/>
          </p:spPr>
          <p:txBody>
            <a:bodyPr wrap="none" rtlCol="0">
              <a:spAutoFit/>
            </a:bodyPr>
            <a:lstStyle/>
            <a:p>
              <a:r>
                <a:rPr lang="en-US" sz="1200" dirty="0"/>
                <a:t>{“AB 2678”, 3}</a:t>
              </a:r>
            </a:p>
          </p:txBody>
        </p:sp>
        <p:sp>
          <p:nvSpPr>
            <p:cNvPr id="44" name="Oval 43"/>
            <p:cNvSpPr/>
            <p:nvPr/>
          </p:nvSpPr>
          <p:spPr bwMode="auto">
            <a:xfrm>
              <a:off x="3773321"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45" name="Oval 44"/>
            <p:cNvSpPr/>
            <p:nvPr/>
          </p:nvSpPr>
          <p:spPr bwMode="auto">
            <a:xfrm>
              <a:off x="2227356"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46" name="Oval 45"/>
            <p:cNvSpPr/>
            <p:nvPr/>
          </p:nvSpPr>
          <p:spPr bwMode="auto">
            <a:xfrm>
              <a:off x="5702810" y="2873139"/>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47" name="Oval 46"/>
            <p:cNvSpPr/>
            <p:nvPr/>
          </p:nvSpPr>
          <p:spPr bwMode="auto">
            <a:xfrm>
              <a:off x="8017473"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65" name="TextBox 64"/>
            <p:cNvSpPr txBox="1"/>
            <p:nvPr/>
          </p:nvSpPr>
          <p:spPr>
            <a:xfrm>
              <a:off x="187711" y="2417014"/>
              <a:ext cx="1345409" cy="546214"/>
            </a:xfrm>
            <a:prstGeom prst="rect">
              <a:avLst/>
            </a:prstGeom>
            <a:noFill/>
          </p:spPr>
          <p:txBody>
            <a:bodyPr wrap="none" lIns="137148" tIns="109719" rIns="137148" bIns="109719" rtlCol="0">
              <a:spAutoFit/>
            </a:bodyPr>
            <a:lstStyle/>
            <a:p>
              <a:pPr>
                <a:lnSpc>
                  <a:spcPct val="90000"/>
                </a:lnSpc>
                <a:spcAft>
                  <a:spcPts val="441"/>
                </a:spcAft>
              </a:pPr>
              <a:r>
                <a:rPr lang="en-US" sz="1300" dirty="0">
                  <a:gradFill>
                    <a:gsLst>
                      <a:gs pos="2917">
                        <a:schemeClr val="tx1"/>
                      </a:gs>
                      <a:gs pos="30000">
                        <a:schemeClr val="tx1"/>
                      </a:gs>
                    </a:gsLst>
                    <a:lin ang="5400000" scaled="0"/>
                  </a:gradFill>
                </a:rPr>
                <a:t>Toll Entry :</a:t>
              </a:r>
            </a:p>
          </p:txBody>
        </p:sp>
        <p:sp>
          <p:nvSpPr>
            <p:cNvPr id="11" name="TextBox 10"/>
            <p:cNvSpPr txBox="1"/>
            <p:nvPr/>
          </p:nvSpPr>
          <p:spPr>
            <a:xfrm>
              <a:off x="3200195" y="2532748"/>
              <a:ext cx="1567997" cy="376717"/>
            </a:xfrm>
            <a:prstGeom prst="rect">
              <a:avLst/>
            </a:prstGeom>
            <a:noFill/>
          </p:spPr>
          <p:txBody>
            <a:bodyPr wrap="none" rtlCol="0">
              <a:spAutoFit/>
            </a:bodyPr>
            <a:lstStyle/>
            <a:p>
              <a:r>
                <a:rPr lang="en-US" sz="1200" dirty="0"/>
                <a:t>{“TYU 4587”, 7}</a:t>
              </a:r>
            </a:p>
          </p:txBody>
        </p:sp>
      </p:grpSp>
      <p:grpSp>
        <p:nvGrpSpPr>
          <p:cNvPr id="107" name="Group 106"/>
          <p:cNvGrpSpPr/>
          <p:nvPr/>
        </p:nvGrpSpPr>
        <p:grpSpPr>
          <a:xfrm>
            <a:off x="578834" y="3200965"/>
            <a:ext cx="8250163" cy="438481"/>
            <a:chOff x="204107" y="2983316"/>
            <a:chExt cx="11220795" cy="596331"/>
          </a:xfrm>
        </p:grpSpPr>
        <p:grpSp>
          <p:nvGrpSpPr>
            <p:cNvPr id="2" name="Group 1"/>
            <p:cNvGrpSpPr/>
            <p:nvPr/>
          </p:nvGrpSpPr>
          <p:grpSpPr>
            <a:xfrm>
              <a:off x="2683898" y="3064023"/>
              <a:ext cx="8741004" cy="515624"/>
              <a:chOff x="2683898" y="3435498"/>
              <a:chExt cx="8741004" cy="515624"/>
            </a:xfrm>
          </p:grpSpPr>
          <p:sp>
            <p:nvSpPr>
              <p:cNvPr id="48" name="TextBox 47"/>
              <p:cNvSpPr txBox="1"/>
              <p:nvPr/>
            </p:nvSpPr>
            <p:spPr>
              <a:xfrm>
                <a:off x="2683898" y="3444981"/>
                <a:ext cx="1794737" cy="376717"/>
              </a:xfrm>
              <a:prstGeom prst="rect">
                <a:avLst/>
              </a:prstGeom>
              <a:noFill/>
            </p:spPr>
            <p:txBody>
              <a:bodyPr wrap="none" rtlCol="0">
                <a:spAutoFit/>
              </a:bodyPr>
              <a:lstStyle/>
              <a:p>
                <a:r>
                  <a:rPr lang="en-US" sz="1200" b="1" dirty="0">
                    <a:solidFill>
                      <a:schemeClr val="tx2"/>
                    </a:solidFill>
                  </a:rPr>
                  <a:t>{“YZB 1245”, 3}</a:t>
                </a:r>
              </a:p>
            </p:txBody>
          </p:sp>
          <p:sp>
            <p:nvSpPr>
              <p:cNvPr id="49" name="TextBox 48"/>
              <p:cNvSpPr txBox="1"/>
              <p:nvPr/>
            </p:nvSpPr>
            <p:spPr>
              <a:xfrm>
                <a:off x="8081807" y="3442507"/>
                <a:ext cx="1794737" cy="376717"/>
              </a:xfrm>
              <a:prstGeom prst="rect">
                <a:avLst/>
              </a:prstGeom>
              <a:noFill/>
            </p:spPr>
            <p:txBody>
              <a:bodyPr wrap="none" rtlCol="0">
                <a:spAutoFit/>
              </a:bodyPr>
              <a:lstStyle/>
              <a:p>
                <a:r>
                  <a:rPr lang="en-US" sz="1200" b="1" dirty="0">
                    <a:solidFill>
                      <a:schemeClr val="tx2"/>
                    </a:solidFill>
                  </a:rPr>
                  <a:t>{“TYU 4587”, 7}</a:t>
                </a:r>
              </a:p>
            </p:txBody>
          </p:sp>
          <p:sp>
            <p:nvSpPr>
              <p:cNvPr id="50" name="TextBox 49"/>
              <p:cNvSpPr txBox="1"/>
              <p:nvPr/>
            </p:nvSpPr>
            <p:spPr>
              <a:xfrm>
                <a:off x="6360831" y="3444981"/>
                <a:ext cx="1856132" cy="376717"/>
              </a:xfrm>
              <a:prstGeom prst="rect">
                <a:avLst/>
              </a:prstGeom>
              <a:noFill/>
            </p:spPr>
            <p:txBody>
              <a:bodyPr wrap="none" rtlCol="0">
                <a:spAutoFit/>
              </a:bodyPr>
              <a:lstStyle/>
              <a:p>
                <a:r>
                  <a:rPr lang="en-US" sz="1200" b="1" dirty="0">
                    <a:solidFill>
                      <a:schemeClr val="tx2"/>
                    </a:solidFill>
                  </a:rPr>
                  <a:t>{“WAA 3423”, 2}</a:t>
                </a:r>
              </a:p>
            </p:txBody>
          </p:sp>
          <p:sp>
            <p:nvSpPr>
              <p:cNvPr id="51" name="TextBox 50"/>
              <p:cNvSpPr txBox="1"/>
              <p:nvPr/>
            </p:nvSpPr>
            <p:spPr>
              <a:xfrm>
                <a:off x="9747896" y="3435498"/>
                <a:ext cx="1677006" cy="376717"/>
              </a:xfrm>
              <a:prstGeom prst="rect">
                <a:avLst/>
              </a:prstGeom>
              <a:noFill/>
            </p:spPr>
            <p:txBody>
              <a:bodyPr wrap="none" rtlCol="0">
                <a:spAutoFit/>
              </a:bodyPr>
              <a:lstStyle/>
              <a:p>
                <a:r>
                  <a:rPr lang="en-US" sz="1200" b="1" dirty="0">
                    <a:solidFill>
                      <a:schemeClr val="tx2"/>
                    </a:solidFill>
                  </a:rPr>
                  <a:t>{“AB 2678”, 3}</a:t>
                </a:r>
              </a:p>
            </p:txBody>
          </p:sp>
          <p:sp>
            <p:nvSpPr>
              <p:cNvPr id="52" name="Oval 51"/>
              <p:cNvSpPr/>
              <p:nvPr/>
            </p:nvSpPr>
            <p:spPr bwMode="auto">
              <a:xfrm>
                <a:off x="8633165" y="3798722"/>
                <a:ext cx="148226" cy="152400"/>
              </a:xfrm>
              <a:prstGeom prst="ellipse">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b="1" dirty="0">
                  <a:solidFill>
                    <a:schemeClr val="tx2"/>
                  </a:solidFill>
                </a:endParaRPr>
              </a:p>
            </p:txBody>
          </p:sp>
          <p:sp>
            <p:nvSpPr>
              <p:cNvPr id="53" name="Oval 52"/>
              <p:cNvSpPr/>
              <p:nvPr/>
            </p:nvSpPr>
            <p:spPr bwMode="auto">
              <a:xfrm>
                <a:off x="3321873" y="3798722"/>
                <a:ext cx="148226" cy="152400"/>
              </a:xfrm>
              <a:prstGeom prst="ellipse">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b="1" dirty="0">
                  <a:solidFill>
                    <a:schemeClr val="tx2"/>
                  </a:solidFill>
                </a:endParaRPr>
              </a:p>
            </p:txBody>
          </p:sp>
          <p:sp>
            <p:nvSpPr>
              <p:cNvPr id="54" name="Oval 53"/>
              <p:cNvSpPr/>
              <p:nvPr/>
            </p:nvSpPr>
            <p:spPr bwMode="auto">
              <a:xfrm>
                <a:off x="6873527" y="3793995"/>
                <a:ext cx="148226" cy="152400"/>
              </a:xfrm>
              <a:prstGeom prst="ellipse">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b="1" dirty="0">
                  <a:solidFill>
                    <a:schemeClr val="tx2"/>
                  </a:solidFill>
                </a:endParaRPr>
              </a:p>
            </p:txBody>
          </p:sp>
          <p:sp>
            <p:nvSpPr>
              <p:cNvPr id="55" name="Oval 54"/>
              <p:cNvSpPr/>
              <p:nvPr/>
            </p:nvSpPr>
            <p:spPr bwMode="auto">
              <a:xfrm>
                <a:off x="10176591" y="3798722"/>
                <a:ext cx="148226" cy="152400"/>
              </a:xfrm>
              <a:prstGeom prst="ellipse">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b="1" dirty="0">
                  <a:solidFill>
                    <a:schemeClr val="tx2"/>
                  </a:solidFill>
                </a:endParaRPr>
              </a:p>
            </p:txBody>
          </p:sp>
        </p:grpSp>
        <p:sp>
          <p:nvSpPr>
            <p:cNvPr id="66" name="TextBox 65"/>
            <p:cNvSpPr txBox="1"/>
            <p:nvPr/>
          </p:nvSpPr>
          <p:spPr>
            <a:xfrm>
              <a:off x="204107" y="2983316"/>
              <a:ext cx="1384566" cy="546214"/>
            </a:xfrm>
            <a:prstGeom prst="rect">
              <a:avLst/>
            </a:prstGeom>
            <a:noFill/>
          </p:spPr>
          <p:txBody>
            <a:bodyPr wrap="none" lIns="137148" tIns="109719" rIns="137148" bIns="109719" rtlCol="0">
              <a:spAutoFit/>
            </a:bodyPr>
            <a:lstStyle/>
            <a:p>
              <a:pPr>
                <a:lnSpc>
                  <a:spcPct val="90000"/>
                </a:lnSpc>
                <a:spcAft>
                  <a:spcPts val="441"/>
                </a:spcAft>
              </a:pPr>
              <a:r>
                <a:rPr lang="en-US" sz="1300" b="1" dirty="0">
                  <a:solidFill>
                    <a:schemeClr val="tx2"/>
                  </a:solidFill>
                </a:rPr>
                <a:t>Toll Exit :</a:t>
              </a:r>
            </a:p>
          </p:txBody>
        </p:sp>
      </p:grpSp>
      <p:sp>
        <p:nvSpPr>
          <p:cNvPr id="67" name="Rectangle 66"/>
          <p:cNvSpPr/>
          <p:nvPr/>
        </p:nvSpPr>
        <p:spPr>
          <a:xfrm>
            <a:off x="306917" y="4674522"/>
            <a:ext cx="8786592" cy="1244686"/>
          </a:xfrm>
          <a:prstGeom prst="rect">
            <a:avLst/>
          </a:prstGeom>
        </p:spPr>
        <p:txBody>
          <a:bodyPr wrap="square" lIns="89648" tIns="44824" rIns="89648" bIns="44824">
            <a:spAutoFit/>
          </a:bodyPr>
          <a:lstStyle/>
          <a:p>
            <a:r>
              <a:rPr lang="en-US" sz="1500" dirty="0">
                <a:solidFill>
                  <a:srgbClr val="7030A0"/>
                </a:solidFill>
                <a:latin typeface="Consolas"/>
              </a:rPr>
              <a:t>SELECT</a:t>
            </a:r>
            <a:r>
              <a:rPr lang="en-US" sz="1500" dirty="0">
                <a:solidFill>
                  <a:schemeClr val="accent1">
                    <a:lumMod val="50000"/>
                    <a:lumOff val="50000"/>
                  </a:schemeClr>
                </a:solidFill>
                <a:latin typeface="Consolas"/>
              </a:rPr>
              <a:t> </a:t>
            </a:r>
            <a:r>
              <a:rPr lang="en-US" sz="1500" dirty="0" err="1">
                <a:latin typeface="Consolas"/>
              </a:rPr>
              <a:t>EN.LicensePlate</a:t>
            </a:r>
            <a:r>
              <a:rPr lang="en-US" sz="1500" dirty="0">
                <a:latin typeface="Consolas"/>
              </a:rPr>
              <a:t>,</a:t>
            </a:r>
            <a:r>
              <a:rPr lang="en-US" sz="1500" dirty="0">
                <a:solidFill>
                  <a:schemeClr val="tx2">
                    <a:lumMod val="75000"/>
                  </a:schemeClr>
                </a:solidFill>
                <a:latin typeface="Consolas"/>
              </a:rPr>
              <a:t> </a:t>
            </a:r>
            <a:r>
              <a:rPr lang="en-US" sz="1500" dirty="0">
                <a:latin typeface="Consolas"/>
              </a:rPr>
              <a:t>DATEDIFF(minute, </a:t>
            </a:r>
            <a:r>
              <a:rPr lang="en-US" sz="1500" dirty="0" err="1">
                <a:latin typeface="Consolas"/>
              </a:rPr>
              <a:t>EN.EntryTime</a:t>
            </a:r>
            <a:r>
              <a:rPr lang="en-US" sz="1500" dirty="0">
                <a:latin typeface="Consolas"/>
              </a:rPr>
              <a:t>, </a:t>
            </a:r>
            <a:r>
              <a:rPr lang="en-US" sz="1500" dirty="0" err="1">
                <a:latin typeface="Consolas"/>
              </a:rPr>
              <a:t>EX.ExitTime</a:t>
            </a:r>
            <a:r>
              <a:rPr lang="en-US" sz="1500" dirty="0">
                <a:latin typeface="Consolas"/>
              </a:rPr>
              <a:t>)</a:t>
            </a:r>
            <a:r>
              <a:rPr lang="en-US" sz="1500" dirty="0">
                <a:solidFill>
                  <a:schemeClr val="tx2">
                    <a:lumMod val="75000"/>
                  </a:schemeClr>
                </a:solidFill>
                <a:latin typeface="Consolas"/>
              </a:rPr>
              <a:t> </a:t>
            </a:r>
            <a:r>
              <a:rPr lang="en-US" sz="1500" dirty="0">
                <a:solidFill>
                  <a:srgbClr val="7030A0"/>
                </a:solidFill>
                <a:latin typeface="Consolas"/>
              </a:rPr>
              <a:t>AS</a:t>
            </a:r>
            <a:r>
              <a:rPr lang="en-US" sz="1500" dirty="0">
                <a:solidFill>
                  <a:schemeClr val="tx2">
                    <a:lumMod val="75000"/>
                  </a:schemeClr>
                </a:solidFill>
                <a:latin typeface="Consolas"/>
              </a:rPr>
              <a:t> </a:t>
            </a:r>
            <a:r>
              <a:rPr lang="en-US" sz="1500" dirty="0" err="1">
                <a:latin typeface="Consolas"/>
              </a:rPr>
              <a:t>TotalTime</a:t>
            </a:r>
            <a:endParaRPr lang="en-US" sz="1500" dirty="0">
              <a:solidFill>
                <a:schemeClr val="tx2">
                  <a:lumMod val="75000"/>
                </a:schemeClr>
              </a:solidFill>
              <a:latin typeface="Consolas"/>
            </a:endParaRPr>
          </a:p>
          <a:p>
            <a:r>
              <a:rPr lang="en-US" sz="1500" dirty="0">
                <a:solidFill>
                  <a:srgbClr val="7030A0"/>
                </a:solidFill>
                <a:latin typeface="Consolas"/>
              </a:rPr>
              <a:t>FROM</a:t>
            </a:r>
            <a:r>
              <a:rPr lang="en-US" sz="1500" dirty="0">
                <a:solidFill>
                  <a:schemeClr val="tx2">
                    <a:lumMod val="75000"/>
                  </a:schemeClr>
                </a:solidFill>
                <a:latin typeface="Consolas"/>
              </a:rPr>
              <a:t> </a:t>
            </a:r>
            <a:r>
              <a:rPr lang="en-US" sz="1500" dirty="0" err="1">
                <a:latin typeface="Consolas"/>
              </a:rPr>
              <a:t>EntryStream</a:t>
            </a:r>
            <a:r>
              <a:rPr lang="en-US" sz="1500" dirty="0">
                <a:latin typeface="Consolas"/>
              </a:rPr>
              <a:t> EN </a:t>
            </a:r>
            <a:r>
              <a:rPr lang="en-US" sz="1500" dirty="0">
                <a:solidFill>
                  <a:srgbClr val="7030A0"/>
                </a:solidFill>
                <a:latin typeface="Consolas"/>
              </a:rPr>
              <a:t>TIMESTAMP BY</a:t>
            </a:r>
            <a:r>
              <a:rPr lang="en-US" sz="1500" dirty="0">
                <a:solidFill>
                  <a:schemeClr val="tx2">
                    <a:lumMod val="75000"/>
                  </a:schemeClr>
                </a:solidFill>
                <a:latin typeface="Consolas"/>
              </a:rPr>
              <a:t> </a:t>
            </a:r>
            <a:r>
              <a:rPr lang="en-US" sz="1500" dirty="0" err="1">
                <a:latin typeface="Consolas"/>
              </a:rPr>
              <a:t>EntryTime</a:t>
            </a:r>
            <a:r>
              <a:rPr lang="en-US" sz="1500" dirty="0">
                <a:latin typeface="Consolas"/>
              </a:rPr>
              <a:t> </a:t>
            </a:r>
          </a:p>
          <a:p>
            <a:r>
              <a:rPr lang="en-US" sz="1500" b="1" dirty="0">
                <a:solidFill>
                  <a:srgbClr val="7030A0"/>
                </a:solidFill>
                <a:latin typeface="Consolas"/>
              </a:rPr>
              <a:t>JOIN</a:t>
            </a:r>
            <a:r>
              <a:rPr lang="en-US" sz="1500" dirty="0">
                <a:solidFill>
                  <a:schemeClr val="tx2">
                    <a:lumMod val="75000"/>
                  </a:schemeClr>
                </a:solidFill>
                <a:latin typeface="Consolas"/>
              </a:rPr>
              <a:t> </a:t>
            </a:r>
            <a:r>
              <a:rPr lang="en-US" sz="1500" dirty="0" err="1">
                <a:latin typeface="Consolas"/>
              </a:rPr>
              <a:t>ExitStream</a:t>
            </a:r>
            <a:r>
              <a:rPr lang="en-US" sz="1500" dirty="0">
                <a:latin typeface="Consolas"/>
              </a:rPr>
              <a:t> EX </a:t>
            </a:r>
            <a:r>
              <a:rPr lang="en-US" sz="1500" dirty="0">
                <a:solidFill>
                  <a:srgbClr val="7030A0"/>
                </a:solidFill>
                <a:latin typeface="Consolas"/>
              </a:rPr>
              <a:t>TIMESTAMP BY </a:t>
            </a:r>
            <a:r>
              <a:rPr lang="en-US" sz="1500" dirty="0" err="1">
                <a:latin typeface="Consolas"/>
              </a:rPr>
              <a:t>ExitTime</a:t>
            </a:r>
            <a:endParaRPr lang="en-US" sz="1500" dirty="0">
              <a:latin typeface="Consolas"/>
            </a:endParaRPr>
          </a:p>
          <a:p>
            <a:r>
              <a:rPr lang="en-US" sz="1500" dirty="0">
                <a:solidFill>
                  <a:srgbClr val="7030A0"/>
                </a:solidFill>
                <a:latin typeface="Consolas"/>
              </a:rPr>
              <a:t>     ON</a:t>
            </a:r>
            <a:r>
              <a:rPr lang="en-US" sz="1500" dirty="0">
                <a:solidFill>
                  <a:schemeClr val="tx2">
                    <a:lumMod val="75000"/>
                  </a:schemeClr>
                </a:solidFill>
                <a:latin typeface="Consolas"/>
              </a:rPr>
              <a:t> </a:t>
            </a:r>
            <a:r>
              <a:rPr lang="en-US" sz="1500" dirty="0" err="1">
                <a:solidFill>
                  <a:schemeClr val="tx2">
                    <a:lumMod val="75000"/>
                  </a:schemeClr>
                </a:solidFill>
                <a:latin typeface="Consolas"/>
              </a:rPr>
              <a:t>EN.TollId</a:t>
            </a:r>
            <a:r>
              <a:rPr lang="en-US" sz="1500" dirty="0">
                <a:solidFill>
                  <a:schemeClr val="tx2">
                    <a:lumMod val="75000"/>
                  </a:schemeClr>
                </a:solidFill>
                <a:latin typeface="Consolas"/>
              </a:rPr>
              <a:t> = </a:t>
            </a:r>
            <a:r>
              <a:rPr lang="en-US" sz="1500" dirty="0" err="1">
                <a:solidFill>
                  <a:schemeClr val="tx2">
                    <a:lumMod val="75000"/>
                  </a:schemeClr>
                </a:solidFill>
                <a:latin typeface="Consolas"/>
              </a:rPr>
              <a:t>EX.TollId</a:t>
            </a:r>
            <a:r>
              <a:rPr lang="en-US" sz="1500" dirty="0">
                <a:solidFill>
                  <a:schemeClr val="tx2">
                    <a:lumMod val="75000"/>
                  </a:schemeClr>
                </a:solidFill>
                <a:latin typeface="Consolas"/>
              </a:rPr>
              <a:t> </a:t>
            </a:r>
            <a:r>
              <a:rPr lang="en-US" sz="1500" dirty="0">
                <a:solidFill>
                  <a:srgbClr val="7030A0"/>
                </a:solidFill>
                <a:latin typeface="Consolas"/>
              </a:rPr>
              <a:t>AND</a:t>
            </a:r>
            <a:r>
              <a:rPr lang="en-US" sz="1500" dirty="0">
                <a:solidFill>
                  <a:schemeClr val="tx2">
                    <a:lumMod val="75000"/>
                  </a:schemeClr>
                </a:solidFill>
                <a:latin typeface="Consolas"/>
              </a:rPr>
              <a:t> </a:t>
            </a:r>
            <a:r>
              <a:rPr lang="en-US" sz="1500" dirty="0" err="1">
                <a:latin typeface="Consolas"/>
              </a:rPr>
              <a:t>EN.LicensePlate</a:t>
            </a:r>
            <a:r>
              <a:rPr lang="en-US" sz="1500" dirty="0">
                <a:latin typeface="Consolas"/>
              </a:rPr>
              <a:t> = </a:t>
            </a:r>
            <a:r>
              <a:rPr lang="en-US" sz="1500" dirty="0" err="1">
                <a:latin typeface="Consolas"/>
              </a:rPr>
              <a:t>EX.LicensePlate</a:t>
            </a:r>
            <a:r>
              <a:rPr lang="en-US" sz="1500" dirty="0">
                <a:latin typeface="Consolas"/>
              </a:rPr>
              <a:t> </a:t>
            </a:r>
            <a:br>
              <a:rPr lang="en-US" sz="1500" dirty="0">
                <a:latin typeface="Consolas"/>
              </a:rPr>
            </a:br>
            <a:r>
              <a:rPr lang="en-US" sz="1500" dirty="0">
                <a:latin typeface="Consolas"/>
              </a:rPr>
              <a:t>	 </a:t>
            </a:r>
            <a:r>
              <a:rPr lang="en-US" sz="1500" dirty="0">
                <a:solidFill>
                  <a:srgbClr val="7030A0"/>
                </a:solidFill>
                <a:latin typeface="Consolas"/>
              </a:rPr>
              <a:t>AND</a:t>
            </a:r>
            <a:r>
              <a:rPr lang="en-US" sz="1500" dirty="0">
                <a:solidFill>
                  <a:schemeClr val="tx2">
                    <a:lumMod val="75000"/>
                  </a:schemeClr>
                </a:solidFill>
                <a:latin typeface="Consolas"/>
              </a:rPr>
              <a:t> </a:t>
            </a:r>
            <a:r>
              <a:rPr lang="en-US" sz="1500" dirty="0">
                <a:solidFill>
                  <a:srgbClr val="7030A0"/>
                </a:solidFill>
                <a:latin typeface="Consolas"/>
              </a:rPr>
              <a:t>DATEDIFF</a:t>
            </a:r>
            <a:r>
              <a:rPr lang="en-US" sz="1500" dirty="0">
                <a:latin typeface="Consolas"/>
              </a:rPr>
              <a:t>(minute, EN, EX)</a:t>
            </a:r>
            <a:r>
              <a:rPr lang="en-US" sz="1500" dirty="0">
                <a:solidFill>
                  <a:schemeClr val="tx2">
                    <a:lumMod val="75000"/>
                  </a:schemeClr>
                </a:solidFill>
                <a:latin typeface="Consolas"/>
              </a:rPr>
              <a:t> </a:t>
            </a:r>
            <a:r>
              <a:rPr lang="en-US" sz="1500" dirty="0">
                <a:solidFill>
                  <a:srgbClr val="7030A0"/>
                </a:solidFill>
                <a:latin typeface="Consolas"/>
              </a:rPr>
              <a:t>BETWEEN</a:t>
            </a:r>
            <a:r>
              <a:rPr lang="en-US" sz="1500" dirty="0">
                <a:solidFill>
                  <a:schemeClr val="tx2">
                    <a:lumMod val="75000"/>
                  </a:schemeClr>
                </a:solidFill>
                <a:latin typeface="Consolas"/>
              </a:rPr>
              <a:t> </a:t>
            </a:r>
            <a:r>
              <a:rPr lang="en-US" sz="1500" dirty="0">
                <a:latin typeface="Consolas"/>
              </a:rPr>
              <a:t>0</a:t>
            </a:r>
            <a:r>
              <a:rPr lang="en-US" sz="1500" dirty="0">
                <a:solidFill>
                  <a:schemeClr val="tx2">
                    <a:lumMod val="75000"/>
                  </a:schemeClr>
                </a:solidFill>
                <a:latin typeface="Consolas"/>
              </a:rPr>
              <a:t> </a:t>
            </a:r>
            <a:r>
              <a:rPr lang="en-US" sz="1500" dirty="0">
                <a:solidFill>
                  <a:srgbClr val="7030A0"/>
                </a:solidFill>
                <a:latin typeface="Consolas"/>
              </a:rPr>
              <a:t>AND</a:t>
            </a:r>
            <a:r>
              <a:rPr lang="en-US" sz="1500" dirty="0">
                <a:solidFill>
                  <a:schemeClr val="tx2">
                    <a:lumMod val="75000"/>
                  </a:schemeClr>
                </a:solidFill>
                <a:latin typeface="Consolas"/>
              </a:rPr>
              <a:t> 1</a:t>
            </a:r>
            <a:r>
              <a:rPr lang="en-US" sz="1500" dirty="0">
                <a:latin typeface="Consolas"/>
              </a:rPr>
              <a:t>5</a:t>
            </a:r>
            <a:r>
              <a:rPr lang="en-US" sz="1500" dirty="0">
                <a:solidFill>
                  <a:schemeClr val="tx2">
                    <a:lumMod val="75000"/>
                  </a:schemeClr>
                </a:solidFill>
                <a:latin typeface="Consolas"/>
              </a:rPr>
              <a:t> </a:t>
            </a:r>
            <a:r>
              <a:rPr lang="en-US" sz="1500" dirty="0">
                <a:solidFill>
                  <a:schemeClr val="accent5"/>
                </a:solidFill>
                <a:latin typeface="Consolas"/>
              </a:rPr>
              <a:t> </a:t>
            </a:r>
            <a:endParaRPr lang="en-US" sz="1500" dirty="0">
              <a:solidFill>
                <a:schemeClr val="tx2">
                  <a:lumMod val="75000"/>
                </a:schemeClr>
              </a:solidFill>
              <a:latin typeface="Consolas"/>
            </a:endParaRPr>
          </a:p>
        </p:txBody>
      </p:sp>
      <p:grpSp>
        <p:nvGrpSpPr>
          <p:cNvPr id="112" name="Group 111"/>
          <p:cNvGrpSpPr/>
          <p:nvPr/>
        </p:nvGrpSpPr>
        <p:grpSpPr>
          <a:xfrm>
            <a:off x="2111873" y="2824906"/>
            <a:ext cx="5845314" cy="898855"/>
            <a:chOff x="2301469" y="2468521"/>
            <a:chExt cx="7950034" cy="1222437"/>
          </a:xfrm>
        </p:grpSpPr>
        <p:grpSp>
          <p:nvGrpSpPr>
            <p:cNvPr id="108" name="Group 107"/>
            <p:cNvGrpSpPr/>
            <p:nvPr/>
          </p:nvGrpSpPr>
          <p:grpSpPr>
            <a:xfrm>
              <a:off x="2301469" y="3073507"/>
              <a:ext cx="1087202" cy="617451"/>
              <a:chOff x="2301469" y="3073507"/>
              <a:chExt cx="1087202" cy="617451"/>
            </a:xfrm>
          </p:grpSpPr>
          <p:cxnSp>
            <p:nvCxnSpPr>
              <p:cNvPr id="73" name="Straight Connector 72"/>
              <p:cNvCxnSpPr/>
              <p:nvPr/>
            </p:nvCxnSpPr>
            <p:spPr>
              <a:xfrm>
                <a:off x="3377558" y="3574920"/>
                <a:ext cx="0" cy="116038"/>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301469" y="3073507"/>
                <a:ext cx="0" cy="617451"/>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301469" y="3690958"/>
                <a:ext cx="1087202" cy="0"/>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5776923" y="3068765"/>
              <a:ext cx="1171339" cy="617451"/>
              <a:chOff x="5776923" y="3068765"/>
              <a:chExt cx="1171339" cy="617451"/>
            </a:xfrm>
          </p:grpSpPr>
          <p:cxnSp>
            <p:nvCxnSpPr>
              <p:cNvPr id="83" name="Straight Connector 82"/>
              <p:cNvCxnSpPr/>
              <p:nvPr/>
            </p:nvCxnSpPr>
            <p:spPr>
              <a:xfrm>
                <a:off x="6948262" y="3570178"/>
                <a:ext cx="0" cy="116038"/>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776923" y="3068765"/>
                <a:ext cx="0" cy="617451"/>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776923" y="3686216"/>
                <a:ext cx="1171339" cy="0"/>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8089564" y="3064023"/>
              <a:ext cx="2161939" cy="622193"/>
              <a:chOff x="8089564" y="3064023"/>
              <a:chExt cx="2161939" cy="622193"/>
            </a:xfrm>
          </p:grpSpPr>
          <p:cxnSp>
            <p:nvCxnSpPr>
              <p:cNvPr id="87" name="Straight Connector 86"/>
              <p:cNvCxnSpPr/>
              <p:nvPr/>
            </p:nvCxnSpPr>
            <p:spPr>
              <a:xfrm>
                <a:off x="10251503" y="3565436"/>
                <a:ext cx="0" cy="116038"/>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089564" y="3064023"/>
                <a:ext cx="0" cy="617451"/>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089564" y="3681474"/>
                <a:ext cx="2161939" cy="4742"/>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835156" y="2468521"/>
              <a:ext cx="4867208" cy="986952"/>
              <a:chOff x="3835156" y="2468521"/>
              <a:chExt cx="4867208" cy="986952"/>
            </a:xfrm>
          </p:grpSpPr>
          <p:cxnSp>
            <p:nvCxnSpPr>
              <p:cNvPr id="93" name="Straight Connector 92"/>
              <p:cNvCxnSpPr/>
              <p:nvPr/>
            </p:nvCxnSpPr>
            <p:spPr>
              <a:xfrm>
                <a:off x="3835822" y="2470749"/>
                <a:ext cx="4859230" cy="0"/>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cxnSpLocks/>
              </p:cNvCxnSpPr>
              <p:nvPr/>
            </p:nvCxnSpPr>
            <p:spPr>
              <a:xfrm flipH="1" flipV="1">
                <a:off x="8695855" y="2468521"/>
                <a:ext cx="6509" cy="986952"/>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3835156" y="2470749"/>
                <a:ext cx="0" cy="393096"/>
              </a:xfrm>
              <a:prstGeom prst="line">
                <a:avLst/>
              </a:prstGeom>
              <a:ln w="28575">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16" name="Straight Arrow Connector 115"/>
          <p:cNvCxnSpPr/>
          <p:nvPr/>
        </p:nvCxnSpPr>
        <p:spPr>
          <a:xfrm>
            <a:off x="1695196" y="4083136"/>
            <a:ext cx="651308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4018765" y="4033232"/>
            <a:ext cx="604737" cy="400580"/>
          </a:xfrm>
          <a:prstGeom prst="rect">
            <a:avLst/>
          </a:prstGeom>
          <a:noFill/>
        </p:spPr>
        <p:txBody>
          <a:bodyPr wrap="none" lIns="134460" tIns="107569" rIns="134460" bIns="107569" rtlCol="0">
            <a:spAutoFit/>
          </a:bodyPr>
          <a:lstStyle/>
          <a:p>
            <a:pPr>
              <a:lnSpc>
                <a:spcPct val="90000"/>
              </a:lnSpc>
              <a:spcAft>
                <a:spcPts val="441"/>
              </a:spcAft>
            </a:pPr>
            <a:r>
              <a:rPr lang="en-US" sz="1300" dirty="0">
                <a:gradFill>
                  <a:gsLst>
                    <a:gs pos="2917">
                      <a:schemeClr val="tx1"/>
                    </a:gs>
                    <a:gs pos="30000">
                      <a:schemeClr val="tx1"/>
                    </a:gs>
                  </a:gsLst>
                  <a:lin ang="5400000" scaled="0"/>
                </a:gradFill>
              </a:rPr>
              <a:t>time</a:t>
            </a:r>
          </a:p>
        </p:txBody>
      </p:sp>
      <p:sp>
        <p:nvSpPr>
          <p:cNvPr id="6" name="Rectangle 5"/>
          <p:cNvSpPr/>
          <p:nvPr/>
        </p:nvSpPr>
        <p:spPr>
          <a:xfrm>
            <a:off x="565256" y="1561135"/>
            <a:ext cx="7643026" cy="829187"/>
          </a:xfrm>
          <a:prstGeom prst="rect">
            <a:avLst/>
          </a:prstGeom>
        </p:spPr>
        <p:txBody>
          <a:bodyPr wrap="none" lIns="89648" tIns="44824" rIns="89648" bIns="44824">
            <a:spAutoFit/>
          </a:bodyPr>
          <a:lstStyle/>
          <a:p>
            <a:r>
              <a:rPr lang="en-US" dirty="0"/>
              <a:t>Calculate the time required for each car to pass the toll</a:t>
            </a:r>
          </a:p>
          <a:p>
            <a:r>
              <a:rPr lang="en-US" dirty="0"/>
              <a:t> (in maximum 15 minutes)</a:t>
            </a:r>
          </a:p>
        </p:txBody>
      </p:sp>
      <p:sp>
        <p:nvSpPr>
          <p:cNvPr id="3" name="Title 2">
            <a:extLst>
              <a:ext uri="{FF2B5EF4-FFF2-40B4-BE49-F238E27FC236}">
                <a16:creationId xmlns:a16="http://schemas.microsoft.com/office/drawing/2014/main" id="{4B8B94F5-5CB0-486F-A7FD-BB404F39CB85}"/>
              </a:ext>
            </a:extLst>
          </p:cNvPr>
          <p:cNvSpPr>
            <a:spLocks noGrp="1"/>
          </p:cNvSpPr>
          <p:nvPr>
            <p:ph type="title"/>
          </p:nvPr>
        </p:nvSpPr>
        <p:spPr/>
        <p:txBody>
          <a:bodyPr/>
          <a:lstStyle/>
          <a:p>
            <a:r>
              <a:rPr lang="de-DE" dirty="0" err="1"/>
              <a:t>Joining</a:t>
            </a:r>
            <a:r>
              <a:rPr lang="de-DE" dirty="0"/>
              <a:t> multiple </a:t>
            </a:r>
            <a:r>
              <a:rPr lang="de-DE" dirty="0" err="1"/>
              <a:t>streams</a:t>
            </a:r>
            <a:br>
              <a:rPr lang="de-DE" dirty="0"/>
            </a:br>
            <a:endParaRPr lang="de-DE" dirty="0"/>
          </a:p>
        </p:txBody>
      </p:sp>
    </p:spTree>
    <p:extLst>
      <p:ext uri="{BB962C8B-B14F-4D97-AF65-F5344CB8AC3E}">
        <p14:creationId xmlns:p14="http://schemas.microsoft.com/office/powerpoint/2010/main" val="13098706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500"/>
                                        <p:tgtEl>
                                          <p:spTgt spid="1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fade">
                                      <p:cBhvr>
                                        <p:cTn id="2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1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7395371" y="3202387"/>
            <a:ext cx="1130013" cy="403767"/>
          </a:xfrm>
          <a:prstGeom prst="rect">
            <a:avLst/>
          </a:prstGeom>
          <a:solidFill>
            <a:srgbClr val="FFFF00"/>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34289" rIns="0" bIns="34289" numCol="1" rtlCol="0" anchor="ctr" anchorCtr="0" compatLnSpc="1">
            <a:prstTxWarp prst="textNoShape">
              <a:avLst/>
            </a:prstTxWarp>
          </a:bodyPr>
          <a:lstStyle/>
          <a:p>
            <a:pPr algn="ctr" defTabSz="685555" fontAlgn="base">
              <a:spcBef>
                <a:spcPct val="0"/>
              </a:spcBef>
              <a:spcAft>
                <a:spcPct val="0"/>
              </a:spcAft>
            </a:pPr>
            <a:endParaRPr lang="en-US" sz="1500" dirty="0">
              <a:solidFill>
                <a:schemeClr val="tx2"/>
              </a:solidFill>
            </a:endParaRPr>
          </a:p>
        </p:txBody>
      </p:sp>
      <p:sp>
        <p:nvSpPr>
          <p:cNvPr id="29" name="Rectangle 28"/>
          <p:cNvSpPr/>
          <p:nvPr/>
        </p:nvSpPr>
        <p:spPr bwMode="auto">
          <a:xfrm>
            <a:off x="5612552" y="2745030"/>
            <a:ext cx="1130013" cy="403767"/>
          </a:xfrm>
          <a:prstGeom prst="rect">
            <a:avLst/>
          </a:prstGeom>
          <a:solidFill>
            <a:srgbClr val="FFFF00"/>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34289" rIns="0" bIns="34289"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45" name="Rectangle 44"/>
          <p:cNvSpPr/>
          <p:nvPr/>
        </p:nvSpPr>
        <p:spPr bwMode="auto">
          <a:xfrm>
            <a:off x="2581132" y="2759756"/>
            <a:ext cx="1130013" cy="403767"/>
          </a:xfrm>
          <a:prstGeom prst="rect">
            <a:avLst/>
          </a:prstGeom>
          <a:solidFill>
            <a:srgbClr val="FFFF00"/>
          </a:solidFill>
          <a:ln>
            <a:solidFill>
              <a:schemeClr val="bg1"/>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0" tIns="34289" rIns="0" bIns="34289"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2" name="Text Placeholder 1"/>
          <p:cNvSpPr>
            <a:spLocks noGrp="1"/>
          </p:cNvSpPr>
          <p:nvPr>
            <p:ph idx="1"/>
          </p:nvPr>
        </p:nvSpPr>
        <p:spPr>
          <a:prstGeom prst="rect">
            <a:avLst/>
          </a:prstGeom>
        </p:spPr>
        <p:txBody>
          <a:bodyPr lIns="89648" tIns="44824" rIns="89648" bIns="44824"/>
          <a:lstStyle/>
          <a:p>
            <a:pPr marL="0" indent="0">
              <a:buNone/>
            </a:pPr>
            <a:r>
              <a:rPr lang="en-US" sz="1800" dirty="0">
                <a:solidFill>
                  <a:schemeClr val="tx2"/>
                </a:solidFill>
                <a:ea typeface="Times New Roman" panose="02020603050405020304" pitchFamily="18" charset="0"/>
                <a:cs typeface="Times New Roman" panose="02020603050405020304" pitchFamily="18" charset="0"/>
              </a:rPr>
              <a:t>Report all cars that did not pass the toll booth within 5 minutes</a:t>
            </a:r>
          </a:p>
        </p:txBody>
      </p:sp>
      <p:sp>
        <p:nvSpPr>
          <p:cNvPr id="3" name="Title 2"/>
          <p:cNvSpPr>
            <a:spLocks noGrp="1"/>
          </p:cNvSpPr>
          <p:nvPr>
            <p:ph type="title"/>
          </p:nvPr>
        </p:nvSpPr>
        <p:spPr>
          <a:xfrm>
            <a:off x="323850" y="365125"/>
            <a:ext cx="6305550" cy="854075"/>
          </a:xfrm>
        </p:spPr>
        <p:txBody>
          <a:bodyPr/>
          <a:lstStyle/>
          <a:p>
            <a:r>
              <a:rPr lang="en-US" sz="3500" dirty="0"/>
              <a:t>Detecting absence of events</a:t>
            </a:r>
          </a:p>
        </p:txBody>
      </p:sp>
      <p:sp>
        <p:nvSpPr>
          <p:cNvPr id="4" name="Rectangle 3"/>
          <p:cNvSpPr/>
          <p:nvPr/>
        </p:nvSpPr>
        <p:spPr>
          <a:xfrm>
            <a:off x="533400" y="4756288"/>
            <a:ext cx="8786592" cy="1244686"/>
          </a:xfrm>
          <a:prstGeom prst="rect">
            <a:avLst/>
          </a:prstGeom>
        </p:spPr>
        <p:txBody>
          <a:bodyPr wrap="square" lIns="89648" tIns="44824" rIns="89648" bIns="44824">
            <a:spAutoFit/>
          </a:bodyPr>
          <a:lstStyle/>
          <a:p>
            <a:r>
              <a:rPr lang="en-US" sz="1500" dirty="0">
                <a:solidFill>
                  <a:srgbClr val="7030A0"/>
                </a:solidFill>
                <a:latin typeface="Consolas"/>
              </a:rPr>
              <a:t>SELECT</a:t>
            </a:r>
            <a:r>
              <a:rPr lang="en-US" sz="1500" dirty="0">
                <a:solidFill>
                  <a:schemeClr val="tx2">
                    <a:lumMod val="75000"/>
                  </a:schemeClr>
                </a:solidFill>
                <a:latin typeface="Consolas"/>
              </a:rPr>
              <a:t> </a:t>
            </a:r>
            <a:r>
              <a:rPr lang="en-US" sz="1500" dirty="0" err="1">
                <a:solidFill>
                  <a:schemeClr val="tx2">
                    <a:lumMod val="75000"/>
                  </a:schemeClr>
                </a:solidFill>
                <a:latin typeface="Consolas"/>
              </a:rPr>
              <a:t>E</a:t>
            </a:r>
            <a:r>
              <a:rPr lang="en-US" sz="1500" dirty="0" err="1">
                <a:latin typeface="Consolas"/>
              </a:rPr>
              <a:t>N.LicensePlate</a:t>
            </a:r>
            <a:r>
              <a:rPr lang="en-US" sz="1500" dirty="0">
                <a:latin typeface="Consolas"/>
              </a:rPr>
              <a:t>, </a:t>
            </a:r>
            <a:r>
              <a:rPr lang="en-US" sz="1500" dirty="0" err="1">
                <a:latin typeface="Consolas"/>
              </a:rPr>
              <a:t>EN.TollId</a:t>
            </a:r>
            <a:r>
              <a:rPr lang="en-US" sz="1500" dirty="0">
                <a:solidFill>
                  <a:schemeClr val="tx2">
                    <a:lumMod val="75000"/>
                  </a:schemeClr>
                </a:solidFill>
                <a:latin typeface="Consolas"/>
              </a:rPr>
              <a:t> </a:t>
            </a:r>
            <a:r>
              <a:rPr lang="en-US" sz="1500" dirty="0">
                <a:solidFill>
                  <a:srgbClr val="7030A0"/>
                </a:solidFill>
                <a:latin typeface="Consolas"/>
              </a:rPr>
              <a:t>FROM</a:t>
            </a:r>
            <a:r>
              <a:rPr lang="en-US" sz="1500" dirty="0">
                <a:solidFill>
                  <a:schemeClr val="tx2">
                    <a:lumMod val="75000"/>
                  </a:schemeClr>
                </a:solidFill>
                <a:latin typeface="Consolas"/>
              </a:rPr>
              <a:t> </a:t>
            </a:r>
            <a:r>
              <a:rPr lang="en-US" sz="1500" dirty="0" err="1">
                <a:latin typeface="Consolas"/>
              </a:rPr>
              <a:t>EntryStream</a:t>
            </a:r>
            <a:r>
              <a:rPr lang="en-US" sz="1500" dirty="0">
                <a:latin typeface="Consolas"/>
              </a:rPr>
              <a:t> EN </a:t>
            </a:r>
            <a:r>
              <a:rPr lang="en-US" sz="1500" dirty="0">
                <a:solidFill>
                  <a:srgbClr val="7030A0"/>
                </a:solidFill>
                <a:latin typeface="Consolas"/>
              </a:rPr>
              <a:t>TIMESTAMP BY</a:t>
            </a:r>
            <a:r>
              <a:rPr lang="en-US" sz="1500" dirty="0">
                <a:solidFill>
                  <a:schemeClr val="tx2">
                    <a:lumMod val="75000"/>
                  </a:schemeClr>
                </a:solidFill>
                <a:latin typeface="Consolas"/>
              </a:rPr>
              <a:t> </a:t>
            </a:r>
            <a:r>
              <a:rPr lang="en-US" sz="1500" dirty="0" err="1">
                <a:latin typeface="Consolas"/>
              </a:rPr>
              <a:t>EntryTime</a:t>
            </a:r>
            <a:endParaRPr lang="en-US" sz="1500" dirty="0">
              <a:solidFill>
                <a:schemeClr val="tx2">
                  <a:lumMod val="75000"/>
                </a:schemeClr>
              </a:solidFill>
              <a:latin typeface="Consolas"/>
            </a:endParaRPr>
          </a:p>
          <a:p>
            <a:r>
              <a:rPr lang="en-US" sz="1500" b="1" dirty="0">
                <a:solidFill>
                  <a:srgbClr val="7030A0"/>
                </a:solidFill>
                <a:latin typeface="Consolas"/>
              </a:rPr>
              <a:t>LEFT OUTER JOIN </a:t>
            </a:r>
            <a:r>
              <a:rPr lang="en-US" sz="1500" dirty="0" err="1">
                <a:latin typeface="Consolas"/>
              </a:rPr>
              <a:t>ExitStream</a:t>
            </a:r>
            <a:r>
              <a:rPr lang="en-US" sz="1500" dirty="0">
                <a:latin typeface="Consolas"/>
              </a:rPr>
              <a:t> EX </a:t>
            </a:r>
            <a:r>
              <a:rPr lang="en-US" sz="1500" dirty="0">
                <a:solidFill>
                  <a:srgbClr val="7030A0"/>
                </a:solidFill>
                <a:latin typeface="Consolas"/>
              </a:rPr>
              <a:t>TIMESTAMP BY</a:t>
            </a:r>
            <a:r>
              <a:rPr lang="en-US" sz="1500" dirty="0">
                <a:solidFill>
                  <a:schemeClr val="tx2">
                    <a:lumMod val="75000"/>
                  </a:schemeClr>
                </a:solidFill>
                <a:latin typeface="Consolas"/>
              </a:rPr>
              <a:t> </a:t>
            </a:r>
            <a:r>
              <a:rPr lang="en-US" sz="1500" dirty="0" err="1">
                <a:latin typeface="Consolas"/>
              </a:rPr>
              <a:t>ExitTime</a:t>
            </a:r>
            <a:endParaRPr lang="en-US" sz="1500" dirty="0">
              <a:latin typeface="Consolas"/>
            </a:endParaRPr>
          </a:p>
          <a:p>
            <a:r>
              <a:rPr lang="en-US" sz="1500" dirty="0">
                <a:solidFill>
                  <a:schemeClr val="tx2">
                    <a:lumMod val="75000"/>
                  </a:schemeClr>
                </a:solidFill>
                <a:latin typeface="Consolas"/>
              </a:rPr>
              <a:t>   </a:t>
            </a:r>
            <a:r>
              <a:rPr lang="en-US" sz="1500" dirty="0">
                <a:solidFill>
                  <a:srgbClr val="7030A0"/>
                </a:solidFill>
                <a:latin typeface="Consolas"/>
              </a:rPr>
              <a:t>ON</a:t>
            </a:r>
            <a:r>
              <a:rPr lang="en-US" sz="1500" dirty="0">
                <a:solidFill>
                  <a:schemeClr val="tx2">
                    <a:lumMod val="75000"/>
                  </a:schemeClr>
                </a:solidFill>
                <a:latin typeface="Consolas"/>
              </a:rPr>
              <a:t> </a:t>
            </a:r>
            <a:r>
              <a:rPr lang="en-US" sz="1500" dirty="0" err="1">
                <a:solidFill>
                  <a:schemeClr val="tx2">
                    <a:lumMod val="75000"/>
                  </a:schemeClr>
                </a:solidFill>
                <a:latin typeface="Consolas"/>
              </a:rPr>
              <a:t>EN.TollId</a:t>
            </a:r>
            <a:r>
              <a:rPr lang="en-US" sz="1500" dirty="0">
                <a:solidFill>
                  <a:schemeClr val="tx2">
                    <a:lumMod val="75000"/>
                  </a:schemeClr>
                </a:solidFill>
                <a:latin typeface="Consolas"/>
              </a:rPr>
              <a:t> = </a:t>
            </a:r>
            <a:r>
              <a:rPr lang="en-US" sz="1500" dirty="0" err="1">
                <a:solidFill>
                  <a:schemeClr val="tx2">
                    <a:lumMod val="75000"/>
                  </a:schemeClr>
                </a:solidFill>
                <a:latin typeface="Consolas"/>
              </a:rPr>
              <a:t>EX.TollId</a:t>
            </a:r>
            <a:r>
              <a:rPr lang="en-US" sz="1500" dirty="0">
                <a:solidFill>
                  <a:schemeClr val="tx2">
                    <a:lumMod val="75000"/>
                  </a:schemeClr>
                </a:solidFill>
                <a:latin typeface="Consolas"/>
              </a:rPr>
              <a:t> </a:t>
            </a:r>
            <a:r>
              <a:rPr lang="en-US" sz="1500" dirty="0">
                <a:solidFill>
                  <a:srgbClr val="7030A0"/>
                </a:solidFill>
                <a:latin typeface="Consolas"/>
              </a:rPr>
              <a:t>AND</a:t>
            </a:r>
            <a:r>
              <a:rPr lang="en-US" sz="1500" dirty="0">
                <a:solidFill>
                  <a:schemeClr val="tx2">
                    <a:lumMod val="75000"/>
                  </a:schemeClr>
                </a:solidFill>
                <a:latin typeface="Consolas"/>
              </a:rPr>
              <a:t> </a:t>
            </a:r>
            <a:r>
              <a:rPr lang="en-US" sz="1500" dirty="0" err="1">
                <a:latin typeface="Consolas"/>
              </a:rPr>
              <a:t>EN.LicensePlate</a:t>
            </a:r>
            <a:r>
              <a:rPr lang="en-US" sz="1500" dirty="0">
                <a:latin typeface="Consolas"/>
              </a:rPr>
              <a:t> = </a:t>
            </a:r>
            <a:r>
              <a:rPr lang="en-US" sz="1500" dirty="0" err="1">
                <a:latin typeface="Consolas"/>
              </a:rPr>
              <a:t>EX.LicensePlate</a:t>
            </a:r>
            <a:r>
              <a:rPr lang="en-US" sz="1500" dirty="0">
                <a:latin typeface="Consolas"/>
              </a:rPr>
              <a:t> </a:t>
            </a:r>
            <a:br>
              <a:rPr lang="en-US" sz="1500" dirty="0">
                <a:latin typeface="Consolas"/>
              </a:rPr>
            </a:br>
            <a:r>
              <a:rPr lang="en-US" sz="1500" dirty="0">
                <a:latin typeface="Consolas"/>
              </a:rPr>
              <a:t>      </a:t>
            </a:r>
            <a:r>
              <a:rPr lang="en-US" sz="1500" dirty="0">
                <a:solidFill>
                  <a:srgbClr val="7030A0"/>
                </a:solidFill>
                <a:latin typeface="Consolas"/>
              </a:rPr>
              <a:t>AND</a:t>
            </a:r>
            <a:r>
              <a:rPr lang="en-US" sz="1500" dirty="0">
                <a:solidFill>
                  <a:schemeClr val="tx2">
                    <a:lumMod val="75000"/>
                  </a:schemeClr>
                </a:solidFill>
                <a:latin typeface="Consolas"/>
              </a:rPr>
              <a:t> </a:t>
            </a:r>
            <a:r>
              <a:rPr lang="en-US" sz="1500" dirty="0">
                <a:solidFill>
                  <a:srgbClr val="7030A0"/>
                </a:solidFill>
                <a:latin typeface="Consolas"/>
              </a:rPr>
              <a:t>DATEDIFF</a:t>
            </a:r>
            <a:r>
              <a:rPr lang="en-US" sz="1500" dirty="0">
                <a:latin typeface="Consolas"/>
              </a:rPr>
              <a:t>(minute, EN, EX)</a:t>
            </a:r>
            <a:r>
              <a:rPr lang="en-US" sz="1500" dirty="0">
                <a:solidFill>
                  <a:schemeClr val="tx2">
                    <a:lumMod val="75000"/>
                  </a:schemeClr>
                </a:solidFill>
                <a:latin typeface="Consolas"/>
              </a:rPr>
              <a:t> </a:t>
            </a:r>
            <a:r>
              <a:rPr lang="en-US" sz="1500" dirty="0">
                <a:solidFill>
                  <a:srgbClr val="7030A0"/>
                </a:solidFill>
                <a:latin typeface="Consolas"/>
              </a:rPr>
              <a:t>BETWEEN</a:t>
            </a:r>
            <a:r>
              <a:rPr lang="en-US" sz="1500" dirty="0">
                <a:solidFill>
                  <a:schemeClr val="tx2">
                    <a:lumMod val="75000"/>
                  </a:schemeClr>
                </a:solidFill>
                <a:latin typeface="Consolas"/>
              </a:rPr>
              <a:t> </a:t>
            </a:r>
            <a:r>
              <a:rPr lang="en-US" sz="1500" dirty="0">
                <a:latin typeface="Consolas"/>
              </a:rPr>
              <a:t>0</a:t>
            </a:r>
            <a:r>
              <a:rPr lang="en-US" sz="1500" dirty="0">
                <a:solidFill>
                  <a:schemeClr val="tx2">
                    <a:lumMod val="75000"/>
                  </a:schemeClr>
                </a:solidFill>
                <a:latin typeface="Consolas"/>
              </a:rPr>
              <a:t> </a:t>
            </a:r>
            <a:r>
              <a:rPr lang="en-US" sz="1500" dirty="0">
                <a:solidFill>
                  <a:srgbClr val="7030A0"/>
                </a:solidFill>
                <a:latin typeface="Consolas"/>
              </a:rPr>
              <a:t>AND</a:t>
            </a:r>
            <a:r>
              <a:rPr lang="en-US" sz="1500" dirty="0">
                <a:solidFill>
                  <a:schemeClr val="tx2">
                    <a:lumMod val="75000"/>
                  </a:schemeClr>
                </a:solidFill>
                <a:latin typeface="Consolas"/>
              </a:rPr>
              <a:t> </a:t>
            </a:r>
            <a:r>
              <a:rPr lang="en-US" sz="1500" dirty="0">
                <a:latin typeface="Consolas"/>
              </a:rPr>
              <a:t>5</a:t>
            </a:r>
          </a:p>
          <a:p>
            <a:r>
              <a:rPr lang="en-US" sz="1500" dirty="0">
                <a:solidFill>
                  <a:srgbClr val="7030A0"/>
                </a:solidFill>
                <a:latin typeface="Consolas"/>
              </a:rPr>
              <a:t>WHERE</a:t>
            </a:r>
            <a:r>
              <a:rPr lang="en-US" sz="1500" dirty="0">
                <a:solidFill>
                  <a:schemeClr val="tx2">
                    <a:lumMod val="75000"/>
                  </a:schemeClr>
                </a:solidFill>
                <a:latin typeface="Consolas"/>
              </a:rPr>
              <a:t> </a:t>
            </a:r>
            <a:r>
              <a:rPr lang="en-US" sz="1500" dirty="0" err="1">
                <a:solidFill>
                  <a:schemeClr val="tx2">
                    <a:lumMod val="75000"/>
                  </a:schemeClr>
                </a:solidFill>
                <a:latin typeface="Consolas"/>
              </a:rPr>
              <a:t>EX.ExitTime</a:t>
            </a:r>
            <a:r>
              <a:rPr lang="en-US" sz="1500" dirty="0">
                <a:solidFill>
                  <a:schemeClr val="tx2">
                    <a:lumMod val="75000"/>
                  </a:schemeClr>
                </a:solidFill>
                <a:latin typeface="Consolas"/>
              </a:rPr>
              <a:t> </a:t>
            </a:r>
            <a:r>
              <a:rPr lang="en-US" sz="1500" dirty="0">
                <a:solidFill>
                  <a:srgbClr val="7030A0"/>
                </a:solidFill>
                <a:latin typeface="Consolas"/>
              </a:rPr>
              <a:t>IS NULL</a:t>
            </a:r>
          </a:p>
        </p:txBody>
      </p:sp>
      <p:grpSp>
        <p:nvGrpSpPr>
          <p:cNvPr id="5" name="Group 4"/>
          <p:cNvGrpSpPr/>
          <p:nvPr/>
        </p:nvGrpSpPr>
        <p:grpSpPr>
          <a:xfrm>
            <a:off x="366183" y="2687779"/>
            <a:ext cx="6391739" cy="450923"/>
            <a:chOff x="187711" y="2417014"/>
            <a:chExt cx="8693209" cy="613252"/>
          </a:xfrm>
        </p:grpSpPr>
        <p:sp>
          <p:nvSpPr>
            <p:cNvPr id="6" name="TextBox 5"/>
            <p:cNvSpPr txBox="1"/>
            <p:nvPr/>
          </p:nvSpPr>
          <p:spPr>
            <a:xfrm>
              <a:off x="1545781" y="2535220"/>
              <a:ext cx="1535818" cy="376717"/>
            </a:xfrm>
            <a:prstGeom prst="rect">
              <a:avLst/>
            </a:prstGeom>
            <a:noFill/>
          </p:spPr>
          <p:txBody>
            <a:bodyPr wrap="none" rtlCol="0">
              <a:spAutoFit/>
            </a:bodyPr>
            <a:lstStyle/>
            <a:p>
              <a:r>
                <a:rPr lang="en-US" sz="1200" dirty="0"/>
                <a:t>{“YZB 1245”, 3}</a:t>
              </a:r>
            </a:p>
          </p:txBody>
        </p:sp>
        <p:sp>
          <p:nvSpPr>
            <p:cNvPr id="7" name="TextBox 6"/>
            <p:cNvSpPr txBox="1"/>
            <p:nvPr/>
          </p:nvSpPr>
          <p:spPr>
            <a:xfrm>
              <a:off x="5146514" y="2535220"/>
              <a:ext cx="1639595" cy="376717"/>
            </a:xfrm>
            <a:prstGeom prst="rect">
              <a:avLst/>
            </a:prstGeom>
            <a:noFill/>
          </p:spPr>
          <p:txBody>
            <a:bodyPr wrap="none" rtlCol="0">
              <a:spAutoFit/>
            </a:bodyPr>
            <a:lstStyle/>
            <a:p>
              <a:r>
                <a:rPr lang="en-US" sz="1200" dirty="0"/>
                <a:t>{“WAA 3423”, 2}</a:t>
              </a:r>
            </a:p>
          </p:txBody>
        </p:sp>
        <p:sp>
          <p:nvSpPr>
            <p:cNvPr id="8" name="TextBox 7"/>
            <p:cNvSpPr txBox="1"/>
            <p:nvPr/>
          </p:nvSpPr>
          <p:spPr>
            <a:xfrm>
              <a:off x="7444519" y="2514904"/>
              <a:ext cx="1436401" cy="376717"/>
            </a:xfrm>
            <a:prstGeom prst="rect">
              <a:avLst/>
            </a:prstGeom>
            <a:noFill/>
          </p:spPr>
          <p:txBody>
            <a:bodyPr wrap="none" rtlCol="0">
              <a:spAutoFit/>
            </a:bodyPr>
            <a:lstStyle/>
            <a:p>
              <a:r>
                <a:rPr lang="en-US" sz="1200" dirty="0"/>
                <a:t>{“AB 2678”, 3}</a:t>
              </a:r>
            </a:p>
          </p:txBody>
        </p:sp>
        <p:sp>
          <p:nvSpPr>
            <p:cNvPr id="9" name="Oval 8"/>
            <p:cNvSpPr/>
            <p:nvPr/>
          </p:nvSpPr>
          <p:spPr bwMode="auto">
            <a:xfrm>
              <a:off x="3773321"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0" name="Oval 9"/>
            <p:cNvSpPr/>
            <p:nvPr/>
          </p:nvSpPr>
          <p:spPr bwMode="auto">
            <a:xfrm>
              <a:off x="2227356"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1" name="Oval 10"/>
            <p:cNvSpPr/>
            <p:nvPr/>
          </p:nvSpPr>
          <p:spPr bwMode="auto">
            <a:xfrm>
              <a:off x="5702810" y="2873139"/>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2" name="Oval 11"/>
            <p:cNvSpPr/>
            <p:nvPr/>
          </p:nvSpPr>
          <p:spPr bwMode="auto">
            <a:xfrm>
              <a:off x="8017473" y="2877866"/>
              <a:ext cx="148226" cy="15240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13" name="TextBox 12"/>
            <p:cNvSpPr txBox="1"/>
            <p:nvPr/>
          </p:nvSpPr>
          <p:spPr>
            <a:xfrm>
              <a:off x="187711" y="2417014"/>
              <a:ext cx="1345409" cy="546214"/>
            </a:xfrm>
            <a:prstGeom prst="rect">
              <a:avLst/>
            </a:prstGeom>
            <a:noFill/>
          </p:spPr>
          <p:txBody>
            <a:bodyPr wrap="none" lIns="137148" tIns="109719" rIns="137148" bIns="109719" rtlCol="0">
              <a:spAutoFit/>
            </a:bodyPr>
            <a:lstStyle/>
            <a:p>
              <a:pPr>
                <a:lnSpc>
                  <a:spcPct val="90000"/>
                </a:lnSpc>
                <a:spcAft>
                  <a:spcPts val="441"/>
                </a:spcAft>
              </a:pPr>
              <a:r>
                <a:rPr lang="en-US" sz="1300" dirty="0">
                  <a:gradFill>
                    <a:gsLst>
                      <a:gs pos="2917">
                        <a:schemeClr val="tx1"/>
                      </a:gs>
                      <a:gs pos="30000">
                        <a:schemeClr val="tx1"/>
                      </a:gs>
                    </a:gsLst>
                    <a:lin ang="5400000" scaled="0"/>
                  </a:gradFill>
                </a:rPr>
                <a:t>Toll Entry :</a:t>
              </a:r>
            </a:p>
          </p:txBody>
        </p:sp>
        <p:sp>
          <p:nvSpPr>
            <p:cNvPr id="14" name="TextBox 13"/>
            <p:cNvSpPr txBox="1"/>
            <p:nvPr/>
          </p:nvSpPr>
          <p:spPr>
            <a:xfrm>
              <a:off x="3200195" y="2532748"/>
              <a:ext cx="1567997" cy="376717"/>
            </a:xfrm>
            <a:prstGeom prst="rect">
              <a:avLst/>
            </a:prstGeom>
            <a:noFill/>
          </p:spPr>
          <p:txBody>
            <a:bodyPr wrap="none" rtlCol="0">
              <a:spAutoFit/>
            </a:bodyPr>
            <a:lstStyle/>
            <a:p>
              <a:r>
                <a:rPr lang="en-US" sz="1200" dirty="0"/>
                <a:t>{“TYU 4587”, 7}</a:t>
              </a:r>
            </a:p>
          </p:txBody>
        </p:sp>
      </p:grpSp>
      <p:grpSp>
        <p:nvGrpSpPr>
          <p:cNvPr id="15" name="Group 14"/>
          <p:cNvGrpSpPr/>
          <p:nvPr/>
        </p:nvGrpSpPr>
        <p:grpSpPr>
          <a:xfrm>
            <a:off x="378238" y="3104180"/>
            <a:ext cx="8250163" cy="438481"/>
            <a:chOff x="204107" y="2983316"/>
            <a:chExt cx="11220795" cy="596331"/>
          </a:xfrm>
        </p:grpSpPr>
        <p:grpSp>
          <p:nvGrpSpPr>
            <p:cNvPr id="16" name="Group 15"/>
            <p:cNvGrpSpPr/>
            <p:nvPr/>
          </p:nvGrpSpPr>
          <p:grpSpPr>
            <a:xfrm>
              <a:off x="2683898" y="3064023"/>
              <a:ext cx="8741004" cy="515624"/>
              <a:chOff x="2683898" y="3435498"/>
              <a:chExt cx="8741004" cy="515624"/>
            </a:xfrm>
          </p:grpSpPr>
          <p:sp>
            <p:nvSpPr>
              <p:cNvPr id="18" name="TextBox 17"/>
              <p:cNvSpPr txBox="1"/>
              <p:nvPr/>
            </p:nvSpPr>
            <p:spPr>
              <a:xfrm>
                <a:off x="2683898" y="3444981"/>
                <a:ext cx="1794737" cy="376717"/>
              </a:xfrm>
              <a:prstGeom prst="rect">
                <a:avLst/>
              </a:prstGeom>
              <a:noFill/>
            </p:spPr>
            <p:txBody>
              <a:bodyPr wrap="none" rtlCol="0">
                <a:spAutoFit/>
              </a:bodyPr>
              <a:lstStyle/>
              <a:p>
                <a:r>
                  <a:rPr lang="en-US" sz="1200" b="1" dirty="0">
                    <a:solidFill>
                      <a:schemeClr val="tx2"/>
                    </a:solidFill>
                  </a:rPr>
                  <a:t>{“YZB 1245”, 3}</a:t>
                </a:r>
              </a:p>
            </p:txBody>
          </p:sp>
          <p:sp>
            <p:nvSpPr>
              <p:cNvPr id="20" name="TextBox 19"/>
              <p:cNvSpPr txBox="1"/>
              <p:nvPr/>
            </p:nvSpPr>
            <p:spPr>
              <a:xfrm>
                <a:off x="6360831" y="3444981"/>
                <a:ext cx="1856132" cy="376717"/>
              </a:xfrm>
              <a:prstGeom prst="rect">
                <a:avLst/>
              </a:prstGeom>
              <a:noFill/>
            </p:spPr>
            <p:txBody>
              <a:bodyPr wrap="none" rtlCol="0">
                <a:spAutoFit/>
              </a:bodyPr>
              <a:lstStyle/>
              <a:p>
                <a:r>
                  <a:rPr lang="en-US" sz="1200" b="1" dirty="0">
                    <a:solidFill>
                      <a:schemeClr val="tx2"/>
                    </a:solidFill>
                  </a:rPr>
                  <a:t>{“WAA 3423”, 2}</a:t>
                </a:r>
              </a:p>
            </p:txBody>
          </p:sp>
          <p:sp>
            <p:nvSpPr>
              <p:cNvPr id="21" name="TextBox 20"/>
              <p:cNvSpPr txBox="1"/>
              <p:nvPr/>
            </p:nvSpPr>
            <p:spPr>
              <a:xfrm>
                <a:off x="9747896" y="3435498"/>
                <a:ext cx="1677006" cy="376717"/>
              </a:xfrm>
              <a:prstGeom prst="rect">
                <a:avLst/>
              </a:prstGeom>
              <a:noFill/>
            </p:spPr>
            <p:txBody>
              <a:bodyPr wrap="none" rtlCol="0">
                <a:spAutoFit/>
              </a:bodyPr>
              <a:lstStyle/>
              <a:p>
                <a:r>
                  <a:rPr lang="en-US" sz="1200" b="1" dirty="0">
                    <a:solidFill>
                      <a:schemeClr val="tx2"/>
                    </a:solidFill>
                  </a:rPr>
                  <a:t>{“AB 2678”, 3}</a:t>
                </a:r>
              </a:p>
            </p:txBody>
          </p:sp>
          <p:sp>
            <p:nvSpPr>
              <p:cNvPr id="23" name="Oval 22"/>
              <p:cNvSpPr/>
              <p:nvPr/>
            </p:nvSpPr>
            <p:spPr bwMode="auto">
              <a:xfrm>
                <a:off x="3321873" y="3798722"/>
                <a:ext cx="148226" cy="152400"/>
              </a:xfrm>
              <a:prstGeom prst="ellipse">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b="1" dirty="0">
                  <a:solidFill>
                    <a:schemeClr val="tx2"/>
                  </a:solidFill>
                </a:endParaRPr>
              </a:p>
            </p:txBody>
          </p:sp>
          <p:sp>
            <p:nvSpPr>
              <p:cNvPr id="24" name="Oval 23"/>
              <p:cNvSpPr/>
              <p:nvPr/>
            </p:nvSpPr>
            <p:spPr bwMode="auto">
              <a:xfrm>
                <a:off x="6873527" y="3793995"/>
                <a:ext cx="148226" cy="152400"/>
              </a:xfrm>
              <a:prstGeom prst="ellipse">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b="1" dirty="0">
                  <a:solidFill>
                    <a:schemeClr val="tx2"/>
                  </a:solidFill>
                </a:endParaRPr>
              </a:p>
            </p:txBody>
          </p:sp>
          <p:sp>
            <p:nvSpPr>
              <p:cNvPr id="25" name="Oval 24"/>
              <p:cNvSpPr/>
              <p:nvPr/>
            </p:nvSpPr>
            <p:spPr bwMode="auto">
              <a:xfrm>
                <a:off x="10176591" y="3798722"/>
                <a:ext cx="148226" cy="152400"/>
              </a:xfrm>
              <a:prstGeom prst="ellipse">
                <a:avLst/>
              </a:prstGeom>
              <a:solidFill>
                <a:schemeClr val="accent4">
                  <a:lumMod val="40000"/>
                  <a:lumOff val="6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85555" fontAlgn="base">
                  <a:spcBef>
                    <a:spcPct val="0"/>
                  </a:spcBef>
                  <a:spcAft>
                    <a:spcPct val="0"/>
                  </a:spcAft>
                </a:pPr>
                <a:endParaRPr lang="en-US" sz="1500" b="1" dirty="0">
                  <a:solidFill>
                    <a:schemeClr val="tx2"/>
                  </a:solidFill>
                </a:endParaRPr>
              </a:p>
            </p:txBody>
          </p:sp>
        </p:grpSp>
        <p:sp>
          <p:nvSpPr>
            <p:cNvPr id="17" name="TextBox 16"/>
            <p:cNvSpPr txBox="1"/>
            <p:nvPr/>
          </p:nvSpPr>
          <p:spPr>
            <a:xfrm>
              <a:off x="204107" y="2983316"/>
              <a:ext cx="1384566" cy="546214"/>
            </a:xfrm>
            <a:prstGeom prst="rect">
              <a:avLst/>
            </a:prstGeom>
            <a:noFill/>
          </p:spPr>
          <p:txBody>
            <a:bodyPr wrap="none" lIns="137148" tIns="109719" rIns="137148" bIns="109719" rtlCol="0">
              <a:spAutoFit/>
            </a:bodyPr>
            <a:lstStyle/>
            <a:p>
              <a:pPr>
                <a:lnSpc>
                  <a:spcPct val="90000"/>
                </a:lnSpc>
                <a:spcAft>
                  <a:spcPts val="441"/>
                </a:spcAft>
              </a:pPr>
              <a:r>
                <a:rPr lang="en-US" sz="1300" b="1" dirty="0">
                  <a:solidFill>
                    <a:schemeClr val="tx2"/>
                  </a:solidFill>
                </a:rPr>
                <a:t>Toll Exit :</a:t>
              </a:r>
            </a:p>
          </p:txBody>
        </p:sp>
      </p:grpSp>
      <p:cxnSp>
        <p:nvCxnSpPr>
          <p:cNvPr id="43" name="Straight Arrow Connector 42"/>
          <p:cNvCxnSpPr/>
          <p:nvPr/>
        </p:nvCxnSpPr>
        <p:spPr>
          <a:xfrm>
            <a:off x="1494600" y="3986350"/>
            <a:ext cx="651308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64075" y="3919979"/>
            <a:ext cx="604737" cy="400580"/>
          </a:xfrm>
          <a:prstGeom prst="rect">
            <a:avLst/>
          </a:prstGeom>
          <a:noFill/>
        </p:spPr>
        <p:txBody>
          <a:bodyPr wrap="none" lIns="134460" tIns="107569" rIns="134460" bIns="107569" rtlCol="0">
            <a:spAutoFit/>
          </a:bodyPr>
          <a:lstStyle/>
          <a:p>
            <a:pPr>
              <a:lnSpc>
                <a:spcPct val="90000"/>
              </a:lnSpc>
              <a:spcAft>
                <a:spcPts val="441"/>
              </a:spcAft>
            </a:pPr>
            <a:r>
              <a:rPr lang="en-US" sz="1300" dirty="0">
                <a:gradFill>
                  <a:gsLst>
                    <a:gs pos="2917">
                      <a:schemeClr val="tx1"/>
                    </a:gs>
                    <a:gs pos="30000">
                      <a:schemeClr val="tx1"/>
                    </a:gs>
                  </a:gsLst>
                  <a:lin ang="5400000" scaled="0"/>
                </a:gradFill>
              </a:rPr>
              <a:t>time</a:t>
            </a:r>
          </a:p>
        </p:txBody>
      </p:sp>
      <p:grpSp>
        <p:nvGrpSpPr>
          <p:cNvPr id="26" name="Group 25"/>
          <p:cNvGrpSpPr/>
          <p:nvPr/>
        </p:nvGrpSpPr>
        <p:grpSpPr>
          <a:xfrm>
            <a:off x="6176072" y="3101143"/>
            <a:ext cx="1589580" cy="457497"/>
            <a:chOff x="8089564" y="2583256"/>
            <a:chExt cx="2161939" cy="622193"/>
          </a:xfrm>
        </p:grpSpPr>
        <p:cxnSp>
          <p:nvCxnSpPr>
            <p:cNvPr id="31" name="Straight Connector 30"/>
            <p:cNvCxnSpPr/>
            <p:nvPr/>
          </p:nvCxnSpPr>
          <p:spPr>
            <a:xfrm>
              <a:off x="10251503" y="3084669"/>
              <a:ext cx="0" cy="116038"/>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089564" y="2583256"/>
              <a:ext cx="0" cy="617451"/>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089564" y="3200707"/>
              <a:ext cx="2161939" cy="4742"/>
            </a:xfrm>
            <a:prstGeom prst="line">
              <a:avLst/>
            </a:prstGeom>
            <a:ln w="28575">
              <a:solidFill>
                <a:srgbClr val="92D05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3047992" y="2664909"/>
            <a:ext cx="799724" cy="289043"/>
            <a:chOff x="3835156" y="1989982"/>
            <a:chExt cx="1087681" cy="393096"/>
          </a:xfrm>
        </p:grpSpPr>
        <p:cxnSp>
          <p:nvCxnSpPr>
            <p:cNvPr id="35" name="Straight Connector 34"/>
            <p:cNvCxnSpPr/>
            <p:nvPr/>
          </p:nvCxnSpPr>
          <p:spPr>
            <a:xfrm flipV="1">
              <a:off x="3835156" y="1989982"/>
              <a:ext cx="0" cy="393096"/>
            </a:xfrm>
            <a:prstGeom prst="line">
              <a:avLst/>
            </a:prstGeom>
            <a:ln w="28575">
              <a:solidFill>
                <a:srgbClr val="7FBA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835822" y="1990548"/>
              <a:ext cx="1087015" cy="0"/>
            </a:xfrm>
            <a:prstGeom prst="straightConnector1">
              <a:avLst/>
            </a:prstGeom>
            <a:ln w="28575">
              <a:solidFill>
                <a:srgbClr val="7FBA0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692120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randombar(horizontal)">
                                      <p:cBhvr>
                                        <p:cTn id="28" dur="500"/>
                                        <p:tgtEl>
                                          <p:spTgt spid="4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horizontal)">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5" grpId="0" animBg="1"/>
      <p:bldP spid="4"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0509F8D6-A7E6-4D49-A154-696D206EE913}"/>
              </a:ext>
            </a:extLst>
          </p:cNvPr>
          <p:cNvSpPr>
            <a:spLocks noChangeArrowheads="1"/>
          </p:cNvSpPr>
          <p:nvPr/>
        </p:nvSpPr>
        <p:spPr bwMode="auto">
          <a:xfrm>
            <a:off x="914400" y="2906713"/>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dirty="0"/>
          </a:p>
        </p:txBody>
      </p:sp>
      <p:sp>
        <p:nvSpPr>
          <p:cNvPr id="16386" name="Rectangle 8">
            <a:extLst>
              <a:ext uri="{FF2B5EF4-FFF2-40B4-BE49-F238E27FC236}">
                <a16:creationId xmlns:a16="http://schemas.microsoft.com/office/drawing/2014/main" id="{FB01269D-3CDD-48AB-814E-C9231F406B69}"/>
              </a:ext>
            </a:extLst>
          </p:cNvPr>
          <p:cNvSpPr>
            <a:spLocks noChangeArrowheads="1"/>
          </p:cNvSpPr>
          <p:nvPr/>
        </p:nvSpPr>
        <p:spPr bwMode="auto">
          <a:xfrm>
            <a:off x="914400" y="5410200"/>
            <a:ext cx="7315200" cy="228600"/>
          </a:xfrm>
          <a:prstGeom prst="rect">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dirty="0"/>
          </a:p>
        </p:txBody>
      </p:sp>
      <p:sp>
        <p:nvSpPr>
          <p:cNvPr id="16387" name="Rectangle 7">
            <a:extLst>
              <a:ext uri="{FF2B5EF4-FFF2-40B4-BE49-F238E27FC236}">
                <a16:creationId xmlns:a16="http://schemas.microsoft.com/office/drawing/2014/main" id="{D340D6A2-3E1F-4C02-8ED8-05F2ABC6F961}"/>
              </a:ext>
            </a:extLst>
          </p:cNvPr>
          <p:cNvSpPr>
            <a:spLocks noChangeArrowheads="1"/>
          </p:cNvSpPr>
          <p:nvPr/>
        </p:nvSpPr>
        <p:spPr bwMode="auto">
          <a:xfrm>
            <a:off x="914400" y="4648200"/>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8" name="Rectangle 6">
            <a:extLst>
              <a:ext uri="{FF2B5EF4-FFF2-40B4-BE49-F238E27FC236}">
                <a16:creationId xmlns:a16="http://schemas.microsoft.com/office/drawing/2014/main" id="{9CFDA5F6-DCDC-46D4-9459-03682A719643}"/>
              </a:ext>
            </a:extLst>
          </p:cNvPr>
          <p:cNvSpPr>
            <a:spLocks noChangeArrowheads="1"/>
          </p:cNvSpPr>
          <p:nvPr/>
        </p:nvSpPr>
        <p:spPr bwMode="auto">
          <a:xfrm>
            <a:off x="914400" y="3656013"/>
            <a:ext cx="7315200" cy="99218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89" name="Rectangle 5">
            <a:extLst>
              <a:ext uri="{FF2B5EF4-FFF2-40B4-BE49-F238E27FC236}">
                <a16:creationId xmlns:a16="http://schemas.microsoft.com/office/drawing/2014/main" id="{DC732DDA-8C08-47AF-83D8-B661D874203A}"/>
              </a:ext>
            </a:extLst>
          </p:cNvPr>
          <p:cNvSpPr>
            <a:spLocks noChangeArrowheads="1"/>
          </p:cNvSpPr>
          <p:nvPr/>
        </p:nvSpPr>
        <p:spPr bwMode="auto">
          <a:xfrm>
            <a:off x="914400" y="2894013"/>
            <a:ext cx="7315200" cy="762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0" name="Rectangle 4">
            <a:extLst>
              <a:ext uri="{FF2B5EF4-FFF2-40B4-BE49-F238E27FC236}">
                <a16:creationId xmlns:a16="http://schemas.microsoft.com/office/drawing/2014/main" id="{0DDF024F-8944-4D69-A735-19BD88078D40}"/>
              </a:ext>
            </a:extLst>
          </p:cNvPr>
          <p:cNvSpPr>
            <a:spLocks noChangeArrowheads="1"/>
          </p:cNvSpPr>
          <p:nvPr/>
        </p:nvSpPr>
        <p:spPr bwMode="auto">
          <a:xfrm>
            <a:off x="914400" y="1828800"/>
            <a:ext cx="7315200" cy="1065213"/>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1" name="Rectangle 3">
            <a:extLst>
              <a:ext uri="{FF2B5EF4-FFF2-40B4-BE49-F238E27FC236}">
                <a16:creationId xmlns:a16="http://schemas.microsoft.com/office/drawing/2014/main" id="{ECE947CF-F1B3-4428-AA52-88ED72C9C0F4}"/>
              </a:ext>
            </a:extLst>
          </p:cNvPr>
          <p:cNvSpPr>
            <a:spLocks noChangeArrowheads="1"/>
          </p:cNvSpPr>
          <p:nvPr/>
        </p:nvSpPr>
        <p:spPr bwMode="auto">
          <a:xfrm>
            <a:off x="914400" y="1600200"/>
            <a:ext cx="7315200" cy="228600"/>
          </a:xfrm>
          <a:prstGeom prst="rect">
            <a:avLst/>
          </a:prstGeom>
          <a:solidFill>
            <a:schemeClr val="bg1"/>
          </a:solidFill>
          <a:ln w="9525" algn="ctr">
            <a:solidFill>
              <a:schemeClr val="tx1"/>
            </a:solidFill>
            <a:round/>
            <a:headEnd/>
            <a:tailEnd/>
          </a:ln>
          <a:effectLs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3" name="Content Placeholder 2">
            <a:extLst>
              <a:ext uri="{FF2B5EF4-FFF2-40B4-BE49-F238E27FC236}">
                <a16:creationId xmlns:a16="http://schemas.microsoft.com/office/drawing/2014/main" id="{15FA9BC3-7711-410C-999D-BD219D65CE7E}"/>
              </a:ext>
            </a:extLst>
          </p:cNvPr>
          <p:cNvSpPr>
            <a:spLocks noGrp="1"/>
          </p:cNvSpPr>
          <p:nvPr>
            <p:ph idx="1"/>
          </p:nvPr>
        </p:nvSpPr>
        <p:spPr>
          <a:xfrm>
            <a:off x="990600" y="1612900"/>
            <a:ext cx="8439150" cy="4106863"/>
          </a:xfrm>
        </p:spPr>
        <p:txBody>
          <a:bodyPr/>
          <a:lstStyle/>
          <a:p>
            <a:pPr marL="0" indent="0" eaLnBrk="1" hangingPunct="1">
              <a:buFont typeface="Times" panose="02020603050405020304" pitchFamily="18" charset="0"/>
              <a:buNone/>
              <a:defRPr/>
            </a:pPr>
            <a:r>
              <a:rPr lang="de-DE" dirty="0"/>
              <a:t>21. März	Einführung in das Internet der Dinge</a:t>
            </a:r>
          </a:p>
          <a:p>
            <a:pPr marL="0" indent="0" eaLnBrk="1" hangingPunct="1">
              <a:buFont typeface="Times" panose="02020603050405020304" pitchFamily="18" charset="0"/>
              <a:buNone/>
              <a:defRPr/>
            </a:pPr>
            <a:r>
              <a:rPr lang="en-US" dirty="0"/>
              <a:t>28. </a:t>
            </a:r>
            <a:r>
              <a:rPr lang="en-US" dirty="0" err="1"/>
              <a:t>März</a:t>
            </a:r>
            <a:r>
              <a:rPr lang="en-US" dirty="0"/>
              <a:t>	IoT </a:t>
            </a:r>
            <a:r>
              <a:rPr lang="en-US" dirty="0" err="1"/>
              <a:t>Architekturen</a:t>
            </a:r>
            <a:endParaRPr lang="en-US" dirty="0"/>
          </a:p>
          <a:p>
            <a:pPr marL="0" indent="0" eaLnBrk="1" hangingPunct="1">
              <a:buFont typeface="Times" panose="02020603050405020304" pitchFamily="18" charset="0"/>
              <a:buNone/>
              <a:defRPr/>
            </a:pPr>
            <a:r>
              <a:rPr lang="en-US" dirty="0"/>
              <a:t>4. April	Things und </a:t>
            </a:r>
            <a:r>
              <a:rPr lang="en-US" dirty="0" err="1"/>
              <a:t>Sensoren</a:t>
            </a:r>
            <a:endParaRPr lang="en-US" dirty="0"/>
          </a:p>
          <a:p>
            <a:pPr marL="0" indent="0" eaLnBrk="1" hangingPunct="1">
              <a:buFont typeface="Times" panose="02020603050405020304" pitchFamily="18" charset="0"/>
              <a:buNone/>
              <a:defRPr/>
            </a:pPr>
            <a:r>
              <a:rPr lang="en-US" dirty="0"/>
              <a:t>11. April	From Device to Cloud</a:t>
            </a:r>
          </a:p>
          <a:p>
            <a:pPr marL="0" indent="0" eaLnBrk="1" hangingPunct="1">
              <a:buFont typeface="Times" panose="02020603050405020304" pitchFamily="18" charset="0"/>
              <a:buNone/>
              <a:defRPr/>
            </a:pPr>
            <a:r>
              <a:rPr lang="en-US" dirty="0">
                <a:solidFill>
                  <a:schemeClr val="accent3"/>
                </a:solidFill>
              </a:rPr>
              <a:t>18. April	</a:t>
            </a:r>
            <a:r>
              <a:rPr lang="en-US" dirty="0" err="1">
                <a:solidFill>
                  <a:schemeClr val="accent3"/>
                </a:solidFill>
              </a:rPr>
              <a:t>Vorlesungsfrei</a:t>
            </a:r>
            <a:r>
              <a:rPr lang="en-US" dirty="0">
                <a:solidFill>
                  <a:schemeClr val="accent3"/>
                </a:solidFill>
              </a:rPr>
              <a:t> – </a:t>
            </a:r>
            <a:r>
              <a:rPr lang="en-US" dirty="0" err="1">
                <a:solidFill>
                  <a:schemeClr val="accent3"/>
                </a:solidFill>
              </a:rPr>
              <a:t>Ostern</a:t>
            </a:r>
            <a:endParaRPr lang="en-US" dirty="0">
              <a:solidFill>
                <a:schemeClr val="accent3"/>
              </a:solidFill>
            </a:endParaRPr>
          </a:p>
          <a:p>
            <a:pPr marL="0" indent="0" eaLnBrk="1" hangingPunct="1">
              <a:buFont typeface="Times" panose="02020603050405020304" pitchFamily="18" charset="0"/>
              <a:buNone/>
              <a:defRPr/>
            </a:pPr>
            <a:r>
              <a:rPr lang="en-US" dirty="0"/>
              <a:t>25. April	IoT Analytics</a:t>
            </a:r>
          </a:p>
          <a:p>
            <a:pPr marL="0" indent="0" eaLnBrk="1" hangingPunct="1">
              <a:buFont typeface="Times" panose="02020603050405020304" pitchFamily="18" charset="0"/>
              <a:buNone/>
              <a:defRPr/>
            </a:pPr>
            <a:r>
              <a:rPr lang="it-IT" dirty="0"/>
              <a:t>02. Mai	Big Data in IoT</a:t>
            </a:r>
          </a:p>
          <a:p>
            <a:pPr marL="0" indent="0" eaLnBrk="1" hangingPunct="1">
              <a:buFont typeface="Times" panose="02020603050405020304" pitchFamily="18" charset="0"/>
              <a:buNone/>
              <a:defRPr/>
            </a:pPr>
            <a:r>
              <a:rPr lang="en-US" dirty="0"/>
              <a:t>9. Mai	Data Exploration</a:t>
            </a:r>
          </a:p>
          <a:p>
            <a:pPr marL="0" indent="0" eaLnBrk="1" hangingPunct="1">
              <a:buFont typeface="Times" panose="02020603050405020304" pitchFamily="18" charset="0"/>
              <a:buNone/>
              <a:defRPr/>
            </a:pPr>
            <a:r>
              <a:rPr lang="en-US" dirty="0"/>
              <a:t>16. Mai	IoT </a:t>
            </a:r>
            <a:r>
              <a:rPr lang="en-US" dirty="0" err="1"/>
              <a:t>Platformen</a:t>
            </a:r>
            <a:endParaRPr lang="en-US" dirty="0"/>
          </a:p>
          <a:p>
            <a:pPr marL="0" indent="0" eaLnBrk="1" hangingPunct="1">
              <a:buFont typeface="Times" panose="02020603050405020304" pitchFamily="18" charset="0"/>
              <a:buNone/>
              <a:defRPr/>
            </a:pPr>
            <a:r>
              <a:rPr lang="de-DE" dirty="0"/>
              <a:t>23. Mai	Entwicklung einer </a:t>
            </a:r>
            <a:r>
              <a:rPr lang="de-DE" dirty="0" err="1"/>
              <a:t>IoT</a:t>
            </a:r>
            <a:r>
              <a:rPr lang="de-DE" dirty="0"/>
              <a:t> Lösung</a:t>
            </a:r>
          </a:p>
          <a:p>
            <a:pPr marL="0" indent="0" eaLnBrk="1" hangingPunct="1">
              <a:buFont typeface="Times" panose="02020603050405020304" pitchFamily="18" charset="0"/>
              <a:buNone/>
              <a:defRPr/>
            </a:pPr>
            <a:r>
              <a:rPr lang="de-DE" dirty="0">
                <a:solidFill>
                  <a:schemeClr val="accent3"/>
                </a:solidFill>
              </a:rPr>
              <a:t>30. Mai	Vorlesungsfrei; Christi Himmelfahrt</a:t>
            </a:r>
          </a:p>
          <a:p>
            <a:pPr marL="0" indent="0" eaLnBrk="1" hangingPunct="1">
              <a:buFont typeface="Times" panose="02020603050405020304" pitchFamily="18" charset="0"/>
              <a:buNone/>
              <a:defRPr/>
            </a:pPr>
            <a:r>
              <a:rPr lang="en-US" dirty="0"/>
              <a:t>05. </a:t>
            </a:r>
            <a:r>
              <a:rPr lang="en-US" dirty="0" err="1"/>
              <a:t>Juni</a:t>
            </a:r>
            <a:r>
              <a:rPr lang="en-US" dirty="0"/>
              <a:t>	opt. </a:t>
            </a:r>
            <a:r>
              <a:rPr lang="en-US" dirty="0" err="1"/>
              <a:t>Gastvortrag</a:t>
            </a:r>
            <a:r>
              <a:rPr lang="en-US" dirty="0"/>
              <a:t> – </a:t>
            </a:r>
            <a:r>
              <a:rPr lang="en-US" dirty="0" err="1"/>
              <a:t>Digitalisierung</a:t>
            </a:r>
            <a:endParaRPr lang="en-US" dirty="0"/>
          </a:p>
          <a:p>
            <a:pPr marL="0" indent="0" eaLnBrk="1" hangingPunct="1">
              <a:buFont typeface="Times" panose="02020603050405020304" pitchFamily="18" charset="0"/>
              <a:buNone/>
              <a:defRPr/>
            </a:pPr>
            <a:r>
              <a:rPr lang="it-IT" dirty="0"/>
              <a:t>13. </a:t>
            </a:r>
            <a:r>
              <a:rPr lang="it-IT" dirty="0" err="1"/>
              <a:t>Juni</a:t>
            </a:r>
            <a:r>
              <a:rPr lang="it-IT" dirty="0"/>
              <a:t>	Data Science in IoT</a:t>
            </a:r>
          </a:p>
          <a:p>
            <a:pPr marL="0" indent="0" eaLnBrk="1" hangingPunct="1">
              <a:buFont typeface="Times" panose="02020603050405020304" pitchFamily="18" charset="0"/>
              <a:buNone/>
              <a:defRPr/>
            </a:pPr>
            <a:r>
              <a:rPr lang="en-US" dirty="0">
                <a:solidFill>
                  <a:schemeClr val="accent3"/>
                </a:solidFill>
              </a:rPr>
              <a:t>20. </a:t>
            </a:r>
            <a:r>
              <a:rPr lang="en-US" dirty="0" err="1">
                <a:solidFill>
                  <a:schemeClr val="accent3"/>
                </a:solidFill>
              </a:rPr>
              <a:t>Juni</a:t>
            </a:r>
            <a:r>
              <a:rPr lang="en-US" dirty="0">
                <a:solidFill>
                  <a:schemeClr val="accent3"/>
                </a:solidFill>
              </a:rPr>
              <a:t>	</a:t>
            </a:r>
            <a:r>
              <a:rPr lang="en-US" dirty="0" err="1">
                <a:solidFill>
                  <a:schemeClr val="accent3"/>
                </a:solidFill>
              </a:rPr>
              <a:t>Vorlesungsfrei</a:t>
            </a:r>
            <a:r>
              <a:rPr lang="en-US" dirty="0">
                <a:solidFill>
                  <a:schemeClr val="accent3"/>
                </a:solidFill>
              </a:rPr>
              <a:t> – </a:t>
            </a:r>
            <a:r>
              <a:rPr lang="en-US" dirty="0" err="1">
                <a:solidFill>
                  <a:schemeClr val="accent3"/>
                </a:solidFill>
              </a:rPr>
              <a:t>Fronleichnam</a:t>
            </a:r>
            <a:endParaRPr lang="en-US" dirty="0">
              <a:solidFill>
                <a:schemeClr val="accent3"/>
              </a:solidFill>
            </a:endParaRPr>
          </a:p>
          <a:p>
            <a:pPr marL="0" indent="0" eaLnBrk="1" hangingPunct="1">
              <a:buFont typeface="Times" panose="02020603050405020304" pitchFamily="18" charset="0"/>
              <a:buNone/>
              <a:defRPr/>
            </a:pPr>
            <a:r>
              <a:rPr lang="en-US" dirty="0"/>
              <a:t>27. </a:t>
            </a:r>
            <a:r>
              <a:rPr lang="en-US" dirty="0" err="1"/>
              <a:t>Juni</a:t>
            </a:r>
            <a:r>
              <a:rPr lang="en-US" dirty="0"/>
              <a:t>	</a:t>
            </a:r>
            <a:r>
              <a:rPr lang="en-US" dirty="0" err="1"/>
              <a:t>Intelligente</a:t>
            </a:r>
            <a:r>
              <a:rPr lang="en-US" dirty="0"/>
              <a:t> Cloud und </a:t>
            </a:r>
            <a:r>
              <a:rPr lang="en-US" dirty="0" err="1"/>
              <a:t>intelligente</a:t>
            </a:r>
            <a:r>
              <a:rPr lang="en-US" dirty="0"/>
              <a:t> Edge</a:t>
            </a:r>
          </a:p>
          <a:p>
            <a:pPr marL="0" indent="0" eaLnBrk="1" hangingPunct="1">
              <a:buFont typeface="Times" panose="02020603050405020304" pitchFamily="18" charset="0"/>
              <a:buNone/>
              <a:defRPr/>
            </a:pPr>
            <a:r>
              <a:rPr lang="de-DE" dirty="0"/>
              <a:t>04. Juli	</a:t>
            </a:r>
            <a:r>
              <a:rPr lang="de-DE" dirty="0" err="1"/>
              <a:t>PStA</a:t>
            </a:r>
            <a:r>
              <a:rPr lang="de-DE" dirty="0"/>
              <a:t> </a:t>
            </a:r>
            <a:r>
              <a:rPr lang="de-DE" dirty="0" err="1"/>
              <a:t>Abschlusspraesentationen</a:t>
            </a:r>
            <a:endParaRPr lang="de-DE" dirty="0"/>
          </a:p>
        </p:txBody>
      </p:sp>
      <p:sp>
        <p:nvSpPr>
          <p:cNvPr id="16393" name="Title 1">
            <a:extLst>
              <a:ext uri="{FF2B5EF4-FFF2-40B4-BE49-F238E27FC236}">
                <a16:creationId xmlns:a16="http://schemas.microsoft.com/office/drawing/2014/main" id="{3D9DDADF-C71A-44CF-86DD-96CE10AE5733}"/>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de-DE" altLang="de-DE"/>
              <a:t>Überblick</a:t>
            </a:r>
          </a:p>
        </p:txBody>
      </p:sp>
      <p:sp>
        <p:nvSpPr>
          <p:cNvPr id="16394" name="Pfeil nach unten 3">
            <a:extLst>
              <a:ext uri="{FF2B5EF4-FFF2-40B4-BE49-F238E27FC236}">
                <a16:creationId xmlns:a16="http://schemas.microsoft.com/office/drawing/2014/main" id="{47D2FEB0-D226-493D-8F24-E7C7A13D7FF5}"/>
              </a:ext>
            </a:extLst>
          </p:cNvPr>
          <p:cNvSpPr>
            <a:spLocks noChangeArrowheads="1"/>
          </p:cNvSpPr>
          <p:nvPr/>
        </p:nvSpPr>
        <p:spPr bwMode="auto">
          <a:xfrm>
            <a:off x="6248400" y="2984501"/>
            <a:ext cx="381000" cy="2425699"/>
          </a:xfrm>
          <a:prstGeom prst="downArrow">
            <a:avLst>
              <a:gd name="adj1" fmla="val 50000"/>
              <a:gd name="adj2" fmla="val 50002"/>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buClr>
                <a:srgbClr val="000000"/>
              </a:buClr>
              <a:buSzPct val="100000"/>
              <a:buFont typeface="Times New Roman" panose="02020603050405020304" pitchFamily="18" charset="0"/>
              <a:buNone/>
            </a:pPr>
            <a:endParaRPr lang="de-DE" altLang="de-DE"/>
          </a:p>
        </p:txBody>
      </p:sp>
      <p:sp>
        <p:nvSpPr>
          <p:cNvPr id="16395" name="Textfeld 4">
            <a:extLst>
              <a:ext uri="{FF2B5EF4-FFF2-40B4-BE49-F238E27FC236}">
                <a16:creationId xmlns:a16="http://schemas.microsoft.com/office/drawing/2014/main" id="{2A89C426-FD31-4F20-B17F-3813F5BA2187}"/>
              </a:ext>
            </a:extLst>
          </p:cNvPr>
          <p:cNvSpPr txBox="1">
            <a:spLocks noChangeArrowheads="1"/>
          </p:cNvSpPr>
          <p:nvPr/>
        </p:nvSpPr>
        <p:spPr bwMode="auto">
          <a:xfrm>
            <a:off x="6587270" y="2913526"/>
            <a:ext cx="885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de-DE" dirty="0" err="1"/>
              <a:t>PStA</a:t>
            </a:r>
            <a:endParaRPr lang="de-DE" altLang="de-DE" dirty="0"/>
          </a:p>
        </p:txBody>
      </p:sp>
      <p:cxnSp>
        <p:nvCxnSpPr>
          <p:cNvPr id="16396" name="Gerader Verbinder 6">
            <a:extLst>
              <a:ext uri="{FF2B5EF4-FFF2-40B4-BE49-F238E27FC236}">
                <a16:creationId xmlns:a16="http://schemas.microsoft.com/office/drawing/2014/main" id="{9B186505-4B14-459A-A1B4-B507D5A91980}"/>
              </a:ext>
            </a:extLst>
          </p:cNvPr>
          <p:cNvCxnSpPr>
            <a:cxnSpLocks noChangeShapeType="1"/>
          </p:cNvCxnSpPr>
          <p:nvPr/>
        </p:nvCxnSpPr>
        <p:spPr bwMode="auto">
          <a:xfrm>
            <a:off x="4305300" y="2971800"/>
            <a:ext cx="2095500" cy="0"/>
          </a:xfrm>
          <a:prstGeom prst="line">
            <a:avLst/>
          </a:prstGeom>
          <a:ln>
            <a:solidFill>
              <a:srgbClr val="FF0000"/>
            </a:solidFill>
            <a:headEnd/>
            <a:tailEnd/>
          </a:ln>
          <a:extLst/>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ext Placeholder 6"/>
          <p:cNvSpPr>
            <a:spLocks noGrp="1"/>
          </p:cNvSpPr>
          <p:nvPr>
            <p:ph idx="1"/>
          </p:nvPr>
        </p:nvSpPr>
        <p:spPr>
          <a:xfrm>
            <a:off x="3429000" y="1676400"/>
            <a:ext cx="5334000" cy="4419600"/>
          </a:xfrm>
          <a:prstGeom prst="rect">
            <a:avLst/>
          </a:prstGeom>
        </p:spPr>
        <p:txBody>
          <a:bodyPr>
            <a:normAutofit/>
          </a:bodyPr>
          <a:lstStyle/>
          <a:p>
            <a:pPr marL="0" indent="0">
              <a:buNone/>
            </a:pPr>
            <a:r>
              <a:rPr lang="en-US" sz="2059" b="1" dirty="0">
                <a:latin typeface="Segoe UI Light" panose="020B0502040204020203" pitchFamily="34" charset="0"/>
                <a:cs typeface="Segoe UI Light" panose="020B0502040204020203" pitchFamily="34" charset="0"/>
              </a:rPr>
              <a:t>Seamless correlation of event streams with reference data</a:t>
            </a:r>
          </a:p>
          <a:p>
            <a:pPr marL="0" indent="0">
              <a:buNone/>
            </a:pPr>
            <a:endParaRPr lang="en-US" sz="2059" dirty="0">
              <a:latin typeface="Segoe UI Light" panose="020B0502040204020203" pitchFamily="34" charset="0"/>
              <a:cs typeface="Segoe UI Light" panose="020B0502040204020203" pitchFamily="34" charset="0"/>
            </a:endParaRPr>
          </a:p>
          <a:p>
            <a:pPr marL="0" indent="0">
              <a:buNone/>
            </a:pPr>
            <a:r>
              <a:rPr lang="en-US" sz="1471" dirty="0"/>
              <a:t>Static or slowly-changing data stored in blobs</a:t>
            </a:r>
          </a:p>
          <a:p>
            <a:pPr marL="0" indent="0">
              <a:buNone/>
            </a:pPr>
            <a:endParaRPr lang="en-US" sz="1471" dirty="0">
              <a:latin typeface="Consolas"/>
            </a:endParaRPr>
          </a:p>
          <a:p>
            <a:pPr marL="0" indent="0">
              <a:buNone/>
            </a:pPr>
            <a:r>
              <a:rPr lang="en-US" sz="1471" dirty="0"/>
              <a:t>Scanned for changes on a settable cadence</a:t>
            </a:r>
            <a:br>
              <a:rPr lang="en-US" sz="1471" dirty="0"/>
            </a:br>
            <a:endParaRPr lang="en-US" sz="1471" dirty="0"/>
          </a:p>
          <a:p>
            <a:pPr marL="0" indent="0">
              <a:buNone/>
            </a:pPr>
            <a:r>
              <a:rPr lang="en-US" sz="1471" b="1" dirty="0"/>
              <a:t>JOIN </a:t>
            </a:r>
            <a:r>
              <a:rPr lang="en-US" sz="1471" dirty="0"/>
              <a:t>(</a:t>
            </a:r>
            <a:r>
              <a:rPr lang="en-US" sz="1471" b="1" dirty="0"/>
              <a:t>INNER </a:t>
            </a:r>
            <a:r>
              <a:rPr lang="en-US" sz="1471" dirty="0"/>
              <a:t>or </a:t>
            </a:r>
            <a:r>
              <a:rPr lang="en-US" sz="1471" b="1" dirty="0"/>
              <a:t>LEFT OUTER</a:t>
            </a:r>
            <a:r>
              <a:rPr lang="en-US" sz="1471" dirty="0"/>
              <a:t>) between streams and reference data sources</a:t>
            </a:r>
          </a:p>
          <a:p>
            <a:pPr marL="0" indent="0">
              <a:buNone/>
            </a:pPr>
            <a:endParaRPr lang="en-US" sz="1471" dirty="0"/>
          </a:p>
          <a:p>
            <a:pPr marL="0" indent="0">
              <a:buNone/>
            </a:pPr>
            <a:endParaRPr lang="en-US" sz="1471" dirty="0"/>
          </a:p>
          <a:p>
            <a:pPr marL="0" indent="0">
              <a:buNone/>
            </a:pPr>
            <a:r>
              <a:rPr lang="en-US" sz="1471" dirty="0"/>
              <a:t>Reference data appears like another input in the query</a:t>
            </a:r>
          </a:p>
        </p:txBody>
      </p:sp>
      <p:sp>
        <p:nvSpPr>
          <p:cNvPr id="3" name="Title 2">
            <a:extLst>
              <a:ext uri="{FF2B5EF4-FFF2-40B4-BE49-F238E27FC236}">
                <a16:creationId xmlns:a16="http://schemas.microsoft.com/office/drawing/2014/main" id="{8B77C1A4-C794-46F3-AB96-B507962290EF}"/>
              </a:ext>
            </a:extLst>
          </p:cNvPr>
          <p:cNvSpPr>
            <a:spLocks noGrp="1"/>
          </p:cNvSpPr>
          <p:nvPr>
            <p:ph type="title"/>
          </p:nvPr>
        </p:nvSpPr>
        <p:spPr/>
        <p:txBody>
          <a:bodyPr/>
          <a:lstStyle/>
          <a:p>
            <a:r>
              <a:rPr lang="de-DE" dirty="0"/>
              <a:t>Reference Data</a:t>
            </a:r>
          </a:p>
        </p:txBody>
      </p:sp>
      <p:sp>
        <p:nvSpPr>
          <p:cNvPr id="2" name="TextBox 1"/>
          <p:cNvSpPr txBox="1"/>
          <p:nvPr/>
        </p:nvSpPr>
        <p:spPr>
          <a:xfrm>
            <a:off x="3387725" y="5257800"/>
            <a:ext cx="4572000" cy="1122619"/>
          </a:xfrm>
          <a:prstGeom prst="rect">
            <a:avLst/>
          </a:prstGeom>
          <a:noFill/>
        </p:spPr>
        <p:txBody>
          <a:bodyPr wrap="square" lIns="134464" tIns="107571" rIns="134464" bIns="107571" rtlCol="0">
            <a:spAutoFit/>
          </a:bodyPr>
          <a:lstStyle/>
          <a:p>
            <a:pPr defTabSz="672358" eaLnBrk="1" fontAlgn="auto" hangingPunct="1">
              <a:spcBef>
                <a:spcPts val="0"/>
              </a:spcBef>
              <a:spcAft>
                <a:spcPts val="0"/>
              </a:spcAft>
              <a:defRPr/>
            </a:pPr>
            <a:r>
              <a:rPr lang="en-US" sz="1471" kern="0" dirty="0">
                <a:solidFill>
                  <a:srgbClr val="00188F">
                    <a:lumMod val="60000"/>
                    <a:lumOff val="40000"/>
                  </a:srgbClr>
                </a:solidFill>
                <a:latin typeface="Consolas"/>
              </a:rPr>
              <a:t>SELECT</a:t>
            </a:r>
            <a:r>
              <a:rPr lang="en-US" sz="1471" kern="0" dirty="0">
                <a:solidFill>
                  <a:srgbClr val="00188F">
                    <a:lumMod val="75000"/>
                  </a:srgbClr>
                </a:solidFill>
                <a:latin typeface="Consolas"/>
              </a:rPr>
              <a:t> </a:t>
            </a:r>
            <a:r>
              <a:rPr lang="en-US" sz="1471" kern="0" dirty="0" err="1">
                <a:solidFill>
                  <a:srgbClr val="404040"/>
                </a:solidFill>
                <a:latin typeface="Consolas"/>
              </a:rPr>
              <a:t>myRefData.Name</a:t>
            </a:r>
            <a:r>
              <a:rPr lang="en-US" sz="1471" kern="0" dirty="0">
                <a:solidFill>
                  <a:srgbClr val="404040"/>
                </a:solidFill>
                <a:latin typeface="Consolas"/>
              </a:rPr>
              <a:t>, </a:t>
            </a:r>
            <a:r>
              <a:rPr lang="en-US" sz="1471" kern="0" dirty="0" err="1">
                <a:solidFill>
                  <a:srgbClr val="404040"/>
                </a:solidFill>
                <a:latin typeface="Consolas"/>
              </a:rPr>
              <a:t>myStream.Value</a:t>
            </a:r>
            <a:r>
              <a:rPr lang="en-US" sz="1471" kern="0" dirty="0">
                <a:solidFill>
                  <a:srgbClr val="404040"/>
                </a:solidFill>
                <a:latin typeface="Consolas"/>
              </a:rPr>
              <a:t> </a:t>
            </a:r>
          </a:p>
          <a:p>
            <a:pPr defTabSz="672358" eaLnBrk="1" fontAlgn="auto" hangingPunct="1">
              <a:spcBef>
                <a:spcPts val="0"/>
              </a:spcBef>
              <a:spcAft>
                <a:spcPts val="0"/>
              </a:spcAft>
              <a:defRPr/>
            </a:pPr>
            <a:r>
              <a:rPr lang="en-US" sz="1471" kern="0" dirty="0">
                <a:solidFill>
                  <a:srgbClr val="00188F">
                    <a:lumMod val="60000"/>
                    <a:lumOff val="40000"/>
                  </a:srgbClr>
                </a:solidFill>
                <a:latin typeface="Consolas"/>
              </a:rPr>
              <a:t>FROM</a:t>
            </a:r>
            <a:r>
              <a:rPr lang="en-US" sz="1471" kern="0" dirty="0">
                <a:solidFill>
                  <a:srgbClr val="00188F">
                    <a:lumMod val="75000"/>
                  </a:srgbClr>
                </a:solidFill>
                <a:latin typeface="Consolas"/>
              </a:rPr>
              <a:t> </a:t>
            </a:r>
            <a:r>
              <a:rPr lang="en-US" sz="1471" kern="0" dirty="0" err="1">
                <a:solidFill>
                  <a:srgbClr val="404040"/>
                </a:solidFill>
                <a:latin typeface="Consolas"/>
              </a:rPr>
              <a:t>myStream</a:t>
            </a:r>
            <a:endParaRPr lang="en-US" sz="1471" kern="0" dirty="0">
              <a:solidFill>
                <a:srgbClr val="404040"/>
              </a:solidFill>
              <a:latin typeface="Consolas"/>
            </a:endParaRPr>
          </a:p>
          <a:p>
            <a:pPr defTabSz="672358" eaLnBrk="1" fontAlgn="auto" hangingPunct="1">
              <a:spcBef>
                <a:spcPts val="0"/>
              </a:spcBef>
              <a:spcAft>
                <a:spcPts val="0"/>
              </a:spcAft>
              <a:defRPr/>
            </a:pPr>
            <a:r>
              <a:rPr lang="en-US" sz="1471" kern="0" dirty="0">
                <a:solidFill>
                  <a:srgbClr val="00188F">
                    <a:lumMod val="60000"/>
                    <a:lumOff val="40000"/>
                  </a:srgbClr>
                </a:solidFill>
                <a:latin typeface="Consolas"/>
              </a:rPr>
              <a:t>JOIN</a:t>
            </a:r>
            <a:r>
              <a:rPr lang="en-US" sz="1471" kern="0" dirty="0">
                <a:solidFill>
                  <a:srgbClr val="00188F">
                    <a:lumMod val="75000"/>
                  </a:srgbClr>
                </a:solidFill>
                <a:latin typeface="Consolas"/>
              </a:rPr>
              <a:t> </a:t>
            </a:r>
            <a:r>
              <a:rPr lang="en-US" sz="1471" kern="0" dirty="0" err="1">
                <a:solidFill>
                  <a:srgbClr val="404040"/>
                </a:solidFill>
                <a:latin typeface="Consolas"/>
              </a:rPr>
              <a:t>myRefData</a:t>
            </a:r>
            <a:endParaRPr lang="en-US" sz="1471" kern="0" dirty="0">
              <a:solidFill>
                <a:srgbClr val="404040"/>
              </a:solidFill>
              <a:latin typeface="Consolas"/>
            </a:endParaRPr>
          </a:p>
          <a:p>
            <a:pPr defTabSz="672358" eaLnBrk="1" fontAlgn="auto" hangingPunct="1">
              <a:spcBef>
                <a:spcPts val="0"/>
              </a:spcBef>
              <a:spcAft>
                <a:spcPts val="0"/>
              </a:spcAft>
              <a:defRPr/>
            </a:pPr>
            <a:r>
              <a:rPr lang="en-US" sz="1471" kern="0" dirty="0">
                <a:solidFill>
                  <a:srgbClr val="00188F">
                    <a:lumMod val="60000"/>
                    <a:lumOff val="40000"/>
                  </a:srgbClr>
                </a:solidFill>
                <a:latin typeface="Consolas"/>
              </a:rPr>
              <a:t>	ON</a:t>
            </a:r>
            <a:r>
              <a:rPr lang="en-US" sz="1471" kern="0" dirty="0">
                <a:solidFill>
                  <a:srgbClr val="00188F">
                    <a:lumMod val="75000"/>
                  </a:srgbClr>
                </a:solidFill>
                <a:latin typeface="Consolas"/>
              </a:rPr>
              <a:t> </a:t>
            </a:r>
            <a:r>
              <a:rPr lang="en-US" sz="1471" kern="0" dirty="0" err="1">
                <a:solidFill>
                  <a:srgbClr val="404040"/>
                </a:solidFill>
                <a:latin typeface="Consolas"/>
              </a:rPr>
              <a:t>myStream.myKey</a:t>
            </a:r>
            <a:r>
              <a:rPr lang="en-US" sz="1471" kern="0" dirty="0">
                <a:solidFill>
                  <a:srgbClr val="404040"/>
                </a:solidFill>
                <a:latin typeface="Consolas"/>
              </a:rPr>
              <a:t> = </a:t>
            </a:r>
            <a:r>
              <a:rPr lang="en-US" sz="1471" kern="0" dirty="0" err="1">
                <a:solidFill>
                  <a:srgbClr val="404040"/>
                </a:solidFill>
                <a:latin typeface="Consolas"/>
              </a:rPr>
              <a:t>myRefData.myKey</a:t>
            </a:r>
            <a:endParaRPr lang="en-US" sz="1471" kern="0" dirty="0">
              <a:gradFill>
                <a:gsLst>
                  <a:gs pos="2917">
                    <a:srgbClr val="404040"/>
                  </a:gs>
                  <a:gs pos="30000">
                    <a:srgbClr val="404040"/>
                  </a:gs>
                </a:gsLst>
                <a:lin ang="5400000" scaled="0"/>
              </a:gradFill>
            </a:endParaRPr>
          </a:p>
        </p:txBody>
      </p:sp>
      <p:pic>
        <p:nvPicPr>
          <p:cNvPr id="844" name="Picture 843"/>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419150" y="2545618"/>
            <a:ext cx="2736603" cy="1824402"/>
          </a:xfrm>
          <a:prstGeom prst="rect">
            <a:avLst/>
          </a:prstGeom>
          <a:ln>
            <a:noFill/>
          </a:ln>
        </p:spPr>
        <p:style>
          <a:lnRef idx="2">
            <a:schemeClr val="dk1"/>
          </a:lnRef>
          <a:fillRef idx="1">
            <a:schemeClr val="lt1"/>
          </a:fillRef>
          <a:effectRef idx="0">
            <a:schemeClr val="dk1"/>
          </a:effectRef>
          <a:fontRef idx="minor">
            <a:schemeClr val="dk1"/>
          </a:fontRef>
        </p:style>
      </p:pic>
      <p:sp>
        <p:nvSpPr>
          <p:cNvPr id="842" name="Freeform 38"/>
          <p:cNvSpPr>
            <a:spLocks noEditPoints="1"/>
          </p:cNvSpPr>
          <p:nvPr/>
        </p:nvSpPr>
        <p:spPr bwMode="auto">
          <a:xfrm>
            <a:off x="1714646" y="4101318"/>
            <a:ext cx="560266" cy="784372"/>
          </a:xfrm>
          <a:custGeom>
            <a:avLst/>
            <a:gdLst>
              <a:gd name="T0" fmla="*/ 792 w 792"/>
              <a:gd name="T1" fmla="*/ 144 h 2588"/>
              <a:gd name="T2" fmla="*/ 396 w 792"/>
              <a:gd name="T3" fmla="*/ 0 h 2588"/>
              <a:gd name="T4" fmla="*/ 0 w 792"/>
              <a:gd name="T5" fmla="*/ 144 h 2588"/>
              <a:gd name="T6" fmla="*/ 0 w 792"/>
              <a:gd name="T7" fmla="*/ 792 h 2588"/>
              <a:gd name="T8" fmla="*/ 396 w 792"/>
              <a:gd name="T9" fmla="*/ 936 h 2588"/>
              <a:gd name="T10" fmla="*/ 792 w 792"/>
              <a:gd name="T11" fmla="*/ 792 h 2588"/>
              <a:gd name="T12" fmla="*/ 792 w 792"/>
              <a:gd name="T13" fmla="*/ 792 h 2588"/>
              <a:gd name="T14" fmla="*/ 792 w 792"/>
              <a:gd name="T15" fmla="*/ 144 h 2588"/>
              <a:gd name="T16" fmla="*/ 396 w 792"/>
              <a:gd name="T17" fmla="*/ 241 h 2588"/>
              <a:gd name="T18" fmla="*/ 65 w 792"/>
              <a:gd name="T19" fmla="*/ 144 h 2588"/>
              <a:gd name="T20" fmla="*/ 396 w 792"/>
              <a:gd name="T21" fmla="*/ 47 h 2588"/>
              <a:gd name="T22" fmla="*/ 728 w 792"/>
              <a:gd name="T23" fmla="*/ 144 h 2588"/>
              <a:gd name="T24" fmla="*/ 396 w 792"/>
              <a:gd name="T25" fmla="*/ 241 h 2588"/>
              <a:gd name="T26" fmla="*/ 792 w 792"/>
              <a:gd name="T27" fmla="*/ 970 h 2588"/>
              <a:gd name="T28" fmla="*/ 792 w 792"/>
              <a:gd name="T29" fmla="*/ 970 h 2588"/>
              <a:gd name="T30" fmla="*/ 792 w 792"/>
              <a:gd name="T31" fmla="*/ 1618 h 2588"/>
              <a:gd name="T32" fmla="*/ 792 w 792"/>
              <a:gd name="T33" fmla="*/ 1618 h 2588"/>
              <a:gd name="T34" fmla="*/ 396 w 792"/>
              <a:gd name="T35" fmla="*/ 1762 h 2588"/>
              <a:gd name="T36" fmla="*/ 0 w 792"/>
              <a:gd name="T37" fmla="*/ 1618 h 2588"/>
              <a:gd name="T38" fmla="*/ 0 w 792"/>
              <a:gd name="T39" fmla="*/ 970 h 2588"/>
              <a:gd name="T40" fmla="*/ 30 w 792"/>
              <a:gd name="T41" fmla="*/ 915 h 2588"/>
              <a:gd name="T42" fmla="*/ 97 w 792"/>
              <a:gd name="T43" fmla="*/ 946 h 2588"/>
              <a:gd name="T44" fmla="*/ 396 w 792"/>
              <a:gd name="T45" fmla="*/ 992 h 2588"/>
              <a:gd name="T46" fmla="*/ 696 w 792"/>
              <a:gd name="T47" fmla="*/ 946 h 2588"/>
              <a:gd name="T48" fmla="*/ 763 w 792"/>
              <a:gd name="T49" fmla="*/ 915 h 2588"/>
              <a:gd name="T50" fmla="*/ 792 w 792"/>
              <a:gd name="T51" fmla="*/ 970 h 2588"/>
              <a:gd name="T52" fmla="*/ 792 w 792"/>
              <a:gd name="T53" fmla="*/ 1796 h 2588"/>
              <a:gd name="T54" fmla="*/ 792 w 792"/>
              <a:gd name="T55" fmla="*/ 1796 h 2588"/>
              <a:gd name="T56" fmla="*/ 792 w 792"/>
              <a:gd name="T57" fmla="*/ 2444 h 2588"/>
              <a:gd name="T58" fmla="*/ 792 w 792"/>
              <a:gd name="T59" fmla="*/ 2444 h 2588"/>
              <a:gd name="T60" fmla="*/ 396 w 792"/>
              <a:gd name="T61" fmla="*/ 2588 h 2588"/>
              <a:gd name="T62" fmla="*/ 0 w 792"/>
              <a:gd name="T63" fmla="*/ 2444 h 2588"/>
              <a:gd name="T64" fmla="*/ 0 w 792"/>
              <a:gd name="T65" fmla="*/ 1796 h 2588"/>
              <a:gd name="T66" fmla="*/ 30 w 792"/>
              <a:gd name="T67" fmla="*/ 1741 h 2588"/>
              <a:gd name="T68" fmla="*/ 97 w 792"/>
              <a:gd name="T69" fmla="*/ 1772 h 2588"/>
              <a:gd name="T70" fmla="*/ 396 w 792"/>
              <a:gd name="T71" fmla="*/ 1818 h 2588"/>
              <a:gd name="T72" fmla="*/ 696 w 792"/>
              <a:gd name="T73" fmla="*/ 1772 h 2588"/>
              <a:gd name="T74" fmla="*/ 763 w 792"/>
              <a:gd name="T75" fmla="*/ 1741 h 2588"/>
              <a:gd name="T76" fmla="*/ 792 w 792"/>
              <a:gd name="T77" fmla="*/ 1796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2" h="2588">
                <a:moveTo>
                  <a:pt x="792" y="144"/>
                </a:moveTo>
                <a:cubicBezTo>
                  <a:pt x="792" y="64"/>
                  <a:pt x="615" y="0"/>
                  <a:pt x="396" y="0"/>
                </a:cubicBezTo>
                <a:cubicBezTo>
                  <a:pt x="178" y="0"/>
                  <a:pt x="0" y="64"/>
                  <a:pt x="0" y="144"/>
                </a:cubicBezTo>
                <a:cubicBezTo>
                  <a:pt x="0" y="792"/>
                  <a:pt x="0" y="792"/>
                  <a:pt x="0" y="792"/>
                </a:cubicBezTo>
                <a:cubicBezTo>
                  <a:pt x="0" y="872"/>
                  <a:pt x="178" y="936"/>
                  <a:pt x="396" y="936"/>
                </a:cubicBezTo>
                <a:cubicBezTo>
                  <a:pt x="615" y="936"/>
                  <a:pt x="792" y="872"/>
                  <a:pt x="792" y="792"/>
                </a:cubicBezTo>
                <a:cubicBezTo>
                  <a:pt x="792" y="792"/>
                  <a:pt x="792" y="792"/>
                  <a:pt x="792" y="792"/>
                </a:cubicBezTo>
                <a:cubicBezTo>
                  <a:pt x="792" y="144"/>
                  <a:pt x="792" y="144"/>
                  <a:pt x="792" y="144"/>
                </a:cubicBezTo>
                <a:close/>
                <a:moveTo>
                  <a:pt x="396" y="241"/>
                </a:moveTo>
                <a:cubicBezTo>
                  <a:pt x="214" y="241"/>
                  <a:pt x="65" y="198"/>
                  <a:pt x="65" y="144"/>
                </a:cubicBezTo>
                <a:cubicBezTo>
                  <a:pt x="65" y="90"/>
                  <a:pt x="214" y="47"/>
                  <a:pt x="396" y="47"/>
                </a:cubicBezTo>
                <a:cubicBezTo>
                  <a:pt x="579" y="47"/>
                  <a:pt x="728" y="90"/>
                  <a:pt x="728" y="144"/>
                </a:cubicBezTo>
                <a:cubicBezTo>
                  <a:pt x="728" y="198"/>
                  <a:pt x="579" y="241"/>
                  <a:pt x="396" y="241"/>
                </a:cubicBezTo>
                <a:close/>
                <a:moveTo>
                  <a:pt x="792" y="970"/>
                </a:moveTo>
                <a:cubicBezTo>
                  <a:pt x="792" y="970"/>
                  <a:pt x="792" y="970"/>
                  <a:pt x="792" y="970"/>
                </a:cubicBezTo>
                <a:cubicBezTo>
                  <a:pt x="792" y="1618"/>
                  <a:pt x="792" y="1618"/>
                  <a:pt x="792" y="1618"/>
                </a:cubicBezTo>
                <a:cubicBezTo>
                  <a:pt x="792" y="1618"/>
                  <a:pt x="792" y="1618"/>
                  <a:pt x="792" y="1618"/>
                </a:cubicBezTo>
                <a:cubicBezTo>
                  <a:pt x="792" y="1698"/>
                  <a:pt x="615" y="1762"/>
                  <a:pt x="396" y="1762"/>
                </a:cubicBezTo>
                <a:cubicBezTo>
                  <a:pt x="178" y="1762"/>
                  <a:pt x="0" y="1698"/>
                  <a:pt x="0" y="1618"/>
                </a:cubicBezTo>
                <a:cubicBezTo>
                  <a:pt x="0" y="970"/>
                  <a:pt x="0" y="970"/>
                  <a:pt x="0" y="970"/>
                </a:cubicBezTo>
                <a:cubicBezTo>
                  <a:pt x="0" y="951"/>
                  <a:pt x="11" y="932"/>
                  <a:pt x="30" y="915"/>
                </a:cubicBezTo>
                <a:cubicBezTo>
                  <a:pt x="48" y="926"/>
                  <a:pt x="71" y="937"/>
                  <a:pt x="97" y="946"/>
                </a:cubicBezTo>
                <a:cubicBezTo>
                  <a:pt x="178" y="976"/>
                  <a:pt x="284" y="992"/>
                  <a:pt x="396" y="992"/>
                </a:cubicBezTo>
                <a:cubicBezTo>
                  <a:pt x="509" y="992"/>
                  <a:pt x="615" y="976"/>
                  <a:pt x="696" y="946"/>
                </a:cubicBezTo>
                <a:cubicBezTo>
                  <a:pt x="722" y="937"/>
                  <a:pt x="744" y="926"/>
                  <a:pt x="763" y="915"/>
                </a:cubicBezTo>
                <a:cubicBezTo>
                  <a:pt x="782" y="932"/>
                  <a:pt x="792" y="951"/>
                  <a:pt x="792" y="970"/>
                </a:cubicBezTo>
                <a:close/>
                <a:moveTo>
                  <a:pt x="792" y="1796"/>
                </a:moveTo>
                <a:cubicBezTo>
                  <a:pt x="792" y="1796"/>
                  <a:pt x="792" y="1796"/>
                  <a:pt x="792" y="1796"/>
                </a:cubicBezTo>
                <a:cubicBezTo>
                  <a:pt x="792" y="2444"/>
                  <a:pt x="792" y="2444"/>
                  <a:pt x="792" y="2444"/>
                </a:cubicBezTo>
                <a:cubicBezTo>
                  <a:pt x="792" y="2444"/>
                  <a:pt x="792" y="2444"/>
                  <a:pt x="792" y="2444"/>
                </a:cubicBezTo>
                <a:cubicBezTo>
                  <a:pt x="792" y="2524"/>
                  <a:pt x="615" y="2588"/>
                  <a:pt x="396" y="2588"/>
                </a:cubicBezTo>
                <a:cubicBezTo>
                  <a:pt x="178" y="2588"/>
                  <a:pt x="0" y="2524"/>
                  <a:pt x="0" y="2444"/>
                </a:cubicBezTo>
                <a:cubicBezTo>
                  <a:pt x="0" y="1796"/>
                  <a:pt x="0" y="1796"/>
                  <a:pt x="0" y="1796"/>
                </a:cubicBezTo>
                <a:cubicBezTo>
                  <a:pt x="0" y="1777"/>
                  <a:pt x="11" y="1758"/>
                  <a:pt x="30" y="1741"/>
                </a:cubicBezTo>
                <a:cubicBezTo>
                  <a:pt x="48" y="1752"/>
                  <a:pt x="71" y="1763"/>
                  <a:pt x="97" y="1772"/>
                </a:cubicBezTo>
                <a:cubicBezTo>
                  <a:pt x="178" y="1802"/>
                  <a:pt x="284" y="1818"/>
                  <a:pt x="396" y="1818"/>
                </a:cubicBezTo>
                <a:cubicBezTo>
                  <a:pt x="509" y="1818"/>
                  <a:pt x="615" y="1802"/>
                  <a:pt x="696" y="1772"/>
                </a:cubicBezTo>
                <a:cubicBezTo>
                  <a:pt x="722" y="1763"/>
                  <a:pt x="744" y="1752"/>
                  <a:pt x="763" y="1741"/>
                </a:cubicBezTo>
                <a:cubicBezTo>
                  <a:pt x="782" y="1758"/>
                  <a:pt x="792" y="1777"/>
                  <a:pt x="792" y="1796"/>
                </a:cubicBezTo>
                <a:close/>
              </a:path>
            </a:pathLst>
          </a:custGeom>
          <a:ln/>
          <a:extLst/>
        </p:spPr>
        <p:style>
          <a:lnRef idx="2">
            <a:schemeClr val="dk1"/>
          </a:lnRef>
          <a:fillRef idx="1">
            <a:schemeClr val="lt1"/>
          </a:fillRef>
          <a:effectRef idx="0">
            <a:schemeClr val="dk1"/>
          </a:effectRef>
          <a:fontRef idx="minor">
            <a:schemeClr val="dk1"/>
          </a:fontRef>
        </p:style>
        <p:txBody>
          <a:bodyPr vert="horz" wrap="square" lIns="67232" tIns="33616" rIns="67232" bIns="33616" numCol="1" anchor="t" anchorCtr="0" compatLnSpc="1">
            <a:prstTxWarp prst="textNoShape">
              <a:avLst/>
            </a:prstTxWarp>
          </a:bodyPr>
          <a:lstStyle/>
          <a:p>
            <a:pPr defTabSz="672358" eaLnBrk="1" fontAlgn="auto" hangingPunct="1">
              <a:spcBef>
                <a:spcPts val="0"/>
              </a:spcBef>
              <a:spcAft>
                <a:spcPts val="0"/>
              </a:spcAft>
              <a:defRPr/>
            </a:pPr>
            <a:endParaRPr lang="en-US" sz="1324" kern="0">
              <a:solidFill>
                <a:srgbClr val="404040"/>
              </a:solidFill>
            </a:endParaRPr>
          </a:p>
        </p:txBody>
      </p:sp>
    </p:spTree>
    <p:extLst>
      <p:ext uri="{BB962C8B-B14F-4D97-AF65-F5344CB8AC3E}">
        <p14:creationId xmlns:p14="http://schemas.microsoft.com/office/powerpoint/2010/main" val="863947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CDA7A-A884-4EAC-B965-37E78DDD101C}"/>
              </a:ext>
            </a:extLst>
          </p:cNvPr>
          <p:cNvSpPr>
            <a:spLocks noGrp="1"/>
          </p:cNvSpPr>
          <p:nvPr>
            <p:ph idx="1"/>
          </p:nvPr>
        </p:nvSpPr>
        <p:spPr>
          <a:xfrm>
            <a:off x="838200" y="1989138"/>
            <a:ext cx="7696200" cy="4106862"/>
          </a:xfrm>
        </p:spPr>
        <p:txBody>
          <a:bodyPr>
            <a:normAutofit/>
          </a:bodyPr>
          <a:lstStyle/>
          <a:p>
            <a:r>
              <a:rPr lang="de-DE" b="1" dirty="0"/>
              <a:t>Apache Spark</a:t>
            </a:r>
            <a:r>
              <a:rPr lang="de-DE" dirty="0"/>
              <a:t>: </a:t>
            </a:r>
            <a:r>
              <a:rPr lang="en-US" dirty="0"/>
              <a:t>Fast and general engine for large-scale data processing</a:t>
            </a:r>
            <a:endParaRPr lang="de-DE" dirty="0"/>
          </a:p>
          <a:p>
            <a:r>
              <a:rPr lang="de-DE" b="1" dirty="0"/>
              <a:t>Apache Storm</a:t>
            </a:r>
            <a:r>
              <a:rPr lang="de-DE" dirty="0"/>
              <a:t>: </a:t>
            </a:r>
            <a:r>
              <a:rPr lang="en-US" dirty="0"/>
              <a:t>Distributed real-time computation system to reliably process unbounded streams of data</a:t>
            </a:r>
            <a:endParaRPr lang="de-DE" dirty="0"/>
          </a:p>
          <a:p>
            <a:r>
              <a:rPr lang="de-DE" b="1" dirty="0"/>
              <a:t>Apache Flink</a:t>
            </a:r>
            <a:r>
              <a:rPr lang="de-DE" dirty="0"/>
              <a:t>: </a:t>
            </a:r>
            <a:r>
              <a:rPr lang="de-DE" dirty="0" err="1"/>
              <a:t>Scalable</a:t>
            </a:r>
            <a:r>
              <a:rPr lang="de-DE" dirty="0"/>
              <a:t> stream and </a:t>
            </a:r>
            <a:r>
              <a:rPr lang="de-DE" dirty="0" err="1"/>
              <a:t>batch</a:t>
            </a:r>
            <a:r>
              <a:rPr lang="de-DE" dirty="0"/>
              <a:t> </a:t>
            </a:r>
            <a:r>
              <a:rPr lang="de-DE" dirty="0" err="1"/>
              <a:t>processing</a:t>
            </a:r>
            <a:endParaRPr lang="de-DE" dirty="0"/>
          </a:p>
          <a:p>
            <a:r>
              <a:rPr lang="de-DE" b="1" dirty="0" err="1"/>
              <a:t>Apace</a:t>
            </a:r>
            <a:r>
              <a:rPr lang="de-DE" b="1" dirty="0"/>
              <a:t> </a:t>
            </a:r>
            <a:r>
              <a:rPr lang="de-DE" b="1" dirty="0" err="1"/>
              <a:t>Ignite</a:t>
            </a:r>
            <a:r>
              <a:rPr lang="de-DE" dirty="0"/>
              <a:t>: In-memory </a:t>
            </a:r>
            <a:r>
              <a:rPr lang="de-DE" dirty="0" err="1"/>
              <a:t>computing</a:t>
            </a:r>
            <a:r>
              <a:rPr lang="de-DE" dirty="0"/>
              <a:t> </a:t>
            </a:r>
            <a:r>
              <a:rPr lang="de-DE" dirty="0" err="1"/>
              <a:t>platform</a:t>
            </a:r>
            <a:endParaRPr lang="de-DE" dirty="0"/>
          </a:p>
          <a:p>
            <a:endParaRPr lang="de-DE" dirty="0"/>
          </a:p>
          <a:p>
            <a:pPr marL="0" indent="0">
              <a:buNone/>
            </a:pPr>
            <a:r>
              <a:rPr lang="de-DE" dirty="0"/>
              <a:t>Commercial:</a:t>
            </a:r>
          </a:p>
          <a:p>
            <a:r>
              <a:rPr lang="de-DE" dirty="0" err="1"/>
              <a:t>Tibco</a:t>
            </a:r>
            <a:r>
              <a:rPr lang="de-DE" dirty="0"/>
              <a:t> Event Stream Processing</a:t>
            </a:r>
          </a:p>
          <a:p>
            <a:r>
              <a:rPr lang="de-DE" dirty="0"/>
              <a:t>IBM Streams</a:t>
            </a:r>
          </a:p>
          <a:p>
            <a:r>
              <a:rPr lang="de-DE" dirty="0"/>
              <a:t>Microsoft </a:t>
            </a:r>
            <a:r>
              <a:rPr lang="de-DE" dirty="0" err="1"/>
              <a:t>StreamInsight</a:t>
            </a:r>
            <a:r>
              <a:rPr lang="de-DE" dirty="0"/>
              <a:t>/ Azure Stream Analytics</a:t>
            </a:r>
          </a:p>
          <a:p>
            <a:r>
              <a:rPr lang="de-DE" dirty="0"/>
              <a:t>Amazon AWS </a:t>
            </a:r>
            <a:r>
              <a:rPr lang="de-DE" dirty="0" err="1"/>
              <a:t>Kinesis</a:t>
            </a:r>
            <a:r>
              <a:rPr lang="de-DE" dirty="0"/>
              <a:t> </a:t>
            </a:r>
            <a:r>
              <a:rPr lang="en-US" dirty="0"/>
              <a:t>Analytics</a:t>
            </a:r>
          </a:p>
          <a:p>
            <a:endParaRPr lang="de-DE" dirty="0"/>
          </a:p>
        </p:txBody>
      </p:sp>
      <p:sp>
        <p:nvSpPr>
          <p:cNvPr id="2" name="Title 1">
            <a:extLst>
              <a:ext uri="{FF2B5EF4-FFF2-40B4-BE49-F238E27FC236}">
                <a16:creationId xmlns:a16="http://schemas.microsoft.com/office/drawing/2014/main" id="{3DED6B44-A410-4FCB-B916-FEF4D0FEEE01}"/>
              </a:ext>
            </a:extLst>
          </p:cNvPr>
          <p:cNvSpPr>
            <a:spLocks noGrp="1"/>
          </p:cNvSpPr>
          <p:nvPr>
            <p:ph type="title"/>
          </p:nvPr>
        </p:nvSpPr>
        <p:spPr/>
        <p:txBody>
          <a:bodyPr/>
          <a:lstStyle/>
          <a:p>
            <a:r>
              <a:rPr lang="de-DE" dirty="0"/>
              <a:t>Technologies</a:t>
            </a:r>
          </a:p>
        </p:txBody>
      </p:sp>
    </p:spTree>
    <p:extLst>
      <p:ext uri="{BB962C8B-B14F-4D97-AF65-F5344CB8AC3E}">
        <p14:creationId xmlns:p14="http://schemas.microsoft.com/office/powerpoint/2010/main" val="356360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974A94-6F4F-4274-A4C5-26C0FBCD7487}"/>
              </a:ext>
            </a:extLst>
          </p:cNvPr>
          <p:cNvSpPr>
            <a:spLocks noGrp="1"/>
          </p:cNvSpPr>
          <p:nvPr>
            <p:ph idx="1"/>
          </p:nvPr>
        </p:nvSpPr>
        <p:spPr/>
        <p:txBody>
          <a:bodyPr/>
          <a:lstStyle/>
          <a:p>
            <a:endParaRPr lang="de-DE"/>
          </a:p>
        </p:txBody>
      </p:sp>
      <p:sp>
        <p:nvSpPr>
          <p:cNvPr id="3" name="Title 2">
            <a:extLst>
              <a:ext uri="{FF2B5EF4-FFF2-40B4-BE49-F238E27FC236}">
                <a16:creationId xmlns:a16="http://schemas.microsoft.com/office/drawing/2014/main" id="{1F889003-41D1-49D9-BC61-95452137E1B6}"/>
              </a:ext>
            </a:extLst>
          </p:cNvPr>
          <p:cNvSpPr>
            <a:spLocks noGrp="1"/>
          </p:cNvSpPr>
          <p:nvPr>
            <p:ph type="title"/>
          </p:nvPr>
        </p:nvSpPr>
        <p:spPr/>
        <p:txBody>
          <a:bodyPr/>
          <a:lstStyle/>
          <a:p>
            <a:endParaRPr lang="de-DE"/>
          </a:p>
        </p:txBody>
      </p:sp>
    </p:spTree>
    <p:extLst>
      <p:ext uri="{BB962C8B-B14F-4D97-AF65-F5344CB8AC3E}">
        <p14:creationId xmlns:p14="http://schemas.microsoft.com/office/powerpoint/2010/main" val="250453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IoT Meets Big Data</a:t>
            </a:r>
          </a:p>
        </p:txBody>
      </p:sp>
      <p:sp>
        <p:nvSpPr>
          <p:cNvPr id="3" name="Slide Number Placeholder 2"/>
          <p:cNvSpPr>
            <a:spLocks noGrp="1"/>
          </p:cNvSpPr>
          <p:nvPr>
            <p:ph type="sldNum" sz="quarter" idx="4294967295"/>
          </p:nvPr>
        </p:nvSpPr>
        <p:spPr/>
        <p:txBody>
          <a:bodyPr/>
          <a:lstStyle/>
          <a:p>
            <a:endParaRPr lang="en-US" dirty="0"/>
          </a:p>
        </p:txBody>
      </p:sp>
      <p:pic>
        <p:nvPicPr>
          <p:cNvPr id="5" name="Picture 4" descr="Screen Clipping"/>
          <p:cNvPicPr>
            <a:picLocks noChangeAspect="1"/>
          </p:cNvPicPr>
          <p:nvPr/>
        </p:nvPicPr>
        <p:blipFill>
          <a:blip r:embed="rId2"/>
          <a:stretch>
            <a:fillRect/>
          </a:stretch>
        </p:blipFill>
        <p:spPr>
          <a:xfrm>
            <a:off x="257629" y="2057400"/>
            <a:ext cx="3567938" cy="3567938"/>
          </a:xfrm>
          <a:prstGeom prst="ellipse">
            <a:avLst/>
          </a:prstGeom>
        </p:spPr>
      </p:pic>
      <p:pic>
        <p:nvPicPr>
          <p:cNvPr id="6" name="Picture 5"/>
          <p:cNvPicPr>
            <a:picLocks noChangeAspect="1"/>
          </p:cNvPicPr>
          <p:nvPr/>
        </p:nvPicPr>
        <p:blipFill>
          <a:blip r:embed="rId3"/>
          <a:stretch>
            <a:fillRect/>
          </a:stretch>
        </p:blipFill>
        <p:spPr>
          <a:xfrm>
            <a:off x="5334000" y="2057400"/>
            <a:ext cx="3567938" cy="3567938"/>
          </a:xfrm>
          <a:prstGeom prst="rect">
            <a:avLst/>
          </a:prstGeom>
        </p:spPr>
      </p:pic>
      <p:sp>
        <p:nvSpPr>
          <p:cNvPr id="7" name="Left-Right Arrow 6"/>
          <p:cNvSpPr/>
          <p:nvPr/>
        </p:nvSpPr>
        <p:spPr>
          <a:xfrm>
            <a:off x="3904343" y="3543825"/>
            <a:ext cx="1320800" cy="566057"/>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982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t>Big Data Value Chain</a:t>
            </a:r>
          </a:p>
        </p:txBody>
      </p:sp>
      <p:sp>
        <p:nvSpPr>
          <p:cNvPr id="7" name="Footer Placeholder 6"/>
          <p:cNvSpPr>
            <a:spLocks noGrp="1"/>
          </p:cNvSpPr>
          <p:nvPr>
            <p:ph type="ftr" sz="quarter" idx="4294967295"/>
          </p:nvPr>
        </p:nvSpPr>
        <p:spPr>
          <a:xfrm>
            <a:off x="3873500" y="6310312"/>
            <a:ext cx="6062662" cy="365125"/>
          </a:xfrm>
        </p:spPr>
        <p:txBody>
          <a:bodyPr/>
          <a:lstStyle/>
          <a:p>
            <a:pPr>
              <a:defRPr/>
            </a:pPr>
            <a:r>
              <a:rPr lang="en-US" dirty="0"/>
              <a:t>Source O’Reilly Strata 2012  </a:t>
            </a:r>
          </a:p>
        </p:txBody>
      </p:sp>
      <p:sp>
        <p:nvSpPr>
          <p:cNvPr id="14340" name="Slide Number Placeholder 8"/>
          <p:cNvSpPr>
            <a:spLocks noGrp="1"/>
          </p:cNvSpPr>
          <p:nvPr>
            <p:ph type="sldNum" sz="quarter" idx="4294967295"/>
          </p:nvPr>
        </p:nvSpPr>
        <p:spPr bwMode="auto">
          <a:xfrm>
            <a:off x="8766175" y="6427788"/>
            <a:ext cx="377825"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sz="2400">
                <a:solidFill>
                  <a:schemeClr val="tx1"/>
                </a:solidFill>
                <a:latin typeface="Calibri" charset="0"/>
                <a:ea typeface="ＭＳ Ｐゴシック" charset="0"/>
                <a:cs typeface="ＭＳ Ｐゴシック" charset="0"/>
              </a:defRPr>
            </a:lvl1pPr>
            <a:lvl2pPr marL="742950" indent="-285750" defTabSz="457200" eaLnBrk="0" hangingPunct="0">
              <a:defRPr sz="2400">
                <a:solidFill>
                  <a:schemeClr val="tx1"/>
                </a:solidFill>
                <a:latin typeface="Calibri" charset="0"/>
                <a:ea typeface="ＭＳ Ｐゴシック" charset="0"/>
              </a:defRPr>
            </a:lvl2pPr>
            <a:lvl3pPr marL="1143000" indent="-228600" defTabSz="457200" eaLnBrk="0" hangingPunct="0">
              <a:defRPr sz="2400">
                <a:solidFill>
                  <a:schemeClr val="tx1"/>
                </a:solidFill>
                <a:latin typeface="Calibri" charset="0"/>
                <a:ea typeface="ＭＳ Ｐゴシック" charset="0"/>
              </a:defRPr>
            </a:lvl3pPr>
            <a:lvl4pPr marL="1600200" indent="-228600" defTabSz="457200" eaLnBrk="0" hangingPunct="0">
              <a:defRPr sz="2400">
                <a:solidFill>
                  <a:schemeClr val="tx1"/>
                </a:solidFill>
                <a:latin typeface="Calibri" charset="0"/>
                <a:ea typeface="ＭＳ Ｐゴシック" charset="0"/>
              </a:defRPr>
            </a:lvl4pPr>
            <a:lvl5pPr marL="2057400" indent="-228600" defTabSz="4572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E22A23D6-C69B-1B46-B05C-53241EA3629D}" type="slidenum">
              <a:rPr lang="en-US" sz="1000">
                <a:solidFill>
                  <a:schemeClr val="bg1"/>
                </a:solidFill>
              </a:rPr>
              <a:pPr eaLnBrk="1" hangingPunct="1"/>
              <a:t>5</a:t>
            </a:fld>
            <a:endParaRPr lang="en-US" sz="1000">
              <a:solidFill>
                <a:schemeClr val="bg1"/>
              </a:solidFill>
            </a:endParaRPr>
          </a:p>
        </p:txBody>
      </p:sp>
      <p:sp>
        <p:nvSpPr>
          <p:cNvPr id="6" name="Content Placeholder 2"/>
          <p:cNvSpPr txBox="1">
            <a:spLocks/>
          </p:cNvSpPr>
          <p:nvPr/>
        </p:nvSpPr>
        <p:spPr bwMode="auto">
          <a:xfrm>
            <a:off x="441590" y="2819400"/>
            <a:ext cx="8464020" cy="2630486"/>
          </a:xfrm>
          <a:prstGeom prst="rect">
            <a:avLst/>
          </a:prstGeom>
          <a:noFill/>
          <a:ln w="9525">
            <a:noFill/>
            <a:miter lim="800000"/>
            <a:headEnd/>
            <a:tailEnd/>
          </a:ln>
        </p:spPr>
        <p:txBody>
          <a:bodyPr/>
          <a:lstStyle/>
          <a:p>
            <a:pPr marL="457200" indent="-457200">
              <a:spcBef>
                <a:spcPct val="20000"/>
              </a:spcBef>
              <a:buClr>
                <a:srgbClr val="CC0000"/>
              </a:buClr>
            </a:pPr>
            <a:r>
              <a:rPr lang="en-US" sz="1800" b="1" dirty="0">
                <a:cs typeface="Arial" charset="0"/>
              </a:rPr>
              <a:t>Collection</a:t>
            </a:r>
            <a:r>
              <a:rPr lang="en-US" sz="1800" dirty="0">
                <a:cs typeface="Arial" charset="0"/>
              </a:rPr>
              <a:t> – Structured, unstructured and semi-structured data from multiple sources</a:t>
            </a:r>
          </a:p>
          <a:p>
            <a:pPr marL="457200" indent="-457200">
              <a:spcBef>
                <a:spcPct val="20000"/>
              </a:spcBef>
              <a:buClr>
                <a:srgbClr val="CC0000"/>
              </a:buClr>
            </a:pPr>
            <a:r>
              <a:rPr lang="en-US" sz="1800" b="1" dirty="0">
                <a:cs typeface="Arial" charset="0"/>
              </a:rPr>
              <a:t>Ingestion</a:t>
            </a:r>
            <a:r>
              <a:rPr lang="en-US" sz="1800" dirty="0">
                <a:cs typeface="Arial" charset="0"/>
              </a:rPr>
              <a:t> – loading vast amounts of data onto a single data store</a:t>
            </a:r>
          </a:p>
          <a:p>
            <a:pPr marL="457200" indent="-457200">
              <a:spcBef>
                <a:spcPct val="20000"/>
              </a:spcBef>
              <a:buClr>
                <a:srgbClr val="CC0000"/>
              </a:buClr>
            </a:pPr>
            <a:r>
              <a:rPr lang="en-US" sz="1800" b="1" dirty="0">
                <a:cs typeface="Arial" charset="0"/>
              </a:rPr>
              <a:t>Discovery &amp; Cleansing </a:t>
            </a:r>
            <a:r>
              <a:rPr lang="en-US" sz="1800" dirty="0">
                <a:cs typeface="Arial" charset="0"/>
              </a:rPr>
              <a:t>– understanding format and content; </a:t>
            </a:r>
            <a:r>
              <a:rPr lang="en-GB" sz="1800" dirty="0"/>
              <a:t>clean up and formatting</a:t>
            </a:r>
            <a:endParaRPr lang="en-US" sz="1800" dirty="0">
              <a:cs typeface="Arial" charset="0"/>
            </a:endParaRPr>
          </a:p>
          <a:p>
            <a:pPr marL="457200" indent="-457200">
              <a:spcBef>
                <a:spcPct val="20000"/>
              </a:spcBef>
              <a:buClr>
                <a:srgbClr val="CC0000"/>
              </a:buClr>
            </a:pPr>
            <a:r>
              <a:rPr lang="en-US" sz="1800" b="1" dirty="0">
                <a:cs typeface="Arial" charset="0"/>
              </a:rPr>
              <a:t>Integration</a:t>
            </a:r>
            <a:r>
              <a:rPr lang="en-US" sz="1800" dirty="0">
                <a:cs typeface="Arial" charset="0"/>
              </a:rPr>
              <a:t> – linking, entity extraction, entity resolution, indexing and data fusion</a:t>
            </a:r>
            <a:endParaRPr lang="en-US" sz="1800" b="1" dirty="0">
              <a:cs typeface="Arial" charset="0"/>
            </a:endParaRPr>
          </a:p>
          <a:p>
            <a:pPr marL="457200" indent="-457200">
              <a:spcBef>
                <a:spcPct val="20000"/>
              </a:spcBef>
              <a:buClr>
                <a:srgbClr val="CC0000"/>
              </a:buClr>
            </a:pPr>
            <a:r>
              <a:rPr lang="en-US" sz="1800" b="1" dirty="0">
                <a:cs typeface="Arial" charset="0"/>
              </a:rPr>
              <a:t>Analysis </a:t>
            </a:r>
            <a:r>
              <a:rPr lang="en-US" sz="1800" dirty="0">
                <a:cs typeface="Arial" charset="0"/>
              </a:rPr>
              <a:t>– Intelligence, statistics, predictive and text analytics, machine learning</a:t>
            </a:r>
          </a:p>
          <a:p>
            <a:pPr marL="457200" indent="-457200">
              <a:spcBef>
                <a:spcPct val="20000"/>
              </a:spcBef>
              <a:buClr>
                <a:srgbClr val="CC0000"/>
              </a:buClr>
            </a:pPr>
            <a:r>
              <a:rPr lang="en-US" sz="1800" b="1" dirty="0">
                <a:cs typeface="Arial" charset="0"/>
              </a:rPr>
              <a:t>Delivery</a:t>
            </a:r>
            <a:r>
              <a:rPr lang="en-US" sz="1800" dirty="0">
                <a:cs typeface="Arial" charset="0"/>
              </a:rPr>
              <a:t> – querying, visualization, real time delivery on enterprise-class availability</a:t>
            </a:r>
          </a:p>
        </p:txBody>
      </p:sp>
      <p:grpSp>
        <p:nvGrpSpPr>
          <p:cNvPr id="9" name="Group 14"/>
          <p:cNvGrpSpPr>
            <a:grpSpLocks/>
          </p:cNvGrpSpPr>
          <p:nvPr/>
        </p:nvGrpSpPr>
        <p:grpSpPr bwMode="auto">
          <a:xfrm>
            <a:off x="206375" y="1360488"/>
            <a:ext cx="8767763" cy="947738"/>
            <a:chOff x="228600" y="2667000"/>
            <a:chExt cx="8767763" cy="838200"/>
          </a:xfrm>
        </p:grpSpPr>
        <p:sp>
          <p:nvSpPr>
            <p:cNvPr id="10" name="AutoShape 20"/>
            <p:cNvSpPr>
              <a:spLocks noChangeArrowheads="1"/>
            </p:cNvSpPr>
            <p:nvPr/>
          </p:nvSpPr>
          <p:spPr bwMode="auto">
            <a:xfrm>
              <a:off x="228600" y="2667000"/>
              <a:ext cx="1600200" cy="838200"/>
            </a:xfrm>
            <a:prstGeom prst="homePlate">
              <a:avLst>
                <a:gd name="adj" fmla="val 18375"/>
              </a:avLst>
            </a:prstGeom>
            <a:solidFill>
              <a:schemeClr val="bg1"/>
            </a:solidFill>
            <a:ln w="12700">
              <a:solidFill>
                <a:srgbClr val="009DDB"/>
              </a:solidFill>
              <a:miter lim="800000"/>
              <a:headEnd/>
              <a:tailEnd/>
            </a:ln>
          </p:spPr>
          <p:txBody>
            <a:bodyPr lIns="182880" anchor="ctr"/>
            <a:lstStyle/>
            <a:p>
              <a:pPr algn="ctr" eaLnBrk="0" hangingPunct="0"/>
              <a:r>
                <a:rPr lang="en-US" sz="1600" b="1"/>
                <a:t>Collection</a:t>
              </a:r>
            </a:p>
          </p:txBody>
        </p:sp>
        <p:sp>
          <p:nvSpPr>
            <p:cNvPr id="11" name="AutoShape 21"/>
            <p:cNvSpPr>
              <a:spLocks noChangeArrowheads="1"/>
            </p:cNvSpPr>
            <p:nvPr/>
          </p:nvSpPr>
          <p:spPr bwMode="auto">
            <a:xfrm>
              <a:off x="1662113" y="2667000"/>
              <a:ext cx="1600200" cy="838200"/>
            </a:xfrm>
            <a:prstGeom prst="chevron">
              <a:avLst>
                <a:gd name="adj" fmla="val 18561"/>
              </a:avLst>
            </a:prstGeom>
            <a:solidFill>
              <a:srgbClr val="009DDB">
                <a:alpha val="20000"/>
              </a:srgbClr>
            </a:solidFill>
            <a:ln w="12700">
              <a:solidFill>
                <a:srgbClr val="009DDB"/>
              </a:solidFill>
              <a:miter lim="800000"/>
              <a:headEnd/>
              <a:tailEnd/>
            </a:ln>
          </p:spPr>
          <p:txBody>
            <a:bodyPr lIns="182880" anchor="ctr"/>
            <a:lstStyle/>
            <a:p>
              <a:pPr algn="ctr" eaLnBrk="0" hangingPunct="0"/>
              <a:r>
                <a:rPr lang="en-US" sz="1600" b="1"/>
                <a:t>Ingestion</a:t>
              </a:r>
            </a:p>
          </p:txBody>
        </p:sp>
        <p:sp>
          <p:nvSpPr>
            <p:cNvPr id="12" name="AutoShape 22"/>
            <p:cNvSpPr>
              <a:spLocks noChangeArrowheads="1"/>
            </p:cNvSpPr>
            <p:nvPr/>
          </p:nvSpPr>
          <p:spPr bwMode="auto">
            <a:xfrm>
              <a:off x="3095625" y="2667000"/>
              <a:ext cx="1600200" cy="838200"/>
            </a:xfrm>
            <a:prstGeom prst="chevron">
              <a:avLst>
                <a:gd name="adj" fmla="val 18561"/>
              </a:avLst>
            </a:prstGeom>
            <a:solidFill>
              <a:srgbClr val="009DDB">
                <a:alpha val="34901"/>
              </a:srgbClr>
            </a:solidFill>
            <a:ln w="12700">
              <a:solidFill>
                <a:srgbClr val="009DDB"/>
              </a:solidFill>
              <a:miter lim="800000"/>
              <a:headEnd/>
              <a:tailEnd/>
            </a:ln>
          </p:spPr>
          <p:txBody>
            <a:bodyPr lIns="182880" anchor="ctr"/>
            <a:lstStyle/>
            <a:p>
              <a:pPr algn="ctr" eaLnBrk="0" hangingPunct="0"/>
              <a:r>
                <a:rPr lang="en-US" sz="1600" b="1"/>
                <a:t>Discovery  &amp; Cleansing</a:t>
              </a:r>
            </a:p>
          </p:txBody>
        </p:sp>
        <p:sp>
          <p:nvSpPr>
            <p:cNvPr id="13" name="AutoShape 23"/>
            <p:cNvSpPr>
              <a:spLocks noChangeArrowheads="1"/>
            </p:cNvSpPr>
            <p:nvPr/>
          </p:nvSpPr>
          <p:spPr bwMode="auto">
            <a:xfrm>
              <a:off x="4529138" y="2667000"/>
              <a:ext cx="1600200" cy="838200"/>
            </a:xfrm>
            <a:prstGeom prst="chevron">
              <a:avLst>
                <a:gd name="adj" fmla="val 18561"/>
              </a:avLst>
            </a:prstGeom>
            <a:solidFill>
              <a:srgbClr val="009DDB">
                <a:alpha val="50195"/>
              </a:srgbClr>
            </a:solidFill>
            <a:ln w="12700">
              <a:solidFill>
                <a:srgbClr val="009DDB"/>
              </a:solidFill>
              <a:miter lim="800000"/>
              <a:headEnd/>
              <a:tailEnd/>
            </a:ln>
          </p:spPr>
          <p:txBody>
            <a:bodyPr lIns="182880" anchor="ctr"/>
            <a:lstStyle/>
            <a:p>
              <a:pPr algn="ctr" eaLnBrk="0" hangingPunct="0"/>
              <a:r>
                <a:rPr lang="en-US" sz="1600" b="1"/>
                <a:t>Integration</a:t>
              </a:r>
            </a:p>
          </p:txBody>
        </p:sp>
        <p:sp>
          <p:nvSpPr>
            <p:cNvPr id="14" name="AutoShape 24"/>
            <p:cNvSpPr>
              <a:spLocks noChangeArrowheads="1"/>
            </p:cNvSpPr>
            <p:nvPr/>
          </p:nvSpPr>
          <p:spPr bwMode="auto">
            <a:xfrm>
              <a:off x="5962650" y="2667000"/>
              <a:ext cx="1600200" cy="838200"/>
            </a:xfrm>
            <a:prstGeom prst="chevron">
              <a:avLst>
                <a:gd name="adj" fmla="val 18561"/>
              </a:avLst>
            </a:prstGeom>
            <a:solidFill>
              <a:srgbClr val="009DDB">
                <a:alpha val="69803"/>
              </a:srgbClr>
            </a:solidFill>
            <a:ln w="12700">
              <a:solidFill>
                <a:srgbClr val="009DDB"/>
              </a:solidFill>
              <a:miter lim="800000"/>
              <a:headEnd/>
              <a:tailEnd/>
            </a:ln>
          </p:spPr>
          <p:txBody>
            <a:bodyPr lIns="182880" anchor="ctr"/>
            <a:lstStyle/>
            <a:p>
              <a:pPr algn="ctr" eaLnBrk="0" hangingPunct="0"/>
              <a:r>
                <a:rPr lang="en-US" sz="1600" b="1"/>
                <a:t>Analysis</a:t>
              </a:r>
            </a:p>
          </p:txBody>
        </p:sp>
        <p:sp>
          <p:nvSpPr>
            <p:cNvPr id="15" name="AutoShape 25"/>
            <p:cNvSpPr>
              <a:spLocks noChangeArrowheads="1"/>
            </p:cNvSpPr>
            <p:nvPr/>
          </p:nvSpPr>
          <p:spPr bwMode="auto">
            <a:xfrm>
              <a:off x="7396163" y="2667000"/>
              <a:ext cx="1600200" cy="838200"/>
            </a:xfrm>
            <a:prstGeom prst="chevron">
              <a:avLst>
                <a:gd name="adj" fmla="val 18561"/>
              </a:avLst>
            </a:prstGeom>
            <a:solidFill>
              <a:srgbClr val="009DDB"/>
            </a:solidFill>
            <a:ln w="12700">
              <a:solidFill>
                <a:srgbClr val="009DDB"/>
              </a:solidFill>
              <a:miter lim="800000"/>
              <a:headEnd/>
              <a:tailEnd/>
            </a:ln>
          </p:spPr>
          <p:txBody>
            <a:bodyPr lIns="182880" anchor="ctr"/>
            <a:lstStyle/>
            <a:p>
              <a:pPr algn="ctr" eaLnBrk="0" hangingPunct="0"/>
              <a:r>
                <a:rPr lang="en-US" sz="1600" b="1"/>
                <a:t>Delivery</a:t>
              </a:r>
            </a:p>
          </p:txBody>
        </p:sp>
      </p:grpSp>
      <p:sp>
        <p:nvSpPr>
          <p:cNvPr id="16" name="Slide Number Placeholder 5"/>
          <p:cNvSpPr txBox="1">
            <a:spLocks/>
          </p:cNvSpPr>
          <p:nvPr/>
        </p:nvSpPr>
        <p:spPr>
          <a:xfrm>
            <a:off x="8629650" y="6427788"/>
            <a:ext cx="377825" cy="365125"/>
          </a:xfrm>
          <a:prstGeom prst="rect">
            <a:avLst/>
          </a:prstGeom>
        </p:spPr>
        <p:txBody>
          <a:bodyPr vert="horz" wrap="square" lIns="91440" tIns="45720" rIns="91440" bIns="45720" numCol="1" anchor="ctr" anchorCtr="0" compatLnSpc="1">
            <a:prstTxWarp prst="textNoShape">
              <a:avLst/>
            </a:prstTxWarp>
          </a:bodyPr>
          <a:lstStyle>
            <a:lvl1pPr algn="ctr">
              <a:defRPr sz="1000">
                <a:solidFill>
                  <a:schemeClr val="tx1"/>
                </a:solidFill>
              </a:defRPr>
            </a:lvl1pPr>
          </a:lstStyle>
          <a:p>
            <a:pPr marL="0" marR="0" lvl="0" indent="0" algn="ctr" defTabSz="912813" rtl="0" eaLnBrk="1" fontAlgn="base" latinLnBrk="0" hangingPunct="1">
              <a:lnSpc>
                <a:spcPct val="100000"/>
              </a:lnSpc>
              <a:spcBef>
                <a:spcPct val="0"/>
              </a:spcBef>
              <a:spcAft>
                <a:spcPct val="0"/>
              </a:spcAft>
              <a:buClrTx/>
              <a:buSzTx/>
              <a:buFontTx/>
              <a:buNone/>
              <a:tabLst/>
              <a:defRPr/>
            </a:pPr>
            <a:fld id="{032810DB-6D0D-6546-9933-38ADD1A5F8A4}" type="slidenum">
              <a:rPr kumimoji="0" lang="en-US" sz="1000" b="0" i="0" u="none" strike="noStrike" kern="1200" cap="none" spc="0" normalizeH="0" baseline="0" noProof="0" smtClean="0">
                <a:ln>
                  <a:noFill/>
                </a:ln>
                <a:solidFill>
                  <a:schemeClr val="tx1"/>
                </a:solidFill>
                <a:effectLst/>
                <a:uLnTx/>
                <a:uFillTx/>
                <a:latin typeface="Calibri" charset="0"/>
                <a:ea typeface="ＭＳ Ｐゴシック" charset="0"/>
                <a:cs typeface="ＭＳ Ｐゴシック" charset="0"/>
              </a:rPr>
              <a:pPr marL="0" marR="0" lvl="0" indent="0" algn="ctr" defTabSz="912813" rtl="0" eaLnBrk="1" fontAlgn="base" latinLnBrk="0" hangingPunct="1">
                <a:lnSpc>
                  <a:spcPct val="100000"/>
                </a:lnSpc>
                <a:spcBef>
                  <a:spcPct val="0"/>
                </a:spcBef>
                <a:spcAft>
                  <a:spcPct val="0"/>
                </a:spcAft>
                <a:buClrTx/>
                <a:buSzTx/>
                <a:buFontTx/>
                <a:buNone/>
                <a:tabLst/>
                <a:defRPr/>
              </a:pPr>
              <a:t>5</a:t>
            </a:fld>
            <a:endParaRPr kumimoji="0" lang="en-US" sz="1000" b="0" i="0" u="none" strike="noStrike" kern="1200" cap="none" spc="0" normalizeH="0" baseline="0" noProof="0" dirty="0">
              <a:ln>
                <a:noFill/>
              </a:ln>
              <a:solidFill>
                <a:schemeClr val="tx1"/>
              </a:solidFill>
              <a:effectLst/>
              <a:uLnTx/>
              <a:uFillTx/>
              <a:latin typeface="Calibri" charset="0"/>
              <a:ea typeface="ＭＳ Ｐゴシック" charset="0"/>
              <a:cs typeface="ＭＳ Ｐゴシック" charset="0"/>
            </a:endParaRPr>
          </a:p>
        </p:txBody>
      </p:sp>
    </p:spTree>
    <p:extLst>
      <p:ext uri="{BB962C8B-B14F-4D97-AF65-F5344CB8AC3E}">
        <p14:creationId xmlns:p14="http://schemas.microsoft.com/office/powerpoint/2010/main" val="237947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829956" y="1989138"/>
            <a:ext cx="4933043" cy="4106862"/>
          </a:xfrm>
        </p:spPr>
        <p:txBody>
          <a:bodyPr>
            <a:normAutofit/>
          </a:bodyPr>
          <a:lstStyle/>
          <a:p>
            <a:r>
              <a:rPr lang="en-US" sz="1800" b="1" dirty="0"/>
              <a:t>Question</a:t>
            </a:r>
            <a:r>
              <a:rPr lang="en-US" sz="1800" dirty="0"/>
              <a:t>: “How many red cars are in the parking lot?”</a:t>
            </a:r>
          </a:p>
          <a:p>
            <a:endParaRPr lang="en-US" sz="1800" dirty="0"/>
          </a:p>
          <a:p>
            <a:r>
              <a:rPr lang="en-US" sz="1800" dirty="0"/>
              <a:t>Prerequisite: Data is static! (no cars leaving or entering!)</a:t>
            </a:r>
          </a:p>
          <a:p>
            <a:r>
              <a:rPr lang="en-US" sz="1800" dirty="0"/>
              <a:t>Answering with a </a:t>
            </a:r>
            <a:r>
              <a:rPr lang="en-US" sz="1800" b="1" dirty="0"/>
              <a:t>relational database</a:t>
            </a:r>
            <a:r>
              <a:rPr lang="en-US" sz="1800" dirty="0"/>
              <a:t>:</a:t>
            </a:r>
          </a:p>
          <a:p>
            <a:pPr lvl="1"/>
            <a:r>
              <a:rPr lang="en-US" dirty="0"/>
              <a:t>Walk out to the parking lot</a:t>
            </a:r>
          </a:p>
          <a:p>
            <a:pPr lvl="1"/>
            <a:r>
              <a:rPr lang="en-US" dirty="0"/>
              <a:t>Count vehicles that are: ‘Red’ and ‘Cars’</a:t>
            </a:r>
          </a:p>
        </p:txBody>
      </p:sp>
      <p:sp>
        <p:nvSpPr>
          <p:cNvPr id="2" name="Titel 1"/>
          <p:cNvSpPr>
            <a:spLocks noGrp="1"/>
          </p:cNvSpPr>
          <p:nvPr>
            <p:ph type="title"/>
          </p:nvPr>
        </p:nvSpPr>
        <p:spPr/>
        <p:txBody>
          <a:bodyPr>
            <a:normAutofit/>
          </a:bodyPr>
          <a:lstStyle/>
          <a:p>
            <a:r>
              <a:rPr lang="de-DE" dirty="0"/>
              <a:t>Understanding Streaming Data (1)</a:t>
            </a:r>
            <a:endParaRPr lang="en-US" dirty="0"/>
          </a:p>
        </p:txBody>
      </p:sp>
      <p:grpSp>
        <p:nvGrpSpPr>
          <p:cNvPr id="73" name="Gruppieren 72"/>
          <p:cNvGrpSpPr/>
          <p:nvPr/>
        </p:nvGrpSpPr>
        <p:grpSpPr>
          <a:xfrm>
            <a:off x="193183" y="2125267"/>
            <a:ext cx="3052293" cy="2943374"/>
            <a:chOff x="659854" y="2112354"/>
            <a:chExt cx="3384376" cy="3044838"/>
          </a:xfrm>
        </p:grpSpPr>
        <p:sp>
          <p:nvSpPr>
            <p:cNvPr id="5" name="Rechteck 4"/>
            <p:cNvSpPr/>
            <p:nvPr/>
          </p:nvSpPr>
          <p:spPr>
            <a:xfrm>
              <a:off x="803870" y="2371500"/>
              <a:ext cx="216024" cy="144016"/>
            </a:xfrm>
            <a:prstGeom prst="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echteck 5"/>
            <p:cNvSpPr/>
            <p:nvPr/>
          </p:nvSpPr>
          <p:spPr>
            <a:xfrm>
              <a:off x="803870" y="2616410"/>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hteck 6"/>
            <p:cNvSpPr/>
            <p:nvPr/>
          </p:nvSpPr>
          <p:spPr>
            <a:xfrm>
              <a:off x="803870" y="3048458"/>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hteck 7"/>
            <p:cNvSpPr/>
            <p:nvPr/>
          </p:nvSpPr>
          <p:spPr>
            <a:xfrm>
              <a:off x="803870" y="3408498"/>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hteck 8"/>
            <p:cNvSpPr/>
            <p:nvPr/>
          </p:nvSpPr>
          <p:spPr>
            <a:xfrm>
              <a:off x="803870" y="3624522"/>
              <a:ext cx="216024" cy="1440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hteck 9"/>
            <p:cNvSpPr/>
            <p:nvPr/>
          </p:nvSpPr>
          <p:spPr>
            <a:xfrm>
              <a:off x="1451942" y="2379884"/>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hteck 10"/>
            <p:cNvSpPr/>
            <p:nvPr/>
          </p:nvSpPr>
          <p:spPr>
            <a:xfrm>
              <a:off x="1451942" y="2832434"/>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hteck 11"/>
            <p:cNvSpPr/>
            <p:nvPr/>
          </p:nvSpPr>
          <p:spPr>
            <a:xfrm>
              <a:off x="1451942" y="3264482"/>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hteck 12"/>
            <p:cNvSpPr/>
            <p:nvPr/>
          </p:nvSpPr>
          <p:spPr>
            <a:xfrm>
              <a:off x="1955998" y="2379884"/>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5" name="Gerade Verbindung 14"/>
            <p:cNvCxnSpPr/>
            <p:nvPr/>
          </p:nvCxnSpPr>
          <p:spPr>
            <a:xfrm>
              <a:off x="1811982" y="2371500"/>
              <a:ext cx="0" cy="1901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1451942" y="3499125"/>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hteck 18"/>
            <p:cNvSpPr/>
            <p:nvPr/>
          </p:nvSpPr>
          <p:spPr>
            <a:xfrm>
              <a:off x="1451942" y="3750199"/>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hteck 19"/>
            <p:cNvSpPr/>
            <p:nvPr/>
          </p:nvSpPr>
          <p:spPr>
            <a:xfrm>
              <a:off x="1955998" y="3264482"/>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hteck 20"/>
            <p:cNvSpPr/>
            <p:nvPr/>
          </p:nvSpPr>
          <p:spPr>
            <a:xfrm>
              <a:off x="1451942" y="4117796"/>
              <a:ext cx="216024" cy="1440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hteck 21"/>
            <p:cNvSpPr/>
            <p:nvPr/>
          </p:nvSpPr>
          <p:spPr>
            <a:xfrm>
              <a:off x="1955998" y="2688418"/>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hteck 22"/>
            <p:cNvSpPr/>
            <p:nvPr/>
          </p:nvSpPr>
          <p:spPr>
            <a:xfrm>
              <a:off x="1955998" y="3499125"/>
              <a:ext cx="216024" cy="144016"/>
            </a:xfrm>
            <a:prstGeom prst="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echteck 23"/>
            <p:cNvSpPr/>
            <p:nvPr/>
          </p:nvSpPr>
          <p:spPr>
            <a:xfrm>
              <a:off x="1955998" y="4117796"/>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hteck 24"/>
            <p:cNvSpPr/>
            <p:nvPr/>
          </p:nvSpPr>
          <p:spPr>
            <a:xfrm>
              <a:off x="2604070" y="2379884"/>
              <a:ext cx="216024" cy="1440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hteck 25"/>
            <p:cNvSpPr/>
            <p:nvPr/>
          </p:nvSpPr>
          <p:spPr>
            <a:xfrm>
              <a:off x="2604070" y="2832434"/>
              <a:ext cx="216024" cy="144016"/>
            </a:xfrm>
            <a:prstGeom prst="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hteck 26"/>
            <p:cNvSpPr/>
            <p:nvPr/>
          </p:nvSpPr>
          <p:spPr>
            <a:xfrm>
              <a:off x="2604070" y="3264482"/>
              <a:ext cx="21602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hteck 27"/>
            <p:cNvSpPr/>
            <p:nvPr/>
          </p:nvSpPr>
          <p:spPr>
            <a:xfrm>
              <a:off x="3108126" y="2379884"/>
              <a:ext cx="216024" cy="144016"/>
            </a:xfrm>
            <a:prstGeom prst="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9" name="Gerade Verbindung 28"/>
            <p:cNvCxnSpPr/>
            <p:nvPr/>
          </p:nvCxnSpPr>
          <p:spPr>
            <a:xfrm>
              <a:off x="2964110" y="2371500"/>
              <a:ext cx="0" cy="19010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Rechteck 29"/>
            <p:cNvSpPr/>
            <p:nvPr/>
          </p:nvSpPr>
          <p:spPr>
            <a:xfrm>
              <a:off x="2604070" y="3499125"/>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Rechteck 30"/>
            <p:cNvSpPr/>
            <p:nvPr/>
          </p:nvSpPr>
          <p:spPr>
            <a:xfrm>
              <a:off x="2604070" y="3750199"/>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2" name="Rechteck 31"/>
            <p:cNvSpPr/>
            <p:nvPr/>
          </p:nvSpPr>
          <p:spPr>
            <a:xfrm>
              <a:off x="3108126" y="3264482"/>
              <a:ext cx="216024" cy="144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Rechteck 32"/>
            <p:cNvSpPr/>
            <p:nvPr/>
          </p:nvSpPr>
          <p:spPr>
            <a:xfrm>
              <a:off x="2604070" y="4117796"/>
              <a:ext cx="216024" cy="144016"/>
            </a:xfrm>
            <a:prstGeom prst="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hteck 33"/>
            <p:cNvSpPr/>
            <p:nvPr/>
          </p:nvSpPr>
          <p:spPr>
            <a:xfrm>
              <a:off x="3108126" y="2688418"/>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5" name="Rechteck 34"/>
            <p:cNvSpPr/>
            <p:nvPr/>
          </p:nvSpPr>
          <p:spPr>
            <a:xfrm>
              <a:off x="3108126" y="3499125"/>
              <a:ext cx="216024" cy="1440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6" name="Rechteck 35"/>
            <p:cNvSpPr/>
            <p:nvPr/>
          </p:nvSpPr>
          <p:spPr>
            <a:xfrm>
              <a:off x="3108126" y="4117796"/>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hteck 36"/>
            <p:cNvSpPr/>
            <p:nvPr/>
          </p:nvSpPr>
          <p:spPr>
            <a:xfrm>
              <a:off x="3684190" y="2371500"/>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hteck 37"/>
            <p:cNvSpPr/>
            <p:nvPr/>
          </p:nvSpPr>
          <p:spPr>
            <a:xfrm>
              <a:off x="3684190" y="2616410"/>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Rechteck 38"/>
            <p:cNvSpPr/>
            <p:nvPr/>
          </p:nvSpPr>
          <p:spPr>
            <a:xfrm>
              <a:off x="3684190" y="3048458"/>
              <a:ext cx="216024" cy="144016"/>
            </a:xfrm>
            <a:prstGeom prst="rect">
              <a:avLst/>
            </a:prstGeom>
            <a:solidFill>
              <a:schemeClr val="accent3"/>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echteck 39"/>
            <p:cNvSpPr/>
            <p:nvPr/>
          </p:nvSpPr>
          <p:spPr>
            <a:xfrm>
              <a:off x="3684190" y="3408498"/>
              <a:ext cx="216024" cy="14401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1" name="Rechteck 40"/>
            <p:cNvSpPr/>
            <p:nvPr/>
          </p:nvSpPr>
          <p:spPr>
            <a:xfrm>
              <a:off x="3684190" y="3624522"/>
              <a:ext cx="216024" cy="14401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43" name="Gerade Verbindung 42"/>
            <p:cNvCxnSpPr/>
            <p:nvPr/>
          </p:nvCxnSpPr>
          <p:spPr>
            <a:xfrm>
              <a:off x="659854" y="2112354"/>
              <a:ext cx="0" cy="24482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p:nvCxnSpPr>
          <p:spPr>
            <a:xfrm>
              <a:off x="659854" y="2112354"/>
              <a:ext cx="33843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Gerade Verbindung 48"/>
            <p:cNvCxnSpPr/>
            <p:nvPr/>
          </p:nvCxnSpPr>
          <p:spPr>
            <a:xfrm>
              <a:off x="4044230" y="2112354"/>
              <a:ext cx="0" cy="244827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659854" y="4560626"/>
              <a:ext cx="140415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a:off x="2064010" y="4560626"/>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Gerade Verbindung 54"/>
            <p:cNvCxnSpPr/>
            <p:nvPr/>
          </p:nvCxnSpPr>
          <p:spPr>
            <a:xfrm>
              <a:off x="659854" y="4704642"/>
              <a:ext cx="140415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Gerade Verbindung 57"/>
            <p:cNvCxnSpPr/>
            <p:nvPr/>
          </p:nvCxnSpPr>
          <p:spPr>
            <a:xfrm>
              <a:off x="659854" y="5157192"/>
              <a:ext cx="33843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a:off x="2712082" y="4704642"/>
              <a:ext cx="133214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p:nvCxnSpPr>
          <p:spPr>
            <a:xfrm>
              <a:off x="2712082" y="4560626"/>
              <a:ext cx="133214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Gerade Verbindung 63"/>
            <p:cNvCxnSpPr/>
            <p:nvPr/>
          </p:nvCxnSpPr>
          <p:spPr>
            <a:xfrm>
              <a:off x="2712082" y="4560626"/>
              <a:ext cx="0" cy="1440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6" name="Gerade Verbindung 65"/>
            <p:cNvCxnSpPr/>
            <p:nvPr/>
          </p:nvCxnSpPr>
          <p:spPr>
            <a:xfrm>
              <a:off x="659854" y="4941168"/>
              <a:ext cx="338437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
        <p:nvSpPr>
          <p:cNvPr id="14" name="Textfeld 13"/>
          <p:cNvSpPr txBox="1"/>
          <p:nvPr/>
        </p:nvSpPr>
        <p:spPr>
          <a:xfrm>
            <a:off x="4076386" y="4447231"/>
            <a:ext cx="4014647" cy="120032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800" dirty="0">
                <a:solidFill>
                  <a:schemeClr val="accent5">
                    <a:lumMod val="25000"/>
                  </a:schemeClr>
                </a:solidFill>
                <a:latin typeface="Consolas" pitchFamily="49" charset="0"/>
                <a:cs typeface="Consolas" pitchFamily="49" charset="0"/>
              </a:rPr>
              <a:t>(FROM </a:t>
            </a:r>
            <a:r>
              <a:rPr lang="en-US" sz="1800" dirty="0" err="1">
                <a:solidFill>
                  <a:schemeClr val="accent5">
                    <a:lumMod val="25000"/>
                  </a:schemeClr>
                </a:solidFill>
                <a:latin typeface="Consolas" pitchFamily="49" charset="0"/>
                <a:cs typeface="Consolas" pitchFamily="49" charset="0"/>
              </a:rPr>
              <a:t>vhcl</a:t>
            </a:r>
            <a:r>
              <a:rPr lang="en-US" sz="1800" dirty="0">
                <a:solidFill>
                  <a:schemeClr val="accent5">
                    <a:lumMod val="25000"/>
                  </a:schemeClr>
                </a:solidFill>
                <a:latin typeface="Consolas" pitchFamily="49" charset="0"/>
                <a:cs typeface="Consolas" pitchFamily="49" charset="0"/>
              </a:rPr>
              <a:t> in </a:t>
            </a:r>
            <a:r>
              <a:rPr lang="en-US" sz="1800" dirty="0" err="1">
                <a:solidFill>
                  <a:schemeClr val="accent5">
                    <a:lumMod val="25000"/>
                  </a:schemeClr>
                </a:solidFill>
                <a:latin typeface="Consolas" pitchFamily="49" charset="0"/>
                <a:cs typeface="Consolas" pitchFamily="49" charset="0"/>
              </a:rPr>
              <a:t>ParkingLot</a:t>
            </a:r>
            <a:endParaRPr lang="en-US" sz="1800" dirty="0">
              <a:solidFill>
                <a:schemeClr val="accent5">
                  <a:lumMod val="25000"/>
                </a:schemeClr>
              </a:solidFill>
              <a:latin typeface="Consolas" pitchFamily="49" charset="0"/>
              <a:cs typeface="Consolas" pitchFamily="49" charset="0"/>
            </a:endParaRPr>
          </a:p>
          <a:p>
            <a:r>
              <a:rPr lang="en-US" sz="1800" dirty="0">
                <a:solidFill>
                  <a:schemeClr val="accent5">
                    <a:lumMod val="25000"/>
                  </a:schemeClr>
                </a:solidFill>
                <a:latin typeface="Consolas" pitchFamily="49" charset="0"/>
                <a:cs typeface="Consolas" pitchFamily="49" charset="0"/>
              </a:rPr>
              <a:t> WHERE </a:t>
            </a:r>
            <a:r>
              <a:rPr lang="en-US" sz="1800" dirty="0" err="1">
                <a:solidFill>
                  <a:schemeClr val="accent5">
                    <a:lumMod val="25000"/>
                  </a:schemeClr>
                </a:solidFill>
                <a:latin typeface="Consolas" pitchFamily="49" charset="0"/>
                <a:cs typeface="Consolas" pitchFamily="49" charset="0"/>
              </a:rPr>
              <a:t>vhcl.type</a:t>
            </a:r>
            <a:r>
              <a:rPr lang="en-US" sz="1800" dirty="0">
                <a:solidFill>
                  <a:schemeClr val="accent5">
                    <a:lumMod val="25000"/>
                  </a:schemeClr>
                </a:solidFill>
                <a:latin typeface="Consolas" pitchFamily="49" charset="0"/>
                <a:cs typeface="Consolas" pitchFamily="49" charset="0"/>
              </a:rPr>
              <a:t>  = “</a:t>
            </a:r>
            <a:r>
              <a:rPr lang="en-US" sz="1800" b="1" dirty="0">
                <a:solidFill>
                  <a:schemeClr val="accent5">
                    <a:lumMod val="25000"/>
                  </a:schemeClr>
                </a:solidFill>
                <a:latin typeface="Consolas" pitchFamily="49" charset="0"/>
                <a:cs typeface="Consolas" pitchFamily="49" charset="0"/>
              </a:rPr>
              <a:t>CAR</a:t>
            </a:r>
            <a:r>
              <a:rPr lang="en-US" sz="1800" dirty="0">
                <a:solidFill>
                  <a:schemeClr val="accent5">
                    <a:lumMod val="25000"/>
                  </a:schemeClr>
                </a:solidFill>
                <a:latin typeface="Consolas" pitchFamily="49" charset="0"/>
                <a:cs typeface="Consolas" pitchFamily="49" charset="0"/>
              </a:rPr>
              <a:t>”</a:t>
            </a:r>
          </a:p>
          <a:p>
            <a:r>
              <a:rPr lang="en-US" sz="1800" dirty="0">
                <a:solidFill>
                  <a:schemeClr val="accent5">
                    <a:lumMod val="25000"/>
                  </a:schemeClr>
                </a:solidFill>
                <a:latin typeface="Consolas" pitchFamily="49" charset="0"/>
                <a:cs typeface="Consolas" pitchFamily="49" charset="0"/>
              </a:rPr>
              <a:t> &amp;&amp;    </a:t>
            </a:r>
            <a:r>
              <a:rPr lang="en-US" sz="1800" dirty="0" err="1">
                <a:solidFill>
                  <a:schemeClr val="accent5">
                    <a:lumMod val="25000"/>
                  </a:schemeClr>
                </a:solidFill>
                <a:latin typeface="Consolas" pitchFamily="49" charset="0"/>
                <a:cs typeface="Consolas" pitchFamily="49" charset="0"/>
              </a:rPr>
              <a:t>vhld.color</a:t>
            </a:r>
            <a:r>
              <a:rPr lang="en-US" sz="1800" dirty="0">
                <a:solidFill>
                  <a:schemeClr val="accent5">
                    <a:lumMod val="25000"/>
                  </a:schemeClr>
                </a:solidFill>
                <a:latin typeface="Consolas" pitchFamily="49" charset="0"/>
                <a:cs typeface="Consolas" pitchFamily="49" charset="0"/>
              </a:rPr>
              <a:t> = “</a:t>
            </a:r>
            <a:r>
              <a:rPr lang="en-US" sz="1800" b="1" dirty="0">
                <a:solidFill>
                  <a:schemeClr val="accent5">
                    <a:lumMod val="25000"/>
                  </a:schemeClr>
                </a:solidFill>
                <a:latin typeface="Consolas" pitchFamily="49" charset="0"/>
                <a:cs typeface="Consolas" pitchFamily="49" charset="0"/>
              </a:rPr>
              <a:t>RED</a:t>
            </a:r>
            <a:r>
              <a:rPr lang="en-US" sz="1800" dirty="0">
                <a:solidFill>
                  <a:schemeClr val="accent5">
                    <a:lumMod val="25000"/>
                  </a:schemeClr>
                </a:solidFill>
                <a:latin typeface="Consolas" pitchFamily="49" charset="0"/>
                <a:cs typeface="Consolas" pitchFamily="49" charset="0"/>
              </a:rPr>
              <a:t>”</a:t>
            </a:r>
          </a:p>
          <a:p>
            <a:r>
              <a:rPr lang="en-US" sz="1800" dirty="0">
                <a:solidFill>
                  <a:schemeClr val="accent5">
                    <a:lumMod val="25000"/>
                  </a:schemeClr>
                </a:solidFill>
                <a:latin typeface="Consolas" pitchFamily="49" charset="0"/>
                <a:cs typeface="Consolas" pitchFamily="49" charset="0"/>
              </a:rPr>
              <a:t> SELECT </a:t>
            </a:r>
            <a:r>
              <a:rPr lang="en-US" sz="1800" dirty="0" err="1">
                <a:solidFill>
                  <a:schemeClr val="accent5">
                    <a:lumMod val="25000"/>
                  </a:schemeClr>
                </a:solidFill>
                <a:latin typeface="Consolas" pitchFamily="49" charset="0"/>
                <a:cs typeface="Consolas" pitchFamily="49" charset="0"/>
              </a:rPr>
              <a:t>vhcl</a:t>
            </a:r>
            <a:r>
              <a:rPr lang="en-US" sz="1800" dirty="0">
                <a:solidFill>
                  <a:schemeClr val="accent5">
                    <a:lumMod val="25000"/>
                  </a:schemeClr>
                </a:solidFill>
                <a:latin typeface="Consolas" pitchFamily="49" charset="0"/>
                <a:cs typeface="Consolas" pitchFamily="49" charset="0"/>
              </a:rPr>
              <a:t>).Count()</a:t>
            </a:r>
          </a:p>
        </p:txBody>
      </p:sp>
    </p:spTree>
    <p:extLst>
      <p:ext uri="{BB962C8B-B14F-4D97-AF65-F5344CB8AC3E}">
        <p14:creationId xmlns:p14="http://schemas.microsoft.com/office/powerpoint/2010/main" val="2362537980"/>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23850" y="3276600"/>
            <a:ext cx="8439150" cy="2819399"/>
          </a:xfrm>
        </p:spPr>
        <p:txBody>
          <a:bodyPr>
            <a:normAutofit/>
          </a:bodyPr>
          <a:lstStyle/>
          <a:p>
            <a:pPr marL="0" indent="0">
              <a:lnSpc>
                <a:spcPct val="150000"/>
              </a:lnSpc>
              <a:buNone/>
            </a:pPr>
            <a:r>
              <a:rPr lang="en-US" sz="1800" dirty="0"/>
              <a:t>“How many </a:t>
            </a:r>
            <a:r>
              <a:rPr lang="en-US" sz="1800" dirty="0">
                <a:solidFill>
                  <a:srgbClr val="FFC000"/>
                </a:solidFill>
              </a:rPr>
              <a:t>trucks (</a:t>
            </a:r>
            <a:r>
              <a:rPr lang="en-US" sz="1800" b="1" dirty="0">
                <a:solidFill>
                  <a:srgbClr val="FFC000"/>
                </a:solidFill>
              </a:rPr>
              <a:t>red cars) </a:t>
            </a:r>
            <a:r>
              <a:rPr lang="en-US" sz="1800" dirty="0"/>
              <a:t>went from right to left in the </a:t>
            </a:r>
            <a:r>
              <a:rPr lang="en-US" sz="1800" u="sng" dirty="0"/>
              <a:t>last</a:t>
            </a:r>
            <a:r>
              <a:rPr lang="en-US" sz="1800" dirty="0"/>
              <a:t> </a:t>
            </a:r>
            <a:r>
              <a:rPr lang="en-US" sz="1800" b="1" dirty="0">
                <a:solidFill>
                  <a:srgbClr val="FFC000"/>
                </a:solidFill>
              </a:rPr>
              <a:t>10 seconds</a:t>
            </a:r>
            <a:r>
              <a:rPr lang="en-US" sz="1800" dirty="0"/>
              <a:t>”?</a:t>
            </a:r>
          </a:p>
          <a:p>
            <a:pPr marL="0" indent="0">
              <a:lnSpc>
                <a:spcPct val="150000"/>
              </a:lnSpc>
              <a:buNone/>
            </a:pPr>
            <a:r>
              <a:rPr lang="en-US" sz="1800" dirty="0"/>
              <a:t>“How many </a:t>
            </a:r>
            <a:r>
              <a:rPr lang="en-US" sz="1800" b="1" dirty="0">
                <a:solidFill>
                  <a:srgbClr val="FFC000"/>
                </a:solidFill>
              </a:rPr>
              <a:t>green cars (= electrical cars) </a:t>
            </a:r>
            <a:r>
              <a:rPr lang="en-US" sz="1800" dirty="0"/>
              <a:t>are passing </a:t>
            </a:r>
            <a:r>
              <a:rPr lang="en-US" sz="1800" u="sng" dirty="0"/>
              <a:t>every</a:t>
            </a:r>
            <a:r>
              <a:rPr lang="en-US" sz="1800" dirty="0"/>
              <a:t> </a:t>
            </a:r>
            <a:r>
              <a:rPr lang="en-US" sz="1800" b="1" dirty="0">
                <a:solidFill>
                  <a:srgbClr val="FFC000"/>
                </a:solidFill>
              </a:rPr>
              <a:t>60 minutes</a:t>
            </a:r>
            <a:r>
              <a:rPr lang="en-US" sz="1800" dirty="0"/>
              <a:t>”?</a:t>
            </a:r>
          </a:p>
          <a:p>
            <a:pPr marL="0" indent="0">
              <a:lnSpc>
                <a:spcPct val="150000"/>
              </a:lnSpc>
              <a:buNone/>
            </a:pPr>
            <a:r>
              <a:rPr lang="en-US" sz="1800" dirty="0"/>
              <a:t>“What is the </a:t>
            </a:r>
            <a:r>
              <a:rPr lang="en-US" sz="1800" b="1" dirty="0">
                <a:solidFill>
                  <a:srgbClr val="FFC000"/>
                </a:solidFill>
              </a:rPr>
              <a:t>running average speed</a:t>
            </a:r>
            <a:r>
              <a:rPr lang="en-US" sz="1800" dirty="0"/>
              <a:t> of cars on the left lane </a:t>
            </a:r>
            <a:r>
              <a:rPr lang="en-US" sz="1800" b="1" dirty="0"/>
              <a:t>compared</a:t>
            </a:r>
            <a:r>
              <a:rPr lang="en-US" sz="1800" dirty="0"/>
              <a:t> to the right lane?</a:t>
            </a:r>
          </a:p>
          <a:p>
            <a:pPr marL="0" indent="0">
              <a:lnSpc>
                <a:spcPct val="150000"/>
              </a:lnSpc>
              <a:buNone/>
            </a:pPr>
            <a:endParaRPr lang="en-US" sz="1800" dirty="0"/>
          </a:p>
        </p:txBody>
      </p:sp>
      <p:sp>
        <p:nvSpPr>
          <p:cNvPr id="2" name="Titel 1"/>
          <p:cNvSpPr>
            <a:spLocks noGrp="1"/>
          </p:cNvSpPr>
          <p:nvPr>
            <p:ph type="title"/>
          </p:nvPr>
        </p:nvSpPr>
        <p:spPr/>
        <p:txBody>
          <a:bodyPr/>
          <a:lstStyle/>
          <a:p>
            <a:r>
              <a:rPr lang="de-DE" dirty="0"/>
              <a:t>Understanding Streaming Data (2)</a:t>
            </a:r>
            <a:endParaRPr lang="en-US" dirty="0"/>
          </a:p>
        </p:txBody>
      </p:sp>
      <p:cxnSp>
        <p:nvCxnSpPr>
          <p:cNvPr id="5" name="Gerade Verbindung 4"/>
          <p:cNvCxnSpPr>
            <a:cxnSpLocks/>
          </p:cNvCxnSpPr>
          <p:nvPr/>
        </p:nvCxnSpPr>
        <p:spPr>
          <a:xfrm>
            <a:off x="0" y="2085125"/>
            <a:ext cx="917138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Gerade Verbindung 5"/>
          <p:cNvCxnSpPr>
            <a:cxnSpLocks/>
          </p:cNvCxnSpPr>
          <p:nvPr/>
        </p:nvCxnSpPr>
        <p:spPr>
          <a:xfrm>
            <a:off x="0" y="2510898"/>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6"/>
          <p:cNvCxnSpPr>
            <a:cxnSpLocks/>
          </p:cNvCxnSpPr>
          <p:nvPr/>
        </p:nvCxnSpPr>
        <p:spPr>
          <a:xfrm>
            <a:off x="0" y="2942946"/>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7"/>
          <p:cNvCxnSpPr>
            <a:cxnSpLocks/>
          </p:cNvCxnSpPr>
          <p:nvPr/>
        </p:nvCxnSpPr>
        <p:spPr>
          <a:xfrm>
            <a:off x="0" y="2294874"/>
            <a:ext cx="9144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Gerade Verbindung 8"/>
          <p:cNvCxnSpPr>
            <a:cxnSpLocks/>
          </p:cNvCxnSpPr>
          <p:nvPr/>
        </p:nvCxnSpPr>
        <p:spPr>
          <a:xfrm>
            <a:off x="0" y="2726922"/>
            <a:ext cx="9144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9171384" y="2139130"/>
            <a:ext cx="162018" cy="10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hteck 10"/>
          <p:cNvSpPr/>
          <p:nvPr/>
        </p:nvSpPr>
        <p:spPr>
          <a:xfrm>
            <a:off x="9171384" y="2348880"/>
            <a:ext cx="162018" cy="10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hteck 17"/>
          <p:cNvSpPr/>
          <p:nvPr/>
        </p:nvSpPr>
        <p:spPr>
          <a:xfrm>
            <a:off x="9486305" y="2132856"/>
            <a:ext cx="162018" cy="10801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hteck 19"/>
          <p:cNvSpPr/>
          <p:nvPr/>
        </p:nvSpPr>
        <p:spPr>
          <a:xfrm>
            <a:off x="10005650" y="2129724"/>
            <a:ext cx="162018" cy="10801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
        <p:nvSpPr>
          <p:cNvPr id="21" name="Rechteck 20"/>
          <p:cNvSpPr/>
          <p:nvPr/>
        </p:nvSpPr>
        <p:spPr>
          <a:xfrm>
            <a:off x="5760132" y="2132856"/>
            <a:ext cx="162018" cy="108012"/>
          </a:xfrm>
          <a:prstGeom prst="rect">
            <a:avLst/>
          </a:prstGeom>
          <a:solidFill>
            <a:srgbClr val="92D05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hteck 18"/>
          <p:cNvSpPr/>
          <p:nvPr/>
        </p:nvSpPr>
        <p:spPr>
          <a:xfrm>
            <a:off x="9762623" y="2126753"/>
            <a:ext cx="162018" cy="108012"/>
          </a:xfrm>
          <a:prstGeom prst="rect">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hteck 26"/>
          <p:cNvSpPr/>
          <p:nvPr/>
        </p:nvSpPr>
        <p:spPr>
          <a:xfrm>
            <a:off x="3599892" y="2132856"/>
            <a:ext cx="162018" cy="10801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hteck 27"/>
          <p:cNvSpPr/>
          <p:nvPr/>
        </p:nvSpPr>
        <p:spPr>
          <a:xfrm>
            <a:off x="2249742" y="2123798"/>
            <a:ext cx="162018" cy="108012"/>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hteck 28"/>
          <p:cNvSpPr/>
          <p:nvPr/>
        </p:nvSpPr>
        <p:spPr>
          <a:xfrm>
            <a:off x="3059832" y="2348880"/>
            <a:ext cx="162018" cy="108012"/>
          </a:xfrm>
          <a:prstGeom prst="rect">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105400"/>
            <a:ext cx="558641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hteck 10"/>
          <p:cNvSpPr/>
          <p:nvPr/>
        </p:nvSpPr>
        <p:spPr>
          <a:xfrm>
            <a:off x="9486305" y="2355168"/>
            <a:ext cx="162018" cy="10801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00"/>
          </a:p>
        </p:txBody>
      </p:sp>
      <p:sp>
        <p:nvSpPr>
          <p:cNvPr id="23" name="Rechteck 10"/>
          <p:cNvSpPr/>
          <p:nvPr/>
        </p:nvSpPr>
        <p:spPr>
          <a:xfrm>
            <a:off x="-351420" y="2566808"/>
            <a:ext cx="162018" cy="10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echteck 10"/>
          <p:cNvSpPr/>
          <p:nvPr/>
        </p:nvSpPr>
        <p:spPr>
          <a:xfrm>
            <a:off x="4193958" y="2566808"/>
            <a:ext cx="162018" cy="1080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5" name="Rechteck 10"/>
          <p:cNvSpPr/>
          <p:nvPr/>
        </p:nvSpPr>
        <p:spPr>
          <a:xfrm>
            <a:off x="-621450" y="2566808"/>
            <a:ext cx="162018" cy="1080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a:p>
        </p:txBody>
      </p:sp>
      <p:sp>
        <p:nvSpPr>
          <p:cNvPr id="26" name="Rechteck 10"/>
          <p:cNvSpPr/>
          <p:nvPr/>
        </p:nvSpPr>
        <p:spPr>
          <a:xfrm>
            <a:off x="-237120" y="2781919"/>
            <a:ext cx="162018" cy="10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hteck 10"/>
          <p:cNvSpPr/>
          <p:nvPr/>
        </p:nvSpPr>
        <p:spPr>
          <a:xfrm>
            <a:off x="-513438" y="2790328"/>
            <a:ext cx="162018" cy="10801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31" name="Rechteck 10"/>
          <p:cNvSpPr/>
          <p:nvPr/>
        </p:nvSpPr>
        <p:spPr>
          <a:xfrm>
            <a:off x="-775262" y="2790328"/>
            <a:ext cx="162018" cy="108012"/>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0000"/>
              </a:solidFill>
            </a:endParaRPr>
          </a:p>
        </p:txBody>
      </p:sp>
      <p:sp>
        <p:nvSpPr>
          <p:cNvPr id="32" name="Rechteck 10"/>
          <p:cNvSpPr/>
          <p:nvPr/>
        </p:nvSpPr>
        <p:spPr>
          <a:xfrm>
            <a:off x="-997683" y="2790328"/>
            <a:ext cx="162018" cy="10801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800">
              <a:solidFill>
                <a:srgbClr val="FF0000"/>
              </a:solidFill>
            </a:endParaRPr>
          </a:p>
        </p:txBody>
      </p:sp>
      <p:sp>
        <p:nvSpPr>
          <p:cNvPr id="33" name="Rechteck 10"/>
          <p:cNvSpPr/>
          <p:nvPr/>
        </p:nvSpPr>
        <p:spPr>
          <a:xfrm>
            <a:off x="6138174" y="2781919"/>
            <a:ext cx="162018" cy="108012"/>
          </a:xfrm>
          <a:prstGeom prst="rect">
            <a:avLst/>
          </a:prstGeom>
          <a:solidFill>
            <a:srgbClr val="FF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34" name="Rechteck 10"/>
          <p:cNvSpPr/>
          <p:nvPr/>
        </p:nvSpPr>
        <p:spPr>
          <a:xfrm>
            <a:off x="3433517" y="2781919"/>
            <a:ext cx="162018" cy="108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12575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repeatCount="indefinite" fill="hold" grpId="0" nodeType="clickEffect">
                                  <p:stCondLst>
                                    <p:cond delay="0"/>
                                  </p:stCondLst>
                                  <p:childTnLst>
                                    <p:animMotion origin="layout" path="M 1.38889E-6 -2.03609E-6 L -1.02761 -0.00115 " pathEditMode="fixed" rAng="0" ptsTypes="AA">
                                      <p:cBhvr>
                                        <p:cTn id="6" dur="3000" fill="hold"/>
                                        <p:tgtEl>
                                          <p:spTgt spid="10"/>
                                        </p:tgtEl>
                                        <p:attrNameLst>
                                          <p:attrName>ppt_x</p:attrName>
                                          <p:attrName>ppt_y</p:attrName>
                                        </p:attrNameLst>
                                      </p:cBhvr>
                                      <p:rCtr x="-51389" y="-69"/>
                                    </p:animMotion>
                                  </p:childTnLst>
                                  <p:subTnLst>
                                    <p:set>
                                      <p:cBhvr override="childStyle">
                                        <p:cTn dur="1" fill="hold" display="0" masterRel="sameClick" afterEffect="1">
                                          <p:stCondLst>
                                            <p:cond evt="end" delay="0">
                                              <p:tn val="5"/>
                                            </p:cond>
                                          </p:stCondLst>
                                        </p:cTn>
                                        <p:tgtEl>
                                          <p:spTgt spid="10"/>
                                        </p:tgtEl>
                                        <p:attrNameLst>
                                          <p:attrName>style.visibility</p:attrName>
                                        </p:attrNameLst>
                                      </p:cBhvr>
                                      <p:to>
                                        <p:strVal val="hidden"/>
                                      </p:to>
                                    </p:set>
                                  </p:subTnLst>
                                </p:cTn>
                              </p:par>
                              <p:par>
                                <p:cTn id="7" presetID="42" presetClass="path" presetSubtype="0" repeatCount="indefinite" fill="hold" grpId="0" nodeType="withEffect">
                                  <p:stCondLst>
                                    <p:cond delay="0"/>
                                  </p:stCondLst>
                                  <p:childTnLst>
                                    <p:animMotion origin="layout" path="M 1.38889E-6 -1.31883E-6 L -1.02761 -0.00324 " pathEditMode="relative" rAng="0" ptsTypes="AA">
                                      <p:cBhvr>
                                        <p:cTn id="8" dur="2000" fill="hold"/>
                                        <p:tgtEl>
                                          <p:spTgt spid="11"/>
                                        </p:tgtEl>
                                        <p:attrNameLst>
                                          <p:attrName>ppt_x</p:attrName>
                                          <p:attrName>ppt_y</p:attrName>
                                        </p:attrNameLst>
                                      </p:cBhvr>
                                      <p:rCtr x="-51389" y="-162"/>
                                    </p:animMotion>
                                  </p:childTnLst>
                                  <p:subTnLst>
                                    <p:set>
                                      <p:cBhvr override="childStyle">
                                        <p:cTn dur="1" fill="hold" display="0" masterRel="sameClick" afterEffect="1">
                                          <p:stCondLst>
                                            <p:cond evt="end" delay="0">
                                              <p:tn val="7"/>
                                            </p:cond>
                                          </p:stCondLst>
                                        </p:cTn>
                                        <p:tgtEl>
                                          <p:spTgt spid="11"/>
                                        </p:tgtEl>
                                        <p:attrNameLst>
                                          <p:attrName>style.visibility</p:attrName>
                                        </p:attrNameLst>
                                      </p:cBhvr>
                                      <p:to>
                                        <p:strVal val="hidden"/>
                                      </p:to>
                                    </p:set>
                                  </p:subTnLst>
                                </p:cTn>
                              </p:par>
                              <p:par>
                                <p:cTn id="9" presetID="42" presetClass="path" presetSubtype="0" repeatCount="indefinite" fill="hold" grpId="0" nodeType="withEffect">
                                  <p:stCondLst>
                                    <p:cond delay="300"/>
                                  </p:stCondLst>
                                  <p:childTnLst>
                                    <p:animMotion origin="layout" path="M -1.94444E-6 -3.78991E-6 L -1.07344 0.00024 " pathEditMode="relative" rAng="0" ptsTypes="AA">
                                      <p:cBhvr>
                                        <p:cTn id="10" dur="3250" fill="hold"/>
                                        <p:tgtEl>
                                          <p:spTgt spid="18"/>
                                        </p:tgtEl>
                                        <p:attrNameLst>
                                          <p:attrName>ppt_x</p:attrName>
                                          <p:attrName>ppt_y</p:attrName>
                                        </p:attrNameLst>
                                      </p:cBhvr>
                                      <p:rCtr x="-53681" y="0"/>
                                    </p:animMotion>
                                  </p:childTnLst>
                                  <p:subTnLst>
                                    <p:set>
                                      <p:cBhvr override="childStyle">
                                        <p:cTn dur="1" fill="hold" display="0" masterRel="sameClick" afterEffect="1">
                                          <p:stCondLst>
                                            <p:cond evt="end" delay="0">
                                              <p:tn val="9"/>
                                            </p:cond>
                                          </p:stCondLst>
                                        </p:cTn>
                                        <p:tgtEl>
                                          <p:spTgt spid="18"/>
                                        </p:tgtEl>
                                        <p:attrNameLst>
                                          <p:attrName>style.visibility</p:attrName>
                                        </p:attrNameLst>
                                      </p:cBhvr>
                                      <p:to>
                                        <p:strVal val="hidden"/>
                                      </p:to>
                                    </p:set>
                                  </p:subTnLst>
                                </p:cTn>
                              </p:par>
                              <p:par>
                                <p:cTn id="11" presetID="42" presetClass="path" presetSubtype="0" repeatCount="indefinite" fill="hold" grpId="0" nodeType="withEffect">
                                  <p:stCondLst>
                                    <p:cond delay="600"/>
                                  </p:stCondLst>
                                  <p:childTnLst>
                                    <p:animMotion origin="layout" path="M -3.33333E-6 -1.2957E-7 L -1.11389 0.00486 " pathEditMode="relative" rAng="0" ptsTypes="AA">
                                      <p:cBhvr>
                                        <p:cTn id="12" dur="3500" fill="hold"/>
                                        <p:tgtEl>
                                          <p:spTgt spid="19"/>
                                        </p:tgtEl>
                                        <p:attrNameLst>
                                          <p:attrName>ppt_x</p:attrName>
                                          <p:attrName>ppt_y</p:attrName>
                                        </p:attrNameLst>
                                      </p:cBhvr>
                                      <p:rCtr x="-55694" y="231"/>
                                    </p:animMotion>
                                  </p:childTnLst>
                                  <p:subTnLst>
                                    <p:set>
                                      <p:cBhvr override="childStyle">
                                        <p:cTn dur="1" fill="hold" display="0" masterRel="sameClick" afterEffect="1">
                                          <p:stCondLst>
                                            <p:cond evt="end" delay="0">
                                              <p:tn val="11"/>
                                            </p:cond>
                                          </p:stCondLst>
                                        </p:cTn>
                                        <p:tgtEl>
                                          <p:spTgt spid="19"/>
                                        </p:tgtEl>
                                        <p:attrNameLst>
                                          <p:attrName>style.visibility</p:attrName>
                                        </p:attrNameLst>
                                      </p:cBhvr>
                                      <p:to>
                                        <p:strVal val="hidden"/>
                                      </p:to>
                                    </p:set>
                                  </p:subTnLst>
                                </p:cTn>
                              </p:par>
                              <p:par>
                                <p:cTn id="13" presetID="42" presetClass="path" presetSubtype="0" repeatCount="indefinite" fill="hold" grpId="0" nodeType="withEffect">
                                  <p:stCondLst>
                                    <p:cond delay="900"/>
                                  </p:stCondLst>
                                  <p:childTnLst>
                                    <p:animMotion origin="layout" path="M 2.22222E-6 2.98936E-6 L -1.15209 2.98936E-6 " pathEditMode="relative" rAng="0" ptsTypes="AA">
                                      <p:cBhvr>
                                        <p:cTn id="14" dur="3500" fill="hold"/>
                                        <p:tgtEl>
                                          <p:spTgt spid="20"/>
                                        </p:tgtEl>
                                        <p:attrNameLst>
                                          <p:attrName>ppt_x</p:attrName>
                                          <p:attrName>ppt_y</p:attrName>
                                        </p:attrNameLst>
                                      </p:cBhvr>
                                      <p:rCtr x="-57604" y="0"/>
                                    </p:animMotion>
                                  </p:childTnLst>
                                  <p:subTnLst>
                                    <p:set>
                                      <p:cBhvr override="childStyle">
                                        <p:cTn dur="1" fill="hold" display="0" masterRel="sameClick" afterEffect="1">
                                          <p:stCondLst>
                                            <p:cond evt="end" delay="0">
                                              <p:tn val="13"/>
                                            </p:cond>
                                          </p:stCondLst>
                                        </p:cTn>
                                        <p:tgtEl>
                                          <p:spTgt spid="20"/>
                                        </p:tgtEl>
                                        <p:attrNameLst>
                                          <p:attrName>style.visibility</p:attrName>
                                        </p:attrNameLst>
                                      </p:cBhvr>
                                      <p:to>
                                        <p:strVal val="hidden"/>
                                      </p:to>
                                    </p:set>
                                  </p:subTnLst>
                                </p:cTn>
                              </p:par>
                              <p:par>
                                <p:cTn id="15" presetID="42" presetClass="path" presetSubtype="0" fill="hold" grpId="0" nodeType="withEffect">
                                  <p:stCondLst>
                                    <p:cond delay="0"/>
                                  </p:stCondLst>
                                  <p:childTnLst>
                                    <p:animMotion origin="layout" path="M 5.55556E-7 0.00024 L -0.69688 0.00047 " pathEditMode="relative" rAng="0" ptsTypes="AA">
                                      <p:cBhvr>
                                        <p:cTn id="16" dur="2000" fill="hold"/>
                                        <p:tgtEl>
                                          <p:spTgt spid="21"/>
                                        </p:tgtEl>
                                        <p:attrNameLst>
                                          <p:attrName>ppt_x</p:attrName>
                                          <p:attrName>ppt_y</p:attrName>
                                        </p:attrNameLst>
                                      </p:cBhvr>
                                      <p:rCtr x="-34844" y="0"/>
                                    </p:animMotion>
                                  </p:childTnLst>
                                  <p:subTnLst>
                                    <p:set>
                                      <p:cBhvr override="childStyle">
                                        <p:cTn dur="1" fill="hold" display="0" masterRel="sameClick" afterEffect="1">
                                          <p:stCondLst>
                                            <p:cond evt="end" delay="0">
                                              <p:tn val="15"/>
                                            </p:cond>
                                          </p:stCondLst>
                                        </p:cTn>
                                        <p:tgtEl>
                                          <p:spTgt spid="21"/>
                                        </p:tgtEl>
                                        <p:attrNameLst>
                                          <p:attrName>style.visibility</p:attrName>
                                        </p:attrNameLst>
                                      </p:cBhvr>
                                      <p:to>
                                        <p:strVal val="hidden"/>
                                      </p:to>
                                    </p:set>
                                  </p:subTnLst>
                                </p:cTn>
                              </p:par>
                              <p:par>
                                <p:cTn id="17" presetID="42" presetClass="path" presetSubtype="0" fill="hold" grpId="0" nodeType="withEffect">
                                  <p:stCondLst>
                                    <p:cond delay="0"/>
                                  </p:stCondLst>
                                  <p:childTnLst>
                                    <p:animMotion origin="layout" path="M 1.11111E-6 -3.78991E-6 L -0.38195 0.00024 " pathEditMode="relative" rAng="0" ptsTypes="AA">
                                      <p:cBhvr>
                                        <p:cTn id="18" dur="1500" fill="hold"/>
                                        <p:tgtEl>
                                          <p:spTgt spid="27"/>
                                        </p:tgtEl>
                                        <p:attrNameLst>
                                          <p:attrName>ppt_x</p:attrName>
                                          <p:attrName>ppt_y</p:attrName>
                                        </p:attrNameLst>
                                      </p:cBhvr>
                                      <p:rCtr x="-19097" y="0"/>
                                    </p:animMotion>
                                  </p:childTnLst>
                                  <p:subTnLst>
                                    <p:set>
                                      <p:cBhvr override="childStyle">
                                        <p:cTn dur="1" fill="hold" display="0" masterRel="sameClick" afterEffect="1">
                                          <p:stCondLst>
                                            <p:cond evt="end" delay="0">
                                              <p:tn val="17"/>
                                            </p:cond>
                                          </p:stCondLst>
                                        </p:cTn>
                                        <p:tgtEl>
                                          <p:spTgt spid="27"/>
                                        </p:tgtEl>
                                        <p:attrNameLst>
                                          <p:attrName>style.visibility</p:attrName>
                                        </p:attrNameLst>
                                      </p:cBhvr>
                                      <p:to>
                                        <p:strVal val="hidden"/>
                                      </p:to>
                                    </p:set>
                                  </p:subTnLst>
                                </p:cTn>
                              </p:par>
                              <p:par>
                                <p:cTn id="19" presetID="42" presetClass="path" presetSubtype="0" fill="hold" grpId="0" nodeType="withEffect">
                                  <p:stCondLst>
                                    <p:cond delay="0"/>
                                  </p:stCondLst>
                                  <p:childTnLst>
                                    <p:animMotion origin="layout" path="M -3.88889E-6 -4.16937E-6 L -0.18507 0.00186 " pathEditMode="relative" rAng="0" ptsTypes="AA">
                                      <p:cBhvr>
                                        <p:cTn id="20" dur="1000" fill="hold"/>
                                        <p:tgtEl>
                                          <p:spTgt spid="28"/>
                                        </p:tgtEl>
                                        <p:attrNameLst>
                                          <p:attrName>ppt_x</p:attrName>
                                          <p:attrName>ppt_y</p:attrName>
                                        </p:attrNameLst>
                                      </p:cBhvr>
                                      <p:rCtr x="-9253" y="93"/>
                                    </p:animMotion>
                                  </p:childTnLst>
                                  <p:subTnLst>
                                    <p:set>
                                      <p:cBhvr override="childStyle">
                                        <p:cTn dur="1" fill="hold" display="0" masterRel="sameClick" afterEffect="1">
                                          <p:stCondLst>
                                            <p:cond evt="end" delay="0">
                                              <p:tn val="19"/>
                                            </p:cond>
                                          </p:stCondLst>
                                        </p:cTn>
                                        <p:tgtEl>
                                          <p:spTgt spid="28"/>
                                        </p:tgtEl>
                                        <p:attrNameLst>
                                          <p:attrName>style.visibility</p:attrName>
                                        </p:attrNameLst>
                                      </p:cBhvr>
                                      <p:to>
                                        <p:strVal val="hidden"/>
                                      </p:to>
                                    </p:set>
                                  </p:subTnLst>
                                </p:cTn>
                              </p:par>
                              <p:par>
                                <p:cTn id="21" presetID="42" presetClass="path" presetSubtype="0" fill="hold" grpId="0" nodeType="withEffect">
                                  <p:stCondLst>
                                    <p:cond delay="0"/>
                                  </p:stCondLst>
                                  <p:childTnLst>
                                    <p:animMotion origin="layout" path="M 5.55556E-7 -3.92411E-6 L -0.29132 -3.92411E-6 " pathEditMode="relative" rAng="0" ptsTypes="AA">
                                      <p:cBhvr>
                                        <p:cTn id="22" dur="1000" fill="hold"/>
                                        <p:tgtEl>
                                          <p:spTgt spid="29"/>
                                        </p:tgtEl>
                                        <p:attrNameLst>
                                          <p:attrName>ppt_x</p:attrName>
                                          <p:attrName>ppt_y</p:attrName>
                                        </p:attrNameLst>
                                      </p:cBhvr>
                                      <p:rCtr x="-14566" y="0"/>
                                    </p:animMotion>
                                  </p:childTnLst>
                                  <p:subTnLst>
                                    <p:set>
                                      <p:cBhvr override="childStyle">
                                        <p:cTn dur="1" fill="hold" display="0" masterRel="sameClick" afterEffect="1">
                                          <p:stCondLst>
                                            <p:cond evt="end" delay="0">
                                              <p:tn val="21"/>
                                            </p:cond>
                                          </p:stCondLst>
                                        </p:cTn>
                                        <p:tgtEl>
                                          <p:spTgt spid="29"/>
                                        </p:tgtEl>
                                        <p:attrNameLst>
                                          <p:attrName>style.visibility</p:attrName>
                                        </p:attrNameLst>
                                      </p:cBhvr>
                                      <p:to>
                                        <p:strVal val="hidden"/>
                                      </p:to>
                                    </p:set>
                                  </p:subTnLst>
                                </p:cTn>
                              </p:par>
                              <p:par>
                                <p:cTn id="23" presetID="42" presetClass="path" presetSubtype="0" repeatCount="indefinite" fill="hold" grpId="0" nodeType="withEffect">
                                  <p:stCondLst>
                                    <p:cond delay="0"/>
                                  </p:stCondLst>
                                  <p:childTnLst>
                                    <p:animMotion origin="layout" path="M -1.94444E-6 -3.7037E-7 L -1.08142 -0.00116 " pathEditMode="relative" rAng="0" ptsTypes="AA">
                                      <p:cBhvr>
                                        <p:cTn id="24" dur="2100" fill="hold"/>
                                        <p:tgtEl>
                                          <p:spTgt spid="22"/>
                                        </p:tgtEl>
                                        <p:attrNameLst>
                                          <p:attrName>ppt_x</p:attrName>
                                          <p:attrName>ppt_y</p:attrName>
                                        </p:attrNameLst>
                                      </p:cBhvr>
                                      <p:rCtr x="-54080" y="-69"/>
                                    </p:animMotion>
                                  </p:childTnLst>
                                  <p:subTnLst>
                                    <p:set>
                                      <p:cBhvr override="childStyle">
                                        <p:cTn dur="1" fill="hold" display="0" masterRel="sameClick" afterEffect="1">
                                          <p:stCondLst>
                                            <p:cond evt="end" delay="0">
                                              <p:tn val="23"/>
                                            </p:cond>
                                          </p:stCondLst>
                                        </p:cTn>
                                        <p:tgtEl>
                                          <p:spTgt spid="22"/>
                                        </p:tgtEl>
                                        <p:attrNameLst>
                                          <p:attrName>style.visibility</p:attrName>
                                        </p:attrNameLst>
                                      </p:cBhvr>
                                      <p:to>
                                        <p:strVal val="hidden"/>
                                      </p:to>
                                    </p:set>
                                  </p:subTnLst>
                                </p:cTn>
                              </p:par>
                              <p:par>
                                <p:cTn id="25" presetID="42" presetClass="path" presetSubtype="0" repeatCount="indefinite" fill="hold" grpId="0" nodeType="withEffect">
                                  <p:stCondLst>
                                    <p:cond delay="0"/>
                                  </p:stCondLst>
                                  <p:childTnLst>
                                    <p:animMotion origin="layout" path="M -3.33333E-6 -2.59259E-6 L 1.06302 -2.59259E-6 " pathEditMode="relative" rAng="0" ptsTypes="AA">
                                      <p:cBhvr>
                                        <p:cTn id="26" dur="2000" fill="hold"/>
                                        <p:tgtEl>
                                          <p:spTgt spid="23"/>
                                        </p:tgtEl>
                                        <p:attrNameLst>
                                          <p:attrName>ppt_x</p:attrName>
                                          <p:attrName>ppt_y</p:attrName>
                                        </p:attrNameLst>
                                      </p:cBhvr>
                                      <p:rCtr x="53142" y="0"/>
                                    </p:animMotion>
                                  </p:childTnLst>
                                  <p:subTnLst>
                                    <p:set>
                                      <p:cBhvr override="childStyle">
                                        <p:cTn dur="1" fill="hold" display="0" masterRel="sameClick" afterEffect="1">
                                          <p:stCondLst>
                                            <p:cond evt="end" delay="0">
                                              <p:tn val="25"/>
                                            </p:cond>
                                          </p:stCondLst>
                                        </p:cTn>
                                        <p:tgtEl>
                                          <p:spTgt spid="23"/>
                                        </p:tgtEl>
                                        <p:attrNameLst>
                                          <p:attrName>style.visibility</p:attrName>
                                        </p:attrNameLst>
                                      </p:cBhvr>
                                      <p:to>
                                        <p:strVal val="hidden"/>
                                      </p:to>
                                    </p:set>
                                  </p:subTnLst>
                                </p:cTn>
                              </p:par>
                              <p:par>
                                <p:cTn id="27" presetID="42" presetClass="path" presetSubtype="0" fill="hold" grpId="0" nodeType="withEffect">
                                  <p:stCondLst>
                                    <p:cond delay="0"/>
                                  </p:stCondLst>
                                  <p:childTnLst>
                                    <p:animMotion origin="layout" path="M -0.00538 -4.07407E-6 L 0.60503 -0.00023 " pathEditMode="relative" rAng="0" ptsTypes="AA">
                                      <p:cBhvr>
                                        <p:cTn id="28" dur="1000" fill="hold"/>
                                        <p:tgtEl>
                                          <p:spTgt spid="24"/>
                                        </p:tgtEl>
                                        <p:attrNameLst>
                                          <p:attrName>ppt_x</p:attrName>
                                          <p:attrName>ppt_y</p:attrName>
                                        </p:attrNameLst>
                                      </p:cBhvr>
                                      <p:rCtr x="30521" y="-23"/>
                                    </p:animMotion>
                                  </p:childTnLst>
                                  <p:subTnLst>
                                    <p:set>
                                      <p:cBhvr override="childStyle">
                                        <p:cTn dur="1" fill="hold" display="0" masterRel="sameClick" afterEffect="1">
                                          <p:stCondLst>
                                            <p:cond evt="end" delay="0">
                                              <p:tn val="27"/>
                                            </p:cond>
                                          </p:stCondLst>
                                        </p:cTn>
                                        <p:tgtEl>
                                          <p:spTgt spid="24"/>
                                        </p:tgtEl>
                                        <p:attrNameLst>
                                          <p:attrName>style.visibility</p:attrName>
                                        </p:attrNameLst>
                                      </p:cBhvr>
                                      <p:to>
                                        <p:strVal val="hidden"/>
                                      </p:to>
                                    </p:set>
                                  </p:subTnLst>
                                </p:cTn>
                              </p:par>
                              <p:par>
                                <p:cTn id="29" presetID="42" presetClass="path" presetSubtype="0" repeatCount="indefinite" fill="hold" grpId="0" nodeType="withEffect">
                                  <p:stCondLst>
                                    <p:cond delay="0"/>
                                  </p:stCondLst>
                                  <p:childTnLst>
                                    <p:animMotion origin="layout" path="M -5.55556E-7 -0.00023 L 1.10642 -0.00046 " pathEditMode="relative" rAng="0" ptsTypes="AA">
                                      <p:cBhvr>
                                        <p:cTn id="30" dur="2100" fill="hold"/>
                                        <p:tgtEl>
                                          <p:spTgt spid="25"/>
                                        </p:tgtEl>
                                        <p:attrNameLst>
                                          <p:attrName>ppt_x</p:attrName>
                                          <p:attrName>ppt_y</p:attrName>
                                        </p:attrNameLst>
                                      </p:cBhvr>
                                      <p:rCtr x="55313" y="-23"/>
                                    </p:animMotion>
                                  </p:childTnLst>
                                  <p:subTnLst>
                                    <p:set>
                                      <p:cBhvr override="childStyle">
                                        <p:cTn dur="1" fill="hold" display="0" masterRel="sameClick" afterEffect="1">
                                          <p:stCondLst>
                                            <p:cond evt="end" delay="0">
                                              <p:tn val="29"/>
                                            </p:cond>
                                          </p:stCondLst>
                                        </p:cTn>
                                        <p:tgtEl>
                                          <p:spTgt spid="25"/>
                                        </p:tgtEl>
                                        <p:attrNameLst>
                                          <p:attrName>style.visibility</p:attrName>
                                        </p:attrNameLst>
                                      </p:cBhvr>
                                      <p:to>
                                        <p:strVal val="hidden"/>
                                      </p:to>
                                    </p:set>
                                  </p:subTnLst>
                                </p:cTn>
                              </p:par>
                              <p:par>
                                <p:cTn id="31" presetID="42" presetClass="path" presetSubtype="0" repeatCount="indefinite" fill="hold" grpId="0" nodeType="withEffect">
                                  <p:stCondLst>
                                    <p:cond delay="0"/>
                                  </p:stCondLst>
                                  <p:childTnLst>
                                    <p:animMotion origin="layout" path="M -3.33333E-6 -2.59259E-6 L 1.06302 -2.59259E-6 " pathEditMode="relative" rAng="0" ptsTypes="AA">
                                      <p:cBhvr>
                                        <p:cTn id="32" dur="3000" fill="hold"/>
                                        <p:tgtEl>
                                          <p:spTgt spid="26"/>
                                        </p:tgtEl>
                                        <p:attrNameLst>
                                          <p:attrName>ppt_x</p:attrName>
                                          <p:attrName>ppt_y</p:attrName>
                                        </p:attrNameLst>
                                      </p:cBhvr>
                                      <p:rCtr x="53142" y="0"/>
                                    </p:animMotion>
                                  </p:childTnLst>
                                  <p:subTnLst>
                                    <p:set>
                                      <p:cBhvr override="childStyle">
                                        <p:cTn dur="1" fill="hold" display="0" masterRel="sameClick" afterEffect="1">
                                          <p:stCondLst>
                                            <p:cond evt="end" delay="0">
                                              <p:tn val="31"/>
                                            </p:cond>
                                          </p:stCondLst>
                                        </p:cTn>
                                        <p:tgtEl>
                                          <p:spTgt spid="26"/>
                                        </p:tgtEl>
                                        <p:attrNameLst>
                                          <p:attrName>style.visibility</p:attrName>
                                        </p:attrNameLst>
                                      </p:cBhvr>
                                      <p:to>
                                        <p:strVal val="hidden"/>
                                      </p:to>
                                    </p:set>
                                  </p:subTnLst>
                                </p:cTn>
                              </p:par>
                              <p:par>
                                <p:cTn id="33" presetID="42" presetClass="path" presetSubtype="0" repeatCount="indefinite" fill="hold" grpId="0" nodeType="withEffect">
                                  <p:stCondLst>
                                    <p:cond delay="0"/>
                                  </p:stCondLst>
                                  <p:childTnLst>
                                    <p:animMotion origin="layout" path="M 8.33333E-7 -2.59259E-6 L 1.10642 -0.00185 " pathEditMode="relative" rAng="0" ptsTypes="AA">
                                      <p:cBhvr>
                                        <p:cTn id="34" dur="3250" fill="hold"/>
                                        <p:tgtEl>
                                          <p:spTgt spid="30"/>
                                        </p:tgtEl>
                                        <p:attrNameLst>
                                          <p:attrName>ppt_x</p:attrName>
                                          <p:attrName>ppt_y</p:attrName>
                                        </p:attrNameLst>
                                      </p:cBhvr>
                                      <p:rCtr x="55313" y="-93"/>
                                    </p:animMotion>
                                  </p:childTnLst>
                                  <p:subTnLst>
                                    <p:set>
                                      <p:cBhvr override="childStyle">
                                        <p:cTn dur="1" fill="hold" display="0" masterRel="sameClick" afterEffect="1">
                                          <p:stCondLst>
                                            <p:cond evt="end" delay="0">
                                              <p:tn val="33"/>
                                            </p:cond>
                                          </p:stCondLst>
                                        </p:cTn>
                                        <p:tgtEl>
                                          <p:spTgt spid="30"/>
                                        </p:tgtEl>
                                        <p:attrNameLst>
                                          <p:attrName>style.visibility</p:attrName>
                                        </p:attrNameLst>
                                      </p:cBhvr>
                                      <p:to>
                                        <p:strVal val="hidden"/>
                                      </p:to>
                                    </p:set>
                                  </p:subTnLst>
                                </p:cTn>
                              </p:par>
                              <p:par>
                                <p:cTn id="35" presetID="42" presetClass="path" presetSubtype="0" repeatCount="indefinite" fill="hold" grpId="0" nodeType="withEffect">
                                  <p:stCondLst>
                                    <p:cond delay="0"/>
                                  </p:stCondLst>
                                  <p:childTnLst>
                                    <p:animMotion origin="layout" path="M -4.72222E-6 -2.59259E-6 L 1.13664 -0.00185 " pathEditMode="relative" rAng="0" ptsTypes="AA">
                                      <p:cBhvr>
                                        <p:cTn id="36" dur="3400" fill="hold"/>
                                        <p:tgtEl>
                                          <p:spTgt spid="31"/>
                                        </p:tgtEl>
                                        <p:attrNameLst>
                                          <p:attrName>ppt_x</p:attrName>
                                          <p:attrName>ppt_y</p:attrName>
                                        </p:attrNameLst>
                                      </p:cBhvr>
                                      <p:rCtr x="56823" y="-93"/>
                                    </p:animMotion>
                                  </p:childTnLst>
                                  <p:subTnLst>
                                    <p:set>
                                      <p:cBhvr override="childStyle">
                                        <p:cTn dur="1" fill="hold" display="0" masterRel="sameClick" afterEffect="1">
                                          <p:stCondLst>
                                            <p:cond evt="end" delay="0">
                                              <p:tn val="35"/>
                                            </p:cond>
                                          </p:stCondLst>
                                        </p:cTn>
                                        <p:tgtEl>
                                          <p:spTgt spid="31"/>
                                        </p:tgtEl>
                                        <p:attrNameLst>
                                          <p:attrName>style.visibility</p:attrName>
                                        </p:attrNameLst>
                                      </p:cBhvr>
                                      <p:to>
                                        <p:strVal val="hidden"/>
                                      </p:to>
                                    </p:set>
                                  </p:subTnLst>
                                </p:cTn>
                              </p:par>
                              <p:par>
                                <p:cTn id="37" presetID="42" presetClass="path" presetSubtype="0" repeatCount="indefinite" fill="hold" grpId="0" nodeType="withEffect">
                                  <p:stCondLst>
                                    <p:cond delay="0"/>
                                  </p:stCondLst>
                                  <p:childTnLst>
                                    <p:animMotion origin="layout" path="M 5.55556E-7 4.80111E-6 L 1.19288 -0.00185 " pathEditMode="relative" rAng="0" ptsTypes="AA">
                                      <p:cBhvr>
                                        <p:cTn id="38" dur="3500" fill="hold"/>
                                        <p:tgtEl>
                                          <p:spTgt spid="32"/>
                                        </p:tgtEl>
                                        <p:attrNameLst>
                                          <p:attrName>ppt_x</p:attrName>
                                          <p:attrName>ppt_y</p:attrName>
                                        </p:attrNameLst>
                                      </p:cBhvr>
                                      <p:rCtr x="59635" y="-93"/>
                                    </p:animMotion>
                                  </p:childTnLst>
                                  <p:subTnLst>
                                    <p:set>
                                      <p:cBhvr override="childStyle">
                                        <p:cTn dur="1" fill="hold" display="0" masterRel="sameClick" afterEffect="1">
                                          <p:stCondLst>
                                            <p:cond evt="end" delay="0">
                                              <p:tn val="37"/>
                                            </p:cond>
                                          </p:stCondLst>
                                        </p:cTn>
                                        <p:tgtEl>
                                          <p:spTgt spid="32"/>
                                        </p:tgtEl>
                                        <p:attrNameLst>
                                          <p:attrName>style.visibility</p:attrName>
                                        </p:attrNameLst>
                                      </p:cBhvr>
                                      <p:to>
                                        <p:strVal val="hidden"/>
                                      </p:to>
                                    </p:set>
                                  </p:subTnLst>
                                </p:cTn>
                              </p:par>
                              <p:par>
                                <p:cTn id="39" presetID="42" presetClass="path" presetSubtype="0" fill="hold" grpId="0" nodeType="withEffect">
                                  <p:stCondLst>
                                    <p:cond delay="0"/>
                                  </p:stCondLst>
                                  <p:childTnLst>
                                    <p:animMotion origin="layout" path="M -4.16667E-6 3.67253E-6 L 0.27969 -0.00023 " pathEditMode="relative" rAng="0" ptsTypes="AA">
                                      <p:cBhvr>
                                        <p:cTn id="40" dur="2000" fill="hold"/>
                                        <p:tgtEl>
                                          <p:spTgt spid="33"/>
                                        </p:tgtEl>
                                        <p:attrNameLst>
                                          <p:attrName>ppt_x</p:attrName>
                                          <p:attrName>ppt_y</p:attrName>
                                        </p:attrNameLst>
                                      </p:cBhvr>
                                      <p:rCtr x="13976" y="-23"/>
                                    </p:animMotion>
                                  </p:childTnLst>
                                  <p:subTnLst>
                                    <p:set>
                                      <p:cBhvr override="childStyle">
                                        <p:cTn dur="1" fill="hold" display="0" masterRel="sameClick" afterEffect="1">
                                          <p:stCondLst>
                                            <p:cond evt="end" delay="0">
                                              <p:tn val="39"/>
                                            </p:cond>
                                          </p:stCondLst>
                                        </p:cTn>
                                        <p:tgtEl>
                                          <p:spTgt spid="33"/>
                                        </p:tgtEl>
                                        <p:attrNameLst>
                                          <p:attrName>style.visibility</p:attrName>
                                        </p:attrNameLst>
                                      </p:cBhvr>
                                      <p:to>
                                        <p:strVal val="hidden"/>
                                      </p:to>
                                    </p:set>
                                  </p:subTnLst>
                                </p:cTn>
                              </p:par>
                              <p:par>
                                <p:cTn id="41" presetID="42" presetClass="path" presetSubtype="0" fill="hold" grpId="0" nodeType="withEffect">
                                  <p:stCondLst>
                                    <p:cond delay="0"/>
                                  </p:stCondLst>
                                  <p:childTnLst>
                                    <p:animMotion origin="layout" path="M -3.33333E-6 3.67253E-6 L 0.67396 -0.00023 " pathEditMode="relative" rAng="0" ptsTypes="AA">
                                      <p:cBhvr>
                                        <p:cTn id="42" dur="2000" fill="hold"/>
                                        <p:tgtEl>
                                          <p:spTgt spid="34"/>
                                        </p:tgtEl>
                                        <p:attrNameLst>
                                          <p:attrName>ppt_x</p:attrName>
                                          <p:attrName>ppt_y</p:attrName>
                                        </p:attrNameLst>
                                      </p:cBhvr>
                                      <p:rCtr x="33698" y="-23"/>
                                    </p:animMotion>
                                  </p:childTnLst>
                                  <p:subTnLst>
                                    <p:set>
                                      <p:cBhvr override="childStyle">
                                        <p:cTn dur="1" fill="hold" display="0" masterRel="sameClick" afterEffect="1">
                                          <p:stCondLst>
                                            <p:cond evt="end" delay="0">
                                              <p:tn val="41"/>
                                            </p:cond>
                                          </p:stCondLst>
                                        </p:cTn>
                                        <p:tgtEl>
                                          <p:spTgt spid="3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1" grpId="0" animBg="1"/>
      <p:bldP spid="18" grpId="0" animBg="1"/>
      <p:bldP spid="20" grpId="0" animBg="1"/>
      <p:bldP spid="21" grpId="0" animBg="1"/>
      <p:bldP spid="19" grpId="0" animBg="1"/>
      <p:bldP spid="27" grpId="0" animBg="1"/>
      <p:bldP spid="28" grpId="0" animBg="1"/>
      <p:bldP spid="29" grpId="0" animBg="1"/>
      <p:bldP spid="22" grpId="0" animBg="1"/>
      <p:bldP spid="23" grpId="0" animBg="1"/>
      <p:bldP spid="24" grpId="0" animBg="1"/>
      <p:bldP spid="25" grpId="0" animBg="1"/>
      <p:bldP spid="26" grpId="0" animBg="1"/>
      <p:bldP spid="30" grpId="0" animBg="1"/>
      <p:bldP spid="31"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50512-385A-48D7-B1EB-8853C3B7B5DD}"/>
              </a:ext>
            </a:extLst>
          </p:cNvPr>
          <p:cNvSpPr>
            <a:spLocks noGrp="1"/>
          </p:cNvSpPr>
          <p:nvPr>
            <p:ph idx="1"/>
          </p:nvPr>
        </p:nvSpPr>
        <p:spPr>
          <a:xfrm>
            <a:off x="609600" y="2209800"/>
            <a:ext cx="8439150" cy="4106862"/>
          </a:xfrm>
        </p:spPr>
        <p:txBody>
          <a:bodyPr>
            <a:normAutofit/>
          </a:bodyPr>
          <a:lstStyle/>
          <a:p>
            <a:r>
              <a:rPr lang="en-US" dirty="0"/>
              <a:t>A data stream is a continuous sequence of data tuples </a:t>
            </a:r>
          </a:p>
          <a:p>
            <a:pPr lvl="1"/>
            <a:r>
              <a:rPr lang="en-US" dirty="0"/>
              <a:t>Think of standard tuples of relational databases</a:t>
            </a:r>
          </a:p>
          <a:p>
            <a:pPr lvl="1"/>
            <a:r>
              <a:rPr lang="de-DE" dirty="0"/>
              <a:t>+ time </a:t>
            </a:r>
            <a:r>
              <a:rPr lang="de-DE" dirty="0" err="1"/>
              <a:t>information</a:t>
            </a:r>
            <a:r>
              <a:rPr lang="de-DE" dirty="0"/>
              <a:t> (</a:t>
            </a:r>
            <a:r>
              <a:rPr lang="de-DE" b="1" dirty="0" err="1"/>
              <a:t>timestamp</a:t>
            </a:r>
            <a:r>
              <a:rPr lang="de-DE" b="1" dirty="0"/>
              <a:t> = TS</a:t>
            </a:r>
            <a:r>
              <a:rPr lang="de-DE" dirty="0"/>
              <a:t>) </a:t>
            </a:r>
          </a:p>
          <a:p>
            <a:pPr lvl="1"/>
            <a:endParaRPr lang="de-DE" dirty="0"/>
          </a:p>
          <a:p>
            <a:endParaRPr lang="en-US" dirty="0"/>
          </a:p>
          <a:p>
            <a:pPr marL="0" indent="0">
              <a:buNone/>
            </a:pPr>
            <a:r>
              <a:rPr lang="en-US" dirty="0"/>
              <a:t> </a:t>
            </a:r>
          </a:p>
          <a:p>
            <a:endParaRPr lang="en-US" b="1" dirty="0"/>
          </a:p>
          <a:p>
            <a:endParaRPr lang="en-US" b="1" dirty="0"/>
          </a:p>
          <a:p>
            <a:r>
              <a:rPr lang="en-US" b="1" dirty="0"/>
              <a:t>That means:</a:t>
            </a:r>
          </a:p>
          <a:p>
            <a:pPr lvl="1"/>
            <a:r>
              <a:rPr lang="en-US" b="1" dirty="0"/>
              <a:t>Data is moving</a:t>
            </a:r>
            <a:r>
              <a:rPr lang="en-US" dirty="0"/>
              <a:t>! </a:t>
            </a:r>
          </a:p>
          <a:p>
            <a:pPr lvl="1"/>
            <a:r>
              <a:rPr lang="en-US" dirty="0"/>
              <a:t>Continuously generated (assumed </a:t>
            </a:r>
            <a:r>
              <a:rPr lang="en-US" b="1" dirty="0"/>
              <a:t>infinite</a:t>
            </a:r>
            <a:r>
              <a:rPr lang="en-US" dirty="0"/>
              <a:t>!) </a:t>
            </a:r>
          </a:p>
          <a:p>
            <a:r>
              <a:rPr lang="de-DE" dirty="0" err="1"/>
              <a:t>Potentially</a:t>
            </a:r>
            <a:r>
              <a:rPr lang="de-DE" dirty="0"/>
              <a:t> </a:t>
            </a:r>
            <a:r>
              <a:rPr lang="de-DE" b="1" dirty="0"/>
              <a:t>high </a:t>
            </a:r>
            <a:r>
              <a:rPr lang="de-DE" b="1" dirty="0" err="1"/>
              <a:t>pace</a:t>
            </a:r>
            <a:r>
              <a:rPr lang="de-DE" b="1" dirty="0"/>
              <a:t>. </a:t>
            </a:r>
            <a:endParaRPr lang="de-DE" dirty="0"/>
          </a:p>
          <a:p>
            <a:r>
              <a:rPr lang="en-US" dirty="0"/>
              <a:t>System has to process data without first storing everything</a:t>
            </a:r>
          </a:p>
          <a:p>
            <a:endParaRPr lang="de-DE" dirty="0"/>
          </a:p>
        </p:txBody>
      </p:sp>
      <p:sp>
        <p:nvSpPr>
          <p:cNvPr id="2" name="Title 1">
            <a:extLst>
              <a:ext uri="{FF2B5EF4-FFF2-40B4-BE49-F238E27FC236}">
                <a16:creationId xmlns:a16="http://schemas.microsoft.com/office/drawing/2014/main" id="{1BE9DB81-200D-496C-9A4A-31860EAE4AB3}"/>
              </a:ext>
            </a:extLst>
          </p:cNvPr>
          <p:cNvSpPr>
            <a:spLocks noGrp="1"/>
          </p:cNvSpPr>
          <p:nvPr>
            <p:ph type="title"/>
          </p:nvPr>
        </p:nvSpPr>
        <p:spPr/>
        <p:txBody>
          <a:bodyPr/>
          <a:lstStyle/>
          <a:p>
            <a:r>
              <a:rPr lang="de-DE" dirty="0"/>
              <a:t>Data Stream in a </a:t>
            </a:r>
            <a:r>
              <a:rPr lang="de-DE" dirty="0" err="1"/>
              <a:t>Nutshell</a:t>
            </a:r>
            <a:endParaRPr lang="de-DE" dirty="0"/>
          </a:p>
        </p:txBody>
      </p:sp>
      <p:cxnSp>
        <p:nvCxnSpPr>
          <p:cNvPr id="5" name="Straight Arrow Connector 4">
            <a:extLst>
              <a:ext uri="{FF2B5EF4-FFF2-40B4-BE49-F238E27FC236}">
                <a16:creationId xmlns:a16="http://schemas.microsoft.com/office/drawing/2014/main" id="{16EC02F7-5555-4C59-85BB-FA9BC69175D4}"/>
              </a:ext>
            </a:extLst>
          </p:cNvPr>
          <p:cNvCxnSpPr/>
          <p:nvPr/>
        </p:nvCxnSpPr>
        <p:spPr>
          <a:xfrm>
            <a:off x="787195" y="3838961"/>
            <a:ext cx="75920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5719F13B-72A8-4AA5-AB6E-7CF0CDF23003}"/>
              </a:ext>
            </a:extLst>
          </p:cNvPr>
          <p:cNvSpPr/>
          <p:nvPr/>
        </p:nvSpPr>
        <p:spPr>
          <a:xfrm>
            <a:off x="1199319" y="3491230"/>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8" name="Rectangle 7">
            <a:extLst>
              <a:ext uri="{FF2B5EF4-FFF2-40B4-BE49-F238E27FC236}">
                <a16:creationId xmlns:a16="http://schemas.microsoft.com/office/drawing/2014/main" id="{4BD53CBB-44B9-4CC1-963A-B67F59F4DD4A}"/>
              </a:ext>
            </a:extLst>
          </p:cNvPr>
          <p:cNvSpPr/>
          <p:nvPr/>
        </p:nvSpPr>
        <p:spPr>
          <a:xfrm>
            <a:off x="1199319" y="3247337"/>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9" name="Rectangle 8">
            <a:extLst>
              <a:ext uri="{FF2B5EF4-FFF2-40B4-BE49-F238E27FC236}">
                <a16:creationId xmlns:a16="http://schemas.microsoft.com/office/drawing/2014/main" id="{839C5A48-D114-4630-8C60-100AB597D95B}"/>
              </a:ext>
            </a:extLst>
          </p:cNvPr>
          <p:cNvSpPr/>
          <p:nvPr/>
        </p:nvSpPr>
        <p:spPr>
          <a:xfrm>
            <a:off x="2048520" y="3491230"/>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0" name="Rectangle 9">
            <a:extLst>
              <a:ext uri="{FF2B5EF4-FFF2-40B4-BE49-F238E27FC236}">
                <a16:creationId xmlns:a16="http://schemas.microsoft.com/office/drawing/2014/main" id="{EF877470-2FEC-4E99-A5AD-D3212A4D53F4}"/>
              </a:ext>
            </a:extLst>
          </p:cNvPr>
          <p:cNvSpPr/>
          <p:nvPr/>
        </p:nvSpPr>
        <p:spPr>
          <a:xfrm>
            <a:off x="2048520" y="3247337"/>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1" name="Rectangle 10">
            <a:extLst>
              <a:ext uri="{FF2B5EF4-FFF2-40B4-BE49-F238E27FC236}">
                <a16:creationId xmlns:a16="http://schemas.microsoft.com/office/drawing/2014/main" id="{D3B8E87A-9E35-4BEF-8C86-3E3CBF490BCB}"/>
              </a:ext>
            </a:extLst>
          </p:cNvPr>
          <p:cNvSpPr/>
          <p:nvPr/>
        </p:nvSpPr>
        <p:spPr>
          <a:xfrm>
            <a:off x="3129540" y="3491230"/>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2" name="Rectangle 11">
            <a:extLst>
              <a:ext uri="{FF2B5EF4-FFF2-40B4-BE49-F238E27FC236}">
                <a16:creationId xmlns:a16="http://schemas.microsoft.com/office/drawing/2014/main" id="{65A89B9C-B049-435A-A2DA-3F9314C981C6}"/>
              </a:ext>
            </a:extLst>
          </p:cNvPr>
          <p:cNvSpPr/>
          <p:nvPr/>
        </p:nvSpPr>
        <p:spPr>
          <a:xfrm>
            <a:off x="3129540" y="3247337"/>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3" name="Rectangle 12">
            <a:extLst>
              <a:ext uri="{FF2B5EF4-FFF2-40B4-BE49-F238E27FC236}">
                <a16:creationId xmlns:a16="http://schemas.microsoft.com/office/drawing/2014/main" id="{BB4547AD-2CB6-419E-9443-7B1238C48188}"/>
              </a:ext>
            </a:extLst>
          </p:cNvPr>
          <p:cNvSpPr/>
          <p:nvPr/>
        </p:nvSpPr>
        <p:spPr>
          <a:xfrm>
            <a:off x="3796022" y="3477947"/>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4" name="Rectangle 13">
            <a:extLst>
              <a:ext uri="{FF2B5EF4-FFF2-40B4-BE49-F238E27FC236}">
                <a16:creationId xmlns:a16="http://schemas.microsoft.com/office/drawing/2014/main" id="{53808D65-1DFF-4090-A39F-5E7B865BB5AA}"/>
              </a:ext>
            </a:extLst>
          </p:cNvPr>
          <p:cNvSpPr/>
          <p:nvPr/>
        </p:nvSpPr>
        <p:spPr>
          <a:xfrm>
            <a:off x="3796022" y="3234054"/>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5" name="Rectangle 14">
            <a:extLst>
              <a:ext uri="{FF2B5EF4-FFF2-40B4-BE49-F238E27FC236}">
                <a16:creationId xmlns:a16="http://schemas.microsoft.com/office/drawing/2014/main" id="{A741BB3C-3A67-4D3D-A468-8DAACC9C7512}"/>
              </a:ext>
            </a:extLst>
          </p:cNvPr>
          <p:cNvSpPr/>
          <p:nvPr/>
        </p:nvSpPr>
        <p:spPr>
          <a:xfrm>
            <a:off x="5146292" y="3491230"/>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6" name="Rectangle 15">
            <a:extLst>
              <a:ext uri="{FF2B5EF4-FFF2-40B4-BE49-F238E27FC236}">
                <a16:creationId xmlns:a16="http://schemas.microsoft.com/office/drawing/2014/main" id="{42A603AB-F9D5-4D91-9ADD-3A6D392C6B07}"/>
              </a:ext>
            </a:extLst>
          </p:cNvPr>
          <p:cNvSpPr/>
          <p:nvPr/>
        </p:nvSpPr>
        <p:spPr>
          <a:xfrm>
            <a:off x="5146292" y="3247337"/>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7" name="Rectangle 16">
            <a:extLst>
              <a:ext uri="{FF2B5EF4-FFF2-40B4-BE49-F238E27FC236}">
                <a16:creationId xmlns:a16="http://schemas.microsoft.com/office/drawing/2014/main" id="{6841ECED-E642-46C6-8345-E8B848DB1C09}"/>
              </a:ext>
            </a:extLst>
          </p:cNvPr>
          <p:cNvSpPr/>
          <p:nvPr/>
        </p:nvSpPr>
        <p:spPr>
          <a:xfrm>
            <a:off x="6102951" y="3491230"/>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18" name="Rectangle 17">
            <a:extLst>
              <a:ext uri="{FF2B5EF4-FFF2-40B4-BE49-F238E27FC236}">
                <a16:creationId xmlns:a16="http://schemas.microsoft.com/office/drawing/2014/main" id="{D0CB3536-3471-4CEB-921C-9E4EA464B998}"/>
              </a:ext>
            </a:extLst>
          </p:cNvPr>
          <p:cNvSpPr/>
          <p:nvPr/>
        </p:nvSpPr>
        <p:spPr>
          <a:xfrm>
            <a:off x="6102951" y="3247337"/>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19" name="Rectangle 18">
            <a:extLst>
              <a:ext uri="{FF2B5EF4-FFF2-40B4-BE49-F238E27FC236}">
                <a16:creationId xmlns:a16="http://schemas.microsoft.com/office/drawing/2014/main" id="{75F71A31-07A9-41CA-BEBB-1754635F5C8B}"/>
              </a:ext>
            </a:extLst>
          </p:cNvPr>
          <p:cNvSpPr/>
          <p:nvPr/>
        </p:nvSpPr>
        <p:spPr>
          <a:xfrm>
            <a:off x="6735223" y="3491230"/>
            <a:ext cx="579549" cy="321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err="1"/>
              <a:t>Tuple</a:t>
            </a:r>
            <a:endParaRPr lang="de-DE" sz="1200" dirty="0"/>
          </a:p>
        </p:txBody>
      </p:sp>
      <p:sp>
        <p:nvSpPr>
          <p:cNvPr id="20" name="Rectangle 19">
            <a:extLst>
              <a:ext uri="{FF2B5EF4-FFF2-40B4-BE49-F238E27FC236}">
                <a16:creationId xmlns:a16="http://schemas.microsoft.com/office/drawing/2014/main" id="{CEA592C7-65F7-4088-A511-490E110840AC}"/>
              </a:ext>
            </a:extLst>
          </p:cNvPr>
          <p:cNvSpPr/>
          <p:nvPr/>
        </p:nvSpPr>
        <p:spPr>
          <a:xfrm>
            <a:off x="6735223" y="3247337"/>
            <a:ext cx="579549" cy="230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sz="1200" dirty="0"/>
              <a:t>TS</a:t>
            </a:r>
          </a:p>
        </p:txBody>
      </p:sp>
      <p:sp>
        <p:nvSpPr>
          <p:cNvPr id="21" name="TextBox 20">
            <a:extLst>
              <a:ext uri="{FF2B5EF4-FFF2-40B4-BE49-F238E27FC236}">
                <a16:creationId xmlns:a16="http://schemas.microsoft.com/office/drawing/2014/main" id="{7B87D941-FFE9-4904-9943-F66FFE420A14}"/>
              </a:ext>
            </a:extLst>
          </p:cNvPr>
          <p:cNvSpPr txBox="1"/>
          <p:nvPr/>
        </p:nvSpPr>
        <p:spPr>
          <a:xfrm>
            <a:off x="8115808" y="3838961"/>
            <a:ext cx="561372" cy="276999"/>
          </a:xfrm>
          <a:prstGeom prst="rect">
            <a:avLst/>
          </a:prstGeom>
          <a:noFill/>
        </p:spPr>
        <p:txBody>
          <a:bodyPr wrap="none" rtlCol="0">
            <a:spAutoFit/>
          </a:bodyPr>
          <a:lstStyle/>
          <a:p>
            <a:r>
              <a:rPr lang="de-DE" sz="1200" dirty="0"/>
              <a:t>time t</a:t>
            </a:r>
          </a:p>
        </p:txBody>
      </p:sp>
    </p:spTree>
    <p:extLst>
      <p:ext uri="{BB962C8B-B14F-4D97-AF65-F5344CB8AC3E}">
        <p14:creationId xmlns:p14="http://schemas.microsoft.com/office/powerpoint/2010/main" val="356472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D9F20-5D38-456F-BE21-FE7D39C07053}"/>
              </a:ext>
            </a:extLst>
          </p:cNvPr>
          <p:cNvSpPr>
            <a:spLocks noGrp="1"/>
          </p:cNvSpPr>
          <p:nvPr>
            <p:ph idx="1"/>
          </p:nvPr>
        </p:nvSpPr>
        <p:spPr>
          <a:xfrm>
            <a:off x="685800" y="1989138"/>
            <a:ext cx="8077200" cy="4106862"/>
          </a:xfrm>
        </p:spPr>
        <p:txBody>
          <a:bodyPr>
            <a:normAutofit/>
          </a:bodyPr>
          <a:lstStyle/>
          <a:p>
            <a:r>
              <a:rPr lang="en-US" dirty="0"/>
              <a:t>Sensor networks for environmental monitoring</a:t>
            </a:r>
          </a:p>
          <a:p>
            <a:pPr lvl="1"/>
            <a:r>
              <a:rPr lang="en-US" dirty="0"/>
              <a:t>Avalanche risk level computation </a:t>
            </a:r>
          </a:p>
          <a:p>
            <a:pPr lvl="1"/>
            <a:r>
              <a:rPr lang="en-US" dirty="0"/>
              <a:t>Insights for agriculture </a:t>
            </a:r>
          </a:p>
          <a:p>
            <a:pPr lvl="1"/>
            <a:r>
              <a:rPr lang="en-US" dirty="0"/>
              <a:t>Air pollution (urban) </a:t>
            </a:r>
            <a:r>
              <a:rPr lang="de-DE" dirty="0" err="1"/>
              <a:t>monitoring</a:t>
            </a:r>
            <a:r>
              <a:rPr lang="de-DE" dirty="0"/>
              <a:t> </a:t>
            </a:r>
          </a:p>
          <a:p>
            <a:r>
              <a:rPr lang="en-US" dirty="0"/>
              <a:t>Real-time analysis of stock market changes </a:t>
            </a:r>
          </a:p>
          <a:p>
            <a:pPr lvl="1"/>
            <a:r>
              <a:rPr lang="en-US" dirty="0"/>
              <a:t>Computing statistics over streams, e.g., for decision support </a:t>
            </a:r>
          </a:p>
          <a:p>
            <a:pPr lvl="1"/>
            <a:r>
              <a:rPr lang="en-US" dirty="0"/>
              <a:t>Opportunities for reacting in real-time </a:t>
            </a:r>
          </a:p>
          <a:p>
            <a:pPr lvl="1"/>
            <a:r>
              <a:rPr lang="en-US" dirty="0"/>
              <a:t>Even with fully automated means: algorithmic trading </a:t>
            </a:r>
          </a:p>
          <a:p>
            <a:r>
              <a:rPr lang="en-US" dirty="0"/>
              <a:t>Social Media Analysis</a:t>
            </a:r>
          </a:p>
          <a:p>
            <a:pPr lvl="1"/>
            <a:r>
              <a:rPr lang="en-US" dirty="0"/>
              <a:t>Sentiment analysis of products</a:t>
            </a:r>
          </a:p>
          <a:p>
            <a:pPr lvl="1"/>
            <a:r>
              <a:rPr lang="en-US" dirty="0"/>
              <a:t>News and trend analysis</a:t>
            </a:r>
          </a:p>
          <a:p>
            <a:r>
              <a:rPr lang="en-US" dirty="0"/>
              <a:t>Industrial monitoring</a:t>
            </a:r>
          </a:p>
          <a:p>
            <a:pPr lvl="1"/>
            <a:r>
              <a:rPr lang="en-US" dirty="0"/>
              <a:t>Energy consumption and other key performance indicators (KPIs)</a:t>
            </a:r>
          </a:p>
          <a:p>
            <a:pPr lvl="1"/>
            <a:r>
              <a:rPr lang="en-US" dirty="0"/>
              <a:t>Predictive maintenance</a:t>
            </a:r>
          </a:p>
          <a:p>
            <a:endParaRPr lang="en-US" dirty="0"/>
          </a:p>
          <a:p>
            <a:pPr lvl="1"/>
            <a:endParaRPr lang="de-DE" dirty="0"/>
          </a:p>
          <a:p>
            <a:pPr lvl="1"/>
            <a:endParaRPr lang="de-DE" dirty="0"/>
          </a:p>
          <a:p>
            <a:pPr lvl="1"/>
            <a:endParaRPr lang="en-US" dirty="0"/>
          </a:p>
        </p:txBody>
      </p:sp>
      <p:sp>
        <p:nvSpPr>
          <p:cNvPr id="2" name="Title 1">
            <a:extLst>
              <a:ext uri="{FF2B5EF4-FFF2-40B4-BE49-F238E27FC236}">
                <a16:creationId xmlns:a16="http://schemas.microsoft.com/office/drawing/2014/main" id="{1D674FDF-DCB7-490E-9A75-1B40D7645DF3}"/>
              </a:ext>
            </a:extLst>
          </p:cNvPr>
          <p:cNvSpPr>
            <a:spLocks noGrp="1"/>
          </p:cNvSpPr>
          <p:nvPr>
            <p:ph type="title"/>
          </p:nvPr>
        </p:nvSpPr>
        <p:spPr/>
        <p:txBody>
          <a:bodyPr/>
          <a:lstStyle/>
          <a:p>
            <a:r>
              <a:rPr lang="de-DE" dirty="0"/>
              <a:t>Data Stream Scenarios</a:t>
            </a:r>
          </a:p>
        </p:txBody>
      </p:sp>
    </p:spTree>
    <p:extLst>
      <p:ext uri="{BB962C8B-B14F-4D97-AF65-F5344CB8AC3E}">
        <p14:creationId xmlns:p14="http://schemas.microsoft.com/office/powerpoint/2010/main" val="2308413840"/>
      </p:ext>
    </p:extLst>
  </p:cSld>
  <p:clrMapOvr>
    <a:masterClrMapping/>
  </p:clrMapOvr>
</p:sld>
</file>

<file path=ppt/theme/theme1.xml><?xml version="1.0" encoding="utf-8"?>
<a:theme xmlns:a="http://schemas.openxmlformats.org/drawingml/2006/main" name="Design1">
  <a:themeElements>
    <a:clrScheme name="Benutzerdefiniert 32">
      <a:dk1>
        <a:srgbClr val="6F6F6E"/>
      </a:dk1>
      <a:lt1>
        <a:srgbClr val="FFFFFF"/>
      </a:lt1>
      <a:dk2>
        <a:srgbClr val="6F6F6E"/>
      </a:dk2>
      <a:lt2>
        <a:srgbClr val="E3E3E3"/>
      </a:lt2>
      <a:accent1>
        <a:srgbClr val="677000"/>
      </a:accent1>
      <a:accent2>
        <a:srgbClr val="5C731B"/>
      </a:accent2>
      <a:accent3>
        <a:srgbClr val="849E23"/>
      </a:accent3>
      <a:accent4>
        <a:srgbClr val="ABCB2A"/>
      </a:accent4>
      <a:accent5>
        <a:srgbClr val="C4D95E"/>
      </a:accent5>
      <a:accent6>
        <a:srgbClr val="C3DB83"/>
      </a:accent6>
      <a:hlink>
        <a:srgbClr val="000000"/>
      </a:hlink>
      <a:folHlink>
        <a:srgbClr val="000000"/>
      </a:folHlink>
    </a:clrScheme>
    <a:fontScheme name="Leere Prä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sign1" id="{E140D576-79B5-404B-B25D-CF5D317AD40F}" vid="{2A6B16DF-48E0-46FA-8F46-5D6EFE2387A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Design1</Template>
  <TotalTime>394</TotalTime>
  <Words>1736</Words>
  <Application>Microsoft Office PowerPoint</Application>
  <PresentationFormat>On-screen Show (4:3)</PresentationFormat>
  <Paragraphs>411</Paragraphs>
  <Slides>21</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Consolas</vt:lpstr>
      <vt:lpstr>Open Sans</vt:lpstr>
      <vt:lpstr>Segoe UI</vt:lpstr>
      <vt:lpstr>Segoe UI Light</vt:lpstr>
      <vt:lpstr>Segoe UI Semilight</vt:lpstr>
      <vt:lpstr>Times</vt:lpstr>
      <vt:lpstr>Times New Roman</vt:lpstr>
      <vt:lpstr>Design1</vt:lpstr>
      <vt:lpstr>Modul - Internet of Things (IoT) -  04-Vorlesung</vt:lpstr>
      <vt:lpstr>Überblick</vt:lpstr>
      <vt:lpstr>PowerPoint Presentation</vt:lpstr>
      <vt:lpstr>IoT Meets Big Data</vt:lpstr>
      <vt:lpstr>Big Data Value Chain</vt:lpstr>
      <vt:lpstr>Understanding Streaming Data (1)</vt:lpstr>
      <vt:lpstr>Understanding Streaming Data (2)</vt:lpstr>
      <vt:lpstr>Data Stream in a Nutshell</vt:lpstr>
      <vt:lpstr>Data Stream Scenarios</vt:lpstr>
      <vt:lpstr>Streaming Data Paradigm</vt:lpstr>
      <vt:lpstr>Data Stream Terminology</vt:lpstr>
      <vt:lpstr>Data Stream Topology</vt:lpstr>
      <vt:lpstr>Query Expressiveness</vt:lpstr>
      <vt:lpstr>Query Expressiveness</vt:lpstr>
      <vt:lpstr>Time Windows</vt:lpstr>
      <vt:lpstr>Time Windows</vt:lpstr>
      <vt:lpstr>Windows</vt:lpstr>
      <vt:lpstr>Joining multiple streams </vt:lpstr>
      <vt:lpstr>Detecting absence of events</vt:lpstr>
      <vt:lpstr>Reference Data</vt:lpstr>
      <vt:lpstr>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Reiner Leitner</dc:creator>
  <cp:lastModifiedBy>Marcel Tilly</cp:lastModifiedBy>
  <cp:revision>332</cp:revision>
  <cp:lastPrinted>1601-01-01T00:00:00Z</cp:lastPrinted>
  <dcterms:created xsi:type="dcterms:W3CDTF">2015-11-10T08:16:44Z</dcterms:created>
  <dcterms:modified xsi:type="dcterms:W3CDTF">2019-04-24T16:29:48Z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mtilly@microsoft.com</vt:lpwstr>
  </property>
  <property fmtid="{D5CDD505-2E9C-101B-9397-08002B2CF9AE}" pid="5" name="MSIP_Label_f42aa342-8706-4288-bd11-ebb85995028c_SetDate">
    <vt:lpwstr>2019-03-05T16:44:31.6824544Z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fd77c619-9bdb-4cc2-98ff-a38b29243df2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