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5B7848-B100-44C7-B959-77F24C61788D}"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5B7848-B100-44C7-B959-77F24C61788D}"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5B7848-B100-44C7-B959-77F24C61788D}"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5B7848-B100-44C7-B959-77F24C61788D}"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5B7848-B100-44C7-B959-77F24C61788D}"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5B7848-B100-44C7-B959-77F24C61788D}"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B7848-B100-44C7-B959-77F24C61788D}"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5B7848-B100-44C7-B959-77F24C61788D}" type="datetimeFigureOut">
              <a:rPr lang="en-US" smtClean="0"/>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B7848-B100-44C7-B959-77F24C61788D}"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B7848-B100-44C7-B959-77F24C61788D}"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B7848-B100-44C7-B959-77F24C61788D}"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0F33A-0BAA-4F6D-9A13-193B577B41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B7848-B100-44C7-B959-77F24C61788D}" type="datetimeFigureOut">
              <a:rPr lang="en-US" smtClean="0"/>
              <a:t>11-11-2022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0F33A-0BAA-4F6D-9A13-193B577B41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Pt1gujIdh-rBEa5zL7sX6odB5ZWthkDq/view?usp=share_li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ICU Mortality Prediction using Age and ICU Admission Serum Lactate</a:t>
            </a:r>
            <a:endParaRPr lang="en-US" dirty="0"/>
          </a:p>
        </p:txBody>
      </p:sp>
      <p:sp>
        <p:nvSpPr>
          <p:cNvPr id="3" name="Subtitle 2"/>
          <p:cNvSpPr>
            <a:spLocks noGrp="1"/>
          </p:cNvSpPr>
          <p:nvPr>
            <p:ph type="subTitle" idx="1"/>
          </p:nvPr>
        </p:nvSpPr>
        <p:spPr/>
        <p:txBody>
          <a:bodyPr/>
          <a:lstStyle/>
          <a:p>
            <a:r>
              <a:rPr lang="en-US" dirty="0" err="1" smtClean="0"/>
              <a:t>Abdelrahman</a:t>
            </a:r>
            <a:r>
              <a:rPr lang="en-US" dirty="0" smtClean="0"/>
              <a:t> </a:t>
            </a:r>
            <a:r>
              <a:rPr lang="en-US" dirty="0" err="1" smtClean="0"/>
              <a:t>Senosy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EVALUATION</a:t>
            </a:r>
            <a:br>
              <a:rPr lang="en-US" dirty="0" smtClean="0"/>
            </a:br>
            <a:r>
              <a:rPr lang="en-US" dirty="0" smtClean="0"/>
              <a:t>(QUANTITATIVE)</a:t>
            </a:r>
            <a:endParaRPr lang="en-US" dirty="0"/>
          </a:p>
        </p:txBody>
      </p:sp>
      <p:pic>
        <p:nvPicPr>
          <p:cNvPr id="1026" name="Picture 2" descr="\\172.25.11.5\temp2\ICU\ICU DOCTORS\DR SENOSY\clinical data course\TRAINING.png"/>
          <p:cNvPicPr>
            <a:picLocks noChangeAspect="1" noChangeArrowheads="1"/>
          </p:cNvPicPr>
          <p:nvPr/>
        </p:nvPicPr>
        <p:blipFill>
          <a:blip r:embed="rId2" cstate="print"/>
          <a:srcRect/>
          <a:stretch>
            <a:fillRect/>
          </a:stretch>
        </p:blipFill>
        <p:spPr bwMode="auto">
          <a:xfrm>
            <a:off x="3810001" y="1371600"/>
            <a:ext cx="4572000" cy="4763589"/>
          </a:xfrm>
          <a:prstGeom prst="rect">
            <a:avLst/>
          </a:prstGeom>
          <a:noFill/>
        </p:spPr>
      </p:pic>
      <p:sp>
        <p:nvSpPr>
          <p:cNvPr id="5" name="TextBox 4"/>
          <p:cNvSpPr txBox="1"/>
          <p:nvPr/>
        </p:nvSpPr>
        <p:spPr>
          <a:xfrm>
            <a:off x="4114800" y="6248400"/>
            <a:ext cx="4226222" cy="369332"/>
          </a:xfrm>
          <a:prstGeom prst="rect">
            <a:avLst/>
          </a:prstGeom>
          <a:noFill/>
        </p:spPr>
        <p:txBody>
          <a:bodyPr wrap="none" rtlCol="0">
            <a:spAutoFit/>
          </a:bodyPr>
          <a:lstStyle/>
          <a:p>
            <a:r>
              <a:rPr lang="en-US" dirty="0" smtClean="0"/>
              <a:t>ROC of applying the model to Training Data</a:t>
            </a:r>
            <a:endParaRPr lang="en-US" dirty="0"/>
          </a:p>
        </p:txBody>
      </p:sp>
      <p:sp>
        <p:nvSpPr>
          <p:cNvPr id="6" name="TextBox 5"/>
          <p:cNvSpPr txBox="1"/>
          <p:nvPr/>
        </p:nvSpPr>
        <p:spPr>
          <a:xfrm>
            <a:off x="228601" y="2057400"/>
            <a:ext cx="2895599" cy="923330"/>
          </a:xfrm>
          <a:prstGeom prst="rect">
            <a:avLst/>
          </a:prstGeom>
          <a:noFill/>
        </p:spPr>
        <p:txBody>
          <a:bodyPr wrap="square" rtlCol="0">
            <a:spAutoFit/>
          </a:bodyPr>
          <a:lstStyle/>
          <a:p>
            <a:r>
              <a:rPr lang="en-US" dirty="0" smtClean="0"/>
              <a:t>With repeating the model building, AUR is ranging from 64-78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EVALUATION</a:t>
            </a:r>
            <a:br>
              <a:rPr lang="en-US" dirty="0" smtClean="0"/>
            </a:br>
            <a:r>
              <a:rPr lang="en-US" dirty="0" smtClean="0"/>
              <a:t>(QUANTITATIVE)</a:t>
            </a:r>
            <a:endParaRPr lang="en-US" dirty="0"/>
          </a:p>
        </p:txBody>
      </p:sp>
      <p:pic>
        <p:nvPicPr>
          <p:cNvPr id="1026" name="Picture 2" descr="\\172.25.11.5\temp2\ICU\ICU DOCTORS\DR SENOSY\clinical data course\TRAINING.png"/>
          <p:cNvPicPr>
            <a:picLocks noChangeAspect="1" noChangeArrowheads="1"/>
          </p:cNvPicPr>
          <p:nvPr/>
        </p:nvPicPr>
        <p:blipFill>
          <a:blip r:embed="rId2" cstate="print"/>
          <a:stretch>
            <a:fillRect/>
          </a:stretch>
        </p:blipFill>
        <p:spPr bwMode="auto">
          <a:xfrm>
            <a:off x="3810001" y="1371600"/>
            <a:ext cx="4571999" cy="4763589"/>
          </a:xfrm>
          <a:prstGeom prst="rect">
            <a:avLst/>
          </a:prstGeom>
          <a:noFill/>
        </p:spPr>
      </p:pic>
      <p:sp>
        <p:nvSpPr>
          <p:cNvPr id="5" name="TextBox 4"/>
          <p:cNvSpPr txBox="1"/>
          <p:nvPr/>
        </p:nvSpPr>
        <p:spPr>
          <a:xfrm>
            <a:off x="4114800" y="6248400"/>
            <a:ext cx="4138825" cy="369332"/>
          </a:xfrm>
          <a:prstGeom prst="rect">
            <a:avLst/>
          </a:prstGeom>
          <a:noFill/>
        </p:spPr>
        <p:txBody>
          <a:bodyPr wrap="none" rtlCol="0">
            <a:spAutoFit/>
          </a:bodyPr>
          <a:lstStyle/>
          <a:p>
            <a:r>
              <a:rPr lang="en-US" dirty="0" smtClean="0"/>
              <a:t>ROC of applying the model to Testing Data</a:t>
            </a:r>
            <a:endParaRPr lang="en-US" dirty="0"/>
          </a:p>
        </p:txBody>
      </p:sp>
      <p:sp>
        <p:nvSpPr>
          <p:cNvPr id="6" name="TextBox 5"/>
          <p:cNvSpPr txBox="1"/>
          <p:nvPr/>
        </p:nvSpPr>
        <p:spPr>
          <a:xfrm>
            <a:off x="228601" y="2057400"/>
            <a:ext cx="2895599" cy="923330"/>
          </a:xfrm>
          <a:prstGeom prst="rect">
            <a:avLst/>
          </a:prstGeom>
          <a:noFill/>
        </p:spPr>
        <p:txBody>
          <a:bodyPr wrap="square" rtlCol="0">
            <a:spAutoFit/>
          </a:bodyPr>
          <a:lstStyle/>
          <a:p>
            <a:r>
              <a:rPr lang="en-US" dirty="0" smtClean="0"/>
              <a:t>With repeating the model building, AUR is ranging from 78-95!</a:t>
            </a:r>
          </a:p>
        </p:txBody>
      </p:sp>
      <p:sp>
        <p:nvSpPr>
          <p:cNvPr id="7" name="TextBox 6"/>
          <p:cNvSpPr txBox="1"/>
          <p:nvPr/>
        </p:nvSpPr>
        <p:spPr>
          <a:xfrm>
            <a:off x="228600" y="3657600"/>
            <a:ext cx="2895599" cy="1477328"/>
          </a:xfrm>
          <a:prstGeom prst="rect">
            <a:avLst/>
          </a:prstGeom>
          <a:noFill/>
        </p:spPr>
        <p:txBody>
          <a:bodyPr wrap="square" rtlCol="0">
            <a:spAutoFit/>
          </a:bodyPr>
          <a:lstStyle/>
          <a:p>
            <a:r>
              <a:rPr lang="en-US" dirty="0" smtClean="0"/>
              <a:t>This looks widely variable results, despite looking good numbers, that need more validation or using other advanced models.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EVALUATION</a:t>
            </a:r>
            <a:br>
              <a:rPr lang="en-US" dirty="0" smtClean="0"/>
            </a:br>
            <a:r>
              <a:rPr lang="en-US" dirty="0" smtClean="0"/>
              <a:t>(QUALTITATIVE)</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The simplicity of the model is its both main limitation and advantage.</a:t>
            </a:r>
          </a:p>
          <a:p>
            <a:r>
              <a:rPr lang="en-US" dirty="0" smtClean="0"/>
              <a:t>That is because it does not take many important variables in account, like cause of admission, gender, underlying cause of </a:t>
            </a:r>
            <a:r>
              <a:rPr lang="en-US" dirty="0" err="1" smtClean="0"/>
              <a:t>hyperlactatemia</a:t>
            </a:r>
            <a:r>
              <a:rPr lang="en-US" dirty="0" smtClean="0"/>
              <a:t> ..etc</a:t>
            </a:r>
          </a:p>
          <a:p>
            <a:r>
              <a:rPr lang="en-US" dirty="0" smtClean="0"/>
              <a:t>So, it could be more safe to use it for non-clinical purposes first.</a:t>
            </a:r>
            <a:r>
              <a:rPr lang="en-US" dirty="0" smtClean="0"/>
              <a:t> It cannot be extended</a:t>
            </a:r>
            <a:r>
              <a:rPr lang="en-US" dirty="0" smtClean="0"/>
              <a:t> to clinical use before extensive validation on different populations.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CODE AND RESULTS ARE HERE</a:t>
            </a:r>
            <a:endParaRPr lang="en-US" dirty="0"/>
          </a:p>
        </p:txBody>
      </p:sp>
      <p:sp>
        <p:nvSpPr>
          <p:cNvPr id="3" name="Content Placeholder 2"/>
          <p:cNvSpPr>
            <a:spLocks noGrp="1"/>
          </p:cNvSpPr>
          <p:nvPr>
            <p:ph idx="1"/>
          </p:nvPr>
        </p:nvSpPr>
        <p:spPr/>
        <p:txBody>
          <a:bodyPr/>
          <a:lstStyle/>
          <a:p>
            <a:r>
              <a:rPr lang="en-US" dirty="0" smtClean="0">
                <a:hlinkClick r:id="rId2"/>
              </a:rPr>
              <a:t>https://drive.google.com/file/d/1Pt1gujIdh-rBEa5zL7sX6odB5ZWthkDq/view?usp=share_link</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a:t>
            </a:r>
            <a:endParaRPr lang="en-US" dirty="0"/>
          </a:p>
        </p:txBody>
      </p:sp>
      <p:sp>
        <p:nvSpPr>
          <p:cNvPr id="3" name="Content Placeholder 2"/>
          <p:cNvSpPr>
            <a:spLocks noGrp="1"/>
          </p:cNvSpPr>
          <p:nvPr>
            <p:ph idx="1"/>
          </p:nvPr>
        </p:nvSpPr>
        <p:spPr/>
        <p:txBody>
          <a:bodyPr/>
          <a:lstStyle/>
          <a:p>
            <a:r>
              <a:rPr lang="en-US" dirty="0" smtClean="0"/>
              <a:t>ICU patients in mimic3_demo dataset</a:t>
            </a:r>
          </a:p>
          <a:p>
            <a:r>
              <a:rPr lang="en-US" dirty="0" smtClean="0"/>
              <a:t>Each ICU stay will be considered for patients having multiple stays whatever they are in the same  hospitalization or not.</a:t>
            </a:r>
          </a:p>
          <a:p>
            <a:r>
              <a:rPr lang="en-US" dirty="0" smtClean="0"/>
              <a:t>Total ICU stays included were 60 only</a:t>
            </a:r>
          </a:p>
          <a:p>
            <a:r>
              <a:rPr lang="en-US" dirty="0" smtClean="0"/>
              <a:t>Excluded stays were because either age is not known or no lactate level recorded or it was after 24 hours of admission.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US" dirty="0"/>
          </a:p>
        </p:txBody>
      </p:sp>
      <p:sp>
        <p:nvSpPr>
          <p:cNvPr id="3" name="Content Placeholder 2"/>
          <p:cNvSpPr>
            <a:spLocks noGrp="1"/>
          </p:cNvSpPr>
          <p:nvPr>
            <p:ph idx="1"/>
          </p:nvPr>
        </p:nvSpPr>
        <p:spPr/>
        <p:txBody>
          <a:bodyPr/>
          <a:lstStyle/>
          <a:p>
            <a:r>
              <a:rPr lang="en-US" dirty="0" smtClean="0"/>
              <a:t>Death of the patient during the ICU stay</a:t>
            </a:r>
          </a:p>
          <a:p>
            <a:r>
              <a:rPr lang="en-US" dirty="0" smtClean="0"/>
              <a:t>I have taken it from HOSPITAL_EXPIRE_FLAG in ADMISSIONS table.</a:t>
            </a:r>
          </a:p>
          <a:p>
            <a:r>
              <a:rPr lang="en-US" dirty="0" smtClean="0"/>
              <a:t>As it is recorded for the admission not the ICU stay, I needed to adjust the analytic dataset to assign the flag for the last ICU stay only for patients having multiple stays in the same admission.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AGE on admission:</a:t>
            </a:r>
          </a:p>
          <a:p>
            <a:pPr marL="914400" lvl="1" indent="-514350">
              <a:buFont typeface="+mj-lt"/>
              <a:buAutoNum type="alphaLcParenR"/>
            </a:pPr>
            <a:r>
              <a:rPr lang="en-US" dirty="0" smtClean="0"/>
              <a:t>Extracted from the admissions table and Calculated just like the practice project</a:t>
            </a:r>
          </a:p>
          <a:p>
            <a:pPr marL="514350" indent="-514350">
              <a:buFont typeface="+mj-lt"/>
              <a:buAutoNum type="arabicPeriod"/>
            </a:pPr>
            <a:r>
              <a:rPr lang="en-US" dirty="0" smtClean="0"/>
              <a:t>Serum Lactate Level admission to ICU:</a:t>
            </a:r>
          </a:p>
          <a:p>
            <a:pPr marL="914400" lvl="1" indent="-514350">
              <a:buFont typeface="+mj-lt"/>
              <a:buAutoNum type="alphaLcParenR"/>
            </a:pPr>
            <a:r>
              <a:rPr lang="en-US" dirty="0" smtClean="0"/>
              <a:t>Defined as the first serum lactate result after INTIME of the ICU STAY provided that it is done within 24 hours of admission to ICU. So, stays that have first lactate result after 24 hours were excluded as it cannot represent the patient condition on admission.</a:t>
            </a:r>
          </a:p>
          <a:p>
            <a:pPr marL="914400" lvl="1" indent="-514350">
              <a:buFont typeface="+mj-lt"/>
              <a:buAutoNum type="alphaLcParenR"/>
            </a:pPr>
            <a:r>
              <a:rPr lang="en-US" dirty="0" smtClean="0"/>
              <a:t>Extracted from the lab events table using the guidance of </a:t>
            </a:r>
            <a:r>
              <a:rPr lang="en-US" dirty="0" err="1" smtClean="0"/>
              <a:t>d_labevents</a:t>
            </a:r>
            <a:r>
              <a:rPr lang="en-US" dirty="0" smtClean="0"/>
              <a:t> table to get the </a:t>
            </a:r>
            <a:r>
              <a:rPr lang="en-US" dirty="0" err="1" smtClean="0"/>
              <a:t>itemid</a:t>
            </a:r>
            <a:r>
              <a:rPr lang="en-US" dirty="0" smtClean="0"/>
              <a:t> of serum lactate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 (CONT.)</a:t>
            </a:r>
            <a:endParaRPr lang="en-US" dirty="0"/>
          </a:p>
        </p:txBody>
      </p:sp>
      <p:sp>
        <p:nvSpPr>
          <p:cNvPr id="3" name="Content Placeholder 2"/>
          <p:cNvSpPr>
            <a:spLocks noGrp="1"/>
          </p:cNvSpPr>
          <p:nvPr>
            <p:ph idx="1"/>
          </p:nvPr>
        </p:nvSpPr>
        <p:spPr/>
        <p:txBody>
          <a:bodyPr>
            <a:normAutofit fontScale="92500"/>
          </a:bodyPr>
          <a:lstStyle/>
          <a:p>
            <a:r>
              <a:rPr lang="en-US" dirty="0" smtClean="0"/>
              <a:t>To apply the definition of the admission lactate predictor I did the following steps:</a:t>
            </a:r>
          </a:p>
          <a:p>
            <a:pPr lvl="1"/>
            <a:r>
              <a:rPr lang="en-US" dirty="0" smtClean="0"/>
              <a:t>Calculated the time difference between CHARTTIME of the result and INTIME of the ICU STAY</a:t>
            </a:r>
          </a:p>
          <a:p>
            <a:pPr lvl="1"/>
            <a:r>
              <a:rPr lang="en-US" dirty="0" smtClean="0"/>
              <a:t>Excluded the negative results (i.e. the results before the ICU STAY INTIME)</a:t>
            </a:r>
          </a:p>
          <a:p>
            <a:pPr lvl="1"/>
            <a:r>
              <a:rPr lang="en-US" dirty="0" smtClean="0"/>
              <a:t>Filtered the results to include only those with minimum time difference (the nearest to INTIME)</a:t>
            </a:r>
          </a:p>
          <a:p>
            <a:pPr lvl="1"/>
            <a:r>
              <a:rPr lang="en-US" dirty="0" smtClean="0"/>
              <a:t>Excluded results with time difference more then 86400 sec (24 hrs)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PATIENTS AND CIRCUMSTANCES</a:t>
            </a:r>
            <a:endParaRPr lang="en-US" dirty="0"/>
          </a:p>
        </p:txBody>
      </p:sp>
      <p:sp>
        <p:nvSpPr>
          <p:cNvPr id="3" name="Content Placeholder 2"/>
          <p:cNvSpPr>
            <a:spLocks noGrp="1"/>
          </p:cNvSpPr>
          <p:nvPr>
            <p:ph idx="1"/>
          </p:nvPr>
        </p:nvSpPr>
        <p:spPr/>
        <p:txBody>
          <a:bodyPr/>
          <a:lstStyle/>
          <a:p>
            <a:r>
              <a:rPr lang="en-US" dirty="0" smtClean="0"/>
              <a:t>This model use 2 predictors only that are very easy to be available for any patient on ICU Admission: the age and the first serum lactate result.</a:t>
            </a:r>
          </a:p>
          <a:p>
            <a:r>
              <a:rPr lang="en-US" dirty="0" smtClean="0"/>
              <a:t>This works for any patient admitted to ICU whatever the diagnosis, gender, history of previous hospitalization or ICU admission.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METHODOLGY</a:t>
            </a:r>
            <a:endParaRPr lang="en-US" dirty="0"/>
          </a:p>
        </p:txBody>
      </p:sp>
      <p:sp>
        <p:nvSpPr>
          <p:cNvPr id="3" name="Content Placeholder 2"/>
          <p:cNvSpPr>
            <a:spLocks noGrp="1"/>
          </p:cNvSpPr>
          <p:nvPr>
            <p:ph idx="1"/>
          </p:nvPr>
        </p:nvSpPr>
        <p:spPr/>
        <p:txBody>
          <a:bodyPr/>
          <a:lstStyle/>
          <a:p>
            <a:r>
              <a:rPr lang="en-US" dirty="0" smtClean="0"/>
              <a:t>Logistic Regression Model (Binomial Family)</a:t>
            </a:r>
          </a:p>
          <a:p>
            <a:r>
              <a:rPr lang="en-US" dirty="0" smtClean="0"/>
              <a:t>Train/Test Validation (70/30)</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MODEL TYPE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Indeed, mortality prediction has so many clinical, operational, research and financial uses.</a:t>
            </a:r>
          </a:p>
          <a:p>
            <a:r>
              <a:rPr lang="en-US" dirty="0" smtClean="0"/>
              <a:t>For this model it is very simple and easy to interpret and can be used for any purpose by any staff either clinical or non-clinical.</a:t>
            </a:r>
          </a:p>
          <a:p>
            <a:r>
              <a:rPr lang="en-US" dirty="0" smtClean="0"/>
              <a:t>For example, it can be used operational for KPIs monitoring to assess ICU performance , as it is known that expected mortality is taken in account while actual mortality in ICU is being monitored.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It can be easily included in the HIS Clinical Decision support as it depends of simple numerical values that are available most of the time in the EMR and not depending on any subjective assessment.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627</Words>
  <Application>Microsoft Office PowerPoint</Application>
  <PresentationFormat>On-screen Show (4:3)</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ICU Mortality Prediction using Age and ICU Admission Serum Lactate</vt:lpstr>
      <vt:lpstr>POPULATION</vt:lpstr>
      <vt:lpstr>OUTCOME</vt:lpstr>
      <vt:lpstr>PREDICTORS</vt:lpstr>
      <vt:lpstr>PREDICTORS (CONT.)</vt:lpstr>
      <vt:lpstr>PATIENTS AND CIRCUMSTANCES</vt:lpstr>
      <vt:lpstr>ANALYTIC METHODOLGY</vt:lpstr>
      <vt:lpstr>PREDICTION MODEL TYPE </vt:lpstr>
      <vt:lpstr>IMPLEMENTATION</vt:lpstr>
      <vt:lpstr>MODEL EVALUATION (QUANTITATIVE)</vt:lpstr>
      <vt:lpstr>MODEL EVALUATION (QUANTITATIVE)</vt:lpstr>
      <vt:lpstr>MODEL EVALUATION (QUALTITATIVE)</vt:lpstr>
      <vt:lpstr>FULL CODE AND RESULTS ARE HERE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ICU Mortality Prediction using Age and ICU Admission Serum Lactate</dc:title>
  <dc:creator>ICU_3_DOC</dc:creator>
  <cp:lastModifiedBy>ICU_3_DOC</cp:lastModifiedBy>
  <cp:revision>10</cp:revision>
  <dcterms:created xsi:type="dcterms:W3CDTF">2022-11-11T06:33:03Z</dcterms:created>
  <dcterms:modified xsi:type="dcterms:W3CDTF">2022-11-11T07:31:46Z</dcterms:modified>
</cp:coreProperties>
</file>