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pPr/>
              <a:t>18-10-2022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Phenotyping</a:t>
            </a:r>
            <a:r>
              <a:rPr lang="en-US" dirty="0" smtClean="0"/>
              <a:t> </a:t>
            </a:r>
            <a:r>
              <a:rPr lang="en-US" dirty="0"/>
              <a:t>Evaluation </a:t>
            </a:r>
            <a:r>
              <a:rPr lang="en-US" dirty="0" smtClean="0"/>
              <a:t>Presentation - HYPERTENSION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ABDELRAHMAN SENOSY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aneurysmal 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ICD-9 Diagnosis Codes</a:t>
            </a:r>
          </a:p>
          <a:p>
            <a:pPr lvl="1"/>
            <a:r>
              <a:rPr lang="en-US" dirty="0" smtClean="0"/>
              <a:t>401.0 Malignant</a:t>
            </a:r>
          </a:p>
          <a:p>
            <a:pPr lvl="1"/>
            <a:r>
              <a:rPr lang="en-US" dirty="0" smtClean="0"/>
              <a:t>401.1 Benign</a:t>
            </a:r>
          </a:p>
          <a:p>
            <a:pPr lvl="1"/>
            <a:r>
              <a:rPr lang="en-US" dirty="0" smtClean="0"/>
              <a:t>401.9 Unspecified</a:t>
            </a:r>
          </a:p>
          <a:p>
            <a:r>
              <a:rPr lang="en-US" dirty="0" smtClean="0"/>
              <a:t>CHARTEVENTS </a:t>
            </a:r>
            <a:r>
              <a:rPr lang="en-US" dirty="0"/>
              <a:t>Codes</a:t>
            </a:r>
          </a:p>
          <a:p>
            <a:pPr lvl="1"/>
            <a:r>
              <a:rPr lang="en-US" dirty="0" smtClean="0"/>
              <a:t>Systolic BP: 220179,51,455,220050,225309</a:t>
            </a:r>
          </a:p>
          <a:p>
            <a:pPr lvl="1"/>
            <a:r>
              <a:rPr lang="en-US" dirty="0" smtClean="0"/>
              <a:t>Diastolic BP: 220180,8368,8441,220051,225310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407" y="5066950"/>
            <a:ext cx="1039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chosen the most </a:t>
            </a:r>
            <a:r>
              <a:rPr lang="en-US" dirty="0" err="1" smtClean="0"/>
              <a:t>frequnetly</a:t>
            </a:r>
            <a:r>
              <a:rPr lang="en-US" dirty="0" smtClean="0"/>
              <a:t> used codes for systolic and diastolic hypertension values in CHARTEVENTS.</a:t>
            </a:r>
          </a:p>
          <a:p>
            <a:r>
              <a:rPr lang="en-US" dirty="0" smtClean="0"/>
              <a:t>I found them using </a:t>
            </a:r>
            <a:r>
              <a:rPr lang="en-US" dirty="0" err="1" smtClean="0"/>
              <a:t>BigQuery</a:t>
            </a:r>
            <a:r>
              <a:rPr lang="en-US" dirty="0" smtClean="0"/>
              <a:t> in </a:t>
            </a:r>
            <a:r>
              <a:rPr lang="en-US" dirty="0" err="1" smtClean="0"/>
              <a:t>d_items</a:t>
            </a:r>
            <a:r>
              <a:rPr lang="en-US" dirty="0" smtClean="0"/>
              <a:t> table.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 </a:t>
            </a:r>
            <a:r>
              <a:rPr lang="en-US" dirty="0" smtClean="0"/>
              <a:t>4019 </a:t>
            </a:r>
            <a:r>
              <a:rPr lang="en-US" dirty="0"/>
              <a:t>Alone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75541971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</a:t>
                      </a:r>
                      <a:r>
                        <a:rPr lang="en-US" sz="3200" dirty="0" smtClean="0"/>
                        <a:t>HYPERTENSION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 </a:t>
                      </a:r>
                      <a:r>
                        <a:rPr lang="en-US" sz="3200" dirty="0" smtClean="0"/>
                        <a:t>4019</a:t>
                      </a:r>
                      <a:endParaRPr lang="en-US" sz="32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</a:t>
            </a:r>
            <a:r>
              <a:rPr lang="en-US" sz="3600" dirty="0" smtClean="0"/>
              <a:t>49.1%</a:t>
            </a:r>
            <a:endParaRPr lang="en-US" sz="3600" dirty="0"/>
          </a:p>
          <a:p>
            <a:r>
              <a:rPr lang="en-US" sz="3600" dirty="0"/>
              <a:t>Specificity: </a:t>
            </a:r>
            <a:r>
              <a:rPr lang="en-US" sz="3600" dirty="0" smtClean="0"/>
              <a:t>92.3%</a:t>
            </a:r>
            <a:endParaRPr lang="en-US" sz="3600" dirty="0"/>
          </a:p>
          <a:p>
            <a:r>
              <a:rPr lang="en-US" sz="3600" dirty="0"/>
              <a:t>PPV: </a:t>
            </a:r>
            <a:r>
              <a:rPr lang="en-US" sz="3600" dirty="0" smtClean="0"/>
              <a:t>92.3 </a:t>
            </a:r>
            <a:r>
              <a:rPr lang="en-US" sz="3600" dirty="0"/>
              <a:t>%</a:t>
            </a:r>
          </a:p>
          <a:p>
            <a:r>
              <a:rPr lang="en-US" sz="3600" dirty="0"/>
              <a:t>NPV: </a:t>
            </a:r>
            <a:r>
              <a:rPr lang="en-US" sz="3600" dirty="0" smtClean="0"/>
              <a:t>48.1%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829168" y="4415481"/>
            <a:ext cx="322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icd_4011 &lt;- </a:t>
            </a:r>
            <a:r>
              <a:rPr lang="en-US" dirty="0" err="1" smtClean="0"/>
              <a:t>diagnoses_icd</a:t>
            </a:r>
            <a:r>
              <a:rPr lang="en-US" dirty="0" smtClean="0"/>
              <a:t> %&gt;%   filter(ICD9_CODE == "4011") %&gt;%   distinct(SUBJECT_ID) %&gt;%   mutate(icd_4011 = 1)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Systolic BP &gt;= 140 two or more </a:t>
            </a:r>
            <a:r>
              <a:rPr lang="en-US" dirty="0" err="1" smtClean="0"/>
              <a:t>occansions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20283973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</a:t>
                      </a:r>
                      <a:r>
                        <a:rPr lang="en-US" sz="3200" dirty="0" smtClean="0"/>
                        <a:t>hypertension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Systolic BP </a:t>
                      </a:r>
                      <a:endParaRPr lang="en-US" sz="32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</a:t>
            </a:r>
            <a:r>
              <a:rPr lang="en-US" sz="3600" dirty="0" smtClean="0"/>
              <a:t>69.9%</a:t>
            </a:r>
            <a:endParaRPr lang="en-US" sz="3600" dirty="0"/>
          </a:p>
          <a:p>
            <a:r>
              <a:rPr lang="en-US" sz="3600" dirty="0"/>
              <a:t>Specificity: </a:t>
            </a:r>
            <a:r>
              <a:rPr lang="en-US" sz="3600" dirty="0" smtClean="0"/>
              <a:t>51.9%</a:t>
            </a:r>
            <a:endParaRPr lang="en-US" sz="3600" dirty="0"/>
          </a:p>
          <a:p>
            <a:r>
              <a:rPr lang="en-US" sz="3600" dirty="0"/>
              <a:t>PPV: </a:t>
            </a:r>
            <a:r>
              <a:rPr lang="en-US" sz="3600" dirty="0" smtClean="0"/>
              <a:t>74%</a:t>
            </a:r>
            <a:endParaRPr lang="en-US" sz="3600" dirty="0"/>
          </a:p>
          <a:p>
            <a:r>
              <a:rPr lang="en-US" sz="3600" dirty="0"/>
              <a:t>NPV: </a:t>
            </a:r>
            <a:r>
              <a:rPr lang="en-US" sz="3600" dirty="0" smtClean="0"/>
              <a:t>46.7%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194855" y="3990623"/>
            <a:ext cx="5321642" cy="287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chartevents</a:t>
            </a:r>
            <a:r>
              <a:rPr lang="en-US" sz="1600" dirty="0" smtClean="0"/>
              <a:t> &lt;- </a:t>
            </a:r>
            <a:r>
              <a:rPr lang="en-US" sz="1600" dirty="0" err="1" smtClean="0"/>
              <a:t>tbl</a:t>
            </a:r>
            <a:r>
              <a:rPr lang="en-US" sz="1600" dirty="0" smtClean="0"/>
              <a:t>(con, "mimic3_demo.CHARTEVENTS")</a:t>
            </a:r>
          </a:p>
          <a:p>
            <a:r>
              <a:rPr lang="en-US" sz="1600" dirty="0" smtClean="0"/>
              <a:t>sys &lt;- </a:t>
            </a:r>
            <a:r>
              <a:rPr lang="en-US" sz="1600" dirty="0" err="1" smtClean="0"/>
              <a:t>chartevents</a:t>
            </a:r>
            <a:r>
              <a:rPr lang="en-US" sz="1600" dirty="0" smtClean="0"/>
              <a:t> %&gt;%</a:t>
            </a:r>
          </a:p>
          <a:p>
            <a:r>
              <a:rPr lang="en-US" sz="1600" dirty="0" smtClean="0"/>
              <a:t>  filter(ITEMID %in% c(220179,51,455,220050,225309)) %&gt;%</a:t>
            </a:r>
          </a:p>
          <a:p>
            <a:r>
              <a:rPr lang="en-US" sz="1600" dirty="0" smtClean="0"/>
              <a:t>   mutate(</a:t>
            </a:r>
            <a:r>
              <a:rPr lang="en-US" sz="1600" dirty="0" err="1" smtClean="0"/>
              <a:t>sys_htn</a:t>
            </a:r>
            <a:r>
              <a:rPr lang="en-US" sz="1600" dirty="0" smtClean="0"/>
              <a:t> = </a:t>
            </a:r>
            <a:r>
              <a:rPr lang="en-US" sz="1600" dirty="0" err="1" smtClean="0"/>
              <a:t>case_when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(VALUE) &gt;= 140 ~ 1,                             	TRUE ~0)) %&gt;%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group_by</a:t>
            </a:r>
            <a:r>
              <a:rPr lang="en-US" sz="1600" dirty="0" smtClean="0"/>
              <a:t>(SUBJECT_ID) %&gt;%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err="1" smtClean="0"/>
              <a:t>summarise</a:t>
            </a:r>
            <a:r>
              <a:rPr lang="en-US" sz="1600" dirty="0" smtClean="0"/>
              <a:t>(</a:t>
            </a:r>
            <a:r>
              <a:rPr lang="en-US" sz="1600" dirty="0" err="1" smtClean="0"/>
              <a:t>sys_htn_count</a:t>
            </a:r>
            <a:r>
              <a:rPr lang="en-US" sz="1600" dirty="0" smtClean="0"/>
              <a:t> = sum(</a:t>
            </a:r>
            <a:r>
              <a:rPr lang="en-US" sz="1600" dirty="0" err="1" smtClean="0"/>
              <a:t>sys_htn</a:t>
            </a:r>
            <a:r>
              <a:rPr lang="en-US" sz="1600" dirty="0" smtClean="0"/>
              <a:t>, na.rm = TRUE)) %&gt;% </a:t>
            </a:r>
          </a:p>
          <a:p>
            <a:r>
              <a:rPr lang="en-US" sz="1600" dirty="0" smtClean="0"/>
              <a:t>mutate(sys_htn_min2 = </a:t>
            </a:r>
            <a:r>
              <a:rPr lang="en-US" sz="1600" dirty="0" err="1" smtClean="0"/>
              <a:t>case_when</a:t>
            </a:r>
            <a:r>
              <a:rPr lang="en-US" sz="1600" dirty="0" smtClean="0"/>
              <a:t>(</a:t>
            </a:r>
            <a:r>
              <a:rPr lang="en-US" sz="1600" dirty="0" err="1" smtClean="0"/>
              <a:t>sys_htn_count</a:t>
            </a:r>
            <a:r>
              <a:rPr lang="en-US" sz="1600" dirty="0" smtClean="0"/>
              <a:t> &gt;= 2 ~ 1,                                      TRUE ~ 0)) %&gt;%</a:t>
            </a:r>
          </a:p>
          <a:p>
            <a:r>
              <a:rPr lang="en-US" sz="1600" dirty="0" smtClean="0"/>
              <a:t>select(SUBJECT_ID, sys_htn_min2)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174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Diastolic BP &gt;= 90 two or more occasions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20283973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</a:t>
                      </a:r>
                      <a:r>
                        <a:rPr lang="en-US" sz="3200" dirty="0" smtClean="0"/>
                        <a:t>hypertension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Systolic BP </a:t>
                      </a:r>
                      <a:endParaRPr lang="en-US" sz="32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425146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</a:t>
            </a:r>
            <a:r>
              <a:rPr lang="en-US" sz="3600" dirty="0" smtClean="0"/>
              <a:t>37.7%</a:t>
            </a:r>
            <a:endParaRPr lang="en-US" sz="3600" dirty="0"/>
          </a:p>
          <a:p>
            <a:r>
              <a:rPr lang="en-US" sz="3600" dirty="0"/>
              <a:t>Specificity: </a:t>
            </a:r>
            <a:r>
              <a:rPr lang="en-US" sz="3600" dirty="0" smtClean="0"/>
              <a:t>70.3%</a:t>
            </a:r>
            <a:endParaRPr lang="en-US" sz="3600" dirty="0"/>
          </a:p>
          <a:p>
            <a:r>
              <a:rPr lang="en-US" sz="3600" dirty="0"/>
              <a:t>PPV: </a:t>
            </a:r>
            <a:r>
              <a:rPr lang="en-US" sz="3600" dirty="0" smtClean="0"/>
              <a:t>71.4%</a:t>
            </a:r>
            <a:endParaRPr lang="en-US" sz="3600" dirty="0"/>
          </a:p>
          <a:p>
            <a:r>
              <a:rPr lang="en-US" sz="3600" dirty="0"/>
              <a:t>NPV: </a:t>
            </a:r>
            <a:r>
              <a:rPr lang="en-US" sz="3600" dirty="0" smtClean="0"/>
              <a:t>36.5%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217971" y="3888259"/>
            <a:ext cx="4671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dia</a:t>
            </a:r>
            <a:r>
              <a:rPr lang="en-US" dirty="0" smtClean="0"/>
              <a:t> &lt;- </a:t>
            </a:r>
            <a:r>
              <a:rPr lang="en-US" dirty="0" err="1" smtClean="0"/>
              <a:t>chartevents</a:t>
            </a:r>
            <a:r>
              <a:rPr lang="en-US" dirty="0" smtClean="0"/>
              <a:t> %&gt;%  filter(ITEMID %in% c(220180,8368,8441,220051,225310)) %&gt;%   mutate(</a:t>
            </a:r>
            <a:r>
              <a:rPr lang="en-US" dirty="0" err="1" smtClean="0"/>
              <a:t>dia_htn</a:t>
            </a:r>
            <a:r>
              <a:rPr lang="en-US" dirty="0" smtClean="0"/>
              <a:t> = </a:t>
            </a:r>
            <a:r>
              <a:rPr lang="en-US" dirty="0" err="1" smtClean="0"/>
              <a:t>case_when</a:t>
            </a:r>
            <a:r>
              <a:rPr lang="en-US" dirty="0" smtClean="0"/>
              <a:t>(</a:t>
            </a:r>
            <a:r>
              <a:rPr lang="en-US" dirty="0" err="1" smtClean="0"/>
              <a:t>as.numeric</a:t>
            </a:r>
            <a:r>
              <a:rPr lang="en-US" dirty="0" smtClean="0"/>
              <a:t>(VALUE) &gt;= 90 ~ 1,                             TRUE ~0)) %&gt;%  </a:t>
            </a:r>
            <a:r>
              <a:rPr lang="en-US" dirty="0" err="1" smtClean="0"/>
              <a:t>group_by</a:t>
            </a:r>
            <a:r>
              <a:rPr lang="en-US" dirty="0" smtClean="0"/>
              <a:t>(SUBJECT_ID) %&gt;%  </a:t>
            </a:r>
            <a:r>
              <a:rPr lang="en-US" dirty="0" err="1" smtClean="0"/>
              <a:t>summarise</a:t>
            </a:r>
            <a:r>
              <a:rPr lang="en-US" dirty="0" smtClean="0"/>
              <a:t>(</a:t>
            </a:r>
            <a:r>
              <a:rPr lang="en-US" dirty="0" err="1" smtClean="0"/>
              <a:t>dia_htn_count</a:t>
            </a:r>
            <a:r>
              <a:rPr lang="en-US" dirty="0" smtClean="0"/>
              <a:t> = sum(</a:t>
            </a:r>
            <a:r>
              <a:rPr lang="en-US" dirty="0" err="1" smtClean="0"/>
              <a:t>dia_htn</a:t>
            </a:r>
            <a:r>
              <a:rPr lang="en-US" dirty="0" smtClean="0"/>
              <a:t>, na.rm = TRUE)) %&gt;%   mutate(dia_htn_min2 = </a:t>
            </a:r>
            <a:r>
              <a:rPr lang="en-US" dirty="0" err="1" smtClean="0"/>
              <a:t>case_when</a:t>
            </a:r>
            <a:r>
              <a:rPr lang="en-US" dirty="0" smtClean="0"/>
              <a:t>(</a:t>
            </a:r>
            <a:r>
              <a:rPr lang="en-US" dirty="0" err="1" smtClean="0"/>
              <a:t>dia_htn_count</a:t>
            </a:r>
            <a:r>
              <a:rPr lang="en-US" dirty="0" smtClean="0"/>
              <a:t> &gt;= 2 ~ 1,                                  TRUE ~ 0)) %&gt;%   select(SUBJECT_ID, dia_htn_min2)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48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Combinations – ICD and </a:t>
            </a:r>
            <a:r>
              <a:rPr lang="en-US" dirty="0" smtClean="0"/>
              <a:t>Systolic &gt;= 140 min 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83885267"/>
              </p:ext>
            </p:extLst>
          </p:nvPr>
        </p:nvGraphicFramePr>
        <p:xfrm>
          <a:off x="1281296" y="2849387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Manual Review hypertension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4019 and sys_htn_min2</a:t>
                      </a:r>
                      <a:endParaRPr lang="en-US" sz="18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659746" y="5788087"/>
            <a:ext cx="4230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Sensitivity 0%; </a:t>
            </a:r>
            <a:r>
              <a:rPr lang="en-US" sz="2400" dirty="0"/>
              <a:t>Specificity: </a:t>
            </a:r>
            <a:r>
              <a:rPr lang="en-US" sz="2400" dirty="0" smtClean="0"/>
              <a:t>1.0</a:t>
            </a:r>
            <a:r>
              <a:rPr lang="en-US" sz="2400" dirty="0"/>
              <a:t>%</a:t>
            </a:r>
          </a:p>
          <a:p>
            <a:r>
              <a:rPr lang="en-US" sz="2400" dirty="0"/>
              <a:t>PPV: </a:t>
            </a:r>
            <a:r>
              <a:rPr lang="en-US" sz="2400" dirty="0" err="1" smtClean="0"/>
              <a:t>NaN</a:t>
            </a:r>
            <a:r>
              <a:rPr lang="en-US" sz="2400" dirty="0" smtClean="0"/>
              <a:t>%; </a:t>
            </a:r>
            <a:r>
              <a:rPr lang="en-US" sz="2400" dirty="0"/>
              <a:t>NPV: </a:t>
            </a:r>
            <a:r>
              <a:rPr lang="en-US" sz="2400" dirty="0" smtClean="0"/>
              <a:t>33.8%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E1AC15-377C-4845-8555-085D1B33DE08}"/>
              </a:ext>
            </a:extLst>
          </p:cNvPr>
          <p:cNvSpPr txBox="1"/>
          <p:nvPr/>
        </p:nvSpPr>
        <p:spPr>
          <a:xfrm>
            <a:off x="872051" y="1977650"/>
            <a:ext cx="4344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4019 AND sys_htn_min2</a:t>
            </a:r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0F1A3B2-E5FF-5E46-A177-C97AAD163854}"/>
              </a:ext>
            </a:extLst>
          </p:cNvPr>
          <p:cNvCxnSpPr/>
          <p:nvPr/>
        </p:nvCxnSpPr>
        <p:spPr>
          <a:xfrm>
            <a:off x="6096000" y="1524100"/>
            <a:ext cx="0" cy="509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29B657CC-0725-F04C-98D8-6F9FD3F3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45697035"/>
              </p:ext>
            </p:extLst>
          </p:nvPr>
        </p:nvGraphicFramePr>
        <p:xfrm>
          <a:off x="7384550" y="2870646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Manual Review hypertension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4019 or sys_htn_min2</a:t>
                      </a:r>
                      <a:endParaRPr lang="en-US" sz="18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F27170-B1CE-5D43-A3E7-704DD678E7C9}"/>
              </a:ext>
            </a:extLst>
          </p:cNvPr>
          <p:cNvSpPr txBox="1"/>
          <p:nvPr/>
        </p:nvSpPr>
        <p:spPr>
          <a:xfrm>
            <a:off x="6763000" y="580934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</a:t>
            </a:r>
            <a:r>
              <a:rPr lang="en-US" sz="2400" dirty="0" smtClean="0"/>
              <a:t>83.0%; </a:t>
            </a:r>
            <a:r>
              <a:rPr lang="en-US" sz="2400" dirty="0"/>
              <a:t>Specificity: </a:t>
            </a:r>
            <a:r>
              <a:rPr lang="en-US" sz="2400" dirty="0" smtClean="0"/>
              <a:t>51.9%</a:t>
            </a:r>
            <a:endParaRPr lang="en-US" sz="2400" dirty="0"/>
          </a:p>
          <a:p>
            <a:r>
              <a:rPr lang="en-US" sz="2400" dirty="0" smtClean="0"/>
              <a:t>PPV:77.2%; </a:t>
            </a:r>
            <a:r>
              <a:rPr lang="en-US" sz="2400" dirty="0"/>
              <a:t>NPV: </a:t>
            </a:r>
            <a:r>
              <a:rPr lang="en-US" sz="2400" dirty="0" smtClean="0"/>
              <a:t>60.9%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3D59AA3-57CC-714E-9F5D-6F793252D084}"/>
              </a:ext>
            </a:extLst>
          </p:cNvPr>
          <p:cNvSpPr txBox="1"/>
          <p:nvPr/>
        </p:nvSpPr>
        <p:spPr>
          <a:xfrm>
            <a:off x="7109954" y="1900382"/>
            <a:ext cx="407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4019 OR sys_htn_min2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2563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Combinations – ICD and </a:t>
            </a:r>
            <a:r>
              <a:rPr lang="en-US" dirty="0" smtClean="0"/>
              <a:t>Diastolic &gt;= 90 min 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83885267"/>
              </p:ext>
            </p:extLst>
          </p:nvPr>
        </p:nvGraphicFramePr>
        <p:xfrm>
          <a:off x="1969371" y="2562425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=""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Manual Review hypertension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4019 or dia_htn_min2</a:t>
                      </a:r>
                      <a:endParaRPr lang="en-US" sz="18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6603563" y="2734961"/>
            <a:ext cx="3191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Sensitivity 70%; </a:t>
            </a:r>
            <a:r>
              <a:rPr lang="en-US" sz="3600" dirty="0"/>
              <a:t>Specificity: </a:t>
            </a:r>
            <a:r>
              <a:rPr lang="en-US" sz="3600" dirty="0" smtClean="0"/>
              <a:t>66%</a:t>
            </a:r>
            <a:endParaRPr lang="en-US" sz="3600" dirty="0"/>
          </a:p>
          <a:p>
            <a:r>
              <a:rPr lang="en-US" sz="3600" dirty="0"/>
              <a:t>PPV: </a:t>
            </a:r>
            <a:r>
              <a:rPr lang="en-US" sz="3600" dirty="0" smtClean="0"/>
              <a:t>81.4%; </a:t>
            </a:r>
            <a:r>
              <a:rPr lang="en-US" sz="3600" dirty="0"/>
              <a:t>NPV: </a:t>
            </a:r>
            <a:r>
              <a:rPr lang="en-US" sz="3600" dirty="0" smtClean="0"/>
              <a:t>51.3%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E1AC15-377C-4845-8555-085D1B33DE08}"/>
              </a:ext>
            </a:extLst>
          </p:cNvPr>
          <p:cNvSpPr txBox="1"/>
          <p:nvPr/>
        </p:nvSpPr>
        <p:spPr>
          <a:xfrm>
            <a:off x="1689552" y="1690688"/>
            <a:ext cx="4085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4019 OR dia_htn_min2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25639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F0262-9B80-7948-AD70-F3A8EAC0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Best </a:t>
            </a:r>
            <a:r>
              <a:rPr lang="en-US" dirty="0"/>
              <a:t>Algorithm </a:t>
            </a:r>
            <a:r>
              <a:rPr lang="en-US" dirty="0" smtClean="0"/>
              <a:t>is ICD 4019 and Diastolic &gt;= 90 min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443159-BFD4-934B-B7FF-32C8B3A4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00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ICD and Diastolic &gt;= 90 for minimum 2times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Because it gives the best sensitivity (70%) and second best specificity after ICD 4019 alone (66</a:t>
            </a:r>
            <a:r>
              <a:rPr lang="en-US" dirty="0" smtClean="0"/>
              <a:t>%)</a:t>
            </a:r>
          </a:p>
          <a:p>
            <a:r>
              <a:rPr lang="en-US" dirty="0" smtClean="0"/>
              <a:t>Its also simple (no complex combinations) and portable (using </a:t>
            </a:r>
            <a:r>
              <a:rPr lang="en-US" dirty="0" err="1" smtClean="0"/>
              <a:t>varibales</a:t>
            </a:r>
            <a:r>
              <a:rPr lang="en-US" dirty="0" smtClean="0"/>
              <a:t> that is commonly used world wide)</a:t>
            </a:r>
          </a:p>
          <a:p>
            <a:r>
              <a:rPr lang="en-US" dirty="0" smtClean="0"/>
              <a:t>Only accuracy is limited but this may be due to the nature of patients in MIMIC dataset who are </a:t>
            </a:r>
            <a:r>
              <a:rPr lang="en-US" smtClean="0"/>
              <a:t>mostly ICU </a:t>
            </a:r>
            <a:r>
              <a:rPr lang="en-US" dirty="0" smtClean="0"/>
              <a:t>patients with so many factors affecting BP rather than the classic diagnosis of systemic hypertension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8238" y="1690688"/>
            <a:ext cx="4283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training_htn</a:t>
            </a:r>
            <a:r>
              <a:rPr lang="en-US" dirty="0" smtClean="0"/>
              <a:t> %&gt;%   </a:t>
            </a:r>
            <a:r>
              <a:rPr lang="en-US" dirty="0" err="1" smtClean="0"/>
              <a:t>left_join</a:t>
            </a:r>
            <a:r>
              <a:rPr lang="en-US" dirty="0" smtClean="0"/>
              <a:t>(icd_4019) %&gt;%   </a:t>
            </a:r>
            <a:r>
              <a:rPr lang="en-US" dirty="0" err="1" smtClean="0"/>
              <a:t>left_join</a:t>
            </a:r>
            <a:r>
              <a:rPr lang="en-US" dirty="0" smtClean="0"/>
              <a:t>(</a:t>
            </a:r>
            <a:r>
              <a:rPr lang="en-US" dirty="0" err="1" smtClean="0"/>
              <a:t>dia</a:t>
            </a:r>
            <a:r>
              <a:rPr lang="en-US" dirty="0" smtClean="0"/>
              <a:t>) %&gt;%   mutate(icd_4019 = coalesce(icd_4019, 0),         dia_htn_min2 = coalesce(dia_htn_min2, 0)) %&gt;%   mutate(icd_4019_or_dia_htn_min2 = </a:t>
            </a:r>
            <a:r>
              <a:rPr lang="en-US" dirty="0" err="1" smtClean="0"/>
              <a:t>case_when</a:t>
            </a:r>
            <a:r>
              <a:rPr lang="en-US" dirty="0" smtClean="0"/>
              <a:t>(icd_4019 == 1 |                                                dia_htn_min2 == 1 ~ 1,                                              TRUE ~ 0)) %&gt;%   collect() %&gt;%   </a:t>
            </a:r>
            <a:r>
              <a:rPr lang="en-US" dirty="0" err="1" smtClean="0"/>
              <a:t>getStats</a:t>
            </a:r>
            <a:r>
              <a:rPr lang="en-US" dirty="0" smtClean="0"/>
              <a:t>(icd_4019_or_dia_htn_min2, HYPERTENSION)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13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520</Words>
  <Application>Microsoft Office PowerPoint</Application>
  <PresentationFormat>Custom</PresentationFormat>
  <Paragraphs>114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My Phenotyping Evaluation Presentation - HYPERTENSION</vt:lpstr>
      <vt:lpstr>Data Types – Testing for aneurysmal SAH</vt:lpstr>
      <vt:lpstr>ICD 4019 Alone</vt:lpstr>
      <vt:lpstr>Systolic BP &gt;= 140 two or more occansions</vt:lpstr>
      <vt:lpstr>Diastolic BP &gt;= 90 two or more occasions</vt:lpstr>
      <vt:lpstr>Combinations – ICD and Systolic &gt;= 140 min 2</vt:lpstr>
      <vt:lpstr>Combinations – ICD and Diastolic &gt;= 90 min 2</vt:lpstr>
      <vt:lpstr>The Best Algorithm is ICD 4019 and Diastolic &gt;= 90 min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ICU_3_DOC</cp:lastModifiedBy>
  <cp:revision>22</cp:revision>
  <dcterms:created xsi:type="dcterms:W3CDTF">2018-03-02T05:37:34Z</dcterms:created>
  <dcterms:modified xsi:type="dcterms:W3CDTF">2022-10-18T12:21:52Z</dcterms:modified>
</cp:coreProperties>
</file>