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4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FE3784E-CFAC-4268-8EAC-2BD50C663BE4}" type="datetimeFigureOut">
              <a:rPr lang="en-US" smtClean="0"/>
              <a:t>2/29/2024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CBE759-B253-4E03-8B18-C0BBDE873F1C}"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3784E-CFAC-4268-8EAC-2BD50C663BE4}"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E759-B253-4E03-8B18-C0BBDE873F1C}"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3784E-CFAC-4268-8EAC-2BD50C663BE4}"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E759-B253-4E03-8B18-C0BBDE873F1C}"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3784E-CFAC-4268-8EAC-2BD50C663BE4}"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E759-B253-4E03-8B18-C0BBDE873F1C}"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E3784E-CFAC-4268-8EAC-2BD50C663BE4}"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E759-B253-4E03-8B18-C0BBDE873F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FE3784E-CFAC-4268-8EAC-2BD50C663BE4}"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E759-B253-4E03-8B18-C0BBDE873F1C}"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E3784E-CFAC-4268-8EAC-2BD50C663BE4}"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BE759-B253-4E03-8B18-C0BBDE873F1C}"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E3784E-CFAC-4268-8EAC-2BD50C663BE4}"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BE759-B253-4E03-8B18-C0BBDE873F1C}"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3784E-CFAC-4268-8EAC-2BD50C663BE4}"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BE759-B253-4E03-8B18-C0BBDE873F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3784E-CFAC-4268-8EAC-2BD50C663BE4}"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E759-B253-4E03-8B18-C0BBDE873F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3784E-CFAC-4268-8EAC-2BD50C663BE4}"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E759-B253-4E03-8B18-C0BBDE873F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6FE3784E-CFAC-4268-8EAC-2BD50C663BE4}" type="datetimeFigureOut">
              <a:rPr lang="en-US" smtClean="0"/>
              <a:t>2/29/2024</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FCBE759-B253-4E03-8B18-C0BBDE873F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990600"/>
            <a:ext cx="6777318" cy="2129119"/>
          </a:xfrm>
        </p:spPr>
        <p:txBody>
          <a:bodyPr/>
          <a:lstStyle/>
          <a:p>
            <a:r>
              <a:rPr lang="en-US" sz="4000" dirty="0" smtClean="0"/>
              <a:t>TEAM 2</a:t>
            </a:r>
            <a:br>
              <a:rPr lang="en-US" sz="4000" dirty="0" smtClean="0"/>
            </a:br>
            <a:r>
              <a:rPr lang="en-US" sz="4000" dirty="0" smtClean="0"/>
              <a:t>PROJECT:RESTAURANT MANAGEMENT SYSTEM </a:t>
            </a:r>
            <a:endParaRPr lang="en-US" sz="4000" dirty="0"/>
          </a:p>
        </p:txBody>
      </p:sp>
      <p:sp>
        <p:nvSpPr>
          <p:cNvPr id="3" name="Subtitle 2"/>
          <p:cNvSpPr>
            <a:spLocks noGrp="1"/>
          </p:cNvSpPr>
          <p:nvPr>
            <p:ph type="subTitle" idx="1"/>
          </p:nvPr>
        </p:nvSpPr>
        <p:spPr>
          <a:xfrm>
            <a:off x="3733800" y="3767862"/>
            <a:ext cx="4495800" cy="2251938"/>
          </a:xfrm>
        </p:spPr>
        <p:txBody>
          <a:bodyPr anchor="b">
            <a:normAutofit fontScale="70000" lnSpcReduction="20000"/>
          </a:bodyPr>
          <a:lstStyle/>
          <a:p>
            <a:r>
              <a:rPr lang="en-US" dirty="0" smtClean="0"/>
              <a:t>TEAM MEMBERS: ASHMITHA SUMARAJ</a:t>
            </a:r>
          </a:p>
          <a:p>
            <a:r>
              <a:rPr lang="en-US" dirty="0" smtClean="0"/>
              <a:t>JERINA G</a:t>
            </a:r>
          </a:p>
          <a:p>
            <a:r>
              <a:rPr lang="en-US" dirty="0" smtClean="0"/>
              <a:t>G JOUSHA</a:t>
            </a:r>
          </a:p>
          <a:p>
            <a:r>
              <a:rPr lang="en-US" dirty="0" smtClean="0"/>
              <a:t>PRAVEEN S</a:t>
            </a:r>
            <a:endParaRPr lang="en-US" dirty="0" smtClean="0">
              <a:ln>
                <a:solidFill>
                  <a:schemeClr val="bg1"/>
                </a:solidFill>
              </a:ln>
            </a:endParaRPr>
          </a:p>
          <a:p>
            <a:r>
              <a:rPr lang="en-US" dirty="0" smtClean="0"/>
              <a:t>RAMESH P</a:t>
            </a:r>
          </a:p>
          <a:p>
            <a:r>
              <a:rPr lang="en-US" dirty="0" smtClean="0"/>
              <a:t>SUJITH P S</a:t>
            </a:r>
          </a:p>
          <a:p>
            <a:r>
              <a:rPr lang="en-US" dirty="0" smtClean="0"/>
              <a:t>SUJAN G</a:t>
            </a:r>
          </a:p>
          <a:p>
            <a:r>
              <a:rPr lang="en-US" dirty="0" smtClean="0"/>
              <a:t>SANJAY S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883" y="3781233"/>
            <a:ext cx="3244342" cy="2162367"/>
          </a:xfrm>
          <a:prstGeom prst="rect">
            <a:avLst/>
          </a:prstGeom>
        </p:spPr>
      </p:pic>
    </p:spTree>
    <p:extLst>
      <p:ext uri="{BB962C8B-B14F-4D97-AF65-F5344CB8AC3E}">
        <p14:creationId xmlns:p14="http://schemas.microsoft.com/office/powerpoint/2010/main" val="2994360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2163" y="2247900"/>
            <a:ext cx="6199673" cy="42291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en-US" sz="3200" dirty="0" smtClean="0"/>
              <a:t>Work Flow of RMS:</a:t>
            </a:r>
            <a:endParaRPr lang="en-US" sz="3200" dirty="0"/>
          </a:p>
        </p:txBody>
      </p:sp>
    </p:spTree>
    <p:extLst>
      <p:ext uri="{BB962C8B-B14F-4D97-AF65-F5344CB8AC3E}">
        <p14:creationId xmlns:p14="http://schemas.microsoft.com/office/powerpoint/2010/main" val="38336804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effectLst>
                  <a:outerShdw blurRad="38100" dist="38100" dir="2700000" algn="tl">
                    <a:srgbClr val="000000">
                      <a:alpha val="43137"/>
                    </a:srgbClr>
                  </a:outerShdw>
                </a:effectLst>
              </a:rPr>
              <a:t>Data-Base:  MySQL</a:t>
            </a:r>
          </a:p>
          <a:p>
            <a:endParaRPr lang="en-US" b="1" dirty="0">
              <a:effectLst>
                <a:outerShdw blurRad="38100" dist="38100" dir="2700000" algn="tl">
                  <a:srgbClr val="000000">
                    <a:alpha val="43137"/>
                  </a:srgbClr>
                </a:outerShdw>
              </a:effectLst>
            </a:endParaRPr>
          </a:p>
          <a:p>
            <a:pPr marL="0" indent="0">
              <a:buNone/>
            </a:pPr>
            <a:r>
              <a:rPr lang="en-US" b="1" dirty="0" smtClean="0"/>
              <a:t>A database of Restaurant Management System has been created to read essential data that is to be inserted to develop the software application to perform the pre-requisites requested by the client(login page, to maintain users data, admin data and different sets of information).  </a:t>
            </a:r>
            <a:endParaRPr lang="en-US" b="1" dirty="0"/>
          </a:p>
        </p:txBody>
      </p:sp>
      <p:sp>
        <p:nvSpPr>
          <p:cNvPr id="2" name="Title 1"/>
          <p:cNvSpPr>
            <a:spLocks noGrp="1"/>
          </p:cNvSpPr>
          <p:nvPr>
            <p:ph type="title"/>
          </p:nvPr>
        </p:nvSpPr>
        <p:spPr>
          <a:xfrm>
            <a:off x="685800" y="609600"/>
            <a:ext cx="7756263" cy="1054250"/>
          </a:xfrm>
        </p:spPr>
        <p:txBody>
          <a:bodyPr/>
          <a:lstStyle/>
          <a:p>
            <a:r>
              <a:rPr lang="en-US" sz="3200" dirty="0" smtClean="0"/>
              <a:t>Features included in our project.</a:t>
            </a:r>
            <a:endParaRPr lang="en-US"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4930" y="2286000"/>
            <a:ext cx="762000" cy="7620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941654689"/>
              </p:ext>
            </p:extLst>
          </p:nvPr>
        </p:nvGraphicFramePr>
        <p:xfrm>
          <a:off x="5867400" y="5105400"/>
          <a:ext cx="1447800" cy="1295400"/>
        </p:xfrm>
        <a:graphic>
          <a:graphicData uri="http://schemas.openxmlformats.org/presentationml/2006/ole">
            <mc:AlternateContent xmlns:mc="http://schemas.openxmlformats.org/markup-compatibility/2006">
              <mc:Choice xmlns:v="urn:schemas-microsoft-com:vml" Requires="v">
                <p:oleObj spid="_x0000_s1050" name="Packager Shell Object" showAsIcon="1" r:id="rId4" imgW="343800" imgH="462240" progId="Package">
                  <p:embed/>
                </p:oleObj>
              </mc:Choice>
              <mc:Fallback>
                <p:oleObj name="Packager Shell Object" showAsIcon="1" r:id="rId4" imgW="343800" imgH="462240" progId="Package">
                  <p:embed/>
                  <p:pic>
                    <p:nvPicPr>
                      <p:cNvPr id="0" name="Object 4"/>
                      <p:cNvPicPr>
                        <a:picLocks noChangeAspect="1" noChangeArrowheads="1"/>
                      </p:cNvPicPr>
                      <p:nvPr/>
                    </p:nvPicPr>
                    <p:blipFill>
                      <a:blip r:embed="rId5"/>
                      <a:srcRect/>
                      <a:stretch>
                        <a:fillRect/>
                      </a:stretch>
                    </p:blipFill>
                    <p:spPr bwMode="auto">
                      <a:xfrm>
                        <a:off x="5867400" y="5105400"/>
                        <a:ext cx="1447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46001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248347"/>
            <a:ext cx="7745505" cy="4304853"/>
          </a:xfrm>
          <a:ln>
            <a:solidFill>
              <a:schemeClr val="tx1">
                <a:alpha val="94000"/>
              </a:schemeClr>
            </a:solidFill>
          </a:ln>
        </p:spPr>
        <p:txBody>
          <a:bodyPr>
            <a:normAutofit/>
          </a:bodyPr>
          <a:lstStyle/>
          <a:p>
            <a:r>
              <a:rPr lang="en-US" sz="1800" b="1" dirty="0" smtClean="0">
                <a:effectLst>
                  <a:outerShdw blurRad="38100" dist="38100" dir="2700000" algn="tl">
                    <a:srgbClr val="000000">
                      <a:alpha val="43137"/>
                    </a:srgbClr>
                  </a:outerShdw>
                </a:effectLst>
              </a:rPr>
              <a:t>HTML(VISUAL STUDIO):</a:t>
            </a:r>
          </a:p>
          <a:p>
            <a:pPr marL="0" indent="0">
              <a:buNone/>
            </a:pPr>
            <a:endParaRPr lang="en-US" sz="1800" b="1" dirty="0">
              <a:effectLst>
                <a:outerShdw blurRad="38100" dist="38100" dir="2700000" algn="tl">
                  <a:srgbClr val="000000">
                    <a:alpha val="43137"/>
                  </a:srgbClr>
                </a:outerShdw>
              </a:effectLst>
            </a:endParaRPr>
          </a:p>
          <a:p>
            <a:pPr marL="0" indent="0">
              <a:buNone/>
            </a:pPr>
            <a:r>
              <a:rPr lang="en-US" sz="1800" b="1" dirty="0" smtClean="0">
                <a:effectLst>
                  <a:outerShdw blurRad="38100" dist="38100" dir="2700000" algn="tl">
                    <a:srgbClr val="000000">
                      <a:alpha val="43137"/>
                    </a:srgbClr>
                  </a:outerShdw>
                </a:effectLst>
              </a:rPr>
              <a:t>Visual studio is a </a:t>
            </a:r>
            <a:r>
              <a:rPr lang="en-US" sz="1800" b="1" dirty="0">
                <a:effectLst>
                  <a:outerShdw blurRad="38100" dist="38100" dir="2700000" algn="tl">
                    <a:srgbClr val="000000">
                      <a:alpha val="43137"/>
                    </a:srgbClr>
                  </a:outerShdw>
                </a:effectLst>
              </a:rPr>
              <a:t>lightweight and highly customizable code editor with excellent support for JavaScript, HTML, and </a:t>
            </a:r>
            <a:r>
              <a:rPr lang="en-US" sz="1800" b="1" dirty="0" smtClean="0">
                <a:effectLst>
                  <a:outerShdw blurRad="38100" dist="38100" dir="2700000" algn="tl">
                    <a:srgbClr val="000000">
                      <a:alpha val="43137"/>
                    </a:srgbClr>
                  </a:outerShdw>
                </a:effectLst>
              </a:rPr>
              <a:t>CSS.</a:t>
            </a:r>
          </a:p>
          <a:p>
            <a:pPr marL="0" indent="0">
              <a:buNone/>
            </a:pPr>
            <a:endParaRPr lang="en-US" sz="1800" b="1" dirty="0">
              <a:effectLst>
                <a:outerShdw blurRad="38100" dist="38100" dir="2700000" algn="tl">
                  <a:srgbClr val="000000">
                    <a:alpha val="43137"/>
                  </a:srgbClr>
                </a:outerShdw>
              </a:effectLst>
            </a:endParaRPr>
          </a:p>
          <a:p>
            <a:pPr marL="0" indent="0">
              <a:buNone/>
            </a:pPr>
            <a:r>
              <a:rPr lang="en-US" sz="1800" b="1" dirty="0">
                <a:effectLst>
                  <a:outerShdw blurRad="38100" dist="38100" dir="2700000" algn="tl">
                    <a:srgbClr val="000000">
                      <a:alpha val="43137"/>
                    </a:srgbClr>
                  </a:outerShdw>
                </a:effectLst>
              </a:rPr>
              <a:t>HTML provides the basic building blocks for creating the structure of a webpage, defining elements such as headings, paragraphs, lists, links, images, and more</a:t>
            </a:r>
            <a:r>
              <a:rPr lang="en-US" sz="1800" b="1" dirty="0" smtClean="0">
                <a:effectLst>
                  <a:outerShdw blurRad="38100" dist="38100" dir="2700000" algn="tl">
                    <a:srgbClr val="000000">
                      <a:alpha val="43137"/>
                    </a:srgbClr>
                  </a:outerShdw>
                </a:effectLst>
              </a:rPr>
              <a:t>.</a:t>
            </a:r>
          </a:p>
          <a:p>
            <a:pPr marL="0" indent="0">
              <a:buNone/>
            </a:pPr>
            <a:endParaRPr lang="en-US" sz="1800" b="1" dirty="0">
              <a:effectLst>
                <a:outerShdw blurRad="38100" dist="38100" dir="2700000" algn="tl">
                  <a:srgbClr val="000000">
                    <a:alpha val="43137"/>
                  </a:srgbClr>
                </a:outerShdw>
              </a:effectLst>
            </a:endParaRPr>
          </a:p>
          <a:p>
            <a:pPr marL="0" indent="0">
              <a:buNone/>
            </a:pPr>
            <a:r>
              <a:rPr lang="en-US" sz="1800" b="1" dirty="0" smtClean="0">
                <a:effectLst>
                  <a:outerShdw blurRad="38100" dist="38100" dir="2700000" algn="tl">
                    <a:srgbClr val="000000">
                      <a:alpha val="43137"/>
                    </a:srgbClr>
                  </a:outerShdw>
                </a:effectLst>
              </a:rPr>
              <a:t>Both of the software’s embedded together enables user appearance and applicability of code and web page application to be simple and appealing.</a:t>
            </a:r>
            <a:endParaRPr lang="en-US" sz="1800"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Frontend Developer</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2226509"/>
            <a:ext cx="1253066" cy="805542"/>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333078257"/>
              </p:ext>
            </p:extLst>
          </p:nvPr>
        </p:nvGraphicFramePr>
        <p:xfrm>
          <a:off x="2318470" y="5715000"/>
          <a:ext cx="1097830" cy="614363"/>
        </p:xfrm>
        <a:graphic>
          <a:graphicData uri="http://schemas.openxmlformats.org/presentationml/2006/ole">
            <mc:AlternateContent xmlns:mc="http://schemas.openxmlformats.org/markup-compatibility/2006">
              <mc:Choice xmlns:v="urn:schemas-microsoft-com:vml" Requires="v">
                <p:oleObj spid="_x0000_s2071" name="Packager Shell Object" showAsIcon="1" r:id="rId4" imgW="825120" imgH="462240" progId="Package">
                  <p:embed/>
                </p:oleObj>
              </mc:Choice>
              <mc:Fallback>
                <p:oleObj name="Packager Shell Object" showAsIcon="1" r:id="rId4" imgW="825120" imgH="462240" progId="Package">
                  <p:embed/>
                  <p:pic>
                    <p:nvPicPr>
                      <p:cNvPr id="0" name=""/>
                      <p:cNvPicPr/>
                      <p:nvPr/>
                    </p:nvPicPr>
                    <p:blipFill>
                      <a:blip r:embed="rId5"/>
                      <a:stretch>
                        <a:fillRect/>
                      </a:stretch>
                    </p:blipFill>
                    <p:spPr>
                      <a:xfrm>
                        <a:off x="2318470" y="5715000"/>
                        <a:ext cx="1097830" cy="61436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p:spPr>
                  </p:pic>
                </p:oleObj>
              </mc:Fallback>
            </mc:AlternateContent>
          </a:graphicData>
        </a:graphic>
      </p:graphicFrame>
    </p:spTree>
    <p:extLst>
      <p:ext uri="{BB962C8B-B14F-4D97-AF65-F5344CB8AC3E}">
        <p14:creationId xmlns:p14="http://schemas.microsoft.com/office/powerpoint/2010/main" val="2589749688"/>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131219"/>
            <a:ext cx="7745505" cy="3994944"/>
          </a:xfrm>
        </p:spPr>
        <p:txBody>
          <a:bodyPr/>
          <a:lstStyle/>
          <a:p>
            <a:r>
              <a:rPr lang="en-US" b="1" dirty="0" smtClean="0">
                <a:effectLst>
                  <a:outerShdw blurRad="38100" dist="38100" dir="2700000" algn="tl">
                    <a:srgbClr val="000000">
                      <a:alpha val="43137"/>
                    </a:srgbClr>
                  </a:outerShdw>
                </a:effectLst>
              </a:rPr>
              <a:t>HTML(VISUAL STUDIO) AND EDGE:</a:t>
            </a:r>
            <a:endParaRPr lang="en-US" b="1" dirty="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pPr marL="0" indent="0">
              <a:buNone/>
            </a:pPr>
            <a:r>
              <a:rPr lang="en-US" b="1" dirty="0" smtClean="0">
                <a:effectLst>
                  <a:outerShdw blurRad="38100" dist="38100" dir="2700000" algn="tl">
                    <a:srgbClr val="000000">
                      <a:alpha val="43137"/>
                    </a:srgbClr>
                  </a:outerShdw>
                </a:effectLst>
              </a:rPr>
              <a:t>Web page development has been done using the visual studio application with various HTML tags to create user appearance website page to link the backend process to perform all the operations requested by the user.</a:t>
            </a:r>
            <a:endParaRPr lang="en-US" b="1" dirty="0">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en-US" sz="3200" dirty="0" smtClean="0"/>
              <a:t>UI APPEARENCE</a:t>
            </a:r>
            <a:endParaRPr lang="en-US"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2100371"/>
            <a:ext cx="885825" cy="885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8" name="Object 7"/>
          <p:cNvGraphicFramePr>
            <a:graphicFrameLocks noChangeAspect="1"/>
          </p:cNvGraphicFramePr>
          <p:nvPr>
            <p:extLst>
              <p:ext uri="{D42A27DB-BD31-4B8C-83A1-F6EECF244321}">
                <p14:modId xmlns:p14="http://schemas.microsoft.com/office/powerpoint/2010/main" val="1582975062"/>
              </p:ext>
            </p:extLst>
          </p:nvPr>
        </p:nvGraphicFramePr>
        <p:xfrm>
          <a:off x="1752600" y="5105400"/>
          <a:ext cx="1716724" cy="838200"/>
        </p:xfrm>
        <a:graphic>
          <a:graphicData uri="http://schemas.openxmlformats.org/presentationml/2006/ole">
            <mc:AlternateContent xmlns:mc="http://schemas.openxmlformats.org/markup-compatibility/2006">
              <mc:Choice xmlns:v="urn:schemas-microsoft-com:vml" Requires="v">
                <p:oleObj spid="_x0000_s3105" name="Packager Shell Object" showAsIcon="1" r:id="rId4" imgW="945360" imgH="462240" progId="Package">
                  <p:embed/>
                </p:oleObj>
              </mc:Choice>
              <mc:Fallback>
                <p:oleObj name="Packager Shell Object" showAsIcon="1" r:id="rId4" imgW="945360" imgH="462240" progId="Package">
                  <p:embed/>
                  <p:pic>
                    <p:nvPicPr>
                      <p:cNvPr id="0" name=""/>
                      <p:cNvPicPr/>
                      <p:nvPr/>
                    </p:nvPicPr>
                    <p:blipFill>
                      <a:blip r:embed="rId5"/>
                      <a:stretch>
                        <a:fillRect/>
                      </a:stretch>
                    </p:blipFill>
                    <p:spPr>
                      <a:xfrm>
                        <a:off x="1752600" y="5105400"/>
                        <a:ext cx="1716724" cy="838200"/>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w="12700">
                        <a:solidFill>
                          <a:schemeClr val="tx1">
                            <a:alpha val="90000"/>
                          </a:schemeClr>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52865010"/>
              </p:ext>
            </p:extLst>
          </p:nvPr>
        </p:nvGraphicFramePr>
        <p:xfrm>
          <a:off x="3962400" y="5257800"/>
          <a:ext cx="1098550" cy="614363"/>
        </p:xfrm>
        <a:graphic>
          <a:graphicData uri="http://schemas.openxmlformats.org/presentationml/2006/ole">
            <mc:AlternateContent xmlns:mc="http://schemas.openxmlformats.org/markup-compatibility/2006">
              <mc:Choice xmlns:v="urn:schemas-microsoft-com:vml" Requires="v">
                <p:oleObj spid="_x0000_s3106" name="Packager Shell Object" showAsIcon="1" r:id="rId6" imgW="825120" imgH="462240" progId="Package">
                  <p:embed/>
                </p:oleObj>
              </mc:Choice>
              <mc:Fallback>
                <p:oleObj name="Packager Shell Object" showAsIcon="1" r:id="rId6" imgW="825120" imgH="462240" progId="Package">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5257800"/>
                        <a:ext cx="1098550" cy="614363"/>
                      </a:xfrm>
                      <a:prstGeom prst="rect">
                        <a:avLst/>
                      </a:prstGeom>
                      <a:gradFill rotWithShape="0">
                        <a:gsLst>
                          <a:gs pos="0">
                            <a:srgbClr val="8CABEE"/>
                          </a:gs>
                          <a:gs pos="50000">
                            <a:srgbClr val="BACBF2"/>
                          </a:gs>
                          <a:gs pos="100000">
                            <a:srgbClr val="DEE5F8"/>
                          </a:gs>
                        </a:gsLst>
                        <a:lin ang="5400000"/>
                      </a:gra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978094240"/>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b="1" dirty="0" smtClean="0">
                <a:effectLst>
                  <a:outerShdw blurRad="38100" dist="38100" dir="2700000" algn="tl">
                    <a:srgbClr val="000000">
                      <a:alpha val="43137"/>
                    </a:srgbClr>
                  </a:outerShdw>
                </a:effectLst>
              </a:rPr>
              <a:t>Programming Language used: PYTHON</a:t>
            </a:r>
          </a:p>
          <a:p>
            <a:pPr marL="0" indent="0">
              <a:buNone/>
            </a:pPr>
            <a:r>
              <a:rPr lang="en-US" sz="1800" b="1" dirty="0" smtClean="0">
                <a:effectLst>
                  <a:outerShdw blurRad="38100" dist="38100" dir="2700000" algn="tl">
                    <a:srgbClr val="000000">
                      <a:alpha val="43137"/>
                    </a:srgbClr>
                  </a:outerShdw>
                </a:effectLst>
              </a:rPr>
              <a:t>Python is the most widely used programming language. It is easy to implement and easy to understand. The implementation of the project can be done in easy way using python.</a:t>
            </a:r>
          </a:p>
          <a:p>
            <a:pPr marL="0" indent="0">
              <a:buNone/>
            </a:pPr>
            <a:endParaRPr lang="en-US" sz="1800" b="1" dirty="0">
              <a:effectLst>
                <a:outerShdw blurRad="38100" dist="38100" dir="2700000" algn="tl">
                  <a:srgbClr val="000000">
                    <a:alpha val="43137"/>
                  </a:srgbClr>
                </a:outerShdw>
              </a:effectLst>
            </a:endParaRPr>
          </a:p>
          <a:p>
            <a:r>
              <a:rPr lang="en-US" sz="1800" b="1" dirty="0" smtClean="0">
                <a:effectLst>
                  <a:outerShdw blurRad="38100" dist="38100" dir="2700000" algn="tl">
                    <a:srgbClr val="000000">
                      <a:alpha val="43137"/>
                    </a:srgbClr>
                  </a:outerShdw>
                </a:effectLst>
              </a:rPr>
              <a:t>Website used to do programming: JUPYTER LAB</a:t>
            </a:r>
          </a:p>
          <a:p>
            <a:endParaRPr lang="en-US" sz="1800" b="1" dirty="0">
              <a:effectLst>
                <a:outerShdw blurRad="38100" dist="38100" dir="2700000" algn="tl">
                  <a:srgbClr val="000000">
                    <a:alpha val="43137"/>
                  </a:srgbClr>
                </a:outerShdw>
              </a:effectLst>
            </a:endParaRPr>
          </a:p>
          <a:p>
            <a:pPr marL="0" indent="0">
              <a:buNone/>
            </a:pPr>
            <a:r>
              <a:rPr lang="en-US" sz="1800" b="1" dirty="0" smtClean="0">
                <a:effectLst>
                  <a:outerShdw blurRad="38100" dist="38100" dir="2700000" algn="tl">
                    <a:srgbClr val="000000">
                      <a:alpha val="43137"/>
                    </a:srgbClr>
                  </a:outerShdw>
                </a:effectLst>
              </a:rPr>
              <a:t>The python coding can be done easily using many platforms such as : VISUAL STUDIO, PYCHRAM, SPYDER, etc., but it is equally easy to do using JUPYTER. It includes integration of HTML CODE along with Python coding to add background image, backend process, form creation, etc. </a:t>
            </a:r>
            <a:endParaRPr lang="en-US" sz="1800" b="1" dirty="0" smtClean="0"/>
          </a:p>
        </p:txBody>
      </p:sp>
      <p:sp>
        <p:nvSpPr>
          <p:cNvPr id="3" name="Title 2"/>
          <p:cNvSpPr>
            <a:spLocks noGrp="1"/>
          </p:cNvSpPr>
          <p:nvPr>
            <p:ph type="title"/>
          </p:nvPr>
        </p:nvSpPr>
        <p:spPr/>
        <p:txBody>
          <a:bodyPr/>
          <a:lstStyle/>
          <a:p>
            <a:r>
              <a:rPr lang="en-US" sz="3200" dirty="0" smtClean="0"/>
              <a:t>Backend( Programming Language used) and the website used to do programming.</a:t>
            </a:r>
            <a:endParaRPr lang="en-US"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3495876"/>
            <a:ext cx="1600200" cy="769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5" name="Object 4"/>
          <p:cNvGraphicFramePr>
            <a:graphicFrameLocks noChangeAspect="1"/>
          </p:cNvGraphicFramePr>
          <p:nvPr>
            <p:extLst>
              <p:ext uri="{D42A27DB-BD31-4B8C-83A1-F6EECF244321}">
                <p14:modId xmlns:p14="http://schemas.microsoft.com/office/powerpoint/2010/main" val="696874668"/>
              </p:ext>
            </p:extLst>
          </p:nvPr>
        </p:nvGraphicFramePr>
        <p:xfrm>
          <a:off x="2362200" y="5791200"/>
          <a:ext cx="1943100" cy="461963"/>
        </p:xfrm>
        <a:graphic>
          <a:graphicData uri="http://schemas.openxmlformats.org/presentationml/2006/ole">
            <mc:AlternateContent xmlns:mc="http://schemas.openxmlformats.org/markup-compatibility/2006">
              <mc:Choice xmlns:v="urn:schemas-microsoft-com:vml" Requires="v">
                <p:oleObj spid="_x0000_s4110" name="Packager Shell Object" showAsIcon="1" r:id="rId4" imgW="1942560" imgH="462240" progId="Package">
                  <p:embed/>
                </p:oleObj>
              </mc:Choice>
              <mc:Fallback>
                <p:oleObj name="Packager Shell Object" showAsIcon="1" r:id="rId4" imgW="1942560" imgH="462240" progId="Package">
                  <p:embed/>
                  <p:pic>
                    <p:nvPicPr>
                      <p:cNvPr id="0" name=""/>
                      <p:cNvPicPr/>
                      <p:nvPr/>
                    </p:nvPicPr>
                    <p:blipFill>
                      <a:blip r:embed="rId5"/>
                      <a:stretch>
                        <a:fillRect/>
                      </a:stretch>
                    </p:blipFill>
                    <p:spPr>
                      <a:xfrm>
                        <a:off x="2362200" y="5791200"/>
                        <a:ext cx="1943100" cy="461963"/>
                      </a:xfrm>
                      <a:prstGeom prst="rect">
                        <a:avLst/>
                      </a:prstGeom>
                      <a:solidFill>
                        <a:schemeClr val="bg2">
                          <a:lumMod val="75000"/>
                          <a:alpha val="70000"/>
                        </a:schemeClr>
                      </a:solidFill>
                      <a:ln>
                        <a:solidFill>
                          <a:schemeClr val="tx1">
                            <a:alpha val="89000"/>
                          </a:schemeClr>
                        </a:solidFill>
                      </a:ln>
                    </p:spPr>
                  </p:pic>
                </p:oleObj>
              </mc:Fallback>
            </mc:AlternateContent>
          </a:graphicData>
        </a:graphic>
      </p:graphicFrame>
    </p:spTree>
    <p:extLst>
      <p:ext uri="{BB962C8B-B14F-4D97-AF65-F5344CB8AC3E}">
        <p14:creationId xmlns:p14="http://schemas.microsoft.com/office/powerpoint/2010/main" val="16851217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projects explores all the aspects of RESTAURANT MANAGEENT or THE HOTEL MANAGEMENT SYSTEM including taking orders, ordering food online also making pre hand table  reservations.</a:t>
            </a:r>
          </a:p>
          <a:p>
            <a:r>
              <a:rPr lang="en-US" dirty="0" smtClean="0"/>
              <a:t>The system also allows choosing menu in prior and review writing to improve the performance of the application or the project.</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317544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19200" y="1600200"/>
            <a:ext cx="6894512" cy="4411663"/>
          </a:xfrm>
        </p:spPr>
      </p:pic>
    </p:spTree>
    <p:extLst>
      <p:ext uri="{BB962C8B-B14F-4D97-AF65-F5344CB8AC3E}">
        <p14:creationId xmlns:p14="http://schemas.microsoft.com/office/powerpoint/2010/main" val="40515919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INTRODUCTTION TO OUR PROJECT.</a:t>
            </a:r>
          </a:p>
          <a:p>
            <a:r>
              <a:rPr lang="en-US" dirty="0" smtClean="0"/>
              <a:t>OBJECTIVES AND AIMS OF OUR PROJECT</a:t>
            </a:r>
          </a:p>
          <a:p>
            <a:r>
              <a:rPr lang="en-US" dirty="0" smtClean="0"/>
              <a:t>WHAT IS RMS AND HOW DOES IT WORK?</a:t>
            </a:r>
          </a:p>
          <a:p>
            <a:r>
              <a:rPr lang="en-US" dirty="0" smtClean="0"/>
              <a:t>WORKFLOW OF RMS.</a:t>
            </a:r>
          </a:p>
          <a:p>
            <a:r>
              <a:rPr lang="en-US" dirty="0" smtClean="0"/>
              <a:t>SOFTWARE AND HARDWARE USED TP DEVELOP OUR PROJECT.</a:t>
            </a:r>
          </a:p>
          <a:p>
            <a:r>
              <a:rPr lang="en-US" dirty="0" smtClean="0"/>
              <a:t>WHAT ARE THE MAIN FEATURES OF THE PROJECT: DATABASE USED, FRONT END DEVELOPER, UI DEVELOPER, BACKEND(PROGRAMMING PALTFORM).</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51921559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Restaurant Management System(RMS) is a type of system where a person can dive in and just book their items on spot or even book food online also allowing to book a party hall and menu as per their choice pre hand.</a:t>
            </a:r>
          </a:p>
          <a:p>
            <a:endParaRPr lang="en-US" dirty="0"/>
          </a:p>
          <a:p>
            <a:r>
              <a:rPr lang="en-US" dirty="0" smtClean="0"/>
              <a:t>Our project works on all those aspects which satisfies the customer needs for a RMS. </a:t>
            </a:r>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0290549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lstStyle/>
          <a:p>
            <a:r>
              <a:rPr lang="en-US" dirty="0" smtClean="0"/>
              <a:t>Objective:                                  </a:t>
            </a:r>
          </a:p>
          <a:p>
            <a:pPr marL="0" indent="0">
              <a:buNone/>
            </a:pPr>
            <a:r>
              <a:rPr lang="en-US" sz="1800" dirty="0" smtClean="0"/>
              <a:t>To satisfy customers needs to allow a user to login in through their hotel booking app account to order food online, book a private hall or dining rooms pre hand and even dive in to taste the food themselves to avoid advertisement catch(expectation v/s reality).</a:t>
            </a:r>
          </a:p>
          <a:p>
            <a:pPr marL="0" indent="0">
              <a:buNone/>
            </a:pPr>
            <a:endParaRPr lang="en-US" sz="1800" dirty="0"/>
          </a:p>
          <a:p>
            <a:pPr marL="0" indent="0">
              <a:buNone/>
            </a:pPr>
            <a:endParaRPr lang="en-US" sz="1800" dirty="0" smtClean="0"/>
          </a:p>
          <a:p>
            <a:pPr marL="0" indent="0">
              <a:buNone/>
            </a:pPr>
            <a:endParaRPr lang="en-US" sz="1800" dirty="0"/>
          </a:p>
          <a:p>
            <a:r>
              <a:rPr lang="en-US" dirty="0" smtClean="0"/>
              <a:t>AIM:</a:t>
            </a:r>
          </a:p>
          <a:p>
            <a:pPr marL="0" indent="0">
              <a:buNone/>
            </a:pPr>
            <a:r>
              <a:rPr lang="en-US" sz="1800" dirty="0"/>
              <a:t> </a:t>
            </a:r>
            <a:r>
              <a:rPr lang="en-US" sz="1800" dirty="0" smtClean="0"/>
              <a:t>       Our project fulfills the objectives that are placed by the customer and even enhance their pre-requisites to outlet the project in future view point. 	</a:t>
            </a:r>
            <a:endParaRPr lang="en-US" sz="1800" dirty="0"/>
          </a:p>
        </p:txBody>
      </p:sp>
      <p:sp>
        <p:nvSpPr>
          <p:cNvPr id="2" name="Title 1"/>
          <p:cNvSpPr>
            <a:spLocks noGrp="1"/>
          </p:cNvSpPr>
          <p:nvPr>
            <p:ph type="title"/>
          </p:nvPr>
        </p:nvSpPr>
        <p:spPr>
          <a:xfrm>
            <a:off x="688490" y="228600"/>
            <a:ext cx="7756263" cy="1447800"/>
          </a:xfrm>
        </p:spPr>
        <p:txBody>
          <a:bodyPr/>
          <a:lstStyle/>
          <a:p>
            <a:r>
              <a:rPr lang="en-US" sz="4000" dirty="0" smtClean="0"/>
              <a:t>Objective and aim of our project.</a:t>
            </a:r>
            <a:endParaRPr lang="en-US" sz="4000" dirty="0"/>
          </a:p>
        </p:txBody>
      </p:sp>
    </p:spTree>
    <p:extLst>
      <p:ext uri="{BB962C8B-B14F-4D97-AF65-F5344CB8AC3E}">
        <p14:creationId xmlns:p14="http://schemas.microsoft.com/office/powerpoint/2010/main" val="373506111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81053"/>
          </a:xfrm>
        </p:spPr>
        <p:txBody>
          <a:bodyPr>
            <a:normAutofit lnSpcReduction="10000"/>
          </a:bodyPr>
          <a:lstStyle/>
          <a:p>
            <a:r>
              <a:rPr lang="en-US" sz="1800" dirty="0"/>
              <a:t>Restaurant management refers to managing day-to-day operations within a restaurant or similar setting. It encompasses various tasks and responsibilities, from overseeing company finances and facilitating business growth to overseeing marketing, managing the workforce, and delivering a great customer experience</a:t>
            </a:r>
            <a:r>
              <a:rPr lang="en-US" sz="1800" dirty="0" smtClean="0"/>
              <a:t>.</a:t>
            </a:r>
          </a:p>
          <a:p>
            <a:r>
              <a:rPr lang="en-US" sz="1800" dirty="0"/>
              <a:t>A restaurant management system is a type of software that has been specifically designed for use within the restaurant industry. Also known as restaurant management software, such solutions are intended to assist leaders and others in carrying out the most critical managerial tasks.</a:t>
            </a:r>
          </a:p>
          <a:p>
            <a:r>
              <a:rPr lang="en-US" sz="1800" dirty="0"/>
              <a:t>A system of this type may be a comprehensive all-in-one solution, including elements of a point-of-sale system, such as payment processing, with more complex back-end features, such as workforce management, inventory management, and a booking or reservations system. However, some restaurant management systems focus on specific areas.</a:t>
            </a:r>
          </a:p>
          <a:p>
            <a:pPr marL="0" indent="0">
              <a:buNone/>
            </a:pPr>
            <a:endParaRPr lang="en-US" sz="1800" dirty="0"/>
          </a:p>
        </p:txBody>
      </p:sp>
      <p:sp>
        <p:nvSpPr>
          <p:cNvPr id="3" name="Title 2"/>
          <p:cNvSpPr>
            <a:spLocks noGrp="1"/>
          </p:cNvSpPr>
          <p:nvPr>
            <p:ph type="title"/>
          </p:nvPr>
        </p:nvSpPr>
        <p:spPr/>
        <p:txBody>
          <a:bodyPr/>
          <a:lstStyle/>
          <a:p>
            <a:r>
              <a:rPr lang="en-US" dirty="0" smtClean="0"/>
              <a:t>What is RMS?</a:t>
            </a:r>
            <a:endParaRPr lang="en-US" dirty="0"/>
          </a:p>
        </p:txBody>
      </p:sp>
    </p:spTree>
    <p:extLst>
      <p:ext uri="{BB962C8B-B14F-4D97-AF65-F5344CB8AC3E}">
        <p14:creationId xmlns:p14="http://schemas.microsoft.com/office/powerpoint/2010/main" val="3509902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Benefits of RMS:</a:t>
            </a:r>
            <a:endParaRPr lang="en-US" sz="32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247900"/>
            <a:ext cx="6096000" cy="3878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5165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b="1" dirty="0"/>
              <a:t>Order Management:</a:t>
            </a:r>
            <a:endParaRPr lang="en-US" dirty="0"/>
          </a:p>
          <a:p>
            <a:pPr lvl="1"/>
            <a:r>
              <a:rPr lang="en-US" b="1" dirty="0"/>
              <a:t>Menu Setup:</a:t>
            </a:r>
            <a:r>
              <a:rPr lang="en-US" dirty="0"/>
              <a:t> The system allows the restaurant to input and update its menu, including item names, descriptions, prices, and images.</a:t>
            </a:r>
          </a:p>
          <a:p>
            <a:pPr lvl="1"/>
            <a:r>
              <a:rPr lang="en-US" b="1" dirty="0"/>
              <a:t>Order Placement:</a:t>
            </a:r>
            <a:r>
              <a:rPr lang="en-US" dirty="0"/>
              <a:t> Customers can place orders through various channels such as in-house tablets, mobile apps, or websites integrated with the RMS.</a:t>
            </a:r>
          </a:p>
          <a:p>
            <a:r>
              <a:rPr lang="en-US" b="1" dirty="0"/>
              <a:t>Point of Sale (POS):</a:t>
            </a:r>
            <a:endParaRPr lang="en-US" dirty="0"/>
          </a:p>
          <a:p>
            <a:pPr lvl="1"/>
            <a:r>
              <a:rPr lang="en-US" b="1" dirty="0"/>
              <a:t>Order Processing:</a:t>
            </a:r>
            <a:r>
              <a:rPr lang="en-US" dirty="0"/>
              <a:t> The RMS captures and processes orders, sending them to the kitchen or designated preparation areas.</a:t>
            </a:r>
          </a:p>
          <a:p>
            <a:pPr lvl="1"/>
            <a:r>
              <a:rPr lang="en-US" b="1" dirty="0"/>
              <a:t>Payment Processing:</a:t>
            </a:r>
            <a:r>
              <a:rPr lang="en-US" dirty="0"/>
              <a:t> Handles various payment methods, including cash, credit/debit cards, and digital wallets.</a:t>
            </a:r>
          </a:p>
          <a:p>
            <a:r>
              <a:rPr lang="en-US" b="1" dirty="0"/>
              <a:t>Inventory Management:</a:t>
            </a:r>
            <a:endParaRPr lang="en-US" dirty="0"/>
          </a:p>
          <a:p>
            <a:pPr lvl="1"/>
            <a:r>
              <a:rPr lang="en-US" b="1" dirty="0"/>
              <a:t>Stock Tracking:</a:t>
            </a:r>
            <a:r>
              <a:rPr lang="en-US" dirty="0"/>
              <a:t> Helps manage and track inventory levels of ingredients and supplies in real-time.</a:t>
            </a:r>
          </a:p>
          <a:p>
            <a:pPr lvl="1"/>
            <a:r>
              <a:rPr lang="en-US" b="1" dirty="0"/>
              <a:t>Automatic Reordering:</a:t>
            </a:r>
            <a:r>
              <a:rPr lang="en-US" dirty="0"/>
              <a:t> Sends alerts or automatically generates purchase orders when stock levels fall below a predefined threshold.</a:t>
            </a:r>
          </a:p>
          <a:p>
            <a:r>
              <a:rPr lang="en-US" b="1" dirty="0"/>
              <a:t>Employee Management:</a:t>
            </a:r>
            <a:endParaRPr lang="en-US" dirty="0"/>
          </a:p>
          <a:p>
            <a:pPr lvl="1"/>
            <a:r>
              <a:rPr lang="en-US" b="1" dirty="0"/>
              <a:t>Access Control:</a:t>
            </a:r>
            <a:r>
              <a:rPr lang="en-US" dirty="0"/>
              <a:t> Assigns different access levels to employees based on their roles (chef, cashier, manager, etc.).</a:t>
            </a:r>
          </a:p>
          <a:p>
            <a:endParaRPr lang="en-US" dirty="0"/>
          </a:p>
        </p:txBody>
      </p:sp>
      <p:sp>
        <p:nvSpPr>
          <p:cNvPr id="2" name="Title 1"/>
          <p:cNvSpPr>
            <a:spLocks noGrp="1"/>
          </p:cNvSpPr>
          <p:nvPr>
            <p:ph type="title"/>
          </p:nvPr>
        </p:nvSpPr>
        <p:spPr/>
        <p:txBody>
          <a:bodyPr/>
          <a:lstStyle/>
          <a:p>
            <a:r>
              <a:rPr lang="en-US" sz="3200" dirty="0" smtClean="0"/>
              <a:t>HOW DOES RMS WORK?</a:t>
            </a:r>
            <a:endParaRPr lang="en-US" sz="3200" dirty="0"/>
          </a:p>
        </p:txBody>
      </p:sp>
    </p:spTree>
    <p:extLst>
      <p:ext uri="{BB962C8B-B14F-4D97-AF65-F5344CB8AC3E}">
        <p14:creationId xmlns:p14="http://schemas.microsoft.com/office/powerpoint/2010/main" val="767590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76400"/>
            <a:ext cx="7747000" cy="4800600"/>
          </a:xfrm>
        </p:spPr>
        <p:txBody>
          <a:bodyPr>
            <a:normAutofit fontScale="62500" lnSpcReduction="20000"/>
          </a:bodyPr>
          <a:lstStyle/>
          <a:p>
            <a:r>
              <a:rPr lang="en-US" b="1" dirty="0"/>
              <a:t>Table Management:</a:t>
            </a:r>
            <a:endParaRPr lang="en-US" dirty="0"/>
          </a:p>
          <a:p>
            <a:pPr lvl="1"/>
            <a:r>
              <a:rPr lang="en-US" b="1" dirty="0"/>
              <a:t>Reservation System:</a:t>
            </a:r>
            <a:r>
              <a:rPr lang="en-US" dirty="0"/>
              <a:t> Allows customers to make reservations, and staff to manage and allocate tables accordingly.</a:t>
            </a:r>
          </a:p>
          <a:p>
            <a:pPr lvl="1"/>
            <a:r>
              <a:rPr lang="en-US" b="1" dirty="0"/>
              <a:t>Table Status:</a:t>
            </a:r>
            <a:r>
              <a:rPr lang="en-US" dirty="0"/>
              <a:t> Displays the status of tables (occupied, reserved, available) for efficient seating.</a:t>
            </a:r>
          </a:p>
          <a:p>
            <a:r>
              <a:rPr lang="en-US" b="1" dirty="0"/>
              <a:t>Reporting and Analytics:</a:t>
            </a:r>
            <a:endParaRPr lang="en-US" dirty="0"/>
          </a:p>
          <a:p>
            <a:pPr lvl="1"/>
            <a:r>
              <a:rPr lang="en-US" b="1" dirty="0"/>
              <a:t>Sales Reports:</a:t>
            </a:r>
            <a:r>
              <a:rPr lang="en-US" dirty="0"/>
              <a:t> Provides insights into daily, weekly, and monthly sales, helping with decision-making and business strategy.</a:t>
            </a:r>
          </a:p>
          <a:p>
            <a:pPr lvl="1"/>
            <a:r>
              <a:rPr lang="en-US" b="1" dirty="0"/>
              <a:t>Inventory Reports:</a:t>
            </a:r>
            <a:r>
              <a:rPr lang="en-US" dirty="0"/>
              <a:t> Tracks usage, waste, and costs associated with ingredients.</a:t>
            </a:r>
          </a:p>
          <a:p>
            <a:r>
              <a:rPr lang="en-US" b="1" dirty="0"/>
              <a:t>Customer Relationship Management (CRM):</a:t>
            </a:r>
            <a:endParaRPr lang="en-US" dirty="0"/>
          </a:p>
          <a:p>
            <a:pPr lvl="1"/>
            <a:r>
              <a:rPr lang="en-US" b="1" dirty="0"/>
              <a:t>Customer Database:</a:t>
            </a:r>
            <a:r>
              <a:rPr lang="en-US" dirty="0"/>
              <a:t> Stores customer information for loyalty programs, targeted marketing, and personalized services.</a:t>
            </a:r>
          </a:p>
          <a:p>
            <a:pPr lvl="1"/>
            <a:r>
              <a:rPr lang="en-US" b="1" dirty="0"/>
              <a:t>Feedback Management:</a:t>
            </a:r>
            <a:r>
              <a:rPr lang="en-US" dirty="0"/>
              <a:t> Collects and manages customer feedback for service improvement.</a:t>
            </a:r>
          </a:p>
          <a:p>
            <a:r>
              <a:rPr lang="en-US" b="1" dirty="0"/>
              <a:t>Integration with External Platforms:</a:t>
            </a:r>
            <a:endParaRPr lang="en-US" dirty="0"/>
          </a:p>
          <a:p>
            <a:pPr lvl="1"/>
            <a:r>
              <a:rPr lang="en-US" b="1" dirty="0"/>
              <a:t>Payment Gateways:</a:t>
            </a:r>
            <a:r>
              <a:rPr lang="en-US" dirty="0"/>
              <a:t> Integrates with payment processing systems to facilitate seamless and secure transactions.</a:t>
            </a:r>
          </a:p>
          <a:p>
            <a:pPr lvl="1"/>
            <a:r>
              <a:rPr lang="en-US" b="1" dirty="0"/>
              <a:t>Online Ordering Platforms:</a:t>
            </a:r>
            <a:r>
              <a:rPr lang="en-US" dirty="0"/>
              <a:t> Connects with third-party delivery and online ordering platforms if the restaurant offers these services.</a:t>
            </a:r>
          </a:p>
          <a:p>
            <a:r>
              <a:rPr lang="en-US" b="1" dirty="0"/>
              <a:t>Security:</a:t>
            </a:r>
            <a:endParaRPr lang="en-US" dirty="0"/>
          </a:p>
          <a:p>
            <a:pPr lvl="1"/>
            <a:r>
              <a:rPr lang="en-US" b="1" dirty="0"/>
              <a:t>Data Security:</a:t>
            </a:r>
            <a:r>
              <a:rPr lang="en-US" dirty="0"/>
              <a:t> Ensures the security of sensitive customer and business data.</a:t>
            </a:r>
          </a:p>
          <a:p>
            <a:pPr lvl="1"/>
            <a:r>
              <a:rPr lang="en-US" b="1" dirty="0"/>
              <a:t>User Authentication:</a:t>
            </a:r>
            <a:r>
              <a:rPr lang="en-US" dirty="0"/>
              <a:t> Requires secure login credentials for authorized access.</a:t>
            </a:r>
          </a:p>
        </p:txBody>
      </p:sp>
    </p:spTree>
    <p:extLst>
      <p:ext uri="{BB962C8B-B14F-4D97-AF65-F5344CB8AC3E}">
        <p14:creationId xmlns:p14="http://schemas.microsoft.com/office/powerpoint/2010/main" val="3500419143"/>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1800" dirty="0" smtClean="0"/>
              <a:t>Cloud based: Allows restaurants to manage information online and maintain a back end processing if an information loss happens.</a:t>
            </a:r>
          </a:p>
          <a:p>
            <a:r>
              <a:rPr lang="en-US" sz="1800" dirty="0" smtClean="0"/>
              <a:t>Reporting and analytics: Reporting on the work from day to day basis becomes easy, rather than reporting each topic individually or through human resource management.</a:t>
            </a:r>
          </a:p>
          <a:p>
            <a:r>
              <a:rPr lang="en-US" sz="1800" dirty="0" smtClean="0"/>
              <a:t>Customer Relationship Management(CRM): Helps customers to review their views and experiences and allowing restaurants to improve their working and other key aspects.</a:t>
            </a:r>
          </a:p>
          <a:p>
            <a:r>
              <a:rPr lang="en-US" sz="1800" dirty="0" smtClean="0"/>
              <a:t>Feed back and review management: This helps to manage reviews online and get feedbacks and customer reviews through various tools.</a:t>
            </a:r>
          </a:p>
          <a:p>
            <a:r>
              <a:rPr lang="en-US" sz="1800" dirty="0" smtClean="0"/>
              <a:t>Mobile Application: Allowing users to easy access to the system.</a:t>
            </a:r>
          </a:p>
          <a:p>
            <a:r>
              <a:rPr lang="en-US" sz="1800" dirty="0" smtClean="0"/>
              <a:t>Security: This allows security of customers personal information and user authentication to sensitive data.</a:t>
            </a:r>
            <a:endParaRPr lang="en-US" sz="1800" dirty="0"/>
          </a:p>
        </p:txBody>
      </p:sp>
      <p:sp>
        <p:nvSpPr>
          <p:cNvPr id="2" name="Title 1"/>
          <p:cNvSpPr>
            <a:spLocks noGrp="1"/>
          </p:cNvSpPr>
          <p:nvPr>
            <p:ph type="title"/>
          </p:nvPr>
        </p:nvSpPr>
        <p:spPr/>
        <p:txBody>
          <a:bodyPr/>
          <a:lstStyle/>
          <a:p>
            <a:r>
              <a:rPr lang="en-US" sz="3200" dirty="0" smtClean="0"/>
              <a:t>Key features of RMS:</a:t>
            </a:r>
            <a:endParaRPr lang="en-US" sz="3200" dirty="0"/>
          </a:p>
        </p:txBody>
      </p:sp>
    </p:spTree>
    <p:extLst>
      <p:ext uri="{BB962C8B-B14F-4D97-AF65-F5344CB8AC3E}">
        <p14:creationId xmlns:p14="http://schemas.microsoft.com/office/powerpoint/2010/main" val="11074179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591</TotalTime>
  <Words>1199</Words>
  <Application>Microsoft Office PowerPoint</Application>
  <PresentationFormat>On-screen Show (4:3)</PresentationFormat>
  <Paragraphs>94</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Hardcover</vt:lpstr>
      <vt:lpstr>Packager Shell Object</vt:lpstr>
      <vt:lpstr>TEAM 2 PROJECT:RESTAURANT MANAGEMENT SYSTEM </vt:lpstr>
      <vt:lpstr>AGENDA</vt:lpstr>
      <vt:lpstr>INTRODUCTION</vt:lpstr>
      <vt:lpstr>Objective and aim of our project.</vt:lpstr>
      <vt:lpstr>What is RMS?</vt:lpstr>
      <vt:lpstr>Benefits of RMS:</vt:lpstr>
      <vt:lpstr>HOW DOES RMS WORK?</vt:lpstr>
      <vt:lpstr>PowerPoint Presentation</vt:lpstr>
      <vt:lpstr>Key features of RMS:</vt:lpstr>
      <vt:lpstr>Work Flow of RMS:</vt:lpstr>
      <vt:lpstr>Features included in our project.</vt:lpstr>
      <vt:lpstr>Frontend Developer</vt:lpstr>
      <vt:lpstr>UI APPEARENCE</vt:lpstr>
      <vt:lpstr>Backend( Programming Language used) and the website used to do programming.</vt:lpstr>
      <vt:lpstr>SUMMARY</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 PROJECT:RESTAURANT MANAGEMENT SYSTEM </dc:title>
  <dc:creator>HP</dc:creator>
  <cp:lastModifiedBy>HP</cp:lastModifiedBy>
  <cp:revision>37</cp:revision>
  <dcterms:created xsi:type="dcterms:W3CDTF">2024-02-21T19:35:57Z</dcterms:created>
  <dcterms:modified xsi:type="dcterms:W3CDTF">2024-02-28T20:04:45Z</dcterms:modified>
</cp:coreProperties>
</file>