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3"/>
  </p:notesMasterIdLst>
  <p:sldIdLst>
    <p:sldId id="256" r:id="rId3"/>
    <p:sldId id="258" r:id="rId4"/>
    <p:sldId id="280" r:id="rId5"/>
    <p:sldId id="282" r:id="rId6"/>
    <p:sldId id="284" r:id="rId7"/>
    <p:sldId id="260" r:id="rId8"/>
    <p:sldId id="261" r:id="rId9"/>
    <p:sldId id="262" r:id="rId10"/>
    <p:sldId id="266" r:id="rId11"/>
    <p:sldId id="265" r:id="rId12"/>
    <p:sldId id="267" r:id="rId13"/>
    <p:sldId id="268" r:id="rId14"/>
    <p:sldId id="269" r:id="rId15"/>
    <p:sldId id="291" r:id="rId16"/>
    <p:sldId id="270" r:id="rId17"/>
    <p:sldId id="273" r:id="rId18"/>
    <p:sldId id="271" r:id="rId19"/>
    <p:sldId id="272" r:id="rId20"/>
    <p:sldId id="276" r:id="rId21"/>
    <p:sldId id="274" r:id="rId22"/>
    <p:sldId id="275" r:id="rId23"/>
    <p:sldId id="285" r:id="rId24"/>
    <p:sldId id="277" r:id="rId25"/>
    <p:sldId id="278" r:id="rId26"/>
    <p:sldId id="288" r:id="rId27"/>
    <p:sldId id="290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0B5EF-7892-44AC-9D53-F8514ADA925B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29849-2037-41C8-A91D-710430D8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7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CA707-B323-48C4-B9BD-E651A33C903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19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CA707-B323-48C4-B9BD-E651A33C903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08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CA707-B323-48C4-B9BD-E651A33C903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3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CA707-B323-48C4-B9BD-E651A33C903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91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CA707-B323-48C4-B9BD-E651A33C903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96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95AA-CB88-4F9F-8EDE-0D52BF5B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37157-8CB8-444C-80FE-F3759879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7E78-3C5D-47E4-B603-C63FB108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1DFD-D740-4C09-BF76-86388D0F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58EB-CAD2-4228-91B8-81996356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61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CC0A-6985-4F46-AA58-5EF7B9D7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80D5-2617-4E34-807D-59D5BA58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F1D1-B626-4808-BC30-CDD70701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EDAB-99DA-4F7F-8BA5-BA202AFB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9474-5271-4EC9-B7D7-F2FECEEF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35C2-5800-4179-9743-749C1D3B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C0B4-C124-4B62-B803-D870E69C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D897-93BD-4DE7-A4B5-8F720B18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2004-0DF9-4B7F-8C4C-263ACE3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4E15-6F7B-4F78-BD5D-B18C1FAD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6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F7A3-A443-4CCC-BA48-9D4F8197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92A3-0AFC-40C5-B799-1C53775E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8482A-1642-483B-9EBD-20C334B4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6F6B-AFE6-450B-A3E9-D5F478B8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4917-EFAE-4097-9A65-6D7835F6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B1AA3-5A38-490A-A219-CCF53F67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1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8CF8-0CA1-4FA6-8406-FF45B46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F12D-20B2-458B-89EA-08C38F0A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1CEB-C4D7-4FFF-92D6-37C01F55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9D218-2A27-45FC-859F-EEFD19A82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B44DA-D6F1-4A21-A20B-2F7D05325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71A3B-EFE3-4131-957F-4F35ECCF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F6F1C-21F5-4C7C-8FB6-A7AD58F2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47087-7FA5-433C-B049-BB7A4415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31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BB5F-7927-4EE0-9DD8-820991F1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808-37DA-4E14-8549-44DA898C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36DDD-2BCA-4522-9770-6D610AFB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B6409-CC12-4478-A882-5FEBF0B0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8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A9DE3-37C2-4F8B-881D-6E82217B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187B9-FF22-41DA-8AB7-E3664320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2B489-B975-425C-96D1-2F583BA0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06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5C19-D6D2-4D66-AD62-74487EC5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2E55-59A4-4E1A-B01F-8C4B0777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23631-8DDF-4F37-9BC4-4172FD43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9DB-F4F6-4AAE-BAEA-659B607A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CC71-54FF-4A8D-AA19-8BF349AB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A6CA5-8A93-4DF2-8515-9053CD5D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98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416F-2BED-469D-B212-A472A888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D2BFF-DAB3-4AAC-BAE9-68B71516B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547C-E8C3-44A7-B200-0BC8A19D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DAF0E-9EAB-44DA-8BE7-35BFD0C3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C6B32-75CA-457C-9684-39CDF940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1F48-07BA-4EC6-B14B-87BBE502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23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0E9-5E2D-4CC2-82D6-51D6D49B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86FC2-868D-476D-A5C5-7F094685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5D85-BE3F-481E-A20C-DBA1B3D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8EDC-DB12-49CB-809E-DBE47CD6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7C9D-C044-4995-AE12-50A14088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7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8063F-4886-4F0D-9978-DA007F79E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8151C-2EBB-4CC2-9CC8-F15245EF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2C71-8300-42F7-89D0-21AF5F35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E8BF-A3AA-4319-ACF5-76BC0E4A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0AD7-82A0-45A3-83B4-5B57B194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20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rm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21216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0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6972DD-0BB3-4FFE-BBBA-DA7771C682B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9EB350-B01B-4CD9-9ABA-3BDE4745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0FEC7-D44D-4AE6-9B2D-842529AF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F441-F6B6-4BAB-8A79-3FF36138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5510-8C89-4D5C-9C45-95FC31591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5FD2-E197-45B2-BC7F-36AAD431BCA1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DA8C-A838-4D84-A4CA-7A0183031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BCEA-F5F9-4F47-AEF6-5F504AE0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7A7A-B124-414C-A6F0-38A1F60ED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9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jair/pub/volume17/gamberger02a-html/node4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B361-5800-4BCC-8089-F98573DE6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Monitoring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1298-1A66-43A8-90D6-A452688AA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96359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255B-A287-4261-8631-7B5175DF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584960"/>
            <a:ext cx="8825659" cy="60960"/>
          </a:xfrm>
        </p:spPr>
        <p:txBody>
          <a:bodyPr/>
          <a:lstStyle/>
          <a:p>
            <a:pPr algn="ctr"/>
            <a:r>
              <a:rPr lang="en-US" sz="2800" dirty="0"/>
              <a:t>Downstream </a:t>
            </a:r>
            <a:r>
              <a:rPr lang="en-US" sz="2800" dirty="0" err="1"/>
              <a:t>Optimisation</a:t>
            </a:r>
            <a:r>
              <a:rPr lang="en-US" sz="2800" dirty="0"/>
              <a:t> - Steps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0B87-8B1D-4F4B-887F-7064B6FA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44240"/>
            <a:ext cx="8972026" cy="2750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/>
              <a:t>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Some models can’t deal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Clustering can’t deal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Not ideal as can bias results – important to deal with as well as possible</a:t>
            </a:r>
          </a:p>
          <a:p>
            <a:pPr marL="0" indent="0">
              <a:buNone/>
            </a:pPr>
            <a:r>
              <a:rPr lang="en-US" sz="1500" b="1" dirty="0"/>
              <a:t>How to deal?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sng" dirty="0"/>
              <a:t>Replace</a:t>
            </a:r>
            <a:r>
              <a:rPr lang="en-US" sz="1500" dirty="0"/>
              <a:t> – replaced with mean (continuous) or mode (categorical)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sng" dirty="0"/>
              <a:t>Delete</a:t>
            </a:r>
            <a:r>
              <a:rPr lang="en-US" sz="1500" dirty="0"/>
              <a:t> – simple option but lots of data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sng" dirty="0"/>
              <a:t>Keep</a:t>
            </a:r>
            <a:r>
              <a:rPr lang="en-US" sz="1500" dirty="0"/>
              <a:t> – if value missing for a reason then it can be meaningful </a:t>
            </a:r>
            <a:r>
              <a:rPr lang="en-US" sz="1500" dirty="0" err="1"/>
              <a:t>eg</a:t>
            </a:r>
            <a:r>
              <a:rPr lang="en-US" sz="1500" dirty="0"/>
              <a:t>, in TXN_TYPE, only applies to single transactions hence any alerts based on multiple transactions will have missing value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b="1" dirty="0"/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A95B0BA-7429-4A5A-8B5F-B63332EECF44}"/>
              </a:ext>
            </a:extLst>
          </p:cNvPr>
          <p:cNvSpPr/>
          <p:nvPr/>
        </p:nvSpPr>
        <p:spPr>
          <a:xfrm>
            <a:off x="480060" y="2354580"/>
            <a:ext cx="10576559" cy="9448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we went any further we had one large issue – huge amount of </a:t>
            </a:r>
            <a:r>
              <a:rPr lang="en-US" b="1" u="sng" dirty="0"/>
              <a:t>missing data!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C897C-1D2B-4AFB-860C-7531A7996C2D}"/>
              </a:ext>
            </a:extLst>
          </p:cNvPr>
          <p:cNvSpPr/>
          <p:nvPr/>
        </p:nvSpPr>
        <p:spPr>
          <a:xfrm>
            <a:off x="9426286" y="5073587"/>
            <a:ext cx="2642784" cy="178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30627D-91FA-45ED-BD8E-95F8D6F2C537}"/>
              </a:ext>
            </a:extLst>
          </p:cNvPr>
          <p:cNvSpPr txBox="1">
            <a:spLocks/>
          </p:cNvSpPr>
          <p:nvPr/>
        </p:nvSpPr>
        <p:spPr>
          <a:xfrm>
            <a:off x="9485169" y="5139578"/>
            <a:ext cx="2706831" cy="1784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Initial data cleaning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Top down segmentation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selection, replacing missing values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Standardization and exploratory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Bottom up clustering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building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Explaining Model And </a:t>
            </a:r>
            <a:r>
              <a:rPr lang="en-US" dirty="0" err="1"/>
              <a:t>Autoclosing</a:t>
            </a:r>
            <a:r>
              <a:rPr lang="en-US" dirty="0"/>
              <a:t> Alerts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3E5A7-FCE8-41D9-BF25-79C34F16E5BB}"/>
              </a:ext>
            </a:extLst>
          </p:cNvPr>
          <p:cNvSpPr/>
          <p:nvPr/>
        </p:nvSpPr>
        <p:spPr>
          <a:xfrm>
            <a:off x="9417840" y="5535226"/>
            <a:ext cx="2651229" cy="199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811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DE7-0301-498C-A243-B7E5FF2B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496992"/>
          </a:xfrm>
        </p:spPr>
        <p:txBody>
          <a:bodyPr/>
          <a:lstStyle/>
          <a:p>
            <a:r>
              <a:rPr lang="en-US" sz="3200" dirty="0"/>
              <a:t>Downstream </a:t>
            </a:r>
            <a:r>
              <a:rPr lang="en-US" sz="3200" dirty="0" err="1"/>
              <a:t>Optimisation</a:t>
            </a:r>
            <a:r>
              <a:rPr lang="en-US" sz="3200" dirty="0"/>
              <a:t>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883F-6C1C-4D34-A972-FD6AC745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Feature Selection 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Delete variables with &gt; 15% </a:t>
            </a:r>
            <a:r>
              <a:rPr lang="en-US" dirty="0" err="1"/>
              <a:t>missingness</a:t>
            </a:r>
            <a:r>
              <a:rPr lang="en-US" dirty="0"/>
              <a:t>, if larger than this its not reliable to replace!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Exception of the 6 variables where </a:t>
            </a:r>
            <a:r>
              <a:rPr lang="en-US" dirty="0" err="1"/>
              <a:t>missingness</a:t>
            </a:r>
            <a:r>
              <a:rPr lang="en-US" dirty="0"/>
              <a:t> is normal </a:t>
            </a:r>
            <a:r>
              <a:rPr lang="en-US" dirty="0" err="1"/>
              <a:t>eg</a:t>
            </a:r>
            <a:r>
              <a:rPr lang="en-US" dirty="0"/>
              <a:t>. TXN_TYPE, mentioned before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30 variables remain after starting with 134– success!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Replacing Missing Values – </a:t>
            </a:r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en-US" dirty="0"/>
              <a:t>For variables where </a:t>
            </a:r>
            <a:r>
              <a:rPr lang="en-US" dirty="0" err="1"/>
              <a:t>missingness</a:t>
            </a:r>
            <a:r>
              <a:rPr lang="en-US" dirty="0"/>
              <a:t> is normal – let the missing values be a category in these categorical variables</a:t>
            </a:r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en-US" dirty="0"/>
              <a:t>For the remaining variables with </a:t>
            </a:r>
            <a:r>
              <a:rPr lang="en-US" dirty="0" err="1"/>
              <a:t>missingness</a:t>
            </a:r>
            <a:r>
              <a:rPr lang="en-US" dirty="0"/>
              <a:t> – first looked for patterns in other related variables, if none we replaced with mean (continuous) or mode (categorical) – simple but can gives decent results</a:t>
            </a:r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en-US" dirty="0"/>
              <a:t>More complicated approaches exist but often not worth the </a:t>
            </a:r>
            <a:r>
              <a:rPr lang="en-US" dirty="0" err="1"/>
              <a:t>hastle</a:t>
            </a:r>
            <a:r>
              <a:rPr lang="en-US" dirty="0"/>
              <a:t> in terms of results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BEB02-76E4-4E79-BD50-01CE44378047}"/>
              </a:ext>
            </a:extLst>
          </p:cNvPr>
          <p:cNvSpPr/>
          <p:nvPr/>
        </p:nvSpPr>
        <p:spPr>
          <a:xfrm>
            <a:off x="9873129" y="5220810"/>
            <a:ext cx="2318871" cy="1597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9E0986-DC0C-442C-BE2A-C5B08CD453F6}"/>
              </a:ext>
            </a:extLst>
          </p:cNvPr>
          <p:cNvSpPr txBox="1">
            <a:spLocks/>
          </p:cNvSpPr>
          <p:nvPr/>
        </p:nvSpPr>
        <p:spPr>
          <a:xfrm>
            <a:off x="9980613" y="5220811"/>
            <a:ext cx="2211387" cy="1597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Initial data cleaning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Top down segmentation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selection, replacing missing values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Standardization and exploratory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Bottom up clustering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building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Explaining Model And </a:t>
            </a:r>
            <a:r>
              <a:rPr lang="en-US" dirty="0" err="1"/>
              <a:t>Autoclosing</a:t>
            </a:r>
            <a:r>
              <a:rPr lang="en-US" dirty="0"/>
              <a:t> Alerts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9EDD4-8AA9-4583-8A5C-29D19815CA96}"/>
              </a:ext>
            </a:extLst>
          </p:cNvPr>
          <p:cNvSpPr/>
          <p:nvPr/>
        </p:nvSpPr>
        <p:spPr>
          <a:xfrm>
            <a:off x="9873129" y="5619565"/>
            <a:ext cx="2318872" cy="159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581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505-78F9-4A71-B711-0D5EF693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Standardization and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5A39-9E0E-41B0-B824-A85805130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86" y="2068478"/>
            <a:ext cx="10090220" cy="48770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200" b="1" dirty="0"/>
              <a:t>Exploratory Analysis –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Why do it? - To get an idea of how good each variable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The more discrepancy between the levels the better the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Information gain value – used to rank variable importance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200" dirty="0"/>
          </a:p>
          <a:p>
            <a:pPr marL="0" indent="0">
              <a:buNone/>
            </a:pPr>
            <a:r>
              <a:rPr lang="en-US" sz="4200" b="1" dirty="0" err="1"/>
              <a:t>Standardisation</a:t>
            </a:r>
            <a:r>
              <a:rPr lang="en-US" sz="4200" b="1" dirty="0"/>
              <a:t> – </a:t>
            </a:r>
          </a:p>
          <a:p>
            <a:pPr marL="0" indent="0">
              <a:buNone/>
            </a:pPr>
            <a:r>
              <a:rPr lang="en-US" sz="4200" i="1" dirty="0"/>
              <a:t>For </a:t>
            </a:r>
            <a:r>
              <a:rPr lang="en-US" sz="4200" i="1" dirty="0" err="1"/>
              <a:t>categoricals</a:t>
            </a:r>
            <a:r>
              <a:rPr lang="en-US" sz="4200" i="1" dirty="0"/>
              <a:t> </a:t>
            </a:r>
            <a:r>
              <a:rPr lang="en-US" sz="4200" dirty="0"/>
              <a:t>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Why do it?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 err="1"/>
              <a:t>Categoricals</a:t>
            </a:r>
            <a:r>
              <a:rPr lang="en-US" sz="4200" dirty="0"/>
              <a:t> with many levels means lots of parameters to estimate in logistic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Decision trees have trouble with </a:t>
            </a:r>
            <a:r>
              <a:rPr lang="en-US" sz="4200" dirty="0" err="1"/>
              <a:t>categoricals</a:t>
            </a:r>
            <a:r>
              <a:rPr lang="en-US" sz="4200" dirty="0"/>
              <a:t> with many levels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Cluster analysis cant use categorical variables to group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Solution ? - </a:t>
            </a:r>
            <a:r>
              <a:rPr lang="en-US" sz="4200" dirty="0" err="1"/>
              <a:t>Ridit</a:t>
            </a:r>
            <a:r>
              <a:rPr lang="en-US" sz="4200" dirty="0"/>
              <a:t> scoring, converts categorical to a continuous range [-1,1]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Highly negative = more proportion of SAR, Highly positive = less proportion of SAR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200" dirty="0"/>
          </a:p>
          <a:p>
            <a:pPr marL="0" indent="0">
              <a:buNone/>
            </a:pPr>
            <a:r>
              <a:rPr lang="en-US" sz="4200" i="1" dirty="0"/>
              <a:t>For continuous –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Why do it?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200" dirty="0"/>
              <a:t>Variables with huge range of values compared to others cause issues in regression based models (logistic) and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Solution ? – transform variables to have N(0,1) distribution – works well for regression based models and clustering, not for decision tree models!</a:t>
            </a:r>
          </a:p>
          <a:p>
            <a:pPr marL="0" indent="0">
              <a:buNone/>
            </a:pPr>
            <a:endParaRPr lang="en-US" sz="3400" dirty="0"/>
          </a:p>
          <a:p>
            <a:pPr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Standardisation</a:t>
            </a:r>
            <a:r>
              <a:rPr lang="en-US" dirty="0"/>
              <a:t> -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98E0-B9BB-4438-BC2D-A790CAE9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92" y="2462385"/>
            <a:ext cx="5002673" cy="227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F71BF-FBAB-4142-A008-5AE322E7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70" y="4734443"/>
            <a:ext cx="708721" cy="1364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7444B-41C4-48F6-B3E1-5295F52F1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643" y="4734443"/>
            <a:ext cx="58679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426A-2452-4478-9EC2-1D9E3BD9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Bottom Up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C229-FFD6-401B-8225-4B32CC28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597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100" dirty="0"/>
              <a:t>What is it ?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Purely statistical way of grouping alerts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Similar within groups, different between groups</a:t>
            </a:r>
          </a:p>
          <a:p>
            <a:pPr marL="0" indent="0">
              <a:buNone/>
            </a:pPr>
            <a:r>
              <a:rPr lang="en-US" sz="3100" dirty="0"/>
              <a:t>Why do it ?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Idea is that different groups have different important variables for predicting SAR </a:t>
            </a:r>
            <a:r>
              <a:rPr lang="en-US" sz="3100" dirty="0" err="1"/>
              <a:t>eg</a:t>
            </a:r>
            <a:r>
              <a:rPr lang="en-US" sz="3100" dirty="0"/>
              <a:t>, BUSINESS TYPE important for companies but not so much for individuals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Create customer profiles based on a few important variables</a:t>
            </a:r>
          </a:p>
          <a:p>
            <a:pPr marL="0" indent="0">
              <a:buNone/>
            </a:pPr>
            <a:r>
              <a:rPr lang="en-US" sz="3100" dirty="0"/>
              <a:t>What did we do? 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Found optimal number of clusters to choose – gap statistic!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Tried 3 different clustering techniques suited to big data sets and compared based 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100" dirty="0"/>
              <a:t>Ease of customer profiling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100" dirty="0"/>
              <a:t>Measures of homogeneity and heterogeneity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100" dirty="0"/>
              <a:t>Split data once more into different clusters and we can prepare to make a model for each!</a:t>
            </a:r>
          </a:p>
          <a:p>
            <a:pPr marL="0" indent="0">
              <a:buNone/>
            </a:pPr>
            <a:r>
              <a:rPr lang="en-US" sz="3100" b="1" u="sng" dirty="0"/>
              <a:t>NOTE</a:t>
            </a:r>
            <a:r>
              <a:rPr lang="en-US" sz="3100" b="1" dirty="0"/>
              <a:t>: We should go as far as the end of this step and then go back to step 2 and repeat for cluster solution 2, and then the same for cluster solution 3. Then choose which top down cluster is best based on </a:t>
            </a:r>
            <a:r>
              <a:rPr lang="en-US" sz="3100" b="1" dirty="0" err="1"/>
              <a:t>homoegeneity</a:t>
            </a:r>
            <a:r>
              <a:rPr lang="en-US" sz="3100" b="1" dirty="0"/>
              <a:t> of the bottom up clusters and also the ease of customer profiling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1D27B-CA70-4C8F-AA2B-620B9B0E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44" y="1291526"/>
            <a:ext cx="3434445" cy="238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29F98-4D97-4FEA-8F5B-975A05287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47" y="4081310"/>
            <a:ext cx="2920196" cy="18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B404-1482-49AC-9553-3634494D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relating Top down and Bottom up clustering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74A7318-4881-4A95-B1F0-7CD096B18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33" y="2603500"/>
            <a:ext cx="6370647" cy="3416300"/>
          </a:xfrm>
          <a:prstGeom prst="rect">
            <a:avLst/>
          </a:prstGeom>
        </p:spPr>
      </p:pic>
      <p:sp>
        <p:nvSpPr>
          <p:cNvPr id="5" name="Right Bracket 4">
            <a:extLst>
              <a:ext uri="{FF2B5EF4-FFF2-40B4-BE49-F238E27FC236}">
                <a16:creationId xmlns:a16="http://schemas.microsoft.com/office/drawing/2014/main" id="{3C7C3F62-4A07-478C-BC8D-CE058D2B37A9}"/>
              </a:ext>
            </a:extLst>
          </p:cNvPr>
          <p:cNvSpPr/>
          <p:nvPr/>
        </p:nvSpPr>
        <p:spPr>
          <a:xfrm>
            <a:off x="8854694" y="4144680"/>
            <a:ext cx="91440" cy="10118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C951D9F-BBE2-4532-B06A-B5FEC56CD592}"/>
              </a:ext>
            </a:extLst>
          </p:cNvPr>
          <p:cNvSpPr/>
          <p:nvPr/>
        </p:nvSpPr>
        <p:spPr>
          <a:xfrm>
            <a:off x="8229205" y="2603500"/>
            <a:ext cx="91440" cy="10118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DA513-1CD9-49CF-A8EF-BD7DB9F7D057}"/>
              </a:ext>
            </a:extLst>
          </p:cNvPr>
          <p:cNvSpPr txBox="1"/>
          <p:nvPr/>
        </p:nvSpPr>
        <p:spPr>
          <a:xfrm>
            <a:off x="8320645" y="2924770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Top down clustering</a:t>
            </a:r>
            <a:endParaRPr lang="fr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E4884-2AEE-48F6-957B-338519FC5F30}"/>
              </a:ext>
            </a:extLst>
          </p:cNvPr>
          <p:cNvSpPr txBox="1"/>
          <p:nvPr/>
        </p:nvSpPr>
        <p:spPr>
          <a:xfrm>
            <a:off x="9047348" y="4472285"/>
            <a:ext cx="28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Bottom up clustering</a:t>
            </a:r>
            <a:endParaRPr lang="fr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83449C-FCE2-44D5-BBA5-31DB3DD09C54}"/>
              </a:ext>
            </a:extLst>
          </p:cNvPr>
          <p:cNvSpPr/>
          <p:nvPr/>
        </p:nvSpPr>
        <p:spPr>
          <a:xfrm>
            <a:off x="8753480" y="5443945"/>
            <a:ext cx="3408680" cy="1292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4B152-F8CA-444C-834E-FCA217782E09}"/>
              </a:ext>
            </a:extLst>
          </p:cNvPr>
          <p:cNvSpPr txBox="1"/>
          <p:nvPr/>
        </p:nvSpPr>
        <p:spPr>
          <a:xfrm>
            <a:off x="8542001" y="5443945"/>
            <a:ext cx="380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Note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that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you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want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to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keep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the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number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of clusters as small as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possible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. More clusters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mean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more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models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to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be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 </a:t>
            </a:r>
            <a:r>
              <a:rPr lang="nl-B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build</a:t>
            </a:r>
            <a:r>
              <a:rPr lang="nl-BE" dirty="0">
                <a:solidFill>
                  <a:schemeClr val="tx1">
                    <a:lumMod val="50000"/>
                    <a:lumOff val="50000"/>
                  </a:schemeClr>
                </a:solidFill>
                <a:latin typeface="Gotham Book"/>
              </a:rPr>
              <a:t>!</a:t>
            </a:r>
            <a:endParaRPr lang="fr-BE" dirty="0">
              <a:solidFill>
                <a:schemeClr val="tx1">
                  <a:lumMod val="50000"/>
                  <a:lumOff val="50000"/>
                </a:schemeClr>
              </a:solidFill>
              <a:latin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7120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AA05-C724-478B-A794-D2ED719B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624B-A378-40AC-95D6-71CEE90A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994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200" b="1" dirty="0"/>
              <a:t>Once we have decided our best top down cluster solution and number of bottom up clusters we will have approximately 10 splits in the data. We must make a model for each.</a:t>
            </a:r>
          </a:p>
          <a:p>
            <a:pPr marL="0" indent="0">
              <a:buNone/>
            </a:pPr>
            <a:r>
              <a:rPr lang="en-US" sz="2200" dirty="0"/>
              <a:t>Goal of our model – 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predict</a:t>
            </a:r>
            <a:r>
              <a:rPr lang="en-US" sz="2200" dirty="0"/>
              <a:t> the probability that an alert is a SAR or not a SAR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Use risk scoring techniques to ensure we can </a:t>
            </a:r>
            <a:r>
              <a:rPr lang="en-US" sz="2200" b="1" dirty="0"/>
              <a:t>explain</a:t>
            </a:r>
            <a:r>
              <a:rPr lang="en-US" sz="2200" dirty="0"/>
              <a:t> the roles of different variables in the model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Determine optimal cutoff risk score to </a:t>
            </a:r>
            <a:r>
              <a:rPr lang="en-US" sz="2200" b="1" dirty="0" err="1"/>
              <a:t>autoclose</a:t>
            </a:r>
            <a:r>
              <a:rPr lang="en-US" sz="2200" dirty="0"/>
              <a:t> some alerts.</a:t>
            </a:r>
          </a:p>
          <a:p>
            <a:pPr marL="0" indent="0">
              <a:buNone/>
            </a:pPr>
            <a:r>
              <a:rPr lang="en-US" sz="2200" dirty="0"/>
              <a:t>Where to start? 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On each split we tried lots of models (Logistic regression, Decision trees)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Give all variables to model, select the best ones and compare using some statistical measures, we put forward a couple of potentially good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Evaluate!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…But first we must deal with the </a:t>
            </a:r>
            <a:r>
              <a:rPr lang="en-US" sz="2200" b="1" u="sng" dirty="0"/>
              <a:t>class imbalance issue!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8C289B8-2575-49DA-95E1-6841B0F2878D}"/>
              </a:ext>
            </a:extLst>
          </p:cNvPr>
          <p:cNvSpPr/>
          <p:nvPr/>
        </p:nvSpPr>
        <p:spPr>
          <a:xfrm>
            <a:off x="3160451" y="1689100"/>
            <a:ext cx="5175681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starting set aside a test data set – very important for evaluation!!!</a:t>
            </a:r>
          </a:p>
        </p:txBody>
      </p:sp>
    </p:spTree>
    <p:extLst>
      <p:ext uri="{BB962C8B-B14F-4D97-AF65-F5344CB8AC3E}">
        <p14:creationId xmlns:p14="http://schemas.microsoft.com/office/powerpoint/2010/main" val="364629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D44B-958A-41CF-9635-CD8FCEFD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Model Building (Class Imbalance Issue)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5DC3-02E3-4D4D-9B6C-EEB012E7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it?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we have such unbalanced SAR variable (lots of No SAR’s and not so many SAR’s) then we can have issue trying to predict SAR</a:t>
            </a:r>
          </a:p>
          <a:p>
            <a:pPr marL="0" indent="0">
              <a:buNone/>
            </a:pPr>
            <a:r>
              <a:rPr lang="en-US" dirty="0"/>
              <a:t>Why is it important to deal correctly?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If we have a model that </a:t>
            </a:r>
            <a:r>
              <a:rPr lang="en-IE" b="1" u="sng" dirty="0"/>
              <a:t>always</a:t>
            </a:r>
            <a:r>
              <a:rPr lang="en-IE" dirty="0"/>
              <a:t> predicts No SAR then 99% of the time you’re correct – Model looks like its doing well but it will never predict a SAR – issue!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Most algorithms behave badly when the data sets are highly imbalanced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will we do?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Downsampling</a:t>
            </a:r>
            <a:r>
              <a:rPr lang="en-US" dirty="0"/>
              <a:t> –throw away majority class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r>
              <a:rPr lang="en-US" dirty="0"/>
              <a:t> – make up observations for minority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SMOTE – Mixture of both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Try all and compare performance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B2022-9556-4BBB-8DED-CE26E0024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42" y="4810050"/>
            <a:ext cx="4413114" cy="12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0F43-231E-4948-9E0A-D39BFE47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962-F798-4257-9D07-54938507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26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But how do we choose which is best model ? -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Method of evaluating = 10 fold cross validation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Gives a good</a:t>
            </a:r>
            <a:r>
              <a:rPr lang="en-US" b="1" dirty="0"/>
              <a:t> </a:t>
            </a:r>
            <a:r>
              <a:rPr lang="en-US" b="1" u="sng" dirty="0"/>
              <a:t>estimate</a:t>
            </a:r>
            <a:r>
              <a:rPr lang="en-US" b="1" dirty="0"/>
              <a:t> </a:t>
            </a:r>
            <a:r>
              <a:rPr lang="en-US" dirty="0"/>
              <a:t>of how model will perform on a different dataset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Evaluation measure = ROC curve and Area Under Curve (AUC)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Goes from 0 to 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Takes into account False Positive (FP) rate of predictions and True Positive (TP) rate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Highly suitable for our problem!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Compare AUC of different models and pick best</a:t>
            </a:r>
          </a:p>
          <a:p>
            <a:pPr marL="0" indent="0">
              <a:buNone/>
            </a:pPr>
            <a:r>
              <a:rPr lang="en-US" dirty="0"/>
              <a:t>Evaluation on test data set -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Once we have selected our best model in each split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 AUC for 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Gives real idea of performance of model on different data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Forest has AUC=0.959 for one of our clusters!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Next to explain it!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4766D-72D0-49B3-8C0B-D92D09C2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3" y="4309353"/>
            <a:ext cx="4210728" cy="24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B165-77DE-47BF-8A05-EE6462AC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– Explaining Model And </a:t>
            </a:r>
            <a:r>
              <a:rPr lang="en-US" dirty="0" err="1"/>
              <a:t>Autoclosing</a:t>
            </a:r>
            <a:r>
              <a:rPr lang="en-US" dirty="0"/>
              <a:t> Alerts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E6DF-3187-493E-8166-E847D4DF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>
              <a:buFont typeface="+mj-lt"/>
              <a:buAutoNum type="arabicPeriod"/>
            </a:pPr>
            <a:r>
              <a:rPr lang="en-US" dirty="0"/>
              <a:t>Model </a:t>
            </a:r>
            <a:r>
              <a:rPr lang="en-US" dirty="0" err="1"/>
              <a:t>Explainability</a:t>
            </a:r>
            <a:r>
              <a:rPr lang="en-US" dirty="0"/>
              <a:t>-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Very important – explain why we auto closed alert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Black box – Random Forest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White box – Logistic regression, Decision Tree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Auto closing – 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For Logistic:</a:t>
            </a:r>
          </a:p>
          <a:p>
            <a:pPr marL="1200150" lvl="2">
              <a:buFont typeface="Wingdings" panose="05000000000000000000" pitchFamily="2" charset="2"/>
              <a:buChar char="Ø"/>
            </a:pPr>
            <a:r>
              <a:rPr lang="en-US" dirty="0"/>
              <a:t>Determine optimal cut off probability to split up SAR and no SAR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Other:</a:t>
            </a:r>
          </a:p>
          <a:p>
            <a:pPr marL="1257300" lvl="2" indent="-285750">
              <a:buFont typeface="Wingdings" panose="05000000000000000000" pitchFamily="2" charset="2"/>
              <a:buChar char="Ø"/>
            </a:pPr>
            <a:r>
              <a:rPr lang="en-US" dirty="0"/>
              <a:t>No need to determine cut off probability</a:t>
            </a:r>
          </a:p>
          <a:p>
            <a:pPr marL="971550" lvl="2" indent="0" algn="ctr">
              <a:buNone/>
            </a:pPr>
            <a:r>
              <a:rPr lang="en-US" b="1" u="sng" dirty="0"/>
              <a:t>End product = Less False Positive alerts to investigate!</a:t>
            </a:r>
          </a:p>
        </p:txBody>
      </p:sp>
    </p:spTree>
    <p:extLst>
      <p:ext uri="{BB962C8B-B14F-4D97-AF65-F5344CB8AC3E}">
        <p14:creationId xmlns:p14="http://schemas.microsoft.com/office/powerpoint/2010/main" val="316301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B925-FDEF-4B0B-89EA-2C40868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</a:t>
            </a:r>
            <a:r>
              <a:rPr lang="en-US" dirty="0" err="1"/>
              <a:t>Optimisation</a:t>
            </a:r>
            <a:r>
              <a:rPr lang="en-US" dirty="0"/>
              <a:t> –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1420-72F6-4847-A94E-2A124129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4800" dirty="0"/>
              <a:t>Data Cleaning and Clustering –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Initial data cleaning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Top down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Feature selection, replacing missing values, standardization and exploratory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Bottom up clustering and customer profiling</a:t>
            </a:r>
          </a:p>
          <a:p>
            <a:pPr>
              <a:buFont typeface="+mj-lt"/>
              <a:buAutoNum type="arabicPeriod"/>
            </a:pPr>
            <a:r>
              <a:rPr lang="en-US" sz="4800" dirty="0"/>
              <a:t>Model Building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Set aside test data 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Dealing with class imbalance issue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Trying various understandable models</a:t>
            </a:r>
          </a:p>
          <a:p>
            <a:pPr>
              <a:buFont typeface="+mj-lt"/>
              <a:buAutoNum type="arabicPeriod"/>
            </a:pPr>
            <a:r>
              <a:rPr lang="en-US" sz="4800" dirty="0"/>
              <a:t>Model Evaluation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Method of evaluating = 10-Fold-Cross-validation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Evaluation measure = ROC curve AUC (on dataset test also)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800" dirty="0"/>
              <a:t>Explain model and determine best cut off value for </a:t>
            </a:r>
            <a:r>
              <a:rPr lang="en-US" sz="4800" dirty="0" err="1"/>
              <a:t>autoclosing</a:t>
            </a:r>
            <a:endParaRPr lang="en-US" sz="48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4800" dirty="0"/>
          </a:p>
          <a:p>
            <a:pPr lvl="1" algn="ctr">
              <a:buFont typeface="Wingdings" panose="05000000000000000000" pitchFamily="2" charset="2"/>
              <a:buChar char="ü"/>
            </a:pPr>
            <a:r>
              <a:rPr lang="en-US" sz="4800" b="1" dirty="0"/>
              <a:t>Less alerts to investigate = less work to do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3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9CB1-4671-4D62-B648-E1E09751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D2D89-8292-4966-961F-E5932E704700}"/>
              </a:ext>
            </a:extLst>
          </p:cNvPr>
          <p:cNvSpPr txBox="1"/>
          <p:nvPr/>
        </p:nvSpPr>
        <p:spPr>
          <a:xfrm>
            <a:off x="994300" y="2527261"/>
            <a:ext cx="104312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The major concern </a:t>
            </a:r>
            <a:r>
              <a:rPr lang="nl-BE" sz="2400" dirty="0" err="1"/>
              <a:t>today</a:t>
            </a:r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Too many alerts need to </a:t>
            </a:r>
            <a:r>
              <a:rPr lang="nl-BE" sz="2400" dirty="0" err="1"/>
              <a:t>be</a:t>
            </a:r>
            <a:r>
              <a:rPr lang="nl-BE" sz="2400" dirty="0"/>
              <a:t> </a:t>
            </a:r>
            <a:r>
              <a:rPr lang="nl-BE" sz="2400" dirty="0" err="1"/>
              <a:t>investigated</a:t>
            </a:r>
            <a:r>
              <a:rPr lang="nl-BE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err="1"/>
              <a:t>Alerting</a:t>
            </a:r>
            <a:r>
              <a:rPr lang="nl-BE" sz="2400" dirty="0"/>
              <a:t> </a:t>
            </a:r>
            <a:r>
              <a:rPr lang="nl-BE" sz="2400" dirty="0" err="1"/>
              <a:t>rules</a:t>
            </a:r>
            <a:r>
              <a:rPr lang="nl-BE" sz="2400" dirty="0"/>
              <a:t> </a:t>
            </a:r>
            <a:r>
              <a:rPr lang="nl-BE" sz="2400" dirty="0" err="1"/>
              <a:t>generate</a:t>
            </a:r>
            <a:r>
              <a:rPr lang="nl-BE" sz="2400" dirty="0"/>
              <a:t> </a:t>
            </a:r>
            <a:r>
              <a:rPr lang="nl-BE" sz="2400" dirty="0" err="1"/>
              <a:t>many</a:t>
            </a:r>
            <a:r>
              <a:rPr lang="nl-BE" sz="2400" dirty="0"/>
              <a:t> </a:t>
            </a:r>
            <a:r>
              <a:rPr lang="nl-BE" sz="2400" dirty="0" err="1"/>
              <a:t>false</a:t>
            </a:r>
            <a:r>
              <a:rPr lang="nl-BE" sz="2400" dirty="0"/>
              <a:t> alerts because of </a:t>
            </a:r>
            <a:r>
              <a:rPr lang="nl-BE" sz="2400" dirty="0" err="1"/>
              <a:t>heterogenous</a:t>
            </a:r>
            <a:r>
              <a:rPr lang="nl-BE" sz="2400" dirty="0"/>
              <a:t> nature of </a:t>
            </a:r>
            <a:r>
              <a:rPr lang="nl-BE" sz="2400" dirty="0" err="1"/>
              <a:t>profiles</a:t>
            </a:r>
            <a:r>
              <a:rPr lang="nl-BE" sz="2400" dirty="0"/>
              <a:t> of transactions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hence</a:t>
            </a:r>
            <a:r>
              <a:rPr lang="nl-BE" sz="2400" dirty="0"/>
              <a:t> low </a:t>
            </a:r>
            <a:r>
              <a:rPr lang="nl-BE" sz="2400" dirty="0" err="1"/>
              <a:t>relevance</a:t>
            </a:r>
            <a:r>
              <a:rPr lang="nl-BE" sz="2400" dirty="0"/>
              <a:t> of </a:t>
            </a:r>
            <a:r>
              <a:rPr lang="nl-BE" sz="2400" dirty="0" err="1"/>
              <a:t>rules</a:t>
            </a:r>
            <a:r>
              <a:rPr lang="nl-BE" sz="2400" dirty="0"/>
              <a:t>.</a:t>
            </a:r>
            <a:endParaRPr lang="fr-BE" sz="2400" dirty="0"/>
          </a:p>
          <a:p>
            <a:pPr lvl="1"/>
            <a:endParaRPr lang="nl-BE" sz="2400" dirty="0"/>
          </a:p>
          <a:p>
            <a:r>
              <a:rPr lang="nl-BE" sz="2400" b="1" dirty="0"/>
              <a:t>Goal of transaction monitoring    =   </a:t>
            </a:r>
            <a:r>
              <a:rPr lang="nl-BE" sz="2400" dirty="0"/>
              <a:t>Reduce number of falsely generated alerts and thus reduce </a:t>
            </a:r>
            <a:r>
              <a:rPr lang="nl-BE" sz="2400" dirty="0" err="1"/>
              <a:t>investigator’s</a:t>
            </a:r>
            <a:r>
              <a:rPr lang="nl-BE" sz="2400" dirty="0"/>
              <a:t> </a:t>
            </a:r>
            <a:r>
              <a:rPr lang="nl-BE" sz="2400" dirty="0" err="1"/>
              <a:t>workload</a:t>
            </a:r>
            <a:r>
              <a:rPr lang="nl-BE" sz="2400" dirty="0"/>
              <a:t>. </a:t>
            </a:r>
            <a:r>
              <a:rPr lang="nl-BE" sz="2400" dirty="0" err="1"/>
              <a:t>Also</a:t>
            </a:r>
            <a:r>
              <a:rPr lang="nl-BE" sz="2400" dirty="0"/>
              <a:t> </a:t>
            </a:r>
            <a:r>
              <a:rPr lang="nl-BE" sz="2400" dirty="0" err="1"/>
              <a:t>increase</a:t>
            </a:r>
            <a:r>
              <a:rPr lang="nl-BE" sz="2400" dirty="0"/>
              <a:t> </a:t>
            </a:r>
            <a:r>
              <a:rPr lang="nl-BE" sz="2400" dirty="0" err="1"/>
              <a:t>investigating</a:t>
            </a:r>
            <a:r>
              <a:rPr lang="nl-BE" sz="2400" dirty="0"/>
              <a:t> efficiency </a:t>
            </a:r>
            <a:r>
              <a:rPr lang="nl-BE" sz="2400" dirty="0" err="1"/>
              <a:t>through</a:t>
            </a:r>
            <a:r>
              <a:rPr lang="nl-BE" sz="2400" dirty="0"/>
              <a:t> </a:t>
            </a:r>
            <a:r>
              <a:rPr lang="nl-BE" sz="2400" dirty="0" err="1"/>
              <a:t>narrowed</a:t>
            </a:r>
            <a:r>
              <a:rPr lang="nl-BE" sz="2400" dirty="0"/>
              <a:t> focus.</a:t>
            </a:r>
          </a:p>
          <a:p>
            <a:endParaRPr lang="nl-BE" sz="2400" dirty="0"/>
          </a:p>
          <a:p>
            <a:r>
              <a:rPr lang="nl-BE" sz="2400" b="1" dirty="0"/>
              <a:t>Advantage of statistical approach</a:t>
            </a:r>
            <a:r>
              <a:rPr lang="nl-BE" sz="2400" dirty="0"/>
              <a:t>   </a:t>
            </a:r>
            <a:r>
              <a:rPr lang="nl-BE" sz="2400" b="1" dirty="0"/>
              <a:t>= </a:t>
            </a:r>
            <a:r>
              <a:rPr lang="nl-BE" sz="2400" dirty="0"/>
              <a:t> minimum bias </a:t>
            </a:r>
            <a:r>
              <a:rPr lang="nl-BE" sz="2400" dirty="0" err="1"/>
              <a:t>towards</a:t>
            </a:r>
            <a:r>
              <a:rPr lang="nl-BE" sz="2400" dirty="0"/>
              <a:t> customer </a:t>
            </a:r>
            <a:r>
              <a:rPr lang="nl-BE" sz="2400" dirty="0" err="1"/>
              <a:t>profiles</a:t>
            </a:r>
            <a:r>
              <a:rPr lang="nl-BE" sz="2400" dirty="0"/>
              <a:t>, </a:t>
            </a:r>
            <a:r>
              <a:rPr lang="nl-BE" sz="2400" dirty="0" err="1"/>
              <a:t>mathematically</a:t>
            </a:r>
            <a:r>
              <a:rPr lang="nl-BE" sz="2400" dirty="0"/>
              <a:t> sound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rational</a:t>
            </a:r>
            <a:r>
              <a:rPr lang="nl-BE" sz="24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0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6104-324B-4FF9-99EE-31EEE6E1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 – Anomaly Scoring using Isolation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70B1-ACCC-45EF-8667-7D7DD1A6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Exploring different approaches is the goal of our work here!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it? – Using the principle that money </a:t>
            </a:r>
            <a:r>
              <a:rPr lang="en-US" dirty="0" err="1"/>
              <a:t>launderering</a:t>
            </a:r>
            <a:r>
              <a:rPr lang="en-US" dirty="0"/>
              <a:t> transactions are rare we will assign a score to each alert based on how rare its behavior is with respect to the customer profile.</a:t>
            </a:r>
          </a:p>
          <a:p>
            <a:pPr marL="0" indent="0">
              <a:buNone/>
            </a:pPr>
            <a:r>
              <a:rPr lang="en-US" dirty="0"/>
              <a:t>Anomaly score is based on isolation trees and finding the path length of each observation w.r.t an </a:t>
            </a:r>
            <a:r>
              <a:rPr lang="en-US" dirty="0" err="1"/>
              <a:t>iTree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structure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cleaning and customer profiling (steps 1-5 as before)</a:t>
            </a:r>
          </a:p>
          <a:p>
            <a:pPr>
              <a:buFont typeface="+mj-lt"/>
              <a:buAutoNum type="arabicPeriod"/>
            </a:pPr>
            <a:r>
              <a:rPr lang="en-US" dirty="0"/>
              <a:t>Score each transaction on rareness of behavior within customer profile</a:t>
            </a:r>
          </a:p>
          <a:p>
            <a:pPr>
              <a:buFont typeface="+mj-lt"/>
              <a:buAutoNum type="arabicPeriod"/>
            </a:pPr>
            <a:r>
              <a:rPr lang="en-US" dirty="0"/>
              <a:t>Determine cut off value for separating SAR’s from No SAR’s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1ADEA-6899-47DF-A218-D08638094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75" y="3881336"/>
            <a:ext cx="3196425" cy="22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C36-ED38-489E-9894-E4B55DDB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</a:t>
            </a:r>
            <a:r>
              <a:rPr lang="en-US" dirty="0" err="1"/>
              <a:t>Optimisation</a:t>
            </a:r>
            <a:r>
              <a:rPr lang="en-US" dirty="0"/>
              <a:t>: Stage two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BA27-8384-40DC-A07E-9B350B4E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Review of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03D97-22C7-4709-AB48-1C81A5EB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67" y="2903345"/>
            <a:ext cx="7640432" cy="36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Upstream </a:t>
            </a:r>
            <a:r>
              <a:rPr lang="en-US" dirty="0" err="1"/>
              <a:t>Optimisation</a:t>
            </a:r>
            <a:r>
              <a:rPr lang="en-US" dirty="0"/>
              <a:t>: Stage two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47367"/>
            <a:ext cx="2743200" cy="30691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F1DBC-7254-6E49-824E-A2ED629C56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7370326" y="3600751"/>
            <a:ext cx="1808891" cy="912903"/>
          </a:xfrm>
          <a:prstGeom prst="homePlate">
            <a:avLst/>
          </a:prstGeom>
          <a:solidFill>
            <a:srgbClr val="D04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28665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>
            <a:cxnSpLocks/>
            <a:stCxn id="14" idx="2"/>
          </p:cNvCxnSpPr>
          <p:nvPr/>
        </p:nvCxnSpPr>
        <p:spPr>
          <a:xfrm flipH="1">
            <a:off x="9769686" y="2050870"/>
            <a:ext cx="1" cy="29084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flipV="1">
            <a:off x="5594250" y="3020099"/>
            <a:ext cx="4063393" cy="541173"/>
          </a:xfrm>
          <a:prstGeom prst="parallelogram">
            <a:avLst>
              <a:gd name="adj" fmla="val 99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5554132" y="4698222"/>
            <a:ext cx="4137379" cy="522263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928896" y="4888025"/>
            <a:ext cx="3992137" cy="439704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72671" y="126423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513693" y="2065740"/>
            <a:ext cx="0" cy="28936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16677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3234630" y="2050870"/>
            <a:ext cx="23069" cy="29857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169203" y="2376351"/>
            <a:ext cx="2082797" cy="3397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Pentagon 11">
            <a:extLst>
              <a:ext uri="{FF2B5EF4-FFF2-40B4-BE49-F238E27FC236}">
                <a16:creationId xmlns:a16="http://schemas.microsoft.com/office/drawing/2014/main" id="{DCAC01E0-5370-405B-B676-E75499774AD8}"/>
              </a:ext>
            </a:extLst>
          </p:cNvPr>
          <p:cNvSpPr/>
          <p:nvPr/>
        </p:nvSpPr>
        <p:spPr>
          <a:xfrm>
            <a:off x="10470586" y="3561271"/>
            <a:ext cx="1574206" cy="912903"/>
          </a:xfrm>
          <a:prstGeom prst="flowChartAlternateProcess">
            <a:avLst/>
          </a:prstGeom>
          <a:solidFill>
            <a:srgbClr val="E8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entagon 11">
            <a:extLst>
              <a:ext uri="{FF2B5EF4-FFF2-40B4-BE49-F238E27FC236}">
                <a16:creationId xmlns:a16="http://schemas.microsoft.com/office/drawing/2014/main" id="{749456E3-BC08-4AC9-AE5C-F4AF7899E529}"/>
              </a:ext>
            </a:extLst>
          </p:cNvPr>
          <p:cNvSpPr/>
          <p:nvPr/>
        </p:nvSpPr>
        <p:spPr>
          <a:xfrm>
            <a:off x="4336282" y="3600752"/>
            <a:ext cx="1526831" cy="912903"/>
          </a:xfrm>
          <a:prstGeom prst="homePlate">
            <a:avLst/>
          </a:prstGeom>
          <a:solidFill>
            <a:srgbClr val="947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83228B-D2F0-4A31-A88C-2F7390AAB61F}"/>
              </a:ext>
            </a:extLst>
          </p:cNvPr>
          <p:cNvSpPr/>
          <p:nvPr/>
        </p:nvSpPr>
        <p:spPr>
          <a:xfrm>
            <a:off x="2219926" y="3843574"/>
            <a:ext cx="21163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D61398B-A0EF-4328-91EF-E1605691715B}"/>
              </a:ext>
            </a:extLst>
          </p:cNvPr>
          <p:cNvSpPr/>
          <p:nvPr/>
        </p:nvSpPr>
        <p:spPr>
          <a:xfrm>
            <a:off x="5863113" y="3815603"/>
            <a:ext cx="15072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A2839D6-5730-4808-B8A8-123D11965726}"/>
              </a:ext>
            </a:extLst>
          </p:cNvPr>
          <p:cNvSpPr/>
          <p:nvPr/>
        </p:nvSpPr>
        <p:spPr>
          <a:xfrm>
            <a:off x="9187751" y="3832735"/>
            <a:ext cx="12828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7F45DA-8C09-45DC-A451-9C1C14F3C6C6}"/>
              </a:ext>
            </a:extLst>
          </p:cNvPr>
          <p:cNvCxnSpPr>
            <a:cxnSpLocks/>
          </p:cNvCxnSpPr>
          <p:nvPr/>
        </p:nvCxnSpPr>
        <p:spPr>
          <a:xfrm>
            <a:off x="6571613" y="4888025"/>
            <a:ext cx="2357051" cy="114024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92CD4F05-C95E-42A7-B2F0-90322BEAB67B}"/>
              </a:ext>
            </a:extLst>
          </p:cNvPr>
          <p:cNvSpPr/>
          <p:nvPr/>
        </p:nvSpPr>
        <p:spPr>
          <a:xfrm flipH="1">
            <a:off x="1782500" y="4522806"/>
            <a:ext cx="9491240" cy="906935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931DC12F-F216-42C6-AC82-B58E9EDE0184}"/>
              </a:ext>
            </a:extLst>
          </p:cNvPr>
          <p:cNvSpPr/>
          <p:nvPr/>
        </p:nvSpPr>
        <p:spPr>
          <a:xfrm rot="4921617">
            <a:off x="9737356" y="5107208"/>
            <a:ext cx="1373122" cy="2024184"/>
          </a:xfrm>
          <a:prstGeom prst="cloudCallout">
            <a:avLst>
              <a:gd name="adj1" fmla="val -18961"/>
              <a:gd name="adj2" fmla="val 65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building: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Autoclosed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7D1D86-5FBD-4211-B68E-CD724A82C27B}"/>
              </a:ext>
            </a:extLst>
          </p:cNvPr>
          <p:cNvSpPr/>
          <p:nvPr/>
        </p:nvSpPr>
        <p:spPr>
          <a:xfrm>
            <a:off x="2743200" y="5327729"/>
            <a:ext cx="148099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Tune scenario rules!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6DF3BEAD-731B-49B1-B111-7AE1373D89A5}"/>
              </a:ext>
            </a:extLst>
          </p:cNvPr>
          <p:cNvSpPr/>
          <p:nvPr/>
        </p:nvSpPr>
        <p:spPr>
          <a:xfrm rot="20180448">
            <a:off x="12183" y="1377840"/>
            <a:ext cx="2538032" cy="59230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C5379B-42D7-4647-A07A-84AAE7325F27}"/>
              </a:ext>
            </a:extLst>
          </p:cNvPr>
          <p:cNvSpPr/>
          <p:nvPr/>
        </p:nvSpPr>
        <p:spPr>
          <a:xfrm>
            <a:off x="146179" y="424495"/>
            <a:ext cx="1834890" cy="748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alerts with tuned scenarios!</a:t>
            </a:r>
          </a:p>
        </p:txBody>
      </p:sp>
    </p:spTree>
    <p:extLst>
      <p:ext uri="{BB962C8B-B14F-4D97-AF65-F5344CB8AC3E}">
        <p14:creationId xmlns:p14="http://schemas.microsoft.com/office/powerpoint/2010/main" val="24123360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E34-62F2-48BD-806B-9D9B7DAD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</a:t>
            </a:r>
            <a:r>
              <a:rPr lang="en-US" dirty="0" err="1"/>
              <a:t>Optimisation</a:t>
            </a:r>
            <a:r>
              <a:rPr lang="en-US" dirty="0"/>
              <a:t>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345D-580F-4B10-A9C1-41DA6489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General overview: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Take alerts generated from a scenario and extract current rules and current thresholds.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Segregate these alerts based on customer profile and obtain thresholds for each variable in the scenario.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Tune the thresholds for this scenario by comparing current rules and thresholds with those from model.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Repeat for all scenarios.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3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2798-985A-45A1-89FE-A7DE57C1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</a:t>
            </a:r>
            <a:r>
              <a:rPr lang="en-US" dirty="0" err="1"/>
              <a:t>Optimisation</a:t>
            </a:r>
            <a:r>
              <a:rPr lang="en-US" dirty="0"/>
              <a:t> – Process of rule 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01A794-CF45-45D8-9A45-518ED443D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9984" y="1531380"/>
            <a:ext cx="3437002" cy="2418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F9CBB-9293-4BF0-9F6F-075405924AAB}"/>
              </a:ext>
            </a:extLst>
          </p:cNvPr>
          <p:cNvSpPr txBox="1"/>
          <p:nvPr/>
        </p:nvSpPr>
        <p:spPr>
          <a:xfrm>
            <a:off x="630315" y="2525679"/>
            <a:ext cx="61699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Start with a scenario and a customer profile.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most pure variable in dataset using decision 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Plot this variable against each variable mentioned in the scenario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 ABL and BTL testing to see can we raise the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Repeat for each customer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Repeat for each scenario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CD426-AB39-4B08-94C9-AA736CE7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0" y="4036979"/>
            <a:ext cx="5560300" cy="23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9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Optimisation</a:t>
            </a:r>
            <a:r>
              <a:rPr lang="en-US" dirty="0"/>
              <a:t> Process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47367"/>
            <a:ext cx="2743200" cy="30691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F1DBC-7254-6E49-824E-A2ED629C56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7370326" y="3600751"/>
            <a:ext cx="1808891" cy="912903"/>
          </a:xfrm>
          <a:prstGeom prst="homePlate">
            <a:avLst/>
          </a:prstGeom>
          <a:solidFill>
            <a:srgbClr val="D04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28665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>
            <a:cxnSpLocks/>
            <a:stCxn id="14" idx="2"/>
          </p:cNvCxnSpPr>
          <p:nvPr/>
        </p:nvCxnSpPr>
        <p:spPr>
          <a:xfrm flipH="1">
            <a:off x="9769686" y="2050870"/>
            <a:ext cx="1" cy="29084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flipV="1">
            <a:off x="5594250" y="3020099"/>
            <a:ext cx="4063393" cy="541173"/>
          </a:xfrm>
          <a:prstGeom prst="parallelogram">
            <a:avLst>
              <a:gd name="adj" fmla="val 99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5554132" y="4698222"/>
            <a:ext cx="4137379" cy="522263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928896" y="4888025"/>
            <a:ext cx="3992137" cy="439704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72671" y="126423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513693" y="2065740"/>
            <a:ext cx="0" cy="28936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16677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3234630" y="2050870"/>
            <a:ext cx="23069" cy="29857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169203" y="2376351"/>
            <a:ext cx="2082797" cy="3397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Pentagon 11">
            <a:extLst>
              <a:ext uri="{FF2B5EF4-FFF2-40B4-BE49-F238E27FC236}">
                <a16:creationId xmlns:a16="http://schemas.microsoft.com/office/drawing/2014/main" id="{DCAC01E0-5370-405B-B676-E75499774AD8}"/>
              </a:ext>
            </a:extLst>
          </p:cNvPr>
          <p:cNvSpPr/>
          <p:nvPr/>
        </p:nvSpPr>
        <p:spPr>
          <a:xfrm>
            <a:off x="10470586" y="3561271"/>
            <a:ext cx="1574206" cy="912903"/>
          </a:xfrm>
          <a:prstGeom prst="flowChartAlternateProcess">
            <a:avLst/>
          </a:prstGeom>
          <a:solidFill>
            <a:srgbClr val="E8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entagon 11">
            <a:extLst>
              <a:ext uri="{FF2B5EF4-FFF2-40B4-BE49-F238E27FC236}">
                <a16:creationId xmlns:a16="http://schemas.microsoft.com/office/drawing/2014/main" id="{749456E3-BC08-4AC9-AE5C-F4AF7899E529}"/>
              </a:ext>
            </a:extLst>
          </p:cNvPr>
          <p:cNvSpPr/>
          <p:nvPr/>
        </p:nvSpPr>
        <p:spPr>
          <a:xfrm>
            <a:off x="4336282" y="3600752"/>
            <a:ext cx="1526831" cy="912903"/>
          </a:xfrm>
          <a:prstGeom prst="homePlate">
            <a:avLst/>
          </a:prstGeom>
          <a:solidFill>
            <a:srgbClr val="947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83228B-D2F0-4A31-A88C-2F7390AAB61F}"/>
              </a:ext>
            </a:extLst>
          </p:cNvPr>
          <p:cNvSpPr/>
          <p:nvPr/>
        </p:nvSpPr>
        <p:spPr>
          <a:xfrm>
            <a:off x="2219926" y="3843574"/>
            <a:ext cx="21163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D61398B-A0EF-4328-91EF-E1605691715B}"/>
              </a:ext>
            </a:extLst>
          </p:cNvPr>
          <p:cNvSpPr/>
          <p:nvPr/>
        </p:nvSpPr>
        <p:spPr>
          <a:xfrm>
            <a:off x="5863113" y="3815603"/>
            <a:ext cx="15072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A2839D6-5730-4808-B8A8-123D11965726}"/>
              </a:ext>
            </a:extLst>
          </p:cNvPr>
          <p:cNvSpPr/>
          <p:nvPr/>
        </p:nvSpPr>
        <p:spPr>
          <a:xfrm>
            <a:off x="9187751" y="3832735"/>
            <a:ext cx="12828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7F45DA-8C09-45DC-A451-9C1C14F3C6C6}"/>
              </a:ext>
            </a:extLst>
          </p:cNvPr>
          <p:cNvCxnSpPr>
            <a:cxnSpLocks/>
          </p:cNvCxnSpPr>
          <p:nvPr/>
        </p:nvCxnSpPr>
        <p:spPr>
          <a:xfrm>
            <a:off x="6571613" y="4888025"/>
            <a:ext cx="2357051" cy="114024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92CD4F05-C95E-42A7-B2F0-90322BEAB67B}"/>
              </a:ext>
            </a:extLst>
          </p:cNvPr>
          <p:cNvSpPr/>
          <p:nvPr/>
        </p:nvSpPr>
        <p:spPr>
          <a:xfrm flipH="1">
            <a:off x="1782500" y="4522806"/>
            <a:ext cx="9491240" cy="906935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931DC12F-F216-42C6-AC82-B58E9EDE0184}"/>
              </a:ext>
            </a:extLst>
          </p:cNvPr>
          <p:cNvSpPr/>
          <p:nvPr/>
        </p:nvSpPr>
        <p:spPr>
          <a:xfrm rot="4921617">
            <a:off x="9737356" y="5107208"/>
            <a:ext cx="1373122" cy="2024184"/>
          </a:xfrm>
          <a:prstGeom prst="cloudCallout">
            <a:avLst>
              <a:gd name="adj1" fmla="val -18961"/>
              <a:gd name="adj2" fmla="val 65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building: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Autoclosed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7D1D86-5FBD-4211-B68E-CD724A82C27B}"/>
              </a:ext>
            </a:extLst>
          </p:cNvPr>
          <p:cNvSpPr/>
          <p:nvPr/>
        </p:nvSpPr>
        <p:spPr>
          <a:xfrm>
            <a:off x="2743200" y="5327729"/>
            <a:ext cx="148099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Tune scenario rules!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6DF3BEAD-731B-49B1-B111-7AE1373D89A5}"/>
              </a:ext>
            </a:extLst>
          </p:cNvPr>
          <p:cNvSpPr/>
          <p:nvPr/>
        </p:nvSpPr>
        <p:spPr>
          <a:xfrm rot="20180448">
            <a:off x="12183" y="1377840"/>
            <a:ext cx="2538032" cy="59230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C5379B-42D7-4647-A07A-84AAE7325F27}"/>
              </a:ext>
            </a:extLst>
          </p:cNvPr>
          <p:cNvSpPr/>
          <p:nvPr/>
        </p:nvSpPr>
        <p:spPr>
          <a:xfrm>
            <a:off x="146179" y="424495"/>
            <a:ext cx="1834890" cy="748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alerts with tuned scenarios!</a:t>
            </a:r>
          </a:p>
        </p:txBody>
      </p:sp>
    </p:spTree>
    <p:extLst>
      <p:ext uri="{BB962C8B-B14F-4D97-AF65-F5344CB8AC3E}">
        <p14:creationId xmlns:p14="http://schemas.microsoft.com/office/powerpoint/2010/main" val="33416081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3733-C799-499F-8A59-18A068AB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36AE-94A4-48E6-86CD-9A130BE0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Downstream </a:t>
            </a:r>
            <a:r>
              <a:rPr lang="en-US" b="1" dirty="0" err="1"/>
              <a:t>Optimisation</a:t>
            </a:r>
            <a:r>
              <a:rPr lang="en-US" b="1" dirty="0"/>
              <a:t> – Stage 1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cleaning and clustering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building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Upstream </a:t>
            </a:r>
            <a:r>
              <a:rPr lang="en-US" b="1" dirty="0" err="1"/>
              <a:t>Optimisation</a:t>
            </a:r>
            <a:r>
              <a:rPr lang="en-US" b="1" dirty="0"/>
              <a:t> – Stage 2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 current rules and thresholds for alerts in a scenario.</a:t>
            </a:r>
          </a:p>
          <a:p>
            <a:pPr>
              <a:buFont typeface="+mj-lt"/>
              <a:buAutoNum type="arabicPeriod"/>
            </a:pPr>
            <a:r>
              <a:rPr lang="en-US" dirty="0"/>
              <a:t>Segregate these alerts based on customer profile and obtain thresholds for each variable in the scenario.</a:t>
            </a:r>
          </a:p>
          <a:p>
            <a:pPr>
              <a:buFont typeface="+mj-lt"/>
              <a:buAutoNum type="arabicPeriod"/>
            </a:pPr>
            <a:r>
              <a:rPr lang="en-US" dirty="0"/>
              <a:t>Tune the thresholds by comparing current rules and thresholds with those obtained.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for all scenarios.</a:t>
            </a:r>
          </a:p>
        </p:txBody>
      </p:sp>
    </p:spTree>
    <p:extLst>
      <p:ext uri="{BB962C8B-B14F-4D97-AF65-F5344CB8AC3E}">
        <p14:creationId xmlns:p14="http://schemas.microsoft.com/office/powerpoint/2010/main" val="419776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0EC40-D817-4431-81CA-43573D5D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73" y="3791295"/>
            <a:ext cx="8761413" cy="7069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Prospective methods which can be tried to </a:t>
            </a:r>
            <a:r>
              <a:rPr lang="en-IN">
                <a:solidFill>
                  <a:srgbClr val="FF0000"/>
                </a:solidFill>
              </a:rPr>
              <a:t>optimize false alerts </a:t>
            </a:r>
            <a:r>
              <a:rPr lang="en-IN" dirty="0">
                <a:solidFill>
                  <a:srgbClr val="FF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6300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844E80-0DDD-4B01-AE84-64EEF4C2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group discovery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68C3F-F6A1-4F8A-8487-ED2000B2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obtaining scenarios (rules in paper jargon) based on rules (conditions in paper jargon) which are multivariate decision splits using quality (TP/</a:t>
            </a:r>
            <a:r>
              <a:rPr lang="en-IN" dirty="0" err="1"/>
              <a:t>FP+g</a:t>
            </a:r>
            <a:r>
              <a:rPr lang="en-IN" dirty="0"/>
              <a:t>) (by which rules are descended) and support (purity of TP w.r.t sample size) as thresholds. </a:t>
            </a:r>
          </a:p>
          <a:p>
            <a:r>
              <a:rPr lang="en-IN" dirty="0"/>
              <a:t>Basically creates new set of scenarios.</a:t>
            </a:r>
          </a:p>
          <a:p>
            <a:r>
              <a:rPr lang="en-IN" dirty="0"/>
              <a:t>Runs systematically through all variable values, variables  and combinations of variables and their combinations.</a:t>
            </a:r>
          </a:p>
          <a:p>
            <a:r>
              <a:rPr lang="en-IN" dirty="0"/>
              <a:t>Have characteristic similar to ROC called quality which has generalization parameter ‘g’ which can be used to specify allowable false positive 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08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4EAE-E9A4-4A58-8941-3C53D944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Learning through Sequential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1ED3-D131-46CF-B3F4-A7B9BC35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method uses a combination of stochastic approximation and D-optimal designs to judiciously select the accounts for investigation.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0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How To Do It? A </a:t>
            </a:r>
            <a:r>
              <a:rPr lang="fr-BE" dirty="0" err="1"/>
              <a:t>Two</a:t>
            </a:r>
            <a:r>
              <a:rPr lang="fr-BE" dirty="0"/>
              <a:t> Stage Process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47367"/>
            <a:ext cx="2743200" cy="30691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F1DBC-7254-6E49-824E-A2ED629C56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7370326" y="3600751"/>
            <a:ext cx="1808891" cy="912903"/>
          </a:xfrm>
          <a:prstGeom prst="homePlate">
            <a:avLst/>
          </a:prstGeom>
          <a:solidFill>
            <a:srgbClr val="D04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28665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>
            <a:cxnSpLocks/>
            <a:stCxn id="14" idx="2"/>
          </p:cNvCxnSpPr>
          <p:nvPr/>
        </p:nvCxnSpPr>
        <p:spPr>
          <a:xfrm flipH="1">
            <a:off x="9769686" y="2050870"/>
            <a:ext cx="1" cy="29084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flipV="1">
            <a:off x="5594250" y="3020099"/>
            <a:ext cx="4063393" cy="541173"/>
          </a:xfrm>
          <a:prstGeom prst="parallelogram">
            <a:avLst>
              <a:gd name="adj" fmla="val 99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5554132" y="4698222"/>
            <a:ext cx="4137379" cy="522263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928896" y="4888025"/>
            <a:ext cx="3992137" cy="439704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72671" y="126423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513693" y="2065740"/>
            <a:ext cx="0" cy="28936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16677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3234630" y="2050870"/>
            <a:ext cx="23069" cy="29857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169203" y="2376351"/>
            <a:ext cx="2082797" cy="3397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Pentagon 11">
            <a:extLst>
              <a:ext uri="{FF2B5EF4-FFF2-40B4-BE49-F238E27FC236}">
                <a16:creationId xmlns:a16="http://schemas.microsoft.com/office/drawing/2014/main" id="{DCAC01E0-5370-405B-B676-E75499774AD8}"/>
              </a:ext>
            </a:extLst>
          </p:cNvPr>
          <p:cNvSpPr/>
          <p:nvPr/>
        </p:nvSpPr>
        <p:spPr>
          <a:xfrm>
            <a:off x="10470586" y="3561271"/>
            <a:ext cx="1574206" cy="912903"/>
          </a:xfrm>
          <a:prstGeom prst="flowChartAlternateProcess">
            <a:avLst/>
          </a:prstGeom>
          <a:solidFill>
            <a:srgbClr val="E8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entagon 11">
            <a:extLst>
              <a:ext uri="{FF2B5EF4-FFF2-40B4-BE49-F238E27FC236}">
                <a16:creationId xmlns:a16="http://schemas.microsoft.com/office/drawing/2014/main" id="{749456E3-BC08-4AC9-AE5C-F4AF7899E529}"/>
              </a:ext>
            </a:extLst>
          </p:cNvPr>
          <p:cNvSpPr/>
          <p:nvPr/>
        </p:nvSpPr>
        <p:spPr>
          <a:xfrm>
            <a:off x="4336282" y="3600752"/>
            <a:ext cx="1526831" cy="912903"/>
          </a:xfrm>
          <a:prstGeom prst="homePlate">
            <a:avLst/>
          </a:prstGeom>
          <a:solidFill>
            <a:srgbClr val="947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83228B-D2F0-4A31-A88C-2F7390AAB61F}"/>
              </a:ext>
            </a:extLst>
          </p:cNvPr>
          <p:cNvSpPr/>
          <p:nvPr/>
        </p:nvSpPr>
        <p:spPr>
          <a:xfrm>
            <a:off x="2219926" y="3843574"/>
            <a:ext cx="21163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D61398B-A0EF-4328-91EF-E1605691715B}"/>
              </a:ext>
            </a:extLst>
          </p:cNvPr>
          <p:cNvSpPr/>
          <p:nvPr/>
        </p:nvSpPr>
        <p:spPr>
          <a:xfrm>
            <a:off x="5863113" y="3815603"/>
            <a:ext cx="15072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A2839D6-5730-4808-B8A8-123D11965726}"/>
              </a:ext>
            </a:extLst>
          </p:cNvPr>
          <p:cNvSpPr/>
          <p:nvPr/>
        </p:nvSpPr>
        <p:spPr>
          <a:xfrm>
            <a:off x="9187751" y="3832735"/>
            <a:ext cx="12828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0012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23D-9AE1-4119-960E-EED57951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D7BC-4B24-4017-97B9-F8A0F301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http://www.cs.cmu.edu/afs/cs/project/jair/pub/volume17/gamberger02a-html/node4.html</a:t>
            </a:r>
            <a:r>
              <a:rPr lang="en-IN" dirty="0"/>
              <a:t> </a:t>
            </a:r>
            <a:r>
              <a:rPr lang="en-IN" b="1" dirty="0"/>
              <a:t>Sub group discovery algorithm</a:t>
            </a:r>
            <a:endParaRPr lang="en-IN" dirty="0"/>
          </a:p>
          <a:p>
            <a:r>
              <a:rPr lang="en-GB" b="1" dirty="0"/>
              <a:t>Active Learning Through Sequential Design, With Applications to Detection of Money Laundering </a:t>
            </a:r>
            <a:r>
              <a:rPr lang="en-GB" dirty="0" err="1"/>
              <a:t>Xinwei</a:t>
            </a:r>
            <a:r>
              <a:rPr lang="en-GB" dirty="0"/>
              <a:t> Deng, V. Roshan Joseph, </a:t>
            </a:r>
            <a:r>
              <a:rPr lang="en-GB" dirty="0" err="1"/>
              <a:t>Agus</a:t>
            </a:r>
            <a:r>
              <a:rPr lang="en-GB" dirty="0"/>
              <a:t> </a:t>
            </a:r>
            <a:r>
              <a:rPr lang="en-GB" dirty="0" err="1"/>
              <a:t>Sudjianto</a:t>
            </a:r>
            <a:r>
              <a:rPr lang="en-GB" dirty="0"/>
              <a:t> and C. F. Jeff Wu </a:t>
            </a:r>
            <a:r>
              <a:rPr lang="en-GB" i="1" dirty="0"/>
              <a:t>Journal of the American Statistical Association </a:t>
            </a:r>
            <a:r>
              <a:rPr lang="en-GB" dirty="0"/>
              <a:t>Vol. 104, No. 487 (September 2009), pp. 969-981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33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How To Do It? A </a:t>
            </a:r>
            <a:r>
              <a:rPr lang="fr-BE" dirty="0" err="1"/>
              <a:t>Two</a:t>
            </a:r>
            <a:r>
              <a:rPr lang="fr-BE" dirty="0"/>
              <a:t> Stage Process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47367"/>
            <a:ext cx="2743200" cy="30691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F1DBC-7254-6E49-824E-A2ED629C56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7370326" y="3600751"/>
            <a:ext cx="1808891" cy="912903"/>
          </a:xfrm>
          <a:prstGeom prst="homePlate">
            <a:avLst/>
          </a:prstGeom>
          <a:solidFill>
            <a:srgbClr val="D04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28665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>
            <a:cxnSpLocks/>
            <a:stCxn id="14" idx="2"/>
          </p:cNvCxnSpPr>
          <p:nvPr/>
        </p:nvCxnSpPr>
        <p:spPr>
          <a:xfrm flipH="1">
            <a:off x="9769686" y="2050870"/>
            <a:ext cx="1" cy="29084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flipV="1">
            <a:off x="5594250" y="3020099"/>
            <a:ext cx="4063393" cy="541173"/>
          </a:xfrm>
          <a:prstGeom prst="parallelogram">
            <a:avLst>
              <a:gd name="adj" fmla="val 99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5554132" y="4698222"/>
            <a:ext cx="4137379" cy="522263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928896" y="4888025"/>
            <a:ext cx="3992137" cy="439704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72671" y="126423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513693" y="2065740"/>
            <a:ext cx="0" cy="28936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16677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3234630" y="2050870"/>
            <a:ext cx="23069" cy="29857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169203" y="2376351"/>
            <a:ext cx="2082797" cy="3397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Pentagon 11">
            <a:extLst>
              <a:ext uri="{FF2B5EF4-FFF2-40B4-BE49-F238E27FC236}">
                <a16:creationId xmlns:a16="http://schemas.microsoft.com/office/drawing/2014/main" id="{DCAC01E0-5370-405B-B676-E75499774AD8}"/>
              </a:ext>
            </a:extLst>
          </p:cNvPr>
          <p:cNvSpPr/>
          <p:nvPr/>
        </p:nvSpPr>
        <p:spPr>
          <a:xfrm>
            <a:off x="10470586" y="3561271"/>
            <a:ext cx="1574206" cy="912903"/>
          </a:xfrm>
          <a:prstGeom prst="flowChartAlternateProcess">
            <a:avLst/>
          </a:prstGeom>
          <a:solidFill>
            <a:srgbClr val="E8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entagon 11">
            <a:extLst>
              <a:ext uri="{FF2B5EF4-FFF2-40B4-BE49-F238E27FC236}">
                <a16:creationId xmlns:a16="http://schemas.microsoft.com/office/drawing/2014/main" id="{749456E3-BC08-4AC9-AE5C-F4AF7899E529}"/>
              </a:ext>
            </a:extLst>
          </p:cNvPr>
          <p:cNvSpPr/>
          <p:nvPr/>
        </p:nvSpPr>
        <p:spPr>
          <a:xfrm>
            <a:off x="4336282" y="3600752"/>
            <a:ext cx="1526831" cy="912903"/>
          </a:xfrm>
          <a:prstGeom prst="homePlate">
            <a:avLst/>
          </a:prstGeom>
          <a:solidFill>
            <a:srgbClr val="947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83228B-D2F0-4A31-A88C-2F7390AAB61F}"/>
              </a:ext>
            </a:extLst>
          </p:cNvPr>
          <p:cNvSpPr/>
          <p:nvPr/>
        </p:nvSpPr>
        <p:spPr>
          <a:xfrm>
            <a:off x="2219926" y="3843574"/>
            <a:ext cx="21163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D61398B-A0EF-4328-91EF-E1605691715B}"/>
              </a:ext>
            </a:extLst>
          </p:cNvPr>
          <p:cNvSpPr/>
          <p:nvPr/>
        </p:nvSpPr>
        <p:spPr>
          <a:xfrm>
            <a:off x="5863113" y="3815603"/>
            <a:ext cx="15072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A2839D6-5730-4808-B8A8-123D11965726}"/>
              </a:ext>
            </a:extLst>
          </p:cNvPr>
          <p:cNvSpPr/>
          <p:nvPr/>
        </p:nvSpPr>
        <p:spPr>
          <a:xfrm>
            <a:off x="9187751" y="3832735"/>
            <a:ext cx="12828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7F45DA-8C09-45DC-A451-9C1C14F3C6C6}"/>
              </a:ext>
            </a:extLst>
          </p:cNvPr>
          <p:cNvCxnSpPr>
            <a:cxnSpLocks/>
          </p:cNvCxnSpPr>
          <p:nvPr/>
        </p:nvCxnSpPr>
        <p:spPr>
          <a:xfrm>
            <a:off x="6571613" y="4888025"/>
            <a:ext cx="1839534" cy="1304431"/>
          </a:xfrm>
          <a:prstGeom prst="curved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45632844-66DE-4F42-BE6F-C1B9CE88A310}"/>
              </a:ext>
            </a:extLst>
          </p:cNvPr>
          <p:cNvSpPr/>
          <p:nvPr/>
        </p:nvSpPr>
        <p:spPr>
          <a:xfrm rot="4179160">
            <a:off x="9145004" y="5006775"/>
            <a:ext cx="1398972" cy="201459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building: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92CD4F05-C95E-42A7-B2F0-90322BEAB67B}"/>
              </a:ext>
            </a:extLst>
          </p:cNvPr>
          <p:cNvSpPr/>
          <p:nvPr/>
        </p:nvSpPr>
        <p:spPr>
          <a:xfrm flipH="1">
            <a:off x="1782500" y="4522806"/>
            <a:ext cx="9491240" cy="906935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9408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How To Do It? A </a:t>
            </a:r>
            <a:r>
              <a:rPr lang="fr-BE" dirty="0" err="1"/>
              <a:t>Two</a:t>
            </a:r>
            <a:r>
              <a:rPr lang="fr-BE" dirty="0"/>
              <a:t> Stage Process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47367"/>
            <a:ext cx="2743200" cy="30691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F1DBC-7254-6E49-824E-A2ED629C56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7370326" y="3600751"/>
            <a:ext cx="1808891" cy="912903"/>
          </a:xfrm>
          <a:prstGeom prst="homePlate">
            <a:avLst/>
          </a:prstGeom>
          <a:solidFill>
            <a:srgbClr val="D04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28665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>
            <a:cxnSpLocks/>
            <a:stCxn id="14" idx="2"/>
          </p:cNvCxnSpPr>
          <p:nvPr/>
        </p:nvCxnSpPr>
        <p:spPr>
          <a:xfrm flipH="1">
            <a:off x="9769686" y="2050870"/>
            <a:ext cx="1" cy="29084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 flipV="1">
            <a:off x="5594250" y="3020099"/>
            <a:ext cx="4063393" cy="541173"/>
          </a:xfrm>
          <a:prstGeom prst="parallelogram">
            <a:avLst>
              <a:gd name="adj" fmla="val 99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5554132" y="4698222"/>
            <a:ext cx="4137379" cy="522263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928896" y="4888025"/>
            <a:ext cx="3992137" cy="439704"/>
          </a:xfrm>
          <a:prstGeom prst="parallelogram">
            <a:avLst>
              <a:gd name="adj" fmla="val 94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72671" y="126423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513693" y="2065740"/>
            <a:ext cx="0" cy="28936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16677" y="1249361"/>
            <a:ext cx="1682044" cy="8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3234630" y="2050870"/>
            <a:ext cx="23069" cy="29857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/>
          <p:cNvSpPr/>
          <p:nvPr/>
        </p:nvSpPr>
        <p:spPr>
          <a:xfrm>
            <a:off x="169203" y="2376351"/>
            <a:ext cx="2082797" cy="3397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Transactions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Pentagon 11">
            <a:extLst>
              <a:ext uri="{FF2B5EF4-FFF2-40B4-BE49-F238E27FC236}">
                <a16:creationId xmlns:a16="http://schemas.microsoft.com/office/drawing/2014/main" id="{DCAC01E0-5370-405B-B676-E75499774AD8}"/>
              </a:ext>
            </a:extLst>
          </p:cNvPr>
          <p:cNvSpPr/>
          <p:nvPr/>
        </p:nvSpPr>
        <p:spPr>
          <a:xfrm>
            <a:off x="10470586" y="3561271"/>
            <a:ext cx="1574206" cy="912903"/>
          </a:xfrm>
          <a:prstGeom prst="flowChartAlternateProcess">
            <a:avLst/>
          </a:prstGeom>
          <a:solidFill>
            <a:srgbClr val="E8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  <a:endParaRPr kumimoji="0" lang="nl-BE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entagon 11">
            <a:extLst>
              <a:ext uri="{FF2B5EF4-FFF2-40B4-BE49-F238E27FC236}">
                <a16:creationId xmlns:a16="http://schemas.microsoft.com/office/drawing/2014/main" id="{749456E3-BC08-4AC9-AE5C-F4AF7899E529}"/>
              </a:ext>
            </a:extLst>
          </p:cNvPr>
          <p:cNvSpPr/>
          <p:nvPr/>
        </p:nvSpPr>
        <p:spPr>
          <a:xfrm>
            <a:off x="4336282" y="3600752"/>
            <a:ext cx="1526831" cy="912903"/>
          </a:xfrm>
          <a:prstGeom prst="homePlate">
            <a:avLst/>
          </a:prstGeom>
          <a:solidFill>
            <a:srgbClr val="947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83228B-D2F0-4A31-A88C-2F7390AAB61F}"/>
              </a:ext>
            </a:extLst>
          </p:cNvPr>
          <p:cNvSpPr/>
          <p:nvPr/>
        </p:nvSpPr>
        <p:spPr>
          <a:xfrm>
            <a:off x="2219926" y="3843574"/>
            <a:ext cx="21163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D61398B-A0EF-4328-91EF-E1605691715B}"/>
              </a:ext>
            </a:extLst>
          </p:cNvPr>
          <p:cNvSpPr/>
          <p:nvPr/>
        </p:nvSpPr>
        <p:spPr>
          <a:xfrm>
            <a:off x="5863113" y="3815603"/>
            <a:ext cx="15072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A2839D6-5730-4808-B8A8-123D11965726}"/>
              </a:ext>
            </a:extLst>
          </p:cNvPr>
          <p:cNvSpPr/>
          <p:nvPr/>
        </p:nvSpPr>
        <p:spPr>
          <a:xfrm>
            <a:off x="9187751" y="3832735"/>
            <a:ext cx="12828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7F45DA-8C09-45DC-A451-9C1C14F3C6C6}"/>
              </a:ext>
            </a:extLst>
          </p:cNvPr>
          <p:cNvCxnSpPr>
            <a:cxnSpLocks/>
          </p:cNvCxnSpPr>
          <p:nvPr/>
        </p:nvCxnSpPr>
        <p:spPr>
          <a:xfrm>
            <a:off x="6571613" y="4888025"/>
            <a:ext cx="2357051" cy="114024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92CD4F05-C95E-42A7-B2F0-90322BEAB67B}"/>
              </a:ext>
            </a:extLst>
          </p:cNvPr>
          <p:cNvSpPr/>
          <p:nvPr/>
        </p:nvSpPr>
        <p:spPr>
          <a:xfrm flipH="1">
            <a:off x="1782500" y="4522806"/>
            <a:ext cx="9491240" cy="906935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931DC12F-F216-42C6-AC82-B58E9EDE0184}"/>
              </a:ext>
            </a:extLst>
          </p:cNvPr>
          <p:cNvSpPr/>
          <p:nvPr/>
        </p:nvSpPr>
        <p:spPr>
          <a:xfrm rot="4921617">
            <a:off x="9737356" y="5107208"/>
            <a:ext cx="1373122" cy="2024184"/>
          </a:xfrm>
          <a:prstGeom prst="cloudCallout">
            <a:avLst>
              <a:gd name="adj1" fmla="val -18961"/>
              <a:gd name="adj2" fmla="val 65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building: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Autoclosed</a:t>
            </a:r>
            <a:r>
              <a:rPr kumimoji="0" lang="fr-B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B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alerts</a:t>
            </a: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7D1D86-5FBD-4211-B68E-CD724A82C27B}"/>
              </a:ext>
            </a:extLst>
          </p:cNvPr>
          <p:cNvSpPr/>
          <p:nvPr/>
        </p:nvSpPr>
        <p:spPr>
          <a:xfrm>
            <a:off x="2743200" y="5327729"/>
            <a:ext cx="148099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Tune scenario rules!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6DF3BEAD-731B-49B1-B111-7AE1373D89A5}"/>
              </a:ext>
            </a:extLst>
          </p:cNvPr>
          <p:cNvSpPr/>
          <p:nvPr/>
        </p:nvSpPr>
        <p:spPr>
          <a:xfrm rot="20180448">
            <a:off x="12183" y="1377840"/>
            <a:ext cx="2538032" cy="59230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C5379B-42D7-4647-A07A-84AAE7325F27}"/>
              </a:ext>
            </a:extLst>
          </p:cNvPr>
          <p:cNvSpPr/>
          <p:nvPr/>
        </p:nvSpPr>
        <p:spPr>
          <a:xfrm>
            <a:off x="146179" y="424495"/>
            <a:ext cx="1834890" cy="748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alerts with tuned scenarios!</a:t>
            </a:r>
          </a:p>
        </p:txBody>
      </p:sp>
    </p:spTree>
    <p:extLst>
      <p:ext uri="{BB962C8B-B14F-4D97-AF65-F5344CB8AC3E}">
        <p14:creationId xmlns:p14="http://schemas.microsoft.com/office/powerpoint/2010/main" val="24971817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369A-139B-40DB-AE3A-A8D09122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E7E62-17B7-4C9B-906D-0D59E8175D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Downstream </a:t>
            </a:r>
            <a:r>
              <a:rPr lang="en-US" b="1" dirty="0" err="1"/>
              <a:t>Optimisation</a:t>
            </a:r>
            <a:r>
              <a:rPr lang="en-US" b="1" dirty="0"/>
              <a:t> – Stage 1</a:t>
            </a:r>
          </a:p>
          <a:p>
            <a:r>
              <a:rPr lang="en-US" u="sng" dirty="0"/>
              <a:t>Goal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predictive model for each customer profile to predict SAR.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Explain importance of the variables!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 optimal cut off values for predictors to auto-close any non-risky alerts</a:t>
            </a:r>
          </a:p>
          <a:p>
            <a:pPr marL="0" indent="0">
              <a:buNone/>
            </a:pPr>
            <a:r>
              <a:rPr lang="en-US" b="1" dirty="0"/>
              <a:t>Upstream </a:t>
            </a:r>
            <a:r>
              <a:rPr lang="en-US" b="1" dirty="0" err="1"/>
              <a:t>Optimisation</a:t>
            </a:r>
            <a:r>
              <a:rPr lang="en-US" b="1" dirty="0"/>
              <a:t> – Stage 2</a:t>
            </a:r>
          </a:p>
          <a:p>
            <a:r>
              <a:rPr lang="en-US" u="sng" dirty="0"/>
              <a:t>Goal –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Tune the rules to reduce the number of alerts generated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 this for each customer profile.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145B8-05ED-481F-8B95-AC0497D3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" y="3160450"/>
            <a:ext cx="5981956" cy="7044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1685A8-FA77-40B2-9354-11621706F3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</a:t>
            </a:r>
            <a:r>
              <a:rPr lang="en-US" dirty="0">
                <a:latin typeface="Symbol" panose="05050102010706020507" pitchFamily="18" charset="2"/>
              </a:rPr>
              <a:t>p = </a:t>
            </a:r>
            <a:r>
              <a:rPr lang="en-US" dirty="0"/>
              <a:t>probability</a:t>
            </a: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/>
              <a:t>of SAR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819A-8A04-4C88-B8DF-AE6E8FFB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</a:t>
            </a:r>
            <a:r>
              <a:rPr lang="en-US" dirty="0" err="1"/>
              <a:t>Optimisation</a:t>
            </a:r>
            <a:r>
              <a:rPr lang="en-US" dirty="0"/>
              <a:t>: Stage one -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EFA0-3427-43AA-B452-B4AB8BE0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902998"/>
            <a:ext cx="7065768" cy="311680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Initial data cleaning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Top down segmentation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selection, replacing missing values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Standardization and exploratory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Bottom up clustering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building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Explaining Model And </a:t>
            </a:r>
            <a:r>
              <a:rPr lang="en-US" dirty="0" err="1"/>
              <a:t>Autoclosing</a:t>
            </a:r>
            <a:r>
              <a:rPr lang="en-US" dirty="0"/>
              <a:t> Alerts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DC3ECB0-8717-40E9-8840-1A956C073EF1}"/>
              </a:ext>
            </a:extLst>
          </p:cNvPr>
          <p:cNvSpPr/>
          <p:nvPr/>
        </p:nvSpPr>
        <p:spPr>
          <a:xfrm>
            <a:off x="7726679" y="2902998"/>
            <a:ext cx="301841" cy="1912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3CBF48C-6EED-4AC0-9A56-16CB9976A1BE}"/>
              </a:ext>
            </a:extLst>
          </p:cNvPr>
          <p:cNvSpPr/>
          <p:nvPr/>
        </p:nvSpPr>
        <p:spPr>
          <a:xfrm>
            <a:off x="7726679" y="4941983"/>
            <a:ext cx="346228" cy="240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A83282-D1CA-4EA4-9461-2AEA71FF4F03}"/>
              </a:ext>
            </a:extLst>
          </p:cNvPr>
          <p:cNvSpPr/>
          <p:nvPr/>
        </p:nvSpPr>
        <p:spPr>
          <a:xfrm>
            <a:off x="7726679" y="5304885"/>
            <a:ext cx="346229" cy="701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3866E-F823-447D-A05C-D1D83795C6DF}"/>
              </a:ext>
            </a:extLst>
          </p:cNvPr>
          <p:cNvSpPr txBox="1"/>
          <p:nvPr/>
        </p:nvSpPr>
        <p:spPr>
          <a:xfrm>
            <a:off x="7938559" y="3497744"/>
            <a:ext cx="234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Cleaning And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A0866-2BE5-4926-B353-2BA774C70055}"/>
              </a:ext>
            </a:extLst>
          </p:cNvPr>
          <p:cNvSpPr txBox="1"/>
          <p:nvPr/>
        </p:nvSpPr>
        <p:spPr>
          <a:xfrm>
            <a:off x="8146530" y="4731622"/>
            <a:ext cx="10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Building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06CF4-B4C8-4CCB-A029-9C104880814C}"/>
              </a:ext>
            </a:extLst>
          </p:cNvPr>
          <p:cNvSpPr txBox="1"/>
          <p:nvPr/>
        </p:nvSpPr>
        <p:spPr>
          <a:xfrm>
            <a:off x="8146530" y="5363165"/>
            <a:ext cx="130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69321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D297-21E7-4726-AB13-7B536CF9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7" y="849425"/>
            <a:ext cx="8761413" cy="706964"/>
          </a:xfrm>
        </p:spPr>
        <p:txBody>
          <a:bodyPr/>
          <a:lstStyle/>
          <a:p>
            <a:r>
              <a:rPr lang="en-US" dirty="0"/>
              <a:t>Downstream </a:t>
            </a:r>
            <a:r>
              <a:rPr lang="en-US" dirty="0" err="1"/>
              <a:t>Optimisation</a:t>
            </a:r>
            <a:r>
              <a:rPr lang="en-US" dirty="0"/>
              <a:t> - Steps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7E0405-BAD1-49BE-B773-558881DC9839}"/>
              </a:ext>
            </a:extLst>
          </p:cNvPr>
          <p:cNvSpPr txBox="1">
            <a:spLocks/>
          </p:cNvSpPr>
          <p:nvPr/>
        </p:nvSpPr>
        <p:spPr>
          <a:xfrm>
            <a:off x="1537751" y="2615300"/>
            <a:ext cx="8279903" cy="367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Tx/>
              <a:buAutoNum type="arabicPeriod"/>
            </a:pPr>
            <a:r>
              <a:rPr lang="nl-BE" sz="1700" dirty="0">
                <a:solidFill>
                  <a:schemeClr val="tx1"/>
                </a:solidFill>
              </a:rPr>
              <a:t>Initial data cleansing</a:t>
            </a:r>
            <a:br>
              <a:rPr lang="nl-BE" sz="1700" dirty="0"/>
            </a:br>
            <a:r>
              <a:rPr lang="nl-BE" sz="1700" dirty="0"/>
              <a:t> </a:t>
            </a:r>
            <a:r>
              <a:rPr lang="nl-BE" sz="1700" b="0" dirty="0">
                <a:solidFill>
                  <a:schemeClr val="tx1"/>
                </a:solidFill>
              </a:rPr>
              <a:t>= variable extraction and variable deletion, removing duplicates, removing observations where SAR variable not available</a:t>
            </a:r>
          </a:p>
          <a:p>
            <a:pPr marL="514350" indent="-514350">
              <a:buFontTx/>
              <a:buAutoNum type="arabicPeriod"/>
            </a:pPr>
            <a:r>
              <a:rPr lang="nl-BE" sz="1700" dirty="0">
                <a:solidFill>
                  <a:schemeClr val="tx1"/>
                </a:solidFill>
              </a:rPr>
              <a:t>Top down clustering</a:t>
            </a:r>
            <a:br>
              <a:rPr lang="nl-BE" sz="1700" dirty="0"/>
            </a:br>
            <a:r>
              <a:rPr lang="nl-BE" sz="1700" b="0" dirty="0"/>
              <a:t> </a:t>
            </a:r>
            <a:r>
              <a:rPr lang="nl-BE" sz="1700" b="0" dirty="0">
                <a:solidFill>
                  <a:schemeClr val="tx1"/>
                </a:solidFill>
              </a:rPr>
              <a:t>= grouping of your data based on domain knowledge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1700" dirty="0"/>
              <a:t>why? Because money launderers in different groups will conduct fraud in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1700" dirty="0"/>
              <a:t>So.. We need a model for each discovered group if we want the system to be effective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1700" dirty="0"/>
              <a:t>BUT.. At the same time, we want to keep the number of models as small as possible.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1700" dirty="0"/>
              <a:t>HOW? Put groups together with </a:t>
            </a:r>
            <a:r>
              <a:rPr lang="nl-BE" sz="1700" dirty="0" err="1"/>
              <a:t>similar</a:t>
            </a:r>
            <a:r>
              <a:rPr lang="nl-BE" sz="1700" dirty="0"/>
              <a:t> </a:t>
            </a:r>
            <a:r>
              <a:rPr lang="nl-BE" sz="1700" dirty="0" err="1"/>
              <a:t>characteristics</a:t>
            </a:r>
            <a:r>
              <a:rPr lang="nl-BE" sz="1700" dirty="0"/>
              <a:t> in </a:t>
            </a:r>
            <a:r>
              <a:rPr lang="nl-BE" sz="1700" dirty="0" err="1"/>
              <a:t>terms</a:t>
            </a:r>
            <a:r>
              <a:rPr lang="nl-BE" sz="1700" dirty="0"/>
              <a:t> of </a:t>
            </a:r>
            <a:r>
              <a:rPr lang="nl-BE" sz="1700" dirty="0" err="1"/>
              <a:t>predictors</a:t>
            </a:r>
            <a:r>
              <a:rPr lang="nl-BE" sz="1700" dirty="0"/>
              <a:t>.</a:t>
            </a:r>
          </a:p>
          <a:p>
            <a:endParaRPr lang="fr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3D75BA-83DA-4FC4-8EF8-F907373848FD}"/>
              </a:ext>
            </a:extLst>
          </p:cNvPr>
          <p:cNvSpPr/>
          <p:nvPr/>
        </p:nvSpPr>
        <p:spPr>
          <a:xfrm>
            <a:off x="9426286" y="5073587"/>
            <a:ext cx="264278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9DB8AC-49DF-4D58-8619-60A3C1F4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286" y="5073587"/>
            <a:ext cx="2706831" cy="1784413"/>
          </a:xfrm>
        </p:spPr>
        <p:txBody>
          <a:bodyPr>
            <a:normAutofit fontScale="4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Initial data cleaning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Top down segmentation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selection, replacing missing values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Standardization and exploratory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Bottom up clustering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building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Explaining Model And </a:t>
            </a:r>
            <a:r>
              <a:rPr lang="en-US" dirty="0" err="1"/>
              <a:t>Autoclosing</a:t>
            </a:r>
            <a:r>
              <a:rPr lang="en-US" dirty="0"/>
              <a:t> Alerts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29E13-7F9E-4273-9DA9-5C38ECB2C91E}"/>
              </a:ext>
            </a:extLst>
          </p:cNvPr>
          <p:cNvSpPr/>
          <p:nvPr/>
        </p:nvSpPr>
        <p:spPr>
          <a:xfrm>
            <a:off x="9426286" y="5073587"/>
            <a:ext cx="2642784" cy="178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90F1-4309-424E-A522-F93FB213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</a:t>
            </a:r>
            <a:r>
              <a:rPr lang="en-US" dirty="0" err="1"/>
              <a:t>Optimisation</a:t>
            </a:r>
            <a:r>
              <a:rPr lang="en-US" dirty="0"/>
              <a:t> -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5480D-28F0-4BFF-A550-36152B78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11" y="2276273"/>
            <a:ext cx="6001966" cy="32545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174B0-A9F7-473A-ADFA-F206F51E98D0}"/>
              </a:ext>
            </a:extLst>
          </p:cNvPr>
          <p:cNvSpPr txBox="1"/>
          <p:nvPr/>
        </p:nvSpPr>
        <p:spPr>
          <a:xfrm>
            <a:off x="989671" y="5688449"/>
            <a:ext cx="103502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will try all below and compare -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REG and GOV vs SME and PRIV (data)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REG GOV and SME vs PRIV (</a:t>
            </a:r>
            <a:r>
              <a:rPr lang="en-US" sz="1400" dirty="0" err="1"/>
              <a:t>hypothesised</a:t>
            </a:r>
            <a:r>
              <a:rPr lang="en-US" sz="1400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/>
              <a:t>REG vs GOV vs SME vs PRIV (</a:t>
            </a:r>
            <a:r>
              <a:rPr lang="en-US" sz="1400" dirty="0" err="1"/>
              <a:t>hypothesised</a:t>
            </a:r>
            <a:r>
              <a:rPr lang="en-US" sz="1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We first explored cluster solution 1!</a:t>
            </a:r>
          </a:p>
        </p:txBody>
      </p:sp>
    </p:spTree>
    <p:extLst>
      <p:ext uri="{BB962C8B-B14F-4D97-AF65-F5344CB8AC3E}">
        <p14:creationId xmlns:p14="http://schemas.microsoft.com/office/powerpoint/2010/main" val="3686159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1054</TotalTime>
  <Words>2214</Words>
  <Application>Microsoft Office PowerPoint</Application>
  <PresentationFormat>Widescreen</PresentationFormat>
  <Paragraphs>345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Gotham Book</vt:lpstr>
      <vt:lpstr>Symbol</vt:lpstr>
      <vt:lpstr>Wingdings</vt:lpstr>
      <vt:lpstr>Wingdings 3</vt:lpstr>
      <vt:lpstr>Ion Boardroom</vt:lpstr>
      <vt:lpstr>Office Theme</vt:lpstr>
      <vt:lpstr>Transaction Monitoring Process</vt:lpstr>
      <vt:lpstr>Introduction</vt:lpstr>
      <vt:lpstr>How To Do It? A Two Stage Process</vt:lpstr>
      <vt:lpstr>How To Do It? A Two Stage Process</vt:lpstr>
      <vt:lpstr>How To Do It? A Two Stage Process</vt:lpstr>
      <vt:lpstr>Optimisation Overview</vt:lpstr>
      <vt:lpstr>Downstream Optimisation: Stage one - Steps</vt:lpstr>
      <vt:lpstr>Downstream Optimisation - Steps</vt:lpstr>
      <vt:lpstr>Downstream Optimisation - Steps</vt:lpstr>
      <vt:lpstr>Downstream Optimisation - Steps  </vt:lpstr>
      <vt:lpstr>Downstream Optimisation - Steps</vt:lpstr>
      <vt:lpstr>Step 4 - Standardization and exploratory analysis</vt:lpstr>
      <vt:lpstr>Step 5 – Bottom Up Clustering</vt:lpstr>
      <vt:lpstr>Example relating Top down and Bottom up clustering</vt:lpstr>
      <vt:lpstr>Step 6 – Model Building</vt:lpstr>
      <vt:lpstr>Step 6 – Model Building (Class Imbalance Issue)</vt:lpstr>
      <vt:lpstr>Step 7 - Evaluation</vt:lpstr>
      <vt:lpstr>Step 8 – Explaining Model And Autoclosing Alerts </vt:lpstr>
      <vt:lpstr>Downstream Optimisation – Summary</vt:lpstr>
      <vt:lpstr>Alternative Method – Anomaly Scoring using Isolation Forest</vt:lpstr>
      <vt:lpstr>Upstream Optimisation: Stage two - Overview</vt:lpstr>
      <vt:lpstr>Upstream Optimisation: Stage two</vt:lpstr>
      <vt:lpstr>Upstream Optimisation – Overview</vt:lpstr>
      <vt:lpstr>Upstream Optimisation – Process of rule tuning</vt:lpstr>
      <vt:lpstr>Optimisation Process</vt:lpstr>
      <vt:lpstr>Optimisation Summary</vt:lpstr>
      <vt:lpstr>Prospective methods which can be tried to optimize false alerts ..</vt:lpstr>
      <vt:lpstr>Sub group discovery Algorithm</vt:lpstr>
      <vt:lpstr>Active Learning through Sequential Design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Monitoring Process</dc:title>
  <dc:creator>RobbieBroughton</dc:creator>
  <cp:lastModifiedBy>Filip Verbeke</cp:lastModifiedBy>
  <cp:revision>98</cp:revision>
  <dcterms:created xsi:type="dcterms:W3CDTF">2017-08-07T08:03:31Z</dcterms:created>
  <dcterms:modified xsi:type="dcterms:W3CDTF">2017-09-20T09:18:33Z</dcterms:modified>
</cp:coreProperties>
</file>