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571" r:id="rId3"/>
    <p:sldId id="572" r:id="rId4"/>
    <p:sldId id="573" r:id="rId5"/>
    <p:sldId id="581" r:id="rId6"/>
    <p:sldId id="574" r:id="rId7"/>
    <p:sldId id="582" r:id="rId8"/>
    <p:sldId id="575" r:id="rId9"/>
    <p:sldId id="576" r:id="rId10"/>
    <p:sldId id="580"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7BC2E-213D-4409-89B3-6A653ECA53D9}" v="15" dt="2025-04-29T08:24:08.978"/>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107C6-CA16-4303-9CEF-FE1475249271}" type="datetimeFigureOut">
              <a:rPr lang="en-IN" smtClean="0"/>
              <a:t>07-06-2025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0D353-2F4D-471E-9ACF-2924DB19B4AC}" type="slidenum">
              <a:rPr lang="en-IN" smtClean="0"/>
              <a:t>‹#›</a:t>
            </a:fld>
            <a:endParaRPr lang="en-IN"/>
          </a:p>
        </p:txBody>
      </p:sp>
    </p:spTree>
    <p:extLst>
      <p:ext uri="{BB962C8B-B14F-4D97-AF65-F5344CB8AC3E}">
        <p14:creationId xmlns:p14="http://schemas.microsoft.com/office/powerpoint/2010/main" val="402112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50D353-2F4D-471E-9ACF-2924DB19B4AC}" type="slidenum">
              <a:rPr lang="en-IN" smtClean="0"/>
              <a:t>4</a:t>
            </a:fld>
            <a:endParaRPr lang="en-IN"/>
          </a:p>
        </p:txBody>
      </p:sp>
    </p:spTree>
    <p:extLst>
      <p:ext uri="{BB962C8B-B14F-4D97-AF65-F5344CB8AC3E}">
        <p14:creationId xmlns:p14="http://schemas.microsoft.com/office/powerpoint/2010/main" val="422021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microsoft.com/en-us/azure/machine-lear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169" y="1187778"/>
            <a:ext cx="4746928" cy="886119"/>
          </a:xfrm>
        </p:spPr>
        <p:txBody>
          <a:bodyPr vert="horz" lIns="91440" tIns="45720" rIns="91440" bIns="45720" rtlCol="0">
            <a:normAutofit/>
          </a:bodyPr>
          <a:lstStyle/>
          <a:p>
            <a:pPr>
              <a:lnSpc>
                <a:spcPct val="150000"/>
              </a:lnSpc>
            </a:pPr>
            <a:r>
              <a:rPr lang="en-GB" sz="1800" b="1" dirty="0">
                <a:latin typeface="Times New Roman" panose="02020603050405020304" pitchFamily="18" charset="0"/>
                <a:cs typeface="Times New Roman" panose="02020603050405020304" pitchFamily="18" charset="0"/>
              </a:rPr>
              <a:t>SMART HEALTH PREDICTION SYSTEM USING AI AND AZURE</a:t>
            </a:r>
            <a:endParaRPr lang="en-US" sz="1800" b="1" kern="1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2168" y="2992364"/>
            <a:ext cx="4746928" cy="3012522"/>
          </a:xfrm>
        </p:spPr>
        <p:txBody>
          <a:bodyPr vert="horz" lIns="91440" tIns="45720" rIns="91440" bIns="45720" rtlCol="0" anchor="t">
            <a:noAutofit/>
          </a:bodyPr>
          <a:lstStyle/>
          <a:p>
            <a:pPr algn="l">
              <a:spcAft>
                <a:spcPts val="600"/>
              </a:spcAft>
            </a:pPr>
            <a:r>
              <a:rPr lang="en-US" sz="1400" b="1" cap="all" dirty="0">
                <a:latin typeface="Times New Roman" panose="02020603050405020304" pitchFamily="18" charset="0"/>
                <a:cs typeface="Times New Roman" panose="02020603050405020304" pitchFamily="18" charset="0"/>
              </a:rPr>
              <a:t>Presented By</a:t>
            </a:r>
            <a:endParaRPr lang="en-US" sz="1400" cap="all" dirty="0">
              <a:latin typeface="Times New Roman" panose="02020603050405020304" pitchFamily="18" charset="0"/>
              <a:cs typeface="Times New Roman" panose="02020603050405020304" pitchFamily="18" charset="0"/>
            </a:endParaRPr>
          </a:p>
          <a:p>
            <a:pPr algn="l">
              <a:spcAft>
                <a:spcPts val="600"/>
              </a:spcAft>
            </a:pPr>
            <a:r>
              <a:rPr lang="en-US" sz="1400" b="1" cap="all" dirty="0">
                <a:latin typeface="Times New Roman" panose="02020603050405020304" pitchFamily="18" charset="0"/>
                <a:cs typeface="Times New Roman" panose="02020603050405020304" pitchFamily="18" charset="0"/>
              </a:rPr>
              <a:t>Student Name: THANNIRU AMRUTHA</a:t>
            </a:r>
          </a:p>
          <a:p>
            <a:pPr algn="l">
              <a:lnSpc>
                <a:spcPct val="150000"/>
              </a:lnSpc>
              <a:spcAft>
                <a:spcPts val="600"/>
              </a:spcAft>
            </a:pPr>
            <a:r>
              <a:rPr lang="en-US" sz="1400" b="1" cap="all" dirty="0">
                <a:latin typeface="Times New Roman" panose="02020603050405020304" pitchFamily="18" charset="0"/>
                <a:cs typeface="Times New Roman" panose="02020603050405020304" pitchFamily="18" charset="0"/>
              </a:rPr>
              <a:t>College Name: MALLA REDDY ENGINEERING COLLEGE FOR WOMEN</a:t>
            </a:r>
          </a:p>
          <a:p>
            <a:pPr algn="l">
              <a:spcAft>
                <a:spcPts val="600"/>
              </a:spcAft>
            </a:pPr>
            <a:r>
              <a:rPr lang="en-US" sz="1400" b="1" cap="all" dirty="0">
                <a:latin typeface="Times New Roman" panose="02020603050405020304" pitchFamily="18" charset="0"/>
                <a:cs typeface="Times New Roman" panose="02020603050405020304" pitchFamily="18" charset="0"/>
              </a:rPr>
              <a:t>Department: CSE - CS</a:t>
            </a:r>
          </a:p>
          <a:p>
            <a:pPr algn="l">
              <a:spcAft>
                <a:spcPts val="600"/>
              </a:spcAft>
            </a:pPr>
            <a:r>
              <a:rPr lang="en-US" sz="1400" b="1" cap="all" dirty="0">
                <a:latin typeface="Times New Roman" panose="02020603050405020304" pitchFamily="18" charset="0"/>
                <a:cs typeface="Times New Roman" panose="02020603050405020304" pitchFamily="18" charset="0"/>
              </a:rPr>
              <a:t>Email ID: </a:t>
            </a:r>
            <a:r>
              <a:rPr lang="en-US" sz="1400" b="1" dirty="0">
                <a:latin typeface="Times New Roman" panose="02020603050405020304" pitchFamily="18" charset="0"/>
                <a:cs typeface="Times New Roman" panose="02020603050405020304" pitchFamily="18" charset="0"/>
              </a:rPr>
              <a:t>manikantathanniru111@gmail.com</a:t>
            </a:r>
          </a:p>
          <a:p>
            <a:pPr algn="l">
              <a:lnSpc>
                <a:spcPct val="150000"/>
              </a:lnSpc>
              <a:spcAft>
                <a:spcPts val="600"/>
              </a:spcAft>
            </a:pPr>
            <a:r>
              <a:rPr lang="en-US" sz="1400" b="1" cap="all" dirty="0">
                <a:latin typeface="Times New Roman" panose="02020603050405020304" pitchFamily="18" charset="0"/>
                <a:cs typeface="Times New Roman" panose="02020603050405020304" pitchFamily="18" charset="0"/>
              </a:rPr>
              <a:t>AICTE Student ID: STU663cecd5006511715268821</a:t>
            </a:r>
            <a:endParaRPr lang="en-US" sz="1400" dirty="0">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4B6C15-CD32-421A-A4A0-615AA6DC410C}"/>
              </a:ext>
            </a:extLst>
          </p:cNvPr>
          <p:cNvPicPr>
            <a:picLocks noChangeAspect="1"/>
          </p:cNvPicPr>
          <p:nvPr/>
        </p:nvPicPr>
        <p:blipFill>
          <a:blip r:embed="rId2"/>
          <a:stretch>
            <a:fillRect/>
          </a:stretch>
        </p:blipFill>
        <p:spPr>
          <a:xfrm>
            <a:off x="6919274" y="661209"/>
            <a:ext cx="3371110" cy="553353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C138E1-3C30-4D81-8A27-7F51B068D828}"/>
              </a:ext>
            </a:extLst>
          </p:cNvPr>
          <p:cNvPicPr>
            <a:picLocks noChangeAspect="1"/>
          </p:cNvPicPr>
          <p:nvPr/>
        </p:nvPicPr>
        <p:blipFill>
          <a:blip r:embed="rId2"/>
          <a:stretch>
            <a:fillRect/>
          </a:stretch>
        </p:blipFill>
        <p:spPr>
          <a:xfrm>
            <a:off x="1093509" y="1423447"/>
            <a:ext cx="9458882" cy="4506013"/>
          </a:xfrm>
          <a:prstGeom prst="rect">
            <a:avLst/>
          </a:prstGeom>
        </p:spPr>
      </p:pic>
      <p:sp>
        <p:nvSpPr>
          <p:cNvPr id="5" name="Rectangle 4">
            <a:extLst>
              <a:ext uri="{FF2B5EF4-FFF2-40B4-BE49-F238E27FC236}">
                <a16:creationId xmlns:a16="http://schemas.microsoft.com/office/drawing/2014/main" id="{C054B154-239C-43F8-B5F7-E77A2DC28784}"/>
              </a:ext>
            </a:extLst>
          </p:cNvPr>
          <p:cNvSpPr/>
          <p:nvPr/>
        </p:nvSpPr>
        <p:spPr>
          <a:xfrm>
            <a:off x="1093509" y="518474"/>
            <a:ext cx="5920033" cy="9049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4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41392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The Smart Health Prediction System successfully uses machine learning to predict diseases based on symptoms with </a:t>
            </a:r>
            <a:r>
              <a:rPr lang="en-GB" sz="1800" b="1" dirty="0">
                <a:latin typeface="Times New Roman" panose="02020603050405020304" pitchFamily="18" charset="0"/>
                <a:cs typeface="Times New Roman" panose="02020603050405020304" pitchFamily="18" charset="0"/>
              </a:rPr>
              <a:t>95% accuracy</a:t>
            </a:r>
            <a:r>
              <a:rPr lang="en-GB" sz="1800" dirty="0">
                <a:latin typeface="Times New Roman" panose="02020603050405020304" pitchFamily="18" charset="0"/>
                <a:cs typeface="Times New Roman" panose="02020603050405020304" pitchFamily="18" charset="0"/>
              </a:rPr>
              <a:t>. It provides quick health insights, precaution tips, and doctor suggestions, making healthcare more accessible.</a:t>
            </a:r>
          </a:p>
          <a:p>
            <a:pPr marL="0" indent="0">
              <a:buNone/>
            </a:pPr>
            <a:r>
              <a:rPr lang="en-GB" sz="1800" b="1" dirty="0">
                <a:latin typeface="Times New Roman" panose="02020603050405020304" pitchFamily="18" charset="0"/>
                <a:cs typeface="Times New Roman" panose="02020603050405020304" pitchFamily="18" charset="0"/>
              </a:rPr>
              <a:t>Key Highlights:</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Accurate and fast predictions</a:t>
            </a:r>
          </a:p>
          <a:p>
            <a:r>
              <a:rPr lang="en-GB" sz="1800" dirty="0">
                <a:latin typeface="Times New Roman" panose="02020603050405020304" pitchFamily="18" charset="0"/>
                <a:cs typeface="Times New Roman" panose="02020603050405020304" pitchFamily="18" charset="0"/>
              </a:rPr>
              <a:t>Easy-to-use interface</a:t>
            </a:r>
          </a:p>
          <a:p>
            <a:r>
              <a:rPr lang="en-GB" sz="1800" dirty="0">
                <a:latin typeface="Times New Roman" panose="02020603050405020304" pitchFamily="18" charset="0"/>
                <a:cs typeface="Times New Roman" panose="02020603050405020304" pitchFamily="18" charset="0"/>
              </a:rPr>
              <a:t>Scalable with Azure cloud</a:t>
            </a:r>
          </a:p>
          <a:p>
            <a:pPr marL="0" indent="0">
              <a:buNone/>
            </a:pPr>
            <a:r>
              <a:rPr lang="en-GB" sz="1800" b="1" dirty="0">
                <a:latin typeface="Times New Roman" panose="02020603050405020304" pitchFamily="18" charset="0"/>
                <a:cs typeface="Times New Roman" panose="02020603050405020304" pitchFamily="18" charset="0"/>
              </a:rPr>
              <a:t>Challenges:</a:t>
            </a:r>
            <a:r>
              <a:rPr lang="en-GB" sz="1800" dirty="0">
                <a:latin typeface="Times New Roman" panose="02020603050405020304" pitchFamily="18" charset="0"/>
                <a:cs typeface="Times New Roman" panose="02020603050405020304" pitchFamily="18" charset="0"/>
              </a:rPr>
              <a:t> Handling similar symptoms and limited data</a:t>
            </a:r>
          </a:p>
          <a:p>
            <a:pPr marL="0" indent="0">
              <a:buNone/>
            </a:pPr>
            <a:r>
              <a:rPr lang="en-GB" sz="1800" b="1" dirty="0">
                <a:latin typeface="Times New Roman" panose="02020603050405020304" pitchFamily="18" charset="0"/>
                <a:cs typeface="Times New Roman" panose="02020603050405020304" pitchFamily="18" charset="0"/>
              </a:rPr>
              <a:t>Future Scope:</a:t>
            </a:r>
            <a:r>
              <a:rPr lang="en-GB" sz="1800" dirty="0">
                <a:latin typeface="Times New Roman" panose="02020603050405020304" pitchFamily="18" charset="0"/>
                <a:cs typeface="Times New Roman" panose="02020603050405020304" pitchFamily="18" charset="0"/>
              </a:rPr>
              <a:t> Add more diseases, real-time doctor chat, and regional language support</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This system proves AI can play a vital role in improving early diagnosis and public health.</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Autofit/>
          </a:bodyPr>
          <a:lstStyle/>
          <a:p>
            <a:pPr marL="0" indent="0">
              <a:lnSpc>
                <a:spcPct val="150000"/>
              </a:lnSpc>
              <a:buNone/>
            </a:pPr>
            <a:r>
              <a:rPr lang="en-GB" sz="1400" dirty="0">
                <a:latin typeface="Times New Roman" panose="02020603050405020304" pitchFamily="18" charset="0"/>
                <a:cs typeface="Times New Roman" panose="02020603050405020304" pitchFamily="18" charset="0"/>
              </a:rPr>
              <a:t>The Smart Health Prediction System has strong potential for enhancement and expansion:</a:t>
            </a:r>
          </a:p>
          <a:p>
            <a:pPr>
              <a:lnSpc>
                <a:spcPct val="150000"/>
              </a:lnSpc>
            </a:pPr>
            <a:r>
              <a:rPr lang="en-GB" sz="1400" b="1" dirty="0">
                <a:latin typeface="Times New Roman" panose="02020603050405020304" pitchFamily="18" charset="0"/>
                <a:cs typeface="Times New Roman" panose="02020603050405020304" pitchFamily="18" charset="0"/>
              </a:rPr>
              <a:t>Algorithm Optimization:</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Upgrade to advanced models like </a:t>
            </a:r>
            <a:r>
              <a:rPr lang="en-GB" sz="1400" b="1" dirty="0" err="1">
                <a:latin typeface="Times New Roman" panose="02020603050405020304" pitchFamily="18" charset="0"/>
                <a:cs typeface="Times New Roman" panose="02020603050405020304" pitchFamily="18" charset="0"/>
              </a:rPr>
              <a:t>XGBoost</a:t>
            </a:r>
            <a:r>
              <a:rPr lang="en-GB" sz="1400" dirty="0">
                <a:latin typeface="Times New Roman" panose="02020603050405020304" pitchFamily="18" charset="0"/>
                <a:cs typeface="Times New Roman" panose="02020603050405020304" pitchFamily="18" charset="0"/>
              </a:rPr>
              <a:t>, </a:t>
            </a:r>
            <a:r>
              <a:rPr lang="en-GB" sz="1400" b="1" dirty="0">
                <a:latin typeface="Times New Roman" panose="02020603050405020304" pitchFamily="18" charset="0"/>
                <a:cs typeface="Times New Roman" panose="02020603050405020304" pitchFamily="18" charset="0"/>
              </a:rPr>
              <a:t>Neural Networks</a:t>
            </a:r>
            <a:r>
              <a:rPr lang="en-GB" sz="1400" dirty="0">
                <a:latin typeface="Times New Roman" panose="02020603050405020304" pitchFamily="18" charset="0"/>
                <a:cs typeface="Times New Roman" panose="02020603050405020304" pitchFamily="18" charset="0"/>
              </a:rPr>
              <a:t>, or </a:t>
            </a:r>
            <a:r>
              <a:rPr lang="en-GB" sz="1400" b="1" dirty="0">
                <a:latin typeface="Times New Roman" panose="02020603050405020304" pitchFamily="18" charset="0"/>
                <a:cs typeface="Times New Roman" panose="02020603050405020304" pitchFamily="18" charset="0"/>
              </a:rPr>
              <a:t>BERT-based medical NLP</a:t>
            </a:r>
            <a:r>
              <a:rPr lang="en-GB" sz="1400" dirty="0">
                <a:latin typeface="Times New Roman" panose="02020603050405020304" pitchFamily="18" charset="0"/>
                <a:cs typeface="Times New Roman" panose="02020603050405020304" pitchFamily="18" charset="0"/>
              </a:rPr>
              <a:t> for improved performance.</a:t>
            </a:r>
          </a:p>
          <a:p>
            <a:pPr>
              <a:lnSpc>
                <a:spcPct val="150000"/>
              </a:lnSpc>
            </a:pPr>
            <a:r>
              <a:rPr lang="en-GB" sz="1400" b="1" dirty="0">
                <a:latin typeface="Times New Roman" panose="02020603050405020304" pitchFamily="18" charset="0"/>
                <a:cs typeface="Times New Roman" panose="02020603050405020304" pitchFamily="18" charset="0"/>
              </a:rPr>
              <a:t>Scalability Across Regions:</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Expand the system to support </a:t>
            </a:r>
            <a:r>
              <a:rPr lang="en-GB" sz="1400" b="1" dirty="0">
                <a:latin typeface="Times New Roman" panose="02020603050405020304" pitchFamily="18" charset="0"/>
                <a:cs typeface="Times New Roman" panose="02020603050405020304" pitchFamily="18" charset="0"/>
              </a:rPr>
              <a:t>multiple languages</a:t>
            </a:r>
            <a:r>
              <a:rPr lang="en-GB" sz="1400" dirty="0">
                <a:latin typeface="Times New Roman" panose="02020603050405020304" pitchFamily="18" charset="0"/>
                <a:cs typeface="Times New Roman" panose="02020603050405020304" pitchFamily="18" charset="0"/>
              </a:rPr>
              <a:t>, </a:t>
            </a:r>
            <a:r>
              <a:rPr lang="en-GB" sz="1400" b="1" dirty="0">
                <a:latin typeface="Times New Roman" panose="02020603050405020304" pitchFamily="18" charset="0"/>
                <a:cs typeface="Times New Roman" panose="02020603050405020304" pitchFamily="18" charset="0"/>
              </a:rPr>
              <a:t>regional disease trends</a:t>
            </a:r>
            <a:r>
              <a:rPr lang="en-GB" sz="1400" dirty="0">
                <a:latin typeface="Times New Roman" panose="02020603050405020304" pitchFamily="18" charset="0"/>
                <a:cs typeface="Times New Roman" panose="02020603050405020304" pitchFamily="18" charset="0"/>
              </a:rPr>
              <a:t>, and </a:t>
            </a:r>
            <a:r>
              <a:rPr lang="en-GB" sz="1400" b="1" dirty="0">
                <a:latin typeface="Times New Roman" panose="02020603050405020304" pitchFamily="18" charset="0"/>
                <a:cs typeface="Times New Roman" panose="02020603050405020304" pitchFamily="18" charset="0"/>
              </a:rPr>
              <a:t>location-specific health alerts</a:t>
            </a:r>
            <a:r>
              <a:rPr lang="en-GB" sz="1400" dirty="0">
                <a:latin typeface="Times New Roman" panose="02020603050405020304" pitchFamily="18" charset="0"/>
                <a:cs typeface="Times New Roman" panose="02020603050405020304" pitchFamily="18" charset="0"/>
              </a:rPr>
              <a:t>.</a:t>
            </a:r>
          </a:p>
          <a:p>
            <a:pPr>
              <a:lnSpc>
                <a:spcPct val="150000"/>
              </a:lnSpc>
            </a:pPr>
            <a:r>
              <a:rPr lang="en-GB" sz="1400" b="1" dirty="0">
                <a:latin typeface="Times New Roman" panose="02020603050405020304" pitchFamily="18" charset="0"/>
                <a:cs typeface="Times New Roman" panose="02020603050405020304" pitchFamily="18" charset="0"/>
              </a:rPr>
              <a:t>Integration of Emerging Technologies:</a:t>
            </a:r>
            <a:endParaRPr lang="en-GB" sz="1400" dirty="0">
              <a:latin typeface="Times New Roman" panose="02020603050405020304" pitchFamily="18" charset="0"/>
              <a:cs typeface="Times New Roman" panose="02020603050405020304" pitchFamily="18" charset="0"/>
            </a:endParaRPr>
          </a:p>
          <a:p>
            <a:pPr lvl="1">
              <a:lnSpc>
                <a:spcPct val="150000"/>
              </a:lnSpc>
            </a:pPr>
            <a:r>
              <a:rPr lang="en-GB" sz="1400" b="1" dirty="0">
                <a:latin typeface="Times New Roman" panose="02020603050405020304" pitchFamily="18" charset="0"/>
                <a:cs typeface="Times New Roman" panose="02020603050405020304" pitchFamily="18" charset="0"/>
              </a:rPr>
              <a:t>Edge Computing</a:t>
            </a:r>
            <a:r>
              <a:rPr lang="en-GB" sz="1400" dirty="0">
                <a:latin typeface="Times New Roman" panose="02020603050405020304" pitchFamily="18" charset="0"/>
                <a:cs typeface="Times New Roman" panose="02020603050405020304" pitchFamily="18" charset="0"/>
              </a:rPr>
              <a:t> for offline and faster predictions in remote areas</a:t>
            </a:r>
          </a:p>
          <a:p>
            <a:pPr lvl="1">
              <a:lnSpc>
                <a:spcPct val="150000"/>
              </a:lnSpc>
            </a:pPr>
            <a:r>
              <a:rPr lang="en-GB" sz="1400" b="1" dirty="0">
                <a:latin typeface="Times New Roman" panose="02020603050405020304" pitchFamily="18" charset="0"/>
                <a:cs typeface="Times New Roman" panose="02020603050405020304" pitchFamily="18" charset="0"/>
              </a:rPr>
              <a:t>Azure AI Services</a:t>
            </a:r>
            <a:r>
              <a:rPr lang="en-GB" sz="1400" dirty="0">
                <a:latin typeface="Times New Roman" panose="02020603050405020304" pitchFamily="18" charset="0"/>
                <a:cs typeface="Times New Roman" panose="02020603050405020304" pitchFamily="18" charset="0"/>
              </a:rPr>
              <a:t> for enhanced analytics and chatbot support</a:t>
            </a:r>
          </a:p>
          <a:p>
            <a:pPr lvl="1">
              <a:lnSpc>
                <a:spcPct val="150000"/>
              </a:lnSpc>
            </a:pPr>
            <a:r>
              <a:rPr lang="en-GB" sz="1400" b="1" dirty="0">
                <a:latin typeface="Times New Roman" panose="02020603050405020304" pitchFamily="18" charset="0"/>
                <a:cs typeface="Times New Roman" panose="02020603050405020304" pitchFamily="18" charset="0"/>
              </a:rPr>
              <a:t>Voice-enabled input</a:t>
            </a:r>
            <a:r>
              <a:rPr lang="en-GB" sz="1400" dirty="0">
                <a:latin typeface="Times New Roman" panose="02020603050405020304" pitchFamily="18" charset="0"/>
                <a:cs typeface="Times New Roman" panose="02020603050405020304" pitchFamily="18" charset="0"/>
              </a:rPr>
              <a:t> for accessibility</a:t>
            </a:r>
          </a:p>
          <a:p>
            <a:pPr>
              <a:lnSpc>
                <a:spcPct val="150000"/>
              </a:lnSpc>
            </a:pPr>
            <a:r>
              <a:rPr lang="en-GB" sz="1400" b="1" dirty="0">
                <a:latin typeface="Times New Roman" panose="02020603050405020304" pitchFamily="18" charset="0"/>
                <a:cs typeface="Times New Roman" panose="02020603050405020304" pitchFamily="18" charset="0"/>
              </a:rPr>
              <a:t>Mobile App Deployment:</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Launch on Android/iOS to improve reach and real-time user interaction.</a:t>
            </a:r>
          </a:p>
        </p:txBody>
      </p:sp>
    </p:spTree>
    <p:extLst>
      <p:ext uri="{BB962C8B-B14F-4D97-AF65-F5344CB8AC3E}">
        <p14:creationId xmlns:p14="http://schemas.microsoft.com/office/powerpoint/2010/main"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IN" sz="2200" dirty="0">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
        <p:nvSpPr>
          <p:cNvPr id="7" name="Rectangle 4">
            <a:extLst>
              <a:ext uri="{FF2B5EF4-FFF2-40B4-BE49-F238E27FC236}">
                <a16:creationId xmlns:a16="http://schemas.microsoft.com/office/drawing/2014/main" id="{AF784EA0-D2A0-4E2D-9B4F-ABF24B15C559}"/>
              </a:ext>
            </a:extLst>
          </p:cNvPr>
          <p:cNvSpPr>
            <a:spLocks noChangeArrowheads="1"/>
          </p:cNvSpPr>
          <p:nvPr/>
        </p:nvSpPr>
        <p:spPr bwMode="auto">
          <a:xfrm>
            <a:off x="838200" y="1695661"/>
            <a:ext cx="10426831"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Prediction Dataset (Kaggle)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https://www.kaggle.com/datasets/itachi9604/disease-symptom-description-dataset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R., &amp; Bhatia, M. P. S. (2018).</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Machine Learning-Based System for Disease Prediction.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2018 4th International Conference on Computing Communication and Automation (ICCCA), IEEE.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 Documentation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Machine Learning in Python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https://scikit-learn.org/stable/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Azure Machine Learning Documentation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Microsoft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https://learn.microsoft.com/en-us/azure/machine-learning/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GitHub Link: https://github.com/ammulu-n/MS---AICTE-Internship---May-2025</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Problem Statement </a:t>
            </a:r>
            <a:endParaRPr lang="en-US" sz="2200" dirty="0">
              <a:latin typeface="Times New Roman" panose="02020603050405020304" pitchFamily="18" charset="0"/>
              <a:cs typeface="Times New Roman" panose="02020603050405020304" pitchFamily="18" charset="0"/>
            </a:endParaRPr>
          </a:p>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Proposed System/Solution</a:t>
            </a:r>
            <a:endParaRPr lang="en-US" sz="2200" dirty="0">
              <a:latin typeface="Times New Roman" panose="02020603050405020304" pitchFamily="18" charset="0"/>
              <a:cs typeface="Times New Roman" panose="02020603050405020304" pitchFamily="18" charset="0"/>
            </a:endParaRPr>
          </a:p>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System Development Approach </a:t>
            </a:r>
            <a:endParaRPr lang="en-US" sz="2200" dirty="0">
              <a:latin typeface="Times New Roman" panose="02020603050405020304" pitchFamily="18" charset="0"/>
              <a:cs typeface="Times New Roman" panose="02020603050405020304" pitchFamily="18" charset="0"/>
            </a:endParaRPr>
          </a:p>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Algorithm &amp; Deployment  </a:t>
            </a:r>
            <a:endParaRPr lang="en-US" sz="2200" dirty="0">
              <a:latin typeface="Times New Roman" panose="02020603050405020304" pitchFamily="18" charset="0"/>
              <a:cs typeface="Times New Roman" panose="02020603050405020304" pitchFamily="18" charset="0"/>
            </a:endParaRPr>
          </a:p>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Result</a:t>
            </a:r>
            <a:endParaRPr lang="en-US" sz="2200" dirty="0">
              <a:latin typeface="Times New Roman" panose="02020603050405020304" pitchFamily="18" charset="0"/>
              <a:cs typeface="Times New Roman" panose="02020603050405020304" pitchFamily="18" charset="0"/>
            </a:endParaRPr>
          </a:p>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Conclusion</a:t>
            </a:r>
            <a:endParaRPr lang="en-US" sz="2200" dirty="0">
              <a:latin typeface="Times New Roman" panose="02020603050405020304" pitchFamily="18" charset="0"/>
              <a:cs typeface="Times New Roman" panose="02020603050405020304" pitchFamily="18" charset="0"/>
            </a:endParaRPr>
          </a:p>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Future Scope</a:t>
            </a:r>
            <a:endParaRPr lang="en-US" sz="2200" dirty="0">
              <a:latin typeface="Times New Roman" panose="02020603050405020304" pitchFamily="18" charset="0"/>
              <a:cs typeface="Times New Roman" panose="02020603050405020304" pitchFamily="18" charset="0"/>
            </a:endParaRPr>
          </a:p>
          <a:p>
            <a:pPr>
              <a:lnSpc>
                <a:spcPct val="100000"/>
              </a:lnSpc>
              <a:spcBef>
                <a:spcPct val="20000"/>
              </a:spcBef>
              <a:spcAft>
                <a:spcPts val="600"/>
              </a:spcAf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References</a:t>
            </a:r>
            <a:endParaRPr lang="en-US" sz="2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lnSpc>
                <a:spcPct val="150000"/>
              </a:lnSpc>
              <a:buNone/>
            </a:pPr>
            <a:r>
              <a:rPr lang="en-GB" sz="1600" dirty="0">
                <a:latin typeface="Times New Roman" panose="02020603050405020304" pitchFamily="18" charset="0"/>
                <a:cs typeface="Times New Roman" panose="02020603050405020304" pitchFamily="18" charset="0"/>
              </a:rPr>
              <a:t>Currently, early diagnosis and access to healthcare remain a major concern in many regions, especially in semi-urban and rural areas. With the increasing reliance on digital platforms and artificial intelligence in the healthcare industry, there is a significant need for systems that can assist individuals in identifying potential diseases based on their symptoms. In many cases, delays in diagnosis lead to worsened health outcomes, overcrowding in hospitals, and pressure on limited medical staff. Therefore, predicting the likelihood of a disease based on reported symptoms can guide individuals to take preventive measures and consult the appropriate specialists at the right time. The challenge lies in building a reliable, scalable, and accessible AI-powered system that can be integrated with cloud platforms to ensure continuous availability and timely predictions.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750525"/>
            <a:ext cx="10515600" cy="4875355"/>
          </a:xfrm>
        </p:spPr>
        <p:txBody>
          <a:bodyPr vert="horz" lIns="91440" tIns="45720" rIns="91440" bIns="45720" rtlCol="0">
            <a:noAutofit/>
          </a:bodyPr>
          <a:lstStyle/>
          <a:p>
            <a:pPr algn="just">
              <a:lnSpc>
                <a:spcPct val="150000"/>
              </a:lnSpc>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Proposed System:  </a:t>
            </a:r>
            <a:r>
              <a:rPr lang="en-GB" sz="1600" dirty="0">
                <a:latin typeface="Times New Roman" panose="02020603050405020304" pitchFamily="18" charset="0"/>
                <a:cs typeface="Times New Roman" panose="02020603050405020304" pitchFamily="18" charset="0"/>
              </a:rPr>
              <a:t>The proposed system aims to address the challenge of predicting potential diseases based on user-entered symptoms, enabling early diagnosis and timely healthcare access. This solution leverages artificial intelligence and cloud computing (Azure) to deliver a scalable, accurate, and user-friendly health prediction platform.</a:t>
            </a: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 Collection:</a:t>
            </a:r>
          </a:p>
          <a:p>
            <a:pPr algn="just">
              <a:lnSpc>
                <a:spcPct val="150000"/>
              </a:lnSpc>
            </a:pPr>
            <a:r>
              <a:rPr lang="en-IN" sz="1600" dirty="0">
                <a:latin typeface="Times New Roman" panose="02020603050405020304" pitchFamily="18" charset="0"/>
                <a:cs typeface="Times New Roman" panose="02020603050405020304" pitchFamily="18" charset="0"/>
              </a:rPr>
              <a:t>Collect publicly available medical datasets that map symptoms to diseases (e.g., Disease Symptom datasets from Kaggle).</a:t>
            </a:r>
          </a:p>
          <a:p>
            <a:pPr algn="just">
              <a:lnSpc>
                <a:spcPct val="150000"/>
              </a:lnSpc>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Deployment:</a:t>
            </a:r>
          </a:p>
          <a:p>
            <a:pPr algn="just">
              <a:lnSpc>
                <a:spcPct val="150000"/>
              </a:lnSpc>
            </a:pPr>
            <a:r>
              <a:rPr lang="en-GB" sz="1600" dirty="0">
                <a:latin typeface="Times New Roman" panose="02020603050405020304" pitchFamily="18" charset="0"/>
                <a:cs typeface="Times New Roman" panose="02020603050405020304" pitchFamily="18" charset="0"/>
              </a:rPr>
              <a:t>Develop a responsive web application using </a:t>
            </a:r>
            <a:r>
              <a:rPr lang="en-GB" sz="1600" b="1" dirty="0">
                <a:latin typeface="Times New Roman" panose="02020603050405020304" pitchFamily="18" charset="0"/>
                <a:cs typeface="Times New Roman" panose="02020603050405020304" pitchFamily="18" charset="0"/>
              </a:rPr>
              <a:t>Flask (Python)</a:t>
            </a:r>
            <a:r>
              <a:rPr lang="en-GB" sz="1600" dirty="0">
                <a:latin typeface="Times New Roman" panose="02020603050405020304" pitchFamily="18" charset="0"/>
                <a:cs typeface="Times New Roman" panose="02020603050405020304" pitchFamily="18" charset="0"/>
              </a:rPr>
              <a:t> and </a:t>
            </a:r>
            <a:r>
              <a:rPr lang="en-GB" sz="1600" b="1" dirty="0">
                <a:latin typeface="Times New Roman" panose="02020603050405020304" pitchFamily="18" charset="0"/>
                <a:cs typeface="Times New Roman" panose="02020603050405020304" pitchFamily="18" charset="0"/>
              </a:rPr>
              <a:t>HTML/CSS</a:t>
            </a:r>
            <a:r>
              <a:rPr lang="en-GB" sz="1600" dirty="0">
                <a:latin typeface="Times New Roman" panose="02020603050405020304" pitchFamily="18" charset="0"/>
                <a:cs typeface="Times New Roman" panose="02020603050405020304" pitchFamily="18" charset="0"/>
              </a:rPr>
              <a:t> for the frontend.</a:t>
            </a:r>
          </a:p>
          <a:p>
            <a:pPr algn="just">
              <a:lnSpc>
                <a:spcPct val="150000"/>
              </a:lnSpc>
            </a:pPr>
            <a:r>
              <a:rPr lang="en-GB" sz="1600" dirty="0">
                <a:latin typeface="Times New Roman" panose="02020603050405020304" pitchFamily="18" charset="0"/>
                <a:cs typeface="Times New Roman" panose="02020603050405020304" pitchFamily="18" charset="0"/>
              </a:rPr>
              <a:t>Use </a:t>
            </a:r>
            <a:r>
              <a:rPr lang="en-GB" sz="1600" b="1" dirty="0">
                <a:latin typeface="Times New Roman" panose="02020603050405020304" pitchFamily="18" charset="0"/>
                <a:cs typeface="Times New Roman" panose="02020603050405020304" pitchFamily="18" charset="0"/>
              </a:rPr>
              <a:t>Azure DevOps</a:t>
            </a:r>
            <a:r>
              <a:rPr lang="en-GB" sz="1600" dirty="0">
                <a:latin typeface="Times New Roman" panose="02020603050405020304" pitchFamily="18" charset="0"/>
                <a:cs typeface="Times New Roman" panose="02020603050405020304" pitchFamily="18" charset="0"/>
              </a:rPr>
              <a:t> for version control and CI/CD pipeline integration.</a:t>
            </a:r>
          </a:p>
          <a:p>
            <a:endParaRPr lang="en-GB" sz="1050" dirty="0">
              <a:latin typeface="Times New Roman" panose="02020603050405020304" pitchFamily="18" charset="0"/>
              <a:cs typeface="Times New Roman" panose="02020603050405020304" pitchFamily="18" charset="0"/>
            </a:endParaRPr>
          </a:p>
          <a:p>
            <a:pPr marL="0" indent="0">
              <a:spcBef>
                <a:spcPct val="20000"/>
              </a:spcBef>
              <a:spcAft>
                <a:spcPts val="600"/>
              </a:spcAft>
              <a:buNone/>
            </a:pPr>
            <a:endParaRPr lang="en-GB"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A81B1-DB3E-4D5D-A5E6-F39826ECF6FD}"/>
              </a:ext>
            </a:extLst>
          </p:cNvPr>
          <p:cNvSpPr/>
          <p:nvPr/>
        </p:nvSpPr>
        <p:spPr>
          <a:xfrm>
            <a:off x="650449" y="697660"/>
            <a:ext cx="10454326" cy="5280292"/>
          </a:xfrm>
          <a:prstGeom prst="rect">
            <a:avLst/>
          </a:prstGeom>
        </p:spPr>
        <p:txBody>
          <a:bodyPr wrap="square">
            <a:spAutoFit/>
          </a:bodyPr>
          <a:lstStyle/>
          <a:p>
            <a:pPr algn="just">
              <a:lnSpc>
                <a:spcPct val="150000"/>
              </a:lnSpc>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Evaluation:</a:t>
            </a:r>
          </a:p>
          <a:p>
            <a:pPr algn="just">
              <a:lnSpc>
                <a:spcPct val="150000"/>
              </a:lnSpc>
            </a:pPr>
            <a:r>
              <a:rPr lang="en-GB" sz="1600" dirty="0">
                <a:latin typeface="Times New Roman" panose="02020603050405020304" pitchFamily="18" charset="0"/>
                <a:cs typeface="Times New Roman" panose="02020603050405020304" pitchFamily="18" charset="0"/>
              </a:rPr>
              <a:t>Measure model performance using:</a:t>
            </a:r>
          </a:p>
          <a:p>
            <a:pPr lvl="1" algn="just">
              <a:lnSpc>
                <a:spcPct val="150000"/>
              </a:lnSpc>
            </a:pPr>
            <a:r>
              <a:rPr lang="en-GB" sz="1600" b="1" dirty="0">
                <a:latin typeface="Times New Roman" panose="02020603050405020304" pitchFamily="18" charset="0"/>
                <a:cs typeface="Times New Roman" panose="02020603050405020304" pitchFamily="18" charset="0"/>
              </a:rPr>
              <a:t>Accuracy</a:t>
            </a:r>
            <a:endParaRPr lang="en-GB" sz="1600" dirty="0">
              <a:latin typeface="Times New Roman" panose="02020603050405020304" pitchFamily="18" charset="0"/>
              <a:cs typeface="Times New Roman" panose="02020603050405020304" pitchFamily="18" charset="0"/>
            </a:endParaRPr>
          </a:p>
          <a:p>
            <a:pPr lvl="1" algn="just">
              <a:lnSpc>
                <a:spcPct val="150000"/>
              </a:lnSpc>
            </a:pPr>
            <a:r>
              <a:rPr lang="en-GB" sz="1600" b="1" dirty="0">
                <a:latin typeface="Times New Roman" panose="02020603050405020304" pitchFamily="18" charset="0"/>
                <a:cs typeface="Times New Roman" panose="02020603050405020304" pitchFamily="18" charset="0"/>
              </a:rPr>
              <a:t>Precision / Recall</a:t>
            </a:r>
            <a:endParaRPr lang="en-GB" sz="1600" dirty="0">
              <a:latin typeface="Times New Roman" panose="02020603050405020304" pitchFamily="18" charset="0"/>
              <a:cs typeface="Times New Roman" panose="02020603050405020304" pitchFamily="18" charset="0"/>
            </a:endParaRPr>
          </a:p>
          <a:p>
            <a:pPr lvl="1" algn="just">
              <a:lnSpc>
                <a:spcPct val="150000"/>
              </a:lnSpc>
            </a:pPr>
            <a:r>
              <a:rPr lang="en-GB" sz="1600" b="1" dirty="0">
                <a:latin typeface="Times New Roman" panose="02020603050405020304" pitchFamily="18" charset="0"/>
                <a:cs typeface="Times New Roman" panose="02020603050405020304" pitchFamily="18" charset="0"/>
              </a:rPr>
              <a:t>Confusion Matrix</a:t>
            </a: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dirty="0">
                <a:latin typeface="Times New Roman" panose="02020603050405020304" pitchFamily="18" charset="0"/>
                <a:cs typeface="Times New Roman" panose="02020603050405020304" pitchFamily="18" charset="0"/>
              </a:rPr>
              <a:t>Perform continuous monitoring and retrain the model periodically to ensure prediction accuracy improves with new data.</a:t>
            </a:r>
          </a:p>
          <a:p>
            <a:pPr algn="just">
              <a:lnSpc>
                <a:spcPct val="250000"/>
              </a:lnSpc>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Result (Sample Output):</a:t>
            </a:r>
          </a:p>
          <a:p>
            <a:pPr algn="just">
              <a:lnSpc>
                <a:spcPct val="250000"/>
              </a:lnSpc>
            </a:pPr>
            <a:r>
              <a:rPr lang="en-GB" sz="1600" b="1" dirty="0">
                <a:latin typeface="Times New Roman" panose="02020603050405020304" pitchFamily="18" charset="0"/>
                <a:cs typeface="Times New Roman" panose="02020603050405020304" pitchFamily="18" charset="0"/>
              </a:rPr>
              <a:t>Input Symptoms:</a:t>
            </a:r>
            <a:r>
              <a:rPr lang="en-GB" sz="1600" dirty="0">
                <a:latin typeface="Times New Roman" panose="02020603050405020304" pitchFamily="18" charset="0"/>
                <a:cs typeface="Times New Roman" panose="02020603050405020304" pitchFamily="18" charset="0"/>
              </a:rPr>
              <a:t> ["Fever", "Cough", "Fatigue"]</a:t>
            </a:r>
          </a:p>
          <a:p>
            <a:pPr algn="just">
              <a:lnSpc>
                <a:spcPct val="250000"/>
              </a:lnSpc>
            </a:pPr>
            <a:r>
              <a:rPr lang="en-GB" sz="1600" b="1" dirty="0">
                <a:latin typeface="Times New Roman" panose="02020603050405020304" pitchFamily="18" charset="0"/>
                <a:cs typeface="Times New Roman" panose="02020603050405020304" pitchFamily="18" charset="0"/>
              </a:rPr>
              <a:t>Predicted Disease:</a:t>
            </a:r>
            <a:r>
              <a:rPr lang="en-GB" sz="1600"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Flu</a:t>
            </a:r>
            <a:endParaRPr lang="en-GB" sz="1600" dirty="0">
              <a:latin typeface="Times New Roman" panose="02020603050405020304" pitchFamily="18" charset="0"/>
              <a:cs typeface="Times New Roman" panose="02020603050405020304" pitchFamily="18" charset="0"/>
            </a:endParaRPr>
          </a:p>
          <a:p>
            <a:pPr algn="just">
              <a:lnSpc>
                <a:spcPct val="250000"/>
              </a:lnSpc>
            </a:pPr>
            <a:r>
              <a:rPr lang="en-GB" sz="1600" b="1" dirty="0">
                <a:latin typeface="Times New Roman" panose="02020603050405020304" pitchFamily="18" charset="0"/>
                <a:cs typeface="Times New Roman" panose="02020603050405020304" pitchFamily="18" charset="0"/>
              </a:rPr>
              <a:t>Precautions:</a:t>
            </a:r>
            <a:r>
              <a:rPr lang="en-GB" sz="1600" dirty="0">
                <a:latin typeface="Times New Roman" panose="02020603050405020304" pitchFamily="18" charset="0"/>
                <a:cs typeface="Times New Roman" panose="02020603050405020304" pitchFamily="18" charset="0"/>
              </a:rPr>
              <a:t> Stay hydrated, take rest, use over-the-counter fever reducers</a:t>
            </a:r>
          </a:p>
          <a:p>
            <a:pPr algn="just">
              <a:lnSpc>
                <a:spcPct val="250000"/>
              </a:lnSpc>
            </a:pPr>
            <a:r>
              <a:rPr lang="en-GB" sz="1600" b="1" dirty="0">
                <a:latin typeface="Times New Roman" panose="02020603050405020304" pitchFamily="18" charset="0"/>
                <a:cs typeface="Times New Roman" panose="02020603050405020304" pitchFamily="18" charset="0"/>
              </a:rPr>
              <a:t>Suggested Doctor:</a:t>
            </a:r>
            <a:r>
              <a:rPr lang="en-GB" sz="1600" dirty="0">
                <a:latin typeface="Times New Roman" panose="02020603050405020304" pitchFamily="18" charset="0"/>
                <a:cs typeface="Times New Roman" panose="02020603050405020304" pitchFamily="18" charset="0"/>
              </a:rPr>
              <a:t> General Physician</a:t>
            </a:r>
          </a:p>
        </p:txBody>
      </p:sp>
    </p:spTree>
    <p:extLst>
      <p:ext uri="{BB962C8B-B14F-4D97-AF65-F5344CB8AC3E}">
        <p14:creationId xmlns:p14="http://schemas.microsoft.com/office/powerpoint/2010/main" val="199797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750525"/>
            <a:ext cx="10515600" cy="4857664"/>
          </a:xfrm>
        </p:spPr>
        <p:txBody>
          <a:bodyPr vert="horz" lIns="91440" tIns="45720" rIns="91440" bIns="45720" rtlCol="0">
            <a:normAutofit lnSpcReduction="10000"/>
          </a:bodyPr>
          <a:lstStyle/>
          <a:p>
            <a:pPr marL="0" indent="0">
              <a:lnSpc>
                <a:spcPct val="150000"/>
              </a:lnSpc>
              <a:buNone/>
            </a:pPr>
            <a:r>
              <a:rPr lang="en-IN" sz="1600" b="1" dirty="0">
                <a:latin typeface="Times New Roman" panose="02020603050405020304" pitchFamily="18" charset="0"/>
                <a:cs typeface="Times New Roman" panose="02020603050405020304" pitchFamily="18" charset="0"/>
              </a:rPr>
              <a:t>1. System Requirements:</a:t>
            </a:r>
          </a:p>
          <a:p>
            <a:pPr>
              <a:lnSpc>
                <a:spcPct val="150000"/>
              </a:lnSpc>
            </a:pPr>
            <a:r>
              <a:rPr lang="en-IN" sz="1600" b="1" dirty="0">
                <a:latin typeface="Times New Roman" panose="02020603050405020304" pitchFamily="18" charset="0"/>
                <a:cs typeface="Times New Roman" panose="02020603050405020304" pitchFamily="18" charset="0"/>
              </a:rPr>
              <a:t>Hardware Requirements:</a:t>
            </a:r>
            <a:endParaRPr lang="en-IN" sz="1600" dirty="0">
              <a:latin typeface="Times New Roman" panose="02020603050405020304" pitchFamily="18" charset="0"/>
              <a:cs typeface="Times New Roman" panose="02020603050405020304" pitchFamily="18" charset="0"/>
            </a:endParaRPr>
          </a:p>
          <a:p>
            <a:pPr lvl="1">
              <a:lnSpc>
                <a:spcPct val="150000"/>
              </a:lnSpc>
            </a:pPr>
            <a:r>
              <a:rPr lang="en-IN" sz="1600" dirty="0">
                <a:latin typeface="Times New Roman" panose="02020603050405020304" pitchFamily="18" charset="0"/>
                <a:cs typeface="Times New Roman" panose="02020603050405020304" pitchFamily="18" charset="0"/>
              </a:rPr>
              <a:t>Processor: Intel i5 or above</a:t>
            </a:r>
          </a:p>
          <a:p>
            <a:pPr lvl="1">
              <a:lnSpc>
                <a:spcPct val="150000"/>
              </a:lnSpc>
            </a:pPr>
            <a:r>
              <a:rPr lang="en-IN" sz="1600" dirty="0">
                <a:latin typeface="Times New Roman" panose="02020603050405020304" pitchFamily="18" charset="0"/>
                <a:cs typeface="Times New Roman" panose="02020603050405020304" pitchFamily="18" charset="0"/>
              </a:rPr>
              <a:t>RAM: Minimum 8 GB</a:t>
            </a:r>
          </a:p>
          <a:p>
            <a:pPr lvl="1">
              <a:lnSpc>
                <a:spcPct val="150000"/>
              </a:lnSpc>
            </a:pPr>
            <a:r>
              <a:rPr lang="en-IN" sz="1600" dirty="0">
                <a:latin typeface="Times New Roman" panose="02020603050405020304" pitchFamily="18" charset="0"/>
                <a:cs typeface="Times New Roman" panose="02020603050405020304" pitchFamily="18" charset="0"/>
              </a:rPr>
              <a:t>Storage: Minimum 10 GB free space</a:t>
            </a:r>
          </a:p>
          <a:p>
            <a:pPr lvl="1">
              <a:lnSpc>
                <a:spcPct val="150000"/>
              </a:lnSpc>
            </a:pPr>
            <a:r>
              <a:rPr lang="en-IN" sz="1600" dirty="0">
                <a:latin typeface="Times New Roman" panose="02020603050405020304" pitchFamily="18" charset="0"/>
                <a:cs typeface="Times New Roman" panose="02020603050405020304" pitchFamily="18" charset="0"/>
              </a:rPr>
              <a:t>GPU (optional): For accelerated ML model training</a:t>
            </a:r>
          </a:p>
          <a:p>
            <a:pPr>
              <a:lnSpc>
                <a:spcPct val="150000"/>
              </a:lnSpc>
            </a:pPr>
            <a:r>
              <a:rPr lang="en-IN" sz="1600" b="1" dirty="0">
                <a:latin typeface="Times New Roman" panose="02020603050405020304" pitchFamily="18" charset="0"/>
                <a:cs typeface="Times New Roman" panose="02020603050405020304" pitchFamily="18" charset="0"/>
              </a:rPr>
              <a:t>Software Requirements:</a:t>
            </a:r>
            <a:endParaRPr lang="en-IN" sz="1600" dirty="0">
              <a:latin typeface="Times New Roman" panose="02020603050405020304" pitchFamily="18" charset="0"/>
              <a:cs typeface="Times New Roman" panose="02020603050405020304" pitchFamily="18" charset="0"/>
            </a:endParaRPr>
          </a:p>
          <a:p>
            <a:pPr lvl="1">
              <a:lnSpc>
                <a:spcPct val="150000"/>
              </a:lnSpc>
            </a:pPr>
            <a:r>
              <a:rPr lang="en-IN" sz="1600" dirty="0">
                <a:latin typeface="Times New Roman" panose="02020603050405020304" pitchFamily="18" charset="0"/>
                <a:cs typeface="Times New Roman" panose="02020603050405020304" pitchFamily="18" charset="0"/>
              </a:rPr>
              <a:t>Operating System: Windows/Linux/macOS</a:t>
            </a:r>
          </a:p>
          <a:p>
            <a:pPr lvl="1">
              <a:lnSpc>
                <a:spcPct val="150000"/>
              </a:lnSpc>
            </a:pPr>
            <a:r>
              <a:rPr lang="en-IN" sz="1600" dirty="0">
                <a:latin typeface="Times New Roman" panose="02020603050405020304" pitchFamily="18" charset="0"/>
                <a:cs typeface="Times New Roman" panose="02020603050405020304" pitchFamily="18" charset="0"/>
              </a:rPr>
              <a:t>Python 3.8+</a:t>
            </a:r>
          </a:p>
          <a:p>
            <a:pPr lvl="1">
              <a:lnSpc>
                <a:spcPct val="150000"/>
              </a:lnSpc>
            </a:pPr>
            <a:r>
              <a:rPr lang="en-IN" sz="1600" dirty="0">
                <a:latin typeface="Times New Roman" panose="02020603050405020304" pitchFamily="18" charset="0"/>
                <a:cs typeface="Times New Roman" panose="02020603050405020304" pitchFamily="18" charset="0"/>
              </a:rPr>
              <a:t>Microsoft Azure Account</a:t>
            </a:r>
          </a:p>
          <a:p>
            <a:pPr lvl="1">
              <a:lnSpc>
                <a:spcPct val="150000"/>
              </a:lnSpc>
            </a:pPr>
            <a:r>
              <a:rPr lang="en-IN" sz="1600" dirty="0">
                <a:latin typeface="Times New Roman" panose="02020603050405020304" pitchFamily="18" charset="0"/>
                <a:cs typeface="Times New Roman" panose="02020603050405020304" pitchFamily="18" charset="0"/>
              </a:rPr>
              <a:t>Web browser (for testing frontend)</a:t>
            </a:r>
          </a:p>
          <a:p>
            <a:pPr marL="457200" lvl="1" indent="0">
              <a:lnSpc>
                <a:spcPct val="150000"/>
              </a:lnSpc>
              <a:buNone/>
            </a:pPr>
            <a:endParaRPr lang="en-IN" sz="16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16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1600" dirty="0">
              <a:latin typeface="Times New Roman" panose="02020603050405020304" pitchFamily="18" charset="0"/>
              <a:cs typeface="Times New Roman" panose="02020603050405020304" pitchFamily="18" charset="0"/>
            </a:endParaRPr>
          </a:p>
          <a:p>
            <a:pPr marL="0" indent="0">
              <a:lnSpc>
                <a:spcPct val="150000"/>
              </a:lnSpc>
              <a:spcBef>
                <a:spcPct val="20000"/>
              </a:spcBef>
              <a:spcAft>
                <a:spcPts val="600"/>
              </a:spcAft>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70521-0F46-4F6A-A9E4-72DB797ED70E}"/>
              </a:ext>
            </a:extLst>
          </p:cNvPr>
          <p:cNvGraphicFramePr>
            <a:graphicFrameLocks noGrp="1"/>
          </p:cNvGraphicFramePr>
          <p:nvPr>
            <p:extLst>
              <p:ext uri="{D42A27DB-BD31-4B8C-83A1-F6EECF244321}">
                <p14:modId xmlns:p14="http://schemas.microsoft.com/office/powerpoint/2010/main" val="3024192832"/>
              </p:ext>
            </p:extLst>
          </p:nvPr>
        </p:nvGraphicFramePr>
        <p:xfrm>
          <a:off x="838199" y="1825625"/>
          <a:ext cx="8503763" cy="3259455"/>
        </p:xfrm>
        <a:graphic>
          <a:graphicData uri="http://schemas.openxmlformats.org/drawingml/2006/table">
            <a:tbl>
              <a:tblPr/>
              <a:tblGrid>
                <a:gridCol w="2091091">
                  <a:extLst>
                    <a:ext uri="{9D8B030D-6E8A-4147-A177-3AD203B41FA5}">
                      <a16:colId xmlns:a16="http://schemas.microsoft.com/office/drawing/2014/main" val="1745838870"/>
                    </a:ext>
                  </a:extLst>
                </a:gridCol>
                <a:gridCol w="6412672">
                  <a:extLst>
                    <a:ext uri="{9D8B030D-6E8A-4147-A177-3AD203B41FA5}">
                      <a16:colId xmlns:a16="http://schemas.microsoft.com/office/drawing/2014/main" val="2194694213"/>
                    </a:ext>
                  </a:extLst>
                </a:gridCol>
              </a:tblGrid>
              <a:tr h="235490">
                <a:tc>
                  <a:txBody>
                    <a:bodyPr/>
                    <a:lstStyle/>
                    <a:p>
                      <a:pPr>
                        <a:lnSpc>
                          <a:spcPct val="150000"/>
                        </a:lnSpc>
                      </a:pPr>
                      <a:r>
                        <a:rPr lang="en-IN" sz="1600" dirty="0">
                          <a:latin typeface="Times New Roman" panose="02020603050405020304" pitchFamily="18" charset="0"/>
                          <a:cs typeface="Times New Roman" panose="02020603050405020304" pitchFamily="18" charset="0"/>
                        </a:rPr>
                        <a:t>Library</a:t>
                      </a:r>
                    </a:p>
                  </a:txBody>
                  <a:tcPr anchor="ctr">
                    <a:lnL>
                      <a:noFill/>
                    </a:lnL>
                    <a:lnR>
                      <a:noFill/>
                    </a:lnR>
                    <a:lnT>
                      <a:noFill/>
                    </a:lnT>
                    <a:lnB>
                      <a:noFill/>
                    </a:lnB>
                  </a:tcPr>
                </a:tc>
                <a:tc>
                  <a:txBody>
                    <a:bodyPr/>
                    <a:lstStyle/>
                    <a:p>
                      <a:pPr>
                        <a:lnSpc>
                          <a:spcPct val="150000"/>
                        </a:lnSpc>
                      </a:pPr>
                      <a:r>
                        <a:rPr lang="en-IN" sz="1600">
                          <a:latin typeface="Times New Roman" panose="02020603050405020304" pitchFamily="18" charset="0"/>
                          <a:cs typeface="Times New Roman" panose="02020603050405020304" pitchFamily="18" charset="0"/>
                        </a:rPr>
                        <a:t>Purpose</a:t>
                      </a:r>
                    </a:p>
                  </a:txBody>
                  <a:tcPr anchor="ctr">
                    <a:lnL>
                      <a:noFill/>
                    </a:lnL>
                    <a:lnR>
                      <a:noFill/>
                    </a:lnR>
                    <a:lnT>
                      <a:noFill/>
                    </a:lnT>
                    <a:lnB>
                      <a:noFill/>
                    </a:lnB>
                  </a:tcPr>
                </a:tc>
                <a:extLst>
                  <a:ext uri="{0D108BD9-81ED-4DB2-BD59-A6C34878D82A}">
                    <a16:rowId xmlns:a16="http://schemas.microsoft.com/office/drawing/2014/main" val="1460482843"/>
                  </a:ext>
                </a:extLst>
              </a:tr>
              <a:tr h="235490">
                <a:tc>
                  <a:txBody>
                    <a:bodyPr/>
                    <a:lstStyle/>
                    <a:p>
                      <a:pPr>
                        <a:lnSpc>
                          <a:spcPct val="150000"/>
                        </a:lnSpc>
                      </a:pPr>
                      <a:r>
                        <a:rPr lang="en-IN" sz="1600" dirty="0">
                          <a:latin typeface="Times New Roman" panose="02020603050405020304" pitchFamily="18" charset="0"/>
                          <a:cs typeface="Times New Roman" panose="02020603050405020304" pitchFamily="18" charset="0"/>
                        </a:rPr>
                        <a:t>pandas</a:t>
                      </a:r>
                    </a:p>
                  </a:txBody>
                  <a:tcPr anchor="ctr">
                    <a:lnL>
                      <a:noFill/>
                    </a:lnL>
                    <a:lnR>
                      <a:noFill/>
                    </a:lnR>
                    <a:lnT>
                      <a:noFill/>
                    </a:lnT>
                    <a:lnB>
                      <a:noFill/>
                    </a:lnB>
                  </a:tcPr>
                </a:tc>
                <a:tc>
                  <a:txBody>
                    <a:bodyPr/>
                    <a:lstStyle/>
                    <a:p>
                      <a:pPr>
                        <a:lnSpc>
                          <a:spcPct val="150000"/>
                        </a:lnSpc>
                      </a:pPr>
                      <a:r>
                        <a:rPr lang="en-IN" sz="1600" dirty="0">
                          <a:latin typeface="Times New Roman" panose="02020603050405020304" pitchFamily="18" charset="0"/>
                          <a:cs typeface="Times New Roman" panose="02020603050405020304" pitchFamily="18" charset="0"/>
                        </a:rPr>
                        <a:t>Data </a:t>
                      </a:r>
                      <a:r>
                        <a:rPr lang="en-IN" sz="1600" dirty="0" err="1">
                          <a:latin typeface="Times New Roman" panose="02020603050405020304" pitchFamily="18" charset="0"/>
                          <a:cs typeface="Times New Roman" panose="02020603050405020304" pitchFamily="18" charset="0"/>
                        </a:rPr>
                        <a:t>preprocessing</a:t>
                      </a:r>
                      <a:r>
                        <a:rPr lang="en-IN" sz="1600" dirty="0">
                          <a:latin typeface="Times New Roman" panose="02020603050405020304" pitchFamily="18" charset="0"/>
                          <a:cs typeface="Times New Roman" panose="02020603050405020304" pitchFamily="18" charset="0"/>
                        </a:rPr>
                        <a:t> and manipulation</a:t>
                      </a:r>
                    </a:p>
                  </a:txBody>
                  <a:tcPr anchor="ctr">
                    <a:lnL>
                      <a:noFill/>
                    </a:lnL>
                    <a:lnR>
                      <a:noFill/>
                    </a:lnR>
                    <a:lnT>
                      <a:noFill/>
                    </a:lnT>
                    <a:lnB>
                      <a:noFill/>
                    </a:lnB>
                  </a:tcPr>
                </a:tc>
                <a:extLst>
                  <a:ext uri="{0D108BD9-81ED-4DB2-BD59-A6C34878D82A}">
                    <a16:rowId xmlns:a16="http://schemas.microsoft.com/office/drawing/2014/main" val="3529846260"/>
                  </a:ext>
                </a:extLst>
              </a:tr>
              <a:tr h="235490">
                <a:tc>
                  <a:txBody>
                    <a:bodyPr/>
                    <a:lstStyle/>
                    <a:p>
                      <a:pPr>
                        <a:lnSpc>
                          <a:spcPct val="150000"/>
                        </a:lnSpc>
                      </a:pPr>
                      <a:r>
                        <a:rPr lang="en-IN" sz="1600" dirty="0" err="1">
                          <a:latin typeface="Times New Roman" panose="02020603050405020304" pitchFamily="18" charset="0"/>
                          <a:cs typeface="Times New Roman" panose="02020603050405020304" pitchFamily="18" charset="0"/>
                        </a:rPr>
                        <a:t>numpy</a:t>
                      </a:r>
                      <a:endParaRPr lang="en-IN" sz="16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pPr>
                        <a:lnSpc>
                          <a:spcPct val="150000"/>
                        </a:lnSpc>
                      </a:pPr>
                      <a:r>
                        <a:rPr lang="en-IN" sz="1600" dirty="0">
                          <a:latin typeface="Times New Roman" panose="02020603050405020304" pitchFamily="18" charset="0"/>
                          <a:cs typeface="Times New Roman" panose="02020603050405020304" pitchFamily="18" charset="0"/>
                        </a:rPr>
                        <a:t>Numerical operations</a:t>
                      </a:r>
                    </a:p>
                  </a:txBody>
                  <a:tcPr anchor="ctr">
                    <a:lnL>
                      <a:noFill/>
                    </a:lnL>
                    <a:lnR>
                      <a:noFill/>
                    </a:lnR>
                    <a:lnT>
                      <a:noFill/>
                    </a:lnT>
                    <a:lnB>
                      <a:noFill/>
                    </a:lnB>
                  </a:tcPr>
                </a:tc>
                <a:extLst>
                  <a:ext uri="{0D108BD9-81ED-4DB2-BD59-A6C34878D82A}">
                    <a16:rowId xmlns:a16="http://schemas.microsoft.com/office/drawing/2014/main" val="2122538549"/>
                  </a:ext>
                </a:extLst>
              </a:tr>
              <a:tr h="235490">
                <a:tc>
                  <a:txBody>
                    <a:bodyPr/>
                    <a:lstStyle/>
                    <a:p>
                      <a:pPr>
                        <a:lnSpc>
                          <a:spcPct val="150000"/>
                        </a:lnSpc>
                      </a:pPr>
                      <a:r>
                        <a:rPr lang="en-IN" sz="1600">
                          <a:latin typeface="Times New Roman" panose="02020603050405020304" pitchFamily="18" charset="0"/>
                          <a:cs typeface="Times New Roman" panose="02020603050405020304" pitchFamily="18" charset="0"/>
                        </a:rPr>
                        <a:t>scikit-learn</a:t>
                      </a:r>
                    </a:p>
                  </a:txBody>
                  <a:tcPr anchor="ctr">
                    <a:lnL>
                      <a:noFill/>
                    </a:lnL>
                    <a:lnR>
                      <a:noFill/>
                    </a:lnR>
                    <a:lnT>
                      <a:noFill/>
                    </a:lnT>
                    <a:lnB>
                      <a:noFill/>
                    </a:lnB>
                  </a:tcPr>
                </a:tc>
                <a:tc>
                  <a:txBody>
                    <a:bodyPr/>
                    <a:lstStyle/>
                    <a:p>
                      <a:pPr>
                        <a:lnSpc>
                          <a:spcPct val="150000"/>
                        </a:lnSpc>
                      </a:pPr>
                      <a:r>
                        <a:rPr lang="en-GB" sz="1600" dirty="0">
                          <a:latin typeface="Times New Roman" panose="02020603050405020304" pitchFamily="18" charset="0"/>
                          <a:cs typeface="Times New Roman" panose="02020603050405020304" pitchFamily="18" charset="0"/>
                        </a:rPr>
                        <a:t>Machine learning algorithms (e.g., </a:t>
                      </a:r>
                      <a:r>
                        <a:rPr lang="en-GB" sz="1600" dirty="0" err="1">
                          <a:latin typeface="Times New Roman" panose="02020603050405020304" pitchFamily="18" charset="0"/>
                          <a:cs typeface="Times New Roman" panose="02020603050405020304" pitchFamily="18" charset="0"/>
                        </a:rPr>
                        <a:t>RandomForestClassifier</a:t>
                      </a:r>
                      <a:r>
                        <a:rPr lang="en-GB" sz="1600" dirty="0">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2809505538"/>
                  </a:ext>
                </a:extLst>
              </a:tr>
              <a:tr h="235490">
                <a:tc>
                  <a:txBody>
                    <a:bodyPr/>
                    <a:lstStyle/>
                    <a:p>
                      <a:pPr>
                        <a:lnSpc>
                          <a:spcPct val="150000"/>
                        </a:lnSpc>
                      </a:pPr>
                      <a:r>
                        <a:rPr lang="en-IN" sz="1600" dirty="0">
                          <a:latin typeface="Times New Roman" panose="02020603050405020304" pitchFamily="18" charset="0"/>
                          <a:cs typeface="Times New Roman" panose="02020603050405020304" pitchFamily="18" charset="0"/>
                        </a:rPr>
                        <a:t>flask</a:t>
                      </a:r>
                    </a:p>
                  </a:txBody>
                  <a:tcPr anchor="ctr">
                    <a:lnL>
                      <a:noFill/>
                    </a:lnL>
                    <a:lnR>
                      <a:noFill/>
                    </a:lnR>
                    <a:lnT>
                      <a:noFill/>
                    </a:lnT>
                    <a:lnB>
                      <a:noFill/>
                    </a:lnB>
                  </a:tcPr>
                </a:tc>
                <a:tc>
                  <a:txBody>
                    <a:bodyPr/>
                    <a:lstStyle/>
                    <a:p>
                      <a:pPr>
                        <a:lnSpc>
                          <a:spcPct val="150000"/>
                        </a:lnSpc>
                      </a:pPr>
                      <a:r>
                        <a:rPr lang="en-GB" sz="1600" dirty="0">
                          <a:latin typeface="Times New Roman" panose="02020603050405020304" pitchFamily="18" charset="0"/>
                          <a:cs typeface="Times New Roman" panose="02020603050405020304" pitchFamily="18" charset="0"/>
                        </a:rPr>
                        <a:t>Web framework for building the application</a:t>
                      </a:r>
                    </a:p>
                  </a:txBody>
                  <a:tcPr anchor="ctr">
                    <a:lnL>
                      <a:noFill/>
                    </a:lnL>
                    <a:lnR>
                      <a:noFill/>
                    </a:lnR>
                    <a:lnT>
                      <a:noFill/>
                    </a:lnT>
                    <a:lnB>
                      <a:noFill/>
                    </a:lnB>
                  </a:tcPr>
                </a:tc>
                <a:extLst>
                  <a:ext uri="{0D108BD9-81ED-4DB2-BD59-A6C34878D82A}">
                    <a16:rowId xmlns:a16="http://schemas.microsoft.com/office/drawing/2014/main" val="4000818055"/>
                  </a:ext>
                </a:extLst>
              </a:tr>
              <a:tr h="235490">
                <a:tc>
                  <a:txBody>
                    <a:bodyPr/>
                    <a:lstStyle/>
                    <a:p>
                      <a:pPr>
                        <a:lnSpc>
                          <a:spcPct val="150000"/>
                        </a:lnSpc>
                      </a:pPr>
                      <a:r>
                        <a:rPr lang="en-IN" sz="1600">
                          <a:latin typeface="Times New Roman" panose="02020603050405020304" pitchFamily="18" charset="0"/>
                          <a:cs typeface="Times New Roman" panose="02020603050405020304" pitchFamily="18" charset="0"/>
                        </a:rPr>
                        <a:t>pickle</a:t>
                      </a:r>
                    </a:p>
                  </a:txBody>
                  <a:tcPr anchor="ctr">
                    <a:lnL>
                      <a:noFill/>
                    </a:lnL>
                    <a:lnR>
                      <a:noFill/>
                    </a:lnR>
                    <a:lnT>
                      <a:noFill/>
                    </a:lnT>
                    <a:lnB>
                      <a:noFill/>
                    </a:lnB>
                  </a:tcPr>
                </a:tc>
                <a:tc>
                  <a:txBody>
                    <a:bodyPr/>
                    <a:lstStyle/>
                    <a:p>
                      <a:pPr>
                        <a:lnSpc>
                          <a:spcPct val="150000"/>
                        </a:lnSpc>
                      </a:pPr>
                      <a:r>
                        <a:rPr lang="en-IN" sz="1600">
                          <a:latin typeface="Times New Roman" panose="02020603050405020304" pitchFamily="18" charset="0"/>
                          <a:cs typeface="Times New Roman" panose="02020603050405020304" pitchFamily="18" charset="0"/>
                        </a:rPr>
                        <a:t>Model serialization and loading</a:t>
                      </a:r>
                    </a:p>
                  </a:txBody>
                  <a:tcPr anchor="ctr">
                    <a:lnL>
                      <a:noFill/>
                    </a:lnL>
                    <a:lnR>
                      <a:noFill/>
                    </a:lnR>
                    <a:lnT>
                      <a:noFill/>
                    </a:lnT>
                    <a:lnB>
                      <a:noFill/>
                    </a:lnB>
                  </a:tcPr>
                </a:tc>
                <a:extLst>
                  <a:ext uri="{0D108BD9-81ED-4DB2-BD59-A6C34878D82A}">
                    <a16:rowId xmlns:a16="http://schemas.microsoft.com/office/drawing/2014/main" val="2157645993"/>
                  </a:ext>
                </a:extLst>
              </a:tr>
              <a:tr h="385347">
                <a:tc>
                  <a:txBody>
                    <a:bodyPr/>
                    <a:lstStyle/>
                    <a:p>
                      <a:pPr>
                        <a:lnSpc>
                          <a:spcPct val="150000"/>
                        </a:lnSpc>
                      </a:pPr>
                      <a:r>
                        <a:rPr lang="en-IN" sz="1600" dirty="0">
                          <a:latin typeface="Times New Roman" panose="02020603050405020304" pitchFamily="18" charset="0"/>
                          <a:cs typeface="Times New Roman" panose="02020603050405020304" pitchFamily="18" charset="0"/>
                        </a:rPr>
                        <a:t>matplotlib/seaborn (optional)</a:t>
                      </a:r>
                    </a:p>
                  </a:txBody>
                  <a:tcPr anchor="ctr">
                    <a:lnL>
                      <a:noFill/>
                    </a:lnL>
                    <a:lnR>
                      <a:noFill/>
                    </a:lnR>
                    <a:lnT>
                      <a:noFill/>
                    </a:lnT>
                    <a:lnB>
                      <a:noFill/>
                    </a:lnB>
                  </a:tcPr>
                </a:tc>
                <a:tc>
                  <a:txBody>
                    <a:bodyPr/>
                    <a:lstStyle/>
                    <a:p>
                      <a:pPr>
                        <a:lnSpc>
                          <a:spcPct val="150000"/>
                        </a:lnSpc>
                      </a:pPr>
                      <a:r>
                        <a:rPr lang="en-GB" sz="1600" dirty="0">
                          <a:latin typeface="Times New Roman" panose="02020603050405020304" pitchFamily="18" charset="0"/>
                          <a:cs typeface="Times New Roman" panose="02020603050405020304" pitchFamily="18" charset="0"/>
                        </a:rPr>
                        <a:t>Data visualization (for model evaluation)</a:t>
                      </a:r>
                    </a:p>
                  </a:txBody>
                  <a:tcPr anchor="ctr">
                    <a:lnL>
                      <a:noFill/>
                    </a:lnL>
                    <a:lnR>
                      <a:noFill/>
                    </a:lnR>
                    <a:lnT>
                      <a:noFill/>
                    </a:lnT>
                    <a:lnB>
                      <a:noFill/>
                    </a:lnB>
                  </a:tcPr>
                </a:tc>
                <a:extLst>
                  <a:ext uri="{0D108BD9-81ED-4DB2-BD59-A6C34878D82A}">
                    <a16:rowId xmlns:a16="http://schemas.microsoft.com/office/drawing/2014/main" val="2517305366"/>
                  </a:ext>
                </a:extLst>
              </a:tr>
            </a:tbl>
          </a:graphicData>
        </a:graphic>
      </p:graphicFrame>
      <p:pic>
        <p:nvPicPr>
          <p:cNvPr id="5" name="Picture 4">
            <a:extLst>
              <a:ext uri="{FF2B5EF4-FFF2-40B4-BE49-F238E27FC236}">
                <a16:creationId xmlns:a16="http://schemas.microsoft.com/office/drawing/2014/main" id="{D5F2FDD6-2E8C-4F0A-AB24-E92E3C005272}"/>
              </a:ext>
            </a:extLst>
          </p:cNvPr>
          <p:cNvPicPr>
            <a:picLocks noChangeAspect="1"/>
          </p:cNvPicPr>
          <p:nvPr/>
        </p:nvPicPr>
        <p:blipFill>
          <a:blip r:embed="rId2"/>
          <a:stretch>
            <a:fillRect/>
          </a:stretch>
        </p:blipFill>
        <p:spPr>
          <a:xfrm>
            <a:off x="762785" y="998067"/>
            <a:ext cx="4648263" cy="516473"/>
          </a:xfrm>
          <a:prstGeom prst="rect">
            <a:avLst/>
          </a:prstGeom>
        </p:spPr>
      </p:pic>
    </p:spTree>
    <p:extLst>
      <p:ext uri="{BB962C8B-B14F-4D97-AF65-F5344CB8AC3E}">
        <p14:creationId xmlns:p14="http://schemas.microsoft.com/office/powerpoint/2010/main" val="41524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64592"/>
          </a:xfrm>
        </p:spPr>
        <p:txBody>
          <a:bodyPr vert="horz" lIns="91440" tIns="45720" rIns="91440" bIns="45720" rtlCol="0">
            <a:normAutofit lnSpcReduction="10000"/>
          </a:bodyPr>
          <a:lstStyle/>
          <a:p>
            <a:pPr>
              <a:lnSpc>
                <a:spcPct val="150000"/>
              </a:lnSpc>
            </a:pPr>
            <a:r>
              <a:rPr lang="en-GB" sz="1600" b="1" dirty="0">
                <a:latin typeface="Times New Roman" panose="02020603050405020304" pitchFamily="18" charset="0"/>
                <a:cs typeface="Times New Roman" panose="02020603050405020304" pitchFamily="18" charset="0"/>
              </a:rPr>
              <a:t>Algorithm Used:</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Random Forest Classifier – chosen for its high accuracy, ability to handle multiple input features (symptoms), and resistance to overfitting.</a:t>
            </a:r>
          </a:p>
          <a:p>
            <a:pPr>
              <a:lnSpc>
                <a:spcPct val="150000"/>
              </a:lnSpc>
            </a:pPr>
            <a:r>
              <a:rPr lang="en-GB" sz="1600" b="1" dirty="0">
                <a:latin typeface="Times New Roman" panose="02020603050405020304" pitchFamily="18" charset="0"/>
                <a:cs typeface="Times New Roman" panose="02020603050405020304" pitchFamily="18" charset="0"/>
              </a:rPr>
              <a:t>Data Input:</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Binary symptom indicators as features (e.g., fever = 1, cough = 0), with the target label being the disease name.</a:t>
            </a:r>
          </a:p>
          <a:p>
            <a:pPr>
              <a:lnSpc>
                <a:spcPct val="150000"/>
              </a:lnSpc>
            </a:pPr>
            <a:r>
              <a:rPr lang="en-GB" sz="1600" b="1" dirty="0">
                <a:latin typeface="Times New Roman" panose="02020603050405020304" pitchFamily="18" charset="0"/>
                <a:cs typeface="Times New Roman" panose="02020603050405020304" pitchFamily="18" charset="0"/>
              </a:rPr>
              <a:t>Training:</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Model trained using historical symptom-disease data with 80/20 train-test split, cross-validation, and hyperparameter tuning for best results.</a:t>
            </a:r>
          </a:p>
          <a:p>
            <a:pPr>
              <a:lnSpc>
                <a:spcPct val="150000"/>
              </a:lnSpc>
            </a:pPr>
            <a:r>
              <a:rPr lang="en-GB" sz="1600" b="1" dirty="0">
                <a:latin typeface="Times New Roman" panose="02020603050405020304" pitchFamily="18" charset="0"/>
                <a:cs typeface="Times New Roman" panose="02020603050405020304" pitchFamily="18" charset="0"/>
              </a:rPr>
              <a:t>Prediction: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User symptoms are converted to feature vectors, passed to the model, and the predicted disease is returned along with relevant precautions and doctor suggestions.</a:t>
            </a:r>
          </a:p>
          <a:p>
            <a:pPr marL="305435" indent="-305435">
              <a:lnSpc>
                <a:spcPct val="150000"/>
              </a:lnSpc>
              <a:spcBef>
                <a:spcPct val="20000"/>
              </a:spcBef>
              <a:spcAft>
                <a:spcPts val="600"/>
              </a:spcAft>
              <a:buFont typeface="Arial"/>
              <a:buChar char="•"/>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08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744718" y="1929384"/>
            <a:ext cx="10609082" cy="4251960"/>
          </a:xfrm>
        </p:spPr>
        <p:txBody>
          <a:bodyPr vert="horz" lIns="91440" tIns="45720" rIns="91440" bIns="45720" rtlCol="0">
            <a:normAutofit/>
          </a:bodyPr>
          <a:lstStyle/>
          <a:p>
            <a:pPr marL="0" indent="0">
              <a:buNone/>
            </a:pPr>
            <a:r>
              <a:rPr lang="en-GB" sz="1400" dirty="0">
                <a:latin typeface="Times New Roman" panose="02020603050405020304" pitchFamily="18" charset="0"/>
                <a:cs typeface="Times New Roman" panose="02020603050405020304" pitchFamily="18" charset="0"/>
              </a:rPr>
              <a:t>The machine learning model (Random Forest Classifier) was evaluated for its accuracy and effectiveness in predicting diseases based on user symptoms.</a:t>
            </a:r>
          </a:p>
          <a:p>
            <a:pPr>
              <a:buFont typeface="Wingdings" panose="05000000000000000000" pitchFamily="2" charset="2"/>
              <a:buChar char="§"/>
            </a:pPr>
            <a:r>
              <a:rPr lang="en-GB" sz="1400" b="1" dirty="0">
                <a:latin typeface="Times New Roman" panose="02020603050405020304" pitchFamily="18" charset="0"/>
                <a:cs typeface="Times New Roman" panose="02020603050405020304" pitchFamily="18" charset="0"/>
              </a:rPr>
              <a:t>Accuracy Achieved:</a:t>
            </a:r>
            <a:r>
              <a:rPr lang="en-GB" sz="1400" dirty="0">
                <a:latin typeface="Times New Roman" panose="02020603050405020304" pitchFamily="18" charset="0"/>
                <a:cs typeface="Times New Roman" panose="02020603050405020304" pitchFamily="18" charset="0"/>
              </a:rPr>
              <a:t> </a:t>
            </a:r>
            <a:r>
              <a:rPr lang="en-GB" sz="1400" b="1" dirty="0">
                <a:latin typeface="Times New Roman" panose="02020603050405020304" pitchFamily="18" charset="0"/>
                <a:cs typeface="Times New Roman" panose="02020603050405020304" pitchFamily="18" charset="0"/>
              </a:rPr>
              <a:t>95%</a:t>
            </a:r>
            <a:endParaRPr lang="en-GB"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400" b="1" dirty="0">
                <a:latin typeface="Times New Roman" panose="02020603050405020304" pitchFamily="18" charset="0"/>
                <a:cs typeface="Times New Roman" panose="02020603050405020304" pitchFamily="18" charset="0"/>
              </a:rPr>
              <a:t>Precision &amp; Recall:</a:t>
            </a:r>
            <a:r>
              <a:rPr lang="en-GB" sz="1400" dirty="0">
                <a:latin typeface="Times New Roman" panose="02020603050405020304" pitchFamily="18" charset="0"/>
                <a:cs typeface="Times New Roman" panose="02020603050405020304" pitchFamily="18" charset="0"/>
              </a:rPr>
              <a:t> High scores across most common diseases.</a:t>
            </a:r>
          </a:p>
          <a:p>
            <a:pPr>
              <a:buFont typeface="Wingdings" panose="05000000000000000000" pitchFamily="2" charset="2"/>
              <a:buChar char="§"/>
            </a:pPr>
            <a:r>
              <a:rPr lang="en-GB" sz="1400" b="1" dirty="0">
                <a:latin typeface="Times New Roman" panose="02020603050405020304" pitchFamily="18" charset="0"/>
                <a:cs typeface="Times New Roman" panose="02020603050405020304" pitchFamily="18" charset="0"/>
              </a:rPr>
              <a:t>Test Data Evaluation:</a:t>
            </a:r>
            <a:r>
              <a:rPr lang="en-GB" sz="1400" dirty="0">
                <a:latin typeface="Times New Roman" panose="02020603050405020304" pitchFamily="18" charset="0"/>
                <a:cs typeface="Times New Roman" panose="02020603050405020304" pitchFamily="18" charset="0"/>
              </a:rPr>
              <a:t> The model performed well on unseen data, demonstrating strong generalization.</a:t>
            </a:r>
            <a:endParaRPr lang="en-GB" sz="1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Visualization:</a:t>
            </a:r>
          </a:p>
          <a:p>
            <a:pPr>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Bar Graph: Actual vs. Predicted Diseases</a:t>
            </a:r>
          </a:p>
          <a:p>
            <a:pPr marL="0" indent="0">
              <a:buNone/>
            </a:pPr>
            <a:endParaRPr lang="en-GB" sz="1100" dirty="0">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0C91F4E9-D75A-4591-97EA-D46496B84470}"/>
              </a:ext>
            </a:extLst>
          </p:cNvPr>
          <p:cNvGraphicFramePr>
            <a:graphicFrameLocks noGrp="1"/>
          </p:cNvGraphicFramePr>
          <p:nvPr>
            <p:extLst>
              <p:ext uri="{D42A27DB-BD31-4B8C-83A1-F6EECF244321}">
                <p14:modId xmlns:p14="http://schemas.microsoft.com/office/powerpoint/2010/main" val="1023522206"/>
              </p:ext>
            </p:extLst>
          </p:nvPr>
        </p:nvGraphicFramePr>
        <p:xfrm>
          <a:off x="960750" y="4213781"/>
          <a:ext cx="6976620" cy="1666092"/>
        </p:xfrm>
        <a:graphic>
          <a:graphicData uri="http://schemas.openxmlformats.org/drawingml/2006/table">
            <a:tbl>
              <a:tblPr/>
              <a:tblGrid>
                <a:gridCol w="1023363">
                  <a:extLst>
                    <a:ext uri="{9D8B030D-6E8A-4147-A177-3AD203B41FA5}">
                      <a16:colId xmlns:a16="http://schemas.microsoft.com/office/drawing/2014/main" val="2112619517"/>
                    </a:ext>
                  </a:extLst>
                </a:gridCol>
                <a:gridCol w="811167">
                  <a:extLst>
                    <a:ext uri="{9D8B030D-6E8A-4147-A177-3AD203B41FA5}">
                      <a16:colId xmlns:a16="http://schemas.microsoft.com/office/drawing/2014/main" val="4042042067"/>
                    </a:ext>
                  </a:extLst>
                </a:gridCol>
                <a:gridCol w="5142090">
                  <a:extLst>
                    <a:ext uri="{9D8B030D-6E8A-4147-A177-3AD203B41FA5}">
                      <a16:colId xmlns:a16="http://schemas.microsoft.com/office/drawing/2014/main" val="4092782847"/>
                    </a:ext>
                  </a:extLst>
                </a:gridCol>
              </a:tblGrid>
              <a:tr h="340323">
                <a:tc>
                  <a:txBody>
                    <a:bodyPr/>
                    <a:lstStyle/>
                    <a:p>
                      <a:r>
                        <a:rPr lang="en-IN" sz="1400" dirty="0">
                          <a:latin typeface="Times New Roman" panose="02020603050405020304" pitchFamily="18" charset="0"/>
                          <a:cs typeface="Times New Roman" panose="02020603050405020304" pitchFamily="18" charset="0"/>
                        </a:rPr>
                        <a:t>Disease</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Actual</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Predicted</a:t>
                      </a:r>
                    </a:p>
                  </a:txBody>
                  <a:tcPr anchor="ctr">
                    <a:lnL>
                      <a:noFill/>
                    </a:lnL>
                    <a:lnR>
                      <a:noFill/>
                    </a:lnR>
                    <a:lnT>
                      <a:noFill/>
                    </a:lnT>
                    <a:lnB>
                      <a:noFill/>
                    </a:lnB>
                  </a:tcPr>
                </a:tc>
                <a:extLst>
                  <a:ext uri="{0D108BD9-81ED-4DB2-BD59-A6C34878D82A}">
                    <a16:rowId xmlns:a16="http://schemas.microsoft.com/office/drawing/2014/main" val="1964459671"/>
                  </a:ext>
                </a:extLst>
              </a:tr>
              <a:tr h="241264">
                <a:tc>
                  <a:txBody>
                    <a:bodyPr/>
                    <a:lstStyle/>
                    <a:p>
                      <a:r>
                        <a:rPr lang="en-IN" sz="1400" dirty="0">
                          <a:latin typeface="Times New Roman" panose="02020603050405020304" pitchFamily="18" charset="0"/>
                          <a:cs typeface="Times New Roman" panose="02020603050405020304" pitchFamily="18" charset="0"/>
                        </a:rPr>
                        <a:t>Flu</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10</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10</a:t>
                      </a:r>
                    </a:p>
                  </a:txBody>
                  <a:tcPr anchor="ctr">
                    <a:lnL>
                      <a:noFill/>
                    </a:lnL>
                    <a:lnR>
                      <a:noFill/>
                    </a:lnR>
                    <a:lnT>
                      <a:noFill/>
                    </a:lnT>
                    <a:lnB>
                      <a:noFill/>
                    </a:lnB>
                  </a:tcPr>
                </a:tc>
                <a:extLst>
                  <a:ext uri="{0D108BD9-81ED-4DB2-BD59-A6C34878D82A}">
                    <a16:rowId xmlns:a16="http://schemas.microsoft.com/office/drawing/2014/main" val="569320585"/>
                  </a:ext>
                </a:extLst>
              </a:tr>
              <a:tr h="340323">
                <a:tc>
                  <a:txBody>
                    <a:bodyPr/>
                    <a:lstStyle/>
                    <a:p>
                      <a:r>
                        <a:rPr lang="en-IN" sz="1400">
                          <a:latin typeface="Times New Roman" panose="02020603050405020304" pitchFamily="18" charset="0"/>
                          <a:cs typeface="Times New Roman" panose="02020603050405020304" pitchFamily="18" charset="0"/>
                        </a:rPr>
                        <a:t>Typhoid</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8</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7</a:t>
                      </a:r>
                    </a:p>
                  </a:txBody>
                  <a:tcPr anchor="ctr">
                    <a:lnL>
                      <a:noFill/>
                    </a:lnL>
                    <a:lnR>
                      <a:noFill/>
                    </a:lnR>
                    <a:lnT>
                      <a:noFill/>
                    </a:lnT>
                    <a:lnB>
                      <a:noFill/>
                    </a:lnB>
                  </a:tcPr>
                </a:tc>
                <a:extLst>
                  <a:ext uri="{0D108BD9-81ED-4DB2-BD59-A6C34878D82A}">
                    <a16:rowId xmlns:a16="http://schemas.microsoft.com/office/drawing/2014/main" val="3890183199"/>
                  </a:ext>
                </a:extLst>
              </a:tr>
              <a:tr h="340323">
                <a:tc>
                  <a:txBody>
                    <a:bodyPr/>
                    <a:lstStyle/>
                    <a:p>
                      <a:r>
                        <a:rPr lang="en-IN" sz="1400">
                          <a:latin typeface="Times New Roman" panose="02020603050405020304" pitchFamily="18" charset="0"/>
                          <a:cs typeface="Times New Roman" panose="02020603050405020304" pitchFamily="18" charset="0"/>
                        </a:rPr>
                        <a:t>Migraine</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6</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6</a:t>
                      </a:r>
                    </a:p>
                  </a:txBody>
                  <a:tcPr anchor="ctr">
                    <a:lnL>
                      <a:noFill/>
                    </a:lnL>
                    <a:lnR>
                      <a:noFill/>
                    </a:lnR>
                    <a:lnT>
                      <a:noFill/>
                    </a:lnT>
                    <a:lnB>
                      <a:noFill/>
                    </a:lnB>
                  </a:tcPr>
                </a:tc>
                <a:extLst>
                  <a:ext uri="{0D108BD9-81ED-4DB2-BD59-A6C34878D82A}">
                    <a16:rowId xmlns:a16="http://schemas.microsoft.com/office/drawing/2014/main" val="2669478586"/>
                  </a:ext>
                </a:extLst>
              </a:tr>
              <a:tr h="340323">
                <a:tc>
                  <a:txBody>
                    <a:bodyPr/>
                    <a:lstStyle/>
                    <a:p>
                      <a:r>
                        <a:rPr lang="en-IN" sz="1400">
                          <a:latin typeface="Times New Roman" panose="02020603050405020304" pitchFamily="18" charset="0"/>
                          <a:cs typeface="Times New Roman" panose="02020603050405020304" pitchFamily="18" charset="0"/>
                        </a:rPr>
                        <a:t>Asthma</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5</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5</a:t>
                      </a:r>
                    </a:p>
                  </a:txBody>
                  <a:tcPr anchor="ctr">
                    <a:lnL>
                      <a:noFill/>
                    </a:lnL>
                    <a:lnR>
                      <a:noFill/>
                    </a:lnR>
                    <a:lnT>
                      <a:noFill/>
                    </a:lnT>
                    <a:lnB>
                      <a:noFill/>
                    </a:lnB>
                  </a:tcPr>
                </a:tc>
                <a:extLst>
                  <a:ext uri="{0D108BD9-81ED-4DB2-BD59-A6C34878D82A}">
                    <a16:rowId xmlns:a16="http://schemas.microsoft.com/office/drawing/2014/main" val="3507369057"/>
                  </a:ext>
                </a:extLst>
              </a:tr>
            </a:tbl>
          </a:graphicData>
        </a:graphic>
      </p:graphicFrame>
    </p:spTree>
    <p:extLst>
      <p:ext uri="{BB962C8B-B14F-4D97-AF65-F5344CB8AC3E}">
        <p14:creationId xmlns:p14="http://schemas.microsoft.com/office/powerpoint/2010/main" val="5874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1007</Words>
  <Application>Microsoft Office PowerPoint</Application>
  <PresentationFormat>Widescreen</PresentationFormat>
  <Paragraphs>120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Franklin Gothic Book</vt:lpstr>
      <vt:lpstr>Times New Roman</vt:lpstr>
      <vt:lpstr>Wingdings</vt:lpstr>
      <vt:lpstr>office theme</vt:lpstr>
      <vt:lpstr>SMART HEALTH PREDICTION SYSTEM USING AI AND AZURE</vt:lpstr>
      <vt:lpstr>OUTLINE</vt:lpstr>
      <vt:lpstr>Problem Statement</vt:lpstr>
      <vt:lpstr>Proposed Solution</vt:lpstr>
      <vt:lpstr>PowerPoint Presentation</vt:lpstr>
      <vt:lpstr>System  Approach</vt:lpstr>
      <vt:lpstr>PowerPoint Presentation</vt:lpstr>
      <vt:lpstr>Algorithm &amp;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AKM</dc:creator>
  <cp:lastModifiedBy>AKM</cp:lastModifiedBy>
  <cp:revision>20</cp:revision>
  <dcterms:created xsi:type="dcterms:W3CDTF">2013-07-15T20:26:40Z</dcterms:created>
  <dcterms:modified xsi:type="dcterms:W3CDTF">2025-06-07T18:55:38Z</dcterms:modified>
</cp:coreProperties>
</file>