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6" r:id="rId3"/>
    <p:sldId id="257" r:id="rId4"/>
    <p:sldId id="258" r:id="rId5"/>
    <p:sldId id="259" r:id="rId6"/>
    <p:sldId id="260"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C392CD-9BBD-441E-8991-A74EB092D972}"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E79261-F919-4A49-AC8E-6942663906A3}" type="slidenum">
              <a:rPr lang="en-IN" smtClean="0"/>
              <a:t>‹#›</a:t>
            </a:fld>
            <a:endParaRPr lang="en-IN"/>
          </a:p>
        </p:txBody>
      </p:sp>
    </p:spTree>
    <p:extLst>
      <p:ext uri="{BB962C8B-B14F-4D97-AF65-F5344CB8AC3E}">
        <p14:creationId xmlns:p14="http://schemas.microsoft.com/office/powerpoint/2010/main" val="3243831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C392CD-9BBD-441E-8991-A74EB092D972}"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E79261-F919-4A49-AC8E-6942663906A3}" type="slidenum">
              <a:rPr lang="en-IN" smtClean="0"/>
              <a:t>‹#›</a:t>
            </a:fld>
            <a:endParaRPr lang="en-IN"/>
          </a:p>
        </p:txBody>
      </p:sp>
    </p:spTree>
    <p:extLst>
      <p:ext uri="{BB962C8B-B14F-4D97-AF65-F5344CB8AC3E}">
        <p14:creationId xmlns:p14="http://schemas.microsoft.com/office/powerpoint/2010/main" val="3944190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C392CD-9BBD-441E-8991-A74EB092D972}"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E79261-F919-4A49-AC8E-6942663906A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33116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C392CD-9BBD-441E-8991-A74EB092D972}"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E79261-F919-4A49-AC8E-6942663906A3}" type="slidenum">
              <a:rPr lang="en-IN" smtClean="0"/>
              <a:t>‹#›</a:t>
            </a:fld>
            <a:endParaRPr lang="en-IN"/>
          </a:p>
        </p:txBody>
      </p:sp>
    </p:spTree>
    <p:extLst>
      <p:ext uri="{BB962C8B-B14F-4D97-AF65-F5344CB8AC3E}">
        <p14:creationId xmlns:p14="http://schemas.microsoft.com/office/powerpoint/2010/main" val="3250585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C392CD-9BBD-441E-8991-A74EB092D972}"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E79261-F919-4A49-AC8E-6942663906A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60450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C392CD-9BBD-441E-8991-A74EB092D972}"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E79261-F919-4A49-AC8E-6942663906A3}" type="slidenum">
              <a:rPr lang="en-IN" smtClean="0"/>
              <a:t>‹#›</a:t>
            </a:fld>
            <a:endParaRPr lang="en-IN"/>
          </a:p>
        </p:txBody>
      </p:sp>
    </p:spTree>
    <p:extLst>
      <p:ext uri="{BB962C8B-B14F-4D97-AF65-F5344CB8AC3E}">
        <p14:creationId xmlns:p14="http://schemas.microsoft.com/office/powerpoint/2010/main" val="2435591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C392CD-9BBD-441E-8991-A74EB092D972}"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E79261-F919-4A49-AC8E-6942663906A3}" type="slidenum">
              <a:rPr lang="en-IN" smtClean="0"/>
              <a:t>‹#›</a:t>
            </a:fld>
            <a:endParaRPr lang="en-IN"/>
          </a:p>
        </p:txBody>
      </p:sp>
    </p:spTree>
    <p:extLst>
      <p:ext uri="{BB962C8B-B14F-4D97-AF65-F5344CB8AC3E}">
        <p14:creationId xmlns:p14="http://schemas.microsoft.com/office/powerpoint/2010/main" val="26828912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C392CD-9BBD-441E-8991-A74EB092D972}"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E79261-F919-4A49-AC8E-6942663906A3}" type="slidenum">
              <a:rPr lang="en-IN" smtClean="0"/>
              <a:t>‹#›</a:t>
            </a:fld>
            <a:endParaRPr lang="en-IN"/>
          </a:p>
        </p:txBody>
      </p:sp>
    </p:spTree>
    <p:extLst>
      <p:ext uri="{BB962C8B-B14F-4D97-AF65-F5344CB8AC3E}">
        <p14:creationId xmlns:p14="http://schemas.microsoft.com/office/powerpoint/2010/main" val="232921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C392CD-9BBD-441E-8991-A74EB092D972}"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E79261-F919-4A49-AC8E-6942663906A3}" type="slidenum">
              <a:rPr lang="en-IN" smtClean="0"/>
              <a:t>‹#›</a:t>
            </a:fld>
            <a:endParaRPr lang="en-IN"/>
          </a:p>
        </p:txBody>
      </p:sp>
    </p:spTree>
    <p:extLst>
      <p:ext uri="{BB962C8B-B14F-4D97-AF65-F5344CB8AC3E}">
        <p14:creationId xmlns:p14="http://schemas.microsoft.com/office/powerpoint/2010/main" val="490110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C392CD-9BBD-441E-8991-A74EB092D972}"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E79261-F919-4A49-AC8E-6942663906A3}" type="slidenum">
              <a:rPr lang="en-IN" smtClean="0"/>
              <a:t>‹#›</a:t>
            </a:fld>
            <a:endParaRPr lang="en-IN"/>
          </a:p>
        </p:txBody>
      </p:sp>
    </p:spTree>
    <p:extLst>
      <p:ext uri="{BB962C8B-B14F-4D97-AF65-F5344CB8AC3E}">
        <p14:creationId xmlns:p14="http://schemas.microsoft.com/office/powerpoint/2010/main" val="3118121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C392CD-9BBD-441E-8991-A74EB092D972}"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E79261-F919-4A49-AC8E-6942663906A3}" type="slidenum">
              <a:rPr lang="en-IN" smtClean="0"/>
              <a:t>‹#›</a:t>
            </a:fld>
            <a:endParaRPr lang="en-IN"/>
          </a:p>
        </p:txBody>
      </p:sp>
    </p:spTree>
    <p:extLst>
      <p:ext uri="{BB962C8B-B14F-4D97-AF65-F5344CB8AC3E}">
        <p14:creationId xmlns:p14="http://schemas.microsoft.com/office/powerpoint/2010/main" val="30718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C392CD-9BBD-441E-8991-A74EB092D972}" type="datetimeFigureOut">
              <a:rPr lang="en-IN" smtClean="0"/>
              <a:t>29-10-2023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E79261-F919-4A49-AC8E-6942663906A3}" type="slidenum">
              <a:rPr lang="en-IN" smtClean="0"/>
              <a:t>‹#›</a:t>
            </a:fld>
            <a:endParaRPr lang="en-IN"/>
          </a:p>
        </p:txBody>
      </p:sp>
    </p:spTree>
    <p:extLst>
      <p:ext uri="{BB962C8B-B14F-4D97-AF65-F5344CB8AC3E}">
        <p14:creationId xmlns:p14="http://schemas.microsoft.com/office/powerpoint/2010/main" val="1101474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C392CD-9BBD-441E-8991-A74EB092D972}" type="datetimeFigureOut">
              <a:rPr lang="en-IN" smtClean="0"/>
              <a:t>29-10-2023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E79261-F919-4A49-AC8E-6942663906A3}" type="slidenum">
              <a:rPr lang="en-IN" smtClean="0"/>
              <a:t>‹#›</a:t>
            </a:fld>
            <a:endParaRPr lang="en-IN"/>
          </a:p>
        </p:txBody>
      </p:sp>
    </p:spTree>
    <p:extLst>
      <p:ext uri="{BB962C8B-B14F-4D97-AF65-F5344CB8AC3E}">
        <p14:creationId xmlns:p14="http://schemas.microsoft.com/office/powerpoint/2010/main" val="3170932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C392CD-9BBD-441E-8991-A74EB092D972}" type="datetimeFigureOut">
              <a:rPr lang="en-IN" smtClean="0"/>
              <a:t>29-10-2023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E79261-F919-4A49-AC8E-6942663906A3}" type="slidenum">
              <a:rPr lang="en-IN" smtClean="0"/>
              <a:t>‹#›</a:t>
            </a:fld>
            <a:endParaRPr lang="en-IN"/>
          </a:p>
        </p:txBody>
      </p:sp>
    </p:spTree>
    <p:extLst>
      <p:ext uri="{BB962C8B-B14F-4D97-AF65-F5344CB8AC3E}">
        <p14:creationId xmlns:p14="http://schemas.microsoft.com/office/powerpoint/2010/main" val="546503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392CD-9BBD-441E-8991-A74EB092D972}"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E79261-F919-4A49-AC8E-6942663906A3}" type="slidenum">
              <a:rPr lang="en-IN" smtClean="0"/>
              <a:t>‹#›</a:t>
            </a:fld>
            <a:endParaRPr lang="en-IN"/>
          </a:p>
        </p:txBody>
      </p:sp>
    </p:spTree>
    <p:extLst>
      <p:ext uri="{BB962C8B-B14F-4D97-AF65-F5344CB8AC3E}">
        <p14:creationId xmlns:p14="http://schemas.microsoft.com/office/powerpoint/2010/main" val="291316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C392CD-9BBD-441E-8991-A74EB092D972}"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E79261-F919-4A49-AC8E-6942663906A3}" type="slidenum">
              <a:rPr lang="en-IN" smtClean="0"/>
              <a:t>‹#›</a:t>
            </a:fld>
            <a:endParaRPr lang="en-IN"/>
          </a:p>
        </p:txBody>
      </p:sp>
    </p:spTree>
    <p:extLst>
      <p:ext uri="{BB962C8B-B14F-4D97-AF65-F5344CB8AC3E}">
        <p14:creationId xmlns:p14="http://schemas.microsoft.com/office/powerpoint/2010/main" val="2254324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0C392CD-9BBD-441E-8991-A74EB092D972}" type="datetimeFigureOut">
              <a:rPr lang="en-IN" smtClean="0"/>
              <a:t>29-10-2023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AE79261-F919-4A49-AC8E-6942663906A3}" type="slidenum">
              <a:rPr lang="en-IN" smtClean="0"/>
              <a:t>‹#›</a:t>
            </a:fld>
            <a:endParaRPr lang="en-IN"/>
          </a:p>
        </p:txBody>
      </p:sp>
    </p:spTree>
    <p:extLst>
      <p:ext uri="{BB962C8B-B14F-4D97-AF65-F5344CB8AC3E}">
        <p14:creationId xmlns:p14="http://schemas.microsoft.com/office/powerpoint/2010/main" val="288968962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475DCF39-804E-E2F7-14F7-003DFD46A06D}"/>
              </a:ext>
            </a:extLst>
          </p:cNvPr>
          <p:cNvSpPr txBox="1">
            <a:spLocks/>
          </p:cNvSpPr>
          <p:nvPr/>
        </p:nvSpPr>
        <p:spPr>
          <a:xfrm>
            <a:off x="878541" y="2066925"/>
            <a:ext cx="11313459" cy="3429000"/>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200"/>
              <a:t>DEPARTMENT OF  ELECTRONICS AND COMMUNICATION </a:t>
            </a:r>
          </a:p>
          <a:p>
            <a:pPr marL="0" indent="0">
              <a:buFont typeface="Arial" panose="020B0604020202020204" pitchFamily="34" charset="0"/>
              <a:buNone/>
            </a:pPr>
            <a:r>
              <a:rPr lang="en-US" sz="11200"/>
              <a:t> </a:t>
            </a:r>
            <a:br>
              <a:rPr lang="en-US" sz="11200"/>
            </a:br>
            <a:r>
              <a:rPr lang="en-US" sz="11200"/>
              <a:t>                TEAM MEMBERS</a:t>
            </a:r>
          </a:p>
          <a:p>
            <a:r>
              <a:rPr lang="en-US" sz="11200"/>
              <a:t>PIRIYADHARSHINI.E (113321106067)</a:t>
            </a:r>
            <a:br>
              <a:rPr lang="en-US" sz="11200"/>
            </a:br>
            <a:r>
              <a:rPr lang="en-US" sz="11200"/>
              <a:t>NIVETHA.S(113321106065)</a:t>
            </a:r>
            <a:br>
              <a:rPr lang="en-US" sz="11200"/>
            </a:br>
            <a:r>
              <a:rPr lang="en-US" sz="11200"/>
              <a:t>RADHIKA.G(113321106072)</a:t>
            </a:r>
            <a:br>
              <a:rPr lang="en-US" sz="11200"/>
            </a:br>
            <a:r>
              <a:rPr lang="en-US" sz="11200"/>
              <a:t>SARANYA.S(113321106084)   </a:t>
            </a:r>
            <a:br>
              <a:rPr lang="en-US" sz="3100"/>
            </a:br>
            <a:endParaRPr lang="en-US" sz="3100" dirty="0"/>
          </a:p>
        </p:txBody>
      </p:sp>
      <p:pic>
        <p:nvPicPr>
          <p:cNvPr id="5" name="Content Placeholder 8">
            <a:extLst>
              <a:ext uri="{FF2B5EF4-FFF2-40B4-BE49-F238E27FC236}">
                <a16:creationId xmlns:a16="http://schemas.microsoft.com/office/drawing/2014/main" id="{F2B6E8C4-8A50-F33A-FD59-326A61434E4C}"/>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944746" y="292231"/>
            <a:ext cx="8278596" cy="1404593"/>
          </a:xfrm>
          <a:prstGeom prst="rect">
            <a:avLst/>
          </a:prstGeom>
        </p:spPr>
      </p:pic>
    </p:spTree>
    <p:extLst>
      <p:ext uri="{BB962C8B-B14F-4D97-AF65-F5344CB8AC3E}">
        <p14:creationId xmlns:p14="http://schemas.microsoft.com/office/powerpoint/2010/main" val="816509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2DDF7-C8F3-41F9-7885-D48AF8EE57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8BDE51B-A5E2-3EC2-7095-2034D0E0E85F}"/>
              </a:ext>
            </a:extLst>
          </p:cNvPr>
          <p:cNvSpPr>
            <a:spLocks noGrp="1"/>
          </p:cNvSpPr>
          <p:nvPr>
            <p:ph idx="1"/>
          </p:nvPr>
        </p:nvSpPr>
        <p:spPr>
          <a:xfrm>
            <a:off x="677334" y="2160589"/>
            <a:ext cx="8596668" cy="4338823"/>
          </a:xfrm>
        </p:spPr>
        <p:txBody>
          <a:bodyPr>
            <a:normAutofit fontScale="85000" lnSpcReduction="20000"/>
          </a:bodyPr>
          <a:lstStyle/>
          <a:p>
            <a:pPr algn="l">
              <a:buFont typeface="+mj-lt"/>
              <a:buAutoNum type="arabicPeriod"/>
            </a:pPr>
            <a:r>
              <a:rPr lang="en-US" b="1" i="0" dirty="0">
                <a:solidFill>
                  <a:srgbClr val="374151"/>
                </a:solidFill>
                <a:effectLst/>
                <a:latin typeface="Söhne"/>
              </a:rPr>
              <a:t>Conversation Flow</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Define how the chatbot flows from one user input to the next. Use state machines or similar techniques to maintain context.</a:t>
            </a:r>
          </a:p>
          <a:p>
            <a:pPr algn="l">
              <a:buFont typeface="+mj-lt"/>
              <a:buAutoNum type="arabicPeriod"/>
            </a:pPr>
            <a:r>
              <a:rPr lang="en-US" b="1" i="0" dirty="0">
                <a:solidFill>
                  <a:srgbClr val="374151"/>
                </a:solidFill>
                <a:effectLst/>
                <a:latin typeface="Söhne"/>
              </a:rPr>
              <a:t>Integration</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Integrate your chatbot with the chosen platform or interface. For example, if you're building a web-based chatbot, you can use Flask or Django for backend integration.</a:t>
            </a:r>
          </a:p>
          <a:p>
            <a:pPr algn="l">
              <a:buFont typeface="+mj-lt"/>
              <a:buAutoNum type="arabicPeriod"/>
            </a:pPr>
            <a:r>
              <a:rPr lang="en-US" b="1" i="0" dirty="0">
                <a:solidFill>
                  <a:srgbClr val="374151"/>
                </a:solidFill>
                <a:effectLst/>
                <a:latin typeface="Söhne"/>
              </a:rPr>
              <a:t>Testing and Debugging</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Test your chatbot extensively to ensure it responds correctly to a variety of inputs. Debug and refine its responses as needed.</a:t>
            </a:r>
          </a:p>
          <a:p>
            <a:pPr algn="l">
              <a:buFont typeface="+mj-lt"/>
              <a:buAutoNum type="arabicPeriod"/>
            </a:pPr>
            <a:r>
              <a:rPr lang="en-US" b="1" i="0" dirty="0">
                <a:solidFill>
                  <a:srgbClr val="374151"/>
                </a:solidFill>
                <a:effectLst/>
                <a:latin typeface="Söhne"/>
              </a:rPr>
              <a:t>Deploy Your Chatbot</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Deploy your chatbot to a server or cloud platform for public access.</a:t>
            </a:r>
          </a:p>
          <a:p>
            <a:pPr algn="l">
              <a:buFont typeface="+mj-lt"/>
              <a:buAutoNum type="arabicPeriod"/>
            </a:pPr>
            <a:r>
              <a:rPr lang="en-US" b="1" i="0" dirty="0">
                <a:solidFill>
                  <a:srgbClr val="374151"/>
                </a:solidFill>
                <a:effectLst/>
                <a:latin typeface="Söhne"/>
              </a:rPr>
              <a:t>Monitoring and Maintenance</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Continuously monitor and collect user feedback to improve the chatbot's performance. Update it with new responses, features, or improvements.</a:t>
            </a:r>
          </a:p>
          <a:p>
            <a:pPr algn="l">
              <a:buFont typeface="+mj-lt"/>
              <a:buAutoNum type="arabicPeriod"/>
            </a:pPr>
            <a:r>
              <a:rPr lang="en-US" b="1" i="0" dirty="0">
                <a:solidFill>
                  <a:srgbClr val="374151"/>
                </a:solidFill>
                <a:effectLst/>
                <a:latin typeface="Söhne"/>
              </a:rPr>
              <a:t>Scale and Optimize</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If your chatbot sees increased usage, optimize its performance and scalability as needed.</a:t>
            </a:r>
          </a:p>
          <a:p>
            <a:endParaRPr lang="en-IN" dirty="0"/>
          </a:p>
        </p:txBody>
      </p:sp>
    </p:spTree>
    <p:extLst>
      <p:ext uri="{BB962C8B-B14F-4D97-AF65-F5344CB8AC3E}">
        <p14:creationId xmlns:p14="http://schemas.microsoft.com/office/powerpoint/2010/main" val="3113244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2C9AC-E27C-47E6-C2E6-84BD047269A5}"/>
              </a:ext>
            </a:extLst>
          </p:cNvPr>
          <p:cNvSpPr>
            <a:spLocks noGrp="1"/>
          </p:cNvSpPr>
          <p:nvPr>
            <p:ph type="title"/>
          </p:nvPr>
        </p:nvSpPr>
        <p:spPr/>
        <p:txBody>
          <a:bodyPr/>
          <a:lstStyle/>
          <a:p>
            <a:r>
              <a:rPr lang="en-US" dirty="0"/>
              <a:t>ANALYZING DATASETS USING PYTHON </a:t>
            </a:r>
            <a:endParaRPr lang="en-IN" dirty="0"/>
          </a:p>
        </p:txBody>
      </p:sp>
      <p:pic>
        <p:nvPicPr>
          <p:cNvPr id="5" name="Content Placeholder 4">
            <a:extLst>
              <a:ext uri="{FF2B5EF4-FFF2-40B4-BE49-F238E27FC236}">
                <a16:creationId xmlns:a16="http://schemas.microsoft.com/office/drawing/2014/main" id="{4BA4A272-11F1-F2D7-A0AE-2C9CB2B4C4D1}"/>
              </a:ext>
            </a:extLst>
          </p:cNvPr>
          <p:cNvPicPr>
            <a:picLocks noGrp="1" noChangeAspect="1"/>
          </p:cNvPicPr>
          <p:nvPr>
            <p:ph idx="1"/>
          </p:nvPr>
        </p:nvPicPr>
        <p:blipFill>
          <a:blip r:embed="rId2"/>
          <a:stretch>
            <a:fillRect/>
          </a:stretch>
        </p:blipFill>
        <p:spPr>
          <a:xfrm>
            <a:off x="2106706" y="2160588"/>
            <a:ext cx="5558118" cy="4223666"/>
          </a:xfrm>
        </p:spPr>
      </p:pic>
    </p:spTree>
    <p:extLst>
      <p:ext uri="{BB962C8B-B14F-4D97-AF65-F5344CB8AC3E}">
        <p14:creationId xmlns:p14="http://schemas.microsoft.com/office/powerpoint/2010/main" val="1598938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78B18-2792-4B35-E82E-A784A9D2776E}"/>
              </a:ext>
            </a:extLst>
          </p:cNvPr>
          <p:cNvSpPr>
            <a:spLocks noGrp="1"/>
          </p:cNvSpPr>
          <p:nvPr>
            <p:ph type="title"/>
          </p:nvPr>
        </p:nvSpPr>
        <p:spPr/>
        <p:txBody>
          <a:bodyPr/>
          <a:lstStyle/>
          <a:p>
            <a:r>
              <a:rPr lang="en-US" b="0" i="0" dirty="0">
                <a:solidFill>
                  <a:srgbClr val="343541"/>
                </a:solidFill>
                <a:effectLst/>
                <a:latin typeface="Söhne"/>
              </a:rPr>
              <a:t>DATASET FOR DEVELOPING CHATBOT USING PYTHON</a:t>
            </a:r>
            <a:endParaRPr lang="en-IN" dirty="0"/>
          </a:p>
        </p:txBody>
      </p:sp>
      <p:sp>
        <p:nvSpPr>
          <p:cNvPr id="3" name="Content Placeholder 2">
            <a:extLst>
              <a:ext uri="{FF2B5EF4-FFF2-40B4-BE49-F238E27FC236}">
                <a16:creationId xmlns:a16="http://schemas.microsoft.com/office/drawing/2014/main" id="{383C76C8-6A02-926E-843C-48C9E7E186DA}"/>
              </a:ext>
            </a:extLst>
          </p:cNvPr>
          <p:cNvSpPr>
            <a:spLocks noGrp="1"/>
          </p:cNvSpPr>
          <p:nvPr>
            <p:ph idx="1"/>
          </p:nvPr>
        </p:nvSpPr>
        <p:spPr>
          <a:xfrm>
            <a:off x="677334" y="1846729"/>
            <a:ext cx="8596668" cy="4194633"/>
          </a:xfrm>
        </p:spPr>
        <p:txBody>
          <a:bodyPr>
            <a:normAutofit fontScale="85000" lnSpcReduction="20000"/>
          </a:bodyPr>
          <a:lstStyle/>
          <a:p>
            <a:pPr algn="l"/>
            <a:r>
              <a:rPr lang="en-US" b="0" i="0" dirty="0">
                <a:solidFill>
                  <a:srgbClr val="374151"/>
                </a:solidFill>
                <a:effectLst/>
                <a:latin typeface="Söhne"/>
              </a:rPr>
              <a:t>When developing a chatbot using Python, the choice of dataset depends on the chatbot's purpose and the specific tasks it needs to perform. Here are some types of datasets that can be useful for different chatbot applications:</a:t>
            </a:r>
          </a:p>
          <a:p>
            <a:pPr algn="l">
              <a:buFont typeface="+mj-lt"/>
              <a:buAutoNum type="arabicPeriod"/>
            </a:pPr>
            <a:r>
              <a:rPr lang="en-US" b="1" i="0" dirty="0" err="1">
                <a:solidFill>
                  <a:srgbClr val="374151"/>
                </a:solidFill>
                <a:effectLst/>
                <a:latin typeface="Söhne"/>
              </a:rPr>
              <a:t>ChatterBot</a:t>
            </a:r>
            <a:r>
              <a:rPr lang="en-US" b="1" i="0" dirty="0">
                <a:solidFill>
                  <a:srgbClr val="374151"/>
                </a:solidFill>
                <a:effectLst/>
                <a:latin typeface="Söhne"/>
              </a:rPr>
              <a:t> Corpus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If you're using the </a:t>
            </a:r>
            <a:r>
              <a:rPr lang="en-US" b="0" i="0" dirty="0" err="1">
                <a:solidFill>
                  <a:srgbClr val="374151"/>
                </a:solidFill>
                <a:effectLst/>
                <a:latin typeface="Söhne"/>
              </a:rPr>
              <a:t>ChatterBot</a:t>
            </a:r>
            <a:r>
              <a:rPr lang="en-US" b="0" i="0" dirty="0">
                <a:solidFill>
                  <a:srgbClr val="374151"/>
                </a:solidFill>
                <a:effectLst/>
                <a:latin typeface="Söhne"/>
              </a:rPr>
              <a:t> library, it comes with a built-in corpus of conversational data in various languages that you can use for training.</a:t>
            </a:r>
          </a:p>
          <a:p>
            <a:pPr algn="l">
              <a:buFont typeface="+mj-lt"/>
              <a:buAutoNum type="arabicPeriod"/>
            </a:pPr>
            <a:r>
              <a:rPr lang="en-US" b="1" i="0" dirty="0">
                <a:solidFill>
                  <a:srgbClr val="374151"/>
                </a:solidFill>
                <a:effectLst/>
                <a:latin typeface="Söhne"/>
              </a:rPr>
              <a:t>Common Crawled Data</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Web scraped data from common sources such as Wikipedia, news articles, or discussion forums can be valuable for training a general-purpose chatbot.</a:t>
            </a:r>
          </a:p>
          <a:p>
            <a:pPr algn="l">
              <a:buFont typeface="+mj-lt"/>
              <a:buAutoNum type="arabicPeriod"/>
            </a:pPr>
            <a:r>
              <a:rPr lang="en-US" b="1" i="0" dirty="0">
                <a:solidFill>
                  <a:srgbClr val="374151"/>
                </a:solidFill>
                <a:effectLst/>
                <a:latin typeface="Söhne"/>
              </a:rPr>
              <a:t>Customer Support Data</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If your chatbot is designed for customer support or frequently asked questions, you can use past customer interactions and support tickets as training data.</a:t>
            </a:r>
          </a:p>
          <a:p>
            <a:pPr algn="l">
              <a:buFont typeface="+mj-lt"/>
              <a:buAutoNum type="arabicPeriod"/>
            </a:pPr>
            <a:r>
              <a:rPr lang="en-US" b="1" i="0" dirty="0">
                <a:solidFill>
                  <a:srgbClr val="374151"/>
                </a:solidFill>
                <a:effectLst/>
                <a:latin typeface="Söhne"/>
              </a:rPr>
              <a:t>Dialog Datasets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There are various dialog datasets available for training chatbots, such as the Dialog System Technology Challenges (DSTC) datasets and the Persona-Chat dataset. These datasets contain conversational data and can be used for research and development.</a:t>
            </a:r>
          </a:p>
          <a:p>
            <a:endParaRPr lang="en-IN" dirty="0"/>
          </a:p>
        </p:txBody>
      </p:sp>
    </p:spTree>
    <p:extLst>
      <p:ext uri="{BB962C8B-B14F-4D97-AF65-F5344CB8AC3E}">
        <p14:creationId xmlns:p14="http://schemas.microsoft.com/office/powerpoint/2010/main" val="2657324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230DB-58CC-5CD8-0F04-0E75CDF45D0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B27A3CA-D247-336F-CC4E-352BC661DDB0}"/>
              </a:ext>
            </a:extLst>
          </p:cNvPr>
          <p:cNvSpPr>
            <a:spLocks noGrp="1"/>
          </p:cNvSpPr>
          <p:nvPr>
            <p:ph idx="1"/>
          </p:nvPr>
        </p:nvSpPr>
        <p:spPr/>
        <p:txBody>
          <a:bodyPr/>
          <a:lstStyle/>
          <a:p>
            <a:pPr marL="0" indent="0" algn="l">
              <a:buNone/>
            </a:pPr>
            <a:r>
              <a:rPr lang="en-US" b="1" i="0" dirty="0">
                <a:solidFill>
                  <a:srgbClr val="374151"/>
                </a:solidFill>
                <a:effectLst/>
                <a:latin typeface="Söhne"/>
              </a:rPr>
              <a:t>4. Twitter or Social Media Data</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If your chatbot needs to understand and generate social media-like text, you can use Twitter data or other social media posts as a source.</a:t>
            </a:r>
          </a:p>
          <a:p>
            <a:pPr marL="0" indent="0" algn="l">
              <a:buNone/>
            </a:pPr>
            <a:r>
              <a:rPr lang="en-US" b="1" i="0" dirty="0">
                <a:solidFill>
                  <a:srgbClr val="374151"/>
                </a:solidFill>
                <a:effectLst/>
                <a:latin typeface="Söhne"/>
              </a:rPr>
              <a:t>5. Chat Logs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Collect and anonymize chat logs from your own chat platform or messaging service (with user consent) to train a chatbot specific to your application.</a:t>
            </a:r>
          </a:p>
          <a:p>
            <a:pPr marL="0" indent="0" algn="l">
              <a:buNone/>
            </a:pPr>
            <a:r>
              <a:rPr lang="en-US" b="1" i="0" dirty="0">
                <a:solidFill>
                  <a:srgbClr val="374151"/>
                </a:solidFill>
                <a:effectLst/>
                <a:latin typeface="Söhne"/>
              </a:rPr>
              <a:t>6. Custom Collected Data</a:t>
            </a:r>
            <a:r>
              <a:rPr lang="en-US" b="0" i="0" dirty="0">
                <a:solidFill>
                  <a:srgbClr val="374151"/>
                </a:solidFill>
                <a:effectLst/>
                <a:latin typeface="Söhne"/>
              </a:rPr>
              <a:t>:</a:t>
            </a:r>
          </a:p>
          <a:p>
            <a:pPr marL="0" indent="0" algn="l">
              <a:buNone/>
            </a:pPr>
            <a:r>
              <a:rPr lang="en-US" b="0" i="0" dirty="0">
                <a:solidFill>
                  <a:srgbClr val="374151"/>
                </a:solidFill>
                <a:effectLst/>
                <a:latin typeface="Söhne"/>
              </a:rPr>
              <a:t>         1.   Collect and annotate data specific to your chatbot's domain. This could include interactions from your website, app, or specialized industry sources.</a:t>
            </a:r>
          </a:p>
          <a:p>
            <a:endParaRPr lang="en-IN" dirty="0"/>
          </a:p>
        </p:txBody>
      </p:sp>
    </p:spTree>
    <p:extLst>
      <p:ext uri="{BB962C8B-B14F-4D97-AF65-F5344CB8AC3E}">
        <p14:creationId xmlns:p14="http://schemas.microsoft.com/office/powerpoint/2010/main" val="4045681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66C6A-1F25-9777-D54A-2A268D5D79BB}"/>
              </a:ext>
            </a:extLst>
          </p:cNvPr>
          <p:cNvSpPr>
            <a:spLocks noGrp="1"/>
          </p:cNvSpPr>
          <p:nvPr>
            <p:ph type="title"/>
          </p:nvPr>
        </p:nvSpPr>
        <p:spPr/>
        <p:txBody>
          <a:bodyPr/>
          <a:lstStyle/>
          <a:p>
            <a:r>
              <a:rPr lang="en-US" dirty="0"/>
              <a:t>MACHINE LEARNING ALGORITHM :</a:t>
            </a:r>
            <a:endParaRPr lang="en-IN" dirty="0"/>
          </a:p>
        </p:txBody>
      </p:sp>
      <p:sp>
        <p:nvSpPr>
          <p:cNvPr id="3" name="Content Placeholder 2">
            <a:extLst>
              <a:ext uri="{FF2B5EF4-FFF2-40B4-BE49-F238E27FC236}">
                <a16:creationId xmlns:a16="http://schemas.microsoft.com/office/drawing/2014/main" id="{68A5C570-26AD-2AB2-6F98-E56323F4A192}"/>
              </a:ext>
            </a:extLst>
          </p:cNvPr>
          <p:cNvSpPr>
            <a:spLocks noGrp="1"/>
          </p:cNvSpPr>
          <p:nvPr>
            <p:ph idx="1"/>
          </p:nvPr>
        </p:nvSpPr>
        <p:spPr/>
        <p:txBody>
          <a:bodyPr>
            <a:normAutofit fontScale="85000" lnSpcReduction="10000"/>
          </a:bodyPr>
          <a:lstStyle/>
          <a:p>
            <a:pPr algn="l"/>
            <a:r>
              <a:rPr lang="en-US" b="0" i="0" dirty="0">
                <a:solidFill>
                  <a:srgbClr val="374151"/>
                </a:solidFill>
                <a:effectLst/>
                <a:latin typeface="Söhne"/>
              </a:rPr>
              <a:t>Developing a chatbot involves various choices in terms of machine learning algorithms, model training, and evaluation metrics. Here's an overview of each of these components:</a:t>
            </a:r>
          </a:p>
          <a:p>
            <a:pPr algn="l"/>
            <a:r>
              <a:rPr lang="en-US" b="1" i="0" dirty="0">
                <a:solidFill>
                  <a:srgbClr val="374151"/>
                </a:solidFill>
                <a:effectLst/>
                <a:latin typeface="Söhne"/>
              </a:rPr>
              <a:t>Machine Learning Algorithms:</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Natural Language Processing (NLP):</a:t>
            </a:r>
            <a:r>
              <a:rPr lang="en-US" b="0" i="0" dirty="0">
                <a:solidFill>
                  <a:srgbClr val="374151"/>
                </a:solidFill>
                <a:effectLst/>
                <a:latin typeface="Söhne"/>
              </a:rPr>
              <a:t> Most chatbots are built on NLP algorithms. NLP encompasses a range of techniques for understanding and generating human language. Key components include tokenization, part-of-speech tagging, named entity recognition, and sentiment analysis. Popular NLP libraries like </a:t>
            </a:r>
            <a:r>
              <a:rPr lang="en-US" b="0" i="0" dirty="0" err="1">
                <a:solidFill>
                  <a:srgbClr val="374151"/>
                </a:solidFill>
                <a:effectLst/>
                <a:latin typeface="Söhne"/>
              </a:rPr>
              <a:t>spaCy</a:t>
            </a:r>
            <a:r>
              <a:rPr lang="en-US" b="0" i="0" dirty="0">
                <a:solidFill>
                  <a:srgbClr val="374151"/>
                </a:solidFill>
                <a:effectLst/>
                <a:latin typeface="Söhne"/>
              </a:rPr>
              <a:t>, NLTK, and Hugging Face Transformers are often used for this purpose.</a:t>
            </a:r>
          </a:p>
          <a:p>
            <a:pPr algn="l">
              <a:buFont typeface="+mj-lt"/>
              <a:buAutoNum type="arabicPeriod"/>
            </a:pPr>
            <a:r>
              <a:rPr lang="en-US" b="1" i="0" dirty="0">
                <a:solidFill>
                  <a:srgbClr val="374151"/>
                </a:solidFill>
                <a:effectLst/>
                <a:latin typeface="Söhne"/>
              </a:rPr>
              <a:t>Supervised Learning:</a:t>
            </a:r>
            <a:r>
              <a:rPr lang="en-US" b="0" i="0" dirty="0">
                <a:solidFill>
                  <a:srgbClr val="374151"/>
                </a:solidFill>
                <a:effectLst/>
                <a:latin typeface="Söhne"/>
              </a:rPr>
              <a:t> Many chatbots start with supervised learning, where you provide a dataset of input text and corresponding responses. Algorithms like recurrent neural networks (RNNs), long short-term memory networks (LSTMs), and transformers (e.g., BERT) are employed to learn patterns in the data and generate responses.</a:t>
            </a:r>
          </a:p>
          <a:p>
            <a:pPr algn="l">
              <a:buFont typeface="+mj-lt"/>
              <a:buAutoNum type="arabicPeriod"/>
            </a:pPr>
            <a:r>
              <a:rPr lang="en-US" b="1" i="0" dirty="0">
                <a:solidFill>
                  <a:srgbClr val="374151"/>
                </a:solidFill>
                <a:effectLst/>
                <a:latin typeface="Söhne"/>
              </a:rPr>
              <a:t>Reinforcement Learning:</a:t>
            </a:r>
            <a:r>
              <a:rPr lang="en-US" b="0" i="0" dirty="0">
                <a:solidFill>
                  <a:srgbClr val="374151"/>
                </a:solidFill>
                <a:effectLst/>
                <a:latin typeface="Söhne"/>
              </a:rPr>
              <a:t> For more advanced chatbots, reinforcement learning can be used. The chatbot interacts with users and receives rewards based on user satisfaction. This approach can be more complex to implement but can lead to more dynamic and context-aware responses.</a:t>
            </a:r>
          </a:p>
          <a:p>
            <a:endParaRPr lang="en-IN" dirty="0"/>
          </a:p>
        </p:txBody>
      </p:sp>
    </p:spTree>
    <p:extLst>
      <p:ext uri="{BB962C8B-B14F-4D97-AF65-F5344CB8AC3E}">
        <p14:creationId xmlns:p14="http://schemas.microsoft.com/office/powerpoint/2010/main" val="2451293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E55BC-2321-5B11-B4F1-C8E9ACFCB0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4161D87-3CE7-8DB3-8A87-401CDB92A206}"/>
              </a:ext>
            </a:extLst>
          </p:cNvPr>
          <p:cNvSpPr>
            <a:spLocks noGrp="1"/>
          </p:cNvSpPr>
          <p:nvPr>
            <p:ph idx="1"/>
          </p:nvPr>
        </p:nvSpPr>
        <p:spPr/>
        <p:txBody>
          <a:bodyPr>
            <a:normAutofit fontScale="92500" lnSpcReduction="20000"/>
          </a:bodyPr>
          <a:lstStyle/>
          <a:p>
            <a:pPr marL="0" indent="0" algn="l">
              <a:buNone/>
            </a:pPr>
            <a:r>
              <a:rPr lang="en-US" b="1" i="0" dirty="0">
                <a:solidFill>
                  <a:srgbClr val="374151"/>
                </a:solidFill>
                <a:effectLst/>
                <a:latin typeface="Söhne"/>
              </a:rPr>
              <a:t>4. Rule-Based Systems:</a:t>
            </a:r>
            <a:r>
              <a:rPr lang="en-US" b="0" i="0" dirty="0">
                <a:solidFill>
                  <a:srgbClr val="374151"/>
                </a:solidFill>
                <a:effectLst/>
                <a:latin typeface="Söhne"/>
              </a:rPr>
              <a:t> Simple chatbots can be rule-based, where predefined rules and decision trees determine responses. While this approach is less flexible, it can be effective for specific use cases.</a:t>
            </a:r>
          </a:p>
          <a:p>
            <a:pPr algn="l"/>
            <a:r>
              <a:rPr lang="en-US" b="1" i="0" dirty="0">
                <a:solidFill>
                  <a:srgbClr val="374151"/>
                </a:solidFill>
                <a:effectLst/>
                <a:latin typeface="Söhne"/>
              </a:rPr>
              <a:t>Model Training:</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Data Collection:</a:t>
            </a:r>
            <a:r>
              <a:rPr lang="en-US" b="0" i="0" dirty="0">
                <a:solidFill>
                  <a:srgbClr val="374151"/>
                </a:solidFill>
                <a:effectLst/>
                <a:latin typeface="Söhne"/>
              </a:rPr>
              <a:t> The first step is to collect a dataset of conversation examples. This dataset should ideally be diverse and representative of the kinds of interactions the chatbot will encounter.</a:t>
            </a:r>
          </a:p>
          <a:p>
            <a:pPr algn="l">
              <a:buFont typeface="+mj-lt"/>
              <a:buAutoNum type="arabicPeriod"/>
            </a:pPr>
            <a:r>
              <a:rPr lang="en-US" b="1" i="0" dirty="0">
                <a:solidFill>
                  <a:srgbClr val="374151"/>
                </a:solidFill>
                <a:effectLst/>
                <a:latin typeface="Söhne"/>
              </a:rPr>
              <a:t>Data Preprocessing:</a:t>
            </a:r>
            <a:r>
              <a:rPr lang="en-US" b="0" i="0" dirty="0">
                <a:solidFill>
                  <a:srgbClr val="374151"/>
                </a:solidFill>
                <a:effectLst/>
                <a:latin typeface="Söhne"/>
              </a:rPr>
              <a:t> Data cleaning and preprocessing are essential to handle issues like noise in the data, missing values, and text normalization.</a:t>
            </a:r>
          </a:p>
          <a:p>
            <a:pPr algn="l">
              <a:buFont typeface="+mj-lt"/>
              <a:buAutoNum type="arabicPeriod"/>
            </a:pPr>
            <a:r>
              <a:rPr lang="en-US" b="1" i="0" dirty="0">
                <a:solidFill>
                  <a:srgbClr val="374151"/>
                </a:solidFill>
                <a:effectLst/>
                <a:latin typeface="Söhne"/>
              </a:rPr>
              <a:t>Feature Engineering:</a:t>
            </a:r>
            <a:r>
              <a:rPr lang="en-US" b="0" i="0" dirty="0">
                <a:solidFill>
                  <a:srgbClr val="374151"/>
                </a:solidFill>
                <a:effectLst/>
                <a:latin typeface="Söhne"/>
              </a:rPr>
              <a:t> In NLP, feature engineering involves turning text data into numerical representations (e.g., word embeddings, TF-IDF vectors) that machine learning models can work with.</a:t>
            </a:r>
          </a:p>
          <a:p>
            <a:pPr algn="l">
              <a:buFont typeface="+mj-lt"/>
              <a:buAutoNum type="arabicPeriod"/>
            </a:pPr>
            <a:r>
              <a:rPr lang="en-US" b="1" i="0" dirty="0">
                <a:solidFill>
                  <a:srgbClr val="374151"/>
                </a:solidFill>
                <a:effectLst/>
                <a:latin typeface="Söhne"/>
              </a:rPr>
              <a:t>Model Architecture:</a:t>
            </a:r>
            <a:r>
              <a:rPr lang="en-US" b="0" i="0" dirty="0">
                <a:solidFill>
                  <a:srgbClr val="374151"/>
                </a:solidFill>
                <a:effectLst/>
                <a:latin typeface="Söhne"/>
              </a:rPr>
              <a:t> Choose an appropriate model architecture, whether it's a recurrent neural network (RNN), LSTM, transformer, or a combination of these. The choice depends on the complexity of the chatbot and the available computational resources.</a:t>
            </a:r>
          </a:p>
          <a:p>
            <a:endParaRPr lang="en-IN" dirty="0"/>
          </a:p>
        </p:txBody>
      </p:sp>
    </p:spTree>
    <p:extLst>
      <p:ext uri="{BB962C8B-B14F-4D97-AF65-F5344CB8AC3E}">
        <p14:creationId xmlns:p14="http://schemas.microsoft.com/office/powerpoint/2010/main" val="1840543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74B40-3C69-DFF5-ABE3-4E62E4D62D7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A3D769B-87EC-2326-FFEE-561268B411ED}"/>
              </a:ext>
            </a:extLst>
          </p:cNvPr>
          <p:cNvSpPr>
            <a:spLocks noGrp="1"/>
          </p:cNvSpPr>
          <p:nvPr>
            <p:ph idx="1"/>
          </p:nvPr>
        </p:nvSpPr>
        <p:spPr/>
        <p:txBody>
          <a:bodyPr>
            <a:normAutofit fontScale="92500" lnSpcReduction="20000"/>
          </a:bodyPr>
          <a:lstStyle/>
          <a:p>
            <a:pPr marL="0" indent="0" algn="l">
              <a:buNone/>
            </a:pPr>
            <a:r>
              <a:rPr lang="en-US" b="1" i="0" dirty="0">
                <a:solidFill>
                  <a:srgbClr val="374151"/>
                </a:solidFill>
                <a:effectLst/>
                <a:latin typeface="Söhne"/>
              </a:rPr>
              <a:t>4. Rule-Based Systems:</a:t>
            </a:r>
            <a:r>
              <a:rPr lang="en-US" b="0" i="0" dirty="0">
                <a:solidFill>
                  <a:srgbClr val="374151"/>
                </a:solidFill>
                <a:effectLst/>
                <a:latin typeface="Söhne"/>
              </a:rPr>
              <a:t> Simple chatbots can be rule-based, where predefined rules and decision trees determine responses. While this approach is less flexible, it can be effective for specific use cases.</a:t>
            </a:r>
          </a:p>
          <a:p>
            <a:pPr algn="l"/>
            <a:r>
              <a:rPr lang="en-US" b="1" i="0" dirty="0">
                <a:solidFill>
                  <a:srgbClr val="374151"/>
                </a:solidFill>
                <a:effectLst/>
                <a:latin typeface="Söhne"/>
              </a:rPr>
              <a:t>Model Training:</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Data Collection:</a:t>
            </a:r>
            <a:r>
              <a:rPr lang="en-US" b="0" i="0" dirty="0">
                <a:solidFill>
                  <a:srgbClr val="374151"/>
                </a:solidFill>
                <a:effectLst/>
                <a:latin typeface="Söhne"/>
              </a:rPr>
              <a:t> The first step is to collect a dataset of conversation examples. This dataset should ideally be diverse and representative of the kinds of interactions the chatbot will encounter.</a:t>
            </a:r>
          </a:p>
          <a:p>
            <a:pPr algn="l">
              <a:buFont typeface="+mj-lt"/>
              <a:buAutoNum type="arabicPeriod"/>
            </a:pPr>
            <a:r>
              <a:rPr lang="en-US" b="1" i="0" dirty="0">
                <a:solidFill>
                  <a:srgbClr val="374151"/>
                </a:solidFill>
                <a:effectLst/>
                <a:latin typeface="Söhne"/>
              </a:rPr>
              <a:t>Data Preprocessing:</a:t>
            </a:r>
            <a:r>
              <a:rPr lang="en-US" b="0" i="0" dirty="0">
                <a:solidFill>
                  <a:srgbClr val="374151"/>
                </a:solidFill>
                <a:effectLst/>
                <a:latin typeface="Söhne"/>
              </a:rPr>
              <a:t> Data cleaning and preprocessing are essential to handle issues like noise in the data, missing values, and text normalization.</a:t>
            </a:r>
          </a:p>
          <a:p>
            <a:pPr algn="l">
              <a:buFont typeface="+mj-lt"/>
              <a:buAutoNum type="arabicPeriod"/>
            </a:pPr>
            <a:r>
              <a:rPr lang="en-US" b="1" i="0" dirty="0">
                <a:solidFill>
                  <a:srgbClr val="374151"/>
                </a:solidFill>
                <a:effectLst/>
                <a:latin typeface="Söhne"/>
              </a:rPr>
              <a:t>Feature Engineering:</a:t>
            </a:r>
            <a:r>
              <a:rPr lang="en-US" b="0" i="0" dirty="0">
                <a:solidFill>
                  <a:srgbClr val="374151"/>
                </a:solidFill>
                <a:effectLst/>
                <a:latin typeface="Söhne"/>
              </a:rPr>
              <a:t> In NLP, feature engineering involves turning text data into numerical representations (e.g., word embeddings, TF-IDF vectors) that machine learning models can work with.</a:t>
            </a:r>
          </a:p>
          <a:p>
            <a:pPr algn="l">
              <a:buFont typeface="+mj-lt"/>
              <a:buAutoNum type="arabicPeriod"/>
            </a:pPr>
            <a:r>
              <a:rPr lang="en-US" b="1" i="0" dirty="0">
                <a:solidFill>
                  <a:srgbClr val="374151"/>
                </a:solidFill>
                <a:effectLst/>
                <a:latin typeface="Söhne"/>
              </a:rPr>
              <a:t>Model Architecture:</a:t>
            </a:r>
            <a:r>
              <a:rPr lang="en-US" b="0" i="0" dirty="0">
                <a:solidFill>
                  <a:srgbClr val="374151"/>
                </a:solidFill>
                <a:effectLst/>
                <a:latin typeface="Söhne"/>
              </a:rPr>
              <a:t> Choose an appropriate model architecture, whether it's a recurrent neural network (RNN), LSTM, transformer, or a combination of these. The choice depends on the complexity of the chatbot and the available computational resources.</a:t>
            </a:r>
          </a:p>
          <a:p>
            <a:endParaRPr lang="en-IN" dirty="0"/>
          </a:p>
        </p:txBody>
      </p:sp>
    </p:spTree>
    <p:extLst>
      <p:ext uri="{BB962C8B-B14F-4D97-AF65-F5344CB8AC3E}">
        <p14:creationId xmlns:p14="http://schemas.microsoft.com/office/powerpoint/2010/main" val="1297540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0546B-FBA6-ADC1-AD14-D4DC484CDD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64466C5-15CC-EFCD-9AB2-44D1A0780894}"/>
              </a:ext>
            </a:extLst>
          </p:cNvPr>
          <p:cNvSpPr>
            <a:spLocks noGrp="1"/>
          </p:cNvSpPr>
          <p:nvPr>
            <p:ph idx="1"/>
          </p:nvPr>
        </p:nvSpPr>
        <p:spPr/>
        <p:txBody>
          <a:bodyPr>
            <a:normAutofit fontScale="92500" lnSpcReduction="10000"/>
          </a:bodyPr>
          <a:lstStyle/>
          <a:p>
            <a:pPr marL="0" indent="0" algn="l">
              <a:buNone/>
            </a:pPr>
            <a:r>
              <a:rPr lang="en-US" b="1" i="0" dirty="0">
                <a:solidFill>
                  <a:srgbClr val="374151"/>
                </a:solidFill>
                <a:effectLst/>
                <a:latin typeface="Söhne"/>
              </a:rPr>
              <a:t>5. Training:</a:t>
            </a:r>
            <a:r>
              <a:rPr lang="en-US" b="0" i="0" dirty="0">
                <a:solidFill>
                  <a:srgbClr val="374151"/>
                </a:solidFill>
                <a:effectLst/>
                <a:latin typeface="Söhne"/>
              </a:rPr>
              <a:t> Train the model on the prepared dataset. This involves optimizing model parameters to minimize a defined loss function, such as cross-entropy for text generation tasks.</a:t>
            </a:r>
          </a:p>
          <a:p>
            <a:pPr marL="0" indent="0" algn="l">
              <a:buNone/>
            </a:pPr>
            <a:r>
              <a:rPr lang="en-US" b="1" i="0" dirty="0">
                <a:solidFill>
                  <a:srgbClr val="374151"/>
                </a:solidFill>
                <a:effectLst/>
                <a:latin typeface="Söhne"/>
              </a:rPr>
              <a:t>6. Hyperparameter Tuning:</a:t>
            </a:r>
            <a:r>
              <a:rPr lang="en-US" b="0" i="0" dirty="0">
                <a:solidFill>
                  <a:srgbClr val="374151"/>
                </a:solidFill>
                <a:effectLst/>
                <a:latin typeface="Söhne"/>
              </a:rPr>
              <a:t> Experiment with different hyperparameters like learning rates, batch sizes, and model sizes to find the best-performing configuration.</a:t>
            </a:r>
          </a:p>
          <a:p>
            <a:pPr algn="l"/>
            <a:r>
              <a:rPr lang="en-US" b="1" i="0" dirty="0">
                <a:solidFill>
                  <a:srgbClr val="374151"/>
                </a:solidFill>
                <a:effectLst/>
                <a:latin typeface="Söhne"/>
              </a:rPr>
              <a:t>Evaluation Metrics:</a:t>
            </a:r>
            <a:endParaRPr lang="en-US" b="0" i="0" dirty="0">
              <a:solidFill>
                <a:srgbClr val="374151"/>
              </a:solidFill>
              <a:effectLst/>
              <a:latin typeface="Söhne"/>
            </a:endParaRPr>
          </a:p>
          <a:p>
            <a:pPr algn="l">
              <a:buFont typeface="Wingdings" panose="05000000000000000000" pitchFamily="2" charset="2"/>
              <a:buChar char="Ø"/>
            </a:pPr>
            <a:r>
              <a:rPr lang="en-US" b="1" i="0" dirty="0">
                <a:solidFill>
                  <a:srgbClr val="374151"/>
                </a:solidFill>
                <a:effectLst/>
                <a:latin typeface="Söhne"/>
              </a:rPr>
              <a:t>Perplexity:</a:t>
            </a:r>
            <a:r>
              <a:rPr lang="en-US" b="0" i="0" dirty="0">
                <a:solidFill>
                  <a:srgbClr val="374151"/>
                </a:solidFill>
                <a:effectLst/>
                <a:latin typeface="Söhne"/>
              </a:rPr>
              <a:t> Perplexity is commonly used to evaluate the language model's ability to predict the next word in a sequence. Lower perplexity indicates better performance.</a:t>
            </a:r>
          </a:p>
          <a:p>
            <a:pPr>
              <a:buFont typeface="Wingdings" panose="05000000000000000000" pitchFamily="2" charset="2"/>
              <a:buChar char="Ø"/>
            </a:pPr>
            <a:r>
              <a:rPr lang="en-US" b="1" i="0" dirty="0">
                <a:solidFill>
                  <a:srgbClr val="374151"/>
                </a:solidFill>
                <a:effectLst/>
                <a:latin typeface="Söhne"/>
              </a:rPr>
              <a:t>BLEU Score:</a:t>
            </a:r>
            <a:r>
              <a:rPr lang="en-US" b="0" i="0" dirty="0">
                <a:solidFill>
                  <a:srgbClr val="374151"/>
                </a:solidFill>
                <a:effectLst/>
                <a:latin typeface="Söhne"/>
              </a:rPr>
              <a:t> The BLEU score measures the similarity between the model-generated text and reference text. It's widely used in machine translation but can be adapted for chatbots to assess the quality of responses.</a:t>
            </a:r>
          </a:p>
          <a:p>
            <a:pPr>
              <a:buFont typeface="Wingdings" panose="05000000000000000000" pitchFamily="2" charset="2"/>
              <a:buChar char="Ø"/>
            </a:pPr>
            <a:r>
              <a:rPr lang="en-US" b="1" i="0" dirty="0">
                <a:solidFill>
                  <a:srgbClr val="374151"/>
                </a:solidFill>
                <a:effectLst/>
                <a:latin typeface="Söhne"/>
              </a:rPr>
              <a:t>ROUGE Score:</a:t>
            </a:r>
            <a:r>
              <a:rPr lang="en-US" b="0" i="0" dirty="0">
                <a:solidFill>
                  <a:srgbClr val="374151"/>
                </a:solidFill>
                <a:effectLst/>
                <a:latin typeface="Söhne"/>
              </a:rPr>
              <a:t> ROUGE evaluates the quality of the model's responses by measuring overlap in n-grams between the generated and reference text. ROUGE is often used for text summarization and dialogue systems.</a:t>
            </a:r>
          </a:p>
          <a:p>
            <a:endParaRPr lang="en-IN" dirty="0"/>
          </a:p>
        </p:txBody>
      </p:sp>
    </p:spTree>
    <p:extLst>
      <p:ext uri="{BB962C8B-B14F-4D97-AF65-F5344CB8AC3E}">
        <p14:creationId xmlns:p14="http://schemas.microsoft.com/office/powerpoint/2010/main" val="3383813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832BD2-3194-3E0E-45E5-ABD56F03E54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E588F9B-3356-7867-EFA3-DAD69FDC31D1}"/>
              </a:ext>
            </a:extLst>
          </p:cNvPr>
          <p:cNvSpPr>
            <a:spLocks noGrp="1"/>
          </p:cNvSpPr>
          <p:nvPr>
            <p:ph idx="1"/>
          </p:nvPr>
        </p:nvSpPr>
        <p:spPr>
          <a:xfrm>
            <a:off x="677334" y="2160589"/>
            <a:ext cx="8596668" cy="3880773"/>
          </a:xfrm>
        </p:spPr>
        <p:txBody>
          <a:bodyPr>
            <a:normAutofit lnSpcReduction="10000"/>
          </a:bodyPr>
          <a:lstStyle/>
          <a:p>
            <a:r>
              <a:rPr lang="en-US" dirty="0"/>
              <a:t>F1 Score: In the context of chatbots, the F1 score can be used to assess the model's performance in intent classification or named entity recognition tasks.</a:t>
            </a:r>
          </a:p>
          <a:p>
            <a:r>
              <a:rPr lang="en-US" dirty="0"/>
              <a:t>User Satisfaction Metrics: Ultimately, a chatbot's success is determined by user satisfaction. Collect user feedback and ratings to understand how well the chatbot meets user needs and expectations.</a:t>
            </a:r>
          </a:p>
          <a:p>
            <a:r>
              <a:rPr lang="en-US" dirty="0"/>
              <a:t>Human Evaluation: Conduct human evaluations where human judges assess the quality of chatbot responses. This provides qualitative insights into the chatbot's performance.</a:t>
            </a:r>
          </a:p>
          <a:p>
            <a:r>
              <a:rPr lang="en-US" dirty="0"/>
              <a:t>The choice of algorithm, model training, and evaluation metrics should align with the specific goals of the chatbot, the available data, and the desired user experience. Continuous monitoring and iterative improvements are crucial for chatbot development.</a:t>
            </a:r>
          </a:p>
          <a:p>
            <a:endParaRPr lang="en-IN" dirty="0"/>
          </a:p>
        </p:txBody>
      </p:sp>
    </p:spTree>
    <p:extLst>
      <p:ext uri="{BB962C8B-B14F-4D97-AF65-F5344CB8AC3E}">
        <p14:creationId xmlns:p14="http://schemas.microsoft.com/office/powerpoint/2010/main" val="110913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302E0-18DB-AA2E-7915-1B29BADEAFC5}"/>
              </a:ext>
            </a:extLst>
          </p:cNvPr>
          <p:cNvSpPr>
            <a:spLocks noGrp="1"/>
          </p:cNvSpPr>
          <p:nvPr>
            <p:ph type="title"/>
          </p:nvPr>
        </p:nvSpPr>
        <p:spPr/>
        <p:txBody>
          <a:bodyPr/>
          <a:lstStyle/>
          <a:p>
            <a:r>
              <a:rPr lang="en-US" dirty="0"/>
              <a:t>CHATTERBOT USING PYTHON</a:t>
            </a:r>
            <a:endParaRPr lang="en-IN" dirty="0"/>
          </a:p>
        </p:txBody>
      </p:sp>
      <p:sp>
        <p:nvSpPr>
          <p:cNvPr id="4" name="Text Placeholder 3">
            <a:extLst>
              <a:ext uri="{FF2B5EF4-FFF2-40B4-BE49-F238E27FC236}">
                <a16:creationId xmlns:a16="http://schemas.microsoft.com/office/drawing/2014/main" id="{52F0A793-6C27-820F-30FB-9AB815ED97FC}"/>
              </a:ext>
            </a:extLst>
          </p:cNvPr>
          <p:cNvSpPr>
            <a:spLocks noGrp="1"/>
          </p:cNvSpPr>
          <p:nvPr>
            <p:ph type="body" sz="half" idx="2"/>
          </p:nvPr>
        </p:nvSpPr>
        <p:spPr/>
        <p:txBody>
          <a:bodyPr/>
          <a:lstStyle/>
          <a:p>
            <a:endParaRPr lang="en-IN" dirty="0"/>
          </a:p>
        </p:txBody>
      </p:sp>
      <p:pic>
        <p:nvPicPr>
          <p:cNvPr id="6146" name="Picture 2" descr="ChatterBot: Build a Chatbot With Python – Real Python">
            <a:extLst>
              <a:ext uri="{FF2B5EF4-FFF2-40B4-BE49-F238E27FC236}">
                <a16:creationId xmlns:a16="http://schemas.microsoft.com/office/drawing/2014/main" id="{38AD669F-C097-2D0B-1187-901AA299E1DE}"/>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0065" b="1006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5668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6A371-2DDA-6F3D-E7DE-29AF285A1478}"/>
              </a:ext>
            </a:extLst>
          </p:cNvPr>
          <p:cNvSpPr>
            <a:spLocks noGrp="1"/>
          </p:cNvSpPr>
          <p:nvPr>
            <p:ph type="title"/>
          </p:nvPr>
        </p:nvSpPr>
        <p:spPr/>
        <p:txBody>
          <a:bodyPr/>
          <a:lstStyle/>
          <a:p>
            <a:endParaRPr lang="en-IN"/>
          </a:p>
        </p:txBody>
      </p:sp>
      <p:sp>
        <p:nvSpPr>
          <p:cNvPr id="4" name="Text Placeholder 3">
            <a:extLst>
              <a:ext uri="{FF2B5EF4-FFF2-40B4-BE49-F238E27FC236}">
                <a16:creationId xmlns:a16="http://schemas.microsoft.com/office/drawing/2014/main" id="{424E4DDA-F9C0-40EC-09E7-66807E098DDB}"/>
              </a:ext>
            </a:extLst>
          </p:cNvPr>
          <p:cNvSpPr>
            <a:spLocks noGrp="1"/>
          </p:cNvSpPr>
          <p:nvPr>
            <p:ph type="body" sz="half" idx="2"/>
          </p:nvPr>
        </p:nvSpPr>
        <p:spPr/>
        <p:txBody>
          <a:bodyPr/>
          <a:lstStyle/>
          <a:p>
            <a:endParaRPr lang="en-IN"/>
          </a:p>
        </p:txBody>
      </p:sp>
      <p:pic>
        <p:nvPicPr>
          <p:cNvPr id="7170" name="Picture 2" descr="Chatbot Development Tips and Considerations">
            <a:extLst>
              <a:ext uri="{FF2B5EF4-FFF2-40B4-BE49-F238E27FC236}">
                <a16:creationId xmlns:a16="http://schemas.microsoft.com/office/drawing/2014/main" id="{C73A248E-36DA-06D0-F6E3-BB040FB98EA6}"/>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6393" b="16393"/>
          <a:stretch>
            <a:fillRect/>
          </a:stretch>
        </p:blipFill>
        <p:spPr bwMode="auto">
          <a:xfrm>
            <a:off x="250614" y="477520"/>
            <a:ext cx="8596668" cy="3845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2218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1E056-0658-6BD4-F38B-A97D8DE9148B}"/>
              </a:ext>
            </a:extLst>
          </p:cNvPr>
          <p:cNvSpPr>
            <a:spLocks noGrp="1"/>
          </p:cNvSpPr>
          <p:nvPr>
            <p:ph type="title"/>
          </p:nvPr>
        </p:nvSpPr>
        <p:spPr/>
        <p:txBody>
          <a:bodyPr/>
          <a:lstStyle/>
          <a:p>
            <a:r>
              <a:rPr lang="en-US" dirty="0"/>
              <a:t>PROBLEM DEFINITION</a:t>
            </a:r>
            <a:endParaRPr lang="en-IN" dirty="0"/>
          </a:p>
        </p:txBody>
      </p:sp>
      <p:pic>
        <p:nvPicPr>
          <p:cNvPr id="4" name="Content Placeholder 3">
            <a:extLst>
              <a:ext uri="{FF2B5EF4-FFF2-40B4-BE49-F238E27FC236}">
                <a16:creationId xmlns:a16="http://schemas.microsoft.com/office/drawing/2014/main" id="{905987D5-84D6-63C0-70F2-B63298BED179}"/>
              </a:ext>
            </a:extLst>
          </p:cNvPr>
          <p:cNvPicPr>
            <a:picLocks noGrp="1" noChangeAspect="1" noChangeArrowheads="1"/>
          </p:cNvPicPr>
          <p:nvPr>
            <p:ph idx="1"/>
          </p:nvPr>
        </p:nvPicPr>
        <p:blipFill>
          <a:blip r:embed="rId2"/>
          <a:stretch>
            <a:fillRect/>
          </a:stretch>
        </p:blipFill>
        <p:spPr bwMode="auto">
          <a:xfrm>
            <a:off x="1326776" y="2187388"/>
            <a:ext cx="7279342" cy="3388659"/>
          </a:xfrm>
          <a:prstGeom prst="rect">
            <a:avLst/>
          </a:prstGeom>
          <a:noFill/>
          <a:ln w="9525">
            <a:noFill/>
            <a:miter lim="800000"/>
            <a:headEnd/>
            <a:tailEnd/>
          </a:ln>
          <a:effectLst/>
        </p:spPr>
      </p:pic>
    </p:spTree>
    <p:extLst>
      <p:ext uri="{BB962C8B-B14F-4D97-AF65-F5344CB8AC3E}">
        <p14:creationId xmlns:p14="http://schemas.microsoft.com/office/powerpoint/2010/main" val="3781835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ADD37-7E4D-92CC-FC64-3B5B0F9D367F}"/>
              </a:ext>
            </a:extLst>
          </p:cNvPr>
          <p:cNvSpPr>
            <a:spLocks noGrp="1"/>
          </p:cNvSpPr>
          <p:nvPr>
            <p:ph type="title"/>
          </p:nvPr>
        </p:nvSpPr>
        <p:spPr/>
        <p:txBody>
          <a:bodyPr/>
          <a:lstStyle/>
          <a:p>
            <a:r>
              <a:rPr lang="en-US" dirty="0"/>
              <a:t>OBJECTIVES</a:t>
            </a:r>
            <a:endParaRPr lang="en-IN" dirty="0"/>
          </a:p>
        </p:txBody>
      </p:sp>
      <p:pic>
        <p:nvPicPr>
          <p:cNvPr id="4" name="Content Placeholder 3">
            <a:extLst>
              <a:ext uri="{FF2B5EF4-FFF2-40B4-BE49-F238E27FC236}">
                <a16:creationId xmlns:a16="http://schemas.microsoft.com/office/drawing/2014/main" id="{301B5D1B-DA0D-D4EA-2761-7CA56F070E68}"/>
              </a:ext>
            </a:extLst>
          </p:cNvPr>
          <p:cNvPicPr>
            <a:picLocks noGrp="1" noChangeAspect="1" noChangeArrowheads="1"/>
          </p:cNvPicPr>
          <p:nvPr>
            <p:ph idx="1"/>
          </p:nvPr>
        </p:nvPicPr>
        <p:blipFill>
          <a:blip r:embed="rId2"/>
          <a:srcRect/>
          <a:stretch>
            <a:fillRect/>
          </a:stretch>
        </p:blipFill>
        <p:spPr bwMode="auto">
          <a:xfrm>
            <a:off x="1237129" y="1604682"/>
            <a:ext cx="7180730" cy="4437343"/>
          </a:xfrm>
          <a:prstGeom prst="rect">
            <a:avLst/>
          </a:prstGeom>
          <a:noFill/>
          <a:ln w="9525">
            <a:noFill/>
            <a:miter lim="800000"/>
            <a:headEnd/>
            <a:tailEnd/>
          </a:ln>
          <a:effectLst/>
        </p:spPr>
      </p:pic>
    </p:spTree>
    <p:extLst>
      <p:ext uri="{BB962C8B-B14F-4D97-AF65-F5344CB8AC3E}">
        <p14:creationId xmlns:p14="http://schemas.microsoft.com/office/powerpoint/2010/main" val="780290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BE0A3-7A02-9593-C284-BE83AD28FEC7}"/>
              </a:ext>
            </a:extLst>
          </p:cNvPr>
          <p:cNvSpPr>
            <a:spLocks noGrp="1"/>
          </p:cNvSpPr>
          <p:nvPr>
            <p:ph type="title"/>
          </p:nvPr>
        </p:nvSpPr>
        <p:spPr/>
        <p:txBody>
          <a:bodyPr/>
          <a:lstStyle/>
          <a:p>
            <a:r>
              <a:rPr lang="en-US" dirty="0"/>
              <a:t>How can we do innovations in chatbot</a:t>
            </a:r>
            <a:endParaRPr lang="en-IN" dirty="0"/>
          </a:p>
        </p:txBody>
      </p:sp>
      <p:sp>
        <p:nvSpPr>
          <p:cNvPr id="4" name="Content Placeholder 2">
            <a:extLst>
              <a:ext uri="{FF2B5EF4-FFF2-40B4-BE49-F238E27FC236}">
                <a16:creationId xmlns:a16="http://schemas.microsoft.com/office/drawing/2014/main" id="{7EA40941-81D7-B85D-DDA3-333E74FE3D47}"/>
              </a:ext>
            </a:extLst>
          </p:cNvPr>
          <p:cNvSpPr>
            <a:spLocks noGrp="1"/>
          </p:cNvSpPr>
          <p:nvPr>
            <p:ph idx="1"/>
          </p:nvPr>
        </p:nvSpPr>
        <p:spPr>
          <a:xfrm>
            <a:off x="677334" y="1703295"/>
            <a:ext cx="8596668" cy="4338068"/>
          </a:xfrm>
          <a:prstGeom prst="rect">
            <a:avLst/>
          </a:prstGeom>
        </p:spPr>
        <p:txBody>
          <a:bodyPr vert="horz" lIns="91440" tIns="45720" rIns="91440" bIns="45720" rtlCol="0" anchor="t">
            <a:normAutofit fontScale="92500"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z="1800" b="0" i="0" dirty="0">
                <a:solidFill>
                  <a:srgbClr val="374151"/>
                </a:solidFill>
                <a:effectLst/>
                <a:latin typeface="Söhne"/>
              </a:rPr>
              <a:t>Innovating with chatbots in Python involves incorporating advanced features, technologies, or approaches to enhance the user experience and functionality. Here's a step-by-step guide on how you can implement innovations with a chatbot in Python: </a:t>
            </a:r>
          </a:p>
          <a:p>
            <a:pPr algn="l">
              <a:buFont typeface="+mj-lt"/>
              <a:buAutoNum type="arabicPeriod"/>
            </a:pPr>
            <a:r>
              <a:rPr lang="en-US" sz="1900" b="1" i="0" dirty="0">
                <a:solidFill>
                  <a:srgbClr val="374151"/>
                </a:solidFill>
                <a:effectLst/>
                <a:latin typeface="Söhne"/>
              </a:rPr>
              <a:t>Define Objectives:</a:t>
            </a:r>
          </a:p>
          <a:p>
            <a:r>
              <a:rPr lang="en-US" sz="1800" dirty="0">
                <a:solidFill>
                  <a:srgbClr val="374151"/>
                </a:solidFill>
                <a:latin typeface="Söhne"/>
              </a:rPr>
              <a:t>           </a:t>
            </a:r>
            <a:r>
              <a:rPr lang="en-US" sz="1800" b="0" i="0" dirty="0">
                <a:solidFill>
                  <a:srgbClr val="374151"/>
                </a:solidFill>
                <a:effectLst/>
                <a:latin typeface="Söhne"/>
              </a:rPr>
              <a:t>Clearly outline the goals and objectives of your chatbot. Understand the specific problems it aims to solve or the tasks it should perform.</a:t>
            </a:r>
            <a:endParaRPr lang="en-US" sz="1800" dirty="0">
              <a:solidFill>
                <a:srgbClr val="374151"/>
              </a:solidFill>
              <a:latin typeface="Söhne"/>
            </a:endParaRPr>
          </a:p>
          <a:p>
            <a:pPr marL="0" indent="0">
              <a:buNone/>
            </a:pPr>
            <a:r>
              <a:rPr lang="en-US" sz="1900" b="1" i="0" dirty="0">
                <a:solidFill>
                  <a:srgbClr val="374151"/>
                </a:solidFill>
                <a:effectLst/>
                <a:latin typeface="Söhne"/>
              </a:rPr>
              <a:t>2 . Select a Framework or Library:</a:t>
            </a:r>
            <a:endParaRPr lang="en-US" sz="1900" b="0" i="0" dirty="0">
              <a:solidFill>
                <a:srgbClr val="374151"/>
              </a:solidFill>
              <a:effectLst/>
              <a:latin typeface="Söhne"/>
            </a:endParaRPr>
          </a:p>
          <a:p>
            <a:pPr lvl="1"/>
            <a:r>
              <a:rPr lang="en-US" sz="1900" b="0" i="0" dirty="0">
                <a:solidFill>
                  <a:srgbClr val="374151"/>
                </a:solidFill>
                <a:effectLst/>
                <a:latin typeface="Söhne"/>
              </a:rPr>
              <a:t>Choose a suitable Python framework or library for building your chatbot. Popular choices include </a:t>
            </a:r>
            <a:r>
              <a:rPr lang="en-US" sz="1900" b="0" i="0" dirty="0" err="1">
                <a:solidFill>
                  <a:srgbClr val="374151"/>
                </a:solidFill>
                <a:effectLst/>
                <a:latin typeface="Söhne"/>
              </a:rPr>
              <a:t>ChatterBot</a:t>
            </a:r>
            <a:r>
              <a:rPr lang="en-US" sz="1900" b="0" i="0" dirty="0">
                <a:solidFill>
                  <a:srgbClr val="374151"/>
                </a:solidFill>
                <a:effectLst/>
                <a:latin typeface="Söhne"/>
              </a:rPr>
              <a:t>, Rasa, and NLTK.</a:t>
            </a:r>
          </a:p>
          <a:p>
            <a:pPr marL="0" indent="0">
              <a:buNone/>
            </a:pPr>
            <a:r>
              <a:rPr lang="en-US" sz="1900" b="1" i="0" dirty="0">
                <a:solidFill>
                  <a:srgbClr val="374151"/>
                </a:solidFill>
                <a:effectLst/>
                <a:latin typeface="Söhne"/>
              </a:rPr>
              <a:t>3 . Implement Natural Language Processing (NLP):</a:t>
            </a:r>
            <a:endParaRPr lang="en-US" sz="1900" b="0" i="0" dirty="0">
              <a:solidFill>
                <a:srgbClr val="374151"/>
              </a:solidFill>
              <a:effectLst/>
              <a:latin typeface="Söhne"/>
            </a:endParaRPr>
          </a:p>
          <a:p>
            <a:pPr lvl="1"/>
            <a:r>
              <a:rPr lang="en-US" sz="1900" b="0" i="0" dirty="0">
                <a:solidFill>
                  <a:srgbClr val="374151"/>
                </a:solidFill>
                <a:effectLst/>
                <a:latin typeface="Söhne"/>
              </a:rPr>
              <a:t>Enhance the chatbot's ability to understand and generate human-like responses by implementing advanced NLP techniques. Utilize pre-trained models like </a:t>
            </a:r>
            <a:r>
              <a:rPr lang="en-US" sz="1900" b="0" i="0" dirty="0" err="1">
                <a:solidFill>
                  <a:srgbClr val="374151"/>
                </a:solidFill>
                <a:effectLst/>
                <a:latin typeface="Söhne"/>
              </a:rPr>
              <a:t>spaCy</a:t>
            </a:r>
            <a:r>
              <a:rPr lang="en-US" sz="1900" b="0" i="0" dirty="0">
                <a:solidFill>
                  <a:srgbClr val="374151"/>
                </a:solidFill>
                <a:effectLst/>
                <a:latin typeface="Söhne"/>
              </a:rPr>
              <a:t>, BERT, or GPT.</a:t>
            </a:r>
          </a:p>
          <a:p>
            <a:pPr algn="l">
              <a:buFont typeface="Wingdings" panose="05000000000000000000" pitchFamily="2" charset="2"/>
              <a:buChar char="v"/>
            </a:pPr>
            <a:endParaRPr lang="en-US" sz="1800" dirty="0">
              <a:solidFill>
                <a:srgbClr val="374151"/>
              </a:solidFill>
              <a:latin typeface="Söhne"/>
            </a:endParaRPr>
          </a:p>
        </p:txBody>
      </p:sp>
    </p:spTree>
    <p:extLst>
      <p:ext uri="{BB962C8B-B14F-4D97-AF65-F5344CB8AC3E}">
        <p14:creationId xmlns:p14="http://schemas.microsoft.com/office/powerpoint/2010/main" val="4222291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5D7BA-0B95-5AF4-C64A-CA64783FBFB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E402B2A-4E5A-07D5-E52E-566F6674E6B5}"/>
              </a:ext>
            </a:extLst>
          </p:cNvPr>
          <p:cNvSpPr>
            <a:spLocks noGrp="1"/>
          </p:cNvSpPr>
          <p:nvPr>
            <p:ph idx="1"/>
          </p:nvPr>
        </p:nvSpPr>
        <p:spPr>
          <a:xfrm>
            <a:off x="677334" y="1308847"/>
            <a:ext cx="8596668" cy="4732515"/>
          </a:xfrm>
        </p:spPr>
        <p:txBody>
          <a:bodyPr/>
          <a:lstStyle/>
          <a:p>
            <a:endParaRPr lang="en-IN" dirty="0"/>
          </a:p>
        </p:txBody>
      </p:sp>
      <p:sp>
        <p:nvSpPr>
          <p:cNvPr id="4" name="Title 1">
            <a:extLst>
              <a:ext uri="{FF2B5EF4-FFF2-40B4-BE49-F238E27FC236}">
                <a16:creationId xmlns:a16="http://schemas.microsoft.com/office/drawing/2014/main" id="{B58552B3-8928-BD67-DEF5-17BEB839AC80}"/>
              </a:ext>
            </a:extLst>
          </p:cNvPr>
          <p:cNvSpPr>
            <a:spLocks noGrp="1"/>
          </p:cNvSpPr>
          <p:nvPr/>
        </p:nvSpPr>
        <p:spPr>
          <a:xfrm>
            <a:off x="1295402" y="872173"/>
            <a:ext cx="7481046" cy="147884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a:p>
        </p:txBody>
      </p:sp>
      <p:sp>
        <p:nvSpPr>
          <p:cNvPr id="5" name="Content Placeholder 2">
            <a:extLst>
              <a:ext uri="{FF2B5EF4-FFF2-40B4-BE49-F238E27FC236}">
                <a16:creationId xmlns:a16="http://schemas.microsoft.com/office/drawing/2014/main" id="{1FD88905-7E19-E3A7-0D39-ECFA4D4B0990}"/>
              </a:ext>
            </a:extLst>
          </p:cNvPr>
          <p:cNvSpPr>
            <a:spLocks noGrp="1"/>
          </p:cNvSpPr>
          <p:nvPr/>
        </p:nvSpPr>
        <p:spPr>
          <a:xfrm>
            <a:off x="1295401" y="2277035"/>
            <a:ext cx="7481046" cy="3764327"/>
          </a:xfrm>
          <a:prstGeom prst="rect">
            <a:avLst/>
          </a:prstGeom>
        </p:spPr>
        <p:txBody>
          <a:bodyPr vert="horz" lIns="91440" tIns="45720" rIns="91440" bIns="45720" rtlCol="0" anchor="t">
            <a:normAutofit fontScale="85000"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l">
              <a:buNone/>
            </a:pPr>
            <a:r>
              <a:rPr lang="en-US" sz="1800" b="1" i="0" dirty="0">
                <a:solidFill>
                  <a:srgbClr val="374151"/>
                </a:solidFill>
                <a:effectLst/>
                <a:latin typeface="Söhne"/>
              </a:rPr>
              <a:t>5 . Voice Interaction:</a:t>
            </a:r>
            <a:endParaRPr lang="en-US" sz="1800" b="0" i="0" dirty="0">
              <a:solidFill>
                <a:srgbClr val="374151"/>
              </a:solidFill>
              <a:effectLst/>
              <a:latin typeface="Söhne"/>
            </a:endParaRPr>
          </a:p>
          <a:p>
            <a:pPr lvl="1"/>
            <a:r>
              <a:rPr lang="en-US" sz="1800" b="0" i="0" dirty="0">
                <a:solidFill>
                  <a:srgbClr val="374151"/>
                </a:solidFill>
                <a:effectLst/>
                <a:latin typeface="Söhne"/>
              </a:rPr>
              <a:t>Implement speech recognition using libraries like Speech Recognition. Integrate text-to-speech capabilities to enable voice interactions with the chatbot.</a:t>
            </a:r>
          </a:p>
          <a:p>
            <a:pPr marL="0" indent="0" algn="l">
              <a:buNone/>
            </a:pPr>
            <a:r>
              <a:rPr lang="en-US" sz="1800" b="1" i="0" dirty="0">
                <a:solidFill>
                  <a:srgbClr val="374151"/>
                </a:solidFill>
                <a:effectLst/>
                <a:latin typeface="Söhne"/>
              </a:rPr>
              <a:t>6 . Sentiment Analysis:</a:t>
            </a:r>
            <a:endParaRPr lang="en-US" sz="1800" b="0" i="0" dirty="0">
              <a:solidFill>
                <a:srgbClr val="374151"/>
              </a:solidFill>
              <a:effectLst/>
              <a:latin typeface="Söhne"/>
            </a:endParaRPr>
          </a:p>
          <a:p>
            <a:pPr lvl="1"/>
            <a:r>
              <a:rPr lang="en-US" sz="1800" b="0" i="0" dirty="0">
                <a:solidFill>
                  <a:srgbClr val="374151"/>
                </a:solidFill>
                <a:effectLst/>
                <a:latin typeface="Söhne"/>
              </a:rPr>
              <a:t>Use sentiment analysis libraries to gauge the user's emotions during the conversation. Adjust the chatbot's responses based on the detected sentiment</a:t>
            </a:r>
          </a:p>
          <a:p>
            <a:pPr marL="0" indent="0" algn="l">
              <a:buNone/>
            </a:pPr>
            <a:r>
              <a:rPr lang="en-US" sz="1800" b="1" dirty="0">
                <a:solidFill>
                  <a:srgbClr val="374151"/>
                </a:solidFill>
                <a:latin typeface="Söhne"/>
              </a:rPr>
              <a:t>7  </a:t>
            </a:r>
            <a:r>
              <a:rPr lang="en-US" sz="1800" b="1" i="0" dirty="0">
                <a:solidFill>
                  <a:srgbClr val="374151"/>
                </a:solidFill>
                <a:effectLst/>
                <a:latin typeface="Söhne"/>
              </a:rPr>
              <a:t>.Interactive Media and Rich Content:</a:t>
            </a:r>
            <a:endParaRPr lang="en-US" sz="1800" b="0" i="0" dirty="0">
              <a:solidFill>
                <a:srgbClr val="374151"/>
              </a:solidFill>
              <a:effectLst/>
              <a:latin typeface="Söhne"/>
            </a:endParaRPr>
          </a:p>
          <a:p>
            <a:pPr marL="742950" lvl="1" indent="-285750" algn="l">
              <a:buFont typeface="+mj-lt"/>
              <a:buAutoNum type="arabicPeriod"/>
            </a:pPr>
            <a:r>
              <a:rPr lang="en-US" sz="1800" b="0" i="0" dirty="0">
                <a:solidFill>
                  <a:srgbClr val="374151"/>
                </a:solidFill>
                <a:effectLst/>
                <a:latin typeface="Söhne"/>
              </a:rPr>
              <a:t>Enable the chatbot to handle images, videos, and other rich media content. This can enhance user engagement, especially in scenarios where visual communication is important.</a:t>
            </a:r>
          </a:p>
          <a:p>
            <a:pPr marL="0" indent="0" algn="l">
              <a:buNone/>
            </a:pPr>
            <a:r>
              <a:rPr lang="en-US" sz="1800" b="1" dirty="0">
                <a:solidFill>
                  <a:srgbClr val="374151"/>
                </a:solidFill>
                <a:latin typeface="Söhne"/>
              </a:rPr>
              <a:t>8 </a:t>
            </a:r>
            <a:r>
              <a:rPr lang="en-US" sz="1800" b="1" i="0" dirty="0">
                <a:solidFill>
                  <a:srgbClr val="374151"/>
                </a:solidFill>
                <a:effectLst/>
                <a:latin typeface="Söhne"/>
              </a:rPr>
              <a:t>. Educational Chatbot Features:</a:t>
            </a:r>
            <a:endParaRPr lang="en-US" sz="1800" b="0" i="0" dirty="0">
              <a:solidFill>
                <a:srgbClr val="374151"/>
              </a:solidFill>
              <a:effectLst/>
              <a:latin typeface="Söhne"/>
            </a:endParaRPr>
          </a:p>
          <a:p>
            <a:pPr marL="742950" lvl="1" indent="-285750" algn="l">
              <a:buFont typeface="+mj-lt"/>
              <a:buAutoNum type="arabicPeriod"/>
            </a:pPr>
            <a:r>
              <a:rPr lang="en-US" sz="1800" b="0" i="0" dirty="0">
                <a:solidFill>
                  <a:srgbClr val="374151"/>
                </a:solidFill>
                <a:effectLst/>
                <a:latin typeface="Söhne"/>
              </a:rPr>
              <a:t>If your chatbot is for educational purposes, implement features such as answering questions, providing explanations, and offering interactive quizzes</a:t>
            </a:r>
            <a:r>
              <a:rPr lang="en-US" b="0" i="0" dirty="0">
                <a:solidFill>
                  <a:srgbClr val="374151"/>
                </a:solidFill>
                <a:effectLst/>
                <a:latin typeface="Söhne"/>
              </a:rPr>
              <a:t>.</a:t>
            </a:r>
          </a:p>
          <a:p>
            <a:pPr lvl="1"/>
            <a:endParaRPr lang="en-US" sz="1800" b="0" i="0" dirty="0">
              <a:solidFill>
                <a:srgbClr val="374151"/>
              </a:solidFill>
              <a:effectLst/>
              <a:latin typeface="Söhne"/>
            </a:endParaRPr>
          </a:p>
          <a:p>
            <a:pPr lvl="1"/>
            <a:endParaRPr lang="en-US" sz="1800" b="0" i="0" dirty="0">
              <a:solidFill>
                <a:srgbClr val="374151"/>
              </a:solidFill>
              <a:effectLst/>
              <a:latin typeface="Söhne"/>
            </a:endParaRPr>
          </a:p>
          <a:p>
            <a:endParaRPr lang="en-IN" dirty="0"/>
          </a:p>
        </p:txBody>
      </p:sp>
    </p:spTree>
    <p:extLst>
      <p:ext uri="{BB962C8B-B14F-4D97-AF65-F5344CB8AC3E}">
        <p14:creationId xmlns:p14="http://schemas.microsoft.com/office/powerpoint/2010/main" val="1268443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64DEC-1CF5-9089-2997-03C0ADF40077}"/>
              </a:ext>
            </a:extLst>
          </p:cNvPr>
          <p:cNvSpPr>
            <a:spLocks noGrp="1"/>
          </p:cNvSpPr>
          <p:nvPr>
            <p:ph type="title"/>
          </p:nvPr>
        </p:nvSpPr>
        <p:spPr/>
        <p:txBody>
          <a:bodyPr/>
          <a:lstStyle/>
          <a:p>
            <a:r>
              <a:rPr lang="en-US" dirty="0"/>
              <a:t>Development of chatbot            </a:t>
            </a:r>
            <a:br>
              <a:rPr lang="en-US" dirty="0"/>
            </a:br>
            <a:r>
              <a:rPr lang="en-US" dirty="0"/>
              <a:t>                       using python</a:t>
            </a:r>
            <a:endParaRPr lang="en-IN" dirty="0"/>
          </a:p>
        </p:txBody>
      </p:sp>
      <p:sp>
        <p:nvSpPr>
          <p:cNvPr id="3" name="Content Placeholder 2">
            <a:extLst>
              <a:ext uri="{FF2B5EF4-FFF2-40B4-BE49-F238E27FC236}">
                <a16:creationId xmlns:a16="http://schemas.microsoft.com/office/drawing/2014/main" id="{9268D7BB-CEEE-7BCF-004A-3EDEB4C91A70}"/>
              </a:ext>
            </a:extLst>
          </p:cNvPr>
          <p:cNvSpPr>
            <a:spLocks noGrp="1"/>
          </p:cNvSpPr>
          <p:nvPr>
            <p:ph idx="1"/>
          </p:nvPr>
        </p:nvSpPr>
        <p:spPr/>
        <p:txBody>
          <a:bodyPr>
            <a:normAutofit/>
          </a:bodyPr>
          <a:lstStyle/>
          <a:p>
            <a:r>
              <a:rPr lang="en-US" sz="3200" b="0" i="0" dirty="0">
                <a:solidFill>
                  <a:srgbClr val="374151"/>
                </a:solidFill>
                <a:effectLst/>
                <a:latin typeface="Söhne"/>
              </a:rPr>
              <a:t>Developing a chatbot using Python involves several steps, from designing the conversational flow to implementing natural language processing (NLP) and integrating it into your application. Here's a general roadmap to create a simple chatbot using Python:</a:t>
            </a:r>
            <a:endParaRPr lang="en-IN" sz="3200" dirty="0"/>
          </a:p>
        </p:txBody>
      </p:sp>
    </p:spTree>
    <p:extLst>
      <p:ext uri="{BB962C8B-B14F-4D97-AF65-F5344CB8AC3E}">
        <p14:creationId xmlns:p14="http://schemas.microsoft.com/office/powerpoint/2010/main" val="322343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2DAFB-F209-28D8-F86A-7336C2C6B74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2DD8560-80BE-79A2-CF2D-2D757F7D4BE2}"/>
              </a:ext>
            </a:extLst>
          </p:cNvPr>
          <p:cNvSpPr>
            <a:spLocks noGrp="1"/>
          </p:cNvSpPr>
          <p:nvPr>
            <p:ph idx="1"/>
          </p:nvPr>
        </p:nvSpPr>
        <p:spPr>
          <a:xfrm>
            <a:off x="677334" y="2160589"/>
            <a:ext cx="8596668" cy="3980235"/>
          </a:xfrm>
        </p:spPr>
        <p:txBody>
          <a:bodyPr>
            <a:normAutofit fontScale="92500" lnSpcReduction="20000"/>
          </a:bodyPr>
          <a:lstStyle/>
          <a:p>
            <a:pPr algn="l">
              <a:buFont typeface="+mj-lt"/>
              <a:buAutoNum type="arabicPeriod"/>
            </a:pPr>
            <a:r>
              <a:rPr lang="en-US" b="1" i="0" dirty="0">
                <a:solidFill>
                  <a:srgbClr val="374151"/>
                </a:solidFill>
                <a:effectLst/>
                <a:latin typeface="Söhne"/>
              </a:rPr>
              <a:t>Define the Purpose and Use Case</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Determine the goal and functionality of your chatbot. What will it assist users with? What problem will it solve?</a:t>
            </a:r>
          </a:p>
          <a:p>
            <a:pPr algn="l">
              <a:buFont typeface="+mj-lt"/>
              <a:buAutoNum type="arabicPeriod"/>
            </a:pPr>
            <a:r>
              <a:rPr lang="en-US" b="1" i="0" dirty="0">
                <a:solidFill>
                  <a:srgbClr val="374151"/>
                </a:solidFill>
                <a:effectLst/>
                <a:latin typeface="Söhne"/>
              </a:rPr>
              <a:t>Choose a Framework or Library</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Python offers several libraries and frameworks for building chatbots. Popular choices include:</a:t>
            </a:r>
          </a:p>
          <a:p>
            <a:pPr marL="1143000" lvl="2" indent="-228600" algn="l">
              <a:buFont typeface="+mj-lt"/>
              <a:buAutoNum type="arabicPeriod"/>
            </a:pPr>
            <a:r>
              <a:rPr lang="en-US" b="1" i="0" dirty="0">
                <a:solidFill>
                  <a:srgbClr val="374151"/>
                </a:solidFill>
                <a:effectLst/>
                <a:latin typeface="Söhne"/>
              </a:rPr>
              <a:t>NLTK (Natural Language Toolkit)</a:t>
            </a:r>
            <a:r>
              <a:rPr lang="en-US" b="0" i="0" dirty="0">
                <a:solidFill>
                  <a:srgbClr val="374151"/>
                </a:solidFill>
                <a:effectLst/>
                <a:latin typeface="Söhne"/>
              </a:rPr>
              <a:t>: For NLP and text processing.</a:t>
            </a:r>
          </a:p>
          <a:p>
            <a:pPr marL="1143000" lvl="2" indent="-228600" algn="l">
              <a:buFont typeface="+mj-lt"/>
              <a:buAutoNum type="arabicPeriod"/>
            </a:pPr>
            <a:r>
              <a:rPr lang="en-US" b="1" i="0" dirty="0" err="1">
                <a:solidFill>
                  <a:srgbClr val="374151"/>
                </a:solidFill>
                <a:effectLst/>
                <a:latin typeface="Söhne"/>
              </a:rPr>
              <a:t>spaCy</a:t>
            </a:r>
            <a:r>
              <a:rPr lang="en-US" b="0" i="0" dirty="0">
                <a:solidFill>
                  <a:srgbClr val="374151"/>
                </a:solidFill>
                <a:effectLst/>
                <a:latin typeface="Söhne"/>
              </a:rPr>
              <a:t>: Another NLP library.</a:t>
            </a:r>
          </a:p>
          <a:p>
            <a:pPr marL="1143000" lvl="2" indent="-228600" algn="l">
              <a:buFont typeface="+mj-lt"/>
              <a:buAutoNum type="arabicPeriod"/>
            </a:pPr>
            <a:r>
              <a:rPr lang="en-US" b="1" i="0" dirty="0" err="1">
                <a:solidFill>
                  <a:srgbClr val="374151"/>
                </a:solidFill>
                <a:effectLst/>
                <a:latin typeface="Söhne"/>
              </a:rPr>
              <a:t>ChatterBot</a:t>
            </a:r>
            <a:r>
              <a:rPr lang="en-US" b="0" i="0" dirty="0">
                <a:solidFill>
                  <a:srgbClr val="374151"/>
                </a:solidFill>
                <a:effectLst/>
                <a:latin typeface="Söhne"/>
              </a:rPr>
              <a:t>: A Python library that simplifies chatbot development.</a:t>
            </a:r>
          </a:p>
          <a:p>
            <a:pPr marL="1143000" lvl="2" indent="-228600" algn="l">
              <a:buFont typeface="+mj-lt"/>
              <a:buAutoNum type="arabicPeriod"/>
            </a:pPr>
            <a:r>
              <a:rPr lang="en-US" b="1" i="0" dirty="0">
                <a:solidFill>
                  <a:srgbClr val="374151"/>
                </a:solidFill>
                <a:effectLst/>
                <a:latin typeface="Söhne"/>
              </a:rPr>
              <a:t>Rasa</a:t>
            </a:r>
            <a:r>
              <a:rPr lang="en-US" b="0" i="0" dirty="0">
                <a:solidFill>
                  <a:srgbClr val="374151"/>
                </a:solidFill>
                <a:effectLst/>
                <a:latin typeface="Söhne"/>
              </a:rPr>
              <a:t>: An open-source conversational AI platform.</a:t>
            </a:r>
          </a:p>
          <a:p>
            <a:pPr marL="1143000" lvl="2" indent="-228600" algn="l">
              <a:buFont typeface="+mj-lt"/>
              <a:buAutoNum type="arabicPeriod"/>
            </a:pPr>
            <a:r>
              <a:rPr lang="en-US" b="1" i="0" dirty="0" err="1">
                <a:solidFill>
                  <a:srgbClr val="374151"/>
                </a:solidFill>
                <a:effectLst/>
                <a:latin typeface="Söhne"/>
              </a:rPr>
              <a:t>Dialogflow</a:t>
            </a:r>
            <a:r>
              <a:rPr lang="en-US" b="1" i="0" dirty="0">
                <a:solidFill>
                  <a:srgbClr val="374151"/>
                </a:solidFill>
                <a:effectLst/>
                <a:latin typeface="Söhne"/>
              </a:rPr>
              <a:t> or LUIS</a:t>
            </a:r>
            <a:r>
              <a:rPr lang="en-US" b="0" i="0" dirty="0">
                <a:solidFill>
                  <a:srgbClr val="374151"/>
                </a:solidFill>
                <a:effectLst/>
                <a:latin typeface="Söhne"/>
              </a:rPr>
              <a:t>: Platforms that provide NLP and conversation management as a service.</a:t>
            </a:r>
          </a:p>
          <a:p>
            <a:pPr algn="l">
              <a:buFont typeface="+mj-lt"/>
              <a:buAutoNum type="arabicPeriod"/>
            </a:pPr>
            <a:r>
              <a:rPr lang="en-US" b="1" i="0" dirty="0">
                <a:solidFill>
                  <a:srgbClr val="374151"/>
                </a:solidFill>
                <a:effectLst/>
                <a:latin typeface="Söhne"/>
              </a:rPr>
              <a:t>Gather and Prepare Data</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For training your chatbot, you may need a dataset of conversational data or FAQs depending on the use case. Clean and preprocess the data as needed.</a:t>
            </a:r>
          </a:p>
          <a:p>
            <a:endParaRPr lang="en-IN" dirty="0"/>
          </a:p>
        </p:txBody>
      </p:sp>
    </p:spTree>
    <p:extLst>
      <p:ext uri="{BB962C8B-B14F-4D97-AF65-F5344CB8AC3E}">
        <p14:creationId xmlns:p14="http://schemas.microsoft.com/office/powerpoint/2010/main" val="1020025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4601F-3E62-7ADC-25B9-4F38410A10B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343F807-F0DC-2EF0-984F-0077CE4DE8A9}"/>
              </a:ext>
            </a:extLst>
          </p:cNvPr>
          <p:cNvSpPr>
            <a:spLocks noGrp="1"/>
          </p:cNvSpPr>
          <p:nvPr>
            <p:ph idx="1"/>
          </p:nvPr>
        </p:nvSpPr>
        <p:spPr>
          <a:xfrm>
            <a:off x="677334" y="2160589"/>
            <a:ext cx="8596668" cy="4177457"/>
          </a:xfrm>
        </p:spPr>
        <p:txBody>
          <a:bodyPr>
            <a:normAutofit fontScale="77500" lnSpcReduction="20000"/>
          </a:bodyPr>
          <a:lstStyle/>
          <a:p>
            <a:pPr algn="l">
              <a:buFont typeface="+mj-lt"/>
              <a:buAutoNum type="arabicPeriod"/>
            </a:pPr>
            <a:r>
              <a:rPr lang="en-US" b="1" i="0" dirty="0">
                <a:solidFill>
                  <a:srgbClr val="374151"/>
                </a:solidFill>
                <a:effectLst/>
                <a:latin typeface="Söhne"/>
              </a:rPr>
              <a:t>Natural Language Processing (NLP)</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If you're not using a pre-trained chatbot platform, you'll need to implement NLP components. This includes:</a:t>
            </a:r>
          </a:p>
          <a:p>
            <a:pPr marL="1143000" lvl="2" indent="-228600" algn="l">
              <a:buFont typeface="+mj-lt"/>
              <a:buAutoNum type="arabicPeriod"/>
            </a:pPr>
            <a:r>
              <a:rPr lang="en-US" b="0" i="0" dirty="0">
                <a:solidFill>
                  <a:srgbClr val="374151"/>
                </a:solidFill>
                <a:effectLst/>
                <a:latin typeface="Söhne"/>
              </a:rPr>
              <a:t>Tokenization: Breaking text into words or sentences.</a:t>
            </a:r>
          </a:p>
          <a:p>
            <a:pPr marL="1143000" lvl="2" indent="-228600" algn="l">
              <a:buFont typeface="+mj-lt"/>
              <a:buAutoNum type="arabicPeriod"/>
            </a:pPr>
            <a:r>
              <a:rPr lang="en-US" b="0" i="0" dirty="0">
                <a:solidFill>
                  <a:srgbClr val="374151"/>
                </a:solidFill>
                <a:effectLst/>
                <a:latin typeface="Söhne"/>
              </a:rPr>
              <a:t>Named Entity Recognition (NER): Identifying entities like names, places, and dates.</a:t>
            </a:r>
          </a:p>
          <a:p>
            <a:pPr marL="1143000" lvl="2" indent="-228600" algn="l">
              <a:buFont typeface="+mj-lt"/>
              <a:buAutoNum type="arabicPeriod"/>
            </a:pPr>
            <a:r>
              <a:rPr lang="en-US" b="0" i="0" dirty="0">
                <a:solidFill>
                  <a:srgbClr val="374151"/>
                </a:solidFill>
                <a:effectLst/>
                <a:latin typeface="Söhne"/>
              </a:rPr>
              <a:t>Part-of-Speech Tagging: Assigning parts of speech to words.</a:t>
            </a:r>
          </a:p>
          <a:p>
            <a:pPr marL="1143000" lvl="2" indent="-228600" algn="l">
              <a:buFont typeface="+mj-lt"/>
              <a:buAutoNum type="arabicPeriod"/>
            </a:pPr>
            <a:r>
              <a:rPr lang="en-US" b="0" i="0" dirty="0">
                <a:solidFill>
                  <a:srgbClr val="374151"/>
                </a:solidFill>
                <a:effectLst/>
                <a:latin typeface="Söhne"/>
              </a:rPr>
              <a:t>Intent Recognition: Understanding user intentions.</a:t>
            </a:r>
          </a:p>
          <a:p>
            <a:pPr marL="1143000" lvl="2" indent="-228600" algn="l">
              <a:buFont typeface="+mj-lt"/>
              <a:buAutoNum type="arabicPeriod"/>
            </a:pPr>
            <a:r>
              <a:rPr lang="en-US" b="0" i="0" dirty="0">
                <a:solidFill>
                  <a:srgbClr val="374151"/>
                </a:solidFill>
                <a:effectLst/>
                <a:latin typeface="Söhne"/>
              </a:rPr>
              <a:t>Sentiment Analysis: Assessing the sentiment of user input.</a:t>
            </a:r>
          </a:p>
          <a:p>
            <a:pPr algn="l">
              <a:buFont typeface="+mj-lt"/>
              <a:buAutoNum type="arabicPeriod"/>
            </a:pPr>
            <a:r>
              <a:rPr lang="en-US" b="1" i="0" dirty="0">
                <a:solidFill>
                  <a:srgbClr val="374151"/>
                </a:solidFill>
                <a:effectLst/>
                <a:latin typeface="Söhne"/>
              </a:rPr>
              <a:t>Create a Chatbot Interface</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Build a user interface for your chatbot. This could be a web app, mobile app, or a command-line interface.</a:t>
            </a:r>
          </a:p>
          <a:p>
            <a:pPr algn="l">
              <a:buFont typeface="+mj-lt"/>
              <a:buAutoNum type="arabicPeriod"/>
            </a:pPr>
            <a:r>
              <a:rPr lang="en-US" b="1" i="0" dirty="0">
                <a:solidFill>
                  <a:srgbClr val="374151"/>
                </a:solidFill>
                <a:effectLst/>
                <a:latin typeface="Söhne"/>
              </a:rPr>
              <a:t>Chatbot Logic</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Implement the logic that guides the conversation. This typically includes handling greetings, user queries, and responses.</a:t>
            </a:r>
          </a:p>
          <a:p>
            <a:pPr algn="l">
              <a:buFont typeface="+mj-lt"/>
              <a:buAutoNum type="arabicPeriod"/>
            </a:pPr>
            <a:r>
              <a:rPr lang="en-US" b="1" i="0" dirty="0">
                <a:solidFill>
                  <a:srgbClr val="374151"/>
                </a:solidFill>
                <a:effectLst/>
                <a:latin typeface="Söhne"/>
              </a:rPr>
              <a:t>Train the Chatbot</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If you're using a library like </a:t>
            </a:r>
            <a:r>
              <a:rPr lang="en-US" b="0" i="0" dirty="0" err="1">
                <a:solidFill>
                  <a:srgbClr val="374151"/>
                </a:solidFill>
                <a:effectLst/>
                <a:latin typeface="Söhne"/>
              </a:rPr>
              <a:t>ChatterBot</a:t>
            </a:r>
            <a:r>
              <a:rPr lang="en-US" b="0" i="0" dirty="0">
                <a:solidFill>
                  <a:srgbClr val="374151"/>
                </a:solidFill>
                <a:effectLst/>
                <a:latin typeface="Söhne"/>
              </a:rPr>
              <a:t>, you can train your bot on your prepared dataset. For custom NLP solutions, train your models using the prepared data.</a:t>
            </a:r>
          </a:p>
          <a:p>
            <a:endParaRPr lang="en-IN" dirty="0"/>
          </a:p>
        </p:txBody>
      </p:sp>
      <p:sp>
        <p:nvSpPr>
          <p:cNvPr id="4" name="Content Placeholder 2">
            <a:extLst>
              <a:ext uri="{FF2B5EF4-FFF2-40B4-BE49-F238E27FC236}">
                <a16:creationId xmlns:a16="http://schemas.microsoft.com/office/drawing/2014/main" id="{899B8F0A-455E-B00A-B21C-F4030FAF3A75}"/>
              </a:ext>
            </a:extLst>
          </p:cNvPr>
          <p:cNvSpPr txBox="1">
            <a:spLocks/>
          </p:cNvSpPr>
          <p:nvPr/>
        </p:nvSpPr>
        <p:spPr>
          <a:xfrm>
            <a:off x="677334" y="2187483"/>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IN" dirty="0"/>
          </a:p>
        </p:txBody>
      </p:sp>
    </p:spTree>
    <p:extLst>
      <p:ext uri="{BB962C8B-B14F-4D97-AF65-F5344CB8AC3E}">
        <p14:creationId xmlns:p14="http://schemas.microsoft.com/office/powerpoint/2010/main" val="90700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36</TotalTime>
  <Words>1912</Words>
  <Application>Microsoft Office PowerPoint</Application>
  <PresentationFormat>Widescreen</PresentationFormat>
  <Paragraphs>106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Söhne</vt:lpstr>
      <vt:lpstr>Trebuchet MS</vt:lpstr>
      <vt:lpstr>Wingdings</vt:lpstr>
      <vt:lpstr>Wingdings 3</vt:lpstr>
      <vt:lpstr>Facet</vt:lpstr>
      <vt:lpstr>PowerPoint Presentation</vt:lpstr>
      <vt:lpstr>PowerPoint Presentation</vt:lpstr>
      <vt:lpstr>PROBLEM DEFINITION</vt:lpstr>
      <vt:lpstr>OBJECTIVES</vt:lpstr>
      <vt:lpstr>How can we do innovations in chatbot</vt:lpstr>
      <vt:lpstr>PowerPoint Presentation</vt:lpstr>
      <vt:lpstr>Development of chatbot                                    using python</vt:lpstr>
      <vt:lpstr>PowerPoint Presentation</vt:lpstr>
      <vt:lpstr>PowerPoint Presentation</vt:lpstr>
      <vt:lpstr>PowerPoint Presentation</vt:lpstr>
      <vt:lpstr>ANALYZING DATASETS USING PYTHON </vt:lpstr>
      <vt:lpstr>DATASET FOR DEVELOPING CHATBOT USING PYTHON</vt:lpstr>
      <vt:lpstr>PowerPoint Presentation</vt:lpstr>
      <vt:lpstr>MACHINE LEARNING ALGORITHM :</vt:lpstr>
      <vt:lpstr>PowerPoint Presentation</vt:lpstr>
      <vt:lpstr>PowerPoint Presentation</vt:lpstr>
      <vt:lpstr>PowerPoint Presentation</vt:lpstr>
      <vt:lpstr>PowerPoint Presentation</vt:lpstr>
      <vt:lpstr>CHATTERBOT USING 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Piriyadharshini E</dc:creator>
  <cp:lastModifiedBy>Piriyadharshini E</cp:lastModifiedBy>
  <cp:revision>1</cp:revision>
  <dcterms:created xsi:type="dcterms:W3CDTF">2023-10-29T11:17:54Z</dcterms:created>
  <dcterms:modified xsi:type="dcterms:W3CDTF">2023-10-29T11:54:36Z</dcterms:modified>
</cp:coreProperties>
</file>