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9" r:id="rId2"/>
    <p:sldId id="258" r:id="rId3"/>
    <p:sldId id="263" r:id="rId4"/>
    <p:sldId id="259" r:id="rId5"/>
    <p:sldId id="260" r:id="rId6"/>
    <p:sldId id="261" r:id="rId7"/>
    <p:sldId id="262" r:id="rId8"/>
    <p:sldId id="264" r:id="rId9"/>
    <p:sldId id="265" r:id="rId10"/>
    <p:sldId id="267"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93" d="100"/>
          <a:sy n="93" d="100"/>
        </p:scale>
        <p:origin x="-456"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59850ED-23F2-4C0E-A16D-CBDEA793A152}" type="datetimeFigureOut">
              <a:rPr lang="en-IN" smtClean="0"/>
              <a:pPr/>
              <a:t>09-10-2023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92AC896D-2D08-46B6-B7DD-4832B205E941}" type="slidenum">
              <a:rPr lang="en-IN" smtClean="0"/>
              <a:pPr/>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555689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9850ED-23F2-4C0E-A16D-CBDEA793A152}" type="datetimeFigureOut">
              <a:rPr lang="en-IN" smtClean="0"/>
              <a:pPr/>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AC896D-2D08-46B6-B7DD-4832B205E941}" type="slidenum">
              <a:rPr lang="en-IN" smtClean="0"/>
              <a:pPr/>
              <a:t>‹#›</a:t>
            </a:fld>
            <a:endParaRPr lang="en-IN"/>
          </a:p>
        </p:txBody>
      </p:sp>
    </p:spTree>
    <p:extLst>
      <p:ext uri="{BB962C8B-B14F-4D97-AF65-F5344CB8AC3E}">
        <p14:creationId xmlns="" xmlns:p14="http://schemas.microsoft.com/office/powerpoint/2010/main" val="1795651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9850ED-23F2-4C0E-A16D-CBDEA793A152}" type="datetimeFigureOut">
              <a:rPr lang="en-IN" smtClean="0"/>
              <a:pPr/>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AC896D-2D08-46B6-B7DD-4832B205E941}" type="slidenum">
              <a:rPr lang="en-IN" smtClean="0"/>
              <a:pPr/>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3133865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9850ED-23F2-4C0E-A16D-CBDEA793A152}" type="datetimeFigureOut">
              <a:rPr lang="en-IN" smtClean="0"/>
              <a:pPr/>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AC896D-2D08-46B6-B7DD-4832B205E941}" type="slidenum">
              <a:rPr lang="en-IN" smtClean="0"/>
              <a:pPr/>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733524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9850ED-23F2-4C0E-A16D-CBDEA793A152}" type="datetimeFigureOut">
              <a:rPr lang="en-IN" smtClean="0"/>
              <a:pPr/>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AC896D-2D08-46B6-B7DD-4832B205E941}" type="slidenum">
              <a:rPr lang="en-IN" smtClean="0"/>
              <a:pPr/>
              <a:t>‹#›</a:t>
            </a:fld>
            <a:endParaRPr lang="en-IN"/>
          </a:p>
        </p:txBody>
      </p:sp>
    </p:spTree>
    <p:extLst>
      <p:ext uri="{BB962C8B-B14F-4D97-AF65-F5344CB8AC3E}">
        <p14:creationId xmlns="" xmlns:p14="http://schemas.microsoft.com/office/powerpoint/2010/main" val="1517495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9850ED-23F2-4C0E-A16D-CBDEA793A152}" type="datetimeFigureOut">
              <a:rPr lang="en-IN" smtClean="0"/>
              <a:pPr/>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AC896D-2D08-46B6-B7DD-4832B205E941}" type="slidenum">
              <a:rPr lang="en-IN" smtClean="0"/>
              <a:pPr/>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721486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9850ED-23F2-4C0E-A16D-CBDEA793A152}" type="datetimeFigureOut">
              <a:rPr lang="en-IN" smtClean="0"/>
              <a:pPr/>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AC896D-2D08-46B6-B7DD-4832B205E941}" type="slidenum">
              <a:rPr lang="en-IN" smtClean="0"/>
              <a:pPr/>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856216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9850ED-23F2-4C0E-A16D-CBDEA793A152}" type="datetimeFigureOut">
              <a:rPr lang="en-IN" smtClean="0"/>
              <a:pPr/>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AC896D-2D08-46B6-B7DD-4832B205E941}"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6349693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9850ED-23F2-4C0E-A16D-CBDEA793A152}" type="datetimeFigureOut">
              <a:rPr lang="en-IN" smtClean="0"/>
              <a:pPr/>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AC896D-2D08-46B6-B7DD-4832B205E941}" type="slidenum">
              <a:rPr lang="en-IN" smtClean="0"/>
              <a:pPr/>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047958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9850ED-23F2-4C0E-A16D-CBDEA793A152}" type="datetimeFigureOut">
              <a:rPr lang="en-IN" smtClean="0"/>
              <a:pPr/>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AC896D-2D08-46B6-B7DD-4832B205E941}" type="slidenum">
              <a:rPr lang="en-IN" smtClean="0"/>
              <a:pPr/>
              <a:t>‹#›</a:t>
            </a:fld>
            <a:endParaRPr lang="en-IN"/>
          </a:p>
        </p:txBody>
      </p:sp>
    </p:spTree>
    <p:extLst>
      <p:ext uri="{BB962C8B-B14F-4D97-AF65-F5344CB8AC3E}">
        <p14:creationId xmlns="" xmlns:p14="http://schemas.microsoft.com/office/powerpoint/2010/main" val="440787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9850ED-23F2-4C0E-A16D-CBDEA793A152}" type="datetimeFigureOut">
              <a:rPr lang="en-IN" smtClean="0"/>
              <a:pPr/>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AC896D-2D08-46B6-B7DD-4832B205E941}" type="slidenum">
              <a:rPr lang="en-IN" smtClean="0"/>
              <a:pPr/>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3335930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9850ED-23F2-4C0E-A16D-CBDEA793A152}" type="datetimeFigureOut">
              <a:rPr lang="en-IN" smtClean="0"/>
              <a:pPr/>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AC896D-2D08-46B6-B7DD-4832B205E941}" type="slidenum">
              <a:rPr lang="en-IN" smtClean="0"/>
              <a:pPr/>
              <a:t>‹#›</a:t>
            </a:fld>
            <a:endParaRPr lang="en-IN"/>
          </a:p>
        </p:txBody>
      </p:sp>
    </p:spTree>
    <p:extLst>
      <p:ext uri="{BB962C8B-B14F-4D97-AF65-F5344CB8AC3E}">
        <p14:creationId xmlns="" xmlns:p14="http://schemas.microsoft.com/office/powerpoint/2010/main" val="2279775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9850ED-23F2-4C0E-A16D-CBDEA793A152}" type="datetimeFigureOut">
              <a:rPr lang="en-IN" smtClean="0"/>
              <a:pPr/>
              <a:t>09-10-2023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AC896D-2D08-46B6-B7DD-4832B205E941}" type="slidenum">
              <a:rPr lang="en-IN" smtClean="0"/>
              <a:pPr/>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116204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9850ED-23F2-4C0E-A16D-CBDEA793A152}" type="datetimeFigureOut">
              <a:rPr lang="en-IN" smtClean="0"/>
              <a:pPr/>
              <a:t>09-10-2023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AC896D-2D08-46B6-B7DD-4832B205E941}"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534235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9850ED-23F2-4C0E-A16D-CBDEA793A152}" type="datetimeFigureOut">
              <a:rPr lang="en-IN" smtClean="0"/>
              <a:pPr/>
              <a:t>09-10-2023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AC896D-2D08-46B6-B7DD-4832B205E941}" type="slidenum">
              <a:rPr lang="en-IN" smtClean="0"/>
              <a:pPr/>
              <a:t>‹#›</a:t>
            </a:fld>
            <a:endParaRPr lang="en-IN"/>
          </a:p>
        </p:txBody>
      </p:sp>
    </p:spTree>
    <p:extLst>
      <p:ext uri="{BB962C8B-B14F-4D97-AF65-F5344CB8AC3E}">
        <p14:creationId xmlns="" xmlns:p14="http://schemas.microsoft.com/office/powerpoint/2010/main" val="248079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9850ED-23F2-4C0E-A16D-CBDEA793A152}" type="datetimeFigureOut">
              <a:rPr lang="en-IN" smtClean="0"/>
              <a:pPr/>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AC896D-2D08-46B6-B7DD-4832B205E941}" type="slidenum">
              <a:rPr lang="en-IN" smtClean="0"/>
              <a:pPr/>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407051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9850ED-23F2-4C0E-A16D-CBDEA793A152}" type="datetimeFigureOut">
              <a:rPr lang="en-IN" smtClean="0"/>
              <a:pPr/>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AC896D-2D08-46B6-B7DD-4832B205E941}" type="slidenum">
              <a:rPr lang="en-IN" smtClean="0"/>
              <a:pPr/>
              <a:t>‹#›</a:t>
            </a:fld>
            <a:endParaRPr lang="en-IN"/>
          </a:p>
        </p:txBody>
      </p:sp>
    </p:spTree>
    <p:extLst>
      <p:ext uri="{BB962C8B-B14F-4D97-AF65-F5344CB8AC3E}">
        <p14:creationId xmlns="" xmlns:p14="http://schemas.microsoft.com/office/powerpoint/2010/main" val="2000449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59850ED-23F2-4C0E-A16D-CBDEA793A152}" type="datetimeFigureOut">
              <a:rPr lang="en-IN" smtClean="0"/>
              <a:pPr/>
              <a:t>09-10-2023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2AC896D-2D08-46B6-B7DD-4832B205E941}" type="slidenum">
              <a:rPr lang="en-IN" smtClean="0"/>
              <a:pPr/>
              <a:t>‹#›</a:t>
            </a:fld>
            <a:endParaRPr lang="en-IN"/>
          </a:p>
        </p:txBody>
      </p:sp>
    </p:spTree>
    <p:extLst>
      <p:ext uri="{BB962C8B-B14F-4D97-AF65-F5344CB8AC3E}">
        <p14:creationId xmlns="" xmlns:p14="http://schemas.microsoft.com/office/powerpoint/2010/main" val="58775926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5402" y="1592493"/>
            <a:ext cx="9601196" cy="4099389"/>
          </a:xfrm>
        </p:spPr>
        <p:txBody>
          <a:bodyPr>
            <a:normAutofit/>
          </a:bodyPr>
          <a:lstStyle/>
          <a:p>
            <a:r>
              <a:rPr lang="en-US" sz="2800" dirty="0" smtClean="0"/>
              <a:t>DEPARTMENT OF  ELECTRONICS AND COMMUNICATION  </a:t>
            </a:r>
            <a:br>
              <a:rPr lang="en-US" sz="2800" dirty="0" smtClean="0"/>
            </a:br>
            <a:r>
              <a:rPr lang="en-US" sz="2800" dirty="0" smtClean="0"/>
              <a:t>                TEAM MEMBERS</a:t>
            </a:r>
            <a:br>
              <a:rPr lang="en-US" sz="2800" dirty="0" smtClean="0"/>
            </a:br>
            <a:r>
              <a:rPr lang="en-US" sz="2800" dirty="0" smtClean="0"/>
              <a:t>PIRIYADHARSHINI.E (113321106067)</a:t>
            </a:r>
            <a:br>
              <a:rPr lang="en-US" sz="2800" dirty="0" smtClean="0"/>
            </a:br>
            <a:r>
              <a:rPr lang="en-US" sz="2800" dirty="0" smtClean="0"/>
              <a:t>NIVETHA.S(113321106065)</a:t>
            </a:r>
            <a:br>
              <a:rPr lang="en-US" sz="2800" dirty="0" smtClean="0"/>
            </a:br>
            <a:r>
              <a:rPr lang="en-US" sz="2800" dirty="0" smtClean="0"/>
              <a:t>RADHIKA.G(113321106072</a:t>
            </a:r>
            <a:r>
              <a:rPr lang="en-US" sz="2800" dirty="0" smtClean="0"/>
              <a:t>)</a:t>
            </a:r>
            <a:r>
              <a:rPr lang="en-US" sz="2800" smtClean="0"/>
              <a:t/>
            </a:r>
            <a:br>
              <a:rPr lang="en-US" sz="2800" smtClean="0"/>
            </a:br>
            <a:r>
              <a:rPr lang="en-US" sz="2800" smtClean="0"/>
              <a:t>SARANYA.S(113321106084</a:t>
            </a:r>
            <a:r>
              <a:rPr lang="en-US" sz="2800" dirty="0" smtClean="0"/>
              <a:t>)   </a:t>
            </a:r>
            <a:br>
              <a:rPr lang="en-US" sz="2800" dirty="0" smtClean="0"/>
            </a:br>
            <a:r>
              <a:rPr lang="en-US" sz="2800" dirty="0" smtClean="0"/>
              <a:t>  </a:t>
            </a:r>
            <a:endParaRPr lang="en-US" sz="2800" dirty="0"/>
          </a:p>
        </p:txBody>
      </p:sp>
      <p:pic>
        <p:nvPicPr>
          <p:cNvPr id="9" name="Content Placeholder 8">
            <a:extLst>
              <a:ext uri="{FF2B5EF4-FFF2-40B4-BE49-F238E27FC236}">
                <a16:creationId xmlns="" xmlns:a16="http://schemas.microsoft.com/office/drawing/2014/main" id="{C3DD64AB-01E7-8A46-E418-A08B277D5188}"/>
              </a:ext>
            </a:extLst>
          </p:cNvPr>
          <p:cNvPicPr>
            <a:picLocks noGrp="1" noChangeAspect="1"/>
          </p:cNvPicPr>
          <p:nvPr>
            <p:ph idx="4294967295"/>
          </p:nvPr>
        </p:nvPicPr>
        <p:blipFill>
          <a:blip r:embed="rId2">
            <a:extLst>
              <a:ext uri="{28A0092B-C50C-407E-A947-70E740481C1C}">
                <a14:useLocalDpi xmlns="" xmlns:a14="http://schemas.microsoft.com/office/drawing/2010/main" val="0"/>
              </a:ext>
            </a:extLst>
          </a:blip>
          <a:stretch>
            <a:fillRect/>
          </a:stretch>
        </p:blipFill>
        <p:spPr>
          <a:xfrm>
            <a:off x="2691830" y="603304"/>
            <a:ext cx="6858000" cy="1000125"/>
          </a:xfrm>
        </p:spPr>
      </p:pic>
      <p:sp>
        <p:nvSpPr>
          <p:cNvPr id="4" name="Subtitle 3"/>
          <p:cNvSpPr>
            <a:spLocks noGrp="1"/>
          </p:cNvSpPr>
          <p:nvPr>
            <p:ph type="body" idx="4294967295"/>
          </p:nvPr>
        </p:nvSpPr>
        <p:spPr>
          <a:xfrm>
            <a:off x="2582863" y="4776788"/>
            <a:ext cx="9609137" cy="860425"/>
          </a:xfrm>
        </p:spPr>
        <p:txBody>
          <a:bodyPr/>
          <a:lstStyle/>
          <a:p>
            <a:endParaRPr lang="en-US" sz="1600" dirty="0" smtClean="0"/>
          </a:p>
          <a:p>
            <a:endParaRPr lang="en-US" sz="1600" dirty="0" smtClean="0"/>
          </a:p>
          <a:p>
            <a:endParaRPr lang="en-US" sz="1600" dirty="0" smtClean="0"/>
          </a:p>
          <a:p>
            <a:endParaRPr lang="en-US" sz="1600" dirty="0"/>
          </a:p>
        </p:txBody>
      </p:sp>
    </p:spTree>
    <p:extLst>
      <p:ext uri="{BB962C8B-B14F-4D97-AF65-F5344CB8AC3E}">
        <p14:creationId xmlns="" xmlns:p14="http://schemas.microsoft.com/office/powerpoint/2010/main" val="1376894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B86B44-E391-4B6F-5407-719DE123642C}"/>
              </a:ext>
            </a:extLst>
          </p:cNvPr>
          <p:cNvSpPr>
            <a:spLocks noGrp="1"/>
          </p:cNvSpPr>
          <p:nvPr>
            <p:ph type="title"/>
          </p:nvPr>
        </p:nvSpPr>
        <p:spPr/>
        <p:txBody>
          <a:bodyPr/>
          <a:lstStyle/>
          <a:p>
            <a:endParaRPr lang="en-IN"/>
          </a:p>
        </p:txBody>
      </p:sp>
      <p:pic>
        <p:nvPicPr>
          <p:cNvPr id="8194" name="Picture 2" descr="Why Your Business Needs Chatbots: Benefits &amp; Effectiveness">
            <a:extLst>
              <a:ext uri="{FF2B5EF4-FFF2-40B4-BE49-F238E27FC236}">
                <a16:creationId xmlns="" xmlns:a16="http://schemas.microsoft.com/office/drawing/2014/main" id="{B1C853D2-9639-4E9C-38BF-B1A9C12F3476}"/>
              </a:ext>
            </a:extLst>
          </p:cNvPr>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3818965" y="1631107"/>
            <a:ext cx="3558988" cy="370458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857640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1AF8F4-25FE-E47F-CD83-64E2C62000C4}"/>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526CADC1-EF39-7411-DFD2-5C5E43517A74}"/>
              </a:ext>
            </a:extLst>
          </p:cNvPr>
          <p:cNvSpPr>
            <a:spLocks noGrp="1"/>
          </p:cNvSpPr>
          <p:nvPr>
            <p:ph idx="1"/>
          </p:nvPr>
        </p:nvSpPr>
        <p:spPr/>
        <p:txBody>
          <a:bodyPr>
            <a:normAutofit fontScale="85000" lnSpcReduction="20000"/>
          </a:bodyPr>
          <a:lstStyle/>
          <a:p>
            <a:pPr marL="0" indent="0" algn="l">
              <a:buNone/>
            </a:pPr>
            <a:r>
              <a:rPr lang="en-US" sz="1800" b="1" i="0" dirty="0">
                <a:solidFill>
                  <a:srgbClr val="374151"/>
                </a:solidFill>
                <a:effectLst/>
                <a:latin typeface="Söhne"/>
              </a:rPr>
              <a:t>4 . Education and Training:</a:t>
            </a:r>
            <a:endParaRPr lang="en-US" sz="1800" b="0" i="0" dirty="0">
              <a:solidFill>
                <a:srgbClr val="374151"/>
              </a:solidFill>
              <a:effectLst/>
              <a:latin typeface="Söhne"/>
            </a:endParaRPr>
          </a:p>
          <a:p>
            <a:pPr algn="l">
              <a:buFont typeface="Wingdings" panose="05000000000000000000" pitchFamily="2" charset="2"/>
              <a:buChar char="Ø"/>
            </a:pPr>
            <a:r>
              <a:rPr lang="en-US" sz="1800" b="0" i="0" dirty="0">
                <a:solidFill>
                  <a:srgbClr val="374151"/>
                </a:solidFill>
                <a:effectLst/>
                <a:latin typeface="Söhne"/>
              </a:rPr>
              <a:t>Create chatbots to assist students with learning materials, answer questions, and provide educational resources. Innovations in natural language understanding and adaptive learning can make the educational experience more engaging and effective.</a:t>
            </a:r>
          </a:p>
          <a:p>
            <a:pPr marL="0" indent="0" algn="l">
              <a:buNone/>
            </a:pPr>
            <a:r>
              <a:rPr lang="en-US" sz="1900" b="1" i="0" dirty="0">
                <a:solidFill>
                  <a:srgbClr val="374151"/>
                </a:solidFill>
                <a:effectLst/>
                <a:latin typeface="Söhne"/>
              </a:rPr>
              <a:t>5 . Travel and Hospitality:</a:t>
            </a:r>
            <a:endParaRPr lang="en-US" sz="1900" b="0" i="0" dirty="0">
              <a:solidFill>
                <a:srgbClr val="374151"/>
              </a:solidFill>
              <a:effectLst/>
              <a:latin typeface="Söhne"/>
            </a:endParaRPr>
          </a:p>
          <a:p>
            <a:pPr lvl="1">
              <a:buFont typeface="Wingdings" panose="05000000000000000000" pitchFamily="2" charset="2"/>
              <a:buChar char="Ø"/>
            </a:pPr>
            <a:r>
              <a:rPr lang="en-US" sz="1900" b="0" i="0" dirty="0">
                <a:solidFill>
                  <a:srgbClr val="374151"/>
                </a:solidFill>
                <a:effectLst/>
                <a:latin typeface="Söhne"/>
              </a:rPr>
              <a:t>Implement chatbots to assist travelers with flight bookings, hotel reservations, and travel-related information. Innovations like integration with travel APIs, real-time updates, and language translation can enhance the travel experience.</a:t>
            </a:r>
          </a:p>
          <a:p>
            <a:pPr marL="0" indent="0" algn="l">
              <a:buNone/>
            </a:pPr>
            <a:r>
              <a:rPr lang="en-US" sz="1900" b="1" i="0" dirty="0">
                <a:solidFill>
                  <a:srgbClr val="374151"/>
                </a:solidFill>
                <a:effectLst/>
                <a:latin typeface="Söhne"/>
              </a:rPr>
              <a:t>6 . Finance and Banking:</a:t>
            </a:r>
            <a:endParaRPr lang="en-US" sz="1900" b="0" i="0" dirty="0">
              <a:solidFill>
                <a:srgbClr val="374151"/>
              </a:solidFill>
              <a:effectLst/>
              <a:latin typeface="Söhne"/>
            </a:endParaRPr>
          </a:p>
          <a:p>
            <a:pPr lvl="1" algn="l">
              <a:buFont typeface="Wingdings" panose="05000000000000000000" pitchFamily="2" charset="2"/>
              <a:buChar char="Ø"/>
            </a:pPr>
            <a:r>
              <a:rPr lang="en-US" sz="1900" b="0" i="0" dirty="0">
                <a:solidFill>
                  <a:srgbClr val="374151"/>
                </a:solidFill>
                <a:effectLst/>
                <a:latin typeface="Söhne"/>
              </a:rPr>
              <a:t>Develop chatbots for banking services, allowing users to check account balances, transfer funds, and receive financial advice. Innovations in security measures, such as biometric authentication, can enhance the safety of financial transactions.</a:t>
            </a:r>
          </a:p>
          <a:p>
            <a:endParaRPr lang="en-IN" dirty="0"/>
          </a:p>
        </p:txBody>
      </p:sp>
    </p:spTree>
    <p:extLst>
      <p:ext uri="{BB962C8B-B14F-4D97-AF65-F5344CB8AC3E}">
        <p14:creationId xmlns="" xmlns:p14="http://schemas.microsoft.com/office/powerpoint/2010/main" val="17424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91685F-372F-0719-9A7A-529EDF9E49D5}"/>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7808EDD3-01AD-F493-F93A-8A94DA64DA07}"/>
              </a:ext>
            </a:extLst>
          </p:cNvPr>
          <p:cNvSpPr>
            <a:spLocks noGrp="1"/>
          </p:cNvSpPr>
          <p:nvPr>
            <p:ph idx="1"/>
          </p:nvPr>
        </p:nvSpPr>
        <p:spPr/>
        <p:txBody>
          <a:bodyPr/>
          <a:lstStyle/>
          <a:p>
            <a:endParaRPr lang="en-IN" dirty="0"/>
          </a:p>
        </p:txBody>
      </p:sp>
      <p:pic>
        <p:nvPicPr>
          <p:cNvPr id="9218" name="Picture 2" descr="30+ Chatbot Use Cases/Applications in Business (2023 Update)">
            <a:extLst>
              <a:ext uri="{FF2B5EF4-FFF2-40B4-BE49-F238E27FC236}">
                <a16:creationId xmlns="" xmlns:a16="http://schemas.microsoft.com/office/drawing/2014/main" id="{1D4E4C1A-1DCB-9CE7-FD11-152D33EBFBD3}"/>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487272" y="2246063"/>
            <a:ext cx="6038796" cy="273831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794417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3F264D-370E-1C73-571B-ADB672CDCB08}"/>
              </a:ext>
            </a:extLst>
          </p:cNvPr>
          <p:cNvSpPr>
            <a:spLocks noGrp="1"/>
          </p:cNvSpPr>
          <p:nvPr>
            <p:ph type="ctrTitle"/>
          </p:nvPr>
        </p:nvSpPr>
        <p:spPr/>
        <p:txBody>
          <a:bodyPr>
            <a:normAutofit fontScale="90000"/>
          </a:bodyPr>
          <a:lstStyle/>
          <a:p>
            <a:r>
              <a:rPr lang="en-US" dirty="0">
                <a:solidFill>
                  <a:srgbClr val="7030A0"/>
                </a:solidFill>
              </a:rPr>
              <a:t>Innovations in chatbot using python</a:t>
            </a:r>
            <a:endParaRPr lang="en-IN" dirty="0">
              <a:solidFill>
                <a:srgbClr val="7030A0"/>
              </a:solidFill>
            </a:endParaRPr>
          </a:p>
        </p:txBody>
      </p:sp>
      <p:sp>
        <p:nvSpPr>
          <p:cNvPr id="3" name="Subtitle 2">
            <a:extLst>
              <a:ext uri="{FF2B5EF4-FFF2-40B4-BE49-F238E27FC236}">
                <a16:creationId xmlns="" xmlns:a16="http://schemas.microsoft.com/office/drawing/2014/main" id="{D9FF3FDA-068F-88DD-E5FA-BA276CA7DAF2}"/>
              </a:ext>
            </a:extLst>
          </p:cNvPr>
          <p:cNvSpPr>
            <a:spLocks noGrp="1"/>
          </p:cNvSpPr>
          <p:nvPr>
            <p:ph type="subTitle" idx="1"/>
          </p:nvPr>
        </p:nvSpPr>
        <p:spPr/>
        <p:txBody>
          <a:bodyPr/>
          <a:lstStyle/>
          <a:p>
            <a:endParaRPr lang="en-IN"/>
          </a:p>
        </p:txBody>
      </p:sp>
    </p:spTree>
    <p:extLst>
      <p:ext uri="{BB962C8B-B14F-4D97-AF65-F5344CB8AC3E}">
        <p14:creationId xmlns="" xmlns:p14="http://schemas.microsoft.com/office/powerpoint/2010/main" val="3712329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486075-5C23-163D-A7DB-402AD5A760A6}"/>
              </a:ext>
            </a:extLst>
          </p:cNvPr>
          <p:cNvSpPr>
            <a:spLocks noGrp="1"/>
          </p:cNvSpPr>
          <p:nvPr>
            <p:ph type="title"/>
          </p:nvPr>
        </p:nvSpPr>
        <p:spPr/>
        <p:txBody>
          <a:bodyPr>
            <a:normAutofit/>
          </a:bodyPr>
          <a:lstStyle/>
          <a:p>
            <a:r>
              <a:rPr lang="en-US" sz="4000" dirty="0">
                <a:solidFill>
                  <a:srgbClr val="FF0000"/>
                </a:solidFill>
              </a:rPr>
              <a:t>Innovations in chatbot</a:t>
            </a:r>
            <a:endParaRPr lang="en-IN" sz="4000" dirty="0">
              <a:solidFill>
                <a:srgbClr val="FF0000"/>
              </a:solidFill>
            </a:endParaRPr>
          </a:p>
        </p:txBody>
      </p:sp>
      <p:sp>
        <p:nvSpPr>
          <p:cNvPr id="3" name="Content Placeholder 2">
            <a:extLst>
              <a:ext uri="{FF2B5EF4-FFF2-40B4-BE49-F238E27FC236}">
                <a16:creationId xmlns="" xmlns:a16="http://schemas.microsoft.com/office/drawing/2014/main" id="{4034049B-8F63-7D4D-57C3-47E489839C86}"/>
              </a:ext>
            </a:extLst>
          </p:cNvPr>
          <p:cNvSpPr>
            <a:spLocks noGrp="1"/>
          </p:cNvSpPr>
          <p:nvPr>
            <p:ph idx="1"/>
          </p:nvPr>
        </p:nvSpPr>
        <p:spPr/>
        <p:txBody>
          <a:bodyPr/>
          <a:lstStyle/>
          <a:p>
            <a:endParaRPr lang="en-IN" dirty="0"/>
          </a:p>
        </p:txBody>
      </p:sp>
      <p:pic>
        <p:nvPicPr>
          <p:cNvPr id="4098" name="Picture 2" descr="Future of Customer Interaction: 10 Most Innovative Chatbots in the World">
            <a:extLst>
              <a:ext uri="{FF2B5EF4-FFF2-40B4-BE49-F238E27FC236}">
                <a16:creationId xmlns="" xmlns:a16="http://schemas.microsoft.com/office/drawing/2014/main" id="{2E58DAE7-5FA6-8C7A-1166-153E0369BF22}"/>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563907" y="2333907"/>
            <a:ext cx="6021356" cy="334075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37231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718D5F-EED6-49F6-902A-6D621EC4C242}"/>
              </a:ext>
            </a:extLst>
          </p:cNvPr>
          <p:cNvSpPr>
            <a:spLocks noGrp="1"/>
          </p:cNvSpPr>
          <p:nvPr>
            <p:ph type="title"/>
          </p:nvPr>
        </p:nvSpPr>
        <p:spPr>
          <a:xfrm>
            <a:off x="1071282" y="284443"/>
            <a:ext cx="10515600" cy="1325563"/>
          </a:xfrm>
        </p:spPr>
        <p:txBody>
          <a:bodyPr/>
          <a:lstStyle/>
          <a:p>
            <a:r>
              <a:rPr lang="en-US" dirty="0">
                <a:solidFill>
                  <a:schemeClr val="accent2">
                    <a:lumMod val="75000"/>
                  </a:schemeClr>
                </a:solidFill>
              </a:rPr>
              <a:t>Why do we need innovations in chatbot</a:t>
            </a:r>
            <a:endParaRPr lang="en-IN" dirty="0">
              <a:solidFill>
                <a:schemeClr val="accent2">
                  <a:lumMod val="75000"/>
                </a:schemeClr>
              </a:solidFill>
            </a:endParaRPr>
          </a:p>
        </p:txBody>
      </p:sp>
      <p:sp>
        <p:nvSpPr>
          <p:cNvPr id="3" name="Content Placeholder 2">
            <a:extLst>
              <a:ext uri="{FF2B5EF4-FFF2-40B4-BE49-F238E27FC236}">
                <a16:creationId xmlns="" xmlns:a16="http://schemas.microsoft.com/office/drawing/2014/main" id="{440F246D-ACA7-F336-F974-E6B48E38DA3A}"/>
              </a:ext>
            </a:extLst>
          </p:cNvPr>
          <p:cNvSpPr>
            <a:spLocks noGrp="1"/>
          </p:cNvSpPr>
          <p:nvPr>
            <p:ph idx="1"/>
          </p:nvPr>
        </p:nvSpPr>
        <p:spPr/>
        <p:txBody>
          <a:bodyPr>
            <a:normAutofit fontScale="70000" lnSpcReduction="20000"/>
          </a:bodyPr>
          <a:lstStyle/>
          <a:p>
            <a:pPr algn="l"/>
            <a:r>
              <a:rPr lang="en-US" sz="1800" b="0" i="0" dirty="0">
                <a:solidFill>
                  <a:srgbClr val="374151"/>
                </a:solidFill>
                <a:effectLst/>
                <a:latin typeface="Söhne"/>
              </a:rPr>
              <a:t>Innovations in chatbots are crucial for several reasons, as they contribute to the improvement, efficiency, and adaptability of chatbot applications. Here are some key reasons why innovations in chatbots are important:</a:t>
            </a:r>
          </a:p>
          <a:p>
            <a:pPr algn="l">
              <a:buFont typeface="+mj-lt"/>
              <a:buAutoNum type="arabicPeriod"/>
            </a:pPr>
            <a:r>
              <a:rPr lang="en-US" sz="1800" b="1" i="0" dirty="0">
                <a:solidFill>
                  <a:srgbClr val="374151"/>
                </a:solidFill>
                <a:effectLst/>
                <a:latin typeface="Söhne"/>
              </a:rPr>
              <a:t>Enhanced User Experience:</a:t>
            </a:r>
            <a:endParaRPr lang="en-US" sz="1800" b="0" i="0" dirty="0">
              <a:solidFill>
                <a:srgbClr val="374151"/>
              </a:solidFill>
              <a:effectLst/>
              <a:latin typeface="Söhne"/>
            </a:endParaRPr>
          </a:p>
          <a:p>
            <a:pPr lvl="1">
              <a:buFont typeface="Wingdings" panose="05000000000000000000" pitchFamily="2" charset="2"/>
              <a:buChar char="q"/>
            </a:pPr>
            <a:r>
              <a:rPr lang="en-US" sz="1800" b="0" i="0" dirty="0">
                <a:solidFill>
                  <a:srgbClr val="374151"/>
                </a:solidFill>
                <a:effectLst/>
                <a:latin typeface="Söhne"/>
              </a:rPr>
              <a:t>Innovations in chatbots can lead to a more natural and intuitive user experience. By incorporating advanced natural language processing (NLP), sentiment analysis, and multimedia support, chatbots can better understand user input and provide more relevant and engaging responses</a:t>
            </a:r>
            <a:r>
              <a:rPr lang="en-US" b="0" i="0" dirty="0">
                <a:solidFill>
                  <a:srgbClr val="374151"/>
                </a:solidFill>
                <a:effectLst/>
                <a:latin typeface="Söhne"/>
              </a:rPr>
              <a:t>.</a:t>
            </a:r>
          </a:p>
          <a:p>
            <a:pPr algn="l">
              <a:buFont typeface="+mj-lt"/>
              <a:buAutoNum type="arabicPeriod"/>
            </a:pPr>
            <a:r>
              <a:rPr lang="en-US" sz="1900" b="1" i="0" dirty="0">
                <a:solidFill>
                  <a:srgbClr val="374151"/>
                </a:solidFill>
                <a:effectLst/>
                <a:latin typeface="Söhne"/>
              </a:rPr>
              <a:t>Increased Functionality:</a:t>
            </a:r>
            <a:endParaRPr lang="en-US" sz="1900" b="0" i="0" dirty="0">
              <a:solidFill>
                <a:srgbClr val="374151"/>
              </a:solidFill>
              <a:effectLst/>
              <a:latin typeface="Söhne"/>
            </a:endParaRPr>
          </a:p>
          <a:p>
            <a:pPr lvl="1">
              <a:buFont typeface="Wingdings" panose="05000000000000000000" pitchFamily="2" charset="2"/>
              <a:buChar char="q"/>
            </a:pPr>
            <a:r>
              <a:rPr lang="en-US" sz="1900" b="0" i="0" dirty="0">
                <a:solidFill>
                  <a:srgbClr val="374151"/>
                </a:solidFill>
                <a:effectLst/>
                <a:latin typeface="Söhne"/>
              </a:rPr>
              <a:t>Innovations allow chatbots to perform a broader range of tasks. By integrating with external services, APIs, and platforms, chatbots can provide users with a wider array of functionalities, from accessing real-time information to performing complex transactions.</a:t>
            </a:r>
          </a:p>
          <a:p>
            <a:pPr algn="l">
              <a:buFont typeface="+mj-lt"/>
              <a:buAutoNum type="arabicPeriod"/>
            </a:pPr>
            <a:r>
              <a:rPr lang="en-US" sz="1900" b="1" i="0" dirty="0">
                <a:solidFill>
                  <a:srgbClr val="374151"/>
                </a:solidFill>
                <a:effectLst/>
                <a:latin typeface="Söhne"/>
              </a:rPr>
              <a:t>Adaptation to Emerging Technologies:</a:t>
            </a:r>
          </a:p>
          <a:p>
            <a:pPr>
              <a:buFont typeface="Wingdings" panose="05000000000000000000" pitchFamily="2" charset="2"/>
              <a:buChar char="q"/>
            </a:pPr>
            <a:r>
              <a:rPr lang="en-IN" sz="1900" dirty="0"/>
              <a:t>       </a:t>
            </a:r>
            <a:r>
              <a:rPr lang="en-US" sz="1900" b="0" i="0" dirty="0">
                <a:solidFill>
                  <a:srgbClr val="374151"/>
                </a:solidFill>
                <a:effectLst/>
                <a:latin typeface="Söhne"/>
              </a:rPr>
              <a:t>The field of technology is constantly evolving. Innovations in chatbots enable them to stay current     with the latest advancements, such as improvements in machine learning, artificial intelligence, and natural language understanding. This ensures that chatbots remain effective and competitive.</a:t>
            </a:r>
            <a:endParaRPr lang="en-IN" sz="1900" dirty="0"/>
          </a:p>
        </p:txBody>
      </p:sp>
    </p:spTree>
    <p:extLst>
      <p:ext uri="{BB962C8B-B14F-4D97-AF65-F5344CB8AC3E}">
        <p14:creationId xmlns="" xmlns:p14="http://schemas.microsoft.com/office/powerpoint/2010/main" val="2459259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63DCEF-5D44-F0D3-74F7-59237FB437C4}"/>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CA801B8B-1D92-D048-A412-0C650304D817}"/>
              </a:ext>
            </a:extLst>
          </p:cNvPr>
          <p:cNvSpPr>
            <a:spLocks noGrp="1"/>
          </p:cNvSpPr>
          <p:nvPr>
            <p:ph idx="1"/>
          </p:nvPr>
        </p:nvSpPr>
        <p:spPr/>
        <p:txBody>
          <a:bodyPr>
            <a:normAutofit fontScale="77500" lnSpcReduction="20000"/>
          </a:bodyPr>
          <a:lstStyle/>
          <a:p>
            <a:pPr marL="0" indent="0" algn="l">
              <a:buNone/>
            </a:pPr>
            <a:r>
              <a:rPr lang="en-US" sz="1800" b="1" i="0" dirty="0">
                <a:solidFill>
                  <a:srgbClr val="374151"/>
                </a:solidFill>
                <a:effectLst/>
                <a:latin typeface="Söhne"/>
              </a:rPr>
              <a:t>4 . Efficiency and Automation:</a:t>
            </a:r>
            <a:endParaRPr lang="en-US" sz="1800" b="0" i="0" dirty="0">
              <a:solidFill>
                <a:srgbClr val="374151"/>
              </a:solidFill>
              <a:effectLst/>
              <a:latin typeface="Söhne"/>
            </a:endParaRPr>
          </a:p>
          <a:p>
            <a:pPr>
              <a:buFont typeface="Wingdings" panose="05000000000000000000" pitchFamily="2" charset="2"/>
              <a:buChar char="q"/>
            </a:pPr>
            <a:r>
              <a:rPr lang="en-US" sz="1800" b="0" i="0" dirty="0">
                <a:solidFill>
                  <a:srgbClr val="374151"/>
                </a:solidFill>
                <a:effectLst/>
                <a:latin typeface="Söhne"/>
              </a:rPr>
              <a:t>Innovations in automation and workflow integration can make chatbots more efficient in handling tasks and processes. This is particularly valuable in scenarios like customer support, where chatbots can automate routine inquiries, freeing up human agents for more complex issues.</a:t>
            </a:r>
          </a:p>
          <a:p>
            <a:pPr marL="0" indent="0" algn="l">
              <a:buNone/>
            </a:pPr>
            <a:r>
              <a:rPr lang="en-US" sz="1800" b="1" i="0" dirty="0">
                <a:solidFill>
                  <a:srgbClr val="374151"/>
                </a:solidFill>
                <a:effectLst/>
                <a:latin typeface="Söhne"/>
              </a:rPr>
              <a:t>5 . Efficiency and Automation:</a:t>
            </a:r>
            <a:endParaRPr lang="en-US" sz="1800" b="0" i="0" dirty="0">
              <a:solidFill>
                <a:srgbClr val="374151"/>
              </a:solidFill>
              <a:effectLst/>
              <a:latin typeface="Söhne"/>
            </a:endParaRPr>
          </a:p>
          <a:p>
            <a:pPr algn="l">
              <a:buFont typeface="Wingdings" panose="05000000000000000000" pitchFamily="2" charset="2"/>
              <a:buChar char="q"/>
            </a:pPr>
            <a:r>
              <a:rPr lang="en-US" sz="1800" b="0" i="0" dirty="0">
                <a:solidFill>
                  <a:srgbClr val="374151"/>
                </a:solidFill>
                <a:effectLst/>
                <a:latin typeface="Söhne"/>
              </a:rPr>
              <a:t>Innovations in automation and workflow integration can make chatbots more efficient in handling tasks and processes. This is particularly valuable in scenarios like customer support, where chatbots can automate routine inquiries, freeing up human agents for more complex issues.</a:t>
            </a:r>
          </a:p>
          <a:p>
            <a:pPr marL="0" indent="0" algn="l">
              <a:buNone/>
            </a:pPr>
            <a:r>
              <a:rPr lang="en-US" sz="1800" b="1" i="0" dirty="0">
                <a:solidFill>
                  <a:srgbClr val="374151"/>
                </a:solidFill>
                <a:effectLst/>
                <a:latin typeface="Söhne"/>
              </a:rPr>
              <a:t>6 . Continuous Improvement:</a:t>
            </a:r>
            <a:endParaRPr lang="en-US" sz="1800" b="0" i="0" dirty="0">
              <a:solidFill>
                <a:srgbClr val="374151"/>
              </a:solidFill>
              <a:effectLst/>
              <a:latin typeface="Söhne"/>
            </a:endParaRPr>
          </a:p>
          <a:p>
            <a:pPr algn="l">
              <a:buFont typeface="Wingdings" panose="05000000000000000000" pitchFamily="2" charset="2"/>
              <a:buChar char="q"/>
            </a:pPr>
            <a:r>
              <a:rPr lang="en-US" sz="1800" b="0" i="0" dirty="0">
                <a:solidFill>
                  <a:srgbClr val="374151"/>
                </a:solidFill>
                <a:effectLst/>
                <a:latin typeface="Söhne"/>
              </a:rPr>
              <a:t>Innovations support ongoing improvement and optimization. Regular updates, feature enhancements, and the incorporation of user feedback help chatbots evolve and adapt to changing user needs and expectations.</a:t>
            </a:r>
          </a:p>
          <a:p>
            <a:pPr marL="0" indent="0">
              <a:buNone/>
            </a:pPr>
            <a:r>
              <a:rPr lang="en-US" sz="1900" b="0" i="0" dirty="0">
                <a:solidFill>
                  <a:srgbClr val="374151"/>
                </a:solidFill>
                <a:effectLst/>
                <a:latin typeface="Söhne"/>
              </a:rPr>
              <a:t>In summary, innovations in chatbots are essential for keeping pace with technological advancements, improving user experiences, expanding functionalities, and staying competitive in a rapidly evolving digital landscape</a:t>
            </a:r>
            <a:r>
              <a:rPr lang="en-US" b="0" i="0" dirty="0">
                <a:solidFill>
                  <a:srgbClr val="374151"/>
                </a:solidFill>
                <a:effectLst/>
                <a:latin typeface="Söhne"/>
              </a:rPr>
              <a:t>.</a:t>
            </a:r>
            <a:endParaRPr lang="en-IN" dirty="0"/>
          </a:p>
        </p:txBody>
      </p:sp>
    </p:spTree>
    <p:extLst>
      <p:ext uri="{BB962C8B-B14F-4D97-AF65-F5344CB8AC3E}">
        <p14:creationId xmlns="" xmlns:p14="http://schemas.microsoft.com/office/powerpoint/2010/main" val="708014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D5A35D-312D-0C4F-4A8C-56BF8E53D50F}"/>
              </a:ext>
            </a:extLst>
          </p:cNvPr>
          <p:cNvSpPr>
            <a:spLocks noGrp="1"/>
          </p:cNvSpPr>
          <p:nvPr>
            <p:ph type="title"/>
          </p:nvPr>
        </p:nvSpPr>
        <p:spPr/>
        <p:txBody>
          <a:bodyPr/>
          <a:lstStyle/>
          <a:p>
            <a:r>
              <a:rPr lang="en-US" dirty="0"/>
              <a:t>How can we do innovations in chatbot</a:t>
            </a:r>
            <a:endParaRPr lang="en-IN" dirty="0"/>
          </a:p>
        </p:txBody>
      </p:sp>
      <p:sp>
        <p:nvSpPr>
          <p:cNvPr id="3" name="Content Placeholder 2">
            <a:extLst>
              <a:ext uri="{FF2B5EF4-FFF2-40B4-BE49-F238E27FC236}">
                <a16:creationId xmlns="" xmlns:a16="http://schemas.microsoft.com/office/drawing/2014/main" id="{7EA40941-81D7-B85D-DDA3-333E74FE3D47}"/>
              </a:ext>
            </a:extLst>
          </p:cNvPr>
          <p:cNvSpPr>
            <a:spLocks noGrp="1"/>
          </p:cNvSpPr>
          <p:nvPr>
            <p:ph idx="1"/>
          </p:nvPr>
        </p:nvSpPr>
        <p:spPr/>
        <p:txBody>
          <a:bodyPr>
            <a:normAutofit fontScale="85000" lnSpcReduction="20000"/>
          </a:bodyPr>
          <a:lstStyle/>
          <a:p>
            <a:pPr marL="0" indent="0">
              <a:buNone/>
            </a:pPr>
            <a:r>
              <a:rPr lang="en-US" sz="1800" b="0" i="0" dirty="0">
                <a:solidFill>
                  <a:srgbClr val="374151"/>
                </a:solidFill>
                <a:effectLst/>
                <a:latin typeface="Söhne"/>
              </a:rPr>
              <a:t>Innovating with chatbots in Python involves incorporating advanced features, technologies, or approaches to enhance the user experience and functionality. Here's a step-by-step guide on how you can implement innovations with a chatbot in Python: </a:t>
            </a:r>
          </a:p>
          <a:p>
            <a:pPr algn="l">
              <a:buFont typeface="+mj-lt"/>
              <a:buAutoNum type="arabicPeriod"/>
            </a:pPr>
            <a:r>
              <a:rPr lang="en-US" sz="1900" b="1" i="0" dirty="0">
                <a:solidFill>
                  <a:srgbClr val="374151"/>
                </a:solidFill>
                <a:effectLst/>
                <a:latin typeface="Söhne"/>
              </a:rPr>
              <a:t>Define Objectives:</a:t>
            </a:r>
          </a:p>
          <a:p>
            <a:r>
              <a:rPr lang="en-US" sz="1800" dirty="0">
                <a:solidFill>
                  <a:srgbClr val="374151"/>
                </a:solidFill>
                <a:latin typeface="Söhne"/>
              </a:rPr>
              <a:t>           </a:t>
            </a:r>
            <a:r>
              <a:rPr lang="en-US" sz="1800" b="0" i="0" dirty="0">
                <a:solidFill>
                  <a:srgbClr val="374151"/>
                </a:solidFill>
                <a:effectLst/>
                <a:latin typeface="Söhne"/>
              </a:rPr>
              <a:t>Clearly outline the goals and objectives of your chatbot. Understand the specific problems it aims to solve or the tasks it should perform.</a:t>
            </a:r>
            <a:endParaRPr lang="en-US" sz="1800" dirty="0">
              <a:solidFill>
                <a:srgbClr val="374151"/>
              </a:solidFill>
              <a:latin typeface="Söhne"/>
            </a:endParaRPr>
          </a:p>
          <a:p>
            <a:pPr marL="0" indent="0">
              <a:buNone/>
            </a:pPr>
            <a:r>
              <a:rPr lang="en-US" sz="1900" b="1" i="0" dirty="0">
                <a:solidFill>
                  <a:srgbClr val="374151"/>
                </a:solidFill>
                <a:effectLst/>
                <a:latin typeface="Söhne"/>
              </a:rPr>
              <a:t>2 . Select a Framework or Library:</a:t>
            </a:r>
            <a:endParaRPr lang="en-US" sz="1900" b="0" i="0" dirty="0">
              <a:solidFill>
                <a:srgbClr val="374151"/>
              </a:solidFill>
              <a:effectLst/>
              <a:latin typeface="Söhne"/>
            </a:endParaRPr>
          </a:p>
          <a:p>
            <a:pPr lvl="1"/>
            <a:r>
              <a:rPr lang="en-US" sz="1900" b="0" i="0" dirty="0">
                <a:solidFill>
                  <a:srgbClr val="374151"/>
                </a:solidFill>
                <a:effectLst/>
                <a:latin typeface="Söhne"/>
              </a:rPr>
              <a:t>Choose a suitable Python framework or library for building your chatbot. Popular choices include </a:t>
            </a:r>
            <a:r>
              <a:rPr lang="en-US" sz="1900" b="0" i="0" dirty="0" err="1">
                <a:solidFill>
                  <a:srgbClr val="374151"/>
                </a:solidFill>
                <a:effectLst/>
                <a:latin typeface="Söhne"/>
              </a:rPr>
              <a:t>ChatterBot</a:t>
            </a:r>
            <a:r>
              <a:rPr lang="en-US" sz="1900" b="0" i="0" dirty="0">
                <a:solidFill>
                  <a:srgbClr val="374151"/>
                </a:solidFill>
                <a:effectLst/>
                <a:latin typeface="Söhne"/>
              </a:rPr>
              <a:t>, Rasa, and NLTK.</a:t>
            </a:r>
          </a:p>
          <a:p>
            <a:pPr marL="0" indent="0">
              <a:buNone/>
            </a:pPr>
            <a:r>
              <a:rPr lang="en-US" sz="1900" b="1" i="0" dirty="0">
                <a:solidFill>
                  <a:srgbClr val="374151"/>
                </a:solidFill>
                <a:effectLst/>
                <a:latin typeface="Söhne"/>
              </a:rPr>
              <a:t>3 . Implement Natural Language Processing (NLP):</a:t>
            </a:r>
            <a:endParaRPr lang="en-US" sz="1900" b="0" i="0" dirty="0">
              <a:solidFill>
                <a:srgbClr val="374151"/>
              </a:solidFill>
              <a:effectLst/>
              <a:latin typeface="Söhne"/>
            </a:endParaRPr>
          </a:p>
          <a:p>
            <a:pPr lvl="1"/>
            <a:r>
              <a:rPr lang="en-US" sz="1900" b="0" i="0" dirty="0">
                <a:solidFill>
                  <a:srgbClr val="374151"/>
                </a:solidFill>
                <a:effectLst/>
                <a:latin typeface="Söhne"/>
              </a:rPr>
              <a:t>Enhance the chatbot's ability to understand and generate human-like responses by implementing advanced NLP techniques. Utilize pre-trained models like </a:t>
            </a:r>
            <a:r>
              <a:rPr lang="en-US" sz="1900" b="0" i="0" dirty="0" err="1">
                <a:solidFill>
                  <a:srgbClr val="374151"/>
                </a:solidFill>
                <a:effectLst/>
                <a:latin typeface="Söhne"/>
              </a:rPr>
              <a:t>spaCy</a:t>
            </a:r>
            <a:r>
              <a:rPr lang="en-US" sz="1900" b="0" i="0" dirty="0">
                <a:solidFill>
                  <a:srgbClr val="374151"/>
                </a:solidFill>
                <a:effectLst/>
                <a:latin typeface="Söhne"/>
              </a:rPr>
              <a:t>, BERT, or GPT.</a:t>
            </a:r>
          </a:p>
          <a:p>
            <a:pPr algn="l">
              <a:buFont typeface="Wingdings" panose="05000000000000000000" pitchFamily="2" charset="2"/>
              <a:buChar char="v"/>
            </a:pPr>
            <a:endParaRPr lang="en-US" sz="1800" dirty="0">
              <a:solidFill>
                <a:srgbClr val="374151"/>
              </a:solidFill>
              <a:latin typeface="Söhne"/>
            </a:endParaRPr>
          </a:p>
        </p:txBody>
      </p:sp>
      <p:pic>
        <p:nvPicPr>
          <p:cNvPr id="3073" name="Picture 1" descr="User">
            <a:extLst>
              <a:ext uri="{FF2B5EF4-FFF2-40B4-BE49-F238E27FC236}">
                <a16:creationId xmlns="" xmlns:a16="http://schemas.microsoft.com/office/drawing/2014/main" id="{B10FA617-A48F-45EE-A0AC-59D9CD55ED8D}"/>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342900" cy="3429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592316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8552B3-8928-BD67-DEF5-17BEB839AC80}"/>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1FD88905-7E19-E3A7-0D39-ECFA4D4B0990}"/>
              </a:ext>
            </a:extLst>
          </p:cNvPr>
          <p:cNvSpPr>
            <a:spLocks noGrp="1"/>
          </p:cNvSpPr>
          <p:nvPr>
            <p:ph idx="1"/>
          </p:nvPr>
        </p:nvSpPr>
        <p:spPr/>
        <p:txBody>
          <a:bodyPr>
            <a:normAutofit fontScale="85000" lnSpcReduction="20000"/>
          </a:bodyPr>
          <a:lstStyle/>
          <a:p>
            <a:pPr marL="0" indent="0" algn="l">
              <a:buNone/>
            </a:pPr>
            <a:r>
              <a:rPr lang="en-US" sz="1800" b="1" i="0" dirty="0">
                <a:solidFill>
                  <a:srgbClr val="374151"/>
                </a:solidFill>
                <a:effectLst/>
                <a:latin typeface="Söhne"/>
              </a:rPr>
              <a:t>5 . Voice Interaction:</a:t>
            </a:r>
            <a:endParaRPr lang="en-US" sz="1800" b="0" i="0" dirty="0">
              <a:solidFill>
                <a:srgbClr val="374151"/>
              </a:solidFill>
              <a:effectLst/>
              <a:latin typeface="Söhne"/>
            </a:endParaRPr>
          </a:p>
          <a:p>
            <a:pPr lvl="1"/>
            <a:r>
              <a:rPr lang="en-US" sz="1800" b="0" i="0" dirty="0">
                <a:solidFill>
                  <a:srgbClr val="374151"/>
                </a:solidFill>
                <a:effectLst/>
                <a:latin typeface="Söhne"/>
              </a:rPr>
              <a:t>Implement speech recognition using libraries like Speech Recognition. Integrate text-to-speech capabilities to enable voice interactions with the chatbot.</a:t>
            </a:r>
          </a:p>
          <a:p>
            <a:pPr marL="0" indent="0" algn="l">
              <a:buNone/>
            </a:pPr>
            <a:r>
              <a:rPr lang="en-US" sz="1800" b="1" i="0" dirty="0">
                <a:solidFill>
                  <a:srgbClr val="374151"/>
                </a:solidFill>
                <a:effectLst/>
                <a:latin typeface="Söhne"/>
              </a:rPr>
              <a:t>6 . Sentiment Analysis:</a:t>
            </a:r>
            <a:endParaRPr lang="en-US" sz="1800" b="0" i="0" dirty="0">
              <a:solidFill>
                <a:srgbClr val="374151"/>
              </a:solidFill>
              <a:effectLst/>
              <a:latin typeface="Söhne"/>
            </a:endParaRPr>
          </a:p>
          <a:p>
            <a:pPr lvl="1"/>
            <a:r>
              <a:rPr lang="en-US" sz="1800" b="0" i="0" dirty="0">
                <a:solidFill>
                  <a:srgbClr val="374151"/>
                </a:solidFill>
                <a:effectLst/>
                <a:latin typeface="Söhne"/>
              </a:rPr>
              <a:t>Use sentiment analysis libraries to gauge the user's emotions during the conversation. Adjust the chatbot's responses based on the detected sentiment</a:t>
            </a:r>
          </a:p>
          <a:p>
            <a:pPr marL="0" indent="0" algn="l">
              <a:buNone/>
            </a:pPr>
            <a:r>
              <a:rPr lang="en-US" sz="1800" b="1" dirty="0">
                <a:solidFill>
                  <a:srgbClr val="374151"/>
                </a:solidFill>
                <a:latin typeface="Söhne"/>
              </a:rPr>
              <a:t>7  </a:t>
            </a:r>
            <a:r>
              <a:rPr lang="en-US" sz="1800" b="1" i="0" dirty="0">
                <a:solidFill>
                  <a:srgbClr val="374151"/>
                </a:solidFill>
                <a:effectLst/>
                <a:latin typeface="Söhne"/>
              </a:rPr>
              <a:t>.Interactive Media and Rich Content:</a:t>
            </a:r>
            <a:endParaRPr lang="en-US" sz="1800" b="0" i="0" dirty="0">
              <a:solidFill>
                <a:srgbClr val="374151"/>
              </a:solidFill>
              <a:effectLst/>
              <a:latin typeface="Söhne"/>
            </a:endParaRPr>
          </a:p>
          <a:p>
            <a:pPr marL="742950" lvl="1" indent="-285750" algn="l">
              <a:buFont typeface="Arial" pitchFamily="34" charset="0"/>
              <a:buChar char="•"/>
            </a:pPr>
            <a:r>
              <a:rPr lang="en-US" sz="1800" b="0" i="0" dirty="0">
                <a:solidFill>
                  <a:srgbClr val="374151"/>
                </a:solidFill>
                <a:effectLst/>
                <a:latin typeface="Söhne"/>
              </a:rPr>
              <a:t>Enable the chatbot to handle images, videos, and other rich media content. This can enhance user engagement, especially in scenarios where visual communication is important.</a:t>
            </a:r>
          </a:p>
          <a:p>
            <a:pPr marL="0" indent="0" algn="l">
              <a:buNone/>
            </a:pPr>
            <a:r>
              <a:rPr lang="en-US" sz="1800" b="1" dirty="0">
                <a:solidFill>
                  <a:srgbClr val="374151"/>
                </a:solidFill>
                <a:latin typeface="Söhne"/>
              </a:rPr>
              <a:t>8 </a:t>
            </a:r>
            <a:r>
              <a:rPr lang="en-US" sz="1800" b="1" i="0" dirty="0">
                <a:solidFill>
                  <a:srgbClr val="374151"/>
                </a:solidFill>
                <a:effectLst/>
                <a:latin typeface="Söhne"/>
              </a:rPr>
              <a:t>. Educational Chatbot Features:</a:t>
            </a:r>
            <a:endParaRPr lang="en-US" sz="1800" b="0" i="0" dirty="0">
              <a:solidFill>
                <a:srgbClr val="374151"/>
              </a:solidFill>
              <a:effectLst/>
              <a:latin typeface="Söhne"/>
            </a:endParaRPr>
          </a:p>
          <a:p>
            <a:pPr marL="742950" lvl="1" indent="-285750" algn="l">
              <a:buFont typeface="Arial" pitchFamily="34" charset="0"/>
              <a:buChar char="•"/>
            </a:pPr>
            <a:r>
              <a:rPr lang="en-US" sz="1800" b="0" i="0" dirty="0">
                <a:solidFill>
                  <a:srgbClr val="374151"/>
                </a:solidFill>
                <a:effectLst/>
                <a:latin typeface="Söhne"/>
              </a:rPr>
              <a:t>If your chatbot is for educational purposes, implement features such as answering questions, providing explanations, and offering interactive quizzes</a:t>
            </a:r>
            <a:r>
              <a:rPr lang="en-US" b="0" i="0" dirty="0">
                <a:solidFill>
                  <a:srgbClr val="374151"/>
                </a:solidFill>
                <a:effectLst/>
                <a:latin typeface="Söhne"/>
              </a:rPr>
              <a:t>.</a:t>
            </a:r>
          </a:p>
          <a:p>
            <a:pPr lvl="1"/>
            <a:endParaRPr lang="en-US" sz="1800" b="0" i="0" dirty="0">
              <a:solidFill>
                <a:srgbClr val="374151"/>
              </a:solidFill>
              <a:effectLst/>
              <a:latin typeface="Söhne"/>
            </a:endParaRPr>
          </a:p>
          <a:p>
            <a:pPr lvl="1"/>
            <a:endParaRPr lang="en-US" sz="1800" b="0" i="0" dirty="0">
              <a:solidFill>
                <a:srgbClr val="374151"/>
              </a:solidFill>
              <a:effectLst/>
              <a:latin typeface="Söhne"/>
            </a:endParaRPr>
          </a:p>
          <a:p>
            <a:endParaRPr lang="en-IN" dirty="0"/>
          </a:p>
        </p:txBody>
      </p:sp>
    </p:spTree>
    <p:extLst>
      <p:ext uri="{BB962C8B-B14F-4D97-AF65-F5344CB8AC3E}">
        <p14:creationId xmlns="" xmlns:p14="http://schemas.microsoft.com/office/powerpoint/2010/main" val="1980248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FE5BFA-7D89-695C-E342-32A81254917F}"/>
              </a:ext>
            </a:extLst>
          </p:cNvPr>
          <p:cNvSpPr>
            <a:spLocks noGrp="1"/>
          </p:cNvSpPr>
          <p:nvPr>
            <p:ph type="title"/>
          </p:nvPr>
        </p:nvSpPr>
        <p:spPr/>
        <p:txBody>
          <a:bodyPr/>
          <a:lstStyle/>
          <a:p>
            <a:r>
              <a:rPr lang="en-IN" dirty="0" smtClean="0"/>
              <a:t>CHATBOT</a:t>
            </a:r>
            <a:endParaRPr lang="en-IN" dirty="0"/>
          </a:p>
        </p:txBody>
      </p:sp>
      <p:sp>
        <p:nvSpPr>
          <p:cNvPr id="3" name="Content Placeholder 2">
            <a:extLst>
              <a:ext uri="{FF2B5EF4-FFF2-40B4-BE49-F238E27FC236}">
                <a16:creationId xmlns="" xmlns:a16="http://schemas.microsoft.com/office/drawing/2014/main" id="{616A737F-7A08-9B4C-B925-56EACA66F51F}"/>
              </a:ext>
            </a:extLst>
          </p:cNvPr>
          <p:cNvSpPr>
            <a:spLocks noGrp="1"/>
          </p:cNvSpPr>
          <p:nvPr>
            <p:ph idx="1"/>
          </p:nvPr>
        </p:nvSpPr>
        <p:spPr/>
        <p:txBody>
          <a:bodyPr/>
          <a:lstStyle/>
          <a:p>
            <a:endParaRPr lang="en-IN"/>
          </a:p>
        </p:txBody>
      </p:sp>
      <p:pic>
        <p:nvPicPr>
          <p:cNvPr id="5122" name="Picture 2" descr="AI-Enabled Chatbots: The Key to Driving Innovation and Growth - SmatBot">
            <a:extLst>
              <a:ext uri="{FF2B5EF4-FFF2-40B4-BE49-F238E27FC236}">
                <a16:creationId xmlns="" xmlns:a16="http://schemas.microsoft.com/office/drawing/2014/main" id="{E653A45B-F0C4-E808-5BB4-22DF0FF950F9}"/>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124635" y="2008272"/>
            <a:ext cx="8050306" cy="386360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561436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C7BD31-DBB3-7DBA-21F2-4BA901BC294A}"/>
              </a:ext>
            </a:extLst>
          </p:cNvPr>
          <p:cNvSpPr>
            <a:spLocks noGrp="1"/>
          </p:cNvSpPr>
          <p:nvPr>
            <p:ph type="title"/>
          </p:nvPr>
        </p:nvSpPr>
        <p:spPr/>
        <p:txBody>
          <a:bodyPr/>
          <a:lstStyle/>
          <a:p>
            <a:r>
              <a:rPr lang="en-US" dirty="0"/>
              <a:t>Applications of chatbot</a:t>
            </a:r>
            <a:endParaRPr lang="en-IN" dirty="0"/>
          </a:p>
        </p:txBody>
      </p:sp>
      <p:sp>
        <p:nvSpPr>
          <p:cNvPr id="3" name="Content Placeholder 2">
            <a:extLst>
              <a:ext uri="{FF2B5EF4-FFF2-40B4-BE49-F238E27FC236}">
                <a16:creationId xmlns="" xmlns:a16="http://schemas.microsoft.com/office/drawing/2014/main" id="{C74108C5-7A63-F841-5980-46D923B62047}"/>
              </a:ext>
            </a:extLst>
          </p:cNvPr>
          <p:cNvSpPr>
            <a:spLocks noGrp="1"/>
          </p:cNvSpPr>
          <p:nvPr>
            <p:ph idx="1"/>
          </p:nvPr>
        </p:nvSpPr>
        <p:spPr/>
        <p:txBody>
          <a:bodyPr>
            <a:normAutofit fontScale="85000" lnSpcReduction="20000"/>
          </a:bodyPr>
          <a:lstStyle/>
          <a:p>
            <a:pPr algn="l">
              <a:buFont typeface="+mj-lt"/>
              <a:buAutoNum type="arabicPeriod"/>
            </a:pPr>
            <a:r>
              <a:rPr lang="en-US" sz="1900" b="1" i="0" dirty="0">
                <a:solidFill>
                  <a:srgbClr val="374151"/>
                </a:solidFill>
                <a:effectLst/>
                <a:latin typeface="Söhne"/>
              </a:rPr>
              <a:t>Customer Support and Service:</a:t>
            </a:r>
            <a:endParaRPr lang="en-US" sz="1900" b="0" i="0" dirty="0">
              <a:solidFill>
                <a:srgbClr val="374151"/>
              </a:solidFill>
              <a:effectLst/>
              <a:latin typeface="Söhne"/>
            </a:endParaRPr>
          </a:p>
          <a:p>
            <a:pPr lvl="1">
              <a:buFont typeface="Wingdings" panose="05000000000000000000" pitchFamily="2" charset="2"/>
              <a:buChar char="Ø"/>
            </a:pPr>
            <a:r>
              <a:rPr lang="en-US" sz="1900" b="0" i="0" dirty="0">
                <a:solidFill>
                  <a:srgbClr val="374151"/>
                </a:solidFill>
                <a:effectLst/>
                <a:latin typeface="Söhne"/>
              </a:rPr>
              <a:t>Use chatbots with advanced natural language processing and sentiment analysis to provide efficient and personalized customer support. The chatbot can handle common queries, troubleshoot issues, and escalate complex problems to human agents when needed.</a:t>
            </a:r>
          </a:p>
          <a:p>
            <a:pPr algn="l">
              <a:buFont typeface="+mj-lt"/>
              <a:buAutoNum type="arabicPeriod"/>
            </a:pPr>
            <a:r>
              <a:rPr lang="en-US" sz="1900" b="1" i="0" dirty="0">
                <a:solidFill>
                  <a:srgbClr val="374151"/>
                </a:solidFill>
                <a:effectLst/>
                <a:latin typeface="Söhne"/>
              </a:rPr>
              <a:t>E-commerce and Sales : </a:t>
            </a:r>
            <a:endParaRPr lang="en-US" sz="1900" b="0" i="0" dirty="0">
              <a:solidFill>
                <a:srgbClr val="374151"/>
              </a:solidFill>
              <a:effectLst/>
              <a:latin typeface="Söhne"/>
            </a:endParaRPr>
          </a:p>
          <a:p>
            <a:pPr lvl="1" algn="l">
              <a:buFont typeface="Wingdings" panose="05000000000000000000" pitchFamily="2" charset="2"/>
              <a:buChar char="Ø"/>
            </a:pPr>
            <a:r>
              <a:rPr lang="en-US" sz="1900" b="0" i="0" dirty="0">
                <a:solidFill>
                  <a:srgbClr val="374151"/>
                </a:solidFill>
                <a:effectLst/>
                <a:latin typeface="Söhne"/>
              </a:rPr>
              <a:t>Implement chatbots for e-commerce platforms to assist users with product recommendations, order tracking, and the purchasing process. Innovations like visual search and integration with recommendation engines can enhance the shopping experience.</a:t>
            </a:r>
          </a:p>
          <a:p>
            <a:pPr algn="l">
              <a:buFont typeface="+mj-lt"/>
              <a:buAutoNum type="arabicPeriod"/>
            </a:pPr>
            <a:r>
              <a:rPr lang="en-US" sz="1900" b="1" i="0" dirty="0">
                <a:solidFill>
                  <a:srgbClr val="374151"/>
                </a:solidFill>
                <a:effectLst/>
                <a:latin typeface="Söhne"/>
              </a:rPr>
              <a:t>Healthcare Assistance:</a:t>
            </a:r>
            <a:endParaRPr lang="en-US" sz="1900" b="0" i="0" dirty="0">
              <a:solidFill>
                <a:srgbClr val="374151"/>
              </a:solidFill>
              <a:effectLst/>
              <a:latin typeface="Söhne"/>
            </a:endParaRPr>
          </a:p>
          <a:p>
            <a:pPr lvl="1">
              <a:buFont typeface="Wingdings" panose="05000000000000000000" pitchFamily="2" charset="2"/>
              <a:buChar char="Ø"/>
            </a:pPr>
            <a:r>
              <a:rPr lang="en-US" sz="1900" b="0" i="0" dirty="0">
                <a:solidFill>
                  <a:srgbClr val="374151"/>
                </a:solidFill>
                <a:effectLst/>
                <a:latin typeface="Söhne"/>
              </a:rPr>
              <a:t>Develop healthcare chatbots that can assist users with medical queries, medication reminders, and provide general health information. Innovations like symptom analysis and integration with health databases can improve the accuracy of information.</a:t>
            </a:r>
          </a:p>
          <a:p>
            <a:endParaRPr lang="en-IN" dirty="0"/>
          </a:p>
        </p:txBody>
      </p:sp>
    </p:spTree>
    <p:extLst>
      <p:ext uri="{BB962C8B-B14F-4D97-AF65-F5344CB8AC3E}">
        <p14:creationId xmlns="" xmlns:p14="http://schemas.microsoft.com/office/powerpoint/2010/main" val="413780425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78</TotalTime>
  <Words>877</Words>
  <Application>Microsoft Office PowerPoint</Application>
  <PresentationFormat>Custom</PresentationFormat>
  <Paragraphs>51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Organic</vt:lpstr>
      <vt:lpstr>DEPARTMENT OF  ELECTRONICS AND COMMUNICATION                   TEAM MEMBERS PIRIYADHARSHINI.E (113321106067) NIVETHA.S(113321106065) RADHIKA.G(113321106072) SARANYA.S(113321106084)      </vt:lpstr>
      <vt:lpstr>Innovations in chatbot using python</vt:lpstr>
      <vt:lpstr>Innovations in chatbot</vt:lpstr>
      <vt:lpstr>Why do we need innovations in chatbot</vt:lpstr>
      <vt:lpstr>Slide 5</vt:lpstr>
      <vt:lpstr>How can we do innovations in chatbot</vt:lpstr>
      <vt:lpstr>Slide 7</vt:lpstr>
      <vt:lpstr>CHATBOT</vt:lpstr>
      <vt:lpstr>Applications of chatbot</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Piriyadharshini E</dc:creator>
  <cp:lastModifiedBy>Administrator</cp:lastModifiedBy>
  <cp:revision>7</cp:revision>
  <dcterms:created xsi:type="dcterms:W3CDTF">2023-10-08T11:38:58Z</dcterms:created>
  <dcterms:modified xsi:type="dcterms:W3CDTF">2023-10-09T07:01:39Z</dcterms:modified>
</cp:coreProperties>
</file>