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3"/>
  </p:notesMasterIdLst>
  <p:sldIdLst>
    <p:sldId id="257" r:id="rId2"/>
    <p:sldId id="272" r:id="rId3"/>
    <p:sldId id="258" r:id="rId4"/>
    <p:sldId id="260" r:id="rId5"/>
    <p:sldId id="273" r:id="rId6"/>
    <p:sldId id="259" r:id="rId7"/>
    <p:sldId id="266" r:id="rId8"/>
    <p:sldId id="261" r:id="rId9"/>
    <p:sldId id="270" r:id="rId10"/>
    <p:sldId id="27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F7C8-D0B5-48A2-A370-230F313011F4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7EB82-C94D-4DBB-811B-4A94BA274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4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8450-2DAC-4011-B18E-0F43B81ECEC7}" type="datetime1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6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8B9A-40BF-4916-AC94-D66497E718A1}" type="datetime1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6ADC-EA17-43D1-9A5C-3988E245B26C}" type="datetime1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7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A991-A8CD-4F16-B52F-075027521C1B}" type="datetime1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124C36-0E29-42DC-8564-C59AB978D570}" type="datetime1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IN"/>
              <a:t>Book Bazaar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ED68-1052-4267-AE99-E05BB2FD064A}" type="datetime1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3369-2E88-4773-8D46-B868F60A0D73}" type="datetime1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3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1374-EDC2-402A-A4C0-E5AFF4E98C11}" type="datetime1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FFF4-1376-4D4F-83A6-DEBA45B68215}" type="datetime1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D74A-C0D1-4216-ADC7-B015AD5DBA3D}" type="datetime1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DFCE0-C984-402E-B42F-4464B5B9D05A}" type="datetime1">
              <a:rPr lang="en-IN" smtClean="0"/>
              <a:t>19-11-2020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4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73D7105-C1C8-4F06-8544-8429ED00CC81}" type="datetime1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IN"/>
              <a:t>Book Bazaar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FAF315-6AEA-4583-93F9-7DCA8E62A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75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d3zero.net/201605/google-io-2016-firebase-parse/" TargetMode="External"/><Relationship Id="rId3" Type="http://schemas.openxmlformats.org/officeDocument/2006/relationships/hyperlink" Target="https://en.wikipedia.org/wiki/Android_Studio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dobe_XD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s://community.globalvoices.org/guide/technical-guides/trello-guide/" TargetMode="Externa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dershipfreak.wordpress.com/2011/11/07/a-ceo-of-southwest-airlines-on-goal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zsky.com/2015/07/simple-tips-to-build-your-network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ourparentsage.net/2012/03/12/aging-parents-hospitals-and-exercis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ourparentsage.net/2012/03/12/aging-parents-hospitals-and-exercis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hunter.com/powerpoint-templates/agile-methodology-powerpoint-template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71469-android-logo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rystal_Clear_app_linneighborhood.svg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4B511E-4E06-4FA6-A355-7E517961AD9E}"/>
              </a:ext>
            </a:extLst>
          </p:cNvPr>
          <p:cNvSpPr txBox="1"/>
          <p:nvPr/>
        </p:nvSpPr>
        <p:spPr>
          <a:xfrm>
            <a:off x="1142418" y="1520505"/>
            <a:ext cx="7582482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  <a:cs typeface="Calibri Light" panose="020F0302020204030204" pitchFamily="34" charset="0"/>
              </a:rPr>
              <a:t>Books Bazaar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430F8-1D10-4839-9AE5-E5CEA6A31879}"/>
              </a:ext>
            </a:extLst>
          </p:cNvPr>
          <p:cNvSpPr txBox="1"/>
          <p:nvPr/>
        </p:nvSpPr>
        <p:spPr>
          <a:xfrm>
            <a:off x="1451875" y="4351080"/>
            <a:ext cx="53584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Team Members:</a:t>
            </a:r>
          </a:p>
          <a:p>
            <a:pPr marL="742950" lvl="1" indent="-285750">
              <a:buFontTx/>
              <a:buChar char="-"/>
            </a:pPr>
            <a:r>
              <a:rPr lang="en-IN" sz="2000" dirty="0"/>
              <a:t>Adarsh Srivastava 	(18MIS7086)</a:t>
            </a:r>
          </a:p>
          <a:p>
            <a:pPr marL="742950" lvl="1" indent="-285750">
              <a:buFontTx/>
              <a:buChar char="-"/>
            </a:pPr>
            <a:r>
              <a:rPr lang="en-IN" sz="2000" dirty="0"/>
              <a:t>Amit Kumar 			(18MIS7250)</a:t>
            </a:r>
          </a:p>
          <a:p>
            <a:pPr marL="742950" lvl="1" indent="-285750">
              <a:buFontTx/>
              <a:buChar char="-"/>
            </a:pPr>
            <a:r>
              <a:rPr lang="en-IN" sz="2000" dirty="0"/>
              <a:t>Bhargav Kumar 		(18MIS7282)</a:t>
            </a:r>
          </a:p>
          <a:p>
            <a:pPr marL="742950" lvl="1" indent="-285750">
              <a:buFontTx/>
              <a:buChar char="-"/>
            </a:pPr>
            <a:r>
              <a:rPr lang="en-IN" sz="2000" dirty="0"/>
              <a:t>Gaurav Gupta 		(18MIS7107)</a:t>
            </a:r>
          </a:p>
          <a:p>
            <a:pPr marL="742950" lvl="1" indent="-285750">
              <a:buFontTx/>
              <a:buChar char="-"/>
            </a:pPr>
            <a:r>
              <a:rPr lang="en-IN" sz="2000" dirty="0"/>
              <a:t>Shikhin Sharma 		(18MIS7049)</a:t>
            </a:r>
          </a:p>
          <a:p>
            <a:pPr marL="742950" lvl="1" indent="-285750">
              <a:buFontTx/>
              <a:buChar char="-"/>
            </a:pPr>
            <a:r>
              <a:rPr lang="en-IN" sz="2000" dirty="0"/>
              <a:t>Lohith Kumar			(18MIS7242)</a:t>
            </a:r>
          </a:p>
          <a:p>
            <a:pPr marL="285750" indent="-285750">
              <a:buFontTx/>
              <a:buChar char="-"/>
            </a:pP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1AEB7-FE44-482E-8B40-3DA025EEE381}"/>
              </a:ext>
            </a:extLst>
          </p:cNvPr>
          <p:cNvSpPr txBox="1"/>
          <p:nvPr/>
        </p:nvSpPr>
        <p:spPr>
          <a:xfrm>
            <a:off x="6338150" y="4303455"/>
            <a:ext cx="308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</a:schemeClr>
                </a:solidFill>
              </a:rPr>
              <a:t>Faculty:</a:t>
            </a:r>
          </a:p>
          <a:p>
            <a:pPr marL="742950" lvl="1" indent="-285750">
              <a:buFontTx/>
              <a:buChar char="-"/>
            </a:pPr>
            <a:r>
              <a:rPr lang="en-IN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Prof. Hussain Syed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8914E-579E-4E68-9D9C-7E04074EAC2B}"/>
              </a:ext>
            </a:extLst>
          </p:cNvPr>
          <p:cNvSpPr txBox="1"/>
          <p:nvPr/>
        </p:nvSpPr>
        <p:spPr>
          <a:xfrm>
            <a:off x="4175975" y="2878456"/>
            <a:ext cx="432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odoni MT Black" panose="02070A03080606020203" pitchFamily="18" charset="0"/>
              </a:rPr>
              <a:t>An Online Bookstore</a:t>
            </a:r>
            <a:endParaRPr lang="en-IN" sz="2800" dirty="0">
              <a:solidFill>
                <a:schemeClr val="bg1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8AB73-2BED-41DE-941E-481904E7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12" y="1397003"/>
            <a:ext cx="2328863" cy="23150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6741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68661-BA2F-45CB-B0E4-114152D0B18D}"/>
              </a:ext>
            </a:extLst>
          </p:cNvPr>
          <p:cNvSpPr txBox="1"/>
          <p:nvPr/>
        </p:nvSpPr>
        <p:spPr>
          <a:xfrm>
            <a:off x="1088136" y="832523"/>
            <a:ext cx="2960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Cooper Black" panose="0208090404030B020404" pitchFamily="18" charset="0"/>
                <a:cs typeface="Calibri" panose="020F0502020204030204" pitchFamily="34" charset="0"/>
              </a:rPr>
              <a:t>Tools Used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1A12B-9687-4E27-867C-79326B70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99A4E-CA04-4ECE-B827-06493621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BE439-6577-4809-B1A5-489D6A2F950F}"/>
              </a:ext>
            </a:extLst>
          </p:cNvPr>
          <p:cNvSpPr txBox="1"/>
          <p:nvPr/>
        </p:nvSpPr>
        <p:spPr>
          <a:xfrm>
            <a:off x="1348740" y="2054391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Android Studio 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Adobe XD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Trello Agile tracker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113CF-229E-4F5B-A32D-9E226B8CF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2224" y="722376"/>
            <a:ext cx="2240280" cy="2240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C58EA-443C-4DFC-BD61-6766279C6E7A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en.wikipedia.org/wiki/Android_Studio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1740CA-A46E-4179-B9C8-E788EA357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78824" y="2563788"/>
            <a:ext cx="2090462" cy="203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AEA78-46AD-49D3-A942-539FCE6CFE5D}"/>
              </a:ext>
            </a:extLst>
          </p:cNvPr>
          <p:cNvSpPr txBox="1"/>
          <p:nvPr/>
        </p:nvSpPr>
        <p:spPr>
          <a:xfrm>
            <a:off x="2579077" y="6858000"/>
            <a:ext cx="7033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6" tooltip="https://en.wikipedia.org/wiki/Adobe_XD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-sa/3.0/"/>
              </a:rPr>
              <a:t>CC BY-SA</a:t>
            </a:r>
            <a:endParaRPr lang="en-IN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0DAD02-A133-452E-955D-B465818E59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26954" y="2857632"/>
            <a:ext cx="4977384" cy="25509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995782-B0EA-4155-9365-DF0088E657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34796" y="4411206"/>
            <a:ext cx="5718048" cy="1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1594A9-0218-45DD-A322-F43A9E03E38F}"/>
              </a:ext>
            </a:extLst>
          </p:cNvPr>
          <p:cNvSpPr/>
          <p:nvPr/>
        </p:nvSpPr>
        <p:spPr>
          <a:xfrm>
            <a:off x="2639641" y="2965836"/>
            <a:ext cx="691271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effectLst/>
                <a:latin typeface="Forte" panose="03060902040502070203" pitchFamily="66" charset="0"/>
              </a:rPr>
              <a:t>Signing Off…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A234-E27E-45FE-80C6-EDBBB6BE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5B7B-DC69-4E45-8C44-1E316ACF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7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A45B0C-8644-499C-9178-A2B1E539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83CE3-42A3-45F8-B2E8-A5B96207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445BF-37AE-461B-9547-373D2C553222}"/>
              </a:ext>
            </a:extLst>
          </p:cNvPr>
          <p:cNvSpPr txBox="1"/>
          <p:nvPr/>
        </p:nvSpPr>
        <p:spPr>
          <a:xfrm>
            <a:off x="880110" y="812001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Cooper Black" panose="0208090404030B020404" pitchFamily="18" charset="0"/>
              </a:rPr>
              <a:t>Roles:</a:t>
            </a:r>
            <a:endParaRPr lang="en-IN" sz="4800" dirty="0">
              <a:solidFill>
                <a:schemeClr val="tx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06D4A-C4C4-4DED-A4D2-E77DB1816691}"/>
              </a:ext>
            </a:extLst>
          </p:cNvPr>
          <p:cNvSpPr txBox="1"/>
          <p:nvPr/>
        </p:nvSpPr>
        <p:spPr>
          <a:xfrm>
            <a:off x="564261" y="1905506"/>
            <a:ext cx="7048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/>
              <a:t>Adarsh – Product Owner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/>
              <a:t>Amit – Scrum Master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/>
              <a:t>Gaurav – Development Lead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/>
              <a:t>Bhargav – Testing &amp; Audit Team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/>
              <a:t>Shikhin</a:t>
            </a:r>
            <a:r>
              <a:rPr lang="en-US" sz="3200" dirty="0"/>
              <a:t> – Development Lead(UI)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 err="1"/>
              <a:t>Lohith</a:t>
            </a:r>
            <a:r>
              <a:rPr lang="en-US" sz="3200" dirty="0"/>
              <a:t> - Stakeholder</a:t>
            </a:r>
            <a:endParaRPr lang="en-IN" sz="3200" dirty="0"/>
          </a:p>
        </p:txBody>
      </p:sp>
      <p:pic>
        <p:nvPicPr>
          <p:cNvPr id="2050" name="Picture 2" descr="The Scrum Roles in Agile and How They Work | Scrum Alliance">
            <a:extLst>
              <a:ext uri="{FF2B5EF4-FFF2-40B4-BE49-F238E27FC236}">
                <a16:creationId xmlns:a16="http://schemas.microsoft.com/office/drawing/2014/main" id="{63E2EFE7-0E36-4E4E-B4E1-449385C6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245" y="528884"/>
            <a:ext cx="5083755" cy="50837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3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68661-BA2F-45CB-B0E4-114152D0B18D}"/>
              </a:ext>
            </a:extLst>
          </p:cNvPr>
          <p:cNvSpPr txBox="1"/>
          <p:nvPr/>
        </p:nvSpPr>
        <p:spPr>
          <a:xfrm>
            <a:off x="950235" y="739754"/>
            <a:ext cx="544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oper Black" panose="0208090404030B020404" pitchFamily="18" charset="0"/>
                <a:cs typeface="Calibri" panose="020F0502020204030204" pitchFamily="34" charset="0"/>
              </a:rPr>
              <a:t>Project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08EF4-B29A-4011-976C-E7CEB292E6DF}"/>
              </a:ext>
            </a:extLst>
          </p:cNvPr>
          <p:cNvSpPr txBox="1"/>
          <p:nvPr/>
        </p:nvSpPr>
        <p:spPr>
          <a:xfrm>
            <a:off x="950235" y="1399301"/>
            <a:ext cx="886088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To Simplify the system of renting/lending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Affordability _USP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Home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Available eBooks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Consistency in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User-friendly UI/UX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Responsive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Frictionless navigation (in searching desired book)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chemeClr val="tx1">
                    <a:lumMod val="95000"/>
                  </a:schemeClr>
                </a:solidFill>
                <a:effectLst/>
              </a:rPr>
              <a:t>Safe Transactions </a:t>
            </a:r>
            <a:endParaRPr lang="en-US" sz="280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551B1D-C85A-4282-AFBE-F5829F31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1A5615-882C-413E-B05A-E652F11B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E08B3-622C-405A-B9DF-E4FE8108C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0376" y="2596479"/>
            <a:ext cx="3456432" cy="22934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45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68661-BA2F-45CB-B0E4-114152D0B18D}"/>
              </a:ext>
            </a:extLst>
          </p:cNvPr>
          <p:cNvSpPr txBox="1"/>
          <p:nvPr/>
        </p:nvSpPr>
        <p:spPr>
          <a:xfrm>
            <a:off x="1088136" y="489692"/>
            <a:ext cx="4014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Cooper Black" panose="0208090404030B020404" pitchFamily="18" charset="0"/>
                <a:cs typeface="Calibri" panose="020F0502020204030204" pitchFamily="34" charset="0"/>
              </a:rPr>
              <a:t>User Stories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D9CA1-8D96-43A5-A660-1E43CD21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FC87-6E26-4DA4-B01F-A69AB41D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4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ADC64-96B1-4A74-BC85-27E16606E55F}"/>
              </a:ext>
            </a:extLst>
          </p:cNvPr>
          <p:cNvSpPr txBox="1"/>
          <p:nvPr/>
        </p:nvSpPr>
        <p:spPr>
          <a:xfrm>
            <a:off x="957377" y="1544603"/>
            <a:ext cx="10529807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a Product owner  I want to  organize the product development of Books Bazaar and hence understand my colleagues progress, so I can better report our success and failures. Also the Product development being content with the main idea and not deviating from it . Giving a Rental system and increasing the Affordability hence the reach of Books is our aim.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as a Development Lead, want the </a:t>
            </a:r>
            <a:r>
              <a:rPr lang="en-US" sz="2400" dirty="0" err="1"/>
              <a:t>project,to</a:t>
            </a:r>
            <a:r>
              <a:rPr lang="en-US" sz="2400" dirty="0"/>
              <a:t> have a simplified rental system  and complete the sprints on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as Tester and Auditor, want to test the project and keep updating its </a:t>
            </a:r>
            <a:r>
              <a:rPr lang="en-US" sz="2400" dirty="0" err="1"/>
              <a:t>backlogs,so</a:t>
            </a:r>
            <a:r>
              <a:rPr lang="en-US" sz="2400" dirty="0"/>
              <a:t> that we can deliver the project with efficiency and minimal bugs.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58203-221F-4471-98DB-28AEE56EF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31536" y="0"/>
            <a:ext cx="2825013" cy="17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43AF50-3F7D-4956-9E31-7312BD7E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87B722-E349-4D94-9159-5A35C6F5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1158C-F567-4306-B6D4-91DE0C1AA2BD}"/>
              </a:ext>
            </a:extLst>
          </p:cNvPr>
          <p:cNvSpPr txBox="1"/>
          <p:nvPr/>
        </p:nvSpPr>
        <p:spPr>
          <a:xfrm>
            <a:off x="960120" y="539496"/>
            <a:ext cx="1060704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as a stakeholder is responsible for conveying his wishes and concerns to the product owner or else the product owner would not be responsible for his project quality and time duration.  I will provide regular input to queries from the Product Owner.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as a Development team member , I want to make sure all the required skills are used to transform the ideas and requirements into a successful product that will provide the best services to end-users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a scrum master, I have to make sure that the teams that are working on a project are able to achieve specific milestones and </a:t>
            </a:r>
            <a:r>
              <a:rPr lang="en-US" sz="2400" dirty="0" err="1"/>
              <a:t>deliverables.Also</a:t>
            </a:r>
            <a:r>
              <a:rPr lang="en-US" sz="2400" dirty="0"/>
              <a:t> making sure that everyone is working collaboratively by overcoming potential problems resulting in successful delivery of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198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68661-BA2F-45CB-B0E4-114152D0B18D}"/>
              </a:ext>
            </a:extLst>
          </p:cNvPr>
          <p:cNvSpPr txBox="1"/>
          <p:nvPr/>
        </p:nvSpPr>
        <p:spPr>
          <a:xfrm>
            <a:off x="921842" y="606221"/>
            <a:ext cx="3919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Cooper Black" panose="0208090404030B020404" pitchFamily="18" charset="0"/>
                <a:cs typeface="Calibri" panose="020F0502020204030204" pitchFamily="34" charset="0"/>
              </a:rPr>
              <a:t>Release Map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2B088A-2107-4DB2-8ECC-9D40CB661435}"/>
              </a:ext>
            </a:extLst>
          </p:cNvPr>
          <p:cNvSpPr txBox="1">
            <a:spLocks/>
          </p:cNvSpPr>
          <p:nvPr/>
        </p:nvSpPr>
        <p:spPr>
          <a:xfrm>
            <a:off x="2389184" y="2133157"/>
            <a:ext cx="2873828" cy="12361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User</a:t>
            </a:r>
          </a:p>
          <a:p>
            <a:pPr lvl="1"/>
            <a:r>
              <a:rPr lang="en-IN" sz="2400" dirty="0"/>
              <a:t>UI Design</a:t>
            </a:r>
          </a:p>
          <a:p>
            <a:pPr lvl="1"/>
            <a:r>
              <a:rPr lang="en-IN" sz="2400" dirty="0"/>
              <a:t>Login Page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F684D8-FF2E-476D-8B54-8939AE08AF5B}"/>
              </a:ext>
            </a:extLst>
          </p:cNvPr>
          <p:cNvSpPr txBox="1">
            <a:spLocks/>
          </p:cNvSpPr>
          <p:nvPr/>
        </p:nvSpPr>
        <p:spPr>
          <a:xfrm>
            <a:off x="2389184" y="1977306"/>
            <a:ext cx="2873829" cy="123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9467AF-7614-4E6B-89E6-DA0A0AEC71BA}"/>
              </a:ext>
            </a:extLst>
          </p:cNvPr>
          <p:cNvSpPr txBox="1">
            <a:spLocks/>
          </p:cNvSpPr>
          <p:nvPr/>
        </p:nvSpPr>
        <p:spPr>
          <a:xfrm>
            <a:off x="6862353" y="2133156"/>
            <a:ext cx="2873829" cy="1236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Admin</a:t>
            </a:r>
          </a:p>
          <a:p>
            <a:pPr lvl="1"/>
            <a:r>
              <a:rPr lang="en-IN" dirty="0"/>
              <a:t>UI Design</a:t>
            </a:r>
          </a:p>
          <a:p>
            <a:pPr lvl="1"/>
            <a:r>
              <a:rPr lang="en-IN" dirty="0"/>
              <a:t>Login Page</a:t>
            </a:r>
          </a:p>
          <a:p>
            <a:pPr lvl="1"/>
            <a:r>
              <a:rPr lang="en-IN" dirty="0"/>
              <a:t>Add Customer</a:t>
            </a:r>
          </a:p>
          <a:p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660A56-E713-446F-BDBE-E25833C8A4A7}"/>
              </a:ext>
            </a:extLst>
          </p:cNvPr>
          <p:cNvSpPr txBox="1">
            <a:spLocks/>
          </p:cNvSpPr>
          <p:nvPr/>
        </p:nvSpPr>
        <p:spPr>
          <a:xfrm>
            <a:off x="2389184" y="4558658"/>
            <a:ext cx="2873828" cy="1236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User</a:t>
            </a:r>
          </a:p>
          <a:p>
            <a:pPr lvl="1"/>
            <a:r>
              <a:rPr lang="en-IN" dirty="0"/>
              <a:t>Search</a:t>
            </a:r>
          </a:p>
          <a:p>
            <a:pPr lvl="1"/>
            <a:r>
              <a:rPr lang="en-IN" dirty="0"/>
              <a:t>Cart</a:t>
            </a:r>
          </a:p>
          <a:p>
            <a:pPr lvl="1"/>
            <a:r>
              <a:rPr lang="en-IN" dirty="0"/>
              <a:t>Profile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F45217-2CBC-4F14-A77C-58134804A08A}"/>
              </a:ext>
            </a:extLst>
          </p:cNvPr>
          <p:cNvSpPr txBox="1">
            <a:spLocks/>
          </p:cNvSpPr>
          <p:nvPr/>
        </p:nvSpPr>
        <p:spPr>
          <a:xfrm>
            <a:off x="6862353" y="4558657"/>
            <a:ext cx="3169919" cy="1236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Admin</a:t>
            </a:r>
          </a:p>
          <a:p>
            <a:pPr lvl="1"/>
            <a:r>
              <a:rPr lang="en-IN" dirty="0"/>
              <a:t>Manage Books</a:t>
            </a:r>
          </a:p>
          <a:p>
            <a:pPr lvl="1"/>
            <a:r>
              <a:rPr lang="en-IN" dirty="0"/>
              <a:t>Customer support</a:t>
            </a:r>
          </a:p>
          <a:p>
            <a:pPr lvl="1"/>
            <a:r>
              <a:rPr lang="en-IN" dirty="0"/>
              <a:t>Payment Platform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DC0E6-D596-4E59-B326-771C3D2CD558}"/>
              </a:ext>
            </a:extLst>
          </p:cNvPr>
          <p:cNvSpPr txBox="1"/>
          <p:nvPr/>
        </p:nvSpPr>
        <p:spPr>
          <a:xfrm>
            <a:off x="2011680" y="4041099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Release 2: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F817A-6A6D-4FD7-A4B0-227472740271}"/>
              </a:ext>
            </a:extLst>
          </p:cNvPr>
          <p:cNvSpPr txBox="1"/>
          <p:nvPr/>
        </p:nvSpPr>
        <p:spPr>
          <a:xfrm>
            <a:off x="2011680" y="1630790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Release 1: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E31984B-CFBB-4724-A215-E994EDEB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AD26865-365C-49C1-9CB7-4F407DCE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6</a:t>
            </a:fld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8A9A50-95A2-4D31-9C37-31BF74DA2D65}"/>
              </a:ext>
            </a:extLst>
          </p:cNvPr>
          <p:cNvCxnSpPr>
            <a:cxnSpLocks/>
          </p:cNvCxnSpPr>
          <p:nvPr/>
        </p:nvCxnSpPr>
        <p:spPr>
          <a:xfrm>
            <a:off x="4493525" y="823883"/>
            <a:ext cx="6135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316A49-13EE-41C9-B4B5-52A0899F9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146028">
            <a:off x="5283336" y="-701971"/>
            <a:ext cx="2314196" cy="37558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12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A3971B-BA33-45AD-AA27-73677AB7651A}"/>
              </a:ext>
            </a:extLst>
          </p:cNvPr>
          <p:cNvSpPr txBox="1">
            <a:spLocks/>
          </p:cNvSpPr>
          <p:nvPr/>
        </p:nvSpPr>
        <p:spPr>
          <a:xfrm>
            <a:off x="2011680" y="4637175"/>
            <a:ext cx="2873829" cy="214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2B088A-2107-4DB2-8ECC-9D40CB661435}"/>
              </a:ext>
            </a:extLst>
          </p:cNvPr>
          <p:cNvSpPr txBox="1">
            <a:spLocks/>
          </p:cNvSpPr>
          <p:nvPr/>
        </p:nvSpPr>
        <p:spPr>
          <a:xfrm>
            <a:off x="1877120" y="1571822"/>
            <a:ext cx="2873828" cy="1236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User</a:t>
            </a:r>
          </a:p>
          <a:p>
            <a:pPr lvl="1"/>
            <a:r>
              <a:rPr lang="en-IN" sz="2400" dirty="0"/>
              <a:t>Orders</a:t>
            </a:r>
          </a:p>
          <a:p>
            <a:pPr lvl="1"/>
            <a:r>
              <a:rPr lang="en-IN" sz="2400" dirty="0"/>
              <a:t>eBook facility</a:t>
            </a:r>
          </a:p>
          <a:p>
            <a:pPr lvl="1"/>
            <a:r>
              <a:rPr lang="en-IN" sz="2400" dirty="0"/>
              <a:t>Payment 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9467AF-7614-4E6B-89E6-DA0A0AEC71BA}"/>
              </a:ext>
            </a:extLst>
          </p:cNvPr>
          <p:cNvSpPr txBox="1">
            <a:spLocks/>
          </p:cNvSpPr>
          <p:nvPr/>
        </p:nvSpPr>
        <p:spPr>
          <a:xfrm>
            <a:off x="6679473" y="1486696"/>
            <a:ext cx="4214950" cy="1236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Admin</a:t>
            </a:r>
          </a:p>
          <a:p>
            <a:pPr lvl="1"/>
            <a:r>
              <a:rPr lang="en-IN" sz="2400" dirty="0"/>
              <a:t>Increased Booklist</a:t>
            </a:r>
          </a:p>
          <a:p>
            <a:pPr lvl="1"/>
            <a:r>
              <a:rPr lang="en-IN" sz="2400" dirty="0"/>
              <a:t>Customer Order management and Delivery</a:t>
            </a:r>
          </a:p>
          <a:p>
            <a:endParaRPr lang="en-IN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660A56-E713-446F-BDBE-E25833C8A4A7}"/>
              </a:ext>
            </a:extLst>
          </p:cNvPr>
          <p:cNvSpPr txBox="1">
            <a:spLocks/>
          </p:cNvSpPr>
          <p:nvPr/>
        </p:nvSpPr>
        <p:spPr>
          <a:xfrm>
            <a:off x="2389183" y="4552050"/>
            <a:ext cx="3706817" cy="1236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User</a:t>
            </a:r>
          </a:p>
          <a:p>
            <a:pPr lvl="1"/>
            <a:r>
              <a:rPr lang="en-IN" dirty="0"/>
              <a:t>Book Delivery and Return</a:t>
            </a:r>
          </a:p>
          <a:p>
            <a:pPr lvl="1"/>
            <a:r>
              <a:rPr lang="en-IN" dirty="0"/>
              <a:t>Order Tracking</a:t>
            </a:r>
          </a:p>
          <a:p>
            <a:pPr lvl="1"/>
            <a:r>
              <a:rPr lang="en-IN" dirty="0"/>
              <a:t>Feedback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F45217-2CBC-4F14-A77C-58134804A08A}"/>
              </a:ext>
            </a:extLst>
          </p:cNvPr>
          <p:cNvSpPr txBox="1">
            <a:spLocks/>
          </p:cNvSpPr>
          <p:nvPr/>
        </p:nvSpPr>
        <p:spPr>
          <a:xfrm>
            <a:off x="6862353" y="4552049"/>
            <a:ext cx="2873829" cy="1236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Admin</a:t>
            </a:r>
          </a:p>
          <a:p>
            <a:pPr lvl="1"/>
            <a:r>
              <a:rPr lang="en-IN" dirty="0"/>
              <a:t>Maintaining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DC0E6-D596-4E59-B326-771C3D2CD558}"/>
              </a:ext>
            </a:extLst>
          </p:cNvPr>
          <p:cNvSpPr txBox="1"/>
          <p:nvPr/>
        </p:nvSpPr>
        <p:spPr>
          <a:xfrm>
            <a:off x="1437210" y="4015416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Release 4: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F817A-6A6D-4FD7-A4B0-227472740271}"/>
              </a:ext>
            </a:extLst>
          </p:cNvPr>
          <p:cNvSpPr txBox="1"/>
          <p:nvPr/>
        </p:nvSpPr>
        <p:spPr>
          <a:xfrm>
            <a:off x="1476385" y="691207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Release 3: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9F7F2-2E05-48A5-84E7-9AA659E5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Book Bazaar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E64678-5A17-43F4-BB5B-D60C7D7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7</a:t>
            </a:fld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3BA6A3-5F66-49FB-9549-301493713F66}"/>
              </a:ext>
            </a:extLst>
          </p:cNvPr>
          <p:cNvCxnSpPr>
            <a:cxnSpLocks/>
          </p:cNvCxnSpPr>
          <p:nvPr/>
        </p:nvCxnSpPr>
        <p:spPr>
          <a:xfrm>
            <a:off x="3176789" y="3850547"/>
            <a:ext cx="6135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08122F1-A710-4147-B496-11AAB5BDD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1739195">
            <a:off x="4312662" y="759757"/>
            <a:ext cx="2314196" cy="37558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032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68661-BA2F-45CB-B0E4-114152D0B18D}"/>
              </a:ext>
            </a:extLst>
          </p:cNvPr>
          <p:cNvSpPr txBox="1"/>
          <p:nvPr/>
        </p:nvSpPr>
        <p:spPr>
          <a:xfrm>
            <a:off x="799051" y="793164"/>
            <a:ext cx="2567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Cooper Black" panose="0208090404030B020404" pitchFamily="18" charset="0"/>
                <a:cs typeface="Calibri" panose="020F0502020204030204" pitchFamily="34" charset="0"/>
              </a:rPr>
              <a:t>Sprint-1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D87D9-76C4-4F0B-BFDE-0B4FFA4556DC}"/>
              </a:ext>
            </a:extLst>
          </p:cNvPr>
          <p:cNvSpPr txBox="1"/>
          <p:nvPr/>
        </p:nvSpPr>
        <p:spPr>
          <a:xfrm>
            <a:off x="948832" y="1735359"/>
            <a:ext cx="838261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cs typeface="Arial" panose="020B0604020202020204" pitchFamily="34" charset="0"/>
              </a:rPr>
              <a:t>Admin:</a:t>
            </a:r>
          </a:p>
          <a:p>
            <a:endParaRPr lang="en-IN" sz="3200" dirty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cs typeface="Arial" panose="020B0604020202020204" pitchFamily="34" charset="0"/>
              </a:rPr>
              <a:t>Collecting information for responsibilities of Admin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cs typeface="Arial" panose="020B0604020202020204" pitchFamily="34" charset="0"/>
              </a:rPr>
              <a:t>Login Page (Code)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cs typeface="Arial" panose="020B0604020202020204" pitchFamily="34" charset="0"/>
              </a:rPr>
              <a:t>Complete UI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cs typeface="Arial" panose="020B0604020202020204" pitchFamily="34" charset="0"/>
              </a:rPr>
              <a:t>Linking all the pages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E518AB-C563-4418-BE44-7C65BBAE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5DA86B-08DB-4A20-827E-FF689BE8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04612-BE15-42E3-B564-32D221CE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7055" y="3121109"/>
            <a:ext cx="4106113" cy="34217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63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68661-BA2F-45CB-B0E4-114152D0B18D}"/>
              </a:ext>
            </a:extLst>
          </p:cNvPr>
          <p:cNvSpPr txBox="1"/>
          <p:nvPr/>
        </p:nvSpPr>
        <p:spPr>
          <a:xfrm>
            <a:off x="908779" y="585216"/>
            <a:ext cx="5287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Cooper Black" panose="0208090404030B020404" pitchFamily="18" charset="0"/>
                <a:cs typeface="Calibri" panose="020F0502020204030204" pitchFamily="34" charset="0"/>
              </a:rPr>
              <a:t>System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20DC5-89A5-469A-A159-7897905EEB7F}"/>
              </a:ext>
            </a:extLst>
          </p:cNvPr>
          <p:cNvSpPr txBox="1"/>
          <p:nvPr/>
        </p:nvSpPr>
        <p:spPr>
          <a:xfrm>
            <a:off x="1014352" y="1905506"/>
            <a:ext cx="101632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Smart-Phone</a:t>
            </a:r>
          </a:p>
          <a:p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RAM – min 1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400" dirty="0"/>
              <a:t>Android 3.0 and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Storage – Depending on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Network Connection – Stable Internet(min 2G) while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Permissions – Storage, SMS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E685E9-A2B2-465D-B5F6-7D053B93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Book Bazaar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24EEB-C686-4377-9192-7DBE99AA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F315-6AEA-4583-93F9-7DCA8E62A5C7}" type="slidenum">
              <a:rPr lang="en-IN" smtClean="0"/>
              <a:t>9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8524B8-709B-468E-86AF-D868F1988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81488" y="5146419"/>
            <a:ext cx="1542503" cy="14914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1AB392-7827-43BC-9A24-D0A007F29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962373" flipV="1">
            <a:off x="9373460" y="419264"/>
            <a:ext cx="2427284" cy="24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295</TotalTime>
  <Words>550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Bodoni MT Black</vt:lpstr>
      <vt:lpstr>Calibri</vt:lpstr>
      <vt:lpstr>Cooper Black</vt:lpstr>
      <vt:lpstr>Forte</vt:lpstr>
      <vt:lpstr>Franklin Gothic Book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 Yamjala</dc:creator>
  <cp:lastModifiedBy>GOPILAL SAHU</cp:lastModifiedBy>
  <cp:revision>36</cp:revision>
  <dcterms:created xsi:type="dcterms:W3CDTF">2020-08-08T04:48:37Z</dcterms:created>
  <dcterms:modified xsi:type="dcterms:W3CDTF">2020-11-19T11:33:29Z</dcterms:modified>
</cp:coreProperties>
</file>