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00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7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0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62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27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63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96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13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35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1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03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/>
              <a:t>© </a:t>
            </a:r>
            <a:r>
              <a:rPr lang="en-IN" spc="-5"/>
              <a:t>Copyright 2012 Coveros, </a:t>
            </a:r>
            <a:r>
              <a:rPr lang="en-IN"/>
              <a:t>Inc.. </a:t>
            </a:r>
            <a:r>
              <a:rPr lang="en-IN" spc="-5"/>
              <a:t>All rights</a:t>
            </a:r>
            <a:r>
              <a:rPr lang="en-IN" spc="7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1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8091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Causes </a:t>
            </a:r>
            <a:r>
              <a:rPr sz="2600" spc="-5" dirty="0"/>
              <a:t>of </a:t>
            </a:r>
            <a:r>
              <a:rPr sz="2600" dirty="0"/>
              <a:t>Failure can </a:t>
            </a:r>
            <a:r>
              <a:rPr sz="2600" spc="-5" dirty="0"/>
              <a:t>be at </a:t>
            </a:r>
            <a:r>
              <a:rPr sz="2600" dirty="0"/>
              <a:t>Many</a:t>
            </a:r>
            <a:r>
              <a:rPr sz="2600" spc="-30" dirty="0"/>
              <a:t> </a:t>
            </a:r>
            <a:r>
              <a:rPr sz="2600" dirty="0"/>
              <a:t>Levels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9637" y="2281237"/>
          <a:ext cx="7315200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Organizational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8140" indent="-140970">
                        <a:lnSpc>
                          <a:spcPct val="100000"/>
                        </a:lnSpc>
                        <a:buChar char="-"/>
                        <a:tabLst>
                          <a:tab pos="358775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Senior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8140" indent="-140970">
                        <a:lnSpc>
                          <a:spcPct val="100000"/>
                        </a:lnSpc>
                        <a:buChar char="-"/>
                        <a:tabLst>
                          <a:tab pos="358775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Organizational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8140" indent="-140970">
                        <a:lnSpc>
                          <a:spcPct val="100000"/>
                        </a:lnSpc>
                        <a:buChar char="-"/>
                        <a:tabLst>
                          <a:tab pos="358775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Cultural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B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Product/ Project Management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3695" indent="-136525">
                        <a:lnSpc>
                          <a:spcPct val="100000"/>
                        </a:lnSpc>
                        <a:buChar char="-"/>
                        <a:tabLst>
                          <a:tab pos="354330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project management and</a:t>
                      </a:r>
                      <a:r>
                        <a:rPr sz="1800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PMOs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8140" indent="-140970">
                        <a:lnSpc>
                          <a:spcPct val="100000"/>
                        </a:lnSpc>
                        <a:buChar char="-"/>
                        <a:tabLst>
                          <a:tab pos="358775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 management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8140" indent="-140970">
                        <a:lnSpc>
                          <a:spcPct val="100000"/>
                        </a:lnSpc>
                        <a:buChar char="-"/>
                        <a:tabLst>
                          <a:tab pos="358775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Sales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B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Agile 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8140" indent="-140970">
                        <a:lnSpc>
                          <a:spcPct val="100000"/>
                        </a:lnSpc>
                        <a:buChar char="-"/>
                        <a:tabLst>
                          <a:tab pos="358775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3695" indent="-136525">
                        <a:lnSpc>
                          <a:spcPct val="100000"/>
                        </a:lnSpc>
                        <a:buChar char="-"/>
                        <a:tabLst>
                          <a:tab pos="354330" algn="l"/>
                        </a:tabLst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Team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members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B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2204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Requirements </a:t>
            </a:r>
            <a:r>
              <a:rPr sz="2600" dirty="0"/>
              <a:t>churn – </a:t>
            </a:r>
            <a:r>
              <a:rPr sz="2600" spc="-5" dirty="0"/>
              <a:t>what </a:t>
            </a:r>
            <a:r>
              <a:rPr sz="2600" dirty="0"/>
              <a:t>you should</a:t>
            </a:r>
            <a:r>
              <a:rPr sz="2600" spc="-45" dirty="0"/>
              <a:t> </a:t>
            </a:r>
            <a:r>
              <a:rPr sz="2600" spc="-5" dirty="0"/>
              <a:t>do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32485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Incorporate </a:t>
            </a:r>
            <a:r>
              <a:rPr sz="2400" spc="-5" dirty="0">
                <a:latin typeface="Arial"/>
                <a:cs typeface="Arial"/>
              </a:rPr>
              <a:t>more </a:t>
            </a:r>
            <a:r>
              <a:rPr sz="2400" dirty="0">
                <a:latin typeface="Arial"/>
                <a:cs typeface="Arial"/>
              </a:rPr>
              <a:t>customers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more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UATs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Hold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line of </a:t>
            </a:r>
            <a:r>
              <a:rPr sz="2400" spc="-10" dirty="0">
                <a:latin typeface="Arial"/>
                <a:cs typeface="Arial"/>
              </a:rPr>
              <a:t>swapping </a:t>
            </a:r>
            <a:r>
              <a:rPr sz="2400" dirty="0">
                <a:latin typeface="Arial"/>
                <a:cs typeface="Arial"/>
              </a:rPr>
              <a:t>Stories </a:t>
            </a:r>
            <a:r>
              <a:rPr sz="2400" spc="-5" dirty="0">
                <a:latin typeface="Arial"/>
                <a:cs typeface="Arial"/>
              </a:rPr>
              <a:t>out during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Sprints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6309"/>
              </a:buClr>
              <a:buFont typeface="Wingdings"/>
              <a:buChar char=""/>
            </a:pPr>
            <a:endParaRPr sz="3200">
              <a:latin typeface="Arial"/>
              <a:cs typeface="Arial"/>
            </a:endParaRPr>
          </a:p>
          <a:p>
            <a:pPr marL="294640" indent="-281940">
              <a:lnSpc>
                <a:spcPts val="2665"/>
              </a:lnSpc>
              <a:spcBef>
                <a:spcPts val="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Increase </a:t>
            </a:r>
            <a:r>
              <a:rPr sz="2400" spc="-5" dirty="0">
                <a:latin typeface="Arial"/>
                <a:cs typeface="Arial"/>
              </a:rPr>
              <a:t>estimates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Stories </a:t>
            </a:r>
            <a:r>
              <a:rPr sz="240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believe are </a:t>
            </a:r>
            <a:r>
              <a:rPr sz="2400" dirty="0">
                <a:latin typeface="Arial"/>
                <a:cs typeface="Arial"/>
              </a:rPr>
              <a:t>too </a:t>
            </a:r>
            <a:r>
              <a:rPr sz="2400" spc="-5" dirty="0">
                <a:latin typeface="Arial"/>
                <a:cs typeface="Arial"/>
              </a:rPr>
              <a:t>vague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665"/>
              </a:lnSpc>
            </a:pP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will likely </a:t>
            </a:r>
            <a:r>
              <a:rPr sz="2400" dirty="0">
                <a:latin typeface="Arial"/>
                <a:cs typeface="Arial"/>
              </a:rPr>
              <a:t>take more </a:t>
            </a:r>
            <a:r>
              <a:rPr sz="2400" spc="-5" dirty="0">
                <a:latin typeface="Arial"/>
                <a:cs typeface="Arial"/>
              </a:rPr>
              <a:t>time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finalize and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implement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Foreshadow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outcome with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5722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 </a:t>
            </a:r>
            <a:r>
              <a:rPr sz="2600" spc="-5" dirty="0"/>
              <a:t>#4 </a:t>
            </a:r>
            <a:r>
              <a:rPr sz="2600" dirty="0"/>
              <a:t>– </a:t>
            </a:r>
            <a:r>
              <a:rPr sz="2600" spc="-5" dirty="0"/>
              <a:t>Doing </a:t>
            </a:r>
            <a:r>
              <a:rPr sz="2600" dirty="0"/>
              <a:t>Agile </a:t>
            </a:r>
            <a:r>
              <a:rPr sz="2600" spc="5" dirty="0"/>
              <a:t>vs. </a:t>
            </a:r>
            <a:r>
              <a:rPr sz="2600" dirty="0"/>
              <a:t>Being</a:t>
            </a:r>
            <a:r>
              <a:rPr sz="2600" spc="-25" dirty="0"/>
              <a:t> </a:t>
            </a:r>
            <a:r>
              <a:rPr sz="2600" dirty="0"/>
              <a:t>Agile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061325" cy="389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Agile is not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methodology but </a:t>
            </a:r>
            <a:r>
              <a:rPr sz="2400" dirty="0">
                <a:latin typeface="Arial"/>
                <a:cs typeface="Arial"/>
              </a:rPr>
              <a:t>a set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principles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ts val="2665"/>
              </a:lnSpc>
              <a:spcBef>
                <a:spcPts val="191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not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kind of process that </a:t>
            </a:r>
            <a:r>
              <a:rPr sz="2400" dirty="0">
                <a:latin typeface="Arial"/>
                <a:cs typeface="Arial"/>
              </a:rPr>
              <a:t>you manage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665"/>
              </a:lnSpc>
              <a:tabLst>
                <a:tab pos="1786889" algn="l"/>
              </a:tabLst>
            </a:pPr>
            <a:r>
              <a:rPr sz="2400" spc="-5" dirty="0">
                <a:latin typeface="Arial"/>
                <a:cs typeface="Arial"/>
              </a:rPr>
              <a:t>clipboard.	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“Nike Management” … Just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4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751840" lvl="1" indent="-282575">
              <a:lnSpc>
                <a:spcPts val="2220"/>
              </a:lnSpc>
              <a:spcBef>
                <a:spcPts val="24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Following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process </a:t>
            </a:r>
            <a:r>
              <a:rPr sz="2000" spc="-5" dirty="0">
                <a:latin typeface="Arial"/>
                <a:cs typeface="Arial"/>
              </a:rPr>
              <a:t>becomes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goal </a:t>
            </a:r>
            <a:r>
              <a:rPr sz="2000" dirty="0">
                <a:latin typeface="Arial"/>
                <a:cs typeface="Arial"/>
              </a:rPr>
              <a:t>instead </a:t>
            </a:r>
            <a:r>
              <a:rPr sz="2000" spc="-5" dirty="0">
                <a:latin typeface="Arial"/>
                <a:cs typeface="Arial"/>
              </a:rPr>
              <a:t>of building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great</a:t>
            </a:r>
            <a:endParaRPr sz="2000">
              <a:latin typeface="Arial"/>
              <a:cs typeface="Arial"/>
            </a:endParaRPr>
          </a:p>
          <a:p>
            <a:pPr marL="751840">
              <a:lnSpc>
                <a:spcPts val="2220"/>
              </a:lnSpc>
            </a:pPr>
            <a:r>
              <a:rPr sz="2000" dirty="0">
                <a:latin typeface="Arial"/>
                <a:cs typeface="Arial"/>
              </a:rPr>
              <a:t>software that satisfies customer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ts val="222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The process </a:t>
            </a:r>
            <a:r>
              <a:rPr sz="2000" spc="-5" dirty="0">
                <a:latin typeface="Arial"/>
                <a:cs typeface="Arial"/>
              </a:rPr>
              <a:t>is never improved </a:t>
            </a:r>
            <a:r>
              <a:rPr sz="2000" dirty="0">
                <a:latin typeface="Arial"/>
                <a:cs typeface="Arial"/>
              </a:rPr>
              <a:t>because </a:t>
            </a:r>
            <a:r>
              <a:rPr sz="2000" spc="-5" dirty="0">
                <a:latin typeface="Arial"/>
                <a:cs typeface="Arial"/>
              </a:rPr>
              <a:t>it is being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“followed”</a:t>
            </a:r>
            <a:endParaRPr sz="2000">
              <a:latin typeface="Arial"/>
              <a:cs typeface="Arial"/>
            </a:endParaRPr>
          </a:p>
          <a:p>
            <a:pPr marL="751840">
              <a:lnSpc>
                <a:spcPts val="2220"/>
              </a:lnSpc>
            </a:pPr>
            <a:r>
              <a:rPr sz="2000" dirty="0">
                <a:latin typeface="Arial"/>
                <a:cs typeface="Arial"/>
              </a:rPr>
              <a:t>successfully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719518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Doing </a:t>
            </a:r>
            <a:r>
              <a:rPr sz="2600" dirty="0"/>
              <a:t>Agile vs. Being Agile – early warning</a:t>
            </a:r>
            <a:r>
              <a:rPr sz="2600" spc="-50" dirty="0"/>
              <a:t> </a:t>
            </a:r>
            <a:r>
              <a:rPr sz="2600" dirty="0"/>
              <a:t>signs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223250" cy="417067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260350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ScrumMaster or associated project management is </a:t>
            </a:r>
            <a:r>
              <a:rPr sz="2400" dirty="0">
                <a:latin typeface="Arial"/>
                <a:cs typeface="Arial"/>
              </a:rPr>
              <a:t>more  </a:t>
            </a:r>
            <a:r>
              <a:rPr sz="2400" spc="-5" dirty="0">
                <a:latin typeface="Arial"/>
                <a:cs typeface="Arial"/>
              </a:rPr>
              <a:t>concerned about following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process </a:t>
            </a:r>
            <a:r>
              <a:rPr sz="2400" dirty="0">
                <a:latin typeface="Arial"/>
                <a:cs typeface="Arial"/>
              </a:rPr>
              <a:t>than the </a:t>
            </a:r>
            <a:r>
              <a:rPr sz="2400" spc="-5" dirty="0">
                <a:latin typeface="Arial"/>
                <a:cs typeface="Arial"/>
              </a:rPr>
              <a:t>content  discussions</a:t>
            </a:r>
            <a:endParaRPr sz="2400" dirty="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29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During </a:t>
            </a:r>
            <a:r>
              <a:rPr sz="2000" spc="-5" dirty="0">
                <a:latin typeface="Arial"/>
                <a:cs typeface="Arial"/>
              </a:rPr>
              <a:t>daily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huddles</a:t>
            </a:r>
            <a:endParaRPr sz="2000" dirty="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During kickoff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meetings</a:t>
            </a:r>
          </a:p>
          <a:p>
            <a:pPr marL="751840" lvl="1" indent="-282575">
              <a:lnSpc>
                <a:spcPct val="100000"/>
              </a:lnSpc>
              <a:spcBef>
                <a:spcPts val="24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During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retrospectives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6309"/>
              </a:buClr>
              <a:buFont typeface="Arial"/>
              <a:buChar char="–"/>
            </a:pPr>
            <a:endParaRPr sz="3200" dirty="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Management </a:t>
            </a:r>
            <a:r>
              <a:rPr sz="2400" spc="-5" dirty="0">
                <a:latin typeface="Arial"/>
                <a:cs typeface="Arial"/>
              </a:rPr>
              <a:t>asks if </a:t>
            </a:r>
            <a:r>
              <a:rPr sz="2400" dirty="0">
                <a:latin typeface="Arial"/>
                <a:cs typeface="Arial"/>
              </a:rPr>
              <a:t>there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CMM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10" dirty="0">
                <a:latin typeface="Arial"/>
                <a:cs typeface="Arial"/>
              </a:rPr>
              <a:t>Agile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</a:t>
            </a: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 dirty="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6309"/>
              </a:buClr>
              <a:buFont typeface="Wingdings"/>
              <a:buChar char=""/>
            </a:pPr>
            <a:endParaRPr sz="2200" dirty="0">
              <a:latin typeface="Wingdings"/>
              <a:cs typeface="Wingdings"/>
            </a:endParaRPr>
          </a:p>
          <a:p>
            <a:pPr marL="294640" marR="5080" indent="-281940">
              <a:lnSpc>
                <a:spcPts val="2450"/>
              </a:lnSpc>
              <a:spcBef>
                <a:spcPts val="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right things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 are often overruled as being </a:t>
            </a:r>
            <a:r>
              <a:rPr sz="2400" dirty="0">
                <a:latin typeface="Arial"/>
                <a:cs typeface="Arial"/>
              </a:rPr>
              <a:t>“outside 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process”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721423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Doing </a:t>
            </a:r>
            <a:r>
              <a:rPr sz="2600" dirty="0"/>
              <a:t>Agile vs. Being Agile – </a:t>
            </a:r>
            <a:r>
              <a:rPr sz="2600" spc="-5" dirty="0"/>
              <a:t>what </a:t>
            </a:r>
            <a:r>
              <a:rPr sz="2600" dirty="0"/>
              <a:t>you should</a:t>
            </a:r>
            <a:r>
              <a:rPr sz="2600" spc="-25" dirty="0"/>
              <a:t> </a:t>
            </a:r>
            <a:r>
              <a:rPr sz="2600" spc="-5" dirty="0"/>
              <a:t>do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339455" cy="333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ts val="2665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Designate </a:t>
            </a:r>
            <a:r>
              <a:rPr sz="2400" dirty="0">
                <a:latin typeface="Arial"/>
                <a:cs typeface="Arial"/>
              </a:rPr>
              <a:t>a key </a:t>
            </a:r>
            <a:r>
              <a:rPr sz="2400" spc="-5" dirty="0">
                <a:latin typeface="Arial"/>
                <a:cs typeface="Arial"/>
              </a:rPr>
              <a:t>technical member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team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act as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665"/>
              </a:lnSpc>
            </a:pPr>
            <a:r>
              <a:rPr sz="2400" spc="-5" dirty="0">
                <a:latin typeface="Arial"/>
                <a:cs typeface="Arial"/>
              </a:rPr>
              <a:t>“internal </a:t>
            </a:r>
            <a:r>
              <a:rPr sz="2400" dirty="0">
                <a:latin typeface="Arial"/>
                <a:cs typeface="Arial"/>
              </a:rPr>
              <a:t>ScrumMaster” </a:t>
            </a:r>
            <a:r>
              <a:rPr sz="2400" spc="-5" dirty="0">
                <a:latin typeface="Arial"/>
                <a:cs typeface="Arial"/>
              </a:rPr>
              <a:t>and begin Being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94640" marR="22225" indent="-281940">
              <a:lnSpc>
                <a:spcPts val="2450"/>
              </a:lnSpc>
              <a:spcBef>
                <a:spcPts val="235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Focus on customer feedback as it’s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trump </a:t>
            </a:r>
            <a:r>
              <a:rPr sz="2400" dirty="0">
                <a:latin typeface="Arial"/>
                <a:cs typeface="Arial"/>
              </a:rPr>
              <a:t>card </a:t>
            </a:r>
            <a:r>
              <a:rPr sz="2400" spc="-5" dirty="0">
                <a:latin typeface="Arial"/>
                <a:cs typeface="Arial"/>
              </a:rPr>
              <a:t>over the  process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5080" indent="-281940">
              <a:lnSpc>
                <a:spcPts val="2450"/>
              </a:lnSpc>
              <a:spcBef>
                <a:spcPts val="234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your </a:t>
            </a:r>
            <a:r>
              <a:rPr sz="2400" spc="-5" dirty="0">
                <a:latin typeface="Arial"/>
                <a:cs typeface="Arial"/>
              </a:rPr>
              <a:t>retrospectives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push adoption of additional Agile  principles and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measure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2026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 </a:t>
            </a:r>
            <a:r>
              <a:rPr sz="2600" spc="-5" dirty="0"/>
              <a:t>#5 </a:t>
            </a:r>
            <a:r>
              <a:rPr sz="2600" dirty="0"/>
              <a:t>– Sporadic software</a:t>
            </a:r>
            <a:r>
              <a:rPr sz="2600" spc="-45" dirty="0"/>
              <a:t> </a:t>
            </a:r>
            <a:r>
              <a:rPr sz="2600" spc="-5" dirty="0"/>
              <a:t>builds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Copyright 2012 Coveros, </a:t>
            </a:r>
            <a:r>
              <a:rPr dirty="0"/>
              <a:t>Inc.. </a:t>
            </a:r>
            <a:r>
              <a:rPr spc="-5" dirty="0"/>
              <a:t>All rights</a:t>
            </a:r>
            <a:r>
              <a:rPr spc="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420100" cy="480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Continuous builds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a keystone </a:t>
            </a:r>
            <a:r>
              <a:rPr sz="2400" spc="-5" dirty="0">
                <a:latin typeface="Arial"/>
                <a:cs typeface="Arial"/>
              </a:rPr>
              <a:t>of any Agile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591820" indent="-281940">
              <a:lnSpc>
                <a:spcPts val="2450"/>
              </a:lnSpc>
              <a:spcBef>
                <a:spcPts val="235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Because Agile is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5" dirty="0">
                <a:latin typeface="Arial"/>
                <a:cs typeface="Arial"/>
              </a:rPr>
              <a:t>iterative, on-going and </a:t>
            </a:r>
            <a:r>
              <a:rPr sz="2400" dirty="0">
                <a:latin typeface="Arial"/>
                <a:cs typeface="Arial"/>
              </a:rPr>
              <a:t>constant  feedback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quality </a:t>
            </a:r>
            <a:r>
              <a:rPr sz="2400" spc="-5" dirty="0">
                <a:latin typeface="Arial"/>
                <a:cs typeface="Arial"/>
              </a:rPr>
              <a:t>is necessary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complete Sprints on  </a:t>
            </a:r>
            <a:r>
              <a:rPr sz="24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Challenges </a:t>
            </a:r>
            <a:r>
              <a:rPr sz="2400" spc="-5" dirty="0">
                <a:latin typeface="Arial"/>
                <a:cs typeface="Arial"/>
              </a:rPr>
              <a:t>with sporadic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builds</a:t>
            </a:r>
            <a:endParaRPr sz="2400">
              <a:latin typeface="Arial"/>
              <a:cs typeface="Arial"/>
            </a:endParaRPr>
          </a:p>
          <a:p>
            <a:pPr marL="751840" lvl="1" indent="-282575">
              <a:lnSpc>
                <a:spcPts val="2220"/>
              </a:lnSpc>
              <a:spcBef>
                <a:spcPts val="25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Significant </a:t>
            </a:r>
            <a:r>
              <a:rPr sz="2000" dirty="0">
                <a:latin typeface="Arial"/>
                <a:cs typeface="Arial"/>
              </a:rPr>
              <a:t>increases in </a:t>
            </a:r>
            <a:r>
              <a:rPr sz="2000" spc="-5" dirty="0">
                <a:latin typeface="Arial"/>
                <a:cs typeface="Arial"/>
              </a:rPr>
              <a:t>debugging </a:t>
            </a:r>
            <a:r>
              <a:rPr sz="2000" dirty="0">
                <a:latin typeface="Arial"/>
                <a:cs typeface="Arial"/>
              </a:rPr>
              <a:t>time/costs as the time </a:t>
            </a:r>
            <a:r>
              <a:rPr sz="2000" spc="-5" dirty="0">
                <a:latin typeface="Arial"/>
                <a:cs typeface="Arial"/>
              </a:rPr>
              <a:t>between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751840">
              <a:lnSpc>
                <a:spcPts val="2220"/>
              </a:lnSpc>
            </a:pPr>
            <a:r>
              <a:rPr sz="2000" spc="-5" dirty="0">
                <a:latin typeface="Arial"/>
                <a:cs typeface="Arial"/>
              </a:rPr>
              <a:t>defect and its </a:t>
            </a:r>
            <a:r>
              <a:rPr sz="2000" dirty="0">
                <a:latin typeface="Arial"/>
                <a:cs typeface="Arial"/>
              </a:rPr>
              <a:t>discovery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increase</a:t>
            </a:r>
            <a:endParaRPr sz="2000">
              <a:latin typeface="Arial"/>
              <a:cs typeface="Arial"/>
            </a:endParaRPr>
          </a:p>
          <a:p>
            <a:pPr marL="751840" marR="118745" lvl="1" indent="-281940">
              <a:lnSpc>
                <a:spcPts val="2039"/>
              </a:lnSpc>
              <a:spcBef>
                <a:spcPts val="60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Implementation of features </a:t>
            </a:r>
            <a:r>
              <a:rPr sz="2000" dirty="0">
                <a:latin typeface="Arial"/>
                <a:cs typeface="Arial"/>
              </a:rPr>
              <a:t>/ functionality </a:t>
            </a:r>
            <a:r>
              <a:rPr sz="2000" spc="-5" dirty="0">
                <a:latin typeface="Arial"/>
                <a:cs typeface="Arial"/>
              </a:rPr>
              <a:t>on top of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broken </a:t>
            </a:r>
            <a:r>
              <a:rPr sz="2000" dirty="0">
                <a:latin typeface="Arial"/>
                <a:cs typeface="Arial"/>
              </a:rPr>
              <a:t>system  </a:t>
            </a:r>
            <a:r>
              <a:rPr sz="2000" spc="-5" dirty="0">
                <a:latin typeface="Arial"/>
                <a:cs typeface="Arial"/>
              </a:rPr>
              <a:t>significantly </a:t>
            </a:r>
            <a:r>
              <a:rPr sz="2000" dirty="0">
                <a:latin typeface="Arial"/>
                <a:cs typeface="Arial"/>
              </a:rPr>
              <a:t>increases </a:t>
            </a:r>
            <a:r>
              <a:rPr sz="2000" spc="-5" dirty="0">
                <a:latin typeface="Arial"/>
                <a:cs typeface="Arial"/>
              </a:rPr>
              <a:t>integration time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later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ts val="2220"/>
              </a:lnSpc>
              <a:spcBef>
                <a:spcPts val="234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ability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incorporate regression </a:t>
            </a:r>
            <a:r>
              <a:rPr sz="2000" dirty="0">
                <a:latin typeface="Arial"/>
                <a:cs typeface="Arial"/>
              </a:rPr>
              <a:t>tests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dirty="0">
                <a:latin typeface="Arial"/>
                <a:cs typeface="Arial"/>
              </a:rPr>
              <a:t>frequent feedback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751840">
              <a:lnSpc>
                <a:spcPts val="2220"/>
              </a:lnSpc>
            </a:pPr>
            <a:r>
              <a:rPr sz="2000" spc="-5" dirty="0">
                <a:latin typeface="Arial"/>
                <a:cs typeface="Arial"/>
              </a:rPr>
              <a:t>if continuous build isn’t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maintained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8256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Sporadic software </a:t>
            </a:r>
            <a:r>
              <a:rPr sz="2600" spc="-5" dirty="0"/>
              <a:t>builds </a:t>
            </a:r>
            <a:r>
              <a:rPr sz="2600" dirty="0"/>
              <a:t>– early warning</a:t>
            </a:r>
            <a:r>
              <a:rPr sz="2600" spc="-75" dirty="0"/>
              <a:t> </a:t>
            </a:r>
            <a:r>
              <a:rPr sz="2600" dirty="0"/>
              <a:t>signs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 flipV="1">
            <a:off x="3962400" y="6991612"/>
            <a:ext cx="1905000" cy="372538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Copyright 2012 Coveros, </a:t>
            </a:r>
            <a:r>
              <a:rPr dirty="0"/>
              <a:t>Inc.. </a:t>
            </a:r>
            <a:r>
              <a:rPr spc="-5" dirty="0"/>
              <a:t>All rights</a:t>
            </a:r>
            <a:r>
              <a:rPr spc="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290559" cy="33305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Evidence of successful </a:t>
            </a:r>
            <a:r>
              <a:rPr sz="2400" spc="-10" dirty="0">
                <a:latin typeface="Arial"/>
                <a:cs typeface="Arial"/>
              </a:rPr>
              <a:t>builds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daily basis does  not </a:t>
            </a:r>
            <a:r>
              <a:rPr sz="2400" spc="-10" dirty="0">
                <a:latin typeface="Arial"/>
                <a:cs typeface="Arial"/>
              </a:rPr>
              <a:t>exist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57150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No urgency around fixing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build when it breaks (i.e. </a:t>
            </a:r>
            <a:r>
              <a:rPr sz="2400" dirty="0">
                <a:latin typeface="Arial"/>
                <a:cs typeface="Arial"/>
              </a:rPr>
              <a:t>teams  </a:t>
            </a:r>
            <a:r>
              <a:rPr sz="2400" spc="-5" dirty="0">
                <a:latin typeface="Arial"/>
                <a:cs typeface="Arial"/>
              </a:rPr>
              <a:t>are not </a:t>
            </a:r>
            <a:r>
              <a:rPr sz="2400" dirty="0">
                <a:latin typeface="Arial"/>
                <a:cs typeface="Arial"/>
              </a:rPr>
              <a:t>forced to fix the </a:t>
            </a:r>
            <a:r>
              <a:rPr sz="2400" spc="-5" dirty="0">
                <a:latin typeface="Arial"/>
                <a:cs typeface="Arial"/>
              </a:rPr>
              <a:t>build before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end 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day)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104775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No continuous integration </a:t>
            </a:r>
            <a:r>
              <a:rPr sz="2400" dirty="0">
                <a:latin typeface="Arial"/>
                <a:cs typeface="Arial"/>
              </a:rPr>
              <a:t>software </a:t>
            </a:r>
            <a:r>
              <a:rPr sz="2400" spc="-5" dirty="0">
                <a:latin typeface="Arial"/>
                <a:cs typeface="Arial"/>
              </a:rPr>
              <a:t>has been </a:t>
            </a:r>
            <a:r>
              <a:rPr sz="2400" dirty="0">
                <a:latin typeface="Arial"/>
                <a:cs typeface="Arial"/>
              </a:rPr>
              <a:t>setup for </a:t>
            </a:r>
            <a:r>
              <a:rPr sz="2400" spc="-5" dirty="0">
                <a:latin typeface="Arial"/>
                <a:cs typeface="Arial"/>
              </a:rPr>
              <a:t>use  by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team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8453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Sporadic software </a:t>
            </a:r>
            <a:r>
              <a:rPr sz="2600" spc="-5" dirty="0"/>
              <a:t>builds </a:t>
            </a:r>
            <a:r>
              <a:rPr sz="2600" dirty="0"/>
              <a:t>– </a:t>
            </a:r>
            <a:r>
              <a:rPr sz="2600" spc="-5" dirty="0"/>
              <a:t>what </a:t>
            </a:r>
            <a:r>
              <a:rPr sz="2600" dirty="0"/>
              <a:t>you should</a:t>
            </a:r>
            <a:r>
              <a:rPr sz="2600" spc="-50" dirty="0"/>
              <a:t> </a:t>
            </a:r>
            <a:r>
              <a:rPr sz="2600" spc="-5" dirty="0"/>
              <a:t>do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238490" cy="35001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Enforce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build policy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does not </a:t>
            </a:r>
            <a:r>
              <a:rPr sz="2400" spc="-10" dirty="0">
                <a:latin typeface="Arial"/>
                <a:cs typeface="Arial"/>
              </a:rPr>
              <a:t>allow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team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finish  their work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day before </a:t>
            </a:r>
            <a:r>
              <a:rPr sz="2400" dirty="0">
                <a:latin typeface="Arial"/>
                <a:cs typeface="Arial"/>
              </a:rPr>
              <a:t>a successful </a:t>
            </a:r>
            <a:r>
              <a:rPr sz="2400" spc="-5" dirty="0">
                <a:latin typeface="Arial"/>
                <a:cs typeface="Arial"/>
              </a:rPr>
              <a:t>build 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done.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136525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Setup an open </a:t>
            </a:r>
            <a:r>
              <a:rPr sz="2400" dirty="0">
                <a:latin typeface="Arial"/>
                <a:cs typeface="Arial"/>
              </a:rPr>
              <a:t>source </a:t>
            </a:r>
            <a:r>
              <a:rPr sz="2400" spc="-5" dirty="0">
                <a:latin typeface="Arial"/>
                <a:cs typeface="Arial"/>
              </a:rPr>
              <a:t>continuous integration </a:t>
            </a:r>
            <a:r>
              <a:rPr sz="2400" dirty="0">
                <a:latin typeface="Arial"/>
                <a:cs typeface="Arial"/>
              </a:rPr>
              <a:t>server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you  </a:t>
            </a:r>
            <a:r>
              <a:rPr sz="2400" spc="-5" dirty="0">
                <a:latin typeface="Arial"/>
                <a:cs typeface="Arial"/>
              </a:rPr>
              <a:t>have no budget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anything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  <a:tabLst>
                <a:tab pos="751840" algn="l"/>
              </a:tabLst>
            </a:pPr>
            <a:r>
              <a:rPr sz="2000" dirty="0">
                <a:solidFill>
                  <a:srgbClr val="FF6309"/>
                </a:solidFill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Hudson, Jenkins,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CruiseControl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Arial"/>
              <a:cs typeface="Arial"/>
            </a:endParaRPr>
          </a:p>
          <a:p>
            <a:pPr marL="294640" indent="-281940">
              <a:lnSpc>
                <a:spcPts val="2665"/>
              </a:lnSpc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Step toward a </a:t>
            </a:r>
            <a:r>
              <a:rPr sz="2400" spc="-5" dirty="0">
                <a:latin typeface="Arial"/>
                <a:cs typeface="Arial"/>
              </a:rPr>
              <a:t>more </a:t>
            </a:r>
            <a:r>
              <a:rPr sz="2400" dirty="0">
                <a:latin typeface="Arial"/>
                <a:cs typeface="Arial"/>
              </a:rPr>
              <a:t>rigorous </a:t>
            </a:r>
            <a:r>
              <a:rPr sz="2400" spc="-10" dirty="0">
                <a:latin typeface="Arial"/>
                <a:cs typeface="Arial"/>
              </a:rPr>
              <a:t>definition </a:t>
            </a:r>
            <a:r>
              <a:rPr sz="2400" spc="-5" dirty="0">
                <a:latin typeface="Arial"/>
                <a:cs typeface="Arial"/>
              </a:rPr>
              <a:t>of “build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complete”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665"/>
              </a:lnSpc>
            </a:pPr>
            <a:r>
              <a:rPr sz="2400" dirty="0">
                <a:latin typeface="Arial"/>
                <a:cs typeface="Arial"/>
              </a:rPr>
              <a:t>that </a:t>
            </a:r>
            <a:r>
              <a:rPr sz="2400" spc="-10" dirty="0">
                <a:latin typeface="Arial"/>
                <a:cs typeface="Arial"/>
              </a:rPr>
              <a:t>includes </a:t>
            </a:r>
            <a:r>
              <a:rPr sz="2400" spc="-5" dirty="0">
                <a:latin typeface="Arial"/>
                <a:cs typeface="Arial"/>
              </a:rPr>
              <a:t>successful </a:t>
            </a:r>
            <a:r>
              <a:rPr sz="2400" dirty="0">
                <a:latin typeface="Arial"/>
                <a:cs typeface="Arial"/>
              </a:rPr>
              <a:t>testing </a:t>
            </a:r>
            <a:r>
              <a:rPr sz="2400" spc="-5" dirty="0">
                <a:latin typeface="Arial"/>
                <a:cs typeface="Arial"/>
              </a:rPr>
              <a:t>over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0210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 </a:t>
            </a:r>
            <a:r>
              <a:rPr sz="2600" spc="-5" dirty="0"/>
              <a:t>#6 </a:t>
            </a:r>
            <a:r>
              <a:rPr sz="2600" dirty="0"/>
              <a:t>– Lack </a:t>
            </a:r>
            <a:r>
              <a:rPr sz="2600" spc="-5" dirty="0"/>
              <a:t>of </a:t>
            </a:r>
            <a:r>
              <a:rPr sz="2600" dirty="0"/>
              <a:t>test</a:t>
            </a:r>
            <a:r>
              <a:rPr sz="2600" spc="-10" dirty="0"/>
              <a:t> </a:t>
            </a:r>
            <a:r>
              <a:rPr sz="2600" spc="-5" dirty="0"/>
              <a:t>automation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Copyright 2012 Coveros, </a:t>
            </a:r>
            <a:r>
              <a:rPr dirty="0"/>
              <a:t>Inc.. </a:t>
            </a:r>
            <a:r>
              <a:rPr spc="-5" dirty="0"/>
              <a:t>All rights</a:t>
            </a:r>
            <a:r>
              <a:rPr spc="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406130" cy="4572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685165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Most </a:t>
            </a:r>
            <a:r>
              <a:rPr sz="2400" spc="-1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not all testing that is performed during Sprints is  done manually by developers and/or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testers.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5080" indent="-281940">
              <a:lnSpc>
                <a:spcPct val="85000"/>
              </a:lnSpc>
              <a:spcBef>
                <a:spcPts val="233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Often </a:t>
            </a:r>
            <a:r>
              <a:rPr sz="2400" spc="-5" dirty="0">
                <a:latin typeface="Arial"/>
                <a:cs typeface="Arial"/>
              </a:rPr>
              <a:t>occurs when </a:t>
            </a:r>
            <a:r>
              <a:rPr sz="2400" spc="-1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is not fully </a:t>
            </a:r>
            <a:r>
              <a:rPr sz="2400" dirty="0">
                <a:latin typeface="Arial"/>
                <a:cs typeface="Arial"/>
              </a:rPr>
              <a:t>vested </a:t>
            </a:r>
            <a:r>
              <a:rPr sz="2400" spc="-5" dirty="0">
                <a:latin typeface="Arial"/>
                <a:cs typeface="Arial"/>
              </a:rPr>
              <a:t>in  performing adequate unit </a:t>
            </a:r>
            <a:r>
              <a:rPr sz="2400" dirty="0">
                <a:latin typeface="Arial"/>
                <a:cs typeface="Arial"/>
              </a:rPr>
              <a:t>testing </a:t>
            </a:r>
            <a:r>
              <a:rPr sz="2400" spc="-5" dirty="0">
                <a:latin typeface="Arial"/>
                <a:cs typeface="Arial"/>
              </a:rPr>
              <a:t>and/or test </a:t>
            </a:r>
            <a:r>
              <a:rPr sz="2400" dirty="0">
                <a:latin typeface="Arial"/>
                <a:cs typeface="Arial"/>
              </a:rPr>
              <a:t>team </a:t>
            </a:r>
            <a:r>
              <a:rPr sz="2400" spc="-5" dirty="0">
                <a:latin typeface="Arial"/>
                <a:cs typeface="Arial"/>
              </a:rPr>
              <a:t>does not  have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skills necessary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automate </a:t>
            </a:r>
            <a:r>
              <a:rPr sz="2400" dirty="0">
                <a:latin typeface="Arial"/>
                <a:cs typeface="Arial"/>
              </a:rPr>
              <a:t>story, </a:t>
            </a:r>
            <a:r>
              <a:rPr sz="2400" spc="-5" dirty="0">
                <a:latin typeface="Arial"/>
                <a:cs typeface="Arial"/>
              </a:rPr>
              <a:t>integration, and 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10" dirty="0">
                <a:latin typeface="Arial"/>
                <a:cs typeface="Arial"/>
              </a:rPr>
              <a:t>level</a:t>
            </a:r>
            <a:r>
              <a:rPr sz="2400" dirty="0">
                <a:latin typeface="Arial"/>
                <a:cs typeface="Arial"/>
              </a:rPr>
              <a:t> tests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4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751840" marR="62230" lvl="1" indent="-281940">
              <a:lnSpc>
                <a:spcPts val="2039"/>
              </a:lnSpc>
              <a:spcBef>
                <a:spcPts val="61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Iterative development of features will </a:t>
            </a:r>
            <a:r>
              <a:rPr sz="2000" dirty="0">
                <a:latin typeface="Arial"/>
                <a:cs typeface="Arial"/>
              </a:rPr>
              <a:t>increase the </a:t>
            </a:r>
            <a:r>
              <a:rPr sz="2000" spc="-5" dirty="0">
                <a:latin typeface="Arial"/>
                <a:cs typeface="Arial"/>
              </a:rPr>
              <a:t>amount of </a:t>
            </a:r>
            <a:r>
              <a:rPr sz="2000" dirty="0">
                <a:latin typeface="Arial"/>
                <a:cs typeface="Arial"/>
              </a:rPr>
              <a:t>testing  </a:t>
            </a:r>
            <a:r>
              <a:rPr sz="2000" spc="-5" dirty="0">
                <a:latin typeface="Arial"/>
                <a:cs typeface="Arial"/>
              </a:rPr>
              <a:t>needed </a:t>
            </a:r>
            <a:r>
              <a:rPr sz="2000" dirty="0">
                <a:latin typeface="Arial"/>
                <a:cs typeface="Arial"/>
              </a:rPr>
              <a:t>Sprint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Sprint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3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Implementation defects will be identified too late in the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6440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Lack </a:t>
            </a:r>
            <a:r>
              <a:rPr sz="2600" spc="-5" dirty="0"/>
              <a:t>of </a:t>
            </a:r>
            <a:r>
              <a:rPr sz="2600" dirty="0"/>
              <a:t>test automation – early </a:t>
            </a:r>
            <a:r>
              <a:rPr sz="2600" spc="-5" dirty="0"/>
              <a:t>warning</a:t>
            </a:r>
            <a:r>
              <a:rPr sz="2600" spc="-65" dirty="0"/>
              <a:t> </a:t>
            </a:r>
            <a:r>
              <a:rPr sz="2600" dirty="0"/>
              <a:t>signs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286115" cy="333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No interest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evidence of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driven </a:t>
            </a:r>
            <a:r>
              <a:rPr sz="2400" spc="-10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67945" indent="-281940">
              <a:lnSpc>
                <a:spcPts val="2450"/>
              </a:lnSpc>
              <a:spcBef>
                <a:spcPts val="235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Manual </a:t>
            </a:r>
            <a:r>
              <a:rPr sz="2400" spc="-5" dirty="0">
                <a:latin typeface="Arial"/>
                <a:cs typeface="Arial"/>
              </a:rPr>
              <a:t>testers are identifying implementation level defects  </a:t>
            </a:r>
            <a:r>
              <a:rPr sz="2400" spc="-10" dirty="0">
                <a:latin typeface="Arial"/>
                <a:cs typeface="Arial"/>
              </a:rPr>
              <a:t>while </a:t>
            </a:r>
            <a:r>
              <a:rPr sz="2400" spc="-5" dirty="0">
                <a:latin typeface="Arial"/>
                <a:cs typeface="Arial"/>
              </a:rPr>
              <a:t>performing integration </a:t>
            </a:r>
            <a:r>
              <a:rPr sz="2400" dirty="0">
                <a:latin typeface="Arial"/>
                <a:cs typeface="Arial"/>
              </a:rPr>
              <a:t>/ system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5080" indent="-281940">
              <a:lnSpc>
                <a:spcPts val="2450"/>
              </a:lnSpc>
              <a:spcBef>
                <a:spcPts val="234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Test team </a:t>
            </a:r>
            <a:r>
              <a:rPr sz="2400" spc="-5" dirty="0">
                <a:latin typeface="Arial"/>
                <a:cs typeface="Arial"/>
              </a:rPr>
              <a:t>is not completing </a:t>
            </a:r>
            <a:r>
              <a:rPr sz="2400" dirty="0">
                <a:latin typeface="Arial"/>
                <a:cs typeface="Arial"/>
              </a:rPr>
              <a:t>their </a:t>
            </a:r>
            <a:r>
              <a:rPr sz="2400" spc="-5" dirty="0">
                <a:latin typeface="Arial"/>
                <a:cs typeface="Arial"/>
              </a:rPr>
              <a:t>test </a:t>
            </a:r>
            <a:r>
              <a:rPr sz="2400" dirty="0">
                <a:latin typeface="Arial"/>
                <a:cs typeface="Arial"/>
              </a:rPr>
              <a:t>cycles </a:t>
            </a:r>
            <a:r>
              <a:rPr sz="2400" spc="-5" dirty="0">
                <a:latin typeface="Arial"/>
                <a:cs typeface="Arial"/>
              </a:rPr>
              <a:t>within Sprints  and suggest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testing be carried over into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next </a:t>
            </a:r>
            <a:r>
              <a:rPr sz="2400" spc="-5" dirty="0">
                <a:latin typeface="Arial"/>
                <a:cs typeface="Arial"/>
              </a:rPr>
              <a:t>Sprint  (parallel programming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testing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Sprints)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6655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Lack </a:t>
            </a:r>
            <a:r>
              <a:rPr sz="2600" spc="-5" dirty="0"/>
              <a:t>of </a:t>
            </a:r>
            <a:r>
              <a:rPr sz="2600" dirty="0"/>
              <a:t>test automation – </a:t>
            </a:r>
            <a:r>
              <a:rPr sz="2600" spc="-5" dirty="0"/>
              <a:t>what </a:t>
            </a:r>
            <a:r>
              <a:rPr sz="2600" dirty="0"/>
              <a:t>you should</a:t>
            </a:r>
            <a:r>
              <a:rPr sz="2600" spc="-35" dirty="0"/>
              <a:t> </a:t>
            </a:r>
            <a:r>
              <a:rPr sz="2600" spc="-5" dirty="0"/>
              <a:t>do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342630" cy="33305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Pair developers and testers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help </a:t>
            </a:r>
            <a:r>
              <a:rPr sz="2400" spc="-10" dirty="0">
                <a:latin typeface="Arial"/>
                <a:cs typeface="Arial"/>
              </a:rPr>
              <a:t>developers </a:t>
            </a:r>
            <a:r>
              <a:rPr sz="2400" spc="-5" dirty="0">
                <a:latin typeface="Arial"/>
                <a:cs typeface="Arial"/>
              </a:rPr>
              <a:t>learn how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write good unit </a:t>
            </a:r>
            <a:r>
              <a:rPr sz="2400" dirty="0">
                <a:latin typeface="Arial"/>
                <a:cs typeface="Arial"/>
              </a:rPr>
              <a:t>tests for </a:t>
            </a:r>
            <a:r>
              <a:rPr sz="2400" spc="-5" dirty="0">
                <a:latin typeface="Arial"/>
                <a:cs typeface="Arial"/>
              </a:rPr>
              <a:t>their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ts val="2665"/>
              </a:lnSpc>
              <a:spcBef>
                <a:spcPts val="19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Reassign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developer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an “engineer in test”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665"/>
              </a:lnSpc>
            </a:pPr>
            <a:r>
              <a:rPr sz="2400" spc="-5" dirty="0">
                <a:latin typeface="Arial"/>
                <a:cs typeface="Arial"/>
              </a:rPr>
              <a:t>automate </a:t>
            </a:r>
            <a:r>
              <a:rPr sz="2400" dirty="0">
                <a:latin typeface="Arial"/>
                <a:cs typeface="Arial"/>
              </a:rPr>
              <a:t>Story </a:t>
            </a:r>
            <a:r>
              <a:rPr sz="2400" spc="-5" dirty="0">
                <a:latin typeface="Arial"/>
                <a:cs typeface="Arial"/>
              </a:rPr>
              <a:t>level </a:t>
            </a:r>
            <a:r>
              <a:rPr sz="2400" dirty="0">
                <a:latin typeface="Arial"/>
                <a:cs typeface="Arial"/>
              </a:rPr>
              <a:t>tests </a:t>
            </a:r>
            <a:r>
              <a:rPr sz="2400" spc="-5" dirty="0">
                <a:latin typeface="Arial"/>
                <a:cs typeface="Arial"/>
              </a:rPr>
              <a:t>on at least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part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-5" dirty="0">
                <a:latin typeface="Arial"/>
                <a:cs typeface="Arial"/>
              </a:rPr>
              <a:t> basis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94640" marR="466090" indent="-281940">
              <a:lnSpc>
                <a:spcPts val="2450"/>
              </a:lnSpc>
              <a:spcBef>
                <a:spcPts val="235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Integrate </a:t>
            </a:r>
            <a:r>
              <a:rPr sz="2400" dirty="0">
                <a:latin typeface="Arial"/>
                <a:cs typeface="Arial"/>
              </a:rPr>
              <a:t>these </a:t>
            </a:r>
            <a:r>
              <a:rPr sz="2400" spc="-5" dirty="0">
                <a:latin typeface="Arial"/>
                <a:cs typeface="Arial"/>
              </a:rPr>
              <a:t>tests into continuous build process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5" dirty="0">
                <a:latin typeface="Arial"/>
                <a:cs typeface="Arial"/>
              </a:rPr>
              <a:t>all  code is regression </a:t>
            </a:r>
            <a:r>
              <a:rPr sz="2400" dirty="0">
                <a:latin typeface="Arial"/>
                <a:cs typeface="Arial"/>
              </a:rPr>
              <a:t>tested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frequently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2401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 </a:t>
            </a:r>
            <a:r>
              <a:rPr sz="2600" spc="-5" dirty="0"/>
              <a:t>#1 </a:t>
            </a:r>
            <a:r>
              <a:rPr sz="2600" dirty="0"/>
              <a:t>– Who moved my</a:t>
            </a:r>
            <a:r>
              <a:rPr sz="2600" spc="-45" dirty="0"/>
              <a:t> </a:t>
            </a:r>
            <a:r>
              <a:rPr sz="2600" dirty="0"/>
              <a:t>cheese?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7765415" cy="4095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Resistance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change kills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lot of </a:t>
            </a:r>
            <a:r>
              <a:rPr sz="2400" spc="-10" dirty="0">
                <a:latin typeface="Arial"/>
                <a:cs typeface="Arial"/>
              </a:rPr>
              <a:t>agile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initiatives.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 dirty="0">
              <a:latin typeface="Arial"/>
              <a:cs typeface="Arial"/>
            </a:endParaRPr>
          </a:p>
          <a:p>
            <a:pPr marL="294640" marR="5080" indent="-281940">
              <a:lnSpc>
                <a:spcPts val="2440"/>
              </a:lnSpc>
              <a:spcBef>
                <a:spcPts val="236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Most </a:t>
            </a:r>
            <a:r>
              <a:rPr sz="2400" spc="-10" dirty="0">
                <a:latin typeface="Arial"/>
                <a:cs typeface="Arial"/>
              </a:rPr>
              <a:t>people </a:t>
            </a:r>
            <a:r>
              <a:rPr sz="2400" spc="-5" dirty="0">
                <a:latin typeface="Arial"/>
                <a:cs typeface="Arial"/>
              </a:rPr>
              <a:t>don’t like change </a:t>
            </a:r>
            <a:r>
              <a:rPr sz="2400" dirty="0">
                <a:latin typeface="Arial"/>
                <a:cs typeface="Arial"/>
              </a:rPr>
              <a:t>… </a:t>
            </a:r>
            <a:r>
              <a:rPr sz="2400" spc="-5" dirty="0">
                <a:latin typeface="Arial"/>
                <a:cs typeface="Arial"/>
              </a:rPr>
              <a:t>particularly </a:t>
            </a:r>
            <a:r>
              <a:rPr sz="2400" dirty="0">
                <a:latin typeface="Arial"/>
                <a:cs typeface="Arial"/>
              </a:rPr>
              <a:t>those </a:t>
            </a:r>
            <a:r>
              <a:rPr sz="2400" spc="-5" dirty="0">
                <a:latin typeface="Arial"/>
                <a:cs typeface="Arial"/>
              </a:rPr>
              <a:t>who  didn’t </a:t>
            </a:r>
            <a:r>
              <a:rPr sz="2400" dirty="0">
                <a:latin typeface="Arial"/>
                <a:cs typeface="Arial"/>
              </a:rPr>
              <a:t>think </a:t>
            </a:r>
            <a:r>
              <a:rPr sz="2400" spc="-5" dirty="0">
                <a:latin typeface="Arial"/>
                <a:cs typeface="Arial"/>
              </a:rPr>
              <a:t>of it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</a:t>
            </a: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 dirty="0">
              <a:latin typeface="Wingdings"/>
              <a:cs typeface="Wingdings"/>
            </a:endParaRPr>
          </a:p>
          <a:p>
            <a:pPr marL="294640" indent="-281940">
              <a:lnSpc>
                <a:spcPct val="100000"/>
              </a:lnSpc>
              <a:spcBef>
                <a:spcPts val="202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Challenges</a:t>
            </a:r>
            <a:endParaRPr sz="2400" dirty="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Politics </a:t>
            </a:r>
            <a:r>
              <a:rPr sz="2000" dirty="0">
                <a:latin typeface="Arial"/>
                <a:cs typeface="Arial"/>
              </a:rPr>
              <a:t>– Agile changes corporate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dynamics</a:t>
            </a:r>
            <a:endParaRPr sz="2000" dirty="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4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Turf – </a:t>
            </a:r>
            <a:r>
              <a:rPr sz="2000" spc="-5" dirty="0">
                <a:latin typeface="Arial"/>
                <a:cs typeface="Arial"/>
              </a:rPr>
              <a:t>Agile </a:t>
            </a:r>
            <a:r>
              <a:rPr sz="2000" dirty="0">
                <a:latin typeface="Arial"/>
                <a:cs typeface="Arial"/>
              </a:rPr>
              <a:t>changes the </a:t>
            </a:r>
            <a:r>
              <a:rPr sz="2000" spc="-5" dirty="0">
                <a:latin typeface="Arial"/>
                <a:cs typeface="Arial"/>
              </a:rPr>
              <a:t>definition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“success”</a:t>
            </a: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Apathy </a:t>
            </a:r>
            <a:r>
              <a:rPr sz="2000" dirty="0">
                <a:latin typeface="Arial"/>
                <a:cs typeface="Arial"/>
              </a:rPr>
              <a:t>– Many </a:t>
            </a:r>
            <a:r>
              <a:rPr sz="2000" spc="-5" dirty="0">
                <a:latin typeface="Arial"/>
                <a:cs typeface="Arial"/>
              </a:rPr>
              <a:t>people don’t want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learn on 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job</a:t>
            </a:r>
            <a:endParaRPr sz="2000" dirty="0"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tabLst>
                <a:tab pos="751840" algn="l"/>
                <a:tab pos="752475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5405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 </a:t>
            </a:r>
            <a:r>
              <a:rPr sz="2600" spc="-5" dirty="0"/>
              <a:t>#7 </a:t>
            </a:r>
            <a:r>
              <a:rPr sz="2600" dirty="0"/>
              <a:t>– Inadequate</a:t>
            </a:r>
            <a:r>
              <a:rPr sz="2600" spc="-25" dirty="0"/>
              <a:t> </a:t>
            </a:r>
            <a:r>
              <a:rPr sz="2600" dirty="0"/>
              <a:t>Retrospectives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7896225" cy="392158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Effective </a:t>
            </a:r>
            <a:r>
              <a:rPr sz="2400" spc="-5" dirty="0">
                <a:latin typeface="Arial"/>
                <a:cs typeface="Arial"/>
              </a:rPr>
              <a:t>retrospectives at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end of each Sprint are the  </a:t>
            </a:r>
            <a:r>
              <a:rPr sz="2400" dirty="0">
                <a:latin typeface="Arial"/>
                <a:cs typeface="Arial"/>
              </a:rPr>
              <a:t>key to </a:t>
            </a:r>
            <a:r>
              <a:rPr sz="2400" spc="-5" dirty="0">
                <a:latin typeface="Arial"/>
                <a:cs typeface="Arial"/>
              </a:rPr>
              <a:t>iteratively moving toward an Agile approach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works best </a:t>
            </a:r>
            <a:r>
              <a:rPr sz="2400" dirty="0">
                <a:latin typeface="Arial"/>
                <a:cs typeface="Arial"/>
              </a:rPr>
              <a:t>for you.</a:t>
            </a: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 dirty="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Kent Beck’s “Agile Maturity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Model”</a:t>
            </a:r>
            <a:endParaRPr sz="2400" dirty="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All</a:t>
            </a: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Some</a:t>
            </a: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None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6309"/>
              </a:buClr>
              <a:buFont typeface="Arial"/>
              <a:buChar char="–"/>
            </a:pPr>
            <a:endParaRPr sz="3200" dirty="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Challenges </a:t>
            </a:r>
            <a:r>
              <a:rPr sz="2400" spc="-5" dirty="0">
                <a:latin typeface="Arial"/>
                <a:cs typeface="Arial"/>
              </a:rPr>
              <a:t>with Inadequate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Retrospectives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70319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Inadequate retrospectives – early warning</a:t>
            </a:r>
            <a:r>
              <a:rPr sz="2600" spc="-80" dirty="0"/>
              <a:t> </a:t>
            </a:r>
            <a:r>
              <a:rPr sz="2600" dirty="0"/>
              <a:t>signs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291830" cy="33305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Recommended process changes appear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notes taken  at multiple retrospectives in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row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212725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All suggested modifications appear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gravitating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process back </a:t>
            </a:r>
            <a:r>
              <a:rPr sz="2400" dirty="0">
                <a:latin typeface="Arial"/>
                <a:cs typeface="Arial"/>
              </a:rPr>
              <a:t>to a </a:t>
            </a:r>
            <a:r>
              <a:rPr sz="2400" spc="-5" dirty="0">
                <a:latin typeface="Arial"/>
                <a:cs typeface="Arial"/>
              </a:rPr>
              <a:t>legacy process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did not work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before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1007110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No one leads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retrospective and </a:t>
            </a:r>
            <a:r>
              <a:rPr sz="2400" dirty="0">
                <a:latin typeface="Arial"/>
                <a:cs typeface="Arial"/>
              </a:rPr>
              <a:t>makes sure </a:t>
            </a:r>
            <a:r>
              <a:rPr sz="2400" spc="-5" dirty="0">
                <a:latin typeface="Arial"/>
                <a:cs typeface="Arial"/>
              </a:rPr>
              <a:t>that  recommendations are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implemented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70510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Inadequate retrospectives – </a:t>
            </a:r>
            <a:r>
              <a:rPr sz="2600" spc="-5" dirty="0"/>
              <a:t>what </a:t>
            </a:r>
            <a:r>
              <a:rPr sz="2600" dirty="0"/>
              <a:t>you should</a:t>
            </a:r>
            <a:r>
              <a:rPr sz="2600" spc="-60" dirty="0"/>
              <a:t> </a:t>
            </a:r>
            <a:r>
              <a:rPr sz="2600" spc="-5" dirty="0"/>
              <a:t>do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600200"/>
            <a:ext cx="8374380" cy="42633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ScrumMaster is responsible as </a:t>
            </a:r>
            <a:r>
              <a:rPr sz="2400" dirty="0">
                <a:latin typeface="Arial"/>
                <a:cs typeface="Arial"/>
              </a:rPr>
              <a:t>the “servant </a:t>
            </a:r>
            <a:r>
              <a:rPr sz="2400" spc="-5" dirty="0">
                <a:latin typeface="Arial"/>
                <a:cs typeface="Arial"/>
              </a:rPr>
              <a:t>leader” </a:t>
            </a:r>
            <a:r>
              <a:rPr sz="2400" dirty="0">
                <a:latin typeface="Arial"/>
                <a:cs typeface="Arial"/>
              </a:rPr>
              <a:t>to make  sure the </a:t>
            </a:r>
            <a:r>
              <a:rPr sz="2400" spc="-5" dirty="0">
                <a:latin typeface="Arial"/>
                <a:cs typeface="Arial"/>
              </a:rPr>
              <a:t>agreed upon Agile process is followed </a:t>
            </a:r>
            <a:r>
              <a:rPr sz="2400" dirty="0">
                <a:latin typeface="Arial"/>
                <a:cs typeface="Arial"/>
              </a:rPr>
              <a:t>… this </a:t>
            </a:r>
            <a:r>
              <a:rPr sz="2400" spc="-5" dirty="0">
                <a:latin typeface="Arial"/>
                <a:cs typeface="Arial"/>
              </a:rPr>
              <a:t>is  </a:t>
            </a:r>
            <a:r>
              <a:rPr sz="2400" dirty="0">
                <a:latin typeface="Arial"/>
                <a:cs typeface="Arial"/>
              </a:rPr>
              <a:t>true </a:t>
            </a:r>
            <a:r>
              <a:rPr sz="2400" spc="-5" dirty="0">
                <a:latin typeface="Arial"/>
                <a:cs typeface="Arial"/>
              </a:rPr>
              <a:t>of all modifications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process as </a:t>
            </a:r>
            <a:r>
              <a:rPr sz="2400" spc="-10" dirty="0">
                <a:latin typeface="Arial"/>
                <a:cs typeface="Arial"/>
              </a:rPr>
              <a:t>well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40005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Explicitly assign </a:t>
            </a:r>
            <a:r>
              <a:rPr sz="2400" dirty="0">
                <a:latin typeface="Arial"/>
                <a:cs typeface="Arial"/>
              </a:rPr>
              <a:t>someone to </a:t>
            </a:r>
            <a:r>
              <a:rPr sz="2400" spc="-5" dirty="0">
                <a:latin typeface="Arial"/>
                <a:cs typeface="Arial"/>
              </a:rPr>
              <a:t>implement each process  change and add it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backlog if greater </a:t>
            </a:r>
            <a:r>
              <a:rPr sz="2400" dirty="0">
                <a:latin typeface="Arial"/>
                <a:cs typeface="Arial"/>
              </a:rPr>
              <a:t>than a few </a:t>
            </a:r>
            <a:r>
              <a:rPr sz="2400" spc="-5" dirty="0">
                <a:latin typeface="Arial"/>
                <a:cs typeface="Arial"/>
              </a:rPr>
              <a:t>hours  of</a:t>
            </a:r>
            <a:r>
              <a:rPr sz="2400" spc="-10" dirty="0">
                <a:latin typeface="Arial"/>
                <a:cs typeface="Arial"/>
              </a:rPr>
              <a:t> work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445134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For each changed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proposed, determine Agile  </a:t>
            </a:r>
            <a:r>
              <a:rPr sz="2400" spc="-10" dirty="0">
                <a:latin typeface="Arial"/>
                <a:cs typeface="Arial"/>
              </a:rPr>
              <a:t>principles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impacted and </a:t>
            </a:r>
            <a:r>
              <a:rPr sz="2400" dirty="0">
                <a:latin typeface="Arial"/>
                <a:cs typeface="Arial"/>
              </a:rPr>
              <a:t>make sure </a:t>
            </a:r>
            <a:r>
              <a:rPr sz="2400" spc="-5" dirty="0">
                <a:latin typeface="Arial"/>
                <a:cs typeface="Arial"/>
              </a:rPr>
              <a:t>new process  </a:t>
            </a:r>
            <a:r>
              <a:rPr sz="2400" dirty="0">
                <a:latin typeface="Arial"/>
                <a:cs typeface="Arial"/>
              </a:rPr>
              <a:t>still </a:t>
            </a:r>
            <a:r>
              <a:rPr sz="2400" spc="-5" dirty="0">
                <a:latin typeface="Arial"/>
                <a:cs typeface="Arial"/>
              </a:rPr>
              <a:t>adheres </a:t>
            </a:r>
            <a:r>
              <a:rPr sz="2400" dirty="0">
                <a:latin typeface="Arial"/>
                <a:cs typeface="Arial"/>
              </a:rPr>
              <a:t>to these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principles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45516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 </a:t>
            </a:r>
            <a:r>
              <a:rPr sz="2600" spc="-5" dirty="0"/>
              <a:t>#8 </a:t>
            </a:r>
            <a:r>
              <a:rPr sz="2600" dirty="0"/>
              <a:t>–</a:t>
            </a:r>
            <a:r>
              <a:rPr sz="2600" spc="-15" dirty="0"/>
              <a:t> </a:t>
            </a:r>
            <a:r>
              <a:rPr sz="2600" dirty="0"/>
              <a:t>Scrummerfall</a:t>
            </a:r>
            <a:endParaRPr sz="260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7155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Scrummerfall: </a:t>
            </a:r>
            <a:r>
              <a:rPr sz="2400" dirty="0">
                <a:latin typeface="Arial"/>
                <a:cs typeface="Arial"/>
              </a:rPr>
              <a:t>Waterfall </a:t>
            </a:r>
            <a:r>
              <a:rPr sz="2400" spc="-1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inside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Scrum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974" y="4944279"/>
            <a:ext cx="8060690" cy="14344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38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Challenges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Scrummerfall</a:t>
            </a:r>
            <a:endParaRPr sz="2400" dirty="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Increases </a:t>
            </a:r>
            <a:r>
              <a:rPr sz="2000" spc="-5" dirty="0">
                <a:latin typeface="Arial"/>
                <a:cs typeface="Arial"/>
              </a:rPr>
              <a:t>need </a:t>
            </a:r>
            <a:r>
              <a:rPr sz="2000" dirty="0">
                <a:latin typeface="Arial"/>
                <a:cs typeface="Arial"/>
              </a:rPr>
              <a:t>for unnecessary </a:t>
            </a:r>
            <a:r>
              <a:rPr sz="2000" spc="-5" dirty="0">
                <a:latin typeface="Arial"/>
                <a:cs typeface="Arial"/>
              </a:rPr>
              <a:t>coordination and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documentation</a:t>
            </a:r>
            <a:endParaRPr sz="2000" dirty="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Decreases team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velocity</a:t>
            </a: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Difficult </a:t>
            </a:r>
            <a:r>
              <a:rPr sz="2000" dirty="0">
                <a:latin typeface="Arial"/>
                <a:cs typeface="Arial"/>
              </a:rPr>
              <a:t>to fit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dirty="0">
                <a:latin typeface="Arial"/>
                <a:cs typeface="Arial"/>
              </a:rPr>
              <a:t>short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sprints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23837" y="2814637"/>
            <a:ext cx="4276725" cy="1685925"/>
            <a:chOff x="223837" y="2814637"/>
            <a:chExt cx="4276725" cy="1685925"/>
          </a:xfrm>
        </p:grpSpPr>
        <p:sp>
          <p:nvSpPr>
            <p:cNvPr id="6" name="object 6"/>
            <p:cNvSpPr/>
            <p:nvPr/>
          </p:nvSpPr>
          <p:spPr>
            <a:xfrm>
              <a:off x="228600" y="2819400"/>
              <a:ext cx="4267200" cy="1676400"/>
            </a:xfrm>
            <a:custGeom>
              <a:avLst/>
              <a:gdLst/>
              <a:ahLst/>
              <a:cxnLst/>
              <a:rect l="l" t="t" r="r" b="b"/>
              <a:pathLst>
                <a:path w="4267200" h="1676400">
                  <a:moveTo>
                    <a:pt x="3987800" y="0"/>
                  </a:moveTo>
                  <a:lnTo>
                    <a:pt x="279400" y="0"/>
                  </a:lnTo>
                  <a:lnTo>
                    <a:pt x="234080" y="3656"/>
                  </a:lnTo>
                  <a:lnTo>
                    <a:pt x="191089" y="14244"/>
                  </a:lnTo>
                  <a:lnTo>
                    <a:pt x="151001" y="31186"/>
                  </a:lnTo>
                  <a:lnTo>
                    <a:pt x="114391" y="53908"/>
                  </a:lnTo>
                  <a:lnTo>
                    <a:pt x="81835" y="81835"/>
                  </a:lnTo>
                  <a:lnTo>
                    <a:pt x="53908" y="114391"/>
                  </a:lnTo>
                  <a:lnTo>
                    <a:pt x="31186" y="151001"/>
                  </a:lnTo>
                  <a:lnTo>
                    <a:pt x="14244" y="191089"/>
                  </a:lnTo>
                  <a:lnTo>
                    <a:pt x="3656" y="234080"/>
                  </a:lnTo>
                  <a:lnTo>
                    <a:pt x="0" y="279400"/>
                  </a:lnTo>
                  <a:lnTo>
                    <a:pt x="0" y="1397000"/>
                  </a:lnTo>
                  <a:lnTo>
                    <a:pt x="3656" y="1442319"/>
                  </a:lnTo>
                  <a:lnTo>
                    <a:pt x="14244" y="1485310"/>
                  </a:lnTo>
                  <a:lnTo>
                    <a:pt x="31186" y="1525398"/>
                  </a:lnTo>
                  <a:lnTo>
                    <a:pt x="53908" y="1562008"/>
                  </a:lnTo>
                  <a:lnTo>
                    <a:pt x="81835" y="1594564"/>
                  </a:lnTo>
                  <a:lnTo>
                    <a:pt x="114391" y="1622491"/>
                  </a:lnTo>
                  <a:lnTo>
                    <a:pt x="151001" y="1645213"/>
                  </a:lnTo>
                  <a:lnTo>
                    <a:pt x="191089" y="1662155"/>
                  </a:lnTo>
                  <a:lnTo>
                    <a:pt x="234080" y="1672743"/>
                  </a:lnTo>
                  <a:lnTo>
                    <a:pt x="279400" y="1676400"/>
                  </a:lnTo>
                  <a:lnTo>
                    <a:pt x="3987800" y="1676400"/>
                  </a:lnTo>
                  <a:lnTo>
                    <a:pt x="4033119" y="1672743"/>
                  </a:lnTo>
                  <a:lnTo>
                    <a:pt x="4076110" y="1662155"/>
                  </a:lnTo>
                  <a:lnTo>
                    <a:pt x="4116198" y="1645213"/>
                  </a:lnTo>
                  <a:lnTo>
                    <a:pt x="4152808" y="1622491"/>
                  </a:lnTo>
                  <a:lnTo>
                    <a:pt x="4185364" y="1594564"/>
                  </a:lnTo>
                  <a:lnTo>
                    <a:pt x="4213291" y="1562008"/>
                  </a:lnTo>
                  <a:lnTo>
                    <a:pt x="4236013" y="1525398"/>
                  </a:lnTo>
                  <a:lnTo>
                    <a:pt x="4252955" y="1485310"/>
                  </a:lnTo>
                  <a:lnTo>
                    <a:pt x="4263543" y="1442319"/>
                  </a:lnTo>
                  <a:lnTo>
                    <a:pt x="4267200" y="1397000"/>
                  </a:lnTo>
                  <a:lnTo>
                    <a:pt x="4267200" y="279400"/>
                  </a:lnTo>
                  <a:lnTo>
                    <a:pt x="4263543" y="234080"/>
                  </a:lnTo>
                  <a:lnTo>
                    <a:pt x="4252955" y="191089"/>
                  </a:lnTo>
                  <a:lnTo>
                    <a:pt x="4236013" y="151001"/>
                  </a:lnTo>
                  <a:lnTo>
                    <a:pt x="4213291" y="114391"/>
                  </a:lnTo>
                  <a:lnTo>
                    <a:pt x="4185364" y="81835"/>
                  </a:lnTo>
                  <a:lnTo>
                    <a:pt x="4152808" y="53908"/>
                  </a:lnTo>
                  <a:lnTo>
                    <a:pt x="4116198" y="31186"/>
                  </a:lnTo>
                  <a:lnTo>
                    <a:pt x="4076110" y="14244"/>
                  </a:lnTo>
                  <a:lnTo>
                    <a:pt x="4033119" y="3656"/>
                  </a:lnTo>
                  <a:lnTo>
                    <a:pt x="3987800" y="0"/>
                  </a:lnTo>
                  <a:close/>
                </a:path>
              </a:pathLst>
            </a:custGeom>
            <a:solidFill>
              <a:srgbClr val="A5A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" y="2819400"/>
              <a:ext cx="4267200" cy="1676400"/>
            </a:xfrm>
            <a:custGeom>
              <a:avLst/>
              <a:gdLst/>
              <a:ahLst/>
              <a:cxnLst/>
              <a:rect l="l" t="t" r="r" b="b"/>
              <a:pathLst>
                <a:path w="4267200" h="1676400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3987800" y="0"/>
                  </a:lnTo>
                  <a:lnTo>
                    <a:pt x="4033119" y="3656"/>
                  </a:lnTo>
                  <a:lnTo>
                    <a:pt x="4076110" y="14244"/>
                  </a:lnTo>
                  <a:lnTo>
                    <a:pt x="4116198" y="31186"/>
                  </a:lnTo>
                  <a:lnTo>
                    <a:pt x="4152808" y="53908"/>
                  </a:lnTo>
                  <a:lnTo>
                    <a:pt x="4185364" y="81835"/>
                  </a:lnTo>
                  <a:lnTo>
                    <a:pt x="4213291" y="114391"/>
                  </a:lnTo>
                  <a:lnTo>
                    <a:pt x="4236013" y="151001"/>
                  </a:lnTo>
                  <a:lnTo>
                    <a:pt x="4252955" y="191089"/>
                  </a:lnTo>
                  <a:lnTo>
                    <a:pt x="4263543" y="234080"/>
                  </a:lnTo>
                  <a:lnTo>
                    <a:pt x="4267200" y="279400"/>
                  </a:lnTo>
                  <a:lnTo>
                    <a:pt x="4267200" y="1397000"/>
                  </a:lnTo>
                  <a:lnTo>
                    <a:pt x="4263543" y="1442319"/>
                  </a:lnTo>
                  <a:lnTo>
                    <a:pt x="4252955" y="1485310"/>
                  </a:lnTo>
                  <a:lnTo>
                    <a:pt x="4236013" y="1525398"/>
                  </a:lnTo>
                  <a:lnTo>
                    <a:pt x="4213291" y="1562008"/>
                  </a:lnTo>
                  <a:lnTo>
                    <a:pt x="4185364" y="1594564"/>
                  </a:lnTo>
                  <a:lnTo>
                    <a:pt x="4152808" y="1622491"/>
                  </a:lnTo>
                  <a:lnTo>
                    <a:pt x="4116198" y="1645213"/>
                  </a:lnTo>
                  <a:lnTo>
                    <a:pt x="4076110" y="1662155"/>
                  </a:lnTo>
                  <a:lnTo>
                    <a:pt x="4033119" y="1672743"/>
                  </a:lnTo>
                  <a:lnTo>
                    <a:pt x="3987800" y="1676400"/>
                  </a:lnTo>
                  <a:lnTo>
                    <a:pt x="279400" y="1676400"/>
                  </a:lnTo>
                  <a:lnTo>
                    <a:pt x="234080" y="1672743"/>
                  </a:lnTo>
                  <a:lnTo>
                    <a:pt x="191089" y="1662155"/>
                  </a:lnTo>
                  <a:lnTo>
                    <a:pt x="151001" y="1645213"/>
                  </a:lnTo>
                  <a:lnTo>
                    <a:pt x="114391" y="1622491"/>
                  </a:lnTo>
                  <a:lnTo>
                    <a:pt x="81835" y="1594564"/>
                  </a:lnTo>
                  <a:lnTo>
                    <a:pt x="53908" y="1562008"/>
                  </a:lnTo>
                  <a:lnTo>
                    <a:pt x="31186" y="1525398"/>
                  </a:lnTo>
                  <a:lnTo>
                    <a:pt x="14244" y="1485310"/>
                  </a:lnTo>
                  <a:lnTo>
                    <a:pt x="3656" y="1442319"/>
                  </a:lnTo>
                  <a:lnTo>
                    <a:pt x="0" y="1397000"/>
                  </a:lnTo>
                  <a:lnTo>
                    <a:pt x="0" y="27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07794" y="292315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#1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2437" y="3348037"/>
            <a:ext cx="1000125" cy="1000125"/>
            <a:chOff x="452437" y="3348037"/>
            <a:chExt cx="1000125" cy="1000125"/>
          </a:xfrm>
        </p:grpSpPr>
        <p:sp>
          <p:nvSpPr>
            <p:cNvPr id="10" name="object 10"/>
            <p:cNvSpPr/>
            <p:nvPr/>
          </p:nvSpPr>
          <p:spPr>
            <a:xfrm>
              <a:off x="4572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825500" y="990600"/>
                  </a:lnTo>
                  <a:lnTo>
                    <a:pt x="869391" y="984702"/>
                  </a:lnTo>
                  <a:lnTo>
                    <a:pt x="908830" y="968059"/>
                  </a:lnTo>
                  <a:lnTo>
                    <a:pt x="942244" y="942244"/>
                  </a:lnTo>
                  <a:lnTo>
                    <a:pt x="968059" y="908830"/>
                  </a:lnTo>
                  <a:lnTo>
                    <a:pt x="984702" y="869391"/>
                  </a:lnTo>
                  <a:lnTo>
                    <a:pt x="990600" y="825500"/>
                  </a:lnTo>
                  <a:lnTo>
                    <a:pt x="990600" y="165100"/>
                  </a:lnTo>
                  <a:lnTo>
                    <a:pt x="984702" y="121208"/>
                  </a:lnTo>
                  <a:lnTo>
                    <a:pt x="968059" y="81769"/>
                  </a:lnTo>
                  <a:lnTo>
                    <a:pt x="942244" y="48355"/>
                  </a:lnTo>
                  <a:lnTo>
                    <a:pt x="908830" y="22540"/>
                  </a:lnTo>
                  <a:lnTo>
                    <a:pt x="869391" y="5897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825500"/>
                  </a:lnTo>
                  <a:lnTo>
                    <a:pt x="984702" y="869391"/>
                  </a:lnTo>
                  <a:lnTo>
                    <a:pt x="968059" y="908830"/>
                  </a:lnTo>
                  <a:lnTo>
                    <a:pt x="942244" y="942244"/>
                  </a:lnTo>
                  <a:lnTo>
                    <a:pt x="908830" y="968059"/>
                  </a:lnTo>
                  <a:lnTo>
                    <a:pt x="869391" y="984702"/>
                  </a:lnTo>
                  <a:lnTo>
                    <a:pt x="825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2503" y="3704971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62137" y="3348037"/>
            <a:ext cx="1000125" cy="1000125"/>
            <a:chOff x="1862137" y="3348037"/>
            <a:chExt cx="1000125" cy="1000125"/>
          </a:xfrm>
        </p:grpSpPr>
        <p:sp>
          <p:nvSpPr>
            <p:cNvPr id="14" name="object 14"/>
            <p:cNvSpPr/>
            <p:nvPr/>
          </p:nvSpPr>
          <p:spPr>
            <a:xfrm>
              <a:off x="18669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825500" y="990600"/>
                  </a:lnTo>
                  <a:lnTo>
                    <a:pt x="869391" y="984702"/>
                  </a:lnTo>
                  <a:lnTo>
                    <a:pt x="908830" y="968059"/>
                  </a:lnTo>
                  <a:lnTo>
                    <a:pt x="942244" y="942244"/>
                  </a:lnTo>
                  <a:lnTo>
                    <a:pt x="968059" y="908830"/>
                  </a:lnTo>
                  <a:lnTo>
                    <a:pt x="984702" y="869391"/>
                  </a:lnTo>
                  <a:lnTo>
                    <a:pt x="990600" y="825500"/>
                  </a:lnTo>
                  <a:lnTo>
                    <a:pt x="990600" y="165100"/>
                  </a:lnTo>
                  <a:lnTo>
                    <a:pt x="984702" y="121208"/>
                  </a:lnTo>
                  <a:lnTo>
                    <a:pt x="968059" y="81769"/>
                  </a:lnTo>
                  <a:lnTo>
                    <a:pt x="942244" y="48355"/>
                  </a:lnTo>
                  <a:lnTo>
                    <a:pt x="908830" y="22540"/>
                  </a:lnTo>
                  <a:lnTo>
                    <a:pt x="869391" y="5897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669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825500"/>
                  </a:lnTo>
                  <a:lnTo>
                    <a:pt x="984702" y="869391"/>
                  </a:lnTo>
                  <a:lnTo>
                    <a:pt x="968059" y="908830"/>
                  </a:lnTo>
                  <a:lnTo>
                    <a:pt x="942244" y="942244"/>
                  </a:lnTo>
                  <a:lnTo>
                    <a:pt x="908830" y="968059"/>
                  </a:lnTo>
                  <a:lnTo>
                    <a:pt x="869391" y="984702"/>
                  </a:lnTo>
                  <a:lnTo>
                    <a:pt x="825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07183" y="3704971"/>
            <a:ext cx="509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71837" y="3348037"/>
            <a:ext cx="1000125" cy="1000125"/>
            <a:chOff x="3271837" y="3348037"/>
            <a:chExt cx="1000125" cy="1000125"/>
          </a:xfrm>
        </p:grpSpPr>
        <p:sp>
          <p:nvSpPr>
            <p:cNvPr id="18" name="object 18"/>
            <p:cNvSpPr/>
            <p:nvPr/>
          </p:nvSpPr>
          <p:spPr>
            <a:xfrm>
              <a:off x="32766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825500" y="990600"/>
                  </a:lnTo>
                  <a:lnTo>
                    <a:pt x="869391" y="984702"/>
                  </a:lnTo>
                  <a:lnTo>
                    <a:pt x="908830" y="968059"/>
                  </a:lnTo>
                  <a:lnTo>
                    <a:pt x="942244" y="942244"/>
                  </a:lnTo>
                  <a:lnTo>
                    <a:pt x="968059" y="908830"/>
                  </a:lnTo>
                  <a:lnTo>
                    <a:pt x="984702" y="869391"/>
                  </a:lnTo>
                  <a:lnTo>
                    <a:pt x="990600" y="825500"/>
                  </a:lnTo>
                  <a:lnTo>
                    <a:pt x="990600" y="165100"/>
                  </a:lnTo>
                  <a:lnTo>
                    <a:pt x="984702" y="121208"/>
                  </a:lnTo>
                  <a:lnTo>
                    <a:pt x="968059" y="81769"/>
                  </a:lnTo>
                  <a:lnTo>
                    <a:pt x="942244" y="48355"/>
                  </a:lnTo>
                  <a:lnTo>
                    <a:pt x="908830" y="22540"/>
                  </a:lnTo>
                  <a:lnTo>
                    <a:pt x="869391" y="5897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66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825500"/>
                  </a:lnTo>
                  <a:lnTo>
                    <a:pt x="984702" y="869391"/>
                  </a:lnTo>
                  <a:lnTo>
                    <a:pt x="968059" y="908830"/>
                  </a:lnTo>
                  <a:lnTo>
                    <a:pt x="942244" y="942244"/>
                  </a:lnTo>
                  <a:lnTo>
                    <a:pt x="908830" y="968059"/>
                  </a:lnTo>
                  <a:lnTo>
                    <a:pt x="869391" y="984702"/>
                  </a:lnTo>
                  <a:lnTo>
                    <a:pt x="825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73526" y="3704971"/>
            <a:ext cx="396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95437" y="3729037"/>
            <a:ext cx="1609725" cy="238125"/>
            <a:chOff x="1595437" y="3729037"/>
            <a:chExt cx="1609725" cy="238125"/>
          </a:xfrm>
        </p:grpSpPr>
        <p:sp>
          <p:nvSpPr>
            <p:cNvPr id="22" name="object 22"/>
            <p:cNvSpPr/>
            <p:nvPr/>
          </p:nvSpPr>
          <p:spPr>
            <a:xfrm>
              <a:off x="2967037" y="3729037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5437" y="3729037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643437" y="2814637"/>
            <a:ext cx="4276725" cy="1685925"/>
            <a:chOff x="4643437" y="2814637"/>
            <a:chExt cx="4276725" cy="1685925"/>
          </a:xfrm>
        </p:grpSpPr>
        <p:sp>
          <p:nvSpPr>
            <p:cNvPr id="25" name="object 25"/>
            <p:cNvSpPr/>
            <p:nvPr/>
          </p:nvSpPr>
          <p:spPr>
            <a:xfrm>
              <a:off x="4648200" y="2819400"/>
              <a:ext cx="4267200" cy="1676400"/>
            </a:xfrm>
            <a:custGeom>
              <a:avLst/>
              <a:gdLst/>
              <a:ahLst/>
              <a:cxnLst/>
              <a:rect l="l" t="t" r="r" b="b"/>
              <a:pathLst>
                <a:path w="4267200" h="1676400">
                  <a:moveTo>
                    <a:pt x="3987800" y="0"/>
                  </a:moveTo>
                  <a:lnTo>
                    <a:pt x="279400" y="0"/>
                  </a:lnTo>
                  <a:lnTo>
                    <a:pt x="234080" y="3656"/>
                  </a:lnTo>
                  <a:lnTo>
                    <a:pt x="191089" y="14244"/>
                  </a:lnTo>
                  <a:lnTo>
                    <a:pt x="151001" y="31186"/>
                  </a:lnTo>
                  <a:lnTo>
                    <a:pt x="114391" y="53908"/>
                  </a:lnTo>
                  <a:lnTo>
                    <a:pt x="81835" y="81835"/>
                  </a:lnTo>
                  <a:lnTo>
                    <a:pt x="53908" y="114391"/>
                  </a:lnTo>
                  <a:lnTo>
                    <a:pt x="31186" y="151001"/>
                  </a:lnTo>
                  <a:lnTo>
                    <a:pt x="14244" y="191089"/>
                  </a:lnTo>
                  <a:lnTo>
                    <a:pt x="3656" y="234080"/>
                  </a:lnTo>
                  <a:lnTo>
                    <a:pt x="0" y="279400"/>
                  </a:lnTo>
                  <a:lnTo>
                    <a:pt x="0" y="1397000"/>
                  </a:lnTo>
                  <a:lnTo>
                    <a:pt x="3656" y="1442319"/>
                  </a:lnTo>
                  <a:lnTo>
                    <a:pt x="14244" y="1485310"/>
                  </a:lnTo>
                  <a:lnTo>
                    <a:pt x="31186" y="1525398"/>
                  </a:lnTo>
                  <a:lnTo>
                    <a:pt x="53908" y="1562008"/>
                  </a:lnTo>
                  <a:lnTo>
                    <a:pt x="81835" y="1594564"/>
                  </a:lnTo>
                  <a:lnTo>
                    <a:pt x="114391" y="1622491"/>
                  </a:lnTo>
                  <a:lnTo>
                    <a:pt x="151001" y="1645213"/>
                  </a:lnTo>
                  <a:lnTo>
                    <a:pt x="191089" y="1662155"/>
                  </a:lnTo>
                  <a:lnTo>
                    <a:pt x="234080" y="1672743"/>
                  </a:lnTo>
                  <a:lnTo>
                    <a:pt x="279400" y="1676400"/>
                  </a:lnTo>
                  <a:lnTo>
                    <a:pt x="3987800" y="1676400"/>
                  </a:lnTo>
                  <a:lnTo>
                    <a:pt x="4033119" y="1672743"/>
                  </a:lnTo>
                  <a:lnTo>
                    <a:pt x="4076110" y="1662155"/>
                  </a:lnTo>
                  <a:lnTo>
                    <a:pt x="4116198" y="1645213"/>
                  </a:lnTo>
                  <a:lnTo>
                    <a:pt x="4152808" y="1622491"/>
                  </a:lnTo>
                  <a:lnTo>
                    <a:pt x="4185364" y="1594564"/>
                  </a:lnTo>
                  <a:lnTo>
                    <a:pt x="4213291" y="1562008"/>
                  </a:lnTo>
                  <a:lnTo>
                    <a:pt x="4236013" y="1525398"/>
                  </a:lnTo>
                  <a:lnTo>
                    <a:pt x="4252955" y="1485310"/>
                  </a:lnTo>
                  <a:lnTo>
                    <a:pt x="4263543" y="1442319"/>
                  </a:lnTo>
                  <a:lnTo>
                    <a:pt x="4267200" y="1397000"/>
                  </a:lnTo>
                  <a:lnTo>
                    <a:pt x="4267200" y="279400"/>
                  </a:lnTo>
                  <a:lnTo>
                    <a:pt x="4263543" y="234080"/>
                  </a:lnTo>
                  <a:lnTo>
                    <a:pt x="4252955" y="191089"/>
                  </a:lnTo>
                  <a:lnTo>
                    <a:pt x="4236013" y="151001"/>
                  </a:lnTo>
                  <a:lnTo>
                    <a:pt x="4213291" y="114391"/>
                  </a:lnTo>
                  <a:lnTo>
                    <a:pt x="4185364" y="81835"/>
                  </a:lnTo>
                  <a:lnTo>
                    <a:pt x="4152808" y="53908"/>
                  </a:lnTo>
                  <a:lnTo>
                    <a:pt x="4116198" y="31186"/>
                  </a:lnTo>
                  <a:lnTo>
                    <a:pt x="4076110" y="14244"/>
                  </a:lnTo>
                  <a:lnTo>
                    <a:pt x="4033119" y="3656"/>
                  </a:lnTo>
                  <a:lnTo>
                    <a:pt x="3987800" y="0"/>
                  </a:lnTo>
                  <a:close/>
                </a:path>
              </a:pathLst>
            </a:custGeom>
            <a:solidFill>
              <a:srgbClr val="A5A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48200" y="2819400"/>
              <a:ext cx="4267200" cy="1676400"/>
            </a:xfrm>
            <a:custGeom>
              <a:avLst/>
              <a:gdLst/>
              <a:ahLst/>
              <a:cxnLst/>
              <a:rect l="l" t="t" r="r" b="b"/>
              <a:pathLst>
                <a:path w="4267200" h="1676400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3987800" y="0"/>
                  </a:lnTo>
                  <a:lnTo>
                    <a:pt x="4033119" y="3656"/>
                  </a:lnTo>
                  <a:lnTo>
                    <a:pt x="4076110" y="14244"/>
                  </a:lnTo>
                  <a:lnTo>
                    <a:pt x="4116198" y="31186"/>
                  </a:lnTo>
                  <a:lnTo>
                    <a:pt x="4152808" y="53908"/>
                  </a:lnTo>
                  <a:lnTo>
                    <a:pt x="4185364" y="81835"/>
                  </a:lnTo>
                  <a:lnTo>
                    <a:pt x="4213291" y="114391"/>
                  </a:lnTo>
                  <a:lnTo>
                    <a:pt x="4236013" y="151001"/>
                  </a:lnTo>
                  <a:lnTo>
                    <a:pt x="4252955" y="191089"/>
                  </a:lnTo>
                  <a:lnTo>
                    <a:pt x="4263543" y="234080"/>
                  </a:lnTo>
                  <a:lnTo>
                    <a:pt x="4267200" y="279400"/>
                  </a:lnTo>
                  <a:lnTo>
                    <a:pt x="4267200" y="1397000"/>
                  </a:lnTo>
                  <a:lnTo>
                    <a:pt x="4263543" y="1442319"/>
                  </a:lnTo>
                  <a:lnTo>
                    <a:pt x="4252955" y="1485310"/>
                  </a:lnTo>
                  <a:lnTo>
                    <a:pt x="4236013" y="1525398"/>
                  </a:lnTo>
                  <a:lnTo>
                    <a:pt x="4213291" y="1562008"/>
                  </a:lnTo>
                  <a:lnTo>
                    <a:pt x="4185364" y="1594564"/>
                  </a:lnTo>
                  <a:lnTo>
                    <a:pt x="4152808" y="1622491"/>
                  </a:lnTo>
                  <a:lnTo>
                    <a:pt x="4116198" y="1645213"/>
                  </a:lnTo>
                  <a:lnTo>
                    <a:pt x="4076110" y="1662155"/>
                  </a:lnTo>
                  <a:lnTo>
                    <a:pt x="4033119" y="1672743"/>
                  </a:lnTo>
                  <a:lnTo>
                    <a:pt x="3987800" y="1676400"/>
                  </a:lnTo>
                  <a:lnTo>
                    <a:pt x="279400" y="1676400"/>
                  </a:lnTo>
                  <a:lnTo>
                    <a:pt x="234080" y="1672743"/>
                  </a:lnTo>
                  <a:lnTo>
                    <a:pt x="191089" y="1662155"/>
                  </a:lnTo>
                  <a:lnTo>
                    <a:pt x="151001" y="1645213"/>
                  </a:lnTo>
                  <a:lnTo>
                    <a:pt x="114391" y="1622491"/>
                  </a:lnTo>
                  <a:lnTo>
                    <a:pt x="81835" y="1594564"/>
                  </a:lnTo>
                  <a:lnTo>
                    <a:pt x="53908" y="1562008"/>
                  </a:lnTo>
                  <a:lnTo>
                    <a:pt x="31186" y="1525398"/>
                  </a:lnTo>
                  <a:lnTo>
                    <a:pt x="14244" y="1485310"/>
                  </a:lnTo>
                  <a:lnTo>
                    <a:pt x="3656" y="1442319"/>
                  </a:lnTo>
                  <a:lnTo>
                    <a:pt x="0" y="1397000"/>
                  </a:lnTo>
                  <a:lnTo>
                    <a:pt x="0" y="27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28028" y="2923159"/>
            <a:ext cx="94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#2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72037" y="3348037"/>
            <a:ext cx="1000125" cy="1000125"/>
            <a:chOff x="4872037" y="3348037"/>
            <a:chExt cx="1000125" cy="1000125"/>
          </a:xfrm>
        </p:grpSpPr>
        <p:sp>
          <p:nvSpPr>
            <p:cNvPr id="29" name="object 29"/>
            <p:cNvSpPr/>
            <p:nvPr/>
          </p:nvSpPr>
          <p:spPr>
            <a:xfrm>
              <a:off x="48768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825500" y="990600"/>
                  </a:lnTo>
                  <a:lnTo>
                    <a:pt x="869391" y="984702"/>
                  </a:lnTo>
                  <a:lnTo>
                    <a:pt x="908830" y="968059"/>
                  </a:lnTo>
                  <a:lnTo>
                    <a:pt x="942244" y="942244"/>
                  </a:lnTo>
                  <a:lnTo>
                    <a:pt x="968059" y="908830"/>
                  </a:lnTo>
                  <a:lnTo>
                    <a:pt x="984702" y="869391"/>
                  </a:lnTo>
                  <a:lnTo>
                    <a:pt x="990600" y="825500"/>
                  </a:lnTo>
                  <a:lnTo>
                    <a:pt x="990600" y="165100"/>
                  </a:lnTo>
                  <a:lnTo>
                    <a:pt x="984702" y="121208"/>
                  </a:lnTo>
                  <a:lnTo>
                    <a:pt x="968059" y="81769"/>
                  </a:lnTo>
                  <a:lnTo>
                    <a:pt x="942244" y="48355"/>
                  </a:lnTo>
                  <a:lnTo>
                    <a:pt x="908830" y="22540"/>
                  </a:lnTo>
                  <a:lnTo>
                    <a:pt x="869391" y="5897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768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825500"/>
                  </a:lnTo>
                  <a:lnTo>
                    <a:pt x="984702" y="869391"/>
                  </a:lnTo>
                  <a:lnTo>
                    <a:pt x="968059" y="908830"/>
                  </a:lnTo>
                  <a:lnTo>
                    <a:pt x="942244" y="942244"/>
                  </a:lnTo>
                  <a:lnTo>
                    <a:pt x="908830" y="968059"/>
                  </a:lnTo>
                  <a:lnTo>
                    <a:pt x="869391" y="984702"/>
                  </a:lnTo>
                  <a:lnTo>
                    <a:pt x="825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42661" y="3704971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281737" y="3348037"/>
            <a:ext cx="1000125" cy="1000125"/>
            <a:chOff x="6281737" y="3348037"/>
            <a:chExt cx="1000125" cy="1000125"/>
          </a:xfrm>
        </p:grpSpPr>
        <p:sp>
          <p:nvSpPr>
            <p:cNvPr id="33" name="object 33"/>
            <p:cNvSpPr/>
            <p:nvPr/>
          </p:nvSpPr>
          <p:spPr>
            <a:xfrm>
              <a:off x="62865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825500" y="990600"/>
                  </a:lnTo>
                  <a:lnTo>
                    <a:pt x="869391" y="984702"/>
                  </a:lnTo>
                  <a:lnTo>
                    <a:pt x="908830" y="968059"/>
                  </a:lnTo>
                  <a:lnTo>
                    <a:pt x="942244" y="942244"/>
                  </a:lnTo>
                  <a:lnTo>
                    <a:pt x="968059" y="908830"/>
                  </a:lnTo>
                  <a:lnTo>
                    <a:pt x="984702" y="869391"/>
                  </a:lnTo>
                  <a:lnTo>
                    <a:pt x="990600" y="825500"/>
                  </a:lnTo>
                  <a:lnTo>
                    <a:pt x="990600" y="165100"/>
                  </a:lnTo>
                  <a:lnTo>
                    <a:pt x="984702" y="121208"/>
                  </a:lnTo>
                  <a:lnTo>
                    <a:pt x="968059" y="81769"/>
                  </a:lnTo>
                  <a:lnTo>
                    <a:pt x="942244" y="48355"/>
                  </a:lnTo>
                  <a:lnTo>
                    <a:pt x="908830" y="22540"/>
                  </a:lnTo>
                  <a:lnTo>
                    <a:pt x="869391" y="5897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865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825500"/>
                  </a:lnTo>
                  <a:lnTo>
                    <a:pt x="984702" y="869391"/>
                  </a:lnTo>
                  <a:lnTo>
                    <a:pt x="968059" y="908830"/>
                  </a:lnTo>
                  <a:lnTo>
                    <a:pt x="942244" y="942244"/>
                  </a:lnTo>
                  <a:lnTo>
                    <a:pt x="908830" y="968059"/>
                  </a:lnTo>
                  <a:lnTo>
                    <a:pt x="869391" y="984702"/>
                  </a:lnTo>
                  <a:lnTo>
                    <a:pt x="825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27418" y="3704971"/>
            <a:ext cx="509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91437" y="3348037"/>
            <a:ext cx="1000125" cy="1000125"/>
            <a:chOff x="7691437" y="3348037"/>
            <a:chExt cx="1000125" cy="1000125"/>
          </a:xfrm>
        </p:grpSpPr>
        <p:sp>
          <p:nvSpPr>
            <p:cNvPr id="37" name="object 37"/>
            <p:cNvSpPr/>
            <p:nvPr/>
          </p:nvSpPr>
          <p:spPr>
            <a:xfrm>
              <a:off x="76962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825500" y="990600"/>
                  </a:lnTo>
                  <a:lnTo>
                    <a:pt x="869391" y="984702"/>
                  </a:lnTo>
                  <a:lnTo>
                    <a:pt x="908830" y="968059"/>
                  </a:lnTo>
                  <a:lnTo>
                    <a:pt x="942244" y="942244"/>
                  </a:lnTo>
                  <a:lnTo>
                    <a:pt x="968059" y="908830"/>
                  </a:lnTo>
                  <a:lnTo>
                    <a:pt x="984702" y="869391"/>
                  </a:lnTo>
                  <a:lnTo>
                    <a:pt x="990600" y="825500"/>
                  </a:lnTo>
                  <a:lnTo>
                    <a:pt x="990600" y="165100"/>
                  </a:lnTo>
                  <a:lnTo>
                    <a:pt x="984702" y="121208"/>
                  </a:lnTo>
                  <a:lnTo>
                    <a:pt x="968059" y="81769"/>
                  </a:lnTo>
                  <a:lnTo>
                    <a:pt x="942244" y="48355"/>
                  </a:lnTo>
                  <a:lnTo>
                    <a:pt x="908830" y="22540"/>
                  </a:lnTo>
                  <a:lnTo>
                    <a:pt x="869391" y="5897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96200" y="33528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825500"/>
                  </a:lnTo>
                  <a:lnTo>
                    <a:pt x="984702" y="869391"/>
                  </a:lnTo>
                  <a:lnTo>
                    <a:pt x="968059" y="908830"/>
                  </a:lnTo>
                  <a:lnTo>
                    <a:pt x="942244" y="942244"/>
                  </a:lnTo>
                  <a:lnTo>
                    <a:pt x="908830" y="968059"/>
                  </a:lnTo>
                  <a:lnTo>
                    <a:pt x="869391" y="984702"/>
                  </a:lnTo>
                  <a:lnTo>
                    <a:pt x="825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993760" y="3704971"/>
            <a:ext cx="396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15037" y="3729037"/>
            <a:ext cx="1609725" cy="238125"/>
            <a:chOff x="6015037" y="3729037"/>
            <a:chExt cx="1609725" cy="238125"/>
          </a:xfrm>
        </p:grpSpPr>
        <p:sp>
          <p:nvSpPr>
            <p:cNvPr id="41" name="object 41"/>
            <p:cNvSpPr/>
            <p:nvPr/>
          </p:nvSpPr>
          <p:spPr>
            <a:xfrm>
              <a:off x="7386637" y="3729037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15037" y="3729037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51695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Scrummerfall – early warning</a:t>
            </a:r>
            <a:r>
              <a:rPr sz="2600" spc="-95" dirty="0"/>
              <a:t> </a:t>
            </a:r>
            <a:r>
              <a:rPr sz="2600" dirty="0"/>
              <a:t>signs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377555" cy="40227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Entire </a:t>
            </a:r>
            <a:r>
              <a:rPr sz="2400" spc="-10" dirty="0">
                <a:latin typeface="Arial"/>
                <a:cs typeface="Arial"/>
              </a:rPr>
              <a:t>development </a:t>
            </a:r>
            <a:r>
              <a:rPr sz="2400" dirty="0">
                <a:latin typeface="Arial"/>
                <a:cs typeface="Arial"/>
              </a:rPr>
              <a:t>team </a:t>
            </a:r>
            <a:r>
              <a:rPr sz="2400" spc="-5" dirty="0">
                <a:latin typeface="Arial"/>
                <a:cs typeface="Arial"/>
              </a:rPr>
              <a:t>is not working </a:t>
            </a:r>
            <a:r>
              <a:rPr sz="2400" dirty="0">
                <a:latin typeface="Arial"/>
                <a:cs typeface="Arial"/>
              </a:rPr>
              <a:t>together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day-to-day </a:t>
            </a:r>
            <a:r>
              <a:rPr sz="2400" spc="-5" dirty="0">
                <a:latin typeface="Arial"/>
                <a:cs typeface="Arial"/>
              </a:rPr>
              <a:t> on </a:t>
            </a:r>
            <a:r>
              <a:rPr sz="2400" dirty="0">
                <a:latin typeface="Arial"/>
                <a:cs typeface="Arial"/>
              </a:rPr>
              <a:t>the same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Testing is often not completed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end of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Sprint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499745" indent="-281940">
              <a:lnSpc>
                <a:spcPts val="2450"/>
              </a:lnSpc>
              <a:spcBef>
                <a:spcPts val="235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Testing of previous Sprint Stories is done in </a:t>
            </a:r>
            <a:r>
              <a:rPr sz="2400" spc="-10" dirty="0">
                <a:latin typeface="Arial"/>
                <a:cs typeface="Arial"/>
              </a:rPr>
              <a:t>parallel </a:t>
            </a:r>
            <a:r>
              <a:rPr sz="2400" spc="-5" dirty="0">
                <a:latin typeface="Arial"/>
                <a:cs typeface="Arial"/>
              </a:rPr>
              <a:t>with  design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1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of new Sprint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Moving toward </a:t>
            </a:r>
            <a:r>
              <a:rPr sz="2400" spc="-5" dirty="0">
                <a:latin typeface="Arial"/>
                <a:cs typeface="Arial"/>
              </a:rPr>
              <a:t>one 9-12 </a:t>
            </a:r>
            <a:r>
              <a:rPr sz="2400" dirty="0">
                <a:latin typeface="Arial"/>
                <a:cs typeface="Arial"/>
              </a:rPr>
              <a:t>month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“Sprint”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52622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Scrummerfall – What you should</a:t>
            </a:r>
            <a:r>
              <a:rPr sz="2600" spc="-90" dirty="0"/>
              <a:t> </a:t>
            </a:r>
            <a:r>
              <a:rPr sz="2600" spc="-5" dirty="0"/>
              <a:t>do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6373"/>
            <a:ext cx="8083550" cy="40455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71755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Pair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developer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a tester to </a:t>
            </a:r>
            <a:r>
              <a:rPr sz="2400" spc="-5" dirty="0">
                <a:latin typeface="Arial"/>
                <a:cs typeface="Arial"/>
              </a:rPr>
              <a:t>work </a:t>
            </a:r>
            <a:r>
              <a:rPr sz="2400" dirty="0">
                <a:latin typeface="Arial"/>
                <a:cs typeface="Arial"/>
              </a:rPr>
              <a:t>together </a:t>
            </a:r>
            <a:r>
              <a:rPr sz="2400" spc="-5" dirty="0">
                <a:latin typeface="Arial"/>
                <a:cs typeface="Arial"/>
              </a:rPr>
              <a:t>on specific  </a:t>
            </a:r>
            <a:r>
              <a:rPr sz="2400" dirty="0">
                <a:latin typeface="Arial"/>
                <a:cs typeface="Arial"/>
              </a:rPr>
              <a:t>Stories</a:t>
            </a:r>
            <a:endParaRPr sz="2400">
              <a:latin typeface="Arial"/>
              <a:cs typeface="Arial"/>
            </a:endParaRPr>
          </a:p>
          <a:p>
            <a:pPr marL="751840" lvl="1" indent="-282575">
              <a:lnSpc>
                <a:spcPts val="2220"/>
              </a:lnSpc>
              <a:spcBef>
                <a:spcPts val="229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Tester </a:t>
            </a:r>
            <a:r>
              <a:rPr sz="2000" spc="-5" dirty="0">
                <a:latin typeface="Arial"/>
                <a:cs typeface="Arial"/>
              </a:rPr>
              <a:t>helps developer </a:t>
            </a:r>
            <a:r>
              <a:rPr sz="2000" dirty="0">
                <a:latin typeface="Arial"/>
                <a:cs typeface="Arial"/>
              </a:rPr>
              <a:t>think through </a:t>
            </a:r>
            <a:r>
              <a:rPr sz="2000" spc="-5" dirty="0">
                <a:latin typeface="Arial"/>
                <a:cs typeface="Arial"/>
              </a:rPr>
              <a:t>unit and integration </a:t>
            </a:r>
            <a:r>
              <a:rPr sz="2000" dirty="0">
                <a:latin typeface="Arial"/>
                <a:cs typeface="Arial"/>
              </a:rPr>
              <a:t>tests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751840">
              <a:lnSpc>
                <a:spcPts val="2220"/>
              </a:lnSpc>
            </a:pPr>
            <a:r>
              <a:rPr sz="2000" dirty="0">
                <a:latin typeface="Arial"/>
                <a:cs typeface="Arial"/>
              </a:rPr>
              <a:t>Story</a:t>
            </a:r>
            <a:endParaRPr sz="2000">
              <a:latin typeface="Arial"/>
              <a:cs typeface="Arial"/>
            </a:endParaRPr>
          </a:p>
          <a:p>
            <a:pPr marL="751840" marR="41275" lvl="1" indent="-281940">
              <a:lnSpc>
                <a:spcPts val="2039"/>
              </a:lnSpc>
              <a:spcBef>
                <a:spcPts val="61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Developer </a:t>
            </a:r>
            <a:r>
              <a:rPr sz="2000" spc="-5" dirty="0">
                <a:latin typeface="Arial"/>
                <a:cs typeface="Arial"/>
              </a:rPr>
              <a:t>builds functionality and automates unit and integration  </a:t>
            </a:r>
            <a:r>
              <a:rPr sz="2000" dirty="0">
                <a:latin typeface="Arial"/>
                <a:cs typeface="Arial"/>
              </a:rPr>
              <a:t>tests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29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Tester </a:t>
            </a:r>
            <a:r>
              <a:rPr sz="2000" spc="-5" dirty="0">
                <a:latin typeface="Arial"/>
                <a:cs typeface="Arial"/>
              </a:rPr>
              <a:t>reviews </a:t>
            </a:r>
            <a:r>
              <a:rPr sz="2000" dirty="0">
                <a:latin typeface="Arial"/>
                <a:cs typeface="Arial"/>
              </a:rPr>
              <a:t>/ validates </a:t>
            </a:r>
            <a:r>
              <a:rPr sz="2000" spc="-5" dirty="0">
                <a:latin typeface="Arial"/>
                <a:cs typeface="Arial"/>
              </a:rPr>
              <a:t>unit and integration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tests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4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Tester </a:t>
            </a:r>
            <a:r>
              <a:rPr sz="2000" spc="-5" dirty="0">
                <a:latin typeface="Arial"/>
                <a:cs typeface="Arial"/>
              </a:rPr>
              <a:t>adds </a:t>
            </a:r>
            <a:r>
              <a:rPr sz="2000" dirty="0">
                <a:latin typeface="Arial"/>
                <a:cs typeface="Arial"/>
              </a:rPr>
              <a:t>to system </a:t>
            </a:r>
            <a:r>
              <a:rPr sz="2000" spc="-5" dirty="0">
                <a:latin typeface="Arial"/>
                <a:cs typeface="Arial"/>
              </a:rPr>
              <a:t>level </a:t>
            </a: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plan </a:t>
            </a:r>
            <a:r>
              <a:rPr sz="2000" dirty="0">
                <a:latin typeface="Arial"/>
                <a:cs typeface="Arial"/>
              </a:rPr>
              <a:t>and creates </a:t>
            </a:r>
            <a:r>
              <a:rPr sz="2000" spc="-5" dirty="0">
                <a:latin typeface="Arial"/>
                <a:cs typeface="Arial"/>
              </a:rPr>
              <a:t>additional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tests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Developer </a:t>
            </a:r>
            <a:r>
              <a:rPr sz="2000" spc="-5" dirty="0">
                <a:latin typeface="Arial"/>
                <a:cs typeface="Arial"/>
              </a:rPr>
              <a:t>reviews additions </a:t>
            </a:r>
            <a:r>
              <a:rPr sz="2000" dirty="0">
                <a:latin typeface="Arial"/>
                <a:cs typeface="Arial"/>
              </a:rPr>
              <a:t>to test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6309"/>
              </a:buClr>
              <a:buFont typeface="Arial"/>
              <a:buChar char="–"/>
            </a:pPr>
            <a:endParaRPr sz="2200">
              <a:latin typeface="Arial"/>
              <a:cs typeface="Arial"/>
            </a:endParaRPr>
          </a:p>
          <a:p>
            <a:pPr marL="294640" marR="375285" indent="-281940">
              <a:lnSpc>
                <a:spcPts val="2450"/>
              </a:lnSpc>
              <a:spcBef>
                <a:spcPts val="161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Stories </a:t>
            </a:r>
            <a:r>
              <a:rPr sz="2400" spc="-5" dirty="0">
                <a:latin typeface="Arial"/>
                <a:cs typeface="Arial"/>
              </a:rPr>
              <a:t>are not </a:t>
            </a:r>
            <a:r>
              <a:rPr sz="2400" dirty="0">
                <a:latin typeface="Arial"/>
                <a:cs typeface="Arial"/>
              </a:rPr>
              <a:t>marked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complete </a:t>
            </a:r>
            <a:r>
              <a:rPr sz="2400" spc="-5" dirty="0">
                <a:latin typeface="Arial"/>
                <a:cs typeface="Arial"/>
              </a:rPr>
              <a:t>until all testing has  been performed and defects 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fixed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0611" y="6702653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58210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 #</a:t>
            </a:r>
            <a:r>
              <a:rPr lang="en-IN" sz="2600" dirty="0"/>
              <a:t>09</a:t>
            </a:r>
            <a:r>
              <a:rPr sz="2600" dirty="0"/>
              <a:t> – Ad-hoc</a:t>
            </a:r>
            <a:r>
              <a:rPr sz="2600" spc="-70" dirty="0"/>
              <a:t> </a:t>
            </a:r>
            <a:r>
              <a:rPr sz="2600" dirty="0"/>
              <a:t>development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3974" y="1753946"/>
            <a:ext cx="8227695" cy="4814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ts val="2665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Team </a:t>
            </a:r>
            <a:r>
              <a:rPr sz="2400" dirty="0">
                <a:latin typeface="Arial"/>
                <a:cs typeface="Arial"/>
              </a:rPr>
              <a:t>characterizes </a:t>
            </a:r>
            <a:r>
              <a:rPr sz="2400" spc="-5" dirty="0">
                <a:latin typeface="Arial"/>
                <a:cs typeface="Arial"/>
              </a:rPr>
              <a:t>its development process as Agile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665"/>
              </a:lnSpc>
            </a:pPr>
            <a:r>
              <a:rPr sz="2400" spc="-5" dirty="0">
                <a:latin typeface="Arial"/>
                <a:cs typeface="Arial"/>
              </a:rPr>
              <a:t>justify poor programming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practices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4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Poor development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practices</a:t>
            </a:r>
            <a:endParaRPr sz="24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4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Little or no </a:t>
            </a:r>
            <a:r>
              <a:rPr sz="2000" dirty="0">
                <a:latin typeface="Arial"/>
                <a:cs typeface="Arial"/>
              </a:rPr>
              <a:t>structured </a:t>
            </a:r>
            <a:r>
              <a:rPr sz="2000" spc="-5" dirty="0">
                <a:latin typeface="Arial"/>
                <a:cs typeface="Arial"/>
              </a:rPr>
              <a:t>unit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Little or no </a:t>
            </a: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automation or continuous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integration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Little or no </a:t>
            </a:r>
            <a:r>
              <a:rPr sz="2000" dirty="0">
                <a:latin typeface="Arial"/>
                <a:cs typeface="Arial"/>
              </a:rPr>
              <a:t>necessary </a:t>
            </a:r>
            <a:r>
              <a:rPr sz="2000" spc="-5" dirty="0">
                <a:latin typeface="Arial"/>
                <a:cs typeface="Arial"/>
              </a:rPr>
              <a:t>product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documentation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Handoffs between development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6309"/>
              </a:buClr>
              <a:buFont typeface="Arial"/>
              <a:buChar char="–"/>
            </a:pPr>
            <a:endParaRPr sz="32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Challenges </a:t>
            </a:r>
            <a:r>
              <a:rPr sz="2400" spc="-5" dirty="0">
                <a:latin typeface="Arial"/>
                <a:cs typeface="Arial"/>
              </a:rPr>
              <a:t>with Ad-hoc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751840" lvl="1" indent="-282575">
              <a:lnSpc>
                <a:spcPts val="2220"/>
              </a:lnSpc>
              <a:spcBef>
                <a:spcPts val="24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Ad-hoc </a:t>
            </a:r>
            <a:r>
              <a:rPr sz="2000" spc="-5" dirty="0">
                <a:latin typeface="Arial"/>
                <a:cs typeface="Arial"/>
              </a:rPr>
              <a:t>development </a:t>
            </a:r>
            <a:r>
              <a:rPr sz="2000" i="1" dirty="0">
                <a:latin typeface="Arial"/>
                <a:cs typeface="Arial"/>
              </a:rPr>
              <a:t>has never worked </a:t>
            </a:r>
            <a:r>
              <a:rPr sz="2000" spc="-5" dirty="0">
                <a:latin typeface="Arial"/>
                <a:cs typeface="Arial"/>
              </a:rPr>
              <a:t>within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  <a:p>
            <a:pPr marL="751840">
              <a:lnSpc>
                <a:spcPts val="2220"/>
              </a:lnSpc>
            </a:pPr>
            <a:r>
              <a:rPr sz="2000" spc="-5" dirty="0">
                <a:latin typeface="Arial"/>
                <a:cs typeface="Arial"/>
              </a:rPr>
              <a:t>development </a:t>
            </a:r>
            <a:r>
              <a:rPr sz="2000" dirty="0">
                <a:latin typeface="Arial"/>
                <a:cs typeface="Arial"/>
              </a:rPr>
              <a:t>process </a:t>
            </a:r>
            <a:r>
              <a:rPr sz="2000" spc="-5" dirty="0">
                <a:latin typeface="Arial"/>
                <a:cs typeface="Arial"/>
              </a:rPr>
              <a:t>except perhaps when prototyping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something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Significant quality and </a:t>
            </a:r>
            <a:r>
              <a:rPr sz="2000" dirty="0">
                <a:latin typeface="Arial"/>
                <a:cs typeface="Arial"/>
              </a:rPr>
              <a:t>maintainability </a:t>
            </a:r>
            <a:r>
              <a:rPr sz="2000" spc="-5" dirty="0">
                <a:latin typeface="Arial"/>
                <a:cs typeface="Arial"/>
              </a:rPr>
              <a:t>issues will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exist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479" y="6572504"/>
            <a:ext cx="2865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005" algn="l"/>
              </a:tabLst>
            </a:pPr>
            <a:r>
              <a:rPr sz="2000" dirty="0">
                <a:solidFill>
                  <a:srgbClr val="FF6309"/>
                </a:solidFill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Not a rigorous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75272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Ad-hoc development troubles – early warning</a:t>
            </a:r>
            <a:r>
              <a:rPr sz="2600" spc="-95" dirty="0"/>
              <a:t> </a:t>
            </a:r>
            <a:r>
              <a:rPr sz="2600" dirty="0"/>
              <a:t>signs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Copyright 2012 Coveros, </a:t>
            </a:r>
            <a:r>
              <a:rPr dirty="0"/>
              <a:t>Inc.. </a:t>
            </a:r>
            <a:r>
              <a:rPr spc="-5" dirty="0"/>
              <a:t>All rights</a:t>
            </a:r>
            <a:r>
              <a:rPr spc="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40366"/>
            <a:ext cx="8299450" cy="47066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42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000" dirty="0">
                <a:latin typeface="Arial"/>
                <a:cs typeface="Arial"/>
              </a:rPr>
              <a:t>Lack </a:t>
            </a:r>
            <a:r>
              <a:rPr sz="2000" spc="-5" dirty="0">
                <a:latin typeface="Arial"/>
                <a:cs typeface="Arial"/>
              </a:rPr>
              <a:t>of evidence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adequate unit </a:t>
            </a:r>
            <a:r>
              <a:rPr sz="2000" dirty="0">
                <a:latin typeface="Arial"/>
                <a:cs typeface="Arial"/>
              </a:rPr>
              <a:t>testing </a:t>
            </a:r>
            <a:r>
              <a:rPr sz="2000" spc="-5" dirty="0">
                <a:latin typeface="Arial"/>
                <a:cs typeface="Arial"/>
              </a:rPr>
              <a:t>has been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done</a:t>
            </a:r>
            <a:endParaRPr sz="2000" dirty="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8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  <a:tab pos="4840605" algn="l"/>
              </a:tabLst>
            </a:pPr>
            <a:r>
              <a:rPr sz="1800" spc="-5" dirty="0">
                <a:latin typeface="Arial"/>
                <a:cs typeface="Arial"/>
              </a:rPr>
              <a:t>No automation infrastructure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support	unit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testing</a:t>
            </a:r>
            <a:endParaRPr sz="1800" dirty="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7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1800" spc="-5" dirty="0">
                <a:latin typeface="Arial"/>
                <a:cs typeface="Arial"/>
              </a:rPr>
              <a:t>Limited code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coverage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6309"/>
              </a:buClr>
              <a:buFont typeface="Arial"/>
              <a:buChar char="–"/>
            </a:pPr>
            <a:endParaRPr sz="2000" dirty="0">
              <a:latin typeface="Arial"/>
              <a:cs typeface="Arial"/>
            </a:endParaRPr>
          </a:p>
          <a:p>
            <a:pPr marL="294640" indent="-281940">
              <a:lnSpc>
                <a:spcPts val="2220"/>
              </a:lnSpc>
              <a:spcBef>
                <a:spcPts val="127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000" dirty="0">
                <a:latin typeface="Arial"/>
                <a:cs typeface="Arial"/>
              </a:rPr>
              <a:t>Lack </a:t>
            </a:r>
            <a:r>
              <a:rPr sz="2000" spc="-5" dirty="0">
                <a:latin typeface="Arial"/>
                <a:cs typeface="Arial"/>
              </a:rPr>
              <a:t>of evidence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architecture </a:t>
            </a:r>
            <a:r>
              <a:rPr sz="2000" dirty="0">
                <a:latin typeface="Arial"/>
                <a:cs typeface="Arial"/>
              </a:rPr>
              <a:t>/ </a:t>
            </a:r>
            <a:r>
              <a:rPr sz="2000" spc="-5" dirty="0">
                <a:latin typeface="Arial"/>
                <a:cs typeface="Arial"/>
              </a:rPr>
              <a:t>design has been </a:t>
            </a:r>
            <a:r>
              <a:rPr sz="2000" dirty="0">
                <a:latin typeface="Arial"/>
                <a:cs typeface="Arial"/>
              </a:rPr>
              <a:t>thought through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</a:t>
            </a:r>
            <a:endParaRPr sz="2000" dirty="0">
              <a:latin typeface="Arial"/>
              <a:cs typeface="Arial"/>
            </a:endParaRPr>
          </a:p>
          <a:p>
            <a:pPr marL="294640">
              <a:lnSpc>
                <a:spcPts val="2220"/>
              </a:lnSpc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high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level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000" spc="-5" dirty="0">
                <a:latin typeface="Arial"/>
                <a:cs typeface="Arial"/>
              </a:rPr>
              <a:t>Individual developers </a:t>
            </a:r>
            <a:r>
              <a:rPr sz="2000" dirty="0">
                <a:latin typeface="Arial"/>
                <a:cs typeface="Arial"/>
              </a:rPr>
              <a:t>working </a:t>
            </a:r>
            <a:r>
              <a:rPr sz="2000" spc="-5" dirty="0">
                <a:latin typeface="Arial"/>
                <a:cs typeface="Arial"/>
              </a:rPr>
              <a:t>on multiple Stories at </a:t>
            </a:r>
            <a:r>
              <a:rPr sz="2000" dirty="0">
                <a:latin typeface="Arial"/>
                <a:cs typeface="Arial"/>
              </a:rPr>
              <a:t>the same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6309"/>
              </a:buClr>
              <a:buFont typeface="Wingdings"/>
              <a:buChar char=""/>
            </a:pPr>
            <a:endParaRPr sz="1850" dirty="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000" dirty="0">
                <a:latin typeface="Arial"/>
                <a:cs typeface="Arial"/>
              </a:rPr>
              <a:t>Lack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testers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team</a:t>
            </a: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6309"/>
              </a:buClr>
              <a:buFont typeface="Wingdings"/>
              <a:buChar char=""/>
            </a:pPr>
            <a:endParaRPr sz="1850" dirty="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000" dirty="0">
                <a:latin typeface="Arial"/>
                <a:cs typeface="Arial"/>
              </a:rPr>
              <a:t>Builds </a:t>
            </a:r>
            <a:r>
              <a:rPr sz="2000" spc="-5" dirty="0">
                <a:latin typeface="Arial"/>
                <a:cs typeface="Arial"/>
              </a:rPr>
              <a:t>break and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not fixed within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3500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Ad-hoc development – What you should</a:t>
            </a:r>
            <a:r>
              <a:rPr sz="2600" spc="-110" dirty="0"/>
              <a:t> </a:t>
            </a:r>
            <a:r>
              <a:rPr sz="2600" spc="-5" dirty="0"/>
              <a:t>do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753946"/>
            <a:ext cx="8136255" cy="43338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Incorporate </a:t>
            </a:r>
            <a:r>
              <a:rPr sz="2400" spc="-5" dirty="0">
                <a:latin typeface="Arial"/>
                <a:cs typeface="Arial"/>
              </a:rPr>
              <a:t>unit </a:t>
            </a:r>
            <a:r>
              <a:rPr sz="2400" dirty="0">
                <a:latin typeface="Arial"/>
                <a:cs typeface="Arial"/>
              </a:rPr>
              <a:t>testing </a:t>
            </a:r>
            <a:r>
              <a:rPr sz="2400" spc="-5" dirty="0">
                <a:latin typeface="Arial"/>
                <a:cs typeface="Arial"/>
              </a:rPr>
              <a:t>infrastructure (ex. jUnit, nUnit) and  </a:t>
            </a:r>
            <a:r>
              <a:rPr sz="2400" dirty="0">
                <a:latin typeface="Arial"/>
                <a:cs typeface="Arial"/>
              </a:rPr>
              <a:t>code coverage </a:t>
            </a:r>
            <a:r>
              <a:rPr sz="2400" spc="-5" dirty="0">
                <a:latin typeface="Arial"/>
                <a:cs typeface="Arial"/>
              </a:rPr>
              <a:t>(ex. Cobertura, Quilt) into continuous  integration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Incorporate </a:t>
            </a:r>
            <a:r>
              <a:rPr sz="2400" spc="-5" dirty="0">
                <a:latin typeface="Arial"/>
                <a:cs typeface="Arial"/>
              </a:rPr>
              <a:t>design activity into Sprint kickoff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meeting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171450" indent="-281940">
              <a:lnSpc>
                <a:spcPts val="2450"/>
              </a:lnSpc>
              <a:spcBef>
                <a:spcPts val="235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Incorporate </a:t>
            </a:r>
            <a:r>
              <a:rPr sz="2400" spc="-5" dirty="0">
                <a:latin typeface="Arial"/>
                <a:cs typeface="Arial"/>
              </a:rPr>
              <a:t>test </a:t>
            </a:r>
            <a:r>
              <a:rPr sz="2400" spc="-10" dirty="0">
                <a:latin typeface="Arial"/>
                <a:cs typeface="Arial"/>
              </a:rPr>
              <a:t>planning </a:t>
            </a:r>
            <a:r>
              <a:rPr sz="2400" spc="-5" dirty="0">
                <a:latin typeface="Arial"/>
                <a:cs typeface="Arial"/>
              </a:rPr>
              <a:t>activity into </a:t>
            </a:r>
            <a:r>
              <a:rPr sz="2400" dirty="0">
                <a:latin typeface="Arial"/>
                <a:cs typeface="Arial"/>
              </a:rPr>
              <a:t>Sprint </a:t>
            </a:r>
            <a:r>
              <a:rPr sz="2400" spc="-10" dirty="0">
                <a:latin typeface="Arial"/>
                <a:cs typeface="Arial"/>
              </a:rPr>
              <a:t>planning </a:t>
            </a:r>
            <a:r>
              <a:rPr sz="2400" spc="-5" dirty="0">
                <a:latin typeface="Arial"/>
                <a:cs typeface="Arial"/>
              </a:rPr>
              <a:t>and  Sprint kickoff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meeting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Pair developers and testers during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Sprints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2598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 #1</a:t>
            </a:r>
            <a:r>
              <a:rPr lang="en-IN" sz="2600" dirty="0"/>
              <a:t>0</a:t>
            </a:r>
            <a:r>
              <a:rPr sz="2600" dirty="0"/>
              <a:t> – </a:t>
            </a:r>
            <a:r>
              <a:rPr sz="2600" spc="-5" dirty="0"/>
              <a:t>Non-existent</a:t>
            </a:r>
            <a:r>
              <a:rPr sz="2600" spc="-20" dirty="0"/>
              <a:t> </a:t>
            </a:r>
            <a:r>
              <a:rPr sz="2600" dirty="0"/>
              <a:t>customers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30516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ts val="2665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Customer’s are not involved throughout entire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665"/>
              </a:lnSpc>
            </a:pP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Requirement definition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priority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Functional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clarifications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User acceptance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6309"/>
              </a:buClr>
              <a:buFont typeface="Arial"/>
              <a:buChar char="–"/>
            </a:pPr>
            <a:endParaRPr sz="32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Challenges </a:t>
            </a:r>
            <a:r>
              <a:rPr sz="2400" spc="-5" dirty="0">
                <a:latin typeface="Arial"/>
                <a:cs typeface="Arial"/>
              </a:rPr>
              <a:t>with Non-existent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  <a:p>
            <a:pPr marL="751840" marR="231140" lvl="1" indent="-281940">
              <a:lnSpc>
                <a:spcPts val="2039"/>
              </a:lnSpc>
              <a:spcBef>
                <a:spcPts val="61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Significantly </a:t>
            </a:r>
            <a:r>
              <a:rPr sz="2000" dirty="0">
                <a:latin typeface="Arial"/>
                <a:cs typeface="Arial"/>
              </a:rPr>
              <a:t>reduces the business value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Agile </a:t>
            </a:r>
            <a:r>
              <a:rPr sz="2000" spc="-5" dirty="0">
                <a:latin typeface="Arial"/>
                <a:cs typeface="Arial"/>
              </a:rPr>
              <a:t>as requirements 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validated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34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Increases in rework due to changing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Reductions </a:t>
            </a:r>
            <a:r>
              <a:rPr sz="2000" spc="-5" dirty="0">
                <a:latin typeface="Arial"/>
                <a:cs typeface="Arial"/>
              </a:rPr>
              <a:t>in Sprint </a:t>
            </a:r>
            <a:r>
              <a:rPr sz="2000" dirty="0">
                <a:latin typeface="Arial"/>
                <a:cs typeface="Arial"/>
              </a:rPr>
              <a:t>velocity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productivity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8624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Who moved my cheese? – early warning</a:t>
            </a:r>
            <a:r>
              <a:rPr sz="2600" spc="-90" dirty="0"/>
              <a:t> </a:t>
            </a:r>
            <a:r>
              <a:rPr sz="2600" dirty="0"/>
              <a:t>signs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Copyright 2012 Coveros, </a:t>
            </a:r>
            <a:r>
              <a:rPr dirty="0"/>
              <a:t>Inc.. </a:t>
            </a:r>
            <a:r>
              <a:rPr spc="-5" dirty="0"/>
              <a:t>All rights</a:t>
            </a:r>
            <a:r>
              <a:rPr spc="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7103109" cy="471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“Agile doesn’t work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X”</a:t>
            </a: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 dirty="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“Agile shouldn’t impact </a:t>
            </a:r>
            <a:r>
              <a:rPr sz="2400" dirty="0">
                <a:latin typeface="Arial"/>
                <a:cs typeface="Arial"/>
              </a:rPr>
              <a:t>my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group”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 dirty="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4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“Agile is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fad”</a:t>
            </a: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 dirty="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4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Line </a:t>
            </a:r>
            <a:r>
              <a:rPr sz="2400" dirty="0">
                <a:latin typeface="Arial"/>
                <a:cs typeface="Arial"/>
              </a:rPr>
              <a:t>managers </a:t>
            </a:r>
            <a:r>
              <a:rPr sz="2400" spc="-5" dirty="0">
                <a:latin typeface="Arial"/>
                <a:cs typeface="Arial"/>
              </a:rPr>
              <a:t>who insist on being part of projects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 dirty="0">
              <a:latin typeface="Arial"/>
              <a:cs typeface="Arial"/>
            </a:endParaRPr>
          </a:p>
          <a:p>
            <a:pPr marL="294640" marR="426084" indent="-281940">
              <a:lnSpc>
                <a:spcPts val="2450"/>
              </a:lnSpc>
              <a:spcBef>
                <a:spcPts val="235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Managers </a:t>
            </a:r>
            <a:r>
              <a:rPr sz="2400" spc="-5" dirty="0">
                <a:latin typeface="Arial"/>
                <a:cs typeface="Arial"/>
              </a:rPr>
              <a:t>who will not use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dashboards and  </a:t>
            </a:r>
            <a:r>
              <a:rPr sz="2400" dirty="0">
                <a:latin typeface="Arial"/>
                <a:cs typeface="Arial"/>
              </a:rPr>
              <a:t>measurements the </a:t>
            </a:r>
            <a:r>
              <a:rPr sz="2400" spc="-5" dirty="0">
                <a:latin typeface="Arial"/>
                <a:cs typeface="Arial"/>
              </a:rPr>
              <a:t>team 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using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6960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Non-existent customers – early warning</a:t>
            </a:r>
            <a:r>
              <a:rPr sz="2600" spc="-125" dirty="0"/>
              <a:t> </a:t>
            </a:r>
            <a:r>
              <a:rPr sz="2600" dirty="0"/>
              <a:t>signs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274684" cy="33305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Customer is not intimately involved in initial </a:t>
            </a:r>
            <a:r>
              <a:rPr sz="2400" spc="-10" dirty="0">
                <a:latin typeface="Arial"/>
                <a:cs typeface="Arial"/>
              </a:rPr>
              <a:t>planning </a:t>
            </a:r>
            <a:r>
              <a:rPr sz="2400" spc="-5" dirty="0">
                <a:latin typeface="Arial"/>
                <a:cs typeface="Arial"/>
              </a:rPr>
              <a:t>phase  before Sprints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379095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Customer is not </a:t>
            </a:r>
            <a:r>
              <a:rPr sz="2400" spc="-10" dirty="0">
                <a:latin typeface="Arial"/>
                <a:cs typeface="Arial"/>
              </a:rPr>
              <a:t>available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answer </a:t>
            </a:r>
            <a:r>
              <a:rPr sz="2400" spc="-5" dirty="0">
                <a:latin typeface="Arial"/>
                <a:cs typeface="Arial"/>
              </a:rPr>
              <a:t>questions regarding  Stories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requirements during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Sprints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47625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Customer is not part of User Acceptance Testing or UAT is  pre-scripted by development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team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78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Non-existent customers – What you should</a:t>
            </a:r>
            <a:r>
              <a:rPr sz="2600" spc="-114" dirty="0"/>
              <a:t> </a:t>
            </a:r>
            <a:r>
              <a:rPr sz="2600" spc="-5" dirty="0"/>
              <a:t>do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753946"/>
            <a:ext cx="8348980" cy="414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ts val="2665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Proactively seek out at least one </a:t>
            </a:r>
            <a:r>
              <a:rPr sz="2400" dirty="0">
                <a:latin typeface="Arial"/>
                <a:cs typeface="Arial"/>
              </a:rPr>
              <a:t>customer to </a:t>
            </a:r>
            <a:r>
              <a:rPr sz="2400" spc="-5" dirty="0">
                <a:latin typeface="Arial"/>
                <a:cs typeface="Arial"/>
              </a:rPr>
              <a:t>be involved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665"/>
              </a:lnSpc>
            </a:pPr>
            <a:r>
              <a:rPr sz="2400" spc="-5" dirty="0"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Talk to customer support to </a:t>
            </a:r>
            <a:r>
              <a:rPr sz="2000" spc="-5" dirty="0">
                <a:latin typeface="Arial"/>
                <a:cs typeface="Arial"/>
              </a:rPr>
              <a:t>identify </a:t>
            </a:r>
            <a:r>
              <a:rPr sz="2000" dirty="0">
                <a:latin typeface="Arial"/>
                <a:cs typeface="Arial"/>
              </a:rPr>
              <a:t>the most “vocal” client you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Don’t </a:t>
            </a:r>
            <a:r>
              <a:rPr sz="2000" dirty="0">
                <a:latin typeface="Arial"/>
                <a:cs typeface="Arial"/>
              </a:rPr>
              <a:t>assume you </a:t>
            </a:r>
            <a:r>
              <a:rPr sz="2000" spc="-5" dirty="0">
                <a:latin typeface="Arial"/>
                <a:cs typeface="Arial"/>
              </a:rPr>
              <a:t>already </a:t>
            </a:r>
            <a:r>
              <a:rPr sz="2000" dirty="0">
                <a:latin typeface="Arial"/>
                <a:cs typeface="Arial"/>
              </a:rPr>
              <a:t>know </a:t>
            </a:r>
            <a:r>
              <a:rPr sz="2000" spc="-5" dirty="0">
                <a:latin typeface="Arial"/>
                <a:cs typeface="Arial"/>
              </a:rPr>
              <a:t>what </a:t>
            </a:r>
            <a:r>
              <a:rPr sz="2000" dirty="0">
                <a:latin typeface="Arial"/>
                <a:cs typeface="Arial"/>
              </a:rPr>
              <a:t>customers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want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6309"/>
              </a:buClr>
              <a:buFont typeface="Arial"/>
              <a:buChar char="–"/>
            </a:pPr>
            <a:endParaRPr sz="2200">
              <a:latin typeface="Arial"/>
              <a:cs typeface="Arial"/>
            </a:endParaRPr>
          </a:p>
          <a:p>
            <a:pPr marL="294640" marR="334645" indent="-281940" algn="just">
              <a:lnSpc>
                <a:spcPts val="2450"/>
              </a:lnSpc>
              <a:spcBef>
                <a:spcPts val="1614"/>
              </a:spcBef>
              <a:buClr>
                <a:srgbClr val="FF6309"/>
              </a:buClr>
              <a:buFont typeface="Wingdings"/>
              <a:buChar char=""/>
              <a:tabLst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If customer </a:t>
            </a:r>
            <a:r>
              <a:rPr sz="2400" spc="-5" dirty="0">
                <a:latin typeface="Arial"/>
                <a:cs typeface="Arial"/>
              </a:rPr>
              <a:t>simply cannot be involved day-to-day or even  week-to-week, work with </a:t>
            </a:r>
            <a:r>
              <a:rPr sz="2400" dirty="0">
                <a:latin typeface="Arial"/>
                <a:cs typeface="Arial"/>
              </a:rPr>
              <a:t>customer to </a:t>
            </a:r>
            <a:r>
              <a:rPr sz="2400" spc="-5" dirty="0">
                <a:latin typeface="Arial"/>
                <a:cs typeface="Arial"/>
              </a:rPr>
              <a:t>identify appropriate  “proxy”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act on their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behalf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ts val="2665"/>
              </a:lnSpc>
              <a:spcBef>
                <a:spcPts val="19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Do initial User Acceptance Testing at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client’s </a:t>
            </a:r>
            <a:r>
              <a:rPr sz="2400" dirty="0">
                <a:latin typeface="Arial"/>
                <a:cs typeface="Arial"/>
              </a:rPr>
              <a:t>site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665"/>
              </a:lnSpc>
            </a:pPr>
            <a:r>
              <a:rPr sz="2400" spc="-5" dirty="0">
                <a:latin typeface="Arial"/>
                <a:cs typeface="Arial"/>
              </a:rPr>
              <a:t>ease </a:t>
            </a:r>
            <a:r>
              <a:rPr sz="2400" dirty="0">
                <a:latin typeface="Arial"/>
                <a:cs typeface="Arial"/>
              </a:rPr>
              <a:t>them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58375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 #1</a:t>
            </a:r>
            <a:r>
              <a:rPr lang="en-IN" sz="2600" dirty="0"/>
              <a:t>1</a:t>
            </a:r>
            <a:r>
              <a:rPr sz="2600" dirty="0"/>
              <a:t> – Frozen</a:t>
            </a:r>
            <a:r>
              <a:rPr sz="2600" spc="-55" dirty="0"/>
              <a:t> </a:t>
            </a:r>
            <a:r>
              <a:rPr sz="2600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717370"/>
            <a:ext cx="8226425" cy="4173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ts val="2520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Complete requirements list created up front </a:t>
            </a:r>
            <a:r>
              <a:rPr sz="2400" dirty="0">
                <a:latin typeface="Arial"/>
                <a:cs typeface="Arial"/>
              </a:rPr>
              <a:t>that feeds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520"/>
              </a:lnSpc>
            </a:pPr>
            <a:r>
              <a:rPr sz="2400" spc="-5" dirty="0">
                <a:latin typeface="Arial"/>
                <a:cs typeface="Arial"/>
              </a:rPr>
              <a:t>Agile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Sprints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94640" marR="112395" indent="-281940">
              <a:lnSpc>
                <a:spcPct val="75100"/>
              </a:lnSpc>
              <a:spcBef>
                <a:spcPts val="205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Often </a:t>
            </a:r>
            <a:r>
              <a:rPr sz="2400" spc="-5" dirty="0">
                <a:latin typeface="Arial"/>
                <a:cs typeface="Arial"/>
              </a:rPr>
              <a:t>occurs when </a:t>
            </a:r>
            <a:r>
              <a:rPr sz="2400" spc="-1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group has </a:t>
            </a:r>
            <a:r>
              <a:rPr sz="2400" dirty="0">
                <a:latin typeface="Arial"/>
                <a:cs typeface="Arial"/>
              </a:rPr>
              <a:t>moved </a:t>
            </a:r>
            <a:r>
              <a:rPr sz="2400" spc="-5" dirty="0">
                <a:latin typeface="Arial"/>
                <a:cs typeface="Arial"/>
              </a:rPr>
              <a:t>toward  Agile but business side has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6309"/>
              </a:buClr>
              <a:buFont typeface="Wingdings"/>
              <a:buChar char=""/>
            </a:pPr>
            <a:endParaRPr sz="385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Challenges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Frozen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requirements:</a:t>
            </a:r>
            <a:endParaRPr sz="2400">
              <a:latin typeface="Arial"/>
              <a:cs typeface="Arial"/>
            </a:endParaRPr>
          </a:p>
          <a:p>
            <a:pPr marL="751840" lvl="1" indent="-282575">
              <a:lnSpc>
                <a:spcPts val="2100"/>
              </a:lnSpc>
              <a:spcBef>
                <a:spcPts val="2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80% of requirements </a:t>
            </a:r>
            <a:r>
              <a:rPr sz="2000" spc="-5" dirty="0">
                <a:latin typeface="Arial"/>
                <a:cs typeface="Arial"/>
              </a:rPr>
              <a:t>will typically not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useful </a:t>
            </a:r>
            <a:r>
              <a:rPr sz="2000" dirty="0">
                <a:latin typeface="Arial"/>
                <a:cs typeface="Arial"/>
              </a:rPr>
              <a:t>to customers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when</a:t>
            </a:r>
            <a:endParaRPr sz="2000">
              <a:latin typeface="Arial"/>
              <a:cs typeface="Arial"/>
            </a:endParaRPr>
          </a:p>
          <a:p>
            <a:pPr marL="751840">
              <a:lnSpc>
                <a:spcPts val="2100"/>
              </a:lnSpc>
            </a:pPr>
            <a:r>
              <a:rPr sz="2000" spc="-5" dirty="0">
                <a:latin typeface="Arial"/>
                <a:cs typeface="Arial"/>
              </a:rPr>
              <a:t>implemented</a:t>
            </a:r>
            <a:endParaRPr sz="2000">
              <a:latin typeface="Arial"/>
              <a:cs typeface="Arial"/>
            </a:endParaRPr>
          </a:p>
          <a:p>
            <a:pPr marL="751840" marR="889000" lvl="1" indent="-281940">
              <a:lnSpc>
                <a:spcPct val="75000"/>
              </a:lnSpc>
              <a:spcBef>
                <a:spcPts val="60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Does not allow </a:t>
            </a:r>
            <a:r>
              <a:rPr sz="2000" dirty="0">
                <a:latin typeface="Arial"/>
                <a:cs typeface="Arial"/>
              </a:rPr>
              <a:t>Agile team to adapt to changes </a:t>
            </a:r>
            <a:r>
              <a:rPr sz="2000" spc="-5" dirty="0">
                <a:latin typeface="Arial"/>
                <a:cs typeface="Arial"/>
              </a:rPr>
              <a:t>in business  </a:t>
            </a:r>
            <a:r>
              <a:rPr sz="2000" dirty="0">
                <a:latin typeface="Arial"/>
                <a:cs typeface="Arial"/>
              </a:rPr>
              <a:t>circumstances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Prioritization </a:t>
            </a:r>
            <a:r>
              <a:rPr sz="2000" spc="-5" dirty="0">
                <a:latin typeface="Arial"/>
                <a:cs typeface="Arial"/>
              </a:rPr>
              <a:t>of requirements </a:t>
            </a:r>
            <a:r>
              <a:rPr sz="2000" dirty="0">
                <a:latin typeface="Arial"/>
                <a:cs typeface="Arial"/>
              </a:rPr>
              <a:t>across Sprints </a:t>
            </a:r>
            <a:r>
              <a:rPr sz="2000" spc="-5" dirty="0">
                <a:latin typeface="Arial"/>
                <a:cs typeface="Arial"/>
              </a:rPr>
              <a:t>will not be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accurate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2744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Frozen requirements – early warning</a:t>
            </a:r>
            <a:r>
              <a:rPr sz="2600" spc="-110" dirty="0"/>
              <a:t> </a:t>
            </a:r>
            <a:r>
              <a:rPr sz="2600" dirty="0"/>
              <a:t>signs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286750" cy="46443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424815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SRS requirements document has been produced </a:t>
            </a:r>
            <a:r>
              <a:rPr sz="2400" dirty="0">
                <a:latin typeface="Arial"/>
                <a:cs typeface="Arial"/>
              </a:rPr>
              <a:t>for the  </a:t>
            </a:r>
            <a:r>
              <a:rPr sz="2400" spc="-5" dirty="0">
                <a:latin typeface="Arial"/>
                <a:cs typeface="Arial"/>
              </a:rPr>
              <a:t>project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 dirty="0">
              <a:latin typeface="Arial"/>
              <a:cs typeface="Arial"/>
            </a:endParaRPr>
          </a:p>
          <a:p>
            <a:pPr marL="294640" marR="750570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Contract </a:t>
            </a:r>
            <a:r>
              <a:rPr sz="2400" spc="-10" dirty="0">
                <a:latin typeface="Arial"/>
                <a:cs typeface="Arial"/>
              </a:rPr>
              <a:t>exists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specifies fixed requirements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 delivered within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particular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timeframe</a:t>
            </a: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 dirty="0">
              <a:latin typeface="Arial"/>
              <a:cs typeface="Arial"/>
            </a:endParaRPr>
          </a:p>
          <a:p>
            <a:pPr marL="294640" marR="5080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Customer is not </a:t>
            </a:r>
            <a:r>
              <a:rPr sz="2400" spc="-10" dirty="0">
                <a:latin typeface="Arial"/>
                <a:cs typeface="Arial"/>
              </a:rPr>
              <a:t>available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10" dirty="0">
                <a:latin typeface="Arial"/>
                <a:cs typeface="Arial"/>
              </a:rPr>
              <a:t>willing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discuss </a:t>
            </a:r>
            <a:r>
              <a:rPr sz="2400" dirty="0">
                <a:latin typeface="Arial"/>
                <a:cs typeface="Arial"/>
              </a:rPr>
              <a:t>Story </a:t>
            </a:r>
            <a:r>
              <a:rPr sz="2400" spc="-5" dirty="0">
                <a:latin typeface="Arial"/>
                <a:cs typeface="Arial"/>
              </a:rPr>
              <a:t>priorities  during iterative </a:t>
            </a:r>
            <a:r>
              <a:rPr sz="2400" spc="-10" dirty="0">
                <a:latin typeface="Arial"/>
                <a:cs typeface="Arial"/>
              </a:rPr>
              <a:t>planning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 dirty="0">
              <a:latin typeface="Arial"/>
              <a:cs typeface="Arial"/>
            </a:endParaRPr>
          </a:p>
          <a:p>
            <a:pPr marL="294640" marR="85725" indent="-281940">
              <a:lnSpc>
                <a:spcPts val="2450"/>
              </a:lnSpc>
              <a:spcBef>
                <a:spcPts val="234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Business </a:t>
            </a:r>
            <a:r>
              <a:rPr sz="2400" dirty="0">
                <a:latin typeface="Arial"/>
                <a:cs typeface="Arial"/>
              </a:rPr>
              <a:t>resists </a:t>
            </a:r>
            <a:r>
              <a:rPr sz="2400" spc="-5" dirty="0">
                <a:latin typeface="Arial"/>
                <a:cs typeface="Arial"/>
              </a:rPr>
              <a:t>changes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upcoming Sprints based upon  </a:t>
            </a:r>
            <a:r>
              <a:rPr sz="2400" dirty="0">
                <a:latin typeface="Arial"/>
                <a:cs typeface="Arial"/>
              </a:rPr>
              <a:t>customer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feedback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3671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Frozen requirements – What you should</a:t>
            </a:r>
            <a:r>
              <a:rPr sz="2600" spc="-100" dirty="0"/>
              <a:t> </a:t>
            </a:r>
            <a:r>
              <a:rPr sz="2600" spc="-5" dirty="0"/>
              <a:t>do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753946"/>
            <a:ext cx="8235950" cy="435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ts val="2665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Prioritize </a:t>
            </a:r>
            <a:r>
              <a:rPr sz="2400" spc="-10" dirty="0">
                <a:latin typeface="Arial"/>
                <a:cs typeface="Arial"/>
              </a:rPr>
              <a:t>existing </a:t>
            </a:r>
            <a:r>
              <a:rPr sz="2400" spc="-5" dirty="0">
                <a:latin typeface="Arial"/>
                <a:cs typeface="Arial"/>
              </a:rPr>
              <a:t>requirements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5" dirty="0">
                <a:latin typeface="Arial"/>
                <a:cs typeface="Arial"/>
              </a:rPr>
              <a:t>highest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priority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665"/>
              </a:lnSpc>
            </a:pPr>
            <a:r>
              <a:rPr sz="2400" spc="-5" dirty="0">
                <a:latin typeface="Arial"/>
                <a:cs typeface="Arial"/>
              </a:rPr>
              <a:t>requirements are </a:t>
            </a:r>
            <a:r>
              <a:rPr sz="2400" dirty="0">
                <a:latin typeface="Arial"/>
                <a:cs typeface="Arial"/>
              </a:rPr>
              <a:t>satisfied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first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94640" marR="225425" indent="-281940">
              <a:lnSpc>
                <a:spcPts val="2450"/>
              </a:lnSpc>
              <a:spcBef>
                <a:spcPts val="235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Discuss priorities with </a:t>
            </a:r>
            <a:r>
              <a:rPr sz="2400" dirty="0">
                <a:latin typeface="Arial"/>
                <a:cs typeface="Arial"/>
              </a:rPr>
              <a:t>customer </a:t>
            </a:r>
            <a:r>
              <a:rPr sz="2400" spc="-5" dirty="0">
                <a:latin typeface="Arial"/>
                <a:cs typeface="Arial"/>
              </a:rPr>
              <a:t>during UAT and </a:t>
            </a:r>
            <a:r>
              <a:rPr sz="2400" spc="-10" dirty="0">
                <a:latin typeface="Arial"/>
                <a:cs typeface="Arial"/>
              </a:rPr>
              <a:t>highlight  </a:t>
            </a:r>
            <a:r>
              <a:rPr sz="2400" spc="-5" dirty="0">
                <a:latin typeface="Arial"/>
                <a:cs typeface="Arial"/>
              </a:rPr>
              <a:t>differences between upfront plan and </a:t>
            </a:r>
            <a:r>
              <a:rPr sz="2400" dirty="0">
                <a:latin typeface="Arial"/>
                <a:cs typeface="Arial"/>
              </a:rPr>
              <a:t>their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needs</a:t>
            </a:r>
            <a:endParaRPr sz="2400">
              <a:latin typeface="Arial"/>
              <a:cs typeface="Arial"/>
            </a:endParaRPr>
          </a:p>
          <a:p>
            <a:pPr marL="751840" marR="170815" lvl="1" indent="-281940">
              <a:lnSpc>
                <a:spcPts val="2039"/>
              </a:lnSpc>
              <a:spcBef>
                <a:spcPts val="60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May result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modifications to </a:t>
            </a:r>
            <a:r>
              <a:rPr sz="2000" spc="-5" dirty="0">
                <a:latin typeface="Arial"/>
                <a:cs typeface="Arial"/>
              </a:rPr>
              <a:t>priorities </a:t>
            </a:r>
            <a:r>
              <a:rPr sz="2000" dirty="0">
                <a:latin typeface="Arial"/>
                <a:cs typeface="Arial"/>
              </a:rPr>
              <a:t>that can </a:t>
            </a:r>
            <a:r>
              <a:rPr sz="2000" spc="-5" dirty="0">
                <a:latin typeface="Arial"/>
                <a:cs typeface="Arial"/>
              </a:rPr>
              <a:t>help drive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  </a:t>
            </a:r>
            <a:r>
              <a:rPr sz="2000" spc="-5" dirty="0">
                <a:latin typeface="Arial"/>
                <a:cs typeface="Arial"/>
              </a:rPr>
              <a:t>effective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ts val="2220"/>
              </a:lnSpc>
              <a:spcBef>
                <a:spcPts val="235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May result in </a:t>
            </a:r>
            <a:r>
              <a:rPr sz="2000" spc="-5" dirty="0">
                <a:latin typeface="Arial"/>
                <a:cs typeface="Arial"/>
              </a:rPr>
              <a:t>agreement </a:t>
            </a:r>
            <a:r>
              <a:rPr sz="2000" dirty="0">
                <a:latin typeface="Arial"/>
                <a:cs typeface="Arial"/>
              </a:rPr>
              <a:t>to change requirements </a:t>
            </a:r>
            <a:r>
              <a:rPr sz="2000" spc="-5" dirty="0">
                <a:latin typeface="Arial"/>
                <a:cs typeface="Arial"/>
              </a:rPr>
              <a:t>once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better</a:t>
            </a:r>
            <a:endParaRPr sz="2000">
              <a:latin typeface="Arial"/>
              <a:cs typeface="Arial"/>
            </a:endParaRPr>
          </a:p>
          <a:p>
            <a:pPr marL="751840">
              <a:lnSpc>
                <a:spcPts val="2220"/>
              </a:lnSpc>
            </a:pPr>
            <a:r>
              <a:rPr sz="2000" dirty="0">
                <a:latin typeface="Arial"/>
                <a:cs typeface="Arial"/>
              </a:rPr>
              <a:t>understand the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impact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294640" marR="5080" indent="-281940">
              <a:lnSpc>
                <a:spcPts val="2450"/>
              </a:lnSpc>
              <a:spcBef>
                <a:spcPts val="161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business </a:t>
            </a:r>
            <a:r>
              <a:rPr sz="2400" dirty="0">
                <a:latin typeface="Arial"/>
                <a:cs typeface="Arial"/>
              </a:rPr>
              <a:t>resists </a:t>
            </a:r>
            <a:r>
              <a:rPr sz="2400" spc="-5" dirty="0">
                <a:latin typeface="Arial"/>
                <a:cs typeface="Arial"/>
              </a:rPr>
              <a:t>requirements change, pull </a:t>
            </a:r>
            <a:r>
              <a:rPr sz="2400" dirty="0">
                <a:latin typeface="Arial"/>
                <a:cs typeface="Arial"/>
              </a:rPr>
              <a:t>customer </a:t>
            </a:r>
            <a:r>
              <a:rPr sz="2400" spc="-5" dirty="0">
                <a:latin typeface="Arial"/>
                <a:cs typeface="Arial"/>
              </a:rPr>
              <a:t>into  discussion with business and get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agreement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8821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Who moved my cheese? – </a:t>
            </a:r>
            <a:r>
              <a:rPr sz="2600" spc="-5" dirty="0"/>
              <a:t>what </a:t>
            </a:r>
            <a:r>
              <a:rPr sz="2600" dirty="0"/>
              <a:t>you should</a:t>
            </a:r>
            <a:r>
              <a:rPr sz="2600" spc="-70" dirty="0"/>
              <a:t> </a:t>
            </a:r>
            <a:r>
              <a:rPr sz="2600" spc="-5" dirty="0"/>
              <a:t>do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4968240" cy="239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Educate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knowledge </a:t>
            </a:r>
            <a:r>
              <a:rPr sz="2400" spc="-10" dirty="0">
                <a:latin typeface="Arial"/>
                <a:cs typeface="Arial"/>
              </a:rPr>
              <a:t>allays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fears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Show </a:t>
            </a:r>
            <a:r>
              <a:rPr sz="2400" dirty="0">
                <a:latin typeface="Arial"/>
                <a:cs typeface="Arial"/>
              </a:rPr>
              <a:t>success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something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small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4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Include, don’t exclude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naysayers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51930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 </a:t>
            </a:r>
            <a:r>
              <a:rPr sz="2600" spc="-5" dirty="0"/>
              <a:t>#2 </a:t>
            </a:r>
            <a:r>
              <a:rPr sz="2600" dirty="0"/>
              <a:t>– </a:t>
            </a:r>
            <a:r>
              <a:rPr sz="2600" spc="-5" dirty="0"/>
              <a:t>Culture of</a:t>
            </a:r>
            <a:r>
              <a:rPr sz="2600" spc="-20" dirty="0"/>
              <a:t> </a:t>
            </a:r>
            <a:r>
              <a:rPr sz="2600" dirty="0"/>
              <a:t>distrust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220709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Agile </a:t>
            </a:r>
            <a:r>
              <a:rPr sz="2400" spc="-10" dirty="0">
                <a:latin typeface="Arial"/>
                <a:cs typeface="Arial"/>
              </a:rPr>
              <a:t>depends </a:t>
            </a:r>
            <a:r>
              <a:rPr sz="2400" spc="-5" dirty="0">
                <a:latin typeface="Arial"/>
                <a:cs typeface="Arial"/>
              </a:rPr>
              <a:t>upon trust between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business and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5080" indent="-281940">
              <a:lnSpc>
                <a:spcPts val="2450"/>
              </a:lnSpc>
              <a:spcBef>
                <a:spcPts val="235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Many </a:t>
            </a:r>
            <a:r>
              <a:rPr sz="2400" spc="-5" dirty="0">
                <a:latin typeface="Arial"/>
                <a:cs typeface="Arial"/>
              </a:rPr>
              <a:t>organizations have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culture of distrust </a:t>
            </a:r>
            <a:r>
              <a:rPr sz="2400" spc="-10" dirty="0">
                <a:latin typeface="Arial"/>
                <a:cs typeface="Arial"/>
              </a:rPr>
              <a:t>built </a:t>
            </a:r>
            <a:r>
              <a:rPr sz="2400" spc="-5" dirty="0">
                <a:latin typeface="Arial"/>
                <a:cs typeface="Arial"/>
              </a:rPr>
              <a:t>up from  </a:t>
            </a:r>
            <a:r>
              <a:rPr sz="2400" dirty="0">
                <a:latin typeface="Arial"/>
                <a:cs typeface="Arial"/>
              </a:rPr>
              <a:t>many, many years </a:t>
            </a:r>
            <a:r>
              <a:rPr sz="2400" spc="-5" dirty="0">
                <a:latin typeface="Arial"/>
                <a:cs typeface="Arial"/>
              </a:rPr>
              <a:t>of failed initiatives and broken promises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0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4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Makes </a:t>
            </a:r>
            <a:r>
              <a:rPr sz="2000" spc="-5" dirty="0">
                <a:latin typeface="Arial"/>
                <a:cs typeface="Arial"/>
              </a:rPr>
              <a:t>planning difficult </a:t>
            </a:r>
            <a:r>
              <a:rPr sz="2000" dirty="0">
                <a:latin typeface="Arial"/>
                <a:cs typeface="Arial"/>
              </a:rPr>
              <a:t>to accomplish </a:t>
            </a:r>
            <a:r>
              <a:rPr sz="2000" spc="-5" dirty="0">
                <a:latin typeface="Arial"/>
                <a:cs typeface="Arial"/>
              </a:rPr>
              <a:t>in an </a:t>
            </a:r>
            <a:r>
              <a:rPr sz="2000" dirty="0">
                <a:latin typeface="Arial"/>
                <a:cs typeface="Arial"/>
              </a:rPr>
              <a:t>Agile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manner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Makes completing of tasks in </a:t>
            </a:r>
            <a:r>
              <a:rPr sz="2000" spc="-5" dirty="0">
                <a:latin typeface="Arial"/>
                <a:cs typeface="Arial"/>
              </a:rPr>
              <a:t>Sprints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difficult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Undercuts</a:t>
            </a:r>
            <a:r>
              <a:rPr sz="20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accountability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58153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Culture of </a:t>
            </a:r>
            <a:r>
              <a:rPr sz="2600" dirty="0"/>
              <a:t>distrust – early warning</a:t>
            </a:r>
            <a:r>
              <a:rPr sz="2600" spc="-60" dirty="0"/>
              <a:t> </a:t>
            </a:r>
            <a:r>
              <a:rPr sz="2600" dirty="0"/>
              <a:t>signs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352790" cy="43332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118110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Management </a:t>
            </a:r>
            <a:r>
              <a:rPr sz="2400" spc="-5" dirty="0">
                <a:latin typeface="Arial"/>
                <a:cs typeface="Arial"/>
              </a:rPr>
              <a:t>will not agree that changes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made to a  </a:t>
            </a:r>
            <a:r>
              <a:rPr sz="2400" spc="-5" dirty="0">
                <a:latin typeface="Arial"/>
                <a:cs typeface="Arial"/>
              </a:rPr>
              <a:t>release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plan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286385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Management </a:t>
            </a:r>
            <a:r>
              <a:rPr sz="2400" spc="-5" dirty="0">
                <a:latin typeface="Arial"/>
                <a:cs typeface="Arial"/>
              </a:rPr>
              <a:t>will disagree with estimates and want “more  done 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less”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Management </a:t>
            </a:r>
            <a:r>
              <a:rPr sz="2400" spc="-5" dirty="0">
                <a:latin typeface="Arial"/>
                <a:cs typeface="Arial"/>
              </a:rPr>
              <a:t>will nitpick </a:t>
            </a:r>
            <a:r>
              <a:rPr sz="2400" spc="-10" dirty="0">
                <a:latin typeface="Arial"/>
                <a:cs typeface="Arial"/>
              </a:rPr>
              <a:t>individual </a:t>
            </a:r>
            <a:r>
              <a:rPr sz="2400" dirty="0">
                <a:latin typeface="Arial"/>
                <a:cs typeface="Arial"/>
              </a:rPr>
              <a:t>story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estimates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5080" indent="-281940">
              <a:lnSpc>
                <a:spcPts val="2450"/>
              </a:lnSpc>
              <a:spcBef>
                <a:spcPts val="235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Management </a:t>
            </a:r>
            <a:r>
              <a:rPr sz="2400" spc="-5" dirty="0">
                <a:latin typeface="Arial"/>
                <a:cs typeface="Arial"/>
              </a:rPr>
              <a:t>admits that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push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10" dirty="0">
                <a:latin typeface="Arial"/>
                <a:cs typeface="Arial"/>
              </a:rPr>
              <a:t>unrealistic deadlines 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purpose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58350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Culture of </a:t>
            </a:r>
            <a:r>
              <a:rPr sz="2600" dirty="0"/>
              <a:t>distrust – </a:t>
            </a:r>
            <a:r>
              <a:rPr sz="2600" spc="-5" dirty="0"/>
              <a:t>what </a:t>
            </a:r>
            <a:r>
              <a:rPr sz="2600" dirty="0"/>
              <a:t>you should</a:t>
            </a:r>
            <a:r>
              <a:rPr sz="2600" spc="-40" dirty="0"/>
              <a:t> </a:t>
            </a:r>
            <a:r>
              <a:rPr sz="2600" spc="-5" dirty="0"/>
              <a:t>do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7963534" cy="270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Hold </a:t>
            </a:r>
            <a:r>
              <a:rPr sz="2400" dirty="0">
                <a:latin typeface="Arial"/>
                <a:cs typeface="Arial"/>
              </a:rPr>
              <a:t>firm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Sprint estimate AND THEN </a:t>
            </a:r>
            <a:r>
              <a:rPr sz="2400" spc="-10" dirty="0">
                <a:latin typeface="Arial"/>
                <a:cs typeface="Arial"/>
              </a:rPr>
              <a:t>DELIVER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Hold </a:t>
            </a:r>
            <a:r>
              <a:rPr sz="2400" dirty="0">
                <a:latin typeface="Arial"/>
                <a:cs typeface="Arial"/>
              </a:rPr>
              <a:t>firm </a:t>
            </a:r>
            <a:r>
              <a:rPr sz="2400" spc="-5" dirty="0">
                <a:latin typeface="Arial"/>
                <a:cs typeface="Arial"/>
              </a:rPr>
              <a:t>on not modifying requirements </a:t>
            </a:r>
            <a:r>
              <a:rPr sz="2400" dirty="0">
                <a:latin typeface="Arial"/>
                <a:cs typeface="Arial"/>
              </a:rPr>
              <a:t>mid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Sprint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5080" indent="-281940">
              <a:lnSpc>
                <a:spcPts val="2450"/>
              </a:lnSpc>
              <a:spcBef>
                <a:spcPts val="2355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Trust </a:t>
            </a:r>
            <a:r>
              <a:rPr sz="2400" spc="-5" dirty="0">
                <a:latin typeface="Arial"/>
                <a:cs typeface="Arial"/>
              </a:rPr>
              <a:t>is rebuilt over time, not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day or because Agile is  now involved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55778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Root </a:t>
            </a:r>
            <a:r>
              <a:rPr sz="2600" dirty="0"/>
              <a:t>Cause </a:t>
            </a:r>
            <a:r>
              <a:rPr sz="2600" spc="-5" dirty="0"/>
              <a:t>#3 </a:t>
            </a:r>
            <a:r>
              <a:rPr sz="2600" dirty="0"/>
              <a:t>– </a:t>
            </a:r>
            <a:r>
              <a:rPr sz="2600" spc="-5" dirty="0"/>
              <a:t>Requirements</a:t>
            </a:r>
            <a:r>
              <a:rPr sz="2600" spc="-35" dirty="0"/>
              <a:t> </a:t>
            </a:r>
            <a:r>
              <a:rPr sz="2600" dirty="0"/>
              <a:t>churn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000365" cy="36906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36195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Just </a:t>
            </a:r>
            <a:r>
              <a:rPr sz="2400" spc="-5" dirty="0">
                <a:latin typeface="Arial"/>
                <a:cs typeface="Arial"/>
              </a:rPr>
              <a:t>because Agile encourages change does not </a:t>
            </a:r>
            <a:r>
              <a:rPr sz="2400" dirty="0">
                <a:latin typeface="Arial"/>
                <a:cs typeface="Arial"/>
              </a:rPr>
              <a:t>mean </a:t>
            </a:r>
            <a:r>
              <a:rPr sz="2400" spc="-5" dirty="0">
                <a:latin typeface="Arial"/>
                <a:cs typeface="Arial"/>
              </a:rPr>
              <a:t>it 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work in </a:t>
            </a:r>
            <a:r>
              <a:rPr sz="2400" dirty="0">
                <a:latin typeface="Arial"/>
                <a:cs typeface="Arial"/>
              </a:rPr>
              <a:t>the face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constant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marR="5080" indent="-281940">
              <a:lnSpc>
                <a:spcPts val="2450"/>
              </a:lnSpc>
              <a:spcBef>
                <a:spcPts val="23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requirements are never finalized (iteratively), nothing of  value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be built </a:t>
            </a:r>
            <a:r>
              <a:rPr sz="2400" dirty="0">
                <a:latin typeface="Arial"/>
                <a:cs typeface="Arial"/>
              </a:rPr>
              <a:t>for 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10" dirty="0">
                <a:latin typeface="Arial"/>
                <a:cs typeface="Arial"/>
              </a:rPr>
              <a:t>Challenges </a:t>
            </a:r>
            <a:r>
              <a:rPr sz="2400" spc="-5" dirty="0">
                <a:latin typeface="Arial"/>
                <a:cs typeface="Arial"/>
              </a:rPr>
              <a:t>with requirements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churn</a:t>
            </a:r>
            <a:endParaRPr sz="24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5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Estimates are not accurate </a:t>
            </a:r>
            <a:r>
              <a:rPr sz="2000" dirty="0">
                <a:latin typeface="Arial"/>
                <a:cs typeface="Arial"/>
              </a:rPr>
              <a:t>due to </a:t>
            </a:r>
            <a:r>
              <a:rPr sz="2000" spc="-5" dirty="0">
                <a:latin typeface="Arial"/>
                <a:cs typeface="Arial"/>
              </a:rPr>
              <a:t>vague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751840" lvl="1" indent="-282575">
              <a:lnSpc>
                <a:spcPct val="100000"/>
              </a:lnSpc>
              <a:spcBef>
                <a:spcPts val="240"/>
              </a:spcBef>
              <a:buClr>
                <a:srgbClr val="FF6309"/>
              </a:buClr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Significant amounts of </a:t>
            </a:r>
            <a:r>
              <a:rPr sz="2000" dirty="0">
                <a:latin typeface="Arial"/>
                <a:cs typeface="Arial"/>
              </a:rPr>
              <a:t>rework are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done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045209"/>
            <a:ext cx="62007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Requirements </a:t>
            </a:r>
            <a:r>
              <a:rPr sz="2600" dirty="0"/>
              <a:t>churn – early warning</a:t>
            </a:r>
            <a:r>
              <a:rPr sz="2600" spc="-65" dirty="0"/>
              <a:t> </a:t>
            </a:r>
            <a:r>
              <a:rPr sz="2600" dirty="0"/>
              <a:t>signs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028950" y="6444977"/>
            <a:ext cx="3086100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3974" y="1971547"/>
            <a:ext cx="8387715" cy="30194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781685" indent="-281940">
              <a:lnSpc>
                <a:spcPts val="2450"/>
              </a:lnSpc>
              <a:spcBef>
                <a:spcPts val="54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Product </a:t>
            </a:r>
            <a:r>
              <a:rPr sz="2400" dirty="0">
                <a:latin typeface="Arial"/>
                <a:cs typeface="Arial"/>
              </a:rPr>
              <a:t>management </a:t>
            </a:r>
            <a:r>
              <a:rPr sz="2400" spc="-5" dirty="0">
                <a:latin typeface="Arial"/>
                <a:cs typeface="Arial"/>
              </a:rPr>
              <a:t>wants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swap out </a:t>
            </a:r>
            <a:r>
              <a:rPr sz="2400" dirty="0">
                <a:latin typeface="Arial"/>
                <a:cs typeface="Arial"/>
              </a:rPr>
              <a:t>Stories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middle of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Sprint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309"/>
              </a:buClr>
              <a:buFont typeface="Wingdings"/>
              <a:buChar char=""/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ts val="2665"/>
              </a:lnSpc>
              <a:spcBef>
                <a:spcPts val="1900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You learn during </a:t>
            </a:r>
            <a:r>
              <a:rPr sz="2400" dirty="0">
                <a:latin typeface="Arial"/>
                <a:cs typeface="Arial"/>
              </a:rPr>
              <a:t>the first </a:t>
            </a:r>
            <a:r>
              <a:rPr sz="2400" spc="-5" dirty="0">
                <a:latin typeface="Arial"/>
                <a:cs typeface="Arial"/>
              </a:rPr>
              <a:t>Sprint </a:t>
            </a:r>
            <a:r>
              <a:rPr sz="2400" dirty="0">
                <a:latin typeface="Arial"/>
                <a:cs typeface="Arial"/>
              </a:rPr>
              <a:t>that the Stories </a:t>
            </a:r>
            <a:r>
              <a:rPr sz="2400" spc="-5" dirty="0">
                <a:latin typeface="Arial"/>
                <a:cs typeface="Arial"/>
              </a:rPr>
              <a:t>are not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valid</a:t>
            </a:r>
            <a:endParaRPr sz="2400">
              <a:latin typeface="Arial"/>
              <a:cs typeface="Arial"/>
            </a:endParaRPr>
          </a:p>
          <a:p>
            <a:pPr marL="294640">
              <a:lnSpc>
                <a:spcPts val="2665"/>
              </a:lnSpc>
            </a:pP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accurate or </a:t>
            </a:r>
            <a:r>
              <a:rPr sz="2400" dirty="0">
                <a:latin typeface="Arial"/>
                <a:cs typeface="Arial"/>
              </a:rPr>
              <a:t>too </a:t>
            </a:r>
            <a:r>
              <a:rPr sz="2400" spc="-5" dirty="0">
                <a:latin typeface="Arial"/>
                <a:cs typeface="Arial"/>
              </a:rPr>
              <a:t>vague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estimate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914"/>
              </a:spcBef>
              <a:buClr>
                <a:srgbClr val="FF6309"/>
              </a:buClr>
              <a:buFont typeface="Wingdings"/>
              <a:buChar char=""/>
              <a:tabLst>
                <a:tab pos="294005" algn="l"/>
                <a:tab pos="294640" algn="l"/>
              </a:tabLst>
            </a:pPr>
            <a:r>
              <a:rPr sz="2400" spc="-5" dirty="0">
                <a:latin typeface="Arial"/>
                <a:cs typeface="Arial"/>
              </a:rPr>
              <a:t>Priorities swing </a:t>
            </a:r>
            <a:r>
              <a:rPr sz="2400" spc="-10" dirty="0">
                <a:latin typeface="Arial"/>
                <a:cs typeface="Arial"/>
              </a:rPr>
              <a:t>wildly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Sprint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Sprint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2122</Words>
  <Application>Microsoft Office PowerPoint</Application>
  <PresentationFormat>On-screen Show (4:3)</PresentationFormat>
  <Paragraphs>346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Root Causes of Failure can be at Many Levels</vt:lpstr>
      <vt:lpstr>Root Cause #1 – Who moved my cheese?</vt:lpstr>
      <vt:lpstr>Who moved my cheese? – early warning signs</vt:lpstr>
      <vt:lpstr>Who moved my cheese? – what you should do</vt:lpstr>
      <vt:lpstr>Root Cause #2 – Culture of distrust</vt:lpstr>
      <vt:lpstr>Culture of distrust – early warning signs</vt:lpstr>
      <vt:lpstr>Culture of distrust – what you should do</vt:lpstr>
      <vt:lpstr>Root Cause #3 – Requirements churn</vt:lpstr>
      <vt:lpstr>Requirements churn – early warning signs</vt:lpstr>
      <vt:lpstr>Requirements churn – what you should do</vt:lpstr>
      <vt:lpstr>Root Cause #4 – Doing Agile vs. Being Agile</vt:lpstr>
      <vt:lpstr>Doing Agile vs. Being Agile – early warning signs</vt:lpstr>
      <vt:lpstr>Doing Agile vs. Being Agile – what you should do</vt:lpstr>
      <vt:lpstr>Root Cause #5 – Sporadic software builds</vt:lpstr>
      <vt:lpstr>Sporadic software builds – early warning signs</vt:lpstr>
      <vt:lpstr>Sporadic software builds – what you should do</vt:lpstr>
      <vt:lpstr>Root Cause #6 – Lack of test automation</vt:lpstr>
      <vt:lpstr>Lack of test automation – early warning signs</vt:lpstr>
      <vt:lpstr>Lack of test automation – what you should do</vt:lpstr>
      <vt:lpstr>Root Cause #7 – Inadequate Retrospectives</vt:lpstr>
      <vt:lpstr>Inadequate retrospectives – early warning signs</vt:lpstr>
      <vt:lpstr>Inadequate retrospectives – what you should do</vt:lpstr>
      <vt:lpstr>Root Cause #8 – Scrummerfall</vt:lpstr>
      <vt:lpstr>Scrummerfall – early warning signs</vt:lpstr>
      <vt:lpstr>Scrummerfall – What you should do</vt:lpstr>
      <vt:lpstr>Root Cause #09 – Ad-hoc development</vt:lpstr>
      <vt:lpstr>Ad-hoc development troubles – early warning signs</vt:lpstr>
      <vt:lpstr>Ad-hoc development – What you should do</vt:lpstr>
      <vt:lpstr>Root Cause #10 – Non-existent customers</vt:lpstr>
      <vt:lpstr>Non-existent customers – early warning signs</vt:lpstr>
      <vt:lpstr>Non-existent customers – What you should do</vt:lpstr>
      <vt:lpstr>Root Cause #11 – Frozen requirements</vt:lpstr>
      <vt:lpstr>Frozen requirements – early warning signs</vt:lpstr>
      <vt:lpstr>Frozen requirements – What you should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Causes of Agile  Project Failure</dc:title>
  <dc:creator>VIT-AP</dc:creator>
  <cp:lastModifiedBy>GOPILAL SAHU</cp:lastModifiedBy>
  <cp:revision>6</cp:revision>
  <dcterms:created xsi:type="dcterms:W3CDTF">2020-09-03T09:21:14Z</dcterms:created>
  <dcterms:modified xsi:type="dcterms:W3CDTF">2020-12-22T06:19:32Z</dcterms:modified>
</cp:coreProperties>
</file>