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5" r:id="rId7"/>
    <p:sldId id="267" r:id="rId8"/>
    <p:sldId id="268" r:id="rId9"/>
    <p:sldId id="271" r:id="rId10"/>
    <p:sldId id="273" r:id="rId11"/>
    <p:sldId id="274" r:id="rId12"/>
    <p:sldId id="275" r:id="rId13"/>
    <p:sldId id="276" r:id="rId14"/>
    <p:sldId id="288" r:id="rId15"/>
    <p:sldId id="289" r:id="rId16"/>
    <p:sldId id="279" r:id="rId17"/>
    <p:sldId id="280" r:id="rId18"/>
    <p:sldId id="281" r:id="rId19"/>
    <p:sldId id="282" r:id="rId20"/>
    <p:sldId id="283" r:id="rId21"/>
    <p:sldId id="290" r:id="rId22"/>
    <p:sldId id="291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6" y="62484"/>
            <a:ext cx="5334000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1995" y="140919"/>
            <a:ext cx="1174800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995" y="140919"/>
            <a:ext cx="1174800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887" y="1212850"/>
            <a:ext cx="11452225" cy="455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ellman-greene.com/2015/11/19/a-question-from-a-business-analyst/" TargetMode="Externa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ulse/impact-agile-project-management-practices-enhancing-nagasinghe-pmp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techpulse.com/2015/02/agile-scrum-process-sdlc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8.jp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mymanagementguide.com/lean-thinking-project-management-six-sigma-agile-mode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5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enexmachina.wordpress.com/category/agile/page/2/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rumalliance.org/community/articles/2013/june/the-kanban-sandwich-a-bite-size-recipe-for-agile-w" TargetMode="External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743712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524" y="62484"/>
            <a:ext cx="3304032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62484"/>
            <a:ext cx="574548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5679" y="62484"/>
            <a:ext cx="2403348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5516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/>
              <a:t>1	Project </a:t>
            </a:r>
            <a:r>
              <a:rPr spc="-5" dirty="0"/>
              <a:t>Management </a:t>
            </a:r>
            <a:r>
              <a:rPr dirty="0"/>
              <a:t>– Why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What</a:t>
            </a:r>
          </a:p>
        </p:txBody>
      </p:sp>
      <p:sp>
        <p:nvSpPr>
          <p:cNvPr id="7" name="object 7"/>
          <p:cNvSpPr/>
          <p:nvPr/>
        </p:nvSpPr>
        <p:spPr>
          <a:xfrm>
            <a:off x="608076" y="934211"/>
            <a:ext cx="6638544" cy="2494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01783" y="1623060"/>
            <a:ext cx="2177796" cy="3208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5019" y="2816351"/>
            <a:ext cx="1840992" cy="755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60457" y="1662683"/>
            <a:ext cx="2059686" cy="30895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15906" y="2916173"/>
            <a:ext cx="13830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Reso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rce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31835" y="3829811"/>
            <a:ext cx="3686555" cy="2179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168" y="4689347"/>
            <a:ext cx="1470659" cy="7574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1398" y="3870197"/>
            <a:ext cx="3567429" cy="20600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93783" y="4790059"/>
            <a:ext cx="10128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lity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70647" y="1621536"/>
            <a:ext cx="2177796" cy="3209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6447" y="2816351"/>
            <a:ext cx="1175003" cy="7559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9729" y="1662683"/>
            <a:ext cx="2060040" cy="3089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5809" y="2916173"/>
            <a:ext cx="717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00259" y="1523999"/>
            <a:ext cx="2276855" cy="3297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9315" y="1565147"/>
            <a:ext cx="2158364" cy="31781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6011" y="4789932"/>
            <a:ext cx="3886200" cy="13167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5956" y="4830698"/>
            <a:ext cx="3767454" cy="11971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3111" y="1377696"/>
            <a:ext cx="2276855" cy="35021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32163" y="1417447"/>
            <a:ext cx="2157987" cy="33844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8124" y="4186809"/>
            <a:ext cx="704215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 algn="ctr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“Project Management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is an art of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managing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and ensuring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the  RESOURCES is utilize </a:t>
            </a:r>
            <a:r>
              <a:rPr sz="2000" spc="-20" dirty="0">
                <a:solidFill>
                  <a:srgbClr val="535353"/>
                </a:solidFill>
                <a:latin typeface="Arial"/>
                <a:cs typeface="Arial"/>
              </a:rPr>
              <a:t>efficiently,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within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TIME allocated,</a:t>
            </a:r>
            <a:r>
              <a:rPr sz="2000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deliver highest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QUALITY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deliverables”</a:t>
            </a:r>
            <a:endParaRPr sz="2000">
              <a:latin typeface="Arial"/>
              <a:cs typeface="Arial"/>
            </a:endParaRPr>
          </a:p>
          <a:p>
            <a:pPr marL="445134">
              <a:lnSpc>
                <a:spcPts val="2130"/>
              </a:lnSpc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Ir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Mohd Haizad Hussin, MD of Matrix Power</a:t>
            </a:r>
            <a:r>
              <a:rPr sz="2000" spc="-1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5334000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496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dirty="0"/>
              <a:t>4	</a:t>
            </a:r>
            <a:r>
              <a:rPr spc="-10" dirty="0"/>
              <a:t>Transition </a:t>
            </a:r>
            <a:r>
              <a:rPr dirty="0"/>
              <a:t>from </a:t>
            </a:r>
            <a:r>
              <a:rPr spc="-10" dirty="0"/>
              <a:t>Traditional </a:t>
            </a:r>
            <a:r>
              <a:rPr dirty="0"/>
              <a:t>to</a:t>
            </a:r>
            <a:r>
              <a:rPr spc="-160" dirty="0"/>
              <a:t> </a:t>
            </a:r>
            <a:r>
              <a:rPr spc="-5" dirty="0"/>
              <a:t>Agile</a:t>
            </a:r>
          </a:p>
        </p:txBody>
      </p:sp>
      <p:sp>
        <p:nvSpPr>
          <p:cNvPr id="4" name="object 4"/>
          <p:cNvSpPr/>
          <p:nvPr/>
        </p:nvSpPr>
        <p:spPr>
          <a:xfrm>
            <a:off x="2360676" y="1371600"/>
            <a:ext cx="6867144" cy="5187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452" y="1674876"/>
            <a:ext cx="3893820" cy="1048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4071" y="806195"/>
            <a:ext cx="3880104" cy="1034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9626" y="838200"/>
            <a:ext cx="2021839" cy="914400"/>
          </a:xfrm>
          <a:custGeom>
            <a:avLst/>
            <a:gdLst/>
            <a:ahLst/>
            <a:cxnLst/>
            <a:rect l="l" t="t" r="r" b="b"/>
            <a:pathLst>
              <a:path w="2021840" h="914400">
                <a:moveTo>
                  <a:pt x="2021458" y="685800"/>
                </a:moveTo>
                <a:lnTo>
                  <a:pt x="1564258" y="685800"/>
                </a:lnTo>
                <a:lnTo>
                  <a:pt x="1847850" y="914400"/>
                </a:lnTo>
                <a:lnTo>
                  <a:pt x="2021458" y="685800"/>
                </a:lnTo>
                <a:close/>
              </a:path>
              <a:path w="2021840" h="914400">
                <a:moveTo>
                  <a:pt x="228600" y="0"/>
                </a:moveTo>
                <a:lnTo>
                  <a:pt x="0" y="0"/>
                </a:lnTo>
                <a:lnTo>
                  <a:pt x="60599" y="553"/>
                </a:lnTo>
                <a:lnTo>
                  <a:pt x="120764" y="2203"/>
                </a:lnTo>
                <a:lnTo>
                  <a:pt x="180455" y="4934"/>
                </a:lnTo>
                <a:lnTo>
                  <a:pt x="239633" y="8728"/>
                </a:lnTo>
                <a:lnTo>
                  <a:pt x="298256" y="13570"/>
                </a:lnTo>
                <a:lnTo>
                  <a:pt x="356286" y="19444"/>
                </a:lnTo>
                <a:lnTo>
                  <a:pt x="413683" y="26333"/>
                </a:lnTo>
                <a:lnTo>
                  <a:pt x="470408" y="34221"/>
                </a:lnTo>
                <a:lnTo>
                  <a:pt x="526420" y="43092"/>
                </a:lnTo>
                <a:lnTo>
                  <a:pt x="581680" y="52930"/>
                </a:lnTo>
                <a:lnTo>
                  <a:pt x="636148" y="63718"/>
                </a:lnTo>
                <a:lnTo>
                  <a:pt x="689784" y="75441"/>
                </a:lnTo>
                <a:lnTo>
                  <a:pt x="742550" y="88081"/>
                </a:lnTo>
                <a:lnTo>
                  <a:pt x="794404" y="101623"/>
                </a:lnTo>
                <a:lnTo>
                  <a:pt x="845308" y="116051"/>
                </a:lnTo>
                <a:lnTo>
                  <a:pt x="895221" y="131348"/>
                </a:lnTo>
                <a:lnTo>
                  <a:pt x="944104" y="147498"/>
                </a:lnTo>
                <a:lnTo>
                  <a:pt x="991917" y="164485"/>
                </a:lnTo>
                <a:lnTo>
                  <a:pt x="1038621" y="182293"/>
                </a:lnTo>
                <a:lnTo>
                  <a:pt x="1084176" y="200905"/>
                </a:lnTo>
                <a:lnTo>
                  <a:pt x="1128542" y="220306"/>
                </a:lnTo>
                <a:lnTo>
                  <a:pt x="1171679" y="240478"/>
                </a:lnTo>
                <a:lnTo>
                  <a:pt x="1213548" y="261406"/>
                </a:lnTo>
                <a:lnTo>
                  <a:pt x="1254109" y="283074"/>
                </a:lnTo>
                <a:lnTo>
                  <a:pt x="1293322" y="305465"/>
                </a:lnTo>
                <a:lnTo>
                  <a:pt x="1331148" y="328563"/>
                </a:lnTo>
                <a:lnTo>
                  <a:pt x="1367546" y="352351"/>
                </a:lnTo>
                <a:lnTo>
                  <a:pt x="1402478" y="376815"/>
                </a:lnTo>
                <a:lnTo>
                  <a:pt x="1435903" y="401937"/>
                </a:lnTo>
                <a:lnTo>
                  <a:pt x="1467782" y="427701"/>
                </a:lnTo>
                <a:lnTo>
                  <a:pt x="1498075" y="454091"/>
                </a:lnTo>
                <a:lnTo>
                  <a:pt x="1526742" y="481091"/>
                </a:lnTo>
                <a:lnTo>
                  <a:pt x="1553744" y="508684"/>
                </a:lnTo>
                <a:lnTo>
                  <a:pt x="1602593" y="565587"/>
                </a:lnTo>
                <a:lnTo>
                  <a:pt x="1644303" y="624668"/>
                </a:lnTo>
                <a:lnTo>
                  <a:pt x="1678558" y="685800"/>
                </a:lnTo>
                <a:lnTo>
                  <a:pt x="1907158" y="685800"/>
                </a:lnTo>
                <a:lnTo>
                  <a:pt x="1872903" y="624668"/>
                </a:lnTo>
                <a:lnTo>
                  <a:pt x="1831193" y="565587"/>
                </a:lnTo>
                <a:lnTo>
                  <a:pt x="1782344" y="508684"/>
                </a:lnTo>
                <a:lnTo>
                  <a:pt x="1755342" y="481091"/>
                </a:lnTo>
                <a:lnTo>
                  <a:pt x="1726675" y="454091"/>
                </a:lnTo>
                <a:lnTo>
                  <a:pt x="1696382" y="427701"/>
                </a:lnTo>
                <a:lnTo>
                  <a:pt x="1664503" y="401937"/>
                </a:lnTo>
                <a:lnTo>
                  <a:pt x="1631078" y="376815"/>
                </a:lnTo>
                <a:lnTo>
                  <a:pt x="1596146" y="352351"/>
                </a:lnTo>
                <a:lnTo>
                  <a:pt x="1559748" y="328563"/>
                </a:lnTo>
                <a:lnTo>
                  <a:pt x="1521922" y="305465"/>
                </a:lnTo>
                <a:lnTo>
                  <a:pt x="1482709" y="283074"/>
                </a:lnTo>
                <a:lnTo>
                  <a:pt x="1442148" y="261406"/>
                </a:lnTo>
                <a:lnTo>
                  <a:pt x="1400279" y="240478"/>
                </a:lnTo>
                <a:lnTo>
                  <a:pt x="1357142" y="220306"/>
                </a:lnTo>
                <a:lnTo>
                  <a:pt x="1312776" y="200905"/>
                </a:lnTo>
                <a:lnTo>
                  <a:pt x="1267221" y="182293"/>
                </a:lnTo>
                <a:lnTo>
                  <a:pt x="1220517" y="164485"/>
                </a:lnTo>
                <a:lnTo>
                  <a:pt x="1172704" y="147498"/>
                </a:lnTo>
                <a:lnTo>
                  <a:pt x="1123821" y="131348"/>
                </a:lnTo>
                <a:lnTo>
                  <a:pt x="1073908" y="116051"/>
                </a:lnTo>
                <a:lnTo>
                  <a:pt x="1023004" y="101623"/>
                </a:lnTo>
                <a:lnTo>
                  <a:pt x="971150" y="88081"/>
                </a:lnTo>
                <a:lnTo>
                  <a:pt x="918384" y="75441"/>
                </a:lnTo>
                <a:lnTo>
                  <a:pt x="864748" y="63718"/>
                </a:lnTo>
                <a:lnTo>
                  <a:pt x="810280" y="52930"/>
                </a:lnTo>
                <a:lnTo>
                  <a:pt x="755020" y="43092"/>
                </a:lnTo>
                <a:lnTo>
                  <a:pt x="699008" y="34221"/>
                </a:lnTo>
                <a:lnTo>
                  <a:pt x="642283" y="26333"/>
                </a:lnTo>
                <a:lnTo>
                  <a:pt x="584886" y="19444"/>
                </a:lnTo>
                <a:lnTo>
                  <a:pt x="526856" y="13570"/>
                </a:lnTo>
                <a:lnTo>
                  <a:pt x="468233" y="8728"/>
                </a:lnTo>
                <a:lnTo>
                  <a:pt x="409055" y="4934"/>
                </a:lnTo>
                <a:lnTo>
                  <a:pt x="349364" y="2203"/>
                </a:lnTo>
                <a:lnTo>
                  <a:pt x="289199" y="553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6076" y="838200"/>
            <a:ext cx="1847850" cy="914400"/>
          </a:xfrm>
          <a:custGeom>
            <a:avLst/>
            <a:gdLst/>
            <a:ahLst/>
            <a:cxnLst/>
            <a:rect l="l" t="t" r="r" b="b"/>
            <a:pathLst>
              <a:path w="1847850" h="914400">
                <a:moveTo>
                  <a:pt x="1733550" y="0"/>
                </a:moveTo>
                <a:lnTo>
                  <a:pt x="1671370" y="577"/>
                </a:lnTo>
                <a:lnTo>
                  <a:pt x="1609742" y="2296"/>
                </a:lnTo>
                <a:lnTo>
                  <a:pt x="1548701" y="5137"/>
                </a:lnTo>
                <a:lnTo>
                  <a:pt x="1488284" y="9081"/>
                </a:lnTo>
                <a:lnTo>
                  <a:pt x="1428528" y="14109"/>
                </a:lnTo>
                <a:lnTo>
                  <a:pt x="1369470" y="20201"/>
                </a:lnTo>
                <a:lnTo>
                  <a:pt x="1311146" y="27338"/>
                </a:lnTo>
                <a:lnTo>
                  <a:pt x="1253593" y="35500"/>
                </a:lnTo>
                <a:lnTo>
                  <a:pt x="1196847" y="44669"/>
                </a:lnTo>
                <a:lnTo>
                  <a:pt x="1140946" y="54824"/>
                </a:lnTo>
                <a:lnTo>
                  <a:pt x="1085925" y="65947"/>
                </a:lnTo>
                <a:lnTo>
                  <a:pt x="1031822" y="78018"/>
                </a:lnTo>
                <a:lnTo>
                  <a:pt x="978673" y="91018"/>
                </a:lnTo>
                <a:lnTo>
                  <a:pt x="926515" y="104928"/>
                </a:lnTo>
                <a:lnTo>
                  <a:pt x="875385" y="119727"/>
                </a:lnTo>
                <a:lnTo>
                  <a:pt x="825318" y="135397"/>
                </a:lnTo>
                <a:lnTo>
                  <a:pt x="776353" y="151919"/>
                </a:lnTo>
                <a:lnTo>
                  <a:pt x="728525" y="169272"/>
                </a:lnTo>
                <a:lnTo>
                  <a:pt x="681871" y="187438"/>
                </a:lnTo>
                <a:lnTo>
                  <a:pt x="636428" y="206398"/>
                </a:lnTo>
                <a:lnTo>
                  <a:pt x="592232" y="226131"/>
                </a:lnTo>
                <a:lnTo>
                  <a:pt x="549320" y="246619"/>
                </a:lnTo>
                <a:lnTo>
                  <a:pt x="507730" y="267843"/>
                </a:lnTo>
                <a:lnTo>
                  <a:pt x="467496" y="289782"/>
                </a:lnTo>
                <a:lnTo>
                  <a:pt x="428657" y="312417"/>
                </a:lnTo>
                <a:lnTo>
                  <a:pt x="391249" y="335730"/>
                </a:lnTo>
                <a:lnTo>
                  <a:pt x="355308" y="359701"/>
                </a:lnTo>
                <a:lnTo>
                  <a:pt x="320871" y="384311"/>
                </a:lnTo>
                <a:lnTo>
                  <a:pt x="287975" y="409539"/>
                </a:lnTo>
                <a:lnTo>
                  <a:pt x="256656" y="435367"/>
                </a:lnTo>
                <a:lnTo>
                  <a:pt x="226951" y="461776"/>
                </a:lnTo>
                <a:lnTo>
                  <a:pt x="198897" y="488746"/>
                </a:lnTo>
                <a:lnTo>
                  <a:pt x="172531" y="516257"/>
                </a:lnTo>
                <a:lnTo>
                  <a:pt x="125006" y="572828"/>
                </a:lnTo>
                <a:lnTo>
                  <a:pt x="84672" y="631334"/>
                </a:lnTo>
                <a:lnTo>
                  <a:pt x="51820" y="691619"/>
                </a:lnTo>
                <a:lnTo>
                  <a:pt x="26744" y="753529"/>
                </a:lnTo>
                <a:lnTo>
                  <a:pt x="9737" y="816910"/>
                </a:lnTo>
                <a:lnTo>
                  <a:pt x="1094" y="881606"/>
                </a:lnTo>
                <a:lnTo>
                  <a:pt x="0" y="914400"/>
                </a:lnTo>
                <a:lnTo>
                  <a:pt x="228600" y="914400"/>
                </a:lnTo>
                <a:lnTo>
                  <a:pt x="229742" y="880938"/>
                </a:lnTo>
                <a:lnTo>
                  <a:pt x="233145" y="847766"/>
                </a:lnTo>
                <a:lnTo>
                  <a:pt x="246576" y="782376"/>
                </a:lnTo>
                <a:lnTo>
                  <a:pt x="268590" y="718401"/>
                </a:lnTo>
                <a:lnTo>
                  <a:pt x="298881" y="656014"/>
                </a:lnTo>
                <a:lnTo>
                  <a:pt x="337143" y="595386"/>
                </a:lnTo>
                <a:lnTo>
                  <a:pt x="383072" y="536688"/>
                </a:lnTo>
                <a:lnTo>
                  <a:pt x="408816" y="508117"/>
                </a:lnTo>
                <a:lnTo>
                  <a:pt x="436363" y="480094"/>
                </a:lnTo>
                <a:lnTo>
                  <a:pt x="465673" y="452639"/>
                </a:lnTo>
                <a:lnTo>
                  <a:pt x="496710" y="425774"/>
                </a:lnTo>
                <a:lnTo>
                  <a:pt x="529435" y="399521"/>
                </a:lnTo>
                <a:lnTo>
                  <a:pt x="563810" y="373901"/>
                </a:lnTo>
                <a:lnTo>
                  <a:pt x="599796" y="348936"/>
                </a:lnTo>
                <a:lnTo>
                  <a:pt x="637356" y="324647"/>
                </a:lnTo>
                <a:lnTo>
                  <a:pt x="676451" y="301055"/>
                </a:lnTo>
                <a:lnTo>
                  <a:pt x="717044" y="278183"/>
                </a:lnTo>
                <a:lnTo>
                  <a:pt x="759096" y="256051"/>
                </a:lnTo>
                <a:lnTo>
                  <a:pt x="802569" y="234681"/>
                </a:lnTo>
                <a:lnTo>
                  <a:pt x="847424" y="214095"/>
                </a:lnTo>
                <a:lnTo>
                  <a:pt x="893625" y="194314"/>
                </a:lnTo>
                <a:lnTo>
                  <a:pt x="941132" y="175360"/>
                </a:lnTo>
                <a:lnTo>
                  <a:pt x="989908" y="157253"/>
                </a:lnTo>
                <a:lnTo>
                  <a:pt x="1039915" y="140016"/>
                </a:lnTo>
                <a:lnTo>
                  <a:pt x="1091113" y="123670"/>
                </a:lnTo>
                <a:lnTo>
                  <a:pt x="1143466" y="108237"/>
                </a:lnTo>
                <a:lnTo>
                  <a:pt x="1196935" y="93737"/>
                </a:lnTo>
                <a:lnTo>
                  <a:pt x="1251482" y="80193"/>
                </a:lnTo>
                <a:lnTo>
                  <a:pt x="1307069" y="67626"/>
                </a:lnTo>
                <a:lnTo>
                  <a:pt x="1363657" y="56058"/>
                </a:lnTo>
                <a:lnTo>
                  <a:pt x="1421209" y="45509"/>
                </a:lnTo>
                <a:lnTo>
                  <a:pt x="1479686" y="36002"/>
                </a:lnTo>
                <a:lnTo>
                  <a:pt x="1539051" y="27557"/>
                </a:lnTo>
                <a:lnTo>
                  <a:pt x="1599265" y="20197"/>
                </a:lnTo>
                <a:lnTo>
                  <a:pt x="1660290" y="13943"/>
                </a:lnTo>
                <a:lnTo>
                  <a:pt x="1722087" y="8817"/>
                </a:lnTo>
                <a:lnTo>
                  <a:pt x="1784620" y="4839"/>
                </a:lnTo>
                <a:lnTo>
                  <a:pt x="1847850" y="2032"/>
                </a:lnTo>
                <a:lnTo>
                  <a:pt x="1790700" y="492"/>
                </a:lnTo>
                <a:lnTo>
                  <a:pt x="1733550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6076" y="838200"/>
            <a:ext cx="3755390" cy="914400"/>
          </a:xfrm>
          <a:custGeom>
            <a:avLst/>
            <a:gdLst/>
            <a:ahLst/>
            <a:cxnLst/>
            <a:rect l="l" t="t" r="r" b="b"/>
            <a:pathLst>
              <a:path w="3755390" h="914400">
                <a:moveTo>
                  <a:pt x="1847850" y="2032"/>
                </a:moveTo>
                <a:lnTo>
                  <a:pt x="1784620" y="4839"/>
                </a:lnTo>
                <a:lnTo>
                  <a:pt x="1722087" y="8817"/>
                </a:lnTo>
                <a:lnTo>
                  <a:pt x="1660290" y="13943"/>
                </a:lnTo>
                <a:lnTo>
                  <a:pt x="1599265" y="20197"/>
                </a:lnTo>
                <a:lnTo>
                  <a:pt x="1539051" y="27557"/>
                </a:lnTo>
                <a:lnTo>
                  <a:pt x="1479686" y="36002"/>
                </a:lnTo>
                <a:lnTo>
                  <a:pt x="1421209" y="45509"/>
                </a:lnTo>
                <a:lnTo>
                  <a:pt x="1363657" y="56058"/>
                </a:lnTo>
                <a:lnTo>
                  <a:pt x="1307069" y="67626"/>
                </a:lnTo>
                <a:lnTo>
                  <a:pt x="1251482" y="80193"/>
                </a:lnTo>
                <a:lnTo>
                  <a:pt x="1196935" y="93737"/>
                </a:lnTo>
                <a:lnTo>
                  <a:pt x="1143466" y="108237"/>
                </a:lnTo>
                <a:lnTo>
                  <a:pt x="1091113" y="123670"/>
                </a:lnTo>
                <a:lnTo>
                  <a:pt x="1039915" y="140016"/>
                </a:lnTo>
                <a:lnTo>
                  <a:pt x="989908" y="157253"/>
                </a:lnTo>
                <a:lnTo>
                  <a:pt x="941132" y="175360"/>
                </a:lnTo>
                <a:lnTo>
                  <a:pt x="893625" y="194314"/>
                </a:lnTo>
                <a:lnTo>
                  <a:pt x="847424" y="214095"/>
                </a:lnTo>
                <a:lnTo>
                  <a:pt x="802569" y="234681"/>
                </a:lnTo>
                <a:lnTo>
                  <a:pt x="759096" y="256051"/>
                </a:lnTo>
                <a:lnTo>
                  <a:pt x="717044" y="278183"/>
                </a:lnTo>
                <a:lnTo>
                  <a:pt x="676451" y="301055"/>
                </a:lnTo>
                <a:lnTo>
                  <a:pt x="637356" y="324647"/>
                </a:lnTo>
                <a:lnTo>
                  <a:pt x="599796" y="348936"/>
                </a:lnTo>
                <a:lnTo>
                  <a:pt x="563810" y="373901"/>
                </a:lnTo>
                <a:lnTo>
                  <a:pt x="529435" y="399521"/>
                </a:lnTo>
                <a:lnTo>
                  <a:pt x="496710" y="425774"/>
                </a:lnTo>
                <a:lnTo>
                  <a:pt x="465673" y="452639"/>
                </a:lnTo>
                <a:lnTo>
                  <a:pt x="436363" y="480094"/>
                </a:lnTo>
                <a:lnTo>
                  <a:pt x="408816" y="508117"/>
                </a:lnTo>
                <a:lnTo>
                  <a:pt x="383072" y="536688"/>
                </a:lnTo>
                <a:lnTo>
                  <a:pt x="337143" y="595386"/>
                </a:lnTo>
                <a:lnTo>
                  <a:pt x="298881" y="656014"/>
                </a:lnTo>
                <a:lnTo>
                  <a:pt x="268590" y="718401"/>
                </a:lnTo>
                <a:lnTo>
                  <a:pt x="246576" y="782376"/>
                </a:lnTo>
                <a:lnTo>
                  <a:pt x="233145" y="847766"/>
                </a:lnTo>
                <a:lnTo>
                  <a:pt x="228600" y="914400"/>
                </a:lnTo>
                <a:lnTo>
                  <a:pt x="0" y="914400"/>
                </a:lnTo>
                <a:lnTo>
                  <a:pt x="4352" y="849104"/>
                </a:lnTo>
                <a:lnTo>
                  <a:pt x="17214" y="785046"/>
                </a:lnTo>
                <a:lnTo>
                  <a:pt x="38291" y="722381"/>
                </a:lnTo>
                <a:lnTo>
                  <a:pt x="67292" y="661263"/>
                </a:lnTo>
                <a:lnTo>
                  <a:pt x="103922" y="601849"/>
                </a:lnTo>
                <a:lnTo>
                  <a:pt x="147888" y="544291"/>
                </a:lnTo>
                <a:lnTo>
                  <a:pt x="198897" y="488746"/>
                </a:lnTo>
                <a:lnTo>
                  <a:pt x="226951" y="461776"/>
                </a:lnTo>
                <a:lnTo>
                  <a:pt x="256656" y="435367"/>
                </a:lnTo>
                <a:lnTo>
                  <a:pt x="287975" y="409539"/>
                </a:lnTo>
                <a:lnTo>
                  <a:pt x="320871" y="384311"/>
                </a:lnTo>
                <a:lnTo>
                  <a:pt x="355308" y="359701"/>
                </a:lnTo>
                <a:lnTo>
                  <a:pt x="391249" y="335730"/>
                </a:lnTo>
                <a:lnTo>
                  <a:pt x="428657" y="312417"/>
                </a:lnTo>
                <a:lnTo>
                  <a:pt x="467496" y="289782"/>
                </a:lnTo>
                <a:lnTo>
                  <a:pt x="507730" y="267843"/>
                </a:lnTo>
                <a:lnTo>
                  <a:pt x="549320" y="246619"/>
                </a:lnTo>
                <a:lnTo>
                  <a:pt x="592232" y="226131"/>
                </a:lnTo>
                <a:lnTo>
                  <a:pt x="636428" y="206398"/>
                </a:lnTo>
                <a:lnTo>
                  <a:pt x="681871" y="187438"/>
                </a:lnTo>
                <a:lnTo>
                  <a:pt x="728525" y="169272"/>
                </a:lnTo>
                <a:lnTo>
                  <a:pt x="776353" y="151919"/>
                </a:lnTo>
                <a:lnTo>
                  <a:pt x="825318" y="135397"/>
                </a:lnTo>
                <a:lnTo>
                  <a:pt x="875385" y="119727"/>
                </a:lnTo>
                <a:lnTo>
                  <a:pt x="926515" y="104928"/>
                </a:lnTo>
                <a:lnTo>
                  <a:pt x="978673" y="91018"/>
                </a:lnTo>
                <a:lnTo>
                  <a:pt x="1031822" y="78018"/>
                </a:lnTo>
                <a:lnTo>
                  <a:pt x="1085925" y="65947"/>
                </a:lnTo>
                <a:lnTo>
                  <a:pt x="1140946" y="54824"/>
                </a:lnTo>
                <a:lnTo>
                  <a:pt x="1196847" y="44669"/>
                </a:lnTo>
                <a:lnTo>
                  <a:pt x="1253593" y="35500"/>
                </a:lnTo>
                <a:lnTo>
                  <a:pt x="1311146" y="27338"/>
                </a:lnTo>
                <a:lnTo>
                  <a:pt x="1369470" y="20201"/>
                </a:lnTo>
                <a:lnTo>
                  <a:pt x="1428528" y="14109"/>
                </a:lnTo>
                <a:lnTo>
                  <a:pt x="1488284" y="9081"/>
                </a:lnTo>
                <a:lnTo>
                  <a:pt x="1548701" y="5137"/>
                </a:lnTo>
                <a:lnTo>
                  <a:pt x="1609742" y="2296"/>
                </a:lnTo>
                <a:lnTo>
                  <a:pt x="1671370" y="577"/>
                </a:lnTo>
                <a:lnTo>
                  <a:pt x="1733550" y="0"/>
                </a:lnTo>
                <a:lnTo>
                  <a:pt x="1962150" y="0"/>
                </a:lnTo>
                <a:lnTo>
                  <a:pt x="2022749" y="553"/>
                </a:lnTo>
                <a:lnTo>
                  <a:pt x="2082914" y="2203"/>
                </a:lnTo>
                <a:lnTo>
                  <a:pt x="2142605" y="4934"/>
                </a:lnTo>
                <a:lnTo>
                  <a:pt x="2201783" y="8728"/>
                </a:lnTo>
                <a:lnTo>
                  <a:pt x="2260406" y="13570"/>
                </a:lnTo>
                <a:lnTo>
                  <a:pt x="2318436" y="19444"/>
                </a:lnTo>
                <a:lnTo>
                  <a:pt x="2375833" y="26333"/>
                </a:lnTo>
                <a:lnTo>
                  <a:pt x="2432558" y="34221"/>
                </a:lnTo>
                <a:lnTo>
                  <a:pt x="2488570" y="43092"/>
                </a:lnTo>
                <a:lnTo>
                  <a:pt x="2543830" y="52930"/>
                </a:lnTo>
                <a:lnTo>
                  <a:pt x="2598298" y="63718"/>
                </a:lnTo>
                <a:lnTo>
                  <a:pt x="2651934" y="75441"/>
                </a:lnTo>
                <a:lnTo>
                  <a:pt x="2704700" y="88081"/>
                </a:lnTo>
                <a:lnTo>
                  <a:pt x="2756554" y="101623"/>
                </a:lnTo>
                <a:lnTo>
                  <a:pt x="2807458" y="116051"/>
                </a:lnTo>
                <a:lnTo>
                  <a:pt x="2857371" y="131348"/>
                </a:lnTo>
                <a:lnTo>
                  <a:pt x="2906254" y="147498"/>
                </a:lnTo>
                <a:lnTo>
                  <a:pt x="2954067" y="164485"/>
                </a:lnTo>
                <a:lnTo>
                  <a:pt x="3000771" y="182293"/>
                </a:lnTo>
                <a:lnTo>
                  <a:pt x="3046326" y="200905"/>
                </a:lnTo>
                <a:lnTo>
                  <a:pt x="3090692" y="220306"/>
                </a:lnTo>
                <a:lnTo>
                  <a:pt x="3133829" y="240478"/>
                </a:lnTo>
                <a:lnTo>
                  <a:pt x="3175698" y="261406"/>
                </a:lnTo>
                <a:lnTo>
                  <a:pt x="3216259" y="283074"/>
                </a:lnTo>
                <a:lnTo>
                  <a:pt x="3255472" y="305465"/>
                </a:lnTo>
                <a:lnTo>
                  <a:pt x="3293298" y="328563"/>
                </a:lnTo>
                <a:lnTo>
                  <a:pt x="3329696" y="352351"/>
                </a:lnTo>
                <a:lnTo>
                  <a:pt x="3364628" y="376815"/>
                </a:lnTo>
                <a:lnTo>
                  <a:pt x="3398053" y="401937"/>
                </a:lnTo>
                <a:lnTo>
                  <a:pt x="3429932" y="427701"/>
                </a:lnTo>
                <a:lnTo>
                  <a:pt x="3460225" y="454091"/>
                </a:lnTo>
                <a:lnTo>
                  <a:pt x="3488892" y="481091"/>
                </a:lnTo>
                <a:lnTo>
                  <a:pt x="3515894" y="508684"/>
                </a:lnTo>
                <a:lnTo>
                  <a:pt x="3564743" y="565587"/>
                </a:lnTo>
                <a:lnTo>
                  <a:pt x="3606453" y="624668"/>
                </a:lnTo>
                <a:lnTo>
                  <a:pt x="3640708" y="685800"/>
                </a:lnTo>
                <a:lnTo>
                  <a:pt x="3755008" y="685800"/>
                </a:lnTo>
                <a:lnTo>
                  <a:pt x="3581400" y="914400"/>
                </a:lnTo>
                <a:lnTo>
                  <a:pt x="3297808" y="685800"/>
                </a:lnTo>
                <a:lnTo>
                  <a:pt x="3412108" y="685800"/>
                </a:lnTo>
                <a:lnTo>
                  <a:pt x="3395933" y="654986"/>
                </a:lnTo>
                <a:lnTo>
                  <a:pt x="3357910" y="594863"/>
                </a:lnTo>
                <a:lnTo>
                  <a:pt x="3312591" y="536855"/>
                </a:lnTo>
                <a:lnTo>
                  <a:pt x="3260292" y="481091"/>
                </a:lnTo>
                <a:lnTo>
                  <a:pt x="3231625" y="454091"/>
                </a:lnTo>
                <a:lnTo>
                  <a:pt x="3201332" y="427701"/>
                </a:lnTo>
                <a:lnTo>
                  <a:pt x="3169453" y="401937"/>
                </a:lnTo>
                <a:lnTo>
                  <a:pt x="3136028" y="376815"/>
                </a:lnTo>
                <a:lnTo>
                  <a:pt x="3101096" y="352351"/>
                </a:lnTo>
                <a:lnTo>
                  <a:pt x="3064698" y="328563"/>
                </a:lnTo>
                <a:lnTo>
                  <a:pt x="3026872" y="305465"/>
                </a:lnTo>
                <a:lnTo>
                  <a:pt x="2987659" y="283074"/>
                </a:lnTo>
                <a:lnTo>
                  <a:pt x="2947098" y="261406"/>
                </a:lnTo>
                <a:lnTo>
                  <a:pt x="2905229" y="240478"/>
                </a:lnTo>
                <a:lnTo>
                  <a:pt x="2862092" y="220306"/>
                </a:lnTo>
                <a:lnTo>
                  <a:pt x="2817726" y="200905"/>
                </a:lnTo>
                <a:lnTo>
                  <a:pt x="2772171" y="182293"/>
                </a:lnTo>
                <a:lnTo>
                  <a:pt x="2725467" y="164485"/>
                </a:lnTo>
                <a:lnTo>
                  <a:pt x="2677654" y="147498"/>
                </a:lnTo>
                <a:lnTo>
                  <a:pt x="2628771" y="131348"/>
                </a:lnTo>
                <a:lnTo>
                  <a:pt x="2578858" y="116051"/>
                </a:lnTo>
                <a:lnTo>
                  <a:pt x="2527954" y="101623"/>
                </a:lnTo>
                <a:lnTo>
                  <a:pt x="2476100" y="88081"/>
                </a:lnTo>
                <a:lnTo>
                  <a:pt x="2423334" y="75441"/>
                </a:lnTo>
                <a:lnTo>
                  <a:pt x="2369698" y="63718"/>
                </a:lnTo>
                <a:lnTo>
                  <a:pt x="2315230" y="52930"/>
                </a:lnTo>
                <a:lnTo>
                  <a:pt x="2259970" y="43092"/>
                </a:lnTo>
                <a:lnTo>
                  <a:pt x="2203958" y="34221"/>
                </a:lnTo>
                <a:lnTo>
                  <a:pt x="2147233" y="26333"/>
                </a:lnTo>
                <a:lnTo>
                  <a:pt x="2089836" y="19444"/>
                </a:lnTo>
                <a:lnTo>
                  <a:pt x="2031806" y="13570"/>
                </a:lnTo>
                <a:lnTo>
                  <a:pt x="1973183" y="8728"/>
                </a:lnTo>
                <a:lnTo>
                  <a:pt x="1914005" y="4934"/>
                </a:lnTo>
                <a:lnTo>
                  <a:pt x="1854314" y="2203"/>
                </a:lnTo>
                <a:lnTo>
                  <a:pt x="1794149" y="553"/>
                </a:lnTo>
                <a:lnTo>
                  <a:pt x="173355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147" y="6657238"/>
            <a:ext cx="1053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Source: Andrew Stellman </a:t>
            </a:r>
            <a:r>
              <a:rPr sz="1000" spc="-10" dirty="0">
                <a:solidFill>
                  <a:srgbClr val="535353"/>
                </a:solidFill>
                <a:latin typeface="Arial"/>
                <a:cs typeface="Arial"/>
              </a:rPr>
              <a:t>(Building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Better Software) – A Learning </a:t>
            </a:r>
            <a:r>
              <a:rPr sz="1000" spc="-10" dirty="0">
                <a:solidFill>
                  <a:srgbClr val="535353"/>
                </a:solidFill>
                <a:latin typeface="Arial"/>
                <a:cs typeface="Arial"/>
              </a:rPr>
              <a:t>Agile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Question </a:t>
            </a:r>
            <a:r>
              <a:rPr sz="1000" dirty="0">
                <a:solidFill>
                  <a:srgbClr val="535353"/>
                </a:solidFill>
                <a:latin typeface="Arial"/>
                <a:cs typeface="Arial"/>
              </a:rPr>
              <a:t>from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a business </a:t>
            </a:r>
            <a:r>
              <a:rPr sz="1000" spc="-10" dirty="0">
                <a:solidFill>
                  <a:srgbClr val="535353"/>
                </a:solidFill>
                <a:latin typeface="Arial"/>
                <a:cs typeface="Arial"/>
              </a:rPr>
              <a:t>analyst</a:t>
            </a:r>
            <a:r>
              <a:rPr sz="1000" spc="2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10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6"/>
              </a:rPr>
              <a:t>http://www.stellman-greene.com/2015/11/19/a-question-from-a-business-analyst/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876" y="1447800"/>
            <a:ext cx="822198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6" y="62484"/>
            <a:ext cx="5334000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496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dirty="0"/>
              <a:t>4	</a:t>
            </a:r>
            <a:r>
              <a:rPr spc="-10" dirty="0"/>
              <a:t>Transition </a:t>
            </a:r>
            <a:r>
              <a:rPr dirty="0"/>
              <a:t>from </a:t>
            </a:r>
            <a:r>
              <a:rPr spc="-10" dirty="0"/>
              <a:t>Traditional </a:t>
            </a:r>
            <a:r>
              <a:rPr dirty="0"/>
              <a:t>to</a:t>
            </a:r>
            <a:r>
              <a:rPr spc="-160" dirty="0"/>
              <a:t> </a:t>
            </a:r>
            <a:r>
              <a:rPr spc="-5" dirty="0"/>
              <a:t>Agile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475" y="838200"/>
            <a:ext cx="6647688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6" y="62484"/>
            <a:ext cx="5334000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496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dirty="0"/>
              <a:t>4	</a:t>
            </a:r>
            <a:r>
              <a:rPr spc="-10" dirty="0"/>
              <a:t>Transition </a:t>
            </a:r>
            <a:r>
              <a:rPr dirty="0"/>
              <a:t>from </a:t>
            </a:r>
            <a:r>
              <a:rPr spc="-10" dirty="0"/>
              <a:t>Traditional </a:t>
            </a:r>
            <a:r>
              <a:rPr dirty="0"/>
              <a:t>to</a:t>
            </a:r>
            <a:r>
              <a:rPr spc="-160" dirty="0"/>
              <a:t> </a:t>
            </a:r>
            <a:r>
              <a:rPr spc="-5" dirty="0"/>
              <a:t>Agile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17105" y="1132078"/>
            <a:ext cx="466661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5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Steps to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successfully apply</a:t>
            </a:r>
            <a:r>
              <a:rPr sz="2400" spc="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59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the complete</a:t>
            </a:r>
            <a:r>
              <a:rPr sz="2400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59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Empower your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team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member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59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Prioritize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deliverables</a:t>
            </a:r>
            <a:endParaRPr sz="2400">
              <a:latin typeface="Arial"/>
              <a:cs typeface="Arial"/>
            </a:endParaRPr>
          </a:p>
          <a:p>
            <a:pPr marL="469900" marR="1240155" indent="-457200">
              <a:lnSpc>
                <a:spcPts val="2590"/>
              </a:lnSpc>
              <a:spcBef>
                <a:spcPts val="1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the load</a:t>
            </a:r>
            <a:r>
              <a:rPr sz="2400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and  resources carefully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255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Always update/do</a:t>
            </a:r>
            <a:r>
              <a:rPr sz="2400" spc="2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check-point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761" y="5125923"/>
            <a:ext cx="2971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S.M.A.R.</a:t>
            </a:r>
            <a:r>
              <a:rPr sz="4800" b="1" spc="-5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5" y="6567017"/>
            <a:ext cx="8620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35353"/>
                </a:solidFill>
                <a:latin typeface="Arial"/>
                <a:cs typeface="Arial"/>
              </a:rPr>
              <a:t>Image from: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Shanaka Nagasinghe </a:t>
            </a:r>
            <a:r>
              <a:rPr sz="1000" spc="-10" dirty="0">
                <a:solidFill>
                  <a:srgbClr val="535353"/>
                </a:solidFill>
                <a:latin typeface="Arial"/>
                <a:cs typeface="Arial"/>
              </a:rPr>
              <a:t>via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LinkedIn</a:t>
            </a:r>
            <a:r>
              <a:rPr sz="1000" spc="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10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4"/>
              </a:rPr>
              <a:t>https://www.linkedin.com/pulse/impact-agile-project-management-practices-enhancing-nagasinghe-pmp-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2641092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2265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</a:t>
            </a:r>
            <a:r>
              <a:rPr spc="-145" dirty="0"/>
              <a:t> </a:t>
            </a:r>
            <a:r>
              <a:rPr spc="-5" dirty="0"/>
              <a:t>Agile</a:t>
            </a:r>
          </a:p>
        </p:txBody>
      </p:sp>
      <p:sp>
        <p:nvSpPr>
          <p:cNvPr id="4" name="object 4"/>
          <p:cNvSpPr/>
          <p:nvPr/>
        </p:nvSpPr>
        <p:spPr>
          <a:xfrm>
            <a:off x="1293875" y="762000"/>
            <a:ext cx="9144000" cy="515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415" y="6567017"/>
            <a:ext cx="7208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35353"/>
                </a:solidFill>
                <a:latin typeface="Arial"/>
                <a:cs typeface="Arial"/>
              </a:rPr>
              <a:t>Image from: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Ravi Kumar – </a:t>
            </a:r>
            <a:r>
              <a:rPr sz="1000" spc="5" dirty="0">
                <a:solidFill>
                  <a:srgbClr val="535353"/>
                </a:solidFill>
                <a:latin typeface="Arial"/>
                <a:cs typeface="Arial"/>
              </a:rPr>
              <a:t>What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is the Scrum Process Flow</a:t>
            </a:r>
            <a:r>
              <a:rPr sz="1000" spc="2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10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4"/>
              </a:rPr>
              <a:t>http://www.etechpulse.com/2015/02/agile-scrum-process-sdlc.html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2863"/>
            <a:ext cx="12573000" cy="6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9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272948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8295" y="62484"/>
            <a:ext cx="574548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62484"/>
            <a:ext cx="3491484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5694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 Agile </a:t>
            </a:r>
            <a:r>
              <a:rPr dirty="0"/>
              <a:t>– Sample Meeting</a:t>
            </a:r>
            <a:r>
              <a:rPr spc="-105" dirty="0"/>
              <a:t> </a:t>
            </a:r>
            <a:r>
              <a:rPr dirty="0"/>
              <a:t>Notes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6462" y="908050"/>
          <a:ext cx="10590529" cy="5425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Meeting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pPr marL="889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Discusion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38">
                <a:tc>
                  <a:txBody>
                    <a:bodyPr/>
                    <a:lstStyle/>
                    <a:p>
                      <a:pPr marL="889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14-Aug-2015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75819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  de</a:t>
                      </a:r>
                      <a:r>
                        <a:rPr sz="14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onst</a:t>
                      </a:r>
                      <a:r>
                        <a:rPr sz="14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4414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request to access it for</a:t>
                      </a:r>
                      <a:r>
                        <a:rPr sz="1400" spc="-1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pre-demonstration  with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79883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release the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staging/test server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</a:t>
                      </a:r>
                      <a:r>
                        <a:rPr sz="1400" spc="-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trial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Change of form listing and</a:t>
                      </a:r>
                      <a:r>
                        <a:rPr sz="1400" spc="-13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update the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system with</a:t>
                      </a:r>
                      <a:r>
                        <a:rPr sz="1400" spc="-2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 is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expected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complete</a:t>
                      </a:r>
                      <a:r>
                        <a:rPr sz="1400" spc="-15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160" marR="3873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demonstrated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and GD of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1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middle  of</a:t>
                      </a:r>
                      <a:r>
                        <a:rPr sz="1400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21082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set reasonable date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400" spc="-28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by  middle of</a:t>
                      </a:r>
                      <a:r>
                        <a:rPr sz="1400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37">
                <a:tc>
                  <a:txBody>
                    <a:bodyPr/>
                    <a:lstStyle/>
                    <a:p>
                      <a:pPr marL="889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08-Sep-2015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438784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 Sprint</a:t>
                      </a:r>
                      <a:r>
                        <a:rPr sz="1400" spc="-1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 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demonstrated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952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Ruswati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request few changes on the field</a:t>
                      </a:r>
                      <a:r>
                        <a:rPr sz="1400" spc="-1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and  the</a:t>
                      </a:r>
                      <a:r>
                        <a:rPr sz="1400" spc="-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update the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system with</a:t>
                      </a:r>
                      <a:r>
                        <a:rPr sz="1400" spc="-2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 Rohana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share latest</a:t>
                      </a:r>
                      <a:r>
                        <a:rPr sz="1400" spc="-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NHA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follow up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sz="1400" spc="-15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Rohana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Releasing Phase 1 for</a:t>
                      </a:r>
                      <a:r>
                        <a:rPr sz="1400" spc="-1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236220">
                        <a:lnSpc>
                          <a:spcPts val="168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 will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release the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(Phase</a:t>
                      </a:r>
                      <a:r>
                        <a:rPr sz="1400" spc="-204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1)  for used by October</a:t>
                      </a:r>
                      <a:r>
                        <a:rPr sz="1400" spc="-1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15th.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038">
                <a:tc>
                  <a:txBody>
                    <a:bodyPr/>
                    <a:lstStyle/>
                    <a:p>
                      <a:pPr marL="889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30-Sep-2015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CMC</a:t>
                      </a:r>
                      <a:r>
                        <a:rPr sz="14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MHA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- update the slide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sz="1400" spc="-2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info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26034">
                        <a:lnSpc>
                          <a:spcPts val="168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NHA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- to update the slide on</a:t>
                      </a:r>
                      <a:r>
                        <a:rPr sz="1400" spc="-1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architecture, 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process flow and</a:t>
                      </a:r>
                      <a:r>
                        <a:rPr sz="1400" spc="-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RACI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Ruswati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400" spc="-8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share the info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CHRO</a:t>
                      </a:r>
                      <a:r>
                        <a:rPr sz="1400" spc="-7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7-Oct-2015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NHA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- to check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 Suzani /</a:t>
                      </a:r>
                      <a:r>
                        <a:rPr sz="1400" spc="-19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Rohana on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CHRO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availability after</a:t>
                      </a:r>
                      <a:r>
                        <a:rPr sz="1400" spc="-15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7-Oct-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272948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8295" y="62484"/>
            <a:ext cx="574548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62484"/>
            <a:ext cx="328879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5491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 Agile </a:t>
            </a:r>
            <a:r>
              <a:rPr dirty="0"/>
              <a:t>– Sample </a:t>
            </a:r>
            <a:r>
              <a:rPr spc="-5" dirty="0"/>
              <a:t>Decision</a:t>
            </a:r>
            <a:r>
              <a:rPr spc="-65" dirty="0"/>
              <a:t> </a:t>
            </a:r>
            <a:r>
              <a:rPr dirty="0"/>
              <a:t>Log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6998" y="1289050"/>
          <a:ext cx="8993504" cy="4800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526">
                <a:tc gridSpan="4"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Owner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Raised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23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14-Aug-2015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Change of form</a:t>
                      </a:r>
                      <a:r>
                        <a:rPr sz="1400" spc="-8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listing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13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14-Aug-2015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Dashboard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showcase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GD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before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mid</a:t>
                      </a:r>
                      <a:r>
                        <a:rPr sz="1400" spc="-16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MNA/ST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08-Sep-2015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5"/>
                        </a:lnSpc>
                      </a:pPr>
                      <a:r>
                        <a:rPr sz="1400" spc="-8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present to GD by</a:t>
                      </a:r>
                      <a:r>
                        <a:rPr sz="14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October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MNA/ST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08-Sep-2015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5"/>
                        </a:lnSpc>
                      </a:pPr>
                      <a:r>
                        <a:rPr sz="1400" spc="-8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release to production by October</a:t>
                      </a:r>
                      <a:r>
                        <a:rPr sz="1400" spc="-1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MNA/NHA/SM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30-Sep-2015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5"/>
                        </a:lnSpc>
                      </a:pPr>
                      <a:r>
                        <a:rPr sz="1400" spc="-8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present to </a:t>
                      </a: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CHRO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400" spc="-3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7-Oct-2015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MNA/NHA/SM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23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172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272948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8295" y="62484"/>
            <a:ext cx="574548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62484"/>
            <a:ext cx="384505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604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 Agile </a:t>
            </a:r>
            <a:r>
              <a:rPr dirty="0"/>
              <a:t>– Sample Commitment</a:t>
            </a:r>
            <a:r>
              <a:rPr spc="-110" dirty="0"/>
              <a:t> </a:t>
            </a:r>
            <a:r>
              <a:rPr dirty="0"/>
              <a:t>Log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5462" y="611886"/>
          <a:ext cx="11051538" cy="5800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4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931">
                <a:tc gridSpan="7"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Commitments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marL="9969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Raised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16965" algn="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marR="3175" algn="r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14/08/2015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1</a:t>
                      </a:r>
                      <a:r>
                        <a:rPr sz="1600" spc="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Demonstration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MNA, NHA,</a:t>
                      </a:r>
                      <a:r>
                        <a:rPr sz="1600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04">
                <a:tc>
                  <a:txBody>
                    <a:bodyPr/>
                    <a:lstStyle/>
                    <a:p>
                      <a:pPr marR="3175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14/08/2015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Release to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Staging/Test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Released on 28/08/2015.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Delay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week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marR="3175" algn="r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28/08/2015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1 - Bug Fix and</a:t>
                      </a:r>
                      <a:r>
                        <a:rPr sz="1600" spc="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Update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" marR="59118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changes based on comment  during demo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1094105" algn="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Completed on</a:t>
                      </a:r>
                      <a:r>
                        <a:rPr sz="1600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time.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291">
                <a:tc>
                  <a:txBody>
                    <a:bodyPr/>
                    <a:lstStyle/>
                    <a:p>
                      <a:pPr marR="3175" algn="r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28/08/2015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1 - Demonstration to</a:t>
                      </a:r>
                      <a:r>
                        <a:rPr sz="1600" spc="7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MNA, NHA,</a:t>
                      </a:r>
                      <a:r>
                        <a:rPr sz="1600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Demo to Pn Ruswati and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Rohana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08/09/2015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6838">
                <a:tc>
                  <a:txBody>
                    <a:bodyPr/>
                    <a:lstStyle/>
                    <a:p>
                      <a:pPr marR="3175" algn="r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08/09/2015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Iteration 1 - Demonstration to</a:t>
                      </a:r>
                      <a:r>
                        <a:rPr sz="1600" spc="7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HCD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GD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MNA, NHA,</a:t>
                      </a:r>
                      <a:r>
                        <a:rPr sz="1600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Plan to execute on</a:t>
                      </a:r>
                      <a:r>
                        <a:rPr sz="1600" spc="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03/10/2015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 marR="135255">
                        <a:lnSpc>
                          <a:spcPct val="100000"/>
                        </a:lnSpc>
                      </a:pPr>
                      <a:r>
                        <a:rPr sz="1600" spc="-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check 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Pn Suzani on 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7- 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Oct-2015 as CHRO not  available until the date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(Hajj)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8674">
                <a:tc>
                  <a:txBody>
                    <a:bodyPr/>
                    <a:lstStyle/>
                    <a:p>
                      <a:pPr marR="3175" algn="r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08/09/2015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Release Server to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Plan to complete by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15-Oct-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 marR="22352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30-Sep-2015: Presented In  CMC - Plan to release on 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13- 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Oct-2015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47">
                <a:tc>
                  <a:txBody>
                    <a:bodyPr/>
                    <a:lstStyle/>
                    <a:p>
                      <a:pPr marR="3175" algn="r">
                        <a:lnSpc>
                          <a:spcPts val="184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447">
                <a:tc>
                  <a:txBody>
                    <a:bodyPr/>
                    <a:lstStyle/>
                    <a:p>
                      <a:pPr marR="3175" algn="r">
                        <a:lnSpc>
                          <a:spcPts val="184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272948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8295" y="62484"/>
            <a:ext cx="574548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62484"/>
            <a:ext cx="2711196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4912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 Agile </a:t>
            </a:r>
            <a:r>
              <a:rPr dirty="0"/>
              <a:t>– Sample </a:t>
            </a:r>
            <a:r>
              <a:rPr spc="-5" dirty="0"/>
              <a:t>Risk</a:t>
            </a:r>
            <a:r>
              <a:rPr spc="-95" dirty="0"/>
              <a:t> </a:t>
            </a:r>
            <a:r>
              <a:rPr dirty="0"/>
              <a:t>Log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4062" y="1212850"/>
          <a:ext cx="11048999" cy="453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7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572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572">
                <a:tc>
                  <a:txBody>
                    <a:bodyPr/>
                    <a:lstStyle/>
                    <a:p>
                      <a:pPr marL="27749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Raised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Severity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596">
                <a:tc>
                  <a:txBody>
                    <a:bodyPr/>
                    <a:lstStyle/>
                    <a:p>
                      <a:pPr marL="269875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04-Sep-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r>
                        <a:rPr sz="16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Delay of go-live</a:t>
                      </a:r>
                      <a:r>
                        <a:rPr sz="1600" spc="-4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Work with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Infra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5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MNA,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805">
                <a:tc>
                  <a:txBody>
                    <a:bodyPr/>
                    <a:lstStyle/>
                    <a:p>
                      <a:pPr marL="269875">
                        <a:lnSpc>
                          <a:spcPts val="183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21-Sep-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SSL not</a:t>
                      </a:r>
                      <a:r>
                        <a:rPr sz="1600" spc="-7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Delay of go-live</a:t>
                      </a:r>
                      <a:r>
                        <a:rPr sz="1600" spc="-4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external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39"/>
                        </a:lnSpc>
                      </a:pP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Work with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Infra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5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MNA,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NHA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3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WIP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15">
                <a:tc>
                  <a:txBody>
                    <a:bodyPr/>
                    <a:lstStyle/>
                    <a:p>
                      <a:pPr marL="269875">
                        <a:lnSpc>
                          <a:spcPts val="184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475" y="762000"/>
            <a:ext cx="5638800" cy="2735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6476" y="957072"/>
            <a:ext cx="2961640" cy="381000"/>
          </a:xfrm>
          <a:custGeom>
            <a:avLst/>
            <a:gdLst/>
            <a:ahLst/>
            <a:cxnLst/>
            <a:rect l="l" t="t" r="r" b="b"/>
            <a:pathLst>
              <a:path w="2961640" h="381000">
                <a:moveTo>
                  <a:pt x="0" y="381000"/>
                </a:moveTo>
                <a:lnTo>
                  <a:pt x="2961131" y="381000"/>
                </a:lnTo>
                <a:lnTo>
                  <a:pt x="296113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" y="62484"/>
            <a:ext cx="743712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24" y="62484"/>
            <a:ext cx="330403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1171" y="62484"/>
            <a:ext cx="574548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9584" y="62484"/>
            <a:ext cx="3525012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663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/>
              <a:t>1	Project </a:t>
            </a:r>
            <a:r>
              <a:rPr spc="-5" dirty="0"/>
              <a:t>Management </a:t>
            </a:r>
            <a:r>
              <a:rPr dirty="0"/>
              <a:t>– </a:t>
            </a:r>
            <a:r>
              <a:rPr spc="-5" dirty="0"/>
              <a:t>The </a:t>
            </a:r>
            <a:r>
              <a:rPr spc="-10" dirty="0"/>
              <a:t>Traditional</a:t>
            </a:r>
            <a:r>
              <a:rPr spc="-85" dirty="0"/>
              <a:t> </a:t>
            </a:r>
            <a:r>
              <a:rPr dirty="0"/>
              <a:t>Method</a:t>
            </a:r>
          </a:p>
        </p:txBody>
      </p:sp>
      <p:sp>
        <p:nvSpPr>
          <p:cNvPr id="9" name="object 9"/>
          <p:cNvSpPr/>
          <p:nvPr/>
        </p:nvSpPr>
        <p:spPr>
          <a:xfrm>
            <a:off x="6190488" y="3886198"/>
            <a:ext cx="5715000" cy="2848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6" y="3852671"/>
            <a:ext cx="5946648" cy="3005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7876" y="2772155"/>
            <a:ext cx="4902708" cy="3474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6080" y="1295400"/>
            <a:ext cx="5123687" cy="2496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6080" y="1295400"/>
            <a:ext cx="2562225" cy="381000"/>
          </a:xfrm>
          <a:custGeom>
            <a:avLst/>
            <a:gdLst/>
            <a:ahLst/>
            <a:cxnLst/>
            <a:rect l="l" t="t" r="r" b="b"/>
            <a:pathLst>
              <a:path w="2562225" h="381000">
                <a:moveTo>
                  <a:pt x="0" y="381000"/>
                </a:moveTo>
                <a:lnTo>
                  <a:pt x="2561844" y="381000"/>
                </a:lnTo>
                <a:lnTo>
                  <a:pt x="2561844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676" y="609600"/>
            <a:ext cx="113538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6" y="62484"/>
            <a:ext cx="2729484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8295" y="62484"/>
            <a:ext cx="574548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1279" y="62484"/>
            <a:ext cx="3691128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5893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5	</a:t>
            </a:r>
            <a:r>
              <a:rPr spc="-5" dirty="0"/>
              <a:t>Applying Agile </a:t>
            </a:r>
            <a:r>
              <a:rPr dirty="0"/>
              <a:t>– Sample Project</a:t>
            </a:r>
            <a:r>
              <a:rPr spc="-155" dirty="0"/>
              <a:t> </a:t>
            </a:r>
            <a:r>
              <a:rPr spc="-15" dirty="0"/>
              <a:t>Timeline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919"/>
            <a:ext cx="11811000" cy="6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4" y="891746"/>
            <a:ext cx="11682416" cy="50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1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743712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524" y="62484"/>
            <a:ext cx="3304032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62484"/>
            <a:ext cx="574548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9584" y="62484"/>
            <a:ext cx="4539996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7646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/>
              <a:t>1	Project </a:t>
            </a:r>
            <a:r>
              <a:rPr spc="-5" dirty="0"/>
              <a:t>Management </a:t>
            </a:r>
            <a:r>
              <a:rPr dirty="0"/>
              <a:t>– </a:t>
            </a:r>
            <a:r>
              <a:rPr spc="-5" dirty="0"/>
              <a:t>The Not </a:t>
            </a:r>
            <a:r>
              <a:rPr dirty="0"/>
              <a:t>So </a:t>
            </a:r>
            <a:r>
              <a:rPr spc="-10" dirty="0"/>
              <a:t>Traditional</a:t>
            </a:r>
            <a:r>
              <a:rPr spc="-80" dirty="0"/>
              <a:t> </a:t>
            </a:r>
            <a:r>
              <a:rPr dirty="0"/>
              <a:t>Method</a:t>
            </a:r>
          </a:p>
        </p:txBody>
      </p:sp>
      <p:sp>
        <p:nvSpPr>
          <p:cNvPr id="7" name="object 7"/>
          <p:cNvSpPr/>
          <p:nvPr/>
        </p:nvSpPr>
        <p:spPr>
          <a:xfrm>
            <a:off x="1065275" y="652272"/>
            <a:ext cx="9525000" cy="582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6646874"/>
            <a:ext cx="10210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35353"/>
                </a:solidFill>
                <a:latin typeface="Arial"/>
                <a:cs typeface="Arial"/>
              </a:rPr>
              <a:t>Source: Jack 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Grabovski </a:t>
            </a:r>
            <a:r>
              <a:rPr sz="900" spc="-10" dirty="0">
                <a:solidFill>
                  <a:srgbClr val="535353"/>
                </a:solidFill>
                <a:latin typeface="Arial"/>
                <a:cs typeface="Arial"/>
              </a:rPr>
              <a:t>(MyMG) </a:t>
            </a:r>
            <a:r>
              <a:rPr sz="900" dirty="0">
                <a:solidFill>
                  <a:srgbClr val="535353"/>
                </a:solidFill>
                <a:latin typeface="Arial"/>
                <a:cs typeface="Arial"/>
              </a:rPr>
              <a:t>– 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Lean Thinking </a:t>
            </a:r>
            <a:r>
              <a:rPr sz="900" dirty="0">
                <a:solidFill>
                  <a:srgbClr val="535353"/>
                </a:solidFill>
                <a:latin typeface="Arial"/>
                <a:cs typeface="Arial"/>
              </a:rPr>
              <a:t>Project 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Management in </a:t>
            </a:r>
            <a:r>
              <a:rPr sz="900" dirty="0">
                <a:solidFill>
                  <a:srgbClr val="535353"/>
                </a:solidFill>
                <a:latin typeface="Arial"/>
                <a:cs typeface="Arial"/>
              </a:rPr>
              <a:t>Six Sigma 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and Agile Models</a:t>
            </a:r>
            <a:r>
              <a:rPr sz="900" spc="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9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7"/>
              </a:rPr>
              <a:t>http://www.mymanagementguide.com/lean-thinking-project-management-six-sigma-agile-models/</a:t>
            </a:r>
            <a:r>
              <a:rPr sz="9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743712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524" y="62484"/>
            <a:ext cx="3304032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62484"/>
            <a:ext cx="574548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9584" y="62484"/>
            <a:ext cx="3525012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663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dirty="0"/>
              <a:t>1	Project </a:t>
            </a:r>
            <a:r>
              <a:rPr spc="-5" dirty="0"/>
              <a:t>Management </a:t>
            </a:r>
            <a:r>
              <a:rPr dirty="0"/>
              <a:t>– </a:t>
            </a:r>
            <a:r>
              <a:rPr spc="-5" dirty="0"/>
              <a:t>The </a:t>
            </a:r>
            <a:r>
              <a:rPr spc="-10" dirty="0"/>
              <a:t>Traditional</a:t>
            </a:r>
            <a:r>
              <a:rPr spc="-85" dirty="0"/>
              <a:t> </a:t>
            </a:r>
            <a:r>
              <a:rPr dirty="0"/>
              <a:t>Method</a:t>
            </a:r>
          </a:p>
        </p:txBody>
      </p:sp>
      <p:sp>
        <p:nvSpPr>
          <p:cNvPr id="7" name="object 7"/>
          <p:cNvSpPr/>
          <p:nvPr/>
        </p:nvSpPr>
        <p:spPr>
          <a:xfrm>
            <a:off x="4387596" y="2005583"/>
            <a:ext cx="3413759" cy="3412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18709" y="2995676"/>
            <a:ext cx="2352675" cy="13557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065" marR="5080" indent="1905" algn="ctr">
              <a:lnSpc>
                <a:spcPct val="86300"/>
              </a:lnSpc>
              <a:spcBef>
                <a:spcPts val="630"/>
              </a:spcBef>
            </a:pPr>
            <a:r>
              <a:rPr sz="3200" b="1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535353"/>
                </a:solidFill>
                <a:latin typeface="Arial"/>
                <a:cs typeface="Arial"/>
              </a:rPr>
              <a:t>issues  </a:t>
            </a:r>
            <a:r>
              <a:rPr sz="3200" b="1" dirty="0">
                <a:solidFill>
                  <a:srgbClr val="535353"/>
                </a:solidFill>
                <a:latin typeface="Arial"/>
                <a:cs typeface="Arial"/>
              </a:rPr>
              <a:t>faced  (some of</a:t>
            </a:r>
            <a:r>
              <a:rPr sz="3200" b="1" spc="-10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35353"/>
                </a:solidFill>
                <a:latin typeface="Arial"/>
                <a:cs typeface="Arial"/>
              </a:rPr>
              <a:t>it):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2103" y="638555"/>
            <a:ext cx="2903220" cy="1709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065" y="1172718"/>
            <a:ext cx="1736089" cy="59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ts val="224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Longer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know the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9104" y="2855976"/>
            <a:ext cx="2903220" cy="1711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52715" y="3128263"/>
            <a:ext cx="202120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5"/>
              </a:spcBef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  <a:p>
            <a:pPr marL="628650" marR="241935" indent="-382905">
              <a:lnSpc>
                <a:spcPts val="206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obsolete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46685">
              <a:lnSpc>
                <a:spcPts val="207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2103" y="5074918"/>
            <a:ext cx="2903220" cy="17099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99634" y="5477662"/>
            <a:ext cx="1793875" cy="857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5080" algn="ctr">
              <a:lnSpc>
                <a:spcPct val="86300"/>
              </a:lnSpc>
              <a:spcBef>
                <a:spcPts val="434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visibility  of the  deliverables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75104" y="2855976"/>
            <a:ext cx="2903220" cy="1711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3632" y="3259582"/>
            <a:ext cx="1564640" cy="857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5080" indent="3175" algn="ctr">
              <a:lnSpc>
                <a:spcPct val="86200"/>
              </a:lnSpc>
              <a:spcBef>
                <a:spcPts val="43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Missing /  incorrect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user  requirements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170840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216" y="62484"/>
            <a:ext cx="574547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62484"/>
            <a:ext cx="158953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2766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2	AGILE – </a:t>
            </a:r>
            <a:r>
              <a:rPr spc="-5" dirty="0"/>
              <a:t>What</a:t>
            </a:r>
            <a:r>
              <a:rPr spc="-105" dirty="0"/>
              <a:t> </a:t>
            </a:r>
            <a:r>
              <a:rPr spc="-5" dirty="0"/>
              <a:t>is?</a:t>
            </a:r>
          </a:p>
        </p:txBody>
      </p:sp>
      <p:sp>
        <p:nvSpPr>
          <p:cNvPr id="6" name="object 6"/>
          <p:cNvSpPr/>
          <p:nvPr/>
        </p:nvSpPr>
        <p:spPr>
          <a:xfrm>
            <a:off x="297179" y="3604259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59" y="3646932"/>
            <a:ext cx="989076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59" y="3646932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30" h="165100">
                <a:moveTo>
                  <a:pt x="0" y="164592"/>
                </a:moveTo>
                <a:lnTo>
                  <a:pt x="231813" y="0"/>
                </a:lnTo>
                <a:lnTo>
                  <a:pt x="989076" y="0"/>
                </a:lnTo>
                <a:lnTo>
                  <a:pt x="757262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4167" y="3604259"/>
            <a:ext cx="1124712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2747" y="3646932"/>
            <a:ext cx="987552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2747" y="3646932"/>
            <a:ext cx="988060" cy="165100"/>
          </a:xfrm>
          <a:custGeom>
            <a:avLst/>
            <a:gdLst/>
            <a:ahLst/>
            <a:cxnLst/>
            <a:rect l="l" t="t" r="r" b="b"/>
            <a:pathLst>
              <a:path w="988060" h="165100">
                <a:moveTo>
                  <a:pt x="0" y="164592"/>
                </a:moveTo>
                <a:lnTo>
                  <a:pt x="231775" y="0"/>
                </a:lnTo>
                <a:lnTo>
                  <a:pt x="987552" y="0"/>
                </a:lnTo>
                <a:lnTo>
                  <a:pt x="755777" y="164592"/>
                </a:lnTo>
                <a:lnTo>
                  <a:pt x="0" y="164592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9632" y="3604259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8211" y="3646932"/>
            <a:ext cx="989076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8211" y="3646932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6620" y="3604259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5200" y="3646932"/>
            <a:ext cx="989076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5200" y="3646932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2084" y="3604259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0664" y="3646932"/>
            <a:ext cx="989076" cy="164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0664" y="3646932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9071" y="3604259"/>
            <a:ext cx="1126235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7652" y="3646932"/>
            <a:ext cx="989076" cy="164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7652" y="3646932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5956" y="3630167"/>
            <a:ext cx="3246120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4535" y="3672840"/>
            <a:ext cx="3108960" cy="1127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4535" y="3672840"/>
            <a:ext cx="3108960" cy="113030"/>
          </a:xfrm>
          <a:custGeom>
            <a:avLst/>
            <a:gdLst/>
            <a:ahLst/>
            <a:cxnLst/>
            <a:rect l="l" t="t" r="r" b="b"/>
            <a:pathLst>
              <a:path w="3108959" h="113029">
                <a:moveTo>
                  <a:pt x="0" y="112776"/>
                </a:moveTo>
                <a:lnTo>
                  <a:pt x="158877" y="0"/>
                </a:lnTo>
                <a:lnTo>
                  <a:pt x="3108960" y="0"/>
                </a:lnTo>
                <a:lnTo>
                  <a:pt x="2950083" y="112776"/>
                </a:lnTo>
                <a:lnTo>
                  <a:pt x="0" y="112776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179" y="4492752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59" y="4535423"/>
            <a:ext cx="989076" cy="164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59" y="4535423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30" h="165100">
                <a:moveTo>
                  <a:pt x="0" y="164592"/>
                </a:moveTo>
                <a:lnTo>
                  <a:pt x="231813" y="0"/>
                </a:lnTo>
                <a:lnTo>
                  <a:pt x="989076" y="0"/>
                </a:lnTo>
                <a:lnTo>
                  <a:pt x="757262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4167" y="4492752"/>
            <a:ext cx="112471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2747" y="4535423"/>
            <a:ext cx="987552" cy="164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2747" y="4535423"/>
            <a:ext cx="988060" cy="165100"/>
          </a:xfrm>
          <a:custGeom>
            <a:avLst/>
            <a:gdLst/>
            <a:ahLst/>
            <a:cxnLst/>
            <a:rect l="l" t="t" r="r" b="b"/>
            <a:pathLst>
              <a:path w="988060" h="165100">
                <a:moveTo>
                  <a:pt x="0" y="164592"/>
                </a:moveTo>
                <a:lnTo>
                  <a:pt x="231775" y="0"/>
                </a:lnTo>
                <a:lnTo>
                  <a:pt x="987552" y="0"/>
                </a:lnTo>
                <a:lnTo>
                  <a:pt x="755777" y="164592"/>
                </a:lnTo>
                <a:lnTo>
                  <a:pt x="0" y="164592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9632" y="4492752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8211" y="4535423"/>
            <a:ext cx="989076" cy="1645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58211" y="4535423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36620" y="4492752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5200" y="4535423"/>
            <a:ext cx="989076" cy="1645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5200" y="4535423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2084" y="4492752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0664" y="4535423"/>
            <a:ext cx="989076" cy="1645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50664" y="4535423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9071" y="4492752"/>
            <a:ext cx="1126235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97652" y="4535423"/>
            <a:ext cx="989076" cy="164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97652" y="4535423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5956" y="4517135"/>
            <a:ext cx="3246120" cy="2377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74535" y="4559808"/>
            <a:ext cx="3108960" cy="114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74535" y="4559808"/>
            <a:ext cx="3108960" cy="114300"/>
          </a:xfrm>
          <a:custGeom>
            <a:avLst/>
            <a:gdLst/>
            <a:ahLst/>
            <a:cxnLst/>
            <a:rect l="l" t="t" r="r" b="b"/>
            <a:pathLst>
              <a:path w="3108959" h="114300">
                <a:moveTo>
                  <a:pt x="0" y="114300"/>
                </a:moveTo>
                <a:lnTo>
                  <a:pt x="161036" y="0"/>
                </a:lnTo>
                <a:lnTo>
                  <a:pt x="3108960" y="0"/>
                </a:lnTo>
                <a:lnTo>
                  <a:pt x="2947924" y="114300"/>
                </a:lnTo>
                <a:lnTo>
                  <a:pt x="0" y="114300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179" y="5381244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759" y="5423915"/>
            <a:ext cx="989076" cy="1645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759" y="5423915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30" h="165100">
                <a:moveTo>
                  <a:pt x="0" y="164592"/>
                </a:moveTo>
                <a:lnTo>
                  <a:pt x="231813" y="0"/>
                </a:lnTo>
                <a:lnTo>
                  <a:pt x="989076" y="0"/>
                </a:lnTo>
                <a:lnTo>
                  <a:pt x="757262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4167" y="5381244"/>
            <a:ext cx="112471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12747" y="5423915"/>
            <a:ext cx="987552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2747" y="5423915"/>
            <a:ext cx="988060" cy="165100"/>
          </a:xfrm>
          <a:custGeom>
            <a:avLst/>
            <a:gdLst/>
            <a:ahLst/>
            <a:cxnLst/>
            <a:rect l="l" t="t" r="r" b="b"/>
            <a:pathLst>
              <a:path w="988060" h="165100">
                <a:moveTo>
                  <a:pt x="0" y="164592"/>
                </a:moveTo>
                <a:lnTo>
                  <a:pt x="231775" y="0"/>
                </a:lnTo>
                <a:lnTo>
                  <a:pt x="987552" y="0"/>
                </a:lnTo>
                <a:lnTo>
                  <a:pt x="755777" y="164592"/>
                </a:lnTo>
                <a:lnTo>
                  <a:pt x="0" y="164592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89632" y="5381244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8211" y="5423915"/>
            <a:ext cx="989076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8211" y="5423915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6620" y="5381244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5200" y="5423915"/>
            <a:ext cx="989076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05200" y="5423915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82084" y="5381244"/>
            <a:ext cx="11262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0664" y="5423915"/>
            <a:ext cx="989076" cy="164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50664" y="5423915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071" y="5381244"/>
            <a:ext cx="1126235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7652" y="5423915"/>
            <a:ext cx="989076" cy="164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97652" y="5423915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2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2"/>
                </a:lnTo>
                <a:lnTo>
                  <a:pt x="0" y="164592"/>
                </a:lnTo>
                <a:close/>
              </a:path>
            </a:pathLst>
          </a:custGeom>
          <a:ln w="6095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05956" y="5405628"/>
            <a:ext cx="3246120" cy="2377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74535" y="5448300"/>
            <a:ext cx="3108960" cy="114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74535" y="5448300"/>
            <a:ext cx="3108960" cy="114300"/>
          </a:xfrm>
          <a:custGeom>
            <a:avLst/>
            <a:gdLst/>
            <a:ahLst/>
            <a:cxnLst/>
            <a:rect l="l" t="t" r="r" b="b"/>
            <a:pathLst>
              <a:path w="3108959" h="114300">
                <a:moveTo>
                  <a:pt x="0" y="114300"/>
                </a:moveTo>
                <a:lnTo>
                  <a:pt x="161036" y="0"/>
                </a:lnTo>
                <a:lnTo>
                  <a:pt x="3108960" y="0"/>
                </a:lnTo>
                <a:lnTo>
                  <a:pt x="2947924" y="114300"/>
                </a:lnTo>
                <a:lnTo>
                  <a:pt x="0" y="114300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29259" y="3249625"/>
            <a:ext cx="10488930" cy="299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4640" algn="l"/>
              </a:tabLst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It is a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project management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with high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quality control</a:t>
            </a:r>
            <a:r>
              <a:rPr sz="2000" b="1" spc="-114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management.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35353"/>
              </a:buClr>
              <a:buFont typeface="Arial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294640" indent="-282575">
              <a:lnSpc>
                <a:spcPts val="2240"/>
              </a:lnSpc>
              <a:buAutoNum type="arabicPeriod"/>
              <a:tabLst>
                <a:tab pos="295275" algn="l"/>
              </a:tabLst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Implies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leadership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philosophy but at the same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support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team </a:t>
            </a:r>
            <a:r>
              <a:rPr sz="2000" b="1" spc="5" dirty="0">
                <a:solidFill>
                  <a:srgbClr val="535353"/>
                </a:solidFill>
                <a:latin typeface="Arial"/>
                <a:cs typeface="Arial"/>
              </a:rPr>
              <a:t>work</a:t>
            </a:r>
            <a:r>
              <a:rPr sz="2000" spc="5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self</a:t>
            </a:r>
            <a:r>
              <a:rPr sz="2000" b="1" spc="-1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control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organization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35353"/>
                </a:solidFill>
                <a:latin typeface="Arial"/>
                <a:cs typeface="Arial"/>
              </a:rPr>
              <a:t>accountability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1370965">
              <a:lnSpc>
                <a:spcPts val="2080"/>
              </a:lnSpc>
              <a:buAutoNum type="arabicPeriod" startAt="3"/>
              <a:tabLst>
                <a:tab pos="281305" algn="l"/>
              </a:tabLst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A set of engineering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best practices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that allow </a:t>
            </a:r>
            <a:r>
              <a:rPr sz="2000" spc="-5" dirty="0">
                <a:solidFill>
                  <a:srgbClr val="535353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rapid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delivery of</a:t>
            </a:r>
            <a:r>
              <a:rPr sz="2000" spc="-204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high-quality  product/project.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35353"/>
              </a:buClr>
              <a:buFont typeface="Arial"/>
              <a:buAutoNum type="arabicPeriod" startAt="3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AutoNum type="arabicPeriod" startAt="3"/>
            </a:pPr>
            <a:endParaRPr sz="175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buAutoNum type="arabicPeriod" startAt="3"/>
              <a:tabLst>
                <a:tab pos="281305" algn="l"/>
              </a:tabLst>
            </a:pP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business framework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that align development with business/customer/company</a:t>
            </a:r>
            <a:r>
              <a:rPr sz="2000" spc="-2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353"/>
                </a:solidFill>
                <a:latin typeface="Arial"/>
                <a:cs typeface="Arial"/>
              </a:rPr>
              <a:t>envision.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7179" y="6268211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59" y="6310884"/>
            <a:ext cx="989076" cy="164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59" y="6310884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30" h="165100">
                <a:moveTo>
                  <a:pt x="0" y="164591"/>
                </a:moveTo>
                <a:lnTo>
                  <a:pt x="231813" y="0"/>
                </a:lnTo>
                <a:lnTo>
                  <a:pt x="989076" y="0"/>
                </a:lnTo>
                <a:lnTo>
                  <a:pt x="757262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44167" y="6268211"/>
            <a:ext cx="1124712" cy="288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12747" y="6310884"/>
            <a:ext cx="987552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12747" y="6310884"/>
            <a:ext cx="988060" cy="165100"/>
          </a:xfrm>
          <a:custGeom>
            <a:avLst/>
            <a:gdLst/>
            <a:ahLst/>
            <a:cxnLst/>
            <a:rect l="l" t="t" r="r" b="b"/>
            <a:pathLst>
              <a:path w="988060" h="165100">
                <a:moveTo>
                  <a:pt x="0" y="164591"/>
                </a:moveTo>
                <a:lnTo>
                  <a:pt x="231775" y="0"/>
                </a:lnTo>
                <a:lnTo>
                  <a:pt x="987552" y="0"/>
                </a:lnTo>
                <a:lnTo>
                  <a:pt x="755777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89632" y="6268211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58211" y="6310884"/>
            <a:ext cx="989076" cy="164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58211" y="6310884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1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36620" y="6268211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05200" y="6310884"/>
            <a:ext cx="989076" cy="164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05200" y="6310884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1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82084" y="6268211"/>
            <a:ext cx="1126236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50664" y="6310884"/>
            <a:ext cx="989076" cy="1645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50664" y="6310884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1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29071" y="6268211"/>
            <a:ext cx="1126235" cy="288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97652" y="6310884"/>
            <a:ext cx="989076" cy="1645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97652" y="6310884"/>
            <a:ext cx="989330" cy="165100"/>
          </a:xfrm>
          <a:custGeom>
            <a:avLst/>
            <a:gdLst/>
            <a:ahLst/>
            <a:cxnLst/>
            <a:rect l="l" t="t" r="r" b="b"/>
            <a:pathLst>
              <a:path w="989329" h="165100">
                <a:moveTo>
                  <a:pt x="0" y="164591"/>
                </a:moveTo>
                <a:lnTo>
                  <a:pt x="231775" y="0"/>
                </a:lnTo>
                <a:lnTo>
                  <a:pt x="989076" y="0"/>
                </a:lnTo>
                <a:lnTo>
                  <a:pt x="757301" y="164591"/>
                </a:lnTo>
                <a:lnTo>
                  <a:pt x="0" y="164591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05956" y="6294120"/>
            <a:ext cx="3246120" cy="2377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74535" y="6336791"/>
            <a:ext cx="3108960" cy="114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74535" y="6336791"/>
            <a:ext cx="3108960" cy="114300"/>
          </a:xfrm>
          <a:custGeom>
            <a:avLst/>
            <a:gdLst/>
            <a:ahLst/>
            <a:cxnLst/>
            <a:rect l="l" t="t" r="r" b="b"/>
            <a:pathLst>
              <a:path w="3108959" h="114300">
                <a:moveTo>
                  <a:pt x="0" y="114300"/>
                </a:moveTo>
                <a:lnTo>
                  <a:pt x="161036" y="0"/>
                </a:lnTo>
                <a:lnTo>
                  <a:pt x="3108960" y="0"/>
                </a:lnTo>
                <a:lnTo>
                  <a:pt x="2947924" y="114300"/>
                </a:lnTo>
                <a:lnTo>
                  <a:pt x="0" y="114300"/>
                </a:lnTo>
                <a:close/>
              </a:path>
            </a:pathLst>
          </a:custGeom>
          <a:ln w="6096">
            <a:solidFill>
              <a:srgbClr val="40B9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0436" y="762000"/>
            <a:ext cx="5334000" cy="23911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695433" y="6658762"/>
            <a:ext cx="2214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535353"/>
                </a:solidFill>
                <a:latin typeface="Arial"/>
                <a:cs typeface="Arial"/>
              </a:rPr>
              <a:t>Images </a:t>
            </a:r>
            <a:r>
              <a:rPr sz="900" i="1" dirty="0">
                <a:solidFill>
                  <a:srgbClr val="535353"/>
                </a:solidFill>
                <a:latin typeface="Arial"/>
                <a:cs typeface="Arial"/>
              </a:rPr>
              <a:t>courtesy Dilbert(R) </a:t>
            </a:r>
            <a:r>
              <a:rPr sz="900" i="1" spc="-5" dirty="0">
                <a:solidFill>
                  <a:srgbClr val="535353"/>
                </a:solidFill>
                <a:latin typeface="Arial"/>
                <a:cs typeface="Arial"/>
              </a:rPr>
              <a:t>by </a:t>
            </a:r>
            <a:r>
              <a:rPr sz="900" i="1" dirty="0">
                <a:solidFill>
                  <a:srgbClr val="535353"/>
                </a:solidFill>
                <a:latin typeface="Arial"/>
                <a:cs typeface="Arial"/>
              </a:rPr>
              <a:t>Scott</a:t>
            </a:r>
            <a:r>
              <a:rPr sz="900" i="1" spc="-10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535353"/>
                </a:solidFill>
                <a:latin typeface="Arial"/>
                <a:cs typeface="Arial"/>
              </a:rPr>
              <a:t>Adams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2484"/>
            <a:ext cx="1708404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216" y="62484"/>
            <a:ext cx="574547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62484"/>
            <a:ext cx="158953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2766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2	AGILE – </a:t>
            </a:r>
            <a:r>
              <a:rPr spc="-5" dirty="0"/>
              <a:t>What</a:t>
            </a:r>
            <a:r>
              <a:rPr spc="-105" dirty="0"/>
              <a:t> </a:t>
            </a:r>
            <a:r>
              <a:rPr spc="-5" dirty="0"/>
              <a:t>is?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7126" y="1593850"/>
          <a:ext cx="8465819" cy="395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Planning</a:t>
                      </a:r>
                      <a:r>
                        <a:rPr sz="1800" spc="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Scale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Long-term </a:t>
                      </a:r>
                      <a:r>
                        <a:rPr sz="18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(&gt;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months)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Short (3 </a:t>
                      </a:r>
                      <a:r>
                        <a:rPr sz="18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months)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591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Interaction </a:t>
                      </a: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between 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customer and</a:t>
                      </a:r>
                      <a:r>
                        <a:rPr sz="1800" spc="-4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project  team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Frequent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9067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between 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specifications</a:t>
                      </a:r>
                      <a:r>
                        <a:rPr sz="1800" spc="-3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and  implementation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8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discover issues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Project schedule</a:t>
                      </a:r>
                      <a:r>
                        <a:rPr sz="1800" spc="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2095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respond</a:t>
                      </a:r>
                      <a:r>
                        <a:rPr sz="1800" spc="-3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quickly  </a:t>
                      </a:r>
                      <a:r>
                        <a:rPr sz="180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change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973070" y="1017778"/>
            <a:ext cx="607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Agile versus </a:t>
            </a:r>
            <a:r>
              <a:rPr sz="2400" spc="-10" dirty="0">
                <a:solidFill>
                  <a:srgbClr val="535353"/>
                </a:solidFill>
                <a:latin typeface="Arial"/>
                <a:cs typeface="Arial"/>
              </a:rPr>
              <a:t>Traditional </a:t>
            </a:r>
            <a:r>
              <a:rPr sz="2400" dirty="0">
                <a:solidFill>
                  <a:srgbClr val="535353"/>
                </a:solidFill>
                <a:latin typeface="Arial"/>
                <a:cs typeface="Arial"/>
              </a:rPr>
              <a:t>Project</a:t>
            </a:r>
            <a:r>
              <a:rPr sz="2400" spc="-5" dirty="0">
                <a:solidFill>
                  <a:srgbClr val="535353"/>
                </a:solidFill>
                <a:latin typeface="Arial"/>
                <a:cs typeface="Arial"/>
              </a:rPr>
              <a:t> Management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675" y="838200"/>
            <a:ext cx="9525000" cy="538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7" y="62484"/>
            <a:ext cx="6521196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0008" y="62484"/>
            <a:ext cx="574547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7752" y="62484"/>
            <a:ext cx="3895344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987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3	AGILE Project Management Process </a:t>
            </a:r>
            <a:r>
              <a:rPr spc="-5" dirty="0"/>
              <a:t>Flow </a:t>
            </a:r>
            <a:r>
              <a:rPr dirty="0"/>
              <a:t>– </a:t>
            </a:r>
            <a:r>
              <a:rPr spc="-5" dirty="0"/>
              <a:t>Adapting </a:t>
            </a:r>
            <a:r>
              <a:rPr dirty="0"/>
              <a:t>the </a:t>
            </a:r>
            <a:r>
              <a:rPr spc="-5" dirty="0"/>
              <a:t>process</a:t>
            </a:r>
            <a:r>
              <a:rPr spc="-145" dirty="0"/>
              <a:t> </a:t>
            </a:r>
            <a:r>
              <a:rPr dirty="0"/>
              <a:t>flow</a:t>
            </a:r>
          </a:p>
        </p:txBody>
      </p:sp>
      <p:sp>
        <p:nvSpPr>
          <p:cNvPr id="7" name="object 7"/>
          <p:cNvSpPr/>
          <p:nvPr/>
        </p:nvSpPr>
        <p:spPr>
          <a:xfrm>
            <a:off x="30480" y="6618731"/>
            <a:ext cx="6431280" cy="231775"/>
          </a:xfrm>
          <a:custGeom>
            <a:avLst/>
            <a:gdLst/>
            <a:ahLst/>
            <a:cxnLst/>
            <a:rect l="l" t="t" r="r" b="b"/>
            <a:pathLst>
              <a:path w="6431280" h="231775">
                <a:moveTo>
                  <a:pt x="0" y="231648"/>
                </a:moveTo>
                <a:lnTo>
                  <a:pt x="6431280" y="231648"/>
                </a:lnTo>
                <a:lnTo>
                  <a:pt x="6431280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610" y="6635292"/>
            <a:ext cx="553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Source: Zen Ex Machina – </a:t>
            </a:r>
            <a:r>
              <a:rPr sz="1000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Blog (</a:t>
            </a:r>
            <a:r>
              <a:rPr sz="10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6"/>
              </a:rPr>
              <a:t>https://zenexmachina.wordpress.com/category/agile/page/2/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7" y="62484"/>
            <a:ext cx="6521196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60008" y="62484"/>
            <a:ext cx="574547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7752" y="62484"/>
            <a:ext cx="3895344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987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3	AGILE Project Management Process </a:t>
            </a:r>
            <a:r>
              <a:rPr spc="-5" dirty="0"/>
              <a:t>Flow </a:t>
            </a:r>
            <a:r>
              <a:rPr dirty="0"/>
              <a:t>– </a:t>
            </a:r>
            <a:r>
              <a:rPr spc="-5" dirty="0"/>
              <a:t>Adapting </a:t>
            </a:r>
            <a:r>
              <a:rPr dirty="0"/>
              <a:t>the </a:t>
            </a:r>
            <a:r>
              <a:rPr spc="-5" dirty="0"/>
              <a:t>process</a:t>
            </a:r>
            <a:r>
              <a:rPr spc="-145" dirty="0"/>
              <a:t> </a:t>
            </a:r>
            <a:r>
              <a:rPr dirty="0"/>
              <a:t>flow</a:t>
            </a:r>
          </a:p>
        </p:txBody>
      </p:sp>
      <p:sp>
        <p:nvSpPr>
          <p:cNvPr id="6" name="object 6"/>
          <p:cNvSpPr/>
          <p:nvPr/>
        </p:nvSpPr>
        <p:spPr>
          <a:xfrm>
            <a:off x="1217675" y="553212"/>
            <a:ext cx="9525000" cy="6006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523" y="6627875"/>
            <a:ext cx="9665335" cy="230504"/>
          </a:xfrm>
          <a:custGeom>
            <a:avLst/>
            <a:gdLst/>
            <a:ahLst/>
            <a:cxnLst/>
            <a:rect l="l" t="t" r="r" b="b"/>
            <a:pathLst>
              <a:path w="9665335" h="230504">
                <a:moveTo>
                  <a:pt x="0" y="230124"/>
                </a:moveTo>
                <a:lnTo>
                  <a:pt x="9665208" y="230124"/>
                </a:lnTo>
                <a:lnTo>
                  <a:pt x="9665208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215" y="6643217"/>
            <a:ext cx="8450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Source: Ian Mitchel - Scrum Alliance</a:t>
            </a:r>
            <a:r>
              <a:rPr sz="1000" spc="1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1000" u="sng" spc="-5" dirty="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6"/>
              </a:rPr>
              <a:t>https://www.scrumalliance.org/community/articles/2013/june/the-kanban-sandwich-a-bite-size-recipe-for-agile-w</a:t>
            </a:r>
            <a:r>
              <a:rPr sz="1000" spc="-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75" y="609600"/>
            <a:ext cx="946404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96" y="62484"/>
            <a:ext cx="1708404" cy="67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216" y="62484"/>
            <a:ext cx="5218176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0008" y="62484"/>
            <a:ext cx="574547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7752" y="62484"/>
            <a:ext cx="2301240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995" y="140919"/>
            <a:ext cx="8277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/>
              <a:t>3	AGILE Project </a:t>
            </a:r>
            <a:r>
              <a:rPr spc="-5" dirty="0"/>
              <a:t>Management Process Flow </a:t>
            </a:r>
            <a:r>
              <a:rPr dirty="0"/>
              <a:t>– </a:t>
            </a:r>
            <a:r>
              <a:rPr spc="-5" dirty="0"/>
              <a:t>Actor and</a:t>
            </a:r>
            <a:r>
              <a:rPr spc="-105" dirty="0"/>
              <a:t> </a:t>
            </a:r>
            <a:r>
              <a:rPr dirty="0"/>
              <a:t>role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0284" y="6432905"/>
            <a:ext cx="5768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5353"/>
                </a:solidFill>
                <a:latin typeface="Arial"/>
                <a:cs typeface="Arial"/>
              </a:rPr>
              <a:t>* This is </a:t>
            </a:r>
            <a:r>
              <a:rPr sz="1800" spc="-5" dirty="0">
                <a:solidFill>
                  <a:srgbClr val="535353"/>
                </a:solidFill>
                <a:latin typeface="Arial"/>
                <a:cs typeface="Arial"/>
              </a:rPr>
              <a:t>basic role </a:t>
            </a:r>
            <a:r>
              <a:rPr sz="1800" dirty="0">
                <a:solidFill>
                  <a:srgbClr val="535353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535353"/>
                </a:solidFill>
                <a:latin typeface="Arial"/>
                <a:cs typeface="Arial"/>
              </a:rPr>
              <a:t>recommended </a:t>
            </a:r>
            <a:r>
              <a:rPr sz="1800" dirty="0">
                <a:solidFill>
                  <a:srgbClr val="535353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35353"/>
                </a:solidFill>
                <a:latin typeface="Arial"/>
                <a:cs typeface="Arial"/>
              </a:rPr>
              <a:t>Agile</a:t>
            </a:r>
            <a:r>
              <a:rPr sz="1800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Arial"/>
                <a:cs typeface="Arial"/>
              </a:rPr>
              <a:t>practitioner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1011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1 Project Management – Why and What</vt:lpstr>
      <vt:lpstr>1 Project Management – The Traditional Method</vt:lpstr>
      <vt:lpstr>1 Project Management – The Not So Traditional Method</vt:lpstr>
      <vt:lpstr>1 Project Management – The Traditional Method</vt:lpstr>
      <vt:lpstr>2 AGILE – What is?</vt:lpstr>
      <vt:lpstr>2 AGILE – What is?</vt:lpstr>
      <vt:lpstr>3 AGILE Project Management Process Flow – Adapting the process flow</vt:lpstr>
      <vt:lpstr>3 AGILE Project Management Process Flow – Adapting the process flow</vt:lpstr>
      <vt:lpstr>3 AGILE Project Management Process Flow – Actor and role</vt:lpstr>
      <vt:lpstr>4 Transition from Traditional to Agile</vt:lpstr>
      <vt:lpstr>4 Transition from Traditional to Agile</vt:lpstr>
      <vt:lpstr>4 Transition from Traditional to Agile</vt:lpstr>
      <vt:lpstr>5 Applying Agile</vt:lpstr>
      <vt:lpstr>PowerPoint Presentation</vt:lpstr>
      <vt:lpstr>PowerPoint Presentation</vt:lpstr>
      <vt:lpstr>5 Applying Agile – Sample Meeting Notes</vt:lpstr>
      <vt:lpstr>5 Applying Agile – Sample Decision Log</vt:lpstr>
      <vt:lpstr>5 Applying Agile – Sample Commitment Log</vt:lpstr>
      <vt:lpstr>5 Applying Agile – Sample Risk Log</vt:lpstr>
      <vt:lpstr>5 Applying Agile – Sample Project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GOPILAL SAHU</cp:lastModifiedBy>
  <cp:revision>8</cp:revision>
  <dcterms:created xsi:type="dcterms:W3CDTF">2020-07-21T04:47:21Z</dcterms:created>
  <dcterms:modified xsi:type="dcterms:W3CDTF">2020-12-22T06:21:24Z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