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46575"/>
            <a:ext cx="9144000" cy="301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57200"/>
            <a:ext cx="4267200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196" y="2028906"/>
            <a:ext cx="8077606" cy="177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28800" y="1066800"/>
            <a:ext cx="5486400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714999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2999"/>
                </a:lnTo>
                <a:lnTo>
                  <a:pt x="9144000" y="1142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867400"/>
            <a:ext cx="9144000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6564"/>
            <a:ext cx="9144000" cy="821690"/>
          </a:xfrm>
          <a:custGeom>
            <a:avLst/>
            <a:gdLst/>
            <a:ahLst/>
            <a:cxnLst/>
            <a:rect l="l" t="t" r="r" b="b"/>
            <a:pathLst>
              <a:path w="9144000" h="821690">
                <a:moveTo>
                  <a:pt x="9144000" y="0"/>
                </a:moveTo>
                <a:lnTo>
                  <a:pt x="0" y="0"/>
                </a:lnTo>
                <a:lnTo>
                  <a:pt x="0" y="821436"/>
                </a:lnTo>
                <a:lnTo>
                  <a:pt x="9144000" y="821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52386"/>
            <a:ext cx="9144000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00800" y="6216396"/>
            <a:ext cx="1524000" cy="487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98907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1650"/>
                </a:lnTo>
              </a:path>
            </a:pathLst>
          </a:custGeom>
          <a:ln w="12192">
            <a:solidFill>
              <a:srgbClr val="93C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25297"/>
            <a:ext cx="80721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16774"/>
            <a:ext cx="8072119" cy="2300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774"/>
            <a:ext cx="6305550" cy="1423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E78649"/>
                </a:solidFill>
                <a:latin typeface="Calibri"/>
                <a:cs typeface="Calibri"/>
              </a:rPr>
              <a:t>2 </a:t>
            </a: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levels </a:t>
            </a:r>
            <a:r>
              <a:rPr sz="2800" spc="-5" dirty="0">
                <a:solidFill>
                  <a:srgbClr val="E78649"/>
                </a:solidFill>
                <a:latin typeface="Calibri"/>
                <a:cs typeface="Calibri"/>
              </a:rPr>
              <a:t>of </a:t>
            </a:r>
            <a:r>
              <a:rPr sz="2800" spc="-75" dirty="0">
                <a:solidFill>
                  <a:srgbClr val="E78649"/>
                </a:solidFill>
                <a:latin typeface="Calibri"/>
                <a:cs typeface="Calibri"/>
              </a:rPr>
              <a:t>Test </a:t>
            </a:r>
            <a:r>
              <a:rPr sz="2800" spc="-25" dirty="0">
                <a:solidFill>
                  <a:srgbClr val="E78649"/>
                </a:solidFill>
                <a:latin typeface="Calibri"/>
                <a:cs typeface="Calibri"/>
              </a:rPr>
              <a:t>First</a:t>
            </a:r>
            <a:r>
              <a:rPr sz="2800" spc="114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E78649"/>
                </a:solidFill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TDD </a:t>
            </a:r>
            <a:r>
              <a:rPr sz="2400" spc="-50" dirty="0">
                <a:solidFill>
                  <a:srgbClr val="7E7E7E"/>
                </a:solidFill>
                <a:latin typeface="Calibri"/>
                <a:cs typeface="Calibri"/>
              </a:rPr>
              <a:t>(Test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Driven</a:t>
            </a:r>
            <a:r>
              <a:rPr sz="24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Development)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solidFill>
                  <a:srgbClr val="7E7E7E"/>
                </a:solidFill>
                <a:latin typeface="Calibri"/>
                <a:cs typeface="Calibri"/>
              </a:rPr>
              <a:t>ATDD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(Acceptance </a:t>
            </a:r>
            <a:r>
              <a:rPr sz="2400" spc="-65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Driven</a:t>
            </a:r>
            <a:r>
              <a:rPr sz="2400" spc="8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Development)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1555" y="4797552"/>
            <a:ext cx="314325" cy="715010"/>
            <a:chOff x="1781555" y="4797552"/>
            <a:chExt cx="314325" cy="715010"/>
          </a:xfrm>
        </p:grpSpPr>
        <p:sp>
          <p:nvSpPr>
            <p:cNvPr id="3" name="object 3"/>
            <p:cNvSpPr/>
            <p:nvPr/>
          </p:nvSpPr>
          <p:spPr>
            <a:xfrm>
              <a:off x="1786127" y="4802124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228600" y="0"/>
                  </a:moveTo>
                  <a:lnTo>
                    <a:pt x="76200" y="0"/>
                  </a:lnTo>
                  <a:lnTo>
                    <a:pt x="76200" y="553212"/>
                  </a:lnTo>
                  <a:lnTo>
                    <a:pt x="0" y="553212"/>
                  </a:lnTo>
                  <a:lnTo>
                    <a:pt x="152400" y="705612"/>
                  </a:lnTo>
                  <a:lnTo>
                    <a:pt x="304800" y="553212"/>
                  </a:lnTo>
                  <a:lnTo>
                    <a:pt x="228600" y="5532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6127" y="4802124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0" y="553212"/>
                  </a:moveTo>
                  <a:lnTo>
                    <a:pt x="76200" y="553212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553212"/>
                  </a:lnTo>
                  <a:lnTo>
                    <a:pt x="304800" y="553212"/>
                  </a:lnTo>
                  <a:lnTo>
                    <a:pt x="152400" y="705612"/>
                  </a:lnTo>
                  <a:lnTo>
                    <a:pt x="0" y="553212"/>
                  </a:lnTo>
                  <a:close/>
                </a:path>
              </a:pathLst>
            </a:custGeom>
            <a:ln w="9144">
              <a:solidFill>
                <a:srgbClr val="8BA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67839" y="2072639"/>
            <a:ext cx="327660" cy="2117090"/>
            <a:chOff x="1767839" y="2072639"/>
            <a:chExt cx="327660" cy="2117090"/>
          </a:xfrm>
        </p:grpSpPr>
        <p:sp>
          <p:nvSpPr>
            <p:cNvPr id="6" name="object 6"/>
            <p:cNvSpPr/>
            <p:nvPr/>
          </p:nvSpPr>
          <p:spPr>
            <a:xfrm>
              <a:off x="1772411" y="2077211"/>
              <a:ext cx="304800" cy="707390"/>
            </a:xfrm>
            <a:custGeom>
              <a:avLst/>
              <a:gdLst/>
              <a:ahLst/>
              <a:cxnLst/>
              <a:rect l="l" t="t" r="r" b="b"/>
              <a:pathLst>
                <a:path w="304800" h="707389">
                  <a:moveTo>
                    <a:pt x="228600" y="0"/>
                  </a:moveTo>
                  <a:lnTo>
                    <a:pt x="76200" y="0"/>
                  </a:lnTo>
                  <a:lnTo>
                    <a:pt x="76200" y="554736"/>
                  </a:lnTo>
                  <a:lnTo>
                    <a:pt x="0" y="554736"/>
                  </a:lnTo>
                  <a:lnTo>
                    <a:pt x="152400" y="707136"/>
                  </a:lnTo>
                  <a:lnTo>
                    <a:pt x="304800" y="554736"/>
                  </a:lnTo>
                  <a:lnTo>
                    <a:pt x="228600" y="55473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2411" y="2077211"/>
              <a:ext cx="304800" cy="707390"/>
            </a:xfrm>
            <a:custGeom>
              <a:avLst/>
              <a:gdLst/>
              <a:ahLst/>
              <a:cxnLst/>
              <a:rect l="l" t="t" r="r" b="b"/>
              <a:pathLst>
                <a:path w="304800" h="707389">
                  <a:moveTo>
                    <a:pt x="0" y="554736"/>
                  </a:moveTo>
                  <a:lnTo>
                    <a:pt x="76200" y="554736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554736"/>
                  </a:lnTo>
                  <a:lnTo>
                    <a:pt x="304800" y="554736"/>
                  </a:lnTo>
                  <a:lnTo>
                    <a:pt x="152400" y="707136"/>
                  </a:lnTo>
                  <a:lnTo>
                    <a:pt x="0" y="554736"/>
                  </a:lnTo>
                  <a:close/>
                </a:path>
              </a:pathLst>
            </a:custGeom>
            <a:ln w="9144">
              <a:solidFill>
                <a:srgbClr val="8BA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8507" y="2784347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228600" y="0"/>
                  </a:moveTo>
                  <a:lnTo>
                    <a:pt x="76200" y="0"/>
                  </a:lnTo>
                  <a:lnTo>
                    <a:pt x="76200" y="553212"/>
                  </a:lnTo>
                  <a:lnTo>
                    <a:pt x="0" y="553212"/>
                  </a:lnTo>
                  <a:lnTo>
                    <a:pt x="152400" y="705612"/>
                  </a:lnTo>
                  <a:lnTo>
                    <a:pt x="304800" y="553212"/>
                  </a:lnTo>
                  <a:lnTo>
                    <a:pt x="228600" y="5532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8507" y="2784347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0" y="553212"/>
                  </a:moveTo>
                  <a:lnTo>
                    <a:pt x="76200" y="553212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553212"/>
                  </a:lnTo>
                  <a:lnTo>
                    <a:pt x="304800" y="553212"/>
                  </a:lnTo>
                  <a:lnTo>
                    <a:pt x="152400" y="705612"/>
                  </a:lnTo>
                  <a:lnTo>
                    <a:pt x="0" y="553212"/>
                  </a:lnTo>
                  <a:close/>
                </a:path>
              </a:pathLst>
            </a:custGeom>
            <a:ln w="9144">
              <a:solidFill>
                <a:srgbClr val="8BA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127" y="3479291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228600" y="0"/>
                  </a:moveTo>
                  <a:lnTo>
                    <a:pt x="76200" y="0"/>
                  </a:lnTo>
                  <a:lnTo>
                    <a:pt x="76200" y="553212"/>
                  </a:lnTo>
                  <a:lnTo>
                    <a:pt x="0" y="553212"/>
                  </a:lnTo>
                  <a:lnTo>
                    <a:pt x="152400" y="705612"/>
                  </a:lnTo>
                  <a:lnTo>
                    <a:pt x="304800" y="553212"/>
                  </a:lnTo>
                  <a:lnTo>
                    <a:pt x="228600" y="5532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6127" y="3479291"/>
              <a:ext cx="304800" cy="706120"/>
            </a:xfrm>
            <a:custGeom>
              <a:avLst/>
              <a:gdLst/>
              <a:ahLst/>
              <a:cxnLst/>
              <a:rect l="l" t="t" r="r" b="b"/>
              <a:pathLst>
                <a:path w="304800" h="706120">
                  <a:moveTo>
                    <a:pt x="0" y="553212"/>
                  </a:moveTo>
                  <a:lnTo>
                    <a:pt x="76200" y="553212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553212"/>
                  </a:lnTo>
                  <a:lnTo>
                    <a:pt x="304800" y="553212"/>
                  </a:lnTo>
                  <a:lnTo>
                    <a:pt x="152400" y="705612"/>
                  </a:lnTo>
                  <a:lnTo>
                    <a:pt x="0" y="553212"/>
                  </a:lnTo>
                  <a:close/>
                </a:path>
              </a:pathLst>
            </a:custGeom>
            <a:ln w="9144">
              <a:solidFill>
                <a:srgbClr val="8BA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562600" y="1752600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13716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71600" y="457200"/>
                </a:lnTo>
                <a:lnTo>
                  <a:pt x="1401240" y="451205"/>
                </a:lnTo>
                <a:lnTo>
                  <a:pt x="1425463" y="434863"/>
                </a:lnTo>
                <a:lnTo>
                  <a:pt x="1441805" y="410640"/>
                </a:lnTo>
                <a:lnTo>
                  <a:pt x="1447800" y="381000"/>
                </a:lnTo>
                <a:lnTo>
                  <a:pt x="1447800" y="76200"/>
                </a:lnTo>
                <a:lnTo>
                  <a:pt x="1441805" y="46559"/>
                </a:lnTo>
                <a:lnTo>
                  <a:pt x="1425463" y="22336"/>
                </a:lnTo>
                <a:lnTo>
                  <a:pt x="1401240" y="5994"/>
                </a:lnTo>
                <a:lnTo>
                  <a:pt x="1371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1534" y="1743201"/>
            <a:ext cx="978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failing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2221992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13716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71600" y="457200"/>
                </a:lnTo>
                <a:lnTo>
                  <a:pt x="1401240" y="451205"/>
                </a:lnTo>
                <a:lnTo>
                  <a:pt x="1425463" y="434863"/>
                </a:lnTo>
                <a:lnTo>
                  <a:pt x="1441805" y="410640"/>
                </a:lnTo>
                <a:lnTo>
                  <a:pt x="1447800" y="381000"/>
                </a:lnTo>
                <a:lnTo>
                  <a:pt x="1447800" y="76200"/>
                </a:lnTo>
                <a:lnTo>
                  <a:pt x="1441805" y="46559"/>
                </a:lnTo>
                <a:lnTo>
                  <a:pt x="1425463" y="22336"/>
                </a:lnTo>
                <a:lnTo>
                  <a:pt x="1401240" y="5994"/>
                </a:lnTo>
                <a:lnTo>
                  <a:pt x="1371600" y="0"/>
                </a:lnTo>
                <a:close/>
              </a:path>
            </a:pathLst>
          </a:custGeom>
          <a:solidFill>
            <a:srgbClr val="79A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85815" y="2212975"/>
            <a:ext cx="10242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2600" y="2703576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13716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71600" y="457200"/>
                </a:lnTo>
                <a:lnTo>
                  <a:pt x="1401240" y="451205"/>
                </a:lnTo>
                <a:lnTo>
                  <a:pt x="1425463" y="434863"/>
                </a:lnTo>
                <a:lnTo>
                  <a:pt x="1441805" y="410640"/>
                </a:lnTo>
                <a:lnTo>
                  <a:pt x="1447800" y="381000"/>
                </a:lnTo>
                <a:lnTo>
                  <a:pt x="1447800" y="76200"/>
                </a:lnTo>
                <a:lnTo>
                  <a:pt x="1441805" y="46559"/>
                </a:lnTo>
                <a:lnTo>
                  <a:pt x="1425463" y="22336"/>
                </a:lnTo>
                <a:lnTo>
                  <a:pt x="1401240" y="5994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5959" y="2801493"/>
            <a:ext cx="633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2900" y="1719072"/>
            <a:ext cx="1638300" cy="1485900"/>
          </a:xfrm>
          <a:custGeom>
            <a:avLst/>
            <a:gdLst/>
            <a:ahLst/>
            <a:cxnLst/>
            <a:rect l="l" t="t" r="r" b="b"/>
            <a:pathLst>
              <a:path w="1638300" h="1485900">
                <a:moveTo>
                  <a:pt x="1390650" y="0"/>
                </a:moveTo>
                <a:lnTo>
                  <a:pt x="247650" y="0"/>
                </a:ln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0" y="1238250"/>
                </a:lnTo>
                <a:lnTo>
                  <a:pt x="5031" y="1288161"/>
                </a:lnTo>
                <a:lnTo>
                  <a:pt x="19460" y="1334648"/>
                </a:lnTo>
                <a:lnTo>
                  <a:pt x="42293" y="1376715"/>
                </a:lnTo>
                <a:lnTo>
                  <a:pt x="72532" y="1413367"/>
                </a:lnTo>
                <a:lnTo>
                  <a:pt x="109184" y="1443606"/>
                </a:lnTo>
                <a:lnTo>
                  <a:pt x="151251" y="1466439"/>
                </a:lnTo>
                <a:lnTo>
                  <a:pt x="197738" y="1480868"/>
                </a:lnTo>
                <a:lnTo>
                  <a:pt x="247650" y="1485900"/>
                </a:lnTo>
                <a:lnTo>
                  <a:pt x="1390650" y="1485900"/>
                </a:lnTo>
                <a:lnTo>
                  <a:pt x="1440561" y="1480868"/>
                </a:lnTo>
                <a:lnTo>
                  <a:pt x="1487048" y="1466439"/>
                </a:lnTo>
                <a:lnTo>
                  <a:pt x="1529115" y="1443606"/>
                </a:lnTo>
                <a:lnTo>
                  <a:pt x="1565767" y="1413367"/>
                </a:lnTo>
                <a:lnTo>
                  <a:pt x="1596006" y="1376715"/>
                </a:lnTo>
                <a:lnTo>
                  <a:pt x="1618839" y="1334648"/>
                </a:lnTo>
                <a:lnTo>
                  <a:pt x="1633268" y="1288161"/>
                </a:lnTo>
                <a:lnTo>
                  <a:pt x="1638300" y="1238250"/>
                </a:lnTo>
                <a:lnTo>
                  <a:pt x="1638300" y="247650"/>
                </a:lnTo>
                <a:lnTo>
                  <a:pt x="1633268" y="197738"/>
                </a:lnTo>
                <a:lnTo>
                  <a:pt x="1618839" y="151251"/>
                </a:lnTo>
                <a:lnTo>
                  <a:pt x="1596006" y="109184"/>
                </a:lnTo>
                <a:lnTo>
                  <a:pt x="1565767" y="72532"/>
                </a:lnTo>
                <a:lnTo>
                  <a:pt x="1529115" y="42293"/>
                </a:lnTo>
                <a:lnTo>
                  <a:pt x="1487048" y="19460"/>
                </a:lnTo>
                <a:lnTo>
                  <a:pt x="1440561" y="5031"/>
                </a:lnTo>
                <a:lnTo>
                  <a:pt x="1390650" y="0"/>
                </a:lnTo>
                <a:close/>
              </a:path>
            </a:pathLst>
          </a:custGeom>
          <a:solidFill>
            <a:srgbClr val="90A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05427" y="2330957"/>
            <a:ext cx="1333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1043939" y="3156204"/>
            <a:ext cx="1704339" cy="466725"/>
            <a:chOff x="1043939" y="3156204"/>
            <a:chExt cx="1704339" cy="466725"/>
          </a:xfrm>
        </p:grpSpPr>
        <p:sp>
          <p:nvSpPr>
            <p:cNvPr id="22" name="object 22"/>
            <p:cNvSpPr/>
            <p:nvPr/>
          </p:nvSpPr>
          <p:spPr>
            <a:xfrm>
              <a:off x="1048511" y="3160776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1618488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1618488" y="457200"/>
                  </a:lnTo>
                  <a:lnTo>
                    <a:pt x="1648128" y="451205"/>
                  </a:lnTo>
                  <a:lnTo>
                    <a:pt x="1672351" y="434863"/>
                  </a:lnTo>
                  <a:lnTo>
                    <a:pt x="1688693" y="410640"/>
                  </a:lnTo>
                  <a:lnTo>
                    <a:pt x="1694688" y="381000"/>
                  </a:lnTo>
                  <a:lnTo>
                    <a:pt x="1694688" y="76200"/>
                  </a:lnTo>
                  <a:lnTo>
                    <a:pt x="1688693" y="46559"/>
                  </a:lnTo>
                  <a:lnTo>
                    <a:pt x="1672351" y="22336"/>
                  </a:lnTo>
                  <a:lnTo>
                    <a:pt x="1648128" y="5994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8511" y="3160776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1618488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8" y="76200"/>
                  </a:lnTo>
                  <a:lnTo>
                    <a:pt x="1694688" y="381000"/>
                  </a:lnTo>
                  <a:lnTo>
                    <a:pt x="1688693" y="410640"/>
                  </a:lnTo>
                  <a:lnTo>
                    <a:pt x="1672351" y="434863"/>
                  </a:lnTo>
                  <a:lnTo>
                    <a:pt x="1648128" y="451205"/>
                  </a:lnTo>
                  <a:lnTo>
                    <a:pt x="1618488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01521" y="3152013"/>
            <a:ext cx="7874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Convert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 </a:t>
            </a:r>
            <a:r>
              <a:rPr sz="1400" spc="-5" dirty="0">
                <a:latin typeface="Calibri"/>
                <a:cs typeface="Calibri"/>
              </a:rPr>
              <a:t>Scenarios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9400" y="3915155"/>
            <a:ext cx="1447800" cy="927100"/>
            <a:chOff x="2819400" y="3915155"/>
            <a:chExt cx="1447800" cy="927100"/>
          </a:xfrm>
        </p:grpSpPr>
        <p:sp>
          <p:nvSpPr>
            <p:cNvPr id="26" name="object 26"/>
            <p:cNvSpPr/>
            <p:nvPr/>
          </p:nvSpPr>
          <p:spPr>
            <a:xfrm>
              <a:off x="2819400" y="3915155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1371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371600" y="457200"/>
                  </a:lnTo>
                  <a:lnTo>
                    <a:pt x="1401240" y="451205"/>
                  </a:lnTo>
                  <a:lnTo>
                    <a:pt x="1425463" y="434863"/>
                  </a:lnTo>
                  <a:lnTo>
                    <a:pt x="1441805" y="410640"/>
                  </a:lnTo>
                  <a:lnTo>
                    <a:pt x="1447800" y="381000"/>
                  </a:lnTo>
                  <a:lnTo>
                    <a:pt x="1447800" y="76200"/>
                  </a:lnTo>
                  <a:lnTo>
                    <a:pt x="1441805" y="46559"/>
                  </a:lnTo>
                  <a:lnTo>
                    <a:pt x="1425463" y="22336"/>
                  </a:lnTo>
                  <a:lnTo>
                    <a:pt x="1401240" y="599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9400" y="4384547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1371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371600" y="457200"/>
                  </a:lnTo>
                  <a:lnTo>
                    <a:pt x="1401240" y="451205"/>
                  </a:lnTo>
                  <a:lnTo>
                    <a:pt x="1425463" y="434863"/>
                  </a:lnTo>
                  <a:lnTo>
                    <a:pt x="1441805" y="410640"/>
                  </a:lnTo>
                  <a:lnTo>
                    <a:pt x="1447800" y="381000"/>
                  </a:lnTo>
                  <a:lnTo>
                    <a:pt x="1447800" y="76200"/>
                  </a:lnTo>
                  <a:lnTo>
                    <a:pt x="1441805" y="46559"/>
                  </a:lnTo>
                  <a:lnTo>
                    <a:pt x="1425463" y="22336"/>
                  </a:lnTo>
                  <a:lnTo>
                    <a:pt x="1401240" y="599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9A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77388" y="3905758"/>
            <a:ext cx="1189355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185" algn="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failing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Acceptance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3500" y="3902964"/>
            <a:ext cx="1638300" cy="939165"/>
          </a:xfrm>
          <a:custGeom>
            <a:avLst/>
            <a:gdLst/>
            <a:ahLst/>
            <a:cxnLst/>
            <a:rect l="l" t="t" r="r" b="b"/>
            <a:pathLst>
              <a:path w="1638300" h="939164">
                <a:moveTo>
                  <a:pt x="1481836" y="0"/>
                </a:moveTo>
                <a:lnTo>
                  <a:pt x="156463" y="0"/>
                </a:lnTo>
                <a:lnTo>
                  <a:pt x="107029" y="7981"/>
                </a:lnTo>
                <a:lnTo>
                  <a:pt x="64081" y="30203"/>
                </a:lnTo>
                <a:lnTo>
                  <a:pt x="30203" y="64081"/>
                </a:lnTo>
                <a:lnTo>
                  <a:pt x="7981" y="107029"/>
                </a:lnTo>
                <a:lnTo>
                  <a:pt x="0" y="156463"/>
                </a:lnTo>
                <a:lnTo>
                  <a:pt x="0" y="782319"/>
                </a:lnTo>
                <a:lnTo>
                  <a:pt x="7981" y="831754"/>
                </a:lnTo>
                <a:lnTo>
                  <a:pt x="30203" y="874702"/>
                </a:lnTo>
                <a:lnTo>
                  <a:pt x="64081" y="908580"/>
                </a:lnTo>
                <a:lnTo>
                  <a:pt x="107029" y="930802"/>
                </a:lnTo>
                <a:lnTo>
                  <a:pt x="156463" y="938784"/>
                </a:lnTo>
                <a:lnTo>
                  <a:pt x="1481836" y="938784"/>
                </a:lnTo>
                <a:lnTo>
                  <a:pt x="1531270" y="930802"/>
                </a:lnTo>
                <a:lnTo>
                  <a:pt x="1574218" y="908580"/>
                </a:lnTo>
                <a:lnTo>
                  <a:pt x="1608096" y="874702"/>
                </a:lnTo>
                <a:lnTo>
                  <a:pt x="1630318" y="831754"/>
                </a:lnTo>
                <a:lnTo>
                  <a:pt x="1638300" y="782319"/>
                </a:lnTo>
                <a:lnTo>
                  <a:pt x="1638300" y="156463"/>
                </a:lnTo>
                <a:lnTo>
                  <a:pt x="1630318" y="107029"/>
                </a:lnTo>
                <a:lnTo>
                  <a:pt x="1608096" y="64081"/>
                </a:lnTo>
                <a:lnTo>
                  <a:pt x="1574218" y="30203"/>
                </a:lnTo>
                <a:lnTo>
                  <a:pt x="1531270" y="7981"/>
                </a:lnTo>
                <a:lnTo>
                  <a:pt x="14818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01266" y="4241038"/>
            <a:ext cx="1302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511" y="2499360"/>
            <a:ext cx="1694814" cy="457200"/>
          </a:xfrm>
          <a:custGeom>
            <a:avLst/>
            <a:gdLst/>
            <a:ahLst/>
            <a:cxnLst/>
            <a:rect l="l" t="t" r="r" b="b"/>
            <a:pathLst>
              <a:path w="1694814" h="457200">
                <a:moveTo>
                  <a:pt x="1618488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618488" y="457200"/>
                </a:lnTo>
                <a:lnTo>
                  <a:pt x="1648128" y="451205"/>
                </a:lnTo>
                <a:lnTo>
                  <a:pt x="1672351" y="434863"/>
                </a:lnTo>
                <a:lnTo>
                  <a:pt x="1688693" y="410640"/>
                </a:lnTo>
                <a:lnTo>
                  <a:pt x="1694688" y="381000"/>
                </a:lnTo>
                <a:lnTo>
                  <a:pt x="1694688" y="76200"/>
                </a:lnTo>
                <a:lnTo>
                  <a:pt x="1688693" y="46559"/>
                </a:lnTo>
                <a:lnTo>
                  <a:pt x="1672351" y="22336"/>
                </a:lnTo>
                <a:lnTo>
                  <a:pt x="1648128" y="5994"/>
                </a:lnTo>
                <a:lnTo>
                  <a:pt x="1618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043939" y="1833372"/>
            <a:ext cx="1704339" cy="466725"/>
            <a:chOff x="1043939" y="1833372"/>
            <a:chExt cx="1704339" cy="466725"/>
          </a:xfrm>
        </p:grpSpPr>
        <p:sp>
          <p:nvSpPr>
            <p:cNvPr id="33" name="object 33"/>
            <p:cNvSpPr/>
            <p:nvPr/>
          </p:nvSpPr>
          <p:spPr>
            <a:xfrm>
              <a:off x="1048511" y="1837944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1618488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1618488" y="457200"/>
                  </a:lnTo>
                  <a:lnTo>
                    <a:pt x="1648128" y="451205"/>
                  </a:lnTo>
                  <a:lnTo>
                    <a:pt x="1672351" y="434863"/>
                  </a:lnTo>
                  <a:lnTo>
                    <a:pt x="1688693" y="410640"/>
                  </a:lnTo>
                  <a:lnTo>
                    <a:pt x="1694688" y="381000"/>
                  </a:lnTo>
                  <a:lnTo>
                    <a:pt x="1694688" y="76200"/>
                  </a:lnTo>
                  <a:lnTo>
                    <a:pt x="1688693" y="46559"/>
                  </a:lnTo>
                  <a:lnTo>
                    <a:pt x="1672351" y="22336"/>
                  </a:lnTo>
                  <a:lnTo>
                    <a:pt x="1648128" y="5994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8511" y="1837944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1618488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8" y="76200"/>
                  </a:lnTo>
                  <a:lnTo>
                    <a:pt x="1694688" y="381000"/>
                  </a:lnTo>
                  <a:lnTo>
                    <a:pt x="1688693" y="410640"/>
                  </a:lnTo>
                  <a:lnTo>
                    <a:pt x="1672351" y="434863"/>
                  </a:lnTo>
                  <a:lnTo>
                    <a:pt x="1648128" y="451205"/>
                  </a:lnTo>
                  <a:lnTo>
                    <a:pt x="1618488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82349" y="2489707"/>
            <a:ext cx="16275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Capture</a:t>
            </a:r>
            <a:r>
              <a:rPr sz="1400" spc="-5" dirty="0">
                <a:latin typeface="Calibri"/>
                <a:cs typeface="Calibri"/>
              </a:rPr>
              <a:t> Acceptance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46100" algn="l"/>
                <a:tab pos="161417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Criteria	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8255" y="1263142"/>
            <a:ext cx="4104640" cy="91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80435" algn="l"/>
              </a:tabLst>
            </a:pPr>
            <a:r>
              <a:rPr sz="2800" spc="-220" dirty="0">
                <a:solidFill>
                  <a:srgbClr val="E7864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E78649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E78649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E78649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E78649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DD</a:t>
            </a:r>
            <a:endParaRPr sz="28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935"/>
              </a:spcBef>
            </a:pPr>
            <a:r>
              <a:rPr sz="1400" spc="-10" dirty="0">
                <a:latin typeface="Calibri"/>
                <a:cs typeface="Calibri"/>
              </a:rPr>
              <a:t>Create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Story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3939" y="5346191"/>
            <a:ext cx="1704339" cy="466725"/>
            <a:chOff x="1043939" y="5346191"/>
            <a:chExt cx="1704339" cy="466725"/>
          </a:xfrm>
        </p:grpSpPr>
        <p:sp>
          <p:nvSpPr>
            <p:cNvPr id="38" name="object 38"/>
            <p:cNvSpPr/>
            <p:nvPr/>
          </p:nvSpPr>
          <p:spPr>
            <a:xfrm>
              <a:off x="1048511" y="5350763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1618488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62"/>
                  </a:lnTo>
                  <a:lnTo>
                    <a:pt x="22317" y="434882"/>
                  </a:lnTo>
                  <a:lnTo>
                    <a:pt x="46537" y="451212"/>
                  </a:lnTo>
                  <a:lnTo>
                    <a:pt x="76200" y="457200"/>
                  </a:lnTo>
                  <a:lnTo>
                    <a:pt x="1618488" y="457200"/>
                  </a:lnTo>
                  <a:lnTo>
                    <a:pt x="1648128" y="451212"/>
                  </a:lnTo>
                  <a:lnTo>
                    <a:pt x="1672351" y="434882"/>
                  </a:lnTo>
                  <a:lnTo>
                    <a:pt x="1688693" y="410662"/>
                  </a:lnTo>
                  <a:lnTo>
                    <a:pt x="1694688" y="381000"/>
                  </a:lnTo>
                  <a:lnTo>
                    <a:pt x="1694688" y="76200"/>
                  </a:lnTo>
                  <a:lnTo>
                    <a:pt x="1688693" y="46559"/>
                  </a:lnTo>
                  <a:lnTo>
                    <a:pt x="1672351" y="22336"/>
                  </a:lnTo>
                  <a:lnTo>
                    <a:pt x="1648128" y="5994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8511" y="5350763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1618488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8" y="76200"/>
                  </a:lnTo>
                  <a:lnTo>
                    <a:pt x="1694688" y="381000"/>
                  </a:lnTo>
                  <a:lnTo>
                    <a:pt x="1688693" y="410662"/>
                  </a:lnTo>
                  <a:lnTo>
                    <a:pt x="1672351" y="434882"/>
                  </a:lnTo>
                  <a:lnTo>
                    <a:pt x="1648128" y="451212"/>
                  </a:lnTo>
                  <a:lnTo>
                    <a:pt x="1618488" y="457200"/>
                  </a:lnTo>
                  <a:lnTo>
                    <a:pt x="76200" y="457200"/>
                  </a:lnTo>
                  <a:lnTo>
                    <a:pt x="46537" y="451212"/>
                  </a:lnTo>
                  <a:lnTo>
                    <a:pt x="22317" y="434882"/>
                  </a:lnTo>
                  <a:lnTo>
                    <a:pt x="5987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15034" y="5342001"/>
            <a:ext cx="1362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Verifiable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Working  </a:t>
            </a:r>
            <a:r>
              <a:rPr sz="1400" spc="-5" dirty="0">
                <a:latin typeface="Calibri"/>
                <a:cs typeface="Calibri"/>
              </a:rPr>
              <a:t>Software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774"/>
            <a:ext cx="7849234" cy="43497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TDD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Developer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focused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–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Unit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Component</a:t>
            </a:r>
            <a:r>
              <a:rPr sz="24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solidFill>
                  <a:srgbClr val="7E7E7E"/>
                </a:solidFill>
                <a:latin typeface="Calibri"/>
                <a:cs typeface="Calibri"/>
              </a:rPr>
              <a:t>Validates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“building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code </a:t>
            </a:r>
            <a:r>
              <a:rPr sz="2400" spc="5" dirty="0">
                <a:solidFill>
                  <a:srgbClr val="7E7E7E"/>
                </a:solidFill>
                <a:latin typeface="Calibri"/>
                <a:cs typeface="Calibri"/>
              </a:rPr>
              <a:t>right”</a:t>
            </a:r>
            <a:endParaRPr sz="2400">
              <a:latin typeface="Calibri"/>
              <a:cs typeface="Calibri"/>
            </a:endParaRPr>
          </a:p>
          <a:p>
            <a:pPr marL="756285" marR="3111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“Encourages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simple designs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inspires software”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Kent 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Beck</a:t>
            </a:r>
            <a:endParaRPr sz="2400">
              <a:latin typeface="Calibri"/>
              <a:cs typeface="Calibri"/>
            </a:endParaRPr>
          </a:p>
          <a:p>
            <a:pPr marL="756285" marR="4635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Usually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tests code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isolation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(Dependency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Injection and  Mocking</a:t>
            </a:r>
            <a:r>
              <a:rPr sz="24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frameworks)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Enables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7E7E7E"/>
                </a:solidFill>
                <a:latin typeface="Calibri"/>
                <a:cs typeface="Calibri"/>
              </a:rPr>
              <a:t>take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small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steps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when writing</a:t>
            </a:r>
            <a:r>
              <a:rPr sz="24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Prevents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gold plated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774"/>
            <a:ext cx="7640955" cy="25241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TDD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General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Red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-&gt;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Green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-&gt;</a:t>
            </a:r>
            <a:r>
              <a:rPr sz="24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Refactor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failing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code </a:t>
            </a:r>
            <a:r>
              <a:rPr sz="2000" spc="-15" dirty="0">
                <a:latin typeface="Calibri"/>
                <a:cs typeface="Calibri"/>
              </a:rPr>
              <a:t>to make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5" dirty="0">
                <a:latin typeface="Calibri"/>
                <a:cs typeface="Calibri"/>
              </a:rPr>
              <a:t>Refactor </a:t>
            </a:r>
            <a:r>
              <a:rPr sz="2000" spc="-5" dirty="0">
                <a:latin typeface="Calibri"/>
                <a:cs typeface="Calibri"/>
              </a:rPr>
              <a:t>code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know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didn’t break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7830184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5" dirty="0">
                <a:solidFill>
                  <a:srgbClr val="E78649"/>
                </a:solidFill>
                <a:latin typeface="Calibri"/>
                <a:cs typeface="Calibri"/>
              </a:rPr>
              <a:t>ATDD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Acceptance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level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functional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Validates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“building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right</a:t>
            </a:r>
            <a:r>
              <a:rPr sz="20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code”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Executable</a:t>
            </a: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Specifications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Expressing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requirements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such that they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also 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executable</a:t>
            </a:r>
            <a:r>
              <a:rPr sz="2000" spc="1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30" dirty="0">
                <a:solidFill>
                  <a:srgbClr val="7E7E7E"/>
                </a:solidFill>
                <a:latin typeface="Calibri"/>
                <a:cs typeface="Calibri"/>
              </a:rPr>
              <a:t>Word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can’t </a:t>
            </a:r>
            <a:r>
              <a:rPr sz="2000" spc="-20" dirty="0">
                <a:solidFill>
                  <a:srgbClr val="7E7E7E"/>
                </a:solidFill>
                <a:latin typeface="Calibri"/>
                <a:cs typeface="Calibri"/>
              </a:rPr>
              <a:t>prove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software</a:t>
            </a:r>
            <a:r>
              <a:rPr sz="2000" spc="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Meaningful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business, 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testers,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developers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7E7E7E"/>
              </a:buClr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General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Acceptance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Convert 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Executable Requirement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2000" spc="-55" dirty="0">
                <a:solidFill>
                  <a:srgbClr val="7E7E7E"/>
                </a:solidFill>
                <a:latin typeface="Calibri"/>
                <a:cs typeface="Calibri"/>
              </a:rPr>
              <a:t>Test</a:t>
            </a:r>
            <a:r>
              <a:rPr sz="2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7E7E7E"/>
                </a:solidFill>
                <a:latin typeface="Calibri"/>
                <a:cs typeface="Calibri"/>
              </a:rPr>
              <a:t> Parallel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1613535" algn="l"/>
              </a:tabLst>
            </a:pPr>
            <a:r>
              <a:rPr sz="1700" spc="-5" dirty="0">
                <a:latin typeface="Calibri"/>
                <a:cs typeface="Calibri"/>
              </a:rPr>
              <a:t>Dev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15" dirty="0">
                <a:latin typeface="Calibri"/>
                <a:cs typeface="Calibri"/>
              </a:rPr>
              <a:t>Write </a:t>
            </a:r>
            <a:r>
              <a:rPr sz="1700" dirty="0">
                <a:latin typeface="Calibri"/>
                <a:cs typeface="Calibri"/>
              </a:rPr>
              <a:t>Code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15" dirty="0">
                <a:latin typeface="Calibri"/>
                <a:cs typeface="Calibri"/>
              </a:rPr>
              <a:t>make </a:t>
            </a:r>
            <a:r>
              <a:rPr sz="1700" spc="-10" dirty="0">
                <a:latin typeface="Calibri"/>
                <a:cs typeface="Calibri"/>
              </a:rPr>
              <a:t>tests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pass</a:t>
            </a:r>
            <a:endParaRPr sz="17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1700" spc="-25" dirty="0">
                <a:latin typeface="Calibri"/>
                <a:cs typeface="Calibri"/>
              </a:rPr>
              <a:t>Testing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5" dirty="0">
                <a:latin typeface="Calibri"/>
                <a:cs typeface="Calibri"/>
              </a:rPr>
              <a:t>Manually </a:t>
            </a:r>
            <a:r>
              <a:rPr sz="1700" spc="-45" dirty="0">
                <a:latin typeface="Calibri"/>
                <a:cs typeface="Calibri"/>
              </a:rPr>
              <a:t>Test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774"/>
            <a:ext cx="6918959" cy="31788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Scenarios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Executable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acceptance</a:t>
            </a:r>
            <a:r>
              <a:rPr sz="24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criteria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Gherkin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Format to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capture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conversations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GIVEN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–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some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context…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WHEN –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some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action is</a:t>
            </a:r>
            <a:r>
              <a:rPr sz="24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performed…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THEN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–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some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result can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be</a:t>
            </a:r>
            <a:r>
              <a:rPr sz="24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verified…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774"/>
            <a:ext cx="7406005" cy="34715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BDD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Behavior Driven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756285" marR="374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Specific implementation of </a:t>
            </a:r>
            <a:r>
              <a:rPr sz="2400" spc="-50" dirty="0">
                <a:solidFill>
                  <a:srgbClr val="7E7E7E"/>
                </a:solidFill>
                <a:latin typeface="Calibri"/>
                <a:cs typeface="Calibri"/>
              </a:rPr>
              <a:t>ATDD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TDD using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Gherkin 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Creates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executable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scenario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automated</a:t>
            </a:r>
            <a:r>
              <a:rPr sz="24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  <a:p>
            <a:pPr marL="756285" marR="18097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Dependent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tool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Cucumber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Java/Perl 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(others)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or SpecFlow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.NET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Functional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level (xBehave)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developer level</a:t>
            </a:r>
            <a:r>
              <a:rPr sz="24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(xSpec)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488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TDD, </a:t>
            </a:r>
            <a:r>
              <a:rPr spc="-95" dirty="0"/>
              <a:t>ATDD,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198" y="1216774"/>
            <a:ext cx="7368540" cy="28308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5024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650240" algn="l"/>
                <a:tab pos="650875" algn="l"/>
              </a:tabLst>
            </a:pPr>
            <a:r>
              <a:rPr sz="2800" spc="-5" dirty="0">
                <a:solidFill>
                  <a:srgbClr val="E78649"/>
                </a:solidFill>
                <a:latin typeface="Calibri"/>
                <a:cs typeface="Calibri"/>
              </a:rPr>
              <a:t>BDD</a:t>
            </a:r>
            <a:r>
              <a:rPr sz="2800" spc="15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E78649"/>
                </a:solidFill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105092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105156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Functional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written by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team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–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SpecFlow or</a:t>
            </a:r>
            <a:r>
              <a:rPr sz="2400" spc="-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NBehave</a:t>
            </a:r>
            <a:endParaRPr sz="2400">
              <a:latin typeface="Calibri"/>
              <a:cs typeface="Calibri"/>
            </a:endParaRPr>
          </a:p>
          <a:p>
            <a:pPr marL="105092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51560" algn="l"/>
              </a:tabLst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Developer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level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–</a:t>
            </a:r>
            <a:r>
              <a:rPr sz="24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Nspec</a:t>
            </a:r>
            <a:endParaRPr sz="2400">
              <a:latin typeface="Calibri"/>
              <a:cs typeface="Calibri"/>
            </a:endParaRPr>
          </a:p>
          <a:p>
            <a:pPr marL="650240" indent="-3435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650240" algn="l"/>
                <a:tab pos="650875" algn="l"/>
              </a:tabLst>
            </a:pPr>
            <a:r>
              <a:rPr sz="2800" spc="-10" dirty="0">
                <a:solidFill>
                  <a:srgbClr val="E78649"/>
                </a:solidFill>
                <a:latin typeface="Calibri"/>
                <a:cs typeface="Calibri"/>
              </a:rPr>
              <a:t>SpecFlow</a:t>
            </a:r>
            <a:endParaRPr sz="2800">
              <a:latin typeface="Calibri"/>
              <a:cs typeface="Calibri"/>
            </a:endParaRPr>
          </a:p>
          <a:p>
            <a:pPr marL="105092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1051560" algn="l"/>
              </a:tabLst>
            </a:pP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Integration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Visual</a:t>
            </a:r>
            <a:r>
              <a:rPr sz="24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Studio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879975" algn="l"/>
              </a:tabLst>
            </a:pPr>
            <a:r>
              <a:rPr sz="1800" spc="-5" dirty="0">
                <a:latin typeface="Calibri"/>
                <a:cs typeface="Calibri"/>
              </a:rPr>
              <a:t>Visual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Studio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Extensions	Project </a:t>
            </a:r>
            <a:r>
              <a:rPr sz="1800" spc="-5" dirty="0">
                <a:latin typeface="Calibri"/>
                <a:cs typeface="Calibri"/>
              </a:rPr>
              <a:t>NuGet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" y="4212335"/>
            <a:ext cx="4314444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4126991"/>
            <a:ext cx="3799332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5297"/>
            <a:ext cx="2771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WHY</a:t>
            </a:r>
            <a:r>
              <a:rPr spc="-90" dirty="0"/>
              <a:t> </a:t>
            </a:r>
            <a:r>
              <a:rPr spc="-70" dirty="0"/>
              <a:t>ATDD?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5709"/>
            <a:ext cx="8002905" cy="427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65" dirty="0">
                <a:solidFill>
                  <a:srgbClr val="E78649"/>
                </a:solidFill>
                <a:latin typeface="Calibri"/>
                <a:cs typeface="Calibri"/>
              </a:rPr>
              <a:t>Test</a:t>
            </a:r>
            <a:r>
              <a:rPr sz="2600" spc="-40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E78649"/>
                </a:solidFill>
                <a:latin typeface="Calibri"/>
                <a:cs typeface="Calibri"/>
              </a:rPr>
              <a:t>maintainability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solidFill>
                  <a:srgbClr val="7E7E7E"/>
                </a:solidFill>
                <a:latin typeface="Calibri"/>
                <a:cs typeface="Calibri"/>
              </a:rPr>
              <a:t>Refactor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code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with minimal impact </a:t>
            </a:r>
            <a:r>
              <a:rPr sz="2200" dirty="0">
                <a:solidFill>
                  <a:srgbClr val="7E7E7E"/>
                </a:solidFill>
                <a:latin typeface="Calibri"/>
                <a:cs typeface="Calibri"/>
              </a:rPr>
              <a:t>on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2200" spc="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tests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311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20" dirty="0">
                <a:solidFill>
                  <a:srgbClr val="E78649"/>
                </a:solidFill>
                <a:latin typeface="Calibri"/>
                <a:cs typeface="Calibri"/>
              </a:rPr>
              <a:t>Avoid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misunderstood</a:t>
            </a:r>
            <a:r>
              <a:rPr sz="2600" spc="-25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11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Common language </a:t>
            </a:r>
            <a:r>
              <a:rPr sz="2200" dirty="0">
                <a:solidFill>
                  <a:srgbClr val="7E7E7E"/>
                </a:solidFill>
                <a:latin typeface="Calibri"/>
                <a:cs typeface="Calibri"/>
              </a:rPr>
              <a:t>so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business, </a:t>
            </a:r>
            <a:r>
              <a:rPr sz="2200" spc="-20" dirty="0">
                <a:solidFill>
                  <a:srgbClr val="7E7E7E"/>
                </a:solidFill>
                <a:latin typeface="Calibri"/>
                <a:cs typeface="Calibri"/>
              </a:rPr>
              <a:t>testers,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developers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can  </a:t>
            </a:r>
            <a:r>
              <a:rPr sz="2200" spc="-20" dirty="0">
                <a:solidFill>
                  <a:srgbClr val="7E7E7E"/>
                </a:solidFill>
                <a:latin typeface="Calibri"/>
                <a:cs typeface="Calibri"/>
              </a:rPr>
              <a:t>better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understand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requirements</a:t>
            </a:r>
            <a:endParaRPr sz="2200">
              <a:latin typeface="Calibri"/>
              <a:cs typeface="Calibri"/>
            </a:endParaRPr>
          </a:p>
          <a:p>
            <a:pPr marL="355600" marR="210185" indent="-343535">
              <a:lnSpc>
                <a:spcPts val="25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Automated </a:t>
            </a:r>
            <a:r>
              <a:rPr sz="2600" spc="-5" dirty="0">
                <a:solidFill>
                  <a:srgbClr val="E78649"/>
                </a:solidFill>
                <a:latin typeface="Calibri"/>
                <a:cs typeface="Calibri"/>
              </a:rPr>
              <a:t>regression testing </a:t>
            </a:r>
            <a:r>
              <a:rPr sz="2600" dirty="0">
                <a:solidFill>
                  <a:srgbClr val="E78649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delivered </a:t>
            </a:r>
            <a:r>
              <a:rPr sz="2600" dirty="0">
                <a:solidFill>
                  <a:srgbClr val="E78649"/>
                </a:solidFill>
                <a:latin typeface="Calibri"/>
                <a:cs typeface="Calibri"/>
              </a:rPr>
              <a:t>as </a:t>
            </a:r>
            <a:r>
              <a:rPr sz="2600" spc="-5" dirty="0">
                <a:solidFill>
                  <a:srgbClr val="E78649"/>
                </a:solidFill>
                <a:latin typeface="Calibri"/>
                <a:cs typeface="Calibri"/>
              </a:rPr>
              <a:t>part </a:t>
            </a:r>
            <a:r>
              <a:rPr sz="2600" dirty="0">
                <a:solidFill>
                  <a:srgbClr val="E78649"/>
                </a:solidFill>
                <a:latin typeface="Calibri"/>
                <a:cs typeface="Calibri"/>
              </a:rPr>
              <a:t>of</a:t>
            </a:r>
            <a:r>
              <a:rPr sz="2600" spc="-145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E78649"/>
                </a:solidFill>
                <a:latin typeface="Calibri"/>
                <a:cs typeface="Calibri"/>
              </a:rPr>
              <a:t>the 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63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Automated Executable</a:t>
            </a:r>
            <a:r>
              <a:rPr sz="22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Specifications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311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solidFill>
                  <a:srgbClr val="E78649"/>
                </a:solidFill>
                <a:latin typeface="Calibri"/>
                <a:cs typeface="Calibri"/>
              </a:rPr>
              <a:t>Reporting of </a:t>
            </a:r>
            <a:r>
              <a:rPr sz="2600" spc="-50" dirty="0">
                <a:solidFill>
                  <a:srgbClr val="E78649"/>
                </a:solidFill>
                <a:latin typeface="Calibri"/>
                <a:cs typeface="Calibri"/>
              </a:rPr>
              <a:t>ATDD</a:t>
            </a:r>
            <a:r>
              <a:rPr sz="2600" spc="-45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progress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Provides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great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insight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progress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during</a:t>
            </a:r>
            <a:r>
              <a:rPr sz="22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Sprints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311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35" dirty="0">
                <a:solidFill>
                  <a:srgbClr val="E78649"/>
                </a:solidFill>
                <a:latin typeface="Calibri"/>
                <a:cs typeface="Calibri"/>
              </a:rPr>
              <a:t>Testing </a:t>
            </a:r>
            <a:r>
              <a:rPr sz="2600" dirty="0">
                <a:solidFill>
                  <a:srgbClr val="E78649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E78649"/>
                </a:solidFill>
                <a:latin typeface="Calibri"/>
                <a:cs typeface="Calibri"/>
              </a:rPr>
              <a:t>functionality that has been</a:t>
            </a:r>
            <a:r>
              <a:rPr sz="2600" spc="-70" dirty="0">
                <a:solidFill>
                  <a:srgbClr val="E7864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E78649"/>
                </a:solidFill>
                <a:latin typeface="Calibri"/>
                <a:cs typeface="Calibri"/>
              </a:rPr>
              <a:t>requested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Preventing </a:t>
            </a:r>
            <a:r>
              <a:rPr sz="2200" spc="-5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gold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plated</a:t>
            </a:r>
            <a:r>
              <a:rPr sz="22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E7E7E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427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TDD, ATDD, AND BDD</vt:lpstr>
      <vt:lpstr>TDD, ATDD, AND BDD</vt:lpstr>
      <vt:lpstr>TDD, ATDD, AND BDD</vt:lpstr>
      <vt:lpstr>TDD, ATDD, AND BDD</vt:lpstr>
      <vt:lpstr>TDD, ATDD, AND BDD</vt:lpstr>
      <vt:lpstr>TDD, ATDD, AND BDD</vt:lpstr>
      <vt:lpstr>TDD, ATDD, AND BDD</vt:lpstr>
      <vt:lpstr>TDD, ATDD, AND BDD</vt:lpstr>
      <vt:lpstr>WHY ATDD?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VIT-AP</dc:creator>
  <cp:lastModifiedBy>GOPILAL SAHU</cp:lastModifiedBy>
  <cp:revision>6</cp:revision>
  <dcterms:created xsi:type="dcterms:W3CDTF">2020-08-06T04:16:45Z</dcterms:created>
  <dcterms:modified xsi:type="dcterms:W3CDTF">2020-12-22T07:05:42Z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2020-08-06T00:00:00Z</vt:filetime>
  </property>
</Properties>
</file>