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9571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640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5164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5480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0902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9207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271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2318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988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833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7977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12/22/2020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910489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90" y="504213"/>
            <a:ext cx="3808729" cy="520655"/>
          </a:xfrm>
          <a:prstGeom prst="rect">
            <a:avLst/>
          </a:prstGeom>
        </p:spPr>
        <p:txBody>
          <a:bodyPr vert="horz" wrap="square" lIns="0" tIns="12700" rIns="0" bIns="0" rtlCol="0">
            <a:spAutoFit/>
          </a:bodyPr>
          <a:lstStyle/>
          <a:p>
            <a:pPr marL="12700">
              <a:lnSpc>
                <a:spcPct val="100000"/>
              </a:lnSpc>
              <a:spcBef>
                <a:spcPts val="100"/>
              </a:spcBef>
            </a:pPr>
            <a:r>
              <a:rPr spc="-340" dirty="0">
                <a:latin typeface="+mn-lt"/>
              </a:rPr>
              <a:t>What </a:t>
            </a:r>
            <a:r>
              <a:rPr spc="-335" dirty="0">
                <a:latin typeface="+mn-lt"/>
              </a:rPr>
              <a:t>is </a:t>
            </a:r>
            <a:r>
              <a:rPr spc="-345" dirty="0">
                <a:latin typeface="+mn-lt"/>
              </a:rPr>
              <a:t>Agile</a:t>
            </a:r>
            <a:r>
              <a:rPr spc="100" dirty="0">
                <a:latin typeface="+mn-lt"/>
              </a:rPr>
              <a:t> </a:t>
            </a:r>
            <a:r>
              <a:rPr spc="-340" dirty="0">
                <a:latin typeface="+mn-lt"/>
              </a:rPr>
              <a:t>Testing?</a:t>
            </a:r>
          </a:p>
        </p:txBody>
      </p:sp>
      <p:sp>
        <p:nvSpPr>
          <p:cNvPr id="3" name="object 3"/>
          <p:cNvSpPr txBox="1"/>
          <p:nvPr/>
        </p:nvSpPr>
        <p:spPr>
          <a:xfrm>
            <a:off x="389890" y="1733550"/>
            <a:ext cx="6010910" cy="1977464"/>
          </a:xfrm>
          <a:prstGeom prst="rect">
            <a:avLst/>
          </a:prstGeom>
        </p:spPr>
        <p:txBody>
          <a:bodyPr vert="horz" wrap="square" lIns="0" tIns="12700" rIns="0" bIns="0" rtlCol="0">
            <a:spAutoFit/>
          </a:bodyPr>
          <a:lstStyle/>
          <a:p>
            <a:pPr marL="12700" marR="28575">
              <a:lnSpc>
                <a:spcPct val="100000"/>
              </a:lnSpc>
              <a:spcBef>
                <a:spcPts val="100"/>
              </a:spcBef>
            </a:pPr>
            <a:r>
              <a:rPr lang="en-US" dirty="0">
                <a:cs typeface="Arial Black"/>
              </a:rPr>
              <a:t>A software testing practice that follow the principle of agile software development  is called agile testing.</a:t>
            </a:r>
          </a:p>
          <a:p>
            <a:pPr marL="12700" marR="28575">
              <a:lnSpc>
                <a:spcPct val="100000"/>
              </a:lnSpc>
              <a:spcBef>
                <a:spcPts val="100"/>
              </a:spcBef>
            </a:pPr>
            <a:r>
              <a:rPr lang="en-US" dirty="0">
                <a:cs typeface="Arial Black"/>
              </a:rPr>
              <a:t>Agile is an iterative development methodology where requirement evolve through  collaboration between the customer and self-organizing teams and agile aligns  development with customer need.</a:t>
            </a:r>
          </a:p>
          <a:p>
            <a:pPr marL="12700" marR="28575">
              <a:lnSpc>
                <a:spcPct val="100000"/>
              </a:lnSpc>
              <a:spcBef>
                <a:spcPts val="100"/>
              </a:spcBef>
            </a:pPr>
            <a:endParaRPr lang="en-US" dirty="0">
              <a:cs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90" y="523240"/>
            <a:ext cx="6644640" cy="482600"/>
          </a:xfrm>
          <a:prstGeom prst="rect">
            <a:avLst/>
          </a:prstGeom>
        </p:spPr>
        <p:txBody>
          <a:bodyPr vert="horz" wrap="square" lIns="0" tIns="12700" rIns="0" bIns="0" rtlCol="0">
            <a:spAutoFit/>
          </a:bodyPr>
          <a:lstStyle/>
          <a:p>
            <a:pPr marL="12700">
              <a:lnSpc>
                <a:spcPct val="100000"/>
              </a:lnSpc>
              <a:spcBef>
                <a:spcPts val="100"/>
              </a:spcBef>
            </a:pPr>
            <a:r>
              <a:rPr spc="-335" dirty="0"/>
              <a:t>Agile </a:t>
            </a:r>
            <a:r>
              <a:rPr spc="-365" dirty="0"/>
              <a:t>Testing </a:t>
            </a:r>
            <a:r>
              <a:rPr spc="-340" dirty="0"/>
              <a:t>Graphical</a:t>
            </a:r>
            <a:r>
              <a:rPr spc="-445" dirty="0"/>
              <a:t> </a:t>
            </a:r>
            <a:r>
              <a:rPr spc="-350" dirty="0"/>
              <a:t>Representation</a:t>
            </a:r>
          </a:p>
        </p:txBody>
      </p:sp>
      <p:sp>
        <p:nvSpPr>
          <p:cNvPr id="3" name="object 3"/>
          <p:cNvSpPr/>
          <p:nvPr/>
        </p:nvSpPr>
        <p:spPr>
          <a:xfrm>
            <a:off x="805180" y="1299210"/>
            <a:ext cx="7411720" cy="35509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90" y="523240"/>
            <a:ext cx="4403725" cy="482600"/>
          </a:xfrm>
          <a:prstGeom prst="rect">
            <a:avLst/>
          </a:prstGeom>
        </p:spPr>
        <p:txBody>
          <a:bodyPr vert="horz" wrap="square" lIns="0" tIns="12700" rIns="0" bIns="0" rtlCol="0">
            <a:spAutoFit/>
          </a:bodyPr>
          <a:lstStyle/>
          <a:p>
            <a:pPr marL="12700">
              <a:lnSpc>
                <a:spcPct val="100000"/>
              </a:lnSpc>
              <a:spcBef>
                <a:spcPts val="100"/>
              </a:spcBef>
            </a:pPr>
            <a:r>
              <a:rPr spc="-335" dirty="0"/>
              <a:t>Principles </a:t>
            </a:r>
            <a:r>
              <a:rPr spc="-340" dirty="0"/>
              <a:t>of </a:t>
            </a:r>
            <a:r>
              <a:rPr spc="-345" dirty="0"/>
              <a:t>Agile</a:t>
            </a:r>
            <a:r>
              <a:rPr spc="100" dirty="0"/>
              <a:t> </a:t>
            </a:r>
            <a:r>
              <a:rPr spc="-360" dirty="0"/>
              <a:t>Testing</a:t>
            </a:r>
          </a:p>
        </p:txBody>
      </p:sp>
      <p:sp>
        <p:nvSpPr>
          <p:cNvPr id="3" name="object 3"/>
          <p:cNvSpPr txBox="1"/>
          <p:nvPr/>
        </p:nvSpPr>
        <p:spPr>
          <a:xfrm>
            <a:off x="619759" y="1230629"/>
            <a:ext cx="8100695" cy="3413755"/>
          </a:xfrm>
          <a:prstGeom prst="rect">
            <a:avLst/>
          </a:prstGeom>
        </p:spPr>
        <p:txBody>
          <a:bodyPr vert="horz" wrap="square" lIns="0" tIns="12700" rIns="0" bIns="0" rtlCol="0">
            <a:spAutoFit/>
          </a:bodyPr>
          <a:lstStyle/>
          <a:p>
            <a:pPr marL="240029" marR="5080" indent="-227329">
              <a:lnSpc>
                <a:spcPct val="100000"/>
              </a:lnSpc>
              <a:spcBef>
                <a:spcPts val="100"/>
              </a:spcBef>
            </a:pPr>
            <a:r>
              <a:rPr lang="en-US" sz="1800" dirty="0">
                <a:latin typeface="Arial Black"/>
                <a:cs typeface="Arial Black"/>
              </a:rPr>
              <a:t>Testing is NOT a Phase: Agile team tests continuously and continuous testing is  the only way to ensure continuous progress.</a:t>
            </a:r>
          </a:p>
          <a:p>
            <a:pPr marL="240029" marR="5080" indent="-227329">
              <a:lnSpc>
                <a:spcPct val="100000"/>
              </a:lnSpc>
              <a:spcBef>
                <a:spcPts val="100"/>
              </a:spcBef>
            </a:pPr>
            <a:endParaRPr lang="en-US" sz="1800" dirty="0">
              <a:latin typeface="Arial Black"/>
              <a:cs typeface="Arial Black"/>
            </a:endParaRPr>
          </a:p>
          <a:p>
            <a:pPr marL="240029" marR="5080" indent="-227329">
              <a:lnSpc>
                <a:spcPct val="100000"/>
              </a:lnSpc>
              <a:spcBef>
                <a:spcPts val="100"/>
              </a:spcBef>
            </a:pPr>
            <a:r>
              <a:rPr lang="en-US" sz="1800" dirty="0">
                <a:latin typeface="Arial Black"/>
                <a:cs typeface="Arial Black"/>
              </a:rPr>
              <a:t>Testing Moves the project Forward:</a:t>
            </a:r>
          </a:p>
          <a:p>
            <a:pPr marL="240029" marR="5080" indent="-227329">
              <a:lnSpc>
                <a:spcPct val="100000"/>
              </a:lnSpc>
              <a:spcBef>
                <a:spcPts val="100"/>
              </a:spcBef>
            </a:pPr>
            <a:r>
              <a:rPr lang="en-US" sz="1800" dirty="0">
                <a:latin typeface="Arial Black"/>
                <a:cs typeface="Arial Black"/>
              </a:rPr>
              <a:t>When following conventional method, testing is considered as quality gate but  agile testing provide feedback on an ongoing basis and the product meets the  business demand.</a:t>
            </a:r>
          </a:p>
          <a:p>
            <a:pPr marL="240029" marR="5080" indent="-227329">
              <a:lnSpc>
                <a:spcPct val="100000"/>
              </a:lnSpc>
              <a:spcBef>
                <a:spcPts val="100"/>
              </a:spcBef>
            </a:pPr>
            <a:endParaRPr lang="en-US" sz="1800" dirty="0">
              <a:latin typeface="Arial Black"/>
              <a:cs typeface="Arial Black"/>
            </a:endParaRPr>
          </a:p>
          <a:p>
            <a:pPr marL="240029" marR="5080" indent="-227329">
              <a:lnSpc>
                <a:spcPct val="100000"/>
              </a:lnSpc>
              <a:spcBef>
                <a:spcPts val="100"/>
              </a:spcBef>
            </a:pPr>
            <a:r>
              <a:rPr lang="en-US" sz="1800" dirty="0">
                <a:latin typeface="Arial Black"/>
                <a:cs typeface="Arial Black"/>
              </a:rPr>
              <a:t>Everyone Tests: In conventional SDLC only test team test while in agile  including developer and BA's test the application.</a:t>
            </a:r>
          </a:p>
          <a:p>
            <a:pPr marL="240029" marR="5080" indent="-227329">
              <a:lnSpc>
                <a:spcPct val="100000"/>
              </a:lnSpc>
              <a:spcBef>
                <a:spcPts val="100"/>
              </a:spcBef>
            </a:pPr>
            <a:endParaRPr lang="en-IN" sz="1800" dirty="0">
              <a:latin typeface="Arial Black"/>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90" y="523240"/>
            <a:ext cx="4403725" cy="482600"/>
          </a:xfrm>
          <a:prstGeom prst="rect">
            <a:avLst/>
          </a:prstGeom>
        </p:spPr>
        <p:txBody>
          <a:bodyPr vert="horz" wrap="square" lIns="0" tIns="12700" rIns="0" bIns="0" rtlCol="0">
            <a:spAutoFit/>
          </a:bodyPr>
          <a:lstStyle/>
          <a:p>
            <a:pPr marL="12700">
              <a:lnSpc>
                <a:spcPct val="100000"/>
              </a:lnSpc>
              <a:spcBef>
                <a:spcPts val="100"/>
              </a:spcBef>
            </a:pPr>
            <a:r>
              <a:rPr spc="-335" dirty="0"/>
              <a:t>Principles </a:t>
            </a:r>
            <a:r>
              <a:rPr spc="-340" dirty="0"/>
              <a:t>of </a:t>
            </a:r>
            <a:r>
              <a:rPr spc="-345" dirty="0"/>
              <a:t>Agile</a:t>
            </a:r>
            <a:r>
              <a:rPr spc="100" dirty="0"/>
              <a:t> </a:t>
            </a:r>
            <a:r>
              <a:rPr spc="-360" dirty="0"/>
              <a:t>Testing</a:t>
            </a:r>
          </a:p>
        </p:txBody>
      </p:sp>
      <p:sp>
        <p:nvSpPr>
          <p:cNvPr id="3" name="object 3"/>
          <p:cNvSpPr txBox="1"/>
          <p:nvPr/>
        </p:nvSpPr>
        <p:spPr>
          <a:xfrm>
            <a:off x="619759" y="1230629"/>
            <a:ext cx="8098155" cy="1964640"/>
          </a:xfrm>
          <a:prstGeom prst="rect">
            <a:avLst/>
          </a:prstGeom>
        </p:spPr>
        <p:txBody>
          <a:bodyPr vert="horz" wrap="square" lIns="0" tIns="12700" rIns="0" bIns="0" rtlCol="0">
            <a:spAutoFit/>
          </a:bodyPr>
          <a:lstStyle/>
          <a:p>
            <a:pPr marL="240029" marR="5080" indent="-227329">
              <a:lnSpc>
                <a:spcPct val="100000"/>
              </a:lnSpc>
              <a:spcBef>
                <a:spcPts val="100"/>
              </a:spcBef>
            </a:pPr>
            <a:r>
              <a:rPr lang="en-US" sz="1800" dirty="0">
                <a:latin typeface="Arial Black"/>
                <a:cs typeface="Arial Black"/>
              </a:rPr>
              <a:t>Shortening Feedback Response Time: In conventional SDLC only during the  acceptance testing the Business team will get to know the product  development while in agile for each and every iteration they are involved and  continuous feedback shorten the feedback response time and cost involved in  fixing is also less.</a:t>
            </a:r>
          </a:p>
          <a:p>
            <a:pPr marL="240029" marR="5080" indent="-227329">
              <a:lnSpc>
                <a:spcPct val="100000"/>
              </a:lnSpc>
              <a:spcBef>
                <a:spcPts val="100"/>
              </a:spcBef>
            </a:pPr>
            <a:endParaRPr lang="en-IN" sz="1800" dirty="0">
              <a:latin typeface="Arial Black"/>
              <a:cs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90" y="523240"/>
            <a:ext cx="4762500" cy="482600"/>
          </a:xfrm>
          <a:prstGeom prst="rect">
            <a:avLst/>
          </a:prstGeom>
        </p:spPr>
        <p:txBody>
          <a:bodyPr vert="horz" wrap="square" lIns="0" tIns="12700" rIns="0" bIns="0" rtlCol="0">
            <a:spAutoFit/>
          </a:bodyPr>
          <a:lstStyle/>
          <a:p>
            <a:pPr marL="12700">
              <a:lnSpc>
                <a:spcPct val="100000"/>
              </a:lnSpc>
              <a:spcBef>
                <a:spcPts val="100"/>
              </a:spcBef>
            </a:pPr>
            <a:r>
              <a:rPr spc="-355" dirty="0"/>
              <a:t>Advantages </a:t>
            </a:r>
            <a:r>
              <a:rPr spc="-340" dirty="0"/>
              <a:t>of </a:t>
            </a:r>
            <a:r>
              <a:rPr spc="-345" dirty="0"/>
              <a:t>Agile</a:t>
            </a:r>
            <a:r>
              <a:rPr spc="125" dirty="0"/>
              <a:t> </a:t>
            </a:r>
            <a:r>
              <a:rPr spc="-360" dirty="0"/>
              <a:t>Testing</a:t>
            </a:r>
          </a:p>
        </p:txBody>
      </p:sp>
      <p:sp>
        <p:nvSpPr>
          <p:cNvPr id="3" name="object 3"/>
          <p:cNvSpPr txBox="1"/>
          <p:nvPr/>
        </p:nvSpPr>
        <p:spPr>
          <a:xfrm>
            <a:off x="619759" y="1230629"/>
            <a:ext cx="6716395" cy="1726114"/>
          </a:xfrm>
          <a:prstGeom prst="rect">
            <a:avLst/>
          </a:prstGeom>
        </p:spPr>
        <p:txBody>
          <a:bodyPr vert="horz" wrap="square" lIns="0" tIns="12700" rIns="0" bIns="0" rtlCol="0">
            <a:spAutoFit/>
          </a:bodyPr>
          <a:lstStyle/>
          <a:p>
            <a:pPr marL="240029" indent="-227329">
              <a:lnSpc>
                <a:spcPct val="100000"/>
              </a:lnSpc>
              <a:spcBef>
                <a:spcPts val="100"/>
              </a:spcBef>
              <a:buChar char="●"/>
              <a:tabLst>
                <a:tab pos="240029" algn="l"/>
              </a:tabLst>
            </a:pPr>
            <a:r>
              <a:rPr lang="en-US" sz="1800" dirty="0">
                <a:latin typeface="Arial Black"/>
                <a:cs typeface="Arial Black"/>
              </a:rPr>
              <a:t>Agile Testing Saves Time and Money</a:t>
            </a:r>
          </a:p>
          <a:p>
            <a:pPr marL="240029" indent="-227329">
              <a:lnSpc>
                <a:spcPct val="100000"/>
              </a:lnSpc>
              <a:spcBef>
                <a:spcPts val="100"/>
              </a:spcBef>
              <a:buChar char="●"/>
              <a:tabLst>
                <a:tab pos="240029" algn="l"/>
              </a:tabLst>
            </a:pPr>
            <a:r>
              <a:rPr lang="en-US" sz="1800" dirty="0">
                <a:latin typeface="Arial Black"/>
                <a:cs typeface="Arial Black"/>
              </a:rPr>
              <a:t>Less Documentation</a:t>
            </a:r>
          </a:p>
          <a:p>
            <a:pPr marL="240029" indent="-227329">
              <a:lnSpc>
                <a:spcPct val="100000"/>
              </a:lnSpc>
              <a:spcBef>
                <a:spcPts val="100"/>
              </a:spcBef>
              <a:buChar char="●"/>
              <a:tabLst>
                <a:tab pos="240029" algn="l"/>
              </a:tabLst>
            </a:pPr>
            <a:r>
              <a:rPr lang="en-US" sz="1800" dirty="0">
                <a:latin typeface="Arial Black"/>
                <a:cs typeface="Arial Black"/>
              </a:rPr>
              <a:t>Regular feedback from the end user</a:t>
            </a:r>
          </a:p>
          <a:p>
            <a:pPr marL="240029" indent="-227329">
              <a:lnSpc>
                <a:spcPct val="100000"/>
              </a:lnSpc>
              <a:spcBef>
                <a:spcPts val="100"/>
              </a:spcBef>
              <a:buChar char="●"/>
              <a:tabLst>
                <a:tab pos="240029" algn="l"/>
              </a:tabLst>
            </a:pPr>
            <a:r>
              <a:rPr lang="en-US" sz="1800" dirty="0">
                <a:latin typeface="Arial Black"/>
                <a:cs typeface="Arial Black"/>
              </a:rPr>
              <a:t>Daily meetings can help to determine the issues well in advance</a:t>
            </a:r>
          </a:p>
          <a:p>
            <a:pPr marL="240029" indent="-227329">
              <a:lnSpc>
                <a:spcPct val="100000"/>
              </a:lnSpc>
              <a:spcBef>
                <a:spcPts val="100"/>
              </a:spcBef>
              <a:buChar char="●"/>
              <a:tabLst>
                <a:tab pos="240029" algn="l"/>
              </a:tabLst>
            </a:pPr>
            <a:endParaRPr lang="en-IN" sz="1800" dirty="0">
              <a:latin typeface="Arial Black"/>
              <a:cs typeface="Arial Black"/>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216</Words>
  <Application>Microsoft Office PowerPoint</Application>
  <PresentationFormat>On-screen Show (16:9)</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What is Agile Testing?</vt:lpstr>
      <vt:lpstr>Agile Testing Graphical Representation</vt:lpstr>
      <vt:lpstr>Principles of Agile Testing</vt:lpstr>
      <vt:lpstr>Principles of Agile Testing</vt:lpstr>
      <vt:lpstr>Advantages of Agile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Agile Testing</dc:title>
  <dc:creator>VIT-AP</dc:creator>
  <cp:lastModifiedBy>GOPILAL SAHU</cp:lastModifiedBy>
  <cp:revision>5</cp:revision>
  <dcterms:created xsi:type="dcterms:W3CDTF">2020-07-22T06:25:15Z</dcterms:created>
  <dcterms:modified xsi:type="dcterms:W3CDTF">2020-12-22T06:38:54Z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2017-06-22T00:00:00Z</vt:filetime>
  </property>
  <property fmtid="{D5CDD505-2E9C-101B-9397-08002B2CF9AE}" pid="3" name="Creator">
    <vt:lpwstr>pdftk 1.44 - www.pdftk.com</vt:lpwstr>
  </property>
  <property fmtid="{D5CDD505-2E9C-101B-9397-08002B2CF9AE}" pid="4" name="LastSaved">
    <vt:filetime>2020-07-22T00:00:00Z</vt:filetime>
  </property>
</Properties>
</file>