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87" r:id="rId22"/>
    <p:sldId id="288" r:id="rId23"/>
    <p:sldId id="289" r:id="rId2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660" y="740156"/>
            <a:ext cx="8006079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‹#›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‹#›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‹#›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8575" y="370331"/>
            <a:ext cx="9095232" cy="682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37816" y="1560575"/>
            <a:ext cx="6137147" cy="467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‹#›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8576" y="370331"/>
            <a:ext cx="9096755" cy="682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‹#›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8575" y="370331"/>
            <a:ext cx="9095232" cy="68214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3660" y="740156"/>
            <a:ext cx="8006079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9623" y="1430945"/>
            <a:ext cx="8074152" cy="440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50774" y="6902281"/>
            <a:ext cx="60388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‹#›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44405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What </a:t>
            </a:r>
            <a:r>
              <a:rPr spc="5" dirty="0"/>
              <a:t>is Pair</a:t>
            </a:r>
            <a:r>
              <a:rPr spc="-65" dirty="0"/>
              <a:t> </a:t>
            </a:r>
            <a:r>
              <a:rPr spc="15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6708647" y="1632204"/>
            <a:ext cx="1938527" cy="2346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2136" y="1509471"/>
            <a:ext cx="4794885" cy="3727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5244" indent="-341630">
              <a:lnSpc>
                <a:spcPct val="120900"/>
              </a:lnSpc>
              <a:spcBef>
                <a:spcPts val="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20" dirty="0">
                <a:latin typeface="Arial"/>
                <a:cs typeface="Arial"/>
              </a:rPr>
              <a:t>Two </a:t>
            </a:r>
            <a:r>
              <a:rPr sz="2350" spc="10" dirty="0">
                <a:latin typeface="Arial"/>
                <a:cs typeface="Arial"/>
              </a:rPr>
              <a:t>programmers code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together  </a:t>
            </a:r>
            <a:r>
              <a:rPr sz="2350" spc="10" dirty="0">
                <a:latin typeface="Arial"/>
                <a:cs typeface="Arial"/>
              </a:rPr>
              <a:t>at one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workstatition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20400"/>
              </a:lnSpc>
              <a:spcBef>
                <a:spcPts val="65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Driver types codes, and</a:t>
            </a:r>
            <a:r>
              <a:rPr sz="3525" spc="-150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observer </a:t>
            </a:r>
            <a:r>
              <a:rPr sz="2350" spc="10" dirty="0">
                <a:latin typeface="Arial"/>
                <a:cs typeface="Arial"/>
              </a:rPr>
              <a:t> review and </a:t>
            </a:r>
            <a:r>
              <a:rPr sz="2350" spc="5" dirty="0">
                <a:latin typeface="Arial"/>
                <a:cs typeface="Arial"/>
              </a:rPr>
              <a:t>critques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it.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2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30" baseline="1182" dirty="0">
                <a:latin typeface="Arial"/>
                <a:cs typeface="Arial"/>
              </a:rPr>
              <a:t>Two </a:t>
            </a:r>
            <a:r>
              <a:rPr sz="3525" spc="15" baseline="1182" dirty="0">
                <a:latin typeface="Arial"/>
                <a:cs typeface="Arial"/>
              </a:rPr>
              <a:t>switch roles</a:t>
            </a:r>
            <a:r>
              <a:rPr sz="3525" spc="-120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periodically</a:t>
            </a:r>
            <a:endParaRPr sz="3525" baseline="1182">
              <a:latin typeface="Arial"/>
              <a:cs typeface="Arial"/>
            </a:endParaRPr>
          </a:p>
          <a:p>
            <a:pPr marL="353695" marR="374650" indent="-341630">
              <a:lnSpc>
                <a:spcPct val="121300"/>
              </a:lnSpc>
              <a:spcBef>
                <a:spcPts val="5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Note </a:t>
            </a:r>
            <a:r>
              <a:rPr sz="2350" spc="5" dirty="0">
                <a:latin typeface="Arial"/>
                <a:cs typeface="Arial"/>
              </a:rPr>
              <a:t>pair </a:t>
            </a:r>
            <a:r>
              <a:rPr sz="2350" spc="10" dirty="0">
                <a:latin typeface="Arial"/>
                <a:cs typeface="Arial"/>
              </a:rPr>
              <a:t>programming is not  mentoring, even </a:t>
            </a:r>
            <a:r>
              <a:rPr sz="2350" spc="5" dirty="0">
                <a:latin typeface="Arial"/>
                <a:cs typeface="Arial"/>
              </a:rPr>
              <a:t>if </a:t>
            </a:r>
            <a:r>
              <a:rPr sz="2350" spc="10" dirty="0">
                <a:latin typeface="Arial"/>
                <a:cs typeface="Arial"/>
              </a:rPr>
              <a:t>one is  </a:t>
            </a:r>
            <a:r>
              <a:rPr sz="2350" spc="5" dirty="0">
                <a:latin typeface="Arial"/>
                <a:cs typeface="Arial"/>
              </a:rPr>
              <a:t>significantly </a:t>
            </a:r>
            <a:r>
              <a:rPr sz="2350" spc="15" dirty="0">
                <a:latin typeface="Arial"/>
                <a:cs typeface="Arial"/>
              </a:rPr>
              <a:t>more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experienced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826" y="6902281"/>
            <a:ext cx="53530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10" dirty="0">
                <a:latin typeface="Arial"/>
                <a:cs typeface="Arial"/>
              </a:rPr>
              <a:t>Page </a:t>
            </a:r>
            <a:r>
              <a:rPr sz="1500" spc="-240" baseline="2777" dirty="0">
                <a:latin typeface="Microsoft Sans Serif"/>
                <a:cs typeface="Microsoft Sans Serif"/>
              </a:rPr>
              <a:t>�</a:t>
            </a:r>
            <a:r>
              <a:rPr sz="150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b="1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511429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Why </a:t>
            </a:r>
            <a:r>
              <a:rPr spc="5" dirty="0"/>
              <a:t>Pair </a:t>
            </a:r>
            <a:r>
              <a:rPr spc="15" dirty="0"/>
              <a:t>Programming</a:t>
            </a:r>
            <a:r>
              <a:rPr spc="-70" dirty="0"/>
              <a:t> </a:t>
            </a:r>
            <a:r>
              <a:rPr spc="15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3873500" cy="35128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Continuous </a:t>
            </a:r>
            <a:r>
              <a:rPr sz="2350" spc="15" dirty="0">
                <a:latin typeface="Arial"/>
                <a:cs typeface="Arial"/>
              </a:rPr>
              <a:t>Code</a:t>
            </a:r>
            <a:r>
              <a:rPr sz="2350" spc="-4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Review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Fewer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blockages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Masking</a:t>
            </a:r>
            <a:r>
              <a:rPr sz="3525" spc="-15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distractions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Guaranteed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focus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Multiple points of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view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20400"/>
              </a:lnSpc>
              <a:spcBef>
                <a:spcPts val="62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Reduced </a:t>
            </a:r>
            <a:r>
              <a:rPr sz="3525" spc="7" baseline="1182" dirty="0">
                <a:latin typeface="Arial"/>
                <a:cs typeface="Arial"/>
              </a:rPr>
              <a:t>training cost </a:t>
            </a:r>
            <a:r>
              <a:rPr sz="3525" spc="15" baseline="1182" dirty="0">
                <a:latin typeface="Arial"/>
                <a:cs typeface="Arial"/>
              </a:rPr>
              <a:t>and </a:t>
            </a:r>
            <a:r>
              <a:rPr sz="2350" spc="10" dirty="0">
                <a:latin typeface="Arial"/>
                <a:cs typeface="Arial"/>
              </a:rPr>
              <a:t> time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5728" y="2061972"/>
            <a:ext cx="3243072" cy="2506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10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429196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Continuous Code</a:t>
            </a:r>
            <a:r>
              <a:rPr spc="-45" dirty="0"/>
              <a:t> </a:t>
            </a:r>
            <a:r>
              <a:rPr spc="10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11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646670" cy="2787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403860" indent="-341630">
              <a:lnSpc>
                <a:spcPct val="120900"/>
              </a:lnSpc>
              <a:spcBef>
                <a:spcPts val="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Code </a:t>
            </a:r>
            <a:r>
              <a:rPr sz="2350" spc="10" dirty="0">
                <a:latin typeface="Arial"/>
                <a:cs typeface="Arial"/>
              </a:rPr>
              <a:t>Review is good, </a:t>
            </a:r>
            <a:r>
              <a:rPr sz="2350" spc="15" dirty="0">
                <a:latin typeface="Arial"/>
                <a:cs typeface="Arial"/>
              </a:rPr>
              <a:t>so </a:t>
            </a:r>
            <a:r>
              <a:rPr sz="2350" spc="10" dirty="0">
                <a:latin typeface="Arial"/>
                <a:cs typeface="Arial"/>
              </a:rPr>
              <a:t>continuous code review</a:t>
            </a:r>
            <a:r>
              <a:rPr sz="2350" spc="-10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is  </a:t>
            </a:r>
            <a:r>
              <a:rPr sz="2350" spc="5" dirty="0">
                <a:latin typeface="Arial"/>
                <a:cs typeface="Arial"/>
              </a:rPr>
              <a:t>great.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21300"/>
              </a:lnSpc>
              <a:spcBef>
                <a:spcPts val="62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22" baseline="1182" dirty="0">
                <a:latin typeface="Arial"/>
                <a:cs typeface="Arial"/>
              </a:rPr>
              <a:t>Code </a:t>
            </a:r>
            <a:r>
              <a:rPr sz="3525" spc="15" baseline="1182" dirty="0">
                <a:latin typeface="Arial"/>
                <a:cs typeface="Arial"/>
              </a:rPr>
              <a:t>reviewer could surface the code, and</a:t>
            </a:r>
            <a:r>
              <a:rPr sz="3525" spc="-19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continuous </a:t>
            </a:r>
            <a:r>
              <a:rPr sz="2350" spc="10" dirty="0">
                <a:latin typeface="Arial"/>
                <a:cs typeface="Arial"/>
              </a:rPr>
              <a:t> code review could help observer understand </a:t>
            </a:r>
            <a:r>
              <a:rPr sz="2350" spc="15" dirty="0">
                <a:latin typeface="Arial"/>
                <a:cs typeface="Arial"/>
              </a:rPr>
              <a:t>why </a:t>
            </a:r>
            <a:r>
              <a:rPr sz="2350" spc="5" dirty="0">
                <a:latin typeface="Arial"/>
                <a:cs typeface="Arial"/>
              </a:rPr>
              <a:t>it </a:t>
            </a:r>
            <a:r>
              <a:rPr sz="2350" spc="10" dirty="0">
                <a:latin typeface="Arial"/>
                <a:cs typeface="Arial"/>
              </a:rPr>
              <a:t>is  coded so, and review code </a:t>
            </a:r>
            <a:r>
              <a:rPr sz="2350" spc="5" dirty="0">
                <a:latin typeface="Arial"/>
                <a:cs typeface="Arial"/>
              </a:rPr>
              <a:t>line </a:t>
            </a:r>
            <a:r>
              <a:rPr sz="2350" spc="15" dirty="0">
                <a:latin typeface="Arial"/>
                <a:cs typeface="Arial"/>
              </a:rPr>
              <a:t>by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line.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2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Feedback is online and</a:t>
            </a:r>
            <a:r>
              <a:rPr sz="3525" spc="-67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quicker.</a:t>
            </a:r>
            <a:endParaRPr sz="3525" baseline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29260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Fewer</a:t>
            </a:r>
            <a:r>
              <a:rPr spc="-45" dirty="0"/>
              <a:t> </a:t>
            </a:r>
            <a:r>
              <a:rPr spc="10" dirty="0"/>
              <a:t>Blockages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12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0945"/>
            <a:ext cx="7393305" cy="328485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Blind spots are rarely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shared.</a:t>
            </a:r>
            <a:endParaRPr sz="235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  <a:spcBef>
                <a:spcPts val="1000"/>
              </a:spcBef>
            </a:pPr>
            <a:r>
              <a:rPr sz="1950" spc="280" dirty="0">
                <a:solidFill>
                  <a:srgbClr val="B1B1B1"/>
                </a:solidFill>
                <a:latin typeface="Microsoft Sans Serif"/>
                <a:cs typeface="Microsoft Sans Serif"/>
              </a:rPr>
              <a:t>� </a:t>
            </a:r>
            <a:r>
              <a:rPr sz="1950" spc="10" dirty="0">
                <a:latin typeface="Arial"/>
                <a:cs typeface="Arial"/>
              </a:rPr>
              <a:t>Blind of </a:t>
            </a:r>
            <a:r>
              <a:rPr sz="1950" spc="15" dirty="0">
                <a:latin typeface="Arial"/>
                <a:cs typeface="Arial"/>
              </a:rPr>
              <a:t>one person </a:t>
            </a:r>
            <a:r>
              <a:rPr sz="1950" spc="20" dirty="0">
                <a:latin typeface="Arial"/>
                <a:cs typeface="Arial"/>
              </a:rPr>
              <a:t>may </a:t>
            </a:r>
            <a:r>
              <a:rPr sz="1950" spc="10" dirty="0">
                <a:latin typeface="Arial"/>
                <a:cs typeface="Arial"/>
              </a:rPr>
              <a:t>not </a:t>
            </a:r>
            <a:r>
              <a:rPr sz="1950" spc="15" dirty="0">
                <a:latin typeface="Arial"/>
                <a:cs typeface="Arial"/>
              </a:rPr>
              <a:t>be a problem </a:t>
            </a:r>
            <a:r>
              <a:rPr sz="1950" spc="5" dirty="0">
                <a:latin typeface="Arial"/>
                <a:cs typeface="Arial"/>
              </a:rPr>
              <a:t>to the </a:t>
            </a:r>
            <a:r>
              <a:rPr sz="1950" spc="10" dirty="0">
                <a:latin typeface="Arial"/>
                <a:cs typeface="Arial"/>
              </a:rPr>
              <a:t>other</a:t>
            </a:r>
            <a:r>
              <a:rPr sz="1950" spc="-23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guy.</a:t>
            </a:r>
            <a:endParaRPr sz="1950">
              <a:latin typeface="Arial"/>
              <a:cs typeface="Arial"/>
            </a:endParaRPr>
          </a:p>
          <a:p>
            <a:pPr marL="353695" marR="5080" indent="-341630">
              <a:lnSpc>
                <a:spcPct val="121300"/>
              </a:lnSpc>
              <a:spcBef>
                <a:spcPts val="6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People with </a:t>
            </a:r>
            <a:r>
              <a:rPr sz="3525" spc="7" baseline="1182" dirty="0">
                <a:latin typeface="Arial"/>
                <a:cs typeface="Arial"/>
              </a:rPr>
              <a:t>different skill </a:t>
            </a:r>
            <a:r>
              <a:rPr sz="3525" spc="15" baseline="1182" dirty="0">
                <a:latin typeface="Arial"/>
                <a:cs typeface="Arial"/>
              </a:rPr>
              <a:t>set and experiences could </a:t>
            </a:r>
            <a:r>
              <a:rPr sz="2350" spc="10" dirty="0">
                <a:latin typeface="Arial"/>
                <a:cs typeface="Arial"/>
              </a:rPr>
              <a:t> learn from each </a:t>
            </a:r>
            <a:r>
              <a:rPr sz="2350" spc="5" dirty="0">
                <a:latin typeface="Arial"/>
                <a:cs typeface="Arial"/>
              </a:rPr>
              <a:t>other, </a:t>
            </a:r>
            <a:r>
              <a:rPr sz="2350" spc="15" dirty="0">
                <a:latin typeface="Arial"/>
                <a:cs typeface="Arial"/>
              </a:rPr>
              <a:t>so more </a:t>
            </a:r>
            <a:r>
              <a:rPr sz="2350" spc="10" dirty="0">
                <a:latin typeface="Arial"/>
                <a:cs typeface="Arial"/>
              </a:rPr>
              <a:t>experts will </a:t>
            </a:r>
            <a:r>
              <a:rPr sz="2350" spc="15" dirty="0">
                <a:latin typeface="Arial"/>
                <a:cs typeface="Arial"/>
              </a:rPr>
              <a:t>come</a:t>
            </a:r>
            <a:r>
              <a:rPr sz="2350" spc="-14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out  from </a:t>
            </a:r>
            <a:r>
              <a:rPr sz="2350" spc="20" dirty="0">
                <a:latin typeface="Arial"/>
                <a:cs typeface="Arial"/>
              </a:rPr>
              <a:t>a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company.</a:t>
            </a:r>
            <a:endParaRPr sz="2350">
              <a:latin typeface="Arial"/>
              <a:cs typeface="Arial"/>
            </a:endParaRPr>
          </a:p>
          <a:p>
            <a:pPr marL="353695" marR="254000" indent="-341630">
              <a:lnSpc>
                <a:spcPct val="120400"/>
              </a:lnSpc>
              <a:spcBef>
                <a:spcPts val="64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Pairing could put </a:t>
            </a:r>
            <a:r>
              <a:rPr sz="3525" spc="22" baseline="1182" dirty="0">
                <a:latin typeface="Arial"/>
                <a:cs typeface="Arial"/>
              </a:rPr>
              <a:t>up </a:t>
            </a:r>
            <a:r>
              <a:rPr sz="3525" spc="15" baseline="1182" dirty="0">
                <a:latin typeface="Arial"/>
                <a:cs typeface="Arial"/>
              </a:rPr>
              <a:t>with </a:t>
            </a:r>
            <a:r>
              <a:rPr sz="3525" spc="30" baseline="1182" dirty="0">
                <a:latin typeface="Arial"/>
                <a:cs typeface="Arial"/>
              </a:rPr>
              <a:t>a </a:t>
            </a:r>
            <a:r>
              <a:rPr sz="3525" spc="7" baseline="1182" dirty="0">
                <a:latin typeface="Arial"/>
                <a:cs typeface="Arial"/>
              </a:rPr>
              <a:t>better solution </a:t>
            </a:r>
            <a:r>
              <a:rPr sz="3525" spc="15" baseline="1182" dirty="0">
                <a:latin typeface="Arial"/>
                <a:cs typeface="Arial"/>
              </a:rPr>
              <a:t>than one </a:t>
            </a:r>
            <a:r>
              <a:rPr sz="2350" spc="10" dirty="0">
                <a:latin typeface="Arial"/>
                <a:cs typeface="Arial"/>
              </a:rPr>
              <a:t> person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does.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345186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Masking</a:t>
            </a:r>
            <a:r>
              <a:rPr spc="-55" dirty="0"/>
              <a:t> </a:t>
            </a:r>
            <a:r>
              <a:rPr spc="10" dirty="0"/>
              <a:t>distractions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13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529830" cy="262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62865" indent="-341630">
              <a:lnSpc>
                <a:spcPct val="120900"/>
              </a:lnSpc>
              <a:spcBef>
                <a:spcPts val="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"White </a:t>
            </a:r>
            <a:r>
              <a:rPr sz="2350" spc="5" dirty="0">
                <a:latin typeface="Arial"/>
                <a:cs typeface="Arial"/>
              </a:rPr>
              <a:t>noise" </a:t>
            </a:r>
            <a:r>
              <a:rPr sz="2350" spc="10" dirty="0">
                <a:latin typeface="Arial"/>
                <a:cs typeface="Arial"/>
              </a:rPr>
              <a:t>could keep your brain from background  </a:t>
            </a:r>
            <a:r>
              <a:rPr sz="2350" spc="5" dirty="0">
                <a:latin typeface="Arial"/>
                <a:cs typeface="Arial"/>
              </a:rPr>
              <a:t>noise.</a:t>
            </a:r>
            <a:endParaRPr sz="2350">
              <a:latin typeface="Arial"/>
              <a:cs typeface="Arial"/>
            </a:endParaRPr>
          </a:p>
          <a:p>
            <a:pPr marL="751840" marR="130175" indent="-285115">
              <a:lnSpc>
                <a:spcPct val="122600"/>
              </a:lnSpc>
              <a:spcBef>
                <a:spcPts val="495"/>
              </a:spcBef>
            </a:pPr>
            <a:r>
              <a:rPr sz="1950" spc="280" dirty="0">
                <a:solidFill>
                  <a:srgbClr val="B1B1B1"/>
                </a:solidFill>
                <a:latin typeface="Microsoft Sans Serif"/>
                <a:cs typeface="Microsoft Sans Serif"/>
              </a:rPr>
              <a:t>� </a:t>
            </a:r>
            <a:r>
              <a:rPr sz="1950" spc="20" dirty="0">
                <a:latin typeface="Arial"/>
                <a:cs typeface="Arial"/>
              </a:rPr>
              <a:t>when </a:t>
            </a:r>
            <a:r>
              <a:rPr sz="1950" spc="15" dirty="0">
                <a:latin typeface="Arial"/>
                <a:cs typeface="Arial"/>
              </a:rPr>
              <a:t>you </a:t>
            </a:r>
            <a:r>
              <a:rPr sz="1950" spc="10" dirty="0">
                <a:latin typeface="Arial"/>
                <a:cs typeface="Arial"/>
              </a:rPr>
              <a:t>pair </a:t>
            </a:r>
            <a:r>
              <a:rPr sz="1950" spc="15" dirty="0">
                <a:latin typeface="Arial"/>
                <a:cs typeface="Arial"/>
              </a:rPr>
              <a:t>programming, you </a:t>
            </a:r>
            <a:r>
              <a:rPr sz="1950" spc="10" dirty="0">
                <a:latin typeface="Arial"/>
                <a:cs typeface="Arial"/>
              </a:rPr>
              <a:t>will </a:t>
            </a:r>
            <a:r>
              <a:rPr sz="1950" spc="5" dirty="0">
                <a:latin typeface="Arial"/>
                <a:cs typeface="Arial"/>
              </a:rPr>
              <a:t>find </a:t>
            </a:r>
            <a:r>
              <a:rPr sz="1950" spc="10" dirty="0">
                <a:latin typeface="Arial"/>
                <a:cs typeface="Arial"/>
              </a:rPr>
              <a:t>out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5" dirty="0">
                <a:latin typeface="Arial"/>
                <a:cs typeface="Arial"/>
              </a:rPr>
              <a:t>noise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from  other </a:t>
            </a:r>
            <a:r>
              <a:rPr sz="1950" spc="15" dirty="0">
                <a:latin typeface="Arial"/>
                <a:cs typeface="Arial"/>
              </a:rPr>
              <a:t>cube </a:t>
            </a:r>
            <a:r>
              <a:rPr sz="1950" spc="10" dirty="0">
                <a:latin typeface="Arial"/>
                <a:cs typeface="Arial"/>
              </a:rPr>
              <a:t>is not </a:t>
            </a:r>
            <a:r>
              <a:rPr sz="1950" spc="15" dirty="0">
                <a:latin typeface="Arial"/>
                <a:cs typeface="Arial"/>
              </a:rPr>
              <a:t>a problem any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more</a:t>
            </a:r>
            <a:endParaRPr sz="1950">
              <a:latin typeface="Arial"/>
              <a:cs typeface="Arial"/>
            </a:endParaRPr>
          </a:p>
          <a:p>
            <a:pPr marL="353695" marR="5080" indent="-341630">
              <a:lnSpc>
                <a:spcPct val="120900"/>
              </a:lnSpc>
              <a:spcBef>
                <a:spcPts val="60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22" baseline="1182" dirty="0">
                <a:latin typeface="Arial"/>
                <a:cs typeface="Arial"/>
              </a:rPr>
              <a:t>The </a:t>
            </a:r>
            <a:r>
              <a:rPr sz="3525" spc="15" baseline="1182" dirty="0">
                <a:latin typeface="Arial"/>
                <a:cs typeface="Arial"/>
              </a:rPr>
              <a:t>conversation will keep you focus </a:t>
            </a:r>
            <a:r>
              <a:rPr sz="3525" spc="22" baseline="1182" dirty="0">
                <a:latin typeface="Arial"/>
                <a:cs typeface="Arial"/>
              </a:rPr>
              <a:t>on what </a:t>
            </a:r>
            <a:r>
              <a:rPr sz="3525" spc="15" baseline="1182" dirty="0">
                <a:latin typeface="Arial"/>
                <a:cs typeface="Arial"/>
              </a:rPr>
              <a:t>you</a:t>
            </a:r>
            <a:r>
              <a:rPr sz="3525" spc="-254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are 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coding.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660" y="740156"/>
            <a:ext cx="303276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Arial"/>
                <a:cs typeface="Arial"/>
              </a:rPr>
              <a:t>Guaranteed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focus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14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393940" cy="13271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3695" marR="5080" indent="-341630">
              <a:lnSpc>
                <a:spcPct val="121300"/>
              </a:lnSpc>
              <a:spcBef>
                <a:spcPts val="80"/>
              </a:spcBef>
            </a:pPr>
            <a:r>
              <a:rPr sz="2350" spc="340" dirty="0">
                <a:solidFill>
                  <a:srgbClr val="B1B1B1"/>
                </a:solidFill>
                <a:latin typeface="Microsoft Sans Serif"/>
                <a:cs typeface="Microsoft Sans Serif"/>
              </a:rPr>
              <a:t>� </a:t>
            </a:r>
            <a:r>
              <a:rPr sz="2350" spc="10" dirty="0">
                <a:latin typeface="Arial"/>
                <a:cs typeface="Arial"/>
              </a:rPr>
              <a:t>Pairing programming could </a:t>
            </a:r>
            <a:r>
              <a:rPr sz="2350" spc="5" dirty="0">
                <a:latin typeface="Arial"/>
                <a:cs typeface="Arial"/>
              </a:rPr>
              <a:t>let </a:t>
            </a:r>
            <a:r>
              <a:rPr sz="2350" spc="10" dirty="0">
                <a:latin typeface="Arial"/>
                <a:cs typeface="Arial"/>
              </a:rPr>
              <a:t>people </a:t>
            </a:r>
            <a:r>
              <a:rPr sz="2350" spc="5" dirty="0">
                <a:latin typeface="Arial"/>
                <a:cs typeface="Arial"/>
              </a:rPr>
              <a:t>really </a:t>
            </a:r>
            <a:r>
              <a:rPr sz="2350" spc="10" dirty="0">
                <a:latin typeface="Arial"/>
                <a:cs typeface="Arial"/>
              </a:rPr>
              <a:t>focus</a:t>
            </a:r>
            <a:r>
              <a:rPr sz="2350" spc="-13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on  </a:t>
            </a:r>
            <a:r>
              <a:rPr sz="2350" spc="10" dirty="0">
                <a:latin typeface="Arial"/>
                <a:cs typeface="Arial"/>
              </a:rPr>
              <a:t>prouductive </a:t>
            </a:r>
            <a:r>
              <a:rPr sz="2350" spc="5" dirty="0">
                <a:latin typeface="Arial"/>
                <a:cs typeface="Arial"/>
              </a:rPr>
              <a:t>coding, </a:t>
            </a:r>
            <a:r>
              <a:rPr sz="2350" spc="10" dirty="0">
                <a:latin typeface="Arial"/>
                <a:cs typeface="Arial"/>
              </a:rPr>
              <a:t>instead of </a:t>
            </a:r>
            <a:r>
              <a:rPr sz="2350" spc="5" dirty="0">
                <a:latin typeface="Arial"/>
                <a:cs typeface="Arial"/>
              </a:rPr>
              <a:t>just surfing </a:t>
            </a:r>
            <a:r>
              <a:rPr sz="2350" spc="10" dirty="0">
                <a:latin typeface="Arial"/>
                <a:cs typeface="Arial"/>
              </a:rPr>
              <a:t>the </a:t>
            </a:r>
            <a:r>
              <a:rPr sz="2350" spc="15" dirty="0">
                <a:latin typeface="Arial"/>
                <a:cs typeface="Arial"/>
              </a:rPr>
              <a:t>web,  </a:t>
            </a:r>
            <a:r>
              <a:rPr sz="2350" spc="10" dirty="0">
                <a:latin typeface="Arial"/>
                <a:cs typeface="Arial"/>
              </a:rPr>
              <a:t>checking the email, or reading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blogs.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37249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Multiple </a:t>
            </a:r>
            <a:r>
              <a:rPr spc="10" dirty="0"/>
              <a:t>points of</a:t>
            </a:r>
            <a:r>
              <a:rPr spc="-45" dirty="0"/>
              <a:t> </a:t>
            </a:r>
            <a:r>
              <a:rPr spc="10"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15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914005" cy="3218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91820" indent="-341630">
              <a:lnSpc>
                <a:spcPct val="120900"/>
              </a:lnSpc>
              <a:spcBef>
                <a:spcPts val="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Explaining codes to someone could help people</a:t>
            </a:r>
            <a:r>
              <a:rPr sz="2350" spc="-114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find  </a:t>
            </a:r>
            <a:r>
              <a:rPr sz="2350" spc="5" dirty="0">
                <a:latin typeface="Arial"/>
                <a:cs typeface="Arial"/>
              </a:rPr>
              <a:t>potential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bugs.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21300"/>
              </a:lnSpc>
              <a:spcBef>
                <a:spcPts val="62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Explaining could help people </a:t>
            </a:r>
            <a:r>
              <a:rPr sz="3525" spc="7" baseline="1182" dirty="0">
                <a:latin typeface="Arial"/>
                <a:cs typeface="Arial"/>
              </a:rPr>
              <a:t>really really </a:t>
            </a:r>
            <a:r>
              <a:rPr sz="3525" spc="15" baseline="1182" dirty="0">
                <a:latin typeface="Arial"/>
                <a:cs typeface="Arial"/>
              </a:rPr>
              <a:t>understand the </a:t>
            </a:r>
            <a:r>
              <a:rPr sz="2350" spc="10" dirty="0">
                <a:latin typeface="Arial"/>
                <a:cs typeface="Arial"/>
              </a:rPr>
              <a:t> codes, and avoid </a:t>
            </a:r>
            <a:r>
              <a:rPr sz="2350" spc="5" dirty="0">
                <a:latin typeface="Arial"/>
                <a:cs typeface="Arial"/>
              </a:rPr>
              <a:t>inconsistency </a:t>
            </a:r>
            <a:r>
              <a:rPr sz="2350" spc="10" dirty="0">
                <a:latin typeface="Arial"/>
                <a:cs typeface="Arial"/>
              </a:rPr>
              <a:t>between thoughts and  codes.</a:t>
            </a:r>
            <a:endParaRPr sz="2350">
              <a:latin typeface="Arial"/>
              <a:cs typeface="Arial"/>
            </a:endParaRPr>
          </a:p>
          <a:p>
            <a:pPr marL="353695" marR="508000" indent="-341630">
              <a:lnSpc>
                <a:spcPct val="120400"/>
              </a:lnSpc>
              <a:spcBef>
                <a:spcPts val="64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Explaining could also avoid </a:t>
            </a:r>
            <a:r>
              <a:rPr sz="3525" spc="22" baseline="1182" dirty="0">
                <a:latin typeface="Arial"/>
                <a:cs typeface="Arial"/>
              </a:rPr>
              <a:t>some </a:t>
            </a:r>
            <a:r>
              <a:rPr sz="3525" spc="15" baseline="1182" dirty="0">
                <a:latin typeface="Arial"/>
                <a:cs typeface="Arial"/>
              </a:rPr>
              <a:t>stupid errors in</a:t>
            </a:r>
            <a:r>
              <a:rPr sz="3525" spc="-247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the 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first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place.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52393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Reduced training cost and</a:t>
            </a:r>
            <a:r>
              <a:rPr spc="-50" dirty="0"/>
              <a:t> </a:t>
            </a:r>
            <a:r>
              <a:rPr spc="10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16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7827645" cy="24942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Developers are also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trainers.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Instead of learning in </a:t>
            </a:r>
            <a:r>
              <a:rPr sz="2350" spc="5" dirty="0">
                <a:latin typeface="Arial"/>
                <a:cs typeface="Arial"/>
              </a:rPr>
              <a:t>class, </a:t>
            </a:r>
            <a:r>
              <a:rPr sz="2350" spc="10" dirty="0">
                <a:latin typeface="Arial"/>
                <a:cs typeface="Arial"/>
              </a:rPr>
              <a:t>people could learn from</a:t>
            </a:r>
            <a:r>
              <a:rPr sz="2350" spc="-1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job.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Developing time is also the </a:t>
            </a:r>
            <a:r>
              <a:rPr sz="3525" spc="7" baseline="1182" dirty="0">
                <a:latin typeface="Arial"/>
                <a:cs typeface="Arial"/>
              </a:rPr>
              <a:t>training</a:t>
            </a:r>
            <a:r>
              <a:rPr sz="3525" spc="-120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time.</a:t>
            </a:r>
            <a:endParaRPr sz="3525" baseline="1182">
              <a:latin typeface="Arial"/>
              <a:cs typeface="Arial"/>
            </a:endParaRPr>
          </a:p>
          <a:p>
            <a:pPr marL="353695" marR="974725" indent="-341630">
              <a:lnSpc>
                <a:spcPct val="120900"/>
              </a:lnSpc>
              <a:spcBef>
                <a:spcPts val="5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Better </a:t>
            </a:r>
            <a:r>
              <a:rPr sz="2350" spc="5" dirty="0">
                <a:latin typeface="Arial"/>
                <a:cs typeface="Arial"/>
              </a:rPr>
              <a:t>that just </a:t>
            </a:r>
            <a:r>
              <a:rPr sz="2350" spc="10" dirty="0">
                <a:latin typeface="Arial"/>
                <a:cs typeface="Arial"/>
              </a:rPr>
              <a:t>5-day </a:t>
            </a:r>
            <a:r>
              <a:rPr sz="2350" spc="5" dirty="0">
                <a:latin typeface="Arial"/>
                <a:cs typeface="Arial"/>
              </a:rPr>
              <a:t>training </a:t>
            </a:r>
            <a:r>
              <a:rPr sz="2350" spc="10" dirty="0">
                <a:latin typeface="Arial"/>
                <a:cs typeface="Arial"/>
              </a:rPr>
              <a:t>in </a:t>
            </a:r>
            <a:r>
              <a:rPr sz="2350" spc="5" dirty="0">
                <a:latin typeface="Arial"/>
                <a:cs typeface="Arial"/>
              </a:rPr>
              <a:t>class, </a:t>
            </a:r>
            <a:r>
              <a:rPr sz="2350" spc="10" dirty="0">
                <a:latin typeface="Arial"/>
                <a:cs typeface="Arial"/>
              </a:rPr>
              <a:t>and </a:t>
            </a:r>
            <a:r>
              <a:rPr sz="2350" spc="5" dirty="0">
                <a:latin typeface="Arial"/>
                <a:cs typeface="Arial"/>
              </a:rPr>
              <a:t>it </a:t>
            </a:r>
            <a:r>
              <a:rPr sz="2350" spc="10" dirty="0">
                <a:latin typeface="Arial"/>
                <a:cs typeface="Arial"/>
              </a:rPr>
              <a:t>also  increase the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productivity.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162306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17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5519420" cy="30810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Disagreements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Scheduling Conflicts between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partners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Absence of</a:t>
            </a:r>
            <a:r>
              <a:rPr sz="3525" spc="-30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partners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Rushing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Over-confidence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350" spc="340" dirty="0">
                <a:solidFill>
                  <a:srgbClr val="B1B1B1"/>
                </a:solidFill>
                <a:latin typeface="Microsoft Sans Serif"/>
                <a:cs typeface="Microsoft Sans Serif"/>
              </a:rPr>
              <a:t>�</a:t>
            </a:r>
            <a:r>
              <a:rPr sz="2350" spc="275" dirty="0">
                <a:solidFill>
                  <a:srgbClr val="B1B1B1"/>
                </a:solidFill>
                <a:latin typeface="Microsoft Sans Serif"/>
                <a:cs typeface="Microsoft Sans Serif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...</a:t>
            </a:r>
            <a:endParaRPr sz="3525" baseline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12236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Out</a:t>
            </a:r>
            <a:r>
              <a:rPr dirty="0"/>
              <a:t>li</a:t>
            </a:r>
            <a:r>
              <a:rPr spc="10" dirty="0"/>
              <a:t>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18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3891915" cy="4608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What is Pair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Programming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History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Motivation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Techniques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Why </a:t>
            </a:r>
            <a:r>
              <a:rPr sz="2350" spc="5" dirty="0">
                <a:latin typeface="Arial"/>
                <a:cs typeface="Arial"/>
              </a:rPr>
              <a:t>it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works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Poblems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solidFill>
                  <a:srgbClr val="FF0000"/>
                </a:solidFill>
                <a:latin typeface="Arial"/>
                <a:cs typeface="Arial"/>
              </a:rPr>
              <a:t>Challenges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22" baseline="1182" dirty="0">
                <a:latin typeface="Arial"/>
                <a:cs typeface="Arial"/>
              </a:rPr>
              <a:t>When </a:t>
            </a:r>
            <a:r>
              <a:rPr sz="3525" spc="7" baseline="1182" dirty="0">
                <a:latin typeface="Arial"/>
                <a:cs typeface="Arial"/>
              </a:rPr>
              <a:t>it </a:t>
            </a:r>
            <a:r>
              <a:rPr sz="3525" spc="15" baseline="1182" dirty="0">
                <a:latin typeface="Arial"/>
                <a:cs typeface="Arial"/>
              </a:rPr>
              <a:t>is not</a:t>
            </a:r>
            <a:r>
              <a:rPr sz="3525" spc="-89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working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Conclusion</a:t>
            </a:r>
            <a:endParaRPr sz="3525" baseline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24847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Challenges</a:t>
            </a:r>
            <a:r>
              <a:rPr spc="-65" dirty="0"/>
              <a:t> </a:t>
            </a:r>
            <a:r>
              <a:rPr spc="10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19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820659" cy="2834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84200" indent="-341630">
              <a:lnSpc>
                <a:spcPct val="120900"/>
              </a:lnSpc>
              <a:spcBef>
                <a:spcPts val="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5" dirty="0">
                <a:latin typeface="Arial"/>
                <a:cs typeface="Arial"/>
              </a:rPr>
              <a:t>It </a:t>
            </a:r>
            <a:r>
              <a:rPr sz="2350" spc="10" dirty="0">
                <a:latin typeface="Arial"/>
                <a:cs typeface="Arial"/>
              </a:rPr>
              <a:t>is hard to convince managments to believe in</a:t>
            </a:r>
            <a:r>
              <a:rPr sz="2350" spc="-1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pair  </a:t>
            </a:r>
            <a:r>
              <a:rPr sz="2350" spc="10" dirty="0">
                <a:latin typeface="Arial"/>
                <a:cs typeface="Arial"/>
              </a:rPr>
              <a:t>programming.</a:t>
            </a:r>
            <a:endParaRPr sz="2350">
              <a:latin typeface="Arial"/>
              <a:cs typeface="Arial"/>
            </a:endParaRPr>
          </a:p>
          <a:p>
            <a:pPr marL="751840" marR="5080" lvl="1" indent="-285115">
              <a:lnSpc>
                <a:spcPct val="122300"/>
              </a:lnSpc>
              <a:spcBef>
                <a:spcPts val="5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easy </a:t>
            </a:r>
            <a:r>
              <a:rPr sz="1950" spc="5" dirty="0">
                <a:latin typeface="Arial"/>
                <a:cs typeface="Arial"/>
              </a:rPr>
              <a:t>for </a:t>
            </a:r>
            <a:r>
              <a:rPr sz="1950" spc="15" dirty="0">
                <a:latin typeface="Arial"/>
                <a:cs typeface="Arial"/>
              </a:rPr>
              <a:t>managers </a:t>
            </a:r>
            <a:r>
              <a:rPr sz="1950" spc="5" dirty="0">
                <a:latin typeface="Arial"/>
                <a:cs typeface="Arial"/>
              </a:rPr>
              <a:t>to think that </a:t>
            </a:r>
            <a:r>
              <a:rPr sz="1950" spc="10" dirty="0">
                <a:latin typeface="Arial"/>
                <a:cs typeface="Arial"/>
              </a:rPr>
              <a:t>pairing </a:t>
            </a:r>
            <a:r>
              <a:rPr sz="1950" spc="15" dirty="0">
                <a:latin typeface="Arial"/>
                <a:cs typeface="Arial"/>
              </a:rPr>
              <a:t>programming </a:t>
            </a:r>
            <a:r>
              <a:rPr sz="1950" spc="10" dirty="0">
                <a:latin typeface="Arial"/>
                <a:cs typeface="Arial"/>
              </a:rPr>
              <a:t>will </a:t>
            </a:r>
            <a:r>
              <a:rPr sz="1950" spc="15" dirty="0">
                <a:latin typeface="Arial"/>
                <a:cs typeface="Arial"/>
              </a:rPr>
              <a:t>do  </a:t>
            </a:r>
            <a:r>
              <a:rPr sz="1950" spc="10" dirty="0">
                <a:latin typeface="Arial"/>
                <a:cs typeface="Arial"/>
              </a:rPr>
              <a:t>nothing but </a:t>
            </a:r>
            <a:r>
              <a:rPr sz="1950" spc="15" dirty="0">
                <a:latin typeface="Arial"/>
                <a:cs typeface="Arial"/>
              </a:rPr>
              <a:t>simply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reduce </a:t>
            </a:r>
            <a:r>
              <a:rPr sz="1950" spc="10" dirty="0">
                <a:latin typeface="Arial"/>
                <a:cs typeface="Arial"/>
              </a:rPr>
              <a:t>or </a:t>
            </a:r>
            <a:r>
              <a:rPr sz="1950" spc="15" dirty="0">
                <a:latin typeface="Arial"/>
                <a:cs typeface="Arial"/>
              </a:rPr>
              <a:t>even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halve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productivity;  </a:t>
            </a:r>
            <a:r>
              <a:rPr sz="1950" spc="5" dirty="0">
                <a:latin typeface="Arial"/>
                <a:cs typeface="Arial"/>
              </a:rPr>
              <a:t>therefore, it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hard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convince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them.</a:t>
            </a:r>
            <a:endParaRPr sz="1950">
              <a:latin typeface="Arial"/>
              <a:cs typeface="Arial"/>
            </a:endParaRPr>
          </a:p>
          <a:p>
            <a:pPr marL="751840" marR="263525" lvl="1" indent="-285115">
              <a:lnSpc>
                <a:spcPct val="122600"/>
              </a:lnSpc>
              <a:spcBef>
                <a:spcPts val="48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Management </a:t>
            </a:r>
            <a:r>
              <a:rPr sz="1950" spc="10" dirty="0">
                <a:latin typeface="Arial"/>
                <a:cs typeface="Arial"/>
              </a:rPr>
              <a:t>teams </a:t>
            </a:r>
            <a:r>
              <a:rPr sz="1950" spc="15" dirty="0">
                <a:latin typeface="Arial"/>
                <a:cs typeface="Arial"/>
              </a:rPr>
              <a:t>needs </a:t>
            </a:r>
            <a:r>
              <a:rPr sz="1950" spc="20" dirty="0">
                <a:latin typeface="Arial"/>
                <a:cs typeface="Arial"/>
              </a:rPr>
              <a:t>some </a:t>
            </a:r>
            <a:r>
              <a:rPr sz="1950" spc="10" dirty="0">
                <a:latin typeface="Arial"/>
                <a:cs typeface="Arial"/>
              </a:rPr>
              <a:t>agile training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believe </a:t>
            </a:r>
            <a:r>
              <a:rPr sz="1950" spc="5" dirty="0">
                <a:latin typeface="Arial"/>
                <a:cs typeface="Arial"/>
              </a:rPr>
              <a:t>that  </a:t>
            </a:r>
            <a:r>
              <a:rPr sz="1950" spc="10" dirty="0">
                <a:latin typeface="Arial"/>
                <a:cs typeface="Arial"/>
              </a:rPr>
              <a:t>pairing </a:t>
            </a:r>
            <a:r>
              <a:rPr sz="1950" spc="15" dirty="0">
                <a:latin typeface="Arial"/>
                <a:cs typeface="Arial"/>
              </a:rPr>
              <a:t>programming </a:t>
            </a:r>
            <a:r>
              <a:rPr sz="1950" spc="10" dirty="0">
                <a:latin typeface="Arial"/>
                <a:cs typeface="Arial"/>
              </a:rPr>
              <a:t>will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work.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45040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Why </a:t>
            </a:r>
            <a:r>
              <a:rPr spc="5" dirty="0"/>
              <a:t>Pair </a:t>
            </a:r>
            <a:r>
              <a:rPr spc="15" dirty="0"/>
              <a:t>Programming</a:t>
            </a:r>
            <a:r>
              <a:rPr spc="-80" dirty="0"/>
              <a:t> </a:t>
            </a:r>
            <a:r>
              <a:rPr spc="10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5826" y="6902281"/>
            <a:ext cx="53530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10" dirty="0">
                <a:latin typeface="Arial"/>
                <a:cs typeface="Arial"/>
              </a:rPr>
              <a:t>Page </a:t>
            </a:r>
            <a:r>
              <a:rPr sz="1500" spc="-240" baseline="2777" dirty="0">
                <a:latin typeface="Microsoft Sans Serif"/>
                <a:cs typeface="Microsoft Sans Serif"/>
              </a:rPr>
              <a:t>�</a:t>
            </a:r>
            <a:r>
              <a:rPr sz="150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b="1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0945"/>
            <a:ext cx="7620634" cy="29622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Back up </a:t>
            </a:r>
            <a:r>
              <a:rPr sz="2350" spc="10" dirty="0">
                <a:latin typeface="Arial"/>
                <a:cs typeface="Arial"/>
              </a:rPr>
              <a:t>each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other</a:t>
            </a:r>
            <a:endParaRPr sz="23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Agile will put </a:t>
            </a:r>
            <a:r>
              <a:rPr sz="1950" spc="15" dirty="0">
                <a:latin typeface="Arial"/>
                <a:cs typeface="Arial"/>
              </a:rPr>
              <a:t>one's sick </a:t>
            </a:r>
            <a:r>
              <a:rPr sz="1950" spc="10" dirty="0">
                <a:latin typeface="Arial"/>
                <a:cs typeface="Arial"/>
              </a:rPr>
              <a:t>or </a:t>
            </a:r>
            <a:r>
              <a:rPr sz="1950" spc="15" dirty="0">
                <a:latin typeface="Arial"/>
                <a:cs typeface="Arial"/>
              </a:rPr>
              <a:t>leave </a:t>
            </a:r>
            <a:r>
              <a:rPr sz="1950" spc="5" dirty="0">
                <a:latin typeface="Arial"/>
                <a:cs typeface="Arial"/>
              </a:rPr>
              <a:t>into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consideration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Pair </a:t>
            </a:r>
            <a:r>
              <a:rPr sz="1950" spc="15" dirty="0">
                <a:latin typeface="Arial"/>
                <a:cs typeface="Arial"/>
              </a:rPr>
              <a:t>progrmming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a good </a:t>
            </a:r>
            <a:r>
              <a:rPr sz="1950" spc="10" dirty="0">
                <a:latin typeface="Arial"/>
                <a:cs typeface="Arial"/>
              </a:rPr>
              <a:t>solution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people's </a:t>
            </a:r>
            <a:r>
              <a:rPr sz="1950" spc="15" dirty="0">
                <a:latin typeface="Arial"/>
                <a:cs typeface="Arial"/>
              </a:rPr>
              <a:t>sick </a:t>
            </a:r>
            <a:r>
              <a:rPr sz="1950" spc="10" dirty="0">
                <a:latin typeface="Arial"/>
                <a:cs typeface="Arial"/>
              </a:rPr>
              <a:t>or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leave</a:t>
            </a:r>
            <a:endParaRPr sz="1950">
              <a:latin typeface="Arial"/>
              <a:cs typeface="Arial"/>
            </a:endParaRPr>
          </a:p>
          <a:p>
            <a:pPr marL="751840" marR="206375" lvl="1" indent="-285115">
              <a:lnSpc>
                <a:spcPct val="122100"/>
              </a:lnSpc>
              <a:spcBef>
                <a:spcPts val="49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15" dirty="0">
                <a:latin typeface="Arial"/>
                <a:cs typeface="Arial"/>
              </a:rPr>
              <a:t>could reduce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risk of project </a:t>
            </a:r>
            <a:r>
              <a:rPr sz="1950" spc="5" dirty="0">
                <a:latin typeface="Arial"/>
                <a:cs typeface="Arial"/>
              </a:rPr>
              <a:t>failure </a:t>
            </a:r>
            <a:r>
              <a:rPr sz="1950" spc="15" dirty="0">
                <a:latin typeface="Arial"/>
                <a:cs typeface="Arial"/>
              </a:rPr>
              <a:t>due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one</a:t>
            </a:r>
            <a:r>
              <a:rPr sz="1950" spc="-13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person's  leave</a:t>
            </a:r>
            <a:endParaRPr sz="1950">
              <a:latin typeface="Arial"/>
              <a:cs typeface="Arial"/>
            </a:endParaRPr>
          </a:p>
          <a:p>
            <a:pPr marL="751840" marR="5080" lvl="1" indent="-285115">
              <a:lnSpc>
                <a:spcPct val="122600"/>
              </a:lnSpc>
              <a:spcBef>
                <a:spcPts val="48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When one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sick </a:t>
            </a:r>
            <a:r>
              <a:rPr sz="1950" spc="10" dirty="0">
                <a:latin typeface="Arial"/>
                <a:cs typeface="Arial"/>
              </a:rPr>
              <a:t>or out of </a:t>
            </a:r>
            <a:r>
              <a:rPr sz="1950" spc="5" dirty="0">
                <a:latin typeface="Arial"/>
                <a:cs typeface="Arial"/>
              </a:rPr>
              <a:t>office, the </a:t>
            </a:r>
            <a:r>
              <a:rPr sz="1950" spc="10" dirty="0">
                <a:latin typeface="Arial"/>
                <a:cs typeface="Arial"/>
              </a:rPr>
              <a:t>other </a:t>
            </a:r>
            <a:r>
              <a:rPr sz="1950" spc="15" dirty="0">
                <a:latin typeface="Arial"/>
                <a:cs typeface="Arial"/>
              </a:rPr>
              <a:t>guy could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continue  </a:t>
            </a:r>
            <a:r>
              <a:rPr sz="1950" spc="15" dirty="0">
                <a:latin typeface="Arial"/>
                <a:cs typeface="Arial"/>
              </a:rPr>
              <a:t>working. </a:t>
            </a:r>
            <a:r>
              <a:rPr sz="1950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will </a:t>
            </a:r>
            <a:r>
              <a:rPr sz="1950" spc="15" dirty="0">
                <a:latin typeface="Arial"/>
                <a:cs typeface="Arial"/>
              </a:rPr>
              <a:t>reduce </a:t>
            </a:r>
            <a:r>
              <a:rPr sz="1950" spc="5" dirty="0">
                <a:latin typeface="Arial"/>
                <a:cs typeface="Arial"/>
              </a:rPr>
              <a:t>that </a:t>
            </a:r>
            <a:r>
              <a:rPr sz="1950" spc="10" dirty="0">
                <a:latin typeface="Arial"/>
                <a:cs typeface="Arial"/>
              </a:rPr>
              <a:t>influence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project.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24847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Challenges</a:t>
            </a:r>
            <a:r>
              <a:rPr spc="-65" dirty="0"/>
              <a:t> </a:t>
            </a:r>
            <a:r>
              <a:rPr spc="10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20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956550" cy="2894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198120" indent="-341630">
              <a:lnSpc>
                <a:spcPct val="120900"/>
              </a:lnSpc>
              <a:spcBef>
                <a:spcPts val="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5" dirty="0">
                <a:latin typeface="Arial"/>
                <a:cs typeface="Arial"/>
              </a:rPr>
              <a:t>If </a:t>
            </a:r>
            <a:r>
              <a:rPr sz="2350" spc="10" dirty="0">
                <a:latin typeface="Arial"/>
                <a:cs typeface="Arial"/>
              </a:rPr>
              <a:t>the </a:t>
            </a:r>
            <a:r>
              <a:rPr sz="2350" spc="5" dirty="0">
                <a:latin typeface="Arial"/>
                <a:cs typeface="Arial"/>
              </a:rPr>
              <a:t>skills </a:t>
            </a:r>
            <a:r>
              <a:rPr sz="2350" spc="10" dirty="0">
                <a:latin typeface="Arial"/>
                <a:cs typeface="Arial"/>
              </a:rPr>
              <a:t>and experiences between partners are huge  </a:t>
            </a:r>
            <a:r>
              <a:rPr sz="2350" spc="5" dirty="0">
                <a:latin typeface="Arial"/>
                <a:cs typeface="Arial"/>
              </a:rPr>
              <a:t>different, it </a:t>
            </a:r>
            <a:r>
              <a:rPr sz="2350" spc="15" dirty="0">
                <a:latin typeface="Arial"/>
                <a:cs typeface="Arial"/>
              </a:rPr>
              <a:t>may </a:t>
            </a:r>
            <a:r>
              <a:rPr sz="2350" spc="10" dirty="0">
                <a:latin typeface="Arial"/>
                <a:cs typeface="Arial"/>
              </a:rPr>
              <a:t>reduce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productivity.</a:t>
            </a:r>
            <a:endParaRPr sz="2350">
              <a:latin typeface="Arial"/>
              <a:cs typeface="Arial"/>
            </a:endParaRPr>
          </a:p>
          <a:p>
            <a:pPr marL="751840" marR="5080" lvl="1" indent="-285115">
              <a:lnSpc>
                <a:spcPct val="122600"/>
              </a:lnSpc>
              <a:spcBef>
                <a:spcPts val="495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5" dirty="0">
                <a:latin typeface="Arial"/>
                <a:cs typeface="Arial"/>
              </a:rPr>
              <a:t>background and experiences </a:t>
            </a:r>
            <a:r>
              <a:rPr sz="1950" spc="10" dirty="0">
                <a:latin typeface="Arial"/>
                <a:cs typeface="Arial"/>
              </a:rPr>
              <a:t>of two partners are </a:t>
            </a:r>
            <a:r>
              <a:rPr sz="1950" spc="15" dirty="0">
                <a:latin typeface="Arial"/>
                <a:cs typeface="Arial"/>
              </a:rPr>
              <a:t>very  </a:t>
            </a:r>
            <a:r>
              <a:rPr sz="1950" spc="5" dirty="0">
                <a:latin typeface="Arial"/>
                <a:cs typeface="Arial"/>
              </a:rPr>
              <a:t>different, it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possible </a:t>
            </a:r>
            <a:r>
              <a:rPr sz="1950" spc="5" dirty="0">
                <a:latin typeface="Arial"/>
                <a:cs typeface="Arial"/>
              </a:rPr>
              <a:t>that </a:t>
            </a:r>
            <a:r>
              <a:rPr sz="1950" spc="10" dirty="0">
                <a:latin typeface="Arial"/>
                <a:cs typeface="Arial"/>
              </a:rPr>
              <a:t>they </a:t>
            </a:r>
            <a:r>
              <a:rPr sz="1950" spc="15" dirty="0">
                <a:latin typeface="Arial"/>
                <a:cs typeface="Arial"/>
              </a:rPr>
              <a:t>could </a:t>
            </a:r>
            <a:r>
              <a:rPr sz="1950" spc="10" dirty="0">
                <a:latin typeface="Arial"/>
                <a:cs typeface="Arial"/>
              </a:rPr>
              <a:t>not understand </a:t>
            </a:r>
            <a:r>
              <a:rPr sz="1950" spc="15" dirty="0">
                <a:latin typeface="Arial"/>
                <a:cs typeface="Arial"/>
              </a:rPr>
              <a:t>each</a:t>
            </a:r>
            <a:r>
              <a:rPr sz="1950" spc="-13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other.</a:t>
            </a:r>
            <a:endParaRPr sz="1950">
              <a:latin typeface="Arial"/>
              <a:cs typeface="Arial"/>
            </a:endParaRPr>
          </a:p>
          <a:p>
            <a:pPr marL="751840" marR="287020" lvl="1" indent="-285115">
              <a:lnSpc>
                <a:spcPct val="122600"/>
              </a:lnSpc>
              <a:spcBef>
                <a:spcPts val="465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20" dirty="0">
                <a:latin typeface="Arial"/>
                <a:cs typeface="Arial"/>
              </a:rPr>
              <a:t>may </a:t>
            </a:r>
            <a:r>
              <a:rPr sz="1950" spc="10" dirty="0">
                <a:latin typeface="Arial"/>
                <a:cs typeface="Arial"/>
              </a:rPr>
              <a:t>takes </a:t>
            </a:r>
            <a:r>
              <a:rPr sz="1950" spc="5" dirty="0">
                <a:latin typeface="Arial"/>
                <a:cs typeface="Arial"/>
              </a:rPr>
              <a:t>too </a:t>
            </a:r>
            <a:r>
              <a:rPr sz="1950" spc="20" dirty="0">
                <a:latin typeface="Arial"/>
                <a:cs typeface="Arial"/>
              </a:rPr>
              <a:t>much </a:t>
            </a:r>
            <a:r>
              <a:rPr sz="1950" spc="10" dirty="0">
                <a:latin typeface="Arial"/>
                <a:cs typeface="Arial"/>
              </a:rPr>
              <a:t>time </a:t>
            </a:r>
            <a:r>
              <a:rPr sz="1950" spc="5" dirty="0">
                <a:latin typeface="Arial"/>
                <a:cs typeface="Arial"/>
              </a:rPr>
              <a:t>for </a:t>
            </a:r>
            <a:r>
              <a:rPr sz="1950" spc="15" dirty="0">
                <a:latin typeface="Arial"/>
                <a:cs typeface="Arial"/>
              </a:rPr>
              <a:t>one guy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explain </a:t>
            </a:r>
            <a:r>
              <a:rPr sz="1950" spc="15" dirty="0">
                <a:latin typeface="Arial"/>
                <a:cs typeface="Arial"/>
              </a:rPr>
              <a:t>codes </a:t>
            </a:r>
            <a:r>
              <a:rPr sz="1950" spc="5" dirty="0">
                <a:latin typeface="Arial"/>
                <a:cs typeface="Arial"/>
              </a:rPr>
              <a:t>to</a:t>
            </a:r>
            <a:r>
              <a:rPr sz="1950" spc="-15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the  </a:t>
            </a:r>
            <a:r>
              <a:rPr sz="1950" spc="10" dirty="0">
                <a:latin typeface="Arial"/>
                <a:cs typeface="Arial"/>
              </a:rPr>
              <a:t>other.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Even worse, </a:t>
            </a:r>
            <a:r>
              <a:rPr sz="1950" spc="20" dirty="0">
                <a:latin typeface="Arial"/>
                <a:cs typeface="Arial"/>
              </a:rPr>
              <a:t>when </a:t>
            </a:r>
            <a:r>
              <a:rPr sz="1950" spc="15" dirty="0">
                <a:latin typeface="Arial"/>
                <a:cs typeface="Arial"/>
              </a:rPr>
              <a:t>one </a:t>
            </a:r>
            <a:r>
              <a:rPr sz="1950" spc="10" dirty="0">
                <a:latin typeface="Arial"/>
                <a:cs typeface="Arial"/>
              </a:rPr>
              <a:t>drives,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other </a:t>
            </a:r>
            <a:r>
              <a:rPr sz="1950" spc="15" dirty="0">
                <a:latin typeface="Arial"/>
                <a:cs typeface="Arial"/>
              </a:rPr>
              <a:t>one </a:t>
            </a:r>
            <a:r>
              <a:rPr sz="1950" spc="20" dirty="0">
                <a:latin typeface="Arial"/>
                <a:cs typeface="Arial"/>
              </a:rPr>
              <a:t>may </a:t>
            </a:r>
            <a:r>
              <a:rPr sz="1950" spc="5" dirty="0">
                <a:latin typeface="Arial"/>
                <a:cs typeface="Arial"/>
              </a:rPr>
              <a:t>fall</a:t>
            </a:r>
            <a:r>
              <a:rPr sz="1950" spc="-15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asleep.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56400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When </a:t>
            </a:r>
            <a:r>
              <a:rPr spc="10" dirty="0"/>
              <a:t>Pairing </a:t>
            </a:r>
            <a:r>
              <a:rPr spc="5" dirty="0"/>
              <a:t>is </a:t>
            </a:r>
            <a:r>
              <a:rPr spc="15" dirty="0"/>
              <a:t>NOT Working</a:t>
            </a:r>
            <a:r>
              <a:rPr spc="-80" dirty="0"/>
              <a:t> </a:t>
            </a:r>
            <a:r>
              <a:rPr spc="10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21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0945"/>
            <a:ext cx="7999095" cy="310705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Research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work</a:t>
            </a:r>
            <a:endParaRPr sz="23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Pairing </a:t>
            </a:r>
            <a:r>
              <a:rPr sz="1950" spc="15" dirty="0">
                <a:latin typeface="Arial"/>
                <a:cs typeface="Arial"/>
              </a:rPr>
              <a:t>should </a:t>
            </a:r>
            <a:r>
              <a:rPr sz="1950" spc="10" dirty="0">
                <a:latin typeface="Arial"/>
                <a:cs typeface="Arial"/>
              </a:rPr>
              <a:t>not </a:t>
            </a:r>
            <a:r>
              <a:rPr sz="1950" spc="5" dirty="0">
                <a:latin typeface="Arial"/>
                <a:cs typeface="Arial"/>
              </a:rPr>
              <a:t>start until</a:t>
            </a:r>
            <a:r>
              <a:rPr sz="1950" spc="-7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coding.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still </a:t>
            </a:r>
            <a:r>
              <a:rPr sz="1950" spc="10" dirty="0">
                <a:latin typeface="Arial"/>
                <a:cs typeface="Arial"/>
              </a:rPr>
              <a:t>in </a:t>
            </a:r>
            <a:r>
              <a:rPr sz="1950" spc="15" dirty="0">
                <a:latin typeface="Arial"/>
                <a:cs typeface="Arial"/>
              </a:rPr>
              <a:t>research </a:t>
            </a:r>
            <a:r>
              <a:rPr sz="1950" spc="5" dirty="0">
                <a:latin typeface="Arial"/>
                <a:cs typeface="Arial"/>
              </a:rPr>
              <a:t>part, it </a:t>
            </a:r>
            <a:r>
              <a:rPr sz="1950" spc="10" dirty="0">
                <a:latin typeface="Arial"/>
                <a:cs typeface="Arial"/>
              </a:rPr>
              <a:t>is prefered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be</a:t>
            </a:r>
            <a:r>
              <a:rPr sz="1950" spc="-114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seperated.</a:t>
            </a:r>
            <a:endParaRPr sz="19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Both </a:t>
            </a:r>
            <a:r>
              <a:rPr sz="2350" spc="10" dirty="0">
                <a:latin typeface="Arial"/>
                <a:cs typeface="Arial"/>
              </a:rPr>
              <a:t>have </a:t>
            </a:r>
            <a:r>
              <a:rPr sz="2350" spc="15" dirty="0">
                <a:latin typeface="Arial"/>
                <a:cs typeface="Arial"/>
              </a:rPr>
              <a:t>no </a:t>
            </a:r>
            <a:r>
              <a:rPr sz="2350" spc="10" dirty="0">
                <a:latin typeface="Arial"/>
                <a:cs typeface="Arial"/>
              </a:rPr>
              <a:t>idea </a:t>
            </a:r>
            <a:r>
              <a:rPr sz="2350" spc="15" dirty="0">
                <a:latin typeface="Arial"/>
                <a:cs typeface="Arial"/>
              </a:rPr>
              <a:t>how </a:t>
            </a:r>
            <a:r>
              <a:rPr sz="2350" spc="10" dirty="0">
                <a:latin typeface="Arial"/>
                <a:cs typeface="Arial"/>
              </a:rPr>
              <a:t>to impelement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project</a:t>
            </a:r>
            <a:endParaRPr sz="2350">
              <a:latin typeface="Arial"/>
              <a:cs typeface="Arial"/>
            </a:endParaRPr>
          </a:p>
          <a:p>
            <a:pPr marL="751840" marR="427355" lvl="1" indent="-285115">
              <a:lnSpc>
                <a:spcPct val="122600"/>
              </a:lnSpc>
              <a:spcBef>
                <a:spcPts val="47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20" dirty="0">
                <a:latin typeface="Arial"/>
                <a:cs typeface="Arial"/>
              </a:rPr>
              <a:t>Two </a:t>
            </a:r>
            <a:r>
              <a:rPr sz="1950" spc="15" dirty="0">
                <a:latin typeface="Arial"/>
                <a:cs typeface="Arial"/>
              </a:rPr>
              <a:t>inexperienced </a:t>
            </a:r>
            <a:r>
              <a:rPr sz="1950" spc="10" dirty="0">
                <a:latin typeface="Arial"/>
                <a:cs typeface="Arial"/>
              </a:rPr>
              <a:t>people, </a:t>
            </a:r>
            <a:r>
              <a:rPr sz="1950" spc="15" dirty="0">
                <a:latin typeface="Arial"/>
                <a:cs typeface="Arial"/>
              </a:rPr>
              <a:t>working </a:t>
            </a:r>
            <a:r>
              <a:rPr sz="1950" spc="5" dirty="0">
                <a:latin typeface="Arial"/>
                <a:cs typeface="Arial"/>
              </a:rPr>
              <a:t>together, </a:t>
            </a:r>
            <a:r>
              <a:rPr sz="1950" spc="20" dirty="0">
                <a:latin typeface="Arial"/>
                <a:cs typeface="Arial"/>
              </a:rPr>
              <a:t>may </a:t>
            </a:r>
            <a:r>
              <a:rPr sz="1950" spc="15" dirty="0">
                <a:latin typeface="Arial"/>
                <a:cs typeface="Arial"/>
              </a:rPr>
              <a:t>reduce </a:t>
            </a:r>
            <a:r>
              <a:rPr sz="1950" spc="5" dirty="0">
                <a:latin typeface="Arial"/>
                <a:cs typeface="Arial"/>
              </a:rPr>
              <a:t>the  </a:t>
            </a:r>
            <a:r>
              <a:rPr sz="1950" spc="10" dirty="0">
                <a:latin typeface="Arial"/>
                <a:cs typeface="Arial"/>
              </a:rPr>
              <a:t>productive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994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An inexperienced people need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pair with </a:t>
            </a:r>
            <a:r>
              <a:rPr sz="1950" spc="15" dirty="0">
                <a:latin typeface="Arial"/>
                <a:cs typeface="Arial"/>
              </a:rPr>
              <a:t>an exprienced</a:t>
            </a:r>
            <a:r>
              <a:rPr sz="1950" spc="-1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people.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56400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When </a:t>
            </a:r>
            <a:r>
              <a:rPr spc="10" dirty="0"/>
              <a:t>Pairing </a:t>
            </a:r>
            <a:r>
              <a:rPr spc="5" dirty="0"/>
              <a:t>is </a:t>
            </a:r>
            <a:r>
              <a:rPr spc="15" dirty="0"/>
              <a:t>NOT Working</a:t>
            </a:r>
            <a:r>
              <a:rPr spc="-80" dirty="0"/>
              <a:t> </a:t>
            </a:r>
            <a:r>
              <a:rPr spc="10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22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86080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86715" algn="l"/>
              </a:tabLst>
            </a:pPr>
            <a:r>
              <a:rPr spc="5" dirty="0"/>
              <a:t>Trival</a:t>
            </a:r>
            <a:r>
              <a:rPr spc="-5" dirty="0"/>
              <a:t> </a:t>
            </a:r>
            <a:r>
              <a:rPr spc="15" dirty="0"/>
              <a:t>work</a:t>
            </a:r>
          </a:p>
          <a:p>
            <a:pPr marL="784225" marR="158750" lvl="1" indent="-285115">
              <a:lnSpc>
                <a:spcPct val="122100"/>
              </a:lnSpc>
              <a:spcBef>
                <a:spcPts val="484"/>
              </a:spcBef>
              <a:buClr>
                <a:srgbClr val="B1B1B1"/>
              </a:buClr>
              <a:buFont typeface="Microsoft Sans Serif"/>
              <a:buChar char="�"/>
              <a:tabLst>
                <a:tab pos="784225" algn="l"/>
              </a:tabLst>
            </a:pPr>
            <a:r>
              <a:rPr sz="1950" spc="20" dirty="0">
                <a:latin typeface="Arial"/>
                <a:cs typeface="Arial"/>
              </a:rPr>
              <a:t>We </a:t>
            </a:r>
            <a:r>
              <a:rPr sz="1950" spc="15" dirty="0">
                <a:latin typeface="Arial"/>
                <a:cs typeface="Arial"/>
              </a:rPr>
              <a:t>use </a:t>
            </a:r>
            <a:r>
              <a:rPr sz="1950" spc="10" dirty="0">
                <a:latin typeface="Arial"/>
                <a:cs typeface="Arial"/>
              </a:rPr>
              <a:t>pairing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increase </a:t>
            </a:r>
            <a:r>
              <a:rPr sz="1950" spc="10" dirty="0">
                <a:latin typeface="Arial"/>
                <a:cs typeface="Arial"/>
              </a:rPr>
              <a:t>productivity. </a:t>
            </a:r>
            <a:r>
              <a:rPr sz="1950" dirty="0">
                <a:latin typeface="Arial"/>
                <a:cs typeface="Arial"/>
              </a:rPr>
              <a:t>If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5" dirty="0">
                <a:latin typeface="Arial"/>
                <a:cs typeface="Arial"/>
              </a:rPr>
              <a:t>work </a:t>
            </a:r>
            <a:r>
              <a:rPr sz="1950" spc="5" dirty="0">
                <a:latin typeface="Arial"/>
                <a:cs typeface="Arial"/>
              </a:rPr>
              <a:t>itself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5" dirty="0">
                <a:latin typeface="Arial"/>
                <a:cs typeface="Arial"/>
              </a:rPr>
              <a:t>trival,  </a:t>
            </a:r>
            <a:r>
              <a:rPr sz="1950" spc="10" dirty="0">
                <a:latin typeface="Arial"/>
                <a:cs typeface="Arial"/>
              </a:rPr>
              <a:t>pairing is </a:t>
            </a:r>
            <a:r>
              <a:rPr sz="1950" spc="15" dirty="0">
                <a:latin typeface="Arial"/>
                <a:cs typeface="Arial"/>
              </a:rPr>
              <a:t>a waste </a:t>
            </a:r>
            <a:r>
              <a:rPr sz="1950" spc="10" dirty="0">
                <a:latin typeface="Arial"/>
                <a:cs typeface="Arial"/>
              </a:rPr>
              <a:t>of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resource.</a:t>
            </a:r>
            <a:endParaRPr sz="1950">
              <a:latin typeface="Arial"/>
              <a:cs typeface="Arial"/>
            </a:endParaRPr>
          </a:p>
          <a:p>
            <a:pPr marL="386080" indent="-341630">
              <a:lnSpc>
                <a:spcPct val="100000"/>
              </a:lnSpc>
              <a:spcBef>
                <a:spcPts val="1195"/>
              </a:spcBef>
              <a:buClr>
                <a:srgbClr val="B1B1B1"/>
              </a:buClr>
              <a:buFont typeface="Microsoft Sans Serif"/>
              <a:buChar char="�"/>
              <a:tabLst>
                <a:tab pos="386715" algn="l"/>
              </a:tabLst>
            </a:pPr>
            <a:r>
              <a:rPr spc="10" dirty="0"/>
              <a:t>People hate each</a:t>
            </a:r>
            <a:r>
              <a:rPr spc="-40" dirty="0"/>
              <a:t> </a:t>
            </a:r>
            <a:r>
              <a:rPr spc="10" dirty="0"/>
              <a:t>other</a:t>
            </a:r>
          </a:p>
          <a:p>
            <a:pPr marL="784225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84225" algn="l"/>
              </a:tabLst>
            </a:pPr>
            <a:r>
              <a:rPr sz="1950" dirty="0">
                <a:latin typeface="Arial"/>
                <a:cs typeface="Arial"/>
              </a:rPr>
              <a:t>If </a:t>
            </a:r>
            <a:r>
              <a:rPr sz="1950" spc="10" dirty="0">
                <a:latin typeface="Arial"/>
                <a:cs typeface="Arial"/>
              </a:rPr>
              <a:t>partners hate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other, pairing will </a:t>
            </a:r>
            <a:r>
              <a:rPr sz="1950" spc="15" dirty="0">
                <a:latin typeface="Arial"/>
                <a:cs typeface="Arial"/>
              </a:rPr>
              <a:t>become a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disaster.</a:t>
            </a:r>
            <a:endParaRPr sz="1950">
              <a:latin typeface="Arial"/>
              <a:cs typeface="Arial"/>
            </a:endParaRPr>
          </a:p>
          <a:p>
            <a:pPr marL="784225" lvl="1" indent="-285115">
              <a:lnSpc>
                <a:spcPct val="100000"/>
              </a:lnSpc>
              <a:spcBef>
                <a:spcPts val="1010"/>
              </a:spcBef>
              <a:buClr>
                <a:srgbClr val="B1B1B1"/>
              </a:buClr>
              <a:buFont typeface="Microsoft Sans Serif"/>
              <a:buChar char="�"/>
              <a:tabLst>
                <a:tab pos="784225" algn="l"/>
              </a:tabLst>
            </a:pPr>
            <a:r>
              <a:rPr sz="1950" spc="20" dirty="0">
                <a:latin typeface="Arial"/>
                <a:cs typeface="Arial"/>
              </a:rPr>
              <a:t>We </a:t>
            </a:r>
            <a:r>
              <a:rPr sz="1950" spc="15" dirty="0">
                <a:latin typeface="Arial"/>
                <a:cs typeface="Arial"/>
              </a:rPr>
              <a:t>want </a:t>
            </a:r>
            <a:r>
              <a:rPr sz="1950" spc="10" dirty="0">
                <a:latin typeface="Arial"/>
                <a:cs typeface="Arial"/>
              </a:rPr>
              <a:t>paring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build relationship, not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hate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other</a:t>
            </a:r>
            <a:r>
              <a:rPr sz="1950" spc="-1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more.</a:t>
            </a:r>
            <a:endParaRPr sz="1950">
              <a:latin typeface="Arial"/>
              <a:cs typeface="Arial"/>
            </a:endParaRPr>
          </a:p>
          <a:p>
            <a:pPr marL="386080" indent="-341630">
              <a:lnSpc>
                <a:spcPct val="100000"/>
              </a:lnSpc>
              <a:spcBef>
                <a:spcPts val="1195"/>
              </a:spcBef>
              <a:buClr>
                <a:srgbClr val="B1B1B1"/>
              </a:buClr>
              <a:buFont typeface="Microsoft Sans Serif"/>
              <a:buChar char="�"/>
              <a:tabLst>
                <a:tab pos="386715" algn="l"/>
              </a:tabLst>
            </a:pPr>
            <a:r>
              <a:rPr sz="3525" spc="22" baseline="1182" dirty="0"/>
              <a:t>One </a:t>
            </a:r>
            <a:r>
              <a:rPr sz="3525" spc="15" baseline="1182" dirty="0"/>
              <a:t>person is not</a:t>
            </a:r>
            <a:r>
              <a:rPr sz="3525" spc="-75" baseline="1182" dirty="0"/>
              <a:t> </a:t>
            </a:r>
            <a:r>
              <a:rPr sz="3525" spc="15" baseline="1182" dirty="0"/>
              <a:t>around</a:t>
            </a:r>
            <a:endParaRPr sz="3525" baseline="1182"/>
          </a:p>
          <a:p>
            <a:pPr marL="784225" marR="696595" lvl="1" indent="-285115">
              <a:lnSpc>
                <a:spcPct val="122600"/>
              </a:lnSpc>
              <a:spcBef>
                <a:spcPts val="459"/>
              </a:spcBef>
              <a:buClr>
                <a:srgbClr val="B1B1B1"/>
              </a:buClr>
              <a:buFont typeface="Microsoft Sans Serif"/>
              <a:buChar char="�"/>
              <a:tabLst>
                <a:tab pos="784225" algn="l"/>
              </a:tabLst>
            </a:pPr>
            <a:r>
              <a:rPr sz="1950" spc="15" dirty="0">
                <a:latin typeface="Arial"/>
                <a:cs typeface="Arial"/>
              </a:rPr>
              <a:t>When one person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sick, </a:t>
            </a:r>
            <a:r>
              <a:rPr sz="1950" spc="10" dirty="0">
                <a:latin typeface="Arial"/>
                <a:cs typeface="Arial"/>
              </a:rPr>
              <a:t>or </a:t>
            </a:r>
            <a:r>
              <a:rPr sz="1950" spc="15" dirty="0">
                <a:latin typeface="Arial"/>
                <a:cs typeface="Arial"/>
              </a:rPr>
              <a:t>have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0" dirty="0">
                <a:latin typeface="Arial"/>
                <a:cs typeface="Arial"/>
              </a:rPr>
              <a:t>deal with </a:t>
            </a:r>
            <a:r>
              <a:rPr sz="1950" spc="20" dirty="0">
                <a:latin typeface="Arial"/>
                <a:cs typeface="Arial"/>
              </a:rPr>
              <a:t>some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person  </a:t>
            </a:r>
            <a:r>
              <a:rPr sz="1950" spc="5" dirty="0">
                <a:latin typeface="Arial"/>
                <a:cs typeface="Arial"/>
              </a:rPr>
              <a:t>affairs, the </a:t>
            </a:r>
            <a:r>
              <a:rPr sz="1950" spc="10" dirty="0">
                <a:latin typeface="Arial"/>
                <a:cs typeface="Arial"/>
              </a:rPr>
              <a:t>other </a:t>
            </a:r>
            <a:r>
              <a:rPr sz="1950" spc="15" dirty="0">
                <a:latin typeface="Arial"/>
                <a:cs typeface="Arial"/>
              </a:rPr>
              <a:t>guy </a:t>
            </a:r>
            <a:r>
              <a:rPr sz="1950" spc="20" dirty="0">
                <a:latin typeface="Arial"/>
                <a:cs typeface="Arial"/>
              </a:rPr>
              <a:t>may </a:t>
            </a:r>
            <a:r>
              <a:rPr sz="1950" spc="15" dirty="0">
                <a:latin typeface="Arial"/>
                <a:cs typeface="Arial"/>
              </a:rPr>
              <a:t>need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work</a:t>
            </a:r>
            <a:r>
              <a:rPr sz="1950" spc="-10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alone.</a:t>
            </a:r>
            <a:endParaRPr sz="1950">
              <a:latin typeface="Arial"/>
              <a:cs typeface="Arial"/>
            </a:endParaRPr>
          </a:p>
          <a:p>
            <a:pPr marL="784225" lvl="1" indent="-285115">
              <a:lnSpc>
                <a:spcPct val="100000"/>
              </a:lnSpc>
              <a:spcBef>
                <a:spcPts val="994"/>
              </a:spcBef>
              <a:buClr>
                <a:srgbClr val="B1B1B1"/>
              </a:buClr>
              <a:buFont typeface="Microsoft Sans Serif"/>
              <a:buChar char="�"/>
              <a:tabLst>
                <a:tab pos="784225" algn="l"/>
              </a:tabLst>
            </a:pPr>
            <a:r>
              <a:rPr sz="1950" spc="20" dirty="0">
                <a:latin typeface="Arial"/>
                <a:cs typeface="Arial"/>
              </a:rPr>
              <a:t>We </a:t>
            </a:r>
            <a:r>
              <a:rPr sz="1950" spc="15" dirty="0">
                <a:latin typeface="Arial"/>
                <a:cs typeface="Arial"/>
              </a:rPr>
              <a:t>do </a:t>
            </a:r>
            <a:r>
              <a:rPr sz="1950" spc="10" dirty="0">
                <a:latin typeface="Arial"/>
                <a:cs typeface="Arial"/>
              </a:rPr>
              <a:t>not </a:t>
            </a:r>
            <a:r>
              <a:rPr sz="1950" spc="15" dirty="0">
                <a:latin typeface="Arial"/>
                <a:cs typeface="Arial"/>
              </a:rPr>
              <a:t>need a </a:t>
            </a:r>
            <a:r>
              <a:rPr sz="1950" spc="10" dirty="0">
                <a:latin typeface="Arial"/>
                <a:cs typeface="Arial"/>
              </a:rPr>
              <a:t>temporary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pairing.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20847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Conc</a:t>
            </a:r>
            <a:r>
              <a:rPr dirty="0"/>
              <a:t>l</a:t>
            </a:r>
            <a:r>
              <a:rPr spc="10" dirty="0"/>
              <a:t>us</a:t>
            </a:r>
            <a:r>
              <a:rPr dirty="0"/>
              <a:t>i</a:t>
            </a:r>
            <a:r>
              <a:rPr spc="10" dirty="0"/>
              <a:t>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23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7693659" cy="29317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Pair Programming could increase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productivity</a:t>
            </a:r>
            <a:endParaRPr sz="2350">
              <a:latin typeface="Arial"/>
              <a:cs typeface="Arial"/>
            </a:endParaRPr>
          </a:p>
          <a:p>
            <a:pPr marL="353695" marR="591185" indent="-341630">
              <a:lnSpc>
                <a:spcPct val="120900"/>
              </a:lnSpc>
              <a:spcBef>
                <a:spcPts val="6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5" dirty="0">
                <a:latin typeface="Arial"/>
                <a:cs typeface="Arial"/>
              </a:rPr>
              <a:t>It </a:t>
            </a:r>
            <a:r>
              <a:rPr sz="2350" spc="10" dirty="0">
                <a:latin typeface="Arial"/>
                <a:cs typeface="Arial"/>
              </a:rPr>
              <a:t>could also reduce bugs, and give feedback</a:t>
            </a:r>
            <a:r>
              <a:rPr sz="2350" spc="-13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more  </a:t>
            </a:r>
            <a:r>
              <a:rPr sz="2350" spc="5" dirty="0">
                <a:latin typeface="Arial"/>
                <a:cs typeface="Arial"/>
              </a:rPr>
              <a:t>quickly.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2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7" baseline="1182" dirty="0">
                <a:latin typeface="Arial"/>
                <a:cs typeface="Arial"/>
              </a:rPr>
              <a:t>It </a:t>
            </a:r>
            <a:r>
              <a:rPr sz="3525" spc="15" baseline="1182" dirty="0">
                <a:latin typeface="Arial"/>
                <a:cs typeface="Arial"/>
              </a:rPr>
              <a:t>is one kind of continuous code</a:t>
            </a:r>
            <a:r>
              <a:rPr sz="3525" spc="-127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review.</a:t>
            </a:r>
            <a:endParaRPr sz="3525" baseline="1182">
              <a:latin typeface="Arial"/>
              <a:cs typeface="Arial"/>
            </a:endParaRPr>
          </a:p>
          <a:p>
            <a:pPr marL="353695" marR="5080" indent="-341630">
              <a:lnSpc>
                <a:spcPct val="120900"/>
              </a:lnSpc>
              <a:spcBef>
                <a:spcPts val="6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7" baseline="1182" dirty="0">
                <a:latin typeface="Arial"/>
                <a:cs typeface="Arial"/>
              </a:rPr>
              <a:t>It </a:t>
            </a:r>
            <a:r>
              <a:rPr sz="3525" spc="15" baseline="1182" dirty="0">
                <a:latin typeface="Arial"/>
                <a:cs typeface="Arial"/>
              </a:rPr>
              <a:t>does not apply to every </a:t>
            </a:r>
            <a:r>
              <a:rPr sz="3525" spc="7" baseline="1182" dirty="0">
                <a:latin typeface="Arial"/>
                <a:cs typeface="Arial"/>
              </a:rPr>
              <a:t>situation. </a:t>
            </a:r>
            <a:r>
              <a:rPr sz="3525" spc="15" baseline="1182" dirty="0">
                <a:latin typeface="Arial"/>
                <a:cs typeface="Arial"/>
              </a:rPr>
              <a:t>For </a:t>
            </a:r>
            <a:r>
              <a:rPr sz="3525" spc="22" baseline="1182" dirty="0">
                <a:latin typeface="Arial"/>
                <a:cs typeface="Arial"/>
              </a:rPr>
              <a:t>some </a:t>
            </a:r>
            <a:r>
              <a:rPr sz="3525" spc="7" baseline="1182" dirty="0">
                <a:latin typeface="Arial"/>
                <a:cs typeface="Arial"/>
              </a:rPr>
              <a:t>scenario, </a:t>
            </a:r>
            <a:r>
              <a:rPr sz="2350" spc="5" dirty="0">
                <a:latin typeface="Arial"/>
                <a:cs typeface="Arial"/>
              </a:rPr>
              <a:t> pair </a:t>
            </a:r>
            <a:r>
              <a:rPr sz="2350" spc="10" dirty="0">
                <a:latin typeface="Arial"/>
                <a:cs typeface="Arial"/>
              </a:rPr>
              <a:t>programming is not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necessary.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43992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Why </a:t>
            </a:r>
            <a:r>
              <a:rPr spc="5" dirty="0"/>
              <a:t>Pair</a:t>
            </a:r>
            <a:r>
              <a:rPr spc="-25" dirty="0"/>
              <a:t> </a:t>
            </a:r>
            <a:r>
              <a:rPr spc="10" dirty="0"/>
              <a:t>Programming(2)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5826" y="6902281"/>
            <a:ext cx="53530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10" dirty="0">
                <a:latin typeface="Arial"/>
                <a:cs typeface="Arial"/>
              </a:rPr>
              <a:t>Page </a:t>
            </a:r>
            <a:r>
              <a:rPr sz="1500" spc="-240" baseline="2777" dirty="0">
                <a:latin typeface="Microsoft Sans Serif"/>
                <a:cs typeface="Microsoft Sans Serif"/>
              </a:rPr>
              <a:t>�</a:t>
            </a:r>
            <a:r>
              <a:rPr sz="150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b="1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0945"/>
            <a:ext cx="7872095" cy="36887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Improve the code</a:t>
            </a:r>
            <a:r>
              <a:rPr sz="2350" spc="-4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quality</a:t>
            </a:r>
            <a:endParaRPr sz="2350">
              <a:latin typeface="Arial"/>
              <a:cs typeface="Arial"/>
            </a:endParaRPr>
          </a:p>
          <a:p>
            <a:pPr marL="751840" marR="123825" lvl="1" indent="-285115">
              <a:lnSpc>
                <a:spcPct val="122100"/>
              </a:lnSpc>
              <a:spcBef>
                <a:spcPts val="484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one kind </a:t>
            </a:r>
            <a:r>
              <a:rPr sz="1950" spc="10" dirty="0">
                <a:latin typeface="Arial"/>
                <a:cs typeface="Arial"/>
              </a:rPr>
              <a:t>of </a:t>
            </a:r>
            <a:r>
              <a:rPr sz="1950" spc="15" dirty="0">
                <a:latin typeface="Arial"/>
                <a:cs typeface="Arial"/>
              </a:rPr>
              <a:t>code review; </a:t>
            </a:r>
            <a:r>
              <a:rPr sz="1950" spc="20" dirty="0">
                <a:latin typeface="Arial"/>
                <a:cs typeface="Arial"/>
              </a:rPr>
              <a:t>maybe we </a:t>
            </a:r>
            <a:r>
              <a:rPr sz="1950" spc="15" dirty="0">
                <a:latin typeface="Arial"/>
                <a:cs typeface="Arial"/>
              </a:rPr>
              <a:t>could </a:t>
            </a:r>
            <a:r>
              <a:rPr sz="1950" spc="10" dirty="0">
                <a:latin typeface="Arial"/>
                <a:cs typeface="Arial"/>
              </a:rPr>
              <a:t>call </a:t>
            </a:r>
            <a:r>
              <a:rPr sz="1950" spc="5" dirty="0">
                <a:latin typeface="Arial"/>
                <a:cs typeface="Arial"/>
              </a:rPr>
              <a:t>it</a:t>
            </a:r>
            <a:r>
              <a:rPr sz="1950" spc="-22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continuous  </a:t>
            </a:r>
            <a:r>
              <a:rPr sz="1950" spc="15" dirty="0">
                <a:latin typeface="Arial"/>
                <a:cs typeface="Arial"/>
              </a:rPr>
              <a:t>review.</a:t>
            </a:r>
            <a:endParaRPr sz="1950">
              <a:latin typeface="Arial"/>
              <a:cs typeface="Arial"/>
            </a:endParaRPr>
          </a:p>
          <a:p>
            <a:pPr marL="751840" marR="5080" lvl="1" indent="-285115">
              <a:lnSpc>
                <a:spcPct val="122100"/>
              </a:lnSpc>
              <a:spcBef>
                <a:spcPts val="49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When one </a:t>
            </a:r>
            <a:r>
              <a:rPr sz="1950" spc="5" dirty="0">
                <a:latin typeface="Arial"/>
                <a:cs typeface="Arial"/>
              </a:rPr>
              <a:t>feel tired, the </a:t>
            </a:r>
            <a:r>
              <a:rPr sz="1950" spc="10" dirty="0">
                <a:latin typeface="Arial"/>
                <a:cs typeface="Arial"/>
              </a:rPr>
              <a:t>other </a:t>
            </a:r>
            <a:r>
              <a:rPr sz="1950" spc="15" dirty="0">
                <a:latin typeface="Arial"/>
                <a:cs typeface="Arial"/>
              </a:rPr>
              <a:t>guy could </a:t>
            </a:r>
            <a:r>
              <a:rPr sz="1950" spc="10" dirty="0">
                <a:latin typeface="Arial"/>
                <a:cs typeface="Arial"/>
              </a:rPr>
              <a:t>drive. </a:t>
            </a:r>
            <a:r>
              <a:rPr sz="1950" spc="15" dirty="0">
                <a:latin typeface="Arial"/>
                <a:cs typeface="Arial"/>
              </a:rPr>
              <a:t>The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also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one  kind </a:t>
            </a:r>
            <a:r>
              <a:rPr sz="1950" spc="10" dirty="0">
                <a:latin typeface="Arial"/>
                <a:cs typeface="Arial"/>
              </a:rPr>
              <a:t>of </a:t>
            </a:r>
            <a:r>
              <a:rPr sz="1950" spc="15" dirty="0">
                <a:latin typeface="Arial"/>
                <a:cs typeface="Arial"/>
              </a:rPr>
              <a:t>work-relax cycle. </a:t>
            </a:r>
            <a:r>
              <a:rPr sz="1950" dirty="0">
                <a:latin typeface="Arial"/>
                <a:cs typeface="Arial"/>
              </a:rPr>
              <a:t>It </a:t>
            </a:r>
            <a:r>
              <a:rPr sz="1950" spc="15" dirty="0">
                <a:latin typeface="Arial"/>
                <a:cs typeface="Arial"/>
              </a:rPr>
              <a:t>could give someone a</a:t>
            </a:r>
            <a:r>
              <a:rPr sz="1950" spc="-17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breath.</a:t>
            </a:r>
            <a:endParaRPr sz="1950">
              <a:latin typeface="Arial"/>
              <a:cs typeface="Arial"/>
            </a:endParaRPr>
          </a:p>
          <a:p>
            <a:pPr marL="751840" marR="475615" lvl="1" indent="-285115">
              <a:lnSpc>
                <a:spcPct val="122600"/>
              </a:lnSpc>
              <a:spcBef>
                <a:spcPts val="480"/>
              </a:spcBef>
              <a:buClr>
                <a:srgbClr val="B1B1B1"/>
              </a:buClr>
              <a:buFont typeface="Microsoft Sans Serif"/>
              <a:buChar char="�"/>
              <a:tabLst>
                <a:tab pos="819785" algn="l"/>
                <a:tab pos="820419" algn="l"/>
              </a:tabLst>
            </a:pPr>
            <a:r>
              <a:rPr dirty="0"/>
              <a:t>	</a:t>
            </a:r>
            <a:r>
              <a:rPr sz="1950" spc="20" dirty="0">
                <a:latin typeface="Arial"/>
                <a:cs typeface="Arial"/>
              </a:rPr>
              <a:t>Two </a:t>
            </a:r>
            <a:r>
              <a:rPr sz="1950" spc="15" dirty="0">
                <a:latin typeface="Arial"/>
                <a:cs typeface="Arial"/>
              </a:rPr>
              <a:t>people could argue and </a:t>
            </a:r>
            <a:r>
              <a:rPr sz="1950" spc="5" dirty="0">
                <a:latin typeface="Arial"/>
                <a:cs typeface="Arial"/>
              </a:rPr>
              <a:t>find the </a:t>
            </a:r>
            <a:r>
              <a:rPr sz="1950" spc="15" dirty="0">
                <a:latin typeface="Arial"/>
                <a:cs typeface="Arial"/>
              </a:rPr>
              <a:t>best </a:t>
            </a:r>
            <a:r>
              <a:rPr sz="1950" spc="10" dirty="0">
                <a:latin typeface="Arial"/>
                <a:cs typeface="Arial"/>
              </a:rPr>
              <a:t>algorithm </a:t>
            </a:r>
            <a:r>
              <a:rPr sz="1950" spc="5" dirty="0">
                <a:latin typeface="Arial"/>
                <a:cs typeface="Arial"/>
              </a:rPr>
              <a:t>for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one  problem, </a:t>
            </a:r>
            <a:r>
              <a:rPr sz="1950" spc="10" dirty="0">
                <a:latin typeface="Arial"/>
                <a:cs typeface="Arial"/>
              </a:rPr>
              <a:t>or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function.</a:t>
            </a:r>
            <a:endParaRPr sz="1950">
              <a:latin typeface="Arial"/>
              <a:cs typeface="Arial"/>
            </a:endParaRPr>
          </a:p>
          <a:p>
            <a:pPr marL="751840" marR="510540" lvl="1" indent="-285115">
              <a:lnSpc>
                <a:spcPct val="122600"/>
              </a:lnSpc>
              <a:spcBef>
                <a:spcPts val="465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During </a:t>
            </a:r>
            <a:r>
              <a:rPr sz="1950" spc="10" dirty="0">
                <a:latin typeface="Arial"/>
                <a:cs typeface="Arial"/>
              </a:rPr>
              <a:t>paring, </a:t>
            </a:r>
            <a:r>
              <a:rPr sz="1950" spc="15" dirty="0">
                <a:latin typeface="Arial"/>
                <a:cs typeface="Arial"/>
              </a:rPr>
              <a:t>observer could </a:t>
            </a:r>
            <a:r>
              <a:rPr sz="1950" spc="10" dirty="0">
                <a:latin typeface="Arial"/>
                <a:cs typeface="Arial"/>
              </a:rPr>
              <a:t>challenge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0" dirty="0">
                <a:latin typeface="Arial"/>
                <a:cs typeface="Arial"/>
              </a:rPr>
              <a:t>coder, </a:t>
            </a:r>
            <a:r>
              <a:rPr sz="1950" spc="15" dirty="0">
                <a:latin typeface="Arial"/>
                <a:cs typeface="Arial"/>
              </a:rPr>
              <a:t>and </a:t>
            </a:r>
            <a:r>
              <a:rPr sz="1950" spc="5" dirty="0">
                <a:latin typeface="Arial"/>
                <a:cs typeface="Arial"/>
              </a:rPr>
              <a:t>find  </a:t>
            </a:r>
            <a:r>
              <a:rPr sz="1950" spc="20" dirty="0">
                <a:latin typeface="Arial"/>
                <a:cs typeface="Arial"/>
              </a:rPr>
              <a:t>some </a:t>
            </a:r>
            <a:r>
              <a:rPr sz="1950" spc="15" dirty="0">
                <a:latin typeface="Arial"/>
                <a:cs typeface="Arial"/>
              </a:rPr>
              <a:t>small </a:t>
            </a:r>
            <a:r>
              <a:rPr sz="1950" spc="10" dirty="0">
                <a:latin typeface="Arial"/>
                <a:cs typeface="Arial"/>
              </a:rPr>
              <a:t>errors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online.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45040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Why </a:t>
            </a:r>
            <a:r>
              <a:rPr spc="5" dirty="0"/>
              <a:t>Pair </a:t>
            </a:r>
            <a:r>
              <a:rPr spc="15" dirty="0"/>
              <a:t>Programming</a:t>
            </a:r>
            <a:r>
              <a:rPr spc="-80" dirty="0"/>
              <a:t> </a:t>
            </a:r>
            <a:r>
              <a:rPr spc="10"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4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0945"/>
            <a:ext cx="7811134" cy="25368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Knowledge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Trasfer</a:t>
            </a:r>
            <a:endParaRPr sz="2350">
              <a:latin typeface="Arial"/>
              <a:cs typeface="Arial"/>
            </a:endParaRPr>
          </a:p>
          <a:p>
            <a:pPr marL="751840" marR="50165" lvl="1" indent="-285115">
              <a:lnSpc>
                <a:spcPct val="122100"/>
              </a:lnSpc>
              <a:spcBef>
                <a:spcPts val="484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an good </a:t>
            </a:r>
            <a:r>
              <a:rPr sz="1950" spc="10" dirty="0">
                <a:latin typeface="Arial"/>
                <a:cs typeface="Arial"/>
              </a:rPr>
              <a:t>option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use </a:t>
            </a:r>
            <a:r>
              <a:rPr sz="1950" spc="10" dirty="0">
                <a:latin typeface="Arial"/>
                <a:cs typeface="Arial"/>
              </a:rPr>
              <a:t>pair </a:t>
            </a:r>
            <a:r>
              <a:rPr sz="1950" spc="15" dirty="0">
                <a:latin typeface="Arial"/>
                <a:cs typeface="Arial"/>
              </a:rPr>
              <a:t>programming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reduce</a:t>
            </a:r>
            <a:r>
              <a:rPr sz="1950" spc="-1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learning  </a:t>
            </a:r>
            <a:r>
              <a:rPr sz="1950" spc="15" dirty="0">
                <a:latin typeface="Arial"/>
                <a:cs typeface="Arial"/>
              </a:rPr>
              <a:t>curve </a:t>
            </a:r>
            <a:r>
              <a:rPr sz="1950" spc="5" dirty="0">
                <a:latin typeface="Arial"/>
                <a:cs typeface="Arial"/>
              </a:rPr>
              <a:t>for </a:t>
            </a:r>
            <a:r>
              <a:rPr sz="1950" spc="15" dirty="0">
                <a:latin typeface="Arial"/>
                <a:cs typeface="Arial"/>
              </a:rPr>
              <a:t>new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people.</a:t>
            </a:r>
            <a:endParaRPr sz="1950">
              <a:latin typeface="Arial"/>
              <a:cs typeface="Arial"/>
            </a:endParaRPr>
          </a:p>
          <a:p>
            <a:pPr marL="751840" marR="5080" lvl="1" indent="-285115">
              <a:lnSpc>
                <a:spcPct val="122100"/>
              </a:lnSpc>
              <a:spcBef>
                <a:spcPts val="49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With </a:t>
            </a:r>
            <a:r>
              <a:rPr sz="1950" spc="20" dirty="0">
                <a:latin typeface="Arial"/>
                <a:cs typeface="Arial"/>
              </a:rPr>
              <a:t>some </a:t>
            </a:r>
            <a:r>
              <a:rPr sz="1950" spc="5" dirty="0">
                <a:latin typeface="Arial"/>
                <a:cs typeface="Arial"/>
              </a:rPr>
              <a:t>different </a:t>
            </a:r>
            <a:r>
              <a:rPr sz="1950" spc="10" dirty="0">
                <a:latin typeface="Arial"/>
                <a:cs typeface="Arial"/>
              </a:rPr>
              <a:t>skill </a:t>
            </a:r>
            <a:r>
              <a:rPr sz="1950" spc="15" dirty="0">
                <a:latin typeface="Arial"/>
                <a:cs typeface="Arial"/>
              </a:rPr>
              <a:t>set and experience, people could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learn  from </a:t>
            </a:r>
            <a:r>
              <a:rPr sz="1950" spc="15" dirty="0">
                <a:latin typeface="Arial"/>
                <a:cs typeface="Arial"/>
              </a:rPr>
              <a:t>each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other.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1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Everyone could become </a:t>
            </a:r>
            <a:r>
              <a:rPr sz="1950" spc="10" dirty="0">
                <a:latin typeface="Arial"/>
                <a:cs typeface="Arial"/>
              </a:rPr>
              <a:t>expert with </a:t>
            </a:r>
            <a:r>
              <a:rPr sz="1950" spc="5" dirty="0">
                <a:latin typeface="Arial"/>
                <a:cs typeface="Arial"/>
              </a:rPr>
              <a:t>shuffling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pairs.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45040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Why </a:t>
            </a:r>
            <a:r>
              <a:rPr spc="5" dirty="0"/>
              <a:t>Pair </a:t>
            </a:r>
            <a:r>
              <a:rPr spc="15" dirty="0"/>
              <a:t>Programming</a:t>
            </a:r>
            <a:r>
              <a:rPr spc="-80" dirty="0"/>
              <a:t> </a:t>
            </a:r>
            <a:r>
              <a:rPr spc="10" dirty="0"/>
              <a:t>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5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0945"/>
            <a:ext cx="7442834" cy="34709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5" dirty="0">
                <a:latin typeface="Arial"/>
                <a:cs typeface="Arial"/>
              </a:rPr>
              <a:t>Share </a:t>
            </a:r>
            <a:r>
              <a:rPr sz="2350" spc="5" dirty="0">
                <a:latin typeface="Arial"/>
                <a:cs typeface="Arial"/>
              </a:rPr>
              <a:t>responsibilities </a:t>
            </a:r>
            <a:r>
              <a:rPr sz="2350" spc="10" dirty="0">
                <a:latin typeface="Arial"/>
                <a:cs typeface="Arial"/>
              </a:rPr>
              <a:t>and </a:t>
            </a:r>
            <a:r>
              <a:rPr sz="2350" spc="15" dirty="0">
                <a:latin typeface="Arial"/>
                <a:cs typeface="Arial"/>
              </a:rPr>
              <a:t>Share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Pressure</a:t>
            </a:r>
            <a:endParaRPr sz="2350">
              <a:latin typeface="Arial"/>
              <a:cs typeface="Arial"/>
            </a:endParaRPr>
          </a:p>
          <a:p>
            <a:pPr marL="751840" marR="400050" lvl="1" indent="-285115">
              <a:lnSpc>
                <a:spcPct val="122100"/>
              </a:lnSpc>
              <a:spcBef>
                <a:spcPts val="484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Pairing </a:t>
            </a:r>
            <a:r>
              <a:rPr sz="1950" spc="15" dirty="0">
                <a:latin typeface="Arial"/>
                <a:cs typeface="Arial"/>
              </a:rPr>
              <a:t>Programming </a:t>
            </a:r>
            <a:r>
              <a:rPr sz="1950" spc="10" dirty="0">
                <a:latin typeface="Arial"/>
                <a:cs typeface="Arial"/>
              </a:rPr>
              <a:t>will allow </a:t>
            </a:r>
            <a:r>
              <a:rPr sz="1950" spc="15" dirty="0">
                <a:latin typeface="Arial"/>
                <a:cs typeface="Arial"/>
              </a:rPr>
              <a:t>pressure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be shared by  </a:t>
            </a:r>
            <a:r>
              <a:rPr sz="1950" spc="10" dirty="0">
                <a:latin typeface="Arial"/>
                <a:cs typeface="Arial"/>
              </a:rPr>
              <a:t>partners, instead of just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one.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1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They could also encourage each </a:t>
            </a:r>
            <a:r>
              <a:rPr sz="1950" spc="10" dirty="0">
                <a:latin typeface="Arial"/>
                <a:cs typeface="Arial"/>
              </a:rPr>
              <a:t>other during</a:t>
            </a:r>
            <a:r>
              <a:rPr sz="1950" spc="-10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pairing</a:t>
            </a:r>
            <a:endParaRPr sz="19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Enhance Trust of </a:t>
            </a:r>
            <a:r>
              <a:rPr sz="2350" spc="15" dirty="0">
                <a:latin typeface="Arial"/>
                <a:cs typeface="Arial"/>
              </a:rPr>
              <a:t>Team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Members</a:t>
            </a:r>
            <a:endParaRPr sz="2350">
              <a:latin typeface="Arial"/>
              <a:cs typeface="Arial"/>
            </a:endParaRPr>
          </a:p>
          <a:p>
            <a:pPr marL="751840" marR="5080" lvl="1" indent="-285115">
              <a:lnSpc>
                <a:spcPct val="122100"/>
              </a:lnSpc>
              <a:spcBef>
                <a:spcPts val="48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Successfully pairing </a:t>
            </a:r>
            <a:r>
              <a:rPr sz="1950" spc="15" dirty="0">
                <a:latin typeface="Arial"/>
                <a:cs typeface="Arial"/>
              </a:rPr>
              <a:t>could </a:t>
            </a:r>
            <a:r>
              <a:rPr sz="1950" spc="10" dirty="0">
                <a:latin typeface="Arial"/>
                <a:cs typeface="Arial"/>
              </a:rPr>
              <a:t>help team </a:t>
            </a:r>
            <a:r>
              <a:rPr sz="1950" spc="15" dirty="0">
                <a:latin typeface="Arial"/>
                <a:cs typeface="Arial"/>
              </a:rPr>
              <a:t>members </a:t>
            </a:r>
            <a:r>
              <a:rPr sz="1950" spc="10" dirty="0">
                <a:latin typeface="Arial"/>
                <a:cs typeface="Arial"/>
              </a:rPr>
              <a:t>believe </a:t>
            </a:r>
            <a:r>
              <a:rPr sz="1950" spc="15" dirty="0">
                <a:latin typeface="Arial"/>
                <a:cs typeface="Arial"/>
              </a:rPr>
              <a:t>each  </a:t>
            </a:r>
            <a:r>
              <a:rPr sz="1950" spc="10" dirty="0">
                <a:latin typeface="Arial"/>
                <a:cs typeface="Arial"/>
              </a:rPr>
              <a:t>other</a:t>
            </a:r>
            <a:endParaRPr sz="19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1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0" dirty="0">
                <a:latin typeface="Arial"/>
                <a:cs typeface="Arial"/>
              </a:rPr>
              <a:t>Partners will </a:t>
            </a:r>
            <a:r>
              <a:rPr sz="1950" spc="15" dirty="0">
                <a:latin typeface="Arial"/>
                <a:cs typeface="Arial"/>
              </a:rPr>
              <a:t>also </a:t>
            </a:r>
            <a:r>
              <a:rPr sz="1950" spc="10" dirty="0">
                <a:latin typeface="Arial"/>
                <a:cs typeface="Arial"/>
              </a:rPr>
              <a:t>learn </a:t>
            </a:r>
            <a:r>
              <a:rPr sz="1950" spc="15" dirty="0">
                <a:latin typeface="Arial"/>
                <a:cs typeface="Arial"/>
              </a:rPr>
              <a:t>each </a:t>
            </a:r>
            <a:r>
              <a:rPr sz="1950" spc="10" dirty="0">
                <a:latin typeface="Arial"/>
                <a:cs typeface="Arial"/>
              </a:rPr>
              <a:t>other's skill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set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7109459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Techniques: Ping-Pong </a:t>
            </a:r>
            <a:r>
              <a:rPr spc="5" dirty="0"/>
              <a:t>Pair</a:t>
            </a:r>
            <a:r>
              <a:rPr spc="-30" dirty="0"/>
              <a:t> </a:t>
            </a:r>
            <a:r>
              <a:rPr spc="15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6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7799070" cy="24993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25" dirty="0">
                <a:latin typeface="Arial"/>
                <a:cs typeface="Arial"/>
              </a:rPr>
              <a:t>A </a:t>
            </a:r>
            <a:r>
              <a:rPr sz="2350" spc="10" dirty="0">
                <a:latin typeface="Arial"/>
                <a:cs typeface="Arial"/>
              </a:rPr>
              <a:t>writes </a:t>
            </a:r>
            <a:r>
              <a:rPr sz="2350" spc="20" dirty="0">
                <a:latin typeface="Arial"/>
                <a:cs typeface="Arial"/>
              </a:rPr>
              <a:t>a </a:t>
            </a:r>
            <a:r>
              <a:rPr sz="2350" spc="5" dirty="0">
                <a:latin typeface="Arial"/>
                <a:cs typeface="Arial"/>
              </a:rPr>
              <a:t>test, </a:t>
            </a:r>
            <a:r>
              <a:rPr sz="2350" spc="10" dirty="0">
                <a:latin typeface="Arial"/>
                <a:cs typeface="Arial"/>
              </a:rPr>
              <a:t>and </a:t>
            </a:r>
            <a:r>
              <a:rPr sz="2350" spc="15" dirty="0">
                <a:latin typeface="Arial"/>
                <a:cs typeface="Arial"/>
              </a:rPr>
              <a:t>make </a:t>
            </a:r>
            <a:r>
              <a:rPr sz="2350" spc="10" dirty="0">
                <a:latin typeface="Arial"/>
                <a:cs typeface="Arial"/>
              </a:rPr>
              <a:t>sure </a:t>
            </a:r>
            <a:r>
              <a:rPr sz="2350" spc="5" dirty="0">
                <a:latin typeface="Arial"/>
                <a:cs typeface="Arial"/>
              </a:rPr>
              <a:t>it</a:t>
            </a:r>
            <a:r>
              <a:rPr sz="2350" spc="-114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fails.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20900"/>
              </a:lnSpc>
              <a:spcBef>
                <a:spcPts val="6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25" dirty="0">
                <a:latin typeface="Arial"/>
                <a:cs typeface="Arial"/>
              </a:rPr>
              <a:t>B </a:t>
            </a:r>
            <a:r>
              <a:rPr sz="2350" spc="10" dirty="0">
                <a:latin typeface="Arial"/>
                <a:cs typeface="Arial"/>
              </a:rPr>
              <a:t>works </a:t>
            </a:r>
            <a:r>
              <a:rPr sz="2350" spc="15" dirty="0">
                <a:latin typeface="Arial"/>
                <a:cs typeface="Arial"/>
              </a:rPr>
              <a:t>on </a:t>
            </a:r>
            <a:r>
              <a:rPr sz="2350" spc="10" dirty="0">
                <a:latin typeface="Arial"/>
                <a:cs typeface="Arial"/>
              </a:rPr>
              <a:t>the productions codes, and </a:t>
            </a:r>
            <a:r>
              <a:rPr sz="2350" spc="15" dirty="0">
                <a:latin typeface="Arial"/>
                <a:cs typeface="Arial"/>
              </a:rPr>
              <a:t>make </a:t>
            </a:r>
            <a:r>
              <a:rPr sz="2350" spc="10" dirty="0">
                <a:latin typeface="Arial"/>
                <a:cs typeface="Arial"/>
              </a:rPr>
              <a:t>sure </a:t>
            </a:r>
            <a:r>
              <a:rPr sz="2350" spc="5" dirty="0">
                <a:latin typeface="Arial"/>
                <a:cs typeface="Arial"/>
              </a:rPr>
              <a:t>it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will  pass the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tests.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2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37" baseline="1182" dirty="0">
                <a:latin typeface="Arial"/>
                <a:cs typeface="Arial"/>
              </a:rPr>
              <a:t>B </a:t>
            </a:r>
            <a:r>
              <a:rPr sz="3525" spc="15" baseline="1182" dirty="0">
                <a:latin typeface="Arial"/>
                <a:cs typeface="Arial"/>
              </a:rPr>
              <a:t>write another </a:t>
            </a:r>
            <a:r>
              <a:rPr sz="3525" spc="7" baseline="1182" dirty="0">
                <a:latin typeface="Arial"/>
                <a:cs typeface="Arial"/>
              </a:rPr>
              <a:t>test, </a:t>
            </a:r>
            <a:r>
              <a:rPr sz="3525" spc="15" baseline="1182" dirty="0">
                <a:latin typeface="Arial"/>
                <a:cs typeface="Arial"/>
              </a:rPr>
              <a:t>and see </a:t>
            </a:r>
            <a:r>
              <a:rPr sz="3525" spc="7" baseline="1182" dirty="0">
                <a:latin typeface="Arial"/>
                <a:cs typeface="Arial"/>
              </a:rPr>
              <a:t>it</a:t>
            </a:r>
            <a:r>
              <a:rPr sz="3525" spc="-120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fails.</a:t>
            </a:r>
            <a:endParaRPr sz="3525" baseline="1182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37" baseline="1182" dirty="0">
                <a:latin typeface="Arial"/>
                <a:cs typeface="Arial"/>
              </a:rPr>
              <a:t>A </a:t>
            </a:r>
            <a:r>
              <a:rPr sz="3525" spc="7" baseline="1182" dirty="0">
                <a:latin typeface="Arial"/>
                <a:cs typeface="Arial"/>
              </a:rPr>
              <a:t>starts </a:t>
            </a:r>
            <a:r>
              <a:rPr sz="3525" spc="15" baseline="1182" dirty="0">
                <a:latin typeface="Arial"/>
                <a:cs typeface="Arial"/>
              </a:rPr>
              <a:t>working </a:t>
            </a:r>
            <a:r>
              <a:rPr sz="3525" spc="22" baseline="1182" dirty="0">
                <a:latin typeface="Arial"/>
                <a:cs typeface="Arial"/>
              </a:rPr>
              <a:t>on </a:t>
            </a:r>
            <a:r>
              <a:rPr sz="3525" spc="15" baseline="1182" dirty="0">
                <a:latin typeface="Arial"/>
                <a:cs typeface="Arial"/>
              </a:rPr>
              <a:t>the codes, and </a:t>
            </a:r>
            <a:r>
              <a:rPr sz="3525" spc="7" baseline="1182" dirty="0">
                <a:latin typeface="Arial"/>
                <a:cs typeface="Arial"/>
              </a:rPr>
              <a:t>it </a:t>
            </a:r>
            <a:r>
              <a:rPr sz="3525" spc="15" baseline="1182" dirty="0">
                <a:latin typeface="Arial"/>
                <a:cs typeface="Arial"/>
              </a:rPr>
              <a:t>will pass the</a:t>
            </a:r>
            <a:r>
              <a:rPr sz="3525" spc="-172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test.</a:t>
            </a:r>
            <a:endParaRPr sz="3525" baseline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633222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Techniques: Cross-Functional</a:t>
            </a:r>
            <a:r>
              <a:rPr spc="-25" dirty="0"/>
              <a:t> </a:t>
            </a:r>
            <a:r>
              <a:rPr spc="10" dirty="0"/>
              <a:t>Pairing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7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7882890" cy="47498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Only </a:t>
            </a:r>
            <a:r>
              <a:rPr sz="2350" spc="5" dirty="0">
                <a:latin typeface="Arial"/>
                <a:cs typeface="Arial"/>
              </a:rPr>
              <a:t>for </a:t>
            </a:r>
            <a:r>
              <a:rPr sz="2350" spc="10" dirty="0">
                <a:latin typeface="Arial"/>
                <a:cs typeface="Arial"/>
              </a:rPr>
              <a:t>embeded system</a:t>
            </a:r>
            <a:r>
              <a:rPr sz="2350" spc="-4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development</a:t>
            </a:r>
            <a:endParaRPr sz="2350">
              <a:latin typeface="Arial"/>
              <a:cs typeface="Arial"/>
            </a:endParaRPr>
          </a:p>
          <a:p>
            <a:pPr marL="353695" marR="5080" indent="-341630">
              <a:lnSpc>
                <a:spcPct val="120900"/>
              </a:lnSpc>
              <a:spcBef>
                <a:spcPts val="60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Instead of </a:t>
            </a:r>
            <a:r>
              <a:rPr sz="2350" spc="15" dirty="0">
                <a:latin typeface="Arial"/>
                <a:cs typeface="Arial"/>
              </a:rPr>
              <a:t>two </a:t>
            </a:r>
            <a:r>
              <a:rPr sz="2350" spc="10" dirty="0">
                <a:latin typeface="Arial"/>
                <a:cs typeface="Arial"/>
              </a:rPr>
              <a:t>software </a:t>
            </a:r>
            <a:r>
              <a:rPr sz="2350" spc="5" dirty="0">
                <a:latin typeface="Arial"/>
                <a:cs typeface="Arial"/>
              </a:rPr>
              <a:t>engineer, </a:t>
            </a:r>
            <a:r>
              <a:rPr sz="2350" spc="10" dirty="0">
                <a:latin typeface="Arial"/>
                <a:cs typeface="Arial"/>
              </a:rPr>
              <a:t>one software engineer  works with one hardware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engineer.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2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15" baseline="1182" dirty="0">
                <a:latin typeface="Arial"/>
                <a:cs typeface="Arial"/>
              </a:rPr>
              <a:t>Include </a:t>
            </a:r>
            <a:r>
              <a:rPr sz="3525" spc="22" baseline="1182" dirty="0">
                <a:latin typeface="Arial"/>
                <a:cs typeface="Arial"/>
              </a:rPr>
              <a:t>more </a:t>
            </a:r>
            <a:r>
              <a:rPr sz="3525" spc="15" baseline="1182" dirty="0">
                <a:latin typeface="Arial"/>
                <a:cs typeface="Arial"/>
              </a:rPr>
              <a:t>time to </a:t>
            </a:r>
            <a:r>
              <a:rPr sz="3525" spc="22" baseline="1182" dirty="0">
                <a:latin typeface="Arial"/>
                <a:cs typeface="Arial"/>
              </a:rPr>
              <a:t>work</a:t>
            </a:r>
            <a:r>
              <a:rPr sz="3525" spc="-112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alone</a:t>
            </a:r>
            <a:endParaRPr sz="3525" baseline="1182">
              <a:latin typeface="Arial"/>
              <a:cs typeface="Arial"/>
            </a:endParaRPr>
          </a:p>
          <a:p>
            <a:pPr marL="353695" marR="458470" indent="-341630">
              <a:lnSpc>
                <a:spcPct val="121300"/>
              </a:lnSpc>
              <a:spcBef>
                <a:spcPts val="59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7" baseline="1182" dirty="0">
                <a:latin typeface="Arial"/>
                <a:cs typeface="Arial"/>
              </a:rPr>
              <a:t>If </a:t>
            </a:r>
            <a:r>
              <a:rPr sz="3525" spc="15" baseline="1182" dirty="0">
                <a:latin typeface="Arial"/>
                <a:cs typeface="Arial"/>
              </a:rPr>
              <a:t>the platform is well known, </a:t>
            </a:r>
            <a:r>
              <a:rPr sz="3525" spc="7" baseline="1182" dirty="0">
                <a:latin typeface="Arial"/>
                <a:cs typeface="Arial"/>
              </a:rPr>
              <a:t>it </a:t>
            </a:r>
            <a:r>
              <a:rPr sz="3525" spc="22" baseline="1182" dirty="0">
                <a:latin typeface="Arial"/>
                <a:cs typeface="Arial"/>
              </a:rPr>
              <a:t>may </a:t>
            </a:r>
            <a:r>
              <a:rPr sz="3525" spc="15" baseline="1182" dirty="0">
                <a:latin typeface="Arial"/>
                <a:cs typeface="Arial"/>
              </a:rPr>
              <a:t>not apply to the </a:t>
            </a:r>
            <a:r>
              <a:rPr sz="2350" spc="10" dirty="0">
                <a:latin typeface="Arial"/>
                <a:cs typeface="Arial"/>
              </a:rPr>
              <a:t> Cross </a:t>
            </a:r>
            <a:r>
              <a:rPr sz="2350" spc="5" dirty="0">
                <a:latin typeface="Arial"/>
                <a:cs typeface="Arial"/>
              </a:rPr>
              <a:t>Functional </a:t>
            </a:r>
            <a:r>
              <a:rPr sz="2350" spc="10" dirty="0">
                <a:latin typeface="Arial"/>
                <a:cs typeface="Arial"/>
              </a:rPr>
              <a:t>Pairing,because </a:t>
            </a:r>
            <a:r>
              <a:rPr sz="2350" spc="20" dirty="0">
                <a:latin typeface="Arial"/>
                <a:cs typeface="Arial"/>
              </a:rPr>
              <a:t>my </a:t>
            </a:r>
            <a:r>
              <a:rPr sz="2350" spc="10" dirty="0">
                <a:latin typeface="Arial"/>
                <a:cs typeface="Arial"/>
              </a:rPr>
              <a:t>problems have  been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resolved.</a:t>
            </a:r>
            <a:endParaRPr sz="2350">
              <a:latin typeface="Arial"/>
              <a:cs typeface="Arial"/>
            </a:endParaRPr>
          </a:p>
          <a:p>
            <a:pPr marL="353695" marR="158115" indent="-341630">
              <a:lnSpc>
                <a:spcPct val="121300"/>
              </a:lnSpc>
              <a:spcBef>
                <a:spcPts val="62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7" baseline="1182" dirty="0">
                <a:latin typeface="Arial"/>
                <a:cs typeface="Arial"/>
              </a:rPr>
              <a:t>If </a:t>
            </a:r>
            <a:r>
              <a:rPr sz="3525" spc="15" baseline="1182" dirty="0">
                <a:latin typeface="Arial"/>
                <a:cs typeface="Arial"/>
              </a:rPr>
              <a:t>the platform is </a:t>
            </a:r>
            <a:r>
              <a:rPr sz="3525" spc="22" baseline="1182" dirty="0">
                <a:latin typeface="Arial"/>
                <a:cs typeface="Arial"/>
              </a:rPr>
              <a:t>new </a:t>
            </a:r>
            <a:r>
              <a:rPr sz="3525" spc="15" baseline="1182" dirty="0">
                <a:latin typeface="Arial"/>
                <a:cs typeface="Arial"/>
              </a:rPr>
              <a:t>and unused </a:t>
            </a:r>
            <a:r>
              <a:rPr sz="3525" spc="7" baseline="1182" dirty="0">
                <a:latin typeface="Arial"/>
                <a:cs typeface="Arial"/>
              </a:rPr>
              <a:t>previously, that </a:t>
            </a:r>
            <a:r>
              <a:rPr sz="3525" spc="15" baseline="1182" dirty="0">
                <a:latin typeface="Arial"/>
                <a:cs typeface="Arial"/>
              </a:rPr>
              <a:t>is the 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ideal </a:t>
            </a:r>
            <a:r>
              <a:rPr sz="2350" spc="10" dirty="0">
                <a:latin typeface="Arial"/>
                <a:cs typeface="Arial"/>
              </a:rPr>
              <a:t>scenario </a:t>
            </a:r>
            <a:r>
              <a:rPr sz="2350" spc="15" dirty="0">
                <a:latin typeface="Arial"/>
                <a:cs typeface="Arial"/>
              </a:rPr>
              <a:t>where </a:t>
            </a:r>
            <a:r>
              <a:rPr sz="2350" spc="20" dirty="0">
                <a:latin typeface="Arial"/>
                <a:cs typeface="Arial"/>
              </a:rPr>
              <a:t>we </a:t>
            </a:r>
            <a:r>
              <a:rPr sz="2350" spc="10" dirty="0">
                <a:latin typeface="Arial"/>
                <a:cs typeface="Arial"/>
              </a:rPr>
              <a:t>apply the Cross </a:t>
            </a:r>
            <a:r>
              <a:rPr sz="2350" spc="5" dirty="0">
                <a:latin typeface="Arial"/>
                <a:cs typeface="Arial"/>
              </a:rPr>
              <a:t>Functional  </a:t>
            </a:r>
            <a:r>
              <a:rPr sz="2350" spc="10" dirty="0">
                <a:latin typeface="Arial"/>
                <a:cs typeface="Arial"/>
              </a:rPr>
              <a:t>Pairing.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528066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Techniques: Distributed</a:t>
            </a:r>
            <a:r>
              <a:rPr spc="-60" dirty="0"/>
              <a:t> </a:t>
            </a:r>
            <a:r>
              <a:rPr spc="10" dirty="0"/>
              <a:t>Pairing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8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509471"/>
            <a:ext cx="7918450" cy="40582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350" spc="340" dirty="0">
                <a:solidFill>
                  <a:srgbClr val="B1B1B1"/>
                </a:solidFill>
                <a:latin typeface="Microsoft Sans Serif"/>
                <a:cs typeface="Microsoft Sans Serif"/>
              </a:rPr>
              <a:t>� </a:t>
            </a:r>
            <a:r>
              <a:rPr sz="2350" spc="10" dirty="0">
                <a:latin typeface="Arial"/>
                <a:cs typeface="Arial"/>
              </a:rPr>
              <a:t>Only </a:t>
            </a:r>
            <a:r>
              <a:rPr sz="2350" spc="15" dirty="0">
                <a:latin typeface="Arial"/>
                <a:cs typeface="Arial"/>
              </a:rPr>
              <a:t>work when </a:t>
            </a:r>
            <a:r>
              <a:rPr sz="2350" spc="10" dirty="0">
                <a:latin typeface="Arial"/>
                <a:cs typeface="Arial"/>
              </a:rPr>
              <a:t>teams are </a:t>
            </a:r>
            <a:r>
              <a:rPr sz="2350" spc="5" dirty="0">
                <a:latin typeface="Arial"/>
                <a:cs typeface="Arial"/>
              </a:rPr>
              <a:t>geographically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distributed,</a:t>
            </a:r>
            <a:endParaRPr sz="23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585"/>
              </a:spcBef>
            </a:pPr>
            <a:r>
              <a:rPr sz="2350" spc="10" dirty="0">
                <a:latin typeface="Arial"/>
                <a:cs typeface="Arial"/>
              </a:rPr>
              <a:t>e.g someone works from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home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22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37" baseline="1182" dirty="0">
                <a:latin typeface="Arial"/>
                <a:cs typeface="Arial"/>
              </a:rPr>
              <a:t>A </a:t>
            </a:r>
            <a:r>
              <a:rPr sz="3525" spc="15" baseline="1182" dirty="0">
                <a:latin typeface="Arial"/>
                <a:cs typeface="Arial"/>
              </a:rPr>
              <a:t>good network is</a:t>
            </a:r>
            <a:r>
              <a:rPr sz="3525" spc="-67" baseline="1182" dirty="0">
                <a:latin typeface="Arial"/>
                <a:cs typeface="Arial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essential</a:t>
            </a:r>
            <a:endParaRPr sz="3525" baseline="1182">
              <a:latin typeface="Arial"/>
              <a:cs typeface="Arial"/>
            </a:endParaRPr>
          </a:p>
          <a:p>
            <a:pPr marL="751840" marR="5080" lvl="1" indent="-285115">
              <a:lnSpc>
                <a:spcPct val="122600"/>
              </a:lnSpc>
              <a:spcBef>
                <a:spcPts val="459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5" dirty="0">
                <a:latin typeface="Arial"/>
                <a:cs typeface="Arial"/>
              </a:rPr>
              <a:t>if the </a:t>
            </a:r>
            <a:r>
              <a:rPr sz="1950" spc="10" dirty="0">
                <a:latin typeface="Arial"/>
                <a:cs typeface="Arial"/>
              </a:rPr>
              <a:t>lag time is </a:t>
            </a:r>
            <a:r>
              <a:rPr sz="1950" spc="15" dirty="0">
                <a:latin typeface="Arial"/>
                <a:cs typeface="Arial"/>
              </a:rPr>
              <a:t>over 1 second, what </a:t>
            </a:r>
            <a:r>
              <a:rPr sz="1950" spc="5" dirty="0">
                <a:latin typeface="Arial"/>
                <a:cs typeface="Arial"/>
              </a:rPr>
              <a:t>the </a:t>
            </a:r>
            <a:r>
              <a:rPr sz="1950" spc="15" dirty="0">
                <a:latin typeface="Arial"/>
                <a:cs typeface="Arial"/>
              </a:rPr>
              <a:t>observer says does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not  </a:t>
            </a:r>
            <a:r>
              <a:rPr sz="1950" spc="20" dirty="0">
                <a:latin typeface="Arial"/>
                <a:cs typeface="Arial"/>
              </a:rPr>
              <a:t>make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sense.</a:t>
            </a:r>
            <a:endParaRPr sz="19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3525" spc="22" baseline="1182" dirty="0">
                <a:latin typeface="Arial"/>
                <a:cs typeface="Arial"/>
              </a:rPr>
              <a:t>More </a:t>
            </a:r>
            <a:r>
              <a:rPr sz="3525" spc="7" baseline="1182" dirty="0">
                <a:latin typeface="Arial"/>
                <a:cs typeface="Arial"/>
              </a:rPr>
              <a:t>tiring </a:t>
            </a:r>
            <a:r>
              <a:rPr sz="3525" spc="15" baseline="1182" dirty="0">
                <a:latin typeface="Arial"/>
                <a:cs typeface="Arial"/>
              </a:rPr>
              <a:t>than </a:t>
            </a:r>
            <a:r>
              <a:rPr sz="3525" spc="7" baseline="1182" dirty="0">
                <a:latin typeface="Arial"/>
                <a:cs typeface="Arial"/>
              </a:rPr>
              <a:t>traditional pair</a:t>
            </a:r>
            <a:r>
              <a:rPr sz="3525" spc="-75" baseline="1182" dirty="0">
                <a:latin typeface="Arial"/>
                <a:cs typeface="Arial"/>
              </a:rPr>
              <a:t> </a:t>
            </a:r>
            <a:r>
              <a:rPr sz="3525" spc="15" baseline="1182" dirty="0">
                <a:latin typeface="Arial"/>
                <a:cs typeface="Arial"/>
              </a:rPr>
              <a:t>programming</a:t>
            </a:r>
            <a:endParaRPr sz="3525" baseline="1182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99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do </a:t>
            </a:r>
            <a:r>
              <a:rPr sz="1950" spc="10" dirty="0">
                <a:latin typeface="Arial"/>
                <a:cs typeface="Arial"/>
              </a:rPr>
              <a:t>not plan </a:t>
            </a:r>
            <a:r>
              <a:rPr sz="1950" spc="5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work 8 hours </a:t>
            </a:r>
            <a:r>
              <a:rPr sz="1950" spc="10" dirty="0">
                <a:latin typeface="Arial"/>
                <a:cs typeface="Arial"/>
              </a:rPr>
              <a:t>per</a:t>
            </a:r>
            <a:r>
              <a:rPr sz="1950" spc="-114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day</a:t>
            </a:r>
            <a:endParaRPr sz="19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5" dirty="0">
                <a:latin typeface="Arial"/>
                <a:cs typeface="Arial"/>
              </a:rPr>
              <a:t>Tools:</a:t>
            </a:r>
            <a:endParaRPr sz="2350">
              <a:latin typeface="Arial"/>
              <a:cs typeface="Arial"/>
            </a:endParaRPr>
          </a:p>
          <a:p>
            <a:pPr marL="751840" lvl="1" indent="-285115">
              <a:lnSpc>
                <a:spcPct val="100000"/>
              </a:lnSpc>
              <a:spcBef>
                <a:spcPts val="1000"/>
              </a:spcBef>
              <a:buClr>
                <a:srgbClr val="B1B1B1"/>
              </a:buClr>
              <a:buFont typeface="Microsoft Sans Serif"/>
              <a:buChar char="�"/>
              <a:tabLst>
                <a:tab pos="751840" algn="l"/>
              </a:tabLst>
            </a:pPr>
            <a:r>
              <a:rPr sz="1950" spc="15" dirty="0">
                <a:latin typeface="Arial"/>
                <a:cs typeface="Arial"/>
              </a:rPr>
              <a:t>Yuuguu, Mikogo, </a:t>
            </a:r>
            <a:r>
              <a:rPr sz="1950" spc="10" dirty="0">
                <a:latin typeface="Arial"/>
                <a:cs typeface="Arial"/>
              </a:rPr>
              <a:t>Trellis, ICICLE,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gIBIS,...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740156"/>
            <a:ext cx="332676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Techniques:</a:t>
            </a:r>
            <a:r>
              <a:rPr spc="-35" dirty="0"/>
              <a:t> </a:t>
            </a:r>
            <a:r>
              <a:rPr spc="10" dirty="0"/>
              <a:t>Others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Page </a:t>
            </a:r>
            <a:r>
              <a:rPr sz="1500" b="0" spc="-240" baseline="2777" dirty="0">
                <a:latin typeface="Microsoft Sans Serif"/>
                <a:cs typeface="Microsoft Sans Serif"/>
              </a:rPr>
              <a:t>�</a:t>
            </a:r>
            <a:r>
              <a:rPr sz="1500" b="0" spc="-89" baseline="2777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000" spc="-5" dirty="0"/>
              <a:t>9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136" y="1433271"/>
            <a:ext cx="3656965" cy="15544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80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Selective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Pairing</a:t>
            </a:r>
            <a:endParaRPr sz="23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Clr>
                <a:srgbClr val="B1B1B1"/>
              </a:buClr>
              <a:buFont typeface="Microsoft Sans Serif"/>
              <a:buChar char="�"/>
              <a:tabLst>
                <a:tab pos="354330" algn="l"/>
              </a:tabLst>
            </a:pPr>
            <a:r>
              <a:rPr sz="2350" spc="10" dirty="0">
                <a:latin typeface="Arial"/>
                <a:cs typeface="Arial"/>
              </a:rPr>
              <a:t>Keyboard </a:t>
            </a:r>
            <a:r>
              <a:rPr sz="2350" spc="20" dirty="0">
                <a:latin typeface="Arial"/>
                <a:cs typeface="Arial"/>
              </a:rPr>
              <a:t>n </a:t>
            </a:r>
            <a:r>
              <a:rPr sz="2350" spc="10" dirty="0">
                <a:latin typeface="Arial"/>
                <a:cs typeface="Arial"/>
              </a:rPr>
              <a:t>Mice</a:t>
            </a:r>
            <a:r>
              <a:rPr sz="2350" spc="-8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Pairing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350" spc="340" dirty="0">
                <a:solidFill>
                  <a:srgbClr val="B1B1B1"/>
                </a:solidFill>
                <a:latin typeface="Microsoft Sans Serif"/>
                <a:cs typeface="Microsoft Sans Serif"/>
              </a:rPr>
              <a:t>�</a:t>
            </a:r>
            <a:r>
              <a:rPr sz="2350" spc="275" dirty="0">
                <a:solidFill>
                  <a:srgbClr val="B1B1B1"/>
                </a:solidFill>
                <a:latin typeface="Microsoft Sans Serif"/>
                <a:cs typeface="Microsoft Sans Serif"/>
              </a:rPr>
              <a:t> </a:t>
            </a:r>
            <a:r>
              <a:rPr sz="3525" spc="7" baseline="1182" dirty="0">
                <a:latin typeface="Arial"/>
                <a:cs typeface="Arial"/>
              </a:rPr>
              <a:t>...</a:t>
            </a:r>
            <a:endParaRPr sz="3525" baseline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1248</Words>
  <Application>Microsoft Office PowerPoint</Application>
  <PresentationFormat>Custom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Microsoft Sans Serif</vt:lpstr>
      <vt:lpstr>Office Theme</vt:lpstr>
      <vt:lpstr>What is Pair Programming</vt:lpstr>
      <vt:lpstr>Why Pair Programming (1)</vt:lpstr>
      <vt:lpstr>Why Pair Programming(2)</vt:lpstr>
      <vt:lpstr>Why Pair Programming (3)</vt:lpstr>
      <vt:lpstr>Why Pair Programming (4)</vt:lpstr>
      <vt:lpstr>Techniques: Ping-Pong Pair Programming</vt:lpstr>
      <vt:lpstr>Techniques: Cross-Functional Pairing</vt:lpstr>
      <vt:lpstr>Techniques: Distributed Pairing</vt:lpstr>
      <vt:lpstr>Techniques: Others</vt:lpstr>
      <vt:lpstr>Why Pair Programming Works</vt:lpstr>
      <vt:lpstr>Continuous Code Review</vt:lpstr>
      <vt:lpstr>Fewer Blockages</vt:lpstr>
      <vt:lpstr>Masking distractions</vt:lpstr>
      <vt:lpstr>PowerPoint Presentation</vt:lpstr>
      <vt:lpstr>Multiple points of view</vt:lpstr>
      <vt:lpstr>Reduced training cost and time</vt:lpstr>
      <vt:lpstr>Problems</vt:lpstr>
      <vt:lpstr>Outline</vt:lpstr>
      <vt:lpstr>Challenges (1)</vt:lpstr>
      <vt:lpstr>Challenges (2)</vt:lpstr>
      <vt:lpstr>When Pairing is NOT Working (1)</vt:lpstr>
      <vt:lpstr>When Pairing is NOT Working (2)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VIT-AP</dc:creator>
  <cp:lastModifiedBy>GOPILAL SAHU</cp:lastModifiedBy>
  <cp:revision>4</cp:revision>
  <dcterms:created xsi:type="dcterms:W3CDTF">2020-08-26T06:19:54Z</dcterms:created>
  <dcterms:modified xsi:type="dcterms:W3CDTF">2020-12-22T06:48:22Z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2012-03-20T00:00:00Z</vt:filetime>
  </property>
  <property fmtid="{D5CDD505-2E9C-101B-9397-08002B2CF9AE}" pid="3" name="LastSaved">
    <vt:filetime>2012-03-20T00:00:00Z</vt:filetime>
  </property>
</Properties>
</file>