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2" r:id="rId11"/>
    <p:sldId id="273" r:id="rId12"/>
    <p:sldId id="274" r:id="rId13"/>
    <p:sldId id="275" r:id="rId14"/>
    <p:sldId id="276" r:id="rId15"/>
    <p:sldId id="279" r:id="rId16"/>
    <p:sldId id="281" r:id="rId17"/>
    <p:sldId id="282" r:id="rId18"/>
    <p:sldId id="28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46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819400"/>
            <a:ext cx="731520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C6C6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C6C6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C6C6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4367" y="6432206"/>
            <a:ext cx="120319" cy="19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C6C6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6C6C6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77037"/>
            <a:ext cx="807211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64652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0059" y="1171676"/>
            <a:ext cx="8183880" cy="411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08375" y="6405295"/>
            <a:ext cx="1613535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8687" y="6401332"/>
            <a:ext cx="248919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6C6C6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"/>
            <a:ext cx="9143365" cy="685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770283"/>
            <a:ext cx="5276215" cy="10858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400" b="1" spc="-5" dirty="0">
                <a:solidFill>
                  <a:srgbClr val="585858"/>
                </a:solidFill>
                <a:latin typeface="Arial"/>
                <a:cs typeface="Arial"/>
              </a:rPr>
              <a:t>Agile Defect</a:t>
            </a:r>
            <a:r>
              <a:rPr sz="3400" b="1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585858"/>
                </a:solidFill>
                <a:latin typeface="Arial"/>
                <a:cs typeface="Arial"/>
              </a:rPr>
              <a:t>Management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0" spc="-5" dirty="0">
                <a:solidFill>
                  <a:srgbClr val="6C6C6C"/>
                </a:solidFill>
                <a:latin typeface="Arial"/>
                <a:cs typeface="Arial"/>
              </a:rPr>
              <a:t>Focus On</a:t>
            </a:r>
            <a:r>
              <a:rPr sz="2400" b="0" spc="-10" dirty="0">
                <a:solidFill>
                  <a:srgbClr val="6C6C6C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6C6C6C"/>
                </a:solidFill>
                <a:latin typeface="Arial"/>
                <a:cs typeface="Arial"/>
              </a:rPr>
              <a:t>Prevention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4067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Categorizing</a:t>
            </a:r>
            <a:r>
              <a:rPr spc="-85" dirty="0"/>
              <a:t> </a:t>
            </a:r>
            <a:r>
              <a:rPr dirty="0"/>
              <a:t>Defects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71676"/>
            <a:ext cx="5776595" cy="13239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Escaping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Defects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134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Discovered defects allowed into the</a:t>
            </a:r>
            <a:r>
              <a:rPr sz="2300" spc="-21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field</a:t>
            </a:r>
            <a:endParaRPr sz="23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09"/>
              </a:spcBef>
              <a:tabLst>
                <a:tab pos="56134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Undiscovered defects found in the</a:t>
            </a:r>
            <a:r>
              <a:rPr sz="2300" spc="-19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field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6450" y="2671927"/>
            <a:ext cx="4095750" cy="3433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4067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Categorizing</a:t>
            </a:r>
            <a:r>
              <a:rPr spc="-85" dirty="0"/>
              <a:t> </a:t>
            </a:r>
            <a:r>
              <a:rPr dirty="0"/>
              <a:t>Defects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71676"/>
            <a:ext cx="7847965" cy="2151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WIP (work in progress)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Defects</a:t>
            </a:r>
            <a:endParaRPr sz="26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134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Defects discovered in new code not yet delivered to</a:t>
            </a:r>
            <a:r>
              <a:rPr sz="2300" spc="-24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field</a:t>
            </a:r>
            <a:endParaRPr sz="23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09"/>
              </a:spcBef>
              <a:tabLst>
                <a:tab pos="56134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Becomes additional acceptance criteria for</a:t>
            </a:r>
            <a:r>
              <a:rPr sz="2300" spc="-22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delivery</a:t>
            </a:r>
            <a:endParaRPr sz="23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490"/>
              </a:spcBef>
              <a:tabLst>
                <a:tab pos="56134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spc="-20" dirty="0">
                <a:solidFill>
                  <a:srgbClr val="464652"/>
                </a:solidFill>
                <a:latin typeface="Arial"/>
                <a:cs typeface="Arial"/>
              </a:rPr>
              <a:t>Treat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as subtasks of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feature</a:t>
            </a:r>
            <a:r>
              <a:rPr sz="2300" spc="-114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work</a:t>
            </a:r>
            <a:endParaRPr sz="23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05"/>
              </a:spcBef>
              <a:tabLst>
                <a:tab pos="56134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Caged by the parent work in</a:t>
            </a:r>
            <a:r>
              <a:rPr sz="2300" spc="-16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progress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3733800"/>
            <a:ext cx="1981200" cy="2447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5396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Managing Defect</a:t>
            </a:r>
            <a:r>
              <a:rPr spc="-65" dirty="0"/>
              <a:t> </a:t>
            </a:r>
            <a:r>
              <a:rPr dirty="0"/>
              <a:t>Discovery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03706"/>
            <a:ext cx="3660775" cy="4498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6515" indent="-274320">
              <a:lnSpc>
                <a:spcPct val="90000"/>
              </a:lnSpc>
              <a:spcBef>
                <a:spcPts val="41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OK to not </a:t>
            </a:r>
            <a:r>
              <a:rPr sz="2600" spc="-5" dirty="0">
                <a:latin typeface="Arial"/>
                <a:cs typeface="Arial"/>
              </a:rPr>
              <a:t>write  </a:t>
            </a:r>
            <a:r>
              <a:rPr sz="2600" dirty="0">
                <a:latin typeface="Arial"/>
                <a:cs typeface="Arial"/>
              </a:rPr>
              <a:t>defects if there are  failing automated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tests  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manage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Promote failing tests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  WIP defects if need </a:t>
            </a:r>
            <a:r>
              <a:rPr sz="2600" spc="-5" dirty="0">
                <a:latin typeface="Arial"/>
                <a:cs typeface="Arial"/>
              </a:rPr>
              <a:t>to  </a:t>
            </a:r>
            <a:r>
              <a:rPr sz="2600" dirty="0">
                <a:latin typeface="Arial"/>
                <a:cs typeface="Arial"/>
              </a:rPr>
              <a:t>manage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separately</a:t>
            </a:r>
            <a:endParaRPr sz="2600">
              <a:latin typeface="Arial"/>
              <a:cs typeface="Arial"/>
            </a:endParaRPr>
          </a:p>
          <a:p>
            <a:pPr marL="286385" marR="241300" indent="-274320">
              <a:lnSpc>
                <a:spcPct val="90000"/>
              </a:lnSpc>
              <a:spcBef>
                <a:spcPts val="55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Promote WIP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defects  that are still failing at  time of delivery to  escaping defects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added to </a:t>
            </a:r>
            <a:r>
              <a:rPr sz="2600" spc="-5" dirty="0">
                <a:latin typeface="Arial"/>
                <a:cs typeface="Arial"/>
              </a:rPr>
              <a:t>the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backlog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600" y="1676336"/>
            <a:ext cx="4695825" cy="4045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4072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Focus </a:t>
            </a:r>
            <a:r>
              <a:rPr dirty="0"/>
              <a:t>on</a:t>
            </a:r>
            <a:r>
              <a:rPr spc="-85" dirty="0"/>
              <a:t> </a:t>
            </a:r>
            <a:r>
              <a:rPr spc="-5" dirty="0"/>
              <a:t>Prevention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43330"/>
            <a:ext cx="3601085" cy="37452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90805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Develop failing  regression tests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when  discovered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manually</a:t>
            </a:r>
            <a:endParaRPr sz="2600">
              <a:latin typeface="Arial"/>
              <a:cs typeface="Arial"/>
            </a:endParaRPr>
          </a:p>
          <a:p>
            <a:pPr marL="286385" marR="3429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Continuous feedback  through failing test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run  reports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Associate WIP</a:t>
            </a:r>
            <a:r>
              <a:rPr sz="2600" spc="-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defects  with feature work in  progress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3276" y="2149410"/>
            <a:ext cx="3544325" cy="2953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6200" y="4419600"/>
            <a:ext cx="1828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b="0" dirty="0">
                <a:latin typeface="Arial"/>
                <a:cs typeface="Arial"/>
              </a:rPr>
              <a:t>13</a:t>
            </a:fld>
            <a:endParaRPr b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54991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Managing </a:t>
            </a:r>
            <a:r>
              <a:rPr spc="-5" dirty="0"/>
              <a:t>Escaping</a:t>
            </a:r>
            <a:r>
              <a:rPr spc="-75" dirty="0"/>
              <a:t> </a:t>
            </a:r>
            <a:r>
              <a:rPr dirty="0"/>
              <a:t>Defects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43330"/>
            <a:ext cx="3792854" cy="4217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354965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Delivering business  value over no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defects</a:t>
            </a:r>
            <a:endParaRPr sz="2600">
              <a:latin typeface="Arial"/>
              <a:cs typeface="Arial"/>
            </a:endParaRPr>
          </a:p>
          <a:p>
            <a:pPr marL="286385" marR="154305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No unknown failures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  regression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tests</a:t>
            </a:r>
            <a:endParaRPr sz="2600">
              <a:latin typeface="Arial"/>
              <a:cs typeface="Arial"/>
            </a:endParaRPr>
          </a:p>
          <a:p>
            <a:pPr marL="286385" marR="33655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Coordinate planned  escaping defects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  customer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support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Reduce escaping  defects to less than you  can count on </a:t>
            </a:r>
            <a:r>
              <a:rPr sz="2600" spc="-5" dirty="0">
                <a:latin typeface="Arial"/>
                <a:cs typeface="Arial"/>
              </a:rPr>
              <a:t>two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hands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5494" y="2213311"/>
            <a:ext cx="3855853" cy="2950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b="0" dirty="0">
                <a:latin typeface="Arial"/>
                <a:cs typeface="Arial"/>
              </a:rPr>
              <a:t>14</a:t>
            </a:fld>
            <a:endParaRPr b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6362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Escaping </a:t>
            </a:r>
            <a:r>
              <a:rPr dirty="0"/>
              <a:t>Defect </a:t>
            </a:r>
            <a:r>
              <a:rPr spc="-5" dirty="0"/>
              <a:t>Reduction</a:t>
            </a:r>
            <a:r>
              <a:rPr spc="-105" dirty="0"/>
              <a:t> </a:t>
            </a:r>
            <a:r>
              <a:rPr spc="-5" dirty="0"/>
              <a:t>Plan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43330"/>
            <a:ext cx="7856220" cy="342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3335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Set expectation in the teams that fixing WIP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defects  is part of the acceptance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criteria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Add escaping defects in the </a:t>
            </a:r>
            <a:r>
              <a:rPr sz="2600" spc="-5" dirty="0">
                <a:latin typeface="Arial"/>
                <a:cs typeface="Arial"/>
              </a:rPr>
              <a:t>field to </a:t>
            </a:r>
            <a:r>
              <a:rPr sz="2600" dirty="0">
                <a:latin typeface="Arial"/>
                <a:cs typeface="Arial"/>
              </a:rPr>
              <a:t>the backlog and  rank along with other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work</a:t>
            </a:r>
            <a:endParaRPr sz="2600">
              <a:latin typeface="Arial"/>
              <a:cs typeface="Arial"/>
            </a:endParaRPr>
          </a:p>
          <a:p>
            <a:pPr marL="286385" marR="30480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Plan to </a:t>
            </a:r>
            <a:r>
              <a:rPr sz="2600" spc="-5" dirty="0">
                <a:latin typeface="Arial"/>
                <a:cs typeface="Arial"/>
              </a:rPr>
              <a:t>fix </a:t>
            </a:r>
            <a:r>
              <a:rPr sz="2600" dirty="0">
                <a:latin typeface="Arial"/>
                <a:cs typeface="Arial"/>
              </a:rPr>
              <a:t>some number of escaping defects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from  the backlog in each development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cycle</a:t>
            </a:r>
            <a:endParaRPr sz="2600">
              <a:latin typeface="Arial"/>
              <a:cs typeface="Arial"/>
            </a:endParaRPr>
          </a:p>
          <a:p>
            <a:pPr marL="286385" marR="35560" indent="-274320">
              <a:lnSpc>
                <a:spcPct val="100000"/>
              </a:lnSpc>
              <a:spcBef>
                <a:spcPts val="6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Arial"/>
                <a:cs typeface="Arial"/>
              </a:rPr>
              <a:t>Treat </a:t>
            </a:r>
            <a:r>
              <a:rPr sz="2600" dirty="0">
                <a:latin typeface="Arial"/>
                <a:cs typeface="Arial"/>
              </a:rPr>
              <a:t>escaping defects as the exception rather than  the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norm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0200" y="4038600"/>
            <a:ext cx="3175000" cy="2819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7" y="6401332"/>
            <a:ext cx="2235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spc="-5" dirty="0">
                <a:solidFill>
                  <a:srgbClr val="6C6C6C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8019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Example: </a:t>
            </a:r>
            <a:r>
              <a:rPr dirty="0"/>
              <a:t>WIP </a:t>
            </a:r>
            <a:r>
              <a:rPr spc="-5" dirty="0"/>
              <a:t>Defects/Escaping</a:t>
            </a:r>
            <a:r>
              <a:rPr spc="-30" dirty="0"/>
              <a:t> </a:t>
            </a:r>
            <a:r>
              <a:rPr dirty="0"/>
              <a:t>Defects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43330"/>
            <a:ext cx="786638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Shifting the focus to WIP defects results in far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fewer  escaping defects in </a:t>
            </a:r>
            <a:r>
              <a:rPr sz="2600" spc="-5" dirty="0">
                <a:latin typeface="Arial"/>
                <a:cs typeface="Arial"/>
              </a:rPr>
              <a:t>the field, </a:t>
            </a:r>
            <a:r>
              <a:rPr sz="2600" dirty="0">
                <a:latin typeface="Arial"/>
                <a:cs typeface="Arial"/>
              </a:rPr>
              <a:t>even with increased  discovery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3979" y="2520589"/>
            <a:ext cx="5067441" cy="3738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74079" y="2340864"/>
            <a:ext cx="2750820" cy="739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34455" y="2327148"/>
            <a:ext cx="2740152" cy="694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9800" y="2362174"/>
            <a:ext cx="2659761" cy="646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9800" y="2362174"/>
            <a:ext cx="2660015" cy="646430"/>
          </a:xfrm>
          <a:prstGeom prst="rect">
            <a:avLst/>
          </a:prstGeom>
          <a:ln w="12700">
            <a:solidFill>
              <a:srgbClr val="D2DA7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236854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WIP </a:t>
            </a:r>
            <a:r>
              <a:rPr sz="1800" spc="-5" dirty="0">
                <a:latin typeface="Arial"/>
                <a:cs typeface="Arial"/>
              </a:rPr>
              <a:t>Defects </a:t>
            </a:r>
            <a:r>
              <a:rPr sz="1800" dirty="0">
                <a:latin typeface="Arial"/>
                <a:cs typeface="Arial"/>
              </a:rPr>
              <a:t>[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blue</a:t>
            </a:r>
            <a:r>
              <a:rPr sz="1800" dirty="0">
                <a:latin typeface="Arial"/>
                <a:cs typeface="Arial"/>
              </a:rPr>
              <a:t>]  </a:t>
            </a:r>
            <a:r>
              <a:rPr sz="1800" spc="-5" dirty="0">
                <a:latin typeface="Arial"/>
                <a:cs typeface="Arial"/>
              </a:rPr>
              <a:t>Escaping Defects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[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1800" spc="-5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8019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Example: </a:t>
            </a:r>
            <a:r>
              <a:rPr dirty="0"/>
              <a:t>WIP </a:t>
            </a:r>
            <a:r>
              <a:rPr spc="-5" dirty="0"/>
              <a:t>Defects/Escaping</a:t>
            </a:r>
            <a:r>
              <a:rPr spc="-30" dirty="0"/>
              <a:t> </a:t>
            </a:r>
            <a:r>
              <a:rPr dirty="0"/>
              <a:t>Defects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43330"/>
            <a:ext cx="792289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Each team may be in a </a:t>
            </a:r>
            <a:r>
              <a:rPr sz="2600" spc="-5" dirty="0">
                <a:latin typeface="Arial"/>
                <a:cs typeface="Arial"/>
              </a:rPr>
              <a:t>different </a:t>
            </a:r>
            <a:r>
              <a:rPr sz="2600" dirty="0">
                <a:latin typeface="Arial"/>
                <a:cs typeface="Arial"/>
              </a:rPr>
              <a:t>place with business  risk and can manage escaping defects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differently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6617" y="2502740"/>
            <a:ext cx="2937485" cy="720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7455" y="2479548"/>
            <a:ext cx="3006852" cy="694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2514574"/>
            <a:ext cx="2864866" cy="646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2800" y="2514574"/>
            <a:ext cx="2865120" cy="646430"/>
          </a:xfrm>
          <a:custGeom>
            <a:avLst/>
            <a:gdLst/>
            <a:ahLst/>
            <a:cxnLst/>
            <a:rect l="l" t="t" r="r" b="b"/>
            <a:pathLst>
              <a:path w="2865120" h="646430">
                <a:moveTo>
                  <a:pt x="0" y="646328"/>
                </a:moveTo>
                <a:lnTo>
                  <a:pt x="2864866" y="646328"/>
                </a:lnTo>
                <a:lnTo>
                  <a:pt x="2864866" y="0"/>
                </a:lnTo>
                <a:lnTo>
                  <a:pt x="0" y="0"/>
                </a:lnTo>
                <a:lnTo>
                  <a:pt x="0" y="646328"/>
                </a:lnTo>
                <a:close/>
              </a:path>
            </a:pathLst>
          </a:custGeom>
          <a:ln w="12700">
            <a:solidFill>
              <a:srgbClr val="D2D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44875" y="2576513"/>
            <a:ext cx="262445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WIP </a:t>
            </a:r>
            <a:r>
              <a:rPr sz="1800" spc="-5" dirty="0">
                <a:latin typeface="Arial"/>
                <a:cs typeface="Arial"/>
              </a:rPr>
              <a:t>Defects </a:t>
            </a:r>
            <a:r>
              <a:rPr sz="1800" dirty="0">
                <a:latin typeface="Arial"/>
                <a:cs typeface="Arial"/>
              </a:rPr>
              <a:t>[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red </a:t>
            </a:r>
            <a:r>
              <a:rPr sz="1800" dirty="0">
                <a:latin typeface="Arial"/>
                <a:cs typeface="Arial"/>
              </a:rPr>
              <a:t>&amp;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blue</a:t>
            </a:r>
            <a:r>
              <a:rPr sz="1800" spc="-5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Escaping Defects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[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green</a:t>
            </a:r>
            <a:r>
              <a:rPr sz="1800" spc="-5" dirty="0">
                <a:latin typeface="Arial"/>
                <a:cs typeface="Arial"/>
              </a:rPr>
              <a:t>]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3935" y="5508650"/>
            <a:ext cx="5651205" cy="5529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286000"/>
            <a:ext cx="6790308" cy="3295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08375" y="2389759"/>
            <a:ext cx="2790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Develop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 theme strategy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43330"/>
            <a:ext cx="7835265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402715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Categorizing defects drives defect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context  management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Arial"/>
                <a:cs typeface="Arial"/>
              </a:rPr>
              <a:t>Testing </a:t>
            </a:r>
            <a:r>
              <a:rPr sz="2600" dirty="0">
                <a:latin typeface="Arial"/>
                <a:cs typeface="Arial"/>
              </a:rPr>
              <a:t>is part of delivering a story or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feature</a:t>
            </a:r>
            <a:endParaRPr sz="2600">
              <a:latin typeface="Arial"/>
              <a:cs typeface="Arial"/>
            </a:endParaRPr>
          </a:p>
          <a:p>
            <a:pPr marL="286385" marR="817244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Detecting and resolving defects as the work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  delivered prevents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backlog</a:t>
            </a:r>
            <a:endParaRPr sz="2600">
              <a:latin typeface="Arial"/>
              <a:cs typeface="Arial"/>
            </a:endParaRPr>
          </a:p>
          <a:p>
            <a:pPr marL="286385" marR="38989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Attaching an in-progress defect to a current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story  encapsulates the defect in the current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work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Escaping defects become the exception rather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than  the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norm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5940" y="577037"/>
            <a:ext cx="8072119" cy="492443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2943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You Will</a:t>
            </a:r>
            <a:r>
              <a:rPr spc="-95" dirty="0"/>
              <a:t> </a:t>
            </a:r>
            <a:r>
              <a:rPr spc="-5" dirty="0"/>
              <a:t>Learn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1387" y="6401332"/>
            <a:ext cx="125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43330"/>
            <a:ext cx="7835265" cy="3897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402715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Categorizing defects drives defect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context  management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Arial"/>
                <a:cs typeface="Arial"/>
              </a:rPr>
              <a:t>Testing </a:t>
            </a:r>
            <a:r>
              <a:rPr sz="2600" dirty="0">
                <a:latin typeface="Arial"/>
                <a:cs typeface="Arial"/>
              </a:rPr>
              <a:t>is part of delivering a story or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feature</a:t>
            </a:r>
            <a:endParaRPr sz="2600">
              <a:latin typeface="Arial"/>
              <a:cs typeface="Arial"/>
            </a:endParaRPr>
          </a:p>
          <a:p>
            <a:pPr marL="286385" marR="817244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Detecting and resolving defects as the work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  delivered prevents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backlog</a:t>
            </a:r>
            <a:endParaRPr sz="2600">
              <a:latin typeface="Arial"/>
              <a:cs typeface="Arial"/>
            </a:endParaRPr>
          </a:p>
          <a:p>
            <a:pPr marL="286385" marR="38989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Attaching an in-progress defect to a current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story  encapsulates the defect in the current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work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Escaping defects become the exception rather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than  the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norm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7125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Traditional </a:t>
            </a:r>
            <a:r>
              <a:rPr dirty="0"/>
              <a:t>Defect Discovery</a:t>
            </a:r>
            <a:r>
              <a:rPr spc="-75" dirty="0"/>
              <a:t> </a:t>
            </a:r>
            <a:r>
              <a:rPr spc="-5" dirty="0"/>
              <a:t>Trends</a:t>
            </a:r>
          </a:p>
        </p:txBody>
      </p:sp>
      <p:sp>
        <p:nvSpPr>
          <p:cNvPr id="3" name="object 3"/>
          <p:cNvSpPr/>
          <p:nvPr/>
        </p:nvSpPr>
        <p:spPr>
          <a:xfrm>
            <a:off x="1110061" y="1305723"/>
            <a:ext cx="7138191" cy="4910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8687" y="6401332"/>
            <a:ext cx="2362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55302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Late </a:t>
            </a:r>
            <a:r>
              <a:rPr dirty="0"/>
              <a:t>Defect Discovery</a:t>
            </a:r>
            <a:r>
              <a:rPr spc="-90" dirty="0"/>
              <a:t> </a:t>
            </a:r>
            <a:r>
              <a:rPr dirty="0"/>
              <a:t>Costs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8687" y="6401332"/>
            <a:ext cx="2362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71676"/>
            <a:ext cx="6567805" cy="40398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5276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Opportunity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cost</a:t>
            </a: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05"/>
              </a:spcBef>
              <a:tabLst>
                <a:tab pos="92710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Not working on other</a:t>
            </a:r>
            <a:r>
              <a:rPr sz="2300" spc="-13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things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5276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Developer Context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switching</a:t>
            </a: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20"/>
              </a:spcBef>
              <a:tabLst>
                <a:tab pos="92710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spc="-25" dirty="0">
                <a:solidFill>
                  <a:srgbClr val="464652"/>
                </a:solidFill>
                <a:latin typeface="Arial"/>
                <a:cs typeface="Arial"/>
              </a:rPr>
              <a:t>Time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to get acclimated and then back</a:t>
            </a:r>
            <a:r>
              <a:rPr sz="2300" spc="-18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again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5276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Rebuild and test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time</a:t>
            </a: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05"/>
              </a:spcBef>
              <a:tabLst>
                <a:tab pos="92710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More cycles to deliver the</a:t>
            </a:r>
            <a:r>
              <a:rPr sz="2300" spc="-14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fix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276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Damage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control</a:t>
            </a: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05"/>
              </a:spcBef>
              <a:tabLst>
                <a:tab pos="92710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Support time and</a:t>
            </a:r>
            <a:r>
              <a:rPr sz="2300" spc="-11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reputation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5276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Other </a:t>
            </a:r>
            <a:r>
              <a:rPr sz="2600" spc="-5" dirty="0">
                <a:latin typeface="Arial"/>
                <a:cs typeface="Arial"/>
              </a:rPr>
              <a:t>hidden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costs…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319" cy="19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7125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Traditional </a:t>
            </a:r>
            <a:r>
              <a:rPr dirty="0"/>
              <a:t>Defect Discovery</a:t>
            </a:r>
            <a:r>
              <a:rPr spc="-75" dirty="0"/>
              <a:t> </a:t>
            </a:r>
            <a:r>
              <a:rPr spc="-5" dirty="0"/>
              <a:t>Trends</a:t>
            </a:r>
          </a:p>
        </p:txBody>
      </p:sp>
      <p:sp>
        <p:nvSpPr>
          <p:cNvPr id="4" name="object 4"/>
          <p:cNvSpPr/>
          <p:nvPr/>
        </p:nvSpPr>
        <p:spPr>
          <a:xfrm>
            <a:off x="581025" y="1266825"/>
            <a:ext cx="5553075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1025" y="3905250"/>
            <a:ext cx="5543550" cy="234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1600" y="1704975"/>
            <a:ext cx="847725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23228" y="1779778"/>
            <a:ext cx="2599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Defect debt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accumulation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14700" y="2514600"/>
            <a:ext cx="1133475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29100" y="2590800"/>
            <a:ext cx="1790700" cy="7715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3228" y="3075559"/>
            <a:ext cx="1901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Delay in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resolution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1600" y="4448175"/>
            <a:ext cx="847725" cy="5524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3228" y="4523613"/>
            <a:ext cx="172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Defects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resolved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8500" y="4953000"/>
            <a:ext cx="2781300" cy="1076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23228" y="5743143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Dev/QE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aligned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43775" y="2333625"/>
            <a:ext cx="466725" cy="4762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62825" y="5019675"/>
            <a:ext cx="581025" cy="514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8687" y="6401332"/>
            <a:ext cx="2362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7076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Defect Discovery Improvement</a:t>
            </a:r>
            <a:r>
              <a:rPr spc="-100" dirty="0"/>
              <a:t> </a:t>
            </a:r>
            <a:r>
              <a:rPr spc="-5" dirty="0"/>
              <a:t>Plan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1171676"/>
            <a:ext cx="8255000" cy="51663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665"/>
              </a:spcBef>
              <a:tabLst>
                <a:tab pos="37782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Stop defect debt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accumulation</a:t>
            </a:r>
            <a:endParaRPr sz="2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Move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defect discovery up in the development</a:t>
            </a:r>
            <a:r>
              <a:rPr sz="2300" spc="-19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cycle</a:t>
            </a:r>
            <a:endParaRPr sz="23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509"/>
              </a:spcBef>
              <a:tabLst>
                <a:tab pos="65278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Embed QE into teams with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Dev/QE</a:t>
            </a:r>
            <a:r>
              <a:rPr sz="2300" spc="-14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alignment</a:t>
            </a:r>
            <a:endParaRPr sz="23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490"/>
              </a:spcBef>
              <a:tabLst>
                <a:tab pos="65278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Prevent defects through design review &amp; test</a:t>
            </a:r>
            <a:r>
              <a:rPr sz="2300" spc="-21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automation</a:t>
            </a:r>
            <a:endParaRPr sz="23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spc="-10" dirty="0">
                <a:solidFill>
                  <a:srgbClr val="464652"/>
                </a:solidFill>
                <a:latin typeface="Arial"/>
                <a:cs typeface="Arial"/>
              </a:rPr>
              <a:t>Write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failing regression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tests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as defects are</a:t>
            </a:r>
            <a:r>
              <a:rPr sz="2300" spc="-19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discovered</a:t>
            </a:r>
            <a:endParaRPr sz="23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585"/>
              </a:spcBef>
              <a:tabLst>
                <a:tab pos="37782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70" dirty="0">
                <a:latin typeface="Arial"/>
                <a:cs typeface="Arial"/>
              </a:rPr>
              <a:t>Test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sandbox</a:t>
            </a:r>
            <a:endParaRPr sz="2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520"/>
              </a:spcBef>
              <a:tabLst>
                <a:tab pos="65278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Don’t wait for final </a:t>
            </a:r>
            <a:r>
              <a:rPr sz="2300" spc="-5" dirty="0">
                <a:solidFill>
                  <a:srgbClr val="464652"/>
                </a:solidFill>
                <a:latin typeface="Arial"/>
                <a:cs typeface="Arial"/>
              </a:rPr>
              <a:t>integration environment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to</a:t>
            </a:r>
            <a:r>
              <a:rPr sz="2300" spc="-22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test</a:t>
            </a:r>
            <a:endParaRPr sz="23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490"/>
              </a:spcBef>
              <a:tabLst>
                <a:tab pos="65278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Continuous build and continuous integration</a:t>
            </a:r>
            <a:r>
              <a:rPr sz="2300" spc="-24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patterns</a:t>
            </a:r>
            <a:endParaRPr sz="23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600"/>
              </a:spcBef>
              <a:tabLst>
                <a:tab pos="37782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Whole-team responsibility for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quality</a:t>
            </a:r>
            <a:endParaRPr sz="26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Clear acceptance criteria for all new</a:t>
            </a:r>
            <a:r>
              <a:rPr sz="2300" spc="-190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work</a:t>
            </a:r>
            <a:endParaRPr sz="23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sz="1750" dirty="0">
                <a:solidFill>
                  <a:srgbClr val="9FB8CD"/>
                </a:solidFill>
                <a:latin typeface="Wingdings 3"/>
                <a:cs typeface="Wingdings 3"/>
              </a:rPr>
              <a:t></a:t>
            </a:r>
            <a:r>
              <a:rPr sz="1750" dirty="0">
                <a:solidFill>
                  <a:srgbClr val="9FB8CD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Everyone</a:t>
            </a:r>
            <a:r>
              <a:rPr sz="2300" spc="-55" dirty="0">
                <a:solidFill>
                  <a:srgbClr val="464652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464652"/>
                </a:solidFill>
                <a:latin typeface="Arial"/>
                <a:cs typeface="Arial"/>
              </a:rPr>
              <a:t>tests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77825" algn="l"/>
                <a:tab pos="652780" algn="l"/>
                <a:tab pos="8241665" algn="l"/>
              </a:tabLst>
            </a:pPr>
            <a:r>
              <a:rPr sz="1750" u="dash" dirty="0">
                <a:solidFill>
                  <a:srgbClr val="9FB8CD"/>
                </a:solidFill>
                <a:uFill>
                  <a:solidFill>
                    <a:srgbClr val="9FB8CD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50" u="dash" dirty="0">
                <a:solidFill>
                  <a:srgbClr val="9FB8CD"/>
                </a:solidFill>
                <a:uFill>
                  <a:solidFill>
                    <a:srgbClr val="9FB8CD"/>
                  </a:solidFill>
                </a:uFill>
                <a:latin typeface="Wingdings 3"/>
                <a:cs typeface="Wingdings 3"/>
              </a:rPr>
              <a:t></a:t>
            </a:r>
            <a:r>
              <a:rPr sz="1750" u="dash" dirty="0">
                <a:solidFill>
                  <a:srgbClr val="9FB8CD"/>
                </a:solidFill>
                <a:uFill>
                  <a:solidFill>
                    <a:srgbClr val="9FB8CD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300" u="dash" dirty="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Automated test code reviews with</a:t>
            </a:r>
            <a:r>
              <a:rPr sz="2300" u="dash" spc="-190" dirty="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 </a:t>
            </a:r>
            <a:r>
              <a:rPr sz="2300" u="dash" dirty="0">
                <a:solidFill>
                  <a:srgbClr val="464652"/>
                </a:solidFill>
                <a:uFill>
                  <a:solidFill>
                    <a:srgbClr val="9FB8CD"/>
                  </a:solidFill>
                </a:uFill>
                <a:latin typeface="Arial"/>
                <a:cs typeface="Arial"/>
              </a:rPr>
              <a:t>developer	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83678" y="3505162"/>
            <a:ext cx="1560321" cy="1038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2800" y="4648200"/>
            <a:ext cx="1981199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24800" y="914400"/>
            <a:ext cx="1066800" cy="1066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600" y="914400"/>
            <a:ext cx="1676399" cy="167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8687" y="6401332"/>
            <a:ext cx="2362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b="1" dirty="0">
                <a:solidFill>
                  <a:srgbClr val="6C6C6C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1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2700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577037"/>
            <a:ext cx="4293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464652"/>
                </a:solidFill>
                <a:latin typeface="Bookman Old Style"/>
                <a:cs typeface="Bookman Old Style"/>
              </a:rPr>
              <a:t>Defect Discovery</a:t>
            </a:r>
            <a:r>
              <a:rPr sz="3200" b="0" spc="-10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200" b="0" spc="-5" dirty="0">
                <a:solidFill>
                  <a:srgbClr val="464652"/>
                </a:solidFill>
                <a:latin typeface="Bookman Old Style"/>
                <a:cs typeface="Bookman Old Style"/>
              </a:rPr>
              <a:t>Late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624330"/>
            <a:ext cx="376999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Downstream test</a:t>
            </a:r>
            <a:r>
              <a:rPr sz="2600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teams  focus on defect  discovery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1600174"/>
            <a:ext cx="4343400" cy="4868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8800" y="312420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0" y="2286000"/>
                </a:moveTo>
                <a:lnTo>
                  <a:pt x="2286000" y="2286000"/>
                </a:lnTo>
                <a:lnTo>
                  <a:pt x="2286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44970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Defect Discovery</a:t>
            </a:r>
            <a:r>
              <a:rPr spc="-100" dirty="0"/>
              <a:t> </a:t>
            </a:r>
            <a:r>
              <a:rPr spc="-5" dirty="0"/>
              <a:t>Early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4330"/>
            <a:ext cx="3515360" cy="248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00AF50"/>
                </a:solidFill>
                <a:latin typeface="Arial"/>
                <a:cs typeface="Arial"/>
              </a:rPr>
              <a:t>Embedded test</a:t>
            </a:r>
            <a:r>
              <a:rPr sz="2600" spc="-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AF50"/>
                </a:solidFill>
                <a:latin typeface="Arial"/>
                <a:cs typeface="Arial"/>
              </a:rPr>
              <a:t>teams  focus on defect  prevention</a:t>
            </a:r>
            <a:endParaRPr sz="2600">
              <a:latin typeface="Arial"/>
              <a:cs typeface="Arial"/>
            </a:endParaRPr>
          </a:p>
          <a:p>
            <a:pPr marL="286385" marR="629285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6F2F9F"/>
                </a:solidFill>
                <a:latin typeface="Arial"/>
                <a:cs typeface="Arial"/>
              </a:rPr>
              <a:t>Regression tests  assure no</a:t>
            </a:r>
            <a:r>
              <a:rPr sz="2600" spc="-8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6F2F9F"/>
                </a:solidFill>
                <a:latin typeface="Arial"/>
                <a:cs typeface="Arial"/>
              </a:rPr>
              <a:t>system  failures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0" y="1600174"/>
            <a:ext cx="4343400" cy="4868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0" y="1600200"/>
            <a:ext cx="2819400" cy="3048000"/>
          </a:xfrm>
          <a:custGeom>
            <a:avLst/>
            <a:gdLst/>
            <a:ahLst/>
            <a:cxnLst/>
            <a:rect l="l" t="t" r="r" b="b"/>
            <a:pathLst>
              <a:path w="2819400" h="3048000">
                <a:moveTo>
                  <a:pt x="0" y="3048000"/>
                </a:moveTo>
                <a:lnTo>
                  <a:pt x="2819400" y="3048000"/>
                </a:lnTo>
                <a:lnTo>
                  <a:pt x="28194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ln w="571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4724400"/>
            <a:ext cx="1905000" cy="1524000"/>
          </a:xfrm>
          <a:custGeom>
            <a:avLst/>
            <a:gdLst/>
            <a:ahLst/>
            <a:cxnLst/>
            <a:rect l="l" t="t" r="r" b="b"/>
            <a:pathLst>
              <a:path w="1905000" h="1524000">
                <a:moveTo>
                  <a:pt x="0" y="1524000"/>
                </a:moveTo>
                <a:lnTo>
                  <a:pt x="1905000" y="1524000"/>
                </a:lnTo>
                <a:lnTo>
                  <a:pt x="1905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5715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77037"/>
            <a:ext cx="28943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Agile</a:t>
            </a:r>
            <a:r>
              <a:rPr spc="-85" dirty="0"/>
              <a:t> </a:t>
            </a:r>
            <a:r>
              <a:rPr spc="-5" dirty="0"/>
              <a:t>Practices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167739"/>
            <a:ext cx="2540635" cy="4918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Smaller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cycles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Collaboration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Design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reviews</a:t>
            </a:r>
            <a:endParaRPr sz="2600">
              <a:latin typeface="Arial"/>
              <a:cs typeface="Arial"/>
            </a:endParaRPr>
          </a:p>
          <a:p>
            <a:pPr marL="286385" marR="18923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70" dirty="0">
                <a:latin typeface="Arial"/>
                <a:cs typeface="Arial"/>
              </a:rPr>
              <a:t>Test </a:t>
            </a:r>
            <a:r>
              <a:rPr sz="2600" dirty="0">
                <a:latin typeface="Arial"/>
                <a:cs typeface="Arial"/>
              </a:rPr>
              <a:t>early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often</a:t>
            </a:r>
            <a:endParaRPr sz="2600">
              <a:latin typeface="Arial"/>
              <a:cs typeface="Arial"/>
            </a:endParaRPr>
          </a:p>
          <a:p>
            <a:pPr marL="286385" marR="293370" indent="-274320">
              <a:lnSpc>
                <a:spcPct val="100000"/>
              </a:lnSpc>
              <a:spcBef>
                <a:spcPts val="605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spc="-70" dirty="0">
                <a:latin typeface="Arial"/>
                <a:cs typeface="Arial"/>
              </a:rPr>
              <a:t>Test </a:t>
            </a:r>
            <a:r>
              <a:rPr sz="2600" dirty="0">
                <a:latin typeface="Arial"/>
                <a:cs typeface="Arial"/>
              </a:rPr>
              <a:t>Driven  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lop</a:t>
            </a:r>
            <a:r>
              <a:rPr sz="2600" spc="5" dirty="0">
                <a:latin typeface="Arial"/>
                <a:cs typeface="Arial"/>
              </a:rPr>
              <a:t>m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</a:t>
            </a:r>
            <a:endParaRPr sz="2600">
              <a:latin typeface="Arial"/>
              <a:cs typeface="Arial"/>
            </a:endParaRPr>
          </a:p>
          <a:p>
            <a:pPr marL="286385" marR="570865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ntinu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us  Integration</a:t>
            </a:r>
            <a:endParaRPr sz="2600">
              <a:latin typeface="Arial"/>
              <a:cs typeface="Arial"/>
            </a:endParaRPr>
          </a:p>
          <a:p>
            <a:pPr marL="286385" marR="570230" indent="-274320">
              <a:lnSpc>
                <a:spcPct val="100000"/>
              </a:lnSpc>
              <a:spcBef>
                <a:spcPts val="600"/>
              </a:spcBef>
              <a:tabLst>
                <a:tab pos="286385" algn="l"/>
              </a:tabLst>
            </a:pPr>
            <a:r>
              <a:rPr sz="1950" spc="15" dirty="0">
                <a:solidFill>
                  <a:srgbClr val="717BA2"/>
                </a:solidFill>
                <a:latin typeface="Wingdings 3"/>
                <a:cs typeface="Wingdings 3"/>
              </a:rPr>
              <a:t></a:t>
            </a:r>
            <a:r>
              <a:rPr sz="1950" spc="15" dirty="0">
                <a:solidFill>
                  <a:srgbClr val="717BA2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Automated  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gre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si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7211" y="1347850"/>
            <a:ext cx="5491988" cy="2538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400" y="4112767"/>
            <a:ext cx="4191000" cy="2059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1561" y="3775328"/>
            <a:ext cx="2056638" cy="2523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3809" y="1398778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rum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15" dirty="0"/>
              <a:t>Twitter:</a:t>
            </a:r>
            <a:r>
              <a:rPr spc="-40" dirty="0"/>
              <a:t> </a:t>
            </a:r>
            <a:r>
              <a:rPr spc="-5" dirty="0"/>
              <a:t>davidjellison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32829" y="5438343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b</a:t>
            </a:r>
            <a:r>
              <a:rPr sz="1800" b="1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786</Words>
  <Application>Microsoft Office PowerPoint</Application>
  <PresentationFormat>On-screen Show 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Times New Roman</vt:lpstr>
      <vt:lpstr>Wingdings 3</vt:lpstr>
      <vt:lpstr>Office Theme</vt:lpstr>
      <vt:lpstr>Agile Defect Management Focus On Prevention</vt:lpstr>
      <vt:lpstr>You Will Learn</vt:lpstr>
      <vt:lpstr>Traditional Defect Discovery Trends</vt:lpstr>
      <vt:lpstr>Late Defect Discovery Costs</vt:lpstr>
      <vt:lpstr>Traditional Defect Discovery Trends</vt:lpstr>
      <vt:lpstr>Defect Discovery Improvement Plan</vt:lpstr>
      <vt:lpstr>PowerPoint Presentation</vt:lpstr>
      <vt:lpstr>Defect Discovery Early</vt:lpstr>
      <vt:lpstr>Agile Practices</vt:lpstr>
      <vt:lpstr>Categorizing Defects</vt:lpstr>
      <vt:lpstr>Categorizing Defects</vt:lpstr>
      <vt:lpstr>Managing Defect Discovery</vt:lpstr>
      <vt:lpstr>Focus on Prevention</vt:lpstr>
      <vt:lpstr>Managing Escaping Defects</vt:lpstr>
      <vt:lpstr>Escaping Defect Reduction Plan</vt:lpstr>
      <vt:lpstr>Example: WIP Defects/Escaping Defects</vt:lpstr>
      <vt:lpstr>Example: WIP Defects/Escaping Defects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Defect Management Focus On Prevention</dc:title>
  <dc:creator>VIT-AP</dc:creator>
  <cp:lastModifiedBy>GOPILAL SAHU</cp:lastModifiedBy>
  <cp:revision>4</cp:revision>
  <dcterms:created xsi:type="dcterms:W3CDTF">2020-10-17T03:16:20Z</dcterms:created>
  <dcterms:modified xsi:type="dcterms:W3CDTF">2020-12-22T06:04:51Z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2012-10-04T00:00:00Z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2020-10-17T00:00:00Z</vt:filetime>
  </property>
</Properties>
</file>