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9" r:id="rId10"/>
    <p:sldId id="271" r:id="rId11"/>
    <p:sldId id="273" r:id="rId12"/>
    <p:sldId id="274" r:id="rId13"/>
    <p:sldId id="27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324" y="1730502"/>
            <a:ext cx="10039350" cy="405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324" y="3312032"/>
            <a:ext cx="9711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45" dirty="0">
                <a:solidFill>
                  <a:srgbClr val="252525"/>
                </a:solidFill>
                <a:latin typeface="Calibri Light"/>
                <a:cs typeface="Calibri Light"/>
              </a:rPr>
              <a:t>Scrum </a:t>
            </a:r>
            <a:r>
              <a:rPr sz="6000" b="0" dirty="0">
                <a:solidFill>
                  <a:srgbClr val="252525"/>
                </a:solidFill>
                <a:latin typeface="Calibri Light"/>
                <a:cs typeface="Calibri Light"/>
              </a:rPr>
              <a:t>- </a:t>
            </a:r>
            <a:r>
              <a:rPr sz="6000" b="0" spc="-65" dirty="0">
                <a:solidFill>
                  <a:srgbClr val="252525"/>
                </a:solidFill>
                <a:latin typeface="Calibri Light"/>
                <a:cs typeface="Calibri Light"/>
              </a:rPr>
              <a:t>Estimation </a:t>
            </a:r>
            <a:r>
              <a:rPr sz="6000" b="0" spc="-35" dirty="0">
                <a:solidFill>
                  <a:srgbClr val="252525"/>
                </a:solidFill>
                <a:latin typeface="Calibri Light"/>
                <a:cs typeface="Calibri Light"/>
              </a:rPr>
              <a:t>and</a:t>
            </a:r>
            <a:r>
              <a:rPr sz="6000" b="0" spc="-28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Planning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9067" y="4483354"/>
            <a:ext cx="317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65" dirty="0" err="1">
                <a:solidFill>
                  <a:srgbClr val="626F52"/>
                </a:solidFill>
                <a:latin typeface="Calibri Light"/>
                <a:cs typeface="Calibri Light"/>
              </a:rPr>
              <a:t>Dr.HUSSAIN</a:t>
            </a:r>
            <a:r>
              <a:rPr lang="en-IN"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 SYED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4335" y="2086355"/>
            <a:ext cx="6090285" cy="0"/>
          </a:xfrm>
          <a:custGeom>
            <a:avLst/>
            <a:gdLst/>
            <a:ahLst/>
            <a:cxnLst/>
            <a:rect l="l" t="t" r="r" b="b"/>
            <a:pathLst>
              <a:path w="6090284">
                <a:moveTo>
                  <a:pt x="0" y="0"/>
                </a:moveTo>
                <a:lnTo>
                  <a:pt x="6089777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8491" y="640080"/>
            <a:ext cx="3449884" cy="526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54346" y="1262634"/>
            <a:ext cx="4676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5" dirty="0"/>
              <a:t>Velocity</a:t>
            </a:r>
            <a:r>
              <a:rPr u="none" spc="-170" dirty="0"/>
              <a:t> </a:t>
            </a:r>
            <a:r>
              <a:rPr u="none" spc="-55" dirty="0"/>
              <a:t>Calculation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28946" y="1995328"/>
            <a:ext cx="3719195" cy="148018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Median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{(n + 1) ÷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2}</a:t>
            </a:r>
            <a:r>
              <a:rPr sz="2400" b="1" spc="-7" baseline="24305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400" b="1" spc="127" baseline="24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9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(7+1)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950" spc="15" baseline="25641" dirty="0">
                <a:solidFill>
                  <a:srgbClr val="404040"/>
                </a:solidFill>
                <a:latin typeface="Calibri"/>
                <a:cs typeface="Calibri"/>
              </a:rPr>
              <a:t>th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 (i.e.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39)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0" dirty="0"/>
              <a:t>Fixed-date</a:t>
            </a:r>
            <a:r>
              <a:rPr spc="-120" dirty="0"/>
              <a:t> </a:t>
            </a:r>
            <a:r>
              <a:rPr spc="-50" dirty="0"/>
              <a:t>Planning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215"/>
              </a:spcBef>
            </a:pPr>
            <a:r>
              <a:rPr spc="-5" dirty="0"/>
              <a:t>How </a:t>
            </a:r>
            <a:r>
              <a:rPr dirty="0"/>
              <a:t>much </a:t>
            </a:r>
            <a:r>
              <a:rPr spc="-10" dirty="0"/>
              <a:t>can </a:t>
            </a:r>
            <a:r>
              <a:rPr dirty="0"/>
              <a:t>I </a:t>
            </a:r>
            <a:r>
              <a:rPr spc="-5" dirty="0"/>
              <a:t>get </a:t>
            </a:r>
            <a:r>
              <a:rPr dirty="0"/>
              <a:t>by</a:t>
            </a:r>
            <a:r>
              <a:rPr spc="-55" dirty="0"/>
              <a:t> </a:t>
            </a:r>
            <a:r>
              <a:rPr spc="-5" dirty="0"/>
              <a:t>&lt;date&gt;?</a:t>
            </a:r>
          </a:p>
          <a:p>
            <a:pPr marL="546735" indent="-526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AutoNum type="arabicPeriod"/>
              <a:tabLst>
                <a:tab pos="546735" algn="l"/>
                <a:tab pos="547370" algn="l"/>
              </a:tabLst>
            </a:pPr>
            <a:r>
              <a:rPr b="0" i="0" spc="-5" dirty="0">
                <a:latin typeface="Calibri"/>
                <a:cs typeface="Calibri"/>
              </a:rPr>
              <a:t>Determine </a:t>
            </a:r>
            <a:r>
              <a:rPr b="0" i="0" spc="-10" dirty="0">
                <a:latin typeface="Calibri"/>
                <a:cs typeface="Calibri"/>
              </a:rPr>
              <a:t>how </a:t>
            </a:r>
            <a:r>
              <a:rPr b="0" i="0" spc="-15" dirty="0">
                <a:latin typeface="Calibri"/>
                <a:cs typeface="Calibri"/>
              </a:rPr>
              <a:t>many </a:t>
            </a:r>
            <a:r>
              <a:rPr b="0" i="0" spc="-10" dirty="0">
                <a:latin typeface="Calibri"/>
                <a:cs typeface="Calibri"/>
              </a:rPr>
              <a:t>sprints you</a:t>
            </a:r>
            <a:r>
              <a:rPr b="0" i="0" spc="-5" dirty="0">
                <a:latin typeface="Calibri"/>
                <a:cs typeface="Calibri"/>
              </a:rPr>
              <a:t> </a:t>
            </a:r>
            <a:r>
              <a:rPr b="0" i="0" spc="-15" dirty="0">
                <a:latin typeface="Calibri"/>
                <a:cs typeface="Calibri"/>
              </a:rPr>
              <a:t>have.</a:t>
            </a:r>
          </a:p>
          <a:p>
            <a:pPr marL="546735" indent="-526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AutoNum type="arabicPeriod"/>
              <a:tabLst>
                <a:tab pos="546735" algn="l"/>
                <a:tab pos="547370" algn="l"/>
              </a:tabLst>
            </a:pPr>
            <a:r>
              <a:rPr b="0" i="0" spc="-5" dirty="0">
                <a:latin typeface="Calibri"/>
                <a:cs typeface="Calibri"/>
              </a:rPr>
              <a:t>Measure or </a:t>
            </a:r>
            <a:r>
              <a:rPr b="0" i="0" spc="-10" dirty="0">
                <a:latin typeface="Calibri"/>
                <a:cs typeface="Calibri"/>
              </a:rPr>
              <a:t>estimate </a:t>
            </a:r>
            <a:r>
              <a:rPr b="0" i="0" spc="-5" dirty="0">
                <a:latin typeface="Calibri"/>
                <a:cs typeface="Calibri"/>
              </a:rPr>
              <a:t>velocity </a:t>
            </a:r>
            <a:r>
              <a:rPr b="0" i="0" dirty="0">
                <a:latin typeface="Calibri"/>
                <a:cs typeface="Calibri"/>
              </a:rPr>
              <a:t>as a</a:t>
            </a:r>
            <a:r>
              <a:rPr b="0" i="0" spc="-40" dirty="0">
                <a:latin typeface="Calibri"/>
                <a:cs typeface="Calibri"/>
              </a:rPr>
              <a:t> </a:t>
            </a:r>
            <a:r>
              <a:rPr b="0" i="0" spc="-15" dirty="0">
                <a:latin typeface="Calibri"/>
                <a:cs typeface="Calibri"/>
              </a:rPr>
              <a:t>range.</a:t>
            </a:r>
          </a:p>
          <a:p>
            <a:pPr marL="478155" marR="90170" indent="-457834">
              <a:lnSpc>
                <a:spcPts val="2590"/>
              </a:lnSpc>
              <a:spcBef>
                <a:spcPts val="1435"/>
              </a:spcBef>
              <a:buClr>
                <a:srgbClr val="E38312"/>
              </a:buClr>
              <a:buFont typeface="Calibri"/>
              <a:buAutoNum type="arabicPeriod"/>
              <a:tabLst>
                <a:tab pos="546735" algn="l"/>
                <a:tab pos="547370" algn="l"/>
              </a:tabLst>
            </a:pPr>
            <a:r>
              <a:rPr b="0" i="0" dirty="0">
                <a:solidFill>
                  <a:srgbClr val="000000"/>
                </a:solidFill>
              </a:rPr>
              <a:t>	</a:t>
            </a:r>
            <a:r>
              <a:rPr b="0" i="0" dirty="0">
                <a:latin typeface="Calibri"/>
                <a:cs typeface="Calibri"/>
              </a:rPr>
              <a:t>Multiply </a:t>
            </a:r>
            <a:r>
              <a:rPr b="0" i="0" spc="-10" dirty="0">
                <a:latin typeface="Calibri"/>
                <a:cs typeface="Calibri"/>
              </a:rPr>
              <a:t>low </a:t>
            </a:r>
            <a:r>
              <a:rPr b="0" i="0" spc="-5" dirty="0">
                <a:latin typeface="Calibri"/>
                <a:cs typeface="Calibri"/>
              </a:rPr>
              <a:t>velocity </a:t>
            </a:r>
            <a:r>
              <a:rPr b="0" i="0" dirty="0">
                <a:latin typeface="Calibri"/>
                <a:cs typeface="Calibri"/>
              </a:rPr>
              <a:t>x </a:t>
            </a:r>
            <a:r>
              <a:rPr b="0" i="0" spc="-5" dirty="0">
                <a:latin typeface="Calibri"/>
                <a:cs typeface="Calibri"/>
              </a:rPr>
              <a:t>number of </a:t>
            </a:r>
            <a:r>
              <a:rPr b="0" i="0" spc="-10" dirty="0">
                <a:latin typeface="Calibri"/>
                <a:cs typeface="Calibri"/>
              </a:rPr>
              <a:t>sprints (Count </a:t>
            </a:r>
            <a:r>
              <a:rPr b="0" i="0" spc="-15" dirty="0">
                <a:latin typeface="Calibri"/>
                <a:cs typeface="Calibri"/>
              </a:rPr>
              <a:t>off </a:t>
            </a:r>
            <a:r>
              <a:rPr b="0" i="0" spc="-10" dirty="0">
                <a:latin typeface="Calibri"/>
                <a:cs typeface="Calibri"/>
              </a:rPr>
              <a:t>that </a:t>
            </a:r>
            <a:r>
              <a:rPr b="0" i="0" spc="-15" dirty="0">
                <a:latin typeface="Calibri"/>
                <a:cs typeface="Calibri"/>
              </a:rPr>
              <a:t>many </a:t>
            </a:r>
            <a:r>
              <a:rPr b="0" i="0" spc="-10" dirty="0">
                <a:latin typeface="Calibri"/>
                <a:cs typeface="Calibri"/>
              </a:rPr>
              <a:t>points, These  </a:t>
            </a:r>
            <a:r>
              <a:rPr b="0" i="0" spc="-15" dirty="0">
                <a:latin typeface="Calibri"/>
                <a:cs typeface="Calibri"/>
              </a:rPr>
              <a:t>are </a:t>
            </a:r>
            <a:r>
              <a:rPr b="0" i="0" dirty="0">
                <a:latin typeface="Calibri"/>
                <a:cs typeface="Calibri"/>
              </a:rPr>
              <a:t>“Will </a:t>
            </a:r>
            <a:r>
              <a:rPr b="0" i="0" spc="-15" dirty="0">
                <a:latin typeface="Calibri"/>
                <a:cs typeface="Calibri"/>
              </a:rPr>
              <a:t>Have”</a:t>
            </a:r>
            <a:r>
              <a:rPr b="0" i="0" spc="-10" dirty="0">
                <a:latin typeface="Calibri"/>
                <a:cs typeface="Calibri"/>
              </a:rPr>
              <a:t> </a:t>
            </a:r>
            <a:r>
              <a:rPr b="0" i="0" spc="-5" dirty="0">
                <a:latin typeface="Calibri"/>
                <a:cs typeface="Calibri"/>
              </a:rPr>
              <a:t>items).</a:t>
            </a:r>
          </a:p>
          <a:p>
            <a:pPr marL="546735" indent="-526415">
              <a:lnSpc>
                <a:spcPts val="2735"/>
              </a:lnSpc>
              <a:spcBef>
                <a:spcPts val="1080"/>
              </a:spcBef>
              <a:buClr>
                <a:srgbClr val="E38312"/>
              </a:buClr>
              <a:buAutoNum type="arabicPeriod"/>
              <a:tabLst>
                <a:tab pos="546735" algn="l"/>
                <a:tab pos="547370" algn="l"/>
              </a:tabLst>
            </a:pPr>
            <a:r>
              <a:rPr b="0" i="0" dirty="0">
                <a:latin typeface="Calibri"/>
                <a:cs typeface="Calibri"/>
              </a:rPr>
              <a:t>Multiply median </a:t>
            </a:r>
            <a:r>
              <a:rPr b="0" i="0" spc="-5" dirty="0">
                <a:latin typeface="Calibri"/>
                <a:cs typeface="Calibri"/>
              </a:rPr>
              <a:t>velocity </a:t>
            </a:r>
            <a:r>
              <a:rPr b="0" i="0" dirty="0">
                <a:latin typeface="Calibri"/>
                <a:cs typeface="Calibri"/>
              </a:rPr>
              <a:t>x </a:t>
            </a:r>
            <a:r>
              <a:rPr b="0" i="0" spc="-5" dirty="0">
                <a:latin typeface="Calibri"/>
                <a:cs typeface="Calibri"/>
              </a:rPr>
              <a:t>number of sprints </a:t>
            </a:r>
            <a:r>
              <a:rPr b="0" i="0" spc="-10" dirty="0">
                <a:latin typeface="Calibri"/>
                <a:cs typeface="Calibri"/>
              </a:rPr>
              <a:t>(Count </a:t>
            </a:r>
            <a:r>
              <a:rPr b="0" i="0" spc="-15" dirty="0">
                <a:latin typeface="Calibri"/>
                <a:cs typeface="Calibri"/>
              </a:rPr>
              <a:t>off </a:t>
            </a:r>
            <a:r>
              <a:rPr b="0" i="0" spc="-10" dirty="0">
                <a:latin typeface="Calibri"/>
                <a:cs typeface="Calibri"/>
              </a:rPr>
              <a:t>that </a:t>
            </a:r>
            <a:r>
              <a:rPr b="0" i="0" spc="-15" dirty="0">
                <a:latin typeface="Calibri"/>
                <a:cs typeface="Calibri"/>
              </a:rPr>
              <a:t>many</a:t>
            </a:r>
            <a:r>
              <a:rPr b="0" i="0" spc="-65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more</a:t>
            </a:r>
          </a:p>
          <a:p>
            <a:pPr marL="478155">
              <a:lnSpc>
                <a:spcPts val="2735"/>
              </a:lnSpc>
            </a:pPr>
            <a:r>
              <a:rPr b="0" i="0" spc="-10" dirty="0">
                <a:latin typeface="Calibri"/>
                <a:cs typeface="Calibri"/>
              </a:rPr>
              <a:t>points, These </a:t>
            </a:r>
            <a:r>
              <a:rPr b="0" i="0" spc="-15" dirty="0">
                <a:latin typeface="Calibri"/>
                <a:cs typeface="Calibri"/>
              </a:rPr>
              <a:t>are </a:t>
            </a:r>
            <a:r>
              <a:rPr b="0" i="0" spc="-5" dirty="0">
                <a:latin typeface="Calibri"/>
                <a:cs typeface="Calibri"/>
              </a:rPr>
              <a:t>“Might </a:t>
            </a:r>
            <a:r>
              <a:rPr b="0" i="0" spc="-15" dirty="0">
                <a:latin typeface="Calibri"/>
                <a:cs typeface="Calibri"/>
              </a:rPr>
              <a:t>Have”</a:t>
            </a:r>
            <a:r>
              <a:rPr b="0" i="0" spc="20" dirty="0">
                <a:latin typeface="Calibri"/>
                <a:cs typeface="Calibri"/>
              </a:rPr>
              <a:t> </a:t>
            </a:r>
            <a:r>
              <a:rPr b="0" i="0" spc="-5" dirty="0">
                <a:latin typeface="Calibri"/>
                <a:cs typeface="Calibri"/>
              </a:rPr>
              <a:t>items).</a:t>
            </a:r>
          </a:p>
          <a:p>
            <a:pPr marL="478155" marR="5080" indent="-457834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Font typeface="Calibri"/>
              <a:buAutoNum type="arabicPeriod" startAt="5"/>
              <a:tabLst>
                <a:tab pos="546735" algn="l"/>
                <a:tab pos="547370" algn="l"/>
              </a:tabLst>
            </a:pPr>
            <a:r>
              <a:rPr b="0" i="0" dirty="0">
                <a:solidFill>
                  <a:srgbClr val="000000"/>
                </a:solidFill>
              </a:rPr>
              <a:t>	</a:t>
            </a:r>
            <a:r>
              <a:rPr b="0" i="0" dirty="0">
                <a:latin typeface="Calibri"/>
                <a:cs typeface="Calibri"/>
              </a:rPr>
              <a:t>Multiply </a:t>
            </a:r>
            <a:r>
              <a:rPr b="0" i="0" spc="-5" dirty="0">
                <a:latin typeface="Calibri"/>
                <a:cs typeface="Calibri"/>
              </a:rPr>
              <a:t>high velocity </a:t>
            </a:r>
            <a:r>
              <a:rPr b="0" i="0" dirty="0">
                <a:latin typeface="Calibri"/>
                <a:cs typeface="Calibri"/>
              </a:rPr>
              <a:t>x </a:t>
            </a:r>
            <a:r>
              <a:rPr b="0" i="0" spc="-5" dirty="0">
                <a:latin typeface="Calibri"/>
                <a:cs typeface="Calibri"/>
              </a:rPr>
              <a:t>number of </a:t>
            </a:r>
            <a:r>
              <a:rPr b="0" i="0" spc="-10" dirty="0">
                <a:latin typeface="Calibri"/>
                <a:cs typeface="Calibri"/>
              </a:rPr>
              <a:t>sprints (Count </a:t>
            </a:r>
            <a:r>
              <a:rPr b="0" i="0" spc="-15" dirty="0">
                <a:latin typeface="Calibri"/>
                <a:cs typeface="Calibri"/>
              </a:rPr>
              <a:t>off </a:t>
            </a:r>
            <a:r>
              <a:rPr b="0" i="0" spc="-10" dirty="0">
                <a:latin typeface="Calibri"/>
                <a:cs typeface="Calibri"/>
              </a:rPr>
              <a:t>that </a:t>
            </a:r>
            <a:r>
              <a:rPr b="0" i="0" spc="-15" dirty="0">
                <a:latin typeface="Calibri"/>
                <a:cs typeface="Calibri"/>
              </a:rPr>
              <a:t>many </a:t>
            </a:r>
            <a:r>
              <a:rPr b="0" i="0" spc="-10" dirty="0">
                <a:latin typeface="Calibri"/>
                <a:cs typeface="Calibri"/>
              </a:rPr>
              <a:t>points, These  </a:t>
            </a:r>
            <a:r>
              <a:rPr b="0" i="0" spc="-15" dirty="0">
                <a:latin typeface="Calibri"/>
                <a:cs typeface="Calibri"/>
              </a:rPr>
              <a:t>are </a:t>
            </a:r>
            <a:r>
              <a:rPr b="0" i="0" spc="-20" dirty="0">
                <a:latin typeface="Calibri"/>
                <a:cs typeface="Calibri"/>
              </a:rPr>
              <a:t>“Won’t </a:t>
            </a:r>
            <a:r>
              <a:rPr b="0" i="0" spc="-15" dirty="0">
                <a:latin typeface="Calibri"/>
                <a:cs typeface="Calibri"/>
              </a:rPr>
              <a:t>Have”</a:t>
            </a:r>
            <a:r>
              <a:rPr b="0" i="0" spc="-5" dirty="0">
                <a:latin typeface="Calibri"/>
                <a:cs typeface="Calibri"/>
              </a:rPr>
              <a:t> items.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0429" y="6476796"/>
            <a:ext cx="530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5" dirty="0">
                <a:solidFill>
                  <a:srgbClr val="FFFFFF"/>
                </a:solidFill>
                <a:latin typeface="Calibri"/>
                <a:cs typeface="Calibri"/>
              </a:rPr>
              <a:t>“AGILE 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DEVELOPMENT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ART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MAKING THE IMPOSSIBLE</a:t>
            </a:r>
            <a:r>
              <a:rPr sz="1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POSSIBLE”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5" dirty="0"/>
              <a:t>Fixed-scope</a:t>
            </a:r>
            <a:r>
              <a:rPr spc="-130" dirty="0"/>
              <a:t> </a:t>
            </a:r>
            <a:r>
              <a:rPr spc="-50" dirty="0"/>
              <a:t>Planning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30502"/>
            <a:ext cx="9667240" cy="322072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15"/>
              </a:spcBef>
            </a:pP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When will 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b="1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done?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AutoNum type="arabicPeriod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backlog items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needs.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AutoNum type="arabicPeriod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Measure 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estimate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velocity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range.</a:t>
            </a:r>
            <a:endParaRPr sz="2400">
              <a:latin typeface="Calibri"/>
              <a:cs typeface="Calibri"/>
            </a:endParaRPr>
          </a:p>
          <a:p>
            <a:pPr marL="469900" marR="5080" indent="-457834">
              <a:lnSpc>
                <a:spcPts val="2590"/>
              </a:lnSpc>
              <a:spcBef>
                <a:spcPts val="1435"/>
              </a:spcBef>
              <a:buClr>
                <a:srgbClr val="E38312"/>
              </a:buClr>
              <a:buFont typeface="Calibri"/>
              <a:buAutoNum type="arabicPeriod"/>
              <a:tabLst>
                <a:tab pos="538480" algn="l"/>
                <a:tab pos="53911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Divide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total story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points by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high velocity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“shortest” number of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sprints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take.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ts val="2735"/>
              </a:lnSpc>
              <a:spcBef>
                <a:spcPts val="1080"/>
              </a:spcBef>
              <a:buClr>
                <a:srgbClr val="E38312"/>
              </a:buClr>
              <a:buAutoNum type="arabicPeriod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Divide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total story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points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low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velocity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“most”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sprints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take.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532" y="6492646"/>
            <a:ext cx="7473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“IN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SCRUM WE </a:t>
            </a:r>
            <a:r>
              <a:rPr sz="1400" i="1" spc="-30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BUILDING THE PRODUCT EVEN BEFORE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1400" i="1" spc="-2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400" i="1" spc="-15" dirty="0">
                <a:solidFill>
                  <a:srgbClr val="FFFFFF"/>
                </a:solidFill>
                <a:latin typeface="Calibri"/>
                <a:cs typeface="Calibri"/>
              </a:rPr>
              <a:t>DETAILED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REQUIREMENTS”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0" dirty="0"/>
              <a:t>Ranges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1099"/>
            <a:ext cx="9575165" cy="22066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Notice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both cases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endParaRPr sz="2400">
              <a:latin typeface="Calibri"/>
              <a:cs typeface="Calibri"/>
            </a:endParaRPr>
          </a:p>
          <a:p>
            <a:pPr marL="104139" marR="148590" indent="-92075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fixed date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project,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scope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range: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“By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date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you’ll have all of  these features and some of</a:t>
            </a:r>
            <a:r>
              <a:rPr sz="24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404040"/>
                </a:solidFill>
                <a:latin typeface="Calibri"/>
                <a:cs typeface="Calibri"/>
              </a:rPr>
              <a:t>these.”</a:t>
            </a:r>
            <a:endParaRPr sz="24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fixed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scope project,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date range: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“It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take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us between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5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8 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sprints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deliver all of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features.”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0" dirty="0"/>
              <a:t>Why</a:t>
            </a:r>
            <a:r>
              <a:rPr spc="-165" dirty="0"/>
              <a:t> </a:t>
            </a:r>
            <a:r>
              <a:rPr spc="-65" dirty="0"/>
              <a:t>estimate?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00554"/>
            <a:ext cx="9956165" cy="1557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184150" indent="-457834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help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trade-off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decisions. 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BIG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factors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Time and 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Budget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735"/>
              </a:lnSpc>
              <a:spcBef>
                <a:spcPts val="108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help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set goals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act of estimating and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setting targets can certainly</a:t>
            </a:r>
            <a:r>
              <a:rPr sz="2400" i="1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help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maintain focus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and maximize</a:t>
            </a:r>
            <a:r>
              <a:rPr sz="24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6475577"/>
            <a:ext cx="9946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“WE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HUMANS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400" i="1" spc="-1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400" i="1" spc="-30" dirty="0">
                <a:solidFill>
                  <a:srgbClr val="FFFFFF"/>
                </a:solidFill>
                <a:latin typeface="Calibri"/>
                <a:cs typeface="Calibri"/>
              </a:rPr>
              <a:t>NATURALLY </a:t>
            </a:r>
            <a:r>
              <a:rPr sz="1400" i="1" spc="-25" dirty="0">
                <a:solidFill>
                  <a:srgbClr val="FFFFFF"/>
                </a:solidFill>
                <a:latin typeface="Calibri"/>
                <a:cs typeface="Calibri"/>
              </a:rPr>
              <a:t>GREAT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ESTIMATORS.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TEND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EITHER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OPTIMISTS OR 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PESSIMISTS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RARELY</a:t>
            </a:r>
            <a:r>
              <a:rPr sz="1400" i="1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libri"/>
                <a:cs typeface="Calibri"/>
              </a:rPr>
              <a:t>REALISTS.”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0" dirty="0"/>
              <a:t>Relative</a:t>
            </a:r>
            <a:r>
              <a:rPr spc="-165" dirty="0"/>
              <a:t> </a:t>
            </a:r>
            <a:r>
              <a:rPr spc="-60" dirty="0"/>
              <a:t>Estimation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22830"/>
            <a:ext cx="9792970" cy="2393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302895" indent="-92075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we're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 absolute estimates.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turns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however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we're pretty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reasonable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 relative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estimates.</a:t>
            </a:r>
            <a:endParaRPr sz="24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Relative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estimation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applies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principle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comparing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much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quicker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accurate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deconstructing.</a:t>
            </a:r>
            <a:endParaRPr sz="2400">
              <a:latin typeface="Calibri"/>
              <a:cs typeface="Calibri"/>
            </a:endParaRPr>
          </a:p>
          <a:p>
            <a:pPr marL="104139" marR="232410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Teams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compare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relative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effort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 completing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requirement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relative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effort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previously estimated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1467" y="2086355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127" y="1630717"/>
            <a:ext cx="5387214" cy="332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1096" y="1262634"/>
            <a:ext cx="457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0" dirty="0"/>
              <a:t>Relative</a:t>
            </a:r>
            <a:r>
              <a:rPr u="none" spc="-140" dirty="0"/>
              <a:t> </a:t>
            </a:r>
            <a:r>
              <a:rPr u="none" spc="-60" dirty="0"/>
              <a:t>Estimation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9657" y="2185162"/>
            <a:ext cx="4730750" cy="2689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5080" indent="-91440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Planning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Poker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game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invented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James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Greening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popularized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Mike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Cohn</a:t>
            </a:r>
            <a:endParaRPr sz="2000">
              <a:latin typeface="Calibri"/>
              <a:cs typeface="Calibri"/>
            </a:endParaRPr>
          </a:p>
          <a:p>
            <a:pPr marL="103505" marR="116205" indent="-91440">
              <a:lnSpc>
                <a:spcPts val="216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Mike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Cohn’s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modified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Fibonacci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sequence  (Story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Points):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1/2, 1, 2, 3, 5, 8, 13, 20, 40, 100,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∞(infinity)</a:t>
            </a:r>
            <a:endParaRPr sz="2000">
              <a:latin typeface="Calibri"/>
              <a:cs typeface="Calibri"/>
            </a:endParaRPr>
          </a:p>
          <a:p>
            <a:pPr marL="296545" indent="-2838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endParaRPr sz="2000">
              <a:latin typeface="Calibri"/>
              <a:cs typeface="Calibri"/>
            </a:endParaRPr>
          </a:p>
          <a:p>
            <a:pPr marL="296545" indent="-2838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T-shirt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sizes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0" dirty="0"/>
              <a:t>Estimation </a:t>
            </a:r>
            <a:r>
              <a:rPr dirty="0"/>
              <a:t>- </a:t>
            </a:r>
            <a:r>
              <a:rPr spc="-45" dirty="0"/>
              <a:t>Basic</a:t>
            </a:r>
            <a:r>
              <a:rPr spc="-225" dirty="0"/>
              <a:t> </a:t>
            </a:r>
            <a:r>
              <a:rPr spc="-55" dirty="0"/>
              <a:t>Principles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62480"/>
            <a:ext cx="8543925" cy="36442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should be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created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team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senior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developer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prioritize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 are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commitments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Every estimate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should come 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should be 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relative, rather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absolute,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levels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precision (Story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estimates,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Task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estimates,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Task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remaining</a:t>
            </a:r>
            <a:r>
              <a:rPr sz="20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work)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Relative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story level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29654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Hour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estimates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829" y="6476796"/>
            <a:ext cx="6548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“IT’S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BETTER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400" i="1" spc="-15" dirty="0">
                <a:solidFill>
                  <a:srgbClr val="FFFFFF"/>
                </a:solidFill>
                <a:latin typeface="Calibri"/>
                <a:cs typeface="Calibri"/>
              </a:rPr>
              <a:t>ROUGHLY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RIGHT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PRECISELY </a:t>
            </a:r>
            <a:r>
              <a:rPr sz="1400" i="1" spc="-15" dirty="0">
                <a:solidFill>
                  <a:srgbClr val="FFFFFF"/>
                </a:solidFill>
                <a:latin typeface="Calibri"/>
                <a:cs typeface="Calibri"/>
              </a:rPr>
              <a:t>WRONG.”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– JOHN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MAYNARD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 KEYNES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991993"/>
            <a:ext cx="99193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06000" algn="l"/>
              </a:tabLst>
            </a:pPr>
            <a:r>
              <a:rPr sz="8000" spc="-65" dirty="0">
                <a:solidFill>
                  <a:srgbClr val="252525"/>
                </a:solidFill>
              </a:rPr>
              <a:t>Release</a:t>
            </a:r>
            <a:r>
              <a:rPr sz="8000" spc="-195" dirty="0">
                <a:solidFill>
                  <a:srgbClr val="252525"/>
                </a:solidFill>
              </a:rPr>
              <a:t> </a:t>
            </a:r>
            <a:r>
              <a:rPr sz="8000" spc="-45" dirty="0">
                <a:solidFill>
                  <a:srgbClr val="252525"/>
                </a:solidFill>
              </a:rPr>
              <a:t>Planning	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5" dirty="0"/>
              <a:t>What’s </a:t>
            </a:r>
            <a:r>
              <a:rPr dirty="0"/>
              <a:t>a </a:t>
            </a:r>
            <a:r>
              <a:rPr spc="-45" dirty="0"/>
              <a:t>good</a:t>
            </a:r>
            <a:r>
              <a:rPr spc="-295" dirty="0"/>
              <a:t> </a:t>
            </a:r>
            <a:r>
              <a:rPr spc="-45" dirty="0"/>
              <a:t>plan?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1099"/>
            <a:ext cx="7442200" cy="223139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good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plan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supports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reliable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decision-making</a:t>
            </a:r>
            <a:endParaRPr sz="2400">
              <a:latin typeface="Calibri"/>
              <a:cs typeface="Calibri"/>
            </a:endParaRPr>
          </a:p>
          <a:p>
            <a:pPr marL="352425" indent="-340360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564005" lvl="1" indent="-343535">
              <a:lnSpc>
                <a:spcPct val="100000"/>
              </a:lnSpc>
              <a:spcBef>
                <a:spcPts val="110"/>
              </a:spcBef>
              <a:buClr>
                <a:srgbClr val="E38312"/>
              </a:buClr>
              <a:buFont typeface="Wingdings"/>
              <a:buChar char=""/>
              <a:tabLst>
                <a:tab pos="156464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We’ll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done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third quarter</a:t>
            </a:r>
            <a:endParaRPr sz="2400">
              <a:latin typeface="Calibri"/>
              <a:cs typeface="Calibri"/>
            </a:endParaRPr>
          </a:p>
          <a:p>
            <a:pPr marL="1564005" lvl="1" indent="-343535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Font typeface="Wingdings"/>
              <a:buChar char=""/>
              <a:tabLst>
                <a:tab pos="156464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We’ll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done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August</a:t>
            </a:r>
            <a:endParaRPr sz="2400">
              <a:latin typeface="Calibri"/>
              <a:cs typeface="Calibri"/>
            </a:endParaRPr>
          </a:p>
          <a:p>
            <a:pPr marL="1564005" lvl="1" indent="-343535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Wingdings"/>
              <a:buChar char=""/>
              <a:tabLst>
                <a:tab pos="156464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We’ll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done August 18th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0" dirty="0"/>
              <a:t>Planning </a:t>
            </a:r>
            <a:r>
              <a:rPr dirty="0"/>
              <a:t>-</a:t>
            </a:r>
            <a:r>
              <a:rPr spc="-185" dirty="0"/>
              <a:t> </a:t>
            </a:r>
            <a:r>
              <a:rPr spc="-50" dirty="0"/>
              <a:t>Purpose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93540"/>
            <a:ext cx="7043420" cy="205486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20"/>
              </a:spcBef>
            </a:pPr>
            <a:r>
              <a:rPr sz="2400" i="1" spc="-10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answer questions such</a:t>
            </a:r>
            <a:r>
              <a:rPr sz="2400" i="1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352425" indent="-340360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much will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done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September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30?</a:t>
            </a:r>
            <a:endParaRPr sz="2400">
              <a:latin typeface="Calibri"/>
              <a:cs typeface="Calibri"/>
            </a:endParaRPr>
          </a:p>
          <a:p>
            <a:pPr marL="352425" indent="-340360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ship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this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set 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features?</a:t>
            </a:r>
            <a:endParaRPr sz="2400">
              <a:latin typeface="Calibri"/>
              <a:cs typeface="Calibri"/>
            </a:endParaRPr>
          </a:p>
          <a:p>
            <a:pPr marL="352425" indent="-34036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people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teams should be 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project?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5" dirty="0"/>
              <a:t>Velocity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30502"/>
            <a:ext cx="9403080" cy="22066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amount 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 completed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iteration.</a:t>
            </a:r>
            <a:endParaRPr sz="2400">
              <a:latin typeface="Calibri"/>
              <a:cs typeface="Calibri"/>
            </a:endParaRPr>
          </a:p>
          <a:p>
            <a:pPr marL="104139" marR="5080" indent="-92075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Measured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units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estimate product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backlog items (usually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Story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Points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Ideal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Hours)</a:t>
            </a:r>
            <a:endParaRPr sz="2400">
              <a:latin typeface="Calibri"/>
              <a:cs typeface="Calibri"/>
            </a:endParaRPr>
          </a:p>
          <a:p>
            <a:pPr marL="104139" marR="512445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Font typeface="Wingdings"/>
              <a:buChar char=""/>
              <a:tabLst>
                <a:tab pos="35306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prediction 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exactly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much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each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iteration.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561" y="6492646"/>
            <a:ext cx="10925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“64% OF THE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RARELY/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NEVER USED. 20%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OFTEN/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USED.”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STANDISH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GROUP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STUDY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REPORTED 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XP2002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JIM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JOHNSON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717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Office Theme</vt:lpstr>
      <vt:lpstr>PowerPoint Presentation</vt:lpstr>
      <vt:lpstr>Why estimate? </vt:lpstr>
      <vt:lpstr>Relative Estimation </vt:lpstr>
      <vt:lpstr>Relative Estimation</vt:lpstr>
      <vt:lpstr>Estimation - Basic Principles </vt:lpstr>
      <vt:lpstr>Release Planning </vt:lpstr>
      <vt:lpstr>What’s a good plan? </vt:lpstr>
      <vt:lpstr>Planning - Purpose </vt:lpstr>
      <vt:lpstr>Velocity </vt:lpstr>
      <vt:lpstr>Velocity Calculation</vt:lpstr>
      <vt:lpstr>Fixed-date Planning </vt:lpstr>
      <vt:lpstr>Fixed-scope Planning </vt:lpstr>
      <vt:lpstr>Ranges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VIT-AP</dc:creator>
  <cp:lastModifiedBy>GOPILAL SAHU</cp:lastModifiedBy>
  <cp:revision>3</cp:revision>
  <dcterms:created xsi:type="dcterms:W3CDTF">2020-10-03T03:39:17Z</dcterms:created>
  <dcterms:modified xsi:type="dcterms:W3CDTF">2020-12-22T06:10:12Z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2020-10-03T00:00:00Z</vt:filetime>
  </property>
</Properties>
</file>