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4" r:id="rId5"/>
    <p:sldId id="263" r:id="rId6"/>
    <p:sldId id="275" r:id="rId7"/>
    <p:sldId id="273" r:id="rId8"/>
    <p:sldId id="265" r:id="rId9"/>
    <p:sldId id="272" r:id="rId10"/>
    <p:sldId id="269" r:id="rId11"/>
    <p:sldId id="268" r:id="rId12"/>
    <p:sldId id="277" r:id="rId13"/>
    <p:sldId id="278" r:id="rId14"/>
    <p:sldId id="271" r:id="rId15"/>
    <p:sldId id="270" r:id="rId16"/>
    <p:sldId id="274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ea.io/" TargetMode="External"/><Relationship Id="rId7" Type="http://schemas.openxmlformats.org/officeDocument/2006/relationships/hyperlink" Target="https://polygon.technology/" TargetMode="External"/><Relationship Id="rId2" Type="http://schemas.openxmlformats.org/officeDocument/2006/relationships/hyperlink" Target="https://screenrant.com/expensive-nfts-sold-so-f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web-20-web-30-5208698" TargetMode="External"/><Relationship Id="rId5" Type="http://schemas.openxmlformats.org/officeDocument/2006/relationships/hyperlink" Target="https://ethereum.org/en/developers/docs/smart-contracts/" TargetMode="External"/><Relationship Id="rId4" Type="http://schemas.openxmlformats.org/officeDocument/2006/relationships/hyperlink" Target="https://ethereum.org/en/nf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6A652D-1CFA-4737-A454-CF2C3C9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46" y="1895060"/>
            <a:ext cx="3144774" cy="1577009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Blockchain Based NFT Platform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635E2F-3063-4DDC-95B8-307E84A9C8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76" r="4776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1986C-2AB0-4EBE-82A5-D992229AD9FE}"/>
              </a:ext>
            </a:extLst>
          </p:cNvPr>
          <p:cNvSpPr txBox="1"/>
          <p:nvPr/>
        </p:nvSpPr>
        <p:spPr>
          <a:xfrm>
            <a:off x="8450746" y="3833191"/>
            <a:ext cx="33171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GUIDED BY: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Dr. D. Sumathi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AMIT KUMAR SAHU  -18MIS7250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P.VARSHINI                -18MIS7035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S.V.SURYA VAMSI      -18MIS7211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1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0C-0409-48D1-A134-902C8B97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E6E-A992-4F02-8E10-C9FF1000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/>
              <a:t>Demo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3834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24AC-4F6B-49C5-B85A-2512EF1C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5760"/>
            <a:ext cx="1005840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Code Snippets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44D6-6C2C-48CF-837C-5F772100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75468"/>
            <a:ext cx="6235148" cy="5066306"/>
          </a:xfrm>
        </p:spPr>
        <p:txBody>
          <a:bodyPr>
            <a:normAutofit fontScale="32500" lnSpcReduction="20000"/>
          </a:bodyPr>
          <a:lstStyle/>
          <a:p>
            <a:r>
              <a:rPr lang="en-IN" sz="3200" dirty="0"/>
              <a:t>// SPDX-License-Identifier: MIT OR Apache-2.0</a:t>
            </a:r>
          </a:p>
          <a:p>
            <a:r>
              <a:rPr lang="en-IN" sz="3200" dirty="0"/>
              <a:t>pragma solidity ^0.8.3;</a:t>
            </a:r>
          </a:p>
          <a:p>
            <a:endParaRPr lang="en-IN" sz="3200" dirty="0"/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/contracts/utils/</a:t>
            </a:r>
            <a:r>
              <a:rPr lang="en-IN" sz="3200" dirty="0" err="1"/>
              <a:t>Counters.sol</a:t>
            </a:r>
            <a:r>
              <a:rPr lang="en-IN" sz="3200" dirty="0"/>
              <a:t>";</a:t>
            </a:r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/contracts/security/</a:t>
            </a:r>
            <a:r>
              <a:rPr lang="en-IN" sz="3200" dirty="0" err="1"/>
              <a:t>ReentrancyGuard.sol</a:t>
            </a:r>
            <a:r>
              <a:rPr lang="en-IN" sz="3200" dirty="0"/>
              <a:t>";</a:t>
            </a:r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/contracts/token/ERC721/ERC721.sol";</a:t>
            </a:r>
          </a:p>
          <a:p>
            <a:endParaRPr lang="en-IN" sz="3200" dirty="0"/>
          </a:p>
          <a:p>
            <a:r>
              <a:rPr lang="en-IN" sz="3200" dirty="0"/>
              <a:t>import "hardhat/</a:t>
            </a:r>
            <a:r>
              <a:rPr lang="en-IN" sz="3200" dirty="0" err="1"/>
              <a:t>console.sol</a:t>
            </a:r>
            <a:r>
              <a:rPr lang="en-IN" sz="3200" dirty="0"/>
              <a:t>";</a:t>
            </a:r>
          </a:p>
          <a:p>
            <a:endParaRPr lang="en-IN" sz="3200" dirty="0"/>
          </a:p>
          <a:p>
            <a:r>
              <a:rPr lang="en-IN" sz="3200" dirty="0"/>
              <a:t>contract </a:t>
            </a:r>
            <a:r>
              <a:rPr lang="en-IN" sz="3200" dirty="0" err="1"/>
              <a:t>NFTMarket</a:t>
            </a:r>
            <a:r>
              <a:rPr lang="en-IN" sz="3200" dirty="0"/>
              <a:t> is </a:t>
            </a:r>
            <a:r>
              <a:rPr lang="en-IN" sz="3200" dirty="0" err="1"/>
              <a:t>ReentrancyGuard</a:t>
            </a:r>
            <a:r>
              <a:rPr lang="en-IN" sz="3200" dirty="0"/>
              <a:t> {</a:t>
            </a:r>
          </a:p>
          <a:p>
            <a:r>
              <a:rPr lang="en-IN" sz="3200" dirty="0"/>
              <a:t>  using Counters for </a:t>
            </a:r>
            <a:r>
              <a:rPr lang="en-IN" sz="3200" dirty="0" err="1"/>
              <a:t>Counters.Counter</a:t>
            </a:r>
            <a:r>
              <a:rPr lang="en-IN" sz="3200" dirty="0"/>
              <a:t>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Counters.Counter</a:t>
            </a:r>
            <a:r>
              <a:rPr lang="en-IN" sz="3200" dirty="0"/>
              <a:t> private _</a:t>
            </a:r>
            <a:r>
              <a:rPr lang="en-IN" sz="3200" dirty="0" err="1"/>
              <a:t>itemIds</a:t>
            </a:r>
            <a:r>
              <a:rPr lang="en-IN" sz="3200" dirty="0"/>
              <a:t>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Counters.Counter</a:t>
            </a:r>
            <a:r>
              <a:rPr lang="en-IN" sz="3200" dirty="0"/>
              <a:t> private _</a:t>
            </a:r>
            <a:r>
              <a:rPr lang="en-IN" sz="3200" dirty="0" err="1"/>
              <a:t>itemsSold</a:t>
            </a:r>
            <a:r>
              <a:rPr lang="en-IN" sz="3200" dirty="0"/>
              <a:t>;</a:t>
            </a:r>
          </a:p>
          <a:p>
            <a:endParaRPr lang="en-IN" sz="3200" dirty="0"/>
          </a:p>
          <a:p>
            <a:r>
              <a:rPr lang="en-IN" sz="3200" dirty="0"/>
              <a:t>  address payable owner;</a:t>
            </a:r>
          </a:p>
          <a:p>
            <a:r>
              <a:rPr lang="en-IN" sz="3200" dirty="0"/>
              <a:t>  uint256 </a:t>
            </a:r>
            <a:r>
              <a:rPr lang="en-IN" sz="3200" dirty="0" err="1"/>
              <a:t>listingPrice</a:t>
            </a:r>
            <a:r>
              <a:rPr lang="en-IN" sz="3200" dirty="0"/>
              <a:t> = 0.025 ether;</a:t>
            </a:r>
          </a:p>
          <a:p>
            <a:endParaRPr lang="en-IN" sz="3200" dirty="0"/>
          </a:p>
          <a:p>
            <a:r>
              <a:rPr lang="en-IN" sz="3200" dirty="0"/>
              <a:t>  constructor() {</a:t>
            </a:r>
          </a:p>
          <a:p>
            <a:r>
              <a:rPr lang="en-IN" sz="3200" dirty="0"/>
              <a:t>    owner = payable(</a:t>
            </a:r>
            <a:r>
              <a:rPr lang="en-IN" sz="3200" dirty="0" err="1"/>
              <a:t>msg.sender</a:t>
            </a:r>
            <a:r>
              <a:rPr lang="en-IN" sz="3200" dirty="0"/>
              <a:t>);</a:t>
            </a:r>
          </a:p>
          <a:p>
            <a:r>
              <a:rPr lang="en-IN" sz="3200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872C68-29B2-437B-8DDB-8AF51406EAC7}"/>
              </a:ext>
            </a:extLst>
          </p:cNvPr>
          <p:cNvSpPr txBox="1">
            <a:spLocks/>
          </p:cNvSpPr>
          <p:nvPr/>
        </p:nvSpPr>
        <p:spPr>
          <a:xfrm>
            <a:off x="6344478" y="405381"/>
            <a:ext cx="6235148" cy="6326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struct </a:t>
            </a:r>
            <a:r>
              <a:rPr lang="en-IN" sz="3200" dirty="0" err="1"/>
              <a:t>MarketItem</a:t>
            </a:r>
            <a:r>
              <a:rPr lang="en-IN" sz="3200" dirty="0"/>
              <a:t> {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uint</a:t>
            </a:r>
            <a:r>
              <a:rPr lang="en-IN" sz="3200" dirty="0"/>
              <a:t> </a:t>
            </a:r>
            <a:r>
              <a:rPr lang="en-IN" sz="3200" dirty="0" err="1"/>
              <a:t>itemId</a:t>
            </a:r>
            <a:r>
              <a:rPr lang="en-IN" sz="3200" dirty="0"/>
              <a:t>;</a:t>
            </a:r>
          </a:p>
          <a:p>
            <a:r>
              <a:rPr lang="en-IN" sz="3200" dirty="0"/>
              <a:t>    address </a:t>
            </a:r>
            <a:r>
              <a:rPr lang="en-IN" sz="3200" dirty="0" err="1"/>
              <a:t>nftContract</a:t>
            </a:r>
            <a:r>
              <a:rPr lang="en-IN" sz="3200" dirty="0"/>
              <a:t>;</a:t>
            </a:r>
          </a:p>
          <a:p>
            <a:r>
              <a:rPr lang="en-IN" sz="3200" dirty="0"/>
              <a:t>    uint256 </a:t>
            </a:r>
            <a:r>
              <a:rPr lang="en-IN" sz="3200" dirty="0" err="1"/>
              <a:t>tokenId</a:t>
            </a:r>
            <a:r>
              <a:rPr lang="en-IN" sz="3200" dirty="0"/>
              <a:t>;</a:t>
            </a:r>
          </a:p>
          <a:p>
            <a:r>
              <a:rPr lang="en-IN" sz="3200" dirty="0"/>
              <a:t>    address payable seller;</a:t>
            </a:r>
          </a:p>
          <a:p>
            <a:r>
              <a:rPr lang="en-IN" sz="3200" dirty="0"/>
              <a:t>    address payable owner;</a:t>
            </a:r>
          </a:p>
          <a:p>
            <a:r>
              <a:rPr lang="en-IN" sz="3200" dirty="0"/>
              <a:t>    uint256 price;</a:t>
            </a:r>
          </a:p>
          <a:p>
            <a:r>
              <a:rPr lang="en-IN" sz="3200" dirty="0"/>
              <a:t>    bool sold;</a:t>
            </a:r>
          </a:p>
          <a:p>
            <a:r>
              <a:rPr lang="en-IN" sz="3200" dirty="0"/>
              <a:t>  }</a:t>
            </a:r>
          </a:p>
          <a:p>
            <a:endParaRPr lang="en-IN" sz="3200" dirty="0"/>
          </a:p>
          <a:p>
            <a:r>
              <a:rPr lang="en-IN" sz="3200" dirty="0"/>
              <a:t>  mapping(uint256 =&gt; </a:t>
            </a:r>
            <a:r>
              <a:rPr lang="en-IN" sz="3200" dirty="0" err="1"/>
              <a:t>MarketItem</a:t>
            </a:r>
            <a:r>
              <a:rPr lang="en-IN" sz="3200" dirty="0"/>
              <a:t>) private </a:t>
            </a:r>
            <a:r>
              <a:rPr lang="en-IN" sz="3200" dirty="0" err="1"/>
              <a:t>idToMarketItem</a:t>
            </a:r>
            <a:r>
              <a:rPr lang="en-IN" sz="3200" dirty="0"/>
              <a:t>;</a:t>
            </a:r>
          </a:p>
          <a:p>
            <a:endParaRPr lang="en-IN" sz="3200" dirty="0"/>
          </a:p>
          <a:p>
            <a:r>
              <a:rPr lang="en-IN" sz="3200" dirty="0"/>
              <a:t>  event </a:t>
            </a:r>
            <a:r>
              <a:rPr lang="en-IN" sz="3200" dirty="0" err="1"/>
              <a:t>MarketItemCreated</a:t>
            </a:r>
            <a:r>
              <a:rPr lang="en-IN" sz="3200" dirty="0"/>
              <a:t> (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uint</a:t>
            </a:r>
            <a:r>
              <a:rPr lang="en-IN" sz="3200" dirty="0"/>
              <a:t> indexed </a:t>
            </a:r>
            <a:r>
              <a:rPr lang="en-IN" sz="3200" dirty="0" err="1"/>
              <a:t>itemId</a:t>
            </a:r>
            <a:r>
              <a:rPr lang="en-IN" sz="3200" dirty="0"/>
              <a:t>,</a:t>
            </a:r>
          </a:p>
          <a:p>
            <a:r>
              <a:rPr lang="en-IN" sz="3200" dirty="0"/>
              <a:t>    address indexed </a:t>
            </a:r>
            <a:r>
              <a:rPr lang="en-IN" sz="3200" dirty="0" err="1"/>
              <a:t>nftContract</a:t>
            </a:r>
            <a:r>
              <a:rPr lang="en-IN" sz="3200" dirty="0"/>
              <a:t>,</a:t>
            </a:r>
          </a:p>
          <a:p>
            <a:r>
              <a:rPr lang="en-IN" sz="3200" dirty="0"/>
              <a:t>    uint256 indexed </a:t>
            </a:r>
            <a:r>
              <a:rPr lang="en-IN" sz="3200" dirty="0" err="1"/>
              <a:t>tokenId</a:t>
            </a:r>
            <a:r>
              <a:rPr lang="en-IN" sz="3200" dirty="0"/>
              <a:t>,</a:t>
            </a:r>
          </a:p>
          <a:p>
            <a:r>
              <a:rPr lang="en-IN" sz="3200" dirty="0"/>
              <a:t>    address seller,</a:t>
            </a:r>
          </a:p>
          <a:p>
            <a:r>
              <a:rPr lang="en-IN" sz="3200" dirty="0"/>
              <a:t>    address owner,</a:t>
            </a:r>
          </a:p>
          <a:p>
            <a:r>
              <a:rPr lang="en-IN" sz="3200" dirty="0"/>
              <a:t>    uint256 price,</a:t>
            </a:r>
          </a:p>
          <a:p>
            <a:r>
              <a:rPr lang="en-IN" sz="3200" dirty="0"/>
              <a:t>    bool sold</a:t>
            </a:r>
          </a:p>
          <a:p>
            <a:r>
              <a:rPr lang="en-IN" sz="3200" dirty="0"/>
              <a:t>  );</a:t>
            </a:r>
          </a:p>
          <a:p>
            <a:endParaRPr lang="en-IN" sz="3200" dirty="0"/>
          </a:p>
          <a:p>
            <a:r>
              <a:rPr lang="en-IN" sz="3200" dirty="0"/>
              <a:t>  /* Returns the listing price of the contract */</a:t>
            </a:r>
          </a:p>
          <a:p>
            <a:r>
              <a:rPr lang="en-IN" sz="3200" dirty="0"/>
              <a:t>  function </a:t>
            </a:r>
            <a:r>
              <a:rPr lang="en-IN" sz="3200" dirty="0" err="1"/>
              <a:t>getListingPrice</a:t>
            </a:r>
            <a:r>
              <a:rPr lang="en-IN" sz="3200" dirty="0"/>
              <a:t>() public view returns (uint256) {</a:t>
            </a:r>
          </a:p>
          <a:p>
            <a:r>
              <a:rPr lang="en-IN" sz="3200" dirty="0"/>
              <a:t>    return </a:t>
            </a:r>
            <a:r>
              <a:rPr lang="en-IN" sz="3200" dirty="0" err="1"/>
              <a:t>listingPrice</a:t>
            </a:r>
            <a:r>
              <a:rPr lang="en-IN" sz="3200" dirty="0"/>
              <a:t>;</a:t>
            </a:r>
          </a:p>
          <a:p>
            <a:r>
              <a:rPr lang="en-IN" sz="3200" dirty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66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276-2D7C-4B9A-B586-309EF338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61" y="195333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Testing Smart Contract for Marketplace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ED6B7-C60E-4CA9-A730-B5F656E6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01" y="1248881"/>
            <a:ext cx="10661997" cy="5157789"/>
          </a:xfrm>
        </p:spPr>
      </p:pic>
    </p:spTree>
    <p:extLst>
      <p:ext uri="{BB962C8B-B14F-4D97-AF65-F5344CB8AC3E}">
        <p14:creationId xmlns:p14="http://schemas.microsoft.com/office/powerpoint/2010/main" val="122310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38D6-0A6D-45A4-AF9F-F2406E83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E502A-EA01-46F2-AC86-1DE80FF17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19200"/>
            <a:ext cx="12191999" cy="8216348"/>
          </a:xfrm>
        </p:spPr>
      </p:pic>
    </p:spTree>
    <p:extLst>
      <p:ext uri="{BB962C8B-B14F-4D97-AF65-F5344CB8AC3E}">
        <p14:creationId xmlns:p14="http://schemas.microsoft.com/office/powerpoint/2010/main" val="156695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1335-1C81-4EE4-90E5-0DCA4F6B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8278-24B4-4381-A6A0-F0F78A2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https://screenrant.com/expensive-nfts-sold-so-far/</a:t>
            </a:r>
            <a:endParaRPr lang="en-IN" dirty="0"/>
          </a:p>
          <a:p>
            <a:r>
              <a:rPr lang="en-IN" dirty="0">
                <a:hlinkClick r:id="rId3"/>
              </a:rPr>
              <a:t>https://opensea.io/</a:t>
            </a:r>
            <a:endParaRPr lang="en-IN" dirty="0"/>
          </a:p>
          <a:p>
            <a:r>
              <a:rPr lang="en-IN" dirty="0">
                <a:hlinkClick r:id="rId4"/>
              </a:rPr>
              <a:t>https://ethereum.org/en/nft/</a:t>
            </a:r>
            <a:endParaRPr lang="en-IN" dirty="0"/>
          </a:p>
          <a:p>
            <a:r>
              <a:rPr lang="en-IN" dirty="0">
                <a:hlinkClick r:id="rId5"/>
              </a:rPr>
              <a:t>https://ethereum.org/en/developers/docs/smart-contracts/</a:t>
            </a:r>
            <a:endParaRPr lang="en-IN" dirty="0"/>
          </a:p>
          <a:p>
            <a:r>
              <a:rPr lang="en-IN" dirty="0">
                <a:hlinkClick r:id="rId6"/>
              </a:rPr>
              <a:t>https://www.investopedia.com/web-20-web-30-5208698</a:t>
            </a:r>
            <a:endParaRPr lang="en-IN" dirty="0"/>
          </a:p>
          <a:p>
            <a:r>
              <a:rPr lang="en-IN" dirty="0">
                <a:hlinkClick r:id="rId7"/>
              </a:rPr>
              <a:t>https://polygon.technology/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03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7C363A-F8DC-45D6-A268-38A919E7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1258957"/>
            <a:ext cx="9329530" cy="51991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1BBC2-964E-4C3C-8B91-D9F33195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58" y="896187"/>
            <a:ext cx="4416327" cy="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CF49-2645-418B-9F41-D970C09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B63F-5784-4FAE-9E2B-71B6F245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80376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NFTS are non-fungible tokens.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Unique cryptographic tokens that exist on a blockchain and cannot be replicated.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Irreplaceable and provide exclusive ownership on the blockchain.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be anything digital, such as piece of art or drawings or music.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NFTS can represent real-world items like artwork.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“Tokenizing” this  real world tangible assets makes buying, selling and trading them more efficient while reducing the probability of fraud.</a:t>
            </a:r>
          </a:p>
          <a:p>
            <a:endParaRPr lang="en-US" dirty="0"/>
          </a:p>
        </p:txBody>
      </p:sp>
      <p:pic>
        <p:nvPicPr>
          <p:cNvPr id="1026" name="Picture 2" descr="Everything you need to know about NFTs | by Veronica Coutts | Medium">
            <a:extLst>
              <a:ext uri="{FF2B5EF4-FFF2-40B4-BE49-F238E27FC236}">
                <a16:creationId xmlns:a16="http://schemas.microsoft.com/office/drawing/2014/main" id="{14A98292-E4B0-450A-ADB4-B733FA73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76" y="2414174"/>
            <a:ext cx="3484957" cy="18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6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132-C279-4314-B64D-4D7550AA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9" y="483704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ANALYSIS OF NFT MARKETPLACE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090-48D2-4422-A8DB-1000C881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219" y="1855304"/>
            <a:ext cx="7490381" cy="4097440"/>
          </a:xfrm>
        </p:spPr>
        <p:txBody>
          <a:bodyPr>
            <a:normAutofit/>
          </a:bodyPr>
          <a:lstStyle/>
          <a:p>
            <a:r>
              <a:rPr lang="en-US" dirty="0"/>
              <a:t>In 2021-</a:t>
            </a:r>
            <a:r>
              <a:rPr lang="en-US" b="1" dirty="0"/>
              <a:t>28.4 thousand</a:t>
            </a:r>
            <a:r>
              <a:rPr lang="en-US" dirty="0"/>
              <a:t> and in this year over </a:t>
            </a:r>
            <a:r>
              <a:rPr lang="en-US" b="1" dirty="0"/>
              <a:t>22.6 thousand </a:t>
            </a:r>
            <a:r>
              <a:rPr lang="en-US" dirty="0"/>
              <a:t>NFT’s were sold.</a:t>
            </a:r>
          </a:p>
          <a:p>
            <a:r>
              <a:rPr lang="en-US" dirty="0"/>
              <a:t>NFT transactions on popular marketplaces — most days in April and May of 2021 had </a:t>
            </a:r>
            <a:r>
              <a:rPr lang="en-US" b="1" dirty="0"/>
              <a:t>between 1,000 and 3,000</a:t>
            </a:r>
            <a:r>
              <a:rPr lang="en-US" dirty="0"/>
              <a:t> unique wallets buying NFTs. </a:t>
            </a:r>
          </a:p>
          <a:p>
            <a:pPr algn="just"/>
            <a:r>
              <a:rPr lang="en-US" b="1" dirty="0"/>
              <a:t>2.4 million</a:t>
            </a:r>
            <a:r>
              <a:rPr lang="en-US" dirty="0"/>
              <a:t> NFTs sold on </a:t>
            </a:r>
            <a:r>
              <a:rPr lang="en-US" dirty="0" err="1"/>
              <a:t>OpenSea</a:t>
            </a:r>
            <a:r>
              <a:rPr lang="en-US" dirty="0"/>
              <a:t>, the largest NFT marketplace.</a:t>
            </a:r>
          </a:p>
          <a:p>
            <a:r>
              <a:rPr lang="en-US" b="1" dirty="0"/>
              <a:t>NFTs are becoming some of the most profitable blockchain-based experiments in history</a:t>
            </a:r>
            <a:r>
              <a:rPr lang="en-US" dirty="0"/>
              <a:t>. High-profile influencers, like Twitter CEO Jack Dorsey, have recently made the news auctioning off NFTs.</a:t>
            </a:r>
          </a:p>
          <a:p>
            <a:r>
              <a:rPr lang="en-US" dirty="0"/>
              <a:t>Based on its current growth rate, reputable sources forecast the NFT market to grow to about </a:t>
            </a:r>
            <a:r>
              <a:rPr lang="en-US" b="1" dirty="0"/>
              <a:t>$80 billion</a:t>
            </a:r>
            <a:r>
              <a:rPr lang="en-US" dirty="0"/>
              <a:t> by 2025.</a:t>
            </a:r>
          </a:p>
          <a:p>
            <a:r>
              <a:rPr lang="en-US" dirty="0"/>
              <a:t>Total sales coming out to $91.8 million, it makes </a:t>
            </a:r>
            <a:r>
              <a:rPr lang="en-US" b="1" i="1" dirty="0"/>
              <a:t>The Merge </a:t>
            </a:r>
            <a:r>
              <a:rPr lang="en-US" dirty="0"/>
              <a:t>the most expensive NFT sale by a mile.</a:t>
            </a:r>
          </a:p>
          <a:p>
            <a:r>
              <a:rPr lang="en-US" b="1" dirty="0"/>
              <a:t>The First 5000 Days</a:t>
            </a:r>
            <a:r>
              <a:rPr lang="en-US" dirty="0"/>
              <a:t> which is the 2</a:t>
            </a:r>
            <a:r>
              <a:rPr lang="en-US" baseline="30000" dirty="0"/>
              <a:t>nd</a:t>
            </a:r>
            <a:r>
              <a:rPr lang="en-US" dirty="0"/>
              <a:t> most expensive NFT sold </a:t>
            </a:r>
            <a:r>
              <a:rPr lang="en-US" b="1" dirty="0"/>
              <a:t>($69 Million)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4D30E59-2016-4D36-9C6E-6824E121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94" y="371059"/>
            <a:ext cx="3403038" cy="2389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4946A-457D-49DC-AF75-369D997F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394" y="2760470"/>
            <a:ext cx="3418637" cy="1878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BF32C-8F5C-4743-9D64-F90212229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794" y="4638677"/>
            <a:ext cx="3418638" cy="1848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43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4E4B69-C60D-4E21-BFC6-03F77453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95" y="614728"/>
            <a:ext cx="3302000" cy="3490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48D0F-7FE2-4F8F-B5F3-363C9A30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DEFINITON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50C4-2E36-4590-BBAF-CF8F714C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2" y="2014194"/>
            <a:ext cx="5599043" cy="4256466"/>
          </a:xfrm>
        </p:spPr>
        <p:txBody>
          <a:bodyPr>
            <a:normAutofit/>
          </a:bodyPr>
          <a:lstStyle/>
          <a:p>
            <a:r>
              <a:rPr lang="en-US" dirty="0"/>
              <a:t>Lack of existing platforms that would credit or give ownership to the real/genuine owner of the digital asset.</a:t>
            </a:r>
          </a:p>
          <a:p>
            <a:endParaRPr lang="en-US" dirty="0"/>
          </a:p>
          <a:p>
            <a:r>
              <a:rPr lang="en-US" dirty="0"/>
              <a:t>Either the digital assets are copied, or are sold in other platforms without authenticity or sense of ownership, which leads to duplicate assets.</a:t>
            </a:r>
          </a:p>
          <a:p>
            <a:endParaRPr lang="en-US" dirty="0"/>
          </a:p>
          <a:p>
            <a:r>
              <a:rPr lang="en-US" dirty="0"/>
              <a:t>Identity theft and hacking is also a major issue here.</a:t>
            </a:r>
          </a:p>
          <a:p>
            <a:endParaRPr lang="en-US" dirty="0"/>
          </a:p>
          <a:p>
            <a:r>
              <a:rPr lang="en-US" dirty="0"/>
              <a:t>Selling digital assets and later falsifying statement that, they didn’t bought/sold the digital asset.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41D19-29AE-4397-8720-E650951F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90" y="3157882"/>
            <a:ext cx="2705100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What is Deepfake Identity Theft? | i-Sight">
            <a:extLst>
              <a:ext uri="{FF2B5EF4-FFF2-40B4-BE49-F238E27FC236}">
                <a16:creationId xmlns:a16="http://schemas.microsoft.com/office/drawing/2014/main" id="{66EC5B94-5D1C-41C4-A25C-2D004C7F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90" y="3815107"/>
            <a:ext cx="229552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dentity Theft: What is is and How to Prevent it">
            <a:extLst>
              <a:ext uri="{FF2B5EF4-FFF2-40B4-BE49-F238E27FC236}">
                <a16:creationId xmlns:a16="http://schemas.microsoft.com/office/drawing/2014/main" id="{D086E028-D329-491E-9075-4DF186DF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43" y="4392009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4C1-5ED2-4FBB-8484-A93A9B2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9829"/>
            <a:ext cx="100584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 &amp;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3CD-327B-4311-B1A9-D0B37B1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aim of the project is to build an open digital economy with a new type of digital goods called Non-fungible tokens and create a marketplace where we can sell and buy an digital art.</a:t>
            </a:r>
          </a:p>
          <a:p>
            <a:pPr lvl="1"/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NFTs are unique cryptographic tokens that exist on a blockchain and cannot be replicated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are excited about a brand new type of digital goods called non-fungible tokens or NFTs.</a:t>
            </a: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wouldn’t probably make a lot of sense to build an application where you’re trading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assets that are two to ten dollars on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because the transaction itself costs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than that and transactions per second are slow but working on scalable solutions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polygon transaction fee is lesser and faster.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5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F60-72C6-4439-B7FB-5B7E8C20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D201-BA5D-4103-81B0-1C88AD8D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85161" cy="3849624"/>
          </a:xfrm>
        </p:spPr>
        <p:txBody>
          <a:bodyPr/>
          <a:lstStyle/>
          <a:p>
            <a:r>
              <a:rPr lang="en-US" dirty="0"/>
              <a:t>Polygon Network</a:t>
            </a:r>
            <a:r>
              <a:rPr lang="en-IN" dirty="0"/>
              <a:t> (Blockchain Network)</a:t>
            </a:r>
          </a:p>
          <a:p>
            <a:r>
              <a:rPr lang="en-IN" dirty="0"/>
              <a:t>Next.js (Backend framework)</a:t>
            </a:r>
          </a:p>
          <a:p>
            <a:r>
              <a:rPr lang="en-IN" dirty="0"/>
              <a:t>HTML &amp; CSS</a:t>
            </a:r>
            <a:endParaRPr lang="en-US" dirty="0"/>
          </a:p>
          <a:p>
            <a:r>
              <a:rPr lang="en-US" dirty="0"/>
              <a:t>Solidity (</a:t>
            </a:r>
            <a:r>
              <a:rPr lang="en-US" dirty="0" err="1"/>
              <a:t>Blockhain</a:t>
            </a:r>
            <a:r>
              <a:rPr lang="en-US" dirty="0"/>
              <a:t> based programming language)</a:t>
            </a:r>
          </a:p>
          <a:p>
            <a:r>
              <a:rPr lang="en-US" dirty="0"/>
              <a:t>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</a:p>
          <a:p>
            <a:r>
              <a:rPr lang="en-US" dirty="0"/>
              <a:t>Ethers.js (Interact with Ethereum blockchain)</a:t>
            </a:r>
          </a:p>
          <a:p>
            <a:r>
              <a:rPr lang="en-US" dirty="0"/>
              <a:t>Hardhat (Smart contracts simulation)</a:t>
            </a:r>
          </a:p>
          <a:p>
            <a:r>
              <a:rPr lang="en-US" dirty="0"/>
              <a:t>Google Chrome (METAMASK Plugin)</a:t>
            </a:r>
            <a:endParaRPr lang="en-IN" dirty="0"/>
          </a:p>
        </p:txBody>
      </p:sp>
      <p:pic>
        <p:nvPicPr>
          <p:cNvPr id="3074" name="Picture 2" descr="Next.js Plugin | Nx">
            <a:extLst>
              <a:ext uri="{FF2B5EF4-FFF2-40B4-BE49-F238E27FC236}">
                <a16:creationId xmlns:a16="http://schemas.microsoft.com/office/drawing/2014/main" id="{595CEB70-E7FD-4649-8CF5-E926C91E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08" y="2878817"/>
            <a:ext cx="3705225" cy="1238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rstanding the Polygon Network and its Quest to Become an Internet of  Blockchains - BitcoinKE">
            <a:extLst>
              <a:ext uri="{FF2B5EF4-FFF2-40B4-BE49-F238E27FC236}">
                <a16:creationId xmlns:a16="http://schemas.microsoft.com/office/drawing/2014/main" id="{051F173F-1062-4413-B0B1-743AE637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61" y="4397165"/>
            <a:ext cx="2952750" cy="15525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roduction To Solidity - DEV Community">
            <a:extLst>
              <a:ext uri="{FF2B5EF4-FFF2-40B4-BE49-F238E27FC236}">
                <a16:creationId xmlns:a16="http://schemas.microsoft.com/office/drawing/2014/main" id="{994A98F3-2994-4FF1-A513-BE761B35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94" y="4562094"/>
            <a:ext cx="3305175" cy="1390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PFS may be the future of file hosting and content delivery">
            <a:extLst>
              <a:ext uri="{FF2B5EF4-FFF2-40B4-BE49-F238E27FC236}">
                <a16:creationId xmlns:a16="http://schemas.microsoft.com/office/drawing/2014/main" id="{8F9AA624-BE1D-4C0E-AC25-7B8DBF58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3262459"/>
            <a:ext cx="2606951" cy="10369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Ethereum Libraries | Moonbeam Docs">
            <a:extLst>
              <a:ext uri="{FF2B5EF4-FFF2-40B4-BE49-F238E27FC236}">
                <a16:creationId xmlns:a16="http://schemas.microsoft.com/office/drawing/2014/main" id="{5FD42B18-4327-4DB9-9B29-99F482F9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26" y="1356193"/>
            <a:ext cx="1790700" cy="1790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5. Testing contracts | Hardhat | Ethereum development environment for  professionals by Nomic Foundation">
            <a:extLst>
              <a:ext uri="{FF2B5EF4-FFF2-40B4-BE49-F238E27FC236}">
                <a16:creationId xmlns:a16="http://schemas.microsoft.com/office/drawing/2014/main" id="{8211B47A-4B85-4EA8-8156-FAE05042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6" y="976874"/>
            <a:ext cx="2962275" cy="1543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276-2D7C-4B9A-B586-309EF33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B955-9B72-482F-8850-0963813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9EFF0-C96C-4DF3-B4FB-CAF22891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378559"/>
            <a:ext cx="11320885" cy="6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4C1-5ED2-4FBB-8484-A93A9B2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4871"/>
            <a:ext cx="100584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3CD-327B-4311-B1A9-D0B37B11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7690"/>
            <a:ext cx="3404981" cy="3988904"/>
          </a:xfrm>
        </p:spPr>
        <p:txBody>
          <a:bodyPr>
            <a:normAutofit/>
          </a:bodyPr>
          <a:lstStyle/>
          <a:p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smart contract is a tool to implement a sale agreement between the NFT owner and the buyer, like a vending machine. </a:t>
            </a:r>
          </a:p>
          <a:p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contracts, being self-executing, are able to verify that the terms of the contract have been met and execute the terms without the need of an intermediary or central authority.</a:t>
            </a:r>
            <a:endParaRPr lang="en-US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8E049-05F0-9FE0-1EA1-72918D3D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32" y="1347396"/>
            <a:ext cx="70294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8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7EF7-1D4F-42F5-9045-E2CBF1E6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9738-3C84-4008-999A-1F63FE1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b="1" dirty="0"/>
              <a:t>Create a NFT (a digital art piece).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Create a METAMASK wallet.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Login and authenticate to our application.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Select account and switch to local blockchain network.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List your NFT for sale in the platform.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Setting up metadata and price of item and list it for sale on the marketplace(upload and save files to IPFS).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After the user creates and lists an item, they are re-routed to the main page to view all of the items for sale.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Now the NFTs are ready to be sold and can be bought by people.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See related image detail">
            <a:extLst>
              <a:ext uri="{FF2B5EF4-FFF2-40B4-BE49-F238E27FC236}">
                <a16:creationId xmlns:a16="http://schemas.microsoft.com/office/drawing/2014/main" id="{0CFC750C-1381-4710-A421-B0D69344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3" y="795131"/>
            <a:ext cx="3351946" cy="2223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25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4073</TotalTime>
  <Words>960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Garamond</vt:lpstr>
      <vt:lpstr>SavonVTI</vt:lpstr>
      <vt:lpstr>Blockchain Based NFT Platform</vt:lpstr>
      <vt:lpstr>ABSTRACT</vt:lpstr>
      <vt:lpstr>ANALYSIS OF NFT MARKETPLACE</vt:lpstr>
      <vt:lpstr>PROBLEM DEFINITON</vt:lpstr>
      <vt:lpstr>MOTIVATION &amp; OBJECTIVE </vt:lpstr>
      <vt:lpstr>TECHNOLOGIES USED</vt:lpstr>
      <vt:lpstr>PowerPoint Presentation</vt:lpstr>
      <vt:lpstr>PROPOSED METHOD</vt:lpstr>
      <vt:lpstr>PROCESS FLOW</vt:lpstr>
      <vt:lpstr>RESULT</vt:lpstr>
      <vt:lpstr>Code Snippets</vt:lpstr>
      <vt:lpstr>Testing Smart Contract for Marketplace</vt:lpstr>
      <vt:lpstr>ADVANTAGES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</dc:title>
  <dc:creator>PAPUGANI VARSHINI 18MIS7035</dc:creator>
  <cp:lastModifiedBy>AMIT KUMAR SAHU 18MIS7250</cp:lastModifiedBy>
  <cp:revision>16</cp:revision>
  <dcterms:created xsi:type="dcterms:W3CDTF">2022-03-07T05:57:28Z</dcterms:created>
  <dcterms:modified xsi:type="dcterms:W3CDTF">2022-05-16T17:09:20Z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