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0"/>
  </p:notesMasterIdLst>
  <p:sldIdLst>
    <p:sldId id="272" r:id="rId2"/>
    <p:sldId id="347" r:id="rId3"/>
    <p:sldId id="348" r:id="rId4"/>
    <p:sldId id="349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1" r:id="rId15"/>
    <p:sldId id="362" r:id="rId16"/>
    <p:sldId id="364" r:id="rId17"/>
    <p:sldId id="365" r:id="rId18"/>
    <p:sldId id="366" r:id="rId19"/>
    <p:sldId id="363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289" r:id="rId29"/>
  </p:sldIdLst>
  <p:sldSz cx="12192000" cy="6858000"/>
  <p:notesSz cx="6858000" cy="9144000"/>
  <p:embeddedFontLst>
    <p:embeddedFont>
      <p:font typeface="Nunito Sans" charset="0"/>
      <p:regular r:id="rId31"/>
      <p:bold r:id="rId32"/>
      <p:italic r:id="rId33"/>
      <p:boldItalic r:id="rId34"/>
    </p:embeddedFont>
    <p:embeddedFont>
      <p:font typeface="Calibri" pitchFamily="34" charset="0"/>
      <p:regular r:id="rId35"/>
      <p:bold r:id="rId36"/>
      <p:italic r:id="rId37"/>
      <p:boldItalic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840" userDrawn="1">
          <p15:clr>
            <a:srgbClr val="A4A3A4"/>
          </p15:clr>
        </p15:guide>
        <p15:guide id="2" pos="60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00"/>
    <a:srgbClr val="F05136"/>
    <a:srgbClr val="E5E5E5"/>
    <a:srgbClr val="525252"/>
    <a:srgbClr val="1A1A1A"/>
    <a:srgbClr val="4A4A4A"/>
    <a:srgbClr val="131313"/>
    <a:srgbClr val="212121"/>
    <a:srgbClr val="303030"/>
    <a:srgbClr val="3D3D3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000" autoAdjust="0"/>
    <p:restoredTop sz="89599" autoAdjust="0"/>
  </p:normalViewPr>
  <p:slideViewPr>
    <p:cSldViewPr>
      <p:cViewPr varScale="1">
        <p:scale>
          <a:sx n="61" d="100"/>
          <a:sy n="61" d="100"/>
        </p:scale>
        <p:origin x="-762" y="-90"/>
      </p:cViewPr>
      <p:guideLst>
        <p:guide orient="horz" pos="3840"/>
        <p:guide pos="60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slide (Mandatory)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089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5673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Code v/s pseudo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377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74625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Code v/s pseudo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377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Description:</a:t>
            </a:r>
          </a:p>
          <a:p>
            <a:r>
              <a:rPr lang="en-US" b="0" dirty="0" smtClean="0"/>
              <a:t>Default</a:t>
            </a:r>
            <a:r>
              <a:rPr lang="en-US" b="0" baseline="0" dirty="0" smtClean="0"/>
              <a:t> mapping between classes and JSON</a:t>
            </a:r>
          </a:p>
          <a:p>
            <a:r>
              <a:rPr lang="en-US" b="0" baseline="0" dirty="0" smtClean="0"/>
              <a:t>Customization APIs</a:t>
            </a:r>
          </a:p>
          <a:p>
            <a:r>
              <a:rPr lang="en-US" b="0" baseline="0" dirty="0" smtClean="0"/>
              <a:t>  -Annotations (@ </a:t>
            </a:r>
            <a:r>
              <a:rPr lang="en-US" b="0" baseline="0" dirty="0" err="1" smtClean="0"/>
              <a:t>JsonProperty</a:t>
            </a:r>
            <a:r>
              <a:rPr lang="en-US" b="0" baseline="0" dirty="0" smtClean="0"/>
              <a:t>, @JsonbNillable)</a:t>
            </a:r>
          </a:p>
          <a:p>
            <a:r>
              <a:rPr lang="en-US" b="0" baseline="0" dirty="0" smtClean="0"/>
              <a:t>  -Runtime configuration builder</a:t>
            </a:r>
          </a:p>
          <a:p>
            <a:r>
              <a:rPr lang="en-US" b="0" baseline="0" dirty="0" smtClean="0"/>
              <a:t>Natural follow on to JSON-P</a:t>
            </a:r>
          </a:p>
          <a:p>
            <a:r>
              <a:rPr lang="en-US" b="0" baseline="0" dirty="0" smtClean="0"/>
              <a:t>  -Closes the JSON support gap</a:t>
            </a:r>
          </a:p>
          <a:p>
            <a:r>
              <a:rPr lang="en-US" b="0" baseline="0" dirty="0" smtClean="0"/>
              <a:t>  -Allows to change providers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3774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3774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3774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3774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3774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3774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3774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Thank you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013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7462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Code v/s pseudo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4801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968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33400" y="838200"/>
            <a:ext cx="1105251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Classes:</a:t>
            </a: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Public and protected nested and static nested classes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Anonymous classes (serialization only)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Inheritance is supported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Default no-argument constructor is required for </a:t>
            </a:r>
            <a:r>
              <a:rPr lang="en-US" sz="2500" dirty="0" err="1" smtClean="0">
                <a:latin typeface="Nunito Sans" panose="00000500000000000000" pitchFamily="2" charset="0"/>
              </a:rPr>
              <a:t>deserialization</a:t>
            </a:r>
            <a:r>
              <a:rPr lang="en-US" sz="2500" dirty="0" smtClean="0">
                <a:latin typeface="Nunito Sans" panose="00000500000000000000" pitchFamily="2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33400" y="838200"/>
            <a:ext cx="11052517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Fields:</a:t>
            </a:r>
          </a:p>
          <a:p>
            <a:endParaRPr lang="en-US" sz="2500" b="1" dirty="0" smtClean="0">
              <a:latin typeface="Nunito Sans" panose="00000500000000000000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Final fields are serialized 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Static fields are skipped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Transient fields are skipped 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Null fields are skipped 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Fields order</a:t>
            </a:r>
          </a:p>
          <a:p>
            <a:pPr lvl="2">
              <a:buFont typeface="Arial" pitchFamily="34" charset="0"/>
              <a:buChar char="•"/>
            </a:pPr>
            <a:r>
              <a:rPr lang="en-US" sz="2500" dirty="0" smtClean="0">
                <a:latin typeface="Nunito Sans" panose="00000500000000000000" pitchFamily="2" charset="0"/>
              </a:rPr>
              <a:t> Lexicographical order </a:t>
            </a:r>
          </a:p>
          <a:p>
            <a:pPr lvl="2">
              <a:buFont typeface="Arial" pitchFamily="34" charset="0"/>
              <a:buChar char="•"/>
            </a:pPr>
            <a:r>
              <a:rPr lang="en-US" sz="2500" dirty="0" smtClean="0">
                <a:latin typeface="Nunito Sans" panose="00000500000000000000" pitchFamily="2" charset="0"/>
              </a:rPr>
              <a:t> Parent class fields are serialized before child class  fields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629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 Order Sample</a:t>
            </a:r>
          </a:p>
          <a:p>
            <a:endParaRPr lang="en-US" sz="2000" b="1" dirty="0" smtClean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Parent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int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parentB</a:t>
            </a:r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int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parentA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Child extends Parent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int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childB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int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childA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0" y="-2"/>
            <a:ext cx="6096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“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parentA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”: 1,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“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parentB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”: 2,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“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parentA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”: 1,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“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parentB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”: 2,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“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childA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”: 3,	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“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childB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”: 4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0" y="1"/>
            <a:ext cx="533400" cy="76199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2141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33400" y="838200"/>
            <a:ext cx="1105251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Scope and Field Access Strategy:</a:t>
            </a:r>
          </a:p>
          <a:p>
            <a:endParaRPr lang="en-US" sz="2500" b="1" dirty="0" smtClean="0">
              <a:latin typeface="Nunito Sans" panose="00000500000000000000" pitchFamily="2" charset="0"/>
            </a:endParaRPr>
          </a:p>
          <a:p>
            <a:r>
              <a:rPr lang="en-US" sz="2500" b="1" dirty="0" smtClean="0">
                <a:latin typeface="Nunito Sans" panose="00000500000000000000" pitchFamily="2" charset="0"/>
              </a:rPr>
              <a:t>Serialization: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Existing fields with public getters 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Public fields with no getters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Public getter/setter pair without a corresponding field </a:t>
            </a:r>
          </a:p>
          <a:p>
            <a:endParaRPr lang="en-US" sz="2500" b="1" dirty="0" smtClean="0">
              <a:latin typeface="Nunito Sans" panose="00000500000000000000" pitchFamily="2" charset="0"/>
            </a:endParaRPr>
          </a:p>
          <a:p>
            <a:r>
              <a:rPr lang="en-US" sz="2500" b="1" dirty="0" smtClean="0">
                <a:latin typeface="Nunito Sans" panose="00000500000000000000" pitchFamily="2" charset="0"/>
              </a:rPr>
              <a:t>Deserialization: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Existing fields with public setter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Public fields with no setters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Public getter/setter pair without a </a:t>
            </a:r>
            <a:r>
              <a:rPr lang="en-US" sz="2500" dirty="0" smtClean="0">
                <a:latin typeface="Nunito Sans" panose="00000500000000000000" pitchFamily="2" charset="0"/>
              </a:rPr>
              <a:t>corresponding field</a:t>
            </a:r>
            <a:r>
              <a:rPr lang="en-US" sz="2500" b="1" dirty="0" smtClean="0">
                <a:latin typeface="Nunito Sans" panose="00000500000000000000" pitchFamily="2" charset="0"/>
              </a:rPr>
              <a:t> </a:t>
            </a:r>
            <a:endParaRPr lang="en-US" sz="2500" b="1" dirty="0" smtClean="0">
              <a:latin typeface="Nunito Sans" panose="00000500000000000000" pitchFamily="2" charset="0"/>
            </a:endParaRPr>
          </a:p>
          <a:p>
            <a:r>
              <a:rPr lang="en-US" sz="2500" b="1" dirty="0" smtClean="0">
                <a:latin typeface="Nunito Sans" panose="00000500000000000000" pitchFamily="2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700514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 and Field Access Strategy</a:t>
            </a:r>
          </a:p>
          <a:p>
            <a:endParaRPr lang="en-US" sz="2000" b="1" dirty="0" smtClean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int publicFinalField;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int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privateFinalField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int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publicStaticField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int publicWithNoGetter;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int publicWithPrivateGetter;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Integer publicNullField=Null;</a:t>
            </a:r>
          </a:p>
          <a:p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private int privateWithNoGetter;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int privateWithPubliGetter;</a:t>
            </a:r>
          </a:p>
          <a:p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Public int getNoField() {};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Public void setNoField(int value){};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3" name="Rectangle 2"/>
          <p:cNvSpPr/>
          <p:nvPr/>
        </p:nvSpPr>
        <p:spPr>
          <a:xfrm>
            <a:off x="7005146" y="0"/>
            <a:ext cx="5192108" cy="68580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80" rIns="0" bIns="0" rtlCol="0" anchor="t" anchorCtr="0"/>
          <a:lstStyle/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“publicFinalField”:1,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“publicWithNoGetter”: 1,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“privateWithPubliGetter”: 1,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“</a:t>
            </a:r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noField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”: 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948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33400" y="838200"/>
            <a:ext cx="11052517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JSON-B Engine Configuration</a:t>
            </a:r>
          </a:p>
          <a:p>
            <a:endParaRPr lang="en-US" sz="2500" b="1" dirty="0" smtClean="0">
              <a:latin typeface="Nunito Sans" panose="00000500000000000000" pitchFamily="2" charset="0"/>
            </a:endParaRPr>
          </a:p>
          <a:p>
            <a:endParaRPr lang="en-US" sz="2500" b="1" dirty="0" smtClean="0">
              <a:latin typeface="Nunito Sans" panose="00000500000000000000" pitchFamily="2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Annotations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Runtime configuration</a:t>
            </a:r>
          </a:p>
          <a:p>
            <a:pPr lvl="2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JsonbConfig</a:t>
            </a:r>
          </a:p>
          <a:p>
            <a:pPr lvl="2" algn="just">
              <a:buFont typeface="Wingdings" pitchFamily="2" charset="2"/>
              <a:buChar char="Ø"/>
            </a:pPr>
            <a:r>
              <a:rPr lang="en-US" sz="2500" dirty="0" err="1" smtClean="0">
                <a:latin typeface="Nunito Sans" panose="00000500000000000000" pitchFamily="2" charset="0"/>
              </a:rPr>
              <a:t>JsonbBuilder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JSON-B </a:t>
            </a:r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Engine Configuration</a:t>
            </a: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JsonbConfig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JsonbConfig()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.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withFormatting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.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withNullValues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.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withEncoding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.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withStrictlJSON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.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withPropertyNamingstrategy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.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withPropertyOrderStrategy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.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withPropertyVisibilityStrategy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.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withAdapters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.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withBinaryDataStrategy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Jsonb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jsonb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JsonbBuilder.newBuilder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.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withConfig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.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withProvider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.build(); </a:t>
            </a: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5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33400" y="685800"/>
            <a:ext cx="5867400" cy="381000"/>
          </a:xfrm>
          <a:prstGeom prst="round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33400" y="4343400"/>
            <a:ext cx="5791200" cy="381000"/>
          </a:xfrm>
          <a:prstGeom prst="round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257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33400" y="838200"/>
            <a:ext cx="1105251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Customizations:</a:t>
            </a:r>
          </a:p>
          <a:p>
            <a:endParaRPr lang="en-US" sz="2500" b="1" dirty="0" smtClean="0">
              <a:latin typeface="Nunito Sans" panose="00000500000000000000" pitchFamily="2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Property names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Property order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Ignoring properties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Null handling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Custom instantiation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Fields visiblity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Date/Number Formats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Binary Encoding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Adapters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Serializers / Deserializers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33400" y="838200"/>
            <a:ext cx="11052517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JSON-B Engine Configuration</a:t>
            </a:r>
          </a:p>
          <a:p>
            <a:endParaRPr lang="en-US" sz="2500" b="1" dirty="0" smtClean="0">
              <a:latin typeface="Nunito Sans" panose="00000500000000000000" pitchFamily="2" charset="0"/>
            </a:endParaRPr>
          </a:p>
          <a:p>
            <a:endParaRPr lang="en-US" sz="2500" b="1" dirty="0" smtClean="0">
              <a:latin typeface="Nunito Sans" panose="00000500000000000000" pitchFamily="2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Annotations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Runtime configuration</a:t>
            </a:r>
          </a:p>
          <a:p>
            <a:pPr lvl="2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JsonbConfig</a:t>
            </a:r>
          </a:p>
          <a:p>
            <a:pPr lvl="2" algn="just">
              <a:buFont typeface="Wingdings" pitchFamily="2" charset="2"/>
              <a:buChar char="Ø"/>
            </a:pPr>
            <a:r>
              <a:rPr lang="en-US" sz="2500" dirty="0" err="1" smtClean="0">
                <a:latin typeface="Nunito Sans" panose="00000500000000000000" pitchFamily="2" charset="0"/>
              </a:rPr>
              <a:t>JsonbBuilder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700514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 Names</a:t>
            </a: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 class Customer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 int id;</a:t>
            </a: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@JsonbProperty(“name”)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String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 class Customer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int id;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String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@JsonbProperty(“name”)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String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getFirstName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3" name="Rectangle 2"/>
          <p:cNvSpPr/>
          <p:nvPr/>
        </p:nvSpPr>
        <p:spPr>
          <a:xfrm>
            <a:off x="7005146" y="0"/>
            <a:ext cx="5192108" cy="68580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80" rIns="0" bIns="0" rtlCol="0" anchor="t" anchorCtr="0"/>
          <a:lstStyle/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Annotation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@JsonbProperty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Scope: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Field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Getter/Setter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Parameter</a:t>
            </a:r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948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609600" y="838200"/>
            <a:ext cx="1105251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JSON Binding:</a:t>
            </a:r>
          </a:p>
          <a:p>
            <a:endParaRPr lang="en-US" sz="2500" b="1" dirty="0" smtClean="0">
              <a:latin typeface="Nunito Sans" panose="00000500000000000000" pitchFamily="2" charset="0"/>
            </a:endParaRPr>
          </a:p>
          <a:p>
            <a:r>
              <a:rPr lang="en-US" sz="2500" dirty="0" smtClean="0">
                <a:latin typeface="Nunito Sans" panose="00000500000000000000" pitchFamily="2" charset="0"/>
              </a:rPr>
              <a:t>API to serialize/ deserialize Java objects to/from JSON documents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Similar to JAX-B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Standardizes the current technologies(Jackson, Genson, Gson)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33400" y="838200"/>
            <a:ext cx="11052517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Property Naming Strategy: </a:t>
            </a:r>
          </a:p>
          <a:p>
            <a:endParaRPr lang="en-US" sz="2500" b="1" dirty="0" smtClean="0">
              <a:latin typeface="Nunito Sans" panose="00000500000000000000" pitchFamily="2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Supported naming strategies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IDENTITY(</a:t>
            </a:r>
            <a:r>
              <a:rPr lang="en-US" sz="2500" dirty="0" err="1" smtClean="0">
                <a:latin typeface="Nunito Sans" panose="00000500000000000000" pitchFamily="2" charset="0"/>
              </a:rPr>
              <a:t>myMixedCaseProperty</a:t>
            </a:r>
            <a:r>
              <a:rPr lang="en-US" sz="2500" dirty="0" smtClean="0">
                <a:latin typeface="Nunito Sans" panose="00000500000000000000" pitchFamily="2" charset="0"/>
              </a:rPr>
              <a:t>)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LOWER_CASE_WITH_DASHES(</a:t>
            </a:r>
            <a:r>
              <a:rPr lang="en-US" sz="2500" dirty="0" err="1" smtClean="0">
                <a:latin typeface="Nunito Sans" panose="00000500000000000000" pitchFamily="2" charset="0"/>
              </a:rPr>
              <a:t>my_mixed_case_property</a:t>
            </a:r>
            <a:r>
              <a:rPr lang="en-US" sz="2500" dirty="0" smtClean="0">
                <a:latin typeface="Nunito Sans" panose="00000500000000000000" pitchFamily="2" charset="0"/>
              </a:rPr>
              <a:t>)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LOWER_CASE_WITH_UNDERSCORES(</a:t>
            </a:r>
            <a:r>
              <a:rPr lang="en-US" sz="2500" dirty="0" err="1" smtClean="0">
                <a:latin typeface="Nunito Sans" panose="00000500000000000000" pitchFamily="2" charset="0"/>
              </a:rPr>
              <a:t>my_mixed_case_property</a:t>
            </a:r>
            <a:r>
              <a:rPr lang="en-US" sz="2500" dirty="0" smtClean="0">
                <a:latin typeface="Nunito Sans" panose="00000500000000000000" pitchFamily="2" charset="0"/>
              </a:rPr>
              <a:t>)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UPPER_CAMEL_CASE(</a:t>
            </a:r>
            <a:r>
              <a:rPr lang="en-US" sz="2500" dirty="0" err="1" smtClean="0">
                <a:latin typeface="Nunito Sans" panose="00000500000000000000" pitchFamily="2" charset="0"/>
              </a:rPr>
              <a:t>MyMixedCaseProperty</a:t>
            </a:r>
            <a:r>
              <a:rPr lang="en-US" sz="2500" dirty="0" smtClean="0">
                <a:latin typeface="Nunito Sans" panose="00000500000000000000" pitchFamily="2" charset="0"/>
              </a:rPr>
              <a:t>)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UPPER_CAMEL_CASE_WITH_SPACES(My Mixed Case property)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CASE_INSENSITIVE(</a:t>
            </a:r>
            <a:r>
              <a:rPr lang="en-US" sz="2500" dirty="0" err="1" smtClean="0">
                <a:latin typeface="Nunito Sans" panose="00000500000000000000" pitchFamily="2" charset="0"/>
              </a:rPr>
              <a:t>MymIxEdCaSePrOpErTy</a:t>
            </a:r>
            <a:r>
              <a:rPr lang="en-US" sz="2500" dirty="0" smtClean="0">
                <a:latin typeface="Nunito Sans" panose="00000500000000000000" pitchFamily="2" charset="0"/>
              </a:rPr>
              <a:t>)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Or a custom implementation</a:t>
            </a:r>
          </a:p>
          <a:p>
            <a:endParaRPr lang="en-US" sz="2500" b="1" dirty="0" smtClean="0">
              <a:latin typeface="Nunito Sans" panose="00000500000000000000" pitchFamily="2" charset="0"/>
            </a:endParaRPr>
          </a:p>
          <a:p>
            <a:r>
              <a:rPr lang="en-US" sz="2500" b="1" dirty="0" smtClean="0">
                <a:latin typeface="Nunito Sans" panose="00000500000000000000" pitchFamily="2" charset="0"/>
              </a:rPr>
              <a:t>JsonbConfig: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</a:t>
            </a:r>
            <a:r>
              <a:rPr lang="en-US" sz="2500" dirty="0" err="1" smtClean="0">
                <a:latin typeface="Nunito Sans" panose="00000500000000000000" pitchFamily="2" charset="0"/>
              </a:rPr>
              <a:t>withPropertyNamingStrategy</a:t>
            </a:r>
            <a:r>
              <a:rPr lang="en-US" sz="2500" dirty="0" smtClean="0">
                <a:latin typeface="Nunito Sans" panose="00000500000000000000" pitchFamily="2" charset="0"/>
              </a:rPr>
              <a:t>(…):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700514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 Order Strategy</a:t>
            </a:r>
          </a:p>
          <a:p>
            <a:endParaRPr lang="en-US" sz="2000" b="1" dirty="0" smtClean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@JsonbPropertyOrder(ANY)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class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public int bar2;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 bar1;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3" name="Rectangle 2"/>
          <p:cNvSpPr/>
          <p:nvPr/>
        </p:nvSpPr>
        <p:spPr>
          <a:xfrm>
            <a:off x="7005146" y="0"/>
            <a:ext cx="5192108" cy="68580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80" rIns="0" bIns="0" rtlCol="0" anchor="t" anchorCtr="0"/>
          <a:lstStyle/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Strategies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LEXICOGRAPHICAL(A-Z)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REVERSE(Z-A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Annotation: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JsonbpropertyOrder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class</a:t>
            </a: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JsonbConfig</a:t>
            </a:r>
          </a:p>
          <a:p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withPropertyOrderStrategy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948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700514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Ignoring </a:t>
            </a:r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Propertise</a:t>
            </a:r>
          </a:p>
          <a:p>
            <a:endParaRPr lang="en-US" sz="2000" b="1" dirty="0" smtClean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Customer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int id;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String name;</a:t>
            </a: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@JsonbTransient</a:t>
            </a: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BigDecimal salary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3" name="Rectangle 2"/>
          <p:cNvSpPr/>
          <p:nvPr/>
        </p:nvSpPr>
        <p:spPr>
          <a:xfrm>
            <a:off x="7005146" y="0"/>
            <a:ext cx="5192108" cy="68580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80" rIns="0" bIns="0" rtlCol="0" anchor="t" anchorCtr="0"/>
          <a:lstStyle/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Annotation</a:t>
            </a: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@JsonbTransient </a:t>
            </a: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948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700514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 </a:t>
            </a:r>
            <a:r>
              <a:rPr lang="en-US" sz="2000" b="1" dirty="0" err="1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Visibilty</a:t>
            </a:r>
            <a:endParaRPr lang="en-US" sz="2000" b="1" dirty="0" smtClean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PropertyVisibiltyStrategy</a:t>
            </a: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boolean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isVisible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(Field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boolean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isVisible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(Method 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 class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Mustrategy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implements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PropertyVisibilityStrategy</a:t>
            </a: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/*….*/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Jsonbvisiblity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MyStrategy.class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Bar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int field1;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int field2;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3" name="Rectangle 2"/>
          <p:cNvSpPr/>
          <p:nvPr/>
        </p:nvSpPr>
        <p:spPr>
          <a:xfrm>
            <a:off x="7005146" y="0"/>
            <a:ext cx="5192108" cy="68580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80" rIns="0" bIns="0" rtlCol="0" anchor="t" anchorCtr="0"/>
          <a:lstStyle/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PropertyVisibilityStrategy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Annotation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JsonbVisibilty</a:t>
            </a: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JsonbConfig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withPropertyVisiblityStrategy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948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700514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Handling</a:t>
            </a:r>
          </a:p>
          <a:p>
            <a:endParaRPr lang="en-US" sz="2000" b="1" dirty="0" smtClean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Customer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 id=1;;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Jsonbnillable</a:t>
            </a:r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String name=null;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@JsonbNillable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 class Customer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int id =1;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String name=null;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3" name="Rectangle 2"/>
          <p:cNvSpPr/>
          <p:nvPr/>
        </p:nvSpPr>
        <p:spPr>
          <a:xfrm>
            <a:off x="7005146" y="0"/>
            <a:ext cx="5192108" cy="68580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80" rIns="0" bIns="0" rtlCol="0" anchor="t" anchorCtr="0"/>
          <a:lstStyle/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 are skipped by </a:t>
            </a: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Annotation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@JsonbNillable</a:t>
            </a: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JsonbConfig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withNullValues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948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700514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 Instantiation</a:t>
            </a:r>
          </a:p>
          <a:p>
            <a:endParaRPr lang="en-US" sz="2000" b="1" dirty="0" smtClean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 class Customer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int id;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String name;</a:t>
            </a: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@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JsonbCreater</a:t>
            </a:r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Customer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getFormDb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						id)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			   	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CustomerDao.getByPrimaryKey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(id);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 class Order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int id;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Customer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3" name="Rectangle 2"/>
          <p:cNvSpPr/>
          <p:nvPr/>
        </p:nvSpPr>
        <p:spPr>
          <a:xfrm>
            <a:off x="7005146" y="0"/>
            <a:ext cx="5192108" cy="68580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80" rIns="0" bIns="0" rtlCol="0" anchor="t" anchorCtr="0"/>
          <a:lstStyle/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“id”: 123,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“customer”;{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“id”:562,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948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700514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Date/Number Format</a:t>
            </a: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 class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FormatSample</a:t>
            </a:r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Date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defaultDate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JsonbDateFormat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dd.MM.yyyy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Date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formattedDate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BigDecimal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defaultNumber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JsonNumberFormat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(“#0.00)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BigDecimal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formattedNumber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 smtClean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3" name="Rectangle 2"/>
          <p:cNvSpPr/>
          <p:nvPr/>
        </p:nvSpPr>
        <p:spPr>
          <a:xfrm>
            <a:off x="7005146" y="0"/>
            <a:ext cx="5192108" cy="68580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80" rIns="0" bIns="0" rtlCol="0" anchor="t" anchorCtr="0"/>
          <a:lstStyle/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Annotations</a:t>
            </a:r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@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JsonbDateFormat</a:t>
            </a:r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@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JsonbNumberFormat</a:t>
            </a:r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JsonbConfig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withDateFormat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withLocale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948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700514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 Date Encoding </a:t>
            </a:r>
          </a:p>
          <a:p>
            <a:endParaRPr lang="en-US" sz="2000" b="1" dirty="0" smtClean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JsonbConfig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=new JsonbConfig()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withBinaryDateStrategy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BinaryDateStrategy.BASE_64);</a:t>
            </a: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Jsonb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jsonb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JsonbBuilder.create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jsonb.toJson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2000" b="1" dirty="0" smtClean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3" name="Rectangle 2"/>
          <p:cNvSpPr/>
          <p:nvPr/>
        </p:nvSpPr>
        <p:spPr>
          <a:xfrm>
            <a:off x="7005146" y="0"/>
            <a:ext cx="5192108" cy="68580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80" rIns="0" bIns="0" rtlCol="0" anchor="t" anchorCtr="0"/>
          <a:lstStyle/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Supported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enCodings</a:t>
            </a:r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BYTE(default)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BASE_64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BASE_64_URL</a:t>
            </a: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JsonbConfig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withBinaryDateStrategy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948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241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609600" y="838200"/>
            <a:ext cx="1105251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Default Mapping:</a:t>
            </a: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No configuration , no annotations</a:t>
            </a:r>
          </a:p>
          <a:p>
            <a:pPr lvl="1">
              <a:buFont typeface="Wingdings" pitchFamily="2" charset="2"/>
              <a:buChar char="Ø"/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The scope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         i)    Basic Types 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        ii)    Specific JDK Types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       iii)    Dates 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       iv)    Classes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        v)    Collections/Arrays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       vi)    Enumerations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      vii)    JSON-P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33400" y="838200"/>
            <a:ext cx="11052517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Package:</a:t>
            </a:r>
          </a:p>
          <a:p>
            <a:endParaRPr lang="en-US" sz="2500" b="1" dirty="0" smtClean="0">
              <a:latin typeface="Nunito Sans" panose="00000500000000000000" pitchFamily="2" charset="0"/>
            </a:endParaRPr>
          </a:p>
          <a:p>
            <a:r>
              <a:rPr lang="en-US" sz="2500" dirty="0" smtClean="0">
                <a:latin typeface="Nunito Sans" panose="00000500000000000000" pitchFamily="2" charset="0"/>
              </a:rPr>
              <a:t>import javax.json.bind.Jsonb;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Import javax.json.bind.JsonbBuilder;</a:t>
            </a: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r>
              <a:rPr lang="en-US" sz="2500" dirty="0" smtClean="0">
                <a:latin typeface="Nunito Sans" panose="00000500000000000000" pitchFamily="2" charset="0"/>
              </a:rPr>
              <a:t>// Create with default config//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Jsonb jsonb = JsonbBuilder.create();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JSON-B Engine</a:t>
            </a: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Jsonb extends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AutoCloseable</a:t>
            </a: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&lt;T&gt; T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fromJson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Class&lt;T&gt; type);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&lt;T&gt; T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fromJson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Type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runtimeType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&lt;T&gt; T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fromJson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(Reader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Class&lt;T&gt; type);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&lt;T&gt; T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fromJson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(Reader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Type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runtimeType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&lt;T&gt; T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fromJson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stream, Class&lt;T&gt; type);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&lt;T&gt; T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fromJson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stream, Type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runtimeType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String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toJson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String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toJson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Type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runtimeType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toJson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object,Writer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writer);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toJson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object,Type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runtimeType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,Writer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toJson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stream);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toJson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Type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runtimeType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stream);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5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7257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700514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JSON-B Sample</a:t>
            </a:r>
          </a:p>
          <a:p>
            <a:endParaRPr lang="en-US" sz="2000" b="1" dirty="0" smtClean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person1=new Person();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person1.setName(“Jason Voorhees”);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person1.setProfession(“Maniac Killer”);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Person1.setAge(45);</a:t>
            </a: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person2=new Person();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Person2.setName(“Jason Bourne”);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Person2.setProfession(“Super agent”);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Person2.setAge(35);</a:t>
            </a: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List&lt;Person&gt; persons=new ArrayList&lt;&gt;();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Persons.add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(person1);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Persons.add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(person2);</a:t>
            </a: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Jsonb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jsonb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JsonbBuilder.create();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Jsonb.toJson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(persons);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3" name="Rectangle 2"/>
          <p:cNvSpPr/>
          <p:nvPr/>
        </p:nvSpPr>
        <p:spPr>
          <a:xfrm>
            <a:off x="7005146" y="0"/>
            <a:ext cx="5192108" cy="68580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80" rIns="0" bIns="0" rtlCol="0" anchor="t" anchorCtr="0"/>
          <a:lstStyle/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“name”: “Jason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voorhees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“profession”: “Maniac 					Killer”,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“age”: 45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“name”: “Jason Bourne”,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“profession”: “Super 					agent”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“age”: 35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2780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33400" y="838200"/>
            <a:ext cx="1105251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Basic and Specific Types</a:t>
            </a: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r>
              <a:rPr lang="en-US" sz="2500" b="1" dirty="0" smtClean="0">
                <a:latin typeface="Nunito Sans" panose="00000500000000000000" pitchFamily="2" charset="0"/>
              </a:rPr>
              <a:t>Basic Types :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</a:t>
            </a:r>
            <a:r>
              <a:rPr lang="en-US" sz="2500" dirty="0" err="1" smtClean="0">
                <a:latin typeface="Nunito Sans" panose="00000500000000000000" pitchFamily="2" charset="0"/>
              </a:rPr>
              <a:t>java.lang.String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</a:t>
            </a:r>
            <a:r>
              <a:rPr lang="en-US" sz="2500" dirty="0" err="1" smtClean="0">
                <a:latin typeface="Nunito Sans" panose="00000500000000000000" pitchFamily="2" charset="0"/>
              </a:rPr>
              <a:t>java.lang.Character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</a:t>
            </a:r>
            <a:r>
              <a:rPr lang="en-US" sz="2500" dirty="0" err="1" smtClean="0">
                <a:latin typeface="Nunito Sans" panose="00000500000000000000" pitchFamily="2" charset="0"/>
              </a:rPr>
              <a:t>java.lang.Byte</a:t>
            </a:r>
            <a:r>
              <a:rPr lang="en-US" sz="2500" dirty="0" smtClean="0">
                <a:latin typeface="Nunito Sans" panose="00000500000000000000" pitchFamily="2" charset="0"/>
              </a:rPr>
              <a:t>(byte)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</a:t>
            </a:r>
            <a:r>
              <a:rPr lang="en-US" sz="2500" dirty="0" err="1" smtClean="0">
                <a:latin typeface="Nunito Sans" panose="00000500000000000000" pitchFamily="2" charset="0"/>
              </a:rPr>
              <a:t>java.lang.Short</a:t>
            </a:r>
            <a:r>
              <a:rPr lang="en-US" sz="2500" dirty="0" smtClean="0">
                <a:latin typeface="Nunito Sans" panose="00000500000000000000" pitchFamily="2" charset="0"/>
              </a:rPr>
              <a:t>(short)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</a:t>
            </a:r>
            <a:r>
              <a:rPr lang="en-US" sz="2500" dirty="0" err="1" smtClean="0">
                <a:latin typeface="Nunito Sans" panose="00000500000000000000" pitchFamily="2" charset="0"/>
              </a:rPr>
              <a:t>java.lang.Integer</a:t>
            </a:r>
            <a:r>
              <a:rPr lang="en-US" sz="2500" dirty="0" smtClean="0">
                <a:latin typeface="Nunito Sans" panose="00000500000000000000" pitchFamily="2" charset="0"/>
              </a:rPr>
              <a:t>(int)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</a:t>
            </a:r>
            <a:r>
              <a:rPr lang="en-US" sz="2500" dirty="0" err="1" smtClean="0">
                <a:latin typeface="Nunito Sans" panose="00000500000000000000" pitchFamily="2" charset="0"/>
              </a:rPr>
              <a:t>java.lang.Long</a:t>
            </a:r>
            <a:r>
              <a:rPr lang="en-US" sz="2500" dirty="0" smtClean="0">
                <a:latin typeface="Nunito Sans" panose="00000500000000000000" pitchFamily="2" charset="0"/>
              </a:rPr>
              <a:t>(long)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</a:t>
            </a:r>
            <a:r>
              <a:rPr lang="en-US" sz="2500" dirty="0" err="1" smtClean="0">
                <a:latin typeface="Nunito Sans" panose="00000500000000000000" pitchFamily="2" charset="0"/>
              </a:rPr>
              <a:t>java.lang.Float</a:t>
            </a:r>
            <a:r>
              <a:rPr lang="en-US" sz="2500" dirty="0" smtClean="0">
                <a:latin typeface="Nunito Sans" panose="00000500000000000000" pitchFamily="2" charset="0"/>
              </a:rPr>
              <a:t>(float)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</a:t>
            </a:r>
            <a:r>
              <a:rPr lang="en-US" sz="2500" dirty="0" err="1" smtClean="0">
                <a:latin typeface="Nunito Sans" panose="00000500000000000000" pitchFamily="2" charset="0"/>
              </a:rPr>
              <a:t>java.lang.Double</a:t>
            </a:r>
            <a:r>
              <a:rPr lang="en-US" sz="2500" dirty="0" smtClean="0">
                <a:latin typeface="Nunito Sans" panose="00000500000000000000" pitchFamily="2" charset="0"/>
              </a:rPr>
              <a:t>(double)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</a:t>
            </a:r>
            <a:r>
              <a:rPr lang="en-US" sz="2500" dirty="0" err="1" smtClean="0">
                <a:latin typeface="Nunito Sans" panose="00000500000000000000" pitchFamily="2" charset="0"/>
              </a:rPr>
              <a:t>java.lang.Boolean</a:t>
            </a:r>
            <a:r>
              <a:rPr lang="en-US" sz="2500" dirty="0" smtClean="0">
                <a:latin typeface="Nunito Sans" panose="00000500000000000000" pitchFamily="2" charset="0"/>
              </a:rPr>
              <a:t>(boolean)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33400" y="838200"/>
            <a:ext cx="1105251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Specific Types:</a:t>
            </a:r>
          </a:p>
          <a:p>
            <a:endParaRPr lang="en-US" sz="2500" b="1" dirty="0" smtClean="0">
              <a:latin typeface="Nunito Sans" panose="00000500000000000000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java.math.BigInteger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java.math.BigDecimal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java.net.URL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java.net.URI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java.util.Optional 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java.util.OptionalInt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java.util.OptionalLong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java.util.OptionalDouble</a:t>
            </a: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endParaRPr lang="en-US" sz="2500" dirty="0" smtClean="0">
              <a:latin typeface="Nunito Sans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33400" y="838200"/>
            <a:ext cx="11052517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JSON-P Types:</a:t>
            </a:r>
          </a:p>
          <a:p>
            <a:endParaRPr lang="en-US" sz="2500" b="1" dirty="0" smtClean="0">
              <a:latin typeface="Nunito Sans" panose="00000500000000000000" pitchFamily="2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javax.json.JsonArray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javax.json.JsonStructure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javax.json.JsonValue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javax.json.JsonPointer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javax.json.JsonString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javax.json.JsonNumber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javax.json.JsonObject</a:t>
            </a: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endParaRPr lang="en-US" sz="2500" dirty="0" smtClean="0">
              <a:latin typeface="Nunito Sans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3699</TotalTime>
  <Words>1222</Words>
  <Application>Microsoft Office PowerPoint</Application>
  <PresentationFormat>Custom</PresentationFormat>
  <Paragraphs>828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Nunito Sans</vt:lpstr>
      <vt:lpstr>Wingdings</vt:lpstr>
      <vt:lpstr>Calibri</vt:lpstr>
      <vt:lpstr>Courier New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HP-LAP</cp:lastModifiedBy>
  <cp:revision>251</cp:revision>
  <dcterms:created xsi:type="dcterms:W3CDTF">2006-08-16T00:00:00Z</dcterms:created>
  <dcterms:modified xsi:type="dcterms:W3CDTF">2020-01-08T06:57:18Z</dcterms:modified>
</cp:coreProperties>
</file>