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2"/>
  </p:notesMasterIdLst>
  <p:sldIdLst>
    <p:sldId id="272" r:id="rId2"/>
    <p:sldId id="347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8" r:id="rId11"/>
    <p:sldId id="359" r:id="rId12"/>
    <p:sldId id="360" r:id="rId13"/>
    <p:sldId id="361" r:id="rId14"/>
    <p:sldId id="367" r:id="rId15"/>
    <p:sldId id="362" r:id="rId16"/>
    <p:sldId id="363" r:id="rId17"/>
    <p:sldId id="364" r:id="rId18"/>
    <p:sldId id="365" r:id="rId19"/>
    <p:sldId id="366" r:id="rId20"/>
    <p:sldId id="289" r:id="rId21"/>
  </p:sldIdLst>
  <p:sldSz cx="12192000" cy="6858000"/>
  <p:notesSz cx="6858000" cy="9144000"/>
  <p:embeddedFontLst>
    <p:embeddedFont>
      <p:font typeface="Nunito Sans" charset="0"/>
      <p:regular r:id="rId23"/>
      <p:bold r:id="rId24"/>
      <p:italic r:id="rId25"/>
      <p:boldItalic r:id="rId26"/>
    </p:embeddedFont>
    <p:embeddedFont>
      <p:font typeface="Calibri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840" userDrawn="1">
          <p15:clr>
            <a:srgbClr val="A4A3A4"/>
          </p15:clr>
        </p15:guide>
        <p15:guide id="2" pos="60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05136"/>
    <a:srgbClr val="000000"/>
    <a:srgbClr val="E5E5E5"/>
    <a:srgbClr val="525252"/>
    <a:srgbClr val="1A1A1A"/>
    <a:srgbClr val="4A4A4A"/>
    <a:srgbClr val="131313"/>
    <a:srgbClr val="212121"/>
    <a:srgbClr val="303030"/>
    <a:srgbClr val="3D3D3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000" autoAdjust="0"/>
    <p:restoredTop sz="89599" autoAdjust="0"/>
  </p:normalViewPr>
  <p:slideViewPr>
    <p:cSldViewPr>
      <p:cViewPr varScale="1">
        <p:scale>
          <a:sx n="61" d="100"/>
          <a:sy n="61" d="100"/>
        </p:scale>
        <p:origin x="-246" y="-90"/>
      </p:cViewPr>
      <p:guideLst>
        <p:guide orient="horz" pos="3840"/>
        <p:guide pos="6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slide (Mandatory)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Output</a:t>
            </a:r>
            <a:r>
              <a:rPr lang="en-US" b="0" baseline="0" dirty="0" smtClean="0"/>
              <a:t> for previous program.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7671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7671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Output</a:t>
            </a:r>
            <a:r>
              <a:rPr lang="en-US" b="0" baseline="0" dirty="0" smtClean="0"/>
              <a:t> for previous program.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828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9594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9594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9594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9594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959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dirty="0" smtClean="0"/>
              <a:t>Description: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IP address is represented by 32-bit or 128-bit unsigned number. 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instance of InetAddress represents the IP address with its corresponding host name.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Moreover, InetAddress has a cache mechanism to store successful and unsuccessful host name resolutions.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244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013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Description: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InetAddress getByName(String host) throws UnknownHostExceptionit :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returns the instance of InetAddress containing LocalHost IP and name.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InetAddress getLocalHost() throws UnknownHostException: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returns the instance of InetAdddress containing local host name and address.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String getHostName():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returns the host name of the IP address.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String getHostAddress():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returns the IP address in string format.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Description:</a:t>
            </a: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1)getAddress() 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returns raw IP address of this InetAddress object as an array. The order in which bytes appear in array are same as in IP address i.e. getAddress[0] will contain highest order byte . 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Syntax 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public byte[] getAddress()</a:t>
            </a: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2)getHostAddress() 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returns IP address in textual form .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Syntax 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String getHostAddress()</a:t>
            </a: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3)isAnyLocalAddress() 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returns true if this address represents a local address .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Syntax 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boolean isAnyLocalAddress()</a:t>
            </a: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4)isLinkLocalAddress() 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returns true if this address is a link local address .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Syntax 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boolean isLinkLocalAddress()</a:t>
            </a: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5)isLoopbackAddress() 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returns true if this address is a loopback address .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Syntax 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boolean isLoopbackAddress()</a:t>
            </a: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6)isMCGlobal() 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returns true if this multicast address has global scope .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Syntax 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boolean isMCGloabal()</a:t>
            </a: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7)isMCLinkLocal() 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returns true if this multicast address has link scope.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Syntax 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boolean isMCLinkLocal()</a:t>
            </a: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8)isMCNodeLocal() 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returns true if this multicast address has node scope.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Syntax 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boolean isMCNodeLocal()</a:t>
            </a: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9)isMCOrgLocal() 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returns true if this multicast address has organisation scope.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Syntax 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boolean isMCOrgLoacal()</a:t>
            </a: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10)isMCSiteLocal() : 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returns true if this multicast address has site scope.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Syntax 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boolean isMCSiteLocal()</a:t>
            </a: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11)isMulticastAddress() 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returns true if this address is an IP multicast address. Multicast addresses have 1110 as their first 4 bits .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Syntax 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boolean isMulticastAddress()</a:t>
            </a: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12)isSiteLocalAddress(): 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returns true if this address is a site local address .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Syntax 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boolean isSiteLocalAddress()()</a:t>
            </a: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13)hashCode() 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returns the hashcode associated with this address object .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Syntax 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public int hashCode()</a:t>
            </a: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14)equals()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: returns true if this ip address is same as that of the object specified. Equals() method don’t consider host names while comparing and only consider IP address associated . 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Syntax 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public boolean equals(Object obj) 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Parameters 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obj : object to compare with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Description: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200" dirty="0" smtClean="0">
                <a:latin typeface="Nunito Sans" charset="0"/>
              </a:rPr>
              <a:t> Site-local addresses are designed to be used for addressing inside of a site without the need for a global prefix.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200" dirty="0" smtClean="0">
                <a:latin typeface="Nunito Sans" charset="0"/>
              </a:rPr>
              <a:t> Global addresses are unique across the internet.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Description: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IPv4 address format, please refer to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Inet4Address#format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For IPv6 address format, please refer to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Inet6Address#format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couple of System Properties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affecting how IPv4 and IPv6 addresses are used.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 smtClean="0"/>
              <a:t>Description:</a:t>
            </a:r>
          </a:p>
          <a:p>
            <a:pPr algn="just"/>
            <a:r>
              <a:rPr lang="en-US" sz="1200" i="0" dirty="0" smtClean="0">
                <a:latin typeface="Nunito Sans" charset="0"/>
              </a:rPr>
              <a:t>The particular naming services(s) being used is by default the local machine configured one. </a:t>
            </a:r>
          </a:p>
          <a:p>
            <a:pPr algn="just"/>
            <a:r>
              <a:rPr lang="en-US" sz="1200" i="0" dirty="0" smtClean="0">
                <a:latin typeface="Nunito Sans" charset="0"/>
              </a:rPr>
              <a:t>For any host name, its corresponding IP address is returned.</a:t>
            </a:r>
          </a:p>
          <a:p>
            <a:pPr algn="just"/>
            <a:r>
              <a:rPr lang="en-US" sz="1200" i="0" dirty="0" smtClean="0">
                <a:latin typeface="Nunito Sans" charset="0"/>
              </a:rPr>
              <a:t>Reverse name resolution means that for any IP address, the host associated with the IP address is returned.</a:t>
            </a:r>
          </a:p>
          <a:p>
            <a:pPr algn="just"/>
            <a:r>
              <a:rPr lang="en-US" sz="1200" i="0" dirty="0" smtClean="0">
                <a:latin typeface="Nunito Sans" charset="0"/>
              </a:rPr>
              <a:t>The InetAddress class provides methods to resolve host names to their IP addresses and vice versa.</a:t>
            </a:r>
          </a:p>
          <a:p>
            <a:endParaRPr lang="en-US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 smtClean="0"/>
              <a:t>Description: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By default, when a security manager is installed, in order to protect against DNS spoofing attacks, the result of positive host name resolutions are cached forever. When a security manager is not installed, the default behavior is to cache entries for a finite (implementation dependent) period of time. The result of unsuccessful host name resolution is cached for a very short period of time (10 seconds) to improve performance.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If the default behavior is not desired, then a Java security property can be set to a different Time-to-live (TTL) value for positive caching. Likewise, a system admin can configure a different negative caching TTL value when needed.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Two Java security properties control the TTL values used for positive and negative host name resolution caching:</a:t>
            </a:r>
          </a:p>
          <a:p>
            <a:pPr>
              <a:buFont typeface="Wingdings" pitchFamily="2" charset="2"/>
              <a:buChar char="Ø"/>
            </a:pPr>
            <a:endParaRPr lang="en-US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4158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7671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968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609600" y="838200"/>
            <a:ext cx="110525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500" dirty="0">
              <a:latin typeface="Nunito Sans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9A7B499-1801-4959-9783-261750DF0FA9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1524000"/>
            <a:ext cx="6853391" cy="4675136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667000" y="5715000"/>
            <a:ext cx="4876800" cy="457200"/>
          </a:xfrm>
          <a:prstGeom prst="round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//Predict the </a:t>
            </a:r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java.net.Inet4Address;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java.net.InetAddress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java.net.UnknownHostException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java.util.Arrays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inetadd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 throws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UnknownHostException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"www.faceprep.in";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byte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[]={127, 0, 0, 1};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InetAddress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ip1 = Inet4Address.getByName(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InetAddress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ip2 =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InetAddress.getByAddress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System.out.println("Address : " +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  	 					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Arrays.toString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(ip1.getAddress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System.out.println("Host Address : " + ip1.getHostAddress());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isAnyLocalAddress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" +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ip1.isAnyLocalAddress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isLinkLocalAddress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" +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ip1.isLinkLocalAddress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isLoopbackAddress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" +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ip1.isLoopbackAddress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35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System.out.println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isMCGlobal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" + ip1.isMCGlobal());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isMCLinkLocal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" + ip1.isMCLinkLocal());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isMCNodeLocal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" + ip1.isMCNodeLocal());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isMCOrgLocal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" + ip1.isMCOrgLocal());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isMCSiteLocal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" + ip1.isMCSiteLocal());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isMulticastAddress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" +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		ip1.isMulticastAddress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isSiteLocalAddress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" +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			ip1.isSiteLocalAddress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" + ip1.hashCode());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System.out.println("ip1==ip2 : " + ip1.equals(ip2));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35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609600" y="838200"/>
            <a:ext cx="110525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500" dirty="0">
              <a:latin typeface="Nunito Sans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9A7B499-1801-4959-9783-261750DF0FA9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u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1143000"/>
            <a:ext cx="6699417" cy="5517167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905000" y="4191000"/>
            <a:ext cx="5638800" cy="2057400"/>
          </a:xfrm>
          <a:prstGeom prst="round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re is where the title goes. Sometimes it could be two lines too">
            <a:extLst>
              <a:ext uri="{FF2B5EF4-FFF2-40B4-BE49-F238E27FC236}">
                <a16:creationId xmlns:a16="http://schemas.microsoft.com/office/drawing/2014/main" xmlns="" id="{456C9966-3D51-4F1F-BF70-A36692846596}"/>
              </a:ext>
            </a:extLst>
          </p:cNvPr>
          <p:cNvSpPr txBox="1"/>
          <p:nvPr/>
        </p:nvSpPr>
        <p:spPr>
          <a:xfrm>
            <a:off x="0" y="3055701"/>
            <a:ext cx="12192000" cy="88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MCQ</a:t>
            </a:r>
            <a:endParaRPr sz="5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655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Which of these interface </a:t>
            </a:r>
            <a:r>
              <a:rPr lang="en-US" sz="2500" dirty="0" err="1" smtClean="0">
                <a:latin typeface="Nunito Sans" panose="00000500000000000000" pitchFamily="2" charset="0"/>
              </a:rPr>
              <a:t>abstractes</a:t>
            </a:r>
            <a:r>
              <a:rPr lang="en-US" sz="2500" dirty="0" smtClean="0">
                <a:latin typeface="Nunito Sans" panose="00000500000000000000" pitchFamily="2" charset="0"/>
              </a:rPr>
              <a:t> the output of messages from </a:t>
            </a:r>
            <a:r>
              <a:rPr lang="en-US" sz="2500" dirty="0" err="1" smtClean="0">
                <a:latin typeface="Nunito Sans" panose="00000500000000000000" pitchFamily="2" charset="0"/>
              </a:rPr>
              <a:t>httpd</a:t>
            </a:r>
            <a:r>
              <a:rPr lang="en-US" sz="2500" dirty="0" smtClean="0">
                <a:latin typeface="Nunito Sans" panose="00000500000000000000" pitchFamily="2" charset="0"/>
              </a:rPr>
              <a:t>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 smtClean="0">
                <a:latin typeface="Nunito Sans" panose="00000500000000000000" pitchFamily="2" charset="0"/>
              </a:rPr>
              <a:t>LogMessage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01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2479" y="2362200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A)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 smtClean="0">
                <a:latin typeface="Nunito Sans" panose="00000500000000000000" pitchFamily="2" charset="0"/>
              </a:rPr>
              <a:t>LogResponse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 smtClean="0">
                <a:latin typeface="Nunito Sans" panose="00000500000000000000" pitchFamily="2" charset="0"/>
              </a:rPr>
              <a:t>Httpdserver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 smtClean="0">
                <a:latin typeface="Nunito Sans" panose="00000500000000000000" pitchFamily="2" charset="0"/>
              </a:rPr>
              <a:t>httpdResponse</a:t>
            </a:r>
            <a:endParaRPr lang="en-US" sz="2500" dirty="0" smtClean="0">
              <a:latin typeface="Nunito Sans" panose="000005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2479" y="5158026"/>
            <a:ext cx="542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pic>
        <p:nvPicPr>
          <p:cNvPr id="1026" name="Picture 2" descr="C:\Users\HP-LAP\Desktop\Right answ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2133600"/>
            <a:ext cx="685800" cy="638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4386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10200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Which of these method of </a:t>
            </a:r>
            <a:r>
              <a:rPr lang="en-US" sz="2500" dirty="0" err="1" smtClean="0">
                <a:latin typeface="Nunito Sans" panose="00000500000000000000" pitchFamily="2" charset="0"/>
              </a:rPr>
              <a:t>httpd</a:t>
            </a:r>
            <a:r>
              <a:rPr lang="en-US" sz="2500" dirty="0" smtClean="0">
                <a:latin typeface="Nunito Sans" panose="00000500000000000000" pitchFamily="2" charset="0"/>
              </a:rPr>
              <a:t> class is used to get report on each hit to HTTP server?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charset="0"/>
              </a:rPr>
              <a:t>log()</a:t>
            </a:r>
            <a:endParaRPr lang="en-US" sz="2500" dirty="0" smtClean="0">
              <a:latin typeface="Nunito Sans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02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2479" y="2362200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A)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 smtClean="0">
                <a:latin typeface="Nunito Sans" charset="0"/>
              </a:rPr>
              <a:t>logEntry</a:t>
            </a:r>
            <a:r>
              <a:rPr lang="en-US" sz="2500" dirty="0" smtClean="0">
                <a:latin typeface="Nunito Sans" charset="0"/>
              </a:rPr>
              <a:t>()</a:t>
            </a:r>
            <a:endParaRPr lang="en-US" sz="2500" dirty="0" smtClean="0">
              <a:latin typeface="Nunito San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 smtClean="0">
                <a:latin typeface="Nunito Sans" charset="0"/>
              </a:rPr>
              <a:t>logHttpd</a:t>
            </a:r>
            <a:r>
              <a:rPr lang="en-US" sz="2500" dirty="0" smtClean="0">
                <a:latin typeface="Nunito Sans" charset="0"/>
              </a:rPr>
              <a:t>()</a:t>
            </a:r>
            <a:endParaRPr lang="en-US" sz="2500" dirty="0" smtClean="0">
              <a:latin typeface="Nunito Sans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67134" y="5158026"/>
            <a:ext cx="10495416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 smtClean="0">
                <a:latin typeface="Nunito Sans" charset="0"/>
              </a:rPr>
              <a:t>logResponse</a:t>
            </a:r>
            <a:r>
              <a:rPr lang="en-US" sz="2500" dirty="0" smtClean="0">
                <a:latin typeface="Nunito Sans" charset="0"/>
              </a:rPr>
              <a:t>()</a:t>
            </a:r>
            <a:br>
              <a:rPr lang="en-US" sz="2500" dirty="0" smtClean="0">
                <a:latin typeface="Nunito Sans" charset="0"/>
              </a:rPr>
            </a:br>
            <a:endParaRPr lang="en-US" sz="2500" dirty="0" smtClean="0">
              <a:latin typeface="Nunito Sans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2479" y="5158026"/>
            <a:ext cx="542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pic>
        <p:nvPicPr>
          <p:cNvPr id="1026" name="Picture 2" descr="C:\Users\HP-LAP\Desktop\Right answ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3048000"/>
            <a:ext cx="685800" cy="638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4386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10200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Which of these variables stores the number of hits that are successfully served out of cache?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charset="0"/>
              </a:rPr>
              <a:t>hits</a:t>
            </a:r>
            <a:endParaRPr lang="en-US" sz="2500" dirty="0" smtClean="0">
              <a:latin typeface="Nunito Sans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03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2479" y="2362200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A)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 smtClean="0">
                <a:latin typeface="Nunito Sans" charset="0"/>
              </a:rPr>
              <a:t>hitstocache</a:t>
            </a:r>
            <a:endParaRPr lang="en-US" sz="2500" dirty="0" smtClean="0">
              <a:latin typeface="Nunito San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 smtClean="0">
                <a:latin typeface="Nunito Sans" charset="0"/>
              </a:rPr>
              <a:t>hits_to_cache</a:t>
            </a:r>
            <a:endParaRPr lang="en-US" sz="2500" dirty="0" smtClean="0">
              <a:latin typeface="Nunito Sans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 smtClean="0">
                <a:latin typeface="Nunito Sans" charset="0"/>
              </a:rPr>
              <a:t>hits.to.cache</a:t>
            </a:r>
            <a:endParaRPr lang="en-US" sz="2500" dirty="0" smtClean="0">
              <a:latin typeface="Nunito Sans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2479" y="5158026"/>
            <a:ext cx="542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pic>
        <p:nvPicPr>
          <p:cNvPr id="1026" name="Picture 2" descr="C:\Users\HP-LAP\Desktop\Right answ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4038600"/>
            <a:ext cx="685800" cy="638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4386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Which of these method is used to start a server thread?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charset="0"/>
              </a:rPr>
              <a:t>r</a:t>
            </a:r>
            <a:r>
              <a:rPr lang="en-US" sz="2500" dirty="0" smtClean="0">
                <a:latin typeface="Nunito Sans" charset="0"/>
              </a:rPr>
              <a:t>un()</a:t>
            </a:r>
            <a:endParaRPr lang="en-US" sz="2500" dirty="0" smtClean="0">
              <a:latin typeface="Nunito Sans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04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2479" y="2362200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A)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charset="0"/>
              </a:rPr>
              <a:t>start()</a:t>
            </a:r>
            <a:endParaRPr lang="en-US" sz="2500" dirty="0" smtClean="0">
              <a:latin typeface="Nunito San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 smtClean="0">
                <a:latin typeface="Nunito Sans" charset="0"/>
              </a:rPr>
              <a:t>runThread</a:t>
            </a:r>
            <a:r>
              <a:rPr lang="en-US" sz="2500" dirty="0" smtClean="0">
                <a:latin typeface="Nunito Sans" charset="0"/>
              </a:rPr>
              <a:t>()</a:t>
            </a:r>
            <a:endParaRPr lang="en-US" sz="2500" dirty="0" smtClean="0">
              <a:latin typeface="Nunito Sans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 smtClean="0">
                <a:latin typeface="Nunito Sans" charset="0"/>
              </a:rPr>
              <a:t>startThread</a:t>
            </a:r>
            <a:r>
              <a:rPr lang="en-US" sz="2500" dirty="0" smtClean="0">
                <a:latin typeface="Nunito Sans" charset="0"/>
              </a:rPr>
              <a:t>()</a:t>
            </a:r>
            <a:endParaRPr lang="en-US" sz="2500" dirty="0" smtClean="0">
              <a:latin typeface="Nunito Sans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2479" y="5158026"/>
            <a:ext cx="542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pic>
        <p:nvPicPr>
          <p:cNvPr id="1026" name="Picture 2" descr="C:\Users\HP-LAP\Desktop\Right answ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4038600"/>
            <a:ext cx="685800" cy="638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4386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10200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Nunito Sans" panose="00000500000000000000" pitchFamily="2" charset="0"/>
              </a:rPr>
              <a:t>Which of these method is called when http daemon is acting like a normal web server?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smtClean="0">
                <a:latin typeface="Nunito Sans" charset="0"/>
              </a:rPr>
              <a:t>Handle()</a:t>
            </a:r>
            <a:endParaRPr lang="en-US" sz="2500" dirty="0" smtClean="0">
              <a:latin typeface="Nunito Sans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05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2479" y="2362200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A)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 smtClean="0">
                <a:latin typeface="Nunito Sans" charset="0"/>
              </a:rPr>
              <a:t>HandleGet</a:t>
            </a:r>
            <a:r>
              <a:rPr lang="en-US" sz="2500" dirty="0" smtClean="0">
                <a:latin typeface="Nunito Sans" charset="0"/>
              </a:rPr>
              <a:t>()</a:t>
            </a:r>
            <a:endParaRPr lang="en-US" sz="2500" dirty="0" smtClean="0">
              <a:latin typeface="Nunito San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 smtClean="0">
                <a:latin typeface="Nunito Sans" charset="0"/>
              </a:rPr>
              <a:t>handleGet</a:t>
            </a:r>
            <a:r>
              <a:rPr lang="en-US" sz="2500" dirty="0" smtClean="0">
                <a:latin typeface="Nunito Sans" charset="0"/>
              </a:rPr>
              <a:t>()</a:t>
            </a:r>
            <a:endParaRPr lang="en-US" sz="2500" dirty="0" smtClean="0">
              <a:latin typeface="Nunito Sans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 smtClean="0">
                <a:latin typeface="Nunito Sans" charset="0"/>
              </a:rPr>
              <a:t>Handleget</a:t>
            </a:r>
            <a:r>
              <a:rPr lang="en-US" sz="2500" dirty="0" smtClean="0">
                <a:latin typeface="Nunito Sans" charset="0"/>
              </a:rPr>
              <a:t>()</a:t>
            </a:r>
            <a:endParaRPr lang="en-US" sz="2500" dirty="0" smtClean="0">
              <a:latin typeface="Nunito Sans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2479" y="5158026"/>
            <a:ext cx="542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pic>
        <p:nvPicPr>
          <p:cNvPr id="1026" name="Picture 2" descr="C:\Users\HP-LAP\Desktop\Right answe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4038600"/>
            <a:ext cx="685800" cy="638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4386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 err="1" smtClean="0">
                <a:latin typeface="Nunito Sans" charset="0"/>
              </a:rPr>
              <a:t>Inet</a:t>
            </a:r>
            <a:r>
              <a:rPr lang="en-US" sz="4500" dirty="0" smtClean="0">
                <a:latin typeface="Nunito Sans" charset="0"/>
              </a:rPr>
              <a:t> address class</a:t>
            </a:r>
            <a:endParaRPr lang="en-US" sz="4500" b="1" dirty="0">
              <a:latin typeface="Nunito Sa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 This class represents an IP address. It represents both the 32 bit IPv4   	address and 128 bit IPv6 address.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 It is the superclass of Inet6Address and Inet4Address classes.</a:t>
            </a:r>
          </a:p>
          <a:p>
            <a:pPr lvl="1" algn="just">
              <a:buFont typeface="Wingdings" pitchFamily="2" charset="2"/>
              <a:buChar char="Ø"/>
            </a:pPr>
            <a:endParaRPr lang="en-US" sz="2500" b="1" dirty="0" smtClean="0">
              <a:latin typeface="Nunito Sans" charset="0"/>
            </a:endParaRPr>
          </a:p>
          <a:p>
            <a:pPr lvl="1" algn="just"/>
            <a:r>
              <a:rPr lang="en-US" sz="2500" b="1" dirty="0" smtClean="0">
                <a:latin typeface="Nunito Sans" charset="0"/>
              </a:rPr>
              <a:t>Types of address:</a:t>
            </a:r>
            <a:endParaRPr lang="en-US" sz="2500" dirty="0" smtClean="0">
              <a:latin typeface="Nunito Sans" charset="0"/>
            </a:endParaRPr>
          </a:p>
          <a:p>
            <a:pPr lvl="2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 Unicost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 Multicost</a:t>
            </a:r>
            <a:endParaRPr lang="en-US" sz="2500" dirty="0">
              <a:latin typeface="Nunito San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241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33400" y="762000"/>
            <a:ext cx="110525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Commonly used methods of InetAddress class: </a:t>
            </a:r>
          </a:p>
          <a:p>
            <a:endParaRPr lang="en-US" sz="2800" dirty="0" smtClean="0"/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public static InetAddress getByName(String host) throws UnknownHostException</a:t>
            </a:r>
          </a:p>
          <a:p>
            <a:pPr lvl="1">
              <a:buFont typeface="Wingdings" pitchFamily="2" charset="2"/>
              <a:buChar char="Ø"/>
            </a:pPr>
            <a:endParaRPr lang="en-US" sz="2500" dirty="0" smtClean="0">
              <a:latin typeface="Nunito Sans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public static InetAddress getLocalHost() throws UnknownHostException</a:t>
            </a:r>
          </a:p>
          <a:p>
            <a:pPr lvl="1">
              <a:buFont typeface="Wingdings" pitchFamily="2" charset="2"/>
              <a:buChar char="Ø"/>
            </a:pPr>
            <a:endParaRPr lang="en-US" sz="2500" dirty="0" smtClean="0">
              <a:latin typeface="Nunito Sans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public String getHostName()</a:t>
            </a:r>
          </a:p>
          <a:p>
            <a:pPr lvl="1">
              <a:buFont typeface="Wingdings" pitchFamily="2" charset="2"/>
              <a:buChar char="Ø"/>
            </a:pPr>
            <a:endParaRPr lang="en-US" sz="2500" dirty="0" smtClean="0">
              <a:latin typeface="Nunito Sans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public String getHostAddress()</a:t>
            </a:r>
          </a:p>
          <a:p>
            <a:endParaRPr lang="en-US" sz="2500" dirty="0">
              <a:latin typeface="Nunito Sans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33400" y="762000"/>
            <a:ext cx="11052517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Other methods of InetAddress class:</a:t>
            </a:r>
          </a:p>
          <a:p>
            <a:endParaRPr lang="en-US" sz="2800" dirty="0" smtClean="0"/>
          </a:p>
          <a:p>
            <a:r>
              <a:rPr lang="en-US" sz="2500" dirty="0" smtClean="0">
                <a:latin typeface="Nunito Sans" charset="0"/>
              </a:rPr>
              <a:t>	1. getAddress() 				8.   isMCNodeLocal()</a:t>
            </a:r>
          </a:p>
          <a:p>
            <a:r>
              <a:rPr lang="en-US" sz="2500" dirty="0" smtClean="0">
                <a:latin typeface="Nunito Sans" charset="0"/>
              </a:rPr>
              <a:t>	2. getHostAddress()			9.   isMCOrgLocal()</a:t>
            </a:r>
          </a:p>
          <a:p>
            <a:r>
              <a:rPr lang="en-US" sz="2500" dirty="0" smtClean="0">
                <a:latin typeface="Nunito Sans" charset="0"/>
              </a:rPr>
              <a:t>	3. isAnyLocalAddress()		           10. isMCSiteLocal() </a:t>
            </a:r>
          </a:p>
          <a:p>
            <a:r>
              <a:rPr lang="en-US" sz="2500" dirty="0" smtClean="0">
                <a:latin typeface="Nunito Sans" charset="0"/>
              </a:rPr>
              <a:t>	4. isLinkLocalAddress()			11. isMulticastAddress()</a:t>
            </a:r>
          </a:p>
          <a:p>
            <a:r>
              <a:rPr lang="en-US" sz="2500" dirty="0" smtClean="0">
                <a:latin typeface="Nunito Sans" charset="0"/>
              </a:rPr>
              <a:t>	5. isLoopbackAddress()		  	12. isSiteLocalAddress()</a:t>
            </a:r>
          </a:p>
          <a:p>
            <a:r>
              <a:rPr lang="en-US" sz="2500" dirty="0" smtClean="0">
                <a:latin typeface="Nunito Sans" charset="0"/>
              </a:rPr>
              <a:t>	6. isMCGlobal()				13. hashCode() </a:t>
            </a:r>
          </a:p>
          <a:p>
            <a:r>
              <a:rPr lang="en-US" sz="2500" dirty="0" smtClean="0">
                <a:latin typeface="Nunito Sans" charset="0"/>
              </a:rPr>
              <a:t>	7. isMCLinkLocal() 				14. equals()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33400" y="762000"/>
            <a:ext cx="1105251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Nunito Sans" panose="00000500000000000000" pitchFamily="2" charset="0"/>
              </a:rPr>
              <a:t>IP address scope:</a:t>
            </a:r>
          </a:p>
          <a:p>
            <a:endParaRPr lang="en-US" sz="2500" b="1" dirty="0" smtClean="0">
              <a:latin typeface="Nunito Sans" panose="00000500000000000000" pitchFamily="2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 Link-local addresses are designed to be used for addressing on a    	single link for purposes such as auto-address configuration, neighbor 	discovery, or when no routers are present.</a:t>
            </a:r>
          </a:p>
          <a:p>
            <a:endParaRPr lang="en-US" sz="2500" b="1" dirty="0">
              <a:latin typeface="Nunito Sans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33400" y="762000"/>
            <a:ext cx="1105251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Textual representation of IP addresses:</a:t>
            </a:r>
          </a:p>
          <a:p>
            <a:endParaRPr lang="en-US" sz="2800" b="1" dirty="0" smtClean="0"/>
          </a:p>
          <a:p>
            <a:pPr lvl="1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The textual representation of an IP address is address family specific.</a:t>
            </a:r>
            <a:endParaRPr lang="en-US" sz="2500" b="1" dirty="0">
              <a:latin typeface="Nunito San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33400" y="762000"/>
            <a:ext cx="11052517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Host Name Resolution</a:t>
            </a:r>
            <a:r>
              <a:rPr lang="en-US" sz="2500" b="1" dirty="0" smtClean="0">
                <a:latin typeface="Nunito Sans" charset="0"/>
              </a:rPr>
              <a:t>:</a:t>
            </a:r>
          </a:p>
          <a:p>
            <a:endParaRPr lang="en-US" sz="2500" b="1" dirty="0" smtClean="0">
              <a:latin typeface="Nunito Sans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latin typeface="Nunito Sans" charset="0"/>
              </a:rPr>
              <a:t>  Host name-to-IP address </a:t>
            </a:r>
            <a:r>
              <a:rPr lang="en-US" sz="2500" i="1" dirty="0" smtClean="0">
                <a:latin typeface="Nunito Sans" charset="0"/>
              </a:rPr>
              <a:t>resolution</a:t>
            </a:r>
            <a:r>
              <a:rPr lang="en-US" sz="2500" dirty="0" smtClean="0">
                <a:latin typeface="Nunito Sans" charset="0"/>
              </a:rPr>
              <a:t> is accomplished through the use of a combination of local machine configuration information and network naming services such as the Domain Name System (DNS) and Network Information Service(NIS). </a:t>
            </a:r>
            <a:endParaRPr lang="en-US" sz="28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33400" y="762000"/>
            <a:ext cx="1105251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InetAddress Caching:</a:t>
            </a:r>
          </a:p>
          <a:p>
            <a:endParaRPr lang="en-US" sz="2800" b="1" dirty="0" smtClean="0"/>
          </a:p>
          <a:p>
            <a:pPr lvl="1" algn="just">
              <a:buFont typeface="Wingdings" pitchFamily="2" charset="2"/>
              <a:buChar char="Ø"/>
            </a:pPr>
            <a:r>
              <a:rPr lang="en-US" sz="2500" dirty="0" smtClean="0">
                <a:solidFill>
                  <a:srgbClr val="000000"/>
                </a:solidFill>
                <a:latin typeface="Nunito Sans" charset="0"/>
              </a:rPr>
              <a:t>  The InetAddress class has a cache to store successful as well as unsuccessful host name resolutions.</a:t>
            </a:r>
            <a:endParaRPr lang="en-US" sz="2500" b="1" dirty="0" smtClean="0">
              <a:solidFill>
                <a:srgbClr val="000000"/>
              </a:solidFill>
              <a:latin typeface="Nunito San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2" y="0"/>
            <a:ext cx="12180307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00584" bIns="914400" rtlCol="0" anchor="t" anchorCtr="0"/>
          <a:lstStyle/>
          <a:p>
            <a:r>
              <a:rPr lang="en-US" sz="2000" b="1" dirty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//Predict the </a:t>
            </a:r>
            <a:r>
              <a:rPr lang="en-US" sz="2000" b="1" dirty="0" smtClean="0">
                <a:solidFill>
                  <a:srgbClr val="F05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java.io.*;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java.net.*;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InetDemo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args)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try{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InetAddress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InetAddress.getByName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("www.facenow.in");  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System.out.println("Host Name: "+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ip.getHostName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System.out.println("IP Address: "+</a:t>
            </a:r>
            <a:r>
              <a:rPr lang="en-US" sz="20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ip.getHostAddress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catch(Exception e){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System.out.println(e);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 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533400" cy="762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6201"/>
            <a:ext cx="533400" cy="6781798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0" rtlCol="0" anchor="t" anchorCtr="0"/>
          <a:lstStyle/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endParaRPr lang="en-US" sz="20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35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3792</TotalTime>
  <Words>773</Words>
  <Application>Microsoft Office PowerPoint</Application>
  <PresentationFormat>Custom</PresentationFormat>
  <Paragraphs>268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Nunito Sans</vt:lpstr>
      <vt:lpstr>Calibri</vt:lpstr>
      <vt:lpstr>Wingdings</vt:lpstr>
      <vt:lpstr>Courier New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HP-LAP</cp:lastModifiedBy>
  <cp:revision>237</cp:revision>
  <dcterms:created xsi:type="dcterms:W3CDTF">2006-08-16T00:00:00Z</dcterms:created>
  <dcterms:modified xsi:type="dcterms:W3CDTF">2020-01-08T12:10:55Z</dcterms:modified>
</cp:coreProperties>
</file>