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58"/>
  </p:notesMasterIdLst>
  <p:sldIdLst>
    <p:sldId id="272" r:id="rId2"/>
    <p:sldId id="360" r:id="rId3"/>
    <p:sldId id="356" r:id="rId4"/>
    <p:sldId id="357" r:id="rId5"/>
    <p:sldId id="352" r:id="rId6"/>
    <p:sldId id="353" r:id="rId7"/>
    <p:sldId id="303" r:id="rId8"/>
    <p:sldId id="306" r:id="rId9"/>
    <p:sldId id="307" r:id="rId10"/>
    <p:sldId id="301" r:id="rId11"/>
    <p:sldId id="308" r:id="rId12"/>
    <p:sldId id="309" r:id="rId13"/>
    <p:sldId id="311" r:id="rId14"/>
    <p:sldId id="312" r:id="rId15"/>
    <p:sldId id="313" r:id="rId16"/>
    <p:sldId id="337" r:id="rId17"/>
    <p:sldId id="338" r:id="rId18"/>
    <p:sldId id="339" r:id="rId19"/>
    <p:sldId id="340" r:id="rId20"/>
    <p:sldId id="355" r:id="rId21"/>
    <p:sldId id="310" r:id="rId22"/>
    <p:sldId id="358" r:id="rId23"/>
    <p:sldId id="354" r:id="rId24"/>
    <p:sldId id="304" r:id="rId25"/>
    <p:sldId id="305" r:id="rId26"/>
    <p:sldId id="361"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7" r:id="rId40"/>
    <p:sldId id="328" r:id="rId41"/>
    <p:sldId id="329" r:id="rId42"/>
    <p:sldId id="330" r:id="rId43"/>
    <p:sldId id="359" r:id="rId44"/>
    <p:sldId id="362" r:id="rId45"/>
    <p:sldId id="343" r:id="rId46"/>
    <p:sldId id="342" r:id="rId47"/>
    <p:sldId id="363" r:id="rId48"/>
    <p:sldId id="364" r:id="rId49"/>
    <p:sldId id="344" r:id="rId50"/>
    <p:sldId id="345" r:id="rId51"/>
    <p:sldId id="346" r:id="rId52"/>
    <p:sldId id="348" r:id="rId53"/>
    <p:sldId id="349" r:id="rId54"/>
    <p:sldId id="350" r:id="rId55"/>
    <p:sldId id="351" r:id="rId56"/>
    <p:sldId id="365" r:id="rId57"/>
  </p:sldIdLst>
  <p:sldSz cx="12192000" cy="6858000"/>
  <p:notesSz cx="6858000" cy="9144000"/>
  <p:embeddedFontLst>
    <p:embeddedFont>
      <p:font typeface="Nunito Sans" charset="0"/>
      <p:regular r:id="rId59"/>
      <p:bold r:id="rId60"/>
      <p:italic r:id="rId61"/>
      <p:boldItalic r:id="rId62"/>
    </p:embeddedFont>
    <p:embeddedFont>
      <p:font typeface="Calibri" pitchFamily="34" charset="0"/>
      <p:regular r:id="rId63"/>
      <p:bold r:id="rId64"/>
      <p:italic r:id="rId65"/>
      <p:boldItalic r:id="rId6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840"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05136"/>
    <a:srgbClr val="000000"/>
    <a:srgbClr val="E5E5E5"/>
    <a:srgbClr val="525252"/>
    <a:srgbClr val="1A1A1A"/>
    <a:srgbClr val="4A4A4A"/>
    <a:srgbClr val="131313"/>
    <a:srgbClr val="212121"/>
    <a:srgbClr val="303030"/>
    <a:srgbClr val="3D3D3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614" autoAdjust="0"/>
    <p:restoredTop sz="84588" autoAdjust="0"/>
  </p:normalViewPr>
  <p:slideViewPr>
    <p:cSldViewPr>
      <p:cViewPr>
        <p:scale>
          <a:sx n="62" d="100"/>
          <a:sy n="62" d="100"/>
        </p:scale>
        <p:origin x="-918" y="18"/>
      </p:cViewPr>
      <p:guideLst>
        <p:guide orient="horz" pos="3840"/>
        <p:guide pos="600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5.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pPr/>
              <a:t>11/22/2019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pPr/>
              <a:t>‹#›</a:t>
            </a:fld>
            <a:endParaRPr lang="en-US"/>
          </a:p>
        </p:txBody>
      </p:sp>
    </p:spTree>
    <p:extLst>
      <p:ext uri="{BB962C8B-B14F-4D97-AF65-F5344CB8AC3E}">
        <p14:creationId xmlns=""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a:p>
        </p:txBody>
      </p:sp>
    </p:spTree>
    <p:extLst>
      <p:ext uri="{BB962C8B-B14F-4D97-AF65-F5344CB8AC3E}">
        <p14:creationId xmlns=""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Courier New" pitchFamily="49" charset="0"/>
                <a:cs typeface="Courier New" pitchFamily="49" charset="0"/>
              </a:rPr>
              <a:t>Output:</a:t>
            </a:r>
          </a:p>
          <a:p>
            <a:r>
              <a:rPr lang="en-IN" sz="1200" b="1" i="0" kern="1200" dirty="0" smtClean="0">
                <a:solidFill>
                  <a:schemeClr val="tx1"/>
                </a:solidFill>
                <a:effectLst/>
                <a:latin typeface="+mn-lt"/>
                <a:ea typeface="+mn-ea"/>
                <a:cs typeface="+mn-cs"/>
              </a:rPr>
              <a:t>Results after shuffle operation:</a:t>
            </a:r>
          </a:p>
          <a:p>
            <a:r>
              <a:rPr lang="en-IN" sz="1200" b="0" i="0" kern="1200" dirty="0" smtClean="0">
                <a:solidFill>
                  <a:schemeClr val="tx1"/>
                </a:solidFill>
                <a:effectLst/>
                <a:latin typeface="+mn-lt"/>
                <a:ea typeface="+mn-ea"/>
                <a:cs typeface="+mn-cs"/>
              </a:rPr>
              <a:t>C</a:t>
            </a:r>
          </a:p>
          <a:p>
            <a:r>
              <a:rPr lang="en-IN" sz="1200" b="0" i="0" kern="1200" dirty="0" smtClean="0">
                <a:solidFill>
                  <a:schemeClr val="tx1"/>
                </a:solidFill>
                <a:effectLst/>
                <a:latin typeface="+mn-lt"/>
                <a:ea typeface="+mn-ea"/>
                <a:cs typeface="+mn-cs"/>
              </a:rPr>
              <a:t>Script</a:t>
            </a:r>
          </a:p>
          <a:p>
            <a:r>
              <a:rPr lang="en-IN" sz="1200" b="0" i="0" kern="1200" dirty="0" smtClean="0">
                <a:solidFill>
                  <a:schemeClr val="tx1"/>
                </a:solidFill>
                <a:effectLst/>
                <a:latin typeface="+mn-lt"/>
                <a:ea typeface="+mn-ea"/>
                <a:cs typeface="+mn-cs"/>
              </a:rPr>
              <a:t>Java</a:t>
            </a:r>
          </a:p>
          <a:p>
            <a:r>
              <a:rPr lang="en-IN" sz="1200" b="0" i="0" kern="1200" dirty="0" smtClean="0">
                <a:solidFill>
                  <a:schemeClr val="tx1"/>
                </a:solidFill>
                <a:effectLst/>
                <a:latin typeface="+mn-lt"/>
                <a:ea typeface="+mn-ea"/>
                <a:cs typeface="+mn-cs"/>
              </a:rPr>
              <a:t>C++.</a:t>
            </a:r>
          </a:p>
          <a:p>
            <a:r>
              <a:rPr lang="en-IN" sz="1200" b="0" i="0" kern="1200" dirty="0" smtClean="0">
                <a:solidFill>
                  <a:schemeClr val="tx1"/>
                </a:solidFill>
                <a:effectLst/>
                <a:latin typeface="+mn-lt"/>
                <a:ea typeface="+mn-ea"/>
                <a:cs typeface="+mn-cs"/>
              </a:rPr>
              <a:t>Net</a:t>
            </a:r>
          </a:p>
          <a:p>
            <a:r>
              <a:rPr lang="en-IN" sz="1200" b="0" i="0" kern="1200" dirty="0" smtClean="0">
                <a:solidFill>
                  <a:schemeClr val="tx1"/>
                </a:solidFill>
                <a:effectLst/>
                <a:latin typeface="+mn-lt"/>
                <a:ea typeface="+mn-ea"/>
                <a:cs typeface="+mn-cs"/>
              </a:rPr>
              <a:t>Python</a:t>
            </a:r>
          </a:p>
          <a:p>
            <a:r>
              <a:rPr lang="en-IN" sz="1200" b="0" i="0" kern="1200" dirty="0" smtClean="0">
                <a:solidFill>
                  <a:schemeClr val="tx1"/>
                </a:solidFill>
                <a:effectLst/>
                <a:latin typeface="+mn-lt"/>
                <a:ea typeface="+mn-ea"/>
                <a:cs typeface="+mn-cs"/>
              </a:rPr>
              <a:t>Compiler</a:t>
            </a:r>
          </a:p>
          <a:p>
            <a:r>
              <a:rPr lang="en-IN" sz="1200" b="1" i="0" kern="1200" dirty="0" smtClean="0">
                <a:solidFill>
                  <a:schemeClr val="tx1"/>
                </a:solidFill>
                <a:effectLst/>
                <a:latin typeface="+mn-lt"/>
                <a:ea typeface="+mn-ea"/>
                <a:cs typeface="+mn-cs"/>
              </a:rPr>
              <a:t>Results after shuffle operation:</a:t>
            </a:r>
          </a:p>
          <a:p>
            <a:r>
              <a:rPr lang="en-IN" sz="1200" b="0" i="0" kern="1200" dirty="0" err="1" smtClean="0">
                <a:solidFill>
                  <a:schemeClr val="tx1"/>
                </a:solidFill>
                <a:effectLst/>
                <a:latin typeface="+mn-lt"/>
                <a:ea typeface="+mn-ea"/>
                <a:cs typeface="+mn-cs"/>
              </a:rPr>
              <a:t>.net</a:t>
            </a:r>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Java</a:t>
            </a:r>
          </a:p>
          <a:p>
            <a:r>
              <a:rPr lang="en-IN" sz="1200" b="0" i="0" kern="1200" dirty="0" smtClean="0">
                <a:solidFill>
                  <a:schemeClr val="tx1"/>
                </a:solidFill>
                <a:effectLst/>
                <a:latin typeface="+mn-lt"/>
                <a:ea typeface="+mn-ea"/>
                <a:cs typeface="+mn-cs"/>
              </a:rPr>
              <a:t>Python</a:t>
            </a:r>
          </a:p>
          <a:p>
            <a:r>
              <a:rPr lang="en-IN" sz="1200" b="0" i="0" kern="1200" dirty="0" smtClean="0">
                <a:solidFill>
                  <a:schemeClr val="tx1"/>
                </a:solidFill>
                <a:effectLst/>
                <a:latin typeface="+mn-lt"/>
                <a:ea typeface="+mn-ea"/>
                <a:cs typeface="+mn-cs"/>
              </a:rPr>
              <a:t>C</a:t>
            </a:r>
          </a:p>
          <a:p>
            <a:r>
              <a:rPr lang="en-IN" sz="1200" b="0" i="0" kern="1200" dirty="0" smtClean="0">
                <a:solidFill>
                  <a:schemeClr val="tx1"/>
                </a:solidFill>
                <a:effectLst/>
                <a:latin typeface="+mn-lt"/>
                <a:ea typeface="+mn-ea"/>
                <a:cs typeface="+mn-cs"/>
              </a:rPr>
              <a:t>C++</a:t>
            </a:r>
          </a:p>
          <a:p>
            <a:r>
              <a:rPr lang="en-IN" sz="1200" b="0" i="0" kern="1200" dirty="0" smtClean="0">
                <a:solidFill>
                  <a:schemeClr val="tx1"/>
                </a:solidFill>
                <a:effectLst/>
                <a:latin typeface="+mn-lt"/>
                <a:ea typeface="+mn-ea"/>
                <a:cs typeface="+mn-cs"/>
              </a:rPr>
              <a:t>Script</a:t>
            </a:r>
          </a:p>
          <a:p>
            <a:r>
              <a:rPr lang="en-IN" sz="1200" b="0" i="0" kern="1200" dirty="0" smtClean="0">
                <a:solidFill>
                  <a:schemeClr val="tx1"/>
                </a:solidFill>
                <a:effectLst/>
                <a:latin typeface="+mn-lt"/>
                <a:ea typeface="+mn-ea"/>
                <a:cs typeface="+mn-cs"/>
              </a:rPr>
              <a:t>Compiler</a:t>
            </a:r>
            <a:r>
              <a:rPr lang="en-IN" sz="1200" b="0" i="0" kern="1200" dirty="0" smtClean="0">
                <a:solidFill>
                  <a:schemeClr val="tx1"/>
                </a:solidFill>
                <a:effectLst/>
                <a:latin typeface="+mn-lt"/>
                <a:ea typeface="+mn-ea"/>
                <a:cs typeface="+mn-cs"/>
              </a:rPr>
              <a:t>                                                                                                                                                                                                                                                                                                                                                                                                                    </a:t>
            </a:r>
            <a:r>
              <a:rPr lang="en-IN" sz="1200" b="1" i="0" kern="1200" dirty="0" smtClean="0">
                <a:solidFill>
                  <a:schemeClr val="tx1"/>
                </a:solidFill>
                <a:effectLst/>
                <a:latin typeface="Courier New" pitchFamily="49" charset="0"/>
                <a:ea typeface="+mn-ea"/>
                <a:cs typeface="Courier New" pitchFamily="49" charset="0"/>
              </a:rPr>
              <a:t>Explanation</a:t>
            </a:r>
            <a:r>
              <a:rPr lang="en-IN" sz="1200" b="1" i="0" kern="1200" dirty="0" smtClean="0">
                <a:solidFill>
                  <a:schemeClr val="tx1"/>
                </a:solidFill>
                <a:effectLst/>
                <a:latin typeface="Courier New" pitchFamily="49" charset="0"/>
                <a:ea typeface="+mn-ea"/>
                <a:cs typeface="Courier New" pitchFamily="49" charset="0"/>
              </a:rPr>
              <a:t>:</a:t>
            </a:r>
            <a:r>
              <a:rPr lang="en-IN" sz="1200" b="0" i="0" kern="1200" dirty="0" smtClean="0">
                <a:solidFill>
                  <a:schemeClr val="tx1"/>
                </a:solidFill>
                <a:effectLst/>
                <a:latin typeface="Courier New" pitchFamily="49" charset="0"/>
                <a:ea typeface="+mn-ea"/>
                <a:cs typeface="Courier New" pitchFamily="49" charset="0"/>
              </a:rPr>
              <a:t> </a:t>
            </a:r>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First</a:t>
            </a:r>
            <a:r>
              <a:rPr lang="en-IN" sz="1200" b="0" i="0" kern="1200" baseline="0" dirty="0" smtClean="0">
                <a:solidFill>
                  <a:schemeClr val="tx1"/>
                </a:solidFill>
                <a:effectLst/>
                <a:latin typeface="+mn-lt"/>
                <a:ea typeface="+mn-ea"/>
                <a:cs typeface="+mn-cs"/>
              </a:rPr>
              <a:t> create an empty Arraylist then add all elements.</a:t>
            </a:r>
            <a:r>
              <a:rPr lang="en-IN" sz="1200" b="0" i="0" kern="1200" dirty="0" smtClean="0">
                <a:solidFill>
                  <a:schemeClr val="tx1"/>
                </a:solidFill>
                <a:effectLst/>
                <a:latin typeface="+mn-lt"/>
                <a:ea typeface="+mn-ea"/>
                <a:cs typeface="+mn-cs"/>
              </a:rPr>
              <a:t> By calling </a:t>
            </a:r>
            <a:r>
              <a:rPr lang="en-IN" sz="1200" b="1" i="0" kern="1200" dirty="0" err="1" smtClean="0">
                <a:solidFill>
                  <a:schemeClr val="tx1"/>
                </a:solidFill>
                <a:effectLst/>
                <a:latin typeface="+mn-lt"/>
                <a:ea typeface="+mn-ea"/>
                <a:cs typeface="+mn-cs"/>
              </a:rPr>
              <a:t>Collections.shuffle</a:t>
            </a:r>
            <a:r>
              <a:rPr lang="en-IN" sz="1200" b="1" i="0" kern="120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method you can shuffle the content of the ArrayList. </a:t>
            </a:r>
            <a:r>
              <a:rPr lang="en-IN" sz="1200" b="0" i="0" kern="1200" dirty="0" err="1" smtClean="0">
                <a:solidFill>
                  <a:schemeClr val="tx1"/>
                </a:solidFill>
                <a:effectLst/>
                <a:latin typeface="+mn-lt"/>
                <a:ea typeface="+mn-ea"/>
                <a:cs typeface="+mn-cs"/>
              </a:rPr>
              <a:t>Everytime</a:t>
            </a:r>
            <a:r>
              <a:rPr lang="en-IN" sz="1200" b="0" i="0" kern="1200" dirty="0" smtClean="0">
                <a:solidFill>
                  <a:schemeClr val="tx1"/>
                </a:solidFill>
                <a:effectLst/>
                <a:latin typeface="+mn-lt"/>
                <a:ea typeface="+mn-ea"/>
                <a:cs typeface="+mn-cs"/>
              </a:rPr>
              <a:t> you call </a:t>
            </a:r>
            <a:r>
              <a:rPr lang="en-IN" sz="1200" b="1" i="0" kern="1200" dirty="0" smtClean="0">
                <a:solidFill>
                  <a:schemeClr val="tx1"/>
                </a:solidFill>
                <a:effectLst/>
                <a:latin typeface="+mn-lt"/>
                <a:ea typeface="+mn-ea"/>
                <a:cs typeface="+mn-cs"/>
              </a:rPr>
              <a:t>shuffle() </a:t>
            </a:r>
            <a:r>
              <a:rPr lang="en-IN" sz="1200" b="0" i="0" kern="1200" dirty="0" smtClean="0">
                <a:solidFill>
                  <a:schemeClr val="tx1"/>
                </a:solidFill>
                <a:effectLst/>
                <a:latin typeface="+mn-lt"/>
                <a:ea typeface="+mn-ea"/>
                <a:cs typeface="+mn-cs"/>
              </a:rPr>
              <a:t>method, it generates different order of output.</a:t>
            </a:r>
            <a:endParaRPr lang="en-US" b="1" dirty="0" smtClean="0">
              <a:latin typeface="Courier New" pitchFamily="49" charset="0"/>
              <a:cs typeface="Courier New" pitchFamily="49" charset="0"/>
            </a:endParaRPr>
          </a:p>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12</a:t>
            </a:fld>
            <a:endParaRPr lang="en-US"/>
          </a:p>
        </p:txBody>
      </p:sp>
    </p:spTree>
    <p:extLst>
      <p:ext uri="{BB962C8B-B14F-4D97-AF65-F5344CB8AC3E}">
        <p14:creationId xmlns="" xmlns:p14="http://schemas.microsoft.com/office/powerpoint/2010/main" val="167753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Courier New" pitchFamily="49" charset="0"/>
                <a:cs typeface="Courier New" pitchFamily="49" charset="0"/>
              </a:rPr>
              <a:t>Output:</a:t>
            </a:r>
          </a:p>
          <a:p>
            <a:r>
              <a:rPr lang="en-IN" sz="1200" b="0" i="0" kern="1200" dirty="0" smtClean="0">
                <a:solidFill>
                  <a:schemeClr val="tx1"/>
                </a:solidFill>
                <a:effectLst/>
                <a:latin typeface="+mn-lt"/>
                <a:ea typeface="+mn-ea"/>
                <a:cs typeface="+mn-cs"/>
              </a:rPr>
              <a:t>Does ArrayList contains all list elements</a:t>
            </a:r>
            <a:r>
              <a:rPr lang="en-IN" sz="1200" b="0" i="0" kern="1200" baseline="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 </a:t>
            </a:r>
            <a:r>
              <a:rPr lang="en-IN" sz="1200" b="1" i="0" kern="1200" dirty="0" smtClean="0">
                <a:solidFill>
                  <a:schemeClr val="tx1"/>
                </a:solidFill>
                <a:effectLst/>
                <a:latin typeface="+mn-lt"/>
                <a:ea typeface="+mn-ea"/>
                <a:cs typeface="+mn-cs"/>
              </a:rPr>
              <a:t>true</a:t>
            </a:r>
            <a:r>
              <a:rPr lang="en-IN" sz="1200" b="0" i="0" kern="1200" dirty="0" smtClean="0">
                <a:solidFill>
                  <a:schemeClr val="tx1"/>
                </a:solidFill>
                <a:effectLst/>
                <a:latin typeface="+mn-lt"/>
                <a:ea typeface="+mn-ea"/>
                <a:cs typeface="+mn-cs"/>
              </a:rPr>
              <a:t>                                                                     </a:t>
            </a:r>
          </a:p>
          <a:p>
            <a:r>
              <a:rPr lang="en-IN" sz="1200" b="0" i="0" kern="1200" dirty="0" smtClean="0">
                <a:solidFill>
                  <a:schemeClr val="tx1"/>
                </a:solidFill>
                <a:effectLst/>
                <a:latin typeface="+mn-lt"/>
                <a:ea typeface="+mn-ea"/>
                <a:cs typeface="+mn-cs"/>
              </a:rPr>
              <a:t>Does ArrayList contains all list elements</a:t>
            </a:r>
            <a:r>
              <a:rPr lang="en-IN" sz="1200" b="0" i="0" kern="1200" baseline="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 </a:t>
            </a:r>
            <a:r>
              <a:rPr lang="en-IN" sz="1200" b="1" i="0" kern="1200" dirty="0" smtClean="0">
                <a:solidFill>
                  <a:schemeClr val="tx1"/>
                </a:solidFill>
                <a:effectLst/>
                <a:latin typeface="+mn-lt"/>
                <a:ea typeface="+mn-ea"/>
                <a:cs typeface="+mn-cs"/>
              </a:rPr>
              <a:t>false  </a:t>
            </a:r>
          </a:p>
          <a:p>
            <a:r>
              <a:rPr lang="en-IN" sz="1200" b="0" i="0" kern="1200" dirty="0" smtClean="0">
                <a:solidFill>
                  <a:schemeClr val="tx1"/>
                </a:solidFill>
                <a:effectLst/>
                <a:latin typeface="+mn-lt"/>
                <a:ea typeface="+mn-ea"/>
                <a:cs typeface="+mn-cs"/>
              </a:rPr>
              <a:t>                                                                                         </a:t>
            </a:r>
          </a:p>
          <a:p>
            <a:r>
              <a:rPr lang="en-IN" sz="1200" b="1" i="0" kern="1200" dirty="0" smtClean="0">
                <a:solidFill>
                  <a:schemeClr val="tx1"/>
                </a:solidFill>
                <a:effectLst/>
                <a:latin typeface="Courier New" pitchFamily="49" charset="0"/>
                <a:ea typeface="+mn-ea"/>
                <a:cs typeface="Courier New" pitchFamily="49" charset="0"/>
              </a:rPr>
              <a:t>Explanation:</a:t>
            </a:r>
            <a:r>
              <a:rPr lang="en-IN" sz="1200" b="0" i="0" kern="1200" dirty="0" smtClean="0">
                <a:solidFill>
                  <a:schemeClr val="tx1"/>
                </a:solidFill>
                <a:effectLst/>
                <a:latin typeface="Courier New" pitchFamily="49" charset="0"/>
                <a:ea typeface="+mn-ea"/>
                <a:cs typeface="Courier New" pitchFamily="49" charset="0"/>
              </a:rPr>
              <a:t> </a:t>
            </a:r>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First</a:t>
            </a:r>
            <a:r>
              <a:rPr lang="en-IN" sz="1200" b="0" i="0" kern="1200" baseline="0" dirty="0" smtClean="0">
                <a:solidFill>
                  <a:schemeClr val="tx1"/>
                </a:solidFill>
                <a:effectLst/>
                <a:latin typeface="+mn-lt"/>
                <a:ea typeface="+mn-ea"/>
                <a:cs typeface="+mn-cs"/>
              </a:rPr>
              <a:t> create an empty Arraylist then add all elements</a:t>
            </a:r>
            <a:r>
              <a:rPr lang="en-IN" sz="1200" b="0" i="0" kern="1200" dirty="0" smtClean="0">
                <a:solidFill>
                  <a:schemeClr val="tx1"/>
                </a:solidFill>
                <a:effectLst/>
                <a:latin typeface="+mn-lt"/>
                <a:ea typeface="+mn-ea"/>
                <a:cs typeface="+mn-cs"/>
              </a:rPr>
              <a:t>. Next</a:t>
            </a:r>
            <a:r>
              <a:rPr lang="en-IN" sz="1200" b="0" i="0" kern="1200" baseline="0" dirty="0" smtClean="0">
                <a:solidFill>
                  <a:schemeClr val="tx1"/>
                </a:solidFill>
                <a:effectLst/>
                <a:latin typeface="+mn-lt"/>
                <a:ea typeface="+mn-ea"/>
                <a:cs typeface="+mn-cs"/>
              </a:rPr>
              <a:t> print the originallist. One element find the list using </a:t>
            </a:r>
            <a:r>
              <a:rPr lang="en-IN" sz="1200" b="1" i="0" kern="1200" baseline="0" dirty="0" smtClean="0">
                <a:solidFill>
                  <a:schemeClr val="tx1"/>
                </a:solidFill>
                <a:effectLst/>
                <a:latin typeface="+mn-lt"/>
                <a:ea typeface="+mn-ea"/>
                <a:cs typeface="+mn-cs"/>
              </a:rPr>
              <a:t>containsAll()</a:t>
            </a:r>
            <a:r>
              <a:rPr lang="en-IN" sz="1200" b="0" i="0" kern="1200" baseline="0" dirty="0" smtClean="0">
                <a:solidFill>
                  <a:schemeClr val="tx1"/>
                </a:solidFill>
                <a:effectLst/>
                <a:latin typeface="+mn-lt"/>
                <a:ea typeface="+mn-ea"/>
                <a:cs typeface="+mn-cs"/>
              </a:rPr>
              <a:t> method. suppose the element in the list print output is </a:t>
            </a:r>
            <a:r>
              <a:rPr lang="en-IN" sz="1200" b="1" i="0" kern="1200" baseline="0" dirty="0" smtClean="0">
                <a:solidFill>
                  <a:schemeClr val="tx1"/>
                </a:solidFill>
                <a:effectLst/>
                <a:latin typeface="+mn-lt"/>
                <a:ea typeface="+mn-ea"/>
                <a:cs typeface="+mn-cs"/>
              </a:rPr>
              <a:t>true</a:t>
            </a:r>
            <a:r>
              <a:rPr lang="en-IN" sz="1200" b="0" i="0" kern="1200" baseline="0" dirty="0" smtClean="0">
                <a:solidFill>
                  <a:schemeClr val="tx1"/>
                </a:solidFill>
                <a:effectLst/>
                <a:latin typeface="+mn-lt"/>
                <a:ea typeface="+mn-ea"/>
                <a:cs typeface="+mn-cs"/>
              </a:rPr>
              <a:t> or the element not in the list print output is </a:t>
            </a:r>
            <a:r>
              <a:rPr lang="en-IN" sz="1200" b="1" i="0" kern="1200" baseline="0" dirty="0" smtClean="0">
                <a:solidFill>
                  <a:schemeClr val="tx1"/>
                </a:solidFill>
                <a:effectLst/>
                <a:latin typeface="+mn-lt"/>
                <a:ea typeface="+mn-ea"/>
                <a:cs typeface="+mn-cs"/>
              </a:rPr>
              <a:t>false</a:t>
            </a:r>
            <a:r>
              <a:rPr lang="en-IN" sz="1200" b="0" i="0" kern="1200" baseline="0" dirty="0" smtClean="0">
                <a:solidFill>
                  <a:schemeClr val="tx1"/>
                </a:solidFill>
                <a:effectLst/>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13</a:t>
            </a:fld>
            <a:endParaRPr lang="en-US"/>
          </a:p>
        </p:txBody>
      </p:sp>
    </p:spTree>
    <p:extLst>
      <p:ext uri="{BB962C8B-B14F-4D97-AF65-F5344CB8AC3E}">
        <p14:creationId xmlns="" xmlns:p14="http://schemas.microsoft.com/office/powerpoint/2010/main" val="1923482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Courier New" pitchFamily="49" charset="0"/>
                <a:cs typeface="Courier New" pitchFamily="49" charset="0"/>
              </a:rPr>
              <a:t>Output:</a:t>
            </a:r>
          </a:p>
          <a:p>
            <a:r>
              <a:rPr lang="en-US" sz="1200" b="1" i="0" kern="1200" dirty="0" smtClean="0">
                <a:solidFill>
                  <a:schemeClr val="tx1"/>
                </a:solidFill>
                <a:effectLst/>
                <a:latin typeface="+mn-lt"/>
                <a:ea typeface="+mn-ea"/>
                <a:cs typeface="+mn-cs"/>
              </a:rPr>
              <a:t>Actual ArrayList:</a:t>
            </a:r>
            <a:r>
              <a:rPr lang="en-US" sz="1200" b="0" i="0" kern="1200" dirty="0" smtClean="0">
                <a:solidFill>
                  <a:schemeClr val="tx1"/>
                </a:solidFill>
                <a:effectLst/>
                <a:latin typeface="+mn-lt"/>
                <a:ea typeface="+mn-ea"/>
                <a:cs typeface="+mn-cs"/>
              </a:rPr>
              <a:t>[1, 2, 3, Random, click]</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Sub List: </a:t>
            </a:r>
            <a:r>
              <a:rPr lang="en-US" sz="1200" b="0" i="0" kern="1200" dirty="0" smtClean="0">
                <a:solidFill>
                  <a:schemeClr val="tx1"/>
                </a:solidFill>
                <a:effectLst/>
                <a:latin typeface="+mn-lt"/>
                <a:ea typeface="+mn-ea"/>
                <a:cs typeface="+mn-cs"/>
              </a:rPr>
              <a:t>[1, 2, 3, Random]</a:t>
            </a:r>
            <a:r>
              <a:rPr lang="en-IN" sz="1200" b="0" i="0" kern="1200" dirty="0" smtClean="0">
                <a:solidFill>
                  <a:schemeClr val="tx1"/>
                </a:solidFill>
                <a:effectLst/>
                <a:latin typeface="+mn-lt"/>
                <a:ea typeface="+mn-ea"/>
                <a:cs typeface="+mn-cs"/>
              </a:rPr>
              <a:t>    </a:t>
            </a:r>
          </a:p>
          <a:p>
            <a:r>
              <a:rPr lang="en-IN" sz="1200" b="1" i="0" kern="1200" dirty="0" smtClean="0">
                <a:solidFill>
                  <a:schemeClr val="tx1"/>
                </a:solidFill>
                <a:effectLst/>
                <a:latin typeface="+mn-lt"/>
                <a:ea typeface="+mn-ea"/>
                <a:cs typeface="+mn-cs"/>
              </a:rPr>
              <a:t>  </a:t>
            </a:r>
          </a:p>
          <a:p>
            <a:r>
              <a:rPr lang="en-IN" sz="1200" b="0" i="0" kern="1200" dirty="0" smtClean="0">
                <a:solidFill>
                  <a:schemeClr val="tx1"/>
                </a:solidFill>
                <a:effectLst/>
                <a:latin typeface="+mn-lt"/>
                <a:ea typeface="+mn-ea"/>
                <a:cs typeface="+mn-cs"/>
              </a:rPr>
              <a:t>                                                                                         </a:t>
            </a:r>
          </a:p>
          <a:p>
            <a:r>
              <a:rPr lang="en-IN" sz="1200" b="1" i="0" kern="1200" dirty="0" smtClean="0">
                <a:solidFill>
                  <a:schemeClr val="tx1"/>
                </a:solidFill>
                <a:effectLst/>
                <a:latin typeface="Courier New" pitchFamily="49" charset="0"/>
                <a:ea typeface="+mn-ea"/>
                <a:cs typeface="Courier New" pitchFamily="49" charset="0"/>
              </a:rPr>
              <a:t>Explanation:</a:t>
            </a:r>
            <a:r>
              <a:rPr lang="en-IN" sz="1200" b="0" i="0" kern="1200" dirty="0" smtClean="0">
                <a:solidFill>
                  <a:schemeClr val="tx1"/>
                </a:solidFill>
                <a:effectLst/>
                <a:latin typeface="Courier New" pitchFamily="49" charset="0"/>
                <a:ea typeface="+mn-ea"/>
                <a:cs typeface="Courier New" pitchFamily="49" charset="0"/>
              </a:rPr>
              <a:t> </a:t>
            </a:r>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First</a:t>
            </a:r>
            <a:r>
              <a:rPr lang="en-IN" sz="1200" b="0" i="0" kern="1200" baseline="0" dirty="0" smtClean="0">
                <a:solidFill>
                  <a:schemeClr val="tx1"/>
                </a:solidFill>
                <a:effectLst/>
                <a:latin typeface="+mn-lt"/>
                <a:ea typeface="+mn-ea"/>
                <a:cs typeface="+mn-cs"/>
              </a:rPr>
              <a:t> create an empty Arraylist then add all elements</a:t>
            </a:r>
            <a:r>
              <a:rPr lang="en-IN" sz="1200" b="0" i="0" kern="1200" dirty="0" smtClean="0">
                <a:solidFill>
                  <a:schemeClr val="tx1"/>
                </a:solidFill>
                <a:effectLst/>
                <a:latin typeface="+mn-lt"/>
                <a:ea typeface="+mn-ea"/>
                <a:cs typeface="+mn-cs"/>
              </a:rPr>
              <a:t>. </a:t>
            </a:r>
            <a:r>
              <a:rPr lang="en-IN" sz="1200" b="0" i="0" kern="1200" baseline="0" dirty="0" smtClean="0">
                <a:solidFill>
                  <a:schemeClr val="tx1"/>
                </a:solidFill>
                <a:effectLst/>
                <a:latin typeface="+mn-lt"/>
                <a:ea typeface="+mn-ea"/>
                <a:cs typeface="+mn-cs"/>
              </a:rPr>
              <a:t>Print the original Arraylist.Next create a empty sublist and using </a:t>
            </a:r>
            <a:r>
              <a:rPr lang="en-IN" sz="1200" b="1" i="0" kern="1200" baseline="0" dirty="0" smtClean="0">
                <a:solidFill>
                  <a:schemeClr val="tx1"/>
                </a:solidFill>
                <a:effectLst/>
                <a:latin typeface="+mn-lt"/>
                <a:ea typeface="+mn-ea"/>
                <a:cs typeface="+mn-cs"/>
              </a:rPr>
              <a:t>subList(starting index no, ending intex no) </a:t>
            </a:r>
            <a:r>
              <a:rPr lang="en-IN" sz="1200" b="0" i="0" kern="1200" baseline="0" dirty="0" smtClean="0">
                <a:solidFill>
                  <a:schemeClr val="tx1"/>
                </a:solidFill>
                <a:effectLst/>
                <a:latin typeface="+mn-lt"/>
                <a:ea typeface="+mn-ea"/>
                <a:cs typeface="+mn-cs"/>
              </a:rPr>
              <a:t>method. And print the sublist. Starting element is intex no to ending is index no</a:t>
            </a:r>
            <a:r>
              <a:rPr lang="en-IN" sz="1200" b="1" i="0" kern="1200" baseline="0" dirty="0" smtClean="0">
                <a:solidFill>
                  <a:schemeClr val="tx1"/>
                </a:solidFill>
                <a:effectLst/>
                <a:latin typeface="+mn-lt"/>
                <a:ea typeface="+mn-ea"/>
                <a:cs typeface="+mn-cs"/>
              </a:rPr>
              <a:t>(&lt;index no).</a:t>
            </a:r>
            <a:endParaRPr lang="en-IN"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For example </a:t>
            </a:r>
            <a:r>
              <a:rPr lang="en-US" sz="1200" b="1" i="0" kern="1200" baseline="0" dirty="0" smtClean="0">
                <a:solidFill>
                  <a:schemeClr val="tx1"/>
                </a:solidFill>
                <a:effectLst/>
                <a:latin typeface="+mn-lt"/>
                <a:ea typeface="+mn-ea"/>
                <a:cs typeface="+mn-cs"/>
              </a:rPr>
              <a:t>sublist(0,4)</a:t>
            </a:r>
          </a:p>
          <a:p>
            <a:r>
              <a:rPr lang="en-US" sz="1200" b="0" i="0" kern="1200" baseline="0" dirty="0" smtClean="0">
                <a:solidFill>
                  <a:schemeClr val="tx1"/>
                </a:solidFill>
                <a:effectLst/>
                <a:latin typeface="+mn-lt"/>
                <a:ea typeface="+mn-ea"/>
                <a:cs typeface="+mn-cs"/>
              </a:rPr>
              <a:t>Print the values </a:t>
            </a:r>
            <a:r>
              <a:rPr lang="en-US" sz="1200" b="1" i="0" kern="1200" baseline="0" dirty="0" smtClean="0">
                <a:solidFill>
                  <a:schemeClr val="tx1"/>
                </a:solidFill>
                <a:effectLst/>
                <a:latin typeface="+mn-lt"/>
                <a:ea typeface="+mn-ea"/>
                <a:cs typeface="+mn-cs"/>
              </a:rPr>
              <a:t>0,1,2,3</a:t>
            </a:r>
            <a:endParaRPr lang="en-US" b="1" dirty="0" smtClean="0">
              <a:latin typeface="Courier New" pitchFamily="49" charset="0"/>
              <a:cs typeface="Courier New" pitchFamily="49" charset="0"/>
            </a:endParaRPr>
          </a:p>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14</a:t>
            </a:fld>
            <a:endParaRPr lang="en-US"/>
          </a:p>
        </p:txBody>
      </p:sp>
    </p:spTree>
    <p:extLst>
      <p:ext uri="{BB962C8B-B14F-4D97-AF65-F5344CB8AC3E}">
        <p14:creationId xmlns="" xmlns:p14="http://schemas.microsoft.com/office/powerpoint/2010/main" val="2584661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Courier New" pitchFamily="49" charset="0"/>
                <a:cs typeface="Courier New" pitchFamily="49" charset="0"/>
              </a:rPr>
              <a:t>Output</a:t>
            </a:r>
            <a:r>
              <a:rPr lang="en-US" b="1" dirty="0" smtClean="0">
                <a:latin typeface="Courier New" pitchFamily="49" charset="0"/>
                <a:cs typeface="Courier New" pitchFamily="49" charset="0"/>
              </a:rPr>
              <a:t>:</a:t>
            </a:r>
            <a:endParaRPr lang="en-I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[Red, Green, Orange, White, Black]</a:t>
            </a:r>
          </a:p>
          <a:p>
            <a:r>
              <a:rPr lang="en-US" sz="1200" b="0" i="0" kern="1200" dirty="0" smtClean="0">
                <a:solidFill>
                  <a:schemeClr val="tx1"/>
                </a:solidFill>
                <a:effectLst/>
                <a:latin typeface="+mn-lt"/>
                <a:ea typeface="+mn-ea"/>
                <a:cs typeface="+mn-cs"/>
              </a:rPr>
              <a:t>First element: Red</a:t>
            </a:r>
          </a:p>
          <a:p>
            <a:r>
              <a:rPr lang="en-US" sz="1200" b="0" i="0" kern="1200" dirty="0" smtClean="0">
                <a:solidFill>
                  <a:schemeClr val="tx1"/>
                </a:solidFill>
                <a:effectLst/>
                <a:latin typeface="+mn-lt"/>
                <a:ea typeface="+mn-ea"/>
                <a:cs typeface="+mn-cs"/>
              </a:rPr>
              <a:t>Third element: Orange</a:t>
            </a:r>
            <a:r>
              <a:rPr lang="en-IN" sz="1200" b="0" i="0" kern="1200" dirty="0" smtClean="0">
                <a:solidFill>
                  <a:schemeClr val="tx1"/>
                </a:solidFill>
                <a:effectLst/>
                <a:latin typeface="+mn-lt"/>
                <a:ea typeface="+mn-ea"/>
                <a:cs typeface="+mn-cs"/>
              </a:rPr>
              <a:t>                                                                </a:t>
            </a:r>
          </a:p>
          <a:p>
            <a:endParaRPr lang="en-IN" sz="1200" b="1" i="0" kern="1200" dirty="0" smtClean="0">
              <a:solidFill>
                <a:schemeClr val="tx1"/>
              </a:solidFill>
              <a:effectLst/>
              <a:latin typeface="Courier New" pitchFamily="49" charset="0"/>
              <a:ea typeface="+mn-ea"/>
              <a:cs typeface="Courier New" pitchFamily="49" charset="0"/>
            </a:endParaRPr>
          </a:p>
          <a:p>
            <a:r>
              <a:rPr lang="en-IN" sz="1200" b="1" i="0" kern="1200" dirty="0" smtClean="0">
                <a:solidFill>
                  <a:schemeClr val="tx1"/>
                </a:solidFill>
                <a:effectLst/>
                <a:latin typeface="Courier New" pitchFamily="49" charset="0"/>
                <a:ea typeface="+mn-ea"/>
                <a:cs typeface="Courier New" pitchFamily="49" charset="0"/>
              </a:rPr>
              <a:t>Explanation</a:t>
            </a:r>
            <a:r>
              <a:rPr lang="en-IN" sz="1200" b="1" i="0" kern="1200" dirty="0" smtClean="0">
                <a:solidFill>
                  <a:schemeClr val="tx1"/>
                </a:solidFill>
                <a:effectLst/>
                <a:latin typeface="Courier New" pitchFamily="49" charset="0"/>
                <a:ea typeface="+mn-ea"/>
                <a:cs typeface="Courier New" pitchFamily="49" charset="0"/>
              </a:rPr>
              <a:t>:</a:t>
            </a:r>
            <a:r>
              <a:rPr lang="en-IN" sz="1200" b="0" i="0" kern="1200" dirty="0" smtClean="0">
                <a:solidFill>
                  <a:schemeClr val="tx1"/>
                </a:solidFill>
                <a:effectLst/>
                <a:latin typeface="Courier New" pitchFamily="49" charset="0"/>
                <a:ea typeface="+mn-ea"/>
                <a:cs typeface="Courier New" pitchFamily="49" charset="0"/>
              </a:rPr>
              <a:t> </a:t>
            </a:r>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First</a:t>
            </a:r>
            <a:r>
              <a:rPr lang="en-IN" sz="1200" b="0" i="0" kern="1200" baseline="0" dirty="0" smtClean="0">
                <a:solidFill>
                  <a:schemeClr val="tx1"/>
                </a:solidFill>
                <a:effectLst/>
                <a:latin typeface="+mn-lt"/>
                <a:ea typeface="+mn-ea"/>
                <a:cs typeface="+mn-cs"/>
              </a:rPr>
              <a:t> create an empty Arraylist then add all elements</a:t>
            </a:r>
            <a:r>
              <a:rPr lang="en-IN" sz="1200" b="0" i="0" kern="1200" dirty="0" smtClean="0">
                <a:solidFill>
                  <a:schemeClr val="tx1"/>
                </a:solidFill>
                <a:effectLst/>
                <a:latin typeface="+mn-lt"/>
                <a:ea typeface="+mn-ea"/>
                <a:cs typeface="+mn-cs"/>
              </a:rPr>
              <a:t>. </a:t>
            </a:r>
            <a:r>
              <a:rPr lang="en-IN" sz="1200" b="0" i="0" kern="1200" baseline="0" dirty="0" smtClean="0">
                <a:solidFill>
                  <a:schemeClr val="tx1"/>
                </a:solidFill>
                <a:effectLst/>
                <a:latin typeface="+mn-lt"/>
                <a:ea typeface="+mn-ea"/>
                <a:cs typeface="+mn-cs"/>
              </a:rPr>
              <a:t>Print the original Arraylist.Next get any one element using method is </a:t>
            </a:r>
            <a:r>
              <a:rPr lang="en-IN" sz="1200" b="1" i="0" kern="1200" baseline="0" dirty="0" smtClean="0">
                <a:solidFill>
                  <a:schemeClr val="tx1"/>
                </a:solidFill>
                <a:effectLst/>
                <a:latin typeface="+mn-lt"/>
                <a:ea typeface="+mn-ea"/>
                <a:cs typeface="+mn-cs"/>
              </a:rPr>
              <a:t>get()</a:t>
            </a:r>
            <a:r>
              <a:rPr lang="en-IN" sz="1200" b="0" i="0" kern="1200" baseline="0" dirty="0" smtClean="0">
                <a:solidFill>
                  <a:schemeClr val="tx1"/>
                </a:solidFill>
                <a:effectLst/>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15</a:t>
            </a:fld>
            <a:endParaRPr lang="en-US"/>
          </a:p>
        </p:txBody>
      </p:sp>
    </p:spTree>
    <p:extLst>
      <p:ext uri="{BB962C8B-B14F-4D97-AF65-F5344CB8AC3E}">
        <p14:creationId xmlns="" xmlns:p14="http://schemas.microsoft.com/office/powerpoint/2010/main" val="3803767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16</a:t>
            </a:fld>
            <a:endParaRPr lang="en-US"/>
          </a:p>
        </p:txBody>
      </p:sp>
    </p:spTree>
    <p:extLst>
      <p:ext uri="{BB962C8B-B14F-4D97-AF65-F5344CB8AC3E}">
        <p14:creationId xmlns="" xmlns:p14="http://schemas.microsoft.com/office/powerpoint/2010/main" val="3803767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Courier New" pitchFamily="49" charset="0"/>
                <a:cs typeface="Courier New" pitchFamily="49" charset="0"/>
              </a:rPr>
              <a:t>Output</a:t>
            </a:r>
            <a:r>
              <a:rPr lang="en-US" b="1" dirty="0" smtClean="0">
                <a:latin typeface="Courier New" pitchFamily="49" charset="0"/>
                <a:cs typeface="Courier New" pitchFamily="49" charset="0"/>
              </a:rPr>
              <a:t>:</a:t>
            </a:r>
          </a:p>
          <a:p>
            <a:r>
              <a:rPr lang="en-IN" sz="1200" b="1"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Does list array contain "Bob" : </a:t>
            </a:r>
            <a:r>
              <a:rPr lang="en-US" sz="1200" b="0" i="0" kern="1200" dirty="0" smtClean="0">
                <a:solidFill>
                  <a:schemeClr val="tx1"/>
                </a:solidFill>
                <a:effectLst/>
                <a:latin typeface="+mn-lt"/>
                <a:ea typeface="+mn-ea"/>
                <a:cs typeface="+mn-cs"/>
              </a:rPr>
              <a:t>true</a:t>
            </a:r>
          </a:p>
          <a:p>
            <a:r>
              <a:rPr lang="en-US" sz="1200" b="1" i="0" kern="1200" dirty="0" err="1" smtClean="0">
                <a:solidFill>
                  <a:schemeClr val="tx1"/>
                </a:solidFill>
                <a:effectLst/>
                <a:latin typeface="+mn-lt"/>
                <a:ea typeface="+mn-ea"/>
                <a:cs typeface="+mn-cs"/>
              </a:rPr>
              <a:t>indexOf</a:t>
            </a:r>
            <a:r>
              <a:rPr lang="en-US" sz="1200" b="1" i="0" kern="1200" dirty="0" smtClean="0">
                <a:solidFill>
                  <a:schemeClr val="tx1"/>
                </a:solidFill>
                <a:effectLst/>
                <a:latin typeface="+mn-lt"/>
                <a:ea typeface="+mn-ea"/>
                <a:cs typeface="+mn-cs"/>
              </a:rPr>
              <a:t> "Steve": </a:t>
            </a:r>
            <a:r>
              <a:rPr lang="en-US" sz="1200" b="0" i="0" kern="1200" dirty="0" smtClean="0">
                <a:solidFill>
                  <a:schemeClr val="tx1"/>
                </a:solidFill>
                <a:effectLst/>
                <a:latin typeface="+mn-lt"/>
                <a:ea typeface="+mn-ea"/>
                <a:cs typeface="+mn-cs"/>
              </a:rPr>
              <a:t>3</a:t>
            </a:r>
          </a:p>
          <a:p>
            <a:r>
              <a:rPr lang="en-US" sz="1200" b="1" i="0" kern="1200" dirty="0" err="1" smtClean="0">
                <a:solidFill>
                  <a:schemeClr val="tx1"/>
                </a:solidFill>
                <a:effectLst/>
                <a:latin typeface="+mn-lt"/>
                <a:ea typeface="+mn-ea"/>
                <a:cs typeface="+mn-cs"/>
              </a:rPr>
              <a:t>indexOf</a:t>
            </a:r>
            <a:r>
              <a:rPr lang="en-US" sz="1200" b="1" i="0" kern="1200" dirty="0" smtClean="0">
                <a:solidFill>
                  <a:schemeClr val="tx1"/>
                </a:solidFill>
                <a:effectLst/>
                <a:latin typeface="+mn-lt"/>
                <a:ea typeface="+mn-ea"/>
                <a:cs typeface="+mn-cs"/>
              </a:rPr>
              <a:t> "Mark": </a:t>
            </a:r>
            <a:r>
              <a:rPr lang="en-US" sz="1200" b="0" i="0" kern="1200" dirty="0" smtClean="0">
                <a:solidFill>
                  <a:schemeClr val="tx1"/>
                </a:solidFill>
                <a:effectLst/>
                <a:latin typeface="+mn-lt"/>
                <a:ea typeface="+mn-ea"/>
                <a:cs typeface="+mn-cs"/>
              </a:rPr>
              <a:t>-1</a:t>
            </a:r>
          </a:p>
          <a:p>
            <a:r>
              <a:rPr lang="en-US" sz="1200" b="1" i="0" kern="1200" dirty="0" err="1" smtClean="0">
                <a:solidFill>
                  <a:schemeClr val="tx1"/>
                </a:solidFill>
                <a:effectLst/>
                <a:latin typeface="+mn-lt"/>
                <a:ea typeface="+mn-ea"/>
                <a:cs typeface="+mn-cs"/>
              </a:rPr>
              <a:t>lastIndexOf</a:t>
            </a:r>
            <a:r>
              <a:rPr lang="en-US" sz="1200" b="1" i="0" kern="1200" dirty="0" smtClean="0">
                <a:solidFill>
                  <a:schemeClr val="tx1"/>
                </a:solidFill>
                <a:effectLst/>
                <a:latin typeface="+mn-lt"/>
                <a:ea typeface="+mn-ea"/>
                <a:cs typeface="+mn-cs"/>
              </a:rPr>
              <a:t> "John" : </a:t>
            </a:r>
            <a:r>
              <a:rPr lang="en-US" sz="1200" b="0" i="0" kern="1200" dirty="0" smtClean="0">
                <a:solidFill>
                  <a:schemeClr val="tx1"/>
                </a:solidFill>
                <a:effectLst/>
                <a:latin typeface="+mn-lt"/>
                <a:ea typeface="+mn-ea"/>
                <a:cs typeface="+mn-cs"/>
              </a:rPr>
              <a:t>4</a:t>
            </a:r>
          </a:p>
          <a:p>
            <a:r>
              <a:rPr lang="en-US" sz="1200" b="1" i="0" kern="1200" dirty="0" err="1" smtClean="0">
                <a:solidFill>
                  <a:schemeClr val="tx1"/>
                </a:solidFill>
                <a:effectLst/>
                <a:latin typeface="+mn-lt"/>
                <a:ea typeface="+mn-ea"/>
                <a:cs typeface="+mn-cs"/>
              </a:rPr>
              <a:t>lastIndexOf</a:t>
            </a:r>
            <a:r>
              <a:rPr lang="en-US" sz="1200" b="1" i="0" kern="1200" dirty="0" smtClean="0">
                <a:solidFill>
                  <a:schemeClr val="tx1"/>
                </a:solidFill>
                <a:effectLst/>
                <a:latin typeface="+mn-lt"/>
                <a:ea typeface="+mn-ea"/>
                <a:cs typeface="+mn-cs"/>
              </a:rPr>
              <a:t> "Bill" : </a:t>
            </a:r>
            <a:r>
              <a:rPr lang="en-US" sz="1200" b="0" i="0" kern="1200" dirty="0" smtClean="0">
                <a:solidFill>
                  <a:schemeClr val="tx1"/>
                </a:solidFill>
                <a:effectLst/>
                <a:latin typeface="+mn-lt"/>
                <a:ea typeface="+mn-ea"/>
                <a:cs typeface="+mn-cs"/>
              </a:rPr>
              <a:t>-1</a:t>
            </a:r>
            <a:r>
              <a:rPr lang="en-IN" sz="1200" b="0" i="0" kern="1200" dirty="0" smtClean="0">
                <a:solidFill>
                  <a:schemeClr val="tx1"/>
                </a:solidFill>
                <a:effectLst/>
                <a:latin typeface="+mn-lt"/>
                <a:ea typeface="+mn-ea"/>
                <a:cs typeface="+mn-cs"/>
              </a:rPr>
              <a:t> </a:t>
            </a:r>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                                                  </a:t>
            </a:r>
          </a:p>
          <a:p>
            <a:r>
              <a:rPr lang="en-IN" sz="1200" b="1" i="0" kern="1200" dirty="0" smtClean="0">
                <a:solidFill>
                  <a:schemeClr val="tx1"/>
                </a:solidFill>
                <a:effectLst/>
                <a:latin typeface="Courier New" pitchFamily="49" charset="0"/>
                <a:ea typeface="+mn-ea"/>
                <a:cs typeface="Courier New" pitchFamily="49" charset="0"/>
              </a:rPr>
              <a:t>Explanation:</a:t>
            </a:r>
            <a:r>
              <a:rPr lang="en-IN" sz="1200" b="0" i="0" kern="1200" dirty="0" smtClean="0">
                <a:solidFill>
                  <a:schemeClr val="tx1"/>
                </a:solidFill>
                <a:effectLst/>
                <a:latin typeface="Courier New" pitchFamily="49" charset="0"/>
                <a:ea typeface="+mn-ea"/>
                <a:cs typeface="Courier New" pitchFamily="49" charset="0"/>
              </a:rPr>
              <a:t> </a:t>
            </a:r>
            <a:endParaRPr lang="en-IN" sz="1200" b="0" i="0" kern="1200" dirty="0" smtClean="0">
              <a:solidFill>
                <a:schemeClr val="tx1"/>
              </a:solidFill>
              <a:effectLst/>
              <a:latin typeface="+mn-lt"/>
              <a:ea typeface="+mn-ea"/>
              <a:cs typeface="+mn-cs"/>
            </a:endParaRPr>
          </a:p>
          <a:p>
            <a:r>
              <a:rPr lang="en-IN" sz="1200" b="1" i="0" kern="1200" dirty="0" smtClean="0">
                <a:solidFill>
                  <a:schemeClr val="tx1"/>
                </a:solidFill>
                <a:effectLst/>
                <a:latin typeface="+mn-lt"/>
                <a:ea typeface="+mn-ea"/>
                <a:cs typeface="+mn-cs"/>
              </a:rPr>
              <a:t>contains()     -</a:t>
            </a:r>
            <a:r>
              <a:rPr lang="en-IN" sz="1200" b="0" i="0" kern="1200" dirty="0" smtClean="0">
                <a:solidFill>
                  <a:schemeClr val="tx1"/>
                </a:solidFill>
                <a:effectLst/>
                <a:latin typeface="+mn-lt"/>
                <a:ea typeface="+mn-ea"/>
                <a:cs typeface="+mn-cs"/>
              </a:rPr>
              <a:t>Check if an ArrayList contains a given element. </a:t>
            </a:r>
          </a:p>
          <a:p>
            <a:r>
              <a:rPr lang="en-IN" sz="1200" b="1" i="0" kern="1200" dirty="0" smtClean="0">
                <a:solidFill>
                  <a:schemeClr val="tx1"/>
                </a:solidFill>
                <a:effectLst/>
                <a:latin typeface="+mn-lt"/>
                <a:ea typeface="+mn-ea"/>
                <a:cs typeface="+mn-cs"/>
              </a:rPr>
              <a:t>indexof()       -</a:t>
            </a:r>
            <a:r>
              <a:rPr lang="en-IN" sz="1200" b="0" i="0" kern="1200" dirty="0" smtClean="0">
                <a:solidFill>
                  <a:schemeClr val="tx1"/>
                </a:solidFill>
                <a:effectLst/>
                <a:latin typeface="+mn-lt"/>
                <a:ea typeface="+mn-ea"/>
                <a:cs typeface="+mn-cs"/>
              </a:rPr>
              <a:t>Find the index of the first occurrence of an element in an ArrayList. </a:t>
            </a:r>
          </a:p>
          <a:p>
            <a:r>
              <a:rPr lang="en-IN" sz="1200" b="1" i="0" kern="1200" dirty="0" smtClean="0">
                <a:solidFill>
                  <a:schemeClr val="tx1"/>
                </a:solidFill>
                <a:effectLst/>
                <a:latin typeface="+mn-lt"/>
                <a:ea typeface="+mn-ea"/>
                <a:cs typeface="+mn-cs"/>
              </a:rPr>
              <a:t>lastIndexof()-</a:t>
            </a:r>
            <a:r>
              <a:rPr lang="en-IN" sz="1200" b="0" i="0" kern="1200" dirty="0" smtClean="0">
                <a:solidFill>
                  <a:schemeClr val="tx1"/>
                </a:solidFill>
                <a:effectLst/>
                <a:latin typeface="+mn-lt"/>
                <a:ea typeface="+mn-ea"/>
                <a:cs typeface="+mn-cs"/>
              </a:rPr>
              <a:t>Find the index of the last occurrence of an element in an ArrayList.</a:t>
            </a:r>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17</a:t>
            </a:fld>
            <a:endParaRPr lang="en-US"/>
          </a:p>
        </p:txBody>
      </p:sp>
    </p:spTree>
    <p:extLst>
      <p:ext uri="{BB962C8B-B14F-4D97-AF65-F5344CB8AC3E}">
        <p14:creationId xmlns="" xmlns:p14="http://schemas.microsoft.com/office/powerpoint/2010/main" val="3803767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18</a:t>
            </a:fld>
            <a:endParaRPr lang="en-US"/>
          </a:p>
        </p:txBody>
      </p:sp>
    </p:spTree>
    <p:extLst>
      <p:ext uri="{BB962C8B-B14F-4D97-AF65-F5344CB8AC3E}">
        <p14:creationId xmlns="" xmlns:p14="http://schemas.microsoft.com/office/powerpoint/2010/main" val="3803767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Courier New" pitchFamily="49" charset="0"/>
                <a:cs typeface="Courier New" pitchFamily="49" charset="0"/>
              </a:rPr>
              <a:t>Output</a:t>
            </a:r>
            <a:r>
              <a:rPr lang="en-US" b="1" dirty="0" smtClean="0">
                <a:latin typeface="Courier New" pitchFamily="49" charset="0"/>
                <a:cs typeface="Courier New" pitchFamily="49" charset="0"/>
              </a:rPr>
              <a:t>:</a:t>
            </a:r>
            <a:endParaRPr lang="en-I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Is the </a:t>
            </a:r>
            <a:r>
              <a:rPr lang="en-US" sz="1200" b="0" i="0" kern="1200" dirty="0" err="1" smtClean="0">
                <a:solidFill>
                  <a:schemeClr val="tx1"/>
                </a:solidFill>
                <a:effectLst/>
                <a:latin typeface="+mn-lt"/>
                <a:ea typeface="+mn-ea"/>
                <a:cs typeface="+mn-cs"/>
              </a:rPr>
              <a:t>topCompanies</a:t>
            </a:r>
            <a:r>
              <a:rPr lang="en-US" sz="1200" b="0" i="0" kern="1200" dirty="0" smtClean="0">
                <a:solidFill>
                  <a:schemeClr val="tx1"/>
                </a:solidFill>
                <a:effectLst/>
                <a:latin typeface="+mn-lt"/>
                <a:ea typeface="+mn-ea"/>
                <a:cs typeface="+mn-cs"/>
              </a:rPr>
              <a:t> list empty : </a:t>
            </a:r>
            <a:r>
              <a:rPr lang="en-US" sz="1200" b="1" i="0" kern="1200" dirty="0" smtClean="0">
                <a:solidFill>
                  <a:schemeClr val="tx1"/>
                </a:solidFill>
                <a:effectLst/>
                <a:latin typeface="+mn-lt"/>
                <a:ea typeface="+mn-ea"/>
                <a:cs typeface="+mn-cs"/>
              </a:rPr>
              <a:t>true</a:t>
            </a:r>
          </a:p>
          <a:p>
            <a:r>
              <a:rPr lang="en-US" sz="1200" b="0" i="0" kern="1200" dirty="0" smtClean="0">
                <a:solidFill>
                  <a:schemeClr val="tx1"/>
                </a:solidFill>
                <a:effectLst/>
                <a:latin typeface="+mn-lt"/>
                <a:ea typeface="+mn-ea"/>
                <a:cs typeface="+mn-cs"/>
              </a:rPr>
              <a:t>Here are the top 6 companies in the world</a:t>
            </a:r>
          </a:p>
          <a:p>
            <a:r>
              <a:rPr lang="en-US" sz="1200" b="1" i="0" kern="1200" dirty="0" smtClean="0">
                <a:solidFill>
                  <a:schemeClr val="tx1"/>
                </a:solidFill>
                <a:effectLst/>
                <a:latin typeface="+mn-lt"/>
                <a:ea typeface="+mn-ea"/>
                <a:cs typeface="+mn-cs"/>
              </a:rPr>
              <a:t>[Google, Face, Apple, Microsoft, Amazon, </a:t>
            </a:r>
            <a:r>
              <a:rPr lang="en-US" sz="1200" b="1" i="0" kern="1200" dirty="0" err="1" smtClean="0">
                <a:solidFill>
                  <a:schemeClr val="tx1"/>
                </a:solidFill>
                <a:effectLst/>
                <a:latin typeface="+mn-lt"/>
                <a:ea typeface="+mn-ea"/>
                <a:cs typeface="+mn-cs"/>
              </a:rPr>
              <a:t>Facebook</a:t>
            </a:r>
            <a:r>
              <a:rPr lang="en-US" sz="1200" b="1"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Best Company:</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GoogleSecond</a:t>
            </a:r>
            <a:r>
              <a:rPr lang="en-US" sz="1200" b="1"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Best Company:</a:t>
            </a:r>
            <a:r>
              <a:rPr lang="en-US" sz="1200" b="1" i="0" kern="1200" dirty="0" smtClean="0">
                <a:solidFill>
                  <a:schemeClr val="tx1"/>
                </a:solidFill>
                <a:effectLst/>
                <a:latin typeface="+mn-lt"/>
                <a:ea typeface="+mn-ea"/>
                <a:cs typeface="+mn-cs"/>
              </a:rPr>
              <a:t> Face</a:t>
            </a:r>
          </a:p>
          <a:p>
            <a:r>
              <a:rPr lang="en-US" sz="1200" b="0" i="0" kern="1200" dirty="0" smtClean="0">
                <a:solidFill>
                  <a:schemeClr val="tx1"/>
                </a:solidFill>
                <a:effectLst/>
                <a:latin typeface="+mn-lt"/>
                <a:ea typeface="+mn-ea"/>
                <a:cs typeface="+mn-cs"/>
              </a:rPr>
              <a:t>Last Company in the list: </a:t>
            </a:r>
            <a:r>
              <a:rPr lang="en-US" sz="1200" b="1" i="0" kern="1200" dirty="0" err="1" smtClean="0">
                <a:solidFill>
                  <a:schemeClr val="tx1"/>
                </a:solidFill>
                <a:effectLst/>
                <a:latin typeface="+mn-lt"/>
                <a:ea typeface="+mn-ea"/>
                <a:cs typeface="+mn-cs"/>
              </a:rPr>
              <a:t>Facebook</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Modified top companies list:</a:t>
            </a:r>
            <a:r>
              <a:rPr lang="en-US" sz="1200" b="1" i="0" kern="1200" dirty="0" smtClean="0">
                <a:solidFill>
                  <a:schemeClr val="tx1"/>
                </a:solidFill>
                <a:effectLst/>
                <a:latin typeface="+mn-lt"/>
                <a:ea typeface="+mn-ea"/>
                <a:cs typeface="+mn-cs"/>
              </a:rPr>
              <a:t> [Google, Face, Apple, Microsoft, </a:t>
            </a:r>
            <a:r>
              <a:rPr lang="en-US" sz="1200" b="1" i="0" kern="1200" dirty="0" err="1" smtClean="0">
                <a:solidFill>
                  <a:schemeClr val="tx1"/>
                </a:solidFill>
                <a:effectLst/>
                <a:latin typeface="+mn-lt"/>
                <a:ea typeface="+mn-ea"/>
                <a:cs typeface="+mn-cs"/>
              </a:rPr>
              <a:t>Walmart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Facebook</a:t>
            </a:r>
            <a:r>
              <a:rPr lang="en-US" sz="1200" b="1" i="0" kern="1200" dirty="0" smtClean="0">
                <a:solidFill>
                  <a:schemeClr val="tx1"/>
                </a:solidFill>
                <a:effectLst/>
                <a:latin typeface="+mn-lt"/>
                <a:ea typeface="+mn-ea"/>
                <a:cs typeface="+mn-cs"/>
              </a:rPr>
              <a:t>]</a:t>
            </a:r>
            <a:endParaRPr lang="en-IN" sz="1200" b="1" i="0" kern="1200" dirty="0" smtClean="0">
              <a:solidFill>
                <a:schemeClr val="tx1"/>
              </a:solidFill>
              <a:effectLst/>
              <a:latin typeface="+mn-lt"/>
              <a:ea typeface="+mn-ea"/>
              <a:cs typeface="+mn-cs"/>
            </a:endParaRPr>
          </a:p>
          <a:p>
            <a:endParaRPr lang="en-IN" sz="1200" b="1" i="0" kern="1200" dirty="0" smtClean="0">
              <a:solidFill>
                <a:schemeClr val="tx1"/>
              </a:solidFill>
              <a:effectLst/>
              <a:latin typeface="+mn-lt"/>
              <a:ea typeface="+mn-ea"/>
              <a:cs typeface="+mn-cs"/>
            </a:endParaRPr>
          </a:p>
          <a:p>
            <a:r>
              <a:rPr lang="en-IN" sz="1200" b="1" i="0" kern="1200" dirty="0" smtClean="0">
                <a:solidFill>
                  <a:schemeClr val="tx1"/>
                </a:solidFill>
                <a:effectLst/>
                <a:latin typeface="+mn-lt"/>
                <a:ea typeface="+mn-ea"/>
                <a:cs typeface="+mn-cs"/>
              </a:rPr>
              <a:t>Explanation</a:t>
            </a:r>
            <a:r>
              <a:rPr lang="en-IN" sz="1200" b="1" i="0" kern="1200" dirty="0" smtClean="0">
                <a:solidFill>
                  <a:schemeClr val="tx1"/>
                </a:solidFill>
                <a:effectLst/>
                <a:latin typeface="+mn-lt"/>
                <a:ea typeface="+mn-ea"/>
                <a:cs typeface="+mn-cs"/>
              </a:rPr>
              <a:t>:</a:t>
            </a:r>
          </a:p>
          <a:p>
            <a:r>
              <a:rPr lang="en-IN" sz="1200" b="0" i="0" kern="1200" dirty="0" smtClean="0">
                <a:solidFill>
                  <a:schemeClr val="tx1"/>
                </a:solidFill>
                <a:effectLst/>
                <a:latin typeface="+mn-lt"/>
                <a:ea typeface="+mn-ea"/>
                <a:cs typeface="+mn-cs"/>
              </a:rPr>
              <a:t>Check if an ArrayList is empty using the </a:t>
            </a:r>
            <a:r>
              <a:rPr lang="en-IN" sz="1200" b="1" i="0" u="none" strike="noStrike" kern="1200" dirty="0" err="1" smtClean="0">
                <a:solidFill>
                  <a:schemeClr val="tx1"/>
                </a:solidFill>
                <a:effectLst/>
                <a:latin typeface="+mn-lt"/>
                <a:ea typeface="+mn-ea"/>
                <a:cs typeface="+mn-cs"/>
              </a:rPr>
              <a:t>isEmpty</a:t>
            </a:r>
            <a:r>
              <a:rPr lang="en-IN" sz="1200" b="1" i="0" u="none" strike="noStrike" kern="1200" dirty="0" smtClean="0">
                <a:solidFill>
                  <a:schemeClr val="tx1"/>
                </a:solidFill>
                <a:effectLst/>
                <a:latin typeface="+mn-lt"/>
                <a:ea typeface="+mn-ea"/>
                <a:cs typeface="+mn-cs"/>
              </a:rPr>
              <a:t>()</a:t>
            </a:r>
            <a:r>
              <a:rPr lang="en-IN" sz="1200" b="0" i="0" kern="1200" dirty="0" smtClean="0">
                <a:solidFill>
                  <a:schemeClr val="tx1"/>
                </a:solidFill>
                <a:effectLst/>
                <a:latin typeface="+mn-lt"/>
                <a:ea typeface="+mn-ea"/>
                <a:cs typeface="+mn-cs"/>
              </a:rPr>
              <a:t> method.</a:t>
            </a:r>
          </a:p>
          <a:p>
            <a:r>
              <a:rPr lang="en-IN" sz="1200" b="0" i="0" kern="1200" dirty="0" smtClean="0">
                <a:solidFill>
                  <a:schemeClr val="tx1"/>
                </a:solidFill>
                <a:effectLst/>
                <a:latin typeface="+mn-lt"/>
                <a:ea typeface="+mn-ea"/>
                <a:cs typeface="+mn-cs"/>
              </a:rPr>
              <a:t>The size of an ArrayList using the </a:t>
            </a:r>
            <a:r>
              <a:rPr lang="en-IN" sz="1200" b="1" i="0" u="none" strike="noStrike" kern="1200" dirty="0" smtClean="0">
                <a:solidFill>
                  <a:schemeClr val="tx1"/>
                </a:solidFill>
                <a:effectLst/>
                <a:latin typeface="+mn-lt"/>
                <a:ea typeface="+mn-ea"/>
                <a:cs typeface="+mn-cs"/>
              </a:rPr>
              <a:t>size()</a:t>
            </a:r>
            <a:r>
              <a:rPr lang="en-IN" sz="1200" b="0" i="0" kern="1200" dirty="0" smtClean="0">
                <a:solidFill>
                  <a:schemeClr val="tx1"/>
                </a:solidFill>
                <a:effectLst/>
                <a:latin typeface="+mn-lt"/>
                <a:ea typeface="+mn-ea"/>
                <a:cs typeface="+mn-cs"/>
              </a:rPr>
              <a:t> method.</a:t>
            </a:r>
          </a:p>
          <a:p>
            <a:r>
              <a:rPr lang="en-IN" sz="1200" b="0" i="0" kern="1200" dirty="0" smtClean="0">
                <a:solidFill>
                  <a:schemeClr val="tx1"/>
                </a:solidFill>
                <a:effectLst/>
                <a:latin typeface="+mn-lt"/>
                <a:ea typeface="+mn-ea"/>
                <a:cs typeface="+mn-cs"/>
              </a:rPr>
              <a:t>Access the element at a particular index in an ArrayList using the </a:t>
            </a:r>
            <a:r>
              <a:rPr lang="en-IN" sz="1200" b="1" i="0" u="none" strike="noStrike" kern="1200" dirty="0" smtClean="0">
                <a:solidFill>
                  <a:schemeClr val="tx1"/>
                </a:solidFill>
                <a:effectLst/>
                <a:latin typeface="+mn-lt"/>
                <a:ea typeface="+mn-ea"/>
                <a:cs typeface="+mn-cs"/>
              </a:rPr>
              <a:t>get()</a:t>
            </a:r>
            <a:r>
              <a:rPr lang="en-IN" sz="1200" b="0" i="0" kern="1200" dirty="0" smtClean="0">
                <a:solidFill>
                  <a:schemeClr val="tx1"/>
                </a:solidFill>
                <a:effectLst/>
                <a:latin typeface="+mn-lt"/>
                <a:ea typeface="+mn-ea"/>
                <a:cs typeface="+mn-cs"/>
              </a:rPr>
              <a:t> method.</a:t>
            </a:r>
          </a:p>
          <a:p>
            <a:r>
              <a:rPr lang="en-IN" sz="1200" b="0" i="0" kern="1200" dirty="0" smtClean="0">
                <a:solidFill>
                  <a:schemeClr val="tx1"/>
                </a:solidFill>
                <a:effectLst/>
                <a:latin typeface="+mn-lt"/>
                <a:ea typeface="+mn-ea"/>
                <a:cs typeface="+mn-cs"/>
              </a:rPr>
              <a:t>Modify the element at a particular index in an ArrayList using the </a:t>
            </a:r>
            <a:r>
              <a:rPr lang="en-IN" sz="1200" b="1" i="0" u="none" strike="noStrike" kern="1200" dirty="0" smtClean="0">
                <a:solidFill>
                  <a:schemeClr val="tx1"/>
                </a:solidFill>
                <a:effectLst/>
                <a:latin typeface="+mn-lt"/>
                <a:ea typeface="+mn-ea"/>
                <a:cs typeface="+mn-cs"/>
              </a:rPr>
              <a:t>set()</a:t>
            </a:r>
            <a:r>
              <a:rPr lang="en-IN" sz="1200" b="0" i="0" kern="1200" dirty="0" smtClean="0">
                <a:solidFill>
                  <a:schemeClr val="tx1"/>
                </a:solidFill>
                <a:effectLst/>
                <a:latin typeface="+mn-lt"/>
                <a:ea typeface="+mn-ea"/>
                <a:cs typeface="+mn-cs"/>
              </a:rPr>
              <a:t> method.</a:t>
            </a:r>
          </a:p>
          <a:p>
            <a:r>
              <a:rPr lang="en-IN" dirty="0" smtClean="0"/>
              <a:t/>
            </a:r>
            <a:br>
              <a:rPr lang="en-IN" dirty="0" smtClean="0"/>
            </a:br>
            <a:endParaRPr lang="en-IN" sz="1200" b="1" i="0" kern="1200" dirty="0" smtClean="0">
              <a:solidFill>
                <a:schemeClr val="tx1"/>
              </a:solidFill>
              <a:effectLst/>
              <a:latin typeface="+mn-lt"/>
              <a:ea typeface="+mn-ea"/>
              <a:cs typeface="+mn-cs"/>
            </a:endParaRPr>
          </a:p>
          <a:p>
            <a:endParaRPr lang="en-IN" sz="1200" b="1"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  </a:t>
            </a:r>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19</a:t>
            </a:fld>
            <a:endParaRPr lang="en-US"/>
          </a:p>
        </p:txBody>
      </p:sp>
    </p:spTree>
    <p:extLst>
      <p:ext uri="{BB962C8B-B14F-4D97-AF65-F5344CB8AC3E}">
        <p14:creationId xmlns="" xmlns:p14="http://schemas.microsoft.com/office/powerpoint/2010/main" val="3803767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20</a:t>
            </a:fld>
            <a:endParaRPr lang="en-US"/>
          </a:p>
        </p:txBody>
      </p:sp>
    </p:spTree>
    <p:extLst>
      <p:ext uri="{BB962C8B-B14F-4D97-AF65-F5344CB8AC3E}">
        <p14:creationId xmlns="" xmlns:p14="http://schemas.microsoft.com/office/powerpoint/2010/main" val="1069675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21</a:t>
            </a:fld>
            <a:endParaRPr lang="en-US"/>
          </a:p>
        </p:txBody>
      </p:sp>
    </p:spTree>
    <p:extLst>
      <p:ext uri="{BB962C8B-B14F-4D97-AF65-F5344CB8AC3E}">
        <p14:creationId xmlns="" xmlns:p14="http://schemas.microsoft.com/office/powerpoint/2010/main" val="500390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Section End/Start</a:t>
            </a:r>
          </a:p>
          <a:p>
            <a:r>
              <a:rPr lang="en-US" b="0" dirty="0"/>
              <a:t>Use this at section’s start or end. For example: “Questions” or “Time for Practice”. To be used for Impacts (get the student’s attention). </a:t>
            </a:r>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 xmlns:p14="http://schemas.microsoft.com/office/powerpoint/2010/main" val="336828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Sample Input:</a:t>
            </a:r>
          </a:p>
          <a:p>
            <a:r>
              <a:rPr lang="en-US" sz="1200" dirty="0" smtClean="0">
                <a:latin typeface="Nunito Sans" panose="00000500000000000000" pitchFamily="2" charset="0"/>
              </a:rPr>
              <a:t>5</a:t>
            </a:r>
          </a:p>
          <a:p>
            <a:r>
              <a:rPr lang="en-US" sz="1200" dirty="0" smtClean="0">
                <a:latin typeface="Nunito Sans" panose="00000500000000000000" pitchFamily="2" charset="0"/>
              </a:rPr>
              <a:t>Ram</a:t>
            </a:r>
          </a:p>
          <a:p>
            <a:r>
              <a:rPr lang="en-US" sz="1200" dirty="0" smtClean="0">
                <a:latin typeface="Nunito Sans" panose="00000500000000000000" pitchFamily="2" charset="0"/>
              </a:rPr>
              <a:t>Raju</a:t>
            </a:r>
          </a:p>
          <a:p>
            <a:r>
              <a:rPr lang="en-US" sz="1200" dirty="0" smtClean="0">
                <a:latin typeface="Nunito Sans" panose="00000500000000000000" pitchFamily="2" charset="0"/>
              </a:rPr>
              <a:t>Vijay</a:t>
            </a:r>
          </a:p>
          <a:p>
            <a:r>
              <a:rPr lang="en-US" sz="1200" dirty="0" smtClean="0">
                <a:latin typeface="Nunito Sans" panose="00000500000000000000" pitchFamily="2" charset="0"/>
              </a:rPr>
              <a:t>Vinay</a:t>
            </a:r>
          </a:p>
          <a:p>
            <a:r>
              <a:rPr lang="en-US" sz="1200" dirty="0" smtClean="0">
                <a:latin typeface="Nunito Sans" panose="00000500000000000000" pitchFamily="2" charset="0"/>
              </a:rPr>
              <a:t>Siva</a:t>
            </a:r>
          </a:p>
          <a:p>
            <a:r>
              <a:rPr lang="en-IN" b="1" dirty="0" smtClean="0"/>
              <a:t>Sample Output:</a:t>
            </a:r>
          </a:p>
          <a:p>
            <a:r>
              <a:rPr lang="en-US" sz="1200" dirty="0" smtClean="0">
                <a:latin typeface="Nunito Sans" panose="00000500000000000000" pitchFamily="2" charset="0"/>
              </a:rPr>
              <a:t>Ram</a:t>
            </a:r>
          </a:p>
          <a:p>
            <a:r>
              <a:rPr lang="en-US" sz="1200" dirty="0" smtClean="0">
                <a:latin typeface="Nunito Sans" panose="00000500000000000000" pitchFamily="2" charset="0"/>
              </a:rPr>
              <a:t>Siva</a:t>
            </a:r>
          </a:p>
          <a:p>
            <a:r>
              <a:rPr lang="en-US" sz="1200" dirty="0" smtClean="0">
                <a:latin typeface="Nunito Sans" panose="00000500000000000000" pitchFamily="2" charset="0"/>
              </a:rPr>
              <a:t>Vijay</a:t>
            </a:r>
          </a:p>
          <a:p>
            <a:r>
              <a:rPr lang="en-US" sz="1200" dirty="0" smtClean="0">
                <a:latin typeface="Nunito Sans" panose="00000500000000000000" pitchFamily="2" charset="0"/>
              </a:rPr>
              <a:t>Vinay</a:t>
            </a:r>
          </a:p>
          <a:p>
            <a:r>
              <a:rPr lang="en-US" sz="1200" dirty="0" smtClean="0">
                <a:latin typeface="Nunito Sans" panose="00000500000000000000" pitchFamily="2" charset="0"/>
              </a:rPr>
              <a:t>Raju</a:t>
            </a:r>
          </a:p>
          <a:p>
            <a:r>
              <a:rPr lang="en-IN" dirty="0" smtClean="0"/>
              <a:t>                                                                                         </a:t>
            </a:r>
          </a:p>
          <a:p>
            <a:r>
              <a:rPr lang="en-IN" b="1" dirty="0" smtClean="0"/>
              <a:t>Explanation:</a:t>
            </a:r>
            <a:r>
              <a:rPr lang="en-IN" dirty="0" smtClean="0"/>
              <a:t> </a:t>
            </a:r>
            <a:br>
              <a:rPr lang="en-IN" dirty="0" smtClean="0"/>
            </a:br>
            <a:r>
              <a:rPr lang="en-IN" dirty="0" smtClean="0"/>
              <a:t>First create an empty Arraylist then add all elements. By calling </a:t>
            </a:r>
            <a:r>
              <a:rPr lang="en-IN" b="1" dirty="0" err="1" smtClean="0"/>
              <a:t>Collections.swap</a:t>
            </a:r>
            <a:r>
              <a:rPr lang="en-IN" b="1" dirty="0" smtClean="0"/>
              <a:t>()</a:t>
            </a:r>
            <a:r>
              <a:rPr lang="en-IN" dirty="0" smtClean="0"/>
              <a:t> method you can </a:t>
            </a:r>
            <a:r>
              <a:rPr lang="en-IN" b="1" dirty="0" smtClean="0"/>
              <a:t>swap</a:t>
            </a:r>
            <a:r>
              <a:rPr lang="en-IN" dirty="0" smtClean="0"/>
              <a:t> two elements of the ArrayList. You have to pass the indexes which you need to </a:t>
            </a:r>
            <a:r>
              <a:rPr lang="en-IN" b="1" dirty="0" smtClean="0"/>
              <a:t>swap</a:t>
            </a:r>
            <a:r>
              <a:rPr lang="en-IN" dirty="0" smtClean="0"/>
              <a:t>.</a:t>
            </a:r>
          </a:p>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22</a:t>
            </a:fld>
            <a:endParaRPr lang="en-US"/>
          </a:p>
        </p:txBody>
      </p:sp>
    </p:spTree>
    <p:extLst>
      <p:ext uri="{BB962C8B-B14F-4D97-AF65-F5344CB8AC3E}">
        <p14:creationId xmlns="" xmlns:p14="http://schemas.microsoft.com/office/powerpoint/2010/main" val="500390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pPr/>
              <a:t>23</a:t>
            </a:fld>
            <a:endParaRPr lang="en-US"/>
          </a:p>
        </p:txBody>
      </p:sp>
    </p:spTree>
    <p:extLst>
      <p:ext uri="{BB962C8B-B14F-4D97-AF65-F5344CB8AC3E}">
        <p14:creationId xmlns="" xmlns:p14="http://schemas.microsoft.com/office/powerpoint/2010/main" val="1069675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24</a:t>
            </a:fld>
            <a:endParaRPr lang="en-US"/>
          </a:p>
        </p:txBody>
      </p:sp>
    </p:spTree>
    <p:extLst>
      <p:ext uri="{BB962C8B-B14F-4D97-AF65-F5344CB8AC3E}">
        <p14:creationId xmlns="" xmlns:p14="http://schemas.microsoft.com/office/powerpoint/2010/main" val="162421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Courier New" pitchFamily="49" charset="0"/>
                <a:cs typeface="Courier New" pitchFamily="49" charset="0"/>
              </a:rPr>
              <a:t>Output:</a:t>
            </a:r>
          </a:p>
          <a:p>
            <a:r>
              <a:rPr lang="en-IN" sz="1200" b="1" i="0" kern="1200" dirty="0" smtClean="0">
                <a:solidFill>
                  <a:srgbClr val="F05136"/>
                </a:solidFill>
                <a:effectLst/>
                <a:latin typeface="+mn-lt"/>
                <a:ea typeface="+mn-ea"/>
                <a:cs typeface="+mn-cs"/>
              </a:rPr>
              <a:t>ArrayList Before Sorting:</a:t>
            </a:r>
            <a:r>
              <a:rPr lang="en-IN" sz="1200" b="0" i="0" kern="1200" dirty="0" smtClean="0">
                <a:solidFill>
                  <a:srgbClr val="F05136"/>
                </a:solidFill>
                <a:effectLst/>
                <a:latin typeface="+mn-lt"/>
                <a:ea typeface="+mn-ea"/>
                <a:cs typeface="+mn-cs"/>
              </a:rPr>
              <a:t>  </a:t>
            </a:r>
            <a:r>
              <a:rPr lang="en-IN" sz="1200" b="0" i="0" kern="1200" dirty="0" smtClean="0">
                <a:solidFill>
                  <a:schemeClr val="tx1"/>
                </a:solidFill>
                <a:effectLst/>
                <a:latin typeface="+mn-lt"/>
                <a:ea typeface="+mn-ea"/>
                <a:cs typeface="+mn-cs"/>
              </a:rPr>
              <a:t>                                                                                            </a:t>
            </a:r>
          </a:p>
          <a:p>
            <a:r>
              <a:rPr lang="en-IN" sz="1200" b="0" i="0" kern="1200" dirty="0" smtClean="0">
                <a:solidFill>
                  <a:schemeClr val="tx1"/>
                </a:solidFill>
                <a:effectLst/>
                <a:latin typeface="+mn-lt"/>
                <a:ea typeface="+mn-ea"/>
                <a:cs typeface="+mn-cs"/>
              </a:rPr>
              <a:t>Apple                                                                                                                  </a:t>
            </a:r>
          </a:p>
          <a:p>
            <a:r>
              <a:rPr lang="en-IN" sz="1200" b="0" i="0" kern="1200" dirty="0" smtClean="0">
                <a:solidFill>
                  <a:schemeClr val="tx1"/>
                </a:solidFill>
                <a:effectLst/>
                <a:latin typeface="+mn-lt"/>
                <a:ea typeface="+mn-ea"/>
                <a:cs typeface="+mn-cs"/>
              </a:rPr>
              <a:t>Banana                                                                                                                 </a:t>
            </a:r>
          </a:p>
          <a:p>
            <a:r>
              <a:rPr lang="en-IN" sz="1200" b="0" i="0" kern="1200" dirty="0" smtClean="0">
                <a:solidFill>
                  <a:schemeClr val="tx1"/>
                </a:solidFill>
                <a:effectLst/>
                <a:latin typeface="+mn-lt"/>
                <a:ea typeface="+mn-ea"/>
                <a:cs typeface="+mn-cs"/>
              </a:rPr>
              <a:t>Pear                                                                                                                   </a:t>
            </a:r>
          </a:p>
          <a:p>
            <a:r>
              <a:rPr lang="en-IN" sz="1200" b="0" i="0" kern="1200" dirty="0" smtClean="0">
                <a:solidFill>
                  <a:schemeClr val="tx1"/>
                </a:solidFill>
                <a:effectLst/>
                <a:latin typeface="+mn-lt"/>
                <a:ea typeface="+mn-ea"/>
                <a:cs typeface="+mn-cs"/>
              </a:rPr>
              <a:t>Mango                                                                                                                  </a:t>
            </a:r>
          </a:p>
          <a:p>
            <a:r>
              <a:rPr lang="en-IN" sz="1200" b="1" i="0" kern="1200" dirty="0" smtClean="0">
                <a:solidFill>
                  <a:schemeClr val="tx1"/>
                </a:solidFill>
                <a:effectLst/>
                <a:latin typeface="+mn-lt"/>
                <a:ea typeface="+mn-ea"/>
                <a:cs typeface="+mn-cs"/>
              </a:rPr>
              <a:t>ArrayList in descending order:</a:t>
            </a:r>
            <a:r>
              <a:rPr lang="en-IN" sz="1200" b="0" i="0" kern="1200" dirty="0" smtClean="0">
                <a:solidFill>
                  <a:schemeClr val="tx1"/>
                </a:solidFill>
                <a:effectLst/>
                <a:latin typeface="+mn-lt"/>
                <a:ea typeface="+mn-ea"/>
                <a:cs typeface="+mn-cs"/>
              </a:rPr>
              <a:t>                                                                                         </a:t>
            </a:r>
          </a:p>
          <a:p>
            <a:r>
              <a:rPr lang="en-IN" sz="1200" b="0" i="0" kern="1200" dirty="0" smtClean="0">
                <a:solidFill>
                  <a:schemeClr val="tx1"/>
                </a:solidFill>
                <a:effectLst/>
                <a:latin typeface="+mn-lt"/>
                <a:ea typeface="+mn-ea"/>
                <a:cs typeface="+mn-cs"/>
              </a:rPr>
              <a:t>Pear                                                                                                                   </a:t>
            </a:r>
          </a:p>
          <a:p>
            <a:r>
              <a:rPr lang="en-IN" sz="1200" b="0" i="0" kern="1200" dirty="0" smtClean="0">
                <a:solidFill>
                  <a:schemeClr val="tx1"/>
                </a:solidFill>
                <a:effectLst/>
                <a:latin typeface="+mn-lt"/>
                <a:ea typeface="+mn-ea"/>
                <a:cs typeface="+mn-cs"/>
              </a:rPr>
              <a:t>Mango                                                                                                                  </a:t>
            </a:r>
          </a:p>
          <a:p>
            <a:r>
              <a:rPr lang="en-IN" sz="1200" b="0" i="0" kern="1200" dirty="0" smtClean="0">
                <a:solidFill>
                  <a:schemeClr val="tx1"/>
                </a:solidFill>
                <a:effectLst/>
                <a:latin typeface="+mn-lt"/>
                <a:ea typeface="+mn-ea"/>
                <a:cs typeface="+mn-cs"/>
              </a:rPr>
              <a:t>Banana                                                                                                                 </a:t>
            </a:r>
          </a:p>
          <a:p>
            <a:r>
              <a:rPr lang="en-IN" sz="1200" b="0" i="0" kern="1200" dirty="0" smtClean="0">
                <a:solidFill>
                  <a:schemeClr val="tx1"/>
                </a:solidFill>
                <a:effectLst/>
                <a:latin typeface="+mn-lt"/>
                <a:ea typeface="+mn-ea"/>
                <a:cs typeface="+mn-cs"/>
              </a:rPr>
              <a:t>Apple</a:t>
            </a:r>
          </a:p>
          <a:p>
            <a:endParaRPr lang="en-IN" sz="1200" b="0" i="0" kern="1200" dirty="0" smtClean="0">
              <a:solidFill>
                <a:schemeClr val="tx1"/>
              </a:solidFill>
              <a:effectLst/>
              <a:latin typeface="+mn-lt"/>
              <a:ea typeface="+mn-ea"/>
              <a:cs typeface="+mn-cs"/>
            </a:endParaRPr>
          </a:p>
          <a:p>
            <a:r>
              <a:rPr lang="en-IN" sz="1200" b="1" i="0" kern="1200" dirty="0" smtClean="0">
                <a:solidFill>
                  <a:schemeClr val="tx1"/>
                </a:solidFill>
                <a:effectLst/>
                <a:latin typeface="Courier New" pitchFamily="49" charset="0"/>
                <a:ea typeface="+mn-ea"/>
                <a:cs typeface="Courier New" pitchFamily="49" charset="0"/>
              </a:rPr>
              <a:t>Explanation:</a:t>
            </a:r>
            <a:r>
              <a:rPr lang="en-IN" sz="1200" b="0" i="0" kern="1200" dirty="0" smtClean="0">
                <a:solidFill>
                  <a:schemeClr val="tx1"/>
                </a:solidFill>
                <a:effectLst/>
                <a:latin typeface="Courier New" pitchFamily="49" charset="0"/>
                <a:ea typeface="+mn-ea"/>
                <a:cs typeface="Courier New" pitchFamily="49" charset="0"/>
              </a:rPr>
              <a:t> </a:t>
            </a:r>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First</a:t>
            </a:r>
            <a:r>
              <a:rPr lang="en-IN" sz="1200" b="0" i="0" kern="1200" baseline="0" dirty="0" smtClean="0">
                <a:solidFill>
                  <a:schemeClr val="tx1"/>
                </a:solidFill>
                <a:effectLst/>
                <a:latin typeface="+mn-lt"/>
                <a:ea typeface="+mn-ea"/>
                <a:cs typeface="+mn-cs"/>
              </a:rPr>
              <a:t> create an empty Arraylist then add all </a:t>
            </a:r>
            <a:r>
              <a:rPr lang="en-IN" sz="1200" b="0" i="0" kern="1200" baseline="0" dirty="0" err="1" smtClean="0">
                <a:solidFill>
                  <a:schemeClr val="tx1"/>
                </a:solidFill>
                <a:effectLst/>
                <a:latin typeface="+mn-lt"/>
                <a:ea typeface="+mn-ea"/>
                <a:cs typeface="+mn-cs"/>
              </a:rPr>
              <a:t>elements.Print</a:t>
            </a:r>
            <a:r>
              <a:rPr lang="en-IN" sz="1200" b="0" i="0" kern="1200" baseline="0" dirty="0" smtClean="0">
                <a:solidFill>
                  <a:schemeClr val="tx1"/>
                </a:solidFill>
                <a:effectLst/>
                <a:latin typeface="+mn-lt"/>
                <a:ea typeface="+mn-ea"/>
                <a:cs typeface="+mn-cs"/>
              </a:rPr>
              <a:t> the original Arraylist.Next </a:t>
            </a:r>
            <a:r>
              <a:rPr lang="en-IN" sz="1200" b="1" i="0" kern="1200" baseline="0" dirty="0" smtClean="0">
                <a:solidFill>
                  <a:schemeClr val="tx1"/>
                </a:solidFill>
                <a:effectLst/>
                <a:latin typeface="+mn-lt"/>
                <a:ea typeface="+mn-ea"/>
                <a:cs typeface="+mn-cs"/>
              </a:rPr>
              <a:t>Sort()</a:t>
            </a:r>
            <a:r>
              <a:rPr lang="en-IN" sz="1200" b="0" i="0" kern="1200" baseline="0" dirty="0" smtClean="0">
                <a:solidFill>
                  <a:schemeClr val="tx1"/>
                </a:solidFill>
                <a:effectLst/>
                <a:latin typeface="+mn-lt"/>
                <a:ea typeface="+mn-ea"/>
                <a:cs typeface="+mn-cs"/>
              </a:rPr>
              <a:t> method using for given elements sort by reverse order using with </a:t>
            </a:r>
            <a:r>
              <a:rPr lang="en-IN" sz="1200" b="1" i="0" kern="1200" baseline="0" dirty="0" err="1" smtClean="0">
                <a:solidFill>
                  <a:schemeClr val="tx1"/>
                </a:solidFill>
                <a:effectLst/>
                <a:latin typeface="+mn-lt"/>
                <a:ea typeface="+mn-ea"/>
                <a:cs typeface="+mn-cs"/>
              </a:rPr>
              <a:t>reverseOrder</a:t>
            </a:r>
            <a:r>
              <a:rPr lang="en-IN" sz="1200" b="1" i="0" kern="1200" baseline="0" dirty="0" smtClean="0">
                <a:solidFill>
                  <a:schemeClr val="tx1"/>
                </a:solidFill>
                <a:effectLst/>
                <a:latin typeface="+mn-lt"/>
                <a:ea typeface="+mn-ea"/>
                <a:cs typeface="+mn-cs"/>
              </a:rPr>
              <a:t>() </a:t>
            </a:r>
            <a:r>
              <a:rPr lang="en-IN" sz="1200" b="0" i="0" kern="1200" baseline="0" dirty="0" smtClean="0">
                <a:solidFill>
                  <a:schemeClr val="tx1"/>
                </a:solidFill>
                <a:effectLst/>
                <a:latin typeface="+mn-lt"/>
                <a:ea typeface="+mn-ea"/>
                <a:cs typeface="+mn-cs"/>
              </a:rPr>
              <a:t>method</a:t>
            </a:r>
            <a:r>
              <a:rPr lang="en-IN" sz="1200" b="1" i="0" kern="1200" baseline="0" dirty="0" smtClean="0">
                <a:solidFill>
                  <a:schemeClr val="tx1"/>
                </a:solidFill>
                <a:effectLst/>
                <a:latin typeface="+mn-lt"/>
                <a:ea typeface="+mn-ea"/>
                <a:cs typeface="+mn-cs"/>
              </a:rPr>
              <a:t> </a:t>
            </a:r>
            <a:r>
              <a:rPr lang="en-IN" sz="1200" b="0" i="0" kern="1200" baseline="0" dirty="0" smtClean="0">
                <a:solidFill>
                  <a:schemeClr val="tx1"/>
                </a:solidFill>
                <a:effectLst/>
                <a:latin typeface="+mn-lt"/>
                <a:ea typeface="+mn-ea"/>
                <a:cs typeface="+mn-cs"/>
              </a:rPr>
              <a:t>.</a:t>
            </a:r>
            <a:endParaRPr lang="en-US" b="1" dirty="0" smtClean="0">
              <a:latin typeface="Courier New" pitchFamily="49" charset="0"/>
              <a:cs typeface="Courier New" pitchFamily="49" charset="0"/>
            </a:endParaRPr>
          </a:p>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25</a:t>
            </a:fld>
            <a:endParaRPr lang="en-US"/>
          </a:p>
        </p:txBody>
      </p:sp>
    </p:spTree>
    <p:extLst>
      <p:ext uri="{BB962C8B-B14F-4D97-AF65-F5344CB8AC3E}">
        <p14:creationId xmlns="" xmlns:p14="http://schemas.microsoft.com/office/powerpoint/2010/main" val="27070692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26</a:t>
            </a:fld>
            <a:endParaRPr lang="en-US"/>
          </a:p>
        </p:txBody>
      </p:sp>
    </p:spTree>
    <p:extLst>
      <p:ext uri="{BB962C8B-B14F-4D97-AF65-F5344CB8AC3E}">
        <p14:creationId xmlns="" xmlns:p14="http://schemas.microsoft.com/office/powerpoint/2010/main" val="3368284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Courier New" pitchFamily="49" charset="0"/>
                <a:cs typeface="Courier New" pitchFamily="49" charset="0"/>
              </a:rPr>
              <a:t>Sample Input:</a:t>
            </a:r>
          </a:p>
          <a:p>
            <a:r>
              <a:rPr lang="en-US" b="0" dirty="0" smtClean="0">
                <a:latin typeface="Courier New" pitchFamily="49" charset="0"/>
                <a:cs typeface="Courier New" pitchFamily="49" charset="0"/>
              </a:rPr>
              <a:t>5</a:t>
            </a:r>
          </a:p>
          <a:p>
            <a:r>
              <a:rPr lang="en-IN" sz="1200" b="0" i="0" kern="1200" dirty="0" smtClean="0">
                <a:solidFill>
                  <a:schemeClr val="tx1"/>
                </a:solidFill>
                <a:effectLst/>
                <a:latin typeface="+mn-lt"/>
                <a:ea typeface="+mn-ea"/>
                <a:cs typeface="+mn-cs"/>
              </a:rPr>
              <a:t>Red                                                                                                               </a:t>
            </a:r>
          </a:p>
          <a:p>
            <a:r>
              <a:rPr lang="en-IN" sz="1200" b="0" i="0" kern="1200" dirty="0" smtClean="0">
                <a:solidFill>
                  <a:schemeClr val="tx1"/>
                </a:solidFill>
                <a:effectLst/>
                <a:latin typeface="+mn-lt"/>
                <a:ea typeface="+mn-ea"/>
                <a:cs typeface="+mn-cs"/>
              </a:rPr>
              <a:t>Green                                                                                                             </a:t>
            </a:r>
          </a:p>
          <a:p>
            <a:r>
              <a:rPr lang="en-IN" sz="1200" b="0" i="0" kern="1200" dirty="0" smtClean="0">
                <a:solidFill>
                  <a:schemeClr val="tx1"/>
                </a:solidFill>
                <a:effectLst/>
                <a:latin typeface="+mn-lt"/>
                <a:ea typeface="+mn-ea"/>
                <a:cs typeface="+mn-cs"/>
              </a:rPr>
              <a:t>Black                                                                                                             </a:t>
            </a:r>
          </a:p>
          <a:p>
            <a:r>
              <a:rPr lang="en-IN" sz="1200" b="0" i="0" kern="1200" dirty="0" smtClean="0">
                <a:solidFill>
                  <a:schemeClr val="tx1"/>
                </a:solidFill>
                <a:effectLst/>
                <a:latin typeface="+mn-lt"/>
                <a:ea typeface="+mn-ea"/>
                <a:cs typeface="+mn-cs"/>
              </a:rPr>
              <a:t>White                                                                                                             </a:t>
            </a:r>
          </a:p>
          <a:p>
            <a:r>
              <a:rPr lang="en-IN" sz="1200" b="0" i="0" kern="1200" dirty="0" smtClean="0">
                <a:solidFill>
                  <a:schemeClr val="tx1"/>
                </a:solidFill>
                <a:effectLst/>
                <a:latin typeface="+mn-lt"/>
                <a:ea typeface="+mn-ea"/>
                <a:cs typeface="+mn-cs"/>
              </a:rPr>
              <a:t>Pink   </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Sample Output:</a:t>
            </a:r>
          </a:p>
          <a:p>
            <a:r>
              <a:rPr lang="en-IN" sz="1200" b="1" i="0" kern="1200" dirty="0" smtClean="0">
                <a:solidFill>
                  <a:schemeClr val="tx1"/>
                </a:solidFill>
                <a:effectLst/>
                <a:latin typeface="+mn-lt"/>
                <a:ea typeface="+mn-ea"/>
                <a:cs typeface="+mn-cs"/>
              </a:rPr>
              <a:t>Original linked list</a:t>
            </a:r>
            <a:r>
              <a:rPr lang="en-IN" sz="1200" b="0" i="0" kern="1200" dirty="0" smtClean="0">
                <a:solidFill>
                  <a:schemeClr val="tx1"/>
                </a:solidFill>
                <a:effectLst/>
                <a:latin typeface="+mn-lt"/>
                <a:ea typeface="+mn-ea"/>
                <a:cs typeface="+mn-cs"/>
              </a:rPr>
              <a:t>: [Red, Green, Black, White, Pink]                                                            </a:t>
            </a:r>
          </a:p>
          <a:p>
            <a:r>
              <a:rPr lang="en-IN" sz="1200" b="0" i="0" kern="1200" dirty="0" smtClean="0">
                <a:solidFill>
                  <a:schemeClr val="tx1"/>
                </a:solidFill>
                <a:effectLst/>
                <a:latin typeface="+mn-lt"/>
                <a:ea typeface="+mn-ea"/>
                <a:cs typeface="+mn-cs"/>
              </a:rPr>
              <a:t>Red                                                                                                               </a:t>
            </a:r>
          </a:p>
          <a:p>
            <a:r>
              <a:rPr lang="en-IN" sz="1200" b="0" i="0" kern="1200" dirty="0" smtClean="0">
                <a:solidFill>
                  <a:schemeClr val="tx1"/>
                </a:solidFill>
                <a:effectLst/>
                <a:latin typeface="+mn-lt"/>
                <a:ea typeface="+mn-ea"/>
                <a:cs typeface="+mn-cs"/>
              </a:rPr>
              <a:t>Green                                                                                                             </a:t>
            </a:r>
          </a:p>
          <a:p>
            <a:r>
              <a:rPr lang="en-IN" sz="1200" b="0" i="0" kern="1200" dirty="0" smtClean="0">
                <a:solidFill>
                  <a:schemeClr val="tx1"/>
                </a:solidFill>
                <a:effectLst/>
                <a:latin typeface="+mn-lt"/>
                <a:ea typeface="+mn-ea"/>
                <a:cs typeface="+mn-cs"/>
              </a:rPr>
              <a:t>Black                                                                                                             </a:t>
            </a:r>
          </a:p>
          <a:p>
            <a:r>
              <a:rPr lang="en-IN" sz="1200" b="0" i="0" kern="1200" dirty="0" smtClean="0">
                <a:solidFill>
                  <a:schemeClr val="tx1"/>
                </a:solidFill>
                <a:effectLst/>
                <a:latin typeface="+mn-lt"/>
                <a:ea typeface="+mn-ea"/>
                <a:cs typeface="+mn-cs"/>
              </a:rPr>
              <a:t>White                                                                                                             </a:t>
            </a:r>
          </a:p>
          <a:p>
            <a:r>
              <a:rPr lang="en-IN" sz="1200" b="0" i="0" kern="1200" dirty="0" smtClean="0">
                <a:solidFill>
                  <a:schemeClr val="tx1"/>
                </a:solidFill>
                <a:effectLst/>
                <a:latin typeface="+mn-lt"/>
                <a:ea typeface="+mn-ea"/>
                <a:cs typeface="+mn-cs"/>
              </a:rPr>
              <a:t>Pink</a:t>
            </a:r>
          </a:p>
          <a:p>
            <a:r>
              <a:rPr lang="en-IN" sz="1200" b="0" i="0" kern="1200" dirty="0" smtClean="0">
                <a:solidFill>
                  <a:schemeClr val="tx1"/>
                </a:solidFill>
                <a:effectLst/>
                <a:latin typeface="+mn-lt"/>
                <a:ea typeface="+mn-ea"/>
                <a:cs typeface="+mn-cs"/>
              </a:rPr>
              <a:t>    </a:t>
            </a:r>
            <a:r>
              <a:rPr lang="en-IN" sz="1200" b="0" i="0" kern="1200" dirty="0" smtClean="0">
                <a:solidFill>
                  <a:schemeClr val="tx1"/>
                </a:solidFill>
                <a:effectLst/>
                <a:latin typeface="Courier New" pitchFamily="49" charset="0"/>
                <a:ea typeface="+mn-ea"/>
                <a:cs typeface="Courier New" pitchFamily="49" charset="0"/>
              </a:rPr>
              <a:t> </a:t>
            </a:r>
          </a:p>
          <a:p>
            <a:r>
              <a:rPr lang="en-IN" sz="1200" b="1" i="0" kern="1200" dirty="0" smtClean="0">
                <a:solidFill>
                  <a:schemeClr val="tx1"/>
                </a:solidFill>
                <a:effectLst/>
                <a:latin typeface="Courier New" pitchFamily="49" charset="0"/>
                <a:ea typeface="+mn-ea"/>
                <a:cs typeface="Courier New" pitchFamily="49" charset="0"/>
              </a:rPr>
              <a:t>Explanation:</a:t>
            </a:r>
            <a:r>
              <a:rPr lang="en-IN" sz="1200" b="0" i="0" kern="1200" dirty="0" smtClean="0">
                <a:solidFill>
                  <a:schemeClr val="tx1"/>
                </a:solidFill>
                <a:effectLst/>
                <a:latin typeface="Courier New" pitchFamily="49" charset="0"/>
                <a:ea typeface="+mn-ea"/>
                <a:cs typeface="Courier New" pitchFamily="49" charset="0"/>
              </a:rPr>
              <a:t> </a:t>
            </a:r>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First</a:t>
            </a:r>
            <a:r>
              <a:rPr lang="en-IN" sz="1200" b="0" i="0" kern="1200" baseline="0" dirty="0" smtClean="0">
                <a:solidFill>
                  <a:schemeClr val="tx1"/>
                </a:solidFill>
                <a:effectLst/>
                <a:latin typeface="+mn-lt"/>
                <a:ea typeface="+mn-ea"/>
                <a:cs typeface="+mn-cs"/>
              </a:rPr>
              <a:t> create an empty </a:t>
            </a:r>
            <a:r>
              <a:rPr lang="en-IN" sz="1200" b="0" i="0" kern="1200" baseline="0" dirty="0" err="1" smtClean="0">
                <a:solidFill>
                  <a:schemeClr val="tx1"/>
                </a:solidFill>
                <a:effectLst/>
                <a:latin typeface="+mn-lt"/>
                <a:ea typeface="+mn-ea"/>
                <a:cs typeface="+mn-cs"/>
              </a:rPr>
              <a:t>linkedlist</a:t>
            </a:r>
            <a:r>
              <a:rPr lang="en-IN" sz="1200" b="0" i="0" kern="1200" baseline="0" dirty="0" smtClean="0">
                <a:solidFill>
                  <a:schemeClr val="tx1"/>
                </a:solidFill>
                <a:effectLst/>
                <a:latin typeface="+mn-lt"/>
                <a:ea typeface="+mn-ea"/>
                <a:cs typeface="+mn-cs"/>
              </a:rPr>
              <a:t> then add all </a:t>
            </a:r>
            <a:r>
              <a:rPr lang="en-IN" sz="1200" b="0" i="0" kern="1200" baseline="0" dirty="0" err="1" smtClean="0">
                <a:solidFill>
                  <a:schemeClr val="tx1"/>
                </a:solidFill>
                <a:effectLst/>
                <a:latin typeface="+mn-lt"/>
                <a:ea typeface="+mn-ea"/>
                <a:cs typeface="+mn-cs"/>
              </a:rPr>
              <a:t>elements.Print</a:t>
            </a:r>
            <a:r>
              <a:rPr lang="en-IN" sz="1200" b="0" i="0" kern="1200" baseline="0" dirty="0" smtClean="0">
                <a:solidFill>
                  <a:schemeClr val="tx1"/>
                </a:solidFill>
                <a:effectLst/>
                <a:latin typeface="+mn-lt"/>
                <a:ea typeface="+mn-ea"/>
                <a:cs typeface="+mn-cs"/>
              </a:rPr>
              <a:t> the original </a:t>
            </a:r>
            <a:r>
              <a:rPr lang="en-IN" sz="1200" b="0" i="0" kern="1200" baseline="0" dirty="0" err="1" smtClean="0">
                <a:solidFill>
                  <a:schemeClr val="tx1"/>
                </a:solidFill>
                <a:effectLst/>
                <a:latin typeface="+mn-lt"/>
                <a:ea typeface="+mn-ea"/>
                <a:cs typeface="+mn-cs"/>
              </a:rPr>
              <a:t>linkedlist</a:t>
            </a:r>
            <a:r>
              <a:rPr lang="en-IN" sz="1200" b="0" i="0" kern="1200" baseline="0" dirty="0" smtClean="0">
                <a:solidFill>
                  <a:schemeClr val="tx1"/>
                </a:solidFill>
                <a:effectLst/>
                <a:latin typeface="+mn-lt"/>
                <a:ea typeface="+mn-ea"/>
                <a:cs typeface="+mn-cs"/>
              </a:rPr>
              <a:t>.</a:t>
            </a:r>
          </a:p>
          <a:p>
            <a:r>
              <a:rPr lang="en-IN" sz="1200" b="0" i="0" kern="1200" baseline="0" dirty="0" smtClean="0">
                <a:solidFill>
                  <a:schemeClr val="tx1"/>
                </a:solidFill>
                <a:effectLst/>
                <a:latin typeface="+mn-lt"/>
                <a:ea typeface="+mn-ea"/>
                <a:cs typeface="+mn-cs"/>
              </a:rPr>
              <a:t>Next copy a </a:t>
            </a:r>
            <a:r>
              <a:rPr lang="en-IN" sz="1200" b="0" i="0" kern="1200" baseline="0" dirty="0" err="1" smtClean="0">
                <a:solidFill>
                  <a:schemeClr val="tx1"/>
                </a:solidFill>
                <a:effectLst/>
                <a:latin typeface="+mn-lt"/>
                <a:ea typeface="+mn-ea"/>
                <a:cs typeface="+mn-cs"/>
              </a:rPr>
              <a:t>linkedlist</a:t>
            </a:r>
            <a:r>
              <a:rPr lang="en-IN" sz="1200" b="0" i="0" kern="1200" baseline="0" dirty="0" smtClean="0">
                <a:solidFill>
                  <a:schemeClr val="tx1"/>
                </a:solidFill>
                <a:effectLst/>
                <a:latin typeface="+mn-lt"/>
                <a:ea typeface="+mn-ea"/>
                <a:cs typeface="+mn-cs"/>
              </a:rPr>
              <a:t> elements to </a:t>
            </a:r>
            <a:r>
              <a:rPr lang="en-IN" sz="1200" b="0" i="0" kern="1200" baseline="0" dirty="0" err="1" smtClean="0">
                <a:solidFill>
                  <a:schemeClr val="tx1"/>
                </a:solidFill>
                <a:effectLst/>
                <a:latin typeface="+mn-lt"/>
                <a:ea typeface="+mn-ea"/>
                <a:cs typeface="+mn-cs"/>
              </a:rPr>
              <a:t>emptyarraylist</a:t>
            </a:r>
            <a:r>
              <a:rPr lang="en-IN" sz="1200" b="0" i="0" kern="1200" baseline="0" dirty="0" smtClean="0">
                <a:solidFill>
                  <a:schemeClr val="tx1"/>
                </a:solidFill>
                <a:effectLst/>
                <a:latin typeface="+mn-lt"/>
                <a:ea typeface="+mn-ea"/>
                <a:cs typeface="+mn-cs"/>
              </a:rPr>
              <a:t> then Iterate the arraylist and print the arraylist.</a:t>
            </a:r>
            <a:endParaRPr lang="en-US" b="1" dirty="0" smtClean="0">
              <a:latin typeface="Courier New" pitchFamily="49" charset="0"/>
              <a:cs typeface="Courier New" pitchFamily="49" charset="0"/>
            </a:endParaRPr>
          </a:p>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27</a:t>
            </a:fld>
            <a:endParaRPr lang="en-US"/>
          </a:p>
        </p:txBody>
      </p:sp>
    </p:spTree>
    <p:extLst>
      <p:ext uri="{BB962C8B-B14F-4D97-AF65-F5344CB8AC3E}">
        <p14:creationId xmlns="" xmlns:p14="http://schemas.microsoft.com/office/powerpoint/2010/main" val="3665878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Courier New" pitchFamily="49" charset="0"/>
                <a:cs typeface="Courier New" pitchFamily="49" charset="0"/>
              </a:rPr>
              <a:t>Output:</a:t>
            </a:r>
          </a:p>
          <a:p>
            <a:r>
              <a:rPr lang="en-IN" sz="1200" b="0" i="0" kern="1200" dirty="0" smtClean="0">
                <a:solidFill>
                  <a:schemeClr val="tx1"/>
                </a:solidFill>
                <a:effectLst/>
                <a:latin typeface="+mn-lt"/>
                <a:ea typeface="+mn-ea"/>
                <a:cs typeface="+mn-cs"/>
              </a:rPr>
              <a:t>Green                                                                                                             </a:t>
            </a:r>
          </a:p>
          <a:p>
            <a:r>
              <a:rPr lang="en-IN" sz="1200" b="0" i="0" kern="1200" dirty="0" smtClean="0">
                <a:solidFill>
                  <a:schemeClr val="tx1"/>
                </a:solidFill>
                <a:effectLst/>
                <a:latin typeface="+mn-lt"/>
                <a:ea typeface="+mn-ea"/>
                <a:cs typeface="+mn-cs"/>
              </a:rPr>
              <a:t>Black                                                                                                             </a:t>
            </a:r>
          </a:p>
          <a:p>
            <a:r>
              <a:rPr lang="en-IN" sz="1200" b="0" i="0" kern="1200" dirty="0" smtClean="0">
                <a:solidFill>
                  <a:schemeClr val="tx1"/>
                </a:solidFill>
                <a:effectLst/>
                <a:latin typeface="+mn-lt"/>
                <a:ea typeface="+mn-ea"/>
                <a:cs typeface="+mn-cs"/>
              </a:rPr>
              <a:t>White                                                                                                             </a:t>
            </a:r>
          </a:p>
          <a:p>
            <a:r>
              <a:rPr lang="en-IN" sz="1200" b="0" i="0" kern="1200" dirty="0" smtClean="0">
                <a:solidFill>
                  <a:schemeClr val="tx1"/>
                </a:solidFill>
                <a:effectLst/>
                <a:latin typeface="+mn-lt"/>
                <a:ea typeface="+mn-ea"/>
                <a:cs typeface="+mn-cs"/>
              </a:rPr>
              <a:t>Pink   </a:t>
            </a:r>
            <a:r>
              <a:rPr lang="en-IN" sz="1200" b="0" i="0" kern="1200" dirty="0" smtClean="0">
                <a:solidFill>
                  <a:schemeClr val="tx1"/>
                </a:solidFill>
                <a:effectLst/>
                <a:latin typeface="Courier New" pitchFamily="49" charset="0"/>
                <a:ea typeface="+mn-ea"/>
                <a:cs typeface="Courier New" pitchFamily="49" charset="0"/>
              </a:rPr>
              <a:t> </a:t>
            </a:r>
          </a:p>
          <a:p>
            <a:r>
              <a:rPr lang="en-IN" sz="1200" b="1" i="0" kern="1200" dirty="0" smtClean="0">
                <a:solidFill>
                  <a:schemeClr val="tx1"/>
                </a:solidFill>
                <a:effectLst/>
                <a:latin typeface="Courier New" pitchFamily="49" charset="0"/>
                <a:ea typeface="+mn-ea"/>
                <a:cs typeface="Courier New" pitchFamily="49" charset="0"/>
              </a:rPr>
              <a:t>Explanation:</a:t>
            </a:r>
            <a:r>
              <a:rPr lang="en-IN" sz="1200" b="0" i="0" kern="1200" dirty="0" smtClean="0">
                <a:solidFill>
                  <a:schemeClr val="tx1"/>
                </a:solidFill>
                <a:effectLst/>
                <a:latin typeface="Courier New" pitchFamily="49" charset="0"/>
                <a:ea typeface="+mn-ea"/>
                <a:cs typeface="Courier New" pitchFamily="49" charset="0"/>
              </a:rPr>
              <a:t> </a:t>
            </a:r>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Create</a:t>
            </a:r>
            <a:r>
              <a:rPr lang="en-IN" sz="1200" b="0" i="0" kern="1200" baseline="0" dirty="0" smtClean="0">
                <a:solidFill>
                  <a:schemeClr val="tx1"/>
                </a:solidFill>
                <a:effectLst/>
                <a:latin typeface="+mn-lt"/>
                <a:ea typeface="+mn-ea"/>
                <a:cs typeface="+mn-cs"/>
              </a:rPr>
              <a:t> a empty </a:t>
            </a:r>
            <a:r>
              <a:rPr lang="en-IN" sz="1200" b="0" i="0" kern="1200" baseline="0" dirty="0" err="1" smtClean="0">
                <a:solidFill>
                  <a:schemeClr val="tx1"/>
                </a:solidFill>
                <a:effectLst/>
                <a:latin typeface="+mn-lt"/>
                <a:ea typeface="+mn-ea"/>
                <a:cs typeface="+mn-cs"/>
              </a:rPr>
              <a:t>linkedlist</a:t>
            </a:r>
            <a:r>
              <a:rPr lang="en-IN" sz="1200" b="0" i="0" kern="1200" baseline="0" dirty="0" smtClean="0">
                <a:solidFill>
                  <a:schemeClr val="tx1"/>
                </a:solidFill>
                <a:effectLst/>
                <a:latin typeface="+mn-lt"/>
                <a:ea typeface="+mn-ea"/>
                <a:cs typeface="+mn-cs"/>
              </a:rPr>
              <a:t> then use </a:t>
            </a:r>
            <a:r>
              <a:rPr lang="en-IN" sz="1200" b="1" i="0" kern="1200" baseline="0" dirty="0" smtClean="0">
                <a:solidFill>
                  <a:schemeClr val="tx1"/>
                </a:solidFill>
                <a:effectLst/>
                <a:latin typeface="+mn-lt"/>
                <a:ea typeface="+mn-ea"/>
                <a:cs typeface="+mn-cs"/>
              </a:rPr>
              <a:t>add() </a:t>
            </a:r>
            <a:r>
              <a:rPr lang="en-IN" sz="1200" b="0" i="0" kern="1200" baseline="0" dirty="0" smtClean="0">
                <a:solidFill>
                  <a:schemeClr val="tx1"/>
                </a:solidFill>
                <a:effectLst/>
                <a:latin typeface="+mn-lt"/>
                <a:ea typeface="+mn-ea"/>
                <a:cs typeface="+mn-cs"/>
              </a:rPr>
              <a:t>method to add values in the </a:t>
            </a:r>
            <a:r>
              <a:rPr lang="en-IN" sz="1200" b="0" i="0" kern="1200" baseline="0" dirty="0" err="1" smtClean="0">
                <a:solidFill>
                  <a:schemeClr val="tx1"/>
                </a:solidFill>
                <a:effectLst/>
                <a:latin typeface="+mn-lt"/>
                <a:ea typeface="+mn-ea"/>
                <a:cs typeface="+mn-cs"/>
              </a:rPr>
              <a:t>linkedlist</a:t>
            </a:r>
            <a:r>
              <a:rPr lang="en-IN" sz="1200" b="0" i="0" kern="1200" baseline="0" dirty="0" smtClean="0">
                <a:solidFill>
                  <a:schemeClr val="tx1"/>
                </a:solidFill>
                <a:effectLst/>
                <a:latin typeface="+mn-lt"/>
                <a:ea typeface="+mn-ea"/>
                <a:cs typeface="+mn-cs"/>
              </a:rPr>
              <a:t>.</a:t>
            </a:r>
          </a:p>
          <a:p>
            <a:r>
              <a:rPr lang="en-IN" sz="1200" b="0" i="0" kern="1200" baseline="0" dirty="0" smtClean="0">
                <a:solidFill>
                  <a:schemeClr val="tx1"/>
                </a:solidFill>
                <a:effectLst/>
                <a:latin typeface="+mn-lt"/>
                <a:ea typeface="+mn-ea"/>
                <a:cs typeface="+mn-cs"/>
              </a:rPr>
              <a:t>Next set Iterator at specified index.</a:t>
            </a:r>
            <a:r>
              <a:rPr lang="en-IN" sz="1200" b="1" i="0" kern="1200" baseline="0" dirty="0" smtClean="0">
                <a:solidFill>
                  <a:schemeClr val="tx1"/>
                </a:solidFill>
                <a:effectLst/>
                <a:latin typeface="+mn-lt"/>
                <a:ea typeface="+mn-ea"/>
                <a:cs typeface="+mn-cs"/>
              </a:rPr>
              <a:t> </a:t>
            </a:r>
            <a:endParaRPr lang="en-US" b="1" dirty="0" smtClean="0">
              <a:latin typeface="Courier New" pitchFamily="49" charset="0"/>
              <a:cs typeface="Courier New" pitchFamily="49" charset="0"/>
            </a:endParaRPr>
          </a:p>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28</a:t>
            </a:fld>
            <a:endParaRPr lang="en-US"/>
          </a:p>
        </p:txBody>
      </p:sp>
    </p:spTree>
    <p:extLst>
      <p:ext uri="{BB962C8B-B14F-4D97-AF65-F5344CB8AC3E}">
        <p14:creationId xmlns="" xmlns:p14="http://schemas.microsoft.com/office/powerpoint/2010/main" val="2141661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Courier New" pitchFamily="49" charset="0"/>
                <a:cs typeface="Courier New" pitchFamily="49" charset="0"/>
              </a:rPr>
              <a:t>Output:</a:t>
            </a:r>
          </a:p>
          <a:p>
            <a:r>
              <a:rPr lang="en-US" sz="1200" b="0" i="0" kern="1200" dirty="0" smtClean="0">
                <a:solidFill>
                  <a:schemeClr val="tx1"/>
                </a:solidFill>
                <a:effectLst/>
                <a:latin typeface="+mn-lt"/>
                <a:ea typeface="+mn-ea"/>
                <a:cs typeface="+mn-cs"/>
              </a:rPr>
              <a:t>Original linked list:[Block, White, Green, yellow]</a:t>
            </a:r>
          </a:p>
          <a:p>
            <a:r>
              <a:rPr lang="en-US" sz="1200" b="0" i="0" kern="1200" dirty="0" smtClean="0">
                <a:solidFill>
                  <a:schemeClr val="tx1"/>
                </a:solidFill>
                <a:effectLst/>
                <a:latin typeface="+mn-lt"/>
                <a:ea typeface="+mn-ea"/>
                <a:cs typeface="+mn-cs"/>
              </a:rPr>
              <a:t>Elements in Reverse Order:</a:t>
            </a:r>
          </a:p>
          <a:p>
            <a:r>
              <a:rPr lang="en-US" sz="1200" b="1" i="0" kern="1200" dirty="0" smtClean="0">
                <a:solidFill>
                  <a:schemeClr val="tx1"/>
                </a:solidFill>
                <a:effectLst/>
                <a:latin typeface="+mn-lt"/>
                <a:ea typeface="+mn-ea"/>
                <a:cs typeface="+mn-cs"/>
              </a:rPr>
              <a:t>Yellow</a:t>
            </a:r>
          </a:p>
          <a:p>
            <a:r>
              <a:rPr lang="en-US" sz="1200" b="1" i="0" kern="1200" dirty="0" smtClean="0">
                <a:solidFill>
                  <a:schemeClr val="tx1"/>
                </a:solidFill>
                <a:effectLst/>
                <a:latin typeface="+mn-lt"/>
                <a:ea typeface="+mn-ea"/>
                <a:cs typeface="+mn-cs"/>
              </a:rPr>
              <a:t>Green</a:t>
            </a:r>
          </a:p>
          <a:p>
            <a:r>
              <a:rPr lang="en-US" sz="1200" b="1" i="0" kern="1200" dirty="0" smtClean="0">
                <a:solidFill>
                  <a:schemeClr val="tx1"/>
                </a:solidFill>
                <a:effectLst/>
                <a:latin typeface="+mn-lt"/>
                <a:ea typeface="+mn-ea"/>
                <a:cs typeface="+mn-cs"/>
              </a:rPr>
              <a:t>White</a:t>
            </a:r>
          </a:p>
          <a:p>
            <a:r>
              <a:rPr lang="en-US" sz="1200" b="1" i="0" kern="1200" dirty="0" smtClean="0">
                <a:solidFill>
                  <a:schemeClr val="tx1"/>
                </a:solidFill>
                <a:effectLst/>
                <a:latin typeface="+mn-lt"/>
                <a:ea typeface="+mn-ea"/>
                <a:cs typeface="+mn-cs"/>
              </a:rPr>
              <a:t>Block</a:t>
            </a:r>
            <a:r>
              <a:rPr lang="en-IN" sz="1200" b="1" i="0" kern="120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                                                                                                 </a:t>
            </a:r>
          </a:p>
          <a:p>
            <a:endParaRPr lang="en-IN" sz="1200" b="1" i="0" kern="1200" dirty="0" smtClean="0">
              <a:solidFill>
                <a:schemeClr val="tx1"/>
              </a:solidFill>
              <a:effectLst/>
              <a:latin typeface="Courier New" pitchFamily="49" charset="0"/>
              <a:ea typeface="+mn-ea"/>
              <a:cs typeface="Courier New" pitchFamily="49" charset="0"/>
            </a:endParaRPr>
          </a:p>
          <a:p>
            <a:r>
              <a:rPr lang="en-IN" sz="1200" b="1" i="0" kern="1200" dirty="0" smtClean="0">
                <a:solidFill>
                  <a:schemeClr val="tx1"/>
                </a:solidFill>
                <a:effectLst/>
                <a:latin typeface="Courier New" pitchFamily="49" charset="0"/>
                <a:ea typeface="+mn-ea"/>
                <a:cs typeface="Courier New" pitchFamily="49" charset="0"/>
              </a:rPr>
              <a:t>Explanation</a:t>
            </a:r>
            <a:r>
              <a:rPr lang="en-IN" sz="1200" b="1" i="0" kern="1200" dirty="0" smtClean="0">
                <a:solidFill>
                  <a:schemeClr val="tx1"/>
                </a:solidFill>
                <a:effectLst/>
                <a:latin typeface="Courier New" pitchFamily="49" charset="0"/>
                <a:ea typeface="+mn-ea"/>
                <a:cs typeface="Courier New" pitchFamily="49" charset="0"/>
              </a:rPr>
              <a:t>:</a:t>
            </a:r>
            <a:r>
              <a:rPr lang="en-IN" sz="1200" b="0" i="0" kern="1200" dirty="0" smtClean="0">
                <a:solidFill>
                  <a:schemeClr val="tx1"/>
                </a:solidFill>
                <a:effectLst/>
                <a:latin typeface="Courier New" pitchFamily="49" charset="0"/>
                <a:ea typeface="+mn-ea"/>
                <a:cs typeface="Courier New" pitchFamily="49" charset="0"/>
              </a:rPr>
              <a:t> </a:t>
            </a:r>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Create</a:t>
            </a:r>
            <a:r>
              <a:rPr lang="en-IN" sz="1200" b="0" i="0" kern="1200" baseline="0" dirty="0" smtClean="0">
                <a:solidFill>
                  <a:schemeClr val="tx1"/>
                </a:solidFill>
                <a:effectLst/>
                <a:latin typeface="+mn-lt"/>
                <a:ea typeface="+mn-ea"/>
                <a:cs typeface="+mn-cs"/>
              </a:rPr>
              <a:t> a empty </a:t>
            </a:r>
            <a:r>
              <a:rPr lang="en-IN" sz="1200" b="0" i="0" kern="1200" baseline="0" dirty="0" err="1" smtClean="0">
                <a:solidFill>
                  <a:schemeClr val="tx1"/>
                </a:solidFill>
                <a:effectLst/>
                <a:latin typeface="+mn-lt"/>
                <a:ea typeface="+mn-ea"/>
                <a:cs typeface="+mn-cs"/>
              </a:rPr>
              <a:t>linkedlist</a:t>
            </a:r>
            <a:r>
              <a:rPr lang="en-IN" sz="1200" b="0" i="0" kern="1200" baseline="0" dirty="0" smtClean="0">
                <a:solidFill>
                  <a:schemeClr val="tx1"/>
                </a:solidFill>
                <a:effectLst/>
                <a:latin typeface="+mn-lt"/>
                <a:ea typeface="+mn-ea"/>
                <a:cs typeface="+mn-cs"/>
              </a:rPr>
              <a:t> then use </a:t>
            </a:r>
            <a:r>
              <a:rPr lang="en-IN" sz="1200" b="1" i="0" kern="1200" baseline="0" dirty="0" smtClean="0">
                <a:solidFill>
                  <a:schemeClr val="tx1"/>
                </a:solidFill>
                <a:effectLst/>
                <a:latin typeface="+mn-lt"/>
                <a:ea typeface="+mn-ea"/>
                <a:cs typeface="+mn-cs"/>
              </a:rPr>
              <a:t>add() </a:t>
            </a:r>
            <a:r>
              <a:rPr lang="en-IN" sz="1200" b="0" i="0" kern="1200" baseline="0" dirty="0" smtClean="0">
                <a:solidFill>
                  <a:schemeClr val="tx1"/>
                </a:solidFill>
                <a:effectLst/>
                <a:latin typeface="+mn-lt"/>
                <a:ea typeface="+mn-ea"/>
                <a:cs typeface="+mn-cs"/>
              </a:rPr>
              <a:t>method to add values in the </a:t>
            </a:r>
            <a:r>
              <a:rPr lang="en-IN" sz="1200" b="0" i="0" kern="1200" baseline="0" dirty="0" err="1" smtClean="0">
                <a:solidFill>
                  <a:schemeClr val="tx1"/>
                </a:solidFill>
                <a:effectLst/>
                <a:latin typeface="+mn-lt"/>
                <a:ea typeface="+mn-ea"/>
                <a:cs typeface="+mn-cs"/>
              </a:rPr>
              <a:t>linkedlist</a:t>
            </a:r>
            <a:r>
              <a:rPr lang="en-IN" sz="1200" b="0" i="0" kern="1200" baseline="0" dirty="0" smtClean="0">
                <a:solidFill>
                  <a:schemeClr val="tx1"/>
                </a:solidFill>
                <a:effectLst/>
                <a:latin typeface="+mn-lt"/>
                <a:ea typeface="+mn-ea"/>
                <a:cs typeface="+mn-cs"/>
              </a:rPr>
              <a:t>.</a:t>
            </a:r>
          </a:p>
          <a:p>
            <a:r>
              <a:rPr lang="en-US" sz="1200" b="0" i="0" kern="1200" baseline="0" dirty="0" smtClean="0">
                <a:solidFill>
                  <a:schemeClr val="tx1"/>
                </a:solidFill>
                <a:effectLst/>
                <a:latin typeface="+mn-lt"/>
                <a:ea typeface="+mn-ea"/>
                <a:cs typeface="+mn-cs"/>
              </a:rPr>
              <a:t>Print the list to reverse order using with </a:t>
            </a:r>
            <a:r>
              <a:rPr lang="en-US" sz="1200" b="1" i="0" kern="1200" baseline="0" dirty="0" err="1" smtClean="0">
                <a:solidFill>
                  <a:schemeClr val="tx1"/>
                </a:solidFill>
                <a:effectLst/>
                <a:latin typeface="+mn-lt"/>
                <a:ea typeface="+mn-ea"/>
                <a:cs typeface="+mn-cs"/>
              </a:rPr>
              <a:t>decendingIterator</a:t>
            </a:r>
            <a:r>
              <a:rPr lang="en-US" sz="1200" b="1" i="0" kern="1200" baseline="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method.</a:t>
            </a:r>
            <a:endParaRPr lang="en-US" b="1" dirty="0" smtClean="0">
              <a:latin typeface="Courier New" pitchFamily="49" charset="0"/>
              <a:cs typeface="Courier New" pitchFamily="49" charset="0"/>
            </a:endParaRPr>
          </a:p>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29</a:t>
            </a:fld>
            <a:endParaRPr lang="en-US"/>
          </a:p>
        </p:txBody>
      </p:sp>
    </p:spTree>
    <p:extLst>
      <p:ext uri="{BB962C8B-B14F-4D97-AF65-F5344CB8AC3E}">
        <p14:creationId xmlns="" xmlns:p14="http://schemas.microsoft.com/office/powerpoint/2010/main" val="666792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Courier New" pitchFamily="49" charset="0"/>
                <a:cs typeface="Courier New" pitchFamily="49" charset="0"/>
              </a:rPr>
              <a:t>Output:</a:t>
            </a:r>
          </a:p>
          <a:p>
            <a:r>
              <a:rPr lang="en-IN" sz="1200" b="1" i="0" kern="1200" dirty="0" smtClean="0">
                <a:solidFill>
                  <a:schemeClr val="tx1"/>
                </a:solidFill>
                <a:effectLst/>
                <a:latin typeface="+mn-lt"/>
                <a:ea typeface="+mn-ea"/>
                <a:cs typeface="+mn-cs"/>
              </a:rPr>
              <a:t>Original linked list:</a:t>
            </a:r>
            <a:r>
              <a:rPr lang="en-IN" sz="1200" b="0" i="0" kern="1200" dirty="0" smtClean="0">
                <a:solidFill>
                  <a:schemeClr val="tx1"/>
                </a:solidFill>
                <a:effectLst/>
                <a:latin typeface="+mn-lt"/>
                <a:ea typeface="+mn-ea"/>
                <a:cs typeface="+mn-cs"/>
              </a:rPr>
              <a:t>[Apple, </a:t>
            </a:r>
            <a:r>
              <a:rPr lang="en-IN" sz="1200" b="0" i="0" kern="1200" dirty="0" err="1" smtClean="0">
                <a:solidFill>
                  <a:schemeClr val="tx1"/>
                </a:solidFill>
                <a:effectLst/>
                <a:latin typeface="+mn-lt"/>
                <a:ea typeface="+mn-ea"/>
                <a:cs typeface="+mn-cs"/>
              </a:rPr>
              <a:t>newton</a:t>
            </a:r>
            <a:r>
              <a:rPr lang="en-IN" sz="1200" b="0" i="0" kern="1200" dirty="0" smtClean="0">
                <a:solidFill>
                  <a:schemeClr val="tx1"/>
                </a:solidFill>
                <a:effectLst/>
                <a:latin typeface="+mn-lt"/>
                <a:ea typeface="+mn-ea"/>
                <a:cs typeface="+mn-cs"/>
              </a:rPr>
              <a:t>, </a:t>
            </a:r>
            <a:r>
              <a:rPr lang="en-IN" sz="1200" b="0" i="0" kern="1200" dirty="0" err="1" smtClean="0">
                <a:solidFill>
                  <a:schemeClr val="tx1"/>
                </a:solidFill>
                <a:effectLst/>
                <a:latin typeface="+mn-lt"/>
                <a:ea typeface="+mn-ea"/>
                <a:cs typeface="+mn-cs"/>
              </a:rPr>
              <a:t>einstein</a:t>
            </a:r>
            <a:r>
              <a:rPr lang="en-IN" sz="1200" b="0" i="0" kern="1200" dirty="0" smtClean="0">
                <a:solidFill>
                  <a:schemeClr val="tx1"/>
                </a:solidFill>
                <a:effectLst/>
                <a:latin typeface="+mn-lt"/>
                <a:ea typeface="+mn-ea"/>
                <a:cs typeface="+mn-cs"/>
              </a:rPr>
              <a:t>]</a:t>
            </a:r>
          </a:p>
          <a:p>
            <a:r>
              <a:rPr lang="en-IN" sz="1200" b="1" i="0" kern="1200" dirty="0" err="1" smtClean="0">
                <a:solidFill>
                  <a:schemeClr val="tx1"/>
                </a:solidFill>
                <a:effectLst/>
                <a:latin typeface="+mn-lt"/>
                <a:ea typeface="+mn-ea"/>
                <a:cs typeface="+mn-cs"/>
              </a:rPr>
              <a:t>LinkedList</a:t>
            </a:r>
            <a:r>
              <a:rPr lang="en-IN" sz="1200" b="1" i="0" kern="1200" dirty="0" smtClean="0">
                <a:solidFill>
                  <a:schemeClr val="tx1"/>
                </a:solidFill>
                <a:effectLst/>
                <a:latin typeface="+mn-lt"/>
                <a:ea typeface="+mn-ea"/>
                <a:cs typeface="+mn-cs"/>
              </a:rPr>
              <a:t>:</a:t>
            </a:r>
            <a:r>
              <a:rPr lang="en-IN" sz="1200" b="0" i="0" kern="1200" dirty="0" smtClean="0">
                <a:solidFill>
                  <a:schemeClr val="tx1"/>
                </a:solidFill>
                <a:effectLst/>
                <a:latin typeface="+mn-lt"/>
                <a:ea typeface="+mn-ea"/>
                <a:cs typeface="+mn-cs"/>
              </a:rPr>
              <a:t>[Apple, </a:t>
            </a:r>
            <a:r>
              <a:rPr lang="en-IN" sz="1200" b="0" i="0" kern="1200" dirty="0" err="1" smtClean="0">
                <a:solidFill>
                  <a:schemeClr val="tx1"/>
                </a:solidFill>
                <a:effectLst/>
                <a:latin typeface="+mn-lt"/>
                <a:ea typeface="+mn-ea"/>
                <a:cs typeface="+mn-cs"/>
              </a:rPr>
              <a:t>newton</a:t>
            </a:r>
            <a:r>
              <a:rPr lang="en-IN" sz="1200" b="0" i="0" kern="1200" dirty="0" smtClean="0">
                <a:solidFill>
                  <a:schemeClr val="tx1"/>
                </a:solidFill>
                <a:effectLst/>
                <a:latin typeface="+mn-lt"/>
                <a:ea typeface="+mn-ea"/>
                <a:cs typeface="+mn-cs"/>
              </a:rPr>
              <a:t> law, </a:t>
            </a:r>
            <a:r>
              <a:rPr lang="en-IN" sz="1200" b="0" i="0" kern="1200" dirty="0" err="1" smtClean="0">
                <a:solidFill>
                  <a:schemeClr val="tx1"/>
                </a:solidFill>
                <a:effectLst/>
                <a:latin typeface="+mn-lt"/>
                <a:ea typeface="+mn-ea"/>
                <a:cs typeface="+mn-cs"/>
              </a:rPr>
              <a:t>einstein</a:t>
            </a:r>
            <a:r>
              <a:rPr lang="en-IN" sz="1200" b="0" i="0" kern="1200" dirty="0" smtClean="0">
                <a:solidFill>
                  <a:schemeClr val="tx1"/>
                </a:solidFill>
                <a:effectLst/>
                <a:latin typeface="+mn-lt"/>
                <a:ea typeface="+mn-ea"/>
                <a:cs typeface="+mn-cs"/>
              </a:rPr>
              <a:t> law, </a:t>
            </a:r>
            <a:r>
              <a:rPr lang="en-IN" sz="1200" b="0" i="0" kern="1200" dirty="0" err="1" smtClean="0">
                <a:solidFill>
                  <a:schemeClr val="tx1"/>
                </a:solidFill>
                <a:effectLst/>
                <a:latin typeface="+mn-lt"/>
                <a:ea typeface="+mn-ea"/>
                <a:cs typeface="+mn-cs"/>
              </a:rPr>
              <a:t>newton</a:t>
            </a:r>
            <a:r>
              <a:rPr lang="en-IN" sz="1200" b="0" i="0" kern="1200" dirty="0" smtClean="0">
                <a:solidFill>
                  <a:schemeClr val="tx1"/>
                </a:solidFill>
                <a:effectLst/>
                <a:latin typeface="+mn-lt"/>
                <a:ea typeface="+mn-ea"/>
                <a:cs typeface="+mn-cs"/>
              </a:rPr>
              <a:t>, </a:t>
            </a:r>
            <a:r>
              <a:rPr lang="en-IN" sz="1200" b="0" i="0" kern="1200" dirty="0" err="1" smtClean="0">
                <a:solidFill>
                  <a:schemeClr val="tx1"/>
                </a:solidFill>
                <a:effectLst/>
                <a:latin typeface="+mn-lt"/>
                <a:ea typeface="+mn-ea"/>
                <a:cs typeface="+mn-cs"/>
              </a:rPr>
              <a:t>einstein</a:t>
            </a:r>
            <a:r>
              <a:rPr lang="en-IN" sz="1200" b="0" i="0" kern="1200" dirty="0" smtClean="0">
                <a:solidFill>
                  <a:schemeClr val="tx1"/>
                </a:solidFill>
                <a:effectLst/>
                <a:latin typeface="+mn-lt"/>
                <a:ea typeface="+mn-ea"/>
                <a:cs typeface="+mn-cs"/>
              </a:rPr>
              <a:t>]</a:t>
            </a:r>
            <a:r>
              <a:rPr lang="en-IN" sz="1200" b="0" i="0" kern="1200" dirty="0" smtClean="0">
                <a:solidFill>
                  <a:schemeClr val="tx1"/>
                </a:solidFill>
                <a:effectLst/>
                <a:latin typeface="+mn-lt"/>
                <a:ea typeface="+mn-ea"/>
                <a:cs typeface="+mn-cs"/>
              </a:rPr>
              <a:t>  </a:t>
            </a:r>
          </a:p>
          <a:p>
            <a:endParaRPr lang="en-IN" sz="1200" b="1" i="0" kern="1200" dirty="0" smtClean="0">
              <a:solidFill>
                <a:schemeClr val="tx1"/>
              </a:solidFill>
              <a:effectLst/>
              <a:latin typeface="Courier New" pitchFamily="49" charset="0"/>
              <a:ea typeface="+mn-ea"/>
              <a:cs typeface="Courier New" pitchFamily="49" charset="0"/>
            </a:endParaRPr>
          </a:p>
          <a:p>
            <a:r>
              <a:rPr lang="en-IN" sz="1200" b="1" i="0" kern="1200" dirty="0" smtClean="0">
                <a:solidFill>
                  <a:schemeClr val="tx1"/>
                </a:solidFill>
                <a:effectLst/>
                <a:latin typeface="Courier New" pitchFamily="49" charset="0"/>
                <a:ea typeface="+mn-ea"/>
                <a:cs typeface="Courier New" pitchFamily="49" charset="0"/>
              </a:rPr>
              <a:t>Explanation</a:t>
            </a:r>
            <a:r>
              <a:rPr lang="en-IN" sz="1200" b="1" i="0" kern="1200" dirty="0" smtClean="0">
                <a:solidFill>
                  <a:schemeClr val="tx1"/>
                </a:solidFill>
                <a:effectLst/>
                <a:latin typeface="Courier New" pitchFamily="49" charset="0"/>
                <a:ea typeface="+mn-ea"/>
                <a:cs typeface="Courier New" pitchFamily="49" charset="0"/>
              </a:rPr>
              <a:t>:</a:t>
            </a:r>
            <a:r>
              <a:rPr lang="en-IN" sz="1200" b="0" i="0" kern="1200" dirty="0" smtClean="0">
                <a:solidFill>
                  <a:schemeClr val="tx1"/>
                </a:solidFill>
                <a:effectLst/>
                <a:latin typeface="Courier New" pitchFamily="49" charset="0"/>
                <a:ea typeface="+mn-ea"/>
                <a:cs typeface="Courier New" pitchFamily="49" charset="0"/>
              </a:rPr>
              <a:t> </a:t>
            </a:r>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Create</a:t>
            </a:r>
            <a:r>
              <a:rPr lang="en-IN" sz="1200" b="0" i="0" kern="1200" baseline="0" dirty="0" smtClean="0">
                <a:solidFill>
                  <a:schemeClr val="tx1"/>
                </a:solidFill>
                <a:effectLst/>
                <a:latin typeface="+mn-lt"/>
                <a:ea typeface="+mn-ea"/>
                <a:cs typeface="+mn-cs"/>
              </a:rPr>
              <a:t> a empty </a:t>
            </a:r>
            <a:r>
              <a:rPr lang="en-IN" sz="1200" b="0" i="0" kern="1200" baseline="0" dirty="0" err="1" smtClean="0">
                <a:solidFill>
                  <a:schemeClr val="tx1"/>
                </a:solidFill>
                <a:effectLst/>
                <a:latin typeface="+mn-lt"/>
                <a:ea typeface="+mn-ea"/>
                <a:cs typeface="+mn-cs"/>
              </a:rPr>
              <a:t>linkedlist</a:t>
            </a:r>
            <a:r>
              <a:rPr lang="en-IN" sz="1200" b="0" i="0" kern="1200" baseline="0" dirty="0" smtClean="0">
                <a:solidFill>
                  <a:schemeClr val="tx1"/>
                </a:solidFill>
                <a:effectLst/>
                <a:latin typeface="+mn-lt"/>
                <a:ea typeface="+mn-ea"/>
                <a:cs typeface="+mn-cs"/>
              </a:rPr>
              <a:t> then use </a:t>
            </a:r>
            <a:r>
              <a:rPr lang="en-IN" sz="1200" b="1" i="0" kern="1200" baseline="0" dirty="0" smtClean="0">
                <a:solidFill>
                  <a:schemeClr val="tx1"/>
                </a:solidFill>
                <a:effectLst/>
                <a:latin typeface="+mn-lt"/>
                <a:ea typeface="+mn-ea"/>
                <a:cs typeface="+mn-cs"/>
              </a:rPr>
              <a:t>add() </a:t>
            </a:r>
            <a:r>
              <a:rPr lang="en-IN" sz="1200" b="0" i="0" kern="1200" baseline="0" dirty="0" smtClean="0">
                <a:solidFill>
                  <a:schemeClr val="tx1"/>
                </a:solidFill>
                <a:effectLst/>
                <a:latin typeface="+mn-lt"/>
                <a:ea typeface="+mn-ea"/>
                <a:cs typeface="+mn-cs"/>
              </a:rPr>
              <a:t>method to add values in the </a:t>
            </a:r>
            <a:r>
              <a:rPr lang="en-IN" sz="1200" b="0" i="0" kern="1200" baseline="0" dirty="0" err="1" smtClean="0">
                <a:solidFill>
                  <a:schemeClr val="tx1"/>
                </a:solidFill>
                <a:effectLst/>
                <a:latin typeface="+mn-lt"/>
                <a:ea typeface="+mn-ea"/>
                <a:cs typeface="+mn-cs"/>
              </a:rPr>
              <a:t>linkedlist.Print</a:t>
            </a:r>
            <a:r>
              <a:rPr lang="en-IN" sz="1200" b="0" i="0" kern="1200" baseline="0" dirty="0" smtClean="0">
                <a:solidFill>
                  <a:schemeClr val="tx1"/>
                </a:solidFill>
                <a:effectLst/>
                <a:latin typeface="+mn-lt"/>
                <a:ea typeface="+mn-ea"/>
                <a:cs typeface="+mn-cs"/>
              </a:rPr>
              <a:t> the original </a:t>
            </a:r>
            <a:r>
              <a:rPr lang="en-IN" sz="1200" b="0" i="0" kern="1200" baseline="0" dirty="0" err="1" smtClean="0">
                <a:solidFill>
                  <a:schemeClr val="tx1"/>
                </a:solidFill>
                <a:effectLst/>
                <a:latin typeface="+mn-lt"/>
                <a:ea typeface="+mn-ea"/>
                <a:cs typeface="+mn-cs"/>
              </a:rPr>
              <a:t>list.Next</a:t>
            </a:r>
            <a:r>
              <a:rPr lang="en-IN" sz="1200" b="0" i="0" kern="1200" baseline="0" dirty="0" smtClean="0">
                <a:solidFill>
                  <a:schemeClr val="tx1"/>
                </a:solidFill>
                <a:effectLst/>
                <a:latin typeface="+mn-lt"/>
                <a:ea typeface="+mn-ea"/>
                <a:cs typeface="+mn-cs"/>
              </a:rPr>
              <a:t> create a new collection and add some </a:t>
            </a:r>
            <a:r>
              <a:rPr lang="en-IN" sz="1200" b="0" i="0" kern="1200" baseline="0" dirty="0" err="1" smtClean="0">
                <a:solidFill>
                  <a:schemeClr val="tx1"/>
                </a:solidFill>
                <a:effectLst/>
                <a:latin typeface="+mn-lt"/>
                <a:ea typeface="+mn-ea"/>
                <a:cs typeface="+mn-cs"/>
              </a:rPr>
              <a:t>elements.Add</a:t>
            </a:r>
            <a:r>
              <a:rPr lang="en-IN" sz="1200" b="0" i="0" kern="1200" baseline="0" dirty="0" smtClean="0">
                <a:solidFill>
                  <a:schemeClr val="tx1"/>
                </a:solidFill>
                <a:effectLst/>
                <a:latin typeface="+mn-lt"/>
                <a:ea typeface="+mn-ea"/>
                <a:cs typeface="+mn-cs"/>
              </a:rPr>
              <a:t> the collection in the second position of the existing linked list and Print the new list.</a:t>
            </a:r>
            <a:endParaRPr lang="en-US" b="1" dirty="0" smtClean="0">
              <a:latin typeface="Courier New" pitchFamily="49" charset="0"/>
              <a:cs typeface="Courier New" pitchFamily="49" charset="0"/>
            </a:endParaRPr>
          </a:p>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30</a:t>
            </a:fld>
            <a:endParaRPr lang="en-US"/>
          </a:p>
        </p:txBody>
      </p:sp>
    </p:spTree>
    <p:extLst>
      <p:ext uri="{BB962C8B-B14F-4D97-AF65-F5344CB8AC3E}">
        <p14:creationId xmlns="" xmlns:p14="http://schemas.microsoft.com/office/powerpoint/2010/main" val="33930443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Courier New" pitchFamily="49" charset="0"/>
                <a:cs typeface="Courier New" pitchFamily="49" charset="0"/>
              </a:rPr>
              <a:t>Output:</a:t>
            </a:r>
          </a:p>
          <a:p>
            <a:r>
              <a:rPr lang="en-US" sz="1200" b="0" i="0" kern="1200" dirty="0" smtClean="0">
                <a:solidFill>
                  <a:schemeClr val="tx1"/>
                </a:solidFill>
                <a:effectLst/>
                <a:latin typeface="+mn-lt"/>
                <a:ea typeface="+mn-ea"/>
                <a:cs typeface="+mn-cs"/>
              </a:rPr>
              <a:t>Original linked list:[little, large, Big, Doll, Small]</a:t>
            </a:r>
          </a:p>
          <a:p>
            <a:r>
              <a:rPr lang="en-US" sz="1200" b="0" i="0" kern="1200" dirty="0" smtClean="0">
                <a:solidFill>
                  <a:schemeClr val="tx1"/>
                </a:solidFill>
                <a:effectLst/>
                <a:latin typeface="+mn-lt"/>
                <a:ea typeface="+mn-ea"/>
                <a:cs typeface="+mn-cs"/>
              </a:rPr>
              <a:t>Element at index 0: little</a:t>
            </a:r>
          </a:p>
          <a:p>
            <a:r>
              <a:rPr lang="en-US" sz="1200" b="0" i="0" kern="1200" dirty="0" smtClean="0">
                <a:solidFill>
                  <a:schemeClr val="tx1"/>
                </a:solidFill>
                <a:effectLst/>
                <a:latin typeface="+mn-lt"/>
                <a:ea typeface="+mn-ea"/>
                <a:cs typeface="+mn-cs"/>
              </a:rPr>
              <a:t>Element at index 1: large</a:t>
            </a:r>
          </a:p>
          <a:p>
            <a:r>
              <a:rPr lang="en-US" sz="1200" b="0" i="0" kern="1200" dirty="0" smtClean="0">
                <a:solidFill>
                  <a:schemeClr val="tx1"/>
                </a:solidFill>
                <a:effectLst/>
                <a:latin typeface="+mn-lt"/>
                <a:ea typeface="+mn-ea"/>
                <a:cs typeface="+mn-cs"/>
              </a:rPr>
              <a:t>Element at index 2: Big</a:t>
            </a:r>
          </a:p>
          <a:p>
            <a:r>
              <a:rPr lang="en-US" sz="1200" b="0" i="0" kern="1200" dirty="0" smtClean="0">
                <a:solidFill>
                  <a:schemeClr val="tx1"/>
                </a:solidFill>
                <a:effectLst/>
                <a:latin typeface="+mn-lt"/>
                <a:ea typeface="+mn-ea"/>
                <a:cs typeface="+mn-cs"/>
              </a:rPr>
              <a:t>Element at index 3: Doll</a:t>
            </a:r>
          </a:p>
          <a:p>
            <a:r>
              <a:rPr lang="en-US" sz="1200" b="0" i="0" kern="1200" dirty="0" smtClean="0">
                <a:solidFill>
                  <a:schemeClr val="tx1"/>
                </a:solidFill>
                <a:effectLst/>
                <a:latin typeface="+mn-lt"/>
                <a:ea typeface="+mn-ea"/>
                <a:cs typeface="+mn-cs"/>
              </a:rPr>
              <a:t>Element at index 4: Small</a:t>
            </a:r>
            <a:r>
              <a:rPr lang="en-IN" sz="1200" b="0" i="0" kern="1200" dirty="0" smtClean="0">
                <a:solidFill>
                  <a:schemeClr val="tx1"/>
                </a:solidFill>
                <a:effectLst/>
                <a:latin typeface="+mn-lt"/>
                <a:ea typeface="+mn-ea"/>
                <a:cs typeface="+mn-cs"/>
              </a:rPr>
              <a:t>                                                   </a:t>
            </a:r>
          </a:p>
          <a:p>
            <a:endParaRPr lang="en-IN" sz="1200" b="1" i="0" kern="1200" dirty="0" smtClean="0">
              <a:solidFill>
                <a:schemeClr val="tx1"/>
              </a:solidFill>
              <a:effectLst/>
              <a:latin typeface="Courier New" pitchFamily="49" charset="0"/>
              <a:ea typeface="+mn-ea"/>
              <a:cs typeface="Courier New" pitchFamily="49" charset="0"/>
            </a:endParaRPr>
          </a:p>
          <a:p>
            <a:r>
              <a:rPr lang="en-IN" sz="1200" b="1" i="0" kern="1200" dirty="0" smtClean="0">
                <a:solidFill>
                  <a:schemeClr val="tx1"/>
                </a:solidFill>
                <a:effectLst/>
                <a:latin typeface="Courier New" pitchFamily="49" charset="0"/>
                <a:ea typeface="+mn-ea"/>
                <a:cs typeface="Courier New" pitchFamily="49" charset="0"/>
              </a:rPr>
              <a:t>Explanation</a:t>
            </a:r>
            <a:r>
              <a:rPr lang="en-IN" sz="1200" b="1" i="0" kern="1200" dirty="0" smtClean="0">
                <a:solidFill>
                  <a:schemeClr val="tx1"/>
                </a:solidFill>
                <a:effectLst/>
                <a:latin typeface="Courier New" pitchFamily="49" charset="0"/>
                <a:ea typeface="+mn-ea"/>
                <a:cs typeface="Courier New" pitchFamily="49" charset="0"/>
              </a:rPr>
              <a:t>:</a:t>
            </a:r>
            <a:r>
              <a:rPr lang="en-IN" sz="1200" b="0" i="0" kern="1200" dirty="0" smtClean="0">
                <a:solidFill>
                  <a:schemeClr val="tx1"/>
                </a:solidFill>
                <a:effectLst/>
                <a:latin typeface="Courier New" pitchFamily="49" charset="0"/>
                <a:ea typeface="+mn-ea"/>
                <a:cs typeface="Courier New" pitchFamily="49" charset="0"/>
              </a:rPr>
              <a:t> </a:t>
            </a:r>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Create</a:t>
            </a:r>
            <a:r>
              <a:rPr lang="en-IN" sz="1200" b="0" i="0" kern="1200" baseline="0" dirty="0" smtClean="0">
                <a:solidFill>
                  <a:schemeClr val="tx1"/>
                </a:solidFill>
                <a:effectLst/>
                <a:latin typeface="+mn-lt"/>
                <a:ea typeface="+mn-ea"/>
                <a:cs typeface="+mn-cs"/>
              </a:rPr>
              <a:t> a empty </a:t>
            </a:r>
            <a:r>
              <a:rPr lang="en-IN" sz="1200" b="0" i="0" kern="1200" baseline="0" dirty="0" err="1" smtClean="0">
                <a:solidFill>
                  <a:schemeClr val="tx1"/>
                </a:solidFill>
                <a:effectLst/>
                <a:latin typeface="+mn-lt"/>
                <a:ea typeface="+mn-ea"/>
                <a:cs typeface="+mn-cs"/>
              </a:rPr>
              <a:t>linkedlist</a:t>
            </a:r>
            <a:r>
              <a:rPr lang="en-IN" sz="1200" b="0" i="0" kern="1200" baseline="0" dirty="0" smtClean="0">
                <a:solidFill>
                  <a:schemeClr val="tx1"/>
                </a:solidFill>
                <a:effectLst/>
                <a:latin typeface="+mn-lt"/>
                <a:ea typeface="+mn-ea"/>
                <a:cs typeface="+mn-cs"/>
              </a:rPr>
              <a:t> then use </a:t>
            </a:r>
            <a:r>
              <a:rPr lang="en-IN" sz="1200" b="1" i="0" kern="1200" baseline="0" dirty="0" smtClean="0">
                <a:solidFill>
                  <a:schemeClr val="tx1"/>
                </a:solidFill>
                <a:effectLst/>
                <a:latin typeface="+mn-lt"/>
                <a:ea typeface="+mn-ea"/>
                <a:cs typeface="+mn-cs"/>
              </a:rPr>
              <a:t>add() </a:t>
            </a:r>
            <a:r>
              <a:rPr lang="en-IN" sz="1200" b="0" i="0" kern="1200" baseline="0" dirty="0" smtClean="0">
                <a:solidFill>
                  <a:schemeClr val="tx1"/>
                </a:solidFill>
                <a:effectLst/>
                <a:latin typeface="+mn-lt"/>
                <a:ea typeface="+mn-ea"/>
                <a:cs typeface="+mn-cs"/>
              </a:rPr>
              <a:t>method to add values in the </a:t>
            </a:r>
            <a:r>
              <a:rPr lang="en-IN" sz="1200" b="0" i="0" kern="1200" baseline="0" dirty="0" err="1" smtClean="0">
                <a:solidFill>
                  <a:schemeClr val="tx1"/>
                </a:solidFill>
                <a:effectLst/>
                <a:latin typeface="+mn-lt"/>
                <a:ea typeface="+mn-ea"/>
                <a:cs typeface="+mn-cs"/>
              </a:rPr>
              <a:t>linkedlist</a:t>
            </a:r>
            <a:r>
              <a:rPr lang="en-IN" sz="1200" b="0" i="0" kern="1200" baseline="0" dirty="0" smtClean="0">
                <a:solidFill>
                  <a:schemeClr val="tx1"/>
                </a:solidFill>
                <a:effectLst/>
                <a:latin typeface="+mn-lt"/>
                <a:ea typeface="+mn-ea"/>
                <a:cs typeface="+mn-cs"/>
              </a:rPr>
              <a:t>. Print the original list with index.</a:t>
            </a:r>
            <a:endParaRPr lang="en-US" b="1" dirty="0" smtClean="0">
              <a:latin typeface="Courier New" pitchFamily="49" charset="0"/>
              <a:cs typeface="Courier New" pitchFamily="49" charset="0"/>
            </a:endParaRPr>
          </a:p>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31</a:t>
            </a:fld>
            <a:endParaRPr lang="en-US"/>
          </a:p>
        </p:txBody>
      </p:sp>
    </p:spTree>
    <p:extLst>
      <p:ext uri="{BB962C8B-B14F-4D97-AF65-F5344CB8AC3E}">
        <p14:creationId xmlns="" xmlns:p14="http://schemas.microsoft.com/office/powerpoint/2010/main" val="2916939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Array[10, 20, 30]</a:t>
            </a:r>
          </a:p>
          <a:p>
            <a:r>
              <a:rPr lang="en-US" sz="1200" b="0" i="0" kern="1200" dirty="0" err="1" smtClean="0">
                <a:solidFill>
                  <a:schemeClr val="tx1"/>
                </a:solidFill>
                <a:effectLst/>
                <a:latin typeface="+mn-lt"/>
                <a:ea typeface="+mn-ea"/>
                <a:cs typeface="+mn-cs"/>
              </a:rPr>
              <a:t>Arraylist</a:t>
            </a:r>
            <a:r>
              <a:rPr lang="en-US" sz="1200" b="0" i="0" kern="1200" dirty="0" smtClean="0">
                <a:solidFill>
                  <a:schemeClr val="tx1"/>
                </a:solidFill>
                <a:effectLst/>
                <a:latin typeface="+mn-lt"/>
                <a:ea typeface="+mn-ea"/>
                <a:cs typeface="+mn-cs"/>
              </a:rPr>
              <a:t>[10, 20, 30]</a:t>
            </a:r>
            <a:r>
              <a:rPr lang="en-IN" sz="1200" b="0" i="0" kern="1200" dirty="0" smtClean="0">
                <a:solidFill>
                  <a:schemeClr val="tx1"/>
                </a:solidFill>
                <a:effectLst/>
                <a:latin typeface="+mn-lt"/>
                <a:ea typeface="+mn-ea"/>
                <a:cs typeface="+mn-cs"/>
              </a:rPr>
              <a:t>                                                    </a:t>
            </a:r>
          </a:p>
          <a:p>
            <a:endParaRPr lang="en-IN"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3</a:t>
            </a:fld>
            <a:endParaRPr lang="en-US"/>
          </a:p>
        </p:txBody>
      </p:sp>
    </p:spTree>
    <p:extLst>
      <p:ext uri="{BB962C8B-B14F-4D97-AF65-F5344CB8AC3E}">
        <p14:creationId xmlns="" xmlns:p14="http://schemas.microsoft.com/office/powerpoint/2010/main" val="16223232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Courier New" pitchFamily="49" charset="0"/>
                <a:cs typeface="Courier New" pitchFamily="49" charset="0"/>
              </a:rPr>
              <a:t>Output</a:t>
            </a:r>
            <a:r>
              <a:rPr lang="en-US" b="1" dirty="0" smtClean="0">
                <a:latin typeface="Courier New" pitchFamily="49" charset="0"/>
                <a:cs typeface="Courier New" pitchFamily="49" charset="0"/>
              </a:rPr>
              <a:t>:</a:t>
            </a:r>
          </a:p>
          <a:p>
            <a:r>
              <a:rPr lang="en-US" dirty="0" smtClean="0"/>
              <a:t>Original linked list: [Red, Green, Black, White, Pink]</a:t>
            </a:r>
          </a:p>
          <a:p>
            <a:r>
              <a:rPr lang="en-US" dirty="0" smtClean="0"/>
              <a:t>Last element in the list: Pink</a:t>
            </a:r>
            <a:endParaRPr lang="en-IN" dirty="0" smtClean="0"/>
          </a:p>
          <a:p>
            <a:endParaRPr lang="en-IN" sz="1200" b="0" i="0" kern="1200" dirty="0" smtClean="0">
              <a:solidFill>
                <a:schemeClr val="tx1"/>
              </a:solidFill>
              <a:effectLst/>
              <a:latin typeface="+mn-lt"/>
              <a:ea typeface="+mn-ea"/>
              <a:cs typeface="+mn-cs"/>
            </a:endParaRPr>
          </a:p>
          <a:p>
            <a:r>
              <a:rPr lang="en-IN" sz="1200" b="1" i="0" kern="1200" dirty="0" smtClean="0">
                <a:solidFill>
                  <a:schemeClr val="tx1"/>
                </a:solidFill>
                <a:effectLst/>
                <a:latin typeface="Courier New" pitchFamily="49" charset="0"/>
                <a:ea typeface="+mn-ea"/>
                <a:cs typeface="Courier New" pitchFamily="49" charset="0"/>
              </a:rPr>
              <a:t>Explanation</a:t>
            </a:r>
            <a:r>
              <a:rPr lang="en-IN" sz="1200" b="1" i="0" kern="1200" dirty="0" smtClean="0">
                <a:solidFill>
                  <a:schemeClr val="tx1"/>
                </a:solidFill>
                <a:effectLst/>
                <a:latin typeface="Courier New" pitchFamily="49" charset="0"/>
                <a:ea typeface="+mn-ea"/>
                <a:cs typeface="Courier New" pitchFamily="49" charset="0"/>
              </a:rPr>
              <a:t>:</a:t>
            </a:r>
            <a:r>
              <a:rPr lang="en-IN" sz="1200" b="0" i="0" kern="1200" dirty="0" smtClean="0">
                <a:solidFill>
                  <a:schemeClr val="tx1"/>
                </a:solidFill>
                <a:effectLst/>
                <a:latin typeface="Courier New" pitchFamily="49" charset="0"/>
                <a:ea typeface="+mn-ea"/>
                <a:cs typeface="Courier New" pitchFamily="49" charset="0"/>
              </a:rPr>
              <a:t> </a:t>
            </a:r>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Create</a:t>
            </a:r>
            <a:r>
              <a:rPr lang="en-IN" sz="1200" b="0" i="0" kern="1200" baseline="0" dirty="0" smtClean="0">
                <a:solidFill>
                  <a:schemeClr val="tx1"/>
                </a:solidFill>
                <a:effectLst/>
                <a:latin typeface="+mn-lt"/>
                <a:ea typeface="+mn-ea"/>
                <a:cs typeface="+mn-cs"/>
              </a:rPr>
              <a:t> a empty </a:t>
            </a:r>
            <a:r>
              <a:rPr lang="en-IN" sz="1200" b="0" i="0" kern="1200" baseline="0" dirty="0" err="1" smtClean="0">
                <a:solidFill>
                  <a:schemeClr val="tx1"/>
                </a:solidFill>
                <a:effectLst/>
                <a:latin typeface="+mn-lt"/>
                <a:ea typeface="+mn-ea"/>
                <a:cs typeface="+mn-cs"/>
              </a:rPr>
              <a:t>linkedlist</a:t>
            </a:r>
            <a:r>
              <a:rPr lang="en-IN" sz="1200" b="0" i="0" kern="1200" baseline="0" dirty="0" smtClean="0">
                <a:solidFill>
                  <a:schemeClr val="tx1"/>
                </a:solidFill>
                <a:effectLst/>
                <a:latin typeface="+mn-lt"/>
                <a:ea typeface="+mn-ea"/>
                <a:cs typeface="+mn-cs"/>
              </a:rPr>
              <a:t> then use </a:t>
            </a:r>
            <a:r>
              <a:rPr lang="en-IN" sz="1200" b="1" i="0" kern="1200" baseline="0" dirty="0" smtClean="0">
                <a:solidFill>
                  <a:schemeClr val="tx1"/>
                </a:solidFill>
                <a:effectLst/>
                <a:latin typeface="+mn-lt"/>
                <a:ea typeface="+mn-ea"/>
                <a:cs typeface="+mn-cs"/>
              </a:rPr>
              <a:t>add() </a:t>
            </a:r>
            <a:r>
              <a:rPr lang="en-IN" sz="1200" b="0" i="0" kern="1200" baseline="0" dirty="0" smtClean="0">
                <a:solidFill>
                  <a:schemeClr val="tx1"/>
                </a:solidFill>
                <a:effectLst/>
                <a:latin typeface="+mn-lt"/>
                <a:ea typeface="+mn-ea"/>
                <a:cs typeface="+mn-cs"/>
              </a:rPr>
              <a:t>method to add values in the </a:t>
            </a:r>
            <a:r>
              <a:rPr lang="en-IN" sz="1200" b="0" i="0" kern="1200" baseline="0" dirty="0" err="1" smtClean="0">
                <a:solidFill>
                  <a:schemeClr val="tx1"/>
                </a:solidFill>
                <a:effectLst/>
                <a:latin typeface="+mn-lt"/>
                <a:ea typeface="+mn-ea"/>
                <a:cs typeface="+mn-cs"/>
              </a:rPr>
              <a:t>linkedlist.Print</a:t>
            </a:r>
            <a:r>
              <a:rPr lang="en-IN" sz="1200" b="0" i="0" kern="1200" baseline="0" dirty="0" smtClean="0">
                <a:solidFill>
                  <a:schemeClr val="tx1"/>
                </a:solidFill>
                <a:effectLst/>
                <a:latin typeface="+mn-lt"/>
                <a:ea typeface="+mn-ea"/>
                <a:cs typeface="+mn-cs"/>
              </a:rPr>
              <a:t> the original list.</a:t>
            </a:r>
          </a:p>
          <a:p>
            <a:r>
              <a:rPr lang="en-US" sz="1200" b="0" i="0" kern="1200" baseline="0" dirty="0" smtClean="0">
                <a:solidFill>
                  <a:schemeClr val="tx1"/>
                </a:solidFill>
                <a:effectLst/>
                <a:latin typeface="+mn-lt"/>
                <a:ea typeface="+mn-ea"/>
                <a:cs typeface="+mn-cs"/>
              </a:rPr>
              <a:t>Next find the last element in the original using </a:t>
            </a:r>
            <a:r>
              <a:rPr lang="en-US" sz="1200" b="1" i="0" kern="1200" baseline="0" dirty="0" err="1" smtClean="0">
                <a:solidFill>
                  <a:schemeClr val="tx1"/>
                </a:solidFill>
                <a:effectLst/>
                <a:latin typeface="+mn-lt"/>
                <a:ea typeface="+mn-ea"/>
                <a:cs typeface="+mn-cs"/>
              </a:rPr>
              <a:t>peekLast</a:t>
            </a:r>
            <a:r>
              <a:rPr lang="en-US" sz="1200" b="1"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method and print the last element.</a:t>
            </a:r>
            <a:endParaRPr lang="en-US" b="1" dirty="0" smtClean="0">
              <a:latin typeface="Courier New" pitchFamily="49" charset="0"/>
              <a:cs typeface="Courier New" pitchFamily="49" charset="0"/>
            </a:endParaRPr>
          </a:p>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32</a:t>
            </a:fld>
            <a:endParaRPr lang="en-US"/>
          </a:p>
        </p:txBody>
      </p:sp>
    </p:spTree>
    <p:extLst>
      <p:ext uri="{BB962C8B-B14F-4D97-AF65-F5344CB8AC3E}">
        <p14:creationId xmlns="" xmlns:p14="http://schemas.microsoft.com/office/powerpoint/2010/main" val="32056362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Courier New" pitchFamily="49" charset="0"/>
                <a:cs typeface="Courier New" pitchFamily="49" charset="0"/>
              </a:rPr>
              <a:t>Output:</a:t>
            </a:r>
          </a:p>
          <a:p>
            <a:r>
              <a:rPr lang="en-US" sz="1200" b="1" i="0" kern="1200" dirty="0" smtClean="0">
                <a:solidFill>
                  <a:schemeClr val="tx1"/>
                </a:solidFill>
                <a:effectLst/>
                <a:latin typeface="+mn-lt"/>
                <a:ea typeface="+mn-ea"/>
                <a:cs typeface="+mn-cs"/>
              </a:rPr>
              <a:t>Original linked list:</a:t>
            </a:r>
            <a:r>
              <a:rPr lang="en-US" sz="1200" b="0" i="0" kern="1200" dirty="0" smtClean="0">
                <a:solidFill>
                  <a:schemeClr val="tx1"/>
                </a:solidFill>
                <a:effectLst/>
                <a:latin typeface="+mn-lt"/>
                <a:ea typeface="+mn-ea"/>
                <a:cs typeface="+mn-cs"/>
              </a:rPr>
              <a:t> [Red, Green, Black, White, Pink]</a:t>
            </a:r>
          </a:p>
          <a:p>
            <a:r>
              <a:rPr lang="en-US" sz="1200" b="1" i="0" kern="1200" dirty="0" smtClean="0">
                <a:solidFill>
                  <a:schemeClr val="tx1"/>
                </a:solidFill>
                <a:effectLst/>
                <a:latin typeface="+mn-lt"/>
                <a:ea typeface="+mn-ea"/>
                <a:cs typeface="+mn-cs"/>
              </a:rPr>
              <a:t>Last element in the list: </a:t>
            </a:r>
            <a:r>
              <a:rPr lang="en-US" sz="1200" b="0" i="0" kern="1200" dirty="0" smtClean="0">
                <a:solidFill>
                  <a:schemeClr val="tx1"/>
                </a:solidFill>
                <a:effectLst/>
                <a:latin typeface="+mn-lt"/>
                <a:ea typeface="+mn-ea"/>
                <a:cs typeface="+mn-cs"/>
              </a:rPr>
              <a:t>Pink</a:t>
            </a:r>
          </a:p>
          <a:p>
            <a:endParaRPr lang="en-IN" sz="1200" b="1" i="0" kern="1200" dirty="0" smtClean="0">
              <a:solidFill>
                <a:schemeClr val="tx1"/>
              </a:solidFill>
              <a:effectLst/>
              <a:latin typeface="Courier New" pitchFamily="49" charset="0"/>
              <a:ea typeface="+mn-ea"/>
              <a:cs typeface="Courier New" pitchFamily="49" charset="0"/>
            </a:endParaRPr>
          </a:p>
          <a:p>
            <a:r>
              <a:rPr lang="en-IN" sz="1200" b="1" i="0" kern="1200" dirty="0" smtClean="0">
                <a:solidFill>
                  <a:schemeClr val="tx1"/>
                </a:solidFill>
                <a:effectLst/>
                <a:latin typeface="Courier New" pitchFamily="49" charset="0"/>
                <a:ea typeface="+mn-ea"/>
                <a:cs typeface="Courier New" pitchFamily="49" charset="0"/>
              </a:rPr>
              <a:t>Explanation</a:t>
            </a:r>
            <a:r>
              <a:rPr lang="en-IN" sz="1200" b="1" i="0" kern="1200" dirty="0" smtClean="0">
                <a:solidFill>
                  <a:schemeClr val="tx1"/>
                </a:solidFill>
                <a:effectLst/>
                <a:latin typeface="Courier New" pitchFamily="49" charset="0"/>
                <a:ea typeface="+mn-ea"/>
                <a:cs typeface="Courier New" pitchFamily="49" charset="0"/>
              </a:rPr>
              <a:t>:</a:t>
            </a:r>
            <a:r>
              <a:rPr lang="en-IN" sz="1200" b="0" i="0" kern="1200" dirty="0" smtClean="0">
                <a:solidFill>
                  <a:schemeClr val="tx1"/>
                </a:solidFill>
                <a:effectLst/>
                <a:latin typeface="Courier New" pitchFamily="49" charset="0"/>
                <a:ea typeface="+mn-ea"/>
                <a:cs typeface="Courier New" pitchFamily="49" charset="0"/>
              </a:rPr>
              <a:t> </a:t>
            </a:r>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Create</a:t>
            </a:r>
            <a:r>
              <a:rPr lang="en-IN" sz="1200" b="0" i="0" kern="1200" baseline="0" dirty="0" smtClean="0">
                <a:solidFill>
                  <a:schemeClr val="tx1"/>
                </a:solidFill>
                <a:effectLst/>
                <a:latin typeface="+mn-lt"/>
                <a:ea typeface="+mn-ea"/>
                <a:cs typeface="+mn-cs"/>
              </a:rPr>
              <a:t> a empty </a:t>
            </a:r>
            <a:r>
              <a:rPr lang="en-IN" sz="1200" b="0" i="0" kern="1200" baseline="0" dirty="0" err="1" smtClean="0">
                <a:solidFill>
                  <a:schemeClr val="tx1"/>
                </a:solidFill>
                <a:effectLst/>
                <a:latin typeface="+mn-lt"/>
                <a:ea typeface="+mn-ea"/>
                <a:cs typeface="+mn-cs"/>
              </a:rPr>
              <a:t>linkedlist</a:t>
            </a:r>
            <a:r>
              <a:rPr lang="en-IN" sz="1200" b="0" i="0" kern="1200" baseline="0" dirty="0" smtClean="0">
                <a:solidFill>
                  <a:schemeClr val="tx1"/>
                </a:solidFill>
                <a:effectLst/>
                <a:latin typeface="+mn-lt"/>
                <a:ea typeface="+mn-ea"/>
                <a:cs typeface="+mn-cs"/>
              </a:rPr>
              <a:t> then use </a:t>
            </a:r>
            <a:r>
              <a:rPr lang="en-IN" sz="1200" b="1" i="0" kern="1200" baseline="0" dirty="0" smtClean="0">
                <a:solidFill>
                  <a:schemeClr val="tx1"/>
                </a:solidFill>
                <a:effectLst/>
                <a:latin typeface="+mn-lt"/>
                <a:ea typeface="+mn-ea"/>
                <a:cs typeface="+mn-cs"/>
              </a:rPr>
              <a:t>add() </a:t>
            </a:r>
            <a:r>
              <a:rPr lang="en-IN" sz="1200" b="0" i="0" kern="1200" baseline="0" dirty="0" smtClean="0">
                <a:solidFill>
                  <a:schemeClr val="tx1"/>
                </a:solidFill>
                <a:effectLst/>
                <a:latin typeface="+mn-lt"/>
                <a:ea typeface="+mn-ea"/>
                <a:cs typeface="+mn-cs"/>
              </a:rPr>
              <a:t>method to add values in the </a:t>
            </a:r>
            <a:r>
              <a:rPr lang="en-IN" sz="1200" b="0" i="0" kern="1200" baseline="0" dirty="0" err="1" smtClean="0">
                <a:solidFill>
                  <a:schemeClr val="tx1"/>
                </a:solidFill>
                <a:effectLst/>
                <a:latin typeface="+mn-lt"/>
                <a:ea typeface="+mn-ea"/>
                <a:cs typeface="+mn-cs"/>
              </a:rPr>
              <a:t>linkedlist.Print</a:t>
            </a:r>
            <a:r>
              <a:rPr lang="en-IN" sz="1200" b="0" i="0" kern="1200" baseline="0" dirty="0" smtClean="0">
                <a:solidFill>
                  <a:schemeClr val="tx1"/>
                </a:solidFill>
                <a:effectLst/>
                <a:latin typeface="+mn-lt"/>
                <a:ea typeface="+mn-ea"/>
                <a:cs typeface="+mn-cs"/>
              </a:rPr>
              <a:t> the original list.</a:t>
            </a:r>
          </a:p>
          <a:p>
            <a:r>
              <a:rPr lang="en-US" sz="1200" b="0" i="0" kern="1200" baseline="0" dirty="0" smtClean="0">
                <a:solidFill>
                  <a:schemeClr val="tx1"/>
                </a:solidFill>
                <a:effectLst/>
                <a:latin typeface="+mn-lt"/>
                <a:ea typeface="+mn-ea"/>
                <a:cs typeface="+mn-cs"/>
              </a:rPr>
              <a:t>Next replace the 1 index </a:t>
            </a:r>
            <a:r>
              <a:rPr lang="en-US" sz="1200" b="0" i="0" kern="1200" baseline="0" dirty="0" err="1" smtClean="0">
                <a:solidFill>
                  <a:schemeClr val="tx1"/>
                </a:solidFill>
                <a:effectLst/>
                <a:latin typeface="+mn-lt"/>
                <a:ea typeface="+mn-ea"/>
                <a:cs typeface="+mn-cs"/>
              </a:rPr>
              <a:t>value.Green</a:t>
            </a:r>
            <a:r>
              <a:rPr lang="en-US" sz="1200" b="0" i="0" kern="1200" baseline="0" dirty="0" smtClean="0">
                <a:solidFill>
                  <a:schemeClr val="tx1"/>
                </a:solidFill>
                <a:effectLst/>
                <a:latin typeface="+mn-lt"/>
                <a:ea typeface="+mn-ea"/>
                <a:cs typeface="+mn-cs"/>
              </a:rPr>
              <a:t> replace Orange Using </a:t>
            </a:r>
            <a:r>
              <a:rPr lang="en-US" sz="1200" b="1" i="0" kern="1200" baseline="0" dirty="0" smtClean="0">
                <a:solidFill>
                  <a:srgbClr val="F05136"/>
                </a:solidFill>
                <a:effectLst/>
                <a:latin typeface="+mn-lt"/>
                <a:ea typeface="+mn-ea"/>
                <a:cs typeface="+mn-cs"/>
              </a:rPr>
              <a:t>set(</a:t>
            </a:r>
            <a:r>
              <a:rPr lang="en-US" sz="1200" b="1" i="0" kern="1200" baseline="0" dirty="0" err="1" smtClean="0">
                <a:solidFill>
                  <a:srgbClr val="F05136"/>
                </a:solidFill>
                <a:effectLst/>
                <a:latin typeface="+mn-lt"/>
                <a:ea typeface="+mn-ea"/>
                <a:cs typeface="+mn-cs"/>
              </a:rPr>
              <a:t>int</a:t>
            </a:r>
            <a:r>
              <a:rPr lang="en-US" sz="1200" b="1" i="0" kern="1200" baseline="0" dirty="0" smtClean="0">
                <a:solidFill>
                  <a:srgbClr val="F05136"/>
                </a:solidFill>
                <a:effectLst/>
                <a:latin typeface="+mn-lt"/>
                <a:ea typeface="+mn-ea"/>
                <a:cs typeface="+mn-cs"/>
              </a:rPr>
              <a:t> </a:t>
            </a:r>
            <a:r>
              <a:rPr lang="en-US" sz="1200" b="1" i="0" kern="1200" baseline="0" dirty="0" err="1" smtClean="0">
                <a:solidFill>
                  <a:srgbClr val="F05136"/>
                </a:solidFill>
                <a:effectLst/>
                <a:latin typeface="+mn-lt"/>
                <a:ea typeface="+mn-ea"/>
                <a:cs typeface="+mn-cs"/>
              </a:rPr>
              <a:t>index,element</a:t>
            </a:r>
            <a:r>
              <a:rPr lang="en-US" sz="1200" b="1" i="0" kern="1200" baseline="0" dirty="0" smtClean="0">
                <a:solidFill>
                  <a:srgbClr val="F05136"/>
                </a:solidFill>
                <a:effectLst/>
                <a:latin typeface="+mn-lt"/>
                <a:ea typeface="+mn-ea"/>
                <a:cs typeface="+mn-cs"/>
              </a:rPr>
              <a:t>) </a:t>
            </a:r>
            <a:r>
              <a:rPr lang="en-US" sz="1200" b="0" i="0" kern="1200" baseline="0" dirty="0" err="1" smtClean="0">
                <a:solidFill>
                  <a:srgbClr val="F05136"/>
                </a:solidFill>
                <a:effectLst/>
                <a:latin typeface="+mn-lt"/>
                <a:ea typeface="+mn-ea"/>
                <a:cs typeface="+mn-cs"/>
              </a:rPr>
              <a:t>method.print</a:t>
            </a:r>
            <a:r>
              <a:rPr lang="en-US" sz="1200" b="0" i="0" kern="1200" baseline="0" dirty="0" smtClean="0">
                <a:solidFill>
                  <a:srgbClr val="F05136"/>
                </a:solidFill>
                <a:effectLst/>
                <a:latin typeface="+mn-lt"/>
                <a:ea typeface="+mn-ea"/>
                <a:cs typeface="+mn-cs"/>
              </a:rPr>
              <a:t> the new list.</a:t>
            </a:r>
            <a:endParaRPr lang="en-IN" sz="1200" b="1" i="0" kern="1200" baseline="0" dirty="0" smtClean="0">
              <a:solidFill>
                <a:srgbClr val="F05136"/>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33</a:t>
            </a:fld>
            <a:endParaRPr lang="en-US"/>
          </a:p>
        </p:txBody>
      </p:sp>
    </p:spTree>
    <p:extLst>
      <p:ext uri="{BB962C8B-B14F-4D97-AF65-F5344CB8AC3E}">
        <p14:creationId xmlns="" xmlns:p14="http://schemas.microsoft.com/office/powerpoint/2010/main" val="2685384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Courier New" pitchFamily="49" charset="0"/>
                <a:cs typeface="Courier New" pitchFamily="49" charset="0"/>
              </a:rPr>
              <a:t>Output:</a:t>
            </a:r>
          </a:p>
          <a:p>
            <a:r>
              <a:rPr lang="en-IN" sz="1200" b="0" i="0" kern="1200" dirty="0" smtClean="0">
                <a:solidFill>
                  <a:schemeClr val="tx1"/>
                </a:solidFill>
                <a:effectLst/>
                <a:latin typeface="+mn-lt"/>
                <a:ea typeface="+mn-ea"/>
                <a:cs typeface="+mn-cs"/>
              </a:rPr>
              <a:t>[Yes, Yes, Yes, No]</a:t>
            </a:r>
          </a:p>
          <a:p>
            <a:endParaRPr lang="en-IN" sz="1200" b="1" i="0" kern="1200" dirty="0" smtClean="0">
              <a:solidFill>
                <a:schemeClr val="tx1"/>
              </a:solidFill>
              <a:effectLst/>
              <a:latin typeface="Courier New" pitchFamily="49" charset="0"/>
              <a:ea typeface="+mn-ea"/>
              <a:cs typeface="Courier New" pitchFamily="49" charset="0"/>
            </a:endParaRPr>
          </a:p>
          <a:p>
            <a:r>
              <a:rPr lang="en-IN" sz="1200" b="1" i="0" kern="1200" dirty="0" smtClean="0">
                <a:solidFill>
                  <a:schemeClr val="tx1"/>
                </a:solidFill>
                <a:effectLst/>
                <a:latin typeface="Courier New" pitchFamily="49" charset="0"/>
                <a:ea typeface="+mn-ea"/>
                <a:cs typeface="Courier New" pitchFamily="49" charset="0"/>
              </a:rPr>
              <a:t>Explanation</a:t>
            </a:r>
            <a:r>
              <a:rPr lang="en-IN" sz="1200" b="1" i="0" kern="1200" dirty="0" smtClean="0">
                <a:solidFill>
                  <a:schemeClr val="tx1"/>
                </a:solidFill>
                <a:effectLst/>
                <a:latin typeface="Courier New" pitchFamily="49" charset="0"/>
                <a:ea typeface="+mn-ea"/>
                <a:cs typeface="Courier New" pitchFamily="49" charset="0"/>
              </a:rPr>
              <a:t>:</a:t>
            </a:r>
            <a:r>
              <a:rPr lang="en-IN" sz="1200" b="0" i="0" kern="1200" dirty="0" smtClean="0">
                <a:solidFill>
                  <a:schemeClr val="tx1"/>
                </a:solidFill>
                <a:effectLst/>
                <a:latin typeface="Courier New" pitchFamily="49" charset="0"/>
                <a:ea typeface="+mn-ea"/>
                <a:cs typeface="Courier New" pitchFamily="49" charset="0"/>
              </a:rPr>
              <a:t> </a:t>
            </a:r>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Create</a:t>
            </a:r>
            <a:r>
              <a:rPr lang="en-IN" sz="1200" b="0" i="0" kern="1200" baseline="0" dirty="0" smtClean="0">
                <a:solidFill>
                  <a:schemeClr val="tx1"/>
                </a:solidFill>
                <a:effectLst/>
                <a:latin typeface="+mn-lt"/>
                <a:ea typeface="+mn-ea"/>
                <a:cs typeface="+mn-cs"/>
              </a:rPr>
              <a:t> a empty </a:t>
            </a:r>
            <a:r>
              <a:rPr lang="en-IN" sz="1200" b="0" i="0" kern="1200" baseline="0" dirty="0" err="1" smtClean="0">
                <a:solidFill>
                  <a:schemeClr val="tx1"/>
                </a:solidFill>
                <a:effectLst/>
                <a:latin typeface="+mn-lt"/>
                <a:ea typeface="+mn-ea"/>
                <a:cs typeface="+mn-cs"/>
              </a:rPr>
              <a:t>linkedlist</a:t>
            </a:r>
            <a:r>
              <a:rPr lang="en-IN" sz="1200" b="0" i="0" kern="1200" baseline="0" dirty="0" smtClean="0">
                <a:solidFill>
                  <a:schemeClr val="tx1"/>
                </a:solidFill>
                <a:effectLst/>
                <a:latin typeface="+mn-lt"/>
                <a:ea typeface="+mn-ea"/>
                <a:cs typeface="+mn-cs"/>
              </a:rPr>
              <a:t> then use </a:t>
            </a:r>
            <a:r>
              <a:rPr lang="en-IN" sz="1200" b="1" i="0" kern="1200" baseline="0" dirty="0" smtClean="0">
                <a:solidFill>
                  <a:schemeClr val="tx1"/>
                </a:solidFill>
                <a:effectLst/>
                <a:latin typeface="+mn-lt"/>
                <a:ea typeface="+mn-ea"/>
                <a:cs typeface="+mn-cs"/>
              </a:rPr>
              <a:t>add() </a:t>
            </a:r>
            <a:r>
              <a:rPr lang="en-IN" sz="1200" b="0" i="0" kern="1200" baseline="0" dirty="0" smtClean="0">
                <a:solidFill>
                  <a:schemeClr val="tx1"/>
                </a:solidFill>
                <a:effectLst/>
                <a:latin typeface="+mn-lt"/>
                <a:ea typeface="+mn-ea"/>
                <a:cs typeface="+mn-cs"/>
              </a:rPr>
              <a:t>method to add values in the </a:t>
            </a:r>
            <a:r>
              <a:rPr lang="en-IN" sz="1200" b="0" i="0" kern="1200" baseline="0" dirty="0" err="1" smtClean="0">
                <a:solidFill>
                  <a:schemeClr val="tx1"/>
                </a:solidFill>
                <a:effectLst/>
                <a:latin typeface="+mn-lt"/>
                <a:ea typeface="+mn-ea"/>
                <a:cs typeface="+mn-cs"/>
              </a:rPr>
              <a:t>linkedlist.and</a:t>
            </a:r>
            <a:r>
              <a:rPr lang="en-IN" sz="1200" b="0" i="0" kern="1200" baseline="0" dirty="0" smtClean="0">
                <a:solidFill>
                  <a:schemeClr val="tx1"/>
                </a:solidFill>
                <a:effectLst/>
                <a:latin typeface="+mn-lt"/>
                <a:ea typeface="+mn-ea"/>
                <a:cs typeface="+mn-cs"/>
              </a:rPr>
              <a:t> create a another empty </a:t>
            </a:r>
            <a:r>
              <a:rPr lang="en-IN" sz="1200" b="0" i="0" kern="1200" baseline="0" dirty="0" err="1" smtClean="0">
                <a:solidFill>
                  <a:schemeClr val="tx1"/>
                </a:solidFill>
                <a:effectLst/>
                <a:latin typeface="+mn-lt"/>
                <a:ea typeface="+mn-ea"/>
                <a:cs typeface="+mn-cs"/>
              </a:rPr>
              <a:t>linkedlist</a:t>
            </a:r>
            <a:r>
              <a:rPr lang="en-IN" sz="1200" b="0" i="0" kern="1200" baseline="0" dirty="0" smtClean="0">
                <a:solidFill>
                  <a:schemeClr val="tx1"/>
                </a:solidFill>
                <a:effectLst/>
                <a:latin typeface="+mn-lt"/>
                <a:ea typeface="+mn-ea"/>
                <a:cs typeface="+mn-cs"/>
              </a:rPr>
              <a:t> the use </a:t>
            </a:r>
            <a:r>
              <a:rPr lang="en-IN" sz="1200" b="1" i="0" kern="1200" baseline="0" dirty="0" smtClean="0">
                <a:solidFill>
                  <a:schemeClr val="tx1"/>
                </a:solidFill>
                <a:effectLst/>
                <a:latin typeface="+mn-lt"/>
                <a:ea typeface="+mn-ea"/>
                <a:cs typeface="+mn-cs"/>
              </a:rPr>
              <a:t>add()</a:t>
            </a:r>
            <a:endParaRPr lang="en-IN"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method to add another set of values in the second linked </a:t>
            </a:r>
            <a:r>
              <a:rPr lang="en-US" sz="1200" b="0" i="0" kern="1200" baseline="0" dirty="0" err="1" smtClean="0">
                <a:solidFill>
                  <a:schemeClr val="tx1"/>
                </a:solidFill>
                <a:effectLst/>
                <a:latin typeface="+mn-lt"/>
                <a:ea typeface="+mn-ea"/>
                <a:cs typeface="+mn-cs"/>
              </a:rPr>
              <a:t>list.Compare</a:t>
            </a:r>
            <a:r>
              <a:rPr lang="en-US" sz="1200" b="0" i="0" kern="1200" baseline="0" dirty="0" smtClean="0">
                <a:solidFill>
                  <a:schemeClr val="tx1"/>
                </a:solidFill>
                <a:effectLst/>
                <a:latin typeface="+mn-lt"/>
                <a:ea typeface="+mn-ea"/>
                <a:cs typeface="+mn-cs"/>
              </a:rPr>
              <a:t> with two </a:t>
            </a:r>
            <a:r>
              <a:rPr lang="en-US" sz="1200" b="0" i="0" kern="1200" baseline="0" dirty="0" err="1" smtClean="0">
                <a:solidFill>
                  <a:schemeClr val="tx1"/>
                </a:solidFill>
                <a:effectLst/>
                <a:latin typeface="+mn-lt"/>
                <a:ea typeface="+mn-ea"/>
                <a:cs typeface="+mn-cs"/>
              </a:rPr>
              <a:t>linkedlist.two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linkedlist</a:t>
            </a:r>
            <a:r>
              <a:rPr lang="en-US" sz="1200" b="0" i="0" kern="1200" baseline="0" dirty="0" smtClean="0">
                <a:solidFill>
                  <a:schemeClr val="tx1"/>
                </a:solidFill>
                <a:effectLst/>
                <a:latin typeface="+mn-lt"/>
                <a:ea typeface="+mn-ea"/>
                <a:cs typeface="+mn-cs"/>
              </a:rPr>
              <a:t> values are same print the output is </a:t>
            </a:r>
            <a:r>
              <a:rPr lang="en-US" sz="1200" b="0" i="0" kern="1200" baseline="0" dirty="0" smtClean="0">
                <a:solidFill>
                  <a:schemeClr val="tx1"/>
                </a:solidFill>
                <a:effectLst/>
                <a:latin typeface="+mn-lt"/>
                <a:ea typeface="+mn-ea"/>
                <a:cs typeface="+mn-cs"/>
              </a:rPr>
              <a:t>“</a:t>
            </a:r>
            <a:r>
              <a:rPr lang="en-US" sz="1200" b="1" i="0" kern="1200" baseline="0" dirty="0" err="1" smtClean="0">
                <a:solidFill>
                  <a:schemeClr val="tx1"/>
                </a:solidFill>
                <a:effectLst/>
                <a:latin typeface="+mn-lt"/>
                <a:ea typeface="+mn-ea"/>
                <a:cs typeface="+mn-cs"/>
              </a:rPr>
              <a:t>Yes</a:t>
            </a:r>
            <a:r>
              <a:rPr lang="en-US" sz="1200" b="0" i="0" kern="1200" baseline="0" dirty="0" err="1" smtClean="0">
                <a:solidFill>
                  <a:schemeClr val="tx1"/>
                </a:solidFill>
                <a:effectLst/>
                <a:latin typeface="+mn-lt"/>
                <a:ea typeface="+mn-ea"/>
                <a:cs typeface="+mn-cs"/>
              </a:rPr>
              <a:t>”.suppose</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not same the output is </a:t>
            </a:r>
            <a:r>
              <a:rPr lang="en-US" sz="1200" b="0" i="0" kern="1200" baseline="0" dirty="0" smtClean="0">
                <a:solidFill>
                  <a:schemeClr val="tx1"/>
                </a:solidFill>
                <a:effectLst/>
                <a:latin typeface="+mn-lt"/>
                <a:ea typeface="+mn-ea"/>
                <a:cs typeface="+mn-cs"/>
              </a:rPr>
              <a:t>“</a:t>
            </a:r>
            <a:r>
              <a:rPr lang="en-US" sz="1200" b="1" i="0" kern="1200" baseline="0" dirty="0" smtClean="0">
                <a:solidFill>
                  <a:schemeClr val="tx1"/>
                </a:solidFill>
                <a:effectLst/>
                <a:latin typeface="+mn-lt"/>
                <a:ea typeface="+mn-ea"/>
                <a:cs typeface="+mn-cs"/>
              </a:rPr>
              <a:t>No</a:t>
            </a:r>
            <a:r>
              <a:rPr lang="en-US" sz="1200" b="0" i="0" kern="1200" baseline="0" dirty="0" smtClean="0">
                <a:solidFill>
                  <a:schemeClr val="tx1"/>
                </a:solidFill>
                <a:effectLst/>
                <a:latin typeface="+mn-lt"/>
                <a:ea typeface="+mn-ea"/>
                <a:cs typeface="+mn-cs"/>
              </a:rPr>
              <a:t>”. </a:t>
            </a:r>
            <a:endParaRPr lang="en-IN" sz="1200" b="1" i="0" kern="1200" baseline="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34</a:t>
            </a:fld>
            <a:endParaRPr lang="en-US"/>
          </a:p>
        </p:txBody>
      </p:sp>
    </p:spTree>
    <p:extLst>
      <p:ext uri="{BB962C8B-B14F-4D97-AF65-F5344CB8AC3E}">
        <p14:creationId xmlns="" xmlns:p14="http://schemas.microsoft.com/office/powerpoint/2010/main" val="5680486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Courier New" pitchFamily="49" charset="0"/>
                <a:cs typeface="Courier New" pitchFamily="49" charset="0"/>
              </a:rPr>
              <a:t>Output:</a:t>
            </a:r>
          </a:p>
          <a:p>
            <a:r>
              <a:rPr lang="en-IN" sz="1200" b="0" i="0" kern="1200" dirty="0" smtClean="0">
                <a:solidFill>
                  <a:schemeClr val="tx1"/>
                </a:solidFill>
                <a:effectLst/>
                <a:latin typeface="Courier New" pitchFamily="49" charset="0"/>
                <a:ea typeface="+mn-ea"/>
                <a:cs typeface="Courier New" pitchFamily="49" charset="0"/>
              </a:rPr>
              <a:t>length of </a:t>
            </a:r>
            <a:r>
              <a:rPr lang="en-IN" sz="1200" b="0" i="0" kern="1200" dirty="0" err="1" smtClean="0">
                <a:solidFill>
                  <a:schemeClr val="tx1"/>
                </a:solidFill>
                <a:effectLst/>
                <a:latin typeface="Courier New" pitchFamily="49" charset="0"/>
                <a:ea typeface="+mn-ea"/>
                <a:cs typeface="Courier New" pitchFamily="49" charset="0"/>
              </a:rPr>
              <a:t>LinkedList</a:t>
            </a:r>
            <a:r>
              <a:rPr lang="en-IN" sz="1200" b="0" i="0" kern="1200" dirty="0" smtClean="0">
                <a:solidFill>
                  <a:schemeClr val="tx1"/>
                </a:solidFill>
                <a:effectLst/>
                <a:latin typeface="Courier New" pitchFamily="49" charset="0"/>
                <a:ea typeface="+mn-ea"/>
                <a:cs typeface="Courier New" pitchFamily="49" charset="0"/>
              </a:rPr>
              <a:t>: 4                                                                                               </a:t>
            </a:r>
          </a:p>
          <a:p>
            <a:r>
              <a:rPr lang="en-IN" sz="1200" b="0" i="0" kern="1200" dirty="0" smtClean="0">
                <a:solidFill>
                  <a:schemeClr val="tx1"/>
                </a:solidFill>
                <a:effectLst/>
                <a:latin typeface="Courier New" pitchFamily="49" charset="0"/>
                <a:ea typeface="+mn-ea"/>
                <a:cs typeface="Courier New" pitchFamily="49" charset="0"/>
              </a:rPr>
              <a:t>middle element of </a:t>
            </a:r>
            <a:r>
              <a:rPr lang="en-IN" sz="1200" b="0" i="0" kern="1200" dirty="0" err="1" smtClean="0">
                <a:solidFill>
                  <a:schemeClr val="tx1"/>
                </a:solidFill>
                <a:effectLst/>
                <a:latin typeface="Courier New" pitchFamily="49" charset="0"/>
                <a:ea typeface="+mn-ea"/>
                <a:cs typeface="Courier New" pitchFamily="49" charset="0"/>
              </a:rPr>
              <a:t>LinkedList</a:t>
            </a:r>
            <a:r>
              <a:rPr lang="en-IN" sz="1200" b="0" i="0" kern="1200" dirty="0" smtClean="0">
                <a:solidFill>
                  <a:schemeClr val="tx1"/>
                </a:solidFill>
                <a:effectLst/>
                <a:latin typeface="Courier New" pitchFamily="49" charset="0"/>
                <a:ea typeface="+mn-ea"/>
                <a:cs typeface="Courier New" pitchFamily="49" charset="0"/>
              </a:rPr>
              <a:t> : 2  </a:t>
            </a:r>
          </a:p>
          <a:p>
            <a:endParaRPr lang="en-IN" sz="1200" b="1" i="0" kern="1200" dirty="0" smtClean="0">
              <a:solidFill>
                <a:schemeClr val="tx1"/>
              </a:solidFill>
              <a:effectLst/>
              <a:latin typeface="Courier New" pitchFamily="49" charset="0"/>
              <a:ea typeface="+mn-ea"/>
              <a:cs typeface="Courier New" pitchFamily="49" charset="0"/>
            </a:endParaRPr>
          </a:p>
          <a:p>
            <a:r>
              <a:rPr lang="en-IN" sz="1200" b="1" i="0" kern="1200" dirty="0" smtClean="0">
                <a:solidFill>
                  <a:schemeClr val="tx1"/>
                </a:solidFill>
                <a:effectLst/>
                <a:latin typeface="Courier New" pitchFamily="49" charset="0"/>
                <a:ea typeface="+mn-ea"/>
                <a:cs typeface="Courier New" pitchFamily="49" charset="0"/>
              </a:rPr>
              <a:t>Explanation:</a:t>
            </a:r>
            <a:r>
              <a:rPr lang="en-IN" sz="1200" b="0" i="0" kern="1200" dirty="0" smtClean="0">
                <a:solidFill>
                  <a:schemeClr val="tx1"/>
                </a:solidFill>
                <a:effectLst/>
                <a:latin typeface="Courier New" pitchFamily="49" charset="0"/>
                <a:ea typeface="+mn-ea"/>
                <a:cs typeface="Courier New" pitchFamily="49" charset="0"/>
              </a:rPr>
              <a:t> </a:t>
            </a:r>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In order to find middle element of a linked list. we need to find the length first but since we can only</a:t>
            </a:r>
            <a:r>
              <a:rPr lang="en-IN" sz="1200" b="0" i="0" kern="1200" baseline="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traverse linked</a:t>
            </a:r>
            <a:r>
              <a:rPr lang="en-IN" sz="1200" b="0" i="0" kern="1200" baseline="0" dirty="0" smtClean="0">
                <a:solidFill>
                  <a:schemeClr val="tx1"/>
                </a:solidFill>
                <a:effectLst/>
                <a:latin typeface="+mn-lt"/>
                <a:ea typeface="+mn-ea"/>
                <a:cs typeface="+mn-cs"/>
              </a:rPr>
              <a:t> list </a:t>
            </a:r>
            <a:r>
              <a:rPr lang="en-IN" sz="1200" b="0" i="0" kern="1200" dirty="0" smtClean="0">
                <a:solidFill>
                  <a:schemeClr val="tx1"/>
                </a:solidFill>
                <a:effectLst/>
                <a:latin typeface="+mn-lt"/>
                <a:ea typeface="+mn-ea"/>
                <a:cs typeface="+mn-cs"/>
              </a:rPr>
              <a:t>one time, we will have to use two pointers</a:t>
            </a:r>
            <a:r>
              <a:rPr lang="en-IN" sz="1200" b="0" i="0" kern="1200" baseline="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one which we will increment on each iteration while other which will be incremented every second iteration.</a:t>
            </a:r>
            <a:r>
              <a:rPr lang="en-IN" dirty="0" smtClean="0"/>
              <a:t/>
            </a:r>
            <a:br>
              <a:rPr lang="en-IN" dirty="0" smtClean="0"/>
            </a:br>
            <a:r>
              <a:rPr lang="en-IN" sz="1200" b="0" i="0" kern="1200" dirty="0" smtClean="0">
                <a:solidFill>
                  <a:schemeClr val="tx1"/>
                </a:solidFill>
                <a:effectLst/>
                <a:latin typeface="+mn-lt"/>
                <a:ea typeface="+mn-ea"/>
                <a:cs typeface="+mn-cs"/>
              </a:rPr>
              <a:t>So when the first pointer will point to the end of a</a:t>
            </a:r>
            <a:r>
              <a:rPr lang="en-IN" sz="1200" b="0" i="0" kern="1200" baseline="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linked list, second will be pointing to the middle</a:t>
            </a:r>
            <a:r>
              <a:rPr lang="en-IN" sz="1200" b="0" i="0" kern="1200" baseline="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element of a linked list.</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endParaRPr lang="en-US" b="1" dirty="0" smtClean="0">
              <a:latin typeface="Courier New" pitchFamily="49" charset="0"/>
              <a:cs typeface="Courier New" pitchFamily="49" charset="0"/>
            </a:endParaRPr>
          </a:p>
          <a:p>
            <a:endParaRPr lang="en-IN" dirty="0" smtClean="0"/>
          </a:p>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38</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Courier New" pitchFamily="49" charset="0"/>
                <a:cs typeface="Courier New" pitchFamily="49" charset="0"/>
              </a:rPr>
              <a:t>Output:</a:t>
            </a:r>
          </a:p>
          <a:p>
            <a:r>
              <a:rPr lang="en-IN" dirty="0" smtClean="0"/>
              <a:t>Linked list before removing duplicates: 10 12 11 11 12 11 10</a:t>
            </a:r>
          </a:p>
          <a:p>
            <a:r>
              <a:rPr lang="en-IN" dirty="0" smtClean="0"/>
              <a:t>Linked list after removing duplicates: 10 12 11 </a:t>
            </a:r>
            <a:r>
              <a:rPr lang="en-IN" sz="1200" b="0" i="0" kern="1200" dirty="0" smtClean="0">
                <a:solidFill>
                  <a:schemeClr val="tx1"/>
                </a:solidFill>
                <a:effectLst/>
                <a:latin typeface="Courier New" pitchFamily="49" charset="0"/>
                <a:ea typeface="+mn-ea"/>
                <a:cs typeface="Courier New" pitchFamily="49" charset="0"/>
              </a:rPr>
              <a:t> </a:t>
            </a:r>
          </a:p>
          <a:p>
            <a:r>
              <a:rPr lang="en-IN" sz="1200" b="1" i="0" kern="1200" dirty="0" smtClean="0">
                <a:solidFill>
                  <a:schemeClr val="tx1"/>
                </a:solidFill>
                <a:effectLst/>
                <a:latin typeface="Courier New" pitchFamily="49" charset="0"/>
                <a:ea typeface="+mn-ea"/>
                <a:cs typeface="Courier New" pitchFamily="49" charset="0"/>
              </a:rPr>
              <a:t>Explanation:</a:t>
            </a:r>
            <a:r>
              <a:rPr lang="en-IN" sz="1200" b="0" i="0" kern="1200" dirty="0" smtClean="0">
                <a:solidFill>
                  <a:schemeClr val="tx1"/>
                </a:solidFill>
                <a:effectLst/>
                <a:latin typeface="Courier New" pitchFamily="49" charset="0"/>
                <a:ea typeface="+mn-ea"/>
                <a:cs typeface="Courier New" pitchFamily="49" charset="0"/>
              </a:rPr>
              <a:t> </a:t>
            </a:r>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This is the simple way where two loops are used. Outer loop is used to pick the elements one by one and inner loop compares the picked element with rest of the elements.</a:t>
            </a:r>
            <a:endParaRPr lang="en-US" b="1" dirty="0" smtClean="0">
              <a:latin typeface="Courier New" pitchFamily="49" charset="0"/>
              <a:cs typeface="Courier New" pitchFamily="49" charset="0"/>
            </a:endParaRPr>
          </a:p>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42</a:t>
            </a:fld>
            <a:endParaRPr lang="en-US"/>
          </a:p>
        </p:txBody>
      </p:sp>
    </p:spTree>
    <p:extLst>
      <p:ext uri="{BB962C8B-B14F-4D97-AF65-F5344CB8AC3E}">
        <p14:creationId xmlns="" xmlns:p14="http://schemas.microsoft.com/office/powerpoint/2010/main" val="4490904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Courier New" pitchFamily="49" charset="0"/>
                <a:cs typeface="Courier New" pitchFamily="49" charset="0"/>
              </a:rPr>
              <a:t>Output:</a:t>
            </a:r>
          </a:p>
          <a:p>
            <a:r>
              <a:rPr lang="en-IN" sz="1200" b="1" i="0" kern="1200" dirty="0" smtClean="0">
                <a:solidFill>
                  <a:srgbClr val="F05136"/>
                </a:solidFill>
                <a:effectLst/>
                <a:latin typeface="+mn-lt"/>
                <a:ea typeface="+mn-ea"/>
                <a:cs typeface="+mn-cs"/>
              </a:rPr>
              <a:t>Arraylis</a:t>
            </a:r>
            <a:r>
              <a:rPr lang="en-IN" sz="1200" b="0" i="0" kern="1200" dirty="0" smtClean="0">
                <a:solidFill>
                  <a:schemeClr val="tx1"/>
                </a:solidFill>
                <a:effectLst/>
                <a:latin typeface="+mn-lt"/>
                <a:ea typeface="+mn-ea"/>
                <a:cs typeface="+mn-cs"/>
              </a:rPr>
              <a:t>t : [Ravi, Vijay, Ravi, Ajay]                                                                                   </a:t>
            </a:r>
          </a:p>
          <a:p>
            <a:r>
              <a:rPr lang="en-IN" sz="1200" b="1" i="0" kern="1200" dirty="0" smtClean="0">
                <a:solidFill>
                  <a:schemeClr val="tx1"/>
                </a:solidFill>
                <a:effectLst/>
                <a:latin typeface="+mn-lt"/>
                <a:ea typeface="+mn-ea"/>
                <a:cs typeface="+mn-cs"/>
              </a:rPr>
              <a:t>Linkedlist</a:t>
            </a:r>
            <a:r>
              <a:rPr lang="en-IN" sz="1200" b="0" i="0" kern="1200" dirty="0" smtClean="0">
                <a:solidFill>
                  <a:schemeClr val="tx1"/>
                </a:solidFill>
                <a:effectLst/>
                <a:latin typeface="+mn-lt"/>
                <a:ea typeface="+mn-ea"/>
                <a:cs typeface="+mn-cs"/>
              </a:rPr>
              <a:t> : [James, Serena, Swati, Junaid]    </a:t>
            </a:r>
          </a:p>
        </p:txBody>
      </p:sp>
      <p:sp>
        <p:nvSpPr>
          <p:cNvPr id="4" name="Slide Number Placeholder 3"/>
          <p:cNvSpPr>
            <a:spLocks noGrp="1"/>
          </p:cNvSpPr>
          <p:nvPr>
            <p:ph type="sldNum" sz="quarter" idx="10"/>
          </p:nvPr>
        </p:nvSpPr>
        <p:spPr/>
        <p:txBody>
          <a:bodyPr/>
          <a:lstStyle/>
          <a:p>
            <a:fld id="{0AAB6876-1BF1-4B88-890A-0B4E46201506}" type="slidenum">
              <a:rPr lang="en-US" smtClean="0"/>
              <a:pPr/>
              <a:t>43</a:t>
            </a:fld>
            <a:endParaRPr lang="en-US"/>
          </a:p>
        </p:txBody>
      </p:sp>
    </p:spTree>
    <p:extLst>
      <p:ext uri="{BB962C8B-B14F-4D97-AF65-F5344CB8AC3E}">
        <p14:creationId xmlns="" xmlns:p14="http://schemas.microsoft.com/office/powerpoint/2010/main" val="4490904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44</a:t>
            </a:fld>
            <a:endParaRPr lang="en-US"/>
          </a:p>
        </p:txBody>
      </p:sp>
    </p:spTree>
    <p:extLst>
      <p:ext uri="{BB962C8B-B14F-4D97-AF65-F5344CB8AC3E}">
        <p14:creationId xmlns="" xmlns:p14="http://schemas.microsoft.com/office/powerpoint/2010/main" val="3368284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Courier New" pitchFamily="49" charset="0"/>
                <a:cs typeface="Courier New" pitchFamily="49" charset="0"/>
              </a:rPr>
              <a:t>Output:</a:t>
            </a:r>
          </a:p>
          <a:p>
            <a:r>
              <a:rPr lang="en-IN" sz="1200" b="0" i="0" kern="1200" dirty="0" smtClean="0">
                <a:solidFill>
                  <a:schemeClr val="tx1"/>
                </a:solidFill>
                <a:effectLst/>
                <a:latin typeface="+mn-lt"/>
                <a:ea typeface="+mn-ea"/>
                <a:cs typeface="+mn-cs"/>
              </a:rPr>
              <a:t>First                                                                                                                </a:t>
            </a:r>
          </a:p>
          <a:p>
            <a:r>
              <a:rPr lang="en-IN" sz="1200" b="0" i="0" kern="1200" dirty="0" smtClean="0">
                <a:solidFill>
                  <a:schemeClr val="tx1"/>
                </a:solidFill>
                <a:effectLst/>
                <a:latin typeface="+mn-lt"/>
                <a:ea typeface="+mn-ea"/>
                <a:cs typeface="+mn-cs"/>
              </a:rPr>
              <a:t>Second                                                                                                               </a:t>
            </a:r>
          </a:p>
          <a:p>
            <a:r>
              <a:rPr lang="en-IN" sz="1200" b="0" i="0" kern="1200" dirty="0" smtClean="0">
                <a:solidFill>
                  <a:schemeClr val="tx1"/>
                </a:solidFill>
                <a:effectLst/>
                <a:latin typeface="+mn-lt"/>
                <a:ea typeface="+mn-ea"/>
                <a:cs typeface="+mn-cs"/>
              </a:rPr>
              <a:t>Third                                                                                                                </a:t>
            </a:r>
          </a:p>
          <a:p>
            <a:r>
              <a:rPr lang="en-IN" sz="1200" b="0" i="0" kern="1200" dirty="0" smtClean="0">
                <a:solidFill>
                  <a:schemeClr val="tx1"/>
                </a:solidFill>
                <a:effectLst/>
                <a:latin typeface="+mn-lt"/>
                <a:ea typeface="+mn-ea"/>
                <a:cs typeface="+mn-cs"/>
              </a:rPr>
              <a:t>Random  </a:t>
            </a:r>
          </a:p>
          <a:p>
            <a:r>
              <a:rPr lang="en-IN" sz="1200" b="0" i="0" kern="1200" dirty="0" smtClean="0">
                <a:solidFill>
                  <a:schemeClr val="tx1"/>
                </a:solidFill>
                <a:effectLst/>
                <a:latin typeface="+mn-lt"/>
                <a:ea typeface="+mn-ea"/>
                <a:cs typeface="+mn-cs"/>
              </a:rPr>
              <a:t>    </a:t>
            </a:r>
          </a:p>
          <a:p>
            <a:r>
              <a:rPr lang="en-IN" sz="1200" b="1" i="0" kern="1200" dirty="0" smtClean="0">
                <a:solidFill>
                  <a:schemeClr val="tx1"/>
                </a:solidFill>
                <a:effectLst/>
                <a:latin typeface="Courier New" pitchFamily="49" charset="0"/>
                <a:ea typeface="+mn-ea"/>
                <a:cs typeface="Courier New" pitchFamily="49" charset="0"/>
              </a:rPr>
              <a:t>Explanation:</a:t>
            </a:r>
            <a:r>
              <a:rPr lang="en-IN" sz="1200" b="0" i="0" kern="1200" dirty="0" smtClean="0">
                <a:solidFill>
                  <a:schemeClr val="tx1"/>
                </a:solidFill>
                <a:effectLst/>
                <a:latin typeface="Courier New" pitchFamily="49" charset="0"/>
                <a:ea typeface="+mn-ea"/>
                <a:cs typeface="Courier New" pitchFamily="49" charset="0"/>
              </a:rPr>
              <a:t> </a:t>
            </a:r>
          </a:p>
          <a:p>
            <a:r>
              <a:rPr lang="en-IN" sz="1200" b="1" i="0" kern="1200" dirty="0" smtClean="0">
                <a:solidFill>
                  <a:schemeClr val="tx1"/>
                </a:solidFill>
                <a:effectLst/>
                <a:latin typeface="Courier New" pitchFamily="49" charset="0"/>
                <a:ea typeface="+mn-ea"/>
                <a:cs typeface="Courier New" pitchFamily="49" charset="0"/>
              </a:rPr>
              <a:t>add()</a:t>
            </a:r>
            <a:r>
              <a:rPr lang="en-IN" sz="1200" b="0" i="0" kern="1200" dirty="0" smtClean="0">
                <a:solidFill>
                  <a:schemeClr val="tx1"/>
                </a:solidFill>
                <a:effectLst/>
                <a:latin typeface="Courier New" pitchFamily="49" charset="0"/>
                <a:ea typeface="+mn-ea"/>
                <a:cs typeface="Courier New" pitchFamily="49" charset="0"/>
              </a:rPr>
              <a:t>  </a:t>
            </a:r>
            <a:r>
              <a:rPr lang="en-IN" sz="1200" b="0" i="0" kern="1200" dirty="0" smtClean="0">
                <a:solidFill>
                  <a:schemeClr val="tx1"/>
                </a:solidFill>
                <a:effectLst/>
                <a:latin typeface="Courier New" pitchFamily="49" charset="0"/>
                <a:ea typeface="+mn-ea"/>
                <a:cs typeface="Courier New" pitchFamily="49" charset="0"/>
              </a:rPr>
              <a:t>-</a:t>
            </a:r>
            <a:r>
              <a:rPr lang="en-IN" sz="1200" b="0" i="0" kern="1200" dirty="0" smtClean="0">
                <a:solidFill>
                  <a:schemeClr val="tx1"/>
                </a:solidFill>
                <a:effectLst/>
                <a:latin typeface="+mn-lt"/>
                <a:ea typeface="+mn-ea"/>
                <a:cs typeface="+mn-cs"/>
              </a:rPr>
              <a:t>adding elements to it.</a:t>
            </a:r>
          </a:p>
          <a:p>
            <a:r>
              <a:rPr lang="en-US" sz="1200" b="1" i="0" kern="1200" dirty="0" smtClean="0">
                <a:solidFill>
                  <a:schemeClr val="tx1"/>
                </a:solidFill>
                <a:effectLst/>
                <a:latin typeface="+mn-lt"/>
                <a:ea typeface="+mn-ea"/>
                <a:cs typeface="+mn-cs"/>
              </a:rPr>
              <a:t>iterator()</a:t>
            </a:r>
            <a:r>
              <a:rPr lang="en-US" sz="1200" b="0" i="0" kern="120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You can get iterator object by calling </a:t>
            </a:r>
            <a:r>
              <a:rPr lang="en-IN" sz="1200" b="1" i="0" kern="1200" dirty="0" smtClean="0">
                <a:solidFill>
                  <a:schemeClr val="tx1"/>
                </a:solidFill>
                <a:effectLst/>
                <a:latin typeface="+mn-lt"/>
                <a:ea typeface="+mn-ea"/>
                <a:cs typeface="+mn-cs"/>
              </a:rPr>
              <a:t>iterator()</a:t>
            </a:r>
            <a:r>
              <a:rPr lang="en-IN" sz="1200" b="0" i="0" kern="1200" dirty="0" smtClean="0">
                <a:solidFill>
                  <a:schemeClr val="tx1"/>
                </a:solidFill>
                <a:effectLst/>
                <a:latin typeface="+mn-lt"/>
                <a:ea typeface="+mn-ea"/>
                <a:cs typeface="+mn-cs"/>
              </a:rPr>
              <a:t> method.</a:t>
            </a:r>
            <a:endParaRPr lang="en-IN" sz="1200" b="0" i="0" kern="1200" dirty="0" smtClean="0">
              <a:solidFill>
                <a:schemeClr val="tx1"/>
              </a:solidFill>
              <a:effectLst/>
              <a:latin typeface="Courier New" pitchFamily="49" charset="0"/>
              <a:ea typeface="+mn-ea"/>
              <a:cs typeface="Courier New" pitchFamily="49" charset="0"/>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45</a:t>
            </a:fld>
            <a:endParaRPr lang="en-US"/>
          </a:p>
        </p:txBody>
      </p:sp>
    </p:spTree>
    <p:extLst>
      <p:ext uri="{BB962C8B-B14F-4D97-AF65-F5344CB8AC3E}">
        <p14:creationId xmlns="" xmlns:p14="http://schemas.microsoft.com/office/powerpoint/2010/main" val="4490904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Courier New" pitchFamily="49" charset="0"/>
                <a:cs typeface="Courier New" pitchFamily="49" charset="0"/>
              </a:rPr>
              <a:t>Output:</a:t>
            </a:r>
          </a:p>
          <a:p>
            <a:r>
              <a:rPr lang="en-IN"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[1, 2, 3]</a:t>
            </a:r>
          </a:p>
          <a:p>
            <a:r>
              <a:rPr lang="en-US" sz="1200" b="0" i="0" kern="1200" dirty="0" smtClean="0">
                <a:solidFill>
                  <a:schemeClr val="tx1"/>
                </a:solidFill>
                <a:effectLst/>
                <a:latin typeface="+mn-lt"/>
                <a:ea typeface="+mn-ea"/>
                <a:cs typeface="+mn-cs"/>
              </a:rPr>
              <a:t>[1, 2, Random, 3]</a:t>
            </a:r>
          </a:p>
          <a:p>
            <a:r>
              <a:rPr lang="en-US" sz="1200" b="1" i="0" kern="1200" dirty="0" smtClean="0">
                <a:solidFill>
                  <a:schemeClr val="tx1"/>
                </a:solidFill>
                <a:effectLst/>
                <a:latin typeface="+mn-lt"/>
                <a:ea typeface="+mn-ea"/>
                <a:cs typeface="+mn-cs"/>
              </a:rPr>
              <a:t>Element at index 3 is:</a:t>
            </a:r>
            <a:r>
              <a:rPr lang="en-US" sz="1200" b="0" i="0" kern="1200" dirty="0" smtClean="0">
                <a:solidFill>
                  <a:schemeClr val="tx1"/>
                </a:solidFill>
                <a:effectLst/>
                <a:latin typeface="+mn-lt"/>
                <a:ea typeface="+mn-ea"/>
                <a:cs typeface="+mn-cs"/>
              </a:rPr>
              <a:t>  3</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The first element of this vector is:</a:t>
            </a:r>
            <a:r>
              <a:rPr lang="en-US" sz="1200" b="0" i="0" kern="1200" dirty="0" smtClean="0">
                <a:solidFill>
                  <a:schemeClr val="tx1"/>
                </a:solidFill>
                <a:effectLst/>
                <a:latin typeface="+mn-lt"/>
                <a:ea typeface="+mn-ea"/>
                <a:cs typeface="+mn-cs"/>
              </a:rPr>
              <a:t> 1</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The last element of this vector is:</a:t>
            </a:r>
            <a:r>
              <a:rPr lang="en-US" sz="1200" b="0" i="0" kern="1200" dirty="0" smtClean="0">
                <a:solidFill>
                  <a:schemeClr val="tx1"/>
                </a:solidFill>
                <a:effectLst/>
                <a:latin typeface="+mn-lt"/>
                <a:ea typeface="+mn-ea"/>
                <a:cs typeface="+mn-cs"/>
              </a:rPr>
              <a:t> 3</a:t>
            </a:r>
          </a:p>
          <a:p>
            <a:r>
              <a:rPr lang="en-US" sz="1200" b="1" i="0" kern="1200" dirty="0" smtClean="0">
                <a:solidFill>
                  <a:schemeClr val="tx1"/>
                </a:solidFill>
                <a:effectLst/>
                <a:latin typeface="+mn-lt"/>
                <a:ea typeface="+mn-ea"/>
                <a:cs typeface="+mn-cs"/>
              </a:rPr>
              <a:t>Is this vector empty</a:t>
            </a:r>
            <a:r>
              <a:rPr lang="en-US" sz="1200" b="0" i="0" kern="1200" dirty="0" smtClean="0">
                <a:solidFill>
                  <a:schemeClr val="tx1"/>
                </a:solidFill>
                <a:effectLst/>
                <a:latin typeface="+mn-lt"/>
                <a:ea typeface="+mn-ea"/>
                <a:cs typeface="+mn-cs"/>
              </a:rPr>
              <a:t> false</a:t>
            </a:r>
            <a:r>
              <a:rPr lang="en-IN" sz="1200" b="0" i="0" kern="1200" dirty="0" smtClean="0">
                <a:solidFill>
                  <a:schemeClr val="tx1"/>
                </a:solidFill>
                <a:effectLst/>
                <a:latin typeface="+mn-lt"/>
                <a:ea typeface="+mn-ea"/>
                <a:cs typeface="+mn-cs"/>
              </a:rPr>
              <a:t>    </a:t>
            </a:r>
          </a:p>
          <a:p>
            <a:endParaRPr lang="en-IN" sz="1200" b="1" i="0" kern="1200" dirty="0" smtClean="0">
              <a:solidFill>
                <a:schemeClr val="tx1"/>
              </a:solidFill>
              <a:effectLst/>
              <a:latin typeface="Courier New" pitchFamily="49" charset="0"/>
              <a:ea typeface="+mn-ea"/>
              <a:cs typeface="Courier New" pitchFamily="49" charset="0"/>
            </a:endParaRPr>
          </a:p>
          <a:p>
            <a:r>
              <a:rPr lang="en-IN" sz="1200" b="1" i="0" kern="1200" dirty="0" smtClean="0">
                <a:solidFill>
                  <a:schemeClr val="tx1"/>
                </a:solidFill>
                <a:effectLst/>
                <a:latin typeface="Courier New" pitchFamily="49" charset="0"/>
                <a:ea typeface="+mn-ea"/>
                <a:cs typeface="Courier New" pitchFamily="49" charset="0"/>
              </a:rPr>
              <a:t>Explanation</a:t>
            </a:r>
            <a:r>
              <a:rPr lang="en-IN" sz="1200" b="1" i="0" kern="1200" dirty="0" smtClean="0">
                <a:solidFill>
                  <a:schemeClr val="tx1"/>
                </a:solidFill>
                <a:effectLst/>
                <a:latin typeface="Courier New" pitchFamily="49" charset="0"/>
                <a:ea typeface="+mn-ea"/>
                <a:cs typeface="Courier New" pitchFamily="49" charset="0"/>
              </a:rPr>
              <a:t>:</a:t>
            </a:r>
            <a:r>
              <a:rPr lang="en-IN" sz="1200" b="0" i="0" kern="1200" dirty="0" smtClean="0">
                <a:solidFill>
                  <a:schemeClr val="tx1"/>
                </a:solidFill>
                <a:effectLst/>
                <a:latin typeface="Courier New" pitchFamily="49" charset="0"/>
                <a:ea typeface="+mn-ea"/>
                <a:cs typeface="Courier New" pitchFamily="49" charset="0"/>
              </a:rPr>
              <a:t> </a:t>
            </a:r>
          </a:p>
          <a:p>
            <a:r>
              <a:rPr lang="en-IN" sz="1200" b="1" i="0" kern="1200" dirty="0" smtClean="0">
                <a:solidFill>
                  <a:schemeClr val="tx1"/>
                </a:solidFill>
                <a:effectLst/>
                <a:latin typeface="Courier New" pitchFamily="49" charset="0"/>
                <a:ea typeface="+mn-ea"/>
                <a:cs typeface="Courier New" pitchFamily="49" charset="0"/>
              </a:rPr>
              <a:t>add</a:t>
            </a:r>
            <a:r>
              <a:rPr lang="en-IN" sz="1200" b="1" i="0" kern="1200" dirty="0" smtClean="0">
                <a:solidFill>
                  <a:schemeClr val="tx1"/>
                </a:solidFill>
                <a:effectLst/>
                <a:latin typeface="Courier New" pitchFamily="49" charset="0"/>
                <a:ea typeface="+mn-ea"/>
                <a:cs typeface="Courier New" pitchFamily="49" charset="0"/>
              </a:rPr>
              <a:t>()</a:t>
            </a:r>
            <a:r>
              <a:rPr lang="en-IN" sz="1200" b="0" i="0" kern="1200" dirty="0" smtClean="0">
                <a:solidFill>
                  <a:schemeClr val="tx1"/>
                </a:solidFill>
                <a:effectLst/>
                <a:latin typeface="Courier New" pitchFamily="49" charset="0"/>
                <a:ea typeface="+mn-ea"/>
                <a:cs typeface="Courier New" pitchFamily="49" charset="0"/>
              </a:rPr>
              <a:t>-</a:t>
            </a:r>
            <a:r>
              <a:rPr lang="en-IN" sz="1200" b="0" i="0" kern="1200" dirty="0" smtClean="0">
                <a:solidFill>
                  <a:schemeClr val="tx1"/>
                </a:solidFill>
                <a:effectLst/>
                <a:latin typeface="+mn-lt"/>
                <a:ea typeface="+mn-ea"/>
                <a:cs typeface="+mn-cs"/>
              </a:rPr>
              <a:t>adding elements to it.</a:t>
            </a:r>
            <a:endParaRPr lang="en-IN" sz="1200" b="0" i="0" kern="1200" dirty="0" smtClean="0">
              <a:solidFill>
                <a:schemeClr val="tx1"/>
              </a:solidFill>
              <a:effectLst/>
              <a:latin typeface="Courier New" pitchFamily="49" charset="0"/>
              <a:ea typeface="+mn-ea"/>
              <a:cs typeface="Courier New" pitchFamily="49" charset="0"/>
            </a:endParaRPr>
          </a:p>
          <a:p>
            <a:r>
              <a:rPr lang="en-IN" sz="1200" b="1" i="0" kern="1200" dirty="0" smtClean="0">
                <a:solidFill>
                  <a:schemeClr val="tx1"/>
                </a:solidFill>
                <a:effectLst/>
                <a:latin typeface="Courier New" pitchFamily="49" charset="0"/>
                <a:ea typeface="+mn-ea"/>
                <a:cs typeface="Courier New" pitchFamily="49" charset="0"/>
              </a:rPr>
              <a:t>add(</a:t>
            </a:r>
            <a:r>
              <a:rPr lang="en-IN" sz="1200" b="1" i="0" kern="1200" dirty="0" err="1" smtClean="0">
                <a:solidFill>
                  <a:schemeClr val="tx1"/>
                </a:solidFill>
                <a:effectLst/>
                <a:latin typeface="Courier New" pitchFamily="49" charset="0"/>
                <a:ea typeface="+mn-ea"/>
                <a:cs typeface="Courier New" pitchFamily="49" charset="0"/>
              </a:rPr>
              <a:t>int</a:t>
            </a:r>
            <a:r>
              <a:rPr lang="en-IN" sz="1200" b="1" i="0" kern="1200" dirty="0" smtClean="0">
                <a:solidFill>
                  <a:schemeClr val="tx1"/>
                </a:solidFill>
                <a:effectLst/>
                <a:latin typeface="Courier New" pitchFamily="49" charset="0"/>
                <a:ea typeface="+mn-ea"/>
                <a:cs typeface="Courier New" pitchFamily="49" charset="0"/>
              </a:rPr>
              <a:t> </a:t>
            </a:r>
            <a:r>
              <a:rPr lang="en-IN" sz="1200" b="1" i="0" kern="1200" dirty="0" err="1" smtClean="0">
                <a:solidFill>
                  <a:schemeClr val="tx1"/>
                </a:solidFill>
                <a:effectLst/>
                <a:latin typeface="Courier New" pitchFamily="49" charset="0"/>
                <a:ea typeface="+mn-ea"/>
                <a:cs typeface="Courier New" pitchFamily="49" charset="0"/>
              </a:rPr>
              <a:t>intex,object</a:t>
            </a:r>
            <a:r>
              <a:rPr lang="en-IN" sz="1200" b="1" i="0" kern="1200" dirty="0" smtClean="0">
                <a:solidFill>
                  <a:schemeClr val="tx1"/>
                </a:solidFill>
                <a:effectLst/>
                <a:latin typeface="Courier New" pitchFamily="49" charset="0"/>
                <a:ea typeface="+mn-ea"/>
                <a:cs typeface="Courier New" pitchFamily="49" charset="0"/>
              </a:rPr>
              <a:t>)</a:t>
            </a:r>
            <a:r>
              <a:rPr lang="en-IN" sz="1200" b="0" i="0" kern="1200" dirty="0" smtClean="0">
                <a:solidFill>
                  <a:schemeClr val="tx1"/>
                </a:solidFill>
                <a:effectLst/>
                <a:latin typeface="Courier New" pitchFamily="49" charset="0"/>
                <a:ea typeface="+mn-ea"/>
                <a:cs typeface="Courier New" pitchFamily="49" charset="0"/>
              </a:rPr>
              <a:t> -</a:t>
            </a:r>
            <a:r>
              <a:rPr lang="en-IN" sz="1200" b="0" i="0" kern="1200" dirty="0" smtClean="0">
                <a:solidFill>
                  <a:schemeClr val="tx1"/>
                </a:solidFill>
                <a:effectLst/>
                <a:latin typeface="+mn-lt"/>
                <a:ea typeface="+mn-ea"/>
                <a:cs typeface="+mn-cs"/>
              </a:rPr>
              <a:t>getting elements by specifying index.</a:t>
            </a:r>
          </a:p>
          <a:p>
            <a:r>
              <a:rPr lang="en-US" sz="1200" b="1" i="0" kern="1200" dirty="0" smtClean="0">
                <a:solidFill>
                  <a:schemeClr val="tx1"/>
                </a:solidFill>
                <a:effectLst/>
                <a:latin typeface="+mn-lt"/>
                <a:ea typeface="+mn-ea"/>
                <a:cs typeface="+mn-cs"/>
              </a:rPr>
              <a:t>get(</a:t>
            </a:r>
            <a:r>
              <a:rPr lang="en-US" sz="1200" b="1" i="0" kern="1200" dirty="0" err="1" smtClean="0">
                <a:solidFill>
                  <a:schemeClr val="tx1"/>
                </a:solidFill>
                <a:effectLst/>
                <a:latin typeface="+mn-lt"/>
                <a:ea typeface="+mn-ea"/>
                <a:cs typeface="+mn-cs"/>
              </a:rPr>
              <a:t>int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intex</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
            </a:r>
            <a:r>
              <a:rPr lang="en-IN" sz="1200" b="0" i="0" kern="1200" dirty="0" smtClean="0">
                <a:solidFill>
                  <a:schemeClr val="tx1"/>
                </a:solidFill>
                <a:effectLst/>
                <a:latin typeface="+mn-lt"/>
                <a:ea typeface="+mn-ea"/>
                <a:cs typeface="+mn-cs"/>
              </a:rPr>
              <a:t>getting elements index.</a:t>
            </a:r>
          </a:p>
          <a:p>
            <a:r>
              <a:rPr lang="en-US" sz="1200" b="1" i="0" kern="1200" dirty="0" err="1" smtClean="0">
                <a:solidFill>
                  <a:schemeClr val="tx1"/>
                </a:solidFill>
                <a:effectLst/>
                <a:latin typeface="+mn-lt"/>
                <a:ea typeface="+mn-ea"/>
                <a:cs typeface="+mn-cs"/>
              </a:rPr>
              <a:t>firstElement</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
            </a:r>
            <a:r>
              <a:rPr lang="en-IN" sz="1200" b="0" i="0" kern="1200" dirty="0" smtClean="0">
                <a:solidFill>
                  <a:schemeClr val="tx1"/>
                </a:solidFill>
                <a:effectLst/>
                <a:latin typeface="+mn-lt"/>
                <a:ea typeface="+mn-ea"/>
                <a:cs typeface="+mn-cs"/>
              </a:rPr>
              <a:t>getting first element.</a:t>
            </a:r>
          </a:p>
          <a:p>
            <a:r>
              <a:rPr lang="en-US" sz="1200" b="1" i="0" kern="1200" dirty="0" err="1" smtClean="0">
                <a:solidFill>
                  <a:schemeClr val="tx1"/>
                </a:solidFill>
                <a:effectLst/>
                <a:latin typeface="Courier New" pitchFamily="49" charset="0"/>
                <a:ea typeface="+mn-ea"/>
                <a:cs typeface="Courier New" pitchFamily="49" charset="0"/>
              </a:rPr>
              <a:t>lastElement</a:t>
            </a:r>
            <a:r>
              <a:rPr lang="en-US" sz="1200" b="1" i="0" kern="1200" dirty="0" smtClean="0">
                <a:solidFill>
                  <a:schemeClr val="tx1"/>
                </a:solidFill>
                <a:effectLst/>
                <a:latin typeface="Courier New" pitchFamily="49" charset="0"/>
                <a:ea typeface="+mn-ea"/>
                <a:cs typeface="Courier New" pitchFamily="49" charset="0"/>
              </a:rPr>
              <a:t>()          </a:t>
            </a:r>
            <a:r>
              <a:rPr lang="en-US" sz="1200" b="1" i="0" kern="1200" baseline="0" dirty="0" smtClean="0">
                <a:solidFill>
                  <a:schemeClr val="tx1"/>
                </a:solidFill>
                <a:effectLst/>
                <a:latin typeface="Courier New" pitchFamily="49" charset="0"/>
                <a:ea typeface="+mn-ea"/>
                <a:cs typeface="Courier New" pitchFamily="49" charset="0"/>
              </a:rPr>
              <a:t>    </a:t>
            </a:r>
            <a:r>
              <a:rPr lang="en-US" sz="1200" b="0" i="0" kern="1200" dirty="0" smtClean="0">
                <a:solidFill>
                  <a:schemeClr val="tx1"/>
                </a:solidFill>
                <a:effectLst/>
                <a:latin typeface="Courier New" pitchFamily="49" charset="0"/>
                <a:ea typeface="+mn-ea"/>
                <a:cs typeface="Courier New" pitchFamily="49" charset="0"/>
              </a:rPr>
              <a:t>-</a:t>
            </a:r>
            <a:r>
              <a:rPr lang="en-IN" sz="1200" b="0" i="0" kern="1200" dirty="0" smtClean="0">
                <a:solidFill>
                  <a:schemeClr val="tx1"/>
                </a:solidFill>
                <a:effectLst/>
                <a:latin typeface="+mn-lt"/>
                <a:ea typeface="+mn-ea"/>
                <a:cs typeface="+mn-cs"/>
              </a:rPr>
              <a:t>getting last element.</a:t>
            </a:r>
            <a:endParaRPr lang="en-IN" sz="1200" b="0" i="0" kern="1200" dirty="0" smtClean="0">
              <a:solidFill>
                <a:schemeClr val="tx1"/>
              </a:solidFill>
              <a:effectLst/>
              <a:latin typeface="Courier New" pitchFamily="49" charset="0"/>
              <a:ea typeface="+mn-ea"/>
              <a:cs typeface="Courier New" pitchFamily="49" charset="0"/>
            </a:endParaRPr>
          </a:p>
          <a:p>
            <a:r>
              <a:rPr lang="en-IN" sz="1200" b="1" i="0" kern="1200" dirty="0" err="1" smtClean="0">
                <a:solidFill>
                  <a:schemeClr val="tx1"/>
                </a:solidFill>
                <a:effectLst/>
                <a:latin typeface="+mn-lt"/>
                <a:ea typeface="+mn-ea"/>
                <a:cs typeface="+mn-cs"/>
              </a:rPr>
              <a:t>isEmpty</a:t>
            </a:r>
            <a:r>
              <a:rPr lang="en-IN" sz="1200" b="1" i="0" kern="1200" dirty="0" smtClean="0">
                <a:solidFill>
                  <a:schemeClr val="tx1"/>
                </a:solidFill>
                <a:effectLst/>
                <a:latin typeface="+mn-lt"/>
                <a:ea typeface="+mn-ea"/>
                <a:cs typeface="+mn-cs"/>
              </a:rPr>
              <a:t>()</a:t>
            </a:r>
            <a:r>
              <a:rPr lang="en-IN" sz="1200" b="1" i="0" kern="1200" baseline="0" dirty="0" smtClean="0">
                <a:solidFill>
                  <a:schemeClr val="tx1"/>
                </a:solidFill>
                <a:effectLst/>
                <a:latin typeface="+mn-lt"/>
                <a:ea typeface="+mn-ea"/>
                <a:cs typeface="+mn-cs"/>
              </a:rPr>
              <a:t>                    </a:t>
            </a:r>
            <a:r>
              <a:rPr lang="en-IN" sz="1200" b="0" i="0" kern="1200" baseline="0" dirty="0" smtClean="0">
                <a:solidFill>
                  <a:schemeClr val="tx1"/>
                </a:solidFill>
                <a:effectLst/>
                <a:latin typeface="+mn-lt"/>
                <a:ea typeface="+mn-ea"/>
                <a:cs typeface="+mn-cs"/>
              </a:rPr>
              <a:t>-</a:t>
            </a:r>
            <a:r>
              <a:rPr lang="en-IN" sz="1200" b="0" i="0" kern="1200" dirty="0" smtClean="0">
                <a:solidFill>
                  <a:schemeClr val="tx1"/>
                </a:solidFill>
                <a:effectLst/>
                <a:latin typeface="+mn-lt"/>
                <a:ea typeface="+mn-ea"/>
                <a:cs typeface="+mn-cs"/>
              </a:rPr>
              <a:t>vector is empty or not.</a:t>
            </a:r>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46</a:t>
            </a:fld>
            <a:endParaRPr lang="en-US"/>
          </a:p>
        </p:txBody>
      </p:sp>
    </p:spTree>
    <p:extLst>
      <p:ext uri="{BB962C8B-B14F-4D97-AF65-F5344CB8AC3E}">
        <p14:creationId xmlns="" xmlns:p14="http://schemas.microsoft.com/office/powerpoint/2010/main" val="4490904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kern="1200" dirty="0" smtClean="0">
              <a:solidFill>
                <a:schemeClr val="tx1"/>
              </a:solidFill>
              <a:effectLst/>
              <a:latin typeface="Courier New" pitchFamily="49" charset="0"/>
              <a:ea typeface="+mn-ea"/>
              <a:cs typeface="Courier New" pitchFamily="49" charset="0"/>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47</a:t>
            </a:fld>
            <a:endParaRPr lang="en-US"/>
          </a:p>
        </p:txBody>
      </p:sp>
    </p:spTree>
    <p:extLst>
      <p:ext uri="{BB962C8B-B14F-4D97-AF65-F5344CB8AC3E}">
        <p14:creationId xmlns="" xmlns:p14="http://schemas.microsoft.com/office/powerpoint/2010/main" val="449090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smtClean="0">
                <a:solidFill>
                  <a:schemeClr val="tx1"/>
                </a:solidFill>
                <a:effectLst/>
                <a:latin typeface="+mn-lt"/>
                <a:ea typeface="+mn-ea"/>
                <a:cs typeface="+mn-cs"/>
              </a:rPr>
              <a:t>Output:</a:t>
            </a:r>
          </a:p>
          <a:p>
            <a:endParaRPr lang="en-IN" sz="1200" b="0" i="0" kern="1200" dirty="0" smtClean="0">
              <a:solidFill>
                <a:schemeClr val="tx1"/>
              </a:solidFill>
              <a:effectLst/>
              <a:latin typeface="+mn-lt"/>
              <a:ea typeface="+mn-ea"/>
              <a:cs typeface="+mn-cs"/>
            </a:endParaRPr>
          </a:p>
          <a:p>
            <a:endParaRPr lang="en-IN"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4</a:t>
            </a:fld>
            <a:endParaRPr lang="en-US"/>
          </a:p>
        </p:txBody>
      </p:sp>
    </p:spTree>
    <p:extLst>
      <p:ext uri="{BB962C8B-B14F-4D97-AF65-F5344CB8AC3E}">
        <p14:creationId xmlns="" xmlns:p14="http://schemas.microsoft.com/office/powerpoint/2010/main" val="16223232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Courier New" pitchFamily="49" charset="0"/>
                <a:cs typeface="Courier New" pitchFamily="49" charset="0"/>
              </a:rPr>
              <a:t>Output:</a:t>
            </a:r>
          </a:p>
          <a:p>
            <a:r>
              <a:rPr lang="en-US" b="0" dirty="0" smtClean="0">
                <a:latin typeface="Courier New" pitchFamily="49" charset="0"/>
                <a:cs typeface="Courier New" pitchFamily="49" charset="0"/>
              </a:rPr>
              <a:t>Size is: 4</a:t>
            </a:r>
          </a:p>
          <a:p>
            <a:r>
              <a:rPr lang="en-US" b="0" dirty="0" smtClean="0">
                <a:latin typeface="Courier New" pitchFamily="49" charset="0"/>
                <a:cs typeface="Courier New" pitchFamily="49" charset="0"/>
              </a:rPr>
              <a:t>Default capacity increment is: 10</a:t>
            </a:r>
          </a:p>
          <a:p>
            <a:r>
              <a:rPr lang="en-US" b="0" dirty="0" smtClean="0">
                <a:latin typeface="Courier New" pitchFamily="49" charset="0"/>
                <a:cs typeface="Courier New" pitchFamily="49" charset="0"/>
              </a:rPr>
              <a:t>Size after addition: 11</a:t>
            </a:r>
          </a:p>
          <a:p>
            <a:r>
              <a:rPr lang="en-US" b="0" dirty="0" smtClean="0">
                <a:latin typeface="Courier New" pitchFamily="49" charset="0"/>
                <a:cs typeface="Courier New" pitchFamily="49" charset="0"/>
              </a:rPr>
              <a:t>Capacity after increment is: 20</a:t>
            </a:r>
          </a:p>
          <a:p>
            <a:r>
              <a:rPr lang="en-US" b="0" dirty="0" smtClean="0">
                <a:latin typeface="Courier New" pitchFamily="49" charset="0"/>
                <a:cs typeface="Courier New" pitchFamily="49" charset="0"/>
              </a:rPr>
              <a:t>Elements </a:t>
            </a:r>
            <a:r>
              <a:rPr lang="en-US" b="0" dirty="0" err="1" smtClean="0">
                <a:latin typeface="Courier New" pitchFamily="49" charset="0"/>
                <a:cs typeface="Courier New" pitchFamily="49" charset="0"/>
              </a:rPr>
              <a:t>are:Apple</a:t>
            </a:r>
            <a:r>
              <a:rPr lang="en-US" b="0" dirty="0" smtClean="0">
                <a:latin typeface="Courier New" pitchFamily="49" charset="0"/>
                <a:cs typeface="Courier New" pitchFamily="49" charset="0"/>
              </a:rPr>
              <a:t> </a:t>
            </a:r>
            <a:r>
              <a:rPr lang="en-US" b="0" dirty="0" err="1" smtClean="0">
                <a:latin typeface="Courier New" pitchFamily="49" charset="0"/>
                <a:cs typeface="Courier New" pitchFamily="49" charset="0"/>
              </a:rPr>
              <a:t>Aryabhatta</a:t>
            </a:r>
            <a:r>
              <a:rPr lang="en-US" b="0" dirty="0" smtClean="0">
                <a:latin typeface="Courier New" pitchFamily="49" charset="0"/>
                <a:cs typeface="Courier New" pitchFamily="49" charset="0"/>
              </a:rPr>
              <a:t> Moon Natural   satellite Apple1 Apple2 Moon1 Moon2 Aryabhatta1 Aryabhatta2 </a:t>
            </a:r>
            <a:r>
              <a:rPr lang="en-US" b="0" dirty="0" err="1" smtClean="0">
                <a:latin typeface="Courier New" pitchFamily="49" charset="0"/>
                <a:cs typeface="Courier New" pitchFamily="49" charset="0"/>
              </a:rPr>
              <a:t>statellite</a:t>
            </a:r>
            <a:r>
              <a:rPr lang="en-US" b="0" dirty="0" smtClean="0">
                <a:latin typeface="Courier New" pitchFamily="49" charset="0"/>
                <a:cs typeface="Courier New" pitchFamily="49" charset="0"/>
              </a:rPr>
              <a:t> communication </a:t>
            </a:r>
            <a:r>
              <a:rPr lang="en-IN" sz="1200" b="0" i="0" kern="1200" dirty="0" smtClean="0">
                <a:solidFill>
                  <a:schemeClr val="tx1"/>
                </a:solidFill>
                <a:effectLst/>
                <a:latin typeface="+mn-lt"/>
                <a:ea typeface="+mn-ea"/>
                <a:cs typeface="+mn-cs"/>
              </a:rPr>
              <a:t>   </a:t>
            </a:r>
          </a:p>
          <a:p>
            <a:endParaRPr lang="en-IN" sz="1200" b="1" i="0" kern="1200" dirty="0" smtClean="0">
              <a:solidFill>
                <a:schemeClr val="tx1"/>
              </a:solidFill>
              <a:effectLst/>
              <a:latin typeface="Courier New" pitchFamily="49" charset="0"/>
              <a:ea typeface="+mn-ea"/>
              <a:cs typeface="Courier New" pitchFamily="49" charset="0"/>
            </a:endParaRPr>
          </a:p>
          <a:p>
            <a:r>
              <a:rPr lang="en-IN" sz="1200" b="1" i="0" kern="1200" dirty="0" smtClean="0">
                <a:solidFill>
                  <a:schemeClr val="tx1"/>
                </a:solidFill>
                <a:effectLst/>
                <a:latin typeface="Courier New" pitchFamily="49" charset="0"/>
                <a:ea typeface="+mn-ea"/>
                <a:cs typeface="Courier New" pitchFamily="49" charset="0"/>
              </a:rPr>
              <a:t>Explanation</a:t>
            </a:r>
            <a:r>
              <a:rPr lang="en-IN" sz="1200" b="1" i="0" kern="1200" dirty="0" smtClean="0">
                <a:solidFill>
                  <a:schemeClr val="tx1"/>
                </a:solidFill>
                <a:effectLst/>
                <a:latin typeface="Courier New" pitchFamily="49" charset="0"/>
                <a:ea typeface="+mn-ea"/>
                <a:cs typeface="Courier New" pitchFamily="49" charset="0"/>
              </a:rPr>
              <a:t>:</a:t>
            </a:r>
            <a:r>
              <a:rPr lang="en-IN" sz="1200" b="0" i="0" kern="1200" dirty="0" smtClean="0">
                <a:solidFill>
                  <a:schemeClr val="tx1"/>
                </a:solidFill>
                <a:effectLst/>
                <a:latin typeface="Courier New" pitchFamily="49" charset="0"/>
                <a:ea typeface="+mn-ea"/>
                <a:cs typeface="Courier New" pitchFamily="49" charset="0"/>
              </a:rPr>
              <a:t> </a:t>
            </a:r>
          </a:p>
          <a:p>
            <a:r>
              <a:rPr lang="en-IN" sz="1200" b="0" i="0" kern="1200" dirty="0" smtClean="0">
                <a:solidFill>
                  <a:schemeClr val="tx1"/>
                </a:solidFill>
                <a:effectLst/>
                <a:latin typeface="+mn-lt"/>
                <a:ea typeface="+mn-ea"/>
                <a:cs typeface="+mn-cs"/>
              </a:rPr>
              <a:t>It creates an empty Vector with the default </a:t>
            </a:r>
            <a:r>
              <a:rPr lang="en-IN" sz="1200" b="1" i="0" kern="1200" dirty="0" smtClean="0">
                <a:solidFill>
                  <a:schemeClr val="tx1"/>
                </a:solidFill>
                <a:effectLst/>
                <a:latin typeface="+mn-lt"/>
                <a:ea typeface="+mn-ea"/>
                <a:cs typeface="+mn-cs"/>
              </a:rPr>
              <a:t>initial capacity of 10</a:t>
            </a:r>
            <a:r>
              <a:rPr lang="en-IN" sz="1200" b="0" i="0" kern="1200" dirty="0" smtClean="0">
                <a:solidFill>
                  <a:schemeClr val="tx1"/>
                </a:solidFill>
                <a:effectLst/>
                <a:latin typeface="+mn-lt"/>
                <a:ea typeface="+mn-ea"/>
                <a:cs typeface="+mn-cs"/>
              </a:rPr>
              <a:t>. It means the Vector will be re-sized when the </a:t>
            </a:r>
            <a:r>
              <a:rPr lang="en-IN" sz="1200" b="1" i="0" kern="1200" dirty="0" smtClean="0">
                <a:solidFill>
                  <a:schemeClr val="tx1"/>
                </a:solidFill>
                <a:effectLst/>
                <a:latin typeface="+mn-lt"/>
                <a:ea typeface="+mn-ea"/>
                <a:cs typeface="+mn-cs"/>
              </a:rPr>
              <a:t>11th elements </a:t>
            </a:r>
            <a:r>
              <a:rPr lang="en-IN" sz="1200" b="0" i="0" kern="1200" dirty="0" smtClean="0">
                <a:solidFill>
                  <a:schemeClr val="tx1"/>
                </a:solidFill>
                <a:effectLst/>
                <a:latin typeface="+mn-lt"/>
                <a:ea typeface="+mn-ea"/>
                <a:cs typeface="+mn-cs"/>
              </a:rPr>
              <a:t>needs to be inserted into the Vector. [Note: By default vector doubles its size. i.e. In this case the Vector size would remain 10 till 10 insertions and once we try to insert the 11th element It would become 20 (double of default capacity 10)].</a:t>
            </a:r>
            <a:endParaRPr lang="en-IN" sz="1200" b="0" i="0" kern="1200" dirty="0" smtClean="0">
              <a:solidFill>
                <a:schemeClr val="tx1"/>
              </a:solidFill>
              <a:effectLst/>
              <a:latin typeface="Courier New" pitchFamily="49" charset="0"/>
              <a:ea typeface="+mn-ea"/>
              <a:cs typeface="Courier New" pitchFamily="49" charset="0"/>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48</a:t>
            </a:fld>
            <a:endParaRPr lang="en-US"/>
          </a:p>
        </p:txBody>
      </p:sp>
    </p:spTree>
    <p:extLst>
      <p:ext uri="{BB962C8B-B14F-4D97-AF65-F5344CB8AC3E}">
        <p14:creationId xmlns="" xmlns:p14="http://schemas.microsoft.com/office/powerpoint/2010/main" val="4490904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Courier New" pitchFamily="49" charset="0"/>
                <a:cs typeface="Courier New" pitchFamily="49" charset="0"/>
              </a:rPr>
              <a:t>Output:</a:t>
            </a:r>
          </a:p>
          <a:p>
            <a:r>
              <a:rPr lang="en-IN" sz="1200" b="0" i="0" kern="1200" dirty="0" smtClean="0">
                <a:solidFill>
                  <a:schemeClr val="tx1"/>
                </a:solidFill>
                <a:effectLst/>
                <a:latin typeface="+mn-lt"/>
                <a:ea typeface="+mn-ea"/>
                <a:cs typeface="+mn-cs"/>
              </a:rPr>
              <a:t>First                                                                                                                </a:t>
            </a:r>
          </a:p>
          <a:p>
            <a:r>
              <a:rPr lang="en-IN" sz="1200" b="0" i="0" kern="1200" dirty="0" smtClean="0">
                <a:solidFill>
                  <a:schemeClr val="tx1"/>
                </a:solidFill>
                <a:effectLst/>
                <a:latin typeface="+mn-lt"/>
                <a:ea typeface="+mn-ea"/>
                <a:cs typeface="+mn-cs"/>
              </a:rPr>
              <a:t>Second                                                                                                               </a:t>
            </a:r>
          </a:p>
          <a:p>
            <a:r>
              <a:rPr lang="en-IN" sz="1200" b="0" i="0" kern="1200" dirty="0" smtClean="0">
                <a:solidFill>
                  <a:schemeClr val="tx1"/>
                </a:solidFill>
                <a:effectLst/>
                <a:latin typeface="+mn-lt"/>
                <a:ea typeface="+mn-ea"/>
                <a:cs typeface="+mn-cs"/>
              </a:rPr>
              <a:t>Third                                                                                                                </a:t>
            </a:r>
          </a:p>
          <a:p>
            <a:r>
              <a:rPr lang="en-IN" sz="1200" b="0" i="0" kern="1200" dirty="0" smtClean="0">
                <a:solidFill>
                  <a:schemeClr val="tx1"/>
                </a:solidFill>
                <a:effectLst/>
                <a:latin typeface="+mn-lt"/>
                <a:ea typeface="+mn-ea"/>
                <a:cs typeface="+mn-cs"/>
              </a:rPr>
              <a:t>Random  </a:t>
            </a:r>
          </a:p>
          <a:p>
            <a:r>
              <a:rPr lang="en-IN" sz="1200" b="0" i="0" kern="1200" dirty="0" smtClean="0">
                <a:solidFill>
                  <a:schemeClr val="tx1"/>
                </a:solidFill>
                <a:effectLst/>
                <a:latin typeface="+mn-lt"/>
                <a:ea typeface="+mn-ea"/>
                <a:cs typeface="+mn-cs"/>
              </a:rPr>
              <a:t>    </a:t>
            </a:r>
          </a:p>
          <a:p>
            <a:r>
              <a:rPr lang="en-IN" sz="1200" b="1" i="0" kern="1200" dirty="0" smtClean="0">
                <a:solidFill>
                  <a:schemeClr val="tx1"/>
                </a:solidFill>
                <a:effectLst/>
                <a:latin typeface="Courier New" pitchFamily="49" charset="0"/>
                <a:ea typeface="+mn-ea"/>
                <a:cs typeface="Courier New" pitchFamily="49" charset="0"/>
              </a:rPr>
              <a:t>Explanation:</a:t>
            </a:r>
          </a:p>
          <a:p>
            <a:r>
              <a:rPr lang="en-IN" sz="1200" b="0" i="0" kern="1200" dirty="0" smtClean="0">
                <a:solidFill>
                  <a:schemeClr val="tx1"/>
                </a:solidFill>
                <a:effectLst/>
                <a:latin typeface="+mn-lt"/>
                <a:ea typeface="+mn-ea"/>
                <a:cs typeface="+mn-cs"/>
              </a:rPr>
              <a:t>Above program shows how to iterate through vector using Enumeration object.</a:t>
            </a:r>
            <a:r>
              <a:rPr lang="en-IN" sz="1200" b="0" i="0" kern="1200" dirty="0" smtClean="0">
                <a:solidFill>
                  <a:schemeClr val="tx1"/>
                </a:solidFill>
                <a:effectLst/>
                <a:latin typeface="Courier New" pitchFamily="49" charset="0"/>
                <a:ea typeface="+mn-ea"/>
                <a:cs typeface="Courier New" pitchFamily="49" charset="0"/>
              </a:rPr>
              <a:t> </a:t>
            </a:r>
          </a:p>
          <a:p>
            <a:r>
              <a:rPr lang="en-IN" sz="1200" b="1" i="0" kern="1200" dirty="0" smtClean="0">
                <a:solidFill>
                  <a:schemeClr val="tx1"/>
                </a:solidFill>
                <a:effectLst/>
                <a:latin typeface="Courier New" pitchFamily="49" charset="0"/>
                <a:ea typeface="+mn-ea"/>
                <a:cs typeface="Courier New" pitchFamily="49" charset="0"/>
              </a:rPr>
              <a:t>add()</a:t>
            </a:r>
            <a:r>
              <a:rPr lang="en-IN" sz="1200" b="0" i="0" kern="1200" dirty="0" smtClean="0">
                <a:solidFill>
                  <a:schemeClr val="tx1"/>
                </a:solidFill>
                <a:effectLst/>
                <a:latin typeface="Courier New" pitchFamily="49" charset="0"/>
                <a:ea typeface="+mn-ea"/>
                <a:cs typeface="Courier New" pitchFamily="49" charset="0"/>
              </a:rPr>
              <a:t>                          -</a:t>
            </a:r>
            <a:r>
              <a:rPr lang="en-IN" sz="1200" b="0" i="0" kern="1200" dirty="0" smtClean="0">
                <a:solidFill>
                  <a:schemeClr val="tx1"/>
                </a:solidFill>
                <a:effectLst/>
                <a:latin typeface="+mn-lt"/>
                <a:ea typeface="+mn-ea"/>
                <a:cs typeface="+mn-cs"/>
              </a:rPr>
              <a:t>adding elements to it.</a:t>
            </a:r>
          </a:p>
          <a:p>
            <a:r>
              <a:rPr lang="en-US" sz="1200" b="1" i="0" kern="1200" dirty="0" smtClean="0">
                <a:solidFill>
                  <a:schemeClr val="tx1"/>
                </a:solidFill>
                <a:effectLst/>
                <a:latin typeface="+mn-lt"/>
                <a:ea typeface="+mn-ea"/>
                <a:cs typeface="+mn-cs"/>
              </a:rPr>
              <a:t>elements()</a:t>
            </a:r>
            <a:r>
              <a:rPr lang="en-US" sz="1200" b="0" i="0" kern="120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You can get Enumeration object by calling elements() method.</a:t>
            </a:r>
            <a:endParaRPr lang="en-IN" sz="1200" b="0" i="0" kern="1200" dirty="0" smtClean="0">
              <a:solidFill>
                <a:schemeClr val="tx1"/>
              </a:solidFill>
              <a:effectLst/>
              <a:latin typeface="Courier New" pitchFamily="49" charset="0"/>
              <a:ea typeface="+mn-ea"/>
              <a:cs typeface="Courier New" pitchFamily="49" charset="0"/>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49</a:t>
            </a:fld>
            <a:endParaRPr lang="en-US"/>
          </a:p>
        </p:txBody>
      </p:sp>
    </p:spTree>
    <p:extLst>
      <p:ext uri="{BB962C8B-B14F-4D97-AF65-F5344CB8AC3E}">
        <p14:creationId xmlns="" xmlns:p14="http://schemas.microsoft.com/office/powerpoint/2010/main" val="4490904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kern="1200" dirty="0" smtClean="0">
              <a:solidFill>
                <a:schemeClr val="tx1"/>
              </a:solidFill>
              <a:effectLst/>
              <a:latin typeface="Courier New" pitchFamily="49" charset="0"/>
              <a:ea typeface="+mn-ea"/>
              <a:cs typeface="Courier New" pitchFamily="49" charset="0"/>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50</a:t>
            </a:fld>
            <a:endParaRPr lang="en-US"/>
          </a:p>
        </p:txBody>
      </p:sp>
    </p:spTree>
    <p:extLst>
      <p:ext uri="{BB962C8B-B14F-4D97-AF65-F5344CB8AC3E}">
        <p14:creationId xmlns="" xmlns:p14="http://schemas.microsoft.com/office/powerpoint/2010/main" val="4490904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Courier New" pitchFamily="49" charset="0"/>
                <a:cs typeface="Courier New" pitchFamily="49" charset="0"/>
              </a:rPr>
              <a:t>Output:</a:t>
            </a:r>
          </a:p>
          <a:p>
            <a:r>
              <a:rPr lang="en-IN" sz="1200" b="1" i="0" kern="1200" dirty="0" smtClean="0">
                <a:solidFill>
                  <a:schemeClr val="tx1"/>
                </a:solidFill>
                <a:effectLst/>
                <a:latin typeface="+mn-lt"/>
                <a:ea typeface="+mn-ea"/>
                <a:cs typeface="+mn-cs"/>
              </a:rPr>
              <a:t>Actual vector</a:t>
            </a:r>
            <a:r>
              <a:rPr lang="en-IN" sz="1200" b="0" i="0" kern="1200" dirty="0" smtClean="0">
                <a:solidFill>
                  <a:schemeClr val="tx1"/>
                </a:solidFill>
                <a:effectLst/>
                <a:latin typeface="+mn-lt"/>
                <a:ea typeface="+mn-ea"/>
                <a:cs typeface="+mn-cs"/>
              </a:rPr>
              <a:t>:[First, Second, Third, Random]                                                                         </a:t>
            </a:r>
          </a:p>
          <a:p>
            <a:r>
              <a:rPr lang="en-IN" sz="1200" b="1" i="0" kern="1200" dirty="0" smtClean="0">
                <a:solidFill>
                  <a:schemeClr val="tx1"/>
                </a:solidFill>
                <a:effectLst/>
                <a:latin typeface="+mn-lt"/>
                <a:ea typeface="+mn-ea"/>
                <a:cs typeface="+mn-cs"/>
              </a:rPr>
              <a:t>Cloned vector</a:t>
            </a:r>
            <a:r>
              <a:rPr lang="en-IN" sz="1200" b="0" i="0" kern="1200" dirty="0" smtClean="0">
                <a:solidFill>
                  <a:schemeClr val="tx1"/>
                </a:solidFill>
                <a:effectLst/>
                <a:latin typeface="+mn-lt"/>
                <a:ea typeface="+mn-ea"/>
                <a:cs typeface="+mn-cs"/>
              </a:rPr>
              <a:t>:[First, Second, Third, Random]                                                                         </a:t>
            </a:r>
          </a:p>
          <a:p>
            <a:r>
              <a:rPr lang="en-IN" sz="1200" b="1" i="0" kern="1200" dirty="0" smtClean="0">
                <a:solidFill>
                  <a:schemeClr val="tx1"/>
                </a:solidFill>
                <a:effectLst/>
                <a:latin typeface="+mn-lt"/>
                <a:ea typeface="+mn-ea"/>
                <a:cs typeface="+mn-cs"/>
              </a:rPr>
              <a:t>After Copy</a:t>
            </a:r>
            <a:r>
              <a:rPr lang="en-IN" sz="1200" b="0" i="0" kern="1200" dirty="0" smtClean="0">
                <a:solidFill>
                  <a:schemeClr val="tx1"/>
                </a:solidFill>
                <a:effectLst/>
                <a:latin typeface="+mn-lt"/>
                <a:ea typeface="+mn-ea"/>
                <a:cs typeface="+mn-cs"/>
              </a:rPr>
              <a:t>: [First, Second, Third, Random, one, two]                                                                 </a:t>
            </a:r>
          </a:p>
          <a:p>
            <a:r>
              <a:rPr lang="en-IN" sz="1200" b="1" i="0" kern="1200" dirty="0" smtClean="0">
                <a:solidFill>
                  <a:schemeClr val="tx1"/>
                </a:solidFill>
                <a:effectLst/>
                <a:latin typeface="+mn-lt"/>
                <a:ea typeface="+mn-ea"/>
                <a:cs typeface="+mn-cs"/>
              </a:rPr>
              <a:t>Actual vector</a:t>
            </a:r>
            <a:r>
              <a:rPr lang="en-IN" sz="1200" b="0" i="0" kern="1200" dirty="0" smtClean="0">
                <a:solidFill>
                  <a:schemeClr val="tx1"/>
                </a:solidFill>
                <a:effectLst/>
                <a:latin typeface="+mn-lt"/>
                <a:ea typeface="+mn-ea"/>
                <a:cs typeface="+mn-cs"/>
              </a:rPr>
              <a:t>:[First, Second, Third, Random, one, two]                                                               </a:t>
            </a:r>
          </a:p>
          <a:p>
            <a:r>
              <a:rPr lang="en-IN" sz="1200" b="1" i="0" kern="1200" dirty="0" smtClean="0">
                <a:solidFill>
                  <a:schemeClr val="tx1"/>
                </a:solidFill>
                <a:effectLst/>
                <a:latin typeface="+mn-lt"/>
                <a:ea typeface="+mn-ea"/>
                <a:cs typeface="+mn-cs"/>
              </a:rPr>
              <a:t>After clear vector</a:t>
            </a:r>
            <a:r>
              <a:rPr lang="en-IN" sz="1200" b="0" i="0" kern="1200" dirty="0" smtClean="0">
                <a:solidFill>
                  <a:schemeClr val="tx1"/>
                </a:solidFill>
                <a:effectLst/>
                <a:latin typeface="+mn-lt"/>
                <a:ea typeface="+mn-ea"/>
                <a:cs typeface="+mn-cs"/>
              </a:rPr>
              <a:t>:[]</a:t>
            </a:r>
          </a:p>
          <a:p>
            <a:endParaRPr lang="en-IN" sz="1200" b="1" i="0" kern="1200" dirty="0" smtClean="0">
              <a:solidFill>
                <a:schemeClr val="tx1"/>
              </a:solidFill>
              <a:effectLst/>
              <a:latin typeface="Courier New" pitchFamily="49" charset="0"/>
              <a:ea typeface="+mn-ea"/>
              <a:cs typeface="Courier New" pitchFamily="49" charset="0"/>
            </a:endParaRPr>
          </a:p>
          <a:p>
            <a:r>
              <a:rPr lang="en-IN" sz="1200" b="1" i="0" kern="1200" dirty="0" smtClean="0">
                <a:solidFill>
                  <a:schemeClr val="tx1"/>
                </a:solidFill>
                <a:effectLst/>
                <a:latin typeface="Courier New" pitchFamily="49" charset="0"/>
                <a:ea typeface="+mn-ea"/>
                <a:cs typeface="Courier New" pitchFamily="49" charset="0"/>
              </a:rPr>
              <a:t>Explanation:</a:t>
            </a:r>
          </a:p>
          <a:p>
            <a:r>
              <a:rPr lang="en-IN" sz="1200" b="0" i="0" kern="1200" dirty="0" smtClean="0">
                <a:solidFill>
                  <a:schemeClr val="tx1"/>
                </a:solidFill>
                <a:effectLst/>
                <a:latin typeface="Courier New" pitchFamily="49" charset="0"/>
                <a:ea typeface="+mn-ea"/>
                <a:cs typeface="Courier New" pitchFamily="49" charset="0"/>
              </a:rPr>
              <a:t> </a:t>
            </a:r>
          </a:p>
          <a:p>
            <a:r>
              <a:rPr lang="en-IN" sz="1200" b="1" i="0" kern="1200" dirty="0" smtClean="0">
                <a:solidFill>
                  <a:schemeClr val="tx1"/>
                </a:solidFill>
                <a:effectLst/>
                <a:latin typeface="Courier New" pitchFamily="49" charset="0"/>
                <a:ea typeface="+mn-ea"/>
                <a:cs typeface="Courier New" pitchFamily="49" charset="0"/>
              </a:rPr>
              <a:t>add()</a:t>
            </a:r>
            <a:r>
              <a:rPr lang="en-IN" sz="1200" b="0" i="0" kern="1200" dirty="0" smtClean="0">
                <a:solidFill>
                  <a:schemeClr val="tx1"/>
                </a:solidFill>
                <a:effectLst/>
                <a:latin typeface="Courier New" pitchFamily="49" charset="0"/>
                <a:ea typeface="+mn-ea"/>
                <a:cs typeface="Courier New" pitchFamily="49" charset="0"/>
              </a:rPr>
              <a:t>                          -</a:t>
            </a:r>
            <a:r>
              <a:rPr lang="en-IN" sz="1200" b="0" i="0" kern="1200" dirty="0" smtClean="0">
                <a:solidFill>
                  <a:schemeClr val="tx1"/>
                </a:solidFill>
                <a:effectLst/>
                <a:latin typeface="+mn-lt"/>
                <a:ea typeface="+mn-ea"/>
                <a:cs typeface="+mn-cs"/>
              </a:rPr>
              <a:t>adding elements to it.</a:t>
            </a:r>
          </a:p>
          <a:p>
            <a:r>
              <a:rPr lang="en-US" sz="1200" b="1" i="0" kern="1200" dirty="0" err="1" smtClean="0">
                <a:solidFill>
                  <a:schemeClr val="tx1"/>
                </a:solidFill>
                <a:effectLst/>
                <a:latin typeface="+mn-lt"/>
                <a:ea typeface="+mn-ea"/>
                <a:cs typeface="+mn-cs"/>
              </a:rPr>
              <a:t>addAll</a:t>
            </a:r>
            <a:r>
              <a:rPr lang="en-US" sz="1200" b="1" i="0" kern="120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 In the code we have created an ArrayList and by using </a:t>
            </a:r>
            <a:r>
              <a:rPr lang="en-IN" sz="1200" b="0" i="0" kern="1200" dirty="0" err="1" smtClean="0">
                <a:solidFill>
                  <a:schemeClr val="tx1"/>
                </a:solidFill>
                <a:effectLst/>
                <a:latin typeface="+mn-lt"/>
                <a:ea typeface="+mn-ea"/>
                <a:cs typeface="+mn-cs"/>
              </a:rPr>
              <a:t>addAll</a:t>
            </a:r>
            <a:r>
              <a:rPr lang="en-IN" sz="1200" b="0" i="0" kern="1200" dirty="0" smtClean="0">
                <a:solidFill>
                  <a:schemeClr val="tx1"/>
                </a:solidFill>
                <a:effectLst/>
                <a:latin typeface="+mn-lt"/>
                <a:ea typeface="+mn-ea"/>
                <a:cs typeface="+mn-cs"/>
              </a:rPr>
              <a:t>() method, we can copy another collection object.</a:t>
            </a:r>
            <a:endParaRPr lang="en-IN"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clone()                         -</a:t>
            </a:r>
            <a:r>
              <a:rPr lang="en-IN" sz="1200" b="0" i="0" kern="1200" dirty="0" smtClean="0">
                <a:solidFill>
                  <a:schemeClr val="tx1"/>
                </a:solidFill>
                <a:effectLst/>
                <a:latin typeface="+mn-lt"/>
                <a:ea typeface="+mn-ea"/>
                <a:cs typeface="+mn-cs"/>
              </a:rPr>
              <a:t>You can use clone() method to create similar copy of vector.</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clear()</a:t>
            </a:r>
            <a:r>
              <a:rPr lang="en-US" sz="1200" b="0" i="0" kern="120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You can call clear() method to delete all elements of a vector at one call.</a:t>
            </a:r>
          </a:p>
          <a:p>
            <a:endParaRPr lang="en-IN" sz="1200" b="0" i="0" kern="1200" dirty="0" smtClean="0">
              <a:solidFill>
                <a:schemeClr val="tx1"/>
              </a:solidFill>
              <a:effectLst/>
              <a:latin typeface="Courier New" pitchFamily="49" charset="0"/>
              <a:ea typeface="+mn-ea"/>
              <a:cs typeface="Courier New" pitchFamily="49" charset="0"/>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51</a:t>
            </a:fld>
            <a:endParaRPr lang="en-US"/>
          </a:p>
        </p:txBody>
      </p:sp>
    </p:spTree>
    <p:extLst>
      <p:ext uri="{BB962C8B-B14F-4D97-AF65-F5344CB8AC3E}">
        <p14:creationId xmlns="" xmlns:p14="http://schemas.microsoft.com/office/powerpoint/2010/main" val="4490904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52</a:t>
            </a:fld>
            <a:endParaRPr lang="en-US"/>
          </a:p>
        </p:txBody>
      </p:sp>
    </p:spTree>
    <p:extLst>
      <p:ext uri="{BB962C8B-B14F-4D97-AF65-F5344CB8AC3E}">
        <p14:creationId xmlns="" xmlns:p14="http://schemas.microsoft.com/office/powerpoint/2010/main" val="4490904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Courier New" pitchFamily="49" charset="0"/>
                <a:cs typeface="Courier New" pitchFamily="49" charset="0"/>
              </a:rPr>
              <a:t>Output:</a:t>
            </a:r>
          </a:p>
          <a:p>
            <a:r>
              <a:rPr lang="en-IN" sz="1200" b="0" i="0" kern="1200" dirty="0" smtClean="0">
                <a:solidFill>
                  <a:schemeClr val="tx1"/>
                </a:solidFill>
                <a:effectLst/>
                <a:latin typeface="+mn-lt"/>
                <a:ea typeface="+mn-ea"/>
                <a:cs typeface="+mn-cs"/>
              </a:rPr>
              <a:t>stack: []                                                                                                            </a:t>
            </a:r>
          </a:p>
          <a:p>
            <a:r>
              <a:rPr lang="en-IN" sz="1200" b="0" i="0" kern="1200" dirty="0" smtClean="0">
                <a:solidFill>
                  <a:schemeClr val="tx1"/>
                </a:solidFill>
                <a:effectLst/>
                <a:latin typeface="+mn-lt"/>
                <a:ea typeface="+mn-ea"/>
                <a:cs typeface="+mn-cs"/>
              </a:rPr>
              <a:t>push(42)                                                                                                             </a:t>
            </a:r>
          </a:p>
          <a:p>
            <a:r>
              <a:rPr lang="en-IN" sz="1200" b="0" i="0" kern="1200" dirty="0" smtClean="0">
                <a:solidFill>
                  <a:schemeClr val="tx1"/>
                </a:solidFill>
                <a:effectLst/>
                <a:latin typeface="+mn-lt"/>
                <a:ea typeface="+mn-ea"/>
                <a:cs typeface="+mn-cs"/>
              </a:rPr>
              <a:t>stack: [42]                                                                                                          </a:t>
            </a:r>
          </a:p>
          <a:p>
            <a:r>
              <a:rPr lang="en-IN" sz="1200" b="0" i="0" kern="1200" dirty="0" smtClean="0">
                <a:solidFill>
                  <a:schemeClr val="tx1"/>
                </a:solidFill>
                <a:effectLst/>
                <a:latin typeface="+mn-lt"/>
                <a:ea typeface="+mn-ea"/>
                <a:cs typeface="+mn-cs"/>
              </a:rPr>
              <a:t>push(66)                                                                                                             </a:t>
            </a:r>
          </a:p>
          <a:p>
            <a:r>
              <a:rPr lang="en-IN" sz="1200" b="0" i="0" kern="1200" dirty="0" smtClean="0">
                <a:solidFill>
                  <a:schemeClr val="tx1"/>
                </a:solidFill>
                <a:effectLst/>
                <a:latin typeface="+mn-lt"/>
                <a:ea typeface="+mn-ea"/>
                <a:cs typeface="+mn-cs"/>
              </a:rPr>
              <a:t>stack: [42, 66]                                                                                                      </a:t>
            </a:r>
          </a:p>
          <a:p>
            <a:r>
              <a:rPr lang="en-IN" sz="1200" b="0" i="0" kern="1200" dirty="0" smtClean="0">
                <a:solidFill>
                  <a:schemeClr val="tx1"/>
                </a:solidFill>
                <a:effectLst/>
                <a:latin typeface="+mn-lt"/>
                <a:ea typeface="+mn-ea"/>
                <a:cs typeface="+mn-cs"/>
              </a:rPr>
              <a:t>push(99)                                                                                                             </a:t>
            </a:r>
          </a:p>
          <a:p>
            <a:r>
              <a:rPr lang="en-IN" sz="1200" b="0" i="0" kern="1200" dirty="0" smtClean="0">
                <a:solidFill>
                  <a:schemeClr val="tx1"/>
                </a:solidFill>
                <a:effectLst/>
                <a:latin typeface="+mn-lt"/>
                <a:ea typeface="+mn-ea"/>
                <a:cs typeface="+mn-cs"/>
              </a:rPr>
              <a:t>stack: [42, 66, 99]                                                                                                  </a:t>
            </a:r>
          </a:p>
          <a:p>
            <a:r>
              <a:rPr lang="en-IN" sz="1200" b="0" i="0" kern="1200" dirty="0" smtClean="0">
                <a:solidFill>
                  <a:schemeClr val="tx1"/>
                </a:solidFill>
                <a:effectLst/>
                <a:latin typeface="+mn-lt"/>
                <a:ea typeface="+mn-ea"/>
                <a:cs typeface="+mn-cs"/>
              </a:rPr>
              <a:t>pop -&gt; 99                                                                                                            </a:t>
            </a:r>
          </a:p>
          <a:p>
            <a:r>
              <a:rPr lang="en-IN" sz="1200" b="0" i="0" kern="1200" dirty="0" smtClean="0">
                <a:solidFill>
                  <a:schemeClr val="tx1"/>
                </a:solidFill>
                <a:effectLst/>
                <a:latin typeface="+mn-lt"/>
                <a:ea typeface="+mn-ea"/>
                <a:cs typeface="+mn-cs"/>
              </a:rPr>
              <a:t>stack: [42, 66]                                                                                                      </a:t>
            </a:r>
          </a:p>
          <a:p>
            <a:r>
              <a:rPr lang="en-IN" sz="1200" b="0" i="0" kern="1200" dirty="0" smtClean="0">
                <a:solidFill>
                  <a:schemeClr val="tx1"/>
                </a:solidFill>
                <a:effectLst/>
                <a:latin typeface="+mn-lt"/>
                <a:ea typeface="+mn-ea"/>
                <a:cs typeface="+mn-cs"/>
              </a:rPr>
              <a:t>pop -&gt; 66                                                                                                            </a:t>
            </a:r>
          </a:p>
          <a:p>
            <a:r>
              <a:rPr lang="en-IN" sz="1200" b="0" i="0" kern="1200" dirty="0" smtClean="0">
                <a:solidFill>
                  <a:schemeClr val="tx1"/>
                </a:solidFill>
                <a:effectLst/>
                <a:latin typeface="+mn-lt"/>
                <a:ea typeface="+mn-ea"/>
                <a:cs typeface="+mn-cs"/>
              </a:rPr>
              <a:t>stack: [42]                                                                                                          </a:t>
            </a:r>
          </a:p>
          <a:p>
            <a:r>
              <a:rPr lang="en-IN" sz="1200" b="0" i="0" kern="1200" dirty="0" smtClean="0">
                <a:solidFill>
                  <a:schemeClr val="tx1"/>
                </a:solidFill>
                <a:effectLst/>
                <a:latin typeface="+mn-lt"/>
                <a:ea typeface="+mn-ea"/>
                <a:cs typeface="+mn-cs"/>
              </a:rPr>
              <a:t>pop -&gt; 42                                                                                                            </a:t>
            </a:r>
          </a:p>
          <a:p>
            <a:r>
              <a:rPr lang="en-IN" sz="1200" b="0" i="0" kern="1200" dirty="0" smtClean="0">
                <a:solidFill>
                  <a:schemeClr val="tx1"/>
                </a:solidFill>
                <a:effectLst/>
                <a:latin typeface="+mn-lt"/>
                <a:ea typeface="+mn-ea"/>
                <a:cs typeface="+mn-cs"/>
              </a:rPr>
              <a:t>stack: []                                                                                                            </a:t>
            </a:r>
          </a:p>
          <a:p>
            <a:r>
              <a:rPr lang="en-IN" sz="1200" b="0" i="0" kern="1200" dirty="0" smtClean="0">
                <a:solidFill>
                  <a:schemeClr val="tx1"/>
                </a:solidFill>
                <a:effectLst/>
                <a:latin typeface="+mn-lt"/>
                <a:ea typeface="+mn-ea"/>
                <a:cs typeface="+mn-cs"/>
              </a:rPr>
              <a:t>pop -&gt; empty stack </a:t>
            </a:r>
          </a:p>
          <a:p>
            <a:endParaRPr lang="en-IN" sz="1200" b="1" i="0" kern="1200" dirty="0" smtClean="0">
              <a:solidFill>
                <a:schemeClr val="tx1"/>
              </a:solidFill>
              <a:effectLst/>
              <a:latin typeface="Courier New" pitchFamily="49" charset="0"/>
              <a:ea typeface="+mn-ea"/>
              <a:cs typeface="Courier New" pitchFamily="49" charset="0"/>
            </a:endParaRPr>
          </a:p>
          <a:p>
            <a:r>
              <a:rPr lang="en-IN" sz="1200" b="1" i="0" kern="1200" dirty="0" smtClean="0">
                <a:solidFill>
                  <a:schemeClr val="tx1"/>
                </a:solidFill>
                <a:effectLst/>
                <a:latin typeface="Courier New" pitchFamily="49" charset="0"/>
                <a:ea typeface="+mn-ea"/>
                <a:cs typeface="Courier New" pitchFamily="49" charset="0"/>
              </a:rPr>
              <a:t>Explanation:</a:t>
            </a:r>
          </a:p>
          <a:p>
            <a:r>
              <a:rPr lang="en-US" sz="1200" b="1" i="0" kern="1200" dirty="0" smtClean="0">
                <a:solidFill>
                  <a:schemeClr val="tx1"/>
                </a:solidFill>
                <a:effectLst/>
                <a:latin typeface="Courier New" pitchFamily="49" charset="0"/>
                <a:ea typeface="+mn-ea"/>
                <a:cs typeface="Courier New" pitchFamily="49" charset="0"/>
              </a:rPr>
              <a:t>push()       -</a:t>
            </a:r>
            <a:r>
              <a:rPr lang="en-IN" sz="1200" b="0" i="0" kern="1200" dirty="0" smtClean="0">
                <a:solidFill>
                  <a:schemeClr val="tx1"/>
                </a:solidFill>
                <a:effectLst/>
                <a:latin typeface="+mn-lt"/>
                <a:ea typeface="+mn-ea"/>
                <a:cs typeface="+mn-cs"/>
              </a:rPr>
              <a:t>To put an object on the top of the stack</a:t>
            </a:r>
            <a:endParaRPr lang="en-US" sz="1200" b="1" i="0" kern="1200" dirty="0" smtClean="0">
              <a:solidFill>
                <a:schemeClr val="tx1"/>
              </a:solidFill>
              <a:effectLst/>
              <a:latin typeface="Courier New" pitchFamily="49" charset="0"/>
              <a:ea typeface="+mn-ea"/>
              <a:cs typeface="Courier New" pitchFamily="49" charset="0"/>
            </a:endParaRPr>
          </a:p>
          <a:p>
            <a:r>
              <a:rPr lang="en-US" sz="1200" b="1" i="0" kern="1200" dirty="0" smtClean="0">
                <a:solidFill>
                  <a:schemeClr val="tx1"/>
                </a:solidFill>
                <a:effectLst/>
                <a:latin typeface="Courier New" pitchFamily="49" charset="0"/>
                <a:ea typeface="+mn-ea"/>
                <a:cs typeface="Courier New" pitchFamily="49" charset="0"/>
              </a:rPr>
              <a:t>pop()         -</a:t>
            </a:r>
            <a:r>
              <a:rPr lang="en-IN" sz="1200" b="0" i="0" kern="1200" dirty="0" smtClean="0">
                <a:solidFill>
                  <a:schemeClr val="tx1"/>
                </a:solidFill>
                <a:effectLst/>
                <a:latin typeface="+mn-lt"/>
                <a:ea typeface="+mn-ea"/>
                <a:cs typeface="+mn-cs"/>
              </a:rPr>
              <a:t>To remove and return the top element</a:t>
            </a:r>
          </a:p>
          <a:p>
            <a:endParaRPr lang="en-US" sz="1200" b="1" i="0" kern="1200" dirty="0" smtClean="0">
              <a:solidFill>
                <a:schemeClr val="tx1"/>
              </a:solidFill>
              <a:effectLst/>
              <a:latin typeface="Courier New" pitchFamily="49" charset="0"/>
              <a:ea typeface="+mn-ea"/>
              <a:cs typeface="Courier New" pitchFamily="49" charset="0"/>
            </a:endParaRPr>
          </a:p>
          <a:p>
            <a:endParaRPr lang="en-IN" sz="1200" b="1" i="0" kern="1200" dirty="0" smtClean="0">
              <a:solidFill>
                <a:schemeClr val="tx1"/>
              </a:solidFill>
              <a:effectLst/>
              <a:latin typeface="Courier New" pitchFamily="49" charset="0"/>
              <a:ea typeface="+mn-ea"/>
              <a:cs typeface="Courier New" pitchFamily="49" charset="0"/>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53</a:t>
            </a:fld>
            <a:endParaRPr lang="en-US"/>
          </a:p>
        </p:txBody>
      </p:sp>
    </p:spTree>
    <p:extLst>
      <p:ext uri="{BB962C8B-B14F-4D97-AF65-F5344CB8AC3E}">
        <p14:creationId xmlns="" xmlns:p14="http://schemas.microsoft.com/office/powerpoint/2010/main" val="4490904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1" i="0" kern="1200" dirty="0" smtClean="0">
              <a:solidFill>
                <a:schemeClr val="tx1"/>
              </a:solidFill>
              <a:effectLst/>
              <a:latin typeface="Courier New" pitchFamily="49" charset="0"/>
              <a:ea typeface="+mn-ea"/>
              <a:cs typeface="Courier New" pitchFamily="49" charset="0"/>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54</a:t>
            </a:fld>
            <a:endParaRPr lang="en-US"/>
          </a:p>
        </p:txBody>
      </p:sp>
    </p:spTree>
    <p:extLst>
      <p:ext uri="{BB962C8B-B14F-4D97-AF65-F5344CB8AC3E}">
        <p14:creationId xmlns="" xmlns:p14="http://schemas.microsoft.com/office/powerpoint/2010/main" val="4490904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Courier New" pitchFamily="49" charset="0"/>
                <a:cs typeface="Courier New" pitchFamily="49" charset="0"/>
              </a:rPr>
              <a:t>Output:</a:t>
            </a:r>
          </a:p>
          <a:p>
            <a:r>
              <a:rPr lang="en-IN" sz="1200" b="0" i="0" kern="1200" dirty="0" smtClean="0">
                <a:solidFill>
                  <a:schemeClr val="tx1"/>
                </a:solidFill>
                <a:effectLst/>
                <a:latin typeface="+mn-lt"/>
                <a:ea typeface="+mn-ea"/>
                <a:cs typeface="+mn-cs"/>
              </a:rPr>
              <a:t>Stack : []                                                                                                       </a:t>
            </a:r>
          </a:p>
          <a:p>
            <a:r>
              <a:rPr lang="en-IN" sz="1200" b="0" i="0" kern="1200" dirty="0" smtClean="0">
                <a:solidFill>
                  <a:schemeClr val="tx1"/>
                </a:solidFill>
                <a:effectLst/>
                <a:latin typeface="+mn-lt"/>
                <a:ea typeface="+mn-ea"/>
                <a:cs typeface="+mn-cs"/>
              </a:rPr>
              <a:t>Stack : true                                                                                                     </a:t>
            </a:r>
          </a:p>
          <a:p>
            <a:r>
              <a:rPr lang="en-IN" sz="1200" b="0" i="0" kern="1200" dirty="0" smtClean="0">
                <a:solidFill>
                  <a:schemeClr val="tx1"/>
                </a:solidFill>
                <a:effectLst/>
                <a:latin typeface="+mn-lt"/>
                <a:ea typeface="+mn-ea"/>
                <a:cs typeface="+mn-cs"/>
              </a:rPr>
              <a:t>Stack : [1001, 1002, 1003, 1004]                                                                             </a:t>
            </a:r>
          </a:p>
          <a:p>
            <a:r>
              <a:rPr lang="en-IN" sz="1200" b="0" i="0" kern="1200" dirty="0" smtClean="0">
                <a:solidFill>
                  <a:schemeClr val="tx1"/>
                </a:solidFill>
                <a:effectLst/>
                <a:latin typeface="+mn-lt"/>
                <a:ea typeface="+mn-ea"/>
                <a:cs typeface="+mn-cs"/>
              </a:rPr>
              <a:t>Stack : Pop Operation : 1004                                                                                  </a:t>
            </a:r>
          </a:p>
          <a:p>
            <a:r>
              <a:rPr lang="en-IN" sz="1200" b="0" i="0" kern="1200" dirty="0" smtClean="0">
                <a:solidFill>
                  <a:schemeClr val="tx1"/>
                </a:solidFill>
                <a:effectLst/>
                <a:latin typeface="+mn-lt"/>
                <a:ea typeface="+mn-ea"/>
                <a:cs typeface="+mn-cs"/>
              </a:rPr>
              <a:t>Stack : After Pop Operation : [1001, 1002, 1003]                                                             </a:t>
            </a:r>
          </a:p>
          <a:p>
            <a:r>
              <a:rPr lang="en-IN" sz="1200" b="0" i="0" kern="1200" dirty="0" smtClean="0">
                <a:solidFill>
                  <a:schemeClr val="tx1"/>
                </a:solidFill>
                <a:effectLst/>
                <a:latin typeface="+mn-lt"/>
                <a:ea typeface="+mn-ea"/>
                <a:cs typeface="+mn-cs"/>
              </a:rPr>
              <a:t>Stack : search() Operation : 2                                                                               </a:t>
            </a:r>
          </a:p>
          <a:p>
            <a:r>
              <a:rPr lang="en-IN" sz="1200" b="0" i="0" kern="1200" dirty="0" smtClean="0">
                <a:solidFill>
                  <a:schemeClr val="tx1"/>
                </a:solidFill>
                <a:effectLst/>
                <a:latin typeface="+mn-lt"/>
                <a:ea typeface="+mn-ea"/>
                <a:cs typeface="+mn-cs"/>
              </a:rPr>
              <a:t>Stack : false</a:t>
            </a:r>
          </a:p>
          <a:p>
            <a:endParaRPr lang="en-IN" sz="1200" b="1" i="0" kern="1200" dirty="0" smtClean="0">
              <a:solidFill>
                <a:schemeClr val="tx1"/>
              </a:solidFill>
              <a:effectLst/>
              <a:latin typeface="Courier New" pitchFamily="49" charset="0"/>
              <a:ea typeface="+mn-ea"/>
              <a:cs typeface="Courier New" pitchFamily="49" charset="0"/>
            </a:endParaRPr>
          </a:p>
          <a:p>
            <a:r>
              <a:rPr lang="en-IN" sz="1200" b="1" i="0" kern="1200" dirty="0" smtClean="0">
                <a:solidFill>
                  <a:schemeClr val="tx1"/>
                </a:solidFill>
                <a:effectLst/>
                <a:latin typeface="Courier New" pitchFamily="49" charset="0"/>
                <a:ea typeface="+mn-ea"/>
                <a:cs typeface="Courier New" pitchFamily="49" charset="0"/>
              </a:rPr>
              <a:t>Explanation:</a:t>
            </a:r>
          </a:p>
          <a:p>
            <a:r>
              <a:rPr lang="en-US" sz="1200" b="1" i="0" kern="1200" dirty="0" smtClean="0">
                <a:solidFill>
                  <a:schemeClr val="tx1"/>
                </a:solidFill>
                <a:effectLst/>
                <a:latin typeface="Courier New" pitchFamily="49" charset="0"/>
                <a:ea typeface="+mn-ea"/>
                <a:cs typeface="Courier New" pitchFamily="49" charset="0"/>
              </a:rPr>
              <a:t>push()       -</a:t>
            </a:r>
            <a:r>
              <a:rPr lang="en-IN" sz="1200" b="0" i="0" kern="1200" dirty="0" smtClean="0">
                <a:solidFill>
                  <a:schemeClr val="tx1"/>
                </a:solidFill>
                <a:effectLst/>
                <a:latin typeface="+mn-lt"/>
                <a:ea typeface="+mn-ea"/>
                <a:cs typeface="+mn-cs"/>
              </a:rPr>
              <a:t>To put an object on the top of the stack</a:t>
            </a:r>
            <a:endParaRPr lang="en-US" sz="1200" b="1" i="0" kern="1200" dirty="0" smtClean="0">
              <a:solidFill>
                <a:schemeClr val="tx1"/>
              </a:solidFill>
              <a:effectLst/>
              <a:latin typeface="Courier New" pitchFamily="49" charset="0"/>
              <a:ea typeface="+mn-ea"/>
              <a:cs typeface="Courier New" pitchFamily="49" charset="0"/>
            </a:endParaRPr>
          </a:p>
          <a:p>
            <a:r>
              <a:rPr lang="en-US" sz="1200" b="1" i="0" kern="1200" dirty="0" smtClean="0">
                <a:solidFill>
                  <a:schemeClr val="tx1"/>
                </a:solidFill>
                <a:effectLst/>
                <a:latin typeface="Courier New" pitchFamily="49" charset="0"/>
                <a:ea typeface="+mn-ea"/>
                <a:cs typeface="Courier New" pitchFamily="49" charset="0"/>
              </a:rPr>
              <a:t>pop()         -</a:t>
            </a:r>
            <a:r>
              <a:rPr lang="en-IN" sz="1200" b="0" i="0" kern="1200" dirty="0" smtClean="0">
                <a:solidFill>
                  <a:schemeClr val="tx1"/>
                </a:solidFill>
                <a:effectLst/>
                <a:latin typeface="+mn-lt"/>
                <a:ea typeface="+mn-ea"/>
                <a:cs typeface="+mn-cs"/>
              </a:rPr>
              <a:t>To remove and return the top element</a:t>
            </a:r>
          </a:p>
          <a:p>
            <a:r>
              <a:rPr lang="en-US" sz="1200" b="1" i="0" kern="1200" dirty="0" smtClean="0">
                <a:solidFill>
                  <a:schemeClr val="tx1"/>
                </a:solidFill>
                <a:effectLst/>
                <a:latin typeface="+mn-lt"/>
                <a:ea typeface="+mn-ea"/>
                <a:cs typeface="+mn-cs"/>
              </a:rPr>
              <a:t>search()    -</a:t>
            </a:r>
            <a:r>
              <a:rPr lang="en-IN" sz="1200" b="0" i="0" kern="1200" dirty="0" smtClean="0">
                <a:solidFill>
                  <a:schemeClr val="tx1"/>
                </a:solidFill>
                <a:effectLst/>
                <a:latin typeface="+mn-lt"/>
                <a:ea typeface="+mn-ea"/>
                <a:cs typeface="+mn-cs"/>
              </a:rPr>
              <a:t>Determines whether an object exists on the stack, and returns the number of pops that are required to bring it to the top of         </a:t>
            </a:r>
            <a:r>
              <a:rPr lang="en-IN" sz="1200" b="0" i="0" kern="1200" baseline="0" dirty="0" smtClean="0">
                <a:solidFill>
                  <a:schemeClr val="tx1"/>
                </a:solidFill>
                <a:effectLst/>
                <a:latin typeface="+mn-lt"/>
                <a:ea typeface="+mn-ea"/>
                <a:cs typeface="+mn-cs"/>
              </a:rPr>
              <a:t>      t</a:t>
            </a:r>
            <a:r>
              <a:rPr lang="en-IN" sz="1200" b="0" i="0" kern="1200" dirty="0" smtClean="0">
                <a:solidFill>
                  <a:schemeClr val="tx1"/>
                </a:solidFill>
                <a:effectLst/>
                <a:latin typeface="+mn-lt"/>
                <a:ea typeface="+mn-ea"/>
                <a:cs typeface="+mn-cs"/>
              </a:rPr>
              <a:t>he</a:t>
            </a:r>
            <a:r>
              <a:rPr lang="en-IN" sz="1200" b="0" i="0" kern="1200" baseline="0" dirty="0" smtClean="0">
                <a:solidFill>
                  <a:schemeClr val="tx1"/>
                </a:solidFill>
                <a:effectLst/>
                <a:latin typeface="+mn-lt"/>
                <a:ea typeface="+mn-ea"/>
                <a:cs typeface="+mn-cs"/>
              </a:rPr>
              <a:t> stack.     </a:t>
            </a:r>
            <a:endParaRPr lang="en-IN"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Courier New" pitchFamily="49" charset="0"/>
              <a:ea typeface="+mn-ea"/>
              <a:cs typeface="Courier New" pitchFamily="49" charset="0"/>
            </a:endParaRPr>
          </a:p>
          <a:p>
            <a:endParaRPr lang="en-IN" sz="1200" b="1" i="0" kern="1200" dirty="0" smtClean="0">
              <a:solidFill>
                <a:schemeClr val="tx1"/>
              </a:solidFill>
              <a:effectLst/>
              <a:latin typeface="Courier New" pitchFamily="49" charset="0"/>
              <a:ea typeface="+mn-ea"/>
              <a:cs typeface="Courier New" pitchFamily="49" charset="0"/>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55</a:t>
            </a:fld>
            <a:endParaRPr lang="en-US"/>
          </a:p>
        </p:txBody>
      </p:sp>
    </p:spTree>
    <p:extLst>
      <p:ext uri="{BB962C8B-B14F-4D97-AF65-F5344CB8AC3E}">
        <p14:creationId xmlns="" xmlns:p14="http://schemas.microsoft.com/office/powerpoint/2010/main" val="4490904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56</a:t>
            </a:fld>
            <a:endParaRPr lang="en-US"/>
          </a:p>
        </p:txBody>
      </p:sp>
    </p:spTree>
    <p:extLst>
      <p:ext uri="{BB962C8B-B14F-4D97-AF65-F5344CB8AC3E}">
        <p14:creationId xmlns="" xmlns:p14="http://schemas.microsoft.com/office/powerpoint/2010/main" val="4190133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Courier New" pitchFamily="49" charset="0"/>
                <a:cs typeface="Courier New" pitchFamily="49" charset="0"/>
              </a:rPr>
              <a:t>Sample</a:t>
            </a:r>
            <a:r>
              <a:rPr lang="en-US" b="1" baseline="0" dirty="0" smtClean="0">
                <a:latin typeface="Courier New" pitchFamily="49" charset="0"/>
                <a:cs typeface="Courier New" pitchFamily="49" charset="0"/>
              </a:rPr>
              <a:t> input:</a:t>
            </a:r>
          </a:p>
          <a:p>
            <a:r>
              <a:rPr lang="en-US" b="0" baseline="0" dirty="0" smtClean="0">
                <a:latin typeface="Courier New" pitchFamily="49" charset="0"/>
                <a:cs typeface="Courier New" pitchFamily="49" charset="0"/>
              </a:rPr>
              <a:t>1 2 3 4</a:t>
            </a:r>
            <a:endParaRPr lang="en-US" b="0" dirty="0" smtClean="0">
              <a:latin typeface="Courier New" pitchFamily="49" charset="0"/>
              <a:cs typeface="Courier New" pitchFamily="49" charset="0"/>
            </a:endParaRPr>
          </a:p>
          <a:p>
            <a:r>
              <a:rPr lang="en-IN" sz="1200" b="1" i="0" kern="1200" dirty="0" smtClean="0">
                <a:solidFill>
                  <a:schemeClr val="tx1"/>
                </a:solidFill>
                <a:effectLst/>
                <a:latin typeface="+mn-lt"/>
                <a:ea typeface="+mn-ea"/>
                <a:cs typeface="+mn-cs"/>
              </a:rPr>
              <a:t>Sample Output:</a:t>
            </a:r>
          </a:p>
          <a:p>
            <a:r>
              <a:rPr lang="en-US" sz="1200" b="0" i="0" kern="1200" dirty="0" smtClean="0">
                <a:solidFill>
                  <a:schemeClr val="tx1"/>
                </a:solidFill>
                <a:effectLst/>
                <a:latin typeface="+mn-lt"/>
                <a:ea typeface="+mn-ea"/>
                <a:cs typeface="+mn-cs"/>
              </a:rPr>
              <a:t>1</a:t>
            </a:r>
          </a:p>
          <a:p>
            <a:r>
              <a:rPr lang="en-US" sz="1200" b="0" i="0" kern="1200" dirty="0" smtClean="0">
                <a:solidFill>
                  <a:schemeClr val="tx1"/>
                </a:solidFill>
                <a:effectLst/>
                <a:latin typeface="+mn-lt"/>
                <a:ea typeface="+mn-ea"/>
                <a:cs typeface="+mn-cs"/>
              </a:rPr>
              <a:t>2</a:t>
            </a:r>
          </a:p>
          <a:p>
            <a:r>
              <a:rPr lang="en-US" sz="1200" b="0" i="0" kern="1200" dirty="0" smtClean="0">
                <a:solidFill>
                  <a:schemeClr val="tx1"/>
                </a:solidFill>
                <a:effectLst/>
                <a:latin typeface="+mn-lt"/>
                <a:ea typeface="+mn-ea"/>
                <a:cs typeface="+mn-cs"/>
              </a:rPr>
              <a:t>3</a:t>
            </a:r>
          </a:p>
          <a:p>
            <a:r>
              <a:rPr lang="en-US" sz="1200" b="0" i="0" kern="1200" dirty="0" smtClean="0">
                <a:solidFill>
                  <a:schemeClr val="tx1"/>
                </a:solidFill>
                <a:effectLst/>
                <a:latin typeface="+mn-lt"/>
                <a:ea typeface="+mn-ea"/>
                <a:cs typeface="+mn-cs"/>
              </a:rPr>
              <a:t>4</a:t>
            </a:r>
            <a:endParaRPr lang="en-IN" sz="1200" b="0" i="0" kern="1200" dirty="0" smtClean="0">
              <a:solidFill>
                <a:schemeClr val="tx1"/>
              </a:solidFill>
              <a:effectLst/>
              <a:latin typeface="+mn-lt"/>
              <a:ea typeface="+mn-ea"/>
              <a:cs typeface="+mn-cs"/>
            </a:endParaRPr>
          </a:p>
          <a:p>
            <a:endParaRPr lang="en-IN"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5</a:t>
            </a:fld>
            <a:endParaRPr lang="en-US"/>
          </a:p>
        </p:txBody>
      </p:sp>
    </p:spTree>
    <p:extLst>
      <p:ext uri="{BB962C8B-B14F-4D97-AF65-F5344CB8AC3E}">
        <p14:creationId xmlns="" xmlns:p14="http://schemas.microsoft.com/office/powerpoint/2010/main" val="1622323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Courier New" pitchFamily="49" charset="0"/>
                <a:cs typeface="Courier New" pitchFamily="49" charset="0"/>
              </a:rPr>
              <a:t>Sample</a:t>
            </a:r>
            <a:r>
              <a:rPr lang="en-US" b="1" baseline="0" dirty="0" smtClean="0">
                <a:latin typeface="Courier New" pitchFamily="49" charset="0"/>
                <a:cs typeface="Courier New" pitchFamily="49" charset="0"/>
              </a:rPr>
              <a:t> </a:t>
            </a:r>
            <a:r>
              <a:rPr lang="en-US" b="1" baseline="0" dirty="0" smtClean="0">
                <a:latin typeface="Courier New" pitchFamily="49" charset="0"/>
                <a:cs typeface="Courier New" pitchFamily="49" charset="0"/>
              </a:rPr>
              <a:t>input:</a:t>
            </a:r>
          </a:p>
          <a:p>
            <a:r>
              <a:rPr lang="en-US" b="0" dirty="0" smtClean="0">
                <a:latin typeface="Courier New" pitchFamily="49" charset="0"/>
                <a:cs typeface="Courier New" pitchFamily="49" charset="0"/>
              </a:rPr>
              <a:t>5</a:t>
            </a:r>
          </a:p>
          <a:p>
            <a:r>
              <a:rPr lang="en-US" b="0" dirty="0" smtClean="0">
                <a:latin typeface="Courier New" pitchFamily="49" charset="0"/>
                <a:cs typeface="Courier New" pitchFamily="49" charset="0"/>
              </a:rPr>
              <a:t>12 4 4 5 5</a:t>
            </a:r>
          </a:p>
          <a:p>
            <a:endParaRPr lang="en-US" b="0" dirty="0" smtClean="0">
              <a:latin typeface="Courier New" pitchFamily="49" charset="0"/>
              <a:cs typeface="Courier New" pitchFamily="49" charset="0"/>
            </a:endParaRPr>
          </a:p>
          <a:p>
            <a:r>
              <a:rPr lang="en-IN" sz="1200" b="1" i="0" kern="1200" dirty="0" smtClean="0">
                <a:solidFill>
                  <a:schemeClr val="tx1"/>
                </a:solidFill>
                <a:effectLst/>
                <a:latin typeface="+mn-lt"/>
                <a:ea typeface="+mn-ea"/>
                <a:cs typeface="+mn-cs"/>
              </a:rPr>
              <a:t>Sample </a:t>
            </a:r>
            <a:r>
              <a:rPr lang="en-IN" sz="1200" b="1" i="0" kern="1200" dirty="0" smtClean="0">
                <a:solidFill>
                  <a:schemeClr val="tx1"/>
                </a:solidFill>
                <a:effectLst/>
                <a:latin typeface="+mn-lt"/>
                <a:ea typeface="+mn-ea"/>
                <a:cs typeface="+mn-cs"/>
              </a:rPr>
              <a:t>Output:</a:t>
            </a:r>
          </a:p>
          <a:p>
            <a:r>
              <a:rPr lang="en-IN" sz="1200" b="0" i="0" kern="1200" dirty="0" smtClean="0">
                <a:solidFill>
                  <a:schemeClr val="tx1"/>
                </a:solidFill>
                <a:effectLst/>
                <a:latin typeface="+mn-lt"/>
                <a:ea typeface="+mn-ea"/>
                <a:cs typeface="+mn-cs"/>
              </a:rPr>
              <a:t>[12, 4, 4, 5, 5]</a:t>
            </a:r>
            <a:endParaRPr lang="en-IN" sz="1200" b="0" i="0" kern="1200" dirty="0" smtClean="0">
              <a:solidFill>
                <a:schemeClr val="tx1"/>
              </a:solidFill>
              <a:effectLst/>
              <a:latin typeface="+mn-lt"/>
              <a:ea typeface="+mn-ea"/>
              <a:cs typeface="+mn-cs"/>
            </a:endParaRPr>
          </a:p>
          <a:p>
            <a:endParaRPr lang="en-IN" sz="1200" b="0" i="0" kern="1200" dirty="0" smtClean="0">
              <a:solidFill>
                <a:schemeClr val="tx1"/>
              </a:solidFill>
              <a:effectLst/>
              <a:latin typeface="+mn-lt"/>
              <a:ea typeface="+mn-ea"/>
              <a:cs typeface="+mn-cs"/>
            </a:endParaRPr>
          </a:p>
          <a:p>
            <a:r>
              <a:rPr lang="en-IN" sz="1200" b="1" i="0" kern="1200" dirty="0" smtClean="0">
                <a:solidFill>
                  <a:schemeClr val="tx1"/>
                </a:solidFill>
                <a:effectLst/>
                <a:latin typeface="Courier New" pitchFamily="49" charset="0"/>
                <a:ea typeface="+mn-ea"/>
                <a:cs typeface="Courier New" pitchFamily="49" charset="0"/>
              </a:rPr>
              <a:t>Explanation:</a:t>
            </a:r>
            <a:r>
              <a:rPr lang="en-IN" sz="1200" b="0" i="0" kern="1200" dirty="0" smtClean="0">
                <a:solidFill>
                  <a:schemeClr val="tx1"/>
                </a:solidFill>
                <a:effectLst/>
                <a:latin typeface="Courier New" pitchFamily="49" charset="0"/>
                <a:ea typeface="+mn-ea"/>
                <a:cs typeface="Courier New" pitchFamily="49" charset="0"/>
              </a:rPr>
              <a:t> </a:t>
            </a:r>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First</a:t>
            </a:r>
            <a:r>
              <a:rPr lang="en-IN" sz="1200" b="0" i="0" kern="1200" baseline="0" dirty="0" smtClean="0">
                <a:solidFill>
                  <a:schemeClr val="tx1"/>
                </a:solidFill>
                <a:effectLst/>
                <a:latin typeface="+mn-lt"/>
                <a:ea typeface="+mn-ea"/>
                <a:cs typeface="+mn-cs"/>
              </a:rPr>
              <a:t> create an empty Arraylist then add all </a:t>
            </a:r>
            <a:r>
              <a:rPr lang="en-IN" sz="1200" b="0" i="0" kern="1200" baseline="0" dirty="0" smtClean="0">
                <a:solidFill>
                  <a:schemeClr val="tx1"/>
                </a:solidFill>
                <a:effectLst/>
                <a:latin typeface="+mn-lt"/>
                <a:ea typeface="+mn-ea"/>
                <a:cs typeface="+mn-cs"/>
              </a:rPr>
              <a:t>elements . here used to pass the value from the list after it will print the values from the </a:t>
            </a:r>
            <a:r>
              <a:rPr lang="en-IN" sz="1200" b="0" i="0" kern="1200" baseline="0" dirty="0" err="1" smtClean="0">
                <a:solidFill>
                  <a:schemeClr val="tx1"/>
                </a:solidFill>
                <a:effectLst/>
                <a:latin typeface="+mn-lt"/>
                <a:ea typeface="+mn-ea"/>
                <a:cs typeface="+mn-cs"/>
              </a:rPr>
              <a:t>Arraylist</a:t>
            </a:r>
            <a:r>
              <a:rPr lang="en-IN" sz="1200" b="0" i="0" kern="1200" baseline="0" dirty="0" smtClean="0">
                <a:solidFill>
                  <a:schemeClr val="tx1"/>
                </a:solidFill>
                <a:effectLst/>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6</a:t>
            </a:fld>
            <a:endParaRPr lang="en-US"/>
          </a:p>
        </p:txBody>
      </p:sp>
    </p:spTree>
    <p:extLst>
      <p:ext uri="{BB962C8B-B14F-4D97-AF65-F5344CB8AC3E}">
        <p14:creationId xmlns="" xmlns:p14="http://schemas.microsoft.com/office/powerpoint/2010/main" val="1622323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Courier New" pitchFamily="49" charset="0"/>
                <a:cs typeface="Courier New" pitchFamily="49" charset="0"/>
              </a:rPr>
              <a:t>Output:</a:t>
            </a:r>
          </a:p>
          <a:p>
            <a:r>
              <a:rPr lang="en-US" sz="1200" b="1" i="0" kern="1200" dirty="0" smtClean="0">
                <a:solidFill>
                  <a:schemeClr val="tx1"/>
                </a:solidFill>
                <a:effectLst/>
                <a:latin typeface="+mn-lt"/>
                <a:ea typeface="+mn-ea"/>
                <a:cs typeface="+mn-cs"/>
              </a:rPr>
              <a:t>ArrayList before remove:</a:t>
            </a:r>
          </a:p>
          <a:p>
            <a:r>
              <a:rPr lang="en-US" sz="1200" b="0" i="0" kern="1200" dirty="0" smtClean="0">
                <a:solidFill>
                  <a:schemeClr val="tx1"/>
                </a:solidFill>
                <a:effectLst/>
                <a:latin typeface="+mn-lt"/>
                <a:ea typeface="+mn-ea"/>
                <a:cs typeface="+mn-cs"/>
              </a:rPr>
              <a:t>[Account, detail, Mobile, pattern, finger, print]</a:t>
            </a:r>
          </a:p>
          <a:p>
            <a:r>
              <a:rPr lang="en-US" sz="1200" b="1" i="0" kern="1200" dirty="0" smtClean="0">
                <a:solidFill>
                  <a:schemeClr val="tx1"/>
                </a:solidFill>
                <a:effectLst/>
                <a:latin typeface="+mn-lt"/>
                <a:ea typeface="+mn-ea"/>
                <a:cs typeface="+mn-cs"/>
              </a:rPr>
              <a:t>ArrayList After remove:</a:t>
            </a:r>
          </a:p>
          <a:p>
            <a:r>
              <a:rPr lang="en-US" sz="1200" b="0" i="0" kern="1200" dirty="0" smtClean="0">
                <a:solidFill>
                  <a:schemeClr val="tx1"/>
                </a:solidFill>
                <a:effectLst/>
                <a:latin typeface="+mn-lt"/>
                <a:ea typeface="+mn-ea"/>
                <a:cs typeface="+mn-cs"/>
              </a:rPr>
              <a:t>[detail, Mobile, print]</a:t>
            </a:r>
            <a:endParaRPr lang="en-IN" sz="1200" b="0" i="0" kern="1200" dirty="0" smtClean="0">
              <a:solidFill>
                <a:schemeClr val="tx1"/>
              </a:solidFill>
              <a:effectLst/>
              <a:latin typeface="+mn-lt"/>
              <a:ea typeface="+mn-ea"/>
              <a:cs typeface="+mn-cs"/>
            </a:endParaRPr>
          </a:p>
          <a:p>
            <a:endParaRPr lang="en-IN" sz="1200" b="1" i="0" kern="1200" dirty="0" smtClean="0">
              <a:solidFill>
                <a:schemeClr val="tx1"/>
              </a:solidFill>
              <a:effectLst/>
              <a:latin typeface="Courier New" pitchFamily="49" charset="0"/>
              <a:ea typeface="+mn-ea"/>
              <a:cs typeface="Courier New" pitchFamily="49" charset="0"/>
            </a:endParaRPr>
          </a:p>
          <a:p>
            <a:r>
              <a:rPr lang="en-IN" sz="1200" b="1" i="0" kern="1200" dirty="0" smtClean="0">
                <a:solidFill>
                  <a:schemeClr val="tx1"/>
                </a:solidFill>
                <a:effectLst/>
                <a:latin typeface="Courier New" pitchFamily="49" charset="0"/>
                <a:ea typeface="+mn-ea"/>
                <a:cs typeface="Courier New" pitchFamily="49" charset="0"/>
              </a:rPr>
              <a:t>Explanation</a:t>
            </a:r>
            <a:r>
              <a:rPr lang="en-IN" sz="1200" b="1" i="0" kern="1200" dirty="0" smtClean="0">
                <a:solidFill>
                  <a:schemeClr val="tx1"/>
                </a:solidFill>
                <a:effectLst/>
                <a:latin typeface="Courier New" pitchFamily="49" charset="0"/>
                <a:ea typeface="+mn-ea"/>
                <a:cs typeface="Courier New" pitchFamily="49" charset="0"/>
              </a:rPr>
              <a:t>:</a:t>
            </a:r>
            <a:r>
              <a:rPr lang="en-IN" sz="1200" b="0" i="0" kern="1200" dirty="0" smtClean="0">
                <a:solidFill>
                  <a:schemeClr val="tx1"/>
                </a:solidFill>
                <a:effectLst/>
                <a:latin typeface="Courier New" pitchFamily="49" charset="0"/>
                <a:ea typeface="+mn-ea"/>
                <a:cs typeface="Courier New" pitchFamily="49" charset="0"/>
              </a:rPr>
              <a:t> </a:t>
            </a:r>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First</a:t>
            </a:r>
            <a:r>
              <a:rPr lang="en-IN" sz="1200" b="0" i="0" kern="1200" baseline="0" dirty="0" smtClean="0">
                <a:solidFill>
                  <a:schemeClr val="tx1"/>
                </a:solidFill>
                <a:effectLst/>
                <a:latin typeface="+mn-lt"/>
                <a:ea typeface="+mn-ea"/>
                <a:cs typeface="+mn-cs"/>
              </a:rPr>
              <a:t> create an empty Arraylist then add all elements. Print the original Arraylist.Next </a:t>
            </a:r>
            <a:r>
              <a:rPr lang="en-IN" sz="1200" b="1" i="0" kern="1200" baseline="0" dirty="0" smtClean="0">
                <a:solidFill>
                  <a:schemeClr val="tx1"/>
                </a:solidFill>
                <a:effectLst/>
                <a:latin typeface="+mn-lt"/>
                <a:ea typeface="+mn-ea"/>
                <a:cs typeface="+mn-cs"/>
              </a:rPr>
              <a:t>remove()</a:t>
            </a:r>
            <a:r>
              <a:rPr lang="en-IN" sz="1200" b="0" i="0" kern="1200" baseline="0" dirty="0" smtClean="0">
                <a:solidFill>
                  <a:schemeClr val="tx1"/>
                </a:solidFill>
                <a:effectLst/>
                <a:latin typeface="+mn-lt"/>
                <a:ea typeface="+mn-ea"/>
                <a:cs typeface="+mn-cs"/>
              </a:rPr>
              <a:t> method using remove the 0</a:t>
            </a:r>
            <a:r>
              <a:rPr lang="en-IN" sz="1200" b="0" i="0" kern="1200" baseline="30000" dirty="0" smtClean="0">
                <a:solidFill>
                  <a:schemeClr val="tx1"/>
                </a:solidFill>
                <a:effectLst/>
                <a:latin typeface="+mn-lt"/>
                <a:ea typeface="+mn-ea"/>
                <a:cs typeface="+mn-cs"/>
              </a:rPr>
              <a:t>th</a:t>
            </a:r>
            <a:r>
              <a:rPr lang="en-IN" sz="1200" b="0" i="0" kern="1200" baseline="0" dirty="0" smtClean="0">
                <a:solidFill>
                  <a:schemeClr val="tx1"/>
                </a:solidFill>
                <a:effectLst/>
                <a:latin typeface="+mn-lt"/>
                <a:ea typeface="+mn-ea"/>
                <a:cs typeface="+mn-cs"/>
              </a:rPr>
              <a:t> index value removed next 2th index value removed then 3th index value swap for 2th index position.so next 2th removed.</a:t>
            </a:r>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7</a:t>
            </a:fld>
            <a:endParaRPr lang="en-US"/>
          </a:p>
        </p:txBody>
      </p:sp>
    </p:spTree>
    <p:extLst>
      <p:ext uri="{BB962C8B-B14F-4D97-AF65-F5344CB8AC3E}">
        <p14:creationId xmlns="" xmlns:p14="http://schemas.microsoft.com/office/powerpoint/2010/main" val="1622323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Courier New" pitchFamily="49" charset="0"/>
                <a:cs typeface="Courier New" pitchFamily="49" charset="0"/>
              </a:rPr>
              <a:t>Output:</a:t>
            </a:r>
          </a:p>
          <a:p>
            <a:r>
              <a:rPr lang="en-US" sz="1200" b="0" i="0" kern="1200" dirty="0" smtClean="0">
                <a:solidFill>
                  <a:schemeClr val="tx1"/>
                </a:solidFill>
                <a:effectLst/>
                <a:latin typeface="+mn-lt"/>
                <a:ea typeface="+mn-ea"/>
                <a:cs typeface="+mn-cs"/>
              </a:rPr>
              <a:t>Size of ArrayList at creation: 0</a:t>
            </a:r>
          </a:p>
          <a:p>
            <a:r>
              <a:rPr lang="en-US" sz="1200" b="0" i="0" kern="1200" dirty="0" smtClean="0">
                <a:solidFill>
                  <a:schemeClr val="tx1"/>
                </a:solidFill>
                <a:effectLst/>
                <a:latin typeface="+mn-lt"/>
                <a:ea typeface="+mn-ea"/>
                <a:cs typeface="+mn-cs"/>
              </a:rPr>
              <a:t>Size of ArrayList after adding elements: 4</a:t>
            </a:r>
          </a:p>
          <a:p>
            <a:r>
              <a:rPr lang="en-US" sz="1200" b="0" i="0" kern="1200" dirty="0" smtClean="0">
                <a:solidFill>
                  <a:schemeClr val="tx1"/>
                </a:solidFill>
                <a:effectLst/>
                <a:latin typeface="+mn-lt"/>
                <a:ea typeface="+mn-ea"/>
                <a:cs typeface="+mn-cs"/>
              </a:rPr>
              <a:t>List of all elements: [Colour, Sky, water, liquid]</a:t>
            </a:r>
          </a:p>
          <a:p>
            <a:r>
              <a:rPr lang="en-US" sz="1200" b="0" i="0" kern="1200" dirty="0" smtClean="0">
                <a:solidFill>
                  <a:schemeClr val="tx1"/>
                </a:solidFill>
                <a:effectLst/>
                <a:latin typeface="+mn-lt"/>
                <a:ea typeface="+mn-ea"/>
                <a:cs typeface="+mn-cs"/>
              </a:rPr>
              <a:t>after removing one element: [Colour, Sky, liquid]</a:t>
            </a:r>
          </a:p>
          <a:p>
            <a:r>
              <a:rPr lang="en-US" sz="1200" b="0" i="0" kern="1200" dirty="0" smtClean="0">
                <a:solidFill>
                  <a:schemeClr val="tx1"/>
                </a:solidFill>
                <a:effectLst/>
                <a:latin typeface="+mn-lt"/>
                <a:ea typeface="+mn-ea"/>
                <a:cs typeface="+mn-cs"/>
              </a:rPr>
              <a:t>after removing element by index: [Colour, Sky]</a:t>
            </a:r>
          </a:p>
          <a:p>
            <a:r>
              <a:rPr lang="en-US" sz="1200" b="0" i="0" kern="1200" dirty="0" smtClean="0">
                <a:solidFill>
                  <a:schemeClr val="tx1"/>
                </a:solidFill>
                <a:effectLst/>
                <a:latin typeface="+mn-lt"/>
                <a:ea typeface="+mn-ea"/>
                <a:cs typeface="+mn-cs"/>
              </a:rPr>
              <a:t>Size of </a:t>
            </a:r>
            <a:r>
              <a:rPr lang="en-US" sz="1200" b="0" i="0" kern="1200" dirty="0" err="1" smtClean="0">
                <a:solidFill>
                  <a:schemeClr val="tx1"/>
                </a:solidFill>
                <a:effectLst/>
                <a:latin typeface="+mn-lt"/>
                <a:ea typeface="+mn-ea"/>
                <a:cs typeface="+mn-cs"/>
              </a:rPr>
              <a:t>arrayList</a:t>
            </a:r>
            <a:r>
              <a:rPr lang="en-US" sz="1200" b="0" i="0" kern="1200" dirty="0" smtClean="0">
                <a:solidFill>
                  <a:schemeClr val="tx1"/>
                </a:solidFill>
                <a:effectLst/>
                <a:latin typeface="+mn-lt"/>
                <a:ea typeface="+mn-ea"/>
                <a:cs typeface="+mn-cs"/>
              </a:rPr>
              <a:t> after removing elements: 2</a:t>
            </a:r>
          </a:p>
          <a:p>
            <a:r>
              <a:rPr lang="en-US" sz="1200" b="0" i="0" kern="1200" dirty="0" smtClean="0">
                <a:solidFill>
                  <a:schemeClr val="tx1"/>
                </a:solidFill>
                <a:effectLst/>
                <a:latin typeface="+mn-lt"/>
                <a:ea typeface="+mn-ea"/>
                <a:cs typeface="+mn-cs"/>
              </a:rPr>
              <a:t>List of all elements after removing</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elements:[ </a:t>
            </a:r>
            <a:r>
              <a:rPr lang="en-US" sz="1200" b="0" i="0" kern="1200" dirty="0" err="1" smtClean="0">
                <a:solidFill>
                  <a:schemeClr val="tx1"/>
                </a:solidFill>
                <a:effectLst/>
                <a:latin typeface="+mn-lt"/>
                <a:ea typeface="+mn-ea"/>
                <a:cs typeface="+mn-cs"/>
              </a:rPr>
              <a:t>Colour,Sky</a:t>
            </a:r>
            <a:r>
              <a:rPr lang="en-US" sz="1200" b="0" i="0" kern="1200" dirty="0" smtClean="0">
                <a:solidFill>
                  <a:schemeClr val="tx1"/>
                </a:solidFill>
                <a:effectLst/>
                <a:latin typeface="+mn-lt"/>
                <a:ea typeface="+mn-ea"/>
                <a:cs typeface="+mn-cs"/>
              </a:rPr>
              <a:t>] false</a:t>
            </a:r>
            <a:r>
              <a:rPr lang="en-IN" sz="1200" b="0" i="0" kern="1200" dirty="0" smtClean="0">
                <a:solidFill>
                  <a:schemeClr val="tx1"/>
                </a:solidFill>
                <a:effectLst/>
                <a:latin typeface="+mn-lt"/>
                <a:ea typeface="+mn-ea"/>
                <a:cs typeface="+mn-cs"/>
              </a:rPr>
              <a:t>                                                                                                                                              </a:t>
            </a:r>
          </a:p>
          <a:p>
            <a:endParaRPr lang="en-IN" sz="1200" b="1" i="0" kern="1200" dirty="0" smtClean="0">
              <a:solidFill>
                <a:schemeClr val="tx1"/>
              </a:solidFill>
              <a:effectLst/>
              <a:latin typeface="Courier New" pitchFamily="49" charset="0"/>
              <a:ea typeface="+mn-ea"/>
              <a:cs typeface="Courier New" pitchFamily="49" charset="0"/>
            </a:endParaRPr>
          </a:p>
          <a:p>
            <a:r>
              <a:rPr lang="en-IN" sz="1200" b="1" i="0" kern="1200" dirty="0" smtClean="0">
                <a:solidFill>
                  <a:schemeClr val="tx1"/>
                </a:solidFill>
                <a:effectLst/>
                <a:latin typeface="Courier New" pitchFamily="49" charset="0"/>
                <a:ea typeface="+mn-ea"/>
                <a:cs typeface="Courier New" pitchFamily="49" charset="0"/>
              </a:rPr>
              <a:t>Explanation</a:t>
            </a:r>
            <a:r>
              <a:rPr lang="en-IN" sz="1200" b="1" i="0" kern="1200" dirty="0" smtClean="0">
                <a:solidFill>
                  <a:schemeClr val="tx1"/>
                </a:solidFill>
                <a:effectLst/>
                <a:latin typeface="Courier New" pitchFamily="49" charset="0"/>
                <a:ea typeface="+mn-ea"/>
                <a:cs typeface="Courier New" pitchFamily="49" charset="0"/>
              </a:rPr>
              <a:t>:</a:t>
            </a:r>
            <a:r>
              <a:rPr lang="en-IN" sz="1200" b="0" i="0" kern="1200" dirty="0" smtClean="0">
                <a:solidFill>
                  <a:schemeClr val="tx1"/>
                </a:solidFill>
                <a:effectLst/>
                <a:latin typeface="Courier New" pitchFamily="49" charset="0"/>
                <a:ea typeface="+mn-ea"/>
                <a:cs typeface="Courier New" pitchFamily="49" charset="0"/>
              </a:rPr>
              <a:t> </a:t>
            </a:r>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First</a:t>
            </a:r>
            <a:r>
              <a:rPr lang="en-IN" sz="1200" b="0" i="0" kern="1200" baseline="0" dirty="0" smtClean="0">
                <a:solidFill>
                  <a:schemeClr val="tx1"/>
                </a:solidFill>
                <a:effectLst/>
                <a:latin typeface="+mn-lt"/>
                <a:ea typeface="+mn-ea"/>
                <a:cs typeface="+mn-cs"/>
              </a:rPr>
              <a:t> create an empty Arraylist then count the size of arraylist using with </a:t>
            </a:r>
            <a:r>
              <a:rPr lang="en-IN" sz="1200" b="1" i="0" kern="1200" baseline="0" dirty="0" smtClean="0">
                <a:solidFill>
                  <a:schemeClr val="tx1"/>
                </a:solidFill>
                <a:effectLst/>
                <a:latin typeface="+mn-lt"/>
                <a:ea typeface="+mn-ea"/>
                <a:cs typeface="+mn-cs"/>
              </a:rPr>
              <a:t>size()</a:t>
            </a:r>
            <a:r>
              <a:rPr lang="en-IN" sz="1200" b="0" i="0" kern="1200" baseline="0" dirty="0" smtClean="0">
                <a:solidFill>
                  <a:schemeClr val="tx1"/>
                </a:solidFill>
                <a:effectLst/>
                <a:latin typeface="+mn-lt"/>
                <a:ea typeface="+mn-ea"/>
                <a:cs typeface="+mn-cs"/>
              </a:rPr>
              <a:t> method after add the elements in arraylist. Next count the array size using with </a:t>
            </a:r>
            <a:r>
              <a:rPr lang="en-IN" sz="1200" b="1" i="0" kern="1200" baseline="0" dirty="0" smtClean="0">
                <a:solidFill>
                  <a:schemeClr val="tx1"/>
                </a:solidFill>
                <a:effectLst/>
                <a:latin typeface="+mn-lt"/>
                <a:ea typeface="+mn-ea"/>
                <a:cs typeface="+mn-cs"/>
              </a:rPr>
              <a:t>size()</a:t>
            </a:r>
            <a:r>
              <a:rPr lang="en-IN" sz="1200" b="0" i="0" kern="1200" baseline="0" dirty="0" smtClean="0">
                <a:solidFill>
                  <a:schemeClr val="tx1"/>
                </a:solidFill>
                <a:effectLst/>
                <a:latin typeface="+mn-lt"/>
                <a:ea typeface="+mn-ea"/>
                <a:cs typeface="+mn-cs"/>
              </a:rPr>
              <a:t> method then Print the original Arraylist. Next removing some elements using with </a:t>
            </a:r>
            <a:r>
              <a:rPr lang="en-IN" sz="1200" b="1" i="0" kern="1200" baseline="0" dirty="0" smtClean="0">
                <a:solidFill>
                  <a:schemeClr val="tx1"/>
                </a:solidFill>
                <a:effectLst/>
                <a:latin typeface="+mn-lt"/>
                <a:ea typeface="+mn-ea"/>
                <a:cs typeface="+mn-cs"/>
              </a:rPr>
              <a:t>remove()</a:t>
            </a:r>
            <a:r>
              <a:rPr lang="en-IN" sz="1200" b="0" i="0" kern="1200" baseline="0" dirty="0" smtClean="0">
                <a:solidFill>
                  <a:schemeClr val="tx1"/>
                </a:solidFill>
                <a:effectLst/>
                <a:latin typeface="+mn-lt"/>
                <a:ea typeface="+mn-ea"/>
                <a:cs typeface="+mn-cs"/>
              </a:rPr>
              <a:t> method.</a:t>
            </a:r>
            <a:endParaRPr lang="en-US" b="1" dirty="0" smtClean="0">
              <a:latin typeface="Courier New" pitchFamily="49" charset="0"/>
              <a:cs typeface="Courier New" pitchFamily="49" charset="0"/>
            </a:endParaRPr>
          </a:p>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9</a:t>
            </a:fld>
            <a:endParaRPr lang="en-US"/>
          </a:p>
        </p:txBody>
      </p:sp>
    </p:spTree>
    <p:extLst>
      <p:ext uri="{BB962C8B-B14F-4D97-AF65-F5344CB8AC3E}">
        <p14:creationId xmlns="" xmlns:p14="http://schemas.microsoft.com/office/powerpoint/2010/main" val="3142740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Courier New" pitchFamily="49" charset="0"/>
                <a:cs typeface="Courier New" pitchFamily="49" charset="0"/>
              </a:rPr>
              <a:t>Output:</a:t>
            </a:r>
          </a:p>
          <a:p>
            <a:r>
              <a:rPr lang="en-IN" sz="1200" b="0" i="0" kern="1200" dirty="0" smtClean="0">
                <a:solidFill>
                  <a:schemeClr val="tx1"/>
                </a:solidFill>
                <a:effectLst/>
                <a:latin typeface="+mn-lt"/>
                <a:ea typeface="+mn-ea"/>
                <a:cs typeface="+mn-cs"/>
              </a:rPr>
              <a:t>[3, 6, 9, 12, 15]</a:t>
            </a:r>
          </a:p>
          <a:p>
            <a:r>
              <a:rPr lang="en-IN" sz="1200" b="0" i="0" kern="1200" dirty="0" smtClean="0">
                <a:solidFill>
                  <a:schemeClr val="tx1"/>
                </a:solidFill>
                <a:effectLst/>
                <a:latin typeface="+mn-lt"/>
                <a:ea typeface="+mn-ea"/>
                <a:cs typeface="+mn-cs"/>
              </a:rPr>
              <a:t>3</a:t>
            </a:r>
          </a:p>
          <a:p>
            <a:r>
              <a:rPr lang="en-IN" sz="1200" b="0" i="0" kern="1200" dirty="0" smtClean="0">
                <a:solidFill>
                  <a:schemeClr val="tx1"/>
                </a:solidFill>
                <a:effectLst/>
                <a:latin typeface="+mn-lt"/>
                <a:ea typeface="+mn-ea"/>
                <a:cs typeface="+mn-cs"/>
              </a:rPr>
              <a:t>6</a:t>
            </a:r>
          </a:p>
          <a:p>
            <a:r>
              <a:rPr lang="en-IN" sz="1200" b="0" i="0" kern="1200" dirty="0" smtClean="0">
                <a:solidFill>
                  <a:schemeClr val="tx1"/>
                </a:solidFill>
                <a:effectLst/>
                <a:latin typeface="+mn-lt"/>
                <a:ea typeface="+mn-ea"/>
                <a:cs typeface="+mn-cs"/>
              </a:rPr>
              <a:t>9</a:t>
            </a:r>
          </a:p>
          <a:p>
            <a:r>
              <a:rPr lang="en-IN" sz="1200" b="0" i="0" kern="1200" dirty="0" smtClean="0">
                <a:solidFill>
                  <a:schemeClr val="tx1"/>
                </a:solidFill>
                <a:effectLst/>
                <a:latin typeface="+mn-lt"/>
                <a:ea typeface="+mn-ea"/>
                <a:cs typeface="+mn-cs"/>
              </a:rPr>
              <a:t>12</a:t>
            </a:r>
          </a:p>
          <a:p>
            <a:r>
              <a:rPr lang="en-IN" sz="1200" b="0" i="0" kern="1200" dirty="0" smtClean="0">
                <a:solidFill>
                  <a:schemeClr val="tx1"/>
                </a:solidFill>
                <a:effectLst/>
                <a:latin typeface="+mn-lt"/>
                <a:ea typeface="+mn-ea"/>
                <a:cs typeface="+mn-cs"/>
              </a:rPr>
              <a:t>15                                                                                                                                                                                                                     </a:t>
            </a:r>
            <a:endParaRPr lang="en-IN" sz="1200" b="0" i="0" kern="1200" dirty="0" smtClean="0">
              <a:solidFill>
                <a:schemeClr val="tx1"/>
              </a:solidFill>
              <a:effectLst/>
              <a:latin typeface="Courier New" pitchFamily="49" charset="0"/>
              <a:ea typeface="+mn-ea"/>
              <a:cs typeface="Courier New" pitchFamily="49" charset="0"/>
            </a:endParaRPr>
          </a:p>
          <a:p>
            <a:endParaRPr lang="en-IN" sz="1200" b="1" i="0" kern="1200" dirty="0" smtClean="0">
              <a:solidFill>
                <a:schemeClr val="tx1"/>
              </a:solidFill>
              <a:effectLst/>
              <a:latin typeface="Courier New" pitchFamily="49" charset="0"/>
              <a:ea typeface="+mn-ea"/>
              <a:cs typeface="Courier New" pitchFamily="49" charset="0"/>
            </a:endParaRPr>
          </a:p>
          <a:p>
            <a:r>
              <a:rPr lang="en-IN" sz="1200" b="1" i="0" kern="1200" dirty="0" smtClean="0">
                <a:solidFill>
                  <a:schemeClr val="tx1"/>
                </a:solidFill>
                <a:effectLst/>
                <a:latin typeface="Courier New" pitchFamily="49" charset="0"/>
                <a:ea typeface="+mn-ea"/>
                <a:cs typeface="Courier New" pitchFamily="49" charset="0"/>
              </a:rPr>
              <a:t>Explanation</a:t>
            </a:r>
            <a:r>
              <a:rPr lang="en-IN" sz="1200" b="1" i="0" kern="1200" dirty="0" smtClean="0">
                <a:solidFill>
                  <a:schemeClr val="tx1"/>
                </a:solidFill>
                <a:effectLst/>
                <a:latin typeface="Courier New" pitchFamily="49" charset="0"/>
                <a:ea typeface="+mn-ea"/>
                <a:cs typeface="Courier New" pitchFamily="49" charset="0"/>
              </a:rPr>
              <a:t>:</a:t>
            </a:r>
            <a:r>
              <a:rPr lang="en-IN" sz="1200" b="0" i="0" kern="1200" dirty="0" smtClean="0">
                <a:solidFill>
                  <a:schemeClr val="tx1"/>
                </a:solidFill>
                <a:effectLst/>
                <a:latin typeface="Courier New" pitchFamily="49" charset="0"/>
                <a:ea typeface="+mn-ea"/>
                <a:cs typeface="Courier New" pitchFamily="49" charset="0"/>
              </a:rPr>
              <a:t> </a:t>
            </a:r>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First</a:t>
            </a:r>
            <a:r>
              <a:rPr lang="en-IN" sz="1200" b="0" i="0" kern="1200" baseline="0" dirty="0" smtClean="0">
                <a:solidFill>
                  <a:schemeClr val="tx1"/>
                </a:solidFill>
                <a:effectLst/>
                <a:latin typeface="+mn-lt"/>
                <a:ea typeface="+mn-ea"/>
                <a:cs typeface="+mn-cs"/>
              </a:rPr>
              <a:t> create an empty Arraylist then add all elements. Print the original Arraylist.Next Traverse the elements al to Traverse using </a:t>
            </a:r>
            <a:r>
              <a:rPr lang="en-IN" sz="1200" b="1" i="0" kern="1200" baseline="0" dirty="0" smtClean="0">
                <a:solidFill>
                  <a:schemeClr val="tx1"/>
                </a:solidFill>
                <a:effectLst/>
                <a:latin typeface="+mn-lt"/>
                <a:ea typeface="+mn-ea"/>
                <a:cs typeface="+mn-cs"/>
              </a:rPr>
              <a:t>colon(</a:t>
            </a:r>
            <a:r>
              <a:rPr lang="en-IN" sz="1200" b="1" i="0" kern="1200" baseline="0" dirty="0" smtClean="0">
                <a:solidFill>
                  <a:srgbClr val="F05136"/>
                </a:solidFill>
                <a:effectLst/>
                <a:latin typeface="+mn-lt"/>
                <a:ea typeface="+mn-ea"/>
                <a:cs typeface="+mn-cs"/>
              </a:rPr>
              <a:t>:)</a:t>
            </a:r>
            <a:r>
              <a:rPr lang="en-IN" sz="1200" b="0" i="0" kern="1200" baseline="0" dirty="0" smtClean="0">
                <a:solidFill>
                  <a:schemeClr val="tx1"/>
                </a:solidFill>
                <a:effectLst/>
                <a:latin typeface="+mn-lt"/>
                <a:ea typeface="+mn-ea"/>
                <a:cs typeface="+mn-cs"/>
              </a:rPr>
              <a:t>. Iterate the </a:t>
            </a:r>
            <a:r>
              <a:rPr lang="en-IN" sz="1200" b="1" i="0" kern="1200" baseline="0" dirty="0" smtClean="0">
                <a:solidFill>
                  <a:schemeClr val="tx1"/>
                </a:solidFill>
                <a:effectLst/>
                <a:latin typeface="+mn-lt"/>
                <a:ea typeface="+mn-ea"/>
                <a:cs typeface="+mn-cs"/>
              </a:rPr>
              <a:t>Traverse</a:t>
            </a:r>
            <a:r>
              <a:rPr lang="en-IN" sz="1200" b="0" i="0" kern="1200" baseline="0" dirty="0" smtClean="0">
                <a:solidFill>
                  <a:schemeClr val="tx1"/>
                </a:solidFill>
                <a:effectLst/>
                <a:latin typeface="+mn-lt"/>
                <a:ea typeface="+mn-ea"/>
                <a:cs typeface="+mn-cs"/>
              </a:rPr>
              <a:t> list and print the </a:t>
            </a:r>
            <a:r>
              <a:rPr lang="en-IN" sz="1200" b="1" i="0" kern="1200" baseline="0" dirty="0" smtClean="0">
                <a:solidFill>
                  <a:schemeClr val="tx1"/>
                </a:solidFill>
                <a:effectLst/>
                <a:latin typeface="+mn-lt"/>
                <a:ea typeface="+mn-ea"/>
                <a:cs typeface="+mn-cs"/>
              </a:rPr>
              <a:t>Traverse</a:t>
            </a:r>
            <a:r>
              <a:rPr lang="en-IN" sz="1200" b="0" i="0" kern="1200" baseline="0" dirty="0" smtClean="0">
                <a:solidFill>
                  <a:schemeClr val="tx1"/>
                </a:solidFill>
                <a:effectLst/>
                <a:latin typeface="+mn-lt"/>
                <a:ea typeface="+mn-ea"/>
                <a:cs typeface="+mn-cs"/>
              </a:rPr>
              <a:t> list.</a:t>
            </a:r>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10</a:t>
            </a:fld>
            <a:endParaRPr lang="en-US"/>
          </a:p>
        </p:txBody>
      </p:sp>
    </p:spTree>
    <p:extLst>
      <p:ext uri="{BB962C8B-B14F-4D97-AF65-F5344CB8AC3E}">
        <p14:creationId xmlns="" xmlns:p14="http://schemas.microsoft.com/office/powerpoint/2010/main" val="72096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F4ED726-F685-44A1-B8DD-C121D1926DBA}"/>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java.util.ArrayList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ArrayList&lt;Integer&gt; list = new ArrayList&lt;Integer&gt;();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(3);</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(6);</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(9);</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(12);</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(15);</a:t>
            </a:r>
          </a:p>
          <a:p>
            <a:r>
              <a:rPr lang="en-US" sz="2000" b="1" dirty="0" smtClean="0">
                <a:solidFill>
                  <a:schemeClr val="bg1"/>
                </a:solidFill>
                <a:latin typeface="Courier New" panose="02070309020205020404" pitchFamily="49" charset="0"/>
                <a:cs typeface="Courier New" panose="02070309020205020404" pitchFamily="49" charset="0"/>
              </a:rPr>
              <a:t>        System.out.println(list);   </a:t>
            </a:r>
          </a:p>
          <a:p>
            <a:r>
              <a:rPr lang="en-US" sz="2000" b="1" dirty="0" smtClean="0">
                <a:solidFill>
                  <a:schemeClr val="bg1"/>
                </a:solidFill>
                <a:latin typeface="Courier New" panose="02070309020205020404" pitchFamily="49" charset="0"/>
                <a:cs typeface="Courier New" panose="02070309020205020404" pitchFamily="49" charset="0"/>
              </a:rPr>
              <a:t>        for (Integer Traverse : list)</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System.out.println(Traverse);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175266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a:t>
            </a:r>
            <a:r>
              <a:rPr lang="en-US" sz="2000" b="1" dirty="0">
                <a:solidFill>
                  <a:srgbClr val="F05136"/>
                </a:solidFill>
                <a:latin typeface="Courier New" panose="02070309020205020404" pitchFamily="49" charset="0"/>
                <a:cs typeface="Courier New" panose="02070309020205020404" pitchFamily="49" charset="0"/>
              </a:rPr>
              <a:t>the Output</a:t>
            </a:r>
          </a:p>
          <a:p>
            <a:r>
              <a:rPr lang="en-US" sz="2000" b="1" dirty="0" smtClean="0">
                <a:solidFill>
                  <a:schemeClr val="bg1"/>
                </a:solidFill>
                <a:latin typeface="Courier New" panose="02070309020205020404" pitchFamily="49" charset="0"/>
                <a:cs typeface="Courier New" panose="02070309020205020404" pitchFamily="49" charset="0"/>
              </a:rPr>
              <a:t> import </a:t>
            </a:r>
            <a:r>
              <a:rPr lang="en-US" sz="2000" b="1" dirty="0" err="1" smtClean="0">
                <a:solidFill>
                  <a:schemeClr val="bg1"/>
                </a:solidFill>
                <a:latin typeface="Courier New" panose="02070309020205020404" pitchFamily="49" charset="0"/>
                <a:cs typeface="Courier New" panose="02070309020205020404" pitchFamily="49" charset="0"/>
              </a:rPr>
              <a:t>java.util.ArrayList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java.util.Collections;</a:t>
            </a:r>
          </a:p>
          <a:p>
            <a:r>
              <a:rPr lang="en-US" sz="2000" b="1" dirty="0" smtClean="0">
                <a:solidFill>
                  <a:schemeClr val="bg1"/>
                </a:solidFill>
                <a:latin typeface="Courier New" panose="02070309020205020404" pitchFamily="49" charset="0"/>
                <a:cs typeface="Courier New" panose="02070309020205020404" pitchFamily="49" charset="0"/>
              </a:rPr>
              <a:t>public class Main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ArrayList&lt;String&gt; list = new ArrayList&lt;String&gt;();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("Java");</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("Script");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("C++");</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("C");</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("Python");</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.net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("Compiler");</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Collections.shuffle</a:t>
            </a:r>
            <a:r>
              <a:rPr lang="en-US" sz="2000" b="1" dirty="0" smtClean="0">
                <a:solidFill>
                  <a:schemeClr val="bg1"/>
                </a:solidFill>
                <a:latin typeface="Courier New" panose="02070309020205020404" pitchFamily="49" charset="0"/>
                <a:cs typeface="Courier New" panose="02070309020205020404" pitchFamily="49" charset="0"/>
              </a:rPr>
              <a:t>(list);</a:t>
            </a:r>
          </a:p>
          <a:p>
            <a:r>
              <a:rPr lang="en-US" sz="2000" b="1" dirty="0" smtClean="0">
                <a:solidFill>
                  <a:schemeClr val="bg1"/>
                </a:solidFill>
                <a:latin typeface="Courier New" panose="02070309020205020404" pitchFamily="49" charset="0"/>
                <a:cs typeface="Courier New" panose="02070309020205020404" pitchFamily="49" charset="0"/>
              </a:rPr>
              <a:t>        System.out.println("Results after shuffle operation:");</a:t>
            </a:r>
          </a:p>
          <a:p>
            <a:r>
              <a:rPr lang="en-US" sz="2000" b="1" dirty="0" smtClean="0">
                <a:solidFill>
                  <a:schemeClr val="bg1"/>
                </a:solidFill>
                <a:latin typeface="Courier New" panose="02070309020205020404" pitchFamily="49" charset="0"/>
                <a:cs typeface="Courier New" panose="02070309020205020404" pitchFamily="49" charset="0"/>
              </a:rPr>
              <a:t>        for(String </a:t>
            </a:r>
            <a:r>
              <a:rPr lang="en-US" sz="2000" b="1" dirty="0" err="1" smtClean="0">
                <a:solidFill>
                  <a:schemeClr val="bg1"/>
                </a:solidFill>
                <a:latin typeface="Courier New" panose="02070309020205020404" pitchFamily="49" charset="0"/>
                <a:cs typeface="Courier New" panose="02070309020205020404" pitchFamily="49" charset="0"/>
              </a:rPr>
              <a:t>str</a:t>
            </a:r>
            <a:r>
              <a:rPr lang="en-US" sz="2000" b="1" dirty="0" smtClean="0">
                <a:solidFill>
                  <a:schemeClr val="bg1"/>
                </a:solidFill>
                <a:latin typeface="Courier New" panose="02070309020205020404" pitchFamily="49" charset="0"/>
                <a:cs typeface="Courier New" panose="02070309020205020404" pitchFamily="49" charset="0"/>
              </a:rPr>
              <a:t>: list)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str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endParaRPr lang="en-US" sz="25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283432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Collections.shuffle</a:t>
            </a:r>
            <a:r>
              <a:rPr lang="en-US" sz="2000" b="1" dirty="0" smtClean="0">
                <a:solidFill>
                  <a:schemeClr val="bg1"/>
                </a:solidFill>
                <a:latin typeface="Courier New" panose="02070309020205020404" pitchFamily="49" charset="0"/>
                <a:cs typeface="Courier New" panose="02070309020205020404" pitchFamily="49" charset="0"/>
              </a:rPr>
              <a:t>(list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System.out.println("Results after shuffle operation:");</a:t>
            </a:r>
          </a:p>
          <a:p>
            <a:r>
              <a:rPr lang="en-US" sz="2000" b="1" dirty="0" smtClean="0">
                <a:solidFill>
                  <a:schemeClr val="bg1"/>
                </a:solidFill>
                <a:latin typeface="Courier New" panose="02070309020205020404" pitchFamily="49" charset="0"/>
                <a:cs typeface="Courier New" panose="02070309020205020404" pitchFamily="49" charset="0"/>
              </a:rPr>
              <a:t>        for(String </a:t>
            </a:r>
            <a:r>
              <a:rPr lang="en-US" sz="2000" b="1" dirty="0" err="1" smtClean="0">
                <a:solidFill>
                  <a:schemeClr val="bg1"/>
                </a:solidFill>
                <a:latin typeface="Courier New" panose="02070309020205020404" pitchFamily="49" charset="0"/>
                <a:cs typeface="Courier New" panose="02070309020205020404" pitchFamily="49" charset="0"/>
              </a:rPr>
              <a:t>str</a:t>
            </a:r>
            <a:r>
              <a:rPr lang="en-US" sz="2000" b="1" dirty="0" smtClean="0">
                <a:solidFill>
                  <a:schemeClr val="bg1"/>
                </a:solidFill>
                <a:latin typeface="Courier New" panose="02070309020205020404" pitchFamily="49" charset="0"/>
                <a:cs typeface="Courier New" panose="02070309020205020404" pitchFamily="49" charset="0"/>
              </a:rPr>
              <a:t>: list)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str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6" name="Rectangle 5"/>
          <p:cNvSpPr/>
          <p:nvPr/>
        </p:nvSpPr>
        <p:spPr>
          <a:xfrm>
            <a:off x="1752600" y="0"/>
            <a:ext cx="4114800" cy="4572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83432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a:t>
            </a:r>
            <a:r>
              <a:rPr lang="en-US" sz="2000" b="1" dirty="0">
                <a:solidFill>
                  <a:srgbClr val="F05136"/>
                </a:solidFill>
                <a:latin typeface="Courier New" panose="02070309020205020404" pitchFamily="49" charset="0"/>
                <a:cs typeface="Courier New" panose="02070309020205020404" pitchFamily="49" charset="0"/>
              </a:rPr>
              <a:t>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java.util.ArrayList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java.util.List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a:t>
            </a:r>
            <a:r>
              <a:rPr lang="en-US" sz="2000" b="1" dirty="0" smtClean="0">
                <a:solidFill>
                  <a:schemeClr val="bg1"/>
                </a:solidFill>
                <a:latin typeface="Courier New" panose="02070309020205020404" pitchFamily="49" charset="0"/>
                <a:cs typeface="Courier New" panose="02070309020205020404" pitchFamily="49" charset="0"/>
              </a:rPr>
              <a:t>Main{</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ArrayList&lt;String&gt; </a:t>
            </a:r>
            <a:r>
              <a:rPr lang="en-US" sz="2000" b="1" dirty="0" err="1" smtClean="0">
                <a:solidFill>
                  <a:schemeClr val="bg1"/>
                </a:solidFill>
                <a:latin typeface="Courier New" panose="02070309020205020404" pitchFamily="49" charset="0"/>
                <a:cs typeface="Courier New" panose="02070309020205020404" pitchFamily="49" charset="0"/>
              </a:rPr>
              <a:t>arrlist</a:t>
            </a:r>
            <a:r>
              <a:rPr lang="en-US" sz="2000" b="1" dirty="0" smtClean="0">
                <a:solidFill>
                  <a:schemeClr val="bg1"/>
                </a:solidFill>
                <a:latin typeface="Courier New" panose="02070309020205020404" pitchFamily="49" charset="0"/>
                <a:cs typeface="Courier New" panose="02070309020205020404" pitchFamily="49" charset="0"/>
              </a:rPr>
              <a:t> = new ArrayList&lt;String&gt;();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arrlist.add</a:t>
            </a:r>
            <a:r>
              <a:rPr lang="en-US" sz="2000" b="1" dirty="0" smtClean="0">
                <a:solidFill>
                  <a:schemeClr val="bg1"/>
                </a:solidFill>
                <a:latin typeface="Courier New" panose="02070309020205020404" pitchFamily="49" charset="0"/>
                <a:cs typeface="Courier New" panose="02070309020205020404" pitchFamily="49" charset="0"/>
              </a:rPr>
              <a:t>("1");</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arrlist.add</a:t>
            </a:r>
            <a:r>
              <a:rPr lang="en-US" sz="2000" b="1" dirty="0" smtClean="0">
                <a:solidFill>
                  <a:schemeClr val="bg1"/>
                </a:solidFill>
                <a:latin typeface="Courier New" panose="02070309020205020404" pitchFamily="49" charset="0"/>
                <a:cs typeface="Courier New" panose="02070309020205020404" pitchFamily="49" charset="0"/>
              </a:rPr>
              <a:t>("2");</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arrlist.add</a:t>
            </a:r>
            <a:r>
              <a:rPr lang="en-US" sz="2000" b="1" dirty="0" smtClean="0">
                <a:solidFill>
                  <a:schemeClr val="bg1"/>
                </a:solidFill>
                <a:latin typeface="Courier New" panose="02070309020205020404" pitchFamily="49" charset="0"/>
                <a:cs typeface="Courier New" panose="02070309020205020404" pitchFamily="49" charset="0"/>
              </a:rPr>
              <a:t>("3");</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arrlist.add</a:t>
            </a:r>
            <a:r>
              <a:rPr lang="en-US" sz="2000" b="1" dirty="0" smtClean="0">
                <a:solidFill>
                  <a:schemeClr val="bg1"/>
                </a:solidFill>
                <a:latin typeface="Courier New" panose="02070309020205020404" pitchFamily="49" charset="0"/>
                <a:cs typeface="Courier New" panose="02070309020205020404" pitchFamily="49" charset="0"/>
              </a:rPr>
              <a:t>("Random");</a:t>
            </a:r>
          </a:p>
          <a:p>
            <a:r>
              <a:rPr lang="en-US" sz="2000" b="1" dirty="0" smtClean="0">
                <a:solidFill>
                  <a:schemeClr val="bg1"/>
                </a:solidFill>
                <a:latin typeface="Courier New" panose="02070309020205020404" pitchFamily="49" charset="0"/>
                <a:cs typeface="Courier New" panose="02070309020205020404" pitchFamily="49" charset="0"/>
              </a:rPr>
              <a:t>        List&lt;String&gt; list = new ArrayList&lt;String&gt;();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("2");</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("Random");</a:t>
            </a:r>
          </a:p>
          <a:p>
            <a:r>
              <a:rPr lang="en-US" sz="2000" b="1" dirty="0" smtClean="0">
                <a:solidFill>
                  <a:schemeClr val="bg1"/>
                </a:solidFill>
                <a:latin typeface="Courier New" panose="02070309020205020404" pitchFamily="49" charset="0"/>
                <a:cs typeface="Courier New" panose="02070309020205020404" pitchFamily="49" charset="0"/>
              </a:rPr>
              <a:t>        System.out.println("Does ArrayList contains all list elements: "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arrlist.containsAll</a:t>
            </a:r>
            <a:r>
              <a:rPr lang="en-US" sz="2000" b="1" dirty="0" smtClean="0">
                <a:solidFill>
                  <a:schemeClr val="bg1"/>
                </a:solidFill>
                <a:latin typeface="Courier New" panose="02070309020205020404" pitchFamily="49" charset="0"/>
                <a:cs typeface="Courier New" panose="02070309020205020404" pitchFamily="49" charset="0"/>
              </a:rPr>
              <a:t>(list));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("one");</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("Does ArrayList contains all list elements : "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arrlist.containsAll</a:t>
            </a:r>
            <a:r>
              <a:rPr lang="en-US" sz="2000" b="1" dirty="0" smtClean="0">
                <a:solidFill>
                  <a:schemeClr val="bg1"/>
                </a:solidFill>
                <a:latin typeface="Courier New" panose="02070309020205020404" pitchFamily="49" charset="0"/>
                <a:cs typeface="Courier New" panose="02070309020205020404" pitchFamily="49" charset="0"/>
              </a:rPr>
              <a:t>(list));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283432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a:t>
            </a:r>
            <a:r>
              <a:rPr lang="en-US" sz="2000" b="1" dirty="0">
                <a:solidFill>
                  <a:srgbClr val="F05136"/>
                </a:solidFill>
                <a:latin typeface="Courier New" panose="02070309020205020404" pitchFamily="49" charset="0"/>
                <a:cs typeface="Courier New" panose="02070309020205020404" pitchFamily="49" charset="0"/>
              </a:rPr>
              <a:t>the </a:t>
            </a:r>
            <a:r>
              <a:rPr lang="en-US" sz="2000" b="1" dirty="0" smtClean="0">
                <a:solidFill>
                  <a:srgbClr val="F05136"/>
                </a:solidFill>
                <a:latin typeface="Courier New" panose="02070309020205020404" pitchFamily="49" charset="0"/>
                <a:cs typeface="Courier New" panose="02070309020205020404" pitchFamily="49" charset="0"/>
              </a:rPr>
              <a:t>Output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java.util.ArrayList</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java.util.List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ArrayList&lt;String&gt; </a:t>
            </a:r>
            <a:r>
              <a:rPr lang="en-US" sz="2000" b="1" dirty="0" err="1" smtClean="0">
                <a:solidFill>
                  <a:schemeClr val="bg1"/>
                </a:solidFill>
                <a:latin typeface="Courier New" panose="02070309020205020404" pitchFamily="49" charset="0"/>
                <a:cs typeface="Courier New" panose="02070309020205020404" pitchFamily="49" charset="0"/>
              </a:rPr>
              <a:t>arrlist</a:t>
            </a:r>
            <a:r>
              <a:rPr lang="en-US" sz="2000" b="1" dirty="0" smtClean="0">
                <a:solidFill>
                  <a:schemeClr val="bg1"/>
                </a:solidFill>
                <a:latin typeface="Courier New" panose="02070309020205020404" pitchFamily="49" charset="0"/>
                <a:cs typeface="Courier New" panose="02070309020205020404" pitchFamily="49" charset="0"/>
              </a:rPr>
              <a:t> = new ArrayList&lt;String&gt;();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arrlist.add</a:t>
            </a:r>
            <a:r>
              <a:rPr lang="en-US" sz="2000" b="1" dirty="0" smtClean="0">
                <a:solidFill>
                  <a:schemeClr val="bg1"/>
                </a:solidFill>
                <a:latin typeface="Courier New" panose="02070309020205020404" pitchFamily="49" charset="0"/>
                <a:cs typeface="Courier New" panose="02070309020205020404" pitchFamily="49" charset="0"/>
              </a:rPr>
              <a:t>("1");</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arrlist.add</a:t>
            </a:r>
            <a:r>
              <a:rPr lang="en-US" sz="2000" b="1" dirty="0" smtClean="0">
                <a:solidFill>
                  <a:schemeClr val="bg1"/>
                </a:solidFill>
                <a:latin typeface="Courier New" panose="02070309020205020404" pitchFamily="49" charset="0"/>
                <a:cs typeface="Courier New" panose="02070309020205020404" pitchFamily="49" charset="0"/>
              </a:rPr>
              <a:t>("2");</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arrlist.add</a:t>
            </a:r>
            <a:r>
              <a:rPr lang="en-US" sz="2000" b="1" dirty="0" smtClean="0">
                <a:solidFill>
                  <a:schemeClr val="bg1"/>
                </a:solidFill>
                <a:latin typeface="Courier New" panose="02070309020205020404" pitchFamily="49" charset="0"/>
                <a:cs typeface="Courier New" panose="02070309020205020404" pitchFamily="49" charset="0"/>
              </a:rPr>
              <a:t>("3");</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arrlist.add</a:t>
            </a:r>
            <a:r>
              <a:rPr lang="en-US" sz="2000" b="1" dirty="0" smtClean="0">
                <a:solidFill>
                  <a:schemeClr val="bg1"/>
                </a:solidFill>
                <a:latin typeface="Courier New" panose="02070309020205020404" pitchFamily="49" charset="0"/>
                <a:cs typeface="Courier New" panose="02070309020205020404" pitchFamily="49" charset="0"/>
              </a:rPr>
              <a:t>("Random");</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arrlist.add</a:t>
            </a:r>
            <a:r>
              <a:rPr lang="en-US" sz="2000" b="1" dirty="0" smtClean="0">
                <a:solidFill>
                  <a:schemeClr val="bg1"/>
                </a:solidFill>
                <a:latin typeface="Courier New" panose="02070309020205020404" pitchFamily="49" charset="0"/>
                <a:cs typeface="Courier New" panose="02070309020205020404" pitchFamily="49" charset="0"/>
              </a:rPr>
              <a:t>("click");</a:t>
            </a:r>
          </a:p>
          <a:p>
            <a:r>
              <a:rPr lang="en-US" sz="2000" b="1" dirty="0" smtClean="0">
                <a:solidFill>
                  <a:schemeClr val="bg1"/>
                </a:solidFill>
                <a:latin typeface="Courier New" panose="02070309020205020404" pitchFamily="49" charset="0"/>
                <a:cs typeface="Courier New" panose="02070309020205020404" pitchFamily="49" charset="0"/>
              </a:rPr>
              <a:t>        System.out.println("Actual ArrayList:"+</a:t>
            </a:r>
            <a:r>
              <a:rPr lang="en-US" sz="2000" b="1" dirty="0" err="1" smtClean="0">
                <a:solidFill>
                  <a:schemeClr val="bg1"/>
                </a:solidFill>
                <a:latin typeface="Courier New" panose="02070309020205020404" pitchFamily="49" charset="0"/>
                <a:cs typeface="Courier New" panose="02070309020205020404" pitchFamily="49" charset="0"/>
              </a:rPr>
              <a:t>arrlist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List&lt;String&gt; list = </a:t>
            </a:r>
            <a:r>
              <a:rPr lang="en-US" sz="2000" b="1" dirty="0" err="1" smtClean="0">
                <a:solidFill>
                  <a:schemeClr val="bg1"/>
                </a:solidFill>
                <a:latin typeface="Courier New" panose="02070309020205020404" pitchFamily="49" charset="0"/>
                <a:cs typeface="Courier New" panose="02070309020205020404" pitchFamily="49" charset="0"/>
              </a:rPr>
              <a:t>arrlist.subList</a:t>
            </a:r>
            <a:r>
              <a:rPr lang="en-US" sz="2000" b="1" dirty="0" smtClean="0">
                <a:solidFill>
                  <a:schemeClr val="bg1"/>
                </a:solidFill>
                <a:latin typeface="Courier New" panose="02070309020205020404" pitchFamily="49" charset="0"/>
                <a:cs typeface="Courier New" panose="02070309020205020404" pitchFamily="49" charset="0"/>
              </a:rPr>
              <a:t>(0,4);</a:t>
            </a:r>
          </a:p>
          <a:p>
            <a:r>
              <a:rPr lang="en-US" sz="2000" b="1" dirty="0" smtClean="0">
                <a:solidFill>
                  <a:schemeClr val="bg1"/>
                </a:solidFill>
                <a:latin typeface="Courier New" panose="02070309020205020404" pitchFamily="49" charset="0"/>
                <a:cs typeface="Courier New" panose="02070309020205020404" pitchFamily="49" charset="0"/>
              </a:rPr>
              <a:t>        System.out.println("Sub List: "+list);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2834325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a:t>
            </a:r>
            <a:r>
              <a:rPr lang="en-US" sz="2000" b="1" dirty="0">
                <a:solidFill>
                  <a:srgbClr val="F05136"/>
                </a:solidFill>
                <a:latin typeface="Courier New" panose="02070309020205020404" pitchFamily="49" charset="0"/>
                <a:cs typeface="Courier New" panose="02070309020205020404" pitchFamily="49" charset="0"/>
              </a:rPr>
              <a:t>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java.util.ArrayList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java.util.List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List&lt;String&gt; </a:t>
            </a:r>
            <a:r>
              <a:rPr lang="en-US" sz="2000" b="1" dirty="0" err="1" smtClean="0">
                <a:solidFill>
                  <a:schemeClr val="bg1"/>
                </a:solidFill>
                <a:latin typeface="Courier New" panose="02070309020205020404" pitchFamily="49" charset="0"/>
                <a:cs typeface="Courier New" panose="02070309020205020404" pitchFamily="49" charset="0"/>
              </a:rPr>
              <a:t>list_Strings</a:t>
            </a:r>
            <a:r>
              <a:rPr lang="en-US" sz="2000" b="1" dirty="0" smtClean="0">
                <a:solidFill>
                  <a:schemeClr val="bg1"/>
                </a:solidFill>
                <a:latin typeface="Courier New" panose="02070309020205020404" pitchFamily="49" charset="0"/>
                <a:cs typeface="Courier New" panose="02070309020205020404" pitchFamily="49" charset="0"/>
              </a:rPr>
              <a:t> = new ArrayList&lt;String&gt;();</a:t>
            </a:r>
          </a:p>
          <a:p>
            <a:r>
              <a:rPr lang="en-US" sz="2000" b="1" dirty="0" smtClean="0">
                <a:solidFill>
                  <a:schemeClr val="bg1"/>
                </a:solidFill>
                <a:latin typeface="Courier New" panose="02070309020205020404" pitchFamily="49" charset="0"/>
                <a:cs typeface="Courier New" panose="02070309020205020404" pitchFamily="49" charset="0"/>
              </a:rPr>
              <a:t>        list_Strings.add("Red");</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list_Strings.add</a:t>
            </a:r>
            <a:r>
              <a:rPr lang="en-US" sz="2000" b="1" dirty="0" smtClean="0">
                <a:solidFill>
                  <a:schemeClr val="bg1"/>
                </a:solidFill>
                <a:latin typeface="Courier New" panose="02070309020205020404" pitchFamily="49" charset="0"/>
                <a:cs typeface="Courier New" panose="02070309020205020404" pitchFamily="49" charset="0"/>
              </a:rPr>
              <a:t>("Green");</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list_Strings.add</a:t>
            </a:r>
            <a:r>
              <a:rPr lang="en-US" sz="2000" b="1" dirty="0" smtClean="0">
                <a:solidFill>
                  <a:schemeClr val="bg1"/>
                </a:solidFill>
                <a:latin typeface="Courier New" panose="02070309020205020404" pitchFamily="49" charset="0"/>
                <a:cs typeface="Courier New" panose="02070309020205020404" pitchFamily="49" charset="0"/>
              </a:rPr>
              <a:t>("Orange");</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list_Strings.add</a:t>
            </a:r>
            <a:r>
              <a:rPr lang="en-US" sz="2000" b="1" dirty="0" smtClean="0">
                <a:solidFill>
                  <a:schemeClr val="bg1"/>
                </a:solidFill>
                <a:latin typeface="Courier New" panose="02070309020205020404" pitchFamily="49" charset="0"/>
                <a:cs typeface="Courier New" panose="02070309020205020404" pitchFamily="49" charset="0"/>
              </a:rPr>
              <a:t>("White");</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list_Strings.add("Black");</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list_Strings</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String </a:t>
            </a:r>
            <a:r>
              <a:rPr lang="en-US" sz="2000" b="1" dirty="0" smtClean="0">
                <a:solidFill>
                  <a:schemeClr val="bg1"/>
                </a:solidFill>
                <a:latin typeface="Courier New" panose="02070309020205020404" pitchFamily="49" charset="0"/>
                <a:cs typeface="Courier New" panose="02070309020205020404" pitchFamily="49" charset="0"/>
              </a:rPr>
              <a:t>element = list_Strings.get(0);</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("First element: "+element);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element </a:t>
            </a:r>
            <a:r>
              <a:rPr lang="en-US" sz="2000" b="1" dirty="0" smtClean="0">
                <a:solidFill>
                  <a:schemeClr val="bg1"/>
                </a:solidFill>
                <a:latin typeface="Courier New" panose="02070309020205020404" pitchFamily="49" charset="0"/>
                <a:cs typeface="Courier New" panose="02070309020205020404" pitchFamily="49" charset="0"/>
              </a:rPr>
              <a:t>= list_Strings.get(2);</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("Third element: "+element);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6" name="Rectangle 5"/>
          <p:cNvSpPr/>
          <p:nvPr/>
        </p:nvSpPr>
        <p:spPr>
          <a:xfrm>
            <a:off x="1752600" y="4343400"/>
            <a:ext cx="57150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752600" y="4953000"/>
            <a:ext cx="57150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83432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a:t>
            </a:r>
            <a:r>
              <a:rPr lang="en-US" sz="2000" b="1" dirty="0">
                <a:solidFill>
                  <a:srgbClr val="F05136"/>
                </a:solidFill>
                <a:latin typeface="Courier New" panose="02070309020205020404" pitchFamily="49" charset="0"/>
                <a:cs typeface="Courier New" panose="02070309020205020404" pitchFamily="49" charset="0"/>
              </a:rPr>
              <a:t>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java.util.List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java.util.ArrayList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List&lt;String&gt; list = new ArrayList&lt;&gt;();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("Block");</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("Alice");</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("Bob");</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("Steve");</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("John");</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("Steve");</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("Maria");</a:t>
            </a:r>
          </a:p>
          <a:p>
            <a:r>
              <a:rPr lang="en-US" sz="2000" b="1" dirty="0" smtClean="0">
                <a:solidFill>
                  <a:schemeClr val="bg1"/>
                </a:solidFill>
                <a:latin typeface="Courier New" panose="02070309020205020404" pitchFamily="49" charset="0"/>
                <a:cs typeface="Courier New" panose="02070309020205020404" pitchFamily="49" charset="0"/>
              </a:rPr>
              <a:t>        System.out.println("Does list array contain \"Bob\" : " +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list.contains</a:t>
            </a:r>
            <a:r>
              <a:rPr lang="en-US" sz="2000" b="1" dirty="0" smtClean="0">
                <a:solidFill>
                  <a:schemeClr val="bg1"/>
                </a:solidFill>
                <a:latin typeface="Courier New" panose="02070309020205020404" pitchFamily="49" charset="0"/>
                <a:cs typeface="Courier New" panose="02070309020205020404" pitchFamily="49" charset="0"/>
              </a:rPr>
              <a:t>("Bob"));</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indexOf</a:t>
            </a:r>
            <a:r>
              <a:rPr lang="en-US" sz="2000" b="1" dirty="0" smtClean="0">
                <a:solidFill>
                  <a:schemeClr val="bg1"/>
                </a:solidFill>
                <a:latin typeface="Courier New" panose="02070309020205020404" pitchFamily="49" charset="0"/>
                <a:cs typeface="Courier New" panose="02070309020205020404" pitchFamily="49" charset="0"/>
              </a:rPr>
              <a:t> \"Steve\": " + </a:t>
            </a:r>
            <a:r>
              <a:rPr lang="en-US" sz="2000" b="1" dirty="0" err="1" smtClean="0">
                <a:solidFill>
                  <a:schemeClr val="bg1"/>
                </a:solidFill>
                <a:latin typeface="Courier New" panose="02070309020205020404" pitchFamily="49" charset="0"/>
                <a:cs typeface="Courier New" panose="02070309020205020404" pitchFamily="49" charset="0"/>
              </a:rPr>
              <a:t>list.indexOf</a:t>
            </a:r>
            <a:r>
              <a:rPr lang="en-US" sz="2000" b="1" dirty="0" smtClean="0">
                <a:solidFill>
                  <a:schemeClr val="bg1"/>
                </a:solidFill>
                <a:latin typeface="Courier New" panose="02070309020205020404" pitchFamily="49" charset="0"/>
                <a:cs typeface="Courier New" panose="02070309020205020404" pitchFamily="49" charset="0"/>
              </a:rPr>
              <a:t>("Steve"));</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indexOf</a:t>
            </a:r>
            <a:r>
              <a:rPr lang="en-US" sz="2000" b="1" dirty="0" smtClean="0">
                <a:solidFill>
                  <a:schemeClr val="bg1"/>
                </a:solidFill>
                <a:latin typeface="Courier New" panose="02070309020205020404" pitchFamily="49" charset="0"/>
                <a:cs typeface="Courier New" panose="02070309020205020404" pitchFamily="49" charset="0"/>
              </a:rPr>
              <a:t> \"Mark\": " + </a:t>
            </a:r>
            <a:r>
              <a:rPr lang="en-US" sz="2000" b="1" dirty="0" err="1" smtClean="0">
                <a:solidFill>
                  <a:schemeClr val="bg1"/>
                </a:solidFill>
                <a:latin typeface="Courier New" panose="02070309020205020404" pitchFamily="49" charset="0"/>
                <a:cs typeface="Courier New" panose="02070309020205020404" pitchFamily="49" charset="0"/>
              </a:rPr>
              <a:t>list.indexOf</a:t>
            </a:r>
            <a:r>
              <a:rPr lang="en-US" sz="2000" b="1" dirty="0" smtClean="0">
                <a:solidFill>
                  <a:schemeClr val="bg1"/>
                </a:solidFill>
                <a:latin typeface="Courier New" panose="02070309020205020404" pitchFamily="49" charset="0"/>
                <a:cs typeface="Courier New" panose="02070309020205020404" pitchFamily="49" charset="0"/>
              </a:rPr>
              <a:t>("Mark"));</a:t>
            </a:r>
          </a:p>
          <a:p>
            <a:r>
              <a:rPr lang="en-US" sz="2000" b="1" dirty="0" smtClean="0">
                <a:solidFill>
                  <a:schemeClr val="bg1"/>
                </a:solidFill>
                <a:latin typeface="Courier New" panose="02070309020205020404" pitchFamily="49" charset="0"/>
                <a:cs typeface="Courier New" panose="02070309020205020404" pitchFamily="49" charset="0"/>
              </a:rPr>
              <a:t>        </a:t>
            </a:r>
          </a:p>
          <a:p>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3912654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lastIndexOf</a:t>
            </a:r>
            <a:r>
              <a:rPr lang="en-US" sz="2000" b="1" dirty="0" smtClean="0">
                <a:solidFill>
                  <a:schemeClr val="bg1"/>
                </a:solidFill>
                <a:latin typeface="Courier New" panose="02070309020205020404" pitchFamily="49" charset="0"/>
                <a:cs typeface="Courier New" panose="02070309020205020404" pitchFamily="49" charset="0"/>
              </a:rPr>
              <a:t> \"John\" : " +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list.lastIndexOf</a:t>
            </a:r>
            <a:r>
              <a:rPr lang="en-US" sz="2000" b="1" dirty="0" smtClean="0">
                <a:solidFill>
                  <a:schemeClr val="bg1"/>
                </a:solidFill>
                <a:latin typeface="Courier New" panose="02070309020205020404" pitchFamily="49" charset="0"/>
                <a:cs typeface="Courier New" panose="02070309020205020404" pitchFamily="49" charset="0"/>
              </a:rPr>
              <a:t>("John"));</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lastIndexOf</a:t>
            </a:r>
            <a:r>
              <a:rPr lang="en-US" sz="2000" b="1" dirty="0" smtClean="0">
                <a:solidFill>
                  <a:schemeClr val="bg1"/>
                </a:solidFill>
                <a:latin typeface="Courier New" panose="02070309020205020404" pitchFamily="49" charset="0"/>
                <a:cs typeface="Courier New" panose="02070309020205020404" pitchFamily="49" charset="0"/>
              </a:rPr>
              <a:t> \"Bill\" : " +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list.lastIndexOf</a:t>
            </a:r>
            <a:r>
              <a:rPr lang="en-US" sz="2000" b="1" dirty="0" smtClean="0">
                <a:solidFill>
                  <a:schemeClr val="bg1"/>
                </a:solidFill>
                <a:latin typeface="Courier New" panose="02070309020205020404" pitchFamily="49" charset="0"/>
                <a:cs typeface="Courier New" panose="02070309020205020404" pitchFamily="49" charset="0"/>
              </a:rPr>
              <a:t>("Bill"));</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36443208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a:t>
            </a:r>
            <a:r>
              <a:rPr lang="en-US" sz="2000" b="1" dirty="0">
                <a:solidFill>
                  <a:srgbClr val="F05136"/>
                </a:solidFill>
                <a:latin typeface="Courier New" panose="02070309020205020404" pitchFamily="49" charset="0"/>
                <a:cs typeface="Courier New" panose="02070309020205020404" pitchFamily="49" charset="0"/>
              </a:rPr>
              <a:t>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java.util.List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java.util.ArrayList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List&lt;String&gt; </a:t>
            </a:r>
            <a:r>
              <a:rPr lang="en-US" sz="2000" b="1" dirty="0" err="1" smtClean="0">
                <a:solidFill>
                  <a:schemeClr val="bg1"/>
                </a:solidFill>
                <a:latin typeface="Courier New" panose="02070309020205020404" pitchFamily="49" charset="0"/>
                <a:cs typeface="Courier New" panose="02070309020205020404" pitchFamily="49" charset="0"/>
              </a:rPr>
              <a:t>topCompanies</a:t>
            </a:r>
            <a:r>
              <a:rPr lang="en-US" sz="2000" b="1" dirty="0" smtClean="0">
                <a:solidFill>
                  <a:schemeClr val="bg1"/>
                </a:solidFill>
                <a:latin typeface="Courier New" panose="02070309020205020404" pitchFamily="49" charset="0"/>
                <a:cs typeface="Courier New" panose="02070309020205020404" pitchFamily="49" charset="0"/>
              </a:rPr>
              <a:t> = new ArrayList&lt;&gt;();</a:t>
            </a:r>
          </a:p>
          <a:p>
            <a:r>
              <a:rPr lang="en-US" sz="2000" b="1" dirty="0" smtClean="0">
                <a:solidFill>
                  <a:schemeClr val="bg1"/>
                </a:solidFill>
                <a:latin typeface="Courier New" panose="02070309020205020404" pitchFamily="49" charset="0"/>
                <a:cs typeface="Courier New" panose="02070309020205020404" pitchFamily="49" charset="0"/>
              </a:rPr>
              <a:t>        System.out.println("Is the </a:t>
            </a:r>
            <a:r>
              <a:rPr lang="en-US" sz="2000" b="1" dirty="0" err="1" smtClean="0">
                <a:solidFill>
                  <a:schemeClr val="bg1"/>
                </a:solidFill>
                <a:latin typeface="Courier New" panose="02070309020205020404" pitchFamily="49" charset="0"/>
                <a:cs typeface="Courier New" panose="02070309020205020404" pitchFamily="49" charset="0"/>
              </a:rPr>
              <a:t>topCompanies</a:t>
            </a:r>
            <a:r>
              <a:rPr lang="en-US" sz="2000" b="1" dirty="0" smtClean="0">
                <a:solidFill>
                  <a:schemeClr val="bg1"/>
                </a:solidFill>
                <a:latin typeface="Courier New" panose="02070309020205020404" pitchFamily="49" charset="0"/>
                <a:cs typeface="Courier New" panose="02070309020205020404" pitchFamily="49" charset="0"/>
              </a:rPr>
              <a:t> list empty : "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topCompanies.isEmpty</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topCompanies.add</a:t>
            </a:r>
            <a:r>
              <a:rPr lang="en-US" sz="2000" b="1" dirty="0" smtClean="0">
                <a:solidFill>
                  <a:schemeClr val="bg1"/>
                </a:solidFill>
                <a:latin typeface="Courier New" panose="02070309020205020404" pitchFamily="49" charset="0"/>
                <a:cs typeface="Courier New" panose="02070309020205020404" pitchFamily="49" charset="0"/>
              </a:rPr>
              <a:t>("Google");</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topCompanies.add</a:t>
            </a:r>
            <a:r>
              <a:rPr lang="en-US" sz="2000" b="1" dirty="0" smtClean="0">
                <a:solidFill>
                  <a:schemeClr val="bg1"/>
                </a:solidFill>
                <a:latin typeface="Courier New" panose="02070309020205020404" pitchFamily="49" charset="0"/>
                <a:cs typeface="Courier New" panose="02070309020205020404" pitchFamily="49" charset="0"/>
              </a:rPr>
              <a:t>("Face");</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topCompanies.add</a:t>
            </a:r>
            <a:r>
              <a:rPr lang="en-US" sz="2000" b="1" dirty="0" smtClean="0">
                <a:solidFill>
                  <a:schemeClr val="bg1"/>
                </a:solidFill>
                <a:latin typeface="Courier New" panose="02070309020205020404" pitchFamily="49" charset="0"/>
                <a:cs typeface="Courier New" panose="02070309020205020404" pitchFamily="49" charset="0"/>
              </a:rPr>
              <a:t>("Apple");</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topCompanies.add</a:t>
            </a:r>
            <a:r>
              <a:rPr lang="en-US" sz="2000" b="1" dirty="0" smtClean="0">
                <a:solidFill>
                  <a:schemeClr val="bg1"/>
                </a:solidFill>
                <a:latin typeface="Courier New" panose="02070309020205020404" pitchFamily="49" charset="0"/>
                <a:cs typeface="Courier New" panose="02070309020205020404" pitchFamily="49" charset="0"/>
              </a:rPr>
              <a:t>("Microsoft");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topCompanies.add</a:t>
            </a:r>
            <a:r>
              <a:rPr lang="en-US" sz="2000" b="1" dirty="0" smtClean="0">
                <a:solidFill>
                  <a:schemeClr val="bg1"/>
                </a:solidFill>
                <a:latin typeface="Courier New" panose="02070309020205020404" pitchFamily="49" charset="0"/>
                <a:cs typeface="Courier New" panose="02070309020205020404" pitchFamily="49" charset="0"/>
              </a:rPr>
              <a:t>("Amazon");</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topCompanies.add</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Facebook</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44739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("Here are the top " + </a:t>
            </a:r>
            <a:r>
              <a:rPr lang="en-US" sz="2000" b="1" dirty="0" err="1" smtClean="0">
                <a:solidFill>
                  <a:schemeClr val="bg1"/>
                </a:solidFill>
                <a:latin typeface="Courier New" panose="02070309020205020404" pitchFamily="49" charset="0"/>
                <a:cs typeface="Courier New" panose="02070309020205020404" pitchFamily="49" charset="0"/>
              </a:rPr>
              <a:t>topCompanies.size</a:t>
            </a:r>
            <a:r>
              <a:rPr lang="en-US" sz="2000" b="1" dirty="0" smtClean="0">
                <a:solidFill>
                  <a:schemeClr val="bg1"/>
                </a:solidFill>
                <a:latin typeface="Courier New" panose="02070309020205020404" pitchFamily="49" charset="0"/>
                <a:cs typeface="Courier New" panose="02070309020205020404" pitchFamily="49" charset="0"/>
              </a:rPr>
              <a:t>() + "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companies </a:t>
            </a:r>
            <a:r>
              <a:rPr lang="en-US" sz="2000" b="1" dirty="0" smtClean="0">
                <a:solidFill>
                  <a:schemeClr val="bg1"/>
                </a:solidFill>
                <a:latin typeface="Courier New" panose="02070309020205020404" pitchFamily="49" charset="0"/>
                <a:cs typeface="Courier New" panose="02070309020205020404" pitchFamily="49" charset="0"/>
              </a:rPr>
              <a:t>in the world");</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topCompanies</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String </a:t>
            </a:r>
            <a:r>
              <a:rPr lang="en-US" sz="2000" b="1" dirty="0" err="1" smtClean="0">
                <a:solidFill>
                  <a:schemeClr val="bg1"/>
                </a:solidFill>
                <a:latin typeface="Courier New" panose="02070309020205020404" pitchFamily="49" charset="0"/>
                <a:cs typeface="Courier New" panose="02070309020205020404" pitchFamily="49" charset="0"/>
              </a:rPr>
              <a:t>bestCompany</a:t>
            </a:r>
            <a:r>
              <a:rPr lang="en-US" sz="2000" b="1" dirty="0" smtClean="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topCompanies.get</a:t>
            </a:r>
            <a:r>
              <a:rPr lang="en-US" sz="2000" b="1" dirty="0" smtClean="0">
                <a:solidFill>
                  <a:schemeClr val="bg1"/>
                </a:solidFill>
                <a:latin typeface="Courier New" panose="02070309020205020404" pitchFamily="49" charset="0"/>
                <a:cs typeface="Courier New" panose="02070309020205020404" pitchFamily="49" charset="0"/>
              </a:rPr>
              <a:t>(0);</a:t>
            </a:r>
          </a:p>
          <a:p>
            <a:r>
              <a:rPr lang="en-US" sz="2000" b="1" dirty="0" smtClean="0">
                <a:solidFill>
                  <a:schemeClr val="bg1"/>
                </a:solidFill>
                <a:latin typeface="Courier New" panose="02070309020205020404" pitchFamily="49" charset="0"/>
                <a:cs typeface="Courier New" panose="02070309020205020404" pitchFamily="49" charset="0"/>
              </a:rPr>
              <a:t>        String </a:t>
            </a:r>
            <a:r>
              <a:rPr lang="en-US" sz="2000" b="1" dirty="0" err="1" smtClean="0">
                <a:solidFill>
                  <a:schemeClr val="bg1"/>
                </a:solidFill>
                <a:latin typeface="Courier New" panose="02070309020205020404" pitchFamily="49" charset="0"/>
                <a:cs typeface="Courier New" panose="02070309020205020404" pitchFamily="49" charset="0"/>
              </a:rPr>
              <a:t>secondBestCompany</a:t>
            </a:r>
            <a:r>
              <a:rPr lang="en-US" sz="2000" b="1" dirty="0" smtClean="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topCompanies.get</a:t>
            </a:r>
            <a:r>
              <a:rPr lang="en-US" sz="2000" b="1" dirty="0" smtClean="0">
                <a:solidFill>
                  <a:schemeClr val="bg1"/>
                </a:solidFill>
                <a:latin typeface="Courier New" panose="02070309020205020404" pitchFamily="49" charset="0"/>
                <a:cs typeface="Courier New" panose="02070309020205020404" pitchFamily="49" charset="0"/>
              </a:rPr>
              <a:t>(1);</a:t>
            </a:r>
          </a:p>
          <a:p>
            <a:r>
              <a:rPr lang="en-US" sz="2000" b="1" dirty="0" smtClean="0">
                <a:solidFill>
                  <a:schemeClr val="bg1"/>
                </a:solidFill>
                <a:latin typeface="Courier New" panose="02070309020205020404" pitchFamily="49" charset="0"/>
                <a:cs typeface="Courier New" panose="02070309020205020404" pitchFamily="49" charset="0"/>
              </a:rPr>
              <a:t>        String </a:t>
            </a:r>
            <a:r>
              <a:rPr lang="en-US" sz="2000" b="1" dirty="0" err="1" smtClean="0">
                <a:solidFill>
                  <a:schemeClr val="bg1"/>
                </a:solidFill>
                <a:latin typeface="Courier New" panose="02070309020205020404" pitchFamily="49" charset="0"/>
                <a:cs typeface="Courier New" panose="02070309020205020404" pitchFamily="49" charset="0"/>
              </a:rPr>
              <a:t>lastCompany</a:t>
            </a:r>
            <a:r>
              <a:rPr lang="en-US" sz="2000" b="1" dirty="0" smtClean="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topCompanies.get</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topCompanies.size</a:t>
            </a:r>
            <a:r>
              <a:rPr lang="en-US" sz="2000" b="1" dirty="0" smtClean="0">
                <a:solidFill>
                  <a:schemeClr val="bg1"/>
                </a:solidFill>
                <a:latin typeface="Courier New" panose="02070309020205020404" pitchFamily="49" charset="0"/>
                <a:cs typeface="Courier New" panose="02070309020205020404" pitchFamily="49" charset="0"/>
              </a:rPr>
              <a:t>() - 1);</a:t>
            </a:r>
          </a:p>
          <a:p>
            <a:r>
              <a:rPr lang="en-US" sz="2000" b="1" dirty="0" smtClean="0">
                <a:solidFill>
                  <a:schemeClr val="bg1"/>
                </a:solidFill>
                <a:latin typeface="Courier New" panose="02070309020205020404" pitchFamily="49" charset="0"/>
                <a:cs typeface="Courier New" panose="02070309020205020404" pitchFamily="49" charset="0"/>
              </a:rPr>
              <a:t>        System.out.println("Best Company: " + </a:t>
            </a:r>
            <a:r>
              <a:rPr lang="en-US" sz="2000" b="1" dirty="0" err="1" smtClean="0">
                <a:solidFill>
                  <a:schemeClr val="bg1"/>
                </a:solidFill>
                <a:latin typeface="Courier New" panose="02070309020205020404" pitchFamily="49" charset="0"/>
                <a:cs typeface="Courier New" panose="02070309020205020404" pitchFamily="49" charset="0"/>
              </a:rPr>
              <a:t>bestCompany</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System.out.println("Second Best Company: " + </a:t>
            </a:r>
            <a:r>
              <a:rPr lang="en-US" sz="2000" b="1" dirty="0" err="1" smtClean="0">
                <a:solidFill>
                  <a:schemeClr val="bg1"/>
                </a:solidFill>
                <a:latin typeface="Courier New" panose="02070309020205020404" pitchFamily="49" charset="0"/>
                <a:cs typeface="Courier New" panose="02070309020205020404" pitchFamily="49" charset="0"/>
              </a:rPr>
              <a:t>secondBestCompany</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System.out.println("Last Company in the list: " + </a:t>
            </a:r>
            <a:r>
              <a:rPr lang="en-US" sz="2000" b="1" dirty="0" err="1" smtClean="0">
                <a:solidFill>
                  <a:schemeClr val="bg1"/>
                </a:solidFill>
                <a:latin typeface="Courier New" panose="02070309020205020404" pitchFamily="49" charset="0"/>
                <a:cs typeface="Courier New" panose="02070309020205020404" pitchFamily="49" charset="0"/>
              </a:rPr>
              <a:t>lastCompany</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topCompanies.set</a:t>
            </a:r>
            <a:r>
              <a:rPr lang="en-US" sz="2000" b="1" dirty="0" smtClean="0">
                <a:solidFill>
                  <a:schemeClr val="bg1"/>
                </a:solidFill>
                <a:latin typeface="Courier New" panose="02070309020205020404" pitchFamily="49" charset="0"/>
                <a:cs typeface="Courier New" panose="02070309020205020404" pitchFamily="49" charset="0"/>
              </a:rPr>
              <a:t>(4, "</a:t>
            </a:r>
            <a:r>
              <a:rPr lang="en-US" sz="2000" b="1" dirty="0" err="1" smtClean="0">
                <a:solidFill>
                  <a:schemeClr val="bg1"/>
                </a:solidFill>
                <a:latin typeface="Courier New" panose="02070309020205020404" pitchFamily="49" charset="0"/>
                <a:cs typeface="Courier New" panose="02070309020205020404" pitchFamily="49" charset="0"/>
              </a:rPr>
              <a:t>Walmart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System.out.println("Modified top companies list: " + </a:t>
            </a:r>
            <a:r>
              <a:rPr lang="en-US" sz="2000" b="1" dirty="0" err="1" smtClean="0">
                <a:solidFill>
                  <a:schemeClr val="bg1"/>
                </a:solidFill>
                <a:latin typeface="Courier New" panose="02070309020205020404" pitchFamily="49" charset="0"/>
                <a:cs typeface="Courier New" panose="02070309020205020404" pitchFamily="49" charset="0"/>
              </a:rPr>
              <a:t>topCompanies</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58931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xmlns=""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ctr"/>
            <a:r>
              <a:rPr lang="en-US" sz="5400" b="1" dirty="0" err="1" smtClean="0">
                <a:solidFill>
                  <a:schemeClr val="bg1"/>
                </a:solidFill>
                <a:latin typeface="Nunito Sans" panose="00000500000000000000" pitchFamily="2" charset="0"/>
              </a:rPr>
              <a:t>ArrayList</a:t>
            </a:r>
            <a:endParaRPr sz="5400" b="1" dirty="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986712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4D3C6A22-10DC-4F3C-B084-234422ABF7AC}"/>
              </a:ext>
            </a:extLst>
          </p:cNvPr>
          <p:cNvSpPr txBox="1"/>
          <p:nvPr/>
        </p:nvSpPr>
        <p:spPr>
          <a:xfrm>
            <a:off x="598714" y="34290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a:extLst>
              <a:ext uri="{FF2B5EF4-FFF2-40B4-BE49-F238E27FC236}">
                <a16:creationId xmlns="" xmlns:a16="http://schemas.microsoft.com/office/drawing/2014/main" id="{46523B0F-AEEE-4ACA-B4C4-0A56864A83DD}"/>
              </a:ext>
            </a:extLst>
          </p:cNvPr>
          <p:cNvSpPr txBox="1"/>
          <p:nvPr/>
        </p:nvSpPr>
        <p:spPr>
          <a:xfrm>
            <a:off x="6553200" y="34290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 xmlns:a16="http://schemas.microsoft.com/office/drawing/2014/main" id="{7BA56857-6EED-4C75-B709-B35ECE345522}"/>
              </a:ext>
            </a:extLst>
          </p:cNvPr>
          <p:cNvSpPr txBox="1"/>
          <p:nvPr/>
        </p:nvSpPr>
        <p:spPr>
          <a:xfrm>
            <a:off x="6553200" y="3950208"/>
            <a:ext cx="5040086" cy="2015936"/>
          </a:xfrm>
          <a:prstGeom prst="rect">
            <a:avLst/>
          </a:prstGeom>
          <a:noFill/>
        </p:spPr>
        <p:txBody>
          <a:bodyPr wrap="square" rtlCol="0">
            <a:spAutoFit/>
          </a:bodyPr>
          <a:lstStyle/>
          <a:p>
            <a:r>
              <a:rPr lang="en-US" sz="2500" dirty="0">
                <a:latin typeface="Nunito Sans" panose="00000500000000000000" pitchFamily="2" charset="0"/>
              </a:rPr>
              <a:t>Ram</a:t>
            </a:r>
          </a:p>
          <a:p>
            <a:r>
              <a:rPr lang="en-US" sz="2500" dirty="0" smtClean="0">
                <a:latin typeface="Nunito Sans" panose="00000500000000000000" pitchFamily="2" charset="0"/>
              </a:rPr>
              <a:t>Siva</a:t>
            </a:r>
            <a:endParaRPr lang="en-US" sz="2500" dirty="0">
              <a:latin typeface="Nunito Sans" panose="00000500000000000000" pitchFamily="2" charset="0"/>
            </a:endParaRPr>
          </a:p>
          <a:p>
            <a:r>
              <a:rPr lang="en-US" sz="2500" dirty="0">
                <a:latin typeface="Nunito Sans" panose="00000500000000000000" pitchFamily="2" charset="0"/>
              </a:rPr>
              <a:t>Vijay</a:t>
            </a:r>
          </a:p>
          <a:p>
            <a:r>
              <a:rPr lang="en-US" sz="2500" dirty="0">
                <a:latin typeface="Nunito Sans" panose="00000500000000000000" pitchFamily="2" charset="0"/>
              </a:rPr>
              <a:t>Vinay</a:t>
            </a:r>
          </a:p>
          <a:p>
            <a:r>
              <a:rPr lang="en-US" sz="2500" dirty="0" smtClean="0">
                <a:latin typeface="Nunito Sans" panose="00000500000000000000" pitchFamily="2" charset="0"/>
              </a:rPr>
              <a:t>Raju</a:t>
            </a:r>
            <a:endParaRPr lang="en-US" sz="2500" dirty="0">
              <a:latin typeface="Nunito Sans" panose="00000500000000000000" pitchFamily="2" charset="0"/>
            </a:endParaRPr>
          </a:p>
        </p:txBody>
      </p:sp>
      <p:sp>
        <p:nvSpPr>
          <p:cNvPr id="16" name="Rectangle 15">
            <a:extLst>
              <a:ext uri="{FF2B5EF4-FFF2-40B4-BE49-F238E27FC236}">
                <a16:creationId xmlns=""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p>
        </p:txBody>
      </p:sp>
      <p:sp>
        <p:nvSpPr>
          <p:cNvPr id="18" name="TextBox 17">
            <a:extLst>
              <a:ext uri="{FF2B5EF4-FFF2-40B4-BE49-F238E27FC236}">
                <a16:creationId xmlns="" xmlns:a16="http://schemas.microsoft.com/office/drawing/2014/main" id="{7F02049E-F6D0-4DF5-A010-80B82B89324E}"/>
              </a:ext>
            </a:extLst>
          </p:cNvPr>
          <p:cNvSpPr txBox="1"/>
          <p:nvPr/>
        </p:nvSpPr>
        <p:spPr>
          <a:xfrm>
            <a:off x="598715" y="1156906"/>
            <a:ext cx="10950806" cy="1631216"/>
          </a:xfrm>
          <a:prstGeom prst="rect">
            <a:avLst/>
          </a:prstGeom>
          <a:noFill/>
        </p:spPr>
        <p:txBody>
          <a:bodyPr wrap="square" rtlCol="0">
            <a:spAutoFit/>
          </a:bodyPr>
          <a:lstStyle/>
          <a:p>
            <a:r>
              <a:rPr lang="en-US" sz="2500" b="1" dirty="0" smtClean="0">
                <a:latin typeface="Nunito Sans" panose="00000500000000000000" pitchFamily="2" charset="0"/>
              </a:rPr>
              <a:t>Write a program for this scenario:</a:t>
            </a:r>
            <a:endParaRPr lang="en-IN" sz="2500" b="1" dirty="0" smtClean="0">
              <a:latin typeface="Nunito Sans" panose="00000500000000000000" pitchFamily="2" charset="0"/>
            </a:endParaRPr>
          </a:p>
          <a:p>
            <a:r>
              <a:rPr lang="en-IN" sz="2500" dirty="0" smtClean="0">
                <a:latin typeface="Nunito Sans" panose="00000500000000000000" pitchFamily="2" charset="0"/>
              </a:rPr>
              <a:t>Five </a:t>
            </a:r>
            <a:r>
              <a:rPr lang="en-IN" sz="2500" dirty="0">
                <a:latin typeface="Nunito Sans" panose="00000500000000000000" pitchFamily="2" charset="0"/>
              </a:rPr>
              <a:t>friends live in one </a:t>
            </a:r>
            <a:r>
              <a:rPr lang="en-IN" sz="2500" dirty="0" smtClean="0">
                <a:latin typeface="Nunito Sans" panose="00000500000000000000" pitchFamily="2" charset="0"/>
              </a:rPr>
              <a:t>area, all are </a:t>
            </a:r>
            <a:r>
              <a:rPr lang="en-IN" sz="2500" dirty="0">
                <a:latin typeface="Nunito Sans" panose="00000500000000000000" pitchFamily="2" charset="0"/>
              </a:rPr>
              <a:t>racers. They plan </a:t>
            </a:r>
            <a:r>
              <a:rPr lang="en-IN" sz="2500" dirty="0" smtClean="0">
                <a:latin typeface="Nunito Sans" panose="00000500000000000000" pitchFamily="2" charset="0"/>
              </a:rPr>
              <a:t>to conduct </a:t>
            </a:r>
            <a:r>
              <a:rPr lang="en-IN" sz="2500" dirty="0">
                <a:latin typeface="Nunito Sans" panose="00000500000000000000" pitchFamily="2" charset="0"/>
              </a:rPr>
              <a:t>a </a:t>
            </a:r>
            <a:r>
              <a:rPr lang="en-IN" sz="2500" dirty="0" smtClean="0">
                <a:latin typeface="Nunito Sans" panose="00000500000000000000" pitchFamily="2" charset="0"/>
              </a:rPr>
              <a:t>racing competition</a:t>
            </a:r>
            <a:r>
              <a:rPr lang="en-IN" sz="2500" dirty="0">
                <a:latin typeface="Nunito Sans" panose="00000500000000000000" pitchFamily="2" charset="0"/>
              </a:rPr>
              <a:t>. All </a:t>
            </a:r>
            <a:r>
              <a:rPr lang="en-IN" sz="2500" dirty="0" smtClean="0">
                <a:latin typeface="Nunito Sans" panose="00000500000000000000" pitchFamily="2" charset="0"/>
              </a:rPr>
              <a:t>the five racer’s were set in their position. But </a:t>
            </a:r>
            <a:r>
              <a:rPr lang="en-IN" sz="2500" dirty="0">
                <a:latin typeface="Nunito Sans" panose="00000500000000000000" pitchFamily="2" charset="0"/>
              </a:rPr>
              <a:t>the two </a:t>
            </a:r>
            <a:r>
              <a:rPr lang="en-IN" sz="2500" dirty="0" smtClean="0">
                <a:latin typeface="Nunito Sans" panose="00000500000000000000" pitchFamily="2" charset="0"/>
              </a:rPr>
              <a:t>racer’s were not on their allotted track. Please correct their position.</a:t>
            </a:r>
            <a:endParaRPr lang="en-US" sz="2500" dirty="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12" name="TextBox 11">
            <a:extLst>
              <a:ext uri="{FF2B5EF4-FFF2-40B4-BE49-F238E27FC236}">
                <a16:creationId xmlns="" xmlns:a16="http://schemas.microsoft.com/office/drawing/2014/main" id="{7BA56857-6EED-4C75-B709-B35ECE345522}"/>
              </a:ext>
            </a:extLst>
          </p:cNvPr>
          <p:cNvSpPr txBox="1"/>
          <p:nvPr/>
        </p:nvSpPr>
        <p:spPr>
          <a:xfrm>
            <a:off x="598714" y="3947813"/>
            <a:ext cx="5040086" cy="2400657"/>
          </a:xfrm>
          <a:prstGeom prst="rect">
            <a:avLst/>
          </a:prstGeom>
          <a:noFill/>
        </p:spPr>
        <p:txBody>
          <a:bodyPr wrap="square" rtlCol="0">
            <a:spAutoFit/>
          </a:bodyPr>
          <a:lstStyle/>
          <a:p>
            <a:r>
              <a:rPr lang="en-US" sz="2500" dirty="0" smtClean="0">
                <a:latin typeface="Nunito Sans" panose="00000500000000000000" pitchFamily="2" charset="0"/>
              </a:rPr>
              <a:t>5</a:t>
            </a:r>
          </a:p>
          <a:p>
            <a:r>
              <a:rPr lang="en-US" sz="2500" dirty="0" smtClean="0">
                <a:latin typeface="Nunito Sans" panose="00000500000000000000" pitchFamily="2" charset="0"/>
              </a:rPr>
              <a:t>Ram</a:t>
            </a:r>
          </a:p>
          <a:p>
            <a:r>
              <a:rPr lang="en-US" sz="2500" dirty="0" smtClean="0">
                <a:latin typeface="Nunito Sans" panose="00000500000000000000" pitchFamily="2" charset="0"/>
              </a:rPr>
              <a:t>Raju</a:t>
            </a:r>
          </a:p>
          <a:p>
            <a:r>
              <a:rPr lang="en-US" sz="2500" dirty="0" smtClean="0">
                <a:latin typeface="Nunito Sans" panose="00000500000000000000" pitchFamily="2" charset="0"/>
              </a:rPr>
              <a:t>Vijay</a:t>
            </a:r>
          </a:p>
          <a:p>
            <a:r>
              <a:rPr lang="en-US" sz="2500" dirty="0" smtClean="0">
                <a:latin typeface="Nunito Sans" panose="00000500000000000000" pitchFamily="2" charset="0"/>
              </a:rPr>
              <a:t>Vinay</a:t>
            </a:r>
          </a:p>
          <a:p>
            <a:r>
              <a:rPr lang="en-US" sz="2500" dirty="0" smtClean="0">
                <a:latin typeface="Nunito Sans" panose="00000500000000000000" pitchFamily="2" charset="0"/>
              </a:rPr>
              <a:t>Siva</a:t>
            </a:r>
          </a:p>
        </p:txBody>
      </p:sp>
    </p:spTree>
    <p:extLst>
      <p:ext uri="{BB962C8B-B14F-4D97-AF65-F5344CB8AC3E}">
        <p14:creationId xmlns="" xmlns:p14="http://schemas.microsoft.com/office/powerpoint/2010/main" val="20261269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a:t>
            </a:r>
            <a:r>
              <a:rPr lang="en-US" sz="2000" b="1" dirty="0">
                <a:solidFill>
                  <a:srgbClr val="F05136"/>
                </a:solidFill>
                <a:latin typeface="Courier New" panose="02070309020205020404" pitchFamily="49" charset="0"/>
                <a:cs typeface="Courier New" panose="02070309020205020404" pitchFamily="49" charset="0"/>
              </a:rPr>
              <a:t>the Output</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java.util.ArrayList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java.util.Scanner</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java.util.Collections</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a:t>
            </a:r>
            <a:r>
              <a:rPr lang="en-US" sz="2000" b="1" dirty="0">
                <a:solidFill>
                  <a:schemeClr val="bg1"/>
                </a:solidFill>
                <a:latin typeface="Courier New" panose="02070309020205020404" pitchFamily="49" charset="0"/>
                <a:cs typeface="Courier New" panose="02070309020205020404" pitchFamily="49" charset="0"/>
              </a:rPr>
              <a:t>class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void main(String a[])</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Scanner a1= new Scanner(System.in);</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add = a1.nextInt();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ArrayList</a:t>
            </a:r>
            <a:r>
              <a:rPr lang="en-US" sz="2000" b="1" dirty="0">
                <a:solidFill>
                  <a:schemeClr val="bg1"/>
                </a:solidFill>
                <a:latin typeface="Courier New" panose="02070309020205020404" pitchFamily="49" charset="0"/>
                <a:cs typeface="Courier New" panose="02070309020205020404" pitchFamily="49" charset="0"/>
              </a:rPr>
              <a:t>&lt;String&gt; list = new </a:t>
            </a:r>
            <a:r>
              <a:rPr lang="en-US" sz="2000" b="1" dirty="0" err="1">
                <a:solidFill>
                  <a:schemeClr val="bg1"/>
                </a:solidFill>
                <a:latin typeface="Courier New" panose="02070309020205020404" pitchFamily="49" charset="0"/>
                <a:cs typeface="Courier New" panose="02070309020205020404" pitchFamily="49" charset="0"/>
              </a:rPr>
              <a:t>ArrayList</a:t>
            </a:r>
            <a:r>
              <a:rPr lang="en-US" sz="2000" b="1" dirty="0">
                <a:solidFill>
                  <a:schemeClr val="bg1"/>
                </a:solidFill>
                <a:latin typeface="Courier New" panose="02070309020205020404" pitchFamily="49" charset="0"/>
                <a:cs typeface="Courier New" panose="02070309020205020404" pitchFamily="49" charset="0"/>
              </a:rPr>
              <a:t>&lt;String&gt;(add);</a:t>
            </a:r>
          </a:p>
          <a:p>
            <a:r>
              <a:rPr lang="en-US" sz="2000" b="1" dirty="0">
                <a:solidFill>
                  <a:schemeClr val="bg1"/>
                </a:solidFill>
                <a:latin typeface="Courier New" panose="02070309020205020404" pitchFamily="49" charset="0"/>
                <a:cs typeface="Courier New" panose="02070309020205020404" pitchFamily="49" charset="0"/>
              </a:rPr>
              <a:t>        for(</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i=0;i&lt;</a:t>
            </a:r>
            <a:r>
              <a:rPr lang="en-US" sz="2000" b="1" dirty="0" err="1">
                <a:solidFill>
                  <a:schemeClr val="bg1"/>
                </a:solidFill>
                <a:latin typeface="Courier New" panose="02070309020205020404" pitchFamily="49" charset="0"/>
                <a:cs typeface="Courier New" panose="02070309020205020404" pitchFamily="49" charset="0"/>
              </a:rPr>
              <a:t>add;i</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list.add</a:t>
            </a:r>
            <a:r>
              <a:rPr lang="en-US" sz="2000" b="1" dirty="0">
                <a:solidFill>
                  <a:schemeClr val="bg1"/>
                </a:solidFill>
                <a:latin typeface="Courier New" panose="02070309020205020404" pitchFamily="49" charset="0"/>
                <a:cs typeface="Courier New" panose="02070309020205020404" pitchFamily="49" charset="0"/>
              </a:rPr>
              <a:t>(a1.next());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rgbClr val="F05136"/>
                </a:solidFill>
                <a:latin typeface="Courier New" panose="02070309020205020404" pitchFamily="49" charset="0"/>
                <a:cs typeface="Courier New" panose="02070309020205020404" pitchFamily="49" charset="0"/>
              </a:rPr>
              <a:t>Collections.swap</a:t>
            </a:r>
            <a:r>
              <a:rPr lang="en-US" sz="2000" b="1" dirty="0">
                <a:solidFill>
                  <a:schemeClr val="bg1"/>
                </a:solidFill>
                <a:latin typeface="Courier New" panose="02070309020205020404" pitchFamily="49" charset="0"/>
                <a:cs typeface="Courier New" panose="02070309020205020404" pitchFamily="49" charset="0"/>
              </a:rPr>
              <a:t>(list, 1, 4);</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("Results after swap operation:");</a:t>
            </a: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2834325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for(String </a:t>
            </a:r>
            <a:r>
              <a:rPr lang="en-US" sz="2000" b="1" dirty="0" err="1">
                <a:solidFill>
                  <a:schemeClr val="bg1"/>
                </a:solidFill>
                <a:latin typeface="Courier New" panose="02070309020205020404" pitchFamily="49" charset="0"/>
                <a:cs typeface="Courier New" panose="02070309020205020404" pitchFamily="49" charset="0"/>
              </a:rPr>
              <a:t>str</a:t>
            </a:r>
            <a:r>
              <a:rPr lang="en-US" sz="2000" b="1" dirty="0">
                <a:solidFill>
                  <a:schemeClr val="bg1"/>
                </a:solidFill>
                <a:latin typeface="Courier New" panose="02070309020205020404" pitchFamily="49" charset="0"/>
                <a:cs typeface="Courier New" panose="02070309020205020404" pitchFamily="49" charset="0"/>
              </a:rPr>
              <a:t>: list)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str</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4410357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4D3C6A22-10DC-4F3C-B084-234422ABF7AC}"/>
              </a:ext>
            </a:extLst>
          </p:cNvPr>
          <p:cNvSpPr txBox="1"/>
          <p:nvPr/>
        </p:nvSpPr>
        <p:spPr>
          <a:xfrm>
            <a:off x="598714" y="34290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a:extLst>
              <a:ext uri="{FF2B5EF4-FFF2-40B4-BE49-F238E27FC236}">
                <a16:creationId xmlns="" xmlns:a16="http://schemas.microsoft.com/office/drawing/2014/main" id="{46523B0F-AEEE-4ACA-B4C4-0A56864A83DD}"/>
              </a:ext>
            </a:extLst>
          </p:cNvPr>
          <p:cNvSpPr txBox="1"/>
          <p:nvPr/>
        </p:nvSpPr>
        <p:spPr>
          <a:xfrm>
            <a:off x="6553200" y="34290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 xmlns:a16="http://schemas.microsoft.com/office/drawing/2014/main" id="{7BA56857-6EED-4C75-B709-B35ECE345522}"/>
              </a:ext>
            </a:extLst>
          </p:cNvPr>
          <p:cNvSpPr txBox="1"/>
          <p:nvPr/>
        </p:nvSpPr>
        <p:spPr>
          <a:xfrm>
            <a:off x="6553200" y="3950208"/>
            <a:ext cx="5040086" cy="2015936"/>
          </a:xfrm>
          <a:prstGeom prst="rect">
            <a:avLst/>
          </a:prstGeom>
          <a:noFill/>
        </p:spPr>
        <p:txBody>
          <a:bodyPr wrap="square" rtlCol="0">
            <a:spAutoFit/>
          </a:bodyPr>
          <a:lstStyle/>
          <a:p>
            <a:r>
              <a:rPr lang="en-US" sz="2500" dirty="0" smtClean="0">
                <a:latin typeface="Nunito Sans" panose="00000500000000000000" pitchFamily="2" charset="0"/>
              </a:rPr>
              <a:t>Pear</a:t>
            </a:r>
          </a:p>
          <a:p>
            <a:r>
              <a:rPr lang="en-US" sz="2500" dirty="0" smtClean="0">
                <a:latin typeface="Nunito Sans" panose="00000500000000000000" pitchFamily="2" charset="0"/>
              </a:rPr>
              <a:t>Mango</a:t>
            </a:r>
          </a:p>
          <a:p>
            <a:r>
              <a:rPr lang="en-US" sz="2500" dirty="0" smtClean="0">
                <a:latin typeface="Nunito Sans" panose="00000500000000000000" pitchFamily="2" charset="0"/>
              </a:rPr>
              <a:t>Banana</a:t>
            </a:r>
          </a:p>
          <a:p>
            <a:r>
              <a:rPr lang="en-US" sz="2500" dirty="0" smtClean="0">
                <a:latin typeface="Nunito Sans" panose="00000500000000000000" pitchFamily="2" charset="0"/>
              </a:rPr>
              <a:t>Apple</a:t>
            </a:r>
          </a:p>
          <a:p>
            <a:endParaRPr lang="en-US" sz="2500" dirty="0" smtClean="0">
              <a:latin typeface="Nunito Sans" panose="00000500000000000000" pitchFamily="2" charset="0"/>
            </a:endParaRPr>
          </a:p>
        </p:txBody>
      </p:sp>
      <p:sp>
        <p:nvSpPr>
          <p:cNvPr id="16" name="Rectangle 15">
            <a:extLst>
              <a:ext uri="{FF2B5EF4-FFF2-40B4-BE49-F238E27FC236}">
                <a16:creationId xmlns=""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p>
        </p:txBody>
      </p:sp>
      <p:sp>
        <p:nvSpPr>
          <p:cNvPr id="18" name="TextBox 17">
            <a:extLst>
              <a:ext uri="{FF2B5EF4-FFF2-40B4-BE49-F238E27FC236}">
                <a16:creationId xmlns="" xmlns:a16="http://schemas.microsoft.com/office/drawing/2014/main" id="{7F02049E-F6D0-4DF5-A010-80B82B89324E}"/>
              </a:ext>
            </a:extLst>
          </p:cNvPr>
          <p:cNvSpPr txBox="1"/>
          <p:nvPr/>
        </p:nvSpPr>
        <p:spPr>
          <a:xfrm>
            <a:off x="598715" y="1156906"/>
            <a:ext cx="10950806" cy="1246495"/>
          </a:xfrm>
          <a:prstGeom prst="rect">
            <a:avLst/>
          </a:prstGeom>
          <a:noFill/>
        </p:spPr>
        <p:txBody>
          <a:bodyPr wrap="square" rtlCol="0">
            <a:spAutoFit/>
          </a:bodyPr>
          <a:lstStyle/>
          <a:p>
            <a:r>
              <a:rPr lang="en-US" sz="2500" b="1" dirty="0" smtClean="0">
                <a:latin typeface="Nunito Sans" panose="00000500000000000000" pitchFamily="2" charset="0"/>
              </a:rPr>
              <a:t>Write a program for this scenario:</a:t>
            </a:r>
            <a:endParaRPr lang="en-IN" sz="2500" b="1" dirty="0" smtClean="0">
              <a:latin typeface="Nunito Sans" panose="00000500000000000000" pitchFamily="2" charset="0"/>
            </a:endParaRPr>
          </a:p>
          <a:p>
            <a:r>
              <a:rPr lang="en-IN" sz="2500" dirty="0" smtClean="0">
                <a:latin typeface="Nunito Sans" panose="00000500000000000000" pitchFamily="2" charset="0"/>
              </a:rPr>
              <a:t>A connoisseur wants to arrange the fruits in reverse order by their name. Write a program to sort the fruits in reverse order.</a:t>
            </a:r>
            <a:endParaRPr lang="en-US" sz="2500" dirty="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12" name="TextBox 11">
            <a:extLst>
              <a:ext uri="{FF2B5EF4-FFF2-40B4-BE49-F238E27FC236}">
                <a16:creationId xmlns="" xmlns:a16="http://schemas.microsoft.com/office/drawing/2014/main" id="{7BA56857-6EED-4C75-B709-B35ECE345522}"/>
              </a:ext>
            </a:extLst>
          </p:cNvPr>
          <p:cNvSpPr txBox="1"/>
          <p:nvPr/>
        </p:nvSpPr>
        <p:spPr>
          <a:xfrm>
            <a:off x="598714" y="3947813"/>
            <a:ext cx="5040086" cy="2785378"/>
          </a:xfrm>
          <a:prstGeom prst="rect">
            <a:avLst/>
          </a:prstGeom>
          <a:noFill/>
        </p:spPr>
        <p:txBody>
          <a:bodyPr wrap="square" rtlCol="0">
            <a:spAutoFit/>
          </a:bodyPr>
          <a:lstStyle/>
          <a:p>
            <a:r>
              <a:rPr lang="en-US" sz="2500" dirty="0" smtClean="0">
                <a:latin typeface="Nunito Sans" panose="00000500000000000000" pitchFamily="2" charset="0"/>
              </a:rPr>
              <a:t>4</a:t>
            </a:r>
          </a:p>
          <a:p>
            <a:r>
              <a:rPr lang="en-US" sz="2500" dirty="0" smtClean="0">
                <a:latin typeface="Nunito Sans" panose="00000500000000000000" pitchFamily="2" charset="0"/>
              </a:rPr>
              <a:t>Apple</a:t>
            </a:r>
          </a:p>
          <a:p>
            <a:r>
              <a:rPr lang="en-US" sz="2500" dirty="0" smtClean="0">
                <a:latin typeface="Nunito Sans" panose="00000500000000000000" pitchFamily="2" charset="0"/>
              </a:rPr>
              <a:t>Pear</a:t>
            </a:r>
          </a:p>
          <a:p>
            <a:r>
              <a:rPr lang="en-US" sz="2500" dirty="0" smtClean="0">
                <a:latin typeface="Nunito Sans" panose="00000500000000000000" pitchFamily="2" charset="0"/>
              </a:rPr>
              <a:t>Mango</a:t>
            </a:r>
          </a:p>
          <a:p>
            <a:r>
              <a:rPr lang="en-US" sz="2500" dirty="0" smtClean="0">
                <a:latin typeface="Nunito Sans" panose="00000500000000000000" pitchFamily="2" charset="0"/>
              </a:rPr>
              <a:t>Banana</a:t>
            </a:r>
          </a:p>
          <a:p>
            <a:endParaRPr lang="en-US" sz="2500" dirty="0" smtClean="0">
              <a:latin typeface="Nunito Sans" panose="00000500000000000000" pitchFamily="2" charset="0"/>
            </a:endParaRPr>
          </a:p>
          <a:p>
            <a:endParaRPr lang="en-US" sz="2500" dirty="0">
              <a:latin typeface="Nunito Sans" panose="00000500000000000000" pitchFamily="2" charset="0"/>
            </a:endParaRPr>
          </a:p>
        </p:txBody>
      </p:sp>
    </p:spTree>
    <p:extLst>
      <p:ext uri="{BB962C8B-B14F-4D97-AF65-F5344CB8AC3E}">
        <p14:creationId xmlns="" xmlns:p14="http://schemas.microsoft.com/office/powerpoint/2010/main" val="12184526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//Sorting </a:t>
            </a:r>
            <a:r>
              <a:rPr lang="en-US" sz="2000" b="1" dirty="0" err="1">
                <a:solidFill>
                  <a:srgbClr val="F05136"/>
                </a:solidFill>
                <a:latin typeface="Courier New" panose="02070309020205020404" pitchFamily="49" charset="0"/>
                <a:cs typeface="Courier New" panose="02070309020205020404" pitchFamily="49" charset="0"/>
              </a:rPr>
              <a:t>ArrayList</a:t>
            </a:r>
            <a:r>
              <a:rPr lang="en-US" sz="2000" b="1" dirty="0">
                <a:solidFill>
                  <a:srgbClr val="F05136"/>
                </a:solidFill>
                <a:latin typeface="Courier New" panose="02070309020205020404" pitchFamily="49" charset="0"/>
                <a:cs typeface="Courier New" panose="02070309020205020404" pitchFamily="49" charset="0"/>
              </a:rPr>
              <a:t> in Descending Order</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java.util.ArrayList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java.util.Scanner</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java.util.Collections</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public class Main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Scanner a1 = new Scanner(System.in);</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add=a1.nextInt();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ArrayList</a:t>
            </a:r>
            <a:r>
              <a:rPr lang="en-US" sz="2000" b="1" dirty="0" smtClean="0">
                <a:solidFill>
                  <a:schemeClr val="bg1"/>
                </a:solidFill>
                <a:latin typeface="Courier New" panose="02070309020205020404" pitchFamily="49" charset="0"/>
                <a:cs typeface="Courier New" panose="02070309020205020404" pitchFamily="49" charset="0"/>
              </a:rPr>
              <a:t>&lt;String</a:t>
            </a:r>
            <a:r>
              <a:rPr lang="en-US" sz="2000" b="1" dirty="0">
                <a:solidFill>
                  <a:schemeClr val="bg1"/>
                </a:solidFill>
                <a:latin typeface="Courier New" panose="02070309020205020404" pitchFamily="49" charset="0"/>
                <a:cs typeface="Courier New" panose="02070309020205020404" pitchFamily="49" charset="0"/>
              </a:rPr>
              <a:t>&gt; </a:t>
            </a:r>
            <a:r>
              <a:rPr lang="en-US" sz="2000" b="1" dirty="0" err="1">
                <a:solidFill>
                  <a:schemeClr val="bg1"/>
                </a:solidFill>
                <a:latin typeface="Courier New" panose="02070309020205020404" pitchFamily="49" charset="0"/>
                <a:cs typeface="Courier New" panose="02070309020205020404" pitchFamily="49" charset="0"/>
              </a:rPr>
              <a:t>arraylist</a:t>
            </a:r>
            <a:r>
              <a:rPr lang="en-US" sz="2000" b="1" dirty="0">
                <a:solidFill>
                  <a:schemeClr val="bg1"/>
                </a:solidFill>
                <a:latin typeface="Courier New" panose="02070309020205020404" pitchFamily="49" charset="0"/>
                <a:cs typeface="Courier New" panose="02070309020205020404" pitchFamily="49" charset="0"/>
              </a:rPr>
              <a:t> = new </a:t>
            </a:r>
            <a:r>
              <a:rPr lang="en-US" sz="2000" b="1" dirty="0" err="1">
                <a:solidFill>
                  <a:schemeClr val="bg1"/>
                </a:solidFill>
                <a:latin typeface="Courier New" panose="02070309020205020404" pitchFamily="49" charset="0"/>
                <a:cs typeface="Courier New" panose="02070309020205020404" pitchFamily="49" charset="0"/>
              </a:rPr>
              <a:t>ArrayList</a:t>
            </a:r>
            <a:r>
              <a:rPr lang="en-US" sz="2000" b="1" dirty="0">
                <a:solidFill>
                  <a:schemeClr val="bg1"/>
                </a:solidFill>
                <a:latin typeface="Courier New" panose="02070309020205020404" pitchFamily="49" charset="0"/>
                <a:cs typeface="Courier New" panose="02070309020205020404" pitchFamily="49" charset="0"/>
              </a:rPr>
              <a:t>&lt;String&gt;(add);</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for(</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i=0; i&lt; add; i++)</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arraylist.add</a:t>
            </a:r>
            <a:r>
              <a:rPr lang="en-US" sz="2000" b="1" dirty="0" smtClean="0">
                <a:solidFill>
                  <a:schemeClr val="bg1"/>
                </a:solidFill>
                <a:latin typeface="Courier New" panose="02070309020205020404" pitchFamily="49" charset="0"/>
                <a:cs typeface="Courier New" panose="02070309020205020404" pitchFamily="49" charset="0"/>
              </a:rPr>
              <a:t>(a1.next</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ArrayList</a:t>
            </a:r>
            <a:r>
              <a:rPr lang="en-US" sz="2000" b="1" dirty="0">
                <a:solidFill>
                  <a:schemeClr val="bg1"/>
                </a:solidFill>
                <a:latin typeface="Courier New" panose="02070309020205020404" pitchFamily="49" charset="0"/>
                <a:cs typeface="Courier New" panose="02070309020205020404" pitchFamily="49" charset="0"/>
              </a:rPr>
              <a:t> Before Sorting:");</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for(String </a:t>
            </a:r>
            <a:r>
              <a:rPr lang="en-US" sz="2000" b="1" dirty="0" err="1">
                <a:solidFill>
                  <a:schemeClr val="bg1"/>
                </a:solidFill>
                <a:latin typeface="Courier New" panose="02070309020205020404" pitchFamily="49" charset="0"/>
                <a:cs typeface="Courier New" panose="02070309020205020404" pitchFamily="49" charset="0"/>
              </a:rPr>
              <a:t>str</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arraylist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str</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endParaRPr lang="en-US" sz="25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2834325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smtClean="0">
                <a:solidFill>
                  <a:srgbClr val="F05136"/>
                </a:solidFill>
                <a:latin typeface="Courier New" panose="02070309020205020404" pitchFamily="49" charset="0"/>
                <a:cs typeface="Courier New" panose="02070309020205020404" pitchFamily="49" charset="0"/>
              </a:rPr>
              <a:t>Collections.sort</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arraylist</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rgbClr val="F05136"/>
                </a:solidFill>
                <a:latin typeface="Courier New" panose="02070309020205020404" pitchFamily="49" charset="0"/>
                <a:cs typeface="Courier New" panose="02070309020205020404" pitchFamily="49" charset="0"/>
              </a:rPr>
              <a:t>Collections.reverseOrder</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ArrayList</a:t>
            </a:r>
            <a:r>
              <a:rPr lang="en-US" sz="2000" b="1" dirty="0">
                <a:solidFill>
                  <a:schemeClr val="bg1"/>
                </a:solidFill>
                <a:latin typeface="Courier New" panose="02070309020205020404" pitchFamily="49" charset="0"/>
                <a:cs typeface="Courier New" panose="02070309020205020404" pitchFamily="49" charset="0"/>
              </a:rPr>
              <a:t> in descending order:");</a:t>
            </a:r>
          </a:p>
          <a:p>
            <a:r>
              <a:rPr lang="en-US" sz="2000" b="1" dirty="0">
                <a:solidFill>
                  <a:schemeClr val="bg1"/>
                </a:solidFill>
                <a:latin typeface="Courier New" panose="02070309020205020404" pitchFamily="49" charset="0"/>
                <a:cs typeface="Courier New" panose="02070309020205020404" pitchFamily="49" charset="0"/>
              </a:rPr>
              <a:t>    	for(String </a:t>
            </a:r>
            <a:r>
              <a:rPr lang="en-US" sz="2000" b="1" dirty="0" err="1">
                <a:solidFill>
                  <a:schemeClr val="bg1"/>
                </a:solidFill>
                <a:latin typeface="Courier New" panose="02070309020205020404" pitchFamily="49" charset="0"/>
                <a:cs typeface="Courier New" panose="02070309020205020404" pitchFamily="49" charset="0"/>
              </a:rPr>
              <a:t>str</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arraylist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str</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2834325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xmlns=""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ctr"/>
            <a:r>
              <a:rPr lang="en-US" sz="5400" b="1" dirty="0" err="1" smtClean="0">
                <a:solidFill>
                  <a:schemeClr val="bg1"/>
                </a:solidFill>
                <a:latin typeface="Nunito Sans" panose="00000500000000000000" pitchFamily="2" charset="0"/>
              </a:rPr>
              <a:t>LinkedList</a:t>
            </a:r>
            <a:endParaRPr sz="5400" b="1" dirty="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3199074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//Convert </a:t>
            </a:r>
            <a:r>
              <a:rPr lang="en-US" sz="2000" b="1" dirty="0">
                <a:solidFill>
                  <a:srgbClr val="F05136"/>
                </a:solidFill>
                <a:latin typeface="Courier New" panose="02070309020205020404" pitchFamily="49" charset="0"/>
                <a:cs typeface="Courier New" panose="02070309020205020404" pitchFamily="49" charset="0"/>
              </a:rPr>
              <a:t>a linked list to array </a:t>
            </a:r>
            <a:r>
              <a:rPr lang="en-US" sz="2000" b="1" dirty="0" smtClean="0">
                <a:solidFill>
                  <a:srgbClr val="F05136"/>
                </a:solidFill>
                <a:latin typeface="Courier New" panose="02070309020205020404" pitchFamily="49" charset="0"/>
                <a:cs typeface="Courier New" panose="02070309020205020404" pitchFamily="49" charset="0"/>
              </a:rPr>
              <a:t>list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java.util.ArrayList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java.util.LinkedList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java.util.Scanner;</a:t>
            </a:r>
          </a:p>
          <a:p>
            <a:r>
              <a:rPr lang="en-US" sz="2000" b="1" dirty="0" smtClean="0">
                <a:solidFill>
                  <a:schemeClr val="bg1"/>
                </a:solidFill>
                <a:latin typeface="Courier New" panose="02070309020205020404" pitchFamily="49" charset="0"/>
                <a:cs typeface="Courier New" panose="02070309020205020404" pitchFamily="49" charset="0"/>
              </a:rPr>
              <a:t>public class Main </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public </a:t>
            </a:r>
            <a:r>
              <a:rPr lang="en-US" sz="2000" b="1" dirty="0" smtClean="0">
                <a:solidFill>
                  <a:schemeClr val="bg1"/>
                </a:solidFill>
                <a:latin typeface="Courier New" panose="02070309020205020404" pitchFamily="49" charset="0"/>
                <a:cs typeface="Courier New" panose="02070309020205020404" pitchFamily="49" charset="0"/>
              </a:rPr>
              <a:t>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Scanner </a:t>
            </a:r>
            <a:r>
              <a:rPr lang="en-US" sz="2000" b="1" dirty="0" smtClean="0">
                <a:solidFill>
                  <a:schemeClr val="bg1"/>
                </a:solidFill>
                <a:latin typeface="Courier New" panose="02070309020205020404" pitchFamily="49" charset="0"/>
                <a:cs typeface="Courier New" panose="02070309020205020404" pitchFamily="49" charset="0"/>
              </a:rPr>
              <a:t>list1 = new Scanner(</a:t>
            </a:r>
            <a:r>
              <a:rPr lang="en-US" sz="2000" b="1" dirty="0" err="1" smtClean="0">
                <a:solidFill>
                  <a:schemeClr val="bg1"/>
                </a:solidFill>
                <a:latin typeface="Courier New" panose="02070309020205020404" pitchFamily="49" charset="0"/>
                <a:cs typeface="Courier New" panose="02070309020205020404" pitchFamily="49" charset="0"/>
              </a:rPr>
              <a:t>System.in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int </a:t>
            </a:r>
            <a:r>
              <a:rPr lang="en-US" sz="2000" b="1" dirty="0" smtClean="0">
                <a:solidFill>
                  <a:schemeClr val="bg1"/>
                </a:solidFill>
                <a:latin typeface="Courier New" panose="02070309020205020404" pitchFamily="49" charset="0"/>
                <a:cs typeface="Courier New" panose="02070309020205020404" pitchFamily="49" charset="0"/>
              </a:rPr>
              <a:t>add = list1.nextInt();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LinkedList</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&lt;String&gt; </a:t>
            </a:r>
            <a:r>
              <a:rPr lang="en-US" sz="2000" b="1" dirty="0" err="1" smtClean="0">
                <a:solidFill>
                  <a:schemeClr val="bg1"/>
                </a:solidFill>
                <a:latin typeface="Courier New" panose="02070309020205020404" pitchFamily="49" charset="0"/>
                <a:cs typeface="Courier New" panose="02070309020205020404" pitchFamily="49" charset="0"/>
              </a:rPr>
              <a:t>linked_list</a:t>
            </a:r>
            <a:r>
              <a:rPr lang="en-US" sz="2000" b="1" dirty="0" smtClean="0">
                <a:solidFill>
                  <a:schemeClr val="bg1"/>
                </a:solidFill>
                <a:latin typeface="Courier New" panose="02070309020205020404" pitchFamily="49" charset="0"/>
                <a:cs typeface="Courier New" panose="02070309020205020404" pitchFamily="49" charset="0"/>
              </a:rPr>
              <a:t> = new </a:t>
            </a:r>
            <a:r>
              <a:rPr lang="en-US" sz="2000" b="1" dirty="0" err="1" smtClean="0">
                <a:solidFill>
                  <a:schemeClr val="bg1"/>
                </a:solidFill>
                <a:latin typeface="Courier New" panose="02070309020205020404" pitchFamily="49" charset="0"/>
                <a:cs typeface="Courier New" panose="02070309020205020404" pitchFamily="49" charset="0"/>
              </a:rPr>
              <a:t>LinkedList</a:t>
            </a:r>
            <a:r>
              <a:rPr lang="en-US" sz="2000" b="1" dirty="0" smtClean="0">
                <a:solidFill>
                  <a:schemeClr val="bg1"/>
                </a:solidFill>
                <a:latin typeface="Courier New" panose="02070309020205020404" pitchFamily="49" charset="0"/>
                <a:cs typeface="Courier New" panose="02070309020205020404" pitchFamily="49" charset="0"/>
              </a:rPr>
              <a:t> &lt;String&gt;();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for(int </a:t>
            </a:r>
            <a:r>
              <a:rPr lang="en-US" sz="2000" b="1" dirty="0" smtClean="0">
                <a:solidFill>
                  <a:schemeClr val="bg1"/>
                </a:solidFill>
                <a:latin typeface="Courier New" panose="02070309020205020404" pitchFamily="49" charset="0"/>
                <a:cs typeface="Courier New" panose="02070309020205020404" pitchFamily="49" charset="0"/>
              </a:rPr>
              <a:t>i=0;i&lt;</a:t>
            </a:r>
            <a:r>
              <a:rPr lang="en-US" sz="2000" b="1" dirty="0" err="1" smtClean="0">
                <a:solidFill>
                  <a:schemeClr val="bg1"/>
                </a:solidFill>
                <a:latin typeface="Courier New" panose="02070309020205020404" pitchFamily="49" charset="0"/>
                <a:cs typeface="Courier New" panose="02070309020205020404" pitchFamily="49" charset="0"/>
              </a:rPr>
              <a:t>add;i</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linked_list.add(list1.next</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	</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smtClean="0">
                <a:solidFill>
                  <a:schemeClr val="bg1"/>
                </a:solidFill>
                <a:latin typeface="Courier New" panose="02070309020205020404" pitchFamily="49" charset="0"/>
                <a:cs typeface="Courier New" panose="02070309020205020404" pitchFamily="49" charset="0"/>
              </a:rPr>
              <a:t>("Original linked list: " + </a:t>
            </a:r>
            <a:r>
              <a:rPr lang="en-US" sz="2000" b="1" dirty="0" err="1" smtClean="0">
                <a:solidFill>
                  <a:schemeClr val="bg1"/>
                </a:solidFill>
                <a:latin typeface="Courier New" panose="02070309020205020404" pitchFamily="49" charset="0"/>
                <a:cs typeface="Courier New" panose="02070309020205020404" pitchFamily="49" charset="0"/>
              </a:rPr>
              <a:t>linked_list</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ArrayList&lt;String</a:t>
            </a:r>
            <a:r>
              <a:rPr lang="en-US" sz="2000" b="1" dirty="0" smtClean="0">
                <a:solidFill>
                  <a:schemeClr val="bg1"/>
                </a:solidFill>
                <a:latin typeface="Courier New" panose="02070309020205020404" pitchFamily="49" charset="0"/>
                <a:cs typeface="Courier New" panose="02070309020205020404" pitchFamily="49" charset="0"/>
              </a:rPr>
              <a:t>&gt; list = new ArrayList&lt;String&gt;(</a:t>
            </a:r>
            <a:r>
              <a:rPr lang="en-US" sz="2000" b="1" dirty="0" err="1" smtClean="0">
                <a:solidFill>
                  <a:schemeClr val="bg1"/>
                </a:solidFill>
                <a:latin typeface="Courier New" panose="02070309020205020404" pitchFamily="49" charset="0"/>
                <a:cs typeface="Courier New" panose="02070309020205020404" pitchFamily="49" charset="0"/>
              </a:rPr>
              <a:t>linked_list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for </a:t>
            </a:r>
            <a:r>
              <a:rPr lang="en-US" sz="2000" b="1" dirty="0" smtClean="0">
                <a:solidFill>
                  <a:schemeClr val="bg1"/>
                </a:solidFill>
                <a:latin typeface="Courier New" panose="02070309020205020404" pitchFamily="49" charset="0"/>
                <a:cs typeface="Courier New" panose="02070309020205020404" pitchFamily="49" charset="0"/>
              </a:rPr>
              <a:t>(String </a:t>
            </a:r>
            <a:r>
              <a:rPr lang="en-US" sz="2000" b="1" dirty="0" err="1" smtClean="0">
                <a:solidFill>
                  <a:schemeClr val="bg1"/>
                </a:solidFill>
                <a:latin typeface="Courier New" panose="02070309020205020404" pitchFamily="49" charset="0"/>
                <a:cs typeface="Courier New" panose="02070309020205020404" pitchFamily="49" charset="0"/>
              </a:rPr>
              <a:t>str</a:t>
            </a:r>
            <a:r>
              <a:rPr lang="en-US" sz="2000" b="1" dirty="0" smtClean="0">
                <a:solidFill>
                  <a:schemeClr val="bg1"/>
                </a:solidFill>
                <a:latin typeface="Courier New" panose="02070309020205020404" pitchFamily="49" charset="0"/>
                <a:cs typeface="Courier New" panose="02070309020205020404" pitchFamily="49" charset="0"/>
              </a:rPr>
              <a:t> : list)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str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    </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2834325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//Iterate </a:t>
            </a:r>
            <a:r>
              <a:rPr lang="en-US" sz="2000" b="1" dirty="0">
                <a:solidFill>
                  <a:srgbClr val="F05136"/>
                </a:solidFill>
                <a:latin typeface="Courier New" panose="02070309020205020404" pitchFamily="49" charset="0"/>
                <a:cs typeface="Courier New" panose="02070309020205020404" pitchFamily="49" charset="0"/>
              </a:rPr>
              <a:t>through all elements in a linked list starting at the specified position.</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java.util.LinkedList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java.util.Iterator</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public class Main</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LinkedList</a:t>
            </a:r>
            <a:r>
              <a:rPr lang="en-US" sz="2000" b="1" dirty="0">
                <a:solidFill>
                  <a:schemeClr val="bg1"/>
                </a:solidFill>
                <a:latin typeface="Courier New" panose="02070309020205020404" pitchFamily="49" charset="0"/>
                <a:cs typeface="Courier New" panose="02070309020205020404" pitchFamily="49" charset="0"/>
              </a:rPr>
              <a:t>&lt;String&gt; </a:t>
            </a:r>
            <a:r>
              <a:rPr lang="en-US" sz="2000" b="1" dirty="0" err="1">
                <a:solidFill>
                  <a:schemeClr val="bg1"/>
                </a:solidFill>
                <a:latin typeface="Courier New" panose="02070309020205020404" pitchFamily="49" charset="0"/>
                <a:cs typeface="Courier New" panose="02070309020205020404" pitchFamily="49" charset="0"/>
              </a:rPr>
              <a:t>l_list</a:t>
            </a:r>
            <a:r>
              <a:rPr lang="en-US" sz="2000" b="1" dirty="0">
                <a:solidFill>
                  <a:schemeClr val="bg1"/>
                </a:solidFill>
                <a:latin typeface="Courier New" panose="02070309020205020404" pitchFamily="49" charset="0"/>
                <a:cs typeface="Courier New" panose="02070309020205020404" pitchFamily="49" charset="0"/>
              </a:rPr>
              <a:t> = new </a:t>
            </a:r>
            <a:r>
              <a:rPr lang="en-US" sz="2000" b="1" dirty="0" err="1">
                <a:solidFill>
                  <a:schemeClr val="bg1"/>
                </a:solidFill>
                <a:latin typeface="Courier New" panose="02070309020205020404" pitchFamily="49" charset="0"/>
                <a:cs typeface="Courier New" panose="02070309020205020404" pitchFamily="49" charset="0"/>
              </a:rPr>
              <a:t>LinkedList</a:t>
            </a:r>
            <a:r>
              <a:rPr lang="en-US" sz="2000" b="1" dirty="0">
                <a:solidFill>
                  <a:schemeClr val="bg1"/>
                </a:solidFill>
                <a:latin typeface="Courier New" panose="02070309020205020404" pitchFamily="49" charset="0"/>
                <a:cs typeface="Courier New" panose="02070309020205020404" pitchFamily="49" charset="0"/>
              </a:rPr>
              <a:t>&lt;String&gt;();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l_list.add</a:t>
            </a:r>
            <a:r>
              <a:rPr lang="en-US" sz="2000" b="1" dirty="0">
                <a:solidFill>
                  <a:schemeClr val="bg1"/>
                </a:solidFill>
                <a:latin typeface="Courier New" panose="02070309020205020404" pitchFamily="49" charset="0"/>
                <a:cs typeface="Courier New" panose="02070309020205020404" pitchFamily="49" charset="0"/>
              </a:rPr>
              <a:t>("Red");</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l_list.add</a:t>
            </a:r>
            <a:r>
              <a:rPr lang="en-US" sz="2000" b="1" dirty="0">
                <a:solidFill>
                  <a:schemeClr val="bg1"/>
                </a:solidFill>
                <a:latin typeface="Courier New" panose="02070309020205020404" pitchFamily="49" charset="0"/>
                <a:cs typeface="Courier New" panose="02070309020205020404" pitchFamily="49" charset="0"/>
              </a:rPr>
              <a:t>("Green");</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l_list.add</a:t>
            </a:r>
            <a:r>
              <a:rPr lang="en-US" sz="2000" b="1" dirty="0">
                <a:solidFill>
                  <a:schemeClr val="bg1"/>
                </a:solidFill>
                <a:latin typeface="Courier New" panose="02070309020205020404" pitchFamily="49" charset="0"/>
                <a:cs typeface="Courier New" panose="02070309020205020404" pitchFamily="49" charset="0"/>
              </a:rPr>
              <a:t>("Black");</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l_list.add</a:t>
            </a:r>
            <a:r>
              <a:rPr lang="en-US" sz="2000" b="1" dirty="0">
                <a:solidFill>
                  <a:schemeClr val="bg1"/>
                </a:solidFill>
                <a:latin typeface="Courier New" panose="02070309020205020404" pitchFamily="49" charset="0"/>
                <a:cs typeface="Courier New" panose="02070309020205020404" pitchFamily="49" charset="0"/>
              </a:rPr>
              <a:t>("White");</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l_list.add</a:t>
            </a:r>
            <a:r>
              <a:rPr lang="en-US" sz="2000" b="1" dirty="0">
                <a:solidFill>
                  <a:schemeClr val="bg1"/>
                </a:solidFill>
                <a:latin typeface="Courier New" panose="02070309020205020404" pitchFamily="49" charset="0"/>
                <a:cs typeface="Courier New" panose="02070309020205020404" pitchFamily="49" charset="0"/>
              </a:rPr>
              <a:t>("Pink");</a:t>
            </a:r>
          </a:p>
          <a:p>
            <a:r>
              <a:rPr lang="en-US" sz="2000" b="1" dirty="0">
                <a:solidFill>
                  <a:schemeClr val="bg1"/>
                </a:solidFill>
                <a:latin typeface="Courier New" panose="02070309020205020404" pitchFamily="49" charset="0"/>
                <a:cs typeface="Courier New" panose="02070309020205020404" pitchFamily="49" charset="0"/>
              </a:rPr>
              <a:t>   	Iterator p = </a:t>
            </a:r>
            <a:r>
              <a:rPr lang="en-US" sz="2000" b="1" dirty="0" err="1">
                <a:solidFill>
                  <a:schemeClr val="bg1"/>
                </a:solidFill>
                <a:latin typeface="Courier New" panose="02070309020205020404" pitchFamily="49" charset="0"/>
                <a:cs typeface="Courier New" panose="02070309020205020404" pitchFamily="49" charset="0"/>
              </a:rPr>
              <a:t>l_list.listIterator</a:t>
            </a:r>
            <a:r>
              <a:rPr lang="en-US" sz="2000" b="1" dirty="0">
                <a:solidFill>
                  <a:schemeClr val="bg1"/>
                </a:solidFill>
                <a:latin typeface="Courier New" panose="02070309020205020404" pitchFamily="49" charset="0"/>
                <a:cs typeface="Courier New" panose="02070309020205020404" pitchFamily="49" charset="0"/>
              </a:rPr>
              <a:t>(1);</a:t>
            </a:r>
          </a:p>
          <a:p>
            <a:r>
              <a:rPr lang="en-US" sz="2000" b="1" dirty="0">
                <a:solidFill>
                  <a:schemeClr val="bg1"/>
                </a:solidFill>
                <a:latin typeface="Courier New" panose="02070309020205020404" pitchFamily="49" charset="0"/>
                <a:cs typeface="Courier New" panose="02070309020205020404" pitchFamily="49" charset="0"/>
              </a:rPr>
              <a:t>   	while (</a:t>
            </a:r>
            <a:r>
              <a:rPr lang="en-US" sz="2000" b="1" dirty="0" err="1">
                <a:solidFill>
                  <a:schemeClr val="bg1"/>
                </a:solidFill>
                <a:latin typeface="Courier New" panose="02070309020205020404" pitchFamily="49" charset="0"/>
                <a:cs typeface="Courier New" panose="02070309020205020404" pitchFamily="49" charset="0"/>
              </a:rPr>
              <a:t>p.hasNext</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p.next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6" name="Rectangle 5"/>
          <p:cNvSpPr/>
          <p:nvPr/>
        </p:nvSpPr>
        <p:spPr>
          <a:xfrm>
            <a:off x="1371600" y="4419600"/>
            <a:ext cx="5867400" cy="5334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834325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//Iterate </a:t>
            </a:r>
            <a:r>
              <a:rPr lang="en-US" sz="2000" b="1" dirty="0">
                <a:solidFill>
                  <a:srgbClr val="F05136"/>
                </a:solidFill>
                <a:latin typeface="Courier New" panose="02070309020205020404" pitchFamily="49" charset="0"/>
                <a:cs typeface="Courier New" panose="02070309020205020404" pitchFamily="49" charset="0"/>
              </a:rPr>
              <a:t>a linked list in reverse order</a:t>
            </a:r>
            <a:r>
              <a:rPr lang="en-US" sz="2000" b="1" dirty="0" smtClean="0">
                <a:solidFill>
                  <a:srgbClr val="F05136"/>
                </a:solidFill>
                <a:latin typeface="Courier New" panose="02070309020205020404" pitchFamily="49" charset="0"/>
                <a:cs typeface="Courier New" panose="02070309020205020404" pitchFamily="49" charset="0"/>
              </a:rPr>
              <a: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java.util.LinkedList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java.util.Iterator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LinkedList</a:t>
            </a:r>
            <a:r>
              <a:rPr lang="en-US" sz="2000" b="1" dirty="0" smtClean="0">
                <a:solidFill>
                  <a:schemeClr val="bg1"/>
                </a:solidFill>
                <a:latin typeface="Courier New" panose="02070309020205020404" pitchFamily="49" charset="0"/>
                <a:cs typeface="Courier New" panose="02070309020205020404" pitchFamily="49" charset="0"/>
              </a:rPr>
              <a:t>&lt;String&gt; </a:t>
            </a:r>
            <a:r>
              <a:rPr lang="en-US" sz="2000" b="1" dirty="0" err="1" smtClean="0">
                <a:solidFill>
                  <a:schemeClr val="bg1"/>
                </a:solidFill>
                <a:latin typeface="Courier New" panose="02070309020205020404" pitchFamily="49" charset="0"/>
                <a:cs typeface="Courier New" panose="02070309020205020404" pitchFamily="49" charset="0"/>
              </a:rPr>
              <a:t>l_list</a:t>
            </a:r>
            <a:r>
              <a:rPr lang="en-US" sz="2000" b="1" dirty="0" smtClean="0">
                <a:solidFill>
                  <a:schemeClr val="bg1"/>
                </a:solidFill>
                <a:latin typeface="Courier New" panose="02070309020205020404" pitchFamily="49" charset="0"/>
                <a:cs typeface="Courier New" panose="02070309020205020404" pitchFamily="49" charset="0"/>
              </a:rPr>
              <a:t> = new </a:t>
            </a:r>
            <a:r>
              <a:rPr lang="en-US" sz="2000" b="1" dirty="0" err="1" smtClean="0">
                <a:solidFill>
                  <a:schemeClr val="bg1"/>
                </a:solidFill>
                <a:latin typeface="Courier New" panose="02070309020205020404" pitchFamily="49" charset="0"/>
                <a:cs typeface="Courier New" panose="02070309020205020404" pitchFamily="49" charset="0"/>
              </a:rPr>
              <a:t>LinkedList</a:t>
            </a:r>
            <a:r>
              <a:rPr lang="en-US" sz="2000" b="1" dirty="0" smtClean="0">
                <a:solidFill>
                  <a:schemeClr val="bg1"/>
                </a:solidFill>
                <a:latin typeface="Courier New" panose="02070309020205020404" pitchFamily="49" charset="0"/>
                <a:cs typeface="Courier New" panose="02070309020205020404" pitchFamily="49" charset="0"/>
              </a:rPr>
              <a:t>&lt;String&gt;();</a:t>
            </a:r>
          </a:p>
          <a:p>
            <a:r>
              <a:rPr lang="en-US" sz="2000" b="1" dirty="0" smtClean="0">
                <a:solidFill>
                  <a:schemeClr val="bg1"/>
                </a:solidFill>
                <a:latin typeface="Courier New" panose="02070309020205020404" pitchFamily="49" charset="0"/>
                <a:cs typeface="Courier New" panose="02070309020205020404" pitchFamily="49" charset="0"/>
              </a:rPr>
              <a:t>        l_list.add("Block");</a:t>
            </a:r>
          </a:p>
          <a:p>
            <a:r>
              <a:rPr lang="en-US" sz="2000" b="1" dirty="0" smtClean="0">
                <a:solidFill>
                  <a:schemeClr val="bg1"/>
                </a:solidFill>
                <a:latin typeface="Courier New" panose="02070309020205020404" pitchFamily="49" charset="0"/>
                <a:cs typeface="Courier New" panose="02070309020205020404" pitchFamily="49" charset="0"/>
              </a:rPr>
              <a:t>        l_list.add("White");</a:t>
            </a:r>
          </a:p>
          <a:p>
            <a:r>
              <a:rPr lang="en-US" sz="2000" b="1" dirty="0" smtClean="0">
                <a:solidFill>
                  <a:schemeClr val="bg1"/>
                </a:solidFill>
                <a:latin typeface="Courier New" panose="02070309020205020404" pitchFamily="49" charset="0"/>
                <a:cs typeface="Courier New" panose="02070309020205020404" pitchFamily="49" charset="0"/>
              </a:rPr>
              <a:t>        l_list.add("Green");</a:t>
            </a:r>
          </a:p>
          <a:p>
            <a:r>
              <a:rPr lang="en-US" sz="2000" b="1" dirty="0" smtClean="0">
                <a:solidFill>
                  <a:schemeClr val="bg1"/>
                </a:solidFill>
                <a:latin typeface="Courier New" panose="02070309020205020404" pitchFamily="49" charset="0"/>
                <a:cs typeface="Courier New" panose="02070309020205020404" pitchFamily="49" charset="0"/>
              </a:rPr>
              <a:t>        l_list.add("yellow");</a:t>
            </a:r>
          </a:p>
          <a:p>
            <a:r>
              <a:rPr lang="en-US" sz="2000" b="1" dirty="0" smtClean="0">
                <a:solidFill>
                  <a:schemeClr val="bg1"/>
                </a:solidFill>
                <a:latin typeface="Courier New" panose="02070309020205020404" pitchFamily="49" charset="0"/>
                <a:cs typeface="Courier New" panose="02070309020205020404" pitchFamily="49" charset="0"/>
              </a:rPr>
              <a:t>        System.out.println("Original linked list:" + </a:t>
            </a:r>
            <a:r>
              <a:rPr lang="en-US" sz="2000" b="1" dirty="0" err="1" smtClean="0">
                <a:solidFill>
                  <a:schemeClr val="bg1"/>
                </a:solidFill>
                <a:latin typeface="Courier New" panose="02070309020205020404" pitchFamily="49" charset="0"/>
                <a:cs typeface="Courier New" panose="02070309020205020404" pitchFamily="49" charset="0"/>
              </a:rPr>
              <a:t>l_list</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Iterator it = </a:t>
            </a:r>
            <a:r>
              <a:rPr lang="en-US" sz="2000" b="1" dirty="0" err="1" smtClean="0">
                <a:solidFill>
                  <a:schemeClr val="bg1"/>
                </a:solidFill>
                <a:latin typeface="Courier New" panose="02070309020205020404" pitchFamily="49" charset="0"/>
                <a:cs typeface="Courier New" panose="02070309020205020404" pitchFamily="49" charset="0"/>
              </a:rPr>
              <a:t>l_list.descendingIterator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System.out.println("Elements in Reverse Order:");</a:t>
            </a:r>
          </a:p>
          <a:p>
            <a:r>
              <a:rPr lang="en-US" sz="2000" b="1" dirty="0" smtClean="0">
                <a:solidFill>
                  <a:schemeClr val="bg1"/>
                </a:solidFill>
                <a:latin typeface="Courier New" panose="02070309020205020404" pitchFamily="49" charset="0"/>
                <a:cs typeface="Courier New" panose="02070309020205020404" pitchFamily="49" charset="0"/>
              </a:rPr>
              <a:t>        while (</a:t>
            </a:r>
            <a:r>
              <a:rPr lang="en-US" sz="2000" b="1" dirty="0" err="1" smtClean="0">
                <a:solidFill>
                  <a:schemeClr val="bg1"/>
                </a:solidFill>
                <a:latin typeface="Courier New" panose="02070309020205020404" pitchFamily="49" charset="0"/>
                <a:cs typeface="Courier New" panose="02070309020205020404" pitchFamily="49" charset="0"/>
              </a:rPr>
              <a:t>it.hasNext</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it.next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6" name="Rectangle 5"/>
          <p:cNvSpPr/>
          <p:nvPr/>
        </p:nvSpPr>
        <p:spPr>
          <a:xfrm>
            <a:off x="1752600" y="4038600"/>
            <a:ext cx="65532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52600" y="4648200"/>
            <a:ext cx="32004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83432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a:t>
            </a:r>
            <a:r>
              <a:rPr lang="en-IN" sz="2000" b="1" dirty="0" smtClean="0">
                <a:solidFill>
                  <a:srgbClr val="F05136"/>
                </a:solidFill>
                <a:latin typeface="Courier New" panose="02070309020205020404" pitchFamily="49" charset="0"/>
                <a:cs typeface="Courier New" panose="02070309020205020404" pitchFamily="49" charset="0"/>
              </a:rPr>
              <a:t>Difference between Array </a:t>
            </a:r>
            <a:r>
              <a:rPr lang="en-IN" sz="2000" b="1" dirty="0" err="1" smtClean="0">
                <a:solidFill>
                  <a:srgbClr val="F05136"/>
                </a:solidFill>
                <a:latin typeface="Courier New" panose="02070309020205020404" pitchFamily="49" charset="0"/>
                <a:cs typeface="Courier New" panose="02070309020205020404" pitchFamily="49" charset="0"/>
              </a:rPr>
              <a:t>vs</a:t>
            </a:r>
            <a:r>
              <a:rPr lang="en-IN" sz="2000" b="1" dirty="0" smtClean="0">
                <a:solidFill>
                  <a:srgbClr val="F05136"/>
                </a:solidFill>
                <a:latin typeface="Courier New" panose="02070309020205020404" pitchFamily="49" charset="0"/>
                <a:cs typeface="Courier New" panose="02070309020205020404" pitchFamily="49" charset="0"/>
              </a:rPr>
              <a:t> Arraylist</a:t>
            </a:r>
            <a:endParaRPr lang="en-IN" sz="2000" b="1" dirty="0">
              <a:solidFill>
                <a:srgbClr val="F051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java.util.ArrayList</a:t>
            </a:r>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java.util.Arrays</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public class Main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int[] </a:t>
            </a:r>
            <a:r>
              <a:rPr lang="en-US" sz="2000" b="1" dirty="0" err="1" smtClean="0">
                <a:solidFill>
                  <a:schemeClr val="bg1"/>
                </a:solidFill>
                <a:latin typeface="Courier New" panose="02070309020205020404" pitchFamily="49" charset="0"/>
                <a:cs typeface="Courier New" panose="02070309020205020404" pitchFamily="49" charset="0"/>
              </a:rPr>
              <a:t>arr</a:t>
            </a:r>
            <a:r>
              <a:rPr lang="en-US" sz="2000" b="1" dirty="0" smtClean="0">
                <a:solidFill>
                  <a:schemeClr val="bg1"/>
                </a:solidFill>
                <a:latin typeface="Courier New" panose="02070309020205020404" pitchFamily="49" charset="0"/>
                <a:cs typeface="Courier New" panose="02070309020205020404" pitchFamily="49" charset="0"/>
              </a:rPr>
              <a:t> = new int[3];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a:t>
            </a:r>
            <a:r>
              <a:rPr lang="en-US" sz="2000" b="1" dirty="0" smtClean="0">
                <a:solidFill>
                  <a:schemeClr val="bg1"/>
                </a:solidFill>
                <a:latin typeface="Courier New" panose="02070309020205020404" pitchFamily="49" charset="0"/>
                <a:cs typeface="Courier New" panose="02070309020205020404" pitchFamily="49" charset="0"/>
              </a:rPr>
              <a:t>[0] = 10;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a:t>
            </a:r>
            <a:r>
              <a:rPr lang="en-US" sz="2000" b="1" dirty="0" smtClean="0">
                <a:solidFill>
                  <a:schemeClr val="bg1"/>
                </a:solidFill>
                <a:latin typeface="Courier New" panose="02070309020205020404" pitchFamily="49" charset="0"/>
                <a:cs typeface="Courier New" panose="02070309020205020404" pitchFamily="49" charset="0"/>
              </a:rPr>
              <a:t>[1] = 20;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a:t>
            </a:r>
            <a:r>
              <a:rPr lang="en-US" sz="2000" b="1" dirty="0" smtClean="0">
                <a:solidFill>
                  <a:schemeClr val="bg1"/>
                </a:solidFill>
                <a:latin typeface="Courier New" panose="02070309020205020404" pitchFamily="49" charset="0"/>
                <a:cs typeface="Courier New" panose="02070309020205020404" pitchFamily="49" charset="0"/>
              </a:rPr>
              <a:t>[2] = 30; </a:t>
            </a:r>
          </a:p>
          <a:p>
            <a:r>
              <a:rPr lang="en-US" sz="2000" b="1" dirty="0" smtClean="0">
                <a:solidFill>
                  <a:schemeClr val="bg1"/>
                </a:solidFill>
                <a:latin typeface="Courier New" panose="02070309020205020404" pitchFamily="49" charset="0"/>
                <a:cs typeface="Courier New" panose="02070309020205020404" pitchFamily="49" charset="0"/>
              </a:rPr>
              <a:t>        ArrayList&lt;Integer&gt; </a:t>
            </a:r>
            <a:r>
              <a:rPr lang="en-US" sz="2000" b="1" dirty="0" err="1" smtClean="0">
                <a:solidFill>
                  <a:schemeClr val="bg1"/>
                </a:solidFill>
                <a:latin typeface="Courier New" panose="02070309020205020404" pitchFamily="49" charset="0"/>
                <a:cs typeface="Courier New" panose="02070309020205020404" pitchFamily="49" charset="0"/>
              </a:rPr>
              <a:t>arrList</a:t>
            </a:r>
            <a:r>
              <a:rPr lang="en-US" sz="2000" b="1" dirty="0" smtClean="0">
                <a:solidFill>
                  <a:schemeClr val="bg1"/>
                </a:solidFill>
                <a:latin typeface="Courier New" panose="02070309020205020404" pitchFamily="49" charset="0"/>
                <a:cs typeface="Courier New" panose="02070309020205020404" pitchFamily="49" charset="0"/>
              </a:rPr>
              <a:t> = new ArrayList&lt;Integer&gt;();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arrList.add</a:t>
            </a:r>
            <a:r>
              <a:rPr lang="en-US" sz="2000" b="1" dirty="0" smtClean="0">
                <a:solidFill>
                  <a:schemeClr val="bg1"/>
                </a:solidFill>
                <a:latin typeface="Courier New" panose="02070309020205020404" pitchFamily="49" charset="0"/>
                <a:cs typeface="Courier New" panose="02070309020205020404" pitchFamily="49" charset="0"/>
              </a:rPr>
              <a:t>(10);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arrList.add</a:t>
            </a:r>
            <a:r>
              <a:rPr lang="en-US" sz="2000" b="1" dirty="0" smtClean="0">
                <a:solidFill>
                  <a:schemeClr val="bg1"/>
                </a:solidFill>
                <a:latin typeface="Courier New" panose="02070309020205020404" pitchFamily="49" charset="0"/>
                <a:cs typeface="Courier New" panose="02070309020205020404" pitchFamily="49" charset="0"/>
              </a:rPr>
              <a:t>(20);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arrList.add</a:t>
            </a:r>
            <a:r>
              <a:rPr lang="en-US" sz="2000" b="1" dirty="0" smtClean="0">
                <a:solidFill>
                  <a:schemeClr val="bg1"/>
                </a:solidFill>
                <a:latin typeface="Courier New" panose="02070309020205020404" pitchFamily="49" charset="0"/>
                <a:cs typeface="Courier New" panose="02070309020205020404" pitchFamily="49" charset="0"/>
              </a:rPr>
              <a:t>(30); </a:t>
            </a:r>
          </a:p>
          <a:p>
            <a:r>
              <a:rPr lang="en-US" sz="2000" b="1" dirty="0" smtClean="0">
                <a:solidFill>
                  <a:schemeClr val="bg1"/>
                </a:solidFill>
                <a:latin typeface="Courier New" panose="02070309020205020404" pitchFamily="49" charset="0"/>
                <a:cs typeface="Courier New" panose="02070309020205020404" pitchFamily="49" charset="0"/>
              </a:rPr>
              <a:t>        System.out.println("Array" + </a:t>
            </a:r>
            <a:r>
              <a:rPr lang="en-US" sz="2000" b="1" dirty="0" err="1" smtClean="0">
                <a:solidFill>
                  <a:schemeClr val="bg1"/>
                </a:solidFill>
                <a:latin typeface="Courier New" panose="02070309020205020404" pitchFamily="49" charset="0"/>
                <a:cs typeface="Courier New" panose="02070309020205020404" pitchFamily="49" charset="0"/>
              </a:rPr>
              <a:t>Arrays.toString</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arr</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Arraylist</a:t>
            </a:r>
            <a:r>
              <a:rPr lang="en-US" sz="2000" b="1" dirty="0" smtClean="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arrList</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9930691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//Insert </a:t>
            </a:r>
            <a:r>
              <a:rPr lang="en-US" sz="2000" b="1" dirty="0">
                <a:solidFill>
                  <a:srgbClr val="F05136"/>
                </a:solidFill>
                <a:latin typeface="Courier New" panose="02070309020205020404" pitchFamily="49" charset="0"/>
                <a:cs typeface="Courier New" panose="02070309020205020404" pitchFamily="49" charset="0"/>
              </a:rPr>
              <a:t>some elements at the specified position into a linked list</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java.util.LinkedList</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public class Main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LinkedList</a:t>
            </a:r>
            <a:r>
              <a:rPr lang="en-US" sz="2000" b="1" dirty="0" smtClean="0">
                <a:solidFill>
                  <a:schemeClr val="bg1"/>
                </a:solidFill>
                <a:latin typeface="Courier New" panose="02070309020205020404" pitchFamily="49" charset="0"/>
                <a:cs typeface="Courier New" panose="02070309020205020404" pitchFamily="49" charset="0"/>
              </a:rPr>
              <a:t> &lt;String&gt; </a:t>
            </a:r>
            <a:r>
              <a:rPr lang="en-US" sz="2000" b="1" dirty="0" err="1" smtClean="0">
                <a:solidFill>
                  <a:schemeClr val="bg1"/>
                </a:solidFill>
                <a:latin typeface="Courier New" panose="02070309020205020404" pitchFamily="49" charset="0"/>
                <a:cs typeface="Courier New" panose="02070309020205020404" pitchFamily="49" charset="0"/>
              </a:rPr>
              <a:t>l_list</a:t>
            </a:r>
            <a:r>
              <a:rPr lang="en-US" sz="2000" b="1" dirty="0" smtClean="0">
                <a:solidFill>
                  <a:schemeClr val="bg1"/>
                </a:solidFill>
                <a:latin typeface="Courier New" panose="02070309020205020404" pitchFamily="49" charset="0"/>
                <a:cs typeface="Courier New" panose="02070309020205020404" pitchFamily="49" charset="0"/>
              </a:rPr>
              <a:t> = new </a:t>
            </a:r>
            <a:r>
              <a:rPr lang="en-US" sz="2000" b="1" dirty="0" err="1" smtClean="0">
                <a:solidFill>
                  <a:schemeClr val="bg1"/>
                </a:solidFill>
                <a:latin typeface="Courier New" panose="02070309020205020404" pitchFamily="49" charset="0"/>
                <a:cs typeface="Courier New" panose="02070309020205020404" pitchFamily="49" charset="0"/>
              </a:rPr>
              <a:t>LinkedList</a:t>
            </a:r>
            <a:r>
              <a:rPr lang="en-US" sz="2000" b="1" dirty="0" smtClean="0">
                <a:solidFill>
                  <a:schemeClr val="bg1"/>
                </a:solidFill>
                <a:latin typeface="Courier New" panose="02070309020205020404" pitchFamily="49" charset="0"/>
                <a:cs typeface="Courier New" panose="02070309020205020404" pitchFamily="49" charset="0"/>
              </a:rPr>
              <a:t> &lt;String&gt; ();</a:t>
            </a:r>
          </a:p>
          <a:p>
            <a:r>
              <a:rPr lang="en-US" sz="2000" b="1" dirty="0" smtClean="0">
                <a:solidFill>
                  <a:schemeClr val="bg1"/>
                </a:solidFill>
                <a:latin typeface="Courier New" panose="02070309020205020404" pitchFamily="49" charset="0"/>
                <a:cs typeface="Courier New" panose="02070309020205020404" pitchFamily="49" charset="0"/>
              </a:rPr>
              <a:t>  	    l_list.add("Apple");</a:t>
            </a:r>
          </a:p>
          <a:p>
            <a:r>
              <a:rPr lang="en-US" sz="2000" b="1" dirty="0" smtClean="0">
                <a:solidFill>
                  <a:schemeClr val="bg1"/>
                </a:solidFill>
                <a:latin typeface="Courier New" panose="02070309020205020404" pitchFamily="49" charset="0"/>
                <a:cs typeface="Courier New" panose="02070309020205020404" pitchFamily="49" charset="0"/>
              </a:rPr>
              <a:t>  	    l_list.add("</a:t>
            </a:r>
            <a:r>
              <a:rPr lang="en-US" sz="2000" b="1" dirty="0" err="1" smtClean="0">
                <a:solidFill>
                  <a:schemeClr val="bg1"/>
                </a:solidFill>
                <a:latin typeface="Courier New" panose="02070309020205020404" pitchFamily="49" charset="0"/>
                <a:cs typeface="Courier New" panose="02070309020205020404" pitchFamily="49" charset="0"/>
              </a:rPr>
              <a:t>newton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l_list.add("</a:t>
            </a:r>
            <a:r>
              <a:rPr lang="en-US" sz="2000" b="1" dirty="0" err="1" smtClean="0">
                <a:solidFill>
                  <a:schemeClr val="bg1"/>
                </a:solidFill>
                <a:latin typeface="Courier New" panose="02070309020205020404" pitchFamily="49" charset="0"/>
                <a:cs typeface="Courier New" panose="02070309020205020404" pitchFamily="49" charset="0"/>
              </a:rPr>
              <a:t>einstein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System.out.println("Original linked list:" + </a:t>
            </a:r>
            <a:r>
              <a:rPr lang="en-US" sz="2000" b="1" dirty="0" err="1" smtClean="0">
                <a:solidFill>
                  <a:schemeClr val="bg1"/>
                </a:solidFill>
                <a:latin typeface="Courier New" panose="02070309020205020404" pitchFamily="49" charset="0"/>
                <a:cs typeface="Courier New" panose="02070309020205020404" pitchFamily="49" charset="0"/>
              </a:rPr>
              <a:t>l_list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LinkedList</a:t>
            </a:r>
            <a:r>
              <a:rPr lang="en-US" sz="2000" b="1" dirty="0" smtClean="0">
                <a:solidFill>
                  <a:schemeClr val="bg1"/>
                </a:solidFill>
                <a:latin typeface="Courier New" panose="02070309020205020404" pitchFamily="49" charset="0"/>
                <a:cs typeface="Courier New" panose="02070309020205020404" pitchFamily="49" charset="0"/>
              </a:rPr>
              <a:t> &lt;String&gt; </a:t>
            </a:r>
            <a:r>
              <a:rPr lang="en-US" sz="2000" b="1" dirty="0" err="1" smtClean="0">
                <a:solidFill>
                  <a:schemeClr val="bg1"/>
                </a:solidFill>
                <a:latin typeface="Courier New" panose="02070309020205020404" pitchFamily="49" charset="0"/>
                <a:cs typeface="Courier New" panose="02070309020205020404" pitchFamily="49" charset="0"/>
              </a:rPr>
              <a:t>new_l_list</a:t>
            </a:r>
            <a:r>
              <a:rPr lang="en-US" sz="2000" b="1" dirty="0" smtClean="0">
                <a:solidFill>
                  <a:schemeClr val="bg1"/>
                </a:solidFill>
                <a:latin typeface="Courier New" panose="02070309020205020404" pitchFamily="49" charset="0"/>
                <a:cs typeface="Courier New" panose="02070309020205020404" pitchFamily="49" charset="0"/>
              </a:rPr>
              <a:t> = new </a:t>
            </a:r>
            <a:r>
              <a:rPr lang="en-US" sz="2000" b="1" dirty="0" err="1" smtClean="0">
                <a:solidFill>
                  <a:schemeClr val="bg1"/>
                </a:solidFill>
                <a:latin typeface="Courier New" panose="02070309020205020404" pitchFamily="49" charset="0"/>
                <a:cs typeface="Courier New" panose="02070309020205020404" pitchFamily="49" charset="0"/>
              </a:rPr>
              <a:t>LinkedList</a:t>
            </a:r>
            <a:r>
              <a:rPr lang="en-US" sz="2000" b="1" dirty="0" smtClean="0">
                <a:solidFill>
                  <a:schemeClr val="bg1"/>
                </a:solidFill>
                <a:latin typeface="Courier New" panose="02070309020205020404" pitchFamily="49" charset="0"/>
                <a:cs typeface="Courier New" panose="02070309020205020404" pitchFamily="49" charset="0"/>
              </a:rPr>
              <a:t> &lt;String&gt; ();</a:t>
            </a:r>
          </a:p>
          <a:p>
            <a:r>
              <a:rPr lang="en-US" sz="2000" b="1" dirty="0" smtClean="0">
                <a:solidFill>
                  <a:schemeClr val="bg1"/>
                </a:solidFill>
                <a:latin typeface="Courier New" panose="02070309020205020404" pitchFamily="49" charset="0"/>
                <a:cs typeface="Courier New" panose="02070309020205020404" pitchFamily="49" charset="0"/>
              </a:rPr>
              <a:t>  	    new_l_list.add("</a:t>
            </a:r>
            <a:r>
              <a:rPr lang="en-US" sz="2000" b="1" dirty="0" err="1" smtClean="0">
                <a:solidFill>
                  <a:schemeClr val="bg1"/>
                </a:solidFill>
                <a:latin typeface="Courier New" panose="02070309020205020404" pitchFamily="49" charset="0"/>
                <a:cs typeface="Courier New" panose="02070309020205020404" pitchFamily="49" charset="0"/>
              </a:rPr>
              <a:t>newton</a:t>
            </a:r>
            <a:r>
              <a:rPr lang="en-US" sz="2000" b="1" dirty="0" smtClean="0">
                <a:solidFill>
                  <a:schemeClr val="bg1"/>
                </a:solidFill>
                <a:latin typeface="Courier New" panose="02070309020205020404" pitchFamily="49" charset="0"/>
                <a:cs typeface="Courier New" panose="02070309020205020404" pitchFamily="49" charset="0"/>
              </a:rPr>
              <a:t> law");</a:t>
            </a:r>
          </a:p>
          <a:p>
            <a:r>
              <a:rPr lang="en-US" sz="2000" b="1" dirty="0" smtClean="0">
                <a:solidFill>
                  <a:schemeClr val="bg1"/>
                </a:solidFill>
                <a:latin typeface="Courier New" panose="02070309020205020404" pitchFamily="49" charset="0"/>
                <a:cs typeface="Courier New" panose="02070309020205020404" pitchFamily="49" charset="0"/>
              </a:rPr>
              <a:t>  	    new_l_list.add("</a:t>
            </a:r>
            <a:r>
              <a:rPr lang="en-US" sz="2000" b="1" dirty="0" err="1" smtClean="0">
                <a:solidFill>
                  <a:schemeClr val="bg1"/>
                </a:solidFill>
                <a:latin typeface="Courier New" panose="02070309020205020404" pitchFamily="49" charset="0"/>
                <a:cs typeface="Courier New" panose="02070309020205020404" pitchFamily="49" charset="0"/>
              </a:rPr>
              <a:t>einstein</a:t>
            </a:r>
            <a:r>
              <a:rPr lang="en-US" sz="2000" b="1" dirty="0" smtClean="0">
                <a:solidFill>
                  <a:schemeClr val="bg1"/>
                </a:solidFill>
                <a:latin typeface="Courier New" panose="02070309020205020404" pitchFamily="49" charset="0"/>
                <a:cs typeface="Courier New" panose="02070309020205020404" pitchFamily="49" charset="0"/>
              </a:rPr>
              <a:t> law");</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l_list.addAll</a:t>
            </a:r>
            <a:r>
              <a:rPr lang="en-US" sz="2000" b="1" dirty="0" smtClean="0">
                <a:solidFill>
                  <a:schemeClr val="bg1"/>
                </a:solidFill>
                <a:latin typeface="Courier New" panose="02070309020205020404" pitchFamily="49" charset="0"/>
                <a:cs typeface="Courier New" panose="02070309020205020404" pitchFamily="49" charset="0"/>
              </a:rPr>
              <a:t>(1, </a:t>
            </a:r>
            <a:r>
              <a:rPr lang="en-US" sz="2000" b="1" dirty="0" err="1" smtClean="0">
                <a:solidFill>
                  <a:schemeClr val="bg1"/>
                </a:solidFill>
                <a:latin typeface="Courier New" panose="02070309020205020404" pitchFamily="49" charset="0"/>
                <a:cs typeface="Courier New" panose="02070309020205020404" pitchFamily="49" charset="0"/>
              </a:rPr>
              <a:t>new_l_list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LinkedList</a:t>
            </a:r>
            <a:r>
              <a:rPr lang="en-US" sz="2000" b="1" dirty="0" smtClean="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l_list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6" name="Rectangle 5"/>
          <p:cNvSpPr/>
          <p:nvPr/>
        </p:nvSpPr>
        <p:spPr>
          <a:xfrm>
            <a:off x="2133600" y="1905000"/>
            <a:ext cx="84582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057400" y="3429000"/>
            <a:ext cx="92202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834325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//Display </a:t>
            </a:r>
            <a:r>
              <a:rPr lang="en-US" sz="2000" b="1" dirty="0">
                <a:solidFill>
                  <a:srgbClr val="F05136"/>
                </a:solidFill>
                <a:latin typeface="Courier New" panose="02070309020205020404" pitchFamily="49" charset="0"/>
                <a:cs typeface="Courier New" panose="02070309020205020404" pitchFamily="49" charset="0"/>
              </a:rPr>
              <a:t>the elements and their positions in a linked list</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java.util.LinkedList</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java.util.Iterator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LinkedList</a:t>
            </a:r>
            <a:r>
              <a:rPr lang="en-US" sz="2000" b="1" dirty="0" smtClean="0">
                <a:solidFill>
                  <a:schemeClr val="bg1"/>
                </a:solidFill>
                <a:latin typeface="Courier New" panose="02070309020205020404" pitchFamily="49" charset="0"/>
                <a:cs typeface="Courier New" panose="02070309020205020404" pitchFamily="49" charset="0"/>
              </a:rPr>
              <a:t>&lt;String&gt; </a:t>
            </a:r>
            <a:r>
              <a:rPr lang="en-US" sz="2000" b="1" dirty="0" err="1" smtClean="0">
                <a:solidFill>
                  <a:schemeClr val="bg1"/>
                </a:solidFill>
                <a:latin typeface="Courier New" panose="02070309020205020404" pitchFamily="49" charset="0"/>
                <a:cs typeface="Courier New" panose="02070309020205020404" pitchFamily="49" charset="0"/>
              </a:rPr>
              <a:t>l_list</a:t>
            </a:r>
            <a:r>
              <a:rPr lang="en-US" sz="2000" b="1" dirty="0" smtClean="0">
                <a:solidFill>
                  <a:schemeClr val="bg1"/>
                </a:solidFill>
                <a:latin typeface="Courier New" panose="02070309020205020404" pitchFamily="49" charset="0"/>
                <a:cs typeface="Courier New" panose="02070309020205020404" pitchFamily="49" charset="0"/>
              </a:rPr>
              <a:t> = new </a:t>
            </a:r>
            <a:r>
              <a:rPr lang="en-US" sz="2000" b="1" dirty="0" err="1" smtClean="0">
                <a:solidFill>
                  <a:schemeClr val="bg1"/>
                </a:solidFill>
                <a:latin typeface="Courier New" panose="02070309020205020404" pitchFamily="49" charset="0"/>
                <a:cs typeface="Courier New" panose="02070309020205020404" pitchFamily="49" charset="0"/>
              </a:rPr>
              <a:t>LinkedList</a:t>
            </a:r>
            <a:r>
              <a:rPr lang="en-US" sz="2000" b="1" dirty="0" smtClean="0">
                <a:solidFill>
                  <a:schemeClr val="bg1"/>
                </a:solidFill>
                <a:latin typeface="Courier New" panose="02070309020205020404" pitchFamily="49" charset="0"/>
                <a:cs typeface="Courier New" panose="02070309020205020404" pitchFamily="49" charset="0"/>
              </a:rPr>
              <a:t>&lt;String&gt;();</a:t>
            </a:r>
          </a:p>
          <a:p>
            <a:r>
              <a:rPr lang="en-US" sz="2000" b="1" dirty="0" smtClean="0">
                <a:solidFill>
                  <a:schemeClr val="bg1"/>
                </a:solidFill>
                <a:latin typeface="Courier New" panose="02070309020205020404" pitchFamily="49" charset="0"/>
                <a:cs typeface="Courier New" panose="02070309020205020404" pitchFamily="49" charset="0"/>
              </a:rPr>
              <a:t>        l_list.add("little");</a:t>
            </a:r>
          </a:p>
          <a:p>
            <a:r>
              <a:rPr lang="en-US" sz="2000" b="1" dirty="0" smtClean="0">
                <a:solidFill>
                  <a:schemeClr val="bg1"/>
                </a:solidFill>
                <a:latin typeface="Courier New" panose="02070309020205020404" pitchFamily="49" charset="0"/>
                <a:cs typeface="Courier New" panose="02070309020205020404" pitchFamily="49" charset="0"/>
              </a:rPr>
              <a:t>        l_list.add("large");</a:t>
            </a:r>
          </a:p>
          <a:p>
            <a:r>
              <a:rPr lang="en-US" sz="2000" b="1" dirty="0" smtClean="0">
                <a:solidFill>
                  <a:schemeClr val="bg1"/>
                </a:solidFill>
                <a:latin typeface="Courier New" panose="02070309020205020404" pitchFamily="49" charset="0"/>
                <a:cs typeface="Courier New" panose="02070309020205020404" pitchFamily="49" charset="0"/>
              </a:rPr>
              <a:t>        l_list.add("Big");</a:t>
            </a:r>
          </a:p>
          <a:p>
            <a:r>
              <a:rPr lang="en-US" sz="2000" b="1" dirty="0" smtClean="0">
                <a:solidFill>
                  <a:schemeClr val="bg1"/>
                </a:solidFill>
                <a:latin typeface="Courier New" panose="02070309020205020404" pitchFamily="49" charset="0"/>
                <a:cs typeface="Courier New" panose="02070309020205020404" pitchFamily="49" charset="0"/>
              </a:rPr>
              <a:t>        l_list.add("Doll");</a:t>
            </a:r>
          </a:p>
          <a:p>
            <a:r>
              <a:rPr lang="en-US" sz="2000" b="1" dirty="0" smtClean="0">
                <a:solidFill>
                  <a:schemeClr val="bg1"/>
                </a:solidFill>
                <a:latin typeface="Courier New" panose="02070309020205020404" pitchFamily="49" charset="0"/>
                <a:cs typeface="Courier New" panose="02070309020205020404" pitchFamily="49" charset="0"/>
              </a:rPr>
              <a:t>        l_list.add("Small");</a:t>
            </a:r>
          </a:p>
          <a:p>
            <a:r>
              <a:rPr lang="en-US" sz="2000" b="1" dirty="0" smtClean="0">
                <a:solidFill>
                  <a:schemeClr val="bg1"/>
                </a:solidFill>
                <a:latin typeface="Courier New" panose="02070309020205020404" pitchFamily="49" charset="0"/>
                <a:cs typeface="Courier New" panose="02070309020205020404" pitchFamily="49" charset="0"/>
              </a:rPr>
              <a:t>        System.out.println("Original linked list:" + </a:t>
            </a:r>
            <a:r>
              <a:rPr lang="en-US" sz="2000" b="1" dirty="0" err="1" smtClean="0">
                <a:solidFill>
                  <a:schemeClr val="bg1"/>
                </a:solidFill>
                <a:latin typeface="Courier New" panose="02070309020205020404" pitchFamily="49" charset="0"/>
                <a:cs typeface="Courier New" panose="02070309020205020404" pitchFamily="49" charset="0"/>
              </a:rPr>
              <a:t>l_list</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for(int p=0; p &lt; </a:t>
            </a:r>
            <a:r>
              <a:rPr lang="en-US" sz="2000" b="1" dirty="0" err="1" smtClean="0">
                <a:solidFill>
                  <a:schemeClr val="bg1"/>
                </a:solidFill>
                <a:latin typeface="Courier New" panose="02070309020205020404" pitchFamily="49" charset="0"/>
                <a:cs typeface="Courier New" panose="02070309020205020404" pitchFamily="49" charset="0"/>
              </a:rPr>
              <a:t>l_list.size</a:t>
            </a:r>
            <a:r>
              <a:rPr lang="en-US" sz="2000" b="1" dirty="0" smtClean="0">
                <a:solidFill>
                  <a:schemeClr val="bg1"/>
                </a:solidFill>
                <a:latin typeface="Courier New" panose="02070309020205020404" pitchFamily="49" charset="0"/>
                <a:cs typeface="Courier New" panose="02070309020205020404" pitchFamily="49" charset="0"/>
              </a:rPr>
              <a:t>(); p++)</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System.out.println("Element at index "+p</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l_list.get(p));</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 </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2834325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//Find </a:t>
            </a:r>
            <a:r>
              <a:rPr lang="en-US" sz="2000" b="1" dirty="0">
                <a:solidFill>
                  <a:srgbClr val="F05136"/>
                </a:solidFill>
                <a:latin typeface="Courier New" panose="02070309020205020404" pitchFamily="49" charset="0"/>
                <a:cs typeface="Courier New" panose="02070309020205020404" pitchFamily="49" charset="0"/>
              </a:rPr>
              <a:t>the last element of a linked </a:t>
            </a:r>
            <a:r>
              <a:rPr lang="en-US" sz="2000" b="1" dirty="0" smtClean="0">
                <a:solidFill>
                  <a:srgbClr val="F05136"/>
                </a:solidFill>
                <a:latin typeface="Courier New" panose="02070309020205020404" pitchFamily="49" charset="0"/>
                <a:cs typeface="Courier New" panose="02070309020205020404" pitchFamily="49" charset="0"/>
              </a:rPr>
              <a:t>list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java.util.LinkedList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LinkedList</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&lt;String&gt; list = new </a:t>
            </a:r>
            <a:r>
              <a:rPr lang="en-US" sz="2000" b="1" dirty="0" err="1" smtClean="0">
                <a:solidFill>
                  <a:schemeClr val="bg1"/>
                </a:solidFill>
                <a:latin typeface="Courier New" panose="02070309020205020404" pitchFamily="49" charset="0"/>
                <a:cs typeface="Courier New" panose="02070309020205020404" pitchFamily="49" charset="0"/>
              </a:rPr>
              <a:t>LinkedList</a:t>
            </a:r>
            <a:r>
              <a:rPr lang="en-US" sz="2000" b="1" dirty="0" smtClean="0">
                <a:solidFill>
                  <a:schemeClr val="bg1"/>
                </a:solidFill>
                <a:latin typeface="Courier New" panose="02070309020205020404" pitchFamily="49" charset="0"/>
                <a:cs typeface="Courier New" panose="02070309020205020404" pitchFamily="49" charset="0"/>
              </a:rPr>
              <a:t> &lt;String&gt;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("Red");</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("Green");</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("Black");</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("White");</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("Pink");</a:t>
            </a:r>
          </a:p>
          <a:p>
            <a:r>
              <a:rPr lang="en-US" sz="2000" b="1" dirty="0" smtClean="0">
                <a:solidFill>
                  <a:schemeClr val="bg1"/>
                </a:solidFill>
                <a:latin typeface="Courier New" panose="02070309020205020404" pitchFamily="49" charset="0"/>
                <a:cs typeface="Courier New" panose="02070309020205020404" pitchFamily="49" charset="0"/>
              </a:rPr>
              <a:t>        System.out.println("Original linked list: " + list);    </a:t>
            </a:r>
          </a:p>
          <a:p>
            <a:r>
              <a:rPr lang="en-US" sz="2000" b="1" dirty="0" smtClean="0">
                <a:solidFill>
                  <a:schemeClr val="bg1"/>
                </a:solidFill>
                <a:latin typeface="Courier New" panose="02070309020205020404" pitchFamily="49" charset="0"/>
                <a:cs typeface="Courier New" panose="02070309020205020404" pitchFamily="49" charset="0"/>
              </a:rPr>
              <a:t>        String peek =</a:t>
            </a:r>
            <a:r>
              <a:rPr lang="en-US" sz="2000" b="1" dirty="0" err="1" smtClean="0">
                <a:solidFill>
                  <a:schemeClr val="bg1"/>
                </a:solidFill>
                <a:latin typeface="Courier New" panose="02070309020205020404" pitchFamily="49" charset="0"/>
                <a:cs typeface="Courier New" panose="02070309020205020404" pitchFamily="49" charset="0"/>
              </a:rPr>
              <a:t>list.peekLast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System.out.println("Last element in the list: " + peek);</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2834325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//Replace </a:t>
            </a:r>
            <a:r>
              <a:rPr lang="en-US" sz="2000" b="1" dirty="0">
                <a:solidFill>
                  <a:srgbClr val="F05136"/>
                </a:solidFill>
                <a:latin typeface="Courier New" panose="02070309020205020404" pitchFamily="49" charset="0"/>
                <a:cs typeface="Courier New" panose="02070309020205020404" pitchFamily="49" charset="0"/>
              </a:rPr>
              <a:t>an element in a linked list</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java.util.LinkedList</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LinkedList</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&lt;String&gt; list = new </a:t>
            </a:r>
            <a:r>
              <a:rPr lang="en-US" sz="2000" b="1" dirty="0" err="1" smtClean="0">
                <a:solidFill>
                  <a:schemeClr val="bg1"/>
                </a:solidFill>
                <a:latin typeface="Courier New" panose="02070309020205020404" pitchFamily="49" charset="0"/>
                <a:cs typeface="Courier New" panose="02070309020205020404" pitchFamily="49" charset="0"/>
              </a:rPr>
              <a:t>LinkedList</a:t>
            </a:r>
            <a:r>
              <a:rPr lang="en-US" sz="2000" b="1" dirty="0" smtClean="0">
                <a:solidFill>
                  <a:schemeClr val="bg1"/>
                </a:solidFill>
                <a:latin typeface="Courier New" panose="02070309020205020404" pitchFamily="49" charset="0"/>
                <a:cs typeface="Courier New" panose="02070309020205020404" pitchFamily="49" charset="0"/>
              </a:rPr>
              <a:t> &lt;String&gt;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("Red");</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("Green");</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("Black");</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("White");</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("Pink");</a:t>
            </a:r>
          </a:p>
          <a:p>
            <a:r>
              <a:rPr lang="en-US" sz="2000" b="1" dirty="0" smtClean="0">
                <a:solidFill>
                  <a:schemeClr val="bg1"/>
                </a:solidFill>
                <a:latin typeface="Courier New" panose="02070309020205020404" pitchFamily="49" charset="0"/>
                <a:cs typeface="Courier New" panose="02070309020205020404" pitchFamily="49" charset="0"/>
              </a:rPr>
              <a:t>        System.out.println("Original linked list: " + list);    </a:t>
            </a:r>
          </a:p>
          <a:p>
            <a:r>
              <a:rPr lang="en-US" sz="2000" b="1" dirty="0" smtClean="0">
                <a:solidFill>
                  <a:schemeClr val="bg1"/>
                </a:solidFill>
                <a:latin typeface="Courier New" panose="02070309020205020404" pitchFamily="49" charset="0"/>
                <a:cs typeface="Courier New" panose="02070309020205020404" pitchFamily="49" charset="0"/>
              </a:rPr>
              <a:t>        String peek =</a:t>
            </a:r>
            <a:r>
              <a:rPr lang="en-US" sz="2000" b="1" dirty="0" err="1" smtClean="0">
                <a:solidFill>
                  <a:schemeClr val="bg1"/>
                </a:solidFill>
                <a:latin typeface="Courier New" panose="02070309020205020404" pitchFamily="49" charset="0"/>
                <a:cs typeface="Courier New" panose="02070309020205020404" pitchFamily="49" charset="0"/>
              </a:rPr>
              <a:t>list.peekLast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System.out.println("Last element in the list: " + peek);</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2834325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//Compare </a:t>
            </a:r>
            <a:r>
              <a:rPr lang="en-US" sz="2000" b="1" dirty="0">
                <a:solidFill>
                  <a:srgbClr val="F05136"/>
                </a:solidFill>
                <a:latin typeface="Courier New" panose="02070309020205020404" pitchFamily="49" charset="0"/>
                <a:cs typeface="Courier New" panose="02070309020205020404" pitchFamily="49" charset="0"/>
              </a:rPr>
              <a:t>two linked lists</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java.util.LinkedList</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public class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LinkedList</a:t>
            </a:r>
            <a:r>
              <a:rPr lang="en-US" sz="2000" b="1" dirty="0">
                <a:solidFill>
                  <a:schemeClr val="bg1"/>
                </a:solidFill>
                <a:latin typeface="Courier New" panose="02070309020205020404" pitchFamily="49" charset="0"/>
                <a:cs typeface="Courier New" panose="02070309020205020404" pitchFamily="49" charset="0"/>
              </a:rPr>
              <a:t>&lt;String&gt; c1= new </a:t>
            </a:r>
            <a:r>
              <a:rPr lang="en-US" sz="2000" b="1" dirty="0" err="1">
                <a:solidFill>
                  <a:schemeClr val="bg1"/>
                </a:solidFill>
                <a:latin typeface="Courier New" panose="02070309020205020404" pitchFamily="49" charset="0"/>
                <a:cs typeface="Courier New" panose="02070309020205020404" pitchFamily="49" charset="0"/>
              </a:rPr>
              <a:t>LinkedList</a:t>
            </a:r>
            <a:r>
              <a:rPr lang="en-US" sz="2000" b="1" dirty="0">
                <a:solidFill>
                  <a:schemeClr val="bg1"/>
                </a:solidFill>
                <a:latin typeface="Courier New" panose="02070309020205020404" pitchFamily="49" charset="0"/>
                <a:cs typeface="Courier New" panose="02070309020205020404" pitchFamily="49" charset="0"/>
              </a:rPr>
              <a:t>&lt;String&gt;();</a:t>
            </a:r>
          </a:p>
          <a:p>
            <a:r>
              <a:rPr lang="en-US" sz="2000" b="1" dirty="0">
                <a:solidFill>
                  <a:schemeClr val="bg1"/>
                </a:solidFill>
                <a:latin typeface="Courier New" panose="02070309020205020404" pitchFamily="49" charset="0"/>
                <a:cs typeface="Courier New" panose="02070309020205020404" pitchFamily="49" charset="0"/>
              </a:rPr>
              <a:t>         c1.add("Red");</a:t>
            </a:r>
          </a:p>
          <a:p>
            <a:r>
              <a:rPr lang="en-US" sz="2000" b="1" dirty="0">
                <a:solidFill>
                  <a:schemeClr val="bg1"/>
                </a:solidFill>
                <a:latin typeface="Courier New" panose="02070309020205020404" pitchFamily="49" charset="0"/>
                <a:cs typeface="Courier New" panose="02070309020205020404" pitchFamily="49" charset="0"/>
              </a:rPr>
              <a:t>         c1.add("Green");</a:t>
            </a:r>
          </a:p>
          <a:p>
            <a:r>
              <a:rPr lang="en-US" sz="2000" b="1" dirty="0">
                <a:solidFill>
                  <a:schemeClr val="bg1"/>
                </a:solidFill>
                <a:latin typeface="Courier New" panose="02070309020205020404" pitchFamily="49" charset="0"/>
                <a:cs typeface="Courier New" panose="02070309020205020404" pitchFamily="49" charset="0"/>
              </a:rPr>
              <a:t>	   c1.add("White");</a:t>
            </a:r>
          </a:p>
          <a:p>
            <a:r>
              <a:rPr lang="en-US" sz="2000" b="1" dirty="0">
                <a:solidFill>
                  <a:schemeClr val="bg1"/>
                </a:solidFill>
                <a:latin typeface="Courier New" panose="02070309020205020404" pitchFamily="49" charset="0"/>
                <a:cs typeface="Courier New" panose="02070309020205020404" pitchFamily="49" charset="0"/>
              </a:rPr>
              <a:t>         c1.add("Pink");</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LinkedList</a:t>
            </a:r>
            <a:r>
              <a:rPr lang="en-US" sz="2000" b="1" dirty="0">
                <a:solidFill>
                  <a:schemeClr val="bg1"/>
                </a:solidFill>
                <a:latin typeface="Courier New" panose="02070309020205020404" pitchFamily="49" charset="0"/>
                <a:cs typeface="Courier New" panose="02070309020205020404" pitchFamily="49" charset="0"/>
              </a:rPr>
              <a:t>&lt;String&gt; c2= new </a:t>
            </a:r>
            <a:r>
              <a:rPr lang="en-US" sz="2000" b="1" dirty="0" err="1">
                <a:solidFill>
                  <a:schemeClr val="bg1"/>
                </a:solidFill>
                <a:latin typeface="Courier New" panose="02070309020205020404" pitchFamily="49" charset="0"/>
                <a:cs typeface="Courier New" panose="02070309020205020404" pitchFamily="49" charset="0"/>
              </a:rPr>
              <a:t>LinkedList</a:t>
            </a:r>
            <a:r>
              <a:rPr lang="en-US" sz="2000" b="1" dirty="0">
                <a:solidFill>
                  <a:schemeClr val="bg1"/>
                </a:solidFill>
                <a:latin typeface="Courier New" panose="02070309020205020404" pitchFamily="49" charset="0"/>
                <a:cs typeface="Courier New" panose="02070309020205020404" pitchFamily="49" charset="0"/>
              </a:rPr>
              <a:t>&lt;String&gt;();</a:t>
            </a:r>
          </a:p>
          <a:p>
            <a:r>
              <a:rPr lang="en-US" sz="2000" b="1" dirty="0">
                <a:solidFill>
                  <a:schemeClr val="bg1"/>
                </a:solidFill>
                <a:latin typeface="Courier New" panose="02070309020205020404" pitchFamily="49" charset="0"/>
                <a:cs typeface="Courier New" panose="02070309020205020404" pitchFamily="49" charset="0"/>
              </a:rPr>
              <a:t>         c2.add("Red");</a:t>
            </a:r>
          </a:p>
          <a:p>
            <a:r>
              <a:rPr lang="en-US" sz="2000" b="1" dirty="0">
                <a:solidFill>
                  <a:schemeClr val="bg1"/>
                </a:solidFill>
                <a:latin typeface="Courier New" panose="02070309020205020404" pitchFamily="49" charset="0"/>
                <a:cs typeface="Courier New" panose="02070309020205020404" pitchFamily="49" charset="0"/>
              </a:rPr>
              <a:t>         c2.add("Green");</a:t>
            </a:r>
          </a:p>
          <a:p>
            <a:r>
              <a:rPr lang="en-US" sz="2000" b="1" dirty="0">
                <a:solidFill>
                  <a:schemeClr val="bg1"/>
                </a:solidFill>
                <a:latin typeface="Courier New" panose="02070309020205020404" pitchFamily="49" charset="0"/>
                <a:cs typeface="Courier New" panose="02070309020205020404" pitchFamily="49" charset="0"/>
              </a:rPr>
              <a:t>         c2.add("Black");</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LinkedList</a:t>
            </a:r>
            <a:r>
              <a:rPr lang="en-US" sz="2000" b="1" dirty="0">
                <a:solidFill>
                  <a:schemeClr val="bg1"/>
                </a:solidFill>
                <a:latin typeface="Courier New" panose="02070309020205020404" pitchFamily="49" charset="0"/>
                <a:cs typeface="Courier New" panose="02070309020205020404" pitchFamily="49" charset="0"/>
              </a:rPr>
              <a:t>&lt;String&gt; c3 = new </a:t>
            </a:r>
            <a:r>
              <a:rPr lang="en-US" sz="2000" b="1" dirty="0" err="1">
                <a:solidFill>
                  <a:schemeClr val="bg1"/>
                </a:solidFill>
                <a:latin typeface="Courier New" panose="02070309020205020404" pitchFamily="49" charset="0"/>
                <a:cs typeface="Courier New" panose="02070309020205020404" pitchFamily="49" charset="0"/>
              </a:rPr>
              <a:t>LinkedList</a:t>
            </a:r>
            <a:r>
              <a:rPr lang="en-US" sz="2000" b="1" dirty="0">
                <a:solidFill>
                  <a:schemeClr val="bg1"/>
                </a:solidFill>
                <a:latin typeface="Courier New" panose="02070309020205020404" pitchFamily="49" charset="0"/>
                <a:cs typeface="Courier New" panose="02070309020205020404" pitchFamily="49" charset="0"/>
              </a:rPr>
              <a:t>&lt;String&gt;();</a:t>
            </a:r>
          </a:p>
          <a:p>
            <a:r>
              <a:rPr lang="en-US" sz="2000" b="1" dirty="0">
                <a:solidFill>
                  <a:schemeClr val="bg1"/>
                </a:solidFill>
                <a:latin typeface="Courier New" panose="02070309020205020404" pitchFamily="49" charset="0"/>
                <a:cs typeface="Courier New" panose="02070309020205020404" pitchFamily="49" charset="0"/>
              </a:rPr>
              <a:t>         for (String e : c1)</a:t>
            </a:r>
          </a:p>
          <a:p>
            <a:r>
              <a:rPr lang="en-US" sz="2000" b="1" dirty="0">
                <a:solidFill>
                  <a:schemeClr val="bg1"/>
                </a:solidFill>
                <a:latin typeface="Courier New" panose="02070309020205020404" pitchFamily="49" charset="0"/>
                <a:cs typeface="Courier New" panose="02070309020205020404" pitchFamily="49" charset="0"/>
              </a:rPr>
              <a:t>         	c3.add(c2.contains(e) ? "Yes" : "No");</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(c3);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6" name="Rectangle 5"/>
          <p:cNvSpPr/>
          <p:nvPr/>
        </p:nvSpPr>
        <p:spPr>
          <a:xfrm>
            <a:off x="1828800" y="5029200"/>
            <a:ext cx="6477000" cy="5334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834325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//How to find middle element of linked list one pass</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java.util.LinkedList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LinkedList</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linkedList</a:t>
            </a:r>
            <a:r>
              <a:rPr lang="en-US" sz="2000" b="1" dirty="0" smtClean="0">
                <a:solidFill>
                  <a:schemeClr val="bg1"/>
                </a:solidFill>
                <a:latin typeface="Courier New" panose="02070309020205020404" pitchFamily="49" charset="0"/>
                <a:cs typeface="Courier New" panose="02070309020205020404" pitchFamily="49" charset="0"/>
              </a:rPr>
              <a:t> = new </a:t>
            </a:r>
            <a:r>
              <a:rPr lang="en-US" sz="2000" b="1" dirty="0" err="1" smtClean="0">
                <a:solidFill>
                  <a:schemeClr val="bg1"/>
                </a:solidFill>
                <a:latin typeface="Courier New" panose="02070309020205020404" pitchFamily="49" charset="0"/>
                <a:cs typeface="Courier New" panose="02070309020205020404" pitchFamily="49" charset="0"/>
              </a:rPr>
              <a:t>LinkedList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LinkedList.Node</a:t>
            </a:r>
            <a:r>
              <a:rPr lang="en-US" sz="2000" b="1" dirty="0" smtClean="0">
                <a:solidFill>
                  <a:schemeClr val="bg1"/>
                </a:solidFill>
                <a:latin typeface="Courier New" panose="02070309020205020404" pitchFamily="49" charset="0"/>
                <a:cs typeface="Courier New" panose="02070309020205020404" pitchFamily="49" charset="0"/>
              </a:rPr>
              <a:t> head = </a:t>
            </a:r>
            <a:r>
              <a:rPr lang="en-US" sz="2000" b="1" dirty="0" err="1" smtClean="0">
                <a:solidFill>
                  <a:schemeClr val="bg1"/>
                </a:solidFill>
                <a:latin typeface="Courier New" panose="02070309020205020404" pitchFamily="49" charset="0"/>
                <a:cs typeface="Courier New" panose="02070309020205020404" pitchFamily="49" charset="0"/>
              </a:rPr>
              <a:t>linkedList.head</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linkedList.add</a:t>
            </a:r>
            <a:r>
              <a:rPr lang="en-US" sz="2000" b="1" dirty="0" smtClean="0">
                <a:solidFill>
                  <a:schemeClr val="bg1"/>
                </a:solidFill>
                <a:latin typeface="Courier New" panose="02070309020205020404" pitchFamily="49" charset="0"/>
                <a:cs typeface="Courier New" panose="02070309020205020404" pitchFamily="49" charset="0"/>
              </a:rPr>
              <a:t>( new </a:t>
            </a:r>
            <a:r>
              <a:rPr lang="en-US" sz="2000" b="1" dirty="0" err="1" smtClean="0">
                <a:solidFill>
                  <a:schemeClr val="bg1"/>
                </a:solidFill>
                <a:latin typeface="Courier New" panose="02070309020205020404" pitchFamily="49" charset="0"/>
                <a:cs typeface="Courier New" panose="02070309020205020404" pitchFamily="49" charset="0"/>
              </a:rPr>
              <a:t>LinkedList.Node</a:t>
            </a:r>
            <a:r>
              <a:rPr lang="en-US" sz="2000" b="1" dirty="0" smtClean="0">
                <a:solidFill>
                  <a:schemeClr val="bg1"/>
                </a:solidFill>
                <a:latin typeface="Courier New" panose="02070309020205020404" pitchFamily="49" charset="0"/>
                <a:cs typeface="Courier New" panose="02070309020205020404" pitchFamily="49" charset="0"/>
              </a:rPr>
              <a:t>("1"));</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linkedList.add</a:t>
            </a:r>
            <a:r>
              <a:rPr lang="en-US" sz="2000" b="1" dirty="0" smtClean="0">
                <a:solidFill>
                  <a:schemeClr val="bg1"/>
                </a:solidFill>
                <a:latin typeface="Courier New" panose="02070309020205020404" pitchFamily="49" charset="0"/>
                <a:cs typeface="Courier New" panose="02070309020205020404" pitchFamily="49" charset="0"/>
              </a:rPr>
              <a:t>( new </a:t>
            </a:r>
            <a:r>
              <a:rPr lang="en-US" sz="2000" b="1" dirty="0" err="1" smtClean="0">
                <a:solidFill>
                  <a:schemeClr val="bg1"/>
                </a:solidFill>
                <a:latin typeface="Courier New" panose="02070309020205020404" pitchFamily="49" charset="0"/>
                <a:cs typeface="Courier New" panose="02070309020205020404" pitchFamily="49" charset="0"/>
              </a:rPr>
              <a:t>LinkedList.Node</a:t>
            </a:r>
            <a:r>
              <a:rPr lang="en-US" sz="2000" b="1" dirty="0" smtClean="0">
                <a:solidFill>
                  <a:schemeClr val="bg1"/>
                </a:solidFill>
                <a:latin typeface="Courier New" panose="02070309020205020404" pitchFamily="49" charset="0"/>
                <a:cs typeface="Courier New" panose="02070309020205020404" pitchFamily="49" charset="0"/>
              </a:rPr>
              <a:t>("2"));</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linkedList.add</a:t>
            </a:r>
            <a:r>
              <a:rPr lang="en-US" sz="2000" b="1" dirty="0" smtClean="0">
                <a:solidFill>
                  <a:schemeClr val="bg1"/>
                </a:solidFill>
                <a:latin typeface="Courier New" panose="02070309020205020404" pitchFamily="49" charset="0"/>
                <a:cs typeface="Courier New" panose="02070309020205020404" pitchFamily="49" charset="0"/>
              </a:rPr>
              <a:t>( new </a:t>
            </a:r>
            <a:r>
              <a:rPr lang="en-US" sz="2000" b="1" dirty="0" err="1" smtClean="0">
                <a:solidFill>
                  <a:schemeClr val="bg1"/>
                </a:solidFill>
                <a:latin typeface="Courier New" panose="02070309020205020404" pitchFamily="49" charset="0"/>
                <a:cs typeface="Courier New" panose="02070309020205020404" pitchFamily="49" charset="0"/>
              </a:rPr>
              <a:t>LinkedList.Node</a:t>
            </a:r>
            <a:r>
              <a:rPr lang="en-US" sz="2000" b="1" dirty="0" smtClean="0">
                <a:solidFill>
                  <a:schemeClr val="bg1"/>
                </a:solidFill>
                <a:latin typeface="Courier New" panose="02070309020205020404" pitchFamily="49" charset="0"/>
                <a:cs typeface="Courier New" panose="02070309020205020404" pitchFamily="49" charset="0"/>
              </a:rPr>
              <a:t>("3"));</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linkedList.add</a:t>
            </a:r>
            <a:r>
              <a:rPr lang="en-US" sz="2000" b="1" dirty="0" smtClean="0">
                <a:solidFill>
                  <a:schemeClr val="bg1"/>
                </a:solidFill>
                <a:latin typeface="Courier New" panose="02070309020205020404" pitchFamily="49" charset="0"/>
                <a:cs typeface="Courier New" panose="02070309020205020404" pitchFamily="49" charset="0"/>
              </a:rPr>
              <a:t>( new </a:t>
            </a:r>
            <a:r>
              <a:rPr lang="en-US" sz="2000" b="1" dirty="0" err="1" smtClean="0">
                <a:solidFill>
                  <a:schemeClr val="bg1"/>
                </a:solidFill>
                <a:latin typeface="Courier New" panose="02070309020205020404" pitchFamily="49" charset="0"/>
                <a:cs typeface="Courier New" panose="02070309020205020404" pitchFamily="49" charset="0"/>
              </a:rPr>
              <a:t>LinkedList.Node</a:t>
            </a:r>
            <a:r>
              <a:rPr lang="en-US" sz="2000" b="1" dirty="0" smtClean="0">
                <a:solidFill>
                  <a:schemeClr val="bg1"/>
                </a:solidFill>
                <a:latin typeface="Courier New" panose="02070309020205020404" pitchFamily="49" charset="0"/>
                <a:cs typeface="Courier New" panose="02070309020205020404" pitchFamily="49" charset="0"/>
              </a:rPr>
              <a:t>("4"));</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LinkedList.Node</a:t>
            </a:r>
            <a:r>
              <a:rPr lang="en-US" sz="2000" b="1" dirty="0" smtClean="0">
                <a:solidFill>
                  <a:schemeClr val="bg1"/>
                </a:solidFill>
                <a:latin typeface="Courier New" panose="02070309020205020404" pitchFamily="49" charset="0"/>
                <a:cs typeface="Courier New" panose="02070309020205020404" pitchFamily="49" charset="0"/>
              </a:rPr>
              <a:t> current = head;</a:t>
            </a:r>
          </a:p>
          <a:p>
            <a:r>
              <a:rPr lang="en-US" sz="2000" b="1" dirty="0" smtClean="0">
                <a:solidFill>
                  <a:schemeClr val="bg1"/>
                </a:solidFill>
                <a:latin typeface="Courier New" panose="02070309020205020404" pitchFamily="49" charset="0"/>
                <a:cs typeface="Courier New" panose="02070309020205020404" pitchFamily="49" charset="0"/>
              </a:rPr>
              <a:t>      	int length = 0;</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LinkedList.Node</a:t>
            </a:r>
            <a:r>
              <a:rPr lang="en-US" sz="2000" b="1" dirty="0" smtClean="0">
                <a:solidFill>
                  <a:schemeClr val="bg1"/>
                </a:solidFill>
                <a:latin typeface="Courier New" panose="02070309020205020404" pitchFamily="49" charset="0"/>
                <a:cs typeface="Courier New" panose="02070309020205020404" pitchFamily="49" charset="0"/>
              </a:rPr>
              <a:t> middle = head;</a:t>
            </a:r>
          </a:p>
          <a:p>
            <a:r>
              <a:rPr lang="en-US" sz="2000" b="1" dirty="0" smtClean="0">
                <a:solidFill>
                  <a:schemeClr val="bg1"/>
                </a:solidFill>
                <a:latin typeface="Courier New" panose="02070309020205020404" pitchFamily="49" charset="0"/>
                <a:cs typeface="Courier New" panose="02070309020205020404" pitchFamily="49" charset="0"/>
              </a:rPr>
              <a:t>      	while(</a:t>
            </a:r>
            <a:r>
              <a:rPr lang="en-US" sz="2000" b="1" dirty="0" err="1" smtClean="0">
                <a:solidFill>
                  <a:schemeClr val="bg1"/>
                </a:solidFill>
                <a:latin typeface="Courier New" panose="02070309020205020404" pitchFamily="49" charset="0"/>
                <a:cs typeface="Courier New" panose="02070309020205020404" pitchFamily="49" charset="0"/>
              </a:rPr>
              <a:t>current.next</a:t>
            </a:r>
            <a:r>
              <a:rPr lang="en-US" sz="2000" b="1" dirty="0" smtClean="0">
                <a:solidFill>
                  <a:schemeClr val="bg1"/>
                </a:solidFill>
                <a:latin typeface="Courier New" panose="02070309020205020404" pitchFamily="49" charset="0"/>
                <a:cs typeface="Courier New" panose="02070309020205020404" pitchFamily="49" charset="0"/>
              </a:rPr>
              <a:t>() != null)</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length++;</a:t>
            </a:r>
          </a:p>
          <a:p>
            <a:r>
              <a:rPr lang="en-US" sz="2000" b="1" dirty="0" smtClean="0">
                <a:solidFill>
                  <a:schemeClr val="bg1"/>
                </a:solidFill>
                <a:latin typeface="Courier New" panose="02070309020205020404" pitchFamily="49" charset="0"/>
                <a:cs typeface="Courier New" panose="02070309020205020404" pitchFamily="49" charset="0"/>
              </a:rPr>
              <a:t>          		if(length%2 ==0)</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middle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middle.next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6" name="Rectangle 5"/>
          <p:cNvSpPr/>
          <p:nvPr/>
        </p:nvSpPr>
        <p:spPr>
          <a:xfrm>
            <a:off x="4191000" y="6172200"/>
            <a:ext cx="3581400" cy="4572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834325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current </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current.next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if(length%2 </a:t>
            </a:r>
            <a:r>
              <a:rPr lang="en-US" sz="2000" b="1" dirty="0">
                <a:solidFill>
                  <a:schemeClr val="bg1"/>
                </a:solidFill>
                <a:latin typeface="Courier New" panose="02070309020205020404" pitchFamily="49" charset="0"/>
                <a:cs typeface="Courier New" panose="02070309020205020404" pitchFamily="49" charset="0"/>
              </a:rPr>
              <a:t>== 1)</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middle </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middle.next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a:solidFill>
                  <a:schemeClr val="bg1"/>
                </a:solidFill>
                <a:latin typeface="Courier New" panose="02070309020205020404" pitchFamily="49" charset="0"/>
                <a:cs typeface="Courier New" panose="02070309020205020404" pitchFamily="49" charset="0"/>
              </a:rPr>
              <a:t>("length of </a:t>
            </a:r>
            <a:r>
              <a:rPr lang="en-US" sz="2000" b="1" dirty="0" err="1">
                <a:solidFill>
                  <a:schemeClr val="bg1"/>
                </a:solidFill>
                <a:latin typeface="Courier New" panose="02070309020205020404" pitchFamily="49" charset="0"/>
                <a:cs typeface="Courier New" panose="02070309020205020404" pitchFamily="49" charset="0"/>
              </a:rPr>
              <a:t>LinkedList</a:t>
            </a:r>
            <a:r>
              <a:rPr lang="en-US" sz="2000" b="1" dirty="0">
                <a:solidFill>
                  <a:schemeClr val="bg1"/>
                </a:solidFill>
                <a:latin typeface="Courier New" panose="02070309020205020404" pitchFamily="49" charset="0"/>
                <a:cs typeface="Courier New" panose="02070309020205020404" pitchFamily="49" charset="0"/>
              </a:rPr>
              <a:t>: " + length);</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a:solidFill>
                  <a:schemeClr val="bg1"/>
                </a:solidFill>
                <a:latin typeface="Courier New" panose="02070309020205020404" pitchFamily="49" charset="0"/>
                <a:cs typeface="Courier New" panose="02070309020205020404" pitchFamily="49" charset="0"/>
              </a:rPr>
              <a:t>("middle element of </a:t>
            </a:r>
            <a:r>
              <a:rPr lang="en-US" sz="2000" b="1" dirty="0" err="1">
                <a:solidFill>
                  <a:schemeClr val="bg1"/>
                </a:solidFill>
                <a:latin typeface="Courier New" panose="02070309020205020404" pitchFamily="49" charset="0"/>
                <a:cs typeface="Courier New" panose="02070309020205020404" pitchFamily="49" charset="0"/>
              </a:rPr>
              <a:t>LinkedList</a:t>
            </a:r>
            <a:r>
              <a:rPr lang="en-US" sz="2000" b="1" dirty="0">
                <a:solidFill>
                  <a:schemeClr val="bg1"/>
                </a:solidFill>
                <a:latin typeface="Courier New" panose="02070309020205020404" pitchFamily="49" charset="0"/>
                <a:cs typeface="Courier New" panose="02070309020205020404" pitchFamily="49" charset="0"/>
              </a:rPr>
              <a:t> : " + middle);</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class </a:t>
            </a:r>
            <a:r>
              <a:rPr lang="en-US" sz="2000" b="1" dirty="0" err="1">
                <a:solidFill>
                  <a:schemeClr val="bg1"/>
                </a:solidFill>
                <a:latin typeface="Courier New" panose="02070309020205020404" pitchFamily="49" charset="0"/>
                <a:cs typeface="Courier New" panose="02070309020205020404" pitchFamily="49" charset="0"/>
              </a:rPr>
              <a:t>LinkedList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private Node head;</a:t>
            </a:r>
          </a:p>
          <a:p>
            <a:r>
              <a:rPr lang="en-US" sz="2000" b="1" dirty="0">
                <a:solidFill>
                  <a:schemeClr val="bg1"/>
                </a:solidFill>
                <a:latin typeface="Courier New" panose="02070309020205020404" pitchFamily="49" charset="0"/>
                <a:cs typeface="Courier New" panose="02070309020205020404" pitchFamily="49" charset="0"/>
              </a:rPr>
              <a:t>    private Node tail</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public </a:t>
            </a:r>
            <a:r>
              <a:rPr lang="en-US" sz="2000" b="1" dirty="0" err="1">
                <a:solidFill>
                  <a:schemeClr val="bg1"/>
                </a:solidFill>
                <a:latin typeface="Courier New" panose="02070309020205020404" pitchFamily="49" charset="0"/>
                <a:cs typeface="Courier New" panose="02070309020205020404" pitchFamily="49" charset="0"/>
              </a:rPr>
              <a:t>LinkedList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this.head</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new Node("head");</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tail </a:t>
            </a:r>
            <a:r>
              <a:rPr lang="en-US" sz="2000" b="1" dirty="0" smtClean="0">
                <a:solidFill>
                  <a:schemeClr val="bg1"/>
                </a:solidFill>
                <a:latin typeface="Courier New" panose="02070309020205020404" pitchFamily="49" charset="0"/>
                <a:cs typeface="Courier New" panose="02070309020205020404" pitchFamily="49" charset="0"/>
              </a:rPr>
              <a:t>= head;</a:t>
            </a:r>
          </a:p>
          <a:p>
            <a:r>
              <a:rPr lang="en-US" sz="2000" b="1" dirty="0" smtClean="0">
                <a:solidFill>
                  <a:schemeClr val="bg1"/>
                </a:solidFill>
                <a:latin typeface="Courier New" panose="02070309020205020404" pitchFamily="49" charset="0"/>
                <a:cs typeface="Courier New" panose="02070309020205020404" pitchFamily="49" charset="0"/>
              </a:rPr>
              <a:t>    }</a:t>
            </a:r>
          </a:p>
          <a:p>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6" name="Rectangle 5"/>
          <p:cNvSpPr/>
          <p:nvPr/>
        </p:nvSpPr>
        <p:spPr>
          <a:xfrm>
            <a:off x="3276600" y="1295400"/>
            <a:ext cx="37338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76600" y="0"/>
            <a:ext cx="4191000" cy="5334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834325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public Node head()</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return </a:t>
            </a:r>
            <a:r>
              <a:rPr lang="en-US" sz="2000" b="1" dirty="0">
                <a:solidFill>
                  <a:schemeClr val="bg1"/>
                </a:solidFill>
                <a:latin typeface="Courier New" panose="02070309020205020404" pitchFamily="49" charset="0"/>
                <a:cs typeface="Courier New" panose="02070309020205020404" pitchFamily="49" charset="0"/>
              </a:rPr>
              <a:t>head;</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public </a:t>
            </a:r>
            <a:r>
              <a:rPr lang="en-US" sz="2000" b="1" dirty="0">
                <a:solidFill>
                  <a:schemeClr val="bg1"/>
                </a:solidFill>
                <a:latin typeface="Courier New" panose="02070309020205020404" pitchFamily="49" charset="0"/>
                <a:cs typeface="Courier New" panose="02070309020205020404" pitchFamily="49" charset="0"/>
              </a:rPr>
              <a:t>void add(Node node)</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tail.next</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 node;</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tail </a:t>
            </a:r>
            <a:r>
              <a:rPr lang="en-US" sz="2000" b="1" dirty="0">
                <a:solidFill>
                  <a:schemeClr val="bg1"/>
                </a:solidFill>
                <a:latin typeface="Courier New" panose="02070309020205020404" pitchFamily="49" charset="0"/>
                <a:cs typeface="Courier New" panose="02070309020205020404" pitchFamily="49" charset="0"/>
              </a:rPr>
              <a:t>= node;</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public </a:t>
            </a:r>
            <a:r>
              <a:rPr lang="en-US" sz="2000" b="1" dirty="0">
                <a:solidFill>
                  <a:schemeClr val="bg1"/>
                </a:solidFill>
                <a:latin typeface="Courier New" panose="02070309020205020404" pitchFamily="49" charset="0"/>
                <a:cs typeface="Courier New" panose="02070309020205020404" pitchFamily="49" charset="0"/>
              </a:rPr>
              <a:t>static class Node</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private </a:t>
            </a:r>
            <a:r>
              <a:rPr lang="en-US" sz="2000" b="1" dirty="0">
                <a:solidFill>
                  <a:schemeClr val="bg1"/>
                </a:solidFill>
                <a:latin typeface="Courier New" panose="02070309020205020404" pitchFamily="49" charset="0"/>
                <a:cs typeface="Courier New" panose="02070309020205020404" pitchFamily="49" charset="0"/>
              </a:rPr>
              <a:t>Node next;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private </a:t>
            </a:r>
            <a:r>
              <a:rPr lang="en-US" sz="2000" b="1" dirty="0">
                <a:solidFill>
                  <a:schemeClr val="bg1"/>
                </a:solidFill>
                <a:latin typeface="Courier New" panose="02070309020205020404" pitchFamily="49" charset="0"/>
                <a:cs typeface="Courier New" panose="02070309020205020404" pitchFamily="49" charset="0"/>
              </a:rPr>
              <a:t>String data</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public </a:t>
            </a:r>
            <a:r>
              <a:rPr lang="en-US" sz="2000" b="1" dirty="0">
                <a:solidFill>
                  <a:schemeClr val="bg1"/>
                </a:solidFill>
                <a:latin typeface="Courier New" panose="02070309020205020404" pitchFamily="49" charset="0"/>
                <a:cs typeface="Courier New" panose="02070309020205020404" pitchFamily="49" charset="0"/>
              </a:rPr>
              <a:t>Node(String data)</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this.data</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data;</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public </a:t>
            </a:r>
            <a:r>
              <a:rPr lang="en-US" sz="2000" b="1" dirty="0" smtClean="0">
                <a:solidFill>
                  <a:schemeClr val="bg1"/>
                </a:solidFill>
                <a:latin typeface="Courier New" panose="02070309020205020404" pitchFamily="49" charset="0"/>
                <a:cs typeface="Courier New" panose="02070309020205020404" pitchFamily="49" charset="0"/>
              </a:rPr>
              <a:t>String data()</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return </a:t>
            </a:r>
            <a:r>
              <a:rPr lang="en-US" sz="2000" b="1" dirty="0" smtClean="0">
                <a:solidFill>
                  <a:schemeClr val="bg1"/>
                </a:solidFill>
                <a:latin typeface="Courier New" panose="02070309020205020404" pitchFamily="49" charset="0"/>
                <a:cs typeface="Courier New" panose="02070309020205020404" pitchFamily="49" charset="0"/>
              </a:rPr>
              <a:t>data;</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smtClean="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2834325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public void </a:t>
            </a:r>
            <a:r>
              <a:rPr lang="en-US" sz="2000" b="1" dirty="0" err="1">
                <a:solidFill>
                  <a:schemeClr val="bg1"/>
                </a:solidFill>
                <a:latin typeface="Courier New" panose="02070309020205020404" pitchFamily="49" charset="0"/>
                <a:cs typeface="Courier New" panose="02070309020205020404" pitchFamily="49" charset="0"/>
              </a:rPr>
              <a:t>setData</a:t>
            </a:r>
            <a:r>
              <a:rPr lang="en-US" sz="2000" b="1" dirty="0">
                <a:solidFill>
                  <a:schemeClr val="bg1"/>
                </a:solidFill>
                <a:latin typeface="Courier New" panose="02070309020205020404" pitchFamily="49" charset="0"/>
                <a:cs typeface="Courier New" panose="02070309020205020404" pitchFamily="49" charset="0"/>
              </a:rPr>
              <a:t>(String data)</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this.data</a:t>
            </a:r>
            <a:r>
              <a:rPr lang="en-US" sz="2000" b="1" dirty="0">
                <a:solidFill>
                  <a:schemeClr val="bg1"/>
                </a:solidFill>
                <a:latin typeface="Courier New" panose="02070309020205020404" pitchFamily="49" charset="0"/>
                <a:cs typeface="Courier New" panose="02070309020205020404" pitchFamily="49" charset="0"/>
              </a:rPr>
              <a:t> = data;</a:t>
            </a:r>
          </a:p>
          <a:p>
            <a:r>
              <a:rPr lang="en-US" sz="2000" b="1" dirty="0">
                <a:solidFill>
                  <a:schemeClr val="bg1"/>
                </a:solidFill>
                <a:latin typeface="Courier New" panose="02070309020205020404" pitchFamily="49" charset="0"/>
                <a:cs typeface="Courier New" panose="02070309020205020404" pitchFamily="49" charset="0"/>
              </a:rPr>
              <a:t>        }</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public Node next()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return next;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a:t>
            </a:r>
          </a:p>
          <a:p>
            <a:r>
              <a:rPr lang="en-IN" sz="2000" b="1" dirty="0" smtClean="0">
                <a:solidFill>
                  <a:schemeClr val="bg1"/>
                </a:solidFill>
                <a:latin typeface="Courier New" panose="02070309020205020404" pitchFamily="49" charset="0"/>
                <a:cs typeface="Courier New" panose="02070309020205020404" pitchFamily="49" charset="0"/>
              </a:rPr>
              <a:t>        public </a:t>
            </a:r>
            <a:r>
              <a:rPr lang="en-IN" sz="2000" b="1" dirty="0" smtClean="0">
                <a:solidFill>
                  <a:schemeClr val="bg1"/>
                </a:solidFill>
                <a:latin typeface="Courier New" panose="02070309020205020404" pitchFamily="49" charset="0"/>
                <a:cs typeface="Courier New" panose="02070309020205020404" pitchFamily="49" charset="0"/>
              </a:rPr>
              <a:t>void </a:t>
            </a:r>
            <a:r>
              <a:rPr lang="en-IN" sz="2000" b="1" dirty="0" err="1" smtClean="0">
                <a:solidFill>
                  <a:schemeClr val="bg1"/>
                </a:solidFill>
                <a:latin typeface="Courier New" panose="02070309020205020404" pitchFamily="49" charset="0"/>
                <a:cs typeface="Courier New" panose="02070309020205020404" pitchFamily="49" charset="0"/>
              </a:rPr>
              <a:t>setNext</a:t>
            </a:r>
            <a:r>
              <a:rPr lang="en-IN" sz="2000" b="1" dirty="0" smtClean="0">
                <a:solidFill>
                  <a:schemeClr val="bg1"/>
                </a:solidFill>
                <a:latin typeface="Courier New" panose="02070309020205020404" pitchFamily="49" charset="0"/>
                <a:cs typeface="Courier New" panose="02070309020205020404" pitchFamily="49" charset="0"/>
              </a:rPr>
              <a:t>(Node next)</a:t>
            </a:r>
          </a:p>
          <a:p>
            <a:r>
              <a:rPr lang="en-IN" sz="2000" b="1" dirty="0" smtClean="0">
                <a:solidFill>
                  <a:schemeClr val="bg1"/>
                </a:solidFill>
                <a:latin typeface="Courier New" panose="02070309020205020404" pitchFamily="49" charset="0"/>
                <a:cs typeface="Courier New" panose="02070309020205020404" pitchFamily="49" charset="0"/>
              </a:rPr>
              <a:t>        {</a:t>
            </a:r>
          </a:p>
          <a:p>
            <a:r>
              <a:rPr lang="en-IN" sz="2000" b="1" dirty="0" smtClean="0">
                <a:solidFill>
                  <a:schemeClr val="bg1"/>
                </a:solidFill>
                <a:latin typeface="Courier New" panose="02070309020205020404" pitchFamily="49" charset="0"/>
                <a:cs typeface="Courier New" panose="02070309020205020404" pitchFamily="49" charset="0"/>
              </a:rPr>
              <a:t>            </a:t>
            </a:r>
            <a:r>
              <a:rPr lang="en-IN" sz="2000" b="1" dirty="0" err="1" smtClean="0">
                <a:solidFill>
                  <a:schemeClr val="bg1"/>
                </a:solidFill>
                <a:latin typeface="Courier New" panose="02070309020205020404" pitchFamily="49" charset="0"/>
                <a:cs typeface="Courier New" panose="02070309020205020404" pitchFamily="49" charset="0"/>
              </a:rPr>
              <a:t>this.next</a:t>
            </a:r>
            <a:r>
              <a:rPr lang="en-IN" sz="2000" b="1" dirty="0" smtClean="0">
                <a:solidFill>
                  <a:schemeClr val="bg1"/>
                </a:solidFill>
                <a:latin typeface="Courier New" panose="02070309020205020404" pitchFamily="49" charset="0"/>
                <a:cs typeface="Courier New" panose="02070309020205020404" pitchFamily="49" charset="0"/>
              </a:rPr>
              <a:t> = next;</a:t>
            </a:r>
          </a:p>
          <a:p>
            <a:r>
              <a:rPr lang="en-IN" sz="2000" b="1" dirty="0" smtClean="0">
                <a:solidFill>
                  <a:schemeClr val="bg1"/>
                </a:solidFill>
                <a:latin typeface="Courier New" panose="02070309020205020404" pitchFamily="49" charset="0"/>
                <a:cs typeface="Courier New" panose="02070309020205020404" pitchFamily="49" charset="0"/>
              </a:rPr>
              <a:t>        }</a:t>
            </a:r>
          </a:p>
          <a:p>
            <a:r>
              <a:rPr lang="en-IN" sz="2000" b="1" dirty="0" smtClean="0">
                <a:solidFill>
                  <a:schemeClr val="bg1"/>
                </a:solidFill>
                <a:latin typeface="Courier New" panose="02070309020205020404" pitchFamily="49" charset="0"/>
                <a:cs typeface="Courier New" panose="02070309020205020404" pitchFamily="49" charset="0"/>
              </a:rPr>
              <a:t>     </a:t>
            </a:r>
          </a:p>
          <a:p>
            <a:r>
              <a:rPr lang="en-IN" sz="2000" b="1" dirty="0" smtClean="0">
                <a:solidFill>
                  <a:schemeClr val="bg1"/>
                </a:solidFill>
                <a:latin typeface="Courier New" panose="02070309020205020404" pitchFamily="49" charset="0"/>
                <a:cs typeface="Courier New" panose="02070309020205020404" pitchFamily="49" charset="0"/>
              </a:rPr>
              <a:t>        public String </a:t>
            </a:r>
            <a:r>
              <a:rPr lang="en-IN" sz="2000" b="1" dirty="0" err="1" smtClean="0">
                <a:solidFill>
                  <a:schemeClr val="bg1"/>
                </a:solidFill>
                <a:latin typeface="Courier New" panose="02070309020205020404" pitchFamily="49" charset="0"/>
                <a:cs typeface="Courier New" panose="02070309020205020404" pitchFamily="49" charset="0"/>
              </a:rPr>
              <a:t>toString</a:t>
            </a:r>
            <a:r>
              <a:rPr lang="en-IN" sz="2000" b="1" dirty="0" smtClean="0">
                <a:solidFill>
                  <a:schemeClr val="bg1"/>
                </a:solidFill>
                <a:latin typeface="Courier New" panose="02070309020205020404" pitchFamily="49" charset="0"/>
                <a:cs typeface="Courier New" panose="02070309020205020404" pitchFamily="49" charset="0"/>
              </a:rPr>
              <a:t>()</a:t>
            </a:r>
          </a:p>
          <a:p>
            <a:r>
              <a:rPr lang="en-IN" sz="2000" b="1" dirty="0" smtClean="0">
                <a:solidFill>
                  <a:schemeClr val="bg1"/>
                </a:solidFill>
                <a:latin typeface="Courier New" panose="02070309020205020404" pitchFamily="49" charset="0"/>
                <a:cs typeface="Courier New" panose="02070309020205020404" pitchFamily="49" charset="0"/>
              </a:rPr>
              <a:t>        {</a:t>
            </a:r>
          </a:p>
          <a:p>
            <a:r>
              <a:rPr lang="en-IN" sz="2000" b="1" dirty="0" smtClean="0">
                <a:solidFill>
                  <a:schemeClr val="bg1"/>
                </a:solidFill>
                <a:latin typeface="Courier New" panose="02070309020205020404" pitchFamily="49" charset="0"/>
                <a:cs typeface="Courier New" panose="02070309020205020404" pitchFamily="49" charset="0"/>
              </a:rPr>
              <a:t>            return </a:t>
            </a:r>
            <a:r>
              <a:rPr lang="en-IN" sz="2000" b="1" dirty="0" err="1" smtClean="0">
                <a:solidFill>
                  <a:schemeClr val="bg1"/>
                </a:solidFill>
                <a:latin typeface="Courier New" panose="02070309020205020404" pitchFamily="49" charset="0"/>
                <a:cs typeface="Courier New" panose="02070309020205020404" pitchFamily="49" charset="0"/>
              </a:rPr>
              <a:t>this.data</a:t>
            </a:r>
            <a:r>
              <a:rPr lang="en-IN" sz="2000" b="1" dirty="0" smtClean="0">
                <a:solidFill>
                  <a:schemeClr val="bg1"/>
                </a:solidFill>
                <a:latin typeface="Courier New" panose="02070309020205020404" pitchFamily="49" charset="0"/>
                <a:cs typeface="Courier New" panose="02070309020205020404" pitchFamily="49" charset="0"/>
              </a:rPr>
              <a:t>;</a:t>
            </a:r>
          </a:p>
          <a:p>
            <a:r>
              <a:rPr lang="en-IN" sz="2000" b="1" dirty="0" smtClean="0">
                <a:solidFill>
                  <a:schemeClr val="bg1"/>
                </a:solidFill>
                <a:latin typeface="Courier New" panose="02070309020205020404" pitchFamily="49" charset="0"/>
                <a:cs typeface="Courier New" panose="02070309020205020404" pitchFamily="49" charset="0"/>
              </a:rPr>
              <a:t>        }</a:t>
            </a:r>
          </a:p>
          <a:p>
            <a:r>
              <a:rPr lang="en-IN" sz="2000" b="1" dirty="0" smtClean="0">
                <a:solidFill>
                  <a:schemeClr val="bg1"/>
                </a:solidFill>
                <a:latin typeface="Courier New" panose="02070309020205020404" pitchFamily="49" charset="0"/>
                <a:cs typeface="Courier New" panose="02070309020205020404" pitchFamily="49" charset="0"/>
              </a:rPr>
              <a:t>    }</a:t>
            </a:r>
          </a:p>
          <a:p>
            <a:r>
              <a:rPr lang="en-IN" sz="2000" b="1" dirty="0" smtClean="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2834325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//Remove </a:t>
            </a:r>
            <a:r>
              <a:rPr lang="en-US" sz="2000" b="1" dirty="0">
                <a:solidFill>
                  <a:srgbClr val="F05136"/>
                </a:solidFill>
                <a:latin typeface="Courier New" panose="02070309020205020404" pitchFamily="49" charset="0"/>
                <a:cs typeface="Courier New" panose="02070309020205020404" pitchFamily="49" charset="0"/>
              </a:rPr>
              <a:t>duplicates from an unsorted linked list</a:t>
            </a:r>
          </a:p>
          <a:p>
            <a:r>
              <a:rPr lang="en-US" sz="2000" b="1" dirty="0">
                <a:solidFill>
                  <a:schemeClr val="bg1"/>
                </a:solidFill>
                <a:latin typeface="Courier New" panose="02070309020205020404" pitchFamily="49" charset="0"/>
                <a:cs typeface="Courier New" panose="02070309020205020404" pitchFamily="49" charset="0"/>
              </a:rPr>
              <a:t>class </a:t>
            </a:r>
            <a:r>
              <a:rPr lang="en-US" sz="2000" b="1" dirty="0" err="1">
                <a:solidFill>
                  <a:schemeClr val="bg1"/>
                </a:solidFill>
                <a:latin typeface="Courier New" panose="02070309020205020404" pitchFamily="49" charset="0"/>
                <a:cs typeface="Courier New" panose="02070309020205020404" pitchFamily="49" charset="0"/>
              </a:rPr>
              <a:t>LinkedList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static Node head; </a:t>
            </a:r>
          </a:p>
          <a:p>
            <a:r>
              <a:rPr lang="en-US" sz="2000" b="1" dirty="0">
                <a:solidFill>
                  <a:schemeClr val="bg1"/>
                </a:solidFill>
                <a:latin typeface="Courier New" panose="02070309020205020404" pitchFamily="49" charset="0"/>
                <a:cs typeface="Courier New" panose="02070309020205020404" pitchFamily="49" charset="0"/>
              </a:rPr>
              <a:t>    static class Node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data; </a:t>
            </a:r>
          </a:p>
          <a:p>
            <a:r>
              <a:rPr lang="en-US" sz="2000" b="1" dirty="0">
                <a:solidFill>
                  <a:schemeClr val="bg1"/>
                </a:solidFill>
                <a:latin typeface="Courier New" panose="02070309020205020404" pitchFamily="49" charset="0"/>
                <a:cs typeface="Courier New" panose="02070309020205020404" pitchFamily="49" charset="0"/>
              </a:rPr>
              <a:t>        Node next; </a:t>
            </a:r>
          </a:p>
          <a:p>
            <a:r>
              <a:rPr lang="en-US" sz="2000" b="1" dirty="0">
                <a:solidFill>
                  <a:schemeClr val="bg1"/>
                </a:solidFill>
                <a:latin typeface="Courier New" panose="02070309020205020404" pitchFamily="49" charset="0"/>
                <a:cs typeface="Courier New" panose="02070309020205020404" pitchFamily="49" charset="0"/>
              </a:rPr>
              <a:t>        Node(</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d)</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data = d; </a:t>
            </a:r>
          </a:p>
          <a:p>
            <a:r>
              <a:rPr lang="en-US" sz="2000" b="1" dirty="0">
                <a:solidFill>
                  <a:schemeClr val="bg1"/>
                </a:solidFill>
                <a:latin typeface="Courier New" panose="02070309020205020404" pitchFamily="49" charset="0"/>
                <a:cs typeface="Courier New" panose="02070309020205020404" pitchFamily="49" charset="0"/>
              </a:rPr>
              <a:t>            next = null;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void </a:t>
            </a:r>
            <a:r>
              <a:rPr lang="en-US" sz="2000" b="1" dirty="0" err="1">
                <a:solidFill>
                  <a:schemeClr val="bg1"/>
                </a:solidFill>
                <a:latin typeface="Courier New" panose="02070309020205020404" pitchFamily="49" charset="0"/>
                <a:cs typeface="Courier New" panose="02070309020205020404" pitchFamily="49" charset="0"/>
              </a:rPr>
              <a:t>remove_duplicates</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Node ptr1 = null, ptr2 = null, dup = null; </a:t>
            </a:r>
          </a:p>
          <a:p>
            <a:r>
              <a:rPr lang="en-US" sz="2000" b="1" dirty="0">
                <a:solidFill>
                  <a:schemeClr val="bg1"/>
                </a:solidFill>
                <a:latin typeface="Courier New" panose="02070309020205020404" pitchFamily="49" charset="0"/>
                <a:cs typeface="Courier New" panose="02070309020205020404" pitchFamily="49" charset="0"/>
              </a:rPr>
              <a:t>        ptr1 = head; </a:t>
            </a:r>
          </a:p>
          <a:p>
            <a:r>
              <a:rPr lang="en-US" sz="2000" b="1" dirty="0">
                <a:solidFill>
                  <a:schemeClr val="bg1"/>
                </a:solidFill>
                <a:latin typeface="Courier New" panose="02070309020205020404" pitchFamily="49" charset="0"/>
                <a:cs typeface="Courier New" panose="02070309020205020404" pitchFamily="49" charset="0"/>
              </a:rPr>
              <a:t>        while (ptr1 != null &amp;&amp; ptr1.next != null)</a:t>
            </a:r>
          </a:p>
          <a:p>
            <a:r>
              <a:rPr lang="en-US" sz="2000" b="1" dirty="0">
                <a:solidFill>
                  <a:schemeClr val="bg1"/>
                </a:solidFill>
                <a:latin typeface="Courier New" panose="02070309020205020404" pitchFamily="49" charset="0"/>
                <a:cs typeface="Courier New" panose="02070309020205020404" pitchFamily="49" charset="0"/>
              </a:rPr>
              <a:t> </a:t>
            </a:r>
            <a:endParaRPr lang="en-US" sz="25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283432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a:t>
            </a:r>
            <a:r>
              <a:rPr lang="en-IN" sz="2000" b="1" dirty="0" smtClean="0">
                <a:solidFill>
                  <a:srgbClr val="F05136"/>
                </a:solidFill>
                <a:latin typeface="Courier New" panose="02070309020205020404" pitchFamily="49" charset="0"/>
                <a:cs typeface="Courier New" panose="02070309020205020404" pitchFamily="49" charset="0"/>
              </a:rPr>
              <a:t>Predict the </a:t>
            </a:r>
            <a:r>
              <a:rPr lang="en-IN"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java.util.ArrayList</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public class Main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ArrayList </a:t>
            </a:r>
            <a:r>
              <a:rPr lang="en-US" sz="2000" b="1" dirty="0" err="1" smtClean="0">
                <a:solidFill>
                  <a:schemeClr val="bg1"/>
                </a:solidFill>
                <a:latin typeface="Courier New" panose="02070309020205020404" pitchFamily="49" charset="0"/>
                <a:cs typeface="Courier New" panose="02070309020205020404" pitchFamily="49" charset="0"/>
              </a:rPr>
              <a:t>arrList</a:t>
            </a:r>
            <a:r>
              <a:rPr lang="en-US" sz="2000" b="1" dirty="0" smtClean="0">
                <a:solidFill>
                  <a:schemeClr val="bg1"/>
                </a:solidFill>
                <a:latin typeface="Courier New" panose="02070309020205020404" pitchFamily="49" charset="0"/>
                <a:cs typeface="Courier New" panose="02070309020205020404" pitchFamily="49" charset="0"/>
              </a:rPr>
              <a:t> = new ArrayList ();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arrList.add</a:t>
            </a:r>
            <a:r>
              <a:rPr lang="en-US" sz="2000" b="1" dirty="0" smtClean="0">
                <a:solidFill>
                  <a:schemeClr val="bg1"/>
                </a:solidFill>
                <a:latin typeface="Courier New" panose="02070309020205020404" pitchFamily="49" charset="0"/>
                <a:cs typeface="Courier New" panose="02070309020205020404" pitchFamily="49" charset="0"/>
              </a:rPr>
              <a:t>(1);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arrList.add</a:t>
            </a:r>
            <a:r>
              <a:rPr lang="en-US" sz="2000" b="1" dirty="0" smtClean="0">
                <a:solidFill>
                  <a:schemeClr val="bg1"/>
                </a:solidFill>
                <a:latin typeface="Courier New" panose="02070309020205020404" pitchFamily="49" charset="0"/>
                <a:cs typeface="Courier New" panose="02070309020205020404" pitchFamily="49" charset="0"/>
              </a:rPr>
              <a:t>("Java");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arrList.add</a:t>
            </a:r>
            <a:r>
              <a:rPr lang="en-US" sz="2000" b="1" dirty="0" smtClean="0">
                <a:solidFill>
                  <a:schemeClr val="bg1"/>
                </a:solidFill>
                <a:latin typeface="Courier New" panose="02070309020205020404" pitchFamily="49" charset="0"/>
                <a:cs typeface="Courier New" panose="02070309020205020404" pitchFamily="49" charset="0"/>
              </a:rPr>
              <a:t>(4.99);</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arrList</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2528397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ptr2 </a:t>
            </a:r>
            <a:r>
              <a:rPr lang="en-US" sz="2000" b="1" dirty="0">
                <a:solidFill>
                  <a:schemeClr val="bg1"/>
                </a:solidFill>
                <a:latin typeface="Courier New" panose="02070309020205020404" pitchFamily="49" charset="0"/>
                <a:cs typeface="Courier New" panose="02070309020205020404" pitchFamily="49" charset="0"/>
              </a:rPr>
              <a:t>= ptr1;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while </a:t>
            </a:r>
            <a:r>
              <a:rPr lang="en-US" sz="2000" b="1" dirty="0">
                <a:solidFill>
                  <a:schemeClr val="bg1"/>
                </a:solidFill>
                <a:latin typeface="Courier New" panose="02070309020205020404" pitchFamily="49" charset="0"/>
                <a:cs typeface="Courier New" panose="02070309020205020404" pitchFamily="49" charset="0"/>
              </a:rPr>
              <a:t>(ptr2.next != null)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if </a:t>
            </a:r>
            <a:r>
              <a:rPr lang="en-US" sz="2000" b="1" dirty="0">
                <a:solidFill>
                  <a:schemeClr val="bg1"/>
                </a:solidFill>
                <a:latin typeface="Courier New" panose="02070309020205020404" pitchFamily="49" charset="0"/>
                <a:cs typeface="Courier New" panose="02070309020205020404" pitchFamily="49" charset="0"/>
              </a:rPr>
              <a:t>(ptr1.data == ptr2.next.data)</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dup </a:t>
            </a:r>
            <a:r>
              <a:rPr lang="en-US" sz="2000" b="1" dirty="0">
                <a:solidFill>
                  <a:schemeClr val="bg1"/>
                </a:solidFill>
                <a:latin typeface="Courier New" panose="02070309020205020404" pitchFamily="49" charset="0"/>
                <a:cs typeface="Courier New" panose="02070309020205020404" pitchFamily="49" charset="0"/>
              </a:rPr>
              <a:t>= ptr2.next;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ptr2.next </a:t>
            </a:r>
            <a:r>
              <a:rPr lang="en-US" sz="2000" b="1" dirty="0">
                <a:solidFill>
                  <a:schemeClr val="bg1"/>
                </a:solidFill>
                <a:latin typeface="Courier New" panose="02070309020205020404" pitchFamily="49" charset="0"/>
                <a:cs typeface="Courier New" panose="02070309020205020404" pitchFamily="49" charset="0"/>
              </a:rPr>
              <a:t>= ptr2.next.next;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System.gc</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else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ptr2 </a:t>
            </a:r>
            <a:r>
              <a:rPr lang="en-US" sz="2000" b="1" dirty="0">
                <a:solidFill>
                  <a:schemeClr val="bg1"/>
                </a:solidFill>
                <a:latin typeface="Courier New" panose="02070309020205020404" pitchFamily="49" charset="0"/>
                <a:cs typeface="Courier New" panose="02070309020205020404" pitchFamily="49" charset="0"/>
              </a:rPr>
              <a:t>= ptr2.next;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ptr1 </a:t>
            </a:r>
            <a:r>
              <a:rPr lang="en-US" sz="2000" b="1" dirty="0">
                <a:solidFill>
                  <a:schemeClr val="bg1"/>
                </a:solidFill>
                <a:latin typeface="Courier New" panose="02070309020205020404" pitchFamily="49" charset="0"/>
                <a:cs typeface="Courier New" panose="02070309020205020404" pitchFamily="49" charset="0"/>
              </a:rPr>
              <a:t>= ptr1.next;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5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2834325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void </a:t>
            </a:r>
            <a:r>
              <a:rPr lang="en-US" sz="2000" b="1" dirty="0" err="1">
                <a:solidFill>
                  <a:schemeClr val="bg1"/>
                </a:solidFill>
                <a:latin typeface="Courier New" panose="02070309020205020404" pitchFamily="49" charset="0"/>
                <a:cs typeface="Courier New" panose="02070309020205020404" pitchFamily="49" charset="0"/>
              </a:rPr>
              <a:t>printList</a:t>
            </a:r>
            <a:r>
              <a:rPr lang="en-US" sz="2000" b="1" dirty="0">
                <a:solidFill>
                  <a:schemeClr val="bg1"/>
                </a:solidFill>
                <a:latin typeface="Courier New" panose="02070309020205020404" pitchFamily="49" charset="0"/>
                <a:cs typeface="Courier New" panose="02070309020205020404" pitchFamily="49" charset="0"/>
              </a:rPr>
              <a:t>(Node node)</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while </a:t>
            </a:r>
            <a:r>
              <a:rPr lang="en-US" sz="2000" b="1" dirty="0">
                <a:solidFill>
                  <a:schemeClr val="bg1"/>
                </a:solidFill>
                <a:latin typeface="Courier New" panose="02070309020205020404" pitchFamily="49" charset="0"/>
                <a:cs typeface="Courier New" panose="02070309020205020404" pitchFamily="49" charset="0"/>
              </a:rPr>
              <a:t>(node != null)</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System.out.print(</a:t>
            </a:r>
            <a:r>
              <a:rPr lang="en-US" sz="2000" b="1" dirty="0" err="1" smtClean="0">
                <a:solidFill>
                  <a:schemeClr val="bg1"/>
                </a:solidFill>
                <a:latin typeface="Courier New" panose="02070309020205020404" pitchFamily="49" charset="0"/>
                <a:cs typeface="Courier New" panose="02070309020205020404" pitchFamily="49" charset="0"/>
              </a:rPr>
              <a:t>node.data</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 " ");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node </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node.next</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public </a:t>
            </a:r>
            <a:r>
              <a:rPr lang="en-US" sz="2000" b="1" dirty="0">
                <a:solidFill>
                  <a:schemeClr val="bg1"/>
                </a:solidFill>
                <a:latin typeface="Courier New" panose="02070309020205020404" pitchFamily="49" charset="0"/>
                <a:cs typeface="Courier New" panose="02070309020205020404" pitchFamily="49" charset="0"/>
              </a:rPr>
              <a:t>static void main(String[] args)</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LinkedList</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list = new </a:t>
            </a:r>
            <a:r>
              <a:rPr lang="en-US" sz="2000" b="1" dirty="0" err="1">
                <a:solidFill>
                  <a:schemeClr val="bg1"/>
                </a:solidFill>
                <a:latin typeface="Courier New" panose="02070309020205020404" pitchFamily="49" charset="0"/>
                <a:cs typeface="Courier New" panose="02070309020205020404" pitchFamily="49" charset="0"/>
              </a:rPr>
              <a:t>LinkedList</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list.head</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 new Node(10);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list.head.next</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 new Node(12);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list.head.next.next</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 new Node(11);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list.head.next.next.next</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 new Node(11);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list.head.next.next.next.next</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 new Node(12);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list.head.next.next.next.next.next</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 new Node(11);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list.head.next.next.next.next.next.next</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 new Node(10); </a:t>
            </a:r>
          </a:p>
          <a:p>
            <a:r>
              <a:rPr lang="en-US" sz="2000" b="1" dirty="0">
                <a:solidFill>
                  <a:schemeClr val="bg1"/>
                </a:solidFill>
                <a:latin typeface="Courier New" panose="02070309020205020404" pitchFamily="49" charset="0"/>
                <a:cs typeface="Courier New" panose="02070309020205020404" pitchFamily="49" charset="0"/>
              </a:rPr>
              <a:t> </a:t>
            </a:r>
            <a:endParaRPr lang="en-US" sz="25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2834325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	</a:t>
            </a:r>
            <a:r>
              <a:rPr lang="en-US" sz="2000" b="1" dirty="0" smtClean="0">
                <a:solidFill>
                  <a:srgbClr val="F05136"/>
                </a:solidFill>
                <a:latin typeface="Courier New" panose="02070309020205020404" pitchFamily="49" charset="0"/>
                <a:cs typeface="Courier New" panose="02070309020205020404" pitchFamily="49" charset="0"/>
              </a:rPr>
              <a:t> </a:t>
            </a:r>
            <a:r>
              <a:rPr lang="en-US" sz="2000" b="1" dirty="0" smtClean="0">
                <a:solidFill>
                  <a:srgbClr val="F05136"/>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("Linked List before removing duplicates : \n ");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list.printList</a:t>
            </a:r>
            <a:r>
              <a:rPr lang="en-US" sz="2000" b="1" dirty="0">
                <a:solidFill>
                  <a:schemeClr val="bg1"/>
                </a:solidFill>
                <a:latin typeface="Courier New" panose="02070309020205020404" pitchFamily="49" charset="0"/>
                <a:cs typeface="Courier New" panose="02070309020205020404" pitchFamily="49" charset="0"/>
              </a:rPr>
              <a:t>(head);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list.remove_duplicates</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("Linked List after removing duplicates : \n ");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list.printList</a:t>
            </a:r>
            <a:r>
              <a:rPr lang="en-US" sz="2000" b="1" dirty="0">
                <a:solidFill>
                  <a:schemeClr val="bg1"/>
                </a:solidFill>
                <a:latin typeface="Courier New" panose="02070309020205020404" pitchFamily="49" charset="0"/>
                <a:cs typeface="Courier New" panose="02070309020205020404" pitchFamily="49" charset="0"/>
              </a:rPr>
              <a:t>(head);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endParaRPr lang="en-US" sz="25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2834325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//Difference between </a:t>
            </a:r>
            <a:r>
              <a:rPr lang="en-US" sz="2000" b="1" dirty="0" err="1" smtClean="0">
                <a:solidFill>
                  <a:srgbClr val="F05136"/>
                </a:solidFill>
                <a:latin typeface="Courier New" panose="02070309020205020404" pitchFamily="49" charset="0"/>
                <a:cs typeface="Courier New" panose="02070309020205020404" pitchFamily="49" charset="0"/>
              </a:rPr>
              <a:t>ArrayList</a:t>
            </a:r>
            <a:r>
              <a:rPr lang="en-US" sz="2000" b="1" dirty="0" smtClean="0">
                <a:solidFill>
                  <a:srgbClr val="F05136"/>
                </a:solidFill>
                <a:latin typeface="Courier New" panose="02070309020205020404" pitchFamily="49" charset="0"/>
                <a:cs typeface="Courier New" panose="02070309020205020404" pitchFamily="49" charset="0"/>
              </a:rPr>
              <a:t> and </a:t>
            </a:r>
            <a:r>
              <a:rPr lang="en-US" sz="2000" b="1" dirty="0" err="1" smtClean="0">
                <a:solidFill>
                  <a:srgbClr val="F05136"/>
                </a:solidFill>
                <a:latin typeface="Courier New" panose="02070309020205020404" pitchFamily="49" charset="0"/>
                <a:cs typeface="Courier New" panose="02070309020205020404" pitchFamily="49" charset="0"/>
              </a:rPr>
              <a:t>LinkedList</a:t>
            </a:r>
            <a:r>
              <a:rPr lang="en-US" sz="2000" b="1" dirty="0" smtClean="0">
                <a:solidFill>
                  <a:srgbClr val="F05136"/>
                </a:solidFill>
                <a:latin typeface="Courier New" panose="02070309020205020404" pitchFamily="49" charset="0"/>
                <a:cs typeface="Courier New" panose="02070309020205020404" pitchFamily="49" charset="0"/>
              </a:rPr>
              <a:t> </a:t>
            </a:r>
            <a:endParaRPr lang="en-US" sz="2000" b="1" dirty="0">
              <a:solidFill>
                <a:srgbClr val="F05136"/>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java.util.LinkedList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java.util.ArrayList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java.util.Scanner</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class Main</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public </a:t>
            </a:r>
            <a:r>
              <a:rPr lang="en-US" sz="2000" b="1" dirty="0">
                <a:solidFill>
                  <a:schemeClr val="bg1"/>
                </a:solidFill>
                <a:latin typeface="Courier New" panose="02070309020205020404" pitchFamily="49" charset="0"/>
                <a:cs typeface="Courier New" panose="02070309020205020404" pitchFamily="49" charset="0"/>
              </a:rPr>
              <a:t>static void main(String args[])</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ArrayList&lt;String</a:t>
            </a:r>
            <a:r>
              <a:rPr lang="en-US" sz="2000" b="1" dirty="0">
                <a:solidFill>
                  <a:schemeClr val="bg1"/>
                </a:solidFill>
                <a:latin typeface="Courier New" panose="02070309020205020404" pitchFamily="49" charset="0"/>
                <a:cs typeface="Courier New" panose="02070309020205020404" pitchFamily="49" charset="0"/>
              </a:rPr>
              <a:t>&gt; </a:t>
            </a:r>
            <a:r>
              <a:rPr lang="en-US" sz="2000" b="1" dirty="0" smtClean="0">
                <a:solidFill>
                  <a:schemeClr val="bg1"/>
                </a:solidFill>
                <a:latin typeface="Courier New" panose="02070309020205020404" pitchFamily="49" charset="0"/>
                <a:cs typeface="Courier New" panose="02070309020205020404" pitchFamily="49" charset="0"/>
              </a:rPr>
              <a:t>al = new </a:t>
            </a:r>
            <a:r>
              <a:rPr lang="en-US" sz="2000" b="1" dirty="0">
                <a:solidFill>
                  <a:schemeClr val="bg1"/>
                </a:solidFill>
                <a:latin typeface="Courier New" panose="02070309020205020404" pitchFamily="49" charset="0"/>
                <a:cs typeface="Courier New" panose="02070309020205020404" pitchFamily="49" charset="0"/>
              </a:rPr>
              <a:t>ArrayList&lt;String&gt;();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al.add</a:t>
            </a:r>
            <a:r>
              <a:rPr lang="en-US" sz="2000" b="1" dirty="0">
                <a:solidFill>
                  <a:schemeClr val="bg1"/>
                </a:solidFill>
                <a:latin typeface="Courier New" panose="02070309020205020404" pitchFamily="49" charset="0"/>
                <a:cs typeface="Courier New" panose="02070309020205020404" pitchFamily="49" charset="0"/>
              </a:rPr>
              <a:t>("Ravi");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al.add</a:t>
            </a:r>
            <a:r>
              <a:rPr lang="en-US" sz="2000" b="1" dirty="0">
                <a:solidFill>
                  <a:schemeClr val="bg1"/>
                </a:solidFill>
                <a:latin typeface="Courier New" panose="02070309020205020404" pitchFamily="49" charset="0"/>
                <a:cs typeface="Courier New" panose="02070309020205020404" pitchFamily="49" charset="0"/>
              </a:rPr>
              <a:t>("Vijay");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al.add</a:t>
            </a:r>
            <a:r>
              <a:rPr lang="en-US" sz="2000" b="1" dirty="0">
                <a:solidFill>
                  <a:schemeClr val="bg1"/>
                </a:solidFill>
                <a:latin typeface="Courier New" panose="02070309020205020404" pitchFamily="49" charset="0"/>
                <a:cs typeface="Courier New" panose="02070309020205020404" pitchFamily="49" charset="0"/>
              </a:rPr>
              <a:t>("Ravi");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al.add</a:t>
            </a:r>
            <a:r>
              <a:rPr lang="en-US" sz="2000" b="1" dirty="0">
                <a:solidFill>
                  <a:schemeClr val="bg1"/>
                </a:solidFill>
                <a:latin typeface="Courier New" panose="02070309020205020404" pitchFamily="49" charset="0"/>
                <a:cs typeface="Courier New" panose="02070309020205020404" pitchFamily="49" charset="0"/>
              </a:rPr>
              <a:t>("Ajay");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LinkedList</a:t>
            </a:r>
            <a:r>
              <a:rPr lang="en-US" sz="2000" b="1" dirty="0" smtClean="0">
                <a:solidFill>
                  <a:schemeClr val="bg1"/>
                </a:solidFill>
                <a:latin typeface="Courier New" panose="02070309020205020404" pitchFamily="49" charset="0"/>
                <a:cs typeface="Courier New" panose="02070309020205020404" pitchFamily="49" charset="0"/>
              </a:rPr>
              <a:t>&lt;String</a:t>
            </a:r>
            <a:r>
              <a:rPr lang="en-US" sz="2000" b="1" dirty="0">
                <a:solidFill>
                  <a:schemeClr val="bg1"/>
                </a:solidFill>
                <a:latin typeface="Courier New" panose="02070309020205020404" pitchFamily="49" charset="0"/>
                <a:cs typeface="Courier New" panose="02070309020205020404" pitchFamily="49" charset="0"/>
              </a:rPr>
              <a:t>&gt; al2=new </a:t>
            </a:r>
            <a:r>
              <a:rPr lang="en-US" sz="2000" b="1" dirty="0" err="1">
                <a:solidFill>
                  <a:schemeClr val="bg1"/>
                </a:solidFill>
                <a:latin typeface="Courier New" panose="02070309020205020404" pitchFamily="49" charset="0"/>
                <a:cs typeface="Courier New" panose="02070309020205020404" pitchFamily="49" charset="0"/>
              </a:rPr>
              <a:t>LinkedList</a:t>
            </a:r>
            <a:r>
              <a:rPr lang="en-US" sz="2000" b="1" dirty="0">
                <a:solidFill>
                  <a:schemeClr val="bg1"/>
                </a:solidFill>
                <a:latin typeface="Courier New" panose="02070309020205020404" pitchFamily="49" charset="0"/>
                <a:cs typeface="Courier New" panose="02070309020205020404" pitchFamily="49" charset="0"/>
              </a:rPr>
              <a:t>&lt;String&gt;();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al2.add</a:t>
            </a:r>
            <a:r>
              <a:rPr lang="en-US" sz="2000" b="1" dirty="0">
                <a:solidFill>
                  <a:schemeClr val="bg1"/>
                </a:solidFill>
                <a:latin typeface="Courier New" panose="02070309020205020404" pitchFamily="49" charset="0"/>
                <a:cs typeface="Courier New" panose="02070309020205020404" pitchFamily="49" charset="0"/>
              </a:rPr>
              <a:t>("James");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al2.add</a:t>
            </a:r>
            <a:r>
              <a:rPr lang="en-US" sz="2000" b="1" dirty="0">
                <a:solidFill>
                  <a:schemeClr val="bg1"/>
                </a:solidFill>
                <a:latin typeface="Courier New" panose="02070309020205020404" pitchFamily="49" charset="0"/>
                <a:cs typeface="Courier New" panose="02070309020205020404" pitchFamily="49" charset="0"/>
              </a:rPr>
              <a:t>("Serena");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al2.add</a:t>
            </a:r>
            <a:r>
              <a:rPr lang="en-US" sz="2000" b="1" dirty="0">
                <a:solidFill>
                  <a:schemeClr val="bg1"/>
                </a:solidFill>
                <a:latin typeface="Courier New" panose="02070309020205020404" pitchFamily="49" charset="0"/>
                <a:cs typeface="Courier New" panose="02070309020205020404" pitchFamily="49" charset="0"/>
              </a:rPr>
              <a:t>("Swati");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al2.add</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Junaid</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Arraylist</a:t>
            </a:r>
            <a:r>
              <a:rPr lang="en-US" sz="2000" b="1" dirty="0">
                <a:solidFill>
                  <a:schemeClr val="bg1"/>
                </a:solidFill>
                <a:latin typeface="Courier New" panose="02070309020205020404" pitchFamily="49" charset="0"/>
                <a:cs typeface="Courier New" panose="02070309020205020404" pitchFamily="49" charset="0"/>
              </a:rPr>
              <a:t>: "+al);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Linkedlist</a:t>
            </a:r>
            <a:r>
              <a:rPr lang="en-US" sz="2000" b="1" dirty="0">
                <a:solidFill>
                  <a:schemeClr val="bg1"/>
                </a:solidFill>
                <a:latin typeface="Courier New" panose="02070309020205020404" pitchFamily="49" charset="0"/>
                <a:cs typeface="Courier New" panose="02070309020205020404" pitchFamily="49" charset="0"/>
              </a:rPr>
              <a:t>: "+al2);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5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6" name="Rectangle 5"/>
          <p:cNvSpPr/>
          <p:nvPr/>
        </p:nvSpPr>
        <p:spPr>
          <a:xfrm>
            <a:off x="2362200" y="2514600"/>
            <a:ext cx="72390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62200" y="4038600"/>
            <a:ext cx="72390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0298001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xmlns=""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ctr"/>
            <a:r>
              <a:rPr lang="en-US" sz="5400" b="1" dirty="0" smtClean="0">
                <a:solidFill>
                  <a:schemeClr val="bg1"/>
                </a:solidFill>
                <a:latin typeface="Nunito Sans" panose="00000500000000000000" pitchFamily="2" charset="0"/>
              </a:rPr>
              <a:t>Programming</a:t>
            </a:r>
            <a:endParaRPr sz="5400" b="1" dirty="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3199074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java.util.Vector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java.util.Iterator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Vector&lt;String&gt; vector = new Vector&lt;String&gt;();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vector.add</a:t>
            </a:r>
            <a:r>
              <a:rPr lang="en-US" sz="2000" b="1" dirty="0" smtClean="0">
                <a:solidFill>
                  <a:schemeClr val="bg1"/>
                </a:solidFill>
                <a:latin typeface="Courier New" panose="02070309020205020404" pitchFamily="49" charset="0"/>
                <a:cs typeface="Courier New" panose="02070309020205020404" pitchFamily="49" charset="0"/>
              </a:rPr>
              <a:t>("First");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vector.add</a:t>
            </a:r>
            <a:r>
              <a:rPr lang="en-US" sz="2000" b="1" dirty="0" smtClean="0">
                <a:solidFill>
                  <a:schemeClr val="bg1"/>
                </a:solidFill>
                <a:latin typeface="Courier New" panose="02070309020205020404" pitchFamily="49" charset="0"/>
                <a:cs typeface="Courier New" panose="02070309020205020404" pitchFamily="49" charset="0"/>
              </a:rPr>
              <a:t>("Second");</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vector.add</a:t>
            </a:r>
            <a:r>
              <a:rPr lang="en-US" sz="2000" b="1" dirty="0" smtClean="0">
                <a:solidFill>
                  <a:schemeClr val="bg1"/>
                </a:solidFill>
                <a:latin typeface="Courier New" panose="02070309020205020404" pitchFamily="49" charset="0"/>
                <a:cs typeface="Courier New" panose="02070309020205020404" pitchFamily="49" charset="0"/>
              </a:rPr>
              <a:t>("Third");</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vector.add</a:t>
            </a:r>
            <a:r>
              <a:rPr lang="en-US" sz="2000" b="1" dirty="0" smtClean="0">
                <a:solidFill>
                  <a:schemeClr val="bg1"/>
                </a:solidFill>
                <a:latin typeface="Courier New" panose="02070309020205020404" pitchFamily="49" charset="0"/>
                <a:cs typeface="Courier New" panose="02070309020205020404" pitchFamily="49" charset="0"/>
              </a:rPr>
              <a:t>("Random");</a:t>
            </a:r>
          </a:p>
          <a:p>
            <a:r>
              <a:rPr lang="en-US" sz="2000" b="1" dirty="0" smtClean="0">
                <a:solidFill>
                  <a:schemeClr val="bg1"/>
                </a:solidFill>
                <a:latin typeface="Courier New" panose="02070309020205020404" pitchFamily="49" charset="0"/>
                <a:cs typeface="Courier New" panose="02070309020205020404" pitchFamily="49" charset="0"/>
              </a:rPr>
              <a:t>        Iterator&lt;String&gt; </a:t>
            </a:r>
            <a:r>
              <a:rPr lang="en-US" sz="2000" b="1" dirty="0" err="1" smtClean="0">
                <a:solidFill>
                  <a:schemeClr val="bg1"/>
                </a:solidFill>
                <a:latin typeface="Courier New" panose="02070309020205020404" pitchFamily="49" charset="0"/>
                <a:cs typeface="Courier New" panose="02070309020205020404" pitchFamily="49" charset="0"/>
              </a:rPr>
              <a:t>itr</a:t>
            </a:r>
            <a:r>
              <a:rPr lang="en-US" sz="2000" b="1" dirty="0" smtClean="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vector.iterator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while(</a:t>
            </a:r>
            <a:r>
              <a:rPr lang="en-US" sz="2000" b="1" dirty="0" err="1" smtClean="0">
                <a:solidFill>
                  <a:schemeClr val="bg1"/>
                </a:solidFill>
                <a:latin typeface="Courier New" panose="02070309020205020404" pitchFamily="49" charset="0"/>
                <a:cs typeface="Courier New" panose="02070309020205020404" pitchFamily="49" charset="0"/>
              </a:rPr>
              <a:t>itr.hasNext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itr.next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6" name="Rectangle 5"/>
          <p:cNvSpPr/>
          <p:nvPr/>
        </p:nvSpPr>
        <p:spPr>
          <a:xfrm>
            <a:off x="1752600" y="2209800"/>
            <a:ext cx="70104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752600" y="3733800"/>
            <a:ext cx="70104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62200" y="4648200"/>
            <a:ext cx="48768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0452920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a:solidFill>
                <a:srgbClr val="F051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java.util.Vector</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Vector&lt;String&gt; vector = new Vector&lt;String&gt;();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vector.add</a:t>
            </a:r>
            <a:r>
              <a:rPr lang="en-US" sz="2000" b="1" dirty="0" smtClean="0">
                <a:solidFill>
                  <a:schemeClr val="bg1"/>
                </a:solidFill>
                <a:latin typeface="Courier New" panose="02070309020205020404" pitchFamily="49" charset="0"/>
                <a:cs typeface="Courier New" panose="02070309020205020404" pitchFamily="49" charset="0"/>
              </a:rPr>
              <a:t>("1");</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vector.add</a:t>
            </a:r>
            <a:r>
              <a:rPr lang="en-US" sz="2000" b="1" dirty="0" smtClean="0">
                <a:solidFill>
                  <a:schemeClr val="bg1"/>
                </a:solidFill>
                <a:latin typeface="Courier New" panose="02070309020205020404" pitchFamily="49" charset="0"/>
                <a:cs typeface="Courier New" panose="02070309020205020404" pitchFamily="49" charset="0"/>
              </a:rPr>
              <a:t>("2");</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vector.add</a:t>
            </a:r>
            <a:r>
              <a:rPr lang="en-US" sz="2000" b="1" dirty="0" smtClean="0">
                <a:solidFill>
                  <a:schemeClr val="bg1"/>
                </a:solidFill>
                <a:latin typeface="Courier New" panose="02070309020205020404" pitchFamily="49" charset="0"/>
                <a:cs typeface="Courier New" panose="02070309020205020404" pitchFamily="49" charset="0"/>
              </a:rPr>
              <a:t>("3");</a:t>
            </a:r>
          </a:p>
          <a:p>
            <a:r>
              <a:rPr lang="en-US" sz="2000" b="1" dirty="0" smtClean="0">
                <a:solidFill>
                  <a:schemeClr val="bg1"/>
                </a:solidFill>
                <a:latin typeface="Courier New" panose="02070309020205020404" pitchFamily="49" charset="0"/>
                <a:cs typeface="Courier New" panose="02070309020205020404" pitchFamily="49" charset="0"/>
              </a:rPr>
              <a:t>        System.out.println(vector);</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vector.add</a:t>
            </a:r>
            <a:r>
              <a:rPr lang="en-US" sz="2000" b="1" dirty="0" smtClean="0">
                <a:solidFill>
                  <a:schemeClr val="bg1"/>
                </a:solidFill>
                <a:latin typeface="Courier New" panose="02070309020205020404" pitchFamily="49" charset="0"/>
                <a:cs typeface="Courier New" panose="02070309020205020404" pitchFamily="49" charset="0"/>
              </a:rPr>
              <a:t>(2,"Random");</a:t>
            </a:r>
          </a:p>
          <a:p>
            <a:r>
              <a:rPr lang="en-US" sz="2000" b="1" dirty="0" smtClean="0">
                <a:solidFill>
                  <a:schemeClr val="bg1"/>
                </a:solidFill>
                <a:latin typeface="Courier New" panose="02070309020205020404" pitchFamily="49" charset="0"/>
                <a:cs typeface="Courier New" panose="02070309020205020404" pitchFamily="49" charset="0"/>
              </a:rPr>
              <a:t>        System.out.println(vector);</a:t>
            </a:r>
          </a:p>
          <a:p>
            <a:r>
              <a:rPr lang="en-US" sz="2000" b="1" dirty="0" smtClean="0">
                <a:solidFill>
                  <a:schemeClr val="bg1"/>
                </a:solidFill>
                <a:latin typeface="Courier New" panose="02070309020205020404" pitchFamily="49" charset="0"/>
                <a:cs typeface="Courier New" panose="02070309020205020404" pitchFamily="49" charset="0"/>
              </a:rPr>
              <a:t>        System.out.println("Element at index 3 is:  "+</a:t>
            </a:r>
            <a:r>
              <a:rPr lang="en-US" sz="2000" b="1" dirty="0" err="1" smtClean="0">
                <a:solidFill>
                  <a:schemeClr val="bg1"/>
                </a:solidFill>
                <a:latin typeface="Courier New" panose="02070309020205020404" pitchFamily="49" charset="0"/>
                <a:cs typeface="Courier New" panose="02070309020205020404" pitchFamily="49" charset="0"/>
              </a:rPr>
              <a:t>vector.get</a:t>
            </a:r>
            <a:r>
              <a:rPr lang="en-US" sz="2000" b="1" dirty="0" smtClean="0">
                <a:solidFill>
                  <a:schemeClr val="bg1"/>
                </a:solidFill>
                <a:latin typeface="Courier New" panose="02070309020205020404" pitchFamily="49" charset="0"/>
                <a:cs typeface="Courier New" panose="02070309020205020404" pitchFamily="49" charset="0"/>
              </a:rPr>
              <a:t>(3));</a:t>
            </a:r>
          </a:p>
          <a:p>
            <a:r>
              <a:rPr lang="en-US" sz="2000" b="1" dirty="0" smtClean="0">
                <a:solidFill>
                  <a:schemeClr val="bg1"/>
                </a:solidFill>
                <a:latin typeface="Courier New" panose="02070309020205020404" pitchFamily="49" charset="0"/>
                <a:cs typeface="Courier New" panose="02070309020205020404" pitchFamily="49" charset="0"/>
              </a:rPr>
              <a:t>        System.out.println("The first element of this vector is: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vector.firstElement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System.out.println("The last element of this vector is: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vector.lastElement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System.out.println("Is this vector empty "+</a:t>
            </a:r>
            <a:r>
              <a:rPr lang="en-US" sz="2000" b="1" dirty="0" err="1" smtClean="0">
                <a:solidFill>
                  <a:schemeClr val="bg1"/>
                </a:solidFill>
                <a:latin typeface="Courier New" panose="02070309020205020404" pitchFamily="49" charset="0"/>
                <a:cs typeface="Courier New" panose="02070309020205020404" pitchFamily="49" charset="0"/>
              </a:rPr>
              <a:t>vector.isEmpty</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40571832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java.util.*;</a:t>
            </a:r>
          </a:p>
          <a:p>
            <a:r>
              <a:rPr lang="en-US" sz="2000" b="1" dirty="0" smtClean="0">
                <a:solidFill>
                  <a:schemeClr val="bg1"/>
                </a:solidFill>
                <a:latin typeface="Courier New" panose="02070309020205020404" pitchFamily="49" charset="0"/>
                <a:cs typeface="Courier New" panose="02070309020205020404" pitchFamily="49" charset="0"/>
              </a:rPr>
              <a:t>public class Main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Vector&lt;String&gt; vector = new Vector&lt;String&gt;();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vector.addElement</a:t>
            </a:r>
            <a:r>
              <a:rPr lang="en-US" sz="2000" b="1" dirty="0" smtClean="0">
                <a:solidFill>
                  <a:schemeClr val="bg1"/>
                </a:solidFill>
                <a:latin typeface="Courier New" panose="02070309020205020404" pitchFamily="49" charset="0"/>
                <a:cs typeface="Courier New" panose="02070309020205020404" pitchFamily="49" charset="0"/>
              </a:rPr>
              <a:t>("Apple");</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vector.addElement</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Aryabhatta</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vector.addElement</a:t>
            </a:r>
            <a:r>
              <a:rPr lang="en-US" sz="2000" b="1" dirty="0" smtClean="0">
                <a:solidFill>
                  <a:schemeClr val="bg1"/>
                </a:solidFill>
                <a:latin typeface="Courier New" panose="02070309020205020404" pitchFamily="49" charset="0"/>
                <a:cs typeface="Courier New" panose="02070309020205020404" pitchFamily="49" charset="0"/>
              </a:rPr>
              <a:t>("Moon Natural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vector.addElement</a:t>
            </a:r>
            <a:r>
              <a:rPr lang="en-US" sz="2000" b="1" dirty="0" smtClean="0">
                <a:solidFill>
                  <a:schemeClr val="bg1"/>
                </a:solidFill>
                <a:latin typeface="Courier New" panose="02070309020205020404" pitchFamily="49" charset="0"/>
                <a:cs typeface="Courier New" panose="02070309020205020404" pitchFamily="49" charset="0"/>
              </a:rPr>
              <a:t>("satellite");</a:t>
            </a:r>
          </a:p>
          <a:p>
            <a:r>
              <a:rPr lang="en-US" sz="2000" b="1" dirty="0" smtClean="0">
                <a:solidFill>
                  <a:schemeClr val="bg1"/>
                </a:solidFill>
                <a:latin typeface="Courier New" panose="02070309020205020404" pitchFamily="49" charset="0"/>
                <a:cs typeface="Courier New" panose="02070309020205020404" pitchFamily="49" charset="0"/>
              </a:rPr>
              <a:t>        System.out.println("Size is: "+</a:t>
            </a:r>
            <a:r>
              <a:rPr lang="en-US" sz="2000" b="1" dirty="0" err="1" smtClean="0">
                <a:solidFill>
                  <a:schemeClr val="bg1"/>
                </a:solidFill>
                <a:latin typeface="Courier New" panose="02070309020205020404" pitchFamily="49" charset="0"/>
                <a:cs typeface="Courier New" panose="02070309020205020404" pitchFamily="49" charset="0"/>
              </a:rPr>
              <a:t>vector.size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System.out.println("Default capacity increment is</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vector.capacity</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vector.addElement</a:t>
            </a:r>
            <a:r>
              <a:rPr lang="en-US" sz="2000" b="1" dirty="0" smtClean="0">
                <a:solidFill>
                  <a:schemeClr val="bg1"/>
                </a:solidFill>
                <a:latin typeface="Courier New" panose="02070309020205020404" pitchFamily="49" charset="0"/>
                <a:cs typeface="Courier New" panose="02070309020205020404" pitchFamily="49" charset="0"/>
              </a:rPr>
              <a:t>("Apple1");</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vector.addElement</a:t>
            </a:r>
            <a:r>
              <a:rPr lang="en-US" sz="2000" b="1" dirty="0" smtClean="0">
                <a:solidFill>
                  <a:schemeClr val="bg1"/>
                </a:solidFill>
                <a:latin typeface="Courier New" panose="02070309020205020404" pitchFamily="49" charset="0"/>
                <a:cs typeface="Courier New" panose="02070309020205020404" pitchFamily="49" charset="0"/>
              </a:rPr>
              <a:t>("Apple2");</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vector.addElement</a:t>
            </a:r>
            <a:r>
              <a:rPr lang="en-US" sz="2000" b="1" dirty="0" smtClean="0">
                <a:solidFill>
                  <a:schemeClr val="bg1"/>
                </a:solidFill>
                <a:latin typeface="Courier New" panose="02070309020205020404" pitchFamily="49" charset="0"/>
                <a:cs typeface="Courier New" panose="02070309020205020404" pitchFamily="49" charset="0"/>
              </a:rPr>
              <a:t>("Moon1");</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vector.addElement</a:t>
            </a:r>
            <a:r>
              <a:rPr lang="en-US" sz="2000" b="1" dirty="0" smtClean="0">
                <a:solidFill>
                  <a:schemeClr val="bg1"/>
                </a:solidFill>
                <a:latin typeface="Courier New" panose="02070309020205020404" pitchFamily="49" charset="0"/>
                <a:cs typeface="Courier New" panose="02070309020205020404" pitchFamily="49" charset="0"/>
              </a:rPr>
              <a:t>("Moon2");</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vector.addElement</a:t>
            </a:r>
            <a:r>
              <a:rPr lang="en-US" sz="2000" b="1" dirty="0" smtClean="0">
                <a:solidFill>
                  <a:schemeClr val="bg1"/>
                </a:solidFill>
                <a:latin typeface="Courier New" panose="02070309020205020404" pitchFamily="49" charset="0"/>
                <a:cs typeface="Courier New" panose="02070309020205020404" pitchFamily="49" charset="0"/>
              </a:rPr>
              <a:t>("Aryabhatta1");</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vector.addElement</a:t>
            </a:r>
            <a:r>
              <a:rPr lang="en-US" sz="2000" b="1" dirty="0" smtClean="0">
                <a:solidFill>
                  <a:schemeClr val="bg1"/>
                </a:solidFill>
                <a:latin typeface="Courier New" panose="02070309020205020404" pitchFamily="49" charset="0"/>
                <a:cs typeface="Courier New" panose="02070309020205020404" pitchFamily="49" charset="0"/>
              </a:rPr>
              <a:t>("Aryabhatta2");</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vector.addElement</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statellite</a:t>
            </a:r>
            <a:r>
              <a:rPr lang="en-US" sz="2000" b="1" dirty="0" smtClean="0">
                <a:solidFill>
                  <a:schemeClr val="bg1"/>
                </a:solidFill>
                <a:latin typeface="Courier New" panose="02070309020205020404" pitchFamily="49" charset="0"/>
                <a:cs typeface="Courier New" panose="02070309020205020404" pitchFamily="49" charset="0"/>
              </a:rPr>
              <a:t> communication");</a:t>
            </a:r>
          </a:p>
          <a:p>
            <a:r>
              <a:rPr lang="en-US" sz="2000" b="1" dirty="0" smtClean="0">
                <a:solidFill>
                  <a:schemeClr val="bg1"/>
                </a:solidFill>
                <a:latin typeface="Courier New" panose="02070309020205020404" pitchFamily="49" charset="0"/>
                <a:cs typeface="Courier New" panose="02070309020205020404" pitchFamily="49" charset="0"/>
              </a:rPr>
              <a:t>	  	</a:t>
            </a:r>
          </a:p>
          <a:p>
            <a:endParaRPr lang="en-US" sz="2000" b="1" dirty="0" smtClean="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6284855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smtClean="0">
                <a:solidFill>
                  <a:schemeClr val="bg1"/>
                </a:solidFill>
                <a:latin typeface="Courier New" panose="02070309020205020404" pitchFamily="49" charset="0"/>
                <a:cs typeface="Courier New" panose="02070309020205020404" pitchFamily="49" charset="0"/>
              </a:rPr>
              <a:t>("Size after addition: "+</a:t>
            </a:r>
            <a:r>
              <a:rPr lang="en-US" sz="2000" b="1" dirty="0" err="1" smtClean="0">
                <a:solidFill>
                  <a:schemeClr val="bg1"/>
                </a:solidFill>
                <a:latin typeface="Courier New" panose="02070309020205020404" pitchFamily="49" charset="0"/>
                <a:cs typeface="Courier New" panose="02070309020205020404" pitchFamily="49" charset="0"/>
              </a:rPr>
              <a:t>vector.size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System.out.println("Capacity after increment is: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vector.capacity</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Enumeration </a:t>
            </a:r>
            <a:r>
              <a:rPr lang="en-US" sz="2000" b="1" dirty="0" smtClean="0">
                <a:solidFill>
                  <a:schemeClr val="bg1"/>
                </a:solidFill>
                <a:latin typeface="Courier New" panose="02070309020205020404" pitchFamily="49" charset="0"/>
                <a:cs typeface="Courier New" panose="02070309020205020404" pitchFamily="49" charset="0"/>
              </a:rPr>
              <a:t>en = </a:t>
            </a:r>
            <a:r>
              <a:rPr lang="en-US" sz="2000" b="1" dirty="0" err="1" smtClean="0">
                <a:solidFill>
                  <a:schemeClr val="bg1"/>
                </a:solidFill>
                <a:latin typeface="Courier New" panose="02070309020205020404" pitchFamily="49" charset="0"/>
                <a:cs typeface="Courier New" panose="02070309020205020404" pitchFamily="49" charset="0"/>
              </a:rPr>
              <a:t>vector.elements</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nElements</a:t>
            </a:r>
            <a:r>
              <a:rPr lang="en-US" sz="2000" b="1" dirty="0" smtClean="0">
                <a:solidFill>
                  <a:schemeClr val="bg1"/>
                </a:solidFill>
                <a:latin typeface="Courier New" panose="02070309020205020404" pitchFamily="49" charset="0"/>
                <a:cs typeface="Courier New" panose="02070309020205020404" pitchFamily="49" charset="0"/>
              </a:rPr>
              <a:t> are:");</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while(</a:t>
            </a:r>
            <a:r>
              <a:rPr lang="en-US" sz="2000" b="1" dirty="0" err="1" smtClean="0">
                <a:solidFill>
                  <a:schemeClr val="bg1"/>
                </a:solidFill>
                <a:latin typeface="Courier New" panose="02070309020205020404" pitchFamily="49" charset="0"/>
                <a:cs typeface="Courier New" panose="02070309020205020404" pitchFamily="49" charset="0"/>
              </a:rPr>
              <a:t>en.hasMoreElements</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System.out.print(</a:t>
            </a:r>
            <a:r>
              <a:rPr lang="en-US" sz="2000" b="1" dirty="0" err="1" smtClean="0">
                <a:solidFill>
                  <a:schemeClr val="bg1"/>
                </a:solidFill>
                <a:latin typeface="Courier New" panose="02070309020205020404" pitchFamily="49" charset="0"/>
                <a:cs typeface="Courier New" panose="02070309020205020404" pitchFamily="49" charset="0"/>
              </a:rPr>
              <a:t>en.nextElement</a:t>
            </a:r>
            <a:r>
              <a:rPr lang="en-US" sz="2000" b="1" dirty="0" smtClean="0">
                <a:solidFill>
                  <a:schemeClr val="bg1"/>
                </a:solidFill>
                <a:latin typeface="Courier New" panose="02070309020205020404" pitchFamily="49" charset="0"/>
                <a:cs typeface="Courier New" panose="02070309020205020404" pitchFamily="49" charset="0"/>
              </a:rPr>
              <a:t>() + "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784890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a:solidFill>
                <a:srgbClr val="F051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java.util.Enumeration</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java.util.Vector</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public class Main </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void main(String a[])</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Vector&lt;String&gt; </a:t>
            </a:r>
            <a:r>
              <a:rPr lang="en-US" sz="2000" b="1" dirty="0" smtClean="0">
                <a:solidFill>
                  <a:schemeClr val="bg1"/>
                </a:solidFill>
                <a:latin typeface="Courier New" panose="02070309020205020404" pitchFamily="49" charset="0"/>
                <a:cs typeface="Courier New" panose="02070309020205020404" pitchFamily="49" charset="0"/>
              </a:rPr>
              <a:t>vector </a:t>
            </a:r>
            <a:r>
              <a:rPr lang="en-US" sz="2000" b="1" dirty="0">
                <a:solidFill>
                  <a:schemeClr val="bg1"/>
                </a:solidFill>
                <a:latin typeface="Courier New" panose="02070309020205020404" pitchFamily="49" charset="0"/>
                <a:cs typeface="Courier New" panose="02070309020205020404" pitchFamily="49" charset="0"/>
              </a:rPr>
              <a:t>= new Vector&lt;String&gt;();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vector.add</a:t>
            </a:r>
            <a:r>
              <a:rPr lang="en-US" sz="2000" b="1" dirty="0">
                <a:solidFill>
                  <a:schemeClr val="bg1"/>
                </a:solidFill>
                <a:latin typeface="Courier New" panose="02070309020205020404" pitchFamily="49" charset="0"/>
                <a:cs typeface="Courier New" panose="02070309020205020404" pitchFamily="49" charset="0"/>
              </a:rPr>
              <a:t>("First");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vector.add</a:t>
            </a:r>
            <a:r>
              <a:rPr lang="en-US" sz="2000" b="1" dirty="0">
                <a:solidFill>
                  <a:schemeClr val="bg1"/>
                </a:solidFill>
                <a:latin typeface="Courier New" panose="02070309020205020404" pitchFamily="49" charset="0"/>
                <a:cs typeface="Courier New" panose="02070309020205020404" pitchFamily="49" charset="0"/>
              </a:rPr>
              <a:t>("Second");</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vector.add</a:t>
            </a:r>
            <a:r>
              <a:rPr lang="en-US" sz="2000" b="1" dirty="0">
                <a:solidFill>
                  <a:schemeClr val="bg1"/>
                </a:solidFill>
                <a:latin typeface="Courier New" panose="02070309020205020404" pitchFamily="49" charset="0"/>
                <a:cs typeface="Courier New" panose="02070309020205020404" pitchFamily="49" charset="0"/>
              </a:rPr>
              <a:t>("Third");</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vector.add</a:t>
            </a:r>
            <a:r>
              <a:rPr lang="en-US" sz="2000" b="1" dirty="0">
                <a:solidFill>
                  <a:schemeClr val="bg1"/>
                </a:solidFill>
                <a:latin typeface="Courier New" panose="02070309020205020404" pitchFamily="49" charset="0"/>
                <a:cs typeface="Courier New" panose="02070309020205020404" pitchFamily="49" charset="0"/>
              </a:rPr>
              <a:t>("Random");</a:t>
            </a:r>
          </a:p>
          <a:p>
            <a:r>
              <a:rPr lang="en-US" sz="2000" b="1" dirty="0">
                <a:solidFill>
                  <a:schemeClr val="bg1"/>
                </a:solidFill>
                <a:latin typeface="Courier New" panose="02070309020205020404" pitchFamily="49" charset="0"/>
                <a:cs typeface="Courier New" panose="02070309020205020404" pitchFamily="49" charset="0"/>
              </a:rPr>
              <a:t>        Enumeration&lt;String&gt; </a:t>
            </a:r>
            <a:r>
              <a:rPr lang="en-US" sz="2000" b="1" dirty="0" err="1">
                <a:solidFill>
                  <a:schemeClr val="bg1"/>
                </a:solidFill>
                <a:latin typeface="Courier New" panose="02070309020205020404" pitchFamily="49" charset="0"/>
                <a:cs typeface="Courier New" panose="02070309020205020404" pitchFamily="49" charset="0"/>
              </a:rPr>
              <a:t>enm</a:t>
            </a:r>
            <a:r>
              <a:rPr lang="en-US" sz="2000" b="1" dirty="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vector.elements</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while(</a:t>
            </a:r>
            <a:r>
              <a:rPr lang="en-US" sz="2000" b="1" dirty="0" err="1">
                <a:solidFill>
                  <a:schemeClr val="bg1"/>
                </a:solidFill>
                <a:latin typeface="Courier New" panose="02070309020205020404" pitchFamily="49" charset="0"/>
                <a:cs typeface="Courier New" panose="02070309020205020404" pitchFamily="49" charset="0"/>
              </a:rPr>
              <a:t>enm.hasMoreElements</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enm.nextElement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endParaRPr lang="en-US" sz="25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6701420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a:t>
            </a:r>
            <a:r>
              <a:rPr lang="en-IN" sz="2000" b="1" dirty="0" smtClean="0">
                <a:solidFill>
                  <a:srgbClr val="F05136"/>
                </a:solidFill>
                <a:latin typeface="Courier New" panose="02070309020205020404" pitchFamily="49" charset="0"/>
                <a:cs typeface="Courier New" panose="02070309020205020404" pitchFamily="49" charset="0"/>
              </a:rPr>
              <a:t>Predict the Output</a:t>
            </a:r>
            <a:endParaRPr lang="en-IN" sz="2000" b="1" dirty="0">
              <a:solidFill>
                <a:srgbClr val="F05136"/>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java.util.ArrayList</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public class Main </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a:solidFill>
                  <a:srgbClr val="F05136"/>
                </a:solidFill>
                <a:latin typeface="Courier New" panose="02070309020205020404" pitchFamily="49" charset="0"/>
                <a:cs typeface="Courier New" panose="02070309020205020404" pitchFamily="49" charset="0"/>
              </a:rPr>
              <a:t>Scanner</a:t>
            </a:r>
            <a:r>
              <a:rPr lang="en-US" sz="2000" b="1" dirty="0">
                <a:solidFill>
                  <a:schemeClr val="bg1"/>
                </a:solidFill>
                <a:latin typeface="Courier New" panose="02070309020205020404" pitchFamily="49" charset="0"/>
                <a:cs typeface="Courier New" panose="02070309020205020404" pitchFamily="49" charset="0"/>
              </a:rPr>
              <a:t> a1 = new </a:t>
            </a:r>
            <a:r>
              <a:rPr lang="en-US" sz="2000" b="1" dirty="0">
                <a:solidFill>
                  <a:srgbClr val="F05136"/>
                </a:solidFill>
                <a:latin typeface="Courier New" panose="02070309020205020404" pitchFamily="49" charset="0"/>
                <a:cs typeface="Courier New" panose="02070309020205020404" pitchFamily="49" charset="0"/>
              </a:rPr>
              <a:t>Scanner</a:t>
            </a:r>
            <a:r>
              <a:rPr lang="en-US" sz="2000" b="1" dirty="0">
                <a:solidFill>
                  <a:schemeClr val="bg1"/>
                </a:solidFill>
                <a:latin typeface="Courier New" panose="02070309020205020404" pitchFamily="49" charset="0"/>
                <a:cs typeface="Courier New" panose="02070309020205020404" pitchFamily="49" charset="0"/>
              </a:rPr>
              <a:t>(System.in);</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ArrayList</a:t>
            </a:r>
            <a:r>
              <a:rPr lang="en-US" sz="2000" b="1" dirty="0" smtClean="0">
                <a:solidFill>
                  <a:schemeClr val="bg1"/>
                </a:solidFill>
                <a:latin typeface="Courier New" panose="02070309020205020404" pitchFamily="49" charset="0"/>
                <a:cs typeface="Courier New" panose="02070309020205020404" pitchFamily="49" charset="0"/>
              </a:rPr>
              <a:t>&lt;Integer</a:t>
            </a:r>
            <a:r>
              <a:rPr lang="en-US" sz="2000" b="1" dirty="0">
                <a:solidFill>
                  <a:schemeClr val="bg1"/>
                </a:solidFill>
                <a:latin typeface="Courier New" panose="02070309020205020404" pitchFamily="49" charset="0"/>
                <a:cs typeface="Courier New" panose="02070309020205020404" pitchFamily="49" charset="0"/>
              </a:rPr>
              <a:t>&gt; al = new </a:t>
            </a:r>
            <a:r>
              <a:rPr lang="en-US" sz="2000" b="1" dirty="0" err="1">
                <a:solidFill>
                  <a:schemeClr val="bg1"/>
                </a:solidFill>
                <a:latin typeface="Courier New" panose="02070309020205020404" pitchFamily="49" charset="0"/>
                <a:cs typeface="Courier New" panose="02070309020205020404" pitchFamily="49" charset="0"/>
              </a:rPr>
              <a:t>ArrayList</a:t>
            </a:r>
            <a:r>
              <a:rPr lang="en-US" sz="2000" b="1" dirty="0">
                <a:solidFill>
                  <a:schemeClr val="bg1"/>
                </a:solidFill>
                <a:latin typeface="Courier New" panose="02070309020205020404" pitchFamily="49" charset="0"/>
                <a:cs typeface="Courier New" panose="02070309020205020404" pitchFamily="49" charset="0"/>
              </a:rPr>
              <a:t>&lt;Integer&gt;();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add1 = a1.nextInt();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add2 = a1.nextInt();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add3 = a1.nextInt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add4 = a1.nextInt</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(add1</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(add2</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(add3</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(add4</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41205663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a:solidFill>
                <a:srgbClr val="F051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java.util.Vector</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public class Main </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void main(String a[])</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Vector&lt;String&gt; </a:t>
            </a:r>
            <a:r>
              <a:rPr lang="en-US" sz="2000" b="1" dirty="0" smtClean="0">
                <a:solidFill>
                  <a:schemeClr val="bg1"/>
                </a:solidFill>
                <a:latin typeface="Courier New" panose="02070309020205020404" pitchFamily="49" charset="0"/>
                <a:cs typeface="Courier New" panose="02070309020205020404" pitchFamily="49" charset="0"/>
              </a:rPr>
              <a:t>vector </a:t>
            </a:r>
            <a:r>
              <a:rPr lang="en-US" sz="2000" b="1" dirty="0">
                <a:solidFill>
                  <a:schemeClr val="bg1"/>
                </a:solidFill>
                <a:latin typeface="Courier New" panose="02070309020205020404" pitchFamily="49" charset="0"/>
                <a:cs typeface="Courier New" panose="02070309020205020404" pitchFamily="49" charset="0"/>
              </a:rPr>
              <a:t>= new Vector&lt;String&gt;();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vector.add</a:t>
            </a:r>
            <a:r>
              <a:rPr lang="en-US" sz="2000" b="1" dirty="0">
                <a:solidFill>
                  <a:schemeClr val="bg1"/>
                </a:solidFill>
                <a:latin typeface="Courier New" panose="02070309020205020404" pitchFamily="49" charset="0"/>
                <a:cs typeface="Courier New" panose="02070309020205020404" pitchFamily="49" charset="0"/>
              </a:rPr>
              <a:t>("First");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vector.add</a:t>
            </a:r>
            <a:r>
              <a:rPr lang="en-US" sz="2000" b="1" dirty="0">
                <a:solidFill>
                  <a:schemeClr val="bg1"/>
                </a:solidFill>
                <a:latin typeface="Courier New" panose="02070309020205020404" pitchFamily="49" charset="0"/>
                <a:cs typeface="Courier New" panose="02070309020205020404" pitchFamily="49" charset="0"/>
              </a:rPr>
              <a:t>("Second");</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vector.add</a:t>
            </a:r>
            <a:r>
              <a:rPr lang="en-US" sz="2000" b="1" dirty="0">
                <a:solidFill>
                  <a:schemeClr val="bg1"/>
                </a:solidFill>
                <a:latin typeface="Courier New" panose="02070309020205020404" pitchFamily="49" charset="0"/>
                <a:cs typeface="Courier New" panose="02070309020205020404" pitchFamily="49" charset="0"/>
              </a:rPr>
              <a:t>("Third");</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vector.add</a:t>
            </a:r>
            <a:r>
              <a:rPr lang="en-US" sz="2000" b="1" dirty="0">
                <a:solidFill>
                  <a:schemeClr val="bg1"/>
                </a:solidFill>
                <a:latin typeface="Courier New" panose="02070309020205020404" pitchFamily="49" charset="0"/>
                <a:cs typeface="Courier New" panose="02070309020205020404" pitchFamily="49" charset="0"/>
              </a:rPr>
              <a:t>("Random");</a:t>
            </a:r>
          </a:p>
          <a:p>
            <a:r>
              <a:rPr lang="en-US" sz="2000" b="1" dirty="0">
                <a:solidFill>
                  <a:schemeClr val="bg1"/>
                </a:solidFill>
                <a:latin typeface="Courier New" panose="02070309020205020404" pitchFamily="49" charset="0"/>
                <a:cs typeface="Courier New" panose="02070309020205020404" pitchFamily="49" charset="0"/>
              </a:rPr>
              <a:t>        System.out.println("Actual vector:"+</a:t>
            </a:r>
            <a:r>
              <a:rPr lang="en-US" sz="2000" b="1" dirty="0" smtClean="0">
                <a:solidFill>
                  <a:schemeClr val="bg1"/>
                </a:solidFill>
                <a:latin typeface="Courier New" panose="02070309020205020404" pitchFamily="49" charset="0"/>
                <a:cs typeface="Courier New" panose="02070309020205020404" pitchFamily="49" charset="0"/>
              </a:rPr>
              <a:t>vector);</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Vector&lt;String&gt; copy = (Vector&lt;String&gt;) </a:t>
            </a:r>
            <a:r>
              <a:rPr lang="en-US" sz="2000" b="1" dirty="0" err="1" smtClean="0">
                <a:solidFill>
                  <a:schemeClr val="bg1"/>
                </a:solidFill>
                <a:latin typeface="Courier New" panose="02070309020205020404" pitchFamily="49" charset="0"/>
                <a:cs typeface="Courier New" panose="02070309020205020404" pitchFamily="49" charset="0"/>
              </a:rPr>
              <a:t>vector.clone</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("Cloned vector:"+copy);</a:t>
            </a:r>
          </a:p>
          <a:p>
            <a:r>
              <a:rPr lang="en-US" sz="2000" b="1" dirty="0">
                <a:solidFill>
                  <a:schemeClr val="bg1"/>
                </a:solidFill>
                <a:latin typeface="Courier New" panose="02070309020205020404" pitchFamily="49" charset="0"/>
                <a:cs typeface="Courier New" panose="02070309020205020404" pitchFamily="49" charset="0"/>
              </a:rPr>
              <a:t>        List&lt;String&gt; list = new </a:t>
            </a:r>
            <a:r>
              <a:rPr lang="en-US" sz="2000" b="1" dirty="0" err="1">
                <a:solidFill>
                  <a:schemeClr val="bg1"/>
                </a:solidFill>
                <a:latin typeface="Courier New" panose="02070309020205020404" pitchFamily="49" charset="0"/>
                <a:cs typeface="Courier New" panose="02070309020205020404" pitchFamily="49" charset="0"/>
              </a:rPr>
              <a:t>ArrayList</a:t>
            </a:r>
            <a:r>
              <a:rPr lang="en-US" sz="2000" b="1" dirty="0">
                <a:solidFill>
                  <a:schemeClr val="bg1"/>
                </a:solidFill>
                <a:latin typeface="Courier New" panose="02070309020205020404" pitchFamily="49" charset="0"/>
                <a:cs typeface="Courier New" panose="02070309020205020404" pitchFamily="49" charset="0"/>
              </a:rPr>
              <a:t>&lt;String&gt;();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list.add</a:t>
            </a:r>
            <a:r>
              <a:rPr lang="en-US" sz="2000" b="1" dirty="0">
                <a:solidFill>
                  <a:schemeClr val="bg1"/>
                </a:solidFill>
                <a:latin typeface="Courier New" panose="02070309020205020404" pitchFamily="49" charset="0"/>
                <a:cs typeface="Courier New" panose="02070309020205020404" pitchFamily="49" charset="0"/>
              </a:rPr>
              <a:t>("one");</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list.add</a:t>
            </a:r>
            <a:r>
              <a:rPr lang="en-US" sz="2000" b="1" dirty="0">
                <a:solidFill>
                  <a:schemeClr val="bg1"/>
                </a:solidFill>
                <a:latin typeface="Courier New" panose="02070309020205020404" pitchFamily="49" charset="0"/>
                <a:cs typeface="Courier New" panose="02070309020205020404" pitchFamily="49" charset="0"/>
              </a:rPr>
              <a:t>("two");</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vector.addAll</a:t>
            </a:r>
            <a:r>
              <a:rPr lang="en-US" sz="2000" b="1" dirty="0" smtClean="0">
                <a:solidFill>
                  <a:schemeClr val="bg1"/>
                </a:solidFill>
                <a:latin typeface="Courier New" panose="02070309020205020404" pitchFamily="49" charset="0"/>
                <a:cs typeface="Courier New" panose="02070309020205020404" pitchFamily="49" charset="0"/>
              </a:rPr>
              <a:t>(list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System.out.println("After Copy: "+</a:t>
            </a:r>
            <a:r>
              <a:rPr lang="en-US" sz="2000" b="1" dirty="0" smtClean="0">
                <a:solidFill>
                  <a:schemeClr val="bg1"/>
                </a:solidFill>
                <a:latin typeface="Courier New" panose="02070309020205020404" pitchFamily="49" charset="0"/>
                <a:cs typeface="Courier New" panose="02070309020205020404" pitchFamily="49" charset="0"/>
              </a:rPr>
              <a:t>vector);</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5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0207727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a:solidFill>
                  <a:schemeClr val="bg1"/>
                </a:solidFill>
                <a:latin typeface="Courier New" panose="02070309020205020404" pitchFamily="49" charset="0"/>
                <a:cs typeface="Courier New" panose="02070309020205020404" pitchFamily="49" charset="0"/>
              </a:rPr>
              <a:t>("Actual vector:"+</a:t>
            </a:r>
            <a:r>
              <a:rPr lang="en-US" sz="2000" b="1" dirty="0" smtClean="0">
                <a:solidFill>
                  <a:schemeClr val="bg1"/>
                </a:solidFill>
                <a:latin typeface="Courier New" panose="02070309020205020404" pitchFamily="49" charset="0"/>
                <a:cs typeface="Courier New" panose="02070309020205020404" pitchFamily="49" charset="0"/>
              </a:rPr>
              <a:t>vector);</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vector.clear</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System.out.println("After clear vector:"+</a:t>
            </a:r>
            <a:r>
              <a:rPr lang="en-US" sz="2000" b="1" dirty="0" smtClean="0">
                <a:solidFill>
                  <a:schemeClr val="bg1"/>
                </a:solidFill>
                <a:latin typeface="Courier New" panose="02070309020205020404" pitchFamily="49" charset="0"/>
                <a:cs typeface="Courier New" panose="02070309020205020404" pitchFamily="49" charset="0"/>
              </a:rPr>
              <a:t>vector);</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endParaRPr lang="en-US" sz="25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35298848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a:solidFill>
                <a:srgbClr val="F051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java.util.Stack</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class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static </a:t>
            </a:r>
            <a:r>
              <a:rPr lang="en-US" sz="2000" b="1" dirty="0">
                <a:solidFill>
                  <a:schemeClr val="bg1"/>
                </a:solidFill>
                <a:latin typeface="Courier New" panose="02070309020205020404" pitchFamily="49" charset="0"/>
                <a:cs typeface="Courier New" panose="02070309020205020404" pitchFamily="49" charset="0"/>
              </a:rPr>
              <a:t>void </a:t>
            </a:r>
            <a:r>
              <a:rPr lang="en-US" sz="2000" b="1" dirty="0" err="1">
                <a:solidFill>
                  <a:schemeClr val="bg1"/>
                </a:solidFill>
                <a:latin typeface="Courier New" panose="02070309020205020404" pitchFamily="49" charset="0"/>
                <a:cs typeface="Courier New" panose="02070309020205020404" pitchFamily="49" charset="0"/>
              </a:rPr>
              <a:t>showpush</a:t>
            </a:r>
            <a:r>
              <a:rPr lang="en-US" sz="2000" b="1" dirty="0">
                <a:solidFill>
                  <a:schemeClr val="bg1"/>
                </a:solidFill>
                <a:latin typeface="Courier New" panose="02070309020205020404" pitchFamily="49" charset="0"/>
                <a:cs typeface="Courier New" panose="02070309020205020404" pitchFamily="49" charset="0"/>
              </a:rPr>
              <a:t>(Stack </a:t>
            </a:r>
            <a:r>
              <a:rPr lang="en-US" sz="2000" b="1" dirty="0" err="1">
                <a:solidFill>
                  <a:schemeClr val="bg1"/>
                </a:solidFill>
                <a:latin typeface="Courier New" panose="02070309020205020404" pitchFamily="49" charset="0"/>
                <a:cs typeface="Courier New" panose="02070309020205020404" pitchFamily="49" charset="0"/>
              </a:rPr>
              <a:t>st</a:t>
            </a:r>
            <a:r>
              <a:rPr lang="en-US" sz="2000" b="1" dirty="0">
                <a:solidFill>
                  <a:schemeClr val="bg1"/>
                </a:solidFill>
                <a:latin typeface="Courier New" panose="02070309020205020404" pitchFamily="49" charset="0"/>
                <a:cs typeface="Courier New" panose="02070309020205020404" pitchFamily="49" charset="0"/>
              </a:rPr>
              <a:t>, int a)</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st.push</a:t>
            </a:r>
            <a:r>
              <a:rPr lang="en-US" sz="2000" b="1" dirty="0" smtClean="0">
                <a:solidFill>
                  <a:schemeClr val="bg1"/>
                </a:solidFill>
                <a:latin typeface="Courier New" panose="02070309020205020404" pitchFamily="49" charset="0"/>
                <a:cs typeface="Courier New" panose="02070309020205020404" pitchFamily="49" charset="0"/>
              </a:rPr>
              <a:t>(new </a:t>
            </a:r>
            <a:r>
              <a:rPr lang="en-US" sz="2000" b="1" dirty="0">
                <a:solidFill>
                  <a:schemeClr val="bg1"/>
                </a:solidFill>
                <a:latin typeface="Courier New" panose="02070309020205020404" pitchFamily="49" charset="0"/>
                <a:cs typeface="Courier New" panose="02070309020205020404" pitchFamily="49" charset="0"/>
              </a:rPr>
              <a:t>Integer(a));</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a:solidFill>
                  <a:schemeClr val="bg1"/>
                </a:solidFill>
                <a:latin typeface="Courier New" panose="02070309020205020404" pitchFamily="49" charset="0"/>
                <a:cs typeface="Courier New" panose="02070309020205020404" pitchFamily="49" charset="0"/>
              </a:rPr>
              <a:t>("push(" + a +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a:solidFill>
                  <a:schemeClr val="bg1"/>
                </a:solidFill>
                <a:latin typeface="Courier New" panose="02070309020205020404" pitchFamily="49" charset="0"/>
                <a:cs typeface="Courier New" panose="02070309020205020404" pitchFamily="49" charset="0"/>
              </a:rPr>
              <a:t>("stack: " + </a:t>
            </a:r>
            <a:r>
              <a:rPr lang="en-US" sz="2000" b="1" dirty="0" err="1">
                <a:solidFill>
                  <a:schemeClr val="bg1"/>
                </a:solidFill>
                <a:latin typeface="Courier New" panose="02070309020205020404" pitchFamily="49" charset="0"/>
                <a:cs typeface="Courier New" panose="02070309020205020404" pitchFamily="49" charset="0"/>
              </a:rPr>
              <a:t>st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static </a:t>
            </a:r>
            <a:r>
              <a:rPr lang="en-US" sz="2000" b="1" dirty="0">
                <a:solidFill>
                  <a:schemeClr val="bg1"/>
                </a:solidFill>
                <a:latin typeface="Courier New" panose="02070309020205020404" pitchFamily="49" charset="0"/>
                <a:cs typeface="Courier New" panose="02070309020205020404" pitchFamily="49" charset="0"/>
              </a:rPr>
              <a:t>void </a:t>
            </a:r>
            <a:r>
              <a:rPr lang="en-US" sz="2000" b="1" dirty="0" err="1">
                <a:solidFill>
                  <a:schemeClr val="bg1"/>
                </a:solidFill>
                <a:latin typeface="Courier New" panose="02070309020205020404" pitchFamily="49" charset="0"/>
                <a:cs typeface="Courier New" panose="02070309020205020404" pitchFamily="49" charset="0"/>
              </a:rPr>
              <a:t>showpop</a:t>
            </a:r>
            <a:r>
              <a:rPr lang="en-US" sz="2000" b="1" dirty="0">
                <a:solidFill>
                  <a:schemeClr val="bg1"/>
                </a:solidFill>
                <a:latin typeface="Courier New" panose="02070309020205020404" pitchFamily="49" charset="0"/>
                <a:cs typeface="Courier New" panose="02070309020205020404" pitchFamily="49" charset="0"/>
              </a:rPr>
              <a:t>(Stack </a:t>
            </a:r>
            <a:r>
              <a:rPr lang="en-US" sz="2000" b="1" dirty="0" err="1">
                <a:solidFill>
                  <a:schemeClr val="bg1"/>
                </a:solidFill>
                <a:latin typeface="Courier New" panose="02070309020205020404" pitchFamily="49" charset="0"/>
                <a:cs typeface="Courier New" panose="02070309020205020404" pitchFamily="49" charset="0"/>
              </a:rPr>
              <a:t>st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System.out.print</a:t>
            </a:r>
            <a:r>
              <a:rPr lang="en-US" sz="2000" b="1" dirty="0">
                <a:solidFill>
                  <a:schemeClr val="bg1"/>
                </a:solidFill>
                <a:latin typeface="Courier New" panose="02070309020205020404" pitchFamily="49" charset="0"/>
                <a:cs typeface="Courier New" panose="02070309020205020404" pitchFamily="49" charset="0"/>
              </a:rPr>
              <a:t>("pop -&gt;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Integer </a:t>
            </a:r>
            <a:r>
              <a:rPr lang="en-US" sz="2000" b="1" dirty="0">
                <a:solidFill>
                  <a:schemeClr val="bg1"/>
                </a:solidFill>
                <a:latin typeface="Courier New" panose="02070309020205020404" pitchFamily="49" charset="0"/>
                <a:cs typeface="Courier New" panose="02070309020205020404" pitchFamily="49" charset="0"/>
              </a:rPr>
              <a:t>a = (Integer) st.pop();</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System.out.println(a</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a:solidFill>
                  <a:schemeClr val="bg1"/>
                </a:solidFill>
                <a:latin typeface="Courier New" panose="02070309020205020404" pitchFamily="49" charset="0"/>
                <a:cs typeface="Courier New" panose="02070309020205020404" pitchFamily="49" charset="0"/>
              </a:rPr>
              <a:t>("stack: " + </a:t>
            </a:r>
            <a:r>
              <a:rPr lang="en-US" sz="2000" b="1" dirty="0" err="1">
                <a:solidFill>
                  <a:schemeClr val="bg1"/>
                </a:solidFill>
                <a:latin typeface="Courier New" panose="02070309020205020404" pitchFamily="49" charset="0"/>
                <a:cs typeface="Courier New" panose="02070309020205020404" pitchFamily="49" charset="0"/>
              </a:rPr>
              <a:t>st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1020199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public </a:t>
            </a:r>
            <a:r>
              <a:rPr lang="en-US" sz="2000" b="1" dirty="0">
                <a:solidFill>
                  <a:schemeClr val="bg1"/>
                </a:solidFill>
                <a:latin typeface="Courier New" panose="02070309020205020404" pitchFamily="49" charset="0"/>
                <a:cs typeface="Courier New" panose="02070309020205020404" pitchFamily="49" charset="0"/>
              </a:rPr>
              <a:t>static void main(String args[])</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Stack </a:t>
            </a:r>
            <a:r>
              <a:rPr lang="en-US" sz="2000" b="1" dirty="0" err="1">
                <a:solidFill>
                  <a:schemeClr val="bg1"/>
                </a:solidFill>
                <a:latin typeface="Courier New" panose="02070309020205020404" pitchFamily="49" charset="0"/>
                <a:cs typeface="Courier New" panose="02070309020205020404" pitchFamily="49" charset="0"/>
              </a:rPr>
              <a:t>st</a:t>
            </a:r>
            <a:r>
              <a:rPr lang="en-US" sz="2000" b="1" dirty="0">
                <a:solidFill>
                  <a:schemeClr val="bg1"/>
                </a:solidFill>
                <a:latin typeface="Courier New" panose="02070309020205020404" pitchFamily="49" charset="0"/>
                <a:cs typeface="Courier New" panose="02070309020205020404" pitchFamily="49" charset="0"/>
              </a:rPr>
              <a:t> = new Stack();</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("stack: " + </a:t>
            </a:r>
            <a:r>
              <a:rPr lang="en-US" sz="2000" b="1" dirty="0" err="1">
                <a:solidFill>
                  <a:schemeClr val="bg1"/>
                </a:solidFill>
                <a:latin typeface="Courier New" panose="02070309020205020404" pitchFamily="49" charset="0"/>
                <a:cs typeface="Courier New" panose="02070309020205020404" pitchFamily="49" charset="0"/>
              </a:rPr>
              <a:t>st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showpush</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st</a:t>
            </a:r>
            <a:r>
              <a:rPr lang="en-US" sz="2000" b="1" dirty="0">
                <a:solidFill>
                  <a:schemeClr val="bg1"/>
                </a:solidFill>
                <a:latin typeface="Courier New" panose="02070309020205020404" pitchFamily="49" charset="0"/>
                <a:cs typeface="Courier New" panose="02070309020205020404" pitchFamily="49" charset="0"/>
              </a:rPr>
              <a:t>, 42);</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showpush</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st</a:t>
            </a:r>
            <a:r>
              <a:rPr lang="en-US" sz="2000" b="1" dirty="0">
                <a:solidFill>
                  <a:schemeClr val="bg1"/>
                </a:solidFill>
                <a:latin typeface="Courier New" panose="02070309020205020404" pitchFamily="49" charset="0"/>
                <a:cs typeface="Courier New" panose="02070309020205020404" pitchFamily="49" charset="0"/>
              </a:rPr>
              <a:t>, 66);</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showpush</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st</a:t>
            </a:r>
            <a:r>
              <a:rPr lang="en-US" sz="2000" b="1" dirty="0">
                <a:solidFill>
                  <a:schemeClr val="bg1"/>
                </a:solidFill>
                <a:latin typeface="Courier New" panose="02070309020205020404" pitchFamily="49" charset="0"/>
                <a:cs typeface="Courier New" panose="02070309020205020404" pitchFamily="49" charset="0"/>
              </a:rPr>
              <a:t>, 99);</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showpop</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st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showpop</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st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showpop</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st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try</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showpop</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st</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catch (</a:t>
            </a:r>
            <a:r>
              <a:rPr lang="en-US" sz="2000" b="1" dirty="0" err="1">
                <a:solidFill>
                  <a:schemeClr val="bg1"/>
                </a:solidFill>
                <a:latin typeface="Courier New" panose="02070309020205020404" pitchFamily="49" charset="0"/>
                <a:cs typeface="Courier New" panose="02070309020205020404" pitchFamily="49" charset="0"/>
              </a:rPr>
              <a:t>EmptyStackException</a:t>
            </a:r>
            <a:r>
              <a:rPr lang="en-US" sz="2000" b="1" dirty="0">
                <a:solidFill>
                  <a:schemeClr val="bg1"/>
                </a:solidFill>
                <a:latin typeface="Courier New" panose="02070309020205020404" pitchFamily="49" charset="0"/>
                <a:cs typeface="Courier New" panose="02070309020205020404" pitchFamily="49" charset="0"/>
              </a:rPr>
              <a:t> e)</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("empty stack");</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endParaRPr lang="en-US" sz="25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3801680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a:solidFill>
                <a:srgbClr val="F051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java.util.Stack</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public class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void main(String a[])</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Stack&lt;Integer&gt; stack = new Stack&lt;&gt;();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(“Stack </a:t>
            </a:r>
            <a:r>
              <a:rPr lang="en-US" sz="2000" b="1" dirty="0">
                <a:solidFill>
                  <a:schemeClr val="bg1"/>
                </a:solidFill>
                <a:latin typeface="Courier New" panose="02070309020205020404" pitchFamily="49" charset="0"/>
                <a:cs typeface="Courier New" panose="02070309020205020404" pitchFamily="49" charset="0"/>
              </a:rPr>
              <a:t>: "  + stack);</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(“Stack </a:t>
            </a:r>
            <a:r>
              <a:rPr lang="en-US" sz="2000" b="1" dirty="0">
                <a:solidFill>
                  <a:schemeClr val="bg1"/>
                </a:solidFill>
                <a:latin typeface="Courier New" panose="02070309020205020404" pitchFamily="49" charset="0"/>
                <a:cs typeface="Courier New" panose="02070309020205020404" pitchFamily="49" charset="0"/>
              </a:rPr>
              <a:t>: "  + </a:t>
            </a:r>
            <a:r>
              <a:rPr lang="en-US" sz="2000" b="1" dirty="0" err="1">
                <a:solidFill>
                  <a:schemeClr val="bg1"/>
                </a:solidFill>
                <a:latin typeface="Courier New" panose="02070309020205020404" pitchFamily="49" charset="0"/>
                <a:cs typeface="Courier New" panose="02070309020205020404" pitchFamily="49" charset="0"/>
              </a:rPr>
              <a:t>stack.isEmpty</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stack.push</a:t>
            </a:r>
            <a:r>
              <a:rPr lang="en-US" sz="2000" b="1" dirty="0">
                <a:solidFill>
                  <a:schemeClr val="bg1"/>
                </a:solidFill>
                <a:latin typeface="Courier New" panose="02070309020205020404" pitchFamily="49" charset="0"/>
                <a:cs typeface="Courier New" panose="02070309020205020404" pitchFamily="49" charset="0"/>
              </a:rPr>
              <a:t>(1001);</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stack.push</a:t>
            </a:r>
            <a:r>
              <a:rPr lang="en-US" sz="2000" b="1" dirty="0">
                <a:solidFill>
                  <a:schemeClr val="bg1"/>
                </a:solidFill>
                <a:latin typeface="Courier New" panose="02070309020205020404" pitchFamily="49" charset="0"/>
                <a:cs typeface="Courier New" panose="02070309020205020404" pitchFamily="49" charset="0"/>
              </a:rPr>
              <a:t>(1002);</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stack.push</a:t>
            </a:r>
            <a:r>
              <a:rPr lang="en-US" sz="2000" b="1" dirty="0">
                <a:solidFill>
                  <a:schemeClr val="bg1"/>
                </a:solidFill>
                <a:latin typeface="Courier New" panose="02070309020205020404" pitchFamily="49" charset="0"/>
                <a:cs typeface="Courier New" panose="02070309020205020404" pitchFamily="49" charset="0"/>
              </a:rPr>
              <a:t>(1003);</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stack.push</a:t>
            </a:r>
            <a:r>
              <a:rPr lang="en-US" sz="2000" b="1" dirty="0">
                <a:solidFill>
                  <a:schemeClr val="bg1"/>
                </a:solidFill>
                <a:latin typeface="Courier New" panose="02070309020205020404" pitchFamily="49" charset="0"/>
                <a:cs typeface="Courier New" panose="02070309020205020404" pitchFamily="49" charset="0"/>
              </a:rPr>
              <a:t>(1004);</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(“Stack </a:t>
            </a:r>
            <a:r>
              <a:rPr lang="en-US" sz="2000" b="1" dirty="0">
                <a:solidFill>
                  <a:schemeClr val="bg1"/>
                </a:solidFill>
                <a:latin typeface="Courier New" panose="02070309020205020404" pitchFamily="49" charset="0"/>
                <a:cs typeface="Courier New" panose="02070309020205020404" pitchFamily="49" charset="0"/>
              </a:rPr>
              <a:t>: "  + stack);</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(“Stack</a:t>
            </a:r>
            <a:r>
              <a:rPr lang="en-US" sz="2000" b="1" dirty="0">
                <a:solidFill>
                  <a:schemeClr val="bg1"/>
                </a:solidFill>
                <a:latin typeface="Courier New" panose="02070309020205020404" pitchFamily="49" charset="0"/>
                <a:cs typeface="Courier New" panose="02070309020205020404" pitchFamily="49" charset="0"/>
              </a:rPr>
              <a:t>: Pop Operation : "  +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stack.pop</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(“Stack </a:t>
            </a:r>
            <a:r>
              <a:rPr lang="en-US" sz="2000" b="1" dirty="0">
                <a:solidFill>
                  <a:schemeClr val="bg1"/>
                </a:solidFill>
                <a:latin typeface="Courier New" panose="02070309020205020404" pitchFamily="49" charset="0"/>
                <a:cs typeface="Courier New" panose="02070309020205020404" pitchFamily="49" charset="0"/>
              </a:rPr>
              <a:t>: After Pop Operation : "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stack);</a:t>
            </a:r>
          </a:p>
          <a:p>
            <a:r>
              <a:rPr lang="en-US" sz="2000" b="1" dirty="0">
                <a:solidFill>
                  <a:schemeClr val="bg1"/>
                </a:solidFill>
                <a:latin typeface="Courier New" panose="02070309020205020404" pitchFamily="49" charset="0"/>
                <a:cs typeface="Courier New" panose="02070309020205020404" pitchFamily="49" charset="0"/>
              </a:rPr>
              <a:t>           </a:t>
            </a:r>
            <a:endParaRPr lang="en-US" sz="25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33156904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(“Stack </a:t>
            </a:r>
            <a:r>
              <a:rPr lang="en-US" sz="2000" b="1" dirty="0">
                <a:solidFill>
                  <a:schemeClr val="bg1"/>
                </a:solidFill>
                <a:latin typeface="Courier New" panose="02070309020205020404" pitchFamily="49" charset="0"/>
                <a:cs typeface="Courier New" panose="02070309020205020404" pitchFamily="49" charset="0"/>
              </a:rPr>
              <a:t>: search() Operation : "  +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stack.</a:t>
            </a:r>
            <a:r>
              <a:rPr lang="en-US" sz="2000" b="1" dirty="0" err="1" smtClean="0">
                <a:solidFill>
                  <a:srgbClr val="F05136"/>
                </a:solidFill>
                <a:latin typeface="Courier New" panose="02070309020205020404" pitchFamily="49" charset="0"/>
                <a:cs typeface="Courier New" panose="02070309020205020404" pitchFamily="49" charset="0"/>
              </a:rPr>
              <a:t>search</a:t>
            </a:r>
            <a:r>
              <a:rPr lang="en-US" sz="2000" b="1" dirty="0" smtClean="0">
                <a:solidFill>
                  <a:schemeClr val="bg1"/>
                </a:solidFill>
                <a:latin typeface="Courier New" panose="02070309020205020404" pitchFamily="49" charset="0"/>
                <a:cs typeface="Courier New" panose="02070309020205020404" pitchFamily="49" charset="0"/>
              </a:rPr>
              <a:t>(1002</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(“Stack </a:t>
            </a:r>
            <a:r>
              <a:rPr lang="en-US" sz="2000" b="1" dirty="0">
                <a:solidFill>
                  <a:schemeClr val="bg1"/>
                </a:solidFill>
                <a:latin typeface="Courier New" panose="02070309020205020404" pitchFamily="49" charset="0"/>
                <a:cs typeface="Courier New" panose="02070309020205020404" pitchFamily="49" charset="0"/>
              </a:rPr>
              <a:t>: "  + </a:t>
            </a:r>
            <a:r>
              <a:rPr lang="en-US" sz="2000" b="1" dirty="0" err="1">
                <a:solidFill>
                  <a:schemeClr val="bg1"/>
                </a:solidFill>
                <a:latin typeface="Courier New" panose="02070309020205020404" pitchFamily="49" charset="0"/>
                <a:cs typeface="Courier New" panose="02070309020205020404" pitchFamily="49" charset="0"/>
              </a:rPr>
              <a:t>stack.</a:t>
            </a:r>
            <a:r>
              <a:rPr lang="en-US" sz="2000" b="1" dirty="0" err="1">
                <a:solidFill>
                  <a:srgbClr val="F05136"/>
                </a:solidFill>
                <a:latin typeface="Courier New" panose="02070309020205020404" pitchFamily="49" charset="0"/>
                <a:cs typeface="Courier New" panose="02070309020205020404" pitchFamily="49" charset="0"/>
              </a:rPr>
              <a:t>isEmpty</a:t>
            </a:r>
            <a:r>
              <a:rPr lang="en-US" sz="2000" b="1" dirty="0">
                <a:solidFill>
                  <a:srgbClr val="F05136"/>
                </a:solidFill>
                <a:latin typeface="Courier New" panose="02070309020205020404" pitchFamily="49" charset="0"/>
                <a:cs typeface="Courier New" panose="02070309020205020404" pitchFamily="49" charset="0"/>
              </a:rPr>
              <a: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endParaRPr lang="en-US" sz="25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33790561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xmlns="" id="{D71EE1CC-5860-4236-A6FD-56296450190E}"/>
              </a:ext>
            </a:extLst>
          </p:cNvPr>
          <p:cNvPicPr>
            <a:picLocks noChangeAspect="1"/>
          </p:cNvPicPr>
          <p:nvPr/>
        </p:nvPicPr>
        <p:blipFill>
          <a:blip r:embed="rId3">
            <a:extLst>
              <a:ext uri="{28A0092B-C50C-407E-A947-70E740481C1C}">
                <a14:useLocalDpi xmlns=""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xmlns=""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 xmlns:p14="http://schemas.microsoft.com/office/powerpoint/2010/main" val="3124136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a:t>
            </a:r>
            <a:r>
              <a:rPr lang="en-IN" sz="2000" b="1" dirty="0" smtClean="0">
                <a:solidFill>
                  <a:srgbClr val="F05136"/>
                </a:solidFill>
                <a:latin typeface="Courier New" panose="02070309020205020404" pitchFamily="49" charset="0"/>
                <a:cs typeface="Courier New" panose="02070309020205020404" pitchFamily="49" charset="0"/>
              </a:rPr>
              <a:t>Predict the Output</a:t>
            </a:r>
            <a:endParaRPr lang="en-IN" sz="2000" b="1" dirty="0">
              <a:solidFill>
                <a:srgbClr val="F051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java.util.ArrayList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java.util.Scanner</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public class Main </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a:solidFill>
                  <a:srgbClr val="F05136"/>
                </a:solidFill>
                <a:latin typeface="Courier New" panose="02070309020205020404" pitchFamily="49" charset="0"/>
                <a:cs typeface="Courier New" panose="02070309020205020404" pitchFamily="49" charset="0"/>
              </a:rPr>
              <a:t>Scanner</a:t>
            </a:r>
            <a:r>
              <a:rPr lang="en-US" sz="2000" b="1" dirty="0">
                <a:solidFill>
                  <a:schemeClr val="bg1"/>
                </a:solidFill>
                <a:latin typeface="Courier New" panose="02070309020205020404" pitchFamily="49" charset="0"/>
                <a:cs typeface="Courier New" panose="02070309020205020404" pitchFamily="49" charset="0"/>
              </a:rPr>
              <a:t> a1 = new </a:t>
            </a:r>
            <a:r>
              <a:rPr lang="en-US" sz="2000" b="1" dirty="0">
                <a:solidFill>
                  <a:srgbClr val="F05136"/>
                </a:solidFill>
                <a:latin typeface="Courier New" panose="02070309020205020404" pitchFamily="49" charset="0"/>
                <a:cs typeface="Courier New" panose="02070309020205020404" pitchFamily="49" charset="0"/>
              </a:rPr>
              <a:t>Scanner</a:t>
            </a:r>
            <a:r>
              <a:rPr lang="en-US" sz="2000" b="1" dirty="0">
                <a:solidFill>
                  <a:schemeClr val="bg1"/>
                </a:solidFill>
                <a:latin typeface="Courier New" panose="02070309020205020404" pitchFamily="49" charset="0"/>
                <a:cs typeface="Courier New" panose="02070309020205020404" pitchFamily="49" charset="0"/>
              </a:rPr>
              <a:t>(System.in);</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add = a1.nextInt();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ArrayList</a:t>
            </a:r>
            <a:r>
              <a:rPr lang="en-US" sz="2000" b="1" dirty="0" smtClean="0">
                <a:solidFill>
                  <a:schemeClr val="bg1"/>
                </a:solidFill>
                <a:latin typeface="Courier New" panose="02070309020205020404" pitchFamily="49" charset="0"/>
                <a:cs typeface="Courier New" panose="02070309020205020404" pitchFamily="49" charset="0"/>
              </a:rPr>
              <a:t>&lt;Integer</a:t>
            </a:r>
            <a:r>
              <a:rPr lang="en-US" sz="2000" b="1" dirty="0">
                <a:solidFill>
                  <a:schemeClr val="bg1"/>
                </a:solidFill>
                <a:latin typeface="Courier New" panose="02070309020205020404" pitchFamily="49" charset="0"/>
                <a:cs typeface="Courier New" panose="02070309020205020404" pitchFamily="49" charset="0"/>
              </a:rPr>
              <a:t>&gt; </a:t>
            </a:r>
            <a:r>
              <a:rPr lang="en-US" sz="2000" b="1" dirty="0" smtClean="0">
                <a:solidFill>
                  <a:schemeClr val="bg1"/>
                </a:solidFill>
                <a:latin typeface="Courier New" panose="02070309020205020404" pitchFamily="49" charset="0"/>
                <a:cs typeface="Courier New" panose="02070309020205020404" pitchFamily="49" charset="0"/>
              </a:rPr>
              <a:t>list </a:t>
            </a:r>
            <a:r>
              <a:rPr lang="en-US" sz="2000" b="1" dirty="0">
                <a:solidFill>
                  <a:schemeClr val="bg1"/>
                </a:solidFill>
                <a:latin typeface="Courier New" panose="02070309020205020404" pitchFamily="49" charset="0"/>
                <a:cs typeface="Courier New" panose="02070309020205020404" pitchFamily="49" charset="0"/>
              </a:rPr>
              <a:t>= new </a:t>
            </a:r>
            <a:r>
              <a:rPr lang="en-US" sz="2000" b="1" dirty="0" err="1">
                <a:solidFill>
                  <a:schemeClr val="bg1"/>
                </a:solidFill>
                <a:latin typeface="Courier New" panose="02070309020205020404" pitchFamily="49" charset="0"/>
                <a:cs typeface="Courier New" panose="02070309020205020404" pitchFamily="49" charset="0"/>
              </a:rPr>
              <a:t>ArrayList</a:t>
            </a:r>
            <a:r>
              <a:rPr lang="en-US" sz="2000" b="1" dirty="0">
                <a:solidFill>
                  <a:schemeClr val="bg1"/>
                </a:solidFill>
                <a:latin typeface="Courier New" panose="02070309020205020404" pitchFamily="49" charset="0"/>
                <a:cs typeface="Courier New" panose="02070309020205020404" pitchFamily="49" charset="0"/>
              </a:rPr>
              <a:t>&lt;Integer&gt;</a:t>
            </a:r>
            <a:r>
              <a:rPr lang="en-US" sz="2000" b="1" dirty="0">
                <a:solidFill>
                  <a:srgbClr val="F05136"/>
                </a:solidFill>
                <a:latin typeface="Courier New" panose="02070309020205020404" pitchFamily="49" charset="0"/>
                <a:cs typeface="Courier New" panose="02070309020205020404" pitchFamily="49" charset="0"/>
              </a:rPr>
              <a:t>(add)</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for(</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i = 0 ; i&lt; add; i++)</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(a1.nextInt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System.out.println(list);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3692412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a:t>
            </a:r>
            <a:r>
              <a:rPr lang="en-IN" sz="2000" b="1" dirty="0" smtClean="0">
                <a:solidFill>
                  <a:srgbClr val="F05136"/>
                </a:solidFill>
                <a:latin typeface="Courier New" panose="02070309020205020404" pitchFamily="49" charset="0"/>
                <a:cs typeface="Courier New" panose="02070309020205020404" pitchFamily="49" charset="0"/>
              </a:rPr>
              <a:t>Predict the Output</a:t>
            </a:r>
            <a:endParaRPr lang="en-IN" sz="2000" b="1" dirty="0">
              <a:solidFill>
                <a:srgbClr val="F051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java.util.ArrayList</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public class Main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ArrayList&lt;String&gt; list = new ArrayList&lt;String&gt;();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("Account");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("detail");</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("Mobile");</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("pattern");</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("finger");</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("print");</a:t>
            </a:r>
          </a:p>
          <a:p>
            <a:r>
              <a:rPr lang="en-US" sz="2000" b="1" dirty="0" smtClean="0">
                <a:solidFill>
                  <a:schemeClr val="bg1"/>
                </a:solidFill>
                <a:latin typeface="Courier New" panose="02070309020205020404" pitchFamily="49" charset="0"/>
                <a:cs typeface="Courier New" panose="02070309020205020404" pitchFamily="49" charset="0"/>
              </a:rPr>
              <a:t>       System.out.println("ArrayList before remove:");</a:t>
            </a:r>
          </a:p>
          <a:p>
            <a:r>
              <a:rPr lang="en-US" sz="2000" b="1" dirty="0" smtClean="0">
                <a:solidFill>
                  <a:schemeClr val="bg1"/>
                </a:solidFill>
                <a:latin typeface="Courier New" panose="02070309020205020404" pitchFamily="49" charset="0"/>
                <a:cs typeface="Courier New" panose="02070309020205020404" pitchFamily="49" charset="0"/>
              </a:rPr>
              <a:t>       System.out.println(list);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list.remove</a:t>
            </a:r>
            <a:r>
              <a:rPr lang="en-US" sz="2000" b="1" dirty="0" smtClean="0">
                <a:solidFill>
                  <a:schemeClr val="bg1"/>
                </a:solidFill>
                <a:latin typeface="Courier New" panose="02070309020205020404" pitchFamily="49" charset="0"/>
                <a:cs typeface="Courier New" panose="02070309020205020404" pitchFamily="49" charset="0"/>
              </a:rPr>
              <a:t>(0);</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list.remove</a:t>
            </a:r>
            <a:r>
              <a:rPr lang="en-US" sz="2000" b="1" dirty="0" smtClean="0">
                <a:solidFill>
                  <a:schemeClr val="bg1"/>
                </a:solidFill>
                <a:latin typeface="Courier New" panose="02070309020205020404" pitchFamily="49" charset="0"/>
                <a:cs typeface="Courier New" panose="02070309020205020404" pitchFamily="49" charset="0"/>
              </a:rPr>
              <a:t>(2);</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list.remove</a:t>
            </a:r>
            <a:r>
              <a:rPr lang="en-US" sz="2000" b="1" dirty="0" smtClean="0">
                <a:solidFill>
                  <a:schemeClr val="bg1"/>
                </a:solidFill>
                <a:latin typeface="Courier New" panose="02070309020205020404" pitchFamily="49" charset="0"/>
                <a:cs typeface="Courier New" panose="02070309020205020404" pitchFamily="49" charset="0"/>
              </a:rPr>
              <a:t>(2);</a:t>
            </a:r>
          </a:p>
          <a:p>
            <a:r>
              <a:rPr lang="en-US" sz="2000" b="1" dirty="0" smtClean="0">
                <a:solidFill>
                  <a:schemeClr val="bg1"/>
                </a:solidFill>
                <a:latin typeface="Courier New" panose="02070309020205020404" pitchFamily="49" charset="0"/>
                <a:cs typeface="Courier New" panose="02070309020205020404" pitchFamily="49" charset="0"/>
              </a:rPr>
              <a:t>       System.out.println("ArrayList After remove:");</a:t>
            </a:r>
          </a:p>
          <a:p>
            <a:r>
              <a:rPr lang="en-US" sz="2000" b="1" dirty="0" smtClean="0">
                <a:solidFill>
                  <a:schemeClr val="bg1"/>
                </a:solidFill>
                <a:latin typeface="Courier New" panose="02070309020205020404" pitchFamily="49" charset="0"/>
                <a:cs typeface="Courier New" panose="02070309020205020404" pitchFamily="49" charset="0"/>
              </a:rPr>
              <a:t>       System.out.println(list);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6" name="Rectangle 5"/>
          <p:cNvSpPr/>
          <p:nvPr/>
        </p:nvSpPr>
        <p:spPr>
          <a:xfrm>
            <a:off x="1524000" y="4724400"/>
            <a:ext cx="2514600" cy="9144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83432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a:t>
            </a:r>
            <a:r>
              <a:rPr lang="en-US" sz="2000" b="1" dirty="0">
                <a:solidFill>
                  <a:srgbClr val="F05136"/>
                </a:solidFill>
                <a:latin typeface="Courier New" panose="02070309020205020404" pitchFamily="49" charset="0"/>
                <a:cs typeface="Courier New" panose="02070309020205020404" pitchFamily="49" charset="0"/>
              </a:rPr>
              <a:t>the Output</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java.util.ArrayList</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ArrayList&lt;String&gt; </a:t>
            </a:r>
            <a:r>
              <a:rPr lang="en-US" sz="2000" b="1" dirty="0" err="1" smtClean="0">
                <a:solidFill>
                  <a:schemeClr val="bg1"/>
                </a:solidFill>
                <a:latin typeface="Courier New" panose="02070309020205020404" pitchFamily="49" charset="0"/>
                <a:cs typeface="Courier New" panose="02070309020205020404" pitchFamily="49" charset="0"/>
              </a:rPr>
              <a:t>arrTest</a:t>
            </a:r>
            <a:r>
              <a:rPr lang="en-US" sz="2000" b="1" dirty="0" smtClean="0">
                <a:solidFill>
                  <a:schemeClr val="bg1"/>
                </a:solidFill>
                <a:latin typeface="Courier New" panose="02070309020205020404" pitchFamily="49" charset="0"/>
                <a:cs typeface="Courier New" panose="02070309020205020404" pitchFamily="49" charset="0"/>
              </a:rPr>
              <a:t> = new ArrayList&lt;String&gt;();</a:t>
            </a:r>
          </a:p>
          <a:p>
            <a:r>
              <a:rPr lang="en-US" sz="2000" b="1" dirty="0" smtClean="0">
                <a:solidFill>
                  <a:schemeClr val="bg1"/>
                </a:solidFill>
                <a:latin typeface="Courier New" panose="02070309020205020404" pitchFamily="49" charset="0"/>
                <a:cs typeface="Courier New" panose="02070309020205020404" pitchFamily="49" charset="0"/>
              </a:rPr>
              <a:t>  	    System.out.println("Size of ArrayList at creation: " +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arrTest.size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arrTest.add</a:t>
            </a:r>
            <a:r>
              <a:rPr lang="en-US" sz="2000" b="1" dirty="0" smtClean="0">
                <a:solidFill>
                  <a:schemeClr val="bg1"/>
                </a:solidFill>
                <a:latin typeface="Courier New" panose="02070309020205020404" pitchFamily="49" charset="0"/>
                <a:cs typeface="Courier New" panose="02070309020205020404" pitchFamily="49" charset="0"/>
              </a:rPr>
              <a:t>("Colour");</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arrTest.add</a:t>
            </a:r>
            <a:r>
              <a:rPr lang="en-US" sz="2000" b="1" dirty="0" smtClean="0">
                <a:solidFill>
                  <a:schemeClr val="bg1"/>
                </a:solidFill>
                <a:latin typeface="Courier New" panose="02070309020205020404" pitchFamily="49" charset="0"/>
                <a:cs typeface="Courier New" panose="02070309020205020404" pitchFamily="49" charset="0"/>
              </a:rPr>
              <a:t>("Sky");</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arrTest.add</a:t>
            </a:r>
            <a:r>
              <a:rPr lang="en-US" sz="2000" b="1" dirty="0" smtClean="0">
                <a:solidFill>
                  <a:schemeClr val="bg1"/>
                </a:solidFill>
                <a:latin typeface="Courier New" panose="02070309020205020404" pitchFamily="49" charset="0"/>
                <a:cs typeface="Courier New" panose="02070309020205020404" pitchFamily="49" charset="0"/>
              </a:rPr>
              <a:t>("water");</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arrTest.add</a:t>
            </a:r>
            <a:r>
              <a:rPr lang="en-US" sz="2000" b="1" dirty="0" smtClean="0">
                <a:solidFill>
                  <a:schemeClr val="bg1"/>
                </a:solidFill>
                <a:latin typeface="Courier New" panose="02070309020205020404" pitchFamily="49" charset="0"/>
                <a:cs typeface="Courier New" panose="02070309020205020404" pitchFamily="49" charset="0"/>
              </a:rPr>
              <a:t>("liquid");</a:t>
            </a:r>
          </a:p>
          <a:p>
            <a:r>
              <a:rPr lang="en-US" sz="2000" b="1" dirty="0" smtClean="0">
                <a:solidFill>
                  <a:schemeClr val="bg1"/>
                </a:solidFill>
                <a:latin typeface="Courier New" panose="02070309020205020404" pitchFamily="49" charset="0"/>
                <a:cs typeface="Courier New" panose="02070309020205020404" pitchFamily="49" charset="0"/>
              </a:rPr>
              <a:t>  	    System.out.println("Size of ArrayList after adding elements: " +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arrTest.size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System.out.println("List of all elements: " + </a:t>
            </a:r>
            <a:r>
              <a:rPr lang="en-US" sz="2000" b="1" dirty="0" err="1" smtClean="0">
                <a:solidFill>
                  <a:schemeClr val="bg1"/>
                </a:solidFill>
                <a:latin typeface="Courier New" panose="02070309020205020404" pitchFamily="49" charset="0"/>
                <a:cs typeface="Courier New" panose="02070309020205020404" pitchFamily="49" charset="0"/>
              </a:rPr>
              <a:t>arrTest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arrTest.remove</a:t>
            </a:r>
            <a:r>
              <a:rPr lang="en-US" sz="2000" b="1" dirty="0" smtClean="0">
                <a:solidFill>
                  <a:schemeClr val="bg1"/>
                </a:solidFill>
                <a:latin typeface="Courier New" panose="02070309020205020404" pitchFamily="49" charset="0"/>
                <a:cs typeface="Courier New" panose="02070309020205020404" pitchFamily="49" charset="0"/>
              </a:rPr>
              <a:t>("water");</a:t>
            </a:r>
          </a:p>
          <a:p>
            <a:r>
              <a:rPr lang="en-US" sz="2000" b="1" dirty="0" smtClean="0">
                <a:solidFill>
                  <a:schemeClr val="bg1"/>
                </a:solidFill>
                <a:latin typeface="Courier New" panose="02070309020205020404" pitchFamily="49" charset="0"/>
                <a:cs typeface="Courier New" panose="02070309020205020404" pitchFamily="49" charset="0"/>
              </a:rPr>
              <a:t>  	    System.out.println("after removing one element: " + </a:t>
            </a:r>
            <a:r>
              <a:rPr lang="en-US" sz="2000" b="1" dirty="0" err="1" smtClean="0">
                <a:solidFill>
                  <a:schemeClr val="bg1"/>
                </a:solidFill>
                <a:latin typeface="Courier New" panose="02070309020205020404" pitchFamily="49" charset="0"/>
                <a:cs typeface="Courier New" panose="02070309020205020404" pitchFamily="49" charset="0"/>
              </a:rPr>
              <a:t>arrTest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arrTest.remove</a:t>
            </a:r>
            <a:r>
              <a:rPr lang="en-US" sz="2000" b="1" dirty="0" smtClean="0">
                <a:solidFill>
                  <a:schemeClr val="bg1"/>
                </a:solidFill>
                <a:latin typeface="Courier New" panose="02070309020205020404" pitchFamily="49" charset="0"/>
                <a:cs typeface="Courier New" panose="02070309020205020404" pitchFamily="49" charset="0"/>
              </a:rPr>
              <a:t>(2);</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smtClean="0">
                <a:solidFill>
                  <a:schemeClr val="bg1"/>
                </a:solidFill>
                <a:latin typeface="Courier New" panose="02070309020205020404" pitchFamily="49" charset="0"/>
                <a:cs typeface="Courier New" panose="02070309020205020404" pitchFamily="49" charset="0"/>
              </a:rPr>
              <a:t>("after removing element by index: " +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arrTest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endParaRPr lang="en-US" sz="25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283432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System.out.println("Size of </a:t>
            </a:r>
            <a:r>
              <a:rPr lang="en-US" sz="2000" b="1" dirty="0" err="1" smtClean="0">
                <a:solidFill>
                  <a:schemeClr val="bg1"/>
                </a:solidFill>
                <a:latin typeface="Courier New" panose="02070309020205020404" pitchFamily="49" charset="0"/>
                <a:cs typeface="Courier New" panose="02070309020205020404" pitchFamily="49" charset="0"/>
              </a:rPr>
              <a:t>arrayList</a:t>
            </a:r>
            <a:r>
              <a:rPr lang="en-US" sz="2000" b="1" dirty="0" smtClean="0">
                <a:solidFill>
                  <a:schemeClr val="bg1"/>
                </a:solidFill>
                <a:latin typeface="Courier New" panose="02070309020205020404" pitchFamily="49" charset="0"/>
                <a:cs typeface="Courier New" panose="02070309020205020404" pitchFamily="49" charset="0"/>
              </a:rPr>
              <a:t> after removing elements: " +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arrTest.size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System.out.println("List of all elements after removing elements: " </a:t>
            </a:r>
            <a:r>
              <a:rPr lang="en-US" sz="2000" b="1" dirty="0" smtClean="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arrTest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arrTest.contains</a:t>
            </a:r>
            <a:r>
              <a:rPr lang="en-US" sz="2000" b="1" dirty="0" smtClean="0">
                <a:solidFill>
                  <a:schemeClr val="bg1"/>
                </a:solidFill>
                <a:latin typeface="Courier New" panose="02070309020205020404" pitchFamily="49" charset="0"/>
                <a:cs typeface="Courier New" panose="02070309020205020404" pitchFamily="49" charset="0"/>
              </a:rPr>
              <a:t>("V"));</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a:t>
            </a:r>
          </a:p>
          <a:p>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a:t>
            </a:r>
            <a:endParaRPr lang="en-US" sz="2500" b="1" dirty="0" smtClean="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2834325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4750</TotalTime>
  <Words>3871</Words>
  <Application>Microsoft Office PowerPoint</Application>
  <PresentationFormat>Custom</PresentationFormat>
  <Paragraphs>2299</Paragraphs>
  <Slides>56</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Nunito Sans</vt:lpstr>
      <vt:lpstr>Courier New</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HP-LAP</cp:lastModifiedBy>
  <cp:revision>266</cp:revision>
  <dcterms:created xsi:type="dcterms:W3CDTF">2006-08-16T00:00:00Z</dcterms:created>
  <dcterms:modified xsi:type="dcterms:W3CDTF">2019-11-22T08:58:14Z</dcterms:modified>
</cp:coreProperties>
</file>