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Lst>
  <p:notesMasterIdLst>
    <p:notesMasterId r:id="rId44"/>
  </p:notesMasterIdLst>
  <p:sldIdLst>
    <p:sldId id="272" r:id="rId3"/>
    <p:sldId id="350" r:id="rId4"/>
    <p:sldId id="384" r:id="rId5"/>
    <p:sldId id="353" r:id="rId6"/>
    <p:sldId id="378" r:id="rId7"/>
    <p:sldId id="394" r:id="rId8"/>
    <p:sldId id="393" r:id="rId9"/>
    <p:sldId id="391" r:id="rId10"/>
    <p:sldId id="360" r:id="rId11"/>
    <p:sldId id="351" r:id="rId12"/>
    <p:sldId id="385" r:id="rId13"/>
    <p:sldId id="358" r:id="rId14"/>
    <p:sldId id="355" r:id="rId15"/>
    <p:sldId id="361" r:id="rId16"/>
    <p:sldId id="352" r:id="rId17"/>
    <p:sldId id="379" r:id="rId18"/>
    <p:sldId id="380" r:id="rId19"/>
    <p:sldId id="256" r:id="rId20"/>
    <p:sldId id="392" r:id="rId21"/>
    <p:sldId id="383" r:id="rId22"/>
    <p:sldId id="363" r:id="rId23"/>
    <p:sldId id="364" r:id="rId24"/>
    <p:sldId id="381" r:id="rId25"/>
    <p:sldId id="382" r:id="rId26"/>
    <p:sldId id="367" r:id="rId27"/>
    <p:sldId id="368" r:id="rId28"/>
    <p:sldId id="370" r:id="rId29"/>
    <p:sldId id="386" r:id="rId30"/>
    <p:sldId id="369" r:id="rId31"/>
    <p:sldId id="371" r:id="rId32"/>
    <p:sldId id="387" r:id="rId33"/>
    <p:sldId id="372" r:id="rId34"/>
    <p:sldId id="373" r:id="rId35"/>
    <p:sldId id="389" r:id="rId36"/>
    <p:sldId id="374" r:id="rId37"/>
    <p:sldId id="375" r:id="rId38"/>
    <p:sldId id="388" r:id="rId39"/>
    <p:sldId id="376" r:id="rId40"/>
    <p:sldId id="377" r:id="rId41"/>
    <p:sldId id="390" r:id="rId42"/>
    <p:sldId id="289" r:id="rId43"/>
  </p:sldIdLst>
  <p:sldSz cx="12192000" cy="6858000"/>
  <p:notesSz cx="6858000" cy="9144000"/>
  <p:embeddedFontLst>
    <p:embeddedFont>
      <p:font typeface="Nunito Sans" charset="0"/>
      <p:regular r:id="rId45"/>
      <p:bold r:id="rId46"/>
      <p:italic r:id="rId47"/>
      <p:boldItalic r:id="rId48"/>
    </p:embeddedFont>
    <p:embeddedFont>
      <p:font typeface="Calibri"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958" autoAdjust="0"/>
    <p:restoredTop sz="85732" autoAdjust="0"/>
  </p:normalViewPr>
  <p:slideViewPr>
    <p:cSldViewPr>
      <p:cViewPr>
        <p:scale>
          <a:sx n="52" d="100"/>
          <a:sy n="52" d="100"/>
        </p:scale>
        <p:origin x="-606" y="-228"/>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These</a:t>
            </a:r>
            <a:r>
              <a:rPr lang="en-US" b="0" baseline="0" dirty="0" smtClean="0"/>
              <a:t> are some important methods used in queue interface. </a:t>
            </a:r>
          </a:p>
          <a:p>
            <a:r>
              <a:rPr lang="en-US" b="0" baseline="0" dirty="0" smtClean="0"/>
              <a:t>add() or offer(): To insert an element</a:t>
            </a:r>
          </a:p>
          <a:p>
            <a:r>
              <a:rPr lang="en-US" b="0" baseline="0" dirty="0" smtClean="0"/>
              <a:t>remove() or poll(): To remove the head element or the first element</a:t>
            </a:r>
          </a:p>
          <a:p>
            <a:r>
              <a:rPr lang="en-US" b="0" baseline="0" dirty="0" smtClean="0"/>
              <a:t>element() or peek(): To examine the head element</a:t>
            </a:r>
          </a:p>
          <a:p>
            <a:r>
              <a:rPr lang="en-US" b="0" baseline="0" dirty="0" smtClean="0"/>
              <a:t>The difference between remove() and poll(): If there is no element to remove in the queue, remove() gives output as exception. poll() returns null or false. Similarly, if there is no element , element() throws exception and peek() returns null value. </a:t>
            </a:r>
            <a:endParaRPr lang="en-US" b="0" baseline="0" dirty="0" smtClean="0"/>
          </a:p>
          <a:p>
            <a:endParaRPr lang="en-US" b="0" baseline="0" dirty="0" smtClean="0"/>
          </a:p>
          <a:p>
            <a:r>
              <a:rPr lang="en-IN" b="1" dirty="0" smtClean="0"/>
              <a:t>Output</a:t>
            </a:r>
            <a:r>
              <a:rPr lang="en-IN" b="1" dirty="0" smtClean="0"/>
              <a:t>:</a:t>
            </a:r>
          </a:p>
          <a:p>
            <a:r>
              <a:rPr lang="en-US" b="0" baseline="0" dirty="0" smtClean="0"/>
              <a:t>[14, 18, 42, 46, 30]</a:t>
            </a:r>
          </a:p>
          <a:p>
            <a:r>
              <a:rPr lang="en-US" b="0" baseline="0" dirty="0" smtClean="0"/>
              <a:t>The head is:14</a:t>
            </a:r>
          </a:p>
          <a:p>
            <a:r>
              <a:rPr lang="en-IN" b="0" baseline="0" dirty="0" smtClean="0"/>
              <a:t>Instead </a:t>
            </a:r>
            <a:r>
              <a:rPr lang="en-IN" b="0" baseline="0" dirty="0" smtClean="0"/>
              <a:t>of peek(), element() can also be used to print the head of the element.</a:t>
            </a:r>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[technical, technology]</a:t>
            </a:r>
          </a:p>
          <a:p>
            <a:r>
              <a:rPr lang="en-IN" b="0" dirty="0" smtClean="0"/>
              <a:t>technical</a:t>
            </a:r>
          </a:p>
          <a:p>
            <a:r>
              <a:rPr lang="en-IN" b="0" dirty="0" smtClean="0"/>
              <a:t>technology</a:t>
            </a:r>
          </a:p>
          <a:p>
            <a:r>
              <a:rPr lang="en-IN" b="0" dirty="0" smtClean="0"/>
              <a:t>null</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b="0" baseline="0" dirty="0" smtClean="0"/>
              <a:t>[12, 16, 24, 48, 20]</a:t>
            </a:r>
          </a:p>
          <a:p>
            <a:r>
              <a:rPr lang="en-US" b="0" baseline="0" dirty="0" smtClean="0"/>
              <a:t>The removed element is:12</a:t>
            </a:r>
          </a:p>
          <a:p>
            <a:r>
              <a:rPr lang="en-US" b="0" baseline="0" dirty="0" smtClean="0"/>
              <a:t>[16, 20, 24, 48]</a:t>
            </a:r>
          </a:p>
          <a:p>
            <a:r>
              <a:rPr lang="en-US" b="0" baseline="0" dirty="0" smtClean="0"/>
              <a:t>The head is:16</a:t>
            </a:r>
          </a:p>
          <a:p>
            <a:r>
              <a:rPr lang="en-IN" b="0" baseline="0" dirty="0" smtClean="0"/>
              <a:t>In </a:t>
            </a:r>
            <a:r>
              <a:rPr lang="en-IN" b="0" baseline="0" dirty="0" smtClean="0"/>
              <a:t>this program, the head element  4 is removed using poll(). So, the second element be the head of the queue.</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No output</a:t>
            </a:r>
          </a:p>
          <a:p>
            <a:r>
              <a:rPr lang="en-IN" b="1" dirty="0" smtClean="0"/>
              <a:t>Error:</a:t>
            </a:r>
            <a:r>
              <a:rPr lang="en-IN" dirty="0" smtClean="0"/>
              <a:t> Exception in thread "main" java.util. No Such Element Exception at java.util.AbstractQueue.remove(AbstractQueue.java:117) at Queueinterface.main(Queueinterface.java:7)</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smtClean="0"/>
              <a:t>Output:</a:t>
            </a:r>
          </a:p>
          <a:p>
            <a:r>
              <a:rPr lang="en-IN" b="0" smtClean="0"/>
              <a:t>The removed element is: null</a:t>
            </a:r>
          </a:p>
          <a:p>
            <a:r>
              <a:rPr lang="en-IN" b="0" smtClean="0"/>
              <a:t>The head is: null</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[A,</a:t>
            </a:r>
            <a:r>
              <a:rPr lang="en-IN" b="0" baseline="0" dirty="0" smtClean="0"/>
              <a:t> B, C, D, E</a:t>
            </a:r>
            <a:r>
              <a:rPr lang="en-IN" b="0" dirty="0" smtClean="0"/>
              <a:t>]</a:t>
            </a:r>
          </a:p>
          <a:p>
            <a:r>
              <a:rPr lang="en-IN" b="0" dirty="0" smtClean="0"/>
              <a:t>A A</a:t>
            </a:r>
          </a:p>
          <a:p>
            <a:r>
              <a:rPr lang="en-IN" b="0" baseline="0" dirty="0" smtClean="0"/>
              <a:t>B B C</a:t>
            </a:r>
          </a:p>
          <a:p>
            <a:r>
              <a:rPr lang="en-IN" b="0" baseline="0" dirty="0" smtClean="0"/>
              <a:t>[C, D, E]</a:t>
            </a:r>
          </a:p>
          <a:p>
            <a:r>
              <a:rPr lang="en-IN" b="0" baseline="0" dirty="0" smtClean="0"/>
              <a:t>In this example program, the elements arranged in queue as [A, B, C, D, E]. The head of the element is A and then to remove the head of the element, poll() is used. Again, print the head element + remove the head element + head element. Now, the head of the element becomes B. </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b="0" dirty="0" smtClean="0"/>
              <a:t>[0,1,2,3,4,5]</a:t>
            </a:r>
          </a:p>
          <a:p>
            <a:r>
              <a:rPr lang="en-US" b="0" dirty="0" smtClean="0"/>
              <a:t>6</a:t>
            </a:r>
          </a:p>
          <a:p>
            <a:r>
              <a:rPr lang="en-US" b="0" dirty="0" smtClean="0"/>
              <a:t>0</a:t>
            </a:r>
          </a:p>
          <a:p>
            <a:r>
              <a:rPr lang="en-US" b="0" dirty="0" smtClean="0"/>
              <a:t>Iterating over </a:t>
            </a:r>
            <a:r>
              <a:rPr lang="en-US" b="0" dirty="0" err="1" smtClean="0"/>
              <a:t>priorityqueue</a:t>
            </a:r>
            <a:endParaRPr lang="en-US" b="0" dirty="0" smtClean="0"/>
          </a:p>
          <a:p>
            <a:r>
              <a:rPr lang="en-US" b="0" dirty="0" smtClean="0"/>
              <a:t>0</a:t>
            </a:r>
          </a:p>
          <a:p>
            <a:r>
              <a:rPr lang="en-US" b="0" dirty="0" smtClean="0"/>
              <a:t>1</a:t>
            </a:r>
          </a:p>
          <a:p>
            <a:r>
              <a:rPr lang="en-US" b="0" dirty="0" smtClean="0"/>
              <a:t>2</a:t>
            </a:r>
          </a:p>
          <a:p>
            <a:r>
              <a:rPr lang="en-US" b="0" dirty="0" smtClean="0"/>
              <a:t>3</a:t>
            </a:r>
          </a:p>
          <a:p>
            <a:r>
              <a:rPr lang="en-US" b="0" dirty="0" smtClean="0"/>
              <a:t>4</a:t>
            </a:r>
          </a:p>
          <a:p>
            <a:r>
              <a:rPr lang="en-US" b="0" dirty="0" smtClean="0"/>
              <a:t>5</a:t>
            </a:r>
          </a:p>
          <a:p>
            <a:r>
              <a:rPr lang="en-US" b="0" dirty="0" smtClean="0"/>
              <a:t>You can iterate all elements, instead of just processing the elements one at a time.</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Deque (pronounced as deck), supports elements insertion and deletion at both ends. Deque</a:t>
            </a:r>
            <a:r>
              <a:rPr lang="en-US" b="0" baseline="0" dirty="0" smtClean="0"/>
              <a:t> interface extends the queue interface. The implementation classes such as LinkedList and Array Deque implements the Deque interface. The array deque class stores its elements internally in an array. If the number of elements exceeds the space in the array, a new array is allocated. All the elements moved over the newly created array.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xmlns="" val="359738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One best example of  deque is storing a web browser's history. Recently visited URLs are added to the front of the deque, and the URL at the back of the deque is removed after some specified number of insertions at the front.</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35973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	Queue is a collection of ordered elements (or objects). We can use Queue to store elements before processing those elements. </a:t>
            </a:r>
            <a:r>
              <a:rPr lang="en-US" b="0" dirty="0" smtClean="0"/>
              <a:t>Queue works based on FIFO</a:t>
            </a:r>
            <a:r>
              <a:rPr lang="en-US" b="0" baseline="0" dirty="0" smtClean="0"/>
              <a:t> manner. Queue is used to insert elements at the end of Queue and removes the element from the front of queue. The element arrived first, is the first element to go out.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dirty="0"/>
          </a:p>
        </p:txBody>
      </p:sp>
    </p:spTree>
    <p:extLst>
      <p:ext uri="{BB962C8B-B14F-4D97-AF65-F5344CB8AC3E}">
        <p14:creationId xmlns:p14="http://schemas.microsoft.com/office/powerpoint/2010/main" xmlns="" val="3136590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A queue is designed to have elements inserted at the end of the queue, and elements removed from the beginning of the queue. Where as </a:t>
            </a:r>
            <a:r>
              <a:rPr lang="en-US" sz="1200" b="0" i="0" kern="1200" dirty="0" err="1" smtClean="0">
                <a:solidFill>
                  <a:schemeClr val="tx1"/>
                </a:solidFill>
                <a:effectLst/>
                <a:latin typeface="+mn-lt"/>
                <a:ea typeface="+mn-ea"/>
                <a:cs typeface="+mn-cs"/>
              </a:rPr>
              <a:t>Dequeue</a:t>
            </a:r>
            <a:r>
              <a:rPr lang="en-US" sz="1200" b="0" i="0" kern="1200" dirty="0" smtClean="0">
                <a:solidFill>
                  <a:schemeClr val="tx1"/>
                </a:solidFill>
                <a:effectLst/>
                <a:latin typeface="+mn-lt"/>
                <a:ea typeface="+mn-ea"/>
                <a:cs typeface="+mn-cs"/>
              </a:rPr>
              <a:t> represents a queue where you can insert and remove elements from both ends of the queue.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59738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Some of the</a:t>
            </a:r>
            <a:r>
              <a:rPr lang="en-US" b="0" baseline="0" dirty="0" smtClean="0"/>
              <a:t> methods are explained here.</a:t>
            </a:r>
          </a:p>
          <a:p>
            <a:r>
              <a:rPr lang="en-US" b="0" dirty="0" smtClean="0"/>
              <a:t>add() and</a:t>
            </a:r>
            <a:r>
              <a:rPr lang="en-US" b="0" baseline="0" dirty="0" smtClean="0"/>
              <a:t> addLast()</a:t>
            </a:r>
            <a:r>
              <a:rPr lang="en-US" b="0" dirty="0" smtClean="0"/>
              <a:t>: To insert an element at last</a:t>
            </a:r>
          </a:p>
          <a:p>
            <a:r>
              <a:rPr lang="en-US" b="0" dirty="0" err="1" smtClean="0"/>
              <a:t>addFirst</a:t>
            </a:r>
            <a:r>
              <a:rPr lang="en-US" b="0" dirty="0" smtClean="0"/>
              <a:t>(): To insert the element</a:t>
            </a:r>
            <a:r>
              <a:rPr lang="en-US" b="0" baseline="0" dirty="0" smtClean="0"/>
              <a:t> at First</a:t>
            </a:r>
          </a:p>
          <a:p>
            <a:r>
              <a:rPr lang="en-US" b="0" baseline="0" dirty="0" smtClean="0"/>
              <a:t>remove() and </a:t>
            </a:r>
            <a:r>
              <a:rPr lang="en-US" b="0" baseline="0" dirty="0" err="1" smtClean="0"/>
              <a:t>removeFirst</a:t>
            </a:r>
            <a:r>
              <a:rPr lang="en-US" b="0" baseline="0" dirty="0" smtClean="0"/>
              <a:t>(): Removes the first element or head of the queue.</a:t>
            </a:r>
          </a:p>
          <a:p>
            <a:r>
              <a:rPr lang="en-US" b="0" baseline="0" dirty="0" err="1" smtClean="0"/>
              <a:t>removeLast</a:t>
            </a:r>
            <a:r>
              <a:rPr lang="en-US" b="0" baseline="0" dirty="0" smtClean="0"/>
              <a:t>(): Removes the last element.</a:t>
            </a:r>
          </a:p>
          <a:p>
            <a:r>
              <a:rPr lang="en-US" b="0" baseline="0" dirty="0" smtClean="0"/>
              <a:t>peek() and </a:t>
            </a:r>
            <a:r>
              <a:rPr lang="en-US" b="0" baseline="0" dirty="0" err="1" smtClean="0"/>
              <a:t>peekFirst</a:t>
            </a:r>
            <a:r>
              <a:rPr lang="en-US" b="0" baseline="0" dirty="0" smtClean="0"/>
              <a:t>(): To obtain the reference of first element</a:t>
            </a:r>
          </a:p>
          <a:p>
            <a:r>
              <a:rPr lang="en-US" b="0" baseline="0" dirty="0" err="1" smtClean="0"/>
              <a:t>peekLast</a:t>
            </a:r>
            <a:r>
              <a:rPr lang="en-US" b="0" baseline="0" dirty="0" smtClean="0"/>
              <a:t>(): To peek the last element</a:t>
            </a:r>
            <a:endParaRPr lang="en-US" b="0" dirty="0" smtClean="0"/>
          </a:p>
          <a:p>
            <a:endParaRPr lang="en-IN" b="1" dirty="0" smtClean="0"/>
          </a:p>
          <a:p>
            <a:r>
              <a:rPr lang="en-IN" b="1" dirty="0" smtClean="0"/>
              <a:t>Output:</a:t>
            </a:r>
          </a:p>
          <a:p>
            <a:r>
              <a:rPr lang="en-IN" b="0" dirty="0" smtClean="0"/>
              <a:t>[120,</a:t>
            </a:r>
            <a:r>
              <a:rPr lang="en-IN" b="0" baseline="0" dirty="0" smtClean="0"/>
              <a:t> 80, 40, 20, 60, 100]</a:t>
            </a:r>
            <a:endParaRPr lang="en-IN" b="0" dirty="0" smtClean="0"/>
          </a:p>
          <a:p>
            <a:r>
              <a:rPr lang="en-IN" b="1" dirty="0" smtClean="0"/>
              <a:t>Explanation:</a:t>
            </a:r>
          </a:p>
          <a:p>
            <a:r>
              <a:rPr lang="en-IN" b="0" dirty="0" smtClean="0"/>
              <a:t>20</a:t>
            </a:r>
          </a:p>
          <a:p>
            <a:r>
              <a:rPr lang="en-IN" b="0" dirty="0" smtClean="0"/>
              <a:t>40</a:t>
            </a:r>
            <a:r>
              <a:rPr lang="en-IN" b="0" baseline="0" dirty="0" smtClean="0"/>
              <a:t> 20</a:t>
            </a:r>
          </a:p>
          <a:p>
            <a:r>
              <a:rPr lang="en-IN" b="0" baseline="0" dirty="0" smtClean="0"/>
              <a:t>40 20 60</a:t>
            </a:r>
          </a:p>
          <a:p>
            <a:r>
              <a:rPr lang="en-IN" b="0" baseline="0" dirty="0" smtClean="0"/>
              <a:t>80 40 20 60</a:t>
            </a:r>
          </a:p>
          <a:p>
            <a:r>
              <a:rPr lang="en-IN" b="0" dirty="0" smtClean="0"/>
              <a:t>80 40 20 60</a:t>
            </a:r>
            <a:r>
              <a:rPr lang="en-IN" b="0" baseline="0" dirty="0" smtClean="0"/>
              <a:t> 100</a:t>
            </a:r>
          </a:p>
          <a:p>
            <a:r>
              <a:rPr lang="en-IN" b="0" baseline="0" dirty="0" smtClean="0"/>
              <a:t>120 80 40 20 60 100</a:t>
            </a:r>
            <a:endParaRPr lang="en-IN" b="0" dirty="0" smtClean="0"/>
          </a:p>
          <a:p>
            <a:endParaRPr lang="en-IN" b="0" dirty="0" smtClean="0"/>
          </a:p>
          <a:p>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[Make,</a:t>
            </a:r>
            <a:r>
              <a:rPr lang="en-IN" b="0" baseline="0" dirty="0" smtClean="0"/>
              <a:t> each, day, your, masterpiece]</a:t>
            </a:r>
          </a:p>
          <a:p>
            <a:r>
              <a:rPr lang="en-IN" b="0" baseline="0" dirty="0" smtClean="0"/>
              <a:t>[each, day, your]</a:t>
            </a:r>
          </a:p>
          <a:p>
            <a:r>
              <a:rPr lang="en-IN" b="0" baseline="0" dirty="0" smtClean="0"/>
              <a:t>each</a:t>
            </a:r>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[10,</a:t>
            </a:r>
            <a:r>
              <a:rPr lang="en-US" b="0" baseline="0" dirty="0" smtClean="0"/>
              <a:t> 11, 12, 13, 14</a:t>
            </a:r>
            <a:r>
              <a:rPr lang="en-US" b="0" dirty="0" smtClean="0"/>
              <a:t>]</a:t>
            </a:r>
          </a:p>
          <a:p>
            <a:r>
              <a:rPr lang="en-US" b="0" dirty="0" smtClean="0"/>
              <a:t>Deque:</a:t>
            </a:r>
            <a:r>
              <a:rPr lang="en-US" b="0" baseline="0" dirty="0" smtClean="0"/>
              <a:t> [10, 11, 12, 13, 14, 20]</a:t>
            </a:r>
            <a:endParaRPr lang="en-US" b="0" dirty="0" smtClean="0"/>
          </a:p>
          <a:p>
            <a:r>
              <a:rPr lang="en-US" b="0" dirty="0" smtClean="0"/>
              <a:t>isAdded:</a:t>
            </a:r>
            <a:r>
              <a:rPr lang="en-US" b="0" baseline="0" dirty="0" smtClean="0"/>
              <a:t> true</a:t>
            </a:r>
            <a:endParaRPr lang="en-US" b="0" dirty="0" smtClean="0"/>
          </a:p>
          <a:p>
            <a:r>
              <a:rPr lang="en-US" b="0" dirty="0" smtClean="0"/>
              <a:t>Iterating elements</a:t>
            </a:r>
          </a:p>
          <a:p>
            <a:r>
              <a:rPr lang="en-US" b="0" dirty="0" smtClean="0"/>
              <a:t>10</a:t>
            </a:r>
          </a:p>
          <a:p>
            <a:r>
              <a:rPr lang="en-US" b="0" dirty="0" smtClean="0"/>
              <a:t>11</a:t>
            </a:r>
          </a:p>
          <a:p>
            <a:r>
              <a:rPr lang="en-US" b="0" dirty="0" smtClean="0"/>
              <a:t>12</a:t>
            </a:r>
          </a:p>
          <a:p>
            <a:r>
              <a:rPr lang="en-US" b="0" dirty="0" smtClean="0"/>
              <a:t>13</a:t>
            </a:r>
          </a:p>
          <a:p>
            <a:r>
              <a:rPr lang="en-US" b="0" dirty="0" smtClean="0"/>
              <a:t>14</a:t>
            </a:r>
          </a:p>
          <a:p>
            <a:r>
              <a:rPr lang="en-US" b="0" dirty="0" smtClean="0"/>
              <a:t>20</a:t>
            </a:r>
          </a:p>
          <a:p>
            <a:r>
              <a:rPr lang="en-US" b="0" dirty="0" smtClean="0"/>
              <a:t>30</a:t>
            </a:r>
          </a:p>
          <a:p>
            <a:r>
              <a:rPr lang="en-US" b="0" dirty="0" smtClean="0"/>
              <a:t>If any of the element added is true, then print true.</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xmlns="" val="336828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xmlns="" val="1069675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15</a:t>
            </a:r>
          </a:p>
          <a:p>
            <a:r>
              <a:rPr lang="en-IN" b="0" dirty="0" smtClean="0"/>
              <a:t>30</a:t>
            </a:r>
          </a:p>
          <a:p>
            <a:r>
              <a:rPr lang="en-IN" b="0" dirty="0" smtClean="0"/>
              <a:t>45</a:t>
            </a:r>
          </a:p>
          <a:p>
            <a:r>
              <a:rPr lang="en-IN" b="0" dirty="0" smtClean="0"/>
              <a:t>60</a:t>
            </a:r>
          </a:p>
          <a:p>
            <a:r>
              <a:rPr lang="en-IN" b="0" dirty="0" smtClean="0"/>
              <a:t>75</a:t>
            </a:r>
          </a:p>
          <a:p>
            <a:r>
              <a:rPr lang="en-IN" b="0" dirty="0" smtClean="0"/>
              <a:t>[15, 30, 45, 60, 75]</a:t>
            </a:r>
          </a:p>
          <a:p>
            <a:r>
              <a:rPr lang="en-IN" b="0" dirty="0" smtClean="0"/>
              <a:t>15</a:t>
            </a:r>
          </a:p>
          <a:p>
            <a:r>
              <a:rPr lang="en-IN" b="0" dirty="0" smtClean="0"/>
              <a:t>30</a:t>
            </a:r>
          </a:p>
          <a:p>
            <a:r>
              <a:rPr lang="en-IN" b="0" baseline="0" dirty="0" smtClean="0"/>
              <a:t>45</a:t>
            </a:r>
          </a:p>
          <a:p>
            <a:r>
              <a:rPr lang="en-IN" b="0" baseline="0" dirty="0" smtClean="0"/>
              <a:t>60</a:t>
            </a:r>
          </a:p>
          <a:p>
            <a:endParaRPr lang="en-IN" b="0" baseline="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xmlns="" val="106967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Queue is used by operating systems for job scheduling. Job scheduling means the process of allocating system resources to many different tasks by an operating system (OS). Different schemes are used in scheduling to determine which specific job to run. OS allocates</a:t>
            </a:r>
            <a:r>
              <a:rPr lang="en-US" sz="1200" b="0" i="0" kern="1200" baseline="0" dirty="0" smtClean="0">
                <a:solidFill>
                  <a:schemeClr val="tx1"/>
                </a:solidFill>
                <a:effectLst/>
                <a:latin typeface="+mn-lt"/>
                <a:ea typeface="+mn-ea"/>
                <a:cs typeface="+mn-cs"/>
              </a:rPr>
              <a:t> different task based on priority. </a:t>
            </a:r>
            <a:r>
              <a:rPr lang="en-US" b="0" baseline="0" dirty="0" smtClean="0"/>
              <a:t>Queue of packets in data communication is also a best example for queue interface. </a:t>
            </a:r>
            <a:endParaRPr lang="en-US" b="1" dirty="0" smtClean="0"/>
          </a:p>
          <a:p>
            <a:r>
              <a:rPr lang="en-US" b="0" baseline="0" dirty="0" smtClean="0"/>
              <a:t> In real world, to get movie ticket, we should stand in a queue. The person who arrived first will get the ticket first. Other examples: One way road, the car which enters first in the one way will leave first.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dirty="0"/>
          </a:p>
        </p:txBody>
      </p:sp>
    </p:spTree>
    <p:extLst>
      <p:ext uri="{BB962C8B-B14F-4D97-AF65-F5344CB8AC3E}">
        <p14:creationId xmlns:p14="http://schemas.microsoft.com/office/powerpoint/2010/main" xmlns="" val="3136590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baseline="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a</a:t>
            </a:r>
          </a:p>
          <a:p>
            <a:r>
              <a:rPr lang="en-IN" b="0" dirty="0" smtClean="0"/>
              <a:t>b</a:t>
            </a:r>
          </a:p>
          <a:p>
            <a:r>
              <a:rPr lang="en-IN" b="0" dirty="0" smtClean="0"/>
              <a:t>c</a:t>
            </a:r>
          </a:p>
          <a:p>
            <a:r>
              <a:rPr lang="en-IN" b="0" dirty="0" smtClean="0"/>
              <a:t>d</a:t>
            </a:r>
          </a:p>
          <a:p>
            <a:r>
              <a:rPr lang="en-IN" b="0" baseline="0" dirty="0" smtClean="0"/>
              <a:t>a a b b c c d d</a:t>
            </a:r>
          </a:p>
          <a:p>
            <a:r>
              <a:rPr lang="en-IN" b="0" baseline="0" dirty="0" smtClean="0"/>
              <a:t>null</a:t>
            </a:r>
          </a:p>
          <a:p>
            <a:endParaRPr lang="en-IN" b="0" baseline="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xmlns="" val="106967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baseline="0" dirty="0" smtClean="0"/>
              <a:t>[30, 32, 34, 36, 38]</a:t>
            </a:r>
          </a:p>
          <a:p>
            <a:r>
              <a:rPr lang="en-IN" b="0" baseline="0" dirty="0" smtClean="0"/>
              <a:t>The array is:</a:t>
            </a:r>
          </a:p>
          <a:p>
            <a:r>
              <a:rPr lang="en-IN" b="0" baseline="0" dirty="0" smtClean="0"/>
              <a:t>30</a:t>
            </a:r>
          </a:p>
          <a:p>
            <a:r>
              <a:rPr lang="en-IN" b="0" baseline="0" dirty="0" smtClean="0"/>
              <a:t>32</a:t>
            </a:r>
          </a:p>
          <a:p>
            <a:r>
              <a:rPr lang="en-IN" b="0" baseline="0" dirty="0" smtClean="0"/>
              <a:t>34</a:t>
            </a:r>
          </a:p>
          <a:p>
            <a:r>
              <a:rPr lang="en-IN" b="0" baseline="0" dirty="0" smtClean="0"/>
              <a:t>36</a:t>
            </a:r>
          </a:p>
          <a:p>
            <a:r>
              <a:rPr lang="en-IN" b="0" baseline="0" dirty="0" smtClean="0"/>
              <a:t>38</a:t>
            </a:r>
          </a:p>
          <a:p>
            <a:endParaRPr lang="en-IN" b="0" baseline="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p14="http://schemas.microsoft.com/office/powerpoint/2010/main" xmlns="" val="1069675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10</a:t>
            </a:r>
          </a:p>
          <a:p>
            <a:r>
              <a:rPr lang="en-IN" b="0" dirty="0" smtClean="0"/>
              <a:t>[1, 2, 3, 4, 5,</a:t>
            </a:r>
            <a:r>
              <a:rPr lang="en-IN" b="0" baseline="0" dirty="0" smtClean="0"/>
              <a:t> 6, 7, 8, 9, 10]</a:t>
            </a:r>
          </a:p>
          <a:p>
            <a:r>
              <a:rPr lang="en-IN" b="0" baseline="0" dirty="0" smtClean="0"/>
              <a:t>Even numbers:</a:t>
            </a:r>
          </a:p>
          <a:p>
            <a:r>
              <a:rPr lang="en-IN" b="0" baseline="0" dirty="0" smtClean="0"/>
              <a:t>2</a:t>
            </a:r>
          </a:p>
          <a:p>
            <a:r>
              <a:rPr lang="en-IN" b="0" baseline="0" dirty="0" smtClean="0"/>
              <a:t>4</a:t>
            </a:r>
          </a:p>
          <a:p>
            <a:r>
              <a:rPr lang="en-IN" b="0" baseline="0" dirty="0" smtClean="0"/>
              <a:t>6</a:t>
            </a:r>
          </a:p>
          <a:p>
            <a:r>
              <a:rPr lang="en-IN" b="0" baseline="0" dirty="0" smtClean="0"/>
              <a:t>8</a:t>
            </a:r>
          </a:p>
          <a:p>
            <a:r>
              <a:rPr lang="en-IN" b="0" baseline="0" dirty="0" smtClean="0"/>
              <a:t>10</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37</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38</a:t>
            </a:fld>
            <a:endParaRPr lang="en-US"/>
          </a:p>
        </p:txBody>
      </p:sp>
    </p:spTree>
    <p:extLst>
      <p:ext uri="{BB962C8B-B14F-4D97-AF65-F5344CB8AC3E}">
        <p14:creationId xmlns:p14="http://schemas.microsoft.com/office/powerpoint/2010/main" xmlns="" val="1069675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[15, 25, 55, 45, 35]</a:t>
            </a:r>
          </a:p>
          <a:p>
            <a:r>
              <a:rPr lang="en-IN" b="0" dirty="0" smtClean="0"/>
              <a:t>Ascending order:</a:t>
            </a:r>
          </a:p>
          <a:p>
            <a:r>
              <a:rPr lang="en-IN" b="0" dirty="0" smtClean="0"/>
              <a:t>15 25 35 45 55</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39</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Collection extends to iterator and queue interface extends from the collection interface. </a:t>
            </a:r>
            <a:r>
              <a:rPr lang="en-US" sz="1200" b="0" i="0" kern="1200" dirty="0" smtClean="0">
                <a:solidFill>
                  <a:schemeClr val="tx1"/>
                </a:solidFill>
                <a:effectLst/>
                <a:latin typeface="+mn-lt"/>
                <a:ea typeface="+mn-ea"/>
                <a:cs typeface="+mn-cs"/>
              </a:rPr>
              <a:t>Iterators are used in collection framework in Java to retrieve elements one by </a:t>
            </a:r>
            <a:r>
              <a:rPr lang="en-US" sz="1200" b="0" i="0" kern="1200" dirty="0" smtClean="0">
                <a:solidFill>
                  <a:schemeClr val="tx1"/>
                </a:solidFill>
                <a:effectLst/>
                <a:latin typeface="+mn-lt"/>
                <a:ea typeface="+mn-ea"/>
                <a:cs typeface="+mn-cs"/>
              </a:rPr>
              <a:t>one . </a:t>
            </a:r>
            <a:r>
              <a:rPr lang="en-US" b="0" baseline="0" dirty="0" smtClean="0"/>
              <a:t>Queue </a:t>
            </a:r>
            <a:r>
              <a:rPr lang="en-US" b="0" baseline="0" dirty="0" smtClean="0"/>
              <a:t>interface in java collections has two implementation classes LinkedList and Priority Queue. These two classes implements queue interface. As queue is an interface, we cannot instantiate it. We create instance of LinkedList or Priority queue and assign it to the queue. </a:t>
            </a:r>
            <a:r>
              <a:rPr lang="en-US" sz="1200" b="0" i="0" kern="1200" baseline="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riority queue is used to sort a collection of elements. </a:t>
            </a:r>
            <a:r>
              <a:rPr lang="en-US" b="0" baseline="0" dirty="0" smtClean="0"/>
              <a:t>A teacher and students stand in a queue. For whom the priority is given first? Absolutely Yes, the priority is given to the teacher. Here, while processing, priority is given to represent the group of individual objects. But, it is not necessary to give priority in order. If the elements stored in Queue as 10,9,8,…,1, the priority queue arranged the elements by natural ordering as 1,2,3,…,10. Another example is </a:t>
            </a:r>
            <a:r>
              <a:rPr lang="en-US" sz="1200" b="0" i="0" kern="1200" baseline="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here is a queue of patients in hospital. It servers normal and emergency case. If some emergency patient come, he will be given a priority and will be treated first.</a:t>
            </a:r>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313659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[15, 25, 55, 45, 35]</a:t>
            </a:r>
          </a:p>
          <a:p>
            <a:r>
              <a:rPr lang="en-IN" b="0" dirty="0" smtClean="0"/>
              <a:t>Ascending order:</a:t>
            </a:r>
          </a:p>
          <a:p>
            <a:r>
              <a:rPr lang="en-IN" b="0" dirty="0" smtClean="0"/>
              <a:t>15 25 35 45 55</a:t>
            </a:r>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Compilation Error</a:t>
            </a:r>
          </a:p>
          <a:p>
            <a:r>
              <a:rPr lang="en-IN" b="0" dirty="0" smtClean="0"/>
              <a:t>/Queueinterface.java:7: error: Queue is abstract; cannot be instantiated		</a:t>
            </a:r>
          </a:p>
          <a:p>
            <a:r>
              <a:rPr lang="en-IN" b="0" dirty="0" smtClean="0"/>
              <a:t>Queue&lt;Integer&gt; queue=new Queue&lt;Integer&gt;();		                </a:t>
            </a:r>
          </a:p>
          <a:p>
            <a:r>
              <a:rPr lang="en-IN" b="0" dirty="0" smtClean="0"/>
              <a:t>^1 error</a:t>
            </a:r>
          </a:p>
          <a:p>
            <a:endParaRPr lang="en-IN" b="0" dirty="0" smtClean="0"/>
          </a:p>
          <a:p>
            <a:r>
              <a:rPr lang="en-IN" b="1" dirty="0" smtClean="0"/>
              <a:t>Description:</a:t>
            </a:r>
            <a:endParaRPr lang="en-IN" b="0" dirty="0" smtClean="0"/>
          </a:p>
          <a:p>
            <a:r>
              <a:rPr lang="en-IN" b="0" dirty="0" smtClean="0"/>
              <a:t>Without</a:t>
            </a:r>
            <a:r>
              <a:rPr lang="en-IN" b="0" baseline="0" dirty="0" smtClean="0"/>
              <a:t> Priority Queue can't excute the Queue.   </a:t>
            </a:r>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a:t>
            </a:r>
          </a:p>
          <a:p>
            <a:r>
              <a:rPr lang="en-IN" b="0" dirty="0" smtClean="0"/>
              <a:t>No elements in Queue</a:t>
            </a:r>
            <a:r>
              <a:rPr lang="en-IN" b="0" baseline="0" dirty="0" smtClean="0"/>
              <a:t> and so the output displays only the square brackets. Using various methods, we can add or remove elements from the queue.</a:t>
            </a:r>
            <a:endParaRPr lang="en-IN" b="0" dirty="0" smtClean="0"/>
          </a:p>
          <a:p>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a:t>
            </a:r>
            <a:r>
              <a:rPr lang="en-IN" b="0" baseline="0" dirty="0" smtClean="0"/>
              <a:t> 2, 3, 4, 5</a:t>
            </a:r>
            <a:r>
              <a:rPr lang="en-IN" b="0" dirty="0" smtClean="0"/>
              <a:t>]</a:t>
            </a:r>
          </a:p>
          <a:p>
            <a:r>
              <a:rPr lang="en-IN" b="0" dirty="0" smtClean="0"/>
              <a:t>The elements</a:t>
            </a:r>
            <a:r>
              <a:rPr lang="en-IN" b="0" baseline="0" dirty="0" smtClean="0"/>
              <a:t> inserted in queue using add() method.</a:t>
            </a:r>
            <a:endParaRPr lang="en-IN" b="0" dirty="0" smtClean="0"/>
          </a:p>
          <a:p>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a:t>
            </a:r>
            <a:r>
              <a:rPr lang="en-IN" b="0" baseline="0" dirty="0" smtClean="0"/>
              <a:t> 2, 5, 4, 3</a:t>
            </a:r>
            <a:r>
              <a:rPr lang="en-IN" b="0" dirty="0" smtClean="0"/>
              <a:t>]</a:t>
            </a:r>
          </a:p>
          <a:p>
            <a:r>
              <a:rPr lang="en-IN" b="0" dirty="0" smtClean="0"/>
              <a:t>The elements</a:t>
            </a:r>
            <a:r>
              <a:rPr lang="en-IN" b="0" baseline="0" dirty="0" smtClean="0"/>
              <a:t> inserted in queue using add() method. In this example, the queue assigns the value as [5, 4, 3, 2, 1]. But the Priority queue assigns the output as [1, 2, 5, 4, 3].The Priority is given to the elements as per the natural ordering.</a:t>
            </a:r>
            <a:endParaRPr lang="en-IN" b="0" dirty="0" smtClean="0"/>
          </a:p>
          <a:p>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xmlns="" val="57346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[1,</a:t>
            </a:r>
            <a:r>
              <a:rPr lang="en-IN" b="0" baseline="0" dirty="0" smtClean="0"/>
              <a:t> 2, 3, 4, 5</a:t>
            </a:r>
            <a:r>
              <a:rPr lang="en-IN" b="0" dirty="0" smtClean="0"/>
              <a:t>]</a:t>
            </a:r>
          </a:p>
          <a:p>
            <a:r>
              <a:rPr lang="en-IN" b="0" dirty="0" smtClean="0"/>
              <a:t>In this program, consider the for loop. Integer i</a:t>
            </a:r>
            <a:r>
              <a:rPr lang="en-IN" b="0" baseline="0" dirty="0" smtClean="0"/>
              <a:t> is assigned as 5. The decrement of i is performed by checking the condition i&gt;0. The elements arranged in queue as [5, 4, 3, 2, 1]. Due to priority queue, the output print as [1, 2, 3, 4, 5]. In priority queue, all he elements are ordered as per their natural ordering.</a:t>
            </a:r>
            <a:endParaRPr lang="en-IN" b="0" dirty="0" smtClean="0"/>
          </a:p>
          <a:p>
            <a:endParaRPr lang="en-IN" b="0" dirty="0" smtClean="0"/>
          </a:p>
          <a:p>
            <a:endParaRPr lang="en-IN" b="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57346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6285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743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2435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16298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57385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2484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54918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2402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85653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54959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4953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11/27/2019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0598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Queueinterface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Queue&lt;Integer&gt;queue=new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(14);</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(18);</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(42);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(46);</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(30);</a:t>
            </a:r>
          </a:p>
          <a:p>
            <a:r>
              <a:rPr lang="en-US" sz="2000" b="1" dirty="0" smtClean="0">
                <a:solidFill>
                  <a:schemeClr val="bg1"/>
                </a:solidFill>
                <a:latin typeface="Courier New" panose="02070309020205020404" pitchFamily="49" charset="0"/>
                <a:cs typeface="Courier New" panose="02070309020205020404" pitchFamily="49" charset="0"/>
              </a:rPr>
              <a:t>		System.out.println(queue);            			 	</a:t>
            </a:r>
          </a:p>
          <a:p>
            <a:r>
              <a:rPr lang="en-US" sz="2000" b="1" dirty="0" smtClean="0">
                <a:solidFill>
                  <a:schemeClr val="bg1"/>
                </a:solidFill>
                <a:latin typeface="Courier New" panose="02070309020205020404" pitchFamily="49" charset="0"/>
                <a:cs typeface="Courier New" panose="02070309020205020404" pitchFamily="49" charset="0"/>
              </a:rPr>
              <a:t>		System.out.println("The head is:" +</a:t>
            </a:r>
            <a:r>
              <a:rPr lang="en-US" sz="2000" b="1" dirty="0" err="1" smtClean="0">
                <a:solidFill>
                  <a:schemeClr val="bg1"/>
                </a:solidFill>
                <a:latin typeface="Courier New" panose="02070309020205020404" pitchFamily="49" charset="0"/>
                <a:cs typeface="Courier New" panose="02070309020205020404" pitchFamily="49" charset="0"/>
              </a:rPr>
              <a:t>queue.peek</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286000" y="401975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4038600"/>
            <a:ext cx="7696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68753" y="401975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0" y="4389521"/>
            <a:ext cx="7696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9384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9386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Queue&lt;String&gt; queue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("Technical");</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("Technology");		</a:t>
            </a:r>
          </a:p>
          <a:p>
            <a:r>
              <a:rPr lang="en-US" sz="2000" b="1" dirty="0" smtClean="0">
                <a:solidFill>
                  <a:schemeClr val="bg1"/>
                </a:solidFill>
                <a:latin typeface="Courier New" panose="02070309020205020404" pitchFamily="49" charset="0"/>
                <a:cs typeface="Courier New" panose="02070309020205020404" pitchFamily="49" charset="0"/>
              </a:rPr>
              <a:t>	    System.out.println(queue);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queue.poll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queue.poll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queue.poll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461310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Queue&lt;Integer&gt;queue=new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(24);</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(48);</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queue.offer</a:t>
            </a:r>
            <a:r>
              <a:rPr lang="en-US" sz="2000" b="1" dirty="0" smtClean="0">
                <a:solidFill>
                  <a:schemeClr val="bg1"/>
                </a:solidFill>
                <a:latin typeface="Courier New" panose="02070309020205020404" pitchFamily="49" charset="0"/>
                <a:cs typeface="Courier New" panose="02070309020205020404" pitchFamily="49" charset="0"/>
              </a:rPr>
              <a:t>(12);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(16);</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(20);</a:t>
            </a:r>
          </a:p>
          <a:p>
            <a:r>
              <a:rPr lang="en-US" sz="2000" b="1" dirty="0" smtClean="0">
                <a:solidFill>
                  <a:schemeClr val="bg1"/>
                </a:solidFill>
                <a:latin typeface="Courier New" panose="02070309020205020404" pitchFamily="49" charset="0"/>
                <a:cs typeface="Courier New" panose="02070309020205020404" pitchFamily="49" charset="0"/>
              </a:rPr>
              <a:t>		System.out.println(queue);</a:t>
            </a:r>
          </a:p>
          <a:p>
            <a:r>
              <a:rPr lang="en-US" sz="2000" b="1" dirty="0" smtClean="0">
                <a:solidFill>
                  <a:schemeClr val="bg1"/>
                </a:solidFill>
                <a:latin typeface="Courier New" panose="02070309020205020404" pitchFamily="49" charset="0"/>
                <a:cs typeface="Courier New" panose="02070309020205020404" pitchFamily="49" charset="0"/>
              </a:rPr>
              <a:t>		System.out.println("The removed element is:" +</a:t>
            </a:r>
            <a:r>
              <a:rPr lang="en-US" sz="2000" b="1" dirty="0" err="1" smtClean="0">
                <a:solidFill>
                  <a:schemeClr val="bg1"/>
                </a:solidFill>
                <a:latin typeface="Courier New" panose="02070309020205020404" pitchFamily="49" charset="0"/>
                <a:cs typeface="Courier New" panose="02070309020205020404" pitchFamily="49" charset="0"/>
              </a:rPr>
              <a:t>queue.poll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System.out.println(queue);</a:t>
            </a:r>
          </a:p>
          <a:p>
            <a:r>
              <a:rPr lang="en-US" sz="2000" b="1" dirty="0" smtClean="0">
                <a:solidFill>
                  <a:schemeClr val="bg1"/>
                </a:solidFill>
                <a:latin typeface="Courier New" panose="02070309020205020404" pitchFamily="49" charset="0"/>
                <a:cs typeface="Courier New" panose="02070309020205020404" pitchFamily="49" charset="0"/>
              </a:rPr>
              <a:t>		System.out.println("The head is:" +</a:t>
            </a:r>
            <a:r>
              <a:rPr lang="en-US" sz="2000" b="1" dirty="0" err="1" smtClean="0">
                <a:solidFill>
                  <a:schemeClr val="bg1"/>
                </a:solidFill>
                <a:latin typeface="Courier New" panose="02070309020205020404" pitchFamily="49" charset="0"/>
                <a:cs typeface="Courier New" panose="02070309020205020404" pitchFamily="49" charset="0"/>
              </a:rPr>
              <a:t>queue.peek</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577423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System.out.println("The remove element is:" +</a:t>
            </a:r>
            <a:r>
              <a:rPr lang="en-US" sz="2000" b="1" dirty="0" err="1" smtClean="0">
                <a:solidFill>
                  <a:schemeClr val="bg1"/>
                </a:solidFill>
                <a:latin typeface="Courier New" panose="02070309020205020404" pitchFamily="49" charset="0"/>
                <a:cs typeface="Courier New" panose="02070309020205020404" pitchFamily="49" charset="0"/>
              </a:rPr>
              <a:t>queue.remove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System.out.println("The head element is: " +</a:t>
            </a:r>
            <a:r>
              <a:rPr lang="en-US" sz="2000" b="1" dirty="0" err="1" smtClean="0">
                <a:solidFill>
                  <a:schemeClr val="bg1"/>
                </a:solidFill>
                <a:latin typeface="Courier New" panose="02070309020205020404" pitchFamily="49" charset="0"/>
                <a:cs typeface="Courier New" panose="02070309020205020404" pitchFamily="49" charset="0"/>
              </a:rPr>
              <a:t>queue.element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870164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a:solidFill>
                  <a:schemeClr val="bg1"/>
                </a:solidFill>
                <a:latin typeface="Courier New" panose="02070309020205020404" pitchFamily="49" charset="0"/>
                <a:cs typeface="Courier New" panose="02070309020205020404" pitchFamily="49" charset="0"/>
              </a:rPr>
              <a:t>i</a:t>
            </a:r>
            <a:r>
              <a:rPr lang="en-US" sz="2000" b="1" dirty="0" smtClean="0">
                <a:solidFill>
                  <a:schemeClr val="bg1"/>
                </a:solidFill>
                <a:latin typeface="Courier New" panose="02070309020205020404" pitchFamily="49" charset="0"/>
                <a:cs typeface="Courier New" panose="02070309020205020404" pitchFamily="49" charset="0"/>
              </a:rPr>
              <a:t>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java.util.PriorityQueue;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smtClean="0">
                <a:solidFill>
                  <a:schemeClr val="bg1"/>
                </a:solidFill>
                <a:latin typeface="Courier New" panose="02070309020205020404" pitchFamily="49" charset="0"/>
                <a:cs typeface="Courier New" panose="02070309020205020404" pitchFamily="49" charset="0"/>
              </a:rPr>
              <a:t>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Queue&lt;Integer&gt;queue=new PriorityQueue&lt;Integer&gt;();</a:t>
            </a:r>
          </a:p>
          <a:p>
            <a:r>
              <a:rPr lang="en-US" sz="2000" b="1" dirty="0">
                <a:solidFill>
                  <a:schemeClr val="bg1"/>
                </a:solidFill>
                <a:latin typeface="Courier New" panose="02070309020205020404" pitchFamily="49" charset="0"/>
                <a:cs typeface="Courier New" panose="02070309020205020404" pitchFamily="49" charset="0"/>
              </a:rPr>
              <a:t>		System.out.println("The </a:t>
            </a:r>
            <a:r>
              <a:rPr lang="en-US" sz="2000" b="1" dirty="0" smtClean="0">
                <a:solidFill>
                  <a:schemeClr val="bg1"/>
                </a:solidFill>
                <a:latin typeface="Courier New" panose="02070309020205020404" pitchFamily="49" charset="0"/>
                <a:cs typeface="Courier New" panose="02070309020205020404" pitchFamily="49" charset="0"/>
              </a:rPr>
              <a:t>removed </a:t>
            </a:r>
            <a:r>
              <a:rPr lang="en-US" sz="2000" b="1" dirty="0">
                <a:solidFill>
                  <a:schemeClr val="bg1"/>
                </a:solidFill>
                <a:latin typeface="Courier New" panose="02070309020205020404" pitchFamily="49" charset="0"/>
                <a:cs typeface="Courier New" panose="02070309020205020404" pitchFamily="49" charset="0"/>
              </a:rPr>
              <a:t>element is:" +queue.poll());</a:t>
            </a:r>
          </a:p>
          <a:p>
            <a:r>
              <a:rPr lang="en-US" sz="2000" b="1" dirty="0">
                <a:solidFill>
                  <a:schemeClr val="bg1"/>
                </a:solidFill>
                <a:latin typeface="Courier New" panose="02070309020205020404" pitchFamily="49" charset="0"/>
                <a:cs typeface="Courier New" panose="02070309020205020404" pitchFamily="49" charset="0"/>
              </a:rPr>
              <a:t>		System.out.println("The head element is: " +queue.peek());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098389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java.util.PriorityQueue;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Queueinterface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&lt;String&gt;queue=new </a:t>
            </a:r>
            <a:r>
              <a:rPr lang="en-US" sz="2000" b="1" dirty="0" err="1">
                <a:solidFill>
                  <a:schemeClr val="bg1"/>
                </a:solidFill>
                <a:latin typeface="Courier New" panose="02070309020205020404" pitchFamily="49" charset="0"/>
                <a:cs typeface="Courier New" panose="02070309020205020404" pitchFamily="49" charset="0"/>
              </a:rPr>
              <a:t>PriorityQueue</a:t>
            </a:r>
            <a:r>
              <a:rPr lang="en-US" sz="2000" b="1" dirty="0">
                <a:solidFill>
                  <a:schemeClr val="bg1"/>
                </a:solidFill>
                <a:latin typeface="Courier New" panose="02070309020205020404" pitchFamily="49" charset="0"/>
                <a:cs typeface="Courier New" panose="02070309020205020404" pitchFamily="49" charset="0"/>
              </a:rPr>
              <a:t>&lt;String&gt;();</a:t>
            </a:r>
          </a:p>
          <a:p>
            <a:r>
              <a:rPr lang="en-US" sz="2000" b="1" dirty="0">
                <a:solidFill>
                  <a:schemeClr val="bg1"/>
                </a:solidFill>
                <a:latin typeface="Courier New" panose="02070309020205020404" pitchFamily="49" charset="0"/>
                <a:cs typeface="Courier New" panose="02070309020205020404" pitchFamily="49" charset="0"/>
              </a:rPr>
              <a:t>		queue.add("A");</a:t>
            </a:r>
          </a:p>
          <a:p>
            <a:r>
              <a:rPr lang="en-US" sz="2000" b="1" dirty="0">
                <a:solidFill>
                  <a:schemeClr val="bg1"/>
                </a:solidFill>
                <a:latin typeface="Courier New" panose="02070309020205020404" pitchFamily="49" charset="0"/>
                <a:cs typeface="Courier New" panose="02070309020205020404" pitchFamily="49" charset="0"/>
              </a:rPr>
              <a:t>		queue.add("B");</a:t>
            </a:r>
          </a:p>
          <a:p>
            <a:r>
              <a:rPr lang="en-US" sz="2000" b="1" dirty="0">
                <a:solidFill>
                  <a:schemeClr val="bg1"/>
                </a:solidFill>
                <a:latin typeface="Courier New" panose="02070309020205020404" pitchFamily="49" charset="0"/>
                <a:cs typeface="Courier New" panose="02070309020205020404" pitchFamily="49" charset="0"/>
              </a:rPr>
              <a:t>		queue.add("C");</a:t>
            </a:r>
          </a:p>
          <a:p>
            <a:r>
              <a:rPr lang="en-US" sz="2000" b="1" dirty="0">
                <a:solidFill>
                  <a:schemeClr val="bg1"/>
                </a:solidFill>
                <a:latin typeface="Courier New" panose="02070309020205020404" pitchFamily="49" charset="0"/>
                <a:cs typeface="Courier New" panose="02070309020205020404" pitchFamily="49" charset="0"/>
              </a:rPr>
              <a:t>		queue.offer("D");</a:t>
            </a:r>
          </a:p>
          <a:p>
            <a:r>
              <a:rPr lang="en-US" sz="2000" b="1" dirty="0">
                <a:solidFill>
                  <a:schemeClr val="bg1"/>
                </a:solidFill>
                <a:latin typeface="Courier New" panose="02070309020205020404" pitchFamily="49" charset="0"/>
                <a:cs typeface="Courier New" panose="02070309020205020404" pitchFamily="49" charset="0"/>
              </a:rPr>
              <a:t>		queue.offer("E");</a:t>
            </a:r>
          </a:p>
          <a:p>
            <a:r>
              <a:rPr lang="en-US" sz="2000" b="1" dirty="0">
                <a:solidFill>
                  <a:schemeClr val="bg1"/>
                </a:solidFill>
                <a:latin typeface="Courier New" panose="02070309020205020404" pitchFamily="49" charset="0"/>
                <a:cs typeface="Courier New" panose="02070309020205020404" pitchFamily="49" charset="0"/>
              </a:rPr>
              <a:t>		System.out.println(queue);</a:t>
            </a:r>
          </a:p>
          <a:p>
            <a:r>
              <a:rPr lang="en-US" sz="2000" b="1" dirty="0">
                <a:solidFill>
                  <a:schemeClr val="bg1"/>
                </a:solidFill>
                <a:latin typeface="Courier New" panose="02070309020205020404" pitchFamily="49" charset="0"/>
                <a:cs typeface="Courier New" panose="02070309020205020404" pitchFamily="49" charset="0"/>
              </a:rPr>
              <a:t>		System.out.println(queue.element()+ " " + queue.poll());</a:t>
            </a:r>
          </a:p>
          <a:p>
            <a:r>
              <a:rPr lang="en-US" sz="2000" b="1" dirty="0">
                <a:solidFill>
                  <a:schemeClr val="bg1"/>
                </a:solidFill>
                <a:latin typeface="Courier New" panose="02070309020205020404" pitchFamily="49" charset="0"/>
                <a:cs typeface="Courier New" panose="02070309020205020404" pitchFamily="49" charset="0"/>
              </a:rPr>
              <a:t>        	System.out.println(queue.peek()+ " " + queue.remove()+ " " + </a:t>
            </a:r>
            <a:r>
              <a:rPr lang="en-US" sz="2000" b="1" dirty="0" smtClean="0">
                <a:solidFill>
                  <a:schemeClr val="bg1"/>
                </a:solidFill>
                <a:latin typeface="Courier New" panose="02070309020205020404" pitchFamily="49" charset="0"/>
                <a:cs typeface="Courier New" panose="02070309020205020404" pitchFamily="49" charset="0"/>
              </a:rPr>
              <a:t>							queue.element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System.out.println(queue);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14585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p>
          <a:p>
            <a:r>
              <a:rPr lang="en-US" sz="2000" b="1" dirty="0">
                <a:solidFill>
                  <a:schemeClr val="bg1"/>
                </a:solidFill>
                <a:latin typeface="Courier New" panose="02070309020205020404" pitchFamily="49" charset="0"/>
                <a:cs typeface="Courier New" panose="02070309020205020404" pitchFamily="49" charset="0"/>
              </a:rPr>
              <a:t>i</a:t>
            </a:r>
            <a:r>
              <a:rPr lang="en-US" sz="2000" b="1" dirty="0" smtClean="0">
                <a:solidFill>
                  <a:schemeClr val="bg1"/>
                </a:solidFill>
                <a:latin typeface="Courier New" panose="02070309020205020404" pitchFamily="49" charset="0"/>
                <a:cs typeface="Courier New" panose="02070309020205020404" pitchFamily="49" charset="0"/>
              </a:rPr>
              <a:t>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java.util.PriorityQueue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Queueinterface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static void </a:t>
            </a:r>
            <a:r>
              <a:rPr lang="en-US" sz="2000" b="1" dirty="0" smtClean="0">
                <a:solidFill>
                  <a:schemeClr val="bg1"/>
                </a:solidFill>
                <a:latin typeface="Courier New" panose="02070309020205020404" pitchFamily="49" charset="0"/>
                <a:cs typeface="Courier New" panose="02070309020205020404" pitchFamily="49" charset="0"/>
              </a:rPr>
              <a:t>main(String [] </a:t>
            </a:r>
            <a:r>
              <a:rPr lang="en-US" sz="2000" b="1" dirty="0">
                <a:solidFill>
                  <a:schemeClr val="bg1"/>
                </a:solidFill>
                <a:latin typeface="Courier New" panose="02070309020205020404" pitchFamily="49" charset="0"/>
                <a:cs typeface="Courier New" panose="02070309020205020404" pitchFamily="49" charset="0"/>
              </a:rPr>
              <a:t>args)</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int 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Queue&lt;Integer&gt;queue=new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for(i=0;i&lt;=5;i++)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queue.add</a:t>
            </a:r>
            <a:r>
              <a:rPr lang="en-US" sz="2000" b="1" dirty="0">
                <a:solidFill>
                  <a:schemeClr val="bg1"/>
                </a:solidFill>
                <a:latin typeface="Courier New" panose="02070309020205020404" pitchFamily="49" charset="0"/>
                <a:cs typeface="Courier New" panose="02070309020205020404" pitchFamily="49" charset="0"/>
              </a:rPr>
              <a:t>(i);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(queue);</a:t>
            </a:r>
          </a:p>
          <a:p>
            <a:r>
              <a:rPr lang="en-US" sz="2000" b="1" dirty="0">
                <a:solidFill>
                  <a:schemeClr val="bg1"/>
                </a:solidFill>
                <a:latin typeface="Courier New" panose="02070309020205020404" pitchFamily="49" charset="0"/>
                <a:cs typeface="Courier New" panose="02070309020205020404" pitchFamily="49" charset="0"/>
              </a:rPr>
              <a:t>		Integer head=</a:t>
            </a:r>
            <a:r>
              <a:rPr lang="en-US" sz="2000" b="1" dirty="0" err="1">
                <a:solidFill>
                  <a:schemeClr val="bg1"/>
                </a:solidFill>
                <a:latin typeface="Courier New" panose="02070309020205020404" pitchFamily="49" charset="0"/>
                <a:cs typeface="Courier New" panose="02070309020205020404" pitchFamily="49" charset="0"/>
              </a:rPr>
              <a:t>queue.peek</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queue.size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(head);</a:t>
            </a:r>
          </a:p>
          <a:p>
            <a:r>
              <a:rPr lang="en-US" sz="2000" b="1" dirty="0">
                <a:solidFill>
                  <a:schemeClr val="bg1"/>
                </a:solidFill>
                <a:latin typeface="Courier New" panose="02070309020205020404" pitchFamily="49" charset="0"/>
                <a:cs typeface="Courier New" panose="02070309020205020404" pitchFamily="49" charset="0"/>
              </a:rPr>
              <a:t>		Iterator&lt;Integer&gt; </a:t>
            </a:r>
            <a:r>
              <a:rPr lang="en-US" sz="2000" b="1" dirty="0" smtClean="0">
                <a:solidFill>
                  <a:schemeClr val="bg1"/>
                </a:solidFill>
                <a:latin typeface="Courier New" panose="02070309020205020404" pitchFamily="49" charset="0"/>
                <a:cs typeface="Courier New" panose="02070309020205020404" pitchFamily="49" charset="0"/>
              </a:rPr>
              <a:t>itr = queue.iterator</a:t>
            </a:r>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606608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("Iterating over </a:t>
            </a:r>
            <a:r>
              <a:rPr lang="en-US" sz="2000" b="1" dirty="0" smtClean="0">
                <a:solidFill>
                  <a:schemeClr val="bg1"/>
                </a:solidFill>
                <a:latin typeface="Courier New" panose="02070309020205020404" pitchFamily="49" charset="0"/>
                <a:cs typeface="Courier New" panose="02070309020205020404" pitchFamily="49" charset="0"/>
              </a:rPr>
              <a:t>PriorityQueue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a:t>
            </a:r>
            <a:r>
              <a:rPr lang="en-US" sz="2000" b="1" dirty="0" err="1">
                <a:solidFill>
                  <a:schemeClr val="bg1"/>
                </a:solidFill>
                <a:latin typeface="Courier New" panose="02070309020205020404" pitchFamily="49" charset="0"/>
                <a:cs typeface="Courier New" panose="02070309020205020404" pitchFamily="49" charset="0"/>
              </a:rPr>
              <a:t>itr.hasNext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itr.next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73822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Deque</a:t>
            </a:r>
            <a:endParaRPr lang="en-US" sz="4500" b="1" dirty="0">
              <a:latin typeface="Nunito Sans" panose="00000500000000000000" pitchFamily="2" charset="0"/>
            </a:endParaRPr>
          </a:p>
        </p:txBody>
      </p:sp>
      <p:sp>
        <p:nvSpPr>
          <p:cNvPr id="16" name="TextBox 15">
            <a:extLst>
              <a:ext uri="{FF2B5EF4-FFF2-40B4-BE49-F238E27FC236}">
                <a16:creationId xmlns="" xmlns:a16="http://schemas.microsoft.com/office/drawing/2014/main" id="{5AFC0D69-68C1-4838-9AC4-A4286388BDC4}"/>
              </a:ext>
            </a:extLst>
          </p:cNvPr>
          <p:cNvSpPr txBox="1"/>
          <p:nvPr/>
        </p:nvSpPr>
        <p:spPr>
          <a:xfrm>
            <a:off x="558069" y="1611766"/>
            <a:ext cx="5524501" cy="477054"/>
          </a:xfrm>
          <a:prstGeom prst="rect">
            <a:avLst/>
          </a:prstGeom>
          <a:noFill/>
        </p:spPr>
        <p:txBody>
          <a:bodyPr wrap="square" rtlCol="0">
            <a:spAutoFit/>
          </a:bodyPr>
          <a:lstStyle/>
          <a:p>
            <a:r>
              <a:rPr lang="en-US" sz="2500" dirty="0" smtClean="0">
                <a:latin typeface="Nunito Sans" panose="00000500000000000000" pitchFamily="2" charset="0"/>
              </a:rPr>
              <a:t>Double ended queue</a:t>
            </a:r>
            <a:endParaRPr lang="en-US" sz="2500"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1026" name="Picture 2" descr="Image result for dequ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24000" y="2362200"/>
            <a:ext cx="8698519" cy="259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1622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Real time example</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2" name="Picture 2" descr="C:\jenila\FACE\content writing\images\Capturehh.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90800" y="1824317"/>
            <a:ext cx="5954486" cy="3657599"/>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0057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5AFC0D69-68C1-4838-9AC4-A4286388BDC4}"/>
              </a:ext>
            </a:extLst>
          </p:cNvPr>
          <p:cNvSpPr txBox="1"/>
          <p:nvPr/>
        </p:nvSpPr>
        <p:spPr>
          <a:xfrm>
            <a:off x="598714" y="1553993"/>
            <a:ext cx="6411686" cy="621324"/>
          </a:xfrm>
          <a:prstGeom prst="rect">
            <a:avLst/>
          </a:prstGeom>
          <a:noFill/>
        </p:spPr>
        <p:txBody>
          <a:bodyPr wrap="square" rtlCol="0">
            <a:spAutoFit/>
          </a:bodyPr>
          <a:lstStyle/>
          <a:p>
            <a:pPr>
              <a:lnSpc>
                <a:spcPct val="150000"/>
              </a:lnSpc>
            </a:pPr>
            <a:r>
              <a:rPr lang="en-US" sz="2500" dirty="0" smtClean="0">
                <a:latin typeface="Nunito Sans" panose="00000500000000000000" pitchFamily="2" charset="0"/>
              </a:rPr>
              <a:t>First in First out (FIFO)</a:t>
            </a: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Queue</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xmlns="" val="2964140759"/>
              </p:ext>
            </p:extLst>
          </p:nvPr>
        </p:nvGraphicFramePr>
        <p:xfrm>
          <a:off x="1618094" y="2746729"/>
          <a:ext cx="4800600" cy="640080"/>
        </p:xfrm>
        <a:graphic>
          <a:graphicData uri="http://schemas.openxmlformats.org/drawingml/2006/table">
            <a:tbl>
              <a:tblPr firstRow="1" bandRow="1">
                <a:tableStyleId>{5940675A-B579-460E-94D1-54222C63F5DA}</a:tableStyleId>
              </a:tblPr>
              <a:tblGrid>
                <a:gridCol w="960120"/>
                <a:gridCol w="960120"/>
                <a:gridCol w="960120"/>
                <a:gridCol w="960120"/>
                <a:gridCol w="960120"/>
              </a:tblGrid>
              <a:tr h="640080">
                <a:tc>
                  <a:txBody>
                    <a:bodyPr/>
                    <a:lstStyle/>
                    <a:p>
                      <a:pPr algn="ctr"/>
                      <a:r>
                        <a:rPr lang="en-IN" sz="2500" dirty="0" smtClean="0">
                          <a:latin typeface="Nunito Sans" charset="0"/>
                        </a:rPr>
                        <a:t>1</a:t>
                      </a:r>
                      <a:endParaRPr lang="en-IN" sz="2500" dirty="0">
                        <a:latin typeface="Nunito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500" dirty="0" smtClean="0">
                          <a:latin typeface="Nunito Sans" charset="0"/>
                        </a:rPr>
                        <a:t>2</a:t>
                      </a:r>
                      <a:endParaRPr lang="en-IN" sz="2500" dirty="0">
                        <a:latin typeface="Nunito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500" dirty="0" smtClean="0">
                          <a:latin typeface="Nunito Sans" charset="0"/>
                        </a:rPr>
                        <a:t>3</a:t>
                      </a:r>
                      <a:endParaRPr lang="en-IN" sz="2500" dirty="0">
                        <a:latin typeface="Nunito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500" dirty="0" smtClean="0">
                          <a:latin typeface="Nunito Sans" charset="0"/>
                        </a:rPr>
                        <a:t>4</a:t>
                      </a:r>
                      <a:endParaRPr lang="en-IN" sz="2500" dirty="0">
                        <a:latin typeface="Nunito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500" dirty="0" smtClean="0">
                          <a:latin typeface="Nunito Sans" charset="0"/>
                        </a:rPr>
                        <a:t>5</a:t>
                      </a:r>
                      <a:endParaRPr lang="en-IN" sz="2500" dirty="0">
                        <a:latin typeface="Nunito Sans"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838200" y="3886200"/>
            <a:ext cx="2056973" cy="477054"/>
          </a:xfrm>
          <a:prstGeom prst="rect">
            <a:avLst/>
          </a:prstGeom>
          <a:noFill/>
        </p:spPr>
        <p:txBody>
          <a:bodyPr wrap="none" rtlCol="0">
            <a:spAutoFit/>
          </a:bodyPr>
          <a:lstStyle/>
          <a:p>
            <a:r>
              <a:rPr lang="en-IN" sz="2500" dirty="0" smtClean="0">
                <a:latin typeface="Nunito Sans" charset="0"/>
              </a:rPr>
              <a:t>First Element</a:t>
            </a:r>
            <a:endParaRPr lang="en-IN" sz="2500" dirty="0">
              <a:latin typeface="Nunito Sans" charset="0"/>
            </a:endParaRPr>
          </a:p>
        </p:txBody>
      </p:sp>
      <p:sp>
        <p:nvSpPr>
          <p:cNvPr id="33" name="TextBox 32"/>
          <p:cNvSpPr txBox="1"/>
          <p:nvPr/>
        </p:nvSpPr>
        <p:spPr>
          <a:xfrm>
            <a:off x="5328456" y="1873299"/>
            <a:ext cx="2034531" cy="477054"/>
          </a:xfrm>
          <a:prstGeom prst="rect">
            <a:avLst/>
          </a:prstGeom>
          <a:noFill/>
        </p:spPr>
        <p:txBody>
          <a:bodyPr wrap="none" rtlCol="0">
            <a:spAutoFit/>
          </a:bodyPr>
          <a:lstStyle/>
          <a:p>
            <a:r>
              <a:rPr lang="en-IN" sz="2500" dirty="0" smtClean="0">
                <a:latin typeface="Nunito Sans" charset="0"/>
              </a:rPr>
              <a:t>Last Element</a:t>
            </a:r>
            <a:endParaRPr lang="en-IN" sz="2500" dirty="0">
              <a:latin typeface="Nunito Sans" charset="0"/>
            </a:endParaRPr>
          </a:p>
        </p:txBody>
      </p:sp>
      <p:cxnSp>
        <p:nvCxnSpPr>
          <p:cNvPr id="34" name="Straight Arrow Connector 33"/>
          <p:cNvCxnSpPr/>
          <p:nvPr/>
        </p:nvCxnSpPr>
        <p:spPr>
          <a:xfrm>
            <a:off x="1999129" y="3429000"/>
            <a:ext cx="0" cy="39967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033247" y="2286000"/>
            <a:ext cx="0" cy="36233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97374" y="3505200"/>
            <a:ext cx="1371600" cy="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53000" y="3657600"/>
            <a:ext cx="1988045" cy="477054"/>
          </a:xfrm>
          <a:prstGeom prst="rect">
            <a:avLst/>
          </a:prstGeom>
          <a:noFill/>
        </p:spPr>
        <p:txBody>
          <a:bodyPr wrap="none" rtlCol="0">
            <a:spAutoFit/>
          </a:bodyPr>
          <a:lstStyle/>
          <a:p>
            <a:r>
              <a:rPr lang="en-IN" sz="2500" dirty="0" smtClean="0">
                <a:latin typeface="Nunito Sans" charset="0"/>
              </a:rPr>
              <a:t>Insert values</a:t>
            </a:r>
            <a:endParaRPr lang="en-IN" sz="2500" dirty="0">
              <a:latin typeface="Nunito Sans" charset="0"/>
            </a:endParaRPr>
          </a:p>
        </p:txBody>
      </p:sp>
      <p:pic>
        <p:nvPicPr>
          <p:cNvPr id="1026" name="Picture 2" descr="Image result for queue imag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280946" y="2648330"/>
            <a:ext cx="3989754" cy="23046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15138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Queue vs Deque</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2" name="Picture 2" descr="Image result for queue in java imag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8714" y="2590800"/>
            <a:ext cx="5255148" cy="2020144"/>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1028" name="Picture 4" descr="Image result for dequeue in java images"/>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096000" y="2590800"/>
            <a:ext cx="5469108" cy="198120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0722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java.util.ArrayDeque;</a:t>
            </a:r>
          </a:p>
          <a:p>
            <a:r>
              <a:rPr lang="en-US" sz="2000" b="1" dirty="0">
                <a:solidFill>
                  <a:schemeClr val="bg1"/>
                </a:solidFill>
                <a:latin typeface="Courier New" panose="02070309020205020404" pitchFamily="49" charset="0"/>
                <a:cs typeface="Courier New" panose="02070309020205020404" pitchFamily="49" charset="0"/>
              </a:rPr>
              <a:t>public class Dequeinterface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ArrayDeque&lt;Integer&gt;deque=new ArrayDeque&lt;Integer&gt;();</a:t>
            </a:r>
          </a:p>
          <a:p>
            <a:r>
              <a:rPr lang="en-US" sz="2000" b="1" dirty="0">
                <a:solidFill>
                  <a:schemeClr val="bg1"/>
                </a:solidFill>
                <a:latin typeface="Courier New" panose="02070309020205020404" pitchFamily="49" charset="0"/>
                <a:cs typeface="Courier New" panose="02070309020205020404" pitchFamily="49" charset="0"/>
              </a:rPr>
              <a:t>		deque.add(20);</a:t>
            </a:r>
          </a:p>
          <a:p>
            <a:r>
              <a:rPr lang="en-US" sz="2000" b="1" dirty="0">
                <a:solidFill>
                  <a:schemeClr val="bg1"/>
                </a:solidFill>
                <a:latin typeface="Courier New" panose="02070309020205020404" pitchFamily="49" charset="0"/>
                <a:cs typeface="Courier New" panose="02070309020205020404" pitchFamily="49" charset="0"/>
              </a:rPr>
              <a:t>		deque.addFirst(40);</a:t>
            </a:r>
          </a:p>
          <a:p>
            <a:r>
              <a:rPr lang="en-US" sz="2000" b="1" dirty="0">
                <a:solidFill>
                  <a:schemeClr val="bg1"/>
                </a:solidFill>
                <a:latin typeface="Courier New" panose="02070309020205020404" pitchFamily="49" charset="0"/>
                <a:cs typeface="Courier New" panose="02070309020205020404" pitchFamily="49" charset="0"/>
              </a:rPr>
              <a:t>		deque.addLast(60);</a:t>
            </a:r>
          </a:p>
          <a:p>
            <a:r>
              <a:rPr lang="en-US" sz="2000" b="1" dirty="0">
                <a:solidFill>
                  <a:schemeClr val="bg1"/>
                </a:solidFill>
                <a:latin typeface="Courier New" panose="02070309020205020404" pitchFamily="49" charset="0"/>
                <a:cs typeface="Courier New" panose="02070309020205020404" pitchFamily="49" charset="0"/>
              </a:rPr>
              <a:t>		deque.addFirst(80);</a:t>
            </a:r>
          </a:p>
          <a:p>
            <a:r>
              <a:rPr lang="en-US" sz="2000" b="1" dirty="0">
                <a:solidFill>
                  <a:schemeClr val="bg1"/>
                </a:solidFill>
                <a:latin typeface="Courier New" panose="02070309020205020404" pitchFamily="49" charset="0"/>
                <a:cs typeface="Courier New" panose="02070309020205020404" pitchFamily="49" charset="0"/>
              </a:rPr>
              <a:t>		deque.add(100);</a:t>
            </a:r>
          </a:p>
          <a:p>
            <a:r>
              <a:rPr lang="en-US" sz="2000" b="1" dirty="0">
                <a:solidFill>
                  <a:schemeClr val="bg1"/>
                </a:solidFill>
                <a:latin typeface="Courier New" panose="02070309020205020404" pitchFamily="49" charset="0"/>
                <a:cs typeface="Courier New" panose="02070309020205020404" pitchFamily="49" charset="0"/>
              </a:rPr>
              <a:t>		deque.addFirst(120);</a:t>
            </a:r>
          </a:p>
          <a:p>
            <a:r>
              <a:rPr lang="en-US" sz="2000" b="1" dirty="0">
                <a:solidFill>
                  <a:schemeClr val="bg1"/>
                </a:solidFill>
                <a:latin typeface="Courier New" panose="02070309020205020404" pitchFamily="49" charset="0"/>
                <a:cs typeface="Courier New" panose="02070309020205020404" pitchFamily="49" charset="0"/>
              </a:rPr>
              <a:t>		System.out.println(deque);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432513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java.util.ArrayDeque;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Dequeinterface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ArrayDeque&lt;String&gt;deque=new ArrayDeque&lt;String</a:t>
            </a:r>
            <a:r>
              <a:rPr lang="en-US" sz="2000" b="1" dirty="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deque.add("day");</a:t>
            </a:r>
          </a:p>
          <a:p>
            <a:r>
              <a:rPr lang="en-US" sz="2000" b="1" dirty="0">
                <a:solidFill>
                  <a:schemeClr val="bg1"/>
                </a:solidFill>
                <a:latin typeface="Courier New" panose="02070309020205020404" pitchFamily="49" charset="0"/>
                <a:cs typeface="Courier New" panose="02070309020205020404" pitchFamily="49" charset="0"/>
              </a:rPr>
              <a:t>		deque.addFirst("each");</a:t>
            </a:r>
          </a:p>
          <a:p>
            <a:r>
              <a:rPr lang="en-US" sz="2000" b="1" dirty="0">
                <a:solidFill>
                  <a:schemeClr val="bg1"/>
                </a:solidFill>
                <a:latin typeface="Courier New" panose="02070309020205020404" pitchFamily="49" charset="0"/>
                <a:cs typeface="Courier New" panose="02070309020205020404" pitchFamily="49" charset="0"/>
              </a:rPr>
              <a:t>		deque.addLast("your");</a:t>
            </a:r>
          </a:p>
          <a:p>
            <a:r>
              <a:rPr lang="en-US" sz="2000" b="1" dirty="0">
                <a:solidFill>
                  <a:schemeClr val="bg1"/>
                </a:solidFill>
                <a:latin typeface="Courier New" panose="02070309020205020404" pitchFamily="49" charset="0"/>
                <a:cs typeface="Courier New" panose="02070309020205020404" pitchFamily="49" charset="0"/>
              </a:rPr>
              <a:t>		deque.addFirst("make");</a:t>
            </a:r>
          </a:p>
          <a:p>
            <a:r>
              <a:rPr lang="en-US" sz="2000" b="1" dirty="0">
                <a:solidFill>
                  <a:schemeClr val="bg1"/>
                </a:solidFill>
                <a:latin typeface="Courier New" panose="02070309020205020404" pitchFamily="49" charset="0"/>
                <a:cs typeface="Courier New" panose="02070309020205020404" pitchFamily="49" charset="0"/>
              </a:rPr>
              <a:t>		deque.add("masterpiece");</a:t>
            </a:r>
          </a:p>
          <a:p>
            <a:r>
              <a:rPr lang="en-US" sz="2000" b="1" dirty="0">
                <a:solidFill>
                  <a:schemeClr val="bg1"/>
                </a:solidFill>
                <a:latin typeface="Courier New" panose="02070309020205020404" pitchFamily="49" charset="0"/>
                <a:cs typeface="Courier New" panose="02070309020205020404" pitchFamily="49" charset="0"/>
              </a:rPr>
              <a:t>		System.out.println(deque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deque.removeFirst();</a:t>
            </a:r>
          </a:p>
          <a:p>
            <a:r>
              <a:rPr lang="en-US" sz="2000" b="1" dirty="0">
                <a:solidFill>
                  <a:schemeClr val="bg1"/>
                </a:solidFill>
                <a:latin typeface="Courier New" panose="02070309020205020404" pitchFamily="49" charset="0"/>
                <a:cs typeface="Courier New" panose="02070309020205020404" pitchFamily="49" charset="0"/>
              </a:rPr>
              <a:t>		deque.removeLast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System.out.println(deque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deque.peek</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665215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C00000"/>
                </a:solidFill>
                <a:latin typeface="Courier New" panose="02070309020205020404" pitchFamily="49" charset="0"/>
                <a:cs typeface="Courier New" panose="02070309020205020404" pitchFamily="49" charset="0"/>
              </a:rPr>
              <a:t>//Predict the output</a:t>
            </a:r>
          </a:p>
          <a:p>
            <a:r>
              <a:rPr lang="en-US" sz="2000" b="1" dirty="0">
                <a:solidFill>
                  <a:schemeClr val="bg1"/>
                </a:solidFill>
                <a:latin typeface="Courier New" panose="02070309020205020404" pitchFamily="49" charset="0"/>
                <a:cs typeface="Courier New" panose="02070309020205020404" pitchFamily="49" charset="0"/>
              </a:rPr>
              <a:t>import java.util.*;</a:t>
            </a:r>
          </a:p>
          <a:p>
            <a:r>
              <a:rPr lang="en-US" sz="2000" b="1" dirty="0">
                <a:solidFill>
                  <a:schemeClr val="bg1"/>
                </a:solidFill>
                <a:latin typeface="Courier New" panose="02070309020205020404" pitchFamily="49" charset="0"/>
                <a:cs typeface="Courier New" panose="02070309020205020404" pitchFamily="49" charset="0"/>
              </a:rPr>
              <a:t>public class Queueinterface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a:t>
            </a:r>
            <a:r>
              <a:rPr lang="en-US" sz="2000" b="1" dirty="0" smtClean="0">
                <a:solidFill>
                  <a:schemeClr val="bg1"/>
                </a:solidFill>
                <a:latin typeface="Courier New" panose="02070309020205020404" pitchFamily="49" charset="0"/>
                <a:cs typeface="Courier New" panose="02070309020205020404" pitchFamily="49" charset="0"/>
              </a:rPr>
              <a:t>main(String [] </a:t>
            </a:r>
            <a:r>
              <a:rPr lang="en-US" sz="2000" b="1" dirty="0">
                <a:solidFill>
                  <a:schemeClr val="bg1"/>
                </a:solidFill>
                <a:latin typeface="Courier New" panose="02070309020205020404" pitchFamily="49" charset="0"/>
                <a:cs typeface="Courier New" panose="02070309020205020404" pitchFamily="49" charset="0"/>
              </a:rPr>
              <a:t>args)</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int 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Queue&lt;Integer&gt;queue=new ArrayDeque&lt;Integer</a:t>
            </a:r>
            <a:r>
              <a:rPr lang="en-US" sz="2000" b="1" dirty="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for(i=10;i&lt;15;i++)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queue.add(i);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System.out.println(queue);</a:t>
            </a:r>
          </a:p>
          <a:p>
            <a:r>
              <a:rPr lang="en-US" sz="2000" b="1" dirty="0">
                <a:solidFill>
                  <a:schemeClr val="bg1"/>
                </a:solidFill>
                <a:latin typeface="Courier New" panose="02070309020205020404" pitchFamily="49" charset="0"/>
                <a:cs typeface="Courier New" panose="02070309020205020404" pitchFamily="49" charset="0"/>
              </a:rPr>
              <a:t>		queue.addLast(20);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("deque:" </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a:solidFill>
                  <a:schemeClr val="bg1"/>
                </a:solidFill>
                <a:latin typeface="Courier New" panose="02070309020205020404" pitchFamily="49" charset="0"/>
                <a:cs typeface="Courier New" panose="02070309020205020404" pitchFamily="49" charset="0"/>
              </a:rPr>
              <a:t>queue);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boolean </a:t>
            </a:r>
            <a:r>
              <a:rPr lang="en-US" sz="2000" b="1" dirty="0">
                <a:solidFill>
                  <a:schemeClr val="bg1"/>
                </a:solidFill>
                <a:latin typeface="Courier New" panose="02070309020205020404" pitchFamily="49" charset="0"/>
                <a:cs typeface="Courier New" panose="02070309020205020404" pitchFamily="49" charset="0"/>
              </a:rPr>
              <a:t>isAdded = </a:t>
            </a:r>
            <a:r>
              <a:rPr lang="en-US" sz="2000" b="1" dirty="0" smtClean="0">
                <a:solidFill>
                  <a:schemeClr val="bg1"/>
                </a:solidFill>
                <a:latin typeface="Courier New" panose="02070309020205020404" pitchFamily="49" charset="0"/>
                <a:cs typeface="Courier New" panose="02070309020205020404" pitchFamily="49" charset="0"/>
              </a:rPr>
              <a:t>deque.offerLast(30</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("isAdded</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isAdded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Iterator&lt;Integer</a:t>
            </a:r>
            <a:r>
              <a:rPr lang="en-US" sz="2000" b="1" dirty="0">
                <a:solidFill>
                  <a:schemeClr val="bg1"/>
                </a:solidFill>
                <a:latin typeface="Courier New" panose="02070309020205020404" pitchFamily="49" charset="0"/>
                <a:cs typeface="Courier New" panose="02070309020205020404" pitchFamily="49" charset="0"/>
              </a:rPr>
              <a:t>&gt; itr </a:t>
            </a:r>
            <a:r>
              <a:rPr lang="en-US" sz="2000" b="1" dirty="0" smtClean="0">
                <a:solidFill>
                  <a:schemeClr val="bg1"/>
                </a:solidFill>
                <a:latin typeface="Courier New" panose="02070309020205020404" pitchFamily="49" charset="0"/>
                <a:cs typeface="Courier New" panose="02070309020205020404" pitchFamily="49" charset="0"/>
              </a:rPr>
              <a:t>= queue.iterator</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System.out.println("Iterating </a:t>
            </a:r>
            <a:r>
              <a:rPr lang="en-US" sz="2000" b="1" dirty="0" smtClean="0">
                <a:solidFill>
                  <a:schemeClr val="bg1"/>
                </a:solidFill>
                <a:latin typeface="Courier New" panose="02070309020205020404" pitchFamily="49" charset="0"/>
                <a:cs typeface="Courier New" panose="02070309020205020404" pitchFamily="49" charset="0"/>
              </a:rPr>
              <a:t>elements</a:t>
            </a:r>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77205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itr.hasNext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itr.next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733028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prstClr val="white"/>
                </a:solidFill>
                <a:latin typeface="Nunito Sans" panose="00000500000000000000" pitchFamily="2" charset="0"/>
              </a:rPr>
              <a:t>Programming</a:t>
            </a:r>
            <a:endParaRPr sz="5400" b="1" dirty="0">
              <a:solidFill>
                <a:prstClr val="white"/>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665767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861774"/>
          </a:xfrm>
          <a:prstGeom prst="rect">
            <a:avLst/>
          </a:prstGeom>
          <a:noFill/>
        </p:spPr>
        <p:txBody>
          <a:bodyPr wrap="square" rtlCol="0">
            <a:spAutoFit/>
          </a:bodyPr>
          <a:lstStyle/>
          <a:p>
            <a:r>
              <a:rPr lang="en-US" sz="2500" dirty="0" smtClean="0">
                <a:latin typeface="Nunito Sans" panose="00000500000000000000" pitchFamily="2" charset="0"/>
              </a:rPr>
              <a:t>Write a java program to delete an element from the back end of the queue and display the traversing elements using iterator</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173251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java.util.ArrayDeque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class </a:t>
            </a:r>
            <a:r>
              <a:rPr lang="en-US" sz="2000" b="1" dirty="0" smtClean="0">
                <a:solidFill>
                  <a:schemeClr val="bg1"/>
                </a:solidFill>
                <a:latin typeface="Courier New" panose="02070309020205020404" pitchFamily="49" charset="0"/>
                <a:cs typeface="Courier New" panose="02070309020205020404" pitchFamily="49" charset="0"/>
              </a:rPr>
              <a:t>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Scanner s1 = new Scanner(System.in);				</a:t>
            </a:r>
            <a:r>
              <a:rPr lang="en-US" sz="2000" b="1" dirty="0" smtClean="0">
                <a:solidFill>
                  <a:schemeClr val="bg1"/>
                </a:solidFill>
                <a:latin typeface="Courier New" panose="02070309020205020404" pitchFamily="49" charset="0"/>
                <a:cs typeface="Courier New" panose="02070309020205020404" pitchFamily="49" charset="0"/>
              </a:rPr>
              <a:t>		ArrayDeque&lt;Integer&gt;</a:t>
            </a:r>
            <a:r>
              <a:rPr lang="en-US" sz="2000" b="1" dirty="0" err="1" smtClean="0">
                <a:solidFill>
                  <a:schemeClr val="bg1"/>
                </a:solidFill>
                <a:latin typeface="Courier New" panose="02070309020205020404" pitchFamily="49" charset="0"/>
                <a:cs typeface="Courier New" panose="02070309020205020404" pitchFamily="49" charset="0"/>
              </a:rPr>
              <a:t>dq</a:t>
            </a:r>
            <a:r>
              <a:rPr lang="en-US" sz="2000" b="1" dirty="0" smtClean="0">
                <a:solidFill>
                  <a:schemeClr val="bg1"/>
                </a:solidFill>
                <a:latin typeface="Courier New" panose="02070309020205020404" pitchFamily="49" charset="0"/>
                <a:cs typeface="Courier New" panose="02070309020205020404" pitchFamily="49" charset="0"/>
              </a:rPr>
              <a:t>=new </a:t>
            </a:r>
            <a:r>
              <a:rPr lang="en-US" sz="2000" b="1" dirty="0">
                <a:solidFill>
                  <a:schemeClr val="bg1"/>
                </a:solidFill>
                <a:latin typeface="Courier New" panose="02070309020205020404" pitchFamily="49" charset="0"/>
                <a:cs typeface="Courier New" panose="02070309020205020404" pitchFamily="49" charset="0"/>
              </a:rPr>
              <a:t>ArrayDeque&lt;Integer</a:t>
            </a:r>
            <a:r>
              <a:rPr lang="en-US" sz="2000" b="1" dirty="0" smtClean="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int a,b,c,d,e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 =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 =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c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d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e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dq.add(a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dq.add(b</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dq.add(c</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442228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dq.add(d);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dq.add(e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dq.removeLast();</a:t>
            </a:r>
          </a:p>
          <a:p>
            <a:r>
              <a:rPr lang="en-US" sz="2000" b="1" dirty="0">
                <a:solidFill>
                  <a:schemeClr val="bg1"/>
                </a:solidFill>
                <a:latin typeface="Courier New" panose="02070309020205020404" pitchFamily="49" charset="0"/>
                <a:cs typeface="Courier New" panose="02070309020205020404" pitchFamily="49" charset="0"/>
              </a:rPr>
              <a:t>		Iterator&lt;Integer&gt; itr = dq.iterator();</a:t>
            </a:r>
          </a:p>
          <a:p>
            <a:r>
              <a:rPr lang="en-US" sz="2000" b="1" dirty="0">
                <a:solidFill>
                  <a:schemeClr val="bg1"/>
                </a:solidFill>
                <a:latin typeface="Courier New" panose="02070309020205020404" pitchFamily="49" charset="0"/>
                <a:cs typeface="Courier New" panose="02070309020205020404" pitchFamily="49" charset="0"/>
              </a:rPr>
              <a:t>        	System.out.println(“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while(</a:t>
            </a:r>
            <a:r>
              <a:rPr lang="en-US" sz="2000" b="1" dirty="0" err="1" smtClean="0">
                <a:solidFill>
                  <a:schemeClr val="bg1"/>
                </a:solidFill>
                <a:latin typeface="Courier New" panose="02070309020205020404" pitchFamily="49" charset="0"/>
                <a:cs typeface="Courier New" panose="02070309020205020404" pitchFamily="49" charset="0"/>
              </a:rPr>
              <a:t>itr.hasNext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itr.next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919215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3950208"/>
            <a:ext cx="5040086" cy="861774"/>
          </a:xfrm>
          <a:prstGeom prst="rect">
            <a:avLst/>
          </a:prstGeom>
          <a:noFill/>
        </p:spPr>
        <p:txBody>
          <a:bodyPr wrap="square" rtlCol="0">
            <a:spAutoFit/>
          </a:bodyPr>
          <a:lstStyle/>
          <a:p>
            <a:r>
              <a:rPr lang="en-US" sz="2500" dirty="0" smtClean="0">
                <a:latin typeface="Nunito Sans" panose="00000500000000000000" pitchFamily="2" charset="0"/>
              </a:rPr>
              <a:t>a a b b c c d d</a:t>
            </a:r>
          </a:p>
          <a:p>
            <a:r>
              <a:rPr lang="en-US" sz="2500" dirty="0" smtClean="0">
                <a:latin typeface="Nunito Sans" panose="00000500000000000000" pitchFamily="2" charset="0"/>
              </a:rPr>
              <a:t>null</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smtClean="0">
                <a:latin typeface="Nunito Sans" panose="00000500000000000000" pitchFamily="2" charset="0"/>
              </a:rPr>
              <a:t>Write a java program using queue interface to display the sample output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3947813"/>
            <a:ext cx="5040086" cy="477054"/>
          </a:xfrm>
          <a:prstGeom prst="rect">
            <a:avLst/>
          </a:prstGeom>
          <a:noFill/>
        </p:spPr>
        <p:txBody>
          <a:bodyPr wrap="square" rtlCol="0">
            <a:spAutoFit/>
          </a:bodyPr>
          <a:lstStyle/>
          <a:p>
            <a:r>
              <a:rPr lang="en-US" sz="2500" dirty="0" smtClean="0">
                <a:latin typeface="Nunito Sans" panose="00000500000000000000" pitchFamily="2" charset="0"/>
              </a:rPr>
              <a:t>Elements = [a, b, c, d]</a:t>
            </a:r>
            <a:endParaRPr lang="en-US" sz="2500" dirty="0">
              <a:latin typeface="Nunito Sans" panose="00000500000000000000" pitchFamily="2" charset="0"/>
            </a:endParaRPr>
          </a:p>
        </p:txBody>
      </p:sp>
    </p:spTree>
    <p:extLst>
      <p:ext uri="{BB962C8B-B14F-4D97-AF65-F5344CB8AC3E}">
        <p14:creationId xmlns:p14="http://schemas.microsoft.com/office/powerpoint/2010/main" xmlns="" val="24992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Real time application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2054" name="Picture 6" descr="Image result for queue of packet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51045" y="3182735"/>
            <a:ext cx="4422648" cy="20865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C:\jenila\FACE\content writing\images\operating-systems-processor-management-8-638.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21742" y="2514600"/>
            <a:ext cx="4202658" cy="2754672"/>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8408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class </a:t>
            </a:r>
            <a:r>
              <a:rPr lang="en-US" sz="2000" b="1" dirty="0" smtClean="0">
                <a:solidFill>
                  <a:schemeClr val="bg1"/>
                </a:solidFill>
                <a:latin typeface="Courier New" panose="02070309020205020404" pitchFamily="49" charset="0"/>
                <a:cs typeface="Courier New" panose="02070309020205020404" pitchFamily="49" charset="0"/>
              </a:rPr>
              <a:t>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Scanner b1 = new Scanner(System.in);					</a:t>
            </a:r>
            <a:r>
              <a:rPr lang="en-US" sz="2000" b="1" dirty="0" smtClean="0">
                <a:solidFill>
                  <a:schemeClr val="bg1"/>
                </a:solidFill>
                <a:latin typeface="Courier New" panose="02070309020205020404" pitchFamily="49" charset="0"/>
                <a:cs typeface="Courier New" panose="02070309020205020404" pitchFamily="49" charset="0"/>
              </a:rPr>
              <a:t>	Queue&lt;Character&gt;s1=new </a:t>
            </a:r>
            <a:r>
              <a:rPr lang="en-US" sz="2000" b="1" dirty="0">
                <a:solidFill>
                  <a:schemeClr val="bg1"/>
                </a:solidFill>
                <a:latin typeface="Courier New" panose="02070309020205020404" pitchFamily="49" charset="0"/>
                <a:cs typeface="Courier New" panose="02070309020205020404" pitchFamily="49" charset="0"/>
              </a:rPr>
              <a:t>PriorityQueue&lt;Character</a:t>
            </a:r>
            <a:r>
              <a:rPr lang="en-US" sz="2000" b="1" dirty="0" smtClean="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char x = b1.next().</a:t>
            </a:r>
            <a:r>
              <a:rPr lang="en-US" sz="2000" b="1" dirty="0" err="1">
                <a:solidFill>
                  <a:schemeClr val="bg1"/>
                </a:solidFill>
                <a:latin typeface="Courier New" panose="02070309020205020404" pitchFamily="49" charset="0"/>
                <a:cs typeface="Courier New" panose="02070309020205020404" pitchFamily="49" charset="0"/>
              </a:rPr>
              <a:t>charAt</a:t>
            </a:r>
            <a:r>
              <a:rPr lang="en-US" sz="2000" b="1" dirty="0">
                <a:solidFill>
                  <a:schemeClr val="bg1"/>
                </a:solidFill>
                <a:latin typeface="Courier New" panose="02070309020205020404" pitchFamily="49" charset="0"/>
                <a:cs typeface="Courier New" panose="02070309020205020404" pitchFamily="49" charset="0"/>
              </a:rPr>
              <a:t>(0</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y = b1.next().</a:t>
            </a:r>
            <a:r>
              <a:rPr lang="en-US" sz="2000" b="1" dirty="0" err="1">
                <a:solidFill>
                  <a:schemeClr val="bg1"/>
                </a:solidFill>
                <a:latin typeface="Courier New" panose="02070309020205020404" pitchFamily="49" charset="0"/>
                <a:cs typeface="Courier New" panose="02070309020205020404" pitchFamily="49" charset="0"/>
              </a:rPr>
              <a:t>charAt</a:t>
            </a:r>
            <a:r>
              <a:rPr lang="en-US" sz="2000" b="1" dirty="0">
                <a:solidFill>
                  <a:schemeClr val="bg1"/>
                </a:solidFill>
                <a:latin typeface="Courier New" panose="02070309020205020404" pitchFamily="49" charset="0"/>
                <a:cs typeface="Courier New" panose="02070309020205020404" pitchFamily="49" charset="0"/>
              </a:rPr>
              <a:t>(0</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z = b1.next().</a:t>
            </a:r>
            <a:r>
              <a:rPr lang="en-US" sz="2000" b="1" dirty="0" err="1">
                <a:solidFill>
                  <a:schemeClr val="bg1"/>
                </a:solidFill>
                <a:latin typeface="Courier New" panose="02070309020205020404" pitchFamily="49" charset="0"/>
                <a:cs typeface="Courier New" panose="02070309020205020404" pitchFamily="49" charset="0"/>
              </a:rPr>
              <a:t>charAt</a:t>
            </a:r>
            <a:r>
              <a:rPr lang="en-US" sz="2000" b="1" dirty="0">
                <a:solidFill>
                  <a:schemeClr val="bg1"/>
                </a:solidFill>
                <a:latin typeface="Courier New" panose="02070309020205020404" pitchFamily="49" charset="0"/>
                <a:cs typeface="Courier New" panose="02070309020205020404" pitchFamily="49" charset="0"/>
              </a:rPr>
              <a:t>(0</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w = b1.next().</a:t>
            </a:r>
            <a:r>
              <a:rPr lang="en-US" sz="2000" b="1" dirty="0" err="1">
                <a:solidFill>
                  <a:schemeClr val="bg1"/>
                </a:solidFill>
                <a:latin typeface="Courier New" panose="02070309020205020404" pitchFamily="49" charset="0"/>
                <a:cs typeface="Courier New" panose="02070309020205020404" pitchFamily="49" charset="0"/>
              </a:rPr>
              <a:t>charAt</a:t>
            </a:r>
            <a:r>
              <a:rPr lang="en-US" sz="2000" b="1" dirty="0">
                <a:solidFill>
                  <a:schemeClr val="bg1"/>
                </a:solidFill>
                <a:latin typeface="Courier New" panose="02070309020205020404" pitchFamily="49" charset="0"/>
                <a:cs typeface="Courier New" panose="02070309020205020404" pitchFamily="49" charset="0"/>
              </a:rPr>
              <a:t>(0</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s1.offer(x</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s1.offer(y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s1.offer(z</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s1.offer(w);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424679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System.out.println(s1.peek</a:t>
            </a:r>
            <a:r>
              <a:rPr lang="en-US" sz="2000" b="1" dirty="0">
                <a:solidFill>
                  <a:schemeClr val="bg1"/>
                </a:solidFill>
                <a:latin typeface="Courier New" panose="02070309020205020404" pitchFamily="49" charset="0"/>
                <a:cs typeface="Courier New" panose="02070309020205020404" pitchFamily="49" charset="0"/>
              </a:rPr>
              <a:t>() +" " +s1.poll() +" " +s1.peek() 				+" " +s1.poll() +" " +s1.peek() +" " +s1.poll() 							+" " +s1.peek() +" " +s1.poll());		System.out.println(s1.peek</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783210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smtClean="0">
                <a:latin typeface="Nunito Sans" panose="00000500000000000000" pitchFamily="2" charset="0"/>
              </a:rPr>
              <a:t>Write a java program to convert the elements from queue to array</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61739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public class Main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public static void main(String 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a:t>
            </a:r>
            <a:r>
              <a:rPr lang="en-US" sz="2000" b="1" dirty="0">
                <a:solidFill>
                  <a:schemeClr val="bg1"/>
                </a:solidFill>
                <a:latin typeface="Courier New" panose="02070309020205020404" pitchFamily="49" charset="0"/>
                <a:cs typeface="Courier New" panose="02070309020205020404" pitchFamily="49" charset="0"/>
              </a:rPr>
              <a:t>s1 = new Scanner(System.in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PriorityQueue&lt;Integer</a:t>
            </a:r>
            <a:r>
              <a:rPr lang="en-US" sz="2000" b="1" dirty="0">
                <a:solidFill>
                  <a:schemeClr val="bg1"/>
                </a:solidFill>
                <a:latin typeface="Courier New" panose="02070309020205020404" pitchFamily="49" charset="0"/>
                <a:cs typeface="Courier New" panose="02070309020205020404" pitchFamily="49" charset="0"/>
              </a:rPr>
              <a:t>&gt; queue = new PriorityQueue&lt;Integer&gt;();        </a:t>
            </a:r>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a:solidFill>
                  <a:schemeClr val="bg1"/>
                </a:solidFill>
                <a:latin typeface="Courier New" panose="02070309020205020404" pitchFamily="49" charset="0"/>
                <a:cs typeface="Courier New" panose="02070309020205020404" pitchFamily="49" charset="0"/>
              </a:rPr>
              <a:t>a,b,c,d,e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b =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c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d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e </a:t>
            </a:r>
            <a:r>
              <a:rPr lang="en-US" sz="2000" b="1" dirty="0">
                <a:solidFill>
                  <a:schemeClr val="bg1"/>
                </a:solidFill>
                <a:latin typeface="Courier New" panose="02070309020205020404" pitchFamily="49" charset="0"/>
                <a:cs typeface="Courier New" panose="02070309020205020404" pitchFamily="49" charset="0"/>
              </a:rPr>
              <a:t>=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queue.add(a);</a:t>
            </a:r>
          </a:p>
          <a:p>
            <a:r>
              <a:rPr lang="en-US" sz="2000" b="1" dirty="0" smtClean="0">
                <a:solidFill>
                  <a:schemeClr val="bg1"/>
                </a:solidFill>
                <a:latin typeface="Courier New" panose="02070309020205020404" pitchFamily="49" charset="0"/>
                <a:cs typeface="Courier New" panose="02070309020205020404" pitchFamily="49" charset="0"/>
              </a:rPr>
              <a:t>        	queue.add(b);</a:t>
            </a:r>
          </a:p>
          <a:p>
            <a:r>
              <a:rPr lang="en-US" sz="2000" b="1" dirty="0" smtClean="0">
                <a:solidFill>
                  <a:schemeClr val="bg1"/>
                </a:solidFill>
                <a:latin typeface="Courier New" panose="02070309020205020404" pitchFamily="49" charset="0"/>
                <a:cs typeface="Courier New" panose="02070309020205020404" pitchFamily="49" charset="0"/>
              </a:rPr>
              <a:t>        	queue.add(c);</a:t>
            </a:r>
          </a:p>
          <a:p>
            <a:r>
              <a:rPr lang="en-US" sz="2000" b="1" dirty="0" smtClean="0">
                <a:solidFill>
                  <a:schemeClr val="bg1"/>
                </a:solidFill>
                <a:latin typeface="Courier New" panose="02070309020205020404" pitchFamily="49" charset="0"/>
                <a:cs typeface="Courier New" panose="02070309020205020404" pitchFamily="49" charset="0"/>
              </a:rPr>
              <a:t>        	queue.add(d);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queue.add(e</a:t>
            </a:r>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39900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System.out.println(queue);</a:t>
            </a:r>
          </a:p>
          <a:p>
            <a:r>
              <a:rPr lang="en-US" sz="2000" b="1" dirty="0" smtClean="0">
                <a:solidFill>
                  <a:schemeClr val="bg1"/>
                </a:solidFill>
                <a:latin typeface="Courier New" panose="02070309020205020404" pitchFamily="49" charset="0"/>
                <a:cs typeface="Courier New" panose="02070309020205020404" pitchFamily="49" charset="0"/>
              </a:rPr>
              <a:t>         	Object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 = queue.toArray();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("The array is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a:t>
            </a:r>
            <a:r>
              <a:rPr lang="en-US" sz="2000" b="1" dirty="0">
                <a:solidFill>
                  <a:schemeClr val="bg1"/>
                </a:solidFill>
                <a:latin typeface="Courier New" panose="02070309020205020404" pitchFamily="49" charset="0"/>
                <a:cs typeface="Courier New" panose="02070309020205020404" pitchFamily="49" charset="0"/>
              </a:rPr>
              <a:t>(int j = 0; j &lt; arr.length; j</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[j]);</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363504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861774"/>
          </a:xfrm>
          <a:prstGeom prst="rect">
            <a:avLst/>
          </a:prstGeom>
          <a:noFill/>
        </p:spPr>
        <p:txBody>
          <a:bodyPr wrap="square" rtlCol="0">
            <a:spAutoFit/>
          </a:bodyPr>
          <a:lstStyle/>
          <a:p>
            <a:r>
              <a:rPr lang="en-US" sz="2500" dirty="0" smtClean="0">
                <a:latin typeface="Nunito Sans" panose="00000500000000000000" pitchFamily="2" charset="0"/>
              </a:rPr>
              <a:t>Write a java program to print the even numbers from 1 to 10 using queue interface</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1740857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class </a:t>
            </a:r>
            <a:r>
              <a:rPr lang="en-US" sz="2000" b="1" dirty="0" smtClean="0">
                <a:solidFill>
                  <a:schemeClr val="bg1"/>
                </a:solidFill>
                <a:latin typeface="Courier New" panose="02070309020205020404" pitchFamily="49" charset="0"/>
                <a:cs typeface="Courier New" panose="02070309020205020404" pitchFamily="49" charset="0"/>
              </a:rPr>
              <a:t>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a:solidFill>
                  <a:schemeClr val="bg1"/>
                </a:solidFill>
                <a:latin typeface="Courier New" panose="02070309020205020404" pitchFamily="49" charset="0"/>
                <a:cs typeface="Courier New" panose="02070309020205020404" pitchFamily="49" charset="0"/>
              </a:rPr>
              <a:t>static void main(String[] 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a:t>
            </a:r>
            <a:r>
              <a:rPr lang="en-US" sz="2000" b="1" dirty="0">
                <a:solidFill>
                  <a:schemeClr val="bg1"/>
                </a:solidFill>
                <a:latin typeface="Courier New" panose="02070309020205020404" pitchFamily="49" charset="0"/>
                <a:cs typeface="Courier New" panose="02070309020205020404" pitchFamily="49" charset="0"/>
              </a:rPr>
              <a:t>s1 = new Scanner(System.in);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PriorityQueue&lt;Integer&gt;queue</a:t>
            </a:r>
            <a:r>
              <a:rPr lang="en-US" sz="2000" b="1" dirty="0">
                <a:solidFill>
                  <a:schemeClr val="bg1"/>
                </a:solidFill>
                <a:latin typeface="Courier New" panose="02070309020205020404" pitchFamily="49" charset="0"/>
                <a:cs typeface="Courier New" panose="02070309020205020404" pitchFamily="49" charset="0"/>
              </a:rPr>
              <a:t>= new PriorityQueue&lt;Integer</a:t>
            </a:r>
            <a:r>
              <a:rPr lang="en-US" sz="2000" b="1" dirty="0" smtClean="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a:solidFill>
                  <a:schemeClr val="bg1"/>
                </a:solidFill>
                <a:latin typeface="Courier New" panose="02070309020205020404" pitchFamily="49" charset="0"/>
                <a:cs typeface="Courier New" panose="02070309020205020404" pitchFamily="49" charset="0"/>
              </a:rPr>
              <a:t>x</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x = s1.nextInt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a:t>
            </a:r>
            <a:r>
              <a:rPr lang="en-US" sz="2000" b="1" dirty="0">
                <a:solidFill>
                  <a:schemeClr val="bg1"/>
                </a:solidFill>
                <a:latin typeface="Courier New" panose="02070309020205020404" pitchFamily="49" charset="0"/>
                <a:cs typeface="Courier New" panose="02070309020205020404" pitchFamily="49" charset="0"/>
              </a:rPr>
              <a:t>(int i=1;i&lt;=x;i</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queue.add(i);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System.out.println(queue);</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("Even numbers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Integer[] a = new Integer[5];</a:t>
            </a:r>
          </a:p>
          <a:p>
            <a:r>
              <a:rPr lang="en-US" sz="2000" b="1" dirty="0">
                <a:solidFill>
                  <a:schemeClr val="bg1"/>
                </a:solidFill>
                <a:latin typeface="Courier New" panose="02070309020205020404" pitchFamily="49" charset="0"/>
                <a:cs typeface="Courier New" panose="02070309020205020404" pitchFamily="49" charset="0"/>
              </a:rPr>
              <a:t>		Integer[] b =  queue.toArray(a);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57043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nn-NO" sz="2000" b="1" dirty="0" smtClean="0">
                <a:solidFill>
                  <a:schemeClr val="bg1"/>
                </a:solidFill>
                <a:latin typeface="Courier New" panose="02070309020205020404" pitchFamily="49" charset="0"/>
                <a:cs typeface="Courier New" panose="02070309020205020404" pitchFamily="49" charset="0"/>
              </a:rPr>
              <a:t>		for </a:t>
            </a:r>
            <a:r>
              <a:rPr lang="nn-NO" sz="2000" b="1" dirty="0">
                <a:solidFill>
                  <a:schemeClr val="bg1"/>
                </a:solidFill>
                <a:latin typeface="Courier New" panose="02070309020205020404" pitchFamily="49" charset="0"/>
                <a:cs typeface="Courier New" panose="02070309020205020404" pitchFamily="49" charset="0"/>
              </a:rPr>
              <a:t>(int i = 0; i &lt;b.length; i</a:t>
            </a:r>
            <a:r>
              <a:rPr lang="nn-NO" sz="2000" b="1" dirty="0" smtClean="0">
                <a:solidFill>
                  <a:schemeClr val="bg1"/>
                </a:solidFill>
                <a:latin typeface="Courier New" panose="02070309020205020404" pitchFamily="49" charset="0"/>
                <a:cs typeface="Courier New" panose="02070309020205020404" pitchFamily="49" charset="0"/>
              </a:rPr>
              <a:t>++)</a:t>
            </a:r>
          </a:p>
          <a:p>
            <a:r>
              <a:rPr lang="nn-NO" sz="2000" b="1" dirty="0" smtClean="0">
                <a:solidFill>
                  <a:schemeClr val="bg1"/>
                </a:solidFill>
                <a:latin typeface="Courier New" panose="02070309020205020404" pitchFamily="49" charset="0"/>
                <a:cs typeface="Courier New" panose="02070309020205020404" pitchFamily="49" charset="0"/>
              </a:rPr>
              <a:t>        	{</a:t>
            </a:r>
          </a:p>
          <a:p>
            <a:r>
              <a:rPr lang="nn-NO" sz="2000" b="1" dirty="0" smtClean="0">
                <a:solidFill>
                  <a:schemeClr val="bg1"/>
                </a:solidFill>
                <a:latin typeface="Courier New" panose="02070309020205020404" pitchFamily="49" charset="0"/>
                <a:cs typeface="Courier New" panose="02070309020205020404" pitchFamily="49" charset="0"/>
              </a:rPr>
              <a:t>            	if </a:t>
            </a:r>
            <a:r>
              <a:rPr lang="nn-NO" sz="2000" b="1" dirty="0">
                <a:solidFill>
                  <a:schemeClr val="bg1"/>
                </a:solidFill>
                <a:latin typeface="Courier New" panose="02070309020205020404" pitchFamily="49" charset="0"/>
                <a:cs typeface="Courier New" panose="02070309020205020404" pitchFamily="49" charset="0"/>
              </a:rPr>
              <a:t>(b[i] %2==0</a:t>
            </a:r>
            <a:r>
              <a:rPr lang="nn-NO" sz="2000" b="1" dirty="0" smtClean="0">
                <a:solidFill>
                  <a:schemeClr val="bg1"/>
                </a:solidFill>
                <a:latin typeface="Courier New" panose="02070309020205020404" pitchFamily="49" charset="0"/>
                <a:cs typeface="Courier New" panose="02070309020205020404" pitchFamily="49" charset="0"/>
              </a:rPr>
              <a:t>)</a:t>
            </a:r>
          </a:p>
          <a:p>
            <a:r>
              <a:rPr lang="nn-NO" sz="2000" b="1" dirty="0" smtClean="0">
                <a:solidFill>
                  <a:schemeClr val="bg1"/>
                </a:solidFill>
                <a:latin typeface="Courier New" panose="02070309020205020404" pitchFamily="49" charset="0"/>
                <a:cs typeface="Courier New" panose="02070309020205020404" pitchFamily="49" charset="0"/>
              </a:rPr>
              <a:t>            	System.out.println(b[i</a:t>
            </a:r>
            <a:r>
              <a:rPr lang="nn-NO" sz="2000" b="1" dirty="0">
                <a:solidFill>
                  <a:schemeClr val="bg1"/>
                </a:solidFill>
                <a:latin typeface="Courier New" panose="02070309020205020404" pitchFamily="49" charset="0"/>
                <a:cs typeface="Courier New" panose="02070309020205020404" pitchFamily="49" charset="0"/>
              </a:rPr>
              <a:t>]+" </a:t>
            </a:r>
            <a:r>
              <a:rPr lang="nn-NO" sz="2000" b="1" dirty="0" smtClean="0">
                <a:solidFill>
                  <a:schemeClr val="bg1"/>
                </a:solidFill>
                <a:latin typeface="Courier New" panose="02070309020205020404" pitchFamily="49" charset="0"/>
                <a:cs typeface="Courier New" panose="02070309020205020404" pitchFamily="49" charset="0"/>
              </a:rPr>
              <a:t>");</a:t>
            </a:r>
          </a:p>
          <a:p>
            <a:r>
              <a:rPr lang="nn-NO" sz="2000" b="1" dirty="0" smtClean="0">
                <a:solidFill>
                  <a:schemeClr val="bg1"/>
                </a:solidFill>
                <a:latin typeface="Courier New" panose="02070309020205020404" pitchFamily="49" charset="0"/>
                <a:cs typeface="Courier New" panose="02070309020205020404" pitchFamily="49" charset="0"/>
              </a:rPr>
              <a:t>          	}</a:t>
            </a:r>
          </a:p>
          <a:p>
            <a:r>
              <a:rPr lang="nn-NO" sz="2000" b="1" dirty="0">
                <a:solidFill>
                  <a:schemeClr val="bg1"/>
                </a:solidFill>
                <a:latin typeface="Courier New" panose="02070309020205020404" pitchFamily="49" charset="0"/>
                <a:cs typeface="Courier New" panose="02070309020205020404" pitchFamily="49" charset="0"/>
              </a:rPr>
              <a:t>	</a:t>
            </a:r>
            <a:r>
              <a:rPr lang="nn-NO" sz="2000" b="1" dirty="0" smtClean="0">
                <a:solidFill>
                  <a:schemeClr val="bg1"/>
                </a:solidFill>
                <a:latin typeface="Courier New" panose="02070309020205020404" pitchFamily="49" charset="0"/>
                <a:cs typeface="Courier New" panose="02070309020205020404" pitchFamily="49" charset="0"/>
              </a:rPr>
              <a:t>}</a:t>
            </a:r>
          </a:p>
          <a:p>
            <a:r>
              <a:rPr lang="nn-NO"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901455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861774"/>
          </a:xfrm>
          <a:prstGeom prst="rect">
            <a:avLst/>
          </a:prstGeom>
          <a:noFill/>
        </p:spPr>
        <p:txBody>
          <a:bodyPr wrap="square" rtlCol="0">
            <a:spAutoFit/>
          </a:bodyPr>
          <a:lstStyle/>
          <a:p>
            <a:r>
              <a:rPr lang="en-US" sz="2500" dirty="0" smtClean="0">
                <a:latin typeface="Nunito Sans" panose="00000500000000000000" pitchFamily="2" charset="0"/>
              </a:rPr>
              <a:t>Write a java program to print the integers in an ascending order using poll() method in Queue </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3714448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p>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Scanner s1 = new Scanner(System.in);    </a:t>
            </a:r>
          </a:p>
          <a:p>
            <a:r>
              <a:rPr lang="en-US" sz="2000" b="1" dirty="0">
                <a:solidFill>
                  <a:schemeClr val="bg1"/>
                </a:solidFill>
                <a:latin typeface="Courier New" panose="02070309020205020404" pitchFamily="49" charset="0"/>
                <a:cs typeface="Courier New" panose="02070309020205020404" pitchFamily="49" charset="0"/>
              </a:rPr>
              <a:t>	    PriorityQueue&lt;Integer&gt; </a:t>
            </a:r>
            <a:r>
              <a:rPr lang="en-US" sz="2000" b="1" dirty="0" err="1">
                <a:solidFill>
                  <a:schemeClr val="bg1"/>
                </a:solidFill>
                <a:latin typeface="Courier New" panose="02070309020205020404" pitchFamily="49" charset="0"/>
                <a:cs typeface="Courier New" panose="02070309020205020404" pitchFamily="49" charset="0"/>
              </a:rPr>
              <a:t>pq</a:t>
            </a:r>
            <a:r>
              <a:rPr lang="en-US" sz="2000" b="1" dirty="0">
                <a:solidFill>
                  <a:schemeClr val="bg1"/>
                </a:solidFill>
                <a:latin typeface="Courier New" panose="02070309020205020404" pitchFamily="49" charset="0"/>
                <a:cs typeface="Courier New" panose="02070309020205020404" pitchFamily="49" charset="0"/>
              </a:rPr>
              <a:t>= new PriorityQueue&lt;Integer&gt;();</a:t>
            </a:r>
          </a:p>
          <a:p>
            <a:r>
              <a:rPr lang="en-US" sz="2000" b="1" dirty="0">
                <a:solidFill>
                  <a:schemeClr val="bg1"/>
                </a:solidFill>
                <a:latin typeface="Courier New" panose="02070309020205020404" pitchFamily="49" charset="0"/>
                <a:cs typeface="Courier New" panose="02070309020205020404" pitchFamily="49" charset="0"/>
              </a:rPr>
              <a:t>	    int a,b,c,d,e;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 </a:t>
            </a:r>
            <a:r>
              <a:rPr lang="en-US" sz="2000" b="1" dirty="0">
                <a:solidFill>
                  <a:schemeClr val="bg1"/>
                </a:solidFill>
                <a:latin typeface="Courier New" panose="02070309020205020404" pitchFamily="49" charset="0"/>
                <a:cs typeface="Courier New" panose="02070309020205020404" pitchFamily="49" charset="0"/>
              </a:rPr>
              <a:t>= s1.nextInt();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b </a:t>
            </a:r>
            <a:r>
              <a:rPr lang="en-US" sz="2000" b="1" dirty="0">
                <a:solidFill>
                  <a:schemeClr val="bg1"/>
                </a:solidFill>
                <a:latin typeface="Courier New" panose="02070309020205020404" pitchFamily="49" charset="0"/>
                <a:cs typeface="Courier New" panose="02070309020205020404" pitchFamily="49" charset="0"/>
              </a:rPr>
              <a:t>= s1.nextInt();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c </a:t>
            </a:r>
            <a:r>
              <a:rPr lang="en-US" sz="2000" b="1" dirty="0">
                <a:solidFill>
                  <a:schemeClr val="bg1"/>
                </a:solidFill>
                <a:latin typeface="Courier New" panose="02070309020205020404" pitchFamily="49" charset="0"/>
                <a:cs typeface="Courier New" panose="02070309020205020404" pitchFamily="49" charset="0"/>
              </a:rPr>
              <a:t>= s1.nextInt();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d </a:t>
            </a:r>
            <a:r>
              <a:rPr lang="en-US" sz="2000" b="1" dirty="0">
                <a:solidFill>
                  <a:schemeClr val="bg1"/>
                </a:solidFill>
                <a:latin typeface="Courier New" panose="02070309020205020404" pitchFamily="49" charset="0"/>
                <a:cs typeface="Courier New" panose="02070309020205020404" pitchFamily="49" charset="0"/>
              </a:rPr>
              <a:t>= s1.nextInt();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e </a:t>
            </a:r>
            <a:r>
              <a:rPr lang="en-US" sz="2000" b="1" dirty="0">
                <a:solidFill>
                  <a:schemeClr val="bg1"/>
                </a:solidFill>
                <a:latin typeface="Courier New" panose="02070309020205020404" pitchFamily="49" charset="0"/>
                <a:cs typeface="Courier New" panose="02070309020205020404" pitchFamily="49" charset="0"/>
              </a:rPr>
              <a:t>= s1.nextInt();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pq.offer(a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pq.offer(b</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pq.offer(c</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pq.offer(d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pq.offer(e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pq</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90420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cxnSp>
        <p:nvCxnSpPr>
          <p:cNvPr id="22" name="Straight Arrow Connector 21"/>
          <p:cNvCxnSpPr/>
          <p:nvPr/>
        </p:nvCxnSpPr>
        <p:spPr>
          <a:xfrm flipH="1">
            <a:off x="1790700" y="2438400"/>
            <a:ext cx="1" cy="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505200" y="1308239"/>
            <a:ext cx="5181600" cy="4559161"/>
            <a:chOff x="1485900" y="418398"/>
            <a:chExt cx="4170244" cy="4385410"/>
          </a:xfrm>
        </p:grpSpPr>
        <p:sp>
          <p:nvSpPr>
            <p:cNvPr id="14" name="Rectangle 13"/>
            <p:cNvSpPr/>
            <p:nvPr/>
          </p:nvSpPr>
          <p:spPr>
            <a:xfrm>
              <a:off x="1600200" y="1981200"/>
              <a:ext cx="1752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Queue</a:t>
              </a:r>
              <a:endParaRPr lang="en-IN" sz="2500" dirty="0">
                <a:solidFill>
                  <a:schemeClr val="tx1"/>
                </a:solidFill>
                <a:latin typeface="Nunito Sans" charset="0"/>
              </a:endParaRPr>
            </a:p>
          </p:txBody>
        </p:sp>
        <p:sp>
          <p:nvSpPr>
            <p:cNvPr id="15" name="Rectangle 14"/>
            <p:cNvSpPr/>
            <p:nvPr/>
          </p:nvSpPr>
          <p:spPr>
            <a:xfrm>
              <a:off x="1485900" y="4343400"/>
              <a:ext cx="2057400" cy="46040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Array </a:t>
              </a:r>
              <a:r>
                <a:rPr lang="en-IN" sz="2500" dirty="0">
                  <a:solidFill>
                    <a:schemeClr val="tx1"/>
                  </a:solidFill>
                  <a:latin typeface="Nunito Sans" charset="0"/>
                </a:rPr>
                <a:t>D</a:t>
              </a:r>
              <a:r>
                <a:rPr lang="en-IN" sz="2500" dirty="0" smtClean="0">
                  <a:solidFill>
                    <a:schemeClr val="tx1"/>
                  </a:solidFill>
                  <a:latin typeface="Nunito Sans" charset="0"/>
                </a:rPr>
                <a:t>eque</a:t>
              </a:r>
              <a:endParaRPr lang="en-IN" sz="2500" dirty="0">
                <a:solidFill>
                  <a:schemeClr val="tx1"/>
                </a:solidFill>
                <a:latin typeface="Nunito Sans" charset="0"/>
              </a:endParaRPr>
            </a:p>
          </p:txBody>
        </p:sp>
        <p:sp>
          <p:nvSpPr>
            <p:cNvPr id="17" name="Rectangle 16"/>
            <p:cNvSpPr/>
            <p:nvPr/>
          </p:nvSpPr>
          <p:spPr>
            <a:xfrm>
              <a:off x="1943100" y="2775730"/>
              <a:ext cx="2286000" cy="46040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Priority Queue</a:t>
              </a:r>
              <a:endParaRPr lang="en-IN" sz="2500" dirty="0">
                <a:solidFill>
                  <a:schemeClr val="tx1"/>
                </a:solidFill>
                <a:latin typeface="Nunito Sans" charset="0"/>
              </a:endParaRPr>
            </a:p>
          </p:txBody>
        </p:sp>
        <p:sp>
          <p:nvSpPr>
            <p:cNvPr id="18" name="Rectangle 17"/>
            <p:cNvSpPr/>
            <p:nvPr/>
          </p:nvSpPr>
          <p:spPr>
            <a:xfrm>
              <a:off x="1600200" y="3352800"/>
              <a:ext cx="1752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Deque</a:t>
              </a:r>
              <a:endParaRPr lang="en-IN" sz="2500" dirty="0">
                <a:solidFill>
                  <a:schemeClr val="tx1"/>
                </a:solidFill>
                <a:latin typeface="Nunito Sans" charset="0"/>
              </a:endParaRPr>
            </a:p>
          </p:txBody>
        </p:sp>
        <p:cxnSp>
          <p:nvCxnSpPr>
            <p:cNvPr id="23" name="Straight Arrow Connector 22"/>
            <p:cNvCxnSpPr/>
            <p:nvPr/>
          </p:nvCxnSpPr>
          <p:spPr>
            <a:xfrm>
              <a:off x="5104200" y="1751764"/>
              <a:ext cx="551944" cy="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0"/>
            </p:cNvCxnSpPr>
            <p:nvPr/>
          </p:nvCxnSpPr>
          <p:spPr>
            <a:xfrm flipH="1" flipV="1">
              <a:off x="2506580" y="3810000"/>
              <a:ext cx="8020" cy="53340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68891" y="2438400"/>
              <a:ext cx="0" cy="330343"/>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600200" y="1212304"/>
              <a:ext cx="1752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Collection</a:t>
              </a:r>
              <a:endParaRPr lang="en-IN" sz="2500" dirty="0">
                <a:solidFill>
                  <a:schemeClr val="tx1"/>
                </a:solidFill>
                <a:latin typeface="Nunito Sans" charset="0"/>
              </a:endParaRPr>
            </a:p>
          </p:txBody>
        </p:sp>
        <p:sp>
          <p:nvSpPr>
            <p:cNvPr id="26" name="Rectangle 25"/>
            <p:cNvSpPr/>
            <p:nvPr/>
          </p:nvSpPr>
          <p:spPr>
            <a:xfrm>
              <a:off x="1600200" y="418398"/>
              <a:ext cx="1752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Iterator</a:t>
              </a:r>
              <a:endParaRPr lang="en-IN" sz="2500" dirty="0">
                <a:solidFill>
                  <a:schemeClr val="tx1"/>
                </a:solidFill>
                <a:latin typeface="Nunito Sans" charset="0"/>
              </a:endParaRPr>
            </a:p>
          </p:txBody>
        </p:sp>
      </p:grpSp>
      <p:sp>
        <p:nvSpPr>
          <p:cNvPr id="39" name="TextBox 38">
            <a:extLst>
              <a:ext uri="{FF2B5EF4-FFF2-40B4-BE49-F238E27FC236}">
                <a16:creationId xmlns:a16="http://schemas.microsoft.com/office/drawing/2014/main" xmlns="" id="{12F8620D-ACA5-4154-9CD4-FEE085EEB036}"/>
              </a:ext>
            </a:extLst>
          </p:cNvPr>
          <p:cNvSpPr txBox="1"/>
          <p:nvPr/>
        </p:nvSpPr>
        <p:spPr>
          <a:xfrm>
            <a:off x="59871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Queue </a:t>
            </a:r>
            <a:endParaRPr lang="en-US" sz="4500" b="1" dirty="0">
              <a:latin typeface="Nunito Sans" panose="00000500000000000000" pitchFamily="2" charset="0"/>
            </a:endParaRPr>
          </a:p>
        </p:txBody>
      </p:sp>
      <p:cxnSp>
        <p:nvCxnSpPr>
          <p:cNvPr id="13" name="Straight Arrow Connector 12"/>
          <p:cNvCxnSpPr/>
          <p:nvPr/>
        </p:nvCxnSpPr>
        <p:spPr>
          <a:xfrm flipV="1">
            <a:off x="3886200" y="3408275"/>
            <a:ext cx="0" cy="95062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001000" y="2022080"/>
            <a:ext cx="685800" cy="1"/>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39200" y="1783553"/>
            <a:ext cx="1319592" cy="477054"/>
          </a:xfrm>
          <a:prstGeom prst="rect">
            <a:avLst/>
          </a:prstGeom>
          <a:noFill/>
        </p:spPr>
        <p:txBody>
          <a:bodyPr wrap="none" rtlCol="0">
            <a:spAutoFit/>
          </a:bodyPr>
          <a:lstStyle/>
          <a:p>
            <a:r>
              <a:rPr lang="en-IN" sz="2500" dirty="0">
                <a:latin typeface="Nunito Sans" charset="0"/>
              </a:rPr>
              <a:t>e</a:t>
            </a:r>
            <a:r>
              <a:rPr lang="en-IN" sz="2500" dirty="0" smtClean="0">
                <a:latin typeface="Nunito Sans" charset="0"/>
              </a:rPr>
              <a:t>xtends</a:t>
            </a:r>
            <a:endParaRPr lang="en-IN" sz="2500" dirty="0">
              <a:latin typeface="Nunito Sans" charset="0"/>
            </a:endParaRPr>
          </a:p>
        </p:txBody>
      </p:sp>
      <p:sp>
        <p:nvSpPr>
          <p:cNvPr id="19" name="TextBox 18"/>
          <p:cNvSpPr txBox="1"/>
          <p:nvPr/>
        </p:nvSpPr>
        <p:spPr>
          <a:xfrm>
            <a:off x="8839200" y="2455906"/>
            <a:ext cx="1845377" cy="477054"/>
          </a:xfrm>
          <a:prstGeom prst="rect">
            <a:avLst/>
          </a:prstGeom>
          <a:noFill/>
        </p:spPr>
        <p:txBody>
          <a:bodyPr wrap="none" rtlCol="0">
            <a:spAutoFit/>
          </a:bodyPr>
          <a:lstStyle/>
          <a:p>
            <a:r>
              <a:rPr lang="en-IN" sz="2500" dirty="0">
                <a:latin typeface="Nunito Sans" charset="0"/>
              </a:rPr>
              <a:t>i</a:t>
            </a:r>
            <a:r>
              <a:rPr lang="en-IN" sz="2500" dirty="0" smtClean="0">
                <a:latin typeface="Nunito Sans" charset="0"/>
              </a:rPr>
              <a:t>mplements</a:t>
            </a:r>
            <a:endParaRPr lang="en-IN" sz="2500" dirty="0">
              <a:latin typeface="Nunito Sans" charset="0"/>
            </a:endParaRPr>
          </a:p>
        </p:txBody>
      </p:sp>
      <p:cxnSp>
        <p:nvCxnSpPr>
          <p:cNvPr id="27" name="Straight Arrow Connector 26"/>
          <p:cNvCxnSpPr>
            <a:stCxn id="25" idx="0"/>
            <a:endCxn id="26" idx="2"/>
          </p:cNvCxnSpPr>
          <p:nvPr/>
        </p:nvCxnSpPr>
        <p:spPr>
          <a:xfrm flipV="1">
            <a:off x="4736038" y="1783553"/>
            <a:ext cx="0" cy="350047"/>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0"/>
            <a:endCxn id="25" idx="2"/>
          </p:cNvCxnSpPr>
          <p:nvPr/>
        </p:nvCxnSpPr>
        <p:spPr>
          <a:xfrm flipV="1">
            <a:off x="4736038" y="2608914"/>
            <a:ext cx="0" cy="324046"/>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1168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("Ascending order:\n");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for</a:t>
            </a:r>
            <a:r>
              <a:rPr lang="en-US" sz="2000" b="1" dirty="0">
                <a:solidFill>
                  <a:schemeClr val="bg1"/>
                </a:solidFill>
                <a:latin typeface="Courier New" panose="02070309020205020404" pitchFamily="49" charset="0"/>
                <a:cs typeface="Courier New" panose="02070309020205020404" pitchFamily="49" charset="0"/>
              </a:rPr>
              <a:t>( Integer i= pq.poll(); i!=null; i=pq.poll())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a:solidFill>
                  <a:schemeClr val="bg1"/>
                </a:solidFill>
                <a:latin typeface="Courier New" panose="02070309020205020404" pitchFamily="49" charset="0"/>
                <a:cs typeface="Courier New" panose="02070309020205020404" pitchFamily="49" charset="0"/>
              </a:rPr>
              <a:t>( i +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474201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smtClean="0">
                <a:solidFill>
                  <a:srgbClr val="F05136"/>
                </a:solidFill>
                <a:latin typeface="Courier New" panose="02070309020205020404" pitchFamily="49" charset="0"/>
                <a:cs typeface="Courier New" panose="02070309020205020404" pitchFamily="49" charset="0"/>
              </a:rPr>
              <a:t>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Queueinterface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Queue&lt;Integer&gt; queue=new Queue&lt;Integer&gt;();</a:t>
            </a:r>
          </a:p>
          <a:p>
            <a:r>
              <a:rPr lang="en-US" sz="2000" b="1" dirty="0" smtClean="0">
                <a:solidFill>
                  <a:schemeClr val="bg1"/>
                </a:solidFill>
                <a:latin typeface="Courier New" panose="02070309020205020404" pitchFamily="49" charset="0"/>
                <a:cs typeface="Courier New" panose="02070309020205020404" pitchFamily="49" charset="0"/>
              </a:rPr>
              <a:t>		System.out.println(queue);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7" name="Rectangle 6"/>
          <p:cNvSpPr/>
          <p:nvPr/>
        </p:nvSpPr>
        <p:spPr>
          <a:xfrm>
            <a:off x="533400" y="381000"/>
            <a:ext cx="3733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2200" y="1905000"/>
            <a:ext cx="66294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802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a:t>
            </a:r>
            <a:r>
              <a:rPr lang="en-US" sz="2000" b="1" dirty="0" smtClean="0">
                <a:solidFill>
                  <a:srgbClr val="F05136"/>
                </a:solidFill>
                <a:latin typeface="Courier New" panose="02070309020205020404" pitchFamily="49" charset="0"/>
                <a:cs typeface="Courier New" panose="02070309020205020404" pitchFamily="49" charset="0"/>
              </a:rPr>
              <a:t>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Queueinterface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Queue&lt;Integer&gt;queue=new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System.out.println(queue);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6" name="Rectangle 5"/>
          <p:cNvSpPr/>
          <p:nvPr/>
        </p:nvSpPr>
        <p:spPr>
          <a:xfrm>
            <a:off x="533400" y="381000"/>
            <a:ext cx="4876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62200" y="2209800"/>
            <a:ext cx="74676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802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p>
          <a:p>
            <a:r>
              <a:rPr lang="en-US" sz="2000" b="1" dirty="0">
                <a:solidFill>
                  <a:schemeClr val="bg1"/>
                </a:solidFill>
                <a:latin typeface="Courier New" panose="02070309020205020404" pitchFamily="49" charset="0"/>
                <a:cs typeface="Courier New" panose="02070309020205020404" pitchFamily="49" charset="0"/>
              </a:rPr>
              <a:t>public class Queueinterface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&lt;Integer&gt;queue=new </a:t>
            </a:r>
            <a:r>
              <a:rPr lang="en-US" sz="2000" b="1" dirty="0" err="1">
                <a:solidFill>
                  <a:schemeClr val="bg1"/>
                </a:solidFill>
                <a:latin typeface="Courier New" panose="02070309020205020404" pitchFamily="49" charset="0"/>
                <a:cs typeface="Courier New" panose="02070309020205020404" pitchFamily="49" charset="0"/>
              </a:rPr>
              <a:t>PriorityQueue</a:t>
            </a:r>
            <a:r>
              <a:rPr lang="en-US" sz="2000" b="1" dirty="0">
                <a:solidFill>
                  <a:schemeClr val="bg1"/>
                </a:solidFill>
                <a:latin typeface="Courier New" panose="02070309020205020404" pitchFamily="49" charset="0"/>
                <a:cs typeface="Courier New" panose="02070309020205020404" pitchFamily="49" charset="0"/>
              </a:rPr>
              <a:t>&lt;Integer&gt;();</a:t>
            </a:r>
          </a:p>
          <a:p>
            <a:r>
              <a:rPr lang="en-US" sz="2000" b="1" dirty="0">
                <a:solidFill>
                  <a:schemeClr val="bg1"/>
                </a:solidFill>
                <a:latin typeface="Courier New" panose="02070309020205020404" pitchFamily="49" charset="0"/>
                <a:cs typeface="Courier New" panose="02070309020205020404" pitchFamily="49" charset="0"/>
              </a:rPr>
              <a:t>		queue.add(1);</a:t>
            </a:r>
          </a:p>
          <a:p>
            <a:r>
              <a:rPr lang="en-US" sz="2000" b="1" dirty="0">
                <a:solidFill>
                  <a:schemeClr val="bg1"/>
                </a:solidFill>
                <a:latin typeface="Courier New" panose="02070309020205020404" pitchFamily="49" charset="0"/>
                <a:cs typeface="Courier New" panose="02070309020205020404" pitchFamily="49" charset="0"/>
              </a:rPr>
              <a:t>		queue.add(2);</a:t>
            </a:r>
          </a:p>
          <a:p>
            <a:r>
              <a:rPr lang="en-US" sz="2000" b="1" dirty="0">
                <a:solidFill>
                  <a:schemeClr val="bg1"/>
                </a:solidFill>
                <a:latin typeface="Courier New" panose="02070309020205020404" pitchFamily="49" charset="0"/>
                <a:cs typeface="Courier New" panose="02070309020205020404" pitchFamily="49" charset="0"/>
              </a:rPr>
              <a:t>		queue.add(3);</a:t>
            </a:r>
          </a:p>
          <a:p>
            <a:r>
              <a:rPr lang="en-US" sz="2000" b="1" dirty="0">
                <a:solidFill>
                  <a:schemeClr val="bg1"/>
                </a:solidFill>
                <a:latin typeface="Courier New" panose="02070309020205020404" pitchFamily="49" charset="0"/>
                <a:cs typeface="Courier New" panose="02070309020205020404" pitchFamily="49" charset="0"/>
              </a:rPr>
              <a:t>		queue.add(4);</a:t>
            </a:r>
          </a:p>
          <a:p>
            <a:r>
              <a:rPr lang="en-US" sz="2000" b="1" dirty="0">
                <a:solidFill>
                  <a:schemeClr val="bg1"/>
                </a:solidFill>
                <a:latin typeface="Courier New" panose="02070309020205020404" pitchFamily="49" charset="0"/>
                <a:cs typeface="Courier New" panose="02070309020205020404" pitchFamily="49" charset="0"/>
              </a:rPr>
              <a:t>		queue.add(5);</a:t>
            </a:r>
          </a:p>
          <a:p>
            <a:r>
              <a:rPr lang="en-US" sz="2000" b="1" dirty="0">
                <a:solidFill>
                  <a:schemeClr val="bg1"/>
                </a:solidFill>
                <a:latin typeface="Courier New" panose="02070309020205020404" pitchFamily="49" charset="0"/>
                <a:cs typeface="Courier New" panose="02070309020205020404" pitchFamily="49" charset="0"/>
              </a:rPr>
              <a:t>		System.out.println(queue);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046134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a:t>
            </a:r>
            <a:r>
              <a:rPr lang="en-US" sz="2000" b="1" dirty="0" smtClean="0">
                <a:solidFill>
                  <a:schemeClr val="bg1"/>
                </a:solidFill>
                <a:latin typeface="Courier New" panose="02070309020205020404" pitchFamily="49" charset="0"/>
                <a:cs typeface="Courier New" panose="02070309020205020404" pitchFamily="49" charset="0"/>
              </a:rPr>
              <a:t>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java.util.PriorityQueue;</a:t>
            </a:r>
          </a:p>
          <a:p>
            <a:r>
              <a:rPr lang="en-US" sz="2000" b="1" dirty="0">
                <a:solidFill>
                  <a:schemeClr val="bg1"/>
                </a:solidFill>
                <a:latin typeface="Courier New" panose="02070309020205020404" pitchFamily="49" charset="0"/>
                <a:cs typeface="Courier New" panose="02070309020205020404" pitchFamily="49" charset="0"/>
              </a:rPr>
              <a:t>public class Queueinterface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Queue&lt;Integer&gt;queue=new PriorityQueue&lt;Integer&gt;();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(5);</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(4);</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queue.add(3);</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queue.add(2);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queue.add(1);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System.out.println(queue);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581726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java.util.PriorityQueue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java.util.Queue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Queueinterface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i;</a:t>
            </a:r>
          </a:p>
          <a:p>
            <a:r>
              <a:rPr lang="en-US" sz="2000" b="1" dirty="0" smtClean="0">
                <a:solidFill>
                  <a:schemeClr val="bg1"/>
                </a:solidFill>
                <a:latin typeface="Courier New" panose="02070309020205020404" pitchFamily="49" charset="0"/>
                <a:cs typeface="Courier New" panose="02070309020205020404" pitchFamily="49" charset="0"/>
              </a:rPr>
              <a:t>		Queue&lt;Integer&gt;queue=new </a:t>
            </a:r>
            <a:r>
              <a:rPr lang="en-US" sz="2000" b="1" dirty="0" err="1" smtClean="0">
                <a:solidFill>
                  <a:schemeClr val="bg1"/>
                </a:solidFill>
                <a:latin typeface="Courier New" panose="02070309020205020404" pitchFamily="49" charset="0"/>
                <a:cs typeface="Courier New" panose="02070309020205020404" pitchFamily="49" charset="0"/>
              </a:rPr>
              <a:t>PriorityQueue</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for(i=5;i&gt;0;i--)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queue.add</a:t>
            </a:r>
            <a:r>
              <a:rPr lang="en-US" sz="2000" b="1" dirty="0" smtClean="0">
                <a:solidFill>
                  <a:schemeClr val="bg1"/>
                </a:solidFill>
                <a:latin typeface="Courier New" panose="02070309020205020404" pitchFamily="49" charset="0"/>
                <a:cs typeface="Courier New" panose="02070309020205020404" pitchFamily="49" charset="0"/>
              </a:rPr>
              <a:t>(i);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System.out.println(queue);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3512482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5297</TotalTime>
  <Words>2242</Words>
  <Application>Microsoft Office PowerPoint</Application>
  <PresentationFormat>Custom</PresentationFormat>
  <Paragraphs>1213</Paragraphs>
  <Slides>41</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Nunito Sans</vt:lpstr>
      <vt:lpstr>Calibri</vt:lpstr>
      <vt:lpstr>Courier New</vt: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306</cp:revision>
  <dcterms:created xsi:type="dcterms:W3CDTF">2006-08-16T00:00:00Z</dcterms:created>
  <dcterms:modified xsi:type="dcterms:W3CDTF">2019-11-27T11:10:46Z</dcterms:modified>
</cp:coreProperties>
</file>