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34"/>
  </p:notesMasterIdLst>
  <p:sldIdLst>
    <p:sldId id="272" r:id="rId2"/>
    <p:sldId id="256" r:id="rId3"/>
    <p:sldId id="357" r:id="rId4"/>
    <p:sldId id="275" r:id="rId5"/>
    <p:sldId id="353" r:id="rId6"/>
    <p:sldId id="260" r:id="rId7"/>
    <p:sldId id="354" r:id="rId8"/>
    <p:sldId id="380" r:id="rId9"/>
    <p:sldId id="355" r:id="rId10"/>
    <p:sldId id="366" r:id="rId11"/>
    <p:sldId id="367" r:id="rId12"/>
    <p:sldId id="356" r:id="rId13"/>
    <p:sldId id="347" r:id="rId14"/>
    <p:sldId id="358" r:id="rId15"/>
    <p:sldId id="359" r:id="rId16"/>
    <p:sldId id="364" r:id="rId17"/>
    <p:sldId id="368" r:id="rId18"/>
    <p:sldId id="362" r:id="rId19"/>
    <p:sldId id="369" r:id="rId20"/>
    <p:sldId id="360" r:id="rId21"/>
    <p:sldId id="361" r:id="rId22"/>
    <p:sldId id="370" r:id="rId23"/>
    <p:sldId id="371" r:id="rId24"/>
    <p:sldId id="372" r:id="rId25"/>
    <p:sldId id="373" r:id="rId26"/>
    <p:sldId id="374" r:id="rId27"/>
    <p:sldId id="375" r:id="rId28"/>
    <p:sldId id="376" r:id="rId29"/>
    <p:sldId id="377" r:id="rId30"/>
    <p:sldId id="378" r:id="rId31"/>
    <p:sldId id="379" r:id="rId32"/>
    <p:sldId id="289" r:id="rId33"/>
  </p:sldIdLst>
  <p:sldSz cx="12192000" cy="6858000"/>
  <p:notesSz cx="6858000" cy="9144000"/>
  <p:embeddedFontLst>
    <p:embeddedFont>
      <p:font typeface="Nunito Sans" charset="0"/>
      <p:regular r:id="rId35"/>
      <p:bold r:id="rId36"/>
      <p:italic r:id="rId37"/>
      <p:boldItalic r:id="rId38"/>
    </p:embeddedFont>
    <p:embeddedFont>
      <p:font typeface="Calibri" pitchFamily="34" charset="0"/>
      <p:regular r:id="rId39"/>
      <p:bold r:id="rId40"/>
      <p:italic r:id="rId41"/>
      <p:boldItalic r:id="rId4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840" userDrawn="1">
          <p15:clr>
            <a:srgbClr val="A4A3A4"/>
          </p15:clr>
        </p15:guide>
        <p15:guide id="2" pos="600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05136"/>
    <a:srgbClr val="000000"/>
    <a:srgbClr val="E5E5E5"/>
    <a:srgbClr val="525252"/>
    <a:srgbClr val="1A1A1A"/>
    <a:srgbClr val="4A4A4A"/>
    <a:srgbClr val="131313"/>
    <a:srgbClr val="212121"/>
    <a:srgbClr val="303030"/>
    <a:srgbClr val="3D3D3D"/>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0000" autoAdjust="0"/>
    <p:restoredTop sz="89599" autoAdjust="0"/>
  </p:normalViewPr>
  <p:slideViewPr>
    <p:cSldViewPr>
      <p:cViewPr>
        <p:scale>
          <a:sx n="65" d="100"/>
          <a:sy n="65" d="100"/>
        </p:scale>
        <p:origin x="-642" y="-24"/>
      </p:cViewPr>
      <p:guideLst>
        <p:guide orient="horz" pos="3840"/>
        <p:guide pos="600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pPr/>
              <a:t>11/27/2019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pPr/>
              <a:t>‹#›</a:t>
            </a:fld>
            <a:endParaRPr lang="en-US"/>
          </a:p>
        </p:txBody>
      </p:sp>
    </p:spTree>
    <p:extLst>
      <p:ext uri="{BB962C8B-B14F-4D97-AF65-F5344CB8AC3E}">
        <p14:creationId xmlns="" xmlns:p14="http://schemas.microsoft.com/office/powerpoint/2010/main" val="220649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a:t>
            </a:r>
            <a:r>
              <a:rPr lang="en-US" b="1" baseline="30000" dirty="0"/>
              <a:t>st</a:t>
            </a:r>
            <a:r>
              <a:rPr lang="en-US" b="1" dirty="0"/>
              <a:t> slide (Mandatory)</a:t>
            </a:r>
          </a:p>
        </p:txBody>
      </p:sp>
      <p:sp>
        <p:nvSpPr>
          <p:cNvPr id="4" name="Slide Number Placeholder 3"/>
          <p:cNvSpPr>
            <a:spLocks noGrp="1"/>
          </p:cNvSpPr>
          <p:nvPr>
            <p:ph type="sldNum" sz="quarter" idx="5"/>
          </p:nvPr>
        </p:nvSpPr>
        <p:spPr/>
        <p:txBody>
          <a:bodyPr/>
          <a:lstStyle/>
          <a:p>
            <a:fld id="{0AAB6876-1BF1-4B88-890A-0B4E46201506}" type="slidenum">
              <a:rPr lang="en-US" smtClean="0"/>
              <a:pPr/>
              <a:t>1</a:t>
            </a:fld>
            <a:endParaRPr lang="en-US"/>
          </a:p>
        </p:txBody>
      </p:sp>
    </p:spTree>
    <p:extLst>
      <p:ext uri="{BB962C8B-B14F-4D97-AF65-F5344CB8AC3E}">
        <p14:creationId xmlns="" xmlns:p14="http://schemas.microsoft.com/office/powerpoint/2010/main" val="630894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t>Output:</a:t>
            </a:r>
          </a:p>
          <a:p>
            <a:r>
              <a:rPr lang="en-US" dirty="0" smtClean="0"/>
              <a:t>{third=Wall, fourth=person, first=way, second=Gate}</a:t>
            </a:r>
            <a:endParaRPr lang="en-US" dirty="0" smtClean="0"/>
          </a:p>
          <a:p>
            <a:r>
              <a:rPr lang="en-US" dirty="0" smtClean="0"/>
              <a:t>From</a:t>
            </a:r>
            <a:r>
              <a:rPr lang="en-US" baseline="0" dirty="0" smtClean="0"/>
              <a:t> the above example, we know that the HashMap maintains no proper order while displaying the output. So, use LinkedHashMap which display the output in order</a:t>
            </a:r>
            <a:endParaRPr lang="en-US" dirty="0" smtClean="0"/>
          </a:p>
        </p:txBody>
      </p:sp>
      <p:sp>
        <p:nvSpPr>
          <p:cNvPr id="4" name="Slide Number Placeholder 3"/>
          <p:cNvSpPr>
            <a:spLocks noGrp="1"/>
          </p:cNvSpPr>
          <p:nvPr>
            <p:ph type="sldNum" sz="quarter" idx="10"/>
          </p:nvPr>
        </p:nvSpPr>
        <p:spPr/>
        <p:txBody>
          <a:bodyPr/>
          <a:lstStyle/>
          <a:p>
            <a:fld id="{0AAB6876-1BF1-4B88-890A-0B4E46201506}" type="slidenum">
              <a:rPr lang="en-US" smtClean="0"/>
              <a:pPr/>
              <a:t>10</a:t>
            </a:fld>
            <a:endParaRPr lang="en-US"/>
          </a:p>
        </p:txBody>
      </p:sp>
    </p:spTree>
    <p:extLst>
      <p:ext uri="{BB962C8B-B14F-4D97-AF65-F5344CB8AC3E}">
        <p14:creationId xmlns="" xmlns:p14="http://schemas.microsoft.com/office/powerpoint/2010/main" val="19721073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t>Output:</a:t>
            </a:r>
          </a:p>
          <a:p>
            <a:r>
              <a:rPr lang="en-US" dirty="0" smtClean="0"/>
              <a:t>{first=Norway, second=Germany, third=Canada, fourth=United states, fifth=Netherlands}</a:t>
            </a:r>
          </a:p>
          <a:p>
            <a:endParaRPr lang="en-IN" b="1" dirty="0" smtClean="0"/>
          </a:p>
        </p:txBody>
      </p:sp>
      <p:sp>
        <p:nvSpPr>
          <p:cNvPr id="4" name="Slide Number Placeholder 3"/>
          <p:cNvSpPr>
            <a:spLocks noGrp="1"/>
          </p:cNvSpPr>
          <p:nvPr>
            <p:ph type="sldNum" sz="quarter" idx="10"/>
          </p:nvPr>
        </p:nvSpPr>
        <p:spPr/>
        <p:txBody>
          <a:bodyPr/>
          <a:lstStyle/>
          <a:p>
            <a:fld id="{0AAB6876-1BF1-4B88-890A-0B4E46201506}" type="slidenum">
              <a:rPr lang="en-US" smtClean="0"/>
              <a:pPr/>
              <a:t>11</a:t>
            </a:fld>
            <a:endParaRPr lang="en-US"/>
          </a:p>
        </p:txBody>
      </p:sp>
    </p:spTree>
    <p:extLst>
      <p:ext uri="{BB962C8B-B14F-4D97-AF65-F5344CB8AC3E}">
        <p14:creationId xmlns="" xmlns:p14="http://schemas.microsoft.com/office/powerpoint/2010/main" val="19721073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Output:</a:t>
            </a:r>
          </a:p>
          <a:p>
            <a:r>
              <a:rPr lang="en-US" b="0" dirty="0" smtClean="0"/>
              <a:t>Arun Kumar</a:t>
            </a:r>
          </a:p>
          <a:p>
            <a:endParaRPr lang="en-US" b="0" dirty="0" smtClean="0"/>
          </a:p>
          <a:p>
            <a:r>
              <a:rPr lang="en-US" b="0" dirty="0" smtClean="0"/>
              <a:t>By using get() method, we can retrieve a</a:t>
            </a:r>
            <a:r>
              <a:rPr lang="en-US" b="0" baseline="0" dirty="0" smtClean="0"/>
              <a:t> value using key.</a:t>
            </a:r>
            <a:endParaRPr lang="en-US" b="0" dirty="0" smtClean="0"/>
          </a:p>
        </p:txBody>
      </p:sp>
      <p:sp>
        <p:nvSpPr>
          <p:cNvPr id="4" name="Slide Number Placeholder 3"/>
          <p:cNvSpPr>
            <a:spLocks noGrp="1"/>
          </p:cNvSpPr>
          <p:nvPr>
            <p:ph type="sldNum" sz="quarter" idx="10"/>
          </p:nvPr>
        </p:nvSpPr>
        <p:spPr/>
        <p:txBody>
          <a:bodyPr/>
          <a:lstStyle/>
          <a:p>
            <a:fld id="{0AAB6876-1BF1-4B88-890A-0B4E46201506}" type="slidenum">
              <a:rPr lang="en-US" smtClean="0"/>
              <a:pPr/>
              <a:t>12</a:t>
            </a:fld>
            <a:endParaRPr lang="en-US"/>
          </a:p>
        </p:txBody>
      </p:sp>
    </p:spTree>
    <p:extLst>
      <p:ext uri="{BB962C8B-B14F-4D97-AF65-F5344CB8AC3E}">
        <p14:creationId xmlns="" xmlns:p14="http://schemas.microsoft.com/office/powerpoint/2010/main" val="19721073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t>Output</a:t>
            </a:r>
            <a:r>
              <a:rPr lang="en-IN" b="1" dirty="0" smtClean="0"/>
              <a:t>:</a:t>
            </a:r>
            <a:endParaRPr lang="en-IN"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DE" b="0" dirty="0" smtClean="0"/>
              <a:t>96 Arun Kumar</a:t>
            </a:r>
          </a:p>
          <a:p>
            <a:pPr marL="0" marR="0" indent="0" algn="l" defTabSz="914400" rtl="0" eaLnBrk="1" fontAlgn="auto" latinLnBrk="0" hangingPunct="1">
              <a:lnSpc>
                <a:spcPct val="100000"/>
              </a:lnSpc>
              <a:spcBef>
                <a:spcPts val="0"/>
              </a:spcBef>
              <a:spcAft>
                <a:spcPts val="0"/>
              </a:spcAft>
              <a:buClrTx/>
              <a:buSzTx/>
              <a:buFontTx/>
              <a:buNone/>
              <a:tabLst/>
              <a:defRPr/>
            </a:pPr>
            <a:r>
              <a:rPr lang="de-DE" b="0" dirty="0" smtClean="0"/>
              <a:t>80 Dinesh</a:t>
            </a:r>
          </a:p>
          <a:p>
            <a:pPr marL="0" marR="0" indent="0" algn="l" defTabSz="914400" rtl="0" eaLnBrk="1" fontAlgn="auto" latinLnBrk="0" hangingPunct="1">
              <a:lnSpc>
                <a:spcPct val="100000"/>
              </a:lnSpc>
              <a:spcBef>
                <a:spcPts val="0"/>
              </a:spcBef>
              <a:spcAft>
                <a:spcPts val="0"/>
              </a:spcAft>
              <a:buClrTx/>
              <a:buSzTx/>
              <a:buFontTx/>
              <a:buNone/>
              <a:tabLst/>
              <a:defRPr/>
            </a:pPr>
            <a:r>
              <a:rPr lang="de-DE" b="0" dirty="0" smtClean="0"/>
              <a:t>100 Santhosh</a:t>
            </a:r>
          </a:p>
          <a:p>
            <a:pPr marL="0" marR="0" indent="0" algn="l" defTabSz="914400" rtl="0" eaLnBrk="1" fontAlgn="auto" latinLnBrk="0" hangingPunct="1">
              <a:lnSpc>
                <a:spcPct val="100000"/>
              </a:lnSpc>
              <a:spcBef>
                <a:spcPts val="0"/>
              </a:spcBef>
              <a:spcAft>
                <a:spcPts val="0"/>
              </a:spcAft>
              <a:buClrTx/>
              <a:buSzTx/>
              <a:buFontTx/>
              <a:buNone/>
              <a:tabLst/>
              <a:defRPr/>
            </a:pPr>
            <a:endParaRPr lang="de-DE"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b="0" dirty="0" smtClean="0"/>
              <a:t>To </a:t>
            </a:r>
            <a:r>
              <a:rPr lang="en-IN" b="0" dirty="0" smtClean="0"/>
              <a:t>iterate the values one by one,</a:t>
            </a:r>
            <a:r>
              <a:rPr lang="en-IN" b="0" baseline="0" dirty="0" smtClean="0"/>
              <a:t> for each loop is used</a:t>
            </a:r>
            <a:r>
              <a:rPr lang="en-US" dirty="0" smtClean="0"/>
              <a:t> .Entry is nothing but key value pair. It gets iterated over </a:t>
            </a:r>
            <a:r>
              <a:rPr lang="en-US" dirty="0" err="1" smtClean="0"/>
              <a:t>map.entrySet</a:t>
            </a:r>
            <a:r>
              <a:rPr lang="en-US" dirty="0" smtClean="0"/>
              <a:t>()</a:t>
            </a:r>
            <a:r>
              <a:rPr lang="en-US" baseline="0" dirty="0" smtClean="0"/>
              <a:t> or we can use iterator also. We can’t traverse the map itself, so entrySet() or keySet() is used to traverse the map.</a:t>
            </a:r>
            <a:endParaRPr lang="en-US" dirty="0" smtClean="0"/>
          </a:p>
          <a:p>
            <a:endParaRPr lang="en-IN" b="0"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13</a:t>
            </a:fld>
            <a:endParaRPr lang="en-US"/>
          </a:p>
        </p:txBody>
      </p:sp>
    </p:spTree>
    <p:extLst>
      <p:ext uri="{BB962C8B-B14F-4D97-AF65-F5344CB8AC3E}">
        <p14:creationId xmlns="" xmlns:p14="http://schemas.microsoft.com/office/powerpoint/2010/main" val="28438601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t>Output</a:t>
            </a:r>
            <a:r>
              <a:rPr lang="en-IN" b="1" dirty="0" smtClean="0"/>
              <a:t>:</a:t>
            </a:r>
            <a:endParaRPr lang="en-IN" b="0" baseline="0" dirty="0" smtClean="0"/>
          </a:p>
          <a:p>
            <a:r>
              <a:rPr lang="en-US" b="0" baseline="0" dirty="0" smtClean="0"/>
              <a:t>Arun Kumar</a:t>
            </a:r>
          </a:p>
          <a:p>
            <a:r>
              <a:rPr lang="en-US" b="0" baseline="0" dirty="0" smtClean="0"/>
              <a:t>Occupation Developer</a:t>
            </a:r>
          </a:p>
          <a:p>
            <a:r>
              <a:rPr lang="en-US" b="0" baseline="0" dirty="0" smtClean="0"/>
              <a:t>Country India</a:t>
            </a:r>
          </a:p>
          <a:p>
            <a:r>
              <a:rPr lang="en-US" b="0" baseline="0" dirty="0" smtClean="0"/>
              <a:t>Name Arun Kumar</a:t>
            </a:r>
          </a:p>
          <a:p>
            <a:endParaRPr lang="en-IN" b="0" baseline="0" dirty="0" smtClean="0"/>
          </a:p>
          <a:p>
            <a:r>
              <a:rPr lang="en-IN" b="0" baseline="0" dirty="0" smtClean="0"/>
              <a:t>We </a:t>
            </a:r>
            <a:r>
              <a:rPr lang="en-IN" b="0" baseline="0" dirty="0" smtClean="0"/>
              <a:t>can also traversing the elements using iterator class in Map.</a:t>
            </a:r>
            <a:endParaRPr lang="en-IN" b="0" dirty="0" smtClean="0"/>
          </a:p>
        </p:txBody>
      </p:sp>
      <p:sp>
        <p:nvSpPr>
          <p:cNvPr id="4" name="Slide Number Placeholder 3"/>
          <p:cNvSpPr>
            <a:spLocks noGrp="1"/>
          </p:cNvSpPr>
          <p:nvPr>
            <p:ph type="sldNum" sz="quarter" idx="10"/>
          </p:nvPr>
        </p:nvSpPr>
        <p:spPr/>
        <p:txBody>
          <a:bodyPr/>
          <a:lstStyle/>
          <a:p>
            <a:fld id="{0AAB6876-1BF1-4B88-890A-0B4E46201506}" type="slidenum">
              <a:rPr lang="en-US" smtClean="0"/>
              <a:pPr/>
              <a:t>14</a:t>
            </a:fld>
            <a:endParaRPr lang="en-US"/>
          </a:p>
        </p:txBody>
      </p:sp>
    </p:spTree>
    <p:extLst>
      <p:ext uri="{BB962C8B-B14F-4D97-AF65-F5344CB8AC3E}">
        <p14:creationId xmlns="" xmlns:p14="http://schemas.microsoft.com/office/powerpoint/2010/main" val="28438601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t>Output:</a:t>
            </a:r>
          </a:p>
          <a:p>
            <a:r>
              <a:rPr lang="en-IN" dirty="0" smtClean="0"/>
              <a:t>{a=Anil, b=</a:t>
            </a:r>
            <a:r>
              <a:rPr lang="en-IN" dirty="0" err="1" smtClean="0"/>
              <a:t>Babu</a:t>
            </a:r>
            <a:r>
              <a:rPr lang="en-IN" dirty="0" smtClean="0"/>
              <a:t>, c=</a:t>
            </a:r>
            <a:r>
              <a:rPr lang="en-IN" dirty="0" err="1" smtClean="0"/>
              <a:t>Charan</a:t>
            </a:r>
            <a:r>
              <a:rPr lang="en-IN" dirty="0" smtClean="0"/>
              <a:t>, d=</a:t>
            </a:r>
            <a:r>
              <a:rPr lang="en-IN" dirty="0" err="1" smtClean="0"/>
              <a:t>Dharani</a:t>
            </a:r>
            <a:r>
              <a:rPr lang="en-IN" dirty="0" smtClean="0"/>
              <a:t>, e=</a:t>
            </a:r>
            <a:r>
              <a:rPr lang="en-IN" dirty="0" err="1" smtClean="0"/>
              <a:t>Eniyan</a:t>
            </a:r>
            <a:r>
              <a:rPr lang="en-IN" dirty="0" smtClean="0"/>
              <a:t>} </a:t>
            </a:r>
          </a:p>
          <a:p>
            <a:r>
              <a:rPr lang="en-IN" dirty="0" smtClean="0"/>
              <a:t>a Anil</a:t>
            </a:r>
          </a:p>
          <a:p>
            <a:r>
              <a:rPr lang="en-IN" dirty="0" smtClean="0"/>
              <a:t>c Charan </a:t>
            </a:r>
          </a:p>
          <a:p>
            <a:r>
              <a:rPr lang="en-IN" dirty="0" smtClean="0"/>
              <a:t>d Dharani </a:t>
            </a:r>
          </a:p>
          <a:p>
            <a:r>
              <a:rPr lang="en-IN" dirty="0" smtClean="0"/>
              <a:t>e Eniyan</a:t>
            </a:r>
            <a:endParaRPr lang="en-IN" b="0" dirty="0" smtClean="0"/>
          </a:p>
        </p:txBody>
      </p:sp>
      <p:sp>
        <p:nvSpPr>
          <p:cNvPr id="4" name="Slide Number Placeholder 3"/>
          <p:cNvSpPr>
            <a:spLocks noGrp="1"/>
          </p:cNvSpPr>
          <p:nvPr>
            <p:ph type="sldNum" sz="quarter" idx="10"/>
          </p:nvPr>
        </p:nvSpPr>
        <p:spPr/>
        <p:txBody>
          <a:bodyPr/>
          <a:lstStyle/>
          <a:p>
            <a:fld id="{0AAB6876-1BF1-4B88-890A-0B4E46201506}" type="slidenum">
              <a:rPr lang="en-US" smtClean="0"/>
              <a:pPr/>
              <a:t>15</a:t>
            </a:fld>
            <a:endParaRPr lang="en-US"/>
          </a:p>
        </p:txBody>
      </p:sp>
    </p:spTree>
    <p:extLst>
      <p:ext uri="{BB962C8B-B14F-4D97-AF65-F5344CB8AC3E}">
        <p14:creationId xmlns="" xmlns:p14="http://schemas.microsoft.com/office/powerpoint/2010/main" val="28438601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t>Output:</a:t>
            </a:r>
          </a:p>
          <a:p>
            <a:r>
              <a:rPr lang="en-IN" dirty="0" smtClean="0"/>
              <a:t>a Anil</a:t>
            </a:r>
          </a:p>
          <a:p>
            <a:r>
              <a:rPr lang="en-IN" dirty="0" smtClean="0"/>
              <a:t>b</a:t>
            </a:r>
            <a:r>
              <a:rPr lang="en-IN" baseline="0" dirty="0" smtClean="0"/>
              <a:t> Babu</a:t>
            </a:r>
            <a:endParaRPr lang="en-IN" dirty="0" smtClean="0"/>
          </a:p>
          <a:p>
            <a:r>
              <a:rPr lang="en-IN" dirty="0" smtClean="0"/>
              <a:t>c Cheran </a:t>
            </a:r>
          </a:p>
          <a:p>
            <a:r>
              <a:rPr lang="en-IN" dirty="0" smtClean="0"/>
              <a:t>d Dharani </a:t>
            </a:r>
          </a:p>
          <a:p>
            <a:r>
              <a:rPr lang="en-IN" dirty="0" smtClean="0"/>
              <a:t>e Eniyan</a:t>
            </a:r>
          </a:p>
          <a:p>
            <a:r>
              <a:rPr lang="en-IN" b="0" dirty="0" smtClean="0"/>
              <a:t>In Map, duplicate keys are not allowed. In the example, Key ‘c’ gets repeated. It chooses</a:t>
            </a:r>
            <a:r>
              <a:rPr lang="en-IN" b="0" baseline="0" dirty="0" smtClean="0"/>
              <a:t> the last one which assigns.</a:t>
            </a:r>
            <a:endParaRPr lang="en-IN" b="0" dirty="0" smtClean="0"/>
          </a:p>
        </p:txBody>
      </p:sp>
      <p:sp>
        <p:nvSpPr>
          <p:cNvPr id="4" name="Slide Number Placeholder 3"/>
          <p:cNvSpPr>
            <a:spLocks noGrp="1"/>
          </p:cNvSpPr>
          <p:nvPr>
            <p:ph type="sldNum" sz="quarter" idx="10"/>
          </p:nvPr>
        </p:nvSpPr>
        <p:spPr/>
        <p:txBody>
          <a:bodyPr/>
          <a:lstStyle/>
          <a:p>
            <a:fld id="{0AAB6876-1BF1-4B88-890A-0B4E46201506}" type="slidenum">
              <a:rPr lang="en-US" smtClean="0"/>
              <a:pPr/>
              <a:t>16</a:t>
            </a:fld>
            <a:endParaRPr lang="en-US"/>
          </a:p>
        </p:txBody>
      </p:sp>
    </p:spTree>
    <p:extLst>
      <p:ext uri="{BB962C8B-B14F-4D97-AF65-F5344CB8AC3E}">
        <p14:creationId xmlns="" xmlns:p14="http://schemas.microsoft.com/office/powerpoint/2010/main" val="28438601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t>Output:</a:t>
            </a:r>
          </a:p>
          <a:p>
            <a:r>
              <a:rPr lang="en-US" dirty="0" smtClean="0"/>
              <a:t>1 - one </a:t>
            </a:r>
          </a:p>
          <a:p>
            <a:r>
              <a:rPr lang="en-US" dirty="0" smtClean="0"/>
              <a:t>2 – null</a:t>
            </a:r>
          </a:p>
          <a:p>
            <a:r>
              <a:rPr lang="en-US" dirty="0" smtClean="0"/>
              <a:t> 3 – three</a:t>
            </a:r>
          </a:p>
          <a:p>
            <a:r>
              <a:rPr lang="en-US" dirty="0" smtClean="0"/>
              <a:t> 4 – four</a:t>
            </a:r>
          </a:p>
          <a:p>
            <a:r>
              <a:rPr lang="en-US" dirty="0" smtClean="0"/>
              <a:t> null - six </a:t>
            </a:r>
          </a:p>
          <a:p>
            <a:r>
              <a:rPr lang="en-US" dirty="0" smtClean="0"/>
              <a:t>7 – null</a:t>
            </a:r>
          </a:p>
          <a:p>
            <a:r>
              <a:rPr lang="en-US" b="0" dirty="0" smtClean="0"/>
              <a:t>NULL assigns to a variable which has no object. HashMap accepts</a:t>
            </a:r>
            <a:r>
              <a:rPr lang="en-US" b="0" baseline="0" dirty="0" smtClean="0"/>
              <a:t> one null key and one or more null values. The above example has two null keys. But, HashMap displays only one key. </a:t>
            </a:r>
            <a:endParaRPr lang="en-IN" b="0" dirty="0" smtClean="0"/>
          </a:p>
        </p:txBody>
      </p:sp>
      <p:sp>
        <p:nvSpPr>
          <p:cNvPr id="4" name="Slide Number Placeholder 3"/>
          <p:cNvSpPr>
            <a:spLocks noGrp="1"/>
          </p:cNvSpPr>
          <p:nvPr>
            <p:ph type="sldNum" sz="quarter" idx="10"/>
          </p:nvPr>
        </p:nvSpPr>
        <p:spPr/>
        <p:txBody>
          <a:bodyPr/>
          <a:lstStyle/>
          <a:p>
            <a:fld id="{0AAB6876-1BF1-4B88-890A-0B4E46201506}" type="slidenum">
              <a:rPr lang="en-US" smtClean="0"/>
              <a:pPr/>
              <a:t>17</a:t>
            </a:fld>
            <a:endParaRPr lang="en-US"/>
          </a:p>
        </p:txBody>
      </p:sp>
    </p:spTree>
    <p:extLst>
      <p:ext uri="{BB962C8B-B14F-4D97-AF65-F5344CB8AC3E}">
        <p14:creationId xmlns="" xmlns:p14="http://schemas.microsoft.com/office/powerpoint/2010/main" val="28438601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Description:</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Treemap implements Sorted map and NavigableMap. It contains value based on key. It maintains ascending order and contains unique elements. It has no null key and many null value. It is capable of storing and sorting the key value pairs (entries). NavigableMap is the sub-interface of SortedMap. It has additional navigation methods and descending views.</a:t>
            </a:r>
          </a:p>
        </p:txBody>
      </p:sp>
      <p:sp>
        <p:nvSpPr>
          <p:cNvPr id="4" name="Slide Number Placeholder 3"/>
          <p:cNvSpPr>
            <a:spLocks noGrp="1"/>
          </p:cNvSpPr>
          <p:nvPr>
            <p:ph type="sldNum" sz="quarter" idx="5"/>
          </p:nvPr>
        </p:nvSpPr>
        <p:spPr/>
        <p:txBody>
          <a:bodyPr/>
          <a:lstStyle/>
          <a:p>
            <a:fld id="{0AAB6876-1BF1-4B88-890A-0B4E46201506}" type="slidenum">
              <a:rPr lang="en-US" smtClean="0"/>
              <a:pPr/>
              <a:t>18</a:t>
            </a:fld>
            <a:endParaRPr lang="en-US"/>
          </a:p>
        </p:txBody>
      </p:sp>
    </p:spTree>
    <p:extLst>
      <p:ext uri="{BB962C8B-B14F-4D97-AF65-F5344CB8AC3E}">
        <p14:creationId xmlns="" xmlns:p14="http://schemas.microsoft.com/office/powerpoint/2010/main" val="3122446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Description:</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In amazon and </a:t>
            </a:r>
            <a:r>
              <a:rPr lang="en-US" b="0" baseline="0" dirty="0" err="1" smtClean="0"/>
              <a:t>flipkart</a:t>
            </a:r>
            <a:r>
              <a:rPr lang="en-US" b="0" baseline="0" dirty="0" smtClean="0"/>
              <a:t>, the products are arranged in sorting order ie, if we look at some product by giving its brand name or the lowest price, the products available are sort in order which makes easy to choose the best one. This is an example for TreeMap.</a:t>
            </a:r>
          </a:p>
        </p:txBody>
      </p:sp>
      <p:sp>
        <p:nvSpPr>
          <p:cNvPr id="4" name="Slide Number Placeholder 3"/>
          <p:cNvSpPr>
            <a:spLocks noGrp="1"/>
          </p:cNvSpPr>
          <p:nvPr>
            <p:ph type="sldNum" sz="quarter" idx="5"/>
          </p:nvPr>
        </p:nvSpPr>
        <p:spPr/>
        <p:txBody>
          <a:bodyPr/>
          <a:lstStyle/>
          <a:p>
            <a:fld id="{0AAB6876-1BF1-4B88-890A-0B4E46201506}" type="slidenum">
              <a:rPr lang="en-US" smtClean="0"/>
              <a:pPr/>
              <a:t>19</a:t>
            </a:fld>
            <a:endParaRPr lang="en-US"/>
          </a:p>
        </p:txBody>
      </p:sp>
    </p:spTree>
    <p:extLst>
      <p:ext uri="{BB962C8B-B14F-4D97-AF65-F5344CB8AC3E}">
        <p14:creationId xmlns="" xmlns:p14="http://schemas.microsoft.com/office/powerpoint/2010/main" val="3597383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Description:</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Map is a part of collections framework. It is also a kind of collection which is used to store in the form of key value pair format. It represents a mapping between a key and a value. The key is unique but the value gets duplicated. The map interface is not a subtype of the collection interface and so its characteristics and behaviors are different than the other collections like list or set. Thus, it is an independent interface in java collections framework. </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2</a:t>
            </a:fld>
            <a:endParaRPr lang="en-US"/>
          </a:p>
        </p:txBody>
      </p:sp>
    </p:spTree>
    <p:extLst>
      <p:ext uri="{BB962C8B-B14F-4D97-AF65-F5344CB8AC3E}">
        <p14:creationId xmlns="" xmlns:p14="http://schemas.microsoft.com/office/powerpoint/2010/main" val="35973830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Description:</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The main difference between HashMap and TreeMap is, HashMap does not maintain order elements. It orders the elements as per the natural ordering, so LinkedHashMap is used to order the map. But, the TreeMap maintains ascending order. Also TreeMap doesn’t allow null key but accept null values. HashMap accept one null key and many null value. TreeMap implements NavigableMap which includes additional methods such as firstEntry(), lastEntry(), subMap and so on.</a:t>
            </a:r>
          </a:p>
        </p:txBody>
      </p:sp>
      <p:sp>
        <p:nvSpPr>
          <p:cNvPr id="4" name="Slide Number Placeholder 3"/>
          <p:cNvSpPr>
            <a:spLocks noGrp="1"/>
          </p:cNvSpPr>
          <p:nvPr>
            <p:ph type="sldNum" sz="quarter" idx="5"/>
          </p:nvPr>
        </p:nvSpPr>
        <p:spPr/>
        <p:txBody>
          <a:bodyPr/>
          <a:lstStyle/>
          <a:p>
            <a:fld id="{0AAB6876-1BF1-4B88-890A-0B4E46201506}" type="slidenum">
              <a:rPr lang="en-US" smtClean="0"/>
              <a:pPr/>
              <a:t>20</a:t>
            </a:fld>
            <a:endParaRPr lang="en-US"/>
          </a:p>
        </p:txBody>
      </p:sp>
    </p:spTree>
    <p:extLst>
      <p:ext uri="{BB962C8B-B14F-4D97-AF65-F5344CB8AC3E}">
        <p14:creationId xmlns="" xmlns:p14="http://schemas.microsoft.com/office/powerpoint/2010/main" val="3122446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t>Output:</a:t>
            </a:r>
          </a:p>
          <a:p>
            <a:r>
              <a:rPr lang="en-IN" b="0" dirty="0" smtClean="0"/>
              <a:t>Cousin Manager</a:t>
            </a:r>
          </a:p>
          <a:p>
            <a:r>
              <a:rPr lang="en-IN" b="0" dirty="0" smtClean="0"/>
              <a:t>Daughter Doctor</a:t>
            </a:r>
          </a:p>
          <a:p>
            <a:r>
              <a:rPr lang="en-IN" b="0" dirty="0" smtClean="0"/>
              <a:t>Father</a:t>
            </a:r>
            <a:r>
              <a:rPr lang="en-IN" b="0" baseline="0" dirty="0" smtClean="0"/>
              <a:t> Farmer</a:t>
            </a:r>
          </a:p>
          <a:p>
            <a:r>
              <a:rPr lang="en-IN" b="0" baseline="0" dirty="0" smtClean="0"/>
              <a:t>Mother Teacher</a:t>
            </a:r>
          </a:p>
          <a:p>
            <a:r>
              <a:rPr lang="en-IN" b="0" baseline="0" dirty="0" smtClean="0"/>
              <a:t>Son </a:t>
            </a:r>
            <a:r>
              <a:rPr lang="en-IN" b="0" baseline="0" dirty="0" smtClean="0"/>
              <a:t>Engineer</a:t>
            </a:r>
          </a:p>
          <a:p>
            <a:r>
              <a:rPr lang="en-IN" b="1" baseline="0" dirty="0" smtClean="0"/>
              <a:t>Description:</a:t>
            </a:r>
            <a:endParaRPr lang="en-IN" b="1" baseline="0" dirty="0" smtClean="0"/>
          </a:p>
          <a:p>
            <a:r>
              <a:rPr lang="en-IN" b="0" baseline="0" dirty="0" err="1" smtClean="0"/>
              <a:t>TreeMap</a:t>
            </a:r>
            <a:r>
              <a:rPr lang="en-IN" b="0" baseline="0" dirty="0" smtClean="0"/>
              <a:t> </a:t>
            </a:r>
            <a:r>
              <a:rPr lang="en-IN" b="0" baseline="0" dirty="0" smtClean="0"/>
              <a:t>maintains ascending order and so the entry arranged in alphabetical order in the above example.</a:t>
            </a:r>
            <a:endParaRPr lang="en-IN" b="0" dirty="0" smtClean="0"/>
          </a:p>
        </p:txBody>
      </p:sp>
      <p:sp>
        <p:nvSpPr>
          <p:cNvPr id="4" name="Slide Number Placeholder 3"/>
          <p:cNvSpPr>
            <a:spLocks noGrp="1"/>
          </p:cNvSpPr>
          <p:nvPr>
            <p:ph type="sldNum" sz="quarter" idx="10"/>
          </p:nvPr>
        </p:nvSpPr>
        <p:spPr/>
        <p:txBody>
          <a:bodyPr/>
          <a:lstStyle/>
          <a:p>
            <a:fld id="{0AAB6876-1BF1-4B88-890A-0B4E46201506}" type="slidenum">
              <a:rPr lang="en-US" smtClean="0"/>
              <a:pPr/>
              <a:t>21</a:t>
            </a:fld>
            <a:endParaRPr lang="en-US"/>
          </a:p>
        </p:txBody>
      </p:sp>
    </p:spTree>
    <p:extLst>
      <p:ext uri="{BB962C8B-B14F-4D97-AF65-F5344CB8AC3E}">
        <p14:creationId xmlns="" xmlns:p14="http://schemas.microsoft.com/office/powerpoint/2010/main" val="28438601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t>Output:</a:t>
            </a:r>
          </a:p>
          <a:p>
            <a:r>
              <a:rPr lang="en-US" dirty="0" smtClean="0"/>
              <a:t>{1=one, 2=null, 3=three, 4=four, 5=five, 6=null, 7=null}</a:t>
            </a:r>
          </a:p>
          <a:p>
            <a:r>
              <a:rPr lang="en-US" b="0" dirty="0" smtClean="0"/>
              <a:t>TreeMap</a:t>
            </a:r>
            <a:r>
              <a:rPr lang="en-US" b="0" baseline="0" dirty="0" smtClean="0"/>
              <a:t> doesn’t allow null key </a:t>
            </a:r>
            <a:r>
              <a:rPr lang="en-US" b="0" dirty="0" smtClean="0"/>
              <a:t>but</a:t>
            </a:r>
            <a:r>
              <a:rPr lang="en-US" b="0" baseline="0" dirty="0" smtClean="0"/>
              <a:t> it allows one or more null values.</a:t>
            </a:r>
            <a:endParaRPr lang="en-IN" b="0" dirty="0" smtClean="0"/>
          </a:p>
        </p:txBody>
      </p:sp>
      <p:sp>
        <p:nvSpPr>
          <p:cNvPr id="4" name="Slide Number Placeholder 3"/>
          <p:cNvSpPr>
            <a:spLocks noGrp="1"/>
          </p:cNvSpPr>
          <p:nvPr>
            <p:ph type="sldNum" sz="quarter" idx="10"/>
          </p:nvPr>
        </p:nvSpPr>
        <p:spPr/>
        <p:txBody>
          <a:bodyPr/>
          <a:lstStyle/>
          <a:p>
            <a:fld id="{0AAB6876-1BF1-4B88-890A-0B4E46201506}" type="slidenum">
              <a:rPr lang="en-US" smtClean="0"/>
              <a:pPr/>
              <a:t>22</a:t>
            </a:fld>
            <a:endParaRPr lang="en-US"/>
          </a:p>
        </p:txBody>
      </p:sp>
    </p:spTree>
    <p:extLst>
      <p:ext uri="{BB962C8B-B14F-4D97-AF65-F5344CB8AC3E}">
        <p14:creationId xmlns="" xmlns:p14="http://schemas.microsoft.com/office/powerpoint/2010/main" val="28438601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dirty="0" smtClean="0"/>
              <a:t>TreeMap</a:t>
            </a:r>
            <a:r>
              <a:rPr lang="en-IN" b="0" baseline="0" dirty="0" smtClean="0"/>
              <a:t> implements NavigableMap which include methods such as</a:t>
            </a:r>
          </a:p>
          <a:p>
            <a:r>
              <a:rPr lang="en-IN" b="0" baseline="0" dirty="0" err="1" smtClean="0"/>
              <a:t>firstEntry</a:t>
            </a:r>
            <a:r>
              <a:rPr lang="en-IN" b="0" baseline="0" dirty="0" smtClean="0"/>
              <a:t>(): Returns the first key value pairs in map</a:t>
            </a:r>
          </a:p>
          <a:p>
            <a:r>
              <a:rPr lang="en-IN" b="0" baseline="0" dirty="0" err="1" smtClean="0"/>
              <a:t>lastEntry</a:t>
            </a:r>
            <a:r>
              <a:rPr lang="en-IN" b="0" baseline="0" dirty="0" smtClean="0"/>
              <a:t>(): Returns the last entry in the map</a:t>
            </a:r>
          </a:p>
          <a:p>
            <a:r>
              <a:rPr lang="en-IN" b="0" baseline="0" dirty="0" err="1" smtClean="0"/>
              <a:t>pollFirstEntry</a:t>
            </a:r>
            <a:r>
              <a:rPr lang="en-IN" b="0" baseline="0" dirty="0" smtClean="0"/>
              <a:t>(): Removes the first entry from the map</a:t>
            </a:r>
          </a:p>
          <a:p>
            <a:r>
              <a:rPr lang="en-IN" b="0" baseline="0" dirty="0" err="1" smtClean="0"/>
              <a:t>pollLastEntry</a:t>
            </a:r>
            <a:r>
              <a:rPr lang="en-IN" b="0" baseline="0" dirty="0" smtClean="0"/>
              <a:t>(); Removes the last key value pair in map</a:t>
            </a:r>
          </a:p>
          <a:p>
            <a:r>
              <a:rPr lang="en-IN" b="0" baseline="0" dirty="0" err="1" smtClean="0"/>
              <a:t>subMap</a:t>
            </a:r>
            <a:r>
              <a:rPr lang="en-IN" b="0" baseline="0" dirty="0" smtClean="0"/>
              <a:t>(): Return the part or portion of the map</a:t>
            </a:r>
          </a:p>
          <a:p>
            <a:r>
              <a:rPr lang="en-IN" b="0" baseline="0" dirty="0" err="1" smtClean="0"/>
              <a:t>LastKey</a:t>
            </a:r>
            <a:r>
              <a:rPr lang="en-IN" b="0" baseline="0" dirty="0" smtClean="0"/>
              <a:t>(): Returns the last key from the map</a:t>
            </a:r>
          </a:p>
          <a:p>
            <a:r>
              <a:rPr lang="en-US" b="0" baseline="0" dirty="0" err="1" smtClean="0"/>
              <a:t>descendingMap</a:t>
            </a:r>
            <a:r>
              <a:rPr lang="en-US" b="0" baseline="0" dirty="0" smtClean="0"/>
              <a:t>(): returns in reverse order of map</a:t>
            </a:r>
          </a:p>
          <a:p>
            <a:r>
              <a:rPr lang="en-US" b="0" baseline="0" dirty="0" err="1" smtClean="0"/>
              <a:t>descendingkeySet</a:t>
            </a:r>
            <a:r>
              <a:rPr lang="en-US" b="0" baseline="0" dirty="0" smtClean="0"/>
              <a:t>(): returns keys of map in reverse order</a:t>
            </a:r>
          </a:p>
          <a:p>
            <a:r>
              <a:rPr lang="en-US" b="0" baseline="0" dirty="0" err="1" smtClean="0"/>
              <a:t>headMap</a:t>
            </a:r>
            <a:r>
              <a:rPr lang="en-US" b="0" baseline="0" dirty="0" smtClean="0"/>
              <a:t>(): Gets all the entries strictly less than the parameter key value</a:t>
            </a:r>
          </a:p>
          <a:p>
            <a:r>
              <a:rPr lang="en-US" b="0" baseline="0" dirty="0" err="1" smtClean="0"/>
              <a:t>tailMap</a:t>
            </a:r>
            <a:r>
              <a:rPr lang="en-US" b="0" baseline="0" dirty="0" smtClean="0"/>
              <a:t>(): Returns all the entries greater than the parameter key value</a:t>
            </a:r>
            <a:endParaRPr lang="en-IN" b="0" baseline="0" dirty="0" smtClean="0"/>
          </a:p>
          <a:p>
            <a:endParaRPr lang="en-IN" b="1" baseline="0" dirty="0" smtClean="0"/>
          </a:p>
          <a:p>
            <a:r>
              <a:rPr lang="en-IN" b="1" baseline="0" dirty="0" smtClean="0"/>
              <a:t>Output</a:t>
            </a:r>
            <a:r>
              <a:rPr lang="en-IN" b="1" baseline="0" dirty="0" smtClean="0"/>
              <a:t>:</a:t>
            </a:r>
          </a:p>
          <a:p>
            <a:r>
              <a:rPr lang="en-US" dirty="0" smtClean="0"/>
              <a:t>{100=continue, 102=processing, 103=early hints, 200=ok, 201=created} </a:t>
            </a:r>
          </a:p>
          <a:p>
            <a:r>
              <a:rPr lang="en-US" dirty="0" smtClean="0"/>
              <a:t>100=continue</a:t>
            </a:r>
          </a:p>
          <a:p>
            <a:r>
              <a:rPr lang="en-US" dirty="0" smtClean="0"/>
              <a:t> 201=created</a:t>
            </a:r>
            <a:endParaRPr lang="en-IN" b="1" baseline="0" dirty="0" smtClean="0"/>
          </a:p>
          <a:p>
            <a:endParaRPr lang="en-IN" b="0" dirty="0" smtClean="0"/>
          </a:p>
        </p:txBody>
      </p:sp>
      <p:sp>
        <p:nvSpPr>
          <p:cNvPr id="4" name="Slide Number Placeholder 3"/>
          <p:cNvSpPr>
            <a:spLocks noGrp="1"/>
          </p:cNvSpPr>
          <p:nvPr>
            <p:ph type="sldNum" sz="quarter" idx="10"/>
          </p:nvPr>
        </p:nvSpPr>
        <p:spPr/>
        <p:txBody>
          <a:bodyPr/>
          <a:lstStyle/>
          <a:p>
            <a:fld id="{0AAB6876-1BF1-4B88-890A-0B4E46201506}" type="slidenum">
              <a:rPr lang="en-US" smtClean="0"/>
              <a:pPr/>
              <a:t>23</a:t>
            </a:fld>
            <a:endParaRPr lang="en-US"/>
          </a:p>
        </p:txBody>
      </p:sp>
    </p:spTree>
    <p:extLst>
      <p:ext uri="{BB962C8B-B14F-4D97-AF65-F5344CB8AC3E}">
        <p14:creationId xmlns="" xmlns:p14="http://schemas.microsoft.com/office/powerpoint/2010/main" val="28438601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t>Output:</a:t>
            </a:r>
          </a:p>
          <a:p>
            <a:r>
              <a:rPr lang="en-US" b="0" dirty="0" smtClean="0"/>
              <a:t>{300=Save, 302=God, 306=help, 400=Bad, 401=</a:t>
            </a:r>
            <a:r>
              <a:rPr lang="en-US" b="0" dirty="0" err="1" smtClean="0"/>
              <a:t>Unauthorised</a:t>
            </a:r>
            <a:r>
              <a:rPr lang="en-US" b="0" dirty="0" smtClean="0"/>
              <a:t>, 403=Forbidden}</a:t>
            </a:r>
          </a:p>
          <a:p>
            <a:r>
              <a:rPr lang="en-US" b="0" dirty="0" smtClean="0"/>
              <a:t>300=Save</a:t>
            </a:r>
          </a:p>
          <a:p>
            <a:r>
              <a:rPr lang="en-US" b="0" dirty="0" smtClean="0"/>
              <a:t>403=Forbidden</a:t>
            </a:r>
          </a:p>
          <a:p>
            <a:r>
              <a:rPr lang="en-US" b="0" dirty="0" smtClean="0"/>
              <a:t>{302=God, 306=help, 400=Bad, 401=</a:t>
            </a:r>
            <a:r>
              <a:rPr lang="en-US" b="0" dirty="0" err="1" smtClean="0"/>
              <a:t>Unauthorised</a:t>
            </a:r>
            <a:r>
              <a:rPr lang="en-US" b="0" dirty="0" smtClean="0"/>
              <a:t>}</a:t>
            </a:r>
            <a:endParaRPr lang="en-IN" b="0" dirty="0" smtClean="0"/>
          </a:p>
        </p:txBody>
      </p:sp>
      <p:sp>
        <p:nvSpPr>
          <p:cNvPr id="4" name="Slide Number Placeholder 3"/>
          <p:cNvSpPr>
            <a:spLocks noGrp="1"/>
          </p:cNvSpPr>
          <p:nvPr>
            <p:ph type="sldNum" sz="quarter" idx="10"/>
          </p:nvPr>
        </p:nvSpPr>
        <p:spPr/>
        <p:txBody>
          <a:bodyPr/>
          <a:lstStyle/>
          <a:p>
            <a:fld id="{0AAB6876-1BF1-4B88-890A-0B4E46201506}" type="slidenum">
              <a:rPr lang="en-US" smtClean="0"/>
              <a:pPr/>
              <a:t>24</a:t>
            </a:fld>
            <a:endParaRPr lang="en-US"/>
          </a:p>
        </p:txBody>
      </p:sp>
    </p:spTree>
    <p:extLst>
      <p:ext uri="{BB962C8B-B14F-4D97-AF65-F5344CB8AC3E}">
        <p14:creationId xmlns="" xmlns:p14="http://schemas.microsoft.com/office/powerpoint/2010/main" val="28438601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t>Output:</a:t>
            </a:r>
          </a:p>
          <a:p>
            <a:r>
              <a:rPr lang="en-IN" dirty="0" smtClean="0"/>
              <a:t>{a=Angel, b=Barbie, c=Charlie, d=Dora, e=</a:t>
            </a:r>
            <a:r>
              <a:rPr lang="en-IN" dirty="0" err="1" smtClean="0"/>
              <a:t>Emy</a:t>
            </a:r>
            <a:r>
              <a:rPr lang="en-IN" dirty="0" smtClean="0"/>
              <a:t>} </a:t>
            </a:r>
          </a:p>
          <a:p>
            <a:r>
              <a:rPr lang="en-IN" dirty="0" smtClean="0"/>
              <a:t>{b=Barbie, c=Charlie, d=Dora}</a:t>
            </a:r>
            <a:endParaRPr lang="en-IN" b="0" dirty="0" smtClean="0"/>
          </a:p>
        </p:txBody>
      </p:sp>
      <p:sp>
        <p:nvSpPr>
          <p:cNvPr id="4" name="Slide Number Placeholder 3"/>
          <p:cNvSpPr>
            <a:spLocks noGrp="1"/>
          </p:cNvSpPr>
          <p:nvPr>
            <p:ph type="sldNum" sz="quarter" idx="10"/>
          </p:nvPr>
        </p:nvSpPr>
        <p:spPr/>
        <p:txBody>
          <a:bodyPr/>
          <a:lstStyle/>
          <a:p>
            <a:fld id="{0AAB6876-1BF1-4B88-890A-0B4E46201506}" type="slidenum">
              <a:rPr lang="en-US" smtClean="0"/>
              <a:pPr/>
              <a:t>25</a:t>
            </a:fld>
            <a:endParaRPr lang="en-US"/>
          </a:p>
        </p:txBody>
      </p:sp>
    </p:spTree>
    <p:extLst>
      <p:ext uri="{BB962C8B-B14F-4D97-AF65-F5344CB8AC3E}">
        <p14:creationId xmlns="" xmlns:p14="http://schemas.microsoft.com/office/powerpoint/2010/main" val="28438601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t>Output:</a:t>
            </a:r>
          </a:p>
          <a:p>
            <a:r>
              <a:rPr lang="en-IN" dirty="0" smtClean="0"/>
              <a:t>{a=Angel, b=Barbie, c=Charlie, d=Dora, e=</a:t>
            </a:r>
            <a:r>
              <a:rPr lang="en-IN" dirty="0" err="1" smtClean="0"/>
              <a:t>Emy</a:t>
            </a:r>
            <a:r>
              <a:rPr lang="en-IN" dirty="0" smtClean="0"/>
              <a:t>, j=Jerry, t=Tom} </a:t>
            </a:r>
          </a:p>
          <a:p>
            <a:r>
              <a:rPr lang="en-IN" dirty="0" smtClean="0"/>
              <a:t>{t=Tom, j=Jerry, e=</a:t>
            </a:r>
            <a:r>
              <a:rPr lang="en-IN" dirty="0" err="1" smtClean="0"/>
              <a:t>Emy</a:t>
            </a:r>
            <a:r>
              <a:rPr lang="en-IN" dirty="0" smtClean="0"/>
              <a:t>, d=Dora, c=Charlie, b=Barbie, a=Angel}</a:t>
            </a:r>
            <a:endParaRPr lang="en-IN" b="0" dirty="0" smtClean="0"/>
          </a:p>
        </p:txBody>
      </p:sp>
      <p:sp>
        <p:nvSpPr>
          <p:cNvPr id="4" name="Slide Number Placeholder 3"/>
          <p:cNvSpPr>
            <a:spLocks noGrp="1"/>
          </p:cNvSpPr>
          <p:nvPr>
            <p:ph type="sldNum" sz="quarter" idx="10"/>
          </p:nvPr>
        </p:nvSpPr>
        <p:spPr/>
        <p:txBody>
          <a:bodyPr/>
          <a:lstStyle/>
          <a:p>
            <a:fld id="{0AAB6876-1BF1-4B88-890A-0B4E46201506}" type="slidenum">
              <a:rPr lang="en-US" smtClean="0"/>
              <a:pPr/>
              <a:t>26</a:t>
            </a:fld>
            <a:endParaRPr lang="en-US"/>
          </a:p>
        </p:txBody>
      </p:sp>
    </p:spTree>
    <p:extLst>
      <p:ext uri="{BB962C8B-B14F-4D97-AF65-F5344CB8AC3E}">
        <p14:creationId xmlns="" xmlns:p14="http://schemas.microsoft.com/office/powerpoint/2010/main" val="28438601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t>Output:</a:t>
            </a:r>
          </a:p>
          <a:p>
            <a:r>
              <a:rPr lang="en-IN" dirty="0" smtClean="0"/>
              <a:t>{a=Angel, b=Barbie, c=Charlie, d=Dora, e=</a:t>
            </a:r>
            <a:r>
              <a:rPr lang="en-IN" dirty="0" err="1" smtClean="0"/>
              <a:t>Emy</a:t>
            </a:r>
            <a:r>
              <a:rPr lang="en-IN" dirty="0" smtClean="0"/>
              <a:t>, j=Jerry, t=Tom} </a:t>
            </a:r>
          </a:p>
          <a:p>
            <a:r>
              <a:rPr lang="en-IN" dirty="0" smtClean="0"/>
              <a:t>{t=Tom, j=Jerry, e=</a:t>
            </a:r>
            <a:r>
              <a:rPr lang="en-IN" dirty="0" err="1" smtClean="0"/>
              <a:t>Emy</a:t>
            </a:r>
            <a:r>
              <a:rPr lang="en-IN" dirty="0" smtClean="0"/>
              <a:t>, d=Dora, c=Charlie, b=Barbie, a=Angel}</a:t>
            </a:r>
            <a:endParaRPr lang="en-IN" b="0" dirty="0" smtClean="0"/>
          </a:p>
        </p:txBody>
      </p:sp>
      <p:sp>
        <p:nvSpPr>
          <p:cNvPr id="4" name="Slide Number Placeholder 3"/>
          <p:cNvSpPr>
            <a:spLocks noGrp="1"/>
          </p:cNvSpPr>
          <p:nvPr>
            <p:ph type="sldNum" sz="quarter" idx="10"/>
          </p:nvPr>
        </p:nvSpPr>
        <p:spPr/>
        <p:txBody>
          <a:bodyPr/>
          <a:lstStyle/>
          <a:p>
            <a:fld id="{0AAB6876-1BF1-4B88-890A-0B4E46201506}" type="slidenum">
              <a:rPr lang="en-US" smtClean="0"/>
              <a:pPr/>
              <a:t>27</a:t>
            </a:fld>
            <a:endParaRPr lang="en-US"/>
          </a:p>
        </p:txBody>
      </p:sp>
    </p:spTree>
    <p:extLst>
      <p:ext uri="{BB962C8B-B14F-4D97-AF65-F5344CB8AC3E}">
        <p14:creationId xmlns="" xmlns:p14="http://schemas.microsoft.com/office/powerpoint/2010/main" val="28438601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t>Output:</a:t>
            </a:r>
          </a:p>
          <a:p>
            <a:r>
              <a:rPr lang="en-IN" dirty="0" smtClean="0"/>
              <a:t>1 Kerala </a:t>
            </a:r>
          </a:p>
          <a:p>
            <a:r>
              <a:rPr lang="en-IN" dirty="0" smtClean="0"/>
              <a:t>2 Gujarat </a:t>
            </a:r>
          </a:p>
          <a:p>
            <a:r>
              <a:rPr lang="en-IN" dirty="0" smtClean="0"/>
              <a:t>3 Meghalaya </a:t>
            </a:r>
          </a:p>
          <a:p>
            <a:r>
              <a:rPr lang="en-IN" dirty="0" smtClean="0"/>
              <a:t>4 </a:t>
            </a:r>
            <a:r>
              <a:rPr lang="en-IN" dirty="0" err="1" smtClean="0"/>
              <a:t>Tamilnadu</a:t>
            </a:r>
            <a:r>
              <a:rPr lang="en-IN" dirty="0" smtClean="0"/>
              <a:t> </a:t>
            </a:r>
          </a:p>
          <a:p>
            <a:r>
              <a:rPr lang="en-IN" dirty="0" smtClean="0"/>
              <a:t>5 </a:t>
            </a:r>
            <a:r>
              <a:rPr lang="en-IN" dirty="0" err="1" smtClean="0"/>
              <a:t>Telangana</a:t>
            </a:r>
            <a:r>
              <a:rPr lang="en-IN" dirty="0" smtClean="0"/>
              <a:t> </a:t>
            </a:r>
          </a:p>
          <a:p>
            <a:r>
              <a:rPr lang="en-IN" dirty="0" smtClean="0"/>
              <a:t>6 Orissa </a:t>
            </a:r>
          </a:p>
          <a:p>
            <a:r>
              <a:rPr lang="en-IN" dirty="0" smtClean="0"/>
              <a:t>7 Karnataka</a:t>
            </a:r>
          </a:p>
          <a:p>
            <a:r>
              <a:rPr lang="en-IN" dirty="0" smtClean="0"/>
              <a:t> 8 Mumbai </a:t>
            </a:r>
          </a:p>
          <a:p>
            <a:r>
              <a:rPr lang="en-IN" dirty="0" smtClean="0"/>
              <a:t>{1=Kerala, 2=Gujarat, 3=Meghalaya, 4=</a:t>
            </a:r>
            <a:r>
              <a:rPr lang="en-IN" dirty="0" err="1" smtClean="0"/>
              <a:t>Tamilnadu</a:t>
            </a:r>
            <a:r>
              <a:rPr lang="en-IN" dirty="0" smtClean="0"/>
              <a:t>}</a:t>
            </a:r>
            <a:endParaRPr lang="en-IN" b="0" dirty="0" smtClean="0"/>
          </a:p>
        </p:txBody>
      </p:sp>
      <p:sp>
        <p:nvSpPr>
          <p:cNvPr id="4" name="Slide Number Placeholder 3"/>
          <p:cNvSpPr>
            <a:spLocks noGrp="1"/>
          </p:cNvSpPr>
          <p:nvPr>
            <p:ph type="sldNum" sz="quarter" idx="10"/>
          </p:nvPr>
        </p:nvSpPr>
        <p:spPr/>
        <p:txBody>
          <a:bodyPr/>
          <a:lstStyle/>
          <a:p>
            <a:fld id="{0AAB6876-1BF1-4B88-890A-0B4E46201506}" type="slidenum">
              <a:rPr lang="en-US" smtClean="0"/>
              <a:pPr/>
              <a:t>28</a:t>
            </a:fld>
            <a:endParaRPr lang="en-US"/>
          </a:p>
        </p:txBody>
      </p:sp>
    </p:spTree>
    <p:extLst>
      <p:ext uri="{BB962C8B-B14F-4D97-AF65-F5344CB8AC3E}">
        <p14:creationId xmlns="" xmlns:p14="http://schemas.microsoft.com/office/powerpoint/2010/main" val="28438601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b="0" dirty="0" smtClean="0"/>
          </a:p>
        </p:txBody>
      </p:sp>
      <p:sp>
        <p:nvSpPr>
          <p:cNvPr id="4" name="Slide Number Placeholder 3"/>
          <p:cNvSpPr>
            <a:spLocks noGrp="1"/>
          </p:cNvSpPr>
          <p:nvPr>
            <p:ph type="sldNum" sz="quarter" idx="10"/>
          </p:nvPr>
        </p:nvSpPr>
        <p:spPr/>
        <p:txBody>
          <a:bodyPr/>
          <a:lstStyle/>
          <a:p>
            <a:fld id="{0AAB6876-1BF1-4B88-890A-0B4E46201506}" type="slidenum">
              <a:rPr lang="en-US" smtClean="0"/>
              <a:pPr/>
              <a:t>29</a:t>
            </a:fld>
            <a:endParaRPr lang="en-US"/>
          </a:p>
        </p:txBody>
      </p:sp>
    </p:spTree>
    <p:extLst>
      <p:ext uri="{BB962C8B-B14F-4D97-AF65-F5344CB8AC3E}">
        <p14:creationId xmlns="" xmlns:p14="http://schemas.microsoft.com/office/powerpoint/2010/main" val="2843860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Description:</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The best example is http request. In HTTP, error codes are issued by the server in response to a client’s request when the required address is not found.</a:t>
            </a:r>
          </a:p>
        </p:txBody>
      </p:sp>
      <p:sp>
        <p:nvSpPr>
          <p:cNvPr id="4" name="Slide Number Placeholder 3"/>
          <p:cNvSpPr>
            <a:spLocks noGrp="1"/>
          </p:cNvSpPr>
          <p:nvPr>
            <p:ph type="sldNum" sz="quarter" idx="5"/>
          </p:nvPr>
        </p:nvSpPr>
        <p:spPr/>
        <p:txBody>
          <a:bodyPr/>
          <a:lstStyle/>
          <a:p>
            <a:fld id="{0AAB6876-1BF1-4B88-890A-0B4E46201506}" type="slidenum">
              <a:rPr lang="en-US" smtClean="0"/>
              <a:pPr/>
              <a:t>3</a:t>
            </a:fld>
            <a:endParaRPr lang="en-US"/>
          </a:p>
        </p:txBody>
      </p:sp>
    </p:spTree>
    <p:extLst>
      <p:ext uri="{BB962C8B-B14F-4D97-AF65-F5344CB8AC3E}">
        <p14:creationId xmlns="" xmlns:p14="http://schemas.microsoft.com/office/powerpoint/2010/main" val="35973830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t>Output:</a:t>
            </a:r>
          </a:p>
          <a:p>
            <a:r>
              <a:rPr lang="en-IN" dirty="0" smtClean="0"/>
              <a:t>1 Honda </a:t>
            </a:r>
          </a:p>
          <a:p>
            <a:r>
              <a:rPr lang="en-IN" dirty="0" smtClean="0"/>
              <a:t>2 Toyota </a:t>
            </a:r>
          </a:p>
          <a:p>
            <a:r>
              <a:rPr lang="en-IN" dirty="0" smtClean="0"/>
              <a:t>3 Nissan</a:t>
            </a:r>
          </a:p>
          <a:p>
            <a:r>
              <a:rPr lang="en-IN" dirty="0" smtClean="0"/>
              <a:t> 4 Volvo </a:t>
            </a:r>
          </a:p>
          <a:p>
            <a:r>
              <a:rPr lang="en-IN" dirty="0" smtClean="0"/>
              <a:t>5 Chrysler</a:t>
            </a:r>
          </a:p>
          <a:p>
            <a:r>
              <a:rPr lang="en-IN" dirty="0" smtClean="0"/>
              <a:t> 6 Chevrolet </a:t>
            </a:r>
          </a:p>
          <a:p>
            <a:r>
              <a:rPr lang="en-IN" dirty="0" smtClean="0"/>
              <a:t>7 Mercedes</a:t>
            </a:r>
          </a:p>
          <a:p>
            <a:r>
              <a:rPr lang="en-IN" dirty="0" smtClean="0"/>
              <a:t> 8 </a:t>
            </a:r>
            <a:r>
              <a:rPr lang="en-IN" dirty="0" smtClean="0"/>
              <a:t>Volkswagen</a:t>
            </a:r>
          </a:p>
          <a:p>
            <a:r>
              <a:rPr lang="en-IN" dirty="0" smtClean="0"/>
              <a:t> </a:t>
            </a:r>
            <a:endParaRPr lang="en-IN" dirty="0" smtClean="0"/>
          </a:p>
          <a:p>
            <a:r>
              <a:rPr lang="en-IN" dirty="0" smtClean="0"/>
              <a:t>{1=Honda, 2=Toyota, 3=Nissan, 4=Volvo} </a:t>
            </a:r>
          </a:p>
          <a:p>
            <a:r>
              <a:rPr lang="en-IN" dirty="0" smtClean="0"/>
              <a:t>{5=Chrysler, 6=Chevrolet, 7=Mercedes, 8=Volkswagen}</a:t>
            </a:r>
          </a:p>
          <a:p>
            <a:r>
              <a:rPr lang="en-IN" dirty="0" smtClean="0"/>
              <a:t> {3=Nissan, 4=Volvo, 5=Chrysler, 6=Chevrolet, 7=Mercedes}</a:t>
            </a:r>
            <a:endParaRPr lang="en-IN" b="0" dirty="0" smtClean="0"/>
          </a:p>
        </p:txBody>
      </p:sp>
      <p:sp>
        <p:nvSpPr>
          <p:cNvPr id="4" name="Slide Number Placeholder 3"/>
          <p:cNvSpPr>
            <a:spLocks noGrp="1"/>
          </p:cNvSpPr>
          <p:nvPr>
            <p:ph type="sldNum" sz="quarter" idx="10"/>
          </p:nvPr>
        </p:nvSpPr>
        <p:spPr/>
        <p:txBody>
          <a:bodyPr/>
          <a:lstStyle/>
          <a:p>
            <a:fld id="{0AAB6876-1BF1-4B88-890A-0B4E46201506}" type="slidenum">
              <a:rPr lang="en-US" smtClean="0"/>
              <a:pPr/>
              <a:t>30</a:t>
            </a:fld>
            <a:endParaRPr lang="en-US"/>
          </a:p>
        </p:txBody>
      </p:sp>
    </p:spTree>
    <p:extLst>
      <p:ext uri="{BB962C8B-B14F-4D97-AF65-F5344CB8AC3E}">
        <p14:creationId xmlns="" xmlns:p14="http://schemas.microsoft.com/office/powerpoint/2010/main" val="28438601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t>Output:</a:t>
            </a:r>
          </a:p>
          <a:p>
            <a:r>
              <a:rPr lang="en-US" b="0" dirty="0" smtClean="0"/>
              <a:t>4: Nokia</a:t>
            </a:r>
          </a:p>
          <a:p>
            <a:r>
              <a:rPr lang="en-US" b="0" dirty="0" smtClean="0"/>
              <a:t>3: Samsung</a:t>
            </a:r>
          </a:p>
          <a:p>
            <a:r>
              <a:rPr lang="en-US" b="0" dirty="0" smtClean="0"/>
              <a:t>2: Google</a:t>
            </a:r>
          </a:p>
          <a:p>
            <a:r>
              <a:rPr lang="en-US" b="0" dirty="0" smtClean="0"/>
              <a:t>1: Microsoft</a:t>
            </a:r>
          </a:p>
          <a:p>
            <a:r>
              <a:rPr lang="en-US" b="1" dirty="0" smtClean="0"/>
              <a:t>Description:</a:t>
            </a:r>
          </a:p>
          <a:p>
            <a:r>
              <a:rPr lang="en-US" b="0" dirty="0" smtClean="0"/>
              <a:t>	This</a:t>
            </a:r>
            <a:r>
              <a:rPr lang="en-US" b="0" baseline="0" dirty="0" smtClean="0"/>
              <a:t> program displays the output in reverse order.</a:t>
            </a:r>
            <a:endParaRPr lang="en-IN" b="0" dirty="0" smtClean="0"/>
          </a:p>
        </p:txBody>
      </p:sp>
      <p:sp>
        <p:nvSpPr>
          <p:cNvPr id="4" name="Slide Number Placeholder 3"/>
          <p:cNvSpPr>
            <a:spLocks noGrp="1"/>
          </p:cNvSpPr>
          <p:nvPr>
            <p:ph type="sldNum" sz="quarter" idx="10"/>
          </p:nvPr>
        </p:nvSpPr>
        <p:spPr/>
        <p:txBody>
          <a:bodyPr/>
          <a:lstStyle/>
          <a:p>
            <a:fld id="{0AAB6876-1BF1-4B88-890A-0B4E46201506}" type="slidenum">
              <a:rPr lang="en-US" smtClean="0"/>
              <a:pPr/>
              <a:t>31</a:t>
            </a:fld>
            <a:endParaRPr lang="en-US"/>
          </a:p>
        </p:txBody>
      </p:sp>
    </p:spTree>
    <p:extLst>
      <p:ext uri="{BB962C8B-B14F-4D97-AF65-F5344CB8AC3E}">
        <p14:creationId xmlns="" xmlns:p14="http://schemas.microsoft.com/office/powerpoint/2010/main" val="28438601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Thank you slide</a:t>
            </a:r>
          </a:p>
        </p:txBody>
      </p:sp>
      <p:sp>
        <p:nvSpPr>
          <p:cNvPr id="4" name="Slide Number Placeholder 3"/>
          <p:cNvSpPr>
            <a:spLocks noGrp="1"/>
          </p:cNvSpPr>
          <p:nvPr>
            <p:ph type="sldNum" sz="quarter" idx="5"/>
          </p:nvPr>
        </p:nvSpPr>
        <p:spPr/>
        <p:txBody>
          <a:bodyPr/>
          <a:lstStyle/>
          <a:p>
            <a:fld id="{0AAB6876-1BF1-4B88-890A-0B4E46201506}" type="slidenum">
              <a:rPr lang="en-US" smtClean="0"/>
              <a:pPr/>
              <a:t>32</a:t>
            </a:fld>
            <a:endParaRPr lang="en-US"/>
          </a:p>
        </p:txBody>
      </p:sp>
    </p:spTree>
    <p:extLst>
      <p:ext uri="{BB962C8B-B14F-4D97-AF65-F5344CB8AC3E}">
        <p14:creationId xmlns="" xmlns:p14="http://schemas.microsoft.com/office/powerpoint/2010/main" val="4190133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Description: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The maps are used when someone wants to retrieve and update elements by keys. </a:t>
            </a:r>
            <a:r>
              <a:rPr lang="en-US" b="0" baseline="0" dirty="0" smtClean="0"/>
              <a:t>Examples: Consider a dictionary. The words in alphabetical order is unique but the synonyms or the meaning of some words get duplicated. For example, </a:t>
            </a:r>
            <a:r>
              <a:rPr lang="en-US" b="1" baseline="0" dirty="0" smtClean="0"/>
              <a:t>a</a:t>
            </a:r>
            <a:r>
              <a:rPr lang="en-US" b="0" baseline="0" dirty="0" smtClean="0"/>
              <a:t> and </a:t>
            </a:r>
            <a:r>
              <a:rPr lang="en-US" b="1" baseline="0" dirty="0" smtClean="0"/>
              <a:t>an </a:t>
            </a:r>
            <a:r>
              <a:rPr lang="en-US" b="0" baseline="0" dirty="0" smtClean="0"/>
              <a:t>keys in dictionary. Both words give the same value as </a:t>
            </a:r>
            <a:r>
              <a:rPr lang="en-US" b="1" baseline="0" dirty="0" smtClean="0"/>
              <a:t>one</a:t>
            </a:r>
            <a:r>
              <a:rPr lang="en-US" b="0" baseline="0" dirty="0" smtClean="0"/>
              <a:t>. Thus the keys are different and values get imitated. Other examples are telephone directory, book index page and so on.</a:t>
            </a:r>
            <a:endParaRPr lang="en-US" b="1" dirty="0" smtClean="0"/>
          </a:p>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4</a:t>
            </a:fld>
            <a:endParaRPr lang="en-US"/>
          </a:p>
        </p:txBody>
      </p:sp>
    </p:spTree>
    <p:extLst>
      <p:ext uri="{BB962C8B-B14F-4D97-AF65-F5344CB8AC3E}">
        <p14:creationId xmlns="" xmlns:p14="http://schemas.microsoft.com/office/powerpoint/2010/main" val="312244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Description:</a:t>
            </a:r>
          </a:p>
          <a:p>
            <a:r>
              <a:rPr lang="en-US" sz="1200" b="0" i="0" kern="1200" dirty="0" smtClean="0">
                <a:solidFill>
                  <a:schemeClr val="tx1"/>
                </a:solidFill>
                <a:effectLst/>
                <a:latin typeface="+mn-lt"/>
                <a:ea typeface="+mn-ea"/>
                <a:cs typeface="+mn-cs"/>
              </a:rPr>
              <a:t>A collection represents a group of objects, known as its elements. A map cannot contain duplicate keys. Each key can map to at most one value. In collections,</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we can retrive elements by their index and in map we retrive elements by key. Both Collection and Map  are used to collect the object but main difference is,</a:t>
            </a:r>
            <a:r>
              <a:rPr lang="en-US" sz="1200" b="0" i="0" kern="1200" baseline="0" dirty="0" smtClean="0">
                <a:solidFill>
                  <a:schemeClr val="tx1"/>
                </a:solidFill>
                <a:effectLst/>
                <a:latin typeface="+mn-lt"/>
                <a:ea typeface="+mn-ea"/>
                <a:cs typeface="+mn-cs"/>
              </a:rPr>
              <a:t> collection</a:t>
            </a:r>
            <a:r>
              <a:rPr lang="en-US" sz="1200" b="0" i="0" kern="1200" dirty="0" smtClean="0">
                <a:solidFill>
                  <a:schemeClr val="tx1"/>
                </a:solidFill>
                <a:effectLst/>
                <a:latin typeface="+mn-lt"/>
                <a:ea typeface="+mn-ea"/>
                <a:cs typeface="+mn-cs"/>
              </a:rPr>
              <a:t> classes are used to store object in array format</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and Map classes are used to store in (KEY,VALUE) pair format. Each key value pair is called entry. Hence, map is considered as a collection of entry objects.</a:t>
            </a:r>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5</a:t>
            </a:fld>
            <a:endParaRPr lang="en-US"/>
          </a:p>
        </p:txBody>
      </p:sp>
    </p:spTree>
    <p:extLst>
      <p:ext uri="{BB962C8B-B14F-4D97-AF65-F5344CB8AC3E}">
        <p14:creationId xmlns="" xmlns:p14="http://schemas.microsoft.com/office/powerpoint/2010/main" val="312244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Description: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Map is an interface.</a:t>
            </a:r>
            <a:r>
              <a:rPr lang="en-US" baseline="0" dirty="0" smtClean="0"/>
              <a:t> HashMap and HashTable are implementation classes. Map interface extends to Sorted map interface. Tree map implements sorted map. Map does not allow duplicate keys. In map, insertion order is not preserved. HashMap is a class which implements map interface, but it doesn’t maintain any order. It contains only unique elements. Linked HashMap inherits HashMap. It maintains insertion order. TreeMap maintains ascending order. </a:t>
            </a:r>
            <a:endParaRPr 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6</a:t>
            </a:fld>
            <a:endParaRPr lang="en-US"/>
          </a:p>
        </p:txBody>
      </p:sp>
    </p:spTree>
    <p:extLst>
      <p:ext uri="{BB962C8B-B14F-4D97-AF65-F5344CB8AC3E}">
        <p14:creationId xmlns="" xmlns:p14="http://schemas.microsoft.com/office/powerpoint/2010/main" val="31365903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t>Output:</a:t>
            </a:r>
            <a:endParaRPr lang="en-IN" b="0" dirty="0" smtClean="0"/>
          </a:p>
          <a:p>
            <a:r>
              <a:rPr lang="en-IN" b="0" dirty="0" smtClean="0"/>
              <a:t>Compilation error</a:t>
            </a:r>
            <a:endParaRPr lang="en-IN" b="0"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7</a:t>
            </a:fld>
            <a:endParaRPr lang="en-US"/>
          </a:p>
        </p:txBody>
      </p:sp>
    </p:spTree>
    <p:extLst>
      <p:ext uri="{BB962C8B-B14F-4D97-AF65-F5344CB8AC3E}">
        <p14:creationId xmlns="" xmlns:p14="http://schemas.microsoft.com/office/powerpoint/2010/main" val="19721073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Output:</a:t>
            </a:r>
          </a:p>
          <a:p>
            <a:r>
              <a:rPr lang="en-US" dirty="0" smtClean="0"/>
              <a:t>{}</a:t>
            </a:r>
          </a:p>
          <a:p>
            <a:endParaRPr lang="en-IN"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8</a:t>
            </a:fld>
            <a:endParaRPr lang="en-US"/>
          </a:p>
        </p:txBody>
      </p:sp>
    </p:spTree>
    <p:extLst>
      <p:ext uri="{BB962C8B-B14F-4D97-AF65-F5344CB8AC3E}">
        <p14:creationId xmlns="" xmlns:p14="http://schemas.microsoft.com/office/powerpoint/2010/main" val="19721073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Methods:</a:t>
            </a:r>
          </a:p>
          <a:p>
            <a:r>
              <a:rPr lang="en-US" b="0" dirty="0" smtClean="0"/>
              <a:t>put(): It is used to insert a key and</a:t>
            </a:r>
            <a:r>
              <a:rPr lang="en-US" b="0" baseline="0" dirty="0" smtClean="0"/>
              <a:t> value.</a:t>
            </a:r>
          </a:p>
          <a:p>
            <a:r>
              <a:rPr lang="en-US" b="0" baseline="0" dirty="0" smtClean="0"/>
              <a:t>putAll(): It is used to insert a map.</a:t>
            </a:r>
          </a:p>
          <a:p>
            <a:r>
              <a:rPr lang="en-US" b="0" baseline="0" dirty="0" smtClean="0"/>
              <a:t>get(): It is used to return the value of specified key.</a:t>
            </a:r>
          </a:p>
          <a:p>
            <a:r>
              <a:rPr lang="en-US" b="0" baseline="0" dirty="0" smtClean="0"/>
              <a:t>remove(): It is used to delete an entry from the map.</a:t>
            </a:r>
          </a:p>
          <a:p>
            <a:r>
              <a:rPr lang="en-US" b="0" baseline="0" dirty="0" smtClean="0"/>
              <a:t>containskey(): This method is used to search a specified key from the map</a:t>
            </a:r>
          </a:p>
          <a:p>
            <a:r>
              <a:rPr lang="en-US" b="0" baseline="0" dirty="0" smtClean="0"/>
              <a:t>keySet(): Returns the set view containing all the keys.</a:t>
            </a:r>
          </a:p>
          <a:p>
            <a:r>
              <a:rPr lang="en-US" b="0" baseline="0" dirty="0" smtClean="0"/>
              <a:t>entrySet(): Returns the set view contains all the keys and values.</a:t>
            </a:r>
          </a:p>
          <a:p>
            <a:r>
              <a:rPr lang="en-US" sz="1200" b="0" i="0" kern="1200" dirty="0" err="1" smtClean="0">
                <a:solidFill>
                  <a:schemeClr val="tx1"/>
                </a:solidFill>
                <a:effectLst/>
                <a:latin typeface="+mn-lt"/>
                <a:ea typeface="+mn-ea"/>
                <a:cs typeface="+mn-cs"/>
              </a:rPr>
              <a:t>ceilingKey</a:t>
            </a:r>
            <a:r>
              <a:rPr lang="en-US" sz="1200" b="0" i="0" kern="1200" dirty="0" smtClean="0">
                <a:solidFill>
                  <a:schemeClr val="tx1"/>
                </a:solidFill>
                <a:effectLst/>
                <a:latin typeface="+mn-lt"/>
                <a:ea typeface="+mn-ea"/>
                <a:cs typeface="+mn-cs"/>
              </a:rPr>
              <a:t>(): Returns the least key greater than or equal to the given key</a:t>
            </a:r>
          </a:p>
          <a:p>
            <a:r>
              <a:rPr lang="en-US" sz="1200" b="0" i="0" kern="1200" dirty="0" err="1" smtClean="0">
                <a:solidFill>
                  <a:schemeClr val="tx1"/>
                </a:solidFill>
                <a:effectLst/>
                <a:latin typeface="+mn-lt"/>
                <a:ea typeface="+mn-ea"/>
                <a:cs typeface="+mn-cs"/>
              </a:rPr>
              <a:t>floorKey</a:t>
            </a:r>
            <a:r>
              <a:rPr lang="en-US" sz="1200" b="0" i="0" kern="1200" dirty="0" smtClean="0">
                <a:solidFill>
                  <a:schemeClr val="tx1"/>
                </a:solidFill>
                <a:effectLst/>
                <a:latin typeface="+mn-lt"/>
                <a:ea typeface="+mn-ea"/>
                <a:cs typeface="+mn-cs"/>
              </a:rPr>
              <a:t>(): Returns the greatest key less than or equal to given key from the parameter.</a:t>
            </a:r>
            <a:endParaRPr lang="en-US" b="0" dirty="0" smtClean="0"/>
          </a:p>
          <a:p>
            <a:endParaRPr lang="en-US" b="1" dirty="0" smtClean="0"/>
          </a:p>
          <a:p>
            <a:r>
              <a:rPr lang="en-US" b="1" dirty="0" smtClean="0"/>
              <a:t>Output</a:t>
            </a:r>
            <a:r>
              <a:rPr lang="en-US" b="1" dirty="0" smtClean="0"/>
              <a:t>:</a:t>
            </a:r>
          </a:p>
          <a:p>
            <a:r>
              <a:rPr lang="en-IN" dirty="0" smtClean="0"/>
              <a:t>{96=</a:t>
            </a:r>
            <a:r>
              <a:rPr lang="en-IN" dirty="0" err="1" smtClean="0"/>
              <a:t>Merin</a:t>
            </a:r>
            <a:r>
              <a:rPr lang="en-IN" dirty="0" smtClean="0"/>
              <a:t>, 80=</a:t>
            </a:r>
            <a:r>
              <a:rPr lang="en-IN" dirty="0" err="1" smtClean="0"/>
              <a:t>Dinesh</a:t>
            </a:r>
            <a:r>
              <a:rPr lang="en-IN" dirty="0" smtClean="0"/>
              <a:t>, 100=</a:t>
            </a:r>
            <a:r>
              <a:rPr lang="en-IN" dirty="0" err="1" smtClean="0"/>
              <a:t>Swathi</a:t>
            </a:r>
            <a:r>
              <a:rPr lang="en-IN" dirty="0" smtClean="0"/>
              <a:t>}</a:t>
            </a:r>
            <a:endParaRPr lang="en-IN" dirty="0" smtClean="0"/>
          </a:p>
          <a:p>
            <a:r>
              <a:rPr lang="en-IN" dirty="0" smtClean="0"/>
              <a:t>The output displays with the key and value.</a:t>
            </a:r>
            <a:endParaRPr lang="en-IN"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9</a:t>
            </a:fld>
            <a:endParaRPr lang="en-US"/>
          </a:p>
        </p:txBody>
      </p:sp>
    </p:spTree>
    <p:extLst>
      <p:ext uri="{BB962C8B-B14F-4D97-AF65-F5344CB8AC3E}">
        <p14:creationId xmlns="" xmlns:p14="http://schemas.microsoft.com/office/powerpoint/2010/main" val="19721073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11/27/2019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8.jpe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2F4ED726-F685-44A1-B8DD-C121D1926DBA}"/>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4312966" y="2952750"/>
            <a:ext cx="3566067" cy="952500"/>
          </a:xfrm>
          <a:prstGeom prst="rect">
            <a:avLst/>
          </a:prstGeom>
        </p:spPr>
      </p:pic>
    </p:spTree>
    <p:extLst>
      <p:ext uri="{BB962C8B-B14F-4D97-AF65-F5344CB8AC3E}">
        <p14:creationId xmlns="" xmlns:p14="http://schemas.microsoft.com/office/powerpoint/2010/main" val="1596884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pPr fontAlgn="base"/>
            <a:r>
              <a:rPr lang="en-IN" sz="2000" b="1" dirty="0">
                <a:solidFill>
                  <a:srgbClr val="F05136"/>
                </a:solidFill>
                <a:latin typeface="Courier New" pitchFamily="49" charset="0"/>
                <a:cs typeface="Courier New" pitchFamily="49" charset="0"/>
              </a:rPr>
              <a:t>//Example Program</a:t>
            </a:r>
          </a:p>
          <a:p>
            <a:pPr fontAlgn="base"/>
            <a:r>
              <a:rPr lang="en-IN" sz="2000" b="1" dirty="0">
                <a:solidFill>
                  <a:schemeClr val="bg1"/>
                </a:solidFill>
                <a:latin typeface="Courier New" pitchFamily="49" charset="0"/>
                <a:cs typeface="Courier New" pitchFamily="49" charset="0"/>
              </a:rPr>
              <a:t>import </a:t>
            </a:r>
            <a:r>
              <a:rPr lang="en-IN" sz="2000" b="1" dirty="0" err="1">
                <a:solidFill>
                  <a:schemeClr val="bg1"/>
                </a:solidFill>
                <a:latin typeface="Courier New" pitchFamily="49" charset="0"/>
                <a:cs typeface="Courier New" pitchFamily="49" charset="0"/>
              </a:rPr>
              <a:t>java.util.Map</a:t>
            </a:r>
            <a:r>
              <a:rPr lang="en-IN" sz="2000" b="1" dirty="0" smtClean="0">
                <a:solidFill>
                  <a:schemeClr val="bg1"/>
                </a:solidFill>
                <a:latin typeface="Courier New" pitchFamily="49" charset="0"/>
                <a:cs typeface="Courier New" pitchFamily="49" charset="0"/>
              </a:rPr>
              <a:t>;</a:t>
            </a:r>
          </a:p>
          <a:p>
            <a:pPr fontAlgn="base"/>
            <a:r>
              <a:rPr lang="en-IN" sz="2000" b="1" dirty="0" smtClean="0">
                <a:solidFill>
                  <a:schemeClr val="bg1"/>
                </a:solidFill>
                <a:latin typeface="Courier New" pitchFamily="49" charset="0"/>
                <a:cs typeface="Courier New" pitchFamily="49" charset="0"/>
              </a:rPr>
              <a:t>import </a:t>
            </a:r>
            <a:r>
              <a:rPr lang="en-IN" sz="2000" b="1" dirty="0" err="1" smtClean="0">
                <a:solidFill>
                  <a:schemeClr val="bg1"/>
                </a:solidFill>
                <a:latin typeface="Courier New" pitchFamily="49" charset="0"/>
                <a:cs typeface="Courier New" pitchFamily="49" charset="0"/>
              </a:rPr>
              <a:t>java.util.Map</a:t>
            </a:r>
            <a:r>
              <a:rPr lang="en-IN" sz="2000" b="1" dirty="0" smtClean="0">
                <a:solidFill>
                  <a:schemeClr val="bg1"/>
                </a:solidFill>
                <a:latin typeface="Courier New" pitchFamily="49" charset="0"/>
                <a:cs typeface="Courier New" pitchFamily="49" charset="0"/>
              </a:rPr>
              <a:t>;</a:t>
            </a:r>
          </a:p>
          <a:p>
            <a:pPr fontAlgn="base"/>
            <a:r>
              <a:rPr lang="en-IN" sz="2000" b="1" dirty="0" smtClean="0">
                <a:solidFill>
                  <a:schemeClr val="bg1"/>
                </a:solidFill>
                <a:latin typeface="Courier New" pitchFamily="49" charset="0"/>
                <a:cs typeface="Courier New" pitchFamily="49" charset="0"/>
              </a:rPr>
              <a:t>import </a:t>
            </a:r>
            <a:r>
              <a:rPr lang="en-IN" sz="2000" b="1" dirty="0" err="1" smtClean="0">
                <a:solidFill>
                  <a:schemeClr val="bg1"/>
                </a:solidFill>
                <a:latin typeface="Courier New" pitchFamily="49" charset="0"/>
                <a:cs typeface="Courier New" pitchFamily="49" charset="0"/>
              </a:rPr>
              <a:t>java.util.HashMap</a:t>
            </a:r>
            <a:r>
              <a:rPr lang="en-IN" sz="2000" b="1" dirty="0" smtClean="0">
                <a:solidFill>
                  <a:schemeClr val="bg1"/>
                </a:solidFill>
                <a:latin typeface="Courier New" pitchFamily="49" charset="0"/>
                <a:cs typeface="Courier New" pitchFamily="49" charset="0"/>
              </a:rPr>
              <a:t>;</a:t>
            </a:r>
          </a:p>
          <a:p>
            <a:pPr fontAlgn="base"/>
            <a:r>
              <a:rPr lang="en-IN" sz="2000" b="1" dirty="0" smtClean="0">
                <a:solidFill>
                  <a:schemeClr val="bg1"/>
                </a:solidFill>
                <a:latin typeface="Courier New" pitchFamily="49" charset="0"/>
                <a:cs typeface="Courier New" pitchFamily="49" charset="0"/>
              </a:rPr>
              <a:t>public class Main</a:t>
            </a:r>
          </a:p>
          <a:p>
            <a:pPr fontAlgn="base"/>
            <a:r>
              <a:rPr lang="en-IN" sz="2000" b="1" dirty="0" smtClean="0">
                <a:solidFill>
                  <a:schemeClr val="bg1"/>
                </a:solidFill>
                <a:latin typeface="Courier New" pitchFamily="49" charset="0"/>
                <a:cs typeface="Courier New" pitchFamily="49" charset="0"/>
              </a:rPr>
              <a:t>{</a:t>
            </a:r>
          </a:p>
          <a:p>
            <a:pPr fontAlgn="base"/>
            <a:r>
              <a:rPr lang="en-IN" sz="2000" b="1" dirty="0" smtClean="0">
                <a:solidFill>
                  <a:schemeClr val="bg1"/>
                </a:solidFill>
                <a:latin typeface="Courier New" pitchFamily="49" charset="0"/>
                <a:cs typeface="Courier New" pitchFamily="49" charset="0"/>
              </a:rPr>
              <a:t>   	public static void main(String args[])</a:t>
            </a:r>
          </a:p>
          <a:p>
            <a:pPr fontAlgn="base"/>
            <a:r>
              <a:rPr lang="en-IN" sz="2000" b="1" dirty="0" smtClean="0">
                <a:solidFill>
                  <a:schemeClr val="bg1"/>
                </a:solidFill>
                <a:latin typeface="Courier New" pitchFamily="49" charset="0"/>
                <a:cs typeface="Courier New" pitchFamily="49" charset="0"/>
              </a:rPr>
              <a:t> 	{</a:t>
            </a:r>
          </a:p>
          <a:p>
            <a:pPr fontAlgn="base"/>
            <a:r>
              <a:rPr lang="en-IN" sz="2000" b="1" dirty="0" smtClean="0">
                <a:solidFill>
                  <a:schemeClr val="bg1"/>
                </a:solidFill>
                <a:latin typeface="Courier New" pitchFamily="49" charset="0"/>
                <a:cs typeface="Courier New" pitchFamily="49" charset="0"/>
              </a:rPr>
              <a:t>    		Map&lt;</a:t>
            </a:r>
            <a:r>
              <a:rPr lang="en-IN" sz="2000" b="1" dirty="0" err="1" smtClean="0">
                <a:solidFill>
                  <a:schemeClr val="bg1"/>
                </a:solidFill>
                <a:latin typeface="Courier New" pitchFamily="49" charset="0"/>
                <a:cs typeface="Courier New" pitchFamily="49" charset="0"/>
              </a:rPr>
              <a:t>String,String</a:t>
            </a:r>
            <a:r>
              <a:rPr lang="en-IN" sz="2000" b="1" dirty="0" smtClean="0">
                <a:solidFill>
                  <a:schemeClr val="bg1"/>
                </a:solidFill>
                <a:latin typeface="Courier New" pitchFamily="49" charset="0"/>
                <a:cs typeface="Courier New" pitchFamily="49" charset="0"/>
              </a:rPr>
              <a:t>&gt; ob=new </a:t>
            </a:r>
            <a:r>
              <a:rPr lang="en-IN" sz="2000" b="1" dirty="0" err="1" smtClean="0">
                <a:solidFill>
                  <a:schemeClr val="bg1"/>
                </a:solidFill>
                <a:latin typeface="Courier New" pitchFamily="49" charset="0"/>
                <a:cs typeface="Courier New" pitchFamily="49" charset="0"/>
              </a:rPr>
              <a:t>HashMap</a:t>
            </a:r>
            <a:r>
              <a:rPr lang="en-IN" sz="2000" b="1" dirty="0" smtClean="0">
                <a:solidFill>
                  <a:schemeClr val="bg1"/>
                </a:solidFill>
                <a:latin typeface="Courier New" pitchFamily="49" charset="0"/>
                <a:cs typeface="Courier New" pitchFamily="49" charset="0"/>
              </a:rPr>
              <a:t>&lt;</a:t>
            </a:r>
            <a:r>
              <a:rPr lang="en-IN" sz="2000" b="1" dirty="0" err="1" smtClean="0">
                <a:solidFill>
                  <a:schemeClr val="bg1"/>
                </a:solidFill>
                <a:latin typeface="Courier New" pitchFamily="49" charset="0"/>
                <a:cs typeface="Courier New" pitchFamily="49" charset="0"/>
              </a:rPr>
              <a:t>String,String</a:t>
            </a:r>
            <a:r>
              <a:rPr lang="en-IN" sz="2000" b="1" dirty="0" smtClean="0">
                <a:solidFill>
                  <a:schemeClr val="bg1"/>
                </a:solidFill>
                <a:latin typeface="Courier New" pitchFamily="49" charset="0"/>
                <a:cs typeface="Courier New" pitchFamily="49" charset="0"/>
              </a:rPr>
              <a:t>&gt;();</a:t>
            </a:r>
          </a:p>
          <a:p>
            <a:pPr fontAlgn="base"/>
            <a:r>
              <a:rPr lang="en-IN" sz="2000" b="1" dirty="0" smtClean="0">
                <a:solidFill>
                  <a:schemeClr val="bg1"/>
                </a:solidFill>
                <a:latin typeface="Courier New" pitchFamily="49" charset="0"/>
                <a:cs typeface="Courier New" pitchFamily="49" charset="0"/>
              </a:rPr>
              <a:t>    		</a:t>
            </a:r>
            <a:r>
              <a:rPr lang="en-IN" sz="2000" b="1" dirty="0" err="1" smtClean="0">
                <a:solidFill>
                  <a:schemeClr val="bg1"/>
                </a:solidFill>
                <a:latin typeface="Courier New" pitchFamily="49" charset="0"/>
                <a:cs typeface="Courier New" pitchFamily="49" charset="0"/>
              </a:rPr>
              <a:t>ob.put</a:t>
            </a:r>
            <a:r>
              <a:rPr lang="en-IN" sz="2000" b="1" dirty="0" smtClean="0">
                <a:solidFill>
                  <a:schemeClr val="bg1"/>
                </a:solidFill>
                <a:latin typeface="Courier New" pitchFamily="49" charset="0"/>
                <a:cs typeface="Courier New" pitchFamily="49" charset="0"/>
              </a:rPr>
              <a:t>("</a:t>
            </a:r>
            <a:r>
              <a:rPr lang="en-IN" sz="2000" b="1" dirty="0" err="1" smtClean="0">
                <a:solidFill>
                  <a:schemeClr val="bg1"/>
                </a:solidFill>
                <a:latin typeface="Courier New" pitchFamily="49" charset="0"/>
                <a:cs typeface="Courier New" pitchFamily="49" charset="0"/>
              </a:rPr>
              <a:t>first","way</a:t>
            </a:r>
            <a:r>
              <a:rPr lang="en-IN" sz="2000" b="1" dirty="0" smtClean="0">
                <a:solidFill>
                  <a:schemeClr val="bg1"/>
                </a:solidFill>
                <a:latin typeface="Courier New" pitchFamily="49" charset="0"/>
                <a:cs typeface="Courier New" pitchFamily="49" charset="0"/>
              </a:rPr>
              <a:t>");</a:t>
            </a:r>
          </a:p>
          <a:p>
            <a:pPr fontAlgn="base"/>
            <a:r>
              <a:rPr lang="en-IN" sz="2000" b="1" dirty="0" smtClean="0">
                <a:solidFill>
                  <a:schemeClr val="bg1"/>
                </a:solidFill>
                <a:latin typeface="Courier New" pitchFamily="49" charset="0"/>
                <a:cs typeface="Courier New" pitchFamily="49" charset="0"/>
              </a:rPr>
              <a:t>    		</a:t>
            </a:r>
            <a:r>
              <a:rPr lang="en-IN" sz="2000" b="1" dirty="0" err="1" smtClean="0">
                <a:solidFill>
                  <a:schemeClr val="bg1"/>
                </a:solidFill>
                <a:latin typeface="Courier New" pitchFamily="49" charset="0"/>
                <a:cs typeface="Courier New" pitchFamily="49" charset="0"/>
              </a:rPr>
              <a:t>ob.put</a:t>
            </a:r>
            <a:r>
              <a:rPr lang="en-IN" sz="2000" b="1" dirty="0" smtClean="0">
                <a:solidFill>
                  <a:schemeClr val="bg1"/>
                </a:solidFill>
                <a:latin typeface="Courier New" pitchFamily="49" charset="0"/>
                <a:cs typeface="Courier New" pitchFamily="49" charset="0"/>
              </a:rPr>
              <a:t>("</a:t>
            </a:r>
            <a:r>
              <a:rPr lang="en-IN" sz="2000" b="1" dirty="0" err="1" smtClean="0">
                <a:solidFill>
                  <a:schemeClr val="bg1"/>
                </a:solidFill>
                <a:latin typeface="Courier New" pitchFamily="49" charset="0"/>
                <a:cs typeface="Courier New" pitchFamily="49" charset="0"/>
              </a:rPr>
              <a:t>second","Gate</a:t>
            </a:r>
            <a:r>
              <a:rPr lang="en-IN" sz="2000" b="1" dirty="0" smtClean="0">
                <a:solidFill>
                  <a:schemeClr val="bg1"/>
                </a:solidFill>
                <a:latin typeface="Courier New" pitchFamily="49" charset="0"/>
                <a:cs typeface="Courier New" pitchFamily="49" charset="0"/>
              </a:rPr>
              <a:t>");</a:t>
            </a:r>
          </a:p>
          <a:p>
            <a:pPr fontAlgn="base"/>
            <a:r>
              <a:rPr lang="en-IN" sz="2000" b="1" dirty="0" smtClean="0">
                <a:solidFill>
                  <a:schemeClr val="bg1"/>
                </a:solidFill>
                <a:latin typeface="Courier New" pitchFamily="49" charset="0"/>
                <a:cs typeface="Courier New" pitchFamily="49" charset="0"/>
              </a:rPr>
              <a:t>    		</a:t>
            </a:r>
            <a:r>
              <a:rPr lang="en-IN" sz="2000" b="1" dirty="0" err="1" smtClean="0">
                <a:solidFill>
                  <a:schemeClr val="bg1"/>
                </a:solidFill>
                <a:latin typeface="Courier New" pitchFamily="49" charset="0"/>
                <a:cs typeface="Courier New" pitchFamily="49" charset="0"/>
              </a:rPr>
              <a:t>ob.put</a:t>
            </a:r>
            <a:r>
              <a:rPr lang="en-IN" sz="2000" b="1" dirty="0" smtClean="0">
                <a:solidFill>
                  <a:schemeClr val="bg1"/>
                </a:solidFill>
                <a:latin typeface="Courier New" pitchFamily="49" charset="0"/>
                <a:cs typeface="Courier New" pitchFamily="49" charset="0"/>
              </a:rPr>
              <a:t>("</a:t>
            </a:r>
            <a:r>
              <a:rPr lang="en-IN" sz="2000" b="1" dirty="0" err="1" smtClean="0">
                <a:solidFill>
                  <a:schemeClr val="bg1"/>
                </a:solidFill>
                <a:latin typeface="Courier New" pitchFamily="49" charset="0"/>
                <a:cs typeface="Courier New" pitchFamily="49" charset="0"/>
              </a:rPr>
              <a:t>third","Wall</a:t>
            </a:r>
            <a:r>
              <a:rPr lang="en-IN" sz="2000" b="1" dirty="0" smtClean="0">
                <a:solidFill>
                  <a:schemeClr val="bg1"/>
                </a:solidFill>
                <a:latin typeface="Courier New" pitchFamily="49" charset="0"/>
                <a:cs typeface="Courier New" pitchFamily="49" charset="0"/>
              </a:rPr>
              <a:t>");</a:t>
            </a:r>
          </a:p>
          <a:p>
            <a:pPr fontAlgn="base"/>
            <a:r>
              <a:rPr lang="en-IN" sz="2000" b="1" dirty="0" smtClean="0">
                <a:solidFill>
                  <a:schemeClr val="bg1"/>
                </a:solidFill>
                <a:latin typeface="Courier New" pitchFamily="49" charset="0"/>
                <a:cs typeface="Courier New" pitchFamily="49" charset="0"/>
              </a:rPr>
              <a:t>    		</a:t>
            </a:r>
            <a:r>
              <a:rPr lang="en-IN" sz="2000" b="1" dirty="0" err="1" smtClean="0">
                <a:solidFill>
                  <a:schemeClr val="bg1"/>
                </a:solidFill>
                <a:latin typeface="Courier New" pitchFamily="49" charset="0"/>
                <a:cs typeface="Courier New" pitchFamily="49" charset="0"/>
              </a:rPr>
              <a:t>ob.put</a:t>
            </a:r>
            <a:r>
              <a:rPr lang="en-IN" sz="2000" b="1" dirty="0" smtClean="0">
                <a:solidFill>
                  <a:schemeClr val="bg1"/>
                </a:solidFill>
                <a:latin typeface="Courier New" pitchFamily="49" charset="0"/>
                <a:cs typeface="Courier New" pitchFamily="49" charset="0"/>
              </a:rPr>
              <a:t>("</a:t>
            </a:r>
            <a:r>
              <a:rPr lang="en-IN" sz="2000" b="1" dirty="0" err="1" smtClean="0">
                <a:solidFill>
                  <a:schemeClr val="bg1"/>
                </a:solidFill>
                <a:latin typeface="Courier New" pitchFamily="49" charset="0"/>
                <a:cs typeface="Courier New" pitchFamily="49" charset="0"/>
              </a:rPr>
              <a:t>fourth","person</a:t>
            </a:r>
            <a:r>
              <a:rPr lang="en-IN" sz="2000" b="1" dirty="0" smtClean="0">
                <a:solidFill>
                  <a:schemeClr val="bg1"/>
                </a:solidFill>
                <a:latin typeface="Courier New" pitchFamily="49" charset="0"/>
                <a:cs typeface="Courier New" pitchFamily="49" charset="0"/>
              </a:rPr>
              <a:t>");</a:t>
            </a:r>
          </a:p>
          <a:p>
            <a:pPr fontAlgn="base"/>
            <a:r>
              <a:rPr lang="en-IN" sz="2000" b="1" dirty="0" smtClean="0">
                <a:solidFill>
                  <a:schemeClr val="bg1"/>
                </a:solidFill>
                <a:latin typeface="Courier New" pitchFamily="49" charset="0"/>
                <a:cs typeface="Courier New" pitchFamily="49" charset="0"/>
              </a:rPr>
              <a:t>  		</a:t>
            </a:r>
            <a:r>
              <a:rPr lang="en-IN" sz="2000" b="1" dirty="0" smtClean="0">
                <a:solidFill>
                  <a:schemeClr val="bg1"/>
                </a:solidFill>
                <a:latin typeface="Courier New" pitchFamily="49" charset="0"/>
                <a:cs typeface="Courier New" pitchFamily="49" charset="0"/>
              </a:rPr>
              <a:t>System.out.println(ob</a:t>
            </a:r>
            <a:r>
              <a:rPr lang="en-IN" sz="2000" b="1" dirty="0" smtClean="0">
                <a:solidFill>
                  <a:schemeClr val="bg1"/>
                </a:solidFill>
                <a:latin typeface="Courier New" pitchFamily="49" charset="0"/>
                <a:cs typeface="Courier New" pitchFamily="49" charset="0"/>
              </a:rPr>
              <a:t>);</a:t>
            </a:r>
          </a:p>
          <a:p>
            <a:pPr fontAlgn="base"/>
            <a:r>
              <a:rPr lang="en-IN" sz="2000" b="1" dirty="0" smtClean="0">
                <a:solidFill>
                  <a:schemeClr val="bg1"/>
                </a:solidFill>
                <a:latin typeface="Courier New" pitchFamily="49" charset="0"/>
                <a:cs typeface="Courier New" pitchFamily="49" charset="0"/>
              </a:rPr>
              <a:t> 	}</a:t>
            </a:r>
          </a:p>
          <a:p>
            <a:pPr fontAlgn="base"/>
            <a:r>
              <a:rPr lang="en-IN" sz="2000" b="1" dirty="0" smtClean="0">
                <a:solidFill>
                  <a:schemeClr val="bg1"/>
                </a:solidFill>
                <a:latin typeface="Courier New" pitchFamily="49" charset="0"/>
                <a:cs typeface="Courier New" pitchFamily="49" charset="0"/>
              </a:rPr>
              <a:t>}</a:t>
            </a:r>
          </a:p>
          <a:p>
            <a:pPr fontAlgn="base"/>
            <a:endParaRPr lang="en-IN" sz="2000" b="1" dirty="0">
              <a:solidFill>
                <a:schemeClr val="bg1"/>
              </a:solidFill>
              <a:latin typeface="Courier New" pitchFamily="49" charset="0"/>
              <a:cs typeface="Courier New"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 xmlns:p14="http://schemas.microsoft.com/office/powerpoint/2010/main" val="29083290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3" y="0"/>
            <a:ext cx="12180307" cy="68961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pPr fontAlgn="base"/>
            <a:r>
              <a:rPr lang="en-IN" sz="2000" b="1" dirty="0" smtClean="0">
                <a:solidFill>
                  <a:srgbClr val="F05136"/>
                </a:solidFill>
                <a:latin typeface="Courier New" pitchFamily="49" charset="0"/>
                <a:cs typeface="Courier New" pitchFamily="49" charset="0"/>
              </a:rPr>
              <a:t>//Predict the output</a:t>
            </a:r>
            <a:endParaRPr lang="en-IN" sz="2000" b="1" dirty="0">
              <a:solidFill>
                <a:srgbClr val="F05136"/>
              </a:solidFill>
              <a:latin typeface="Courier New" pitchFamily="49" charset="0"/>
              <a:cs typeface="Courier New" pitchFamily="49" charset="0"/>
            </a:endParaRPr>
          </a:p>
          <a:p>
            <a:pPr fontAlgn="base"/>
            <a:r>
              <a:rPr lang="en-IN" sz="2000" b="1" dirty="0">
                <a:solidFill>
                  <a:schemeClr val="bg1"/>
                </a:solidFill>
                <a:latin typeface="Courier New" pitchFamily="49" charset="0"/>
                <a:cs typeface="Courier New" pitchFamily="49" charset="0"/>
              </a:rPr>
              <a:t>import </a:t>
            </a:r>
            <a:r>
              <a:rPr lang="en-IN" sz="2000" b="1" dirty="0" err="1">
                <a:solidFill>
                  <a:schemeClr val="bg1"/>
                </a:solidFill>
                <a:latin typeface="Courier New" pitchFamily="49" charset="0"/>
                <a:cs typeface="Courier New" pitchFamily="49" charset="0"/>
              </a:rPr>
              <a:t>java.util.Map</a:t>
            </a:r>
            <a:r>
              <a:rPr lang="en-IN" sz="2000" b="1" dirty="0" smtClean="0">
                <a:solidFill>
                  <a:schemeClr val="bg1"/>
                </a:solidFill>
                <a:latin typeface="Courier New" pitchFamily="49" charset="0"/>
                <a:cs typeface="Courier New" pitchFamily="49" charset="0"/>
              </a:rPr>
              <a:t>;</a:t>
            </a:r>
            <a:endParaRPr lang="en-IN" sz="2000" b="1" dirty="0" smtClean="0">
              <a:solidFill>
                <a:schemeClr val="bg1"/>
              </a:solidFill>
              <a:latin typeface="Courier New" pitchFamily="49" charset="0"/>
              <a:cs typeface="Courier New" pitchFamily="49" charset="0"/>
            </a:endParaRPr>
          </a:p>
          <a:p>
            <a:pPr fontAlgn="base"/>
            <a:r>
              <a:rPr lang="en-IN" sz="2000" b="1" dirty="0" smtClean="0">
                <a:solidFill>
                  <a:schemeClr val="bg1"/>
                </a:solidFill>
                <a:latin typeface="Courier New" pitchFamily="49" charset="0"/>
                <a:cs typeface="Courier New" pitchFamily="49" charset="0"/>
              </a:rPr>
              <a:t>import </a:t>
            </a:r>
            <a:r>
              <a:rPr lang="en-IN" sz="2000" b="1" dirty="0" err="1" smtClean="0">
                <a:solidFill>
                  <a:schemeClr val="bg1"/>
                </a:solidFill>
                <a:latin typeface="Courier New" pitchFamily="49" charset="0"/>
                <a:cs typeface="Courier New" pitchFamily="49" charset="0"/>
              </a:rPr>
              <a:t>java.util.HashMap</a:t>
            </a:r>
            <a:r>
              <a:rPr lang="en-IN" sz="2000" b="1" dirty="0" smtClean="0">
                <a:solidFill>
                  <a:schemeClr val="bg1"/>
                </a:solidFill>
                <a:latin typeface="Courier New" pitchFamily="49" charset="0"/>
                <a:cs typeface="Courier New" pitchFamily="49" charset="0"/>
              </a:rPr>
              <a:t>;</a:t>
            </a:r>
          </a:p>
          <a:p>
            <a:pPr fontAlgn="base"/>
            <a:r>
              <a:rPr lang="en-IN" sz="2000" b="1" dirty="0" smtClean="0">
                <a:solidFill>
                  <a:schemeClr val="bg1"/>
                </a:solidFill>
                <a:latin typeface="Courier New" pitchFamily="49" charset="0"/>
                <a:cs typeface="Courier New" pitchFamily="49" charset="0"/>
              </a:rPr>
              <a:t>import </a:t>
            </a:r>
            <a:r>
              <a:rPr lang="en-IN" sz="2000" b="1" dirty="0" err="1" smtClean="0">
                <a:solidFill>
                  <a:schemeClr val="bg1"/>
                </a:solidFill>
                <a:latin typeface="Courier New" pitchFamily="49" charset="0"/>
                <a:cs typeface="Courier New" pitchFamily="49" charset="0"/>
              </a:rPr>
              <a:t>java.util.LinkedHashMap</a:t>
            </a:r>
            <a:r>
              <a:rPr lang="en-IN" sz="2000" b="1" dirty="0" smtClean="0">
                <a:solidFill>
                  <a:schemeClr val="bg1"/>
                </a:solidFill>
                <a:latin typeface="Courier New" pitchFamily="49" charset="0"/>
                <a:cs typeface="Courier New" pitchFamily="49" charset="0"/>
              </a:rPr>
              <a:t>;</a:t>
            </a:r>
          </a:p>
          <a:p>
            <a:pPr fontAlgn="base"/>
            <a:r>
              <a:rPr lang="en-IN" sz="2000" b="1" dirty="0" smtClean="0">
                <a:solidFill>
                  <a:schemeClr val="bg1"/>
                </a:solidFill>
                <a:latin typeface="Courier New" pitchFamily="49" charset="0"/>
                <a:cs typeface="Courier New" pitchFamily="49" charset="0"/>
              </a:rPr>
              <a:t>public class Main</a:t>
            </a:r>
          </a:p>
          <a:p>
            <a:pPr fontAlgn="base"/>
            <a:r>
              <a:rPr lang="en-IN" sz="2000" b="1" dirty="0" smtClean="0">
                <a:solidFill>
                  <a:schemeClr val="bg1"/>
                </a:solidFill>
                <a:latin typeface="Courier New" pitchFamily="49" charset="0"/>
                <a:cs typeface="Courier New" pitchFamily="49" charset="0"/>
              </a:rPr>
              <a:t>{</a:t>
            </a:r>
          </a:p>
          <a:p>
            <a:pPr fontAlgn="base"/>
            <a:r>
              <a:rPr lang="en-IN" sz="2000" b="1" dirty="0" smtClean="0">
                <a:solidFill>
                  <a:schemeClr val="bg1"/>
                </a:solidFill>
                <a:latin typeface="Courier New" pitchFamily="49" charset="0"/>
                <a:cs typeface="Courier New" pitchFamily="49" charset="0"/>
              </a:rPr>
              <a:t>   	public static void main(String args[])</a:t>
            </a:r>
          </a:p>
          <a:p>
            <a:pPr fontAlgn="base"/>
            <a:r>
              <a:rPr lang="en-IN" sz="2000" b="1" dirty="0" smtClean="0">
                <a:solidFill>
                  <a:schemeClr val="bg1"/>
                </a:solidFill>
                <a:latin typeface="Courier New" pitchFamily="49" charset="0"/>
                <a:cs typeface="Courier New" pitchFamily="49" charset="0"/>
              </a:rPr>
              <a:t> 	{</a:t>
            </a:r>
          </a:p>
          <a:p>
            <a:pPr fontAlgn="base"/>
            <a:r>
              <a:rPr lang="en-IN" sz="2000" b="1" dirty="0" smtClean="0">
                <a:solidFill>
                  <a:schemeClr val="bg1"/>
                </a:solidFill>
                <a:latin typeface="Courier New" pitchFamily="49" charset="0"/>
                <a:cs typeface="Courier New" pitchFamily="49" charset="0"/>
              </a:rPr>
              <a:t>    		Map&lt;</a:t>
            </a:r>
            <a:r>
              <a:rPr lang="en-IN" sz="2000" b="1" dirty="0" err="1" smtClean="0">
                <a:solidFill>
                  <a:schemeClr val="bg1"/>
                </a:solidFill>
                <a:latin typeface="Courier New" pitchFamily="49" charset="0"/>
                <a:cs typeface="Courier New" pitchFamily="49" charset="0"/>
              </a:rPr>
              <a:t>String,String</a:t>
            </a:r>
            <a:r>
              <a:rPr lang="en-IN" sz="2000" b="1" dirty="0" smtClean="0">
                <a:solidFill>
                  <a:schemeClr val="bg1"/>
                </a:solidFill>
                <a:latin typeface="Courier New" pitchFamily="49" charset="0"/>
                <a:cs typeface="Courier New" pitchFamily="49" charset="0"/>
              </a:rPr>
              <a:t>&gt; ob=new </a:t>
            </a:r>
            <a:r>
              <a:rPr lang="en-IN" sz="2000" b="1" dirty="0" err="1" smtClean="0">
                <a:solidFill>
                  <a:schemeClr val="bg1"/>
                </a:solidFill>
                <a:latin typeface="Courier New" pitchFamily="49" charset="0"/>
                <a:cs typeface="Courier New" pitchFamily="49" charset="0"/>
              </a:rPr>
              <a:t>LinkedHashMap</a:t>
            </a:r>
            <a:r>
              <a:rPr lang="en-IN" sz="2000" b="1" dirty="0" smtClean="0">
                <a:solidFill>
                  <a:schemeClr val="bg1"/>
                </a:solidFill>
                <a:latin typeface="Courier New" pitchFamily="49" charset="0"/>
                <a:cs typeface="Courier New" pitchFamily="49" charset="0"/>
              </a:rPr>
              <a:t>&lt;</a:t>
            </a:r>
            <a:r>
              <a:rPr lang="en-IN" sz="2000" b="1" dirty="0" err="1" smtClean="0">
                <a:solidFill>
                  <a:schemeClr val="bg1"/>
                </a:solidFill>
                <a:latin typeface="Courier New" pitchFamily="49" charset="0"/>
                <a:cs typeface="Courier New" pitchFamily="49" charset="0"/>
              </a:rPr>
              <a:t>String,String</a:t>
            </a:r>
            <a:r>
              <a:rPr lang="en-IN" sz="2000" b="1" dirty="0" smtClean="0">
                <a:solidFill>
                  <a:schemeClr val="bg1"/>
                </a:solidFill>
                <a:latin typeface="Courier New" pitchFamily="49" charset="0"/>
                <a:cs typeface="Courier New" pitchFamily="49" charset="0"/>
              </a:rPr>
              <a:t>&gt;();</a:t>
            </a:r>
          </a:p>
          <a:p>
            <a:pPr fontAlgn="base"/>
            <a:r>
              <a:rPr lang="en-IN" sz="2000" b="1" dirty="0" smtClean="0">
                <a:solidFill>
                  <a:schemeClr val="bg1"/>
                </a:solidFill>
                <a:latin typeface="Courier New" pitchFamily="49" charset="0"/>
                <a:cs typeface="Courier New" pitchFamily="49" charset="0"/>
              </a:rPr>
              <a:t>    		</a:t>
            </a:r>
            <a:r>
              <a:rPr lang="en-IN" sz="2000" b="1" dirty="0" err="1" smtClean="0">
                <a:solidFill>
                  <a:schemeClr val="bg1"/>
                </a:solidFill>
                <a:latin typeface="Courier New" pitchFamily="49" charset="0"/>
                <a:cs typeface="Courier New" pitchFamily="49" charset="0"/>
              </a:rPr>
              <a:t>ob.put</a:t>
            </a:r>
            <a:r>
              <a:rPr lang="en-IN" sz="2000" b="1" dirty="0" smtClean="0">
                <a:solidFill>
                  <a:schemeClr val="bg1"/>
                </a:solidFill>
                <a:latin typeface="Courier New" pitchFamily="49" charset="0"/>
                <a:cs typeface="Courier New" pitchFamily="49" charset="0"/>
              </a:rPr>
              <a:t>("</a:t>
            </a:r>
            <a:r>
              <a:rPr lang="en-IN" sz="2000" b="1" dirty="0" err="1" smtClean="0">
                <a:solidFill>
                  <a:schemeClr val="bg1"/>
                </a:solidFill>
                <a:latin typeface="Courier New" pitchFamily="49" charset="0"/>
                <a:cs typeface="Courier New" pitchFamily="49" charset="0"/>
              </a:rPr>
              <a:t>first","Norway</a:t>
            </a:r>
            <a:r>
              <a:rPr lang="en-IN" sz="2000" b="1" dirty="0" smtClean="0">
                <a:solidFill>
                  <a:schemeClr val="bg1"/>
                </a:solidFill>
                <a:latin typeface="Courier New" pitchFamily="49" charset="0"/>
                <a:cs typeface="Courier New" pitchFamily="49" charset="0"/>
              </a:rPr>
              <a:t>");</a:t>
            </a:r>
          </a:p>
          <a:p>
            <a:pPr fontAlgn="base"/>
            <a:r>
              <a:rPr lang="en-IN" sz="2000" b="1" dirty="0" smtClean="0">
                <a:solidFill>
                  <a:schemeClr val="bg1"/>
                </a:solidFill>
                <a:latin typeface="Courier New" pitchFamily="49" charset="0"/>
                <a:cs typeface="Courier New" pitchFamily="49" charset="0"/>
              </a:rPr>
              <a:t>    		</a:t>
            </a:r>
            <a:r>
              <a:rPr lang="en-IN" sz="2000" b="1" dirty="0" err="1" smtClean="0">
                <a:solidFill>
                  <a:schemeClr val="bg1"/>
                </a:solidFill>
                <a:latin typeface="Courier New" pitchFamily="49" charset="0"/>
                <a:cs typeface="Courier New" pitchFamily="49" charset="0"/>
              </a:rPr>
              <a:t>ob.put</a:t>
            </a:r>
            <a:r>
              <a:rPr lang="en-IN" sz="2000" b="1" dirty="0" smtClean="0">
                <a:solidFill>
                  <a:schemeClr val="bg1"/>
                </a:solidFill>
                <a:latin typeface="Courier New" pitchFamily="49" charset="0"/>
                <a:cs typeface="Courier New" pitchFamily="49" charset="0"/>
              </a:rPr>
              <a:t>("</a:t>
            </a:r>
            <a:r>
              <a:rPr lang="en-IN" sz="2000" b="1" dirty="0" err="1" smtClean="0">
                <a:solidFill>
                  <a:schemeClr val="bg1"/>
                </a:solidFill>
                <a:latin typeface="Courier New" pitchFamily="49" charset="0"/>
                <a:cs typeface="Courier New" pitchFamily="49" charset="0"/>
              </a:rPr>
              <a:t>second","Germany</a:t>
            </a:r>
            <a:r>
              <a:rPr lang="en-IN" sz="2000" b="1" dirty="0" smtClean="0">
                <a:solidFill>
                  <a:schemeClr val="bg1"/>
                </a:solidFill>
                <a:latin typeface="Courier New" pitchFamily="49" charset="0"/>
                <a:cs typeface="Courier New" pitchFamily="49" charset="0"/>
              </a:rPr>
              <a:t>");</a:t>
            </a:r>
          </a:p>
          <a:p>
            <a:pPr fontAlgn="base"/>
            <a:r>
              <a:rPr lang="en-IN" sz="2000" b="1" dirty="0" smtClean="0">
                <a:solidFill>
                  <a:schemeClr val="bg1"/>
                </a:solidFill>
                <a:latin typeface="Courier New" pitchFamily="49" charset="0"/>
                <a:cs typeface="Courier New" pitchFamily="49" charset="0"/>
              </a:rPr>
              <a:t>    		</a:t>
            </a:r>
            <a:r>
              <a:rPr lang="en-IN" sz="2000" b="1" dirty="0" err="1" smtClean="0">
                <a:solidFill>
                  <a:schemeClr val="bg1"/>
                </a:solidFill>
                <a:latin typeface="Courier New" pitchFamily="49" charset="0"/>
                <a:cs typeface="Courier New" pitchFamily="49" charset="0"/>
              </a:rPr>
              <a:t>ob.put</a:t>
            </a:r>
            <a:r>
              <a:rPr lang="en-IN" sz="2000" b="1" dirty="0" smtClean="0">
                <a:solidFill>
                  <a:schemeClr val="bg1"/>
                </a:solidFill>
                <a:latin typeface="Courier New" pitchFamily="49" charset="0"/>
                <a:cs typeface="Courier New" pitchFamily="49" charset="0"/>
              </a:rPr>
              <a:t>("</a:t>
            </a:r>
            <a:r>
              <a:rPr lang="en-IN" sz="2000" b="1" dirty="0" err="1" smtClean="0">
                <a:solidFill>
                  <a:schemeClr val="bg1"/>
                </a:solidFill>
                <a:latin typeface="Courier New" pitchFamily="49" charset="0"/>
                <a:cs typeface="Courier New" pitchFamily="49" charset="0"/>
              </a:rPr>
              <a:t>third","Canada</a:t>
            </a:r>
            <a:r>
              <a:rPr lang="en-IN" sz="2000" b="1" dirty="0" smtClean="0">
                <a:solidFill>
                  <a:schemeClr val="bg1"/>
                </a:solidFill>
                <a:latin typeface="Courier New" pitchFamily="49" charset="0"/>
                <a:cs typeface="Courier New" pitchFamily="49" charset="0"/>
              </a:rPr>
              <a:t>");</a:t>
            </a:r>
          </a:p>
          <a:p>
            <a:pPr fontAlgn="base"/>
            <a:r>
              <a:rPr lang="en-IN" sz="2000" b="1" dirty="0" smtClean="0">
                <a:solidFill>
                  <a:schemeClr val="bg1"/>
                </a:solidFill>
                <a:latin typeface="Courier New" pitchFamily="49" charset="0"/>
                <a:cs typeface="Courier New" pitchFamily="49" charset="0"/>
              </a:rPr>
              <a:t>    		</a:t>
            </a:r>
            <a:r>
              <a:rPr lang="en-IN" sz="2000" b="1" dirty="0" err="1" smtClean="0">
                <a:solidFill>
                  <a:schemeClr val="bg1"/>
                </a:solidFill>
                <a:latin typeface="Courier New" pitchFamily="49" charset="0"/>
                <a:cs typeface="Courier New" pitchFamily="49" charset="0"/>
              </a:rPr>
              <a:t>ob.put</a:t>
            </a:r>
            <a:r>
              <a:rPr lang="en-IN" sz="2000" b="1" dirty="0" smtClean="0">
                <a:solidFill>
                  <a:schemeClr val="bg1"/>
                </a:solidFill>
                <a:latin typeface="Courier New" pitchFamily="49" charset="0"/>
                <a:cs typeface="Courier New" pitchFamily="49" charset="0"/>
              </a:rPr>
              <a:t>("</a:t>
            </a:r>
            <a:r>
              <a:rPr lang="en-IN" sz="2000" b="1" dirty="0" err="1" smtClean="0">
                <a:solidFill>
                  <a:schemeClr val="bg1"/>
                </a:solidFill>
                <a:latin typeface="Courier New" pitchFamily="49" charset="0"/>
                <a:cs typeface="Courier New" pitchFamily="49" charset="0"/>
              </a:rPr>
              <a:t>fourth","United</a:t>
            </a:r>
            <a:r>
              <a:rPr lang="en-IN" sz="2000" b="1" dirty="0" smtClean="0">
                <a:solidFill>
                  <a:schemeClr val="bg1"/>
                </a:solidFill>
                <a:latin typeface="Courier New" pitchFamily="49" charset="0"/>
                <a:cs typeface="Courier New" pitchFamily="49" charset="0"/>
              </a:rPr>
              <a:t> states");</a:t>
            </a:r>
          </a:p>
          <a:p>
            <a:pPr fontAlgn="base"/>
            <a:r>
              <a:rPr lang="en-IN" sz="2000" b="1" dirty="0" smtClean="0">
                <a:solidFill>
                  <a:schemeClr val="bg1"/>
                </a:solidFill>
                <a:latin typeface="Courier New" pitchFamily="49" charset="0"/>
                <a:cs typeface="Courier New" pitchFamily="49" charset="0"/>
              </a:rPr>
              <a:t>    		</a:t>
            </a:r>
            <a:r>
              <a:rPr lang="en-IN" sz="2000" b="1" dirty="0" err="1" smtClean="0">
                <a:solidFill>
                  <a:schemeClr val="bg1"/>
                </a:solidFill>
                <a:latin typeface="Courier New" pitchFamily="49" charset="0"/>
                <a:cs typeface="Courier New" pitchFamily="49" charset="0"/>
              </a:rPr>
              <a:t>ob.put</a:t>
            </a:r>
            <a:r>
              <a:rPr lang="en-IN" sz="2000" b="1" dirty="0" smtClean="0">
                <a:solidFill>
                  <a:schemeClr val="bg1"/>
                </a:solidFill>
                <a:latin typeface="Courier New" pitchFamily="49" charset="0"/>
                <a:cs typeface="Courier New" pitchFamily="49" charset="0"/>
              </a:rPr>
              <a:t>("</a:t>
            </a:r>
            <a:r>
              <a:rPr lang="en-IN" sz="2000" b="1" dirty="0" err="1" smtClean="0">
                <a:solidFill>
                  <a:schemeClr val="bg1"/>
                </a:solidFill>
                <a:latin typeface="Courier New" pitchFamily="49" charset="0"/>
                <a:cs typeface="Courier New" pitchFamily="49" charset="0"/>
              </a:rPr>
              <a:t>fifth","Netherlands</a:t>
            </a:r>
            <a:r>
              <a:rPr lang="en-IN" sz="2000" b="1" dirty="0" smtClean="0">
                <a:solidFill>
                  <a:schemeClr val="bg1"/>
                </a:solidFill>
                <a:latin typeface="Courier New" pitchFamily="49" charset="0"/>
                <a:cs typeface="Courier New" pitchFamily="49" charset="0"/>
              </a:rPr>
              <a:t>");</a:t>
            </a:r>
          </a:p>
          <a:p>
            <a:pPr fontAlgn="base"/>
            <a:r>
              <a:rPr lang="en-IN" sz="2000" b="1" dirty="0" smtClean="0">
                <a:solidFill>
                  <a:schemeClr val="bg1"/>
                </a:solidFill>
                <a:latin typeface="Courier New" pitchFamily="49" charset="0"/>
                <a:cs typeface="Courier New" pitchFamily="49" charset="0"/>
              </a:rPr>
              <a:t>  		</a:t>
            </a:r>
            <a:r>
              <a:rPr lang="en-IN" sz="2000" b="1" dirty="0" smtClean="0">
                <a:solidFill>
                  <a:schemeClr val="bg1"/>
                </a:solidFill>
                <a:latin typeface="Courier New" pitchFamily="49" charset="0"/>
                <a:cs typeface="Courier New" pitchFamily="49" charset="0"/>
              </a:rPr>
              <a:t>System.out.println(ob</a:t>
            </a:r>
            <a:r>
              <a:rPr lang="en-IN" sz="2000" b="1" dirty="0" smtClean="0">
                <a:solidFill>
                  <a:schemeClr val="bg1"/>
                </a:solidFill>
                <a:latin typeface="Courier New" pitchFamily="49" charset="0"/>
                <a:cs typeface="Courier New" pitchFamily="49" charset="0"/>
              </a:rPr>
              <a:t>);</a:t>
            </a:r>
          </a:p>
          <a:p>
            <a:pPr fontAlgn="base"/>
            <a:r>
              <a:rPr lang="en-IN" sz="2000" b="1" dirty="0" smtClean="0">
                <a:solidFill>
                  <a:schemeClr val="bg1"/>
                </a:solidFill>
                <a:latin typeface="Courier New" pitchFamily="49" charset="0"/>
                <a:cs typeface="Courier New" pitchFamily="49" charset="0"/>
              </a:rPr>
              <a:t> 	}</a:t>
            </a:r>
          </a:p>
          <a:p>
            <a:pPr fontAlgn="base"/>
            <a:r>
              <a:rPr lang="en-IN" sz="2000" b="1" dirty="0" smtClean="0">
                <a:solidFill>
                  <a:schemeClr val="bg1"/>
                </a:solidFill>
                <a:latin typeface="Courier New" pitchFamily="49" charset="0"/>
                <a:cs typeface="Courier New" pitchFamily="49" charset="0"/>
              </a:rPr>
              <a:t>}</a:t>
            </a:r>
          </a:p>
          <a:p>
            <a:pPr fontAlgn="base"/>
            <a:endParaRPr lang="en-IN" sz="2000" b="1" dirty="0">
              <a:solidFill>
                <a:schemeClr val="bg1"/>
              </a:solidFill>
              <a:latin typeface="Courier New" pitchFamily="49" charset="0"/>
              <a:cs typeface="Courier New"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cxnSp>
        <p:nvCxnSpPr>
          <p:cNvPr id="6" name="Straight Connector 5"/>
          <p:cNvCxnSpPr/>
          <p:nvPr/>
        </p:nvCxnSpPr>
        <p:spPr>
          <a:xfrm flipV="1">
            <a:off x="2133600" y="2495750"/>
            <a:ext cx="0" cy="381000"/>
          </a:xfrm>
          <a:prstGeom prst="line">
            <a:avLst/>
          </a:prstGeom>
          <a:ln w="28575">
            <a:solidFill>
              <a:srgbClr val="F05136"/>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133600" y="2514600"/>
            <a:ext cx="8991600" cy="0"/>
          </a:xfrm>
          <a:prstGeom prst="line">
            <a:avLst/>
          </a:prstGeom>
          <a:ln w="28575">
            <a:solidFill>
              <a:srgbClr val="F05136"/>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1125200" y="2484519"/>
            <a:ext cx="0" cy="381001"/>
          </a:xfrm>
          <a:prstGeom prst="line">
            <a:avLst/>
          </a:prstGeom>
          <a:ln w="28575">
            <a:solidFill>
              <a:srgbClr val="F05136"/>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133600" y="2865521"/>
            <a:ext cx="8991600" cy="0"/>
          </a:xfrm>
          <a:prstGeom prst="line">
            <a:avLst/>
          </a:prstGeom>
          <a:ln w="28575">
            <a:solidFill>
              <a:srgbClr val="F0513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8827684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IN" sz="2000" b="1" dirty="0" smtClean="0">
                <a:solidFill>
                  <a:srgbClr val="F05136"/>
                </a:solidFill>
                <a:latin typeface="Courier New" pitchFamily="49" charset="0"/>
                <a:cs typeface="Courier New" pitchFamily="49" charset="0"/>
              </a:rPr>
              <a:t>//Predict the </a:t>
            </a:r>
            <a:r>
              <a:rPr lang="en-IN" sz="2000" b="1" dirty="0" smtClean="0">
                <a:solidFill>
                  <a:srgbClr val="F05136"/>
                </a:solidFill>
                <a:latin typeface="Courier New" pitchFamily="49" charset="0"/>
                <a:cs typeface="Courier New" pitchFamily="49" charset="0"/>
              </a:rPr>
              <a:t>output</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java.util.Map</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import </a:t>
            </a:r>
            <a:r>
              <a:rPr lang="en-US" sz="2000" b="1" dirty="0" err="1" smtClean="0">
                <a:solidFill>
                  <a:schemeClr val="bg1"/>
                </a:solidFill>
                <a:latin typeface="Courier New" panose="02070309020205020404" pitchFamily="49" charset="0"/>
                <a:cs typeface="Courier New" panose="02070309020205020404" pitchFamily="49" charset="0"/>
              </a:rPr>
              <a:t>java.util.HashMap</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public class </a:t>
            </a:r>
            <a:r>
              <a:rPr lang="en-US" sz="2000" b="1" dirty="0" err="1" smtClean="0">
                <a:solidFill>
                  <a:schemeClr val="bg1"/>
                </a:solidFill>
                <a:latin typeface="Courier New" panose="02070309020205020404" pitchFamily="49" charset="0"/>
                <a:cs typeface="Courier New" panose="02070309020205020404" pitchFamily="49" charset="0"/>
              </a:rPr>
              <a:t>Mapinterface</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	public static void main(String [] args)</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               </a:t>
            </a:r>
            <a:endParaRPr lang="en-US" sz="2000" b="1" dirty="0" smtClean="0">
              <a:solidFill>
                <a:schemeClr val="bg1"/>
              </a:solidFill>
              <a:latin typeface="Courier New" panose="02070309020205020404" pitchFamily="49" charset="0"/>
              <a:cs typeface="Courier New" panose="02070309020205020404" pitchFamily="49" charset="0"/>
            </a:endParaRPr>
          </a:p>
          <a:p>
            <a:r>
              <a:rPr lang="en-US" sz="2000" b="1" dirty="0" smtClean="0">
                <a:solidFill>
                  <a:schemeClr val="bg1"/>
                </a:solidFill>
                <a:latin typeface="Courier New" panose="02070309020205020404" pitchFamily="49" charset="0"/>
                <a:cs typeface="Courier New" panose="02070309020205020404" pitchFamily="49" charset="0"/>
              </a:rPr>
              <a:t>		Map&lt;</a:t>
            </a:r>
            <a:r>
              <a:rPr lang="en-US" sz="2000" b="1" dirty="0" err="1" smtClean="0">
                <a:solidFill>
                  <a:schemeClr val="bg1"/>
                </a:solidFill>
                <a:latin typeface="Courier New" panose="02070309020205020404" pitchFamily="49" charset="0"/>
                <a:cs typeface="Courier New" panose="02070309020205020404" pitchFamily="49" charset="0"/>
              </a:rPr>
              <a:t>String,String</a:t>
            </a:r>
            <a:r>
              <a:rPr lang="en-US" sz="2000" b="1" dirty="0" smtClean="0">
                <a:solidFill>
                  <a:schemeClr val="bg1"/>
                </a:solidFill>
                <a:latin typeface="Courier New" panose="02070309020205020404" pitchFamily="49" charset="0"/>
                <a:cs typeface="Courier New" panose="02070309020205020404" pitchFamily="49" charset="0"/>
              </a:rPr>
              <a:t>&gt; map=new </a:t>
            </a:r>
            <a:r>
              <a:rPr lang="en-US" sz="2000" b="1" dirty="0" err="1" smtClean="0">
                <a:solidFill>
                  <a:schemeClr val="bg1"/>
                </a:solidFill>
                <a:latin typeface="Courier New" panose="02070309020205020404" pitchFamily="49" charset="0"/>
                <a:cs typeface="Courier New" panose="02070309020205020404" pitchFamily="49" charset="0"/>
              </a:rPr>
              <a:t>HashMap</a:t>
            </a:r>
            <a:r>
              <a:rPr lang="en-US" sz="2000" b="1" dirty="0" smtClean="0">
                <a:solidFill>
                  <a:schemeClr val="bg1"/>
                </a:solidFill>
                <a:latin typeface="Courier New" panose="02070309020205020404" pitchFamily="49" charset="0"/>
                <a:cs typeface="Courier New" panose="02070309020205020404" pitchFamily="49" charset="0"/>
              </a:rPr>
              <a:t>&lt;&gt;();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map.put</a:t>
            </a:r>
            <a:r>
              <a:rPr lang="en-US" sz="2000" b="1" dirty="0" smtClean="0">
                <a:solidFill>
                  <a:schemeClr val="bg1"/>
                </a:solidFill>
                <a:latin typeface="Courier New" panose="02070309020205020404" pitchFamily="49" charset="0"/>
                <a:cs typeface="Courier New" panose="02070309020205020404" pitchFamily="49" charset="0"/>
              </a:rPr>
              <a:t>("</a:t>
            </a:r>
            <a:r>
              <a:rPr lang="en-US" sz="2000" b="1" dirty="0" err="1" smtClean="0">
                <a:solidFill>
                  <a:schemeClr val="bg1"/>
                </a:solidFill>
                <a:latin typeface="Courier New" panose="02070309020205020404" pitchFamily="49" charset="0"/>
                <a:cs typeface="Courier New" panose="02070309020205020404" pitchFamily="49" charset="0"/>
              </a:rPr>
              <a:t>Name","Arun</a:t>
            </a:r>
            <a:r>
              <a:rPr lang="en-US" sz="2000" b="1" dirty="0" smtClean="0">
                <a:solidFill>
                  <a:schemeClr val="bg1"/>
                </a:solidFill>
                <a:latin typeface="Courier New" panose="02070309020205020404" pitchFamily="49" charset="0"/>
                <a:cs typeface="Courier New" panose="02070309020205020404" pitchFamily="49" charset="0"/>
              </a:rPr>
              <a:t> Kumar");</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map.put</a:t>
            </a:r>
            <a:r>
              <a:rPr lang="en-US" sz="2000" b="1" dirty="0" smtClean="0">
                <a:solidFill>
                  <a:schemeClr val="bg1"/>
                </a:solidFill>
                <a:latin typeface="Courier New" panose="02070309020205020404" pitchFamily="49" charset="0"/>
                <a:cs typeface="Courier New" panose="02070309020205020404" pitchFamily="49" charset="0"/>
              </a:rPr>
              <a:t>("</a:t>
            </a:r>
            <a:r>
              <a:rPr lang="en-US" sz="2000" b="1" dirty="0" err="1" smtClean="0">
                <a:solidFill>
                  <a:schemeClr val="bg1"/>
                </a:solidFill>
                <a:latin typeface="Courier New" panose="02070309020205020404" pitchFamily="49" charset="0"/>
                <a:cs typeface="Courier New" panose="02070309020205020404" pitchFamily="49" charset="0"/>
              </a:rPr>
              <a:t>Occupation","Engineer</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err="1" smtClean="0">
                <a:solidFill>
                  <a:schemeClr val="bg1"/>
                </a:solidFill>
                <a:latin typeface="Courier New" panose="02070309020205020404" pitchFamily="49" charset="0"/>
                <a:cs typeface="Courier New" panose="02070309020205020404" pitchFamily="49" charset="0"/>
              </a:rPr>
              <a:t>map.put</a:t>
            </a:r>
            <a:r>
              <a:rPr lang="en-US" sz="2000" b="1" dirty="0" smtClean="0">
                <a:solidFill>
                  <a:schemeClr val="bg1"/>
                </a:solidFill>
                <a:latin typeface="Courier New" panose="02070309020205020404" pitchFamily="49" charset="0"/>
                <a:cs typeface="Courier New" panose="02070309020205020404" pitchFamily="49" charset="0"/>
              </a:rPr>
              <a:t>("</a:t>
            </a:r>
            <a:r>
              <a:rPr lang="en-US" sz="2000" b="1" dirty="0" err="1" smtClean="0">
                <a:solidFill>
                  <a:schemeClr val="bg1"/>
                </a:solidFill>
                <a:latin typeface="Courier New" panose="02070309020205020404" pitchFamily="49" charset="0"/>
                <a:cs typeface="Courier New" panose="02070309020205020404" pitchFamily="49" charset="0"/>
              </a:rPr>
              <a:t>Country","India</a:t>
            </a:r>
            <a:r>
              <a:rPr lang="en-US" sz="2000" b="1" dirty="0" smtClean="0">
                <a:solidFill>
                  <a:schemeClr val="bg1"/>
                </a:solidFill>
                <a:latin typeface="Courier New" panose="02070309020205020404" pitchFamily="49" charset="0"/>
                <a:cs typeface="Courier New" panose="02070309020205020404" pitchFamily="49" charset="0"/>
              </a:rPr>
              <a:t>");</a:t>
            </a:r>
          </a:p>
          <a:p>
            <a:r>
              <a:rPr lang="en-US" sz="2000" b="1" dirty="0" smtClean="0">
                <a:solidFill>
                  <a:schemeClr val="bg1"/>
                </a:solidFill>
                <a:latin typeface="Courier New" panose="02070309020205020404" pitchFamily="49" charset="0"/>
                <a:cs typeface="Courier New" panose="02070309020205020404" pitchFamily="49" charset="0"/>
              </a:rPr>
              <a:t>        </a:t>
            </a:r>
            <a:r>
              <a:rPr lang="en-US" sz="2000" b="1" dirty="0" smtClean="0">
                <a:solidFill>
                  <a:schemeClr val="bg1"/>
                </a:solidFill>
                <a:latin typeface="Courier New" panose="02070309020205020404" pitchFamily="49" charset="0"/>
                <a:cs typeface="Courier New" panose="02070309020205020404" pitchFamily="49" charset="0"/>
              </a:rPr>
              <a:t>	System.out.println(</a:t>
            </a:r>
            <a:r>
              <a:rPr lang="en-US" sz="2000" b="1" dirty="0" err="1" smtClean="0">
                <a:solidFill>
                  <a:schemeClr val="bg1"/>
                </a:solidFill>
                <a:latin typeface="Courier New" panose="02070309020205020404" pitchFamily="49" charset="0"/>
                <a:cs typeface="Courier New" panose="02070309020205020404" pitchFamily="49" charset="0"/>
              </a:rPr>
              <a:t>map.get</a:t>
            </a:r>
            <a:r>
              <a:rPr lang="en-US" sz="2000" b="1" dirty="0" smtClean="0">
                <a:solidFill>
                  <a:schemeClr val="bg1"/>
                </a:solidFill>
                <a:latin typeface="Courier New" panose="02070309020205020404" pitchFamily="49" charset="0"/>
                <a:cs typeface="Courier New" panose="02070309020205020404" pitchFamily="49" charset="0"/>
              </a:rPr>
              <a:t>("Name"));</a:t>
            </a:r>
          </a:p>
          <a:p>
            <a:r>
              <a:rPr lang="en-US" sz="2000" b="1" dirty="0" smtClean="0">
                <a:solidFill>
                  <a:schemeClr val="bg1"/>
                </a:solidFill>
                <a:latin typeface="Courier New" panose="02070309020205020404" pitchFamily="49" charset="0"/>
                <a:cs typeface="Courier New" panose="02070309020205020404" pitchFamily="49" charset="0"/>
              </a:rPr>
              <a:t>	}</a:t>
            </a:r>
          </a:p>
          <a:p>
            <a:r>
              <a:rPr lang="en-US" sz="2000" b="1" dirty="0" smtClean="0">
                <a:solidFill>
                  <a:schemeClr val="bg1"/>
                </a:solidFill>
                <a:latin typeface="Courier New" panose="02070309020205020404" pitchFamily="49" charset="0"/>
                <a:cs typeface="Courier New" panose="02070309020205020404" pitchFamily="49" charset="0"/>
              </a:rPr>
              <a:t>}</a:t>
            </a:r>
          </a:p>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 xmlns:p14="http://schemas.microsoft.com/office/powerpoint/2010/main" val="29117864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pPr fontAlgn="base"/>
            <a:r>
              <a:rPr lang="en-IN" sz="2000" b="1" dirty="0" smtClean="0">
                <a:solidFill>
                  <a:srgbClr val="F05136"/>
                </a:solidFill>
                <a:latin typeface="Courier New" pitchFamily="49" charset="0"/>
                <a:cs typeface="Courier New" pitchFamily="49" charset="0"/>
              </a:rPr>
              <a:t>//Predict the output</a:t>
            </a:r>
            <a:endParaRPr lang="en-IN" sz="2000" b="1" dirty="0" smtClean="0">
              <a:solidFill>
                <a:srgbClr val="F05136"/>
              </a:solidFill>
              <a:latin typeface="Courier New" pitchFamily="49" charset="0"/>
              <a:cs typeface="Courier New" pitchFamily="49" charset="0"/>
            </a:endParaRPr>
          </a:p>
          <a:p>
            <a:pPr fontAlgn="base"/>
            <a:r>
              <a:rPr lang="en-IN" sz="2000" b="1" dirty="0" smtClean="0">
                <a:latin typeface="Courier New" pitchFamily="49" charset="0"/>
                <a:cs typeface="Courier New" pitchFamily="49" charset="0"/>
              </a:rPr>
              <a:t>import </a:t>
            </a:r>
            <a:r>
              <a:rPr lang="en-IN" sz="2000" b="1" dirty="0" err="1" smtClean="0">
                <a:latin typeface="Courier New" pitchFamily="49" charset="0"/>
                <a:cs typeface="Courier New" pitchFamily="49" charset="0"/>
              </a:rPr>
              <a:t>java.util.Map</a:t>
            </a:r>
            <a:r>
              <a:rPr lang="en-IN" sz="2000" b="1" dirty="0" smtClean="0">
                <a:latin typeface="Courier New" pitchFamily="49" charset="0"/>
                <a:cs typeface="Courier New" pitchFamily="49" charset="0"/>
              </a:rPr>
              <a:t>;</a:t>
            </a:r>
            <a:endParaRPr lang="en-IN" sz="2000" b="1" dirty="0" smtClean="0">
              <a:latin typeface="Courier New" pitchFamily="49" charset="0"/>
              <a:cs typeface="Courier New" pitchFamily="49" charset="0"/>
            </a:endParaRPr>
          </a:p>
          <a:p>
            <a:pPr fontAlgn="base"/>
            <a:r>
              <a:rPr lang="en-IN" sz="2000" b="1" dirty="0" smtClean="0">
                <a:latin typeface="Courier New" pitchFamily="49" charset="0"/>
                <a:cs typeface="Courier New" pitchFamily="49" charset="0"/>
              </a:rPr>
              <a:t>import </a:t>
            </a:r>
            <a:r>
              <a:rPr lang="en-IN" sz="2000" b="1" dirty="0" err="1" smtClean="0">
                <a:latin typeface="Courier New" pitchFamily="49" charset="0"/>
                <a:cs typeface="Courier New" pitchFamily="49" charset="0"/>
              </a:rPr>
              <a:t>java.util.HashMap</a:t>
            </a:r>
            <a:r>
              <a:rPr lang="en-IN" sz="2000" b="1" dirty="0" smtClean="0">
                <a:latin typeface="Courier New" pitchFamily="49" charset="0"/>
                <a:cs typeface="Courier New" pitchFamily="49" charset="0"/>
              </a:rPr>
              <a:t>;</a:t>
            </a:r>
          </a:p>
          <a:p>
            <a:pPr fontAlgn="base"/>
            <a:r>
              <a:rPr lang="en-IN" sz="2000" b="1" dirty="0" smtClean="0">
                <a:latin typeface="Courier New" pitchFamily="49" charset="0"/>
                <a:cs typeface="Courier New" pitchFamily="49" charset="0"/>
              </a:rPr>
              <a:t>public class Main</a:t>
            </a:r>
          </a:p>
          <a:p>
            <a:pPr fontAlgn="base"/>
            <a:r>
              <a:rPr lang="en-IN" sz="2000" b="1" dirty="0" smtClean="0">
                <a:latin typeface="Courier New" pitchFamily="49" charset="0"/>
                <a:cs typeface="Courier New" pitchFamily="49" charset="0"/>
              </a:rPr>
              <a:t>{  </a:t>
            </a:r>
          </a:p>
          <a:p>
            <a:pPr fontAlgn="base"/>
            <a:r>
              <a:rPr lang="en-IN" sz="2000" b="1" dirty="0" smtClean="0">
                <a:latin typeface="Courier New" pitchFamily="49" charset="0"/>
                <a:cs typeface="Courier New" pitchFamily="49" charset="0"/>
              </a:rPr>
              <a:t> 	public static void main(String args[])</a:t>
            </a:r>
          </a:p>
          <a:p>
            <a:pPr fontAlgn="base"/>
            <a:r>
              <a:rPr lang="en-IN" sz="2000" b="1" dirty="0" smtClean="0">
                <a:latin typeface="Courier New" pitchFamily="49" charset="0"/>
                <a:cs typeface="Courier New" pitchFamily="49" charset="0"/>
              </a:rPr>
              <a:t> 	{  </a:t>
            </a:r>
          </a:p>
          <a:p>
            <a:pPr fontAlgn="base"/>
            <a:r>
              <a:rPr lang="en-IN" sz="2000" b="1" dirty="0" smtClean="0">
                <a:latin typeface="Courier New" pitchFamily="49" charset="0"/>
                <a:cs typeface="Courier New" pitchFamily="49" charset="0"/>
              </a:rPr>
              <a:t>  		Map&lt;</a:t>
            </a:r>
            <a:r>
              <a:rPr lang="en-IN" sz="2000" b="1" dirty="0" err="1" smtClean="0">
                <a:latin typeface="Courier New" pitchFamily="49" charset="0"/>
                <a:cs typeface="Courier New" pitchFamily="49" charset="0"/>
              </a:rPr>
              <a:t>Integer,String</a:t>
            </a:r>
            <a:r>
              <a:rPr lang="en-IN" sz="2000" b="1" dirty="0" smtClean="0">
                <a:latin typeface="Courier New" pitchFamily="49" charset="0"/>
                <a:cs typeface="Courier New" pitchFamily="49" charset="0"/>
              </a:rPr>
              <a:t>&gt; map=new </a:t>
            </a:r>
            <a:r>
              <a:rPr lang="en-IN" sz="2000" b="1" dirty="0" err="1" smtClean="0">
                <a:latin typeface="Courier New" pitchFamily="49" charset="0"/>
                <a:cs typeface="Courier New" pitchFamily="49" charset="0"/>
              </a:rPr>
              <a:t>HashMap</a:t>
            </a:r>
            <a:r>
              <a:rPr lang="en-IN" sz="2000" b="1" dirty="0" smtClean="0">
                <a:latin typeface="Courier New" pitchFamily="49" charset="0"/>
                <a:cs typeface="Courier New" pitchFamily="49" charset="0"/>
              </a:rPr>
              <a:t>&lt;</a:t>
            </a:r>
            <a:r>
              <a:rPr lang="en-IN" sz="2000" b="1" dirty="0" err="1" smtClean="0">
                <a:latin typeface="Courier New" pitchFamily="49" charset="0"/>
                <a:cs typeface="Courier New" pitchFamily="49" charset="0"/>
              </a:rPr>
              <a:t>Integer,String</a:t>
            </a:r>
            <a:r>
              <a:rPr lang="en-IN" sz="2000" b="1" dirty="0" smtClean="0">
                <a:latin typeface="Courier New" pitchFamily="49" charset="0"/>
                <a:cs typeface="Courier New" pitchFamily="49" charset="0"/>
              </a:rPr>
              <a:t>&gt;();  </a:t>
            </a:r>
          </a:p>
          <a:p>
            <a:pPr fontAlgn="base"/>
            <a:r>
              <a:rPr lang="en-IN" sz="2000" b="1" dirty="0" smtClean="0">
                <a:latin typeface="Courier New" pitchFamily="49" charset="0"/>
                <a:cs typeface="Courier New" pitchFamily="49" charset="0"/>
              </a:rPr>
              <a:t>  		</a:t>
            </a:r>
            <a:r>
              <a:rPr lang="en-IN" sz="2000" b="1" dirty="0" err="1" smtClean="0">
                <a:latin typeface="Courier New" pitchFamily="49" charset="0"/>
                <a:cs typeface="Courier New" pitchFamily="49" charset="0"/>
              </a:rPr>
              <a:t>map.put</a:t>
            </a:r>
            <a:r>
              <a:rPr lang="en-IN" sz="2000" b="1" dirty="0" smtClean="0">
                <a:latin typeface="Courier New" pitchFamily="49" charset="0"/>
                <a:cs typeface="Courier New" pitchFamily="49" charset="0"/>
              </a:rPr>
              <a:t>(96,"Arun Kumar");  </a:t>
            </a:r>
          </a:p>
          <a:p>
            <a:pPr fontAlgn="base"/>
            <a:r>
              <a:rPr lang="en-IN" sz="2000" b="1" dirty="0" smtClean="0">
                <a:latin typeface="Courier New" pitchFamily="49" charset="0"/>
                <a:cs typeface="Courier New" pitchFamily="49" charset="0"/>
              </a:rPr>
              <a:t>  		</a:t>
            </a:r>
            <a:r>
              <a:rPr lang="en-IN" sz="2000" b="1" dirty="0" err="1" smtClean="0">
                <a:latin typeface="Courier New" pitchFamily="49" charset="0"/>
                <a:cs typeface="Courier New" pitchFamily="49" charset="0"/>
              </a:rPr>
              <a:t>map.put</a:t>
            </a:r>
            <a:r>
              <a:rPr lang="en-IN" sz="2000" b="1" dirty="0" smtClean="0">
                <a:latin typeface="Courier New" pitchFamily="49" charset="0"/>
                <a:cs typeface="Courier New" pitchFamily="49" charset="0"/>
              </a:rPr>
              <a:t>(80,"Dinesh");  </a:t>
            </a:r>
          </a:p>
          <a:p>
            <a:pPr fontAlgn="base"/>
            <a:r>
              <a:rPr lang="en-IN" sz="2000" b="1" dirty="0" smtClean="0">
                <a:latin typeface="Courier New" pitchFamily="49" charset="0"/>
                <a:cs typeface="Courier New" pitchFamily="49" charset="0"/>
              </a:rPr>
              <a:t>  		</a:t>
            </a:r>
            <a:r>
              <a:rPr lang="en-IN" sz="2000" b="1" dirty="0" err="1" smtClean="0">
                <a:latin typeface="Courier New" pitchFamily="49" charset="0"/>
                <a:cs typeface="Courier New" pitchFamily="49" charset="0"/>
              </a:rPr>
              <a:t>map.put</a:t>
            </a:r>
            <a:r>
              <a:rPr lang="en-IN" sz="2000" b="1" dirty="0" smtClean="0">
                <a:latin typeface="Courier New" pitchFamily="49" charset="0"/>
                <a:cs typeface="Courier New" pitchFamily="49" charset="0"/>
              </a:rPr>
              <a:t>(100,"Santhosh");  </a:t>
            </a:r>
          </a:p>
          <a:p>
            <a:pPr fontAlgn="base"/>
            <a:r>
              <a:rPr lang="en-IN" sz="2000" b="1" dirty="0" smtClean="0">
                <a:latin typeface="Courier New" pitchFamily="49" charset="0"/>
                <a:cs typeface="Courier New" pitchFamily="49" charset="0"/>
              </a:rPr>
              <a:t>  		for(</a:t>
            </a:r>
            <a:r>
              <a:rPr lang="en-IN" sz="2000" b="1" dirty="0" err="1" smtClean="0">
                <a:latin typeface="Courier New" pitchFamily="49" charset="0"/>
                <a:cs typeface="Courier New" pitchFamily="49" charset="0"/>
              </a:rPr>
              <a:t>Map.Entry</a:t>
            </a:r>
            <a:r>
              <a:rPr lang="en-IN" sz="2000" b="1" dirty="0" smtClean="0">
                <a:latin typeface="Courier New" pitchFamily="49" charset="0"/>
                <a:cs typeface="Courier New" pitchFamily="49" charset="0"/>
              </a:rPr>
              <a:t> m:map.entrySet())</a:t>
            </a:r>
          </a:p>
          <a:p>
            <a:pPr fontAlgn="base"/>
            <a:r>
              <a:rPr lang="en-IN" sz="2000" b="1" dirty="0" smtClean="0">
                <a:latin typeface="Courier New" pitchFamily="49" charset="0"/>
                <a:cs typeface="Courier New" pitchFamily="49" charset="0"/>
              </a:rPr>
              <a:t>  		{  </a:t>
            </a:r>
          </a:p>
          <a:p>
            <a:pPr fontAlgn="base"/>
            <a:r>
              <a:rPr lang="en-IN" sz="2000" b="1" dirty="0" smtClean="0">
                <a:latin typeface="Courier New" pitchFamily="49" charset="0"/>
                <a:cs typeface="Courier New" pitchFamily="49" charset="0"/>
              </a:rPr>
              <a:t>   			System.out.println(</a:t>
            </a:r>
            <a:r>
              <a:rPr lang="en-IN" sz="2000" b="1" dirty="0" err="1" smtClean="0">
                <a:latin typeface="Courier New" pitchFamily="49" charset="0"/>
                <a:cs typeface="Courier New" pitchFamily="49" charset="0"/>
              </a:rPr>
              <a:t>m.getKey</a:t>
            </a:r>
            <a:r>
              <a:rPr lang="en-IN" sz="2000" b="1" dirty="0" smtClean="0">
                <a:latin typeface="Courier New" pitchFamily="49" charset="0"/>
                <a:cs typeface="Courier New" pitchFamily="49" charset="0"/>
              </a:rPr>
              <a:t>()+" "+</a:t>
            </a:r>
            <a:r>
              <a:rPr lang="en-IN" sz="2000" b="1" dirty="0" err="1" smtClean="0">
                <a:latin typeface="Courier New" pitchFamily="49" charset="0"/>
                <a:cs typeface="Courier New" pitchFamily="49" charset="0"/>
              </a:rPr>
              <a:t>m.getValue</a:t>
            </a:r>
            <a:r>
              <a:rPr lang="en-IN" sz="2000" b="1" dirty="0" smtClean="0">
                <a:latin typeface="Courier New" pitchFamily="49" charset="0"/>
                <a:cs typeface="Courier New" pitchFamily="49" charset="0"/>
              </a:rPr>
              <a:t>());  </a:t>
            </a:r>
          </a:p>
          <a:p>
            <a:pPr fontAlgn="base"/>
            <a:r>
              <a:rPr lang="en-IN" sz="2000" b="1" dirty="0" smtClean="0">
                <a:latin typeface="Courier New" pitchFamily="49" charset="0"/>
                <a:cs typeface="Courier New" pitchFamily="49" charset="0"/>
              </a:rPr>
              <a:t>  		}  </a:t>
            </a:r>
          </a:p>
          <a:p>
            <a:pPr fontAlgn="base"/>
            <a:r>
              <a:rPr lang="en-IN" sz="2000" b="1" dirty="0" smtClean="0">
                <a:latin typeface="Courier New" pitchFamily="49" charset="0"/>
                <a:cs typeface="Courier New" pitchFamily="49" charset="0"/>
              </a:rPr>
              <a:t> 	}  </a:t>
            </a:r>
          </a:p>
          <a:p>
            <a:pPr fontAlgn="base"/>
            <a:r>
              <a:rPr lang="en-IN" sz="2000" b="1" dirty="0" smtClean="0">
                <a:latin typeface="Courier New" pitchFamily="49" charset="0"/>
                <a:cs typeface="Courier New" pitchFamily="49" charset="0"/>
              </a:rPr>
              <a:t>} </a:t>
            </a:r>
          </a:p>
          <a:p>
            <a:pPr fontAlgn="base"/>
            <a:endParaRPr lang="en-IN" sz="2000" b="1" dirty="0" smtClean="0">
              <a:latin typeface="Courier New" pitchFamily="49" charset="0"/>
              <a:cs typeface="Courier New"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 xmlns:p14="http://schemas.microsoft.com/office/powerpoint/2010/main" val="20168004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pPr fontAlgn="base"/>
            <a:r>
              <a:rPr lang="en-IN" sz="2000" b="1" dirty="0" smtClean="0">
                <a:solidFill>
                  <a:srgbClr val="F05136"/>
                </a:solidFill>
                <a:latin typeface="Courier New" pitchFamily="49" charset="0"/>
                <a:cs typeface="Courier New" pitchFamily="49" charset="0"/>
              </a:rPr>
              <a:t>//Predict the output</a:t>
            </a:r>
          </a:p>
          <a:p>
            <a:pPr fontAlgn="base"/>
            <a:r>
              <a:rPr lang="en-IN" sz="2000" b="1" dirty="0" smtClean="0">
                <a:solidFill>
                  <a:schemeClr val="bg1"/>
                </a:solidFill>
                <a:latin typeface="Courier New" pitchFamily="49" charset="0"/>
                <a:cs typeface="Courier New" pitchFamily="49" charset="0"/>
              </a:rPr>
              <a:t>import </a:t>
            </a:r>
            <a:r>
              <a:rPr lang="en-IN" sz="2000" b="1" dirty="0" err="1">
                <a:solidFill>
                  <a:schemeClr val="bg1"/>
                </a:solidFill>
                <a:latin typeface="Courier New" pitchFamily="49" charset="0"/>
                <a:cs typeface="Courier New" pitchFamily="49" charset="0"/>
              </a:rPr>
              <a:t>java.util.Map</a:t>
            </a:r>
            <a:r>
              <a:rPr lang="en-IN" sz="2000" b="1" dirty="0" smtClean="0">
                <a:solidFill>
                  <a:schemeClr val="bg1"/>
                </a:solidFill>
                <a:latin typeface="Courier New" pitchFamily="49" charset="0"/>
                <a:cs typeface="Courier New" pitchFamily="49" charset="0"/>
              </a:rPr>
              <a:t>;</a:t>
            </a:r>
            <a:endParaRPr lang="en-IN" sz="2000" b="1" dirty="0" smtClean="0">
              <a:solidFill>
                <a:schemeClr val="bg1"/>
              </a:solidFill>
              <a:latin typeface="Courier New" pitchFamily="49" charset="0"/>
              <a:cs typeface="Courier New" pitchFamily="49" charset="0"/>
            </a:endParaRPr>
          </a:p>
          <a:p>
            <a:pPr fontAlgn="base"/>
            <a:r>
              <a:rPr lang="en-IN" sz="2000" b="1" dirty="0" smtClean="0">
                <a:solidFill>
                  <a:schemeClr val="bg1"/>
                </a:solidFill>
                <a:latin typeface="Courier New" pitchFamily="49" charset="0"/>
                <a:cs typeface="Courier New" pitchFamily="49" charset="0"/>
              </a:rPr>
              <a:t>import </a:t>
            </a:r>
            <a:r>
              <a:rPr lang="en-IN" sz="2000" b="1" dirty="0" err="1" smtClean="0">
                <a:solidFill>
                  <a:schemeClr val="bg1"/>
                </a:solidFill>
                <a:latin typeface="Courier New" pitchFamily="49" charset="0"/>
                <a:cs typeface="Courier New" pitchFamily="49" charset="0"/>
              </a:rPr>
              <a:t>java.util.HashMap</a:t>
            </a:r>
            <a:r>
              <a:rPr lang="en-IN" sz="2000" b="1" dirty="0" smtClean="0">
                <a:solidFill>
                  <a:schemeClr val="bg1"/>
                </a:solidFill>
                <a:latin typeface="Courier New" pitchFamily="49" charset="0"/>
                <a:cs typeface="Courier New" pitchFamily="49" charset="0"/>
              </a:rPr>
              <a:t>;</a:t>
            </a:r>
          </a:p>
          <a:p>
            <a:pPr fontAlgn="base"/>
            <a:r>
              <a:rPr lang="en-IN" sz="2000" b="1" dirty="0" smtClean="0">
                <a:solidFill>
                  <a:schemeClr val="bg1"/>
                </a:solidFill>
                <a:latin typeface="Courier New" pitchFamily="49" charset="0"/>
                <a:cs typeface="Courier New" pitchFamily="49" charset="0"/>
              </a:rPr>
              <a:t>import </a:t>
            </a:r>
            <a:r>
              <a:rPr lang="en-IN" sz="2000" b="1" dirty="0" err="1" smtClean="0">
                <a:solidFill>
                  <a:schemeClr val="bg1"/>
                </a:solidFill>
                <a:latin typeface="Courier New" pitchFamily="49" charset="0"/>
                <a:cs typeface="Courier New" pitchFamily="49" charset="0"/>
              </a:rPr>
              <a:t>java.util.Iterator</a:t>
            </a:r>
            <a:r>
              <a:rPr lang="en-IN" sz="2000" b="1" dirty="0" smtClean="0">
                <a:solidFill>
                  <a:schemeClr val="bg1"/>
                </a:solidFill>
                <a:latin typeface="Courier New" pitchFamily="49" charset="0"/>
                <a:cs typeface="Courier New" pitchFamily="49" charset="0"/>
              </a:rPr>
              <a:t>;</a:t>
            </a:r>
          </a:p>
          <a:p>
            <a:pPr fontAlgn="base"/>
            <a:r>
              <a:rPr lang="en-IN" sz="2000" b="1" dirty="0" smtClean="0">
                <a:solidFill>
                  <a:schemeClr val="bg1"/>
                </a:solidFill>
                <a:latin typeface="Courier New" pitchFamily="49" charset="0"/>
                <a:cs typeface="Courier New" pitchFamily="49" charset="0"/>
              </a:rPr>
              <a:t>public class </a:t>
            </a:r>
            <a:r>
              <a:rPr lang="en-IN" sz="2000" b="1" dirty="0" smtClean="0">
                <a:solidFill>
                  <a:schemeClr val="bg1"/>
                </a:solidFill>
                <a:latin typeface="Courier New" pitchFamily="49" charset="0"/>
                <a:cs typeface="Courier New" pitchFamily="49" charset="0"/>
              </a:rPr>
              <a:t>Main</a:t>
            </a:r>
            <a:endParaRPr lang="en-IN" sz="2000" b="1" dirty="0" smtClean="0">
              <a:solidFill>
                <a:schemeClr val="bg1"/>
              </a:solidFill>
              <a:latin typeface="Courier New" pitchFamily="49" charset="0"/>
              <a:cs typeface="Courier New" pitchFamily="49" charset="0"/>
            </a:endParaRPr>
          </a:p>
          <a:p>
            <a:pPr fontAlgn="base"/>
            <a:r>
              <a:rPr lang="en-IN" sz="2000" b="1" dirty="0" smtClean="0">
                <a:solidFill>
                  <a:schemeClr val="bg1"/>
                </a:solidFill>
                <a:latin typeface="Courier New" pitchFamily="49" charset="0"/>
                <a:cs typeface="Courier New" pitchFamily="49" charset="0"/>
              </a:rPr>
              <a:t>{        </a:t>
            </a:r>
          </a:p>
          <a:p>
            <a:pPr fontAlgn="base"/>
            <a:r>
              <a:rPr lang="en-IN" sz="2000" b="1" dirty="0" smtClean="0">
                <a:solidFill>
                  <a:schemeClr val="bg1"/>
                </a:solidFill>
                <a:latin typeface="Courier New" pitchFamily="49" charset="0"/>
                <a:cs typeface="Courier New" pitchFamily="49" charset="0"/>
              </a:rPr>
              <a:t>    </a:t>
            </a:r>
            <a:r>
              <a:rPr lang="en-IN" sz="2000" b="1" dirty="0" smtClean="0">
                <a:solidFill>
                  <a:schemeClr val="bg1"/>
                </a:solidFill>
                <a:latin typeface="Courier New" pitchFamily="49" charset="0"/>
                <a:cs typeface="Courier New" pitchFamily="49" charset="0"/>
              </a:rPr>
              <a:t>	public </a:t>
            </a:r>
            <a:r>
              <a:rPr lang="en-IN" sz="2000" b="1" dirty="0" smtClean="0">
                <a:solidFill>
                  <a:schemeClr val="bg1"/>
                </a:solidFill>
                <a:latin typeface="Courier New" pitchFamily="49" charset="0"/>
                <a:cs typeface="Courier New" pitchFamily="49" charset="0"/>
              </a:rPr>
              <a:t>static void main(String [] args)</a:t>
            </a:r>
          </a:p>
          <a:p>
            <a:pPr fontAlgn="base"/>
            <a:r>
              <a:rPr lang="en-IN" sz="2000" b="1" dirty="0" smtClean="0">
                <a:solidFill>
                  <a:schemeClr val="bg1"/>
                </a:solidFill>
                <a:latin typeface="Courier New" pitchFamily="49" charset="0"/>
                <a:cs typeface="Courier New" pitchFamily="49" charset="0"/>
              </a:rPr>
              <a:t>    </a:t>
            </a:r>
            <a:r>
              <a:rPr lang="en-IN" sz="2000" b="1" dirty="0" smtClean="0">
                <a:solidFill>
                  <a:schemeClr val="bg1"/>
                </a:solidFill>
                <a:latin typeface="Courier New" pitchFamily="49" charset="0"/>
                <a:cs typeface="Courier New" pitchFamily="49" charset="0"/>
              </a:rPr>
              <a:t>	{               </a:t>
            </a:r>
            <a:endParaRPr lang="en-IN" sz="2000" b="1" dirty="0" smtClean="0">
              <a:solidFill>
                <a:schemeClr val="bg1"/>
              </a:solidFill>
              <a:latin typeface="Courier New" pitchFamily="49" charset="0"/>
              <a:cs typeface="Courier New" pitchFamily="49" charset="0"/>
            </a:endParaRPr>
          </a:p>
          <a:p>
            <a:pPr fontAlgn="base"/>
            <a:r>
              <a:rPr lang="en-IN" sz="2000" b="1" dirty="0" smtClean="0">
                <a:solidFill>
                  <a:schemeClr val="bg1"/>
                </a:solidFill>
                <a:latin typeface="Courier New" pitchFamily="49" charset="0"/>
                <a:cs typeface="Courier New" pitchFamily="49" charset="0"/>
              </a:rPr>
              <a:t>		Map&lt;</a:t>
            </a:r>
            <a:r>
              <a:rPr lang="en-IN" sz="2000" b="1" dirty="0" err="1" smtClean="0">
                <a:solidFill>
                  <a:schemeClr val="bg1"/>
                </a:solidFill>
                <a:latin typeface="Courier New" pitchFamily="49" charset="0"/>
                <a:cs typeface="Courier New" pitchFamily="49" charset="0"/>
              </a:rPr>
              <a:t>String,String</a:t>
            </a:r>
            <a:r>
              <a:rPr lang="en-IN" sz="2000" b="1" dirty="0" smtClean="0">
                <a:solidFill>
                  <a:schemeClr val="bg1"/>
                </a:solidFill>
                <a:latin typeface="Courier New" pitchFamily="49" charset="0"/>
                <a:cs typeface="Courier New" pitchFamily="49" charset="0"/>
              </a:rPr>
              <a:t>&gt; map=new </a:t>
            </a:r>
            <a:r>
              <a:rPr lang="en-IN" sz="2000" b="1" dirty="0" err="1" smtClean="0">
                <a:solidFill>
                  <a:schemeClr val="bg1"/>
                </a:solidFill>
                <a:latin typeface="Courier New" pitchFamily="49" charset="0"/>
                <a:cs typeface="Courier New" pitchFamily="49" charset="0"/>
              </a:rPr>
              <a:t>HashMap</a:t>
            </a:r>
            <a:r>
              <a:rPr lang="en-IN" sz="2000" b="1" dirty="0" smtClean="0">
                <a:solidFill>
                  <a:schemeClr val="bg1"/>
                </a:solidFill>
                <a:latin typeface="Courier New" pitchFamily="49" charset="0"/>
                <a:cs typeface="Courier New" pitchFamily="49" charset="0"/>
              </a:rPr>
              <a:t>&lt;</a:t>
            </a:r>
            <a:r>
              <a:rPr lang="en-IN" sz="2000" b="1" dirty="0" err="1" smtClean="0">
                <a:solidFill>
                  <a:schemeClr val="bg1"/>
                </a:solidFill>
                <a:latin typeface="Courier New" pitchFamily="49" charset="0"/>
                <a:cs typeface="Courier New" pitchFamily="49" charset="0"/>
              </a:rPr>
              <a:t>String,String</a:t>
            </a:r>
            <a:r>
              <a:rPr lang="en-IN" sz="2000" b="1" dirty="0" smtClean="0">
                <a:solidFill>
                  <a:schemeClr val="bg1"/>
                </a:solidFill>
                <a:latin typeface="Courier New" pitchFamily="49" charset="0"/>
                <a:cs typeface="Courier New" pitchFamily="49" charset="0"/>
              </a:rPr>
              <a:t>&gt;();</a:t>
            </a:r>
          </a:p>
          <a:p>
            <a:pPr fontAlgn="base"/>
            <a:r>
              <a:rPr lang="en-IN" sz="2000" b="1" dirty="0" smtClean="0">
                <a:solidFill>
                  <a:schemeClr val="bg1"/>
                </a:solidFill>
                <a:latin typeface="Courier New" pitchFamily="49" charset="0"/>
                <a:cs typeface="Courier New" pitchFamily="49" charset="0"/>
              </a:rPr>
              <a:t>		</a:t>
            </a:r>
            <a:r>
              <a:rPr lang="en-IN" sz="2000" b="1" dirty="0" err="1" smtClean="0">
                <a:solidFill>
                  <a:schemeClr val="bg1"/>
                </a:solidFill>
                <a:latin typeface="Courier New" pitchFamily="49" charset="0"/>
                <a:cs typeface="Courier New" pitchFamily="49" charset="0"/>
              </a:rPr>
              <a:t>map.put</a:t>
            </a:r>
            <a:r>
              <a:rPr lang="en-IN" sz="2000" b="1" dirty="0" smtClean="0">
                <a:solidFill>
                  <a:schemeClr val="bg1"/>
                </a:solidFill>
                <a:latin typeface="Courier New" pitchFamily="49" charset="0"/>
                <a:cs typeface="Courier New" pitchFamily="49" charset="0"/>
              </a:rPr>
              <a:t>("</a:t>
            </a:r>
            <a:r>
              <a:rPr lang="en-IN" sz="2000" b="1" dirty="0" err="1" smtClean="0">
                <a:solidFill>
                  <a:schemeClr val="bg1"/>
                </a:solidFill>
                <a:latin typeface="Courier New" pitchFamily="49" charset="0"/>
                <a:cs typeface="Courier New" pitchFamily="49" charset="0"/>
              </a:rPr>
              <a:t>Name","Arun</a:t>
            </a:r>
            <a:r>
              <a:rPr lang="en-IN" sz="2000" b="1" dirty="0" smtClean="0">
                <a:solidFill>
                  <a:schemeClr val="bg1"/>
                </a:solidFill>
                <a:latin typeface="Courier New" pitchFamily="49" charset="0"/>
                <a:cs typeface="Courier New" pitchFamily="49" charset="0"/>
              </a:rPr>
              <a:t> Kumar");</a:t>
            </a:r>
          </a:p>
          <a:p>
            <a:pPr fontAlgn="base"/>
            <a:r>
              <a:rPr lang="en-IN" sz="2000" b="1" dirty="0" smtClean="0">
                <a:solidFill>
                  <a:schemeClr val="bg1"/>
                </a:solidFill>
                <a:latin typeface="Courier New" pitchFamily="49" charset="0"/>
                <a:cs typeface="Courier New" pitchFamily="49" charset="0"/>
              </a:rPr>
              <a:t>        </a:t>
            </a:r>
            <a:r>
              <a:rPr lang="en-IN" sz="2000" b="1" dirty="0" smtClean="0">
                <a:solidFill>
                  <a:schemeClr val="bg1"/>
                </a:solidFill>
                <a:latin typeface="Courier New" pitchFamily="49" charset="0"/>
                <a:cs typeface="Courier New" pitchFamily="49" charset="0"/>
              </a:rPr>
              <a:t>	</a:t>
            </a:r>
            <a:r>
              <a:rPr lang="en-IN" sz="2000" b="1" dirty="0" err="1" smtClean="0">
                <a:solidFill>
                  <a:schemeClr val="bg1"/>
                </a:solidFill>
                <a:latin typeface="Courier New" pitchFamily="49" charset="0"/>
                <a:cs typeface="Courier New" pitchFamily="49" charset="0"/>
              </a:rPr>
              <a:t>map.put</a:t>
            </a:r>
            <a:r>
              <a:rPr lang="en-IN" sz="2000" b="1" dirty="0" smtClean="0">
                <a:solidFill>
                  <a:schemeClr val="bg1"/>
                </a:solidFill>
                <a:latin typeface="Courier New" pitchFamily="49" charset="0"/>
                <a:cs typeface="Courier New" pitchFamily="49" charset="0"/>
              </a:rPr>
              <a:t>("</a:t>
            </a:r>
            <a:r>
              <a:rPr lang="en-IN" sz="2000" b="1" dirty="0" err="1" smtClean="0">
                <a:solidFill>
                  <a:schemeClr val="bg1"/>
                </a:solidFill>
                <a:latin typeface="Courier New" pitchFamily="49" charset="0"/>
                <a:cs typeface="Courier New" pitchFamily="49" charset="0"/>
              </a:rPr>
              <a:t>Occupation","Developer</a:t>
            </a:r>
            <a:r>
              <a:rPr lang="en-IN" sz="2000" b="1" dirty="0" smtClean="0">
                <a:solidFill>
                  <a:schemeClr val="bg1"/>
                </a:solidFill>
                <a:latin typeface="Courier New" pitchFamily="49" charset="0"/>
                <a:cs typeface="Courier New" pitchFamily="49" charset="0"/>
              </a:rPr>
              <a:t>");</a:t>
            </a:r>
          </a:p>
          <a:p>
            <a:pPr fontAlgn="base"/>
            <a:r>
              <a:rPr lang="en-IN" sz="2000" b="1" dirty="0" smtClean="0">
                <a:solidFill>
                  <a:schemeClr val="bg1"/>
                </a:solidFill>
                <a:latin typeface="Courier New" pitchFamily="49" charset="0"/>
                <a:cs typeface="Courier New" pitchFamily="49" charset="0"/>
              </a:rPr>
              <a:t>        </a:t>
            </a:r>
            <a:r>
              <a:rPr lang="en-IN" sz="2000" b="1" dirty="0" smtClean="0">
                <a:solidFill>
                  <a:schemeClr val="bg1"/>
                </a:solidFill>
                <a:latin typeface="Courier New" pitchFamily="49" charset="0"/>
                <a:cs typeface="Courier New" pitchFamily="49" charset="0"/>
              </a:rPr>
              <a:t>	</a:t>
            </a:r>
            <a:r>
              <a:rPr lang="en-IN" sz="2000" b="1" dirty="0" err="1" smtClean="0">
                <a:solidFill>
                  <a:schemeClr val="bg1"/>
                </a:solidFill>
                <a:latin typeface="Courier New" pitchFamily="49" charset="0"/>
                <a:cs typeface="Courier New" pitchFamily="49" charset="0"/>
              </a:rPr>
              <a:t>map.put</a:t>
            </a:r>
            <a:r>
              <a:rPr lang="en-IN" sz="2000" b="1" dirty="0" smtClean="0">
                <a:solidFill>
                  <a:schemeClr val="bg1"/>
                </a:solidFill>
                <a:latin typeface="Courier New" pitchFamily="49" charset="0"/>
                <a:cs typeface="Courier New" pitchFamily="49" charset="0"/>
              </a:rPr>
              <a:t>("</a:t>
            </a:r>
            <a:r>
              <a:rPr lang="en-IN" sz="2000" b="1" dirty="0" err="1" smtClean="0">
                <a:solidFill>
                  <a:schemeClr val="bg1"/>
                </a:solidFill>
                <a:latin typeface="Courier New" pitchFamily="49" charset="0"/>
                <a:cs typeface="Courier New" pitchFamily="49" charset="0"/>
              </a:rPr>
              <a:t>Country","India</a:t>
            </a:r>
            <a:r>
              <a:rPr lang="en-IN" sz="2000" b="1" dirty="0" smtClean="0">
                <a:solidFill>
                  <a:schemeClr val="bg1"/>
                </a:solidFill>
                <a:latin typeface="Courier New" pitchFamily="49" charset="0"/>
                <a:cs typeface="Courier New" pitchFamily="49" charset="0"/>
              </a:rPr>
              <a:t>");</a:t>
            </a:r>
          </a:p>
          <a:p>
            <a:pPr fontAlgn="base"/>
            <a:r>
              <a:rPr lang="en-IN" sz="2000" b="1" dirty="0" smtClean="0">
                <a:solidFill>
                  <a:schemeClr val="bg1"/>
                </a:solidFill>
                <a:latin typeface="Courier New" pitchFamily="49" charset="0"/>
                <a:cs typeface="Courier New" pitchFamily="49" charset="0"/>
              </a:rPr>
              <a:t>        </a:t>
            </a:r>
            <a:r>
              <a:rPr lang="en-IN" sz="2000" b="1" dirty="0" smtClean="0">
                <a:solidFill>
                  <a:schemeClr val="bg1"/>
                </a:solidFill>
                <a:latin typeface="Courier New" pitchFamily="49" charset="0"/>
                <a:cs typeface="Courier New" pitchFamily="49" charset="0"/>
              </a:rPr>
              <a:t>	System.out.println(</a:t>
            </a:r>
            <a:r>
              <a:rPr lang="en-IN" sz="2000" b="1" dirty="0" err="1" smtClean="0">
                <a:solidFill>
                  <a:schemeClr val="bg1"/>
                </a:solidFill>
                <a:latin typeface="Courier New" pitchFamily="49" charset="0"/>
                <a:cs typeface="Courier New" pitchFamily="49" charset="0"/>
              </a:rPr>
              <a:t>map.get</a:t>
            </a:r>
            <a:r>
              <a:rPr lang="en-IN" sz="2000" b="1" dirty="0" smtClean="0">
                <a:solidFill>
                  <a:schemeClr val="bg1"/>
                </a:solidFill>
                <a:latin typeface="Courier New" pitchFamily="49" charset="0"/>
                <a:cs typeface="Courier New" pitchFamily="49" charset="0"/>
              </a:rPr>
              <a:t>("Name"));</a:t>
            </a:r>
          </a:p>
          <a:p>
            <a:pPr fontAlgn="base"/>
            <a:r>
              <a:rPr lang="en-IN" sz="2000" b="1" dirty="0" smtClean="0">
                <a:solidFill>
                  <a:schemeClr val="bg1"/>
                </a:solidFill>
                <a:latin typeface="Courier New" pitchFamily="49" charset="0"/>
                <a:cs typeface="Courier New" pitchFamily="49" charset="0"/>
              </a:rPr>
              <a:t>       	Iterator&lt;String&gt; </a:t>
            </a:r>
            <a:r>
              <a:rPr lang="en-IN" sz="2000" b="1" dirty="0" err="1" smtClean="0">
                <a:solidFill>
                  <a:schemeClr val="bg1"/>
                </a:solidFill>
                <a:latin typeface="Courier New" pitchFamily="49" charset="0"/>
                <a:cs typeface="Courier New" pitchFamily="49" charset="0"/>
              </a:rPr>
              <a:t>keySetIterator</a:t>
            </a:r>
            <a:r>
              <a:rPr lang="en-IN" sz="2000" b="1" dirty="0" smtClean="0">
                <a:solidFill>
                  <a:schemeClr val="bg1"/>
                </a:solidFill>
                <a:latin typeface="Courier New" pitchFamily="49" charset="0"/>
                <a:cs typeface="Courier New" pitchFamily="49" charset="0"/>
              </a:rPr>
              <a:t> = </a:t>
            </a:r>
            <a:r>
              <a:rPr lang="en-IN" sz="2000" b="1" dirty="0" err="1" smtClean="0">
                <a:solidFill>
                  <a:schemeClr val="bg1"/>
                </a:solidFill>
                <a:latin typeface="Courier New" pitchFamily="49" charset="0"/>
                <a:cs typeface="Courier New" pitchFamily="49" charset="0"/>
              </a:rPr>
              <a:t>map.keySet</a:t>
            </a:r>
            <a:r>
              <a:rPr lang="en-IN" sz="2000" b="1" dirty="0" smtClean="0">
                <a:solidFill>
                  <a:schemeClr val="bg1"/>
                </a:solidFill>
                <a:latin typeface="Courier New" pitchFamily="49" charset="0"/>
                <a:cs typeface="Courier New" pitchFamily="49" charset="0"/>
              </a:rPr>
              <a:t>().iterator();</a:t>
            </a:r>
          </a:p>
          <a:p>
            <a:pPr fontAlgn="base"/>
            <a:r>
              <a:rPr lang="en-IN" sz="2000" b="1" dirty="0" smtClean="0">
                <a:solidFill>
                  <a:schemeClr val="bg1"/>
                </a:solidFill>
                <a:latin typeface="Courier New" pitchFamily="49" charset="0"/>
                <a:cs typeface="Courier New" pitchFamily="49" charset="0"/>
              </a:rPr>
              <a:t>        </a:t>
            </a:r>
            <a:r>
              <a:rPr lang="en-IN" sz="2000" b="1" dirty="0" smtClean="0">
                <a:solidFill>
                  <a:schemeClr val="bg1"/>
                </a:solidFill>
                <a:latin typeface="Courier New" pitchFamily="49" charset="0"/>
                <a:cs typeface="Courier New" pitchFamily="49" charset="0"/>
              </a:rPr>
              <a:t>	while(</a:t>
            </a:r>
            <a:r>
              <a:rPr lang="en-IN" sz="2000" b="1" dirty="0" err="1" smtClean="0">
                <a:solidFill>
                  <a:schemeClr val="bg1"/>
                </a:solidFill>
                <a:latin typeface="Courier New" pitchFamily="49" charset="0"/>
                <a:cs typeface="Courier New" pitchFamily="49" charset="0"/>
              </a:rPr>
              <a:t>keySetIterator.hasNext</a:t>
            </a:r>
            <a:r>
              <a:rPr lang="en-IN" sz="2000" b="1" dirty="0" smtClean="0">
                <a:solidFill>
                  <a:schemeClr val="bg1"/>
                </a:solidFill>
                <a:latin typeface="Courier New" pitchFamily="49" charset="0"/>
                <a:cs typeface="Courier New" pitchFamily="49" charset="0"/>
              </a:rPr>
              <a:t>())</a:t>
            </a:r>
          </a:p>
          <a:p>
            <a:pPr fontAlgn="base"/>
            <a:r>
              <a:rPr lang="en-IN" sz="2000" b="1" dirty="0" smtClean="0">
                <a:solidFill>
                  <a:schemeClr val="bg1"/>
                </a:solidFill>
                <a:latin typeface="Courier New" pitchFamily="49" charset="0"/>
                <a:cs typeface="Courier New" pitchFamily="49" charset="0"/>
              </a:rPr>
              <a:t>       	{</a:t>
            </a:r>
          </a:p>
          <a:p>
            <a:pPr fontAlgn="base"/>
            <a:r>
              <a:rPr lang="en-IN" sz="2000" b="1" dirty="0" smtClean="0">
                <a:solidFill>
                  <a:schemeClr val="bg1"/>
                </a:solidFill>
                <a:latin typeface="Courier New" pitchFamily="49" charset="0"/>
                <a:cs typeface="Courier New" pitchFamily="49" charset="0"/>
              </a:rPr>
              <a:t>            </a:t>
            </a:r>
            <a:r>
              <a:rPr lang="en-IN" sz="2000" b="1" dirty="0" smtClean="0">
                <a:solidFill>
                  <a:schemeClr val="bg1"/>
                </a:solidFill>
                <a:latin typeface="Courier New" pitchFamily="49" charset="0"/>
                <a:cs typeface="Courier New" pitchFamily="49" charset="0"/>
              </a:rPr>
              <a:t>	String </a:t>
            </a:r>
            <a:r>
              <a:rPr lang="en-IN" sz="2000" b="1" dirty="0" smtClean="0">
                <a:solidFill>
                  <a:schemeClr val="bg1"/>
                </a:solidFill>
                <a:latin typeface="Courier New" pitchFamily="49" charset="0"/>
                <a:cs typeface="Courier New" pitchFamily="49" charset="0"/>
              </a:rPr>
              <a:t>key = </a:t>
            </a:r>
            <a:r>
              <a:rPr lang="en-IN" sz="2000" b="1" dirty="0" err="1" smtClean="0">
                <a:solidFill>
                  <a:schemeClr val="bg1"/>
                </a:solidFill>
                <a:latin typeface="Courier New" pitchFamily="49" charset="0"/>
                <a:cs typeface="Courier New" pitchFamily="49" charset="0"/>
              </a:rPr>
              <a:t>keySetIterator.next</a:t>
            </a:r>
            <a:r>
              <a:rPr lang="en-IN" sz="2000" b="1" dirty="0" smtClean="0">
                <a:solidFill>
                  <a:schemeClr val="bg1"/>
                </a:solidFill>
                <a:latin typeface="Courier New" pitchFamily="49" charset="0"/>
                <a:cs typeface="Courier New" pitchFamily="49" charset="0"/>
              </a:rPr>
              <a:t>();</a:t>
            </a:r>
          </a:p>
          <a:p>
            <a:pPr fontAlgn="base"/>
            <a:r>
              <a:rPr lang="en-IN" sz="2000" b="1" dirty="0" smtClean="0">
                <a:solidFill>
                  <a:schemeClr val="bg1"/>
                </a:solidFill>
                <a:latin typeface="Courier New" pitchFamily="49" charset="0"/>
                <a:cs typeface="Courier New" pitchFamily="49" charset="0"/>
              </a:rPr>
              <a:t>            </a:t>
            </a:r>
            <a:r>
              <a:rPr lang="en-IN" sz="2000" b="1" dirty="0" smtClean="0">
                <a:solidFill>
                  <a:schemeClr val="bg1"/>
                </a:solidFill>
                <a:latin typeface="Courier New" pitchFamily="49" charset="0"/>
                <a:cs typeface="Courier New" pitchFamily="49" charset="0"/>
              </a:rPr>
              <a:t>	System.out.println(key </a:t>
            </a:r>
            <a:r>
              <a:rPr lang="en-IN" sz="2000" b="1" dirty="0" smtClean="0">
                <a:solidFill>
                  <a:schemeClr val="bg1"/>
                </a:solidFill>
                <a:latin typeface="Courier New" pitchFamily="49" charset="0"/>
                <a:cs typeface="Courier New" pitchFamily="49" charset="0"/>
              </a:rPr>
              <a:t>+" " + </a:t>
            </a:r>
            <a:r>
              <a:rPr lang="en-IN" sz="2000" b="1" dirty="0" err="1" smtClean="0">
                <a:solidFill>
                  <a:schemeClr val="bg1"/>
                </a:solidFill>
                <a:latin typeface="Courier New" pitchFamily="49" charset="0"/>
                <a:cs typeface="Courier New" pitchFamily="49" charset="0"/>
              </a:rPr>
              <a:t>map.get</a:t>
            </a:r>
            <a:r>
              <a:rPr lang="en-IN" sz="2000" b="1" dirty="0" smtClean="0">
                <a:solidFill>
                  <a:schemeClr val="bg1"/>
                </a:solidFill>
                <a:latin typeface="Courier New" pitchFamily="49" charset="0"/>
                <a:cs typeface="Courier New" pitchFamily="49" charset="0"/>
              </a:rPr>
              <a:t>(key));</a:t>
            </a:r>
          </a:p>
          <a:p>
            <a:pPr fontAlgn="base"/>
            <a:r>
              <a:rPr lang="en-IN" sz="2000" b="1" dirty="0" smtClean="0">
                <a:solidFill>
                  <a:schemeClr val="bg1"/>
                </a:solidFill>
                <a:latin typeface="Courier New" pitchFamily="49" charset="0"/>
                <a:cs typeface="Courier New" pitchFamily="49" charset="0"/>
              </a:rPr>
              <a:t>        </a:t>
            </a:r>
            <a:r>
              <a:rPr lang="en-IN" sz="2000" b="1" dirty="0" smtClean="0">
                <a:solidFill>
                  <a:schemeClr val="bg1"/>
                </a:solidFill>
                <a:latin typeface="Courier New" pitchFamily="49" charset="0"/>
                <a:cs typeface="Courier New" pitchFamily="49" charset="0"/>
              </a:rPr>
              <a:t>	}</a:t>
            </a:r>
            <a:endParaRPr lang="en-IN" sz="2000" b="1" dirty="0" smtClean="0">
              <a:solidFill>
                <a:schemeClr val="bg1"/>
              </a:solidFill>
              <a:latin typeface="Courier New" pitchFamily="49" charset="0"/>
              <a:cs typeface="Courier New" pitchFamily="49" charset="0"/>
            </a:endParaRPr>
          </a:p>
          <a:p>
            <a:pPr fontAlgn="base"/>
            <a:r>
              <a:rPr lang="en-IN" sz="2000" b="1" dirty="0" smtClean="0">
                <a:solidFill>
                  <a:schemeClr val="bg1"/>
                </a:solidFill>
                <a:latin typeface="Courier New" pitchFamily="49" charset="0"/>
                <a:cs typeface="Courier New" pitchFamily="49" charset="0"/>
              </a:rPr>
              <a:t>    </a:t>
            </a:r>
            <a:r>
              <a:rPr lang="en-IN" sz="2000" b="1" dirty="0" smtClean="0">
                <a:solidFill>
                  <a:schemeClr val="bg1"/>
                </a:solidFill>
                <a:latin typeface="Courier New" pitchFamily="49" charset="0"/>
                <a:cs typeface="Courier New" pitchFamily="49" charset="0"/>
              </a:rPr>
              <a:t>	}</a:t>
            </a:r>
            <a:endParaRPr lang="en-IN" sz="2000" b="1" dirty="0" smtClean="0">
              <a:solidFill>
                <a:schemeClr val="bg1"/>
              </a:solidFill>
              <a:latin typeface="Courier New" pitchFamily="49" charset="0"/>
              <a:cs typeface="Courier New" pitchFamily="49" charset="0"/>
            </a:endParaRPr>
          </a:p>
          <a:p>
            <a:pPr fontAlgn="base"/>
            <a:r>
              <a:rPr lang="en-IN" sz="2000" b="1" dirty="0" smtClean="0">
                <a:solidFill>
                  <a:schemeClr val="bg1"/>
                </a:solidFill>
                <a:latin typeface="Courier New" pitchFamily="49" charset="0"/>
                <a:cs typeface="Courier New" pitchFamily="49" charset="0"/>
              </a:rPr>
              <a:t>}</a:t>
            </a:r>
          </a:p>
          <a:p>
            <a:pPr fontAlgn="base"/>
            <a:endParaRPr lang="en-IN" sz="2000" b="1" dirty="0">
              <a:solidFill>
                <a:schemeClr val="bg1"/>
              </a:solidFill>
              <a:latin typeface="Courier New" pitchFamily="49" charset="0"/>
              <a:cs typeface="Courier New"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 xmlns:p14="http://schemas.microsoft.com/office/powerpoint/2010/main" val="36755610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pPr fontAlgn="base"/>
            <a:r>
              <a:rPr lang="en-IN" sz="2000" b="1" dirty="0" smtClean="0">
                <a:solidFill>
                  <a:srgbClr val="F05136"/>
                </a:solidFill>
                <a:latin typeface="Courier New" pitchFamily="49" charset="0"/>
                <a:cs typeface="Courier New" pitchFamily="49" charset="0"/>
              </a:rPr>
              <a:t>//Predict the output</a:t>
            </a:r>
            <a:endParaRPr lang="en-IN" sz="2000" b="1" dirty="0">
              <a:solidFill>
                <a:srgbClr val="F05136"/>
              </a:solidFill>
              <a:latin typeface="Courier New" pitchFamily="49" charset="0"/>
              <a:cs typeface="Courier New" pitchFamily="49" charset="0"/>
            </a:endParaRPr>
          </a:p>
          <a:p>
            <a:pPr fontAlgn="base"/>
            <a:r>
              <a:rPr lang="en-IN" sz="2000" b="1" dirty="0">
                <a:solidFill>
                  <a:schemeClr val="bg1"/>
                </a:solidFill>
                <a:latin typeface="Courier New" pitchFamily="49" charset="0"/>
                <a:cs typeface="Courier New" pitchFamily="49" charset="0"/>
              </a:rPr>
              <a:t>import java.util.Map;</a:t>
            </a:r>
          </a:p>
          <a:p>
            <a:pPr fontAlgn="base"/>
            <a:r>
              <a:rPr lang="en-IN" sz="2000" b="1" dirty="0">
                <a:solidFill>
                  <a:schemeClr val="bg1"/>
                </a:solidFill>
                <a:latin typeface="Courier New" pitchFamily="49" charset="0"/>
                <a:cs typeface="Courier New" pitchFamily="49" charset="0"/>
              </a:rPr>
              <a:t>import java.util.HashMap;</a:t>
            </a:r>
          </a:p>
          <a:p>
            <a:pPr fontAlgn="base"/>
            <a:r>
              <a:rPr lang="en-IN" sz="2000" b="1" dirty="0">
                <a:solidFill>
                  <a:schemeClr val="bg1"/>
                </a:solidFill>
                <a:latin typeface="Courier New" pitchFamily="49" charset="0"/>
                <a:cs typeface="Courier New" pitchFamily="49" charset="0"/>
              </a:rPr>
              <a:t>class Map_Interface</a:t>
            </a:r>
          </a:p>
          <a:p>
            <a:pPr fontAlgn="base"/>
            <a:r>
              <a:rPr lang="en-IN" sz="2000" b="1" dirty="0">
                <a:solidFill>
                  <a:schemeClr val="bg1"/>
                </a:solidFill>
                <a:latin typeface="Courier New" pitchFamily="49" charset="0"/>
                <a:cs typeface="Courier New" pitchFamily="49" charset="0"/>
              </a:rPr>
              <a:t>{</a:t>
            </a:r>
          </a:p>
          <a:p>
            <a:pPr fontAlgn="base"/>
            <a:r>
              <a:rPr lang="en-IN" sz="2000" b="1" dirty="0">
                <a:solidFill>
                  <a:schemeClr val="bg1"/>
                </a:solidFill>
                <a:latin typeface="Courier New" pitchFamily="49" charset="0"/>
                <a:cs typeface="Courier New" pitchFamily="49" charset="0"/>
              </a:rPr>
              <a:t>   	public static void main(String </a:t>
            </a:r>
            <a:r>
              <a:rPr lang="en-IN" sz="2000" b="1" dirty="0" err="1">
                <a:solidFill>
                  <a:schemeClr val="bg1"/>
                </a:solidFill>
                <a:latin typeface="Courier New" pitchFamily="49" charset="0"/>
                <a:cs typeface="Courier New" pitchFamily="49" charset="0"/>
              </a:rPr>
              <a:t>args</a:t>
            </a:r>
            <a:r>
              <a:rPr lang="en-IN" sz="2000" b="1" dirty="0">
                <a:solidFill>
                  <a:schemeClr val="bg1"/>
                </a:solidFill>
                <a:latin typeface="Courier New" pitchFamily="49" charset="0"/>
                <a:cs typeface="Courier New" pitchFamily="49" charset="0"/>
              </a:rPr>
              <a:t>[])</a:t>
            </a:r>
          </a:p>
          <a:p>
            <a:pPr fontAlgn="base"/>
            <a:r>
              <a:rPr lang="en-IN" sz="2000" b="1" dirty="0">
                <a:solidFill>
                  <a:schemeClr val="bg1"/>
                </a:solidFill>
                <a:latin typeface="Courier New" pitchFamily="49" charset="0"/>
                <a:cs typeface="Courier New" pitchFamily="49" charset="0"/>
              </a:rPr>
              <a:t> 	{</a:t>
            </a:r>
          </a:p>
          <a:p>
            <a:pPr fontAlgn="base"/>
            <a:r>
              <a:rPr lang="en-IN" sz="2000" b="1" dirty="0">
                <a:solidFill>
                  <a:schemeClr val="bg1"/>
                </a:solidFill>
                <a:latin typeface="Courier New" pitchFamily="49" charset="0"/>
                <a:cs typeface="Courier New" pitchFamily="49" charset="0"/>
              </a:rPr>
              <a:t>    		Map&lt;</a:t>
            </a:r>
            <a:r>
              <a:rPr lang="en-IN" sz="2000" b="1" dirty="0" err="1">
                <a:solidFill>
                  <a:schemeClr val="bg1"/>
                </a:solidFill>
                <a:latin typeface="Courier New" pitchFamily="49" charset="0"/>
                <a:cs typeface="Courier New" pitchFamily="49" charset="0"/>
              </a:rPr>
              <a:t>Character,String</a:t>
            </a:r>
            <a:r>
              <a:rPr lang="en-IN" sz="2000" b="1" dirty="0">
                <a:solidFill>
                  <a:schemeClr val="bg1"/>
                </a:solidFill>
                <a:latin typeface="Courier New" pitchFamily="49" charset="0"/>
                <a:cs typeface="Courier New" pitchFamily="49" charset="0"/>
              </a:rPr>
              <a:t>&gt; map=new HashMap&lt;</a:t>
            </a:r>
            <a:r>
              <a:rPr lang="en-IN" sz="2000" b="1" dirty="0" err="1">
                <a:solidFill>
                  <a:schemeClr val="bg1"/>
                </a:solidFill>
                <a:latin typeface="Courier New" pitchFamily="49" charset="0"/>
                <a:cs typeface="Courier New" pitchFamily="49" charset="0"/>
              </a:rPr>
              <a:t>Character,String</a:t>
            </a:r>
            <a:r>
              <a:rPr lang="en-IN" sz="2000" b="1" dirty="0">
                <a:solidFill>
                  <a:schemeClr val="bg1"/>
                </a:solidFill>
                <a:latin typeface="Courier New" pitchFamily="49" charset="0"/>
                <a:cs typeface="Courier New" pitchFamily="49" charset="0"/>
              </a:rPr>
              <a:t>&gt;();</a:t>
            </a:r>
          </a:p>
          <a:p>
            <a:pPr fontAlgn="base"/>
            <a:r>
              <a:rPr lang="en-IN" sz="2000" b="1" dirty="0">
                <a:solidFill>
                  <a:schemeClr val="bg1"/>
                </a:solidFill>
                <a:latin typeface="Courier New" pitchFamily="49" charset="0"/>
                <a:cs typeface="Courier New" pitchFamily="49" charset="0"/>
              </a:rPr>
              <a:t>    		map.put('a',"Anil");</a:t>
            </a:r>
          </a:p>
          <a:p>
            <a:pPr fontAlgn="base"/>
            <a:r>
              <a:rPr lang="en-IN" sz="2000" b="1" dirty="0">
                <a:solidFill>
                  <a:schemeClr val="bg1"/>
                </a:solidFill>
                <a:latin typeface="Courier New" pitchFamily="49" charset="0"/>
                <a:cs typeface="Courier New" pitchFamily="49" charset="0"/>
              </a:rPr>
              <a:t>    		map.put('b',"</a:t>
            </a:r>
            <a:r>
              <a:rPr lang="en-IN" sz="2000" b="1" dirty="0" err="1">
                <a:solidFill>
                  <a:schemeClr val="bg1"/>
                </a:solidFill>
                <a:latin typeface="Courier New" pitchFamily="49" charset="0"/>
                <a:cs typeface="Courier New" pitchFamily="49" charset="0"/>
              </a:rPr>
              <a:t>Babu</a:t>
            </a:r>
            <a:r>
              <a:rPr lang="en-IN" sz="2000" b="1" dirty="0">
                <a:solidFill>
                  <a:schemeClr val="bg1"/>
                </a:solidFill>
                <a:latin typeface="Courier New" pitchFamily="49" charset="0"/>
                <a:cs typeface="Courier New" pitchFamily="49" charset="0"/>
              </a:rPr>
              <a:t>");</a:t>
            </a:r>
          </a:p>
          <a:p>
            <a:pPr fontAlgn="base"/>
            <a:r>
              <a:rPr lang="en-IN" sz="2000" b="1" dirty="0">
                <a:solidFill>
                  <a:schemeClr val="bg1"/>
                </a:solidFill>
                <a:latin typeface="Courier New" pitchFamily="49" charset="0"/>
                <a:cs typeface="Courier New" pitchFamily="49" charset="0"/>
              </a:rPr>
              <a:t>    		map.put('c',"Charan");</a:t>
            </a:r>
          </a:p>
          <a:p>
            <a:pPr fontAlgn="base"/>
            <a:r>
              <a:rPr lang="en-IN" sz="2000" b="1" dirty="0">
                <a:solidFill>
                  <a:schemeClr val="bg1"/>
                </a:solidFill>
                <a:latin typeface="Courier New" pitchFamily="49" charset="0"/>
                <a:cs typeface="Courier New" pitchFamily="49" charset="0"/>
              </a:rPr>
              <a:t>    		map.put('d',"</a:t>
            </a:r>
            <a:r>
              <a:rPr lang="en-IN" sz="2000" b="1" dirty="0" err="1">
                <a:solidFill>
                  <a:schemeClr val="bg1"/>
                </a:solidFill>
                <a:latin typeface="Courier New" pitchFamily="49" charset="0"/>
                <a:cs typeface="Courier New" pitchFamily="49" charset="0"/>
              </a:rPr>
              <a:t>Dharani</a:t>
            </a:r>
            <a:r>
              <a:rPr lang="en-IN" sz="2000" b="1" dirty="0">
                <a:solidFill>
                  <a:schemeClr val="bg1"/>
                </a:solidFill>
                <a:latin typeface="Courier New" pitchFamily="49" charset="0"/>
                <a:cs typeface="Courier New" pitchFamily="49" charset="0"/>
              </a:rPr>
              <a:t>");</a:t>
            </a:r>
          </a:p>
          <a:p>
            <a:pPr fontAlgn="base"/>
            <a:r>
              <a:rPr lang="en-IN" sz="2000" b="1" dirty="0">
                <a:solidFill>
                  <a:schemeClr val="bg1"/>
                </a:solidFill>
                <a:latin typeface="Courier New" pitchFamily="49" charset="0"/>
                <a:cs typeface="Courier New" pitchFamily="49" charset="0"/>
              </a:rPr>
              <a:t>    		map.put('e',"</a:t>
            </a:r>
            <a:r>
              <a:rPr lang="en-IN" sz="2000" b="1" dirty="0" err="1">
                <a:solidFill>
                  <a:schemeClr val="bg1"/>
                </a:solidFill>
                <a:latin typeface="Courier New" pitchFamily="49" charset="0"/>
                <a:cs typeface="Courier New" pitchFamily="49" charset="0"/>
              </a:rPr>
              <a:t>Eniyan</a:t>
            </a:r>
            <a:r>
              <a:rPr lang="en-IN" sz="2000" b="1" dirty="0">
                <a:solidFill>
                  <a:schemeClr val="bg1"/>
                </a:solidFill>
                <a:latin typeface="Courier New" pitchFamily="49" charset="0"/>
                <a:cs typeface="Courier New" pitchFamily="49" charset="0"/>
              </a:rPr>
              <a:t>");</a:t>
            </a:r>
          </a:p>
          <a:p>
            <a:pPr fontAlgn="base"/>
            <a:r>
              <a:rPr lang="en-IN" sz="2000" b="1" dirty="0">
                <a:solidFill>
                  <a:schemeClr val="bg1"/>
                </a:solidFill>
                <a:latin typeface="Courier New" pitchFamily="49" charset="0"/>
                <a:cs typeface="Courier New" pitchFamily="49" charset="0"/>
              </a:rPr>
              <a:t>  		</a:t>
            </a:r>
            <a:r>
              <a:rPr lang="en-IN" sz="2000" b="1" dirty="0" err="1" smtClean="0">
                <a:solidFill>
                  <a:schemeClr val="bg1"/>
                </a:solidFill>
                <a:latin typeface="Courier New" pitchFamily="49" charset="0"/>
                <a:cs typeface="Courier New" pitchFamily="49" charset="0"/>
              </a:rPr>
              <a:t>System.out.println</a:t>
            </a:r>
            <a:r>
              <a:rPr lang="en-IN" sz="2000" b="1" dirty="0" smtClean="0">
                <a:solidFill>
                  <a:schemeClr val="bg1"/>
                </a:solidFill>
                <a:latin typeface="Courier New" pitchFamily="49" charset="0"/>
                <a:cs typeface="Courier New" pitchFamily="49" charset="0"/>
              </a:rPr>
              <a:t>(map</a:t>
            </a:r>
            <a:r>
              <a:rPr lang="en-IN" sz="2000" b="1" dirty="0">
                <a:solidFill>
                  <a:schemeClr val="bg1"/>
                </a:solidFill>
                <a:latin typeface="Courier New" pitchFamily="49" charset="0"/>
                <a:cs typeface="Courier New" pitchFamily="49" charset="0"/>
              </a:rPr>
              <a:t>); </a:t>
            </a:r>
          </a:p>
          <a:p>
            <a:pPr fontAlgn="base"/>
            <a:r>
              <a:rPr lang="en-IN" sz="2000" b="1" dirty="0">
                <a:solidFill>
                  <a:schemeClr val="bg1"/>
                </a:solidFill>
                <a:latin typeface="Courier New" pitchFamily="49" charset="0"/>
                <a:cs typeface="Courier New" pitchFamily="49" charset="0"/>
              </a:rPr>
              <a:t>  		</a:t>
            </a:r>
            <a:r>
              <a:rPr lang="en-IN" sz="2000" b="1" dirty="0" smtClean="0">
                <a:solidFill>
                  <a:schemeClr val="bg1"/>
                </a:solidFill>
                <a:latin typeface="Courier New" pitchFamily="49" charset="0"/>
                <a:cs typeface="Courier New" pitchFamily="49" charset="0"/>
              </a:rPr>
              <a:t>map.remove</a:t>
            </a:r>
            <a:r>
              <a:rPr lang="en-IN" sz="2000" b="1" dirty="0">
                <a:solidFill>
                  <a:schemeClr val="bg1"/>
                </a:solidFill>
                <a:latin typeface="Courier New" pitchFamily="49" charset="0"/>
                <a:cs typeface="Courier New" pitchFamily="49" charset="0"/>
              </a:rPr>
              <a:t>('b');</a:t>
            </a:r>
          </a:p>
          <a:p>
            <a:pPr fontAlgn="base"/>
            <a:r>
              <a:rPr lang="en-IN" sz="2000" b="1" dirty="0">
                <a:solidFill>
                  <a:schemeClr val="bg1"/>
                </a:solidFill>
                <a:latin typeface="Courier New" pitchFamily="49" charset="0"/>
                <a:cs typeface="Courier New" pitchFamily="49" charset="0"/>
              </a:rPr>
              <a:t>  		</a:t>
            </a:r>
            <a:r>
              <a:rPr lang="en-IN" sz="2000" b="1" dirty="0" smtClean="0">
                <a:solidFill>
                  <a:schemeClr val="bg1"/>
                </a:solidFill>
                <a:latin typeface="Courier New" pitchFamily="49" charset="0"/>
                <a:cs typeface="Courier New" pitchFamily="49" charset="0"/>
              </a:rPr>
              <a:t>for(</a:t>
            </a:r>
            <a:r>
              <a:rPr lang="en-IN" sz="2000" b="1" dirty="0" err="1" smtClean="0">
                <a:solidFill>
                  <a:schemeClr val="bg1"/>
                </a:solidFill>
                <a:latin typeface="Courier New" pitchFamily="49" charset="0"/>
                <a:cs typeface="Courier New" pitchFamily="49" charset="0"/>
              </a:rPr>
              <a:t>Map.Entry</a:t>
            </a:r>
            <a:r>
              <a:rPr lang="en-IN" sz="2000" b="1" dirty="0" smtClean="0">
                <a:solidFill>
                  <a:schemeClr val="bg1"/>
                </a:solidFill>
                <a:latin typeface="Courier New" pitchFamily="49" charset="0"/>
                <a:cs typeface="Courier New" pitchFamily="49" charset="0"/>
              </a:rPr>
              <a:t> </a:t>
            </a:r>
            <a:r>
              <a:rPr lang="en-IN" sz="2000" b="1" dirty="0">
                <a:solidFill>
                  <a:schemeClr val="bg1"/>
                </a:solidFill>
                <a:latin typeface="Courier New" pitchFamily="49" charset="0"/>
                <a:cs typeface="Courier New" pitchFamily="49" charset="0"/>
              </a:rPr>
              <a:t>m:map.entrySet())</a:t>
            </a:r>
          </a:p>
          <a:p>
            <a:pPr fontAlgn="base"/>
            <a:r>
              <a:rPr lang="en-IN" sz="2000" b="1" dirty="0">
                <a:solidFill>
                  <a:schemeClr val="bg1"/>
                </a:solidFill>
                <a:latin typeface="Courier New" pitchFamily="49" charset="0"/>
                <a:cs typeface="Courier New" pitchFamily="49" charset="0"/>
              </a:rPr>
              <a:t>  		</a:t>
            </a:r>
            <a:r>
              <a:rPr lang="en-IN" sz="2000" b="1" dirty="0" smtClean="0">
                <a:solidFill>
                  <a:schemeClr val="bg1"/>
                </a:solidFill>
                <a:latin typeface="Courier New" pitchFamily="49" charset="0"/>
                <a:cs typeface="Courier New" pitchFamily="49" charset="0"/>
              </a:rPr>
              <a:t>{  </a:t>
            </a:r>
            <a:endParaRPr lang="en-IN" sz="2000" b="1" dirty="0">
              <a:solidFill>
                <a:schemeClr val="bg1"/>
              </a:solidFill>
              <a:latin typeface="Courier New" pitchFamily="49" charset="0"/>
              <a:cs typeface="Courier New" pitchFamily="49" charset="0"/>
            </a:endParaRPr>
          </a:p>
          <a:p>
            <a:pPr fontAlgn="base"/>
            <a:r>
              <a:rPr lang="en-IN" sz="2000" b="1" dirty="0">
                <a:solidFill>
                  <a:schemeClr val="bg1"/>
                </a:solidFill>
                <a:latin typeface="Courier New" pitchFamily="49" charset="0"/>
                <a:cs typeface="Courier New" pitchFamily="49" charset="0"/>
              </a:rPr>
              <a:t>   	</a:t>
            </a:r>
            <a:r>
              <a:rPr lang="en-IN" sz="2000" b="1" dirty="0" smtClean="0">
                <a:solidFill>
                  <a:schemeClr val="bg1"/>
                </a:solidFill>
                <a:latin typeface="Courier New" pitchFamily="49" charset="0"/>
                <a:cs typeface="Courier New" pitchFamily="49" charset="0"/>
              </a:rPr>
              <a:t>		System.out.println(</a:t>
            </a:r>
            <a:r>
              <a:rPr lang="en-IN" sz="2000" b="1" dirty="0" err="1" smtClean="0">
                <a:solidFill>
                  <a:schemeClr val="bg1"/>
                </a:solidFill>
                <a:latin typeface="Courier New" pitchFamily="49" charset="0"/>
                <a:cs typeface="Courier New" pitchFamily="49" charset="0"/>
              </a:rPr>
              <a:t>m.getKey</a:t>
            </a:r>
            <a:r>
              <a:rPr lang="en-IN" sz="2000" b="1" dirty="0">
                <a:solidFill>
                  <a:schemeClr val="bg1"/>
                </a:solidFill>
                <a:latin typeface="Courier New" pitchFamily="49" charset="0"/>
                <a:cs typeface="Courier New" pitchFamily="49" charset="0"/>
              </a:rPr>
              <a:t>()+" "+m.getValue());  </a:t>
            </a:r>
          </a:p>
          <a:p>
            <a:pPr fontAlgn="base"/>
            <a:r>
              <a:rPr lang="en-IN" sz="2000" b="1" dirty="0">
                <a:solidFill>
                  <a:schemeClr val="bg1"/>
                </a:solidFill>
                <a:latin typeface="Courier New" pitchFamily="49" charset="0"/>
                <a:cs typeface="Courier New" pitchFamily="49" charset="0"/>
              </a:rPr>
              <a:t>  		</a:t>
            </a:r>
            <a:r>
              <a:rPr lang="en-IN" sz="2000" b="1" dirty="0" smtClean="0">
                <a:solidFill>
                  <a:schemeClr val="bg1"/>
                </a:solidFill>
                <a:latin typeface="Courier New" pitchFamily="49" charset="0"/>
                <a:cs typeface="Courier New" pitchFamily="49" charset="0"/>
              </a:rPr>
              <a:t>}  </a:t>
            </a:r>
            <a:endParaRPr lang="en-IN" sz="2000" b="1" dirty="0">
              <a:solidFill>
                <a:schemeClr val="bg1"/>
              </a:solidFill>
              <a:latin typeface="Courier New" pitchFamily="49" charset="0"/>
              <a:cs typeface="Courier New" pitchFamily="49" charset="0"/>
            </a:endParaRPr>
          </a:p>
          <a:p>
            <a:pPr fontAlgn="base"/>
            <a:r>
              <a:rPr lang="en-IN" sz="2000" b="1" dirty="0">
                <a:solidFill>
                  <a:schemeClr val="bg1"/>
                </a:solidFill>
                <a:latin typeface="Courier New" pitchFamily="49" charset="0"/>
                <a:cs typeface="Courier New" pitchFamily="49" charset="0"/>
              </a:rPr>
              <a:t> 	}</a:t>
            </a:r>
          </a:p>
          <a:p>
            <a:pPr fontAlgn="base"/>
            <a:r>
              <a:rPr lang="en-IN" sz="2000" b="1" dirty="0">
                <a:solidFill>
                  <a:schemeClr val="bg1"/>
                </a:solidFill>
                <a:latin typeface="Courier New" pitchFamily="49" charset="0"/>
                <a:cs typeface="Courier New" pitchFamily="49" charset="0"/>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cxnSp>
        <p:nvCxnSpPr>
          <p:cNvPr id="6" name="Straight Connector 5"/>
          <p:cNvCxnSpPr/>
          <p:nvPr/>
        </p:nvCxnSpPr>
        <p:spPr>
          <a:xfrm flipV="1">
            <a:off x="2209800" y="4343400"/>
            <a:ext cx="0" cy="381000"/>
          </a:xfrm>
          <a:prstGeom prst="line">
            <a:avLst/>
          </a:prstGeom>
          <a:ln w="28575">
            <a:solidFill>
              <a:srgbClr val="F05136"/>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2209800" y="4343400"/>
            <a:ext cx="2743200" cy="18850"/>
          </a:xfrm>
          <a:prstGeom prst="line">
            <a:avLst/>
          </a:prstGeom>
          <a:ln w="28575">
            <a:solidFill>
              <a:srgbClr val="F05136"/>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953000" y="4332170"/>
            <a:ext cx="0" cy="381001"/>
          </a:xfrm>
          <a:prstGeom prst="line">
            <a:avLst/>
          </a:prstGeom>
          <a:ln w="28575">
            <a:solidFill>
              <a:srgbClr val="F05136"/>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209800" y="4713171"/>
            <a:ext cx="2743200" cy="0"/>
          </a:xfrm>
          <a:prstGeom prst="line">
            <a:avLst/>
          </a:prstGeom>
          <a:ln w="28575">
            <a:solidFill>
              <a:srgbClr val="F0513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8074497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pPr fontAlgn="base"/>
            <a:r>
              <a:rPr lang="en-IN" sz="2000" b="1" dirty="0" smtClean="0">
                <a:solidFill>
                  <a:srgbClr val="F05136"/>
                </a:solidFill>
                <a:latin typeface="Courier New" pitchFamily="49" charset="0"/>
                <a:cs typeface="Courier New" pitchFamily="49" charset="0"/>
              </a:rPr>
              <a:t>//Predict the output</a:t>
            </a:r>
            <a:endParaRPr lang="en-IN" sz="2000" b="1" dirty="0">
              <a:solidFill>
                <a:srgbClr val="F05136"/>
              </a:solidFill>
              <a:latin typeface="Courier New" pitchFamily="49" charset="0"/>
              <a:cs typeface="Courier New" pitchFamily="49" charset="0"/>
            </a:endParaRPr>
          </a:p>
          <a:p>
            <a:pPr fontAlgn="base"/>
            <a:r>
              <a:rPr lang="en-IN" sz="2000" b="1" dirty="0">
                <a:solidFill>
                  <a:schemeClr val="bg1"/>
                </a:solidFill>
                <a:latin typeface="Courier New" pitchFamily="49" charset="0"/>
                <a:cs typeface="Courier New" pitchFamily="49" charset="0"/>
              </a:rPr>
              <a:t>import java.util.Map;</a:t>
            </a:r>
          </a:p>
          <a:p>
            <a:pPr fontAlgn="base"/>
            <a:r>
              <a:rPr lang="en-IN" sz="2000" b="1" dirty="0">
                <a:solidFill>
                  <a:schemeClr val="bg1"/>
                </a:solidFill>
                <a:latin typeface="Courier New" pitchFamily="49" charset="0"/>
                <a:cs typeface="Courier New" pitchFamily="49" charset="0"/>
              </a:rPr>
              <a:t>import java.util.HashMap;</a:t>
            </a:r>
          </a:p>
          <a:p>
            <a:pPr fontAlgn="base"/>
            <a:r>
              <a:rPr lang="en-IN" sz="2000" b="1" dirty="0">
                <a:solidFill>
                  <a:schemeClr val="bg1"/>
                </a:solidFill>
                <a:latin typeface="Courier New" pitchFamily="49" charset="0"/>
                <a:cs typeface="Courier New" pitchFamily="49" charset="0"/>
              </a:rPr>
              <a:t>class Map_Interface</a:t>
            </a:r>
          </a:p>
          <a:p>
            <a:pPr fontAlgn="base"/>
            <a:r>
              <a:rPr lang="en-IN" sz="2000" b="1" dirty="0">
                <a:solidFill>
                  <a:schemeClr val="bg1"/>
                </a:solidFill>
                <a:latin typeface="Courier New" pitchFamily="49" charset="0"/>
                <a:cs typeface="Courier New" pitchFamily="49" charset="0"/>
              </a:rPr>
              <a:t>{</a:t>
            </a:r>
          </a:p>
          <a:p>
            <a:pPr fontAlgn="base"/>
            <a:r>
              <a:rPr lang="en-IN" sz="2000" b="1" dirty="0">
                <a:solidFill>
                  <a:schemeClr val="bg1"/>
                </a:solidFill>
                <a:latin typeface="Courier New" pitchFamily="49" charset="0"/>
                <a:cs typeface="Courier New" pitchFamily="49" charset="0"/>
              </a:rPr>
              <a:t>   	public static void main(String </a:t>
            </a:r>
            <a:r>
              <a:rPr lang="en-IN" sz="2000" b="1" dirty="0" err="1">
                <a:solidFill>
                  <a:schemeClr val="bg1"/>
                </a:solidFill>
                <a:latin typeface="Courier New" pitchFamily="49" charset="0"/>
                <a:cs typeface="Courier New" pitchFamily="49" charset="0"/>
              </a:rPr>
              <a:t>args</a:t>
            </a:r>
            <a:r>
              <a:rPr lang="en-IN" sz="2000" b="1" dirty="0">
                <a:solidFill>
                  <a:schemeClr val="bg1"/>
                </a:solidFill>
                <a:latin typeface="Courier New" pitchFamily="49" charset="0"/>
                <a:cs typeface="Courier New" pitchFamily="49" charset="0"/>
              </a:rPr>
              <a:t>[])</a:t>
            </a:r>
          </a:p>
          <a:p>
            <a:pPr fontAlgn="base"/>
            <a:r>
              <a:rPr lang="en-IN" sz="2000" b="1" dirty="0">
                <a:solidFill>
                  <a:schemeClr val="bg1"/>
                </a:solidFill>
                <a:latin typeface="Courier New" pitchFamily="49" charset="0"/>
                <a:cs typeface="Courier New" pitchFamily="49" charset="0"/>
              </a:rPr>
              <a:t> 	{</a:t>
            </a:r>
          </a:p>
          <a:p>
            <a:pPr fontAlgn="base"/>
            <a:r>
              <a:rPr lang="en-IN" sz="2000" b="1" dirty="0">
                <a:solidFill>
                  <a:schemeClr val="bg1"/>
                </a:solidFill>
                <a:latin typeface="Courier New" pitchFamily="49" charset="0"/>
                <a:cs typeface="Courier New" pitchFamily="49" charset="0"/>
              </a:rPr>
              <a:t>    		Map&lt;</a:t>
            </a:r>
            <a:r>
              <a:rPr lang="en-IN" sz="2000" b="1" dirty="0" err="1">
                <a:solidFill>
                  <a:schemeClr val="bg1"/>
                </a:solidFill>
                <a:latin typeface="Courier New" pitchFamily="49" charset="0"/>
                <a:cs typeface="Courier New" pitchFamily="49" charset="0"/>
              </a:rPr>
              <a:t>Character,String</a:t>
            </a:r>
            <a:r>
              <a:rPr lang="en-IN" sz="2000" b="1" dirty="0">
                <a:solidFill>
                  <a:schemeClr val="bg1"/>
                </a:solidFill>
                <a:latin typeface="Courier New" pitchFamily="49" charset="0"/>
                <a:cs typeface="Courier New" pitchFamily="49" charset="0"/>
              </a:rPr>
              <a:t>&gt; map=new HashMap&lt;</a:t>
            </a:r>
            <a:r>
              <a:rPr lang="en-IN" sz="2000" b="1" dirty="0" err="1">
                <a:solidFill>
                  <a:schemeClr val="bg1"/>
                </a:solidFill>
                <a:latin typeface="Courier New" pitchFamily="49" charset="0"/>
                <a:cs typeface="Courier New" pitchFamily="49" charset="0"/>
              </a:rPr>
              <a:t>Character,String</a:t>
            </a:r>
            <a:r>
              <a:rPr lang="en-IN" sz="2000" b="1" dirty="0">
                <a:solidFill>
                  <a:schemeClr val="bg1"/>
                </a:solidFill>
                <a:latin typeface="Courier New" pitchFamily="49" charset="0"/>
                <a:cs typeface="Courier New" pitchFamily="49" charset="0"/>
              </a:rPr>
              <a:t>&gt;();</a:t>
            </a:r>
          </a:p>
          <a:p>
            <a:pPr fontAlgn="base"/>
            <a:r>
              <a:rPr lang="en-IN" sz="2000" b="1" dirty="0">
                <a:solidFill>
                  <a:schemeClr val="bg1"/>
                </a:solidFill>
                <a:latin typeface="Courier New" pitchFamily="49" charset="0"/>
                <a:cs typeface="Courier New" pitchFamily="49" charset="0"/>
              </a:rPr>
              <a:t>    		map.put('a',"Anil");</a:t>
            </a:r>
          </a:p>
          <a:p>
            <a:pPr fontAlgn="base"/>
            <a:r>
              <a:rPr lang="en-IN" sz="2000" b="1" dirty="0">
                <a:solidFill>
                  <a:schemeClr val="bg1"/>
                </a:solidFill>
                <a:latin typeface="Courier New" pitchFamily="49" charset="0"/>
                <a:cs typeface="Courier New" pitchFamily="49" charset="0"/>
              </a:rPr>
              <a:t>    		map.put('b',"Babu");</a:t>
            </a:r>
          </a:p>
          <a:p>
            <a:pPr fontAlgn="base"/>
            <a:r>
              <a:rPr lang="en-IN" sz="2000" b="1" dirty="0">
                <a:solidFill>
                  <a:schemeClr val="bg1"/>
                </a:solidFill>
                <a:latin typeface="Courier New" pitchFamily="49" charset="0"/>
                <a:cs typeface="Courier New" pitchFamily="49" charset="0"/>
              </a:rPr>
              <a:t>    		map.put('c',"Charan");</a:t>
            </a:r>
          </a:p>
          <a:p>
            <a:pPr fontAlgn="base"/>
            <a:r>
              <a:rPr lang="en-IN" sz="2000" b="1" dirty="0">
                <a:solidFill>
                  <a:schemeClr val="bg1"/>
                </a:solidFill>
                <a:latin typeface="Courier New" pitchFamily="49" charset="0"/>
                <a:cs typeface="Courier New" pitchFamily="49" charset="0"/>
              </a:rPr>
              <a:t>    		map.put('d',"Dharani");</a:t>
            </a:r>
          </a:p>
          <a:p>
            <a:pPr fontAlgn="base"/>
            <a:r>
              <a:rPr lang="en-IN" sz="2000" b="1" dirty="0">
                <a:solidFill>
                  <a:schemeClr val="bg1"/>
                </a:solidFill>
                <a:latin typeface="Courier New" pitchFamily="49" charset="0"/>
                <a:cs typeface="Courier New" pitchFamily="49" charset="0"/>
              </a:rPr>
              <a:t>    		map.put('e',"</a:t>
            </a:r>
            <a:r>
              <a:rPr lang="en-IN" sz="2000" b="1" dirty="0" err="1">
                <a:solidFill>
                  <a:schemeClr val="bg1"/>
                </a:solidFill>
                <a:latin typeface="Courier New" pitchFamily="49" charset="0"/>
                <a:cs typeface="Courier New" pitchFamily="49" charset="0"/>
              </a:rPr>
              <a:t>Eniyan</a:t>
            </a:r>
            <a:r>
              <a:rPr lang="en-IN" sz="2000" b="1" dirty="0" smtClean="0">
                <a:solidFill>
                  <a:schemeClr val="bg1"/>
                </a:solidFill>
                <a:latin typeface="Courier New" pitchFamily="49" charset="0"/>
                <a:cs typeface="Courier New" pitchFamily="49" charset="0"/>
              </a:rPr>
              <a:t>");</a:t>
            </a:r>
          </a:p>
          <a:p>
            <a:pPr fontAlgn="base"/>
            <a:r>
              <a:rPr lang="en-IN" sz="2000" b="1" dirty="0" smtClean="0">
                <a:solidFill>
                  <a:schemeClr val="bg1"/>
                </a:solidFill>
                <a:latin typeface="Courier New" pitchFamily="49" charset="0"/>
                <a:cs typeface="Courier New" pitchFamily="49" charset="0"/>
              </a:rPr>
              <a:t>		map.put</a:t>
            </a:r>
            <a:r>
              <a:rPr lang="en-IN" sz="2000" b="1" dirty="0">
                <a:solidFill>
                  <a:schemeClr val="bg1"/>
                </a:solidFill>
                <a:latin typeface="Courier New" pitchFamily="49" charset="0"/>
                <a:cs typeface="Courier New" pitchFamily="49" charset="0"/>
              </a:rPr>
              <a:t>('</a:t>
            </a:r>
            <a:r>
              <a:rPr lang="en-IN" sz="2000" b="1" dirty="0" err="1">
                <a:solidFill>
                  <a:schemeClr val="bg1"/>
                </a:solidFill>
                <a:latin typeface="Courier New" pitchFamily="49" charset="0"/>
                <a:cs typeface="Courier New" pitchFamily="49" charset="0"/>
              </a:rPr>
              <a:t>c</a:t>
            </a:r>
            <a:r>
              <a:rPr lang="en-IN" sz="2000" b="1" dirty="0" err="1" smtClean="0">
                <a:solidFill>
                  <a:schemeClr val="bg1"/>
                </a:solidFill>
                <a:latin typeface="Courier New" pitchFamily="49" charset="0"/>
                <a:cs typeface="Courier New" pitchFamily="49" charset="0"/>
              </a:rPr>
              <a:t>',“cheran</a:t>
            </a:r>
            <a:r>
              <a:rPr lang="en-IN" sz="2000" b="1" dirty="0" smtClean="0">
                <a:solidFill>
                  <a:schemeClr val="bg1"/>
                </a:solidFill>
                <a:latin typeface="Courier New" pitchFamily="49" charset="0"/>
                <a:cs typeface="Courier New" pitchFamily="49" charset="0"/>
              </a:rPr>
              <a:t>");</a:t>
            </a:r>
          </a:p>
          <a:p>
            <a:pPr fontAlgn="base"/>
            <a:r>
              <a:rPr lang="en-IN" sz="2000" b="1" dirty="0" smtClean="0">
                <a:solidFill>
                  <a:schemeClr val="bg1"/>
                </a:solidFill>
                <a:latin typeface="Courier New" pitchFamily="49" charset="0"/>
                <a:cs typeface="Courier New" pitchFamily="49" charset="0"/>
              </a:rPr>
              <a:t>  </a:t>
            </a:r>
            <a:r>
              <a:rPr lang="en-IN" sz="2000" b="1" dirty="0">
                <a:solidFill>
                  <a:schemeClr val="bg1"/>
                </a:solidFill>
                <a:latin typeface="Courier New" pitchFamily="49" charset="0"/>
                <a:cs typeface="Courier New" pitchFamily="49" charset="0"/>
              </a:rPr>
              <a:t>		</a:t>
            </a:r>
            <a:r>
              <a:rPr lang="en-IN" sz="2000" b="1" dirty="0" smtClean="0">
                <a:solidFill>
                  <a:schemeClr val="bg1"/>
                </a:solidFill>
                <a:latin typeface="Courier New" pitchFamily="49" charset="0"/>
                <a:cs typeface="Courier New" pitchFamily="49" charset="0"/>
              </a:rPr>
              <a:t>for(</a:t>
            </a:r>
            <a:r>
              <a:rPr lang="en-IN" sz="2000" b="1" dirty="0" err="1" smtClean="0">
                <a:solidFill>
                  <a:schemeClr val="bg1"/>
                </a:solidFill>
                <a:latin typeface="Courier New" pitchFamily="49" charset="0"/>
                <a:cs typeface="Courier New" pitchFamily="49" charset="0"/>
              </a:rPr>
              <a:t>Map.Entry</a:t>
            </a:r>
            <a:r>
              <a:rPr lang="en-IN" sz="2000" b="1" dirty="0" smtClean="0">
                <a:solidFill>
                  <a:schemeClr val="bg1"/>
                </a:solidFill>
                <a:latin typeface="Courier New" pitchFamily="49" charset="0"/>
                <a:cs typeface="Courier New" pitchFamily="49" charset="0"/>
              </a:rPr>
              <a:t> </a:t>
            </a:r>
            <a:r>
              <a:rPr lang="en-IN" sz="2000" b="1" dirty="0">
                <a:solidFill>
                  <a:schemeClr val="bg1"/>
                </a:solidFill>
                <a:latin typeface="Courier New" pitchFamily="49" charset="0"/>
                <a:cs typeface="Courier New" pitchFamily="49" charset="0"/>
              </a:rPr>
              <a:t>m:map.entrySet())</a:t>
            </a:r>
          </a:p>
          <a:p>
            <a:pPr fontAlgn="base"/>
            <a:r>
              <a:rPr lang="en-IN" sz="2000" b="1" dirty="0">
                <a:solidFill>
                  <a:schemeClr val="bg1"/>
                </a:solidFill>
                <a:latin typeface="Courier New" pitchFamily="49" charset="0"/>
                <a:cs typeface="Courier New" pitchFamily="49" charset="0"/>
              </a:rPr>
              <a:t>  		</a:t>
            </a:r>
            <a:r>
              <a:rPr lang="en-IN" sz="2000" b="1" dirty="0" smtClean="0">
                <a:solidFill>
                  <a:schemeClr val="bg1"/>
                </a:solidFill>
                <a:latin typeface="Courier New" pitchFamily="49" charset="0"/>
                <a:cs typeface="Courier New" pitchFamily="49" charset="0"/>
              </a:rPr>
              <a:t>{  </a:t>
            </a:r>
            <a:endParaRPr lang="en-IN" sz="2000" b="1" dirty="0">
              <a:solidFill>
                <a:schemeClr val="bg1"/>
              </a:solidFill>
              <a:latin typeface="Courier New" pitchFamily="49" charset="0"/>
              <a:cs typeface="Courier New" pitchFamily="49" charset="0"/>
            </a:endParaRPr>
          </a:p>
          <a:p>
            <a:pPr fontAlgn="base"/>
            <a:r>
              <a:rPr lang="en-IN" sz="2000" b="1" dirty="0">
                <a:solidFill>
                  <a:schemeClr val="bg1"/>
                </a:solidFill>
                <a:latin typeface="Courier New" pitchFamily="49" charset="0"/>
                <a:cs typeface="Courier New" pitchFamily="49" charset="0"/>
              </a:rPr>
              <a:t>   	</a:t>
            </a:r>
            <a:r>
              <a:rPr lang="en-IN" sz="2000" b="1" dirty="0" smtClean="0">
                <a:solidFill>
                  <a:schemeClr val="bg1"/>
                </a:solidFill>
                <a:latin typeface="Courier New" pitchFamily="49" charset="0"/>
                <a:cs typeface="Courier New" pitchFamily="49" charset="0"/>
              </a:rPr>
              <a:t>		System.out.println(</a:t>
            </a:r>
            <a:r>
              <a:rPr lang="en-IN" sz="2000" b="1" dirty="0" err="1" smtClean="0">
                <a:solidFill>
                  <a:schemeClr val="bg1"/>
                </a:solidFill>
                <a:latin typeface="Courier New" pitchFamily="49" charset="0"/>
                <a:cs typeface="Courier New" pitchFamily="49" charset="0"/>
              </a:rPr>
              <a:t>m.getKey</a:t>
            </a:r>
            <a:r>
              <a:rPr lang="en-IN" sz="2000" b="1" dirty="0">
                <a:solidFill>
                  <a:schemeClr val="bg1"/>
                </a:solidFill>
                <a:latin typeface="Courier New" pitchFamily="49" charset="0"/>
                <a:cs typeface="Courier New" pitchFamily="49" charset="0"/>
              </a:rPr>
              <a:t>()+" "+m.getValue());  </a:t>
            </a:r>
          </a:p>
          <a:p>
            <a:pPr fontAlgn="base"/>
            <a:r>
              <a:rPr lang="en-IN" sz="2000" b="1" dirty="0">
                <a:solidFill>
                  <a:schemeClr val="bg1"/>
                </a:solidFill>
                <a:latin typeface="Courier New" pitchFamily="49" charset="0"/>
                <a:cs typeface="Courier New" pitchFamily="49" charset="0"/>
              </a:rPr>
              <a:t>  		</a:t>
            </a:r>
            <a:r>
              <a:rPr lang="en-IN" sz="2000" b="1" dirty="0" smtClean="0">
                <a:solidFill>
                  <a:schemeClr val="bg1"/>
                </a:solidFill>
                <a:latin typeface="Courier New" pitchFamily="49" charset="0"/>
                <a:cs typeface="Courier New" pitchFamily="49" charset="0"/>
              </a:rPr>
              <a:t>}  </a:t>
            </a:r>
            <a:endParaRPr lang="en-IN" sz="2000" b="1" dirty="0">
              <a:solidFill>
                <a:schemeClr val="bg1"/>
              </a:solidFill>
              <a:latin typeface="Courier New" pitchFamily="49" charset="0"/>
              <a:cs typeface="Courier New" pitchFamily="49" charset="0"/>
            </a:endParaRPr>
          </a:p>
          <a:p>
            <a:pPr fontAlgn="base"/>
            <a:r>
              <a:rPr lang="en-IN" sz="2000" b="1" dirty="0">
                <a:solidFill>
                  <a:schemeClr val="bg1"/>
                </a:solidFill>
                <a:latin typeface="Courier New" pitchFamily="49" charset="0"/>
                <a:cs typeface="Courier New" pitchFamily="49" charset="0"/>
              </a:rPr>
              <a:t> 	}</a:t>
            </a:r>
          </a:p>
          <a:p>
            <a:pPr fontAlgn="base"/>
            <a:r>
              <a:rPr lang="en-IN" sz="2000" b="1" dirty="0">
                <a:solidFill>
                  <a:schemeClr val="bg1"/>
                </a:solidFill>
                <a:latin typeface="Courier New" pitchFamily="49" charset="0"/>
                <a:cs typeface="Courier New" pitchFamily="49" charset="0"/>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cxnSp>
        <p:nvCxnSpPr>
          <p:cNvPr id="6" name="Straight Connector 5"/>
          <p:cNvCxnSpPr/>
          <p:nvPr/>
        </p:nvCxnSpPr>
        <p:spPr>
          <a:xfrm flipV="1">
            <a:off x="2209800" y="4038600"/>
            <a:ext cx="0" cy="381000"/>
          </a:xfrm>
          <a:prstGeom prst="line">
            <a:avLst/>
          </a:prstGeom>
          <a:ln w="28575">
            <a:solidFill>
              <a:srgbClr val="F05136"/>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2209800" y="4038600"/>
            <a:ext cx="3505200" cy="18850"/>
          </a:xfrm>
          <a:prstGeom prst="line">
            <a:avLst/>
          </a:prstGeom>
          <a:ln w="28575">
            <a:solidFill>
              <a:srgbClr val="F05136"/>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715000" y="4027369"/>
            <a:ext cx="0" cy="381001"/>
          </a:xfrm>
          <a:prstGeom prst="line">
            <a:avLst/>
          </a:prstGeom>
          <a:ln w="28575">
            <a:solidFill>
              <a:srgbClr val="F05136"/>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2209800" y="4408370"/>
            <a:ext cx="3505200" cy="1"/>
          </a:xfrm>
          <a:prstGeom prst="line">
            <a:avLst/>
          </a:prstGeom>
          <a:ln w="28575">
            <a:solidFill>
              <a:srgbClr val="F05136"/>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2239478" y="3100939"/>
            <a:ext cx="0" cy="381000"/>
          </a:xfrm>
          <a:prstGeom prst="line">
            <a:avLst/>
          </a:prstGeom>
          <a:ln w="28575">
            <a:solidFill>
              <a:srgbClr val="F05136"/>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2239478" y="3100939"/>
            <a:ext cx="3505200" cy="18850"/>
          </a:xfrm>
          <a:prstGeom prst="line">
            <a:avLst/>
          </a:prstGeom>
          <a:ln w="28575">
            <a:solidFill>
              <a:srgbClr val="F05136"/>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744678" y="3089708"/>
            <a:ext cx="0" cy="381001"/>
          </a:xfrm>
          <a:prstGeom prst="line">
            <a:avLst/>
          </a:prstGeom>
          <a:ln w="28575">
            <a:solidFill>
              <a:srgbClr val="F0513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2239478" y="3470709"/>
            <a:ext cx="3505200" cy="1"/>
          </a:xfrm>
          <a:prstGeom prst="line">
            <a:avLst/>
          </a:prstGeom>
          <a:ln w="28575">
            <a:solidFill>
              <a:srgbClr val="F0513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7209415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pPr fontAlgn="base"/>
            <a:r>
              <a:rPr lang="en-IN" sz="2000" b="1" dirty="0">
                <a:solidFill>
                  <a:srgbClr val="F05136"/>
                </a:solidFill>
                <a:latin typeface="Courier New" pitchFamily="49" charset="0"/>
                <a:cs typeface="Courier New" pitchFamily="49" charset="0"/>
              </a:rPr>
              <a:t>//Example Program</a:t>
            </a:r>
          </a:p>
          <a:p>
            <a:pPr fontAlgn="base"/>
            <a:r>
              <a:rPr lang="en-IN" sz="2000" b="1" dirty="0">
                <a:solidFill>
                  <a:schemeClr val="bg1"/>
                </a:solidFill>
                <a:latin typeface="Courier New" pitchFamily="49" charset="0"/>
                <a:cs typeface="Courier New" pitchFamily="49" charset="0"/>
              </a:rPr>
              <a:t>import java.util.Map;</a:t>
            </a:r>
          </a:p>
          <a:p>
            <a:pPr fontAlgn="base"/>
            <a:r>
              <a:rPr lang="en-IN" sz="2000" b="1" dirty="0">
                <a:solidFill>
                  <a:schemeClr val="bg1"/>
                </a:solidFill>
                <a:latin typeface="Courier New" pitchFamily="49" charset="0"/>
                <a:cs typeface="Courier New" pitchFamily="49" charset="0"/>
              </a:rPr>
              <a:t>import java.util.HashMap</a:t>
            </a:r>
            <a:r>
              <a:rPr lang="en-IN" sz="2000" b="1" dirty="0" smtClean="0">
                <a:solidFill>
                  <a:schemeClr val="bg1"/>
                </a:solidFill>
                <a:latin typeface="Courier New" pitchFamily="49" charset="0"/>
                <a:cs typeface="Courier New" pitchFamily="49" charset="0"/>
              </a:rPr>
              <a:t>;</a:t>
            </a:r>
          </a:p>
          <a:p>
            <a:pPr fontAlgn="base"/>
            <a:r>
              <a:rPr lang="en-IN" sz="2000" b="1" dirty="0">
                <a:solidFill>
                  <a:schemeClr val="bg1"/>
                </a:solidFill>
                <a:latin typeface="Courier New" pitchFamily="49" charset="0"/>
                <a:cs typeface="Courier New" pitchFamily="49" charset="0"/>
              </a:rPr>
              <a:t>i</a:t>
            </a:r>
            <a:r>
              <a:rPr lang="en-IN" sz="2000" b="1" dirty="0" smtClean="0">
                <a:solidFill>
                  <a:schemeClr val="bg1"/>
                </a:solidFill>
                <a:latin typeface="Courier New" pitchFamily="49" charset="0"/>
                <a:cs typeface="Courier New" pitchFamily="49" charset="0"/>
              </a:rPr>
              <a:t>mport java.util.LinkedHashMap;</a:t>
            </a:r>
            <a:endParaRPr lang="en-IN" sz="2000" b="1" dirty="0">
              <a:solidFill>
                <a:schemeClr val="bg1"/>
              </a:solidFill>
              <a:latin typeface="Courier New" pitchFamily="49" charset="0"/>
              <a:cs typeface="Courier New" pitchFamily="49" charset="0"/>
            </a:endParaRPr>
          </a:p>
          <a:p>
            <a:pPr fontAlgn="base"/>
            <a:r>
              <a:rPr lang="en-IN" sz="2000" b="1" dirty="0">
                <a:solidFill>
                  <a:schemeClr val="bg1"/>
                </a:solidFill>
                <a:latin typeface="Courier New" pitchFamily="49" charset="0"/>
                <a:cs typeface="Courier New" pitchFamily="49" charset="0"/>
              </a:rPr>
              <a:t>class Map_Interface</a:t>
            </a:r>
          </a:p>
          <a:p>
            <a:pPr fontAlgn="base"/>
            <a:r>
              <a:rPr lang="en-IN" sz="2000" b="1" dirty="0">
                <a:solidFill>
                  <a:schemeClr val="bg1"/>
                </a:solidFill>
                <a:latin typeface="Courier New" pitchFamily="49" charset="0"/>
                <a:cs typeface="Courier New" pitchFamily="49" charset="0"/>
              </a:rPr>
              <a:t>{  </a:t>
            </a:r>
          </a:p>
          <a:p>
            <a:pPr fontAlgn="base"/>
            <a:r>
              <a:rPr lang="en-IN" sz="2000" b="1" dirty="0">
                <a:solidFill>
                  <a:schemeClr val="bg1"/>
                </a:solidFill>
                <a:latin typeface="Courier New" pitchFamily="49" charset="0"/>
                <a:cs typeface="Courier New" pitchFamily="49" charset="0"/>
              </a:rPr>
              <a:t> 	public static void main(String </a:t>
            </a:r>
            <a:r>
              <a:rPr lang="en-IN" sz="2000" b="1" dirty="0" err="1">
                <a:solidFill>
                  <a:schemeClr val="bg1"/>
                </a:solidFill>
                <a:latin typeface="Courier New" pitchFamily="49" charset="0"/>
                <a:cs typeface="Courier New" pitchFamily="49" charset="0"/>
              </a:rPr>
              <a:t>args</a:t>
            </a:r>
            <a:r>
              <a:rPr lang="en-IN" sz="2000" b="1" dirty="0">
                <a:solidFill>
                  <a:schemeClr val="bg1"/>
                </a:solidFill>
                <a:latin typeface="Courier New" pitchFamily="49" charset="0"/>
                <a:cs typeface="Courier New" pitchFamily="49" charset="0"/>
              </a:rPr>
              <a:t>[])</a:t>
            </a:r>
          </a:p>
          <a:p>
            <a:pPr fontAlgn="base"/>
            <a:r>
              <a:rPr lang="en-IN" sz="2000" b="1" dirty="0">
                <a:solidFill>
                  <a:schemeClr val="bg1"/>
                </a:solidFill>
                <a:latin typeface="Courier New" pitchFamily="49" charset="0"/>
                <a:cs typeface="Courier New" pitchFamily="49" charset="0"/>
              </a:rPr>
              <a:t> 	{  </a:t>
            </a:r>
          </a:p>
          <a:p>
            <a:pPr fontAlgn="base"/>
            <a:r>
              <a:rPr lang="en-IN" sz="2000" b="1" dirty="0">
                <a:solidFill>
                  <a:schemeClr val="bg1"/>
                </a:solidFill>
                <a:latin typeface="Courier New" pitchFamily="49" charset="0"/>
                <a:cs typeface="Courier New" pitchFamily="49" charset="0"/>
              </a:rPr>
              <a:t>  		Map&lt;</a:t>
            </a:r>
            <a:r>
              <a:rPr lang="en-IN" sz="2000" b="1" dirty="0" err="1">
                <a:solidFill>
                  <a:schemeClr val="bg1"/>
                </a:solidFill>
                <a:latin typeface="Courier New" pitchFamily="49" charset="0"/>
                <a:cs typeface="Courier New" pitchFamily="49" charset="0"/>
              </a:rPr>
              <a:t>Integer,String</a:t>
            </a:r>
            <a:r>
              <a:rPr lang="en-IN" sz="2000" b="1" dirty="0">
                <a:solidFill>
                  <a:schemeClr val="bg1"/>
                </a:solidFill>
                <a:latin typeface="Courier New" pitchFamily="49" charset="0"/>
                <a:cs typeface="Courier New" pitchFamily="49" charset="0"/>
              </a:rPr>
              <a:t>&gt; map=new </a:t>
            </a:r>
            <a:r>
              <a:rPr lang="en-IN" sz="2000" b="1" dirty="0" smtClean="0">
                <a:solidFill>
                  <a:schemeClr val="bg1"/>
                </a:solidFill>
                <a:latin typeface="Courier New" pitchFamily="49" charset="0"/>
                <a:cs typeface="Courier New" pitchFamily="49" charset="0"/>
              </a:rPr>
              <a:t>LinkedHashMap&lt;</a:t>
            </a:r>
            <a:r>
              <a:rPr lang="en-IN" sz="2000" b="1" dirty="0" err="1" smtClean="0">
                <a:solidFill>
                  <a:schemeClr val="bg1"/>
                </a:solidFill>
                <a:latin typeface="Courier New" pitchFamily="49" charset="0"/>
                <a:cs typeface="Courier New" pitchFamily="49" charset="0"/>
              </a:rPr>
              <a:t>Integer,String</a:t>
            </a:r>
            <a:r>
              <a:rPr lang="en-IN" sz="2000" b="1" dirty="0">
                <a:solidFill>
                  <a:schemeClr val="bg1"/>
                </a:solidFill>
                <a:latin typeface="Courier New" pitchFamily="49" charset="0"/>
                <a:cs typeface="Courier New" pitchFamily="49" charset="0"/>
              </a:rPr>
              <a:t>&gt;();  </a:t>
            </a:r>
          </a:p>
          <a:p>
            <a:pPr fontAlgn="base"/>
            <a:r>
              <a:rPr lang="en-IN" sz="2000" b="1" dirty="0">
                <a:solidFill>
                  <a:schemeClr val="bg1"/>
                </a:solidFill>
                <a:latin typeface="Courier New" pitchFamily="49" charset="0"/>
                <a:cs typeface="Courier New" pitchFamily="49" charset="0"/>
              </a:rPr>
              <a:t>  		</a:t>
            </a:r>
            <a:r>
              <a:rPr lang="en-IN" sz="2000" b="1" dirty="0" err="1">
                <a:solidFill>
                  <a:schemeClr val="bg1"/>
                </a:solidFill>
                <a:latin typeface="Courier New" pitchFamily="49" charset="0"/>
                <a:cs typeface="Courier New" pitchFamily="49" charset="0"/>
              </a:rPr>
              <a:t>map.put</a:t>
            </a:r>
            <a:r>
              <a:rPr lang="en-IN" sz="2000" b="1" dirty="0">
                <a:solidFill>
                  <a:schemeClr val="bg1"/>
                </a:solidFill>
                <a:latin typeface="Courier New" pitchFamily="49" charset="0"/>
                <a:cs typeface="Courier New" pitchFamily="49" charset="0"/>
              </a:rPr>
              <a:t>(1,"one");  </a:t>
            </a:r>
          </a:p>
          <a:p>
            <a:pPr fontAlgn="base"/>
            <a:r>
              <a:rPr lang="en-IN" sz="2000" b="1" dirty="0">
                <a:solidFill>
                  <a:schemeClr val="bg1"/>
                </a:solidFill>
                <a:latin typeface="Courier New" pitchFamily="49" charset="0"/>
                <a:cs typeface="Courier New" pitchFamily="49" charset="0"/>
              </a:rPr>
              <a:t>  		</a:t>
            </a:r>
            <a:r>
              <a:rPr lang="en-IN" sz="2000" b="1" dirty="0" err="1">
                <a:solidFill>
                  <a:schemeClr val="bg1"/>
                </a:solidFill>
                <a:latin typeface="Courier New" pitchFamily="49" charset="0"/>
                <a:cs typeface="Courier New" pitchFamily="49" charset="0"/>
              </a:rPr>
              <a:t>map.put</a:t>
            </a:r>
            <a:r>
              <a:rPr lang="en-IN" sz="2000" b="1" dirty="0">
                <a:solidFill>
                  <a:schemeClr val="bg1"/>
                </a:solidFill>
                <a:latin typeface="Courier New" pitchFamily="49" charset="0"/>
                <a:cs typeface="Courier New" pitchFamily="49" charset="0"/>
              </a:rPr>
              <a:t>(2,null);  </a:t>
            </a:r>
          </a:p>
          <a:p>
            <a:pPr fontAlgn="base"/>
            <a:r>
              <a:rPr lang="en-IN" sz="2000" b="1" dirty="0">
                <a:solidFill>
                  <a:schemeClr val="bg1"/>
                </a:solidFill>
                <a:latin typeface="Courier New" pitchFamily="49" charset="0"/>
                <a:cs typeface="Courier New" pitchFamily="49" charset="0"/>
              </a:rPr>
              <a:t>  		</a:t>
            </a:r>
            <a:r>
              <a:rPr lang="en-IN" sz="2000" b="1" dirty="0" err="1">
                <a:solidFill>
                  <a:schemeClr val="bg1"/>
                </a:solidFill>
                <a:latin typeface="Courier New" pitchFamily="49" charset="0"/>
                <a:cs typeface="Courier New" pitchFamily="49" charset="0"/>
              </a:rPr>
              <a:t>map.put</a:t>
            </a:r>
            <a:r>
              <a:rPr lang="en-IN" sz="2000" b="1" dirty="0">
                <a:solidFill>
                  <a:schemeClr val="bg1"/>
                </a:solidFill>
                <a:latin typeface="Courier New" pitchFamily="49" charset="0"/>
                <a:cs typeface="Courier New" pitchFamily="49" charset="0"/>
              </a:rPr>
              <a:t>(3,"three");</a:t>
            </a:r>
          </a:p>
          <a:p>
            <a:pPr fontAlgn="base"/>
            <a:r>
              <a:rPr lang="en-IN" sz="2000" b="1" dirty="0">
                <a:solidFill>
                  <a:schemeClr val="bg1"/>
                </a:solidFill>
                <a:latin typeface="Courier New" pitchFamily="49" charset="0"/>
                <a:cs typeface="Courier New" pitchFamily="49" charset="0"/>
              </a:rPr>
              <a:t>  		map.put(4,"four");</a:t>
            </a:r>
          </a:p>
          <a:p>
            <a:pPr fontAlgn="base"/>
            <a:r>
              <a:rPr lang="en-IN" sz="2000" b="1" dirty="0">
                <a:solidFill>
                  <a:schemeClr val="bg1"/>
                </a:solidFill>
                <a:latin typeface="Courier New" pitchFamily="49" charset="0"/>
                <a:cs typeface="Courier New" pitchFamily="49" charset="0"/>
              </a:rPr>
              <a:t>  		map.put(</a:t>
            </a:r>
            <a:r>
              <a:rPr lang="en-IN" sz="2000" b="1" dirty="0" err="1">
                <a:solidFill>
                  <a:schemeClr val="bg1"/>
                </a:solidFill>
                <a:latin typeface="Courier New" pitchFamily="49" charset="0"/>
                <a:cs typeface="Courier New" pitchFamily="49" charset="0"/>
              </a:rPr>
              <a:t>null,"five</a:t>
            </a:r>
            <a:r>
              <a:rPr lang="en-IN" sz="2000" b="1" dirty="0">
                <a:solidFill>
                  <a:schemeClr val="bg1"/>
                </a:solidFill>
                <a:latin typeface="Courier New" pitchFamily="49" charset="0"/>
                <a:cs typeface="Courier New" pitchFamily="49" charset="0"/>
              </a:rPr>
              <a:t>");</a:t>
            </a:r>
          </a:p>
          <a:p>
            <a:pPr fontAlgn="base"/>
            <a:r>
              <a:rPr lang="en-IN" sz="2000" b="1" dirty="0">
                <a:solidFill>
                  <a:schemeClr val="bg1"/>
                </a:solidFill>
                <a:latin typeface="Courier New" pitchFamily="49" charset="0"/>
                <a:cs typeface="Courier New" pitchFamily="49" charset="0"/>
              </a:rPr>
              <a:t>  		map.put(</a:t>
            </a:r>
            <a:r>
              <a:rPr lang="en-IN" sz="2000" b="1" dirty="0" err="1">
                <a:solidFill>
                  <a:schemeClr val="bg1"/>
                </a:solidFill>
                <a:latin typeface="Courier New" pitchFamily="49" charset="0"/>
                <a:cs typeface="Courier New" pitchFamily="49" charset="0"/>
              </a:rPr>
              <a:t>null,"six</a:t>
            </a:r>
            <a:r>
              <a:rPr lang="en-IN" sz="2000" b="1" dirty="0">
                <a:solidFill>
                  <a:schemeClr val="bg1"/>
                </a:solidFill>
                <a:latin typeface="Courier New" pitchFamily="49" charset="0"/>
                <a:cs typeface="Courier New" pitchFamily="49" charset="0"/>
              </a:rPr>
              <a:t>");</a:t>
            </a:r>
          </a:p>
          <a:p>
            <a:pPr fontAlgn="base"/>
            <a:r>
              <a:rPr lang="en-IN" sz="2000" b="1" dirty="0">
                <a:solidFill>
                  <a:schemeClr val="bg1"/>
                </a:solidFill>
                <a:latin typeface="Courier New" pitchFamily="49" charset="0"/>
                <a:cs typeface="Courier New" pitchFamily="49" charset="0"/>
              </a:rPr>
              <a:t>  		map.put(7,null);</a:t>
            </a:r>
          </a:p>
          <a:p>
            <a:pPr fontAlgn="base"/>
            <a:r>
              <a:rPr lang="en-IN" sz="2000" b="1" dirty="0">
                <a:solidFill>
                  <a:schemeClr val="bg1"/>
                </a:solidFill>
                <a:latin typeface="Courier New" pitchFamily="49" charset="0"/>
                <a:cs typeface="Courier New" pitchFamily="49" charset="0"/>
              </a:rPr>
              <a:t>  		for(</a:t>
            </a:r>
            <a:r>
              <a:rPr lang="en-IN" sz="2000" b="1" dirty="0" err="1">
                <a:solidFill>
                  <a:schemeClr val="bg1"/>
                </a:solidFill>
                <a:latin typeface="Courier New" pitchFamily="49" charset="0"/>
                <a:cs typeface="Courier New" pitchFamily="49" charset="0"/>
              </a:rPr>
              <a:t>Map.Entry</a:t>
            </a:r>
            <a:r>
              <a:rPr lang="en-IN" sz="2000" b="1" dirty="0">
                <a:solidFill>
                  <a:schemeClr val="bg1"/>
                </a:solidFill>
                <a:latin typeface="Courier New" pitchFamily="49" charset="0"/>
                <a:cs typeface="Courier New" pitchFamily="49" charset="0"/>
              </a:rPr>
              <a:t> m:map.entrySet())</a:t>
            </a:r>
          </a:p>
          <a:p>
            <a:pPr fontAlgn="base"/>
            <a:r>
              <a:rPr lang="en-IN" sz="2000" b="1" dirty="0">
                <a:solidFill>
                  <a:schemeClr val="bg1"/>
                </a:solidFill>
                <a:latin typeface="Courier New" pitchFamily="49" charset="0"/>
                <a:cs typeface="Courier New" pitchFamily="49" charset="0"/>
              </a:rPr>
              <a:t>  		{  </a:t>
            </a:r>
          </a:p>
          <a:p>
            <a:pPr fontAlgn="base"/>
            <a:r>
              <a:rPr lang="en-IN" sz="2000" b="1" dirty="0">
                <a:solidFill>
                  <a:schemeClr val="bg1"/>
                </a:solidFill>
                <a:latin typeface="Courier New" pitchFamily="49" charset="0"/>
                <a:cs typeface="Courier New" pitchFamily="49" charset="0"/>
              </a:rPr>
              <a:t>   			System.out.println(</a:t>
            </a:r>
            <a:r>
              <a:rPr lang="en-IN" sz="2000" b="1" dirty="0" err="1">
                <a:solidFill>
                  <a:schemeClr val="bg1"/>
                </a:solidFill>
                <a:latin typeface="Courier New" pitchFamily="49" charset="0"/>
                <a:cs typeface="Courier New" pitchFamily="49" charset="0"/>
              </a:rPr>
              <a:t>m.getKey</a:t>
            </a:r>
            <a:r>
              <a:rPr lang="en-IN" sz="2000" b="1" dirty="0">
                <a:solidFill>
                  <a:schemeClr val="bg1"/>
                </a:solidFill>
                <a:latin typeface="Courier New" pitchFamily="49" charset="0"/>
                <a:cs typeface="Courier New" pitchFamily="49" charset="0"/>
              </a:rPr>
              <a:t>()+" - "+</a:t>
            </a:r>
            <a:r>
              <a:rPr lang="en-IN" sz="2000" b="1" dirty="0" err="1">
                <a:solidFill>
                  <a:schemeClr val="bg1"/>
                </a:solidFill>
                <a:latin typeface="Courier New" pitchFamily="49" charset="0"/>
                <a:cs typeface="Courier New" pitchFamily="49" charset="0"/>
              </a:rPr>
              <a:t>m.getValue</a:t>
            </a:r>
            <a:r>
              <a:rPr lang="en-IN" sz="2000" b="1" dirty="0">
                <a:solidFill>
                  <a:schemeClr val="bg1"/>
                </a:solidFill>
                <a:latin typeface="Courier New" pitchFamily="49" charset="0"/>
                <a:cs typeface="Courier New" pitchFamily="49" charset="0"/>
              </a:rPr>
              <a:t>());  </a:t>
            </a:r>
          </a:p>
          <a:p>
            <a:pPr fontAlgn="base"/>
            <a:r>
              <a:rPr lang="en-IN" sz="2000" b="1" dirty="0">
                <a:solidFill>
                  <a:schemeClr val="bg1"/>
                </a:solidFill>
                <a:latin typeface="Courier New" pitchFamily="49" charset="0"/>
                <a:cs typeface="Courier New" pitchFamily="49" charset="0"/>
              </a:rPr>
              <a:t>  		}  </a:t>
            </a:r>
          </a:p>
          <a:p>
            <a:pPr fontAlgn="base"/>
            <a:r>
              <a:rPr lang="en-IN" sz="2000" b="1" dirty="0">
                <a:solidFill>
                  <a:schemeClr val="bg1"/>
                </a:solidFill>
                <a:latin typeface="Courier New" pitchFamily="49" charset="0"/>
                <a:cs typeface="Courier New" pitchFamily="49" charset="0"/>
              </a:rPr>
              <a:t> 	}  </a:t>
            </a:r>
          </a:p>
          <a:p>
            <a:pPr fontAlgn="base"/>
            <a:r>
              <a:rPr lang="en-IN" sz="2000" b="1" dirty="0">
                <a:solidFill>
                  <a:schemeClr val="bg1"/>
                </a:solidFill>
                <a:latin typeface="Courier New" pitchFamily="49" charset="0"/>
                <a:cs typeface="Courier New" pitchFamily="49" charset="0"/>
              </a:rPr>
              <a:t>}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cxnSp>
        <p:nvCxnSpPr>
          <p:cNvPr id="6" name="Straight Connector 5"/>
          <p:cNvCxnSpPr/>
          <p:nvPr/>
        </p:nvCxnSpPr>
        <p:spPr>
          <a:xfrm flipV="1">
            <a:off x="2209800" y="3752650"/>
            <a:ext cx="0" cy="666950"/>
          </a:xfrm>
          <a:prstGeom prst="line">
            <a:avLst/>
          </a:prstGeom>
          <a:ln w="28575">
            <a:solidFill>
              <a:srgbClr val="F05136"/>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2209800" y="3733800"/>
            <a:ext cx="3505200" cy="18850"/>
          </a:xfrm>
          <a:prstGeom prst="line">
            <a:avLst/>
          </a:prstGeom>
          <a:ln w="28575">
            <a:solidFill>
              <a:srgbClr val="F05136"/>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715000" y="3743225"/>
            <a:ext cx="0" cy="665145"/>
          </a:xfrm>
          <a:prstGeom prst="line">
            <a:avLst/>
          </a:prstGeom>
          <a:ln w="28575">
            <a:solidFill>
              <a:srgbClr val="F05136"/>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2209800" y="4408370"/>
            <a:ext cx="3505200" cy="1"/>
          </a:xfrm>
          <a:prstGeom prst="line">
            <a:avLst/>
          </a:prstGeom>
          <a:ln w="28575">
            <a:solidFill>
              <a:srgbClr val="F0513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9259199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AA635DAA-35C4-4438-9D75-515C2C193139}"/>
              </a:ext>
            </a:extLst>
          </p:cNvPr>
          <p:cNvSpPr txBox="1"/>
          <p:nvPr/>
        </p:nvSpPr>
        <p:spPr>
          <a:xfrm>
            <a:off x="526224" y="769163"/>
            <a:ext cx="11136326" cy="784830"/>
          </a:xfrm>
          <a:prstGeom prst="rect">
            <a:avLst/>
          </a:prstGeom>
          <a:noFill/>
        </p:spPr>
        <p:txBody>
          <a:bodyPr wrap="square" rtlCol="0">
            <a:spAutoFit/>
          </a:bodyPr>
          <a:lstStyle/>
          <a:p>
            <a:r>
              <a:rPr lang="en-US" sz="4500" b="1" dirty="0" smtClean="0">
                <a:latin typeface="Nunito Sans" panose="00000500000000000000" pitchFamily="2" charset="0"/>
              </a:rPr>
              <a:t>TreeMap</a:t>
            </a:r>
            <a:endParaRPr lang="en-US" sz="4500" b="1" dirty="0">
              <a:latin typeface="Nunito Sans" panose="00000500000000000000" pitchFamily="2" charset="0"/>
            </a:endParaRPr>
          </a:p>
        </p:txBody>
      </p:sp>
      <p:sp>
        <p:nvSpPr>
          <p:cNvPr id="10" name="Rectangle 9">
            <a:extLst>
              <a:ext uri="{FF2B5EF4-FFF2-40B4-BE49-F238E27FC236}">
                <a16:creationId xmlns:a16="http://schemas.microsoft.com/office/drawing/2014/main" xmlns=""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
        <p:nvSpPr>
          <p:cNvPr id="8" name="Rectangle 7"/>
          <p:cNvSpPr/>
          <p:nvPr/>
        </p:nvSpPr>
        <p:spPr>
          <a:xfrm>
            <a:off x="3657592" y="1553993"/>
            <a:ext cx="2845618" cy="457883"/>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500" dirty="0" smtClean="0">
                <a:solidFill>
                  <a:schemeClr val="tx1"/>
                </a:solidFill>
                <a:latin typeface="Nunito Sans" charset="0"/>
              </a:rPr>
              <a:t>Map</a:t>
            </a:r>
            <a:endParaRPr lang="en-IN" sz="2500" dirty="0">
              <a:solidFill>
                <a:schemeClr val="tx1"/>
              </a:solidFill>
              <a:latin typeface="Nunito Sans" charset="0"/>
            </a:endParaRPr>
          </a:p>
        </p:txBody>
      </p:sp>
      <p:sp>
        <p:nvSpPr>
          <p:cNvPr id="13" name="Rectangle 12"/>
          <p:cNvSpPr/>
          <p:nvPr/>
        </p:nvSpPr>
        <p:spPr>
          <a:xfrm>
            <a:off x="3792207" y="5443083"/>
            <a:ext cx="2897817" cy="461095"/>
          </a:xfrm>
          <a:prstGeom prst="rect">
            <a:avLst/>
          </a:prstGeom>
          <a:noFill/>
          <a:ln>
            <a:solidFill>
              <a:srgbClr val="1A1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500" dirty="0" smtClean="0">
                <a:solidFill>
                  <a:schemeClr val="tx1"/>
                </a:solidFill>
                <a:latin typeface="Nunito Sans" charset="0"/>
              </a:rPr>
              <a:t>TreeMap</a:t>
            </a:r>
            <a:endParaRPr lang="en-IN" sz="2500" dirty="0">
              <a:solidFill>
                <a:schemeClr val="tx1"/>
              </a:solidFill>
              <a:latin typeface="Nunito Sans" charset="0"/>
            </a:endParaRPr>
          </a:p>
        </p:txBody>
      </p:sp>
      <p:cxnSp>
        <p:nvCxnSpPr>
          <p:cNvPr id="14" name="Straight Arrow Connector 13"/>
          <p:cNvCxnSpPr/>
          <p:nvPr/>
        </p:nvCxnSpPr>
        <p:spPr>
          <a:xfrm flipH="1" flipV="1">
            <a:off x="5040415" y="2011876"/>
            <a:ext cx="3840" cy="883724"/>
          </a:xfrm>
          <a:prstGeom prst="straightConnector1">
            <a:avLst/>
          </a:prstGeom>
          <a:ln w="28575">
            <a:solidFill>
              <a:srgbClr val="F05136"/>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5124926" y="4695090"/>
            <a:ext cx="3840" cy="761317"/>
          </a:xfrm>
          <a:prstGeom prst="straightConnector1">
            <a:avLst/>
          </a:prstGeom>
          <a:ln w="19050">
            <a:solidFill>
              <a:srgbClr val="00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657592" y="2895600"/>
            <a:ext cx="2845618" cy="457883"/>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500" dirty="0" smtClean="0">
                <a:solidFill>
                  <a:schemeClr val="tx1"/>
                </a:solidFill>
                <a:latin typeface="Nunito Sans" charset="0"/>
              </a:rPr>
              <a:t>SortedMap</a:t>
            </a:r>
            <a:endParaRPr lang="en-IN" sz="2500" dirty="0">
              <a:solidFill>
                <a:schemeClr val="tx1"/>
              </a:solidFill>
              <a:latin typeface="Nunito Sans" charset="0"/>
            </a:endParaRPr>
          </a:p>
        </p:txBody>
      </p:sp>
      <p:sp>
        <p:nvSpPr>
          <p:cNvPr id="17" name="TextBox 16"/>
          <p:cNvSpPr txBox="1"/>
          <p:nvPr/>
        </p:nvSpPr>
        <p:spPr>
          <a:xfrm>
            <a:off x="5542998" y="3505200"/>
            <a:ext cx="1752600" cy="477054"/>
          </a:xfrm>
          <a:prstGeom prst="rect">
            <a:avLst/>
          </a:prstGeom>
          <a:noFill/>
        </p:spPr>
        <p:txBody>
          <a:bodyPr wrap="square" rtlCol="0">
            <a:spAutoFit/>
          </a:bodyPr>
          <a:lstStyle/>
          <a:p>
            <a:r>
              <a:rPr lang="en-IN" sz="2500" dirty="0" smtClean="0">
                <a:latin typeface="Nunito Sans" charset="0"/>
              </a:rPr>
              <a:t>extends</a:t>
            </a:r>
            <a:endParaRPr lang="en-IN" sz="2500" dirty="0">
              <a:latin typeface="Nunito Sans" charset="0"/>
            </a:endParaRPr>
          </a:p>
        </p:txBody>
      </p:sp>
      <p:sp>
        <p:nvSpPr>
          <p:cNvPr id="18" name="TextBox 17"/>
          <p:cNvSpPr txBox="1"/>
          <p:nvPr/>
        </p:nvSpPr>
        <p:spPr>
          <a:xfrm>
            <a:off x="5542998" y="4837221"/>
            <a:ext cx="2017153" cy="477054"/>
          </a:xfrm>
          <a:prstGeom prst="rect">
            <a:avLst/>
          </a:prstGeom>
          <a:noFill/>
        </p:spPr>
        <p:txBody>
          <a:bodyPr wrap="square" rtlCol="0">
            <a:spAutoFit/>
          </a:bodyPr>
          <a:lstStyle/>
          <a:p>
            <a:r>
              <a:rPr lang="en-IN" sz="2500" dirty="0" smtClean="0">
                <a:latin typeface="Nunito Sans" charset="0"/>
              </a:rPr>
              <a:t>implements</a:t>
            </a:r>
            <a:endParaRPr lang="en-IN" sz="2500" dirty="0">
              <a:latin typeface="Nunito Sans" charset="0"/>
            </a:endParaRPr>
          </a:p>
        </p:txBody>
      </p:sp>
      <p:cxnSp>
        <p:nvCxnSpPr>
          <p:cNvPr id="12" name="Straight Arrow Connector 11"/>
          <p:cNvCxnSpPr/>
          <p:nvPr/>
        </p:nvCxnSpPr>
        <p:spPr>
          <a:xfrm flipH="1" flipV="1">
            <a:off x="5088780" y="3353483"/>
            <a:ext cx="3840" cy="883724"/>
          </a:xfrm>
          <a:prstGeom prst="straightConnector1">
            <a:avLst/>
          </a:prstGeom>
          <a:ln w="28575">
            <a:solidFill>
              <a:srgbClr val="F05136"/>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705957" y="4237207"/>
            <a:ext cx="2845618" cy="457883"/>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500" dirty="0" smtClean="0">
                <a:solidFill>
                  <a:schemeClr val="tx1"/>
                </a:solidFill>
                <a:latin typeface="Nunito Sans" charset="0"/>
              </a:rPr>
              <a:t>NavigableMap</a:t>
            </a:r>
            <a:endParaRPr lang="en-IN" sz="2500" dirty="0">
              <a:solidFill>
                <a:schemeClr val="tx1"/>
              </a:solidFill>
              <a:latin typeface="Nunito Sans" charset="0"/>
            </a:endParaRPr>
          </a:p>
        </p:txBody>
      </p:sp>
      <p:sp>
        <p:nvSpPr>
          <p:cNvPr id="20" name="TextBox 19"/>
          <p:cNvSpPr txBox="1"/>
          <p:nvPr/>
        </p:nvSpPr>
        <p:spPr>
          <a:xfrm>
            <a:off x="5626910" y="2133600"/>
            <a:ext cx="1752600" cy="477054"/>
          </a:xfrm>
          <a:prstGeom prst="rect">
            <a:avLst/>
          </a:prstGeom>
          <a:noFill/>
        </p:spPr>
        <p:txBody>
          <a:bodyPr wrap="square" rtlCol="0">
            <a:spAutoFit/>
          </a:bodyPr>
          <a:lstStyle/>
          <a:p>
            <a:r>
              <a:rPr lang="en-IN" sz="2500" dirty="0" smtClean="0">
                <a:latin typeface="Nunito Sans" charset="0"/>
              </a:rPr>
              <a:t>extends</a:t>
            </a:r>
            <a:endParaRPr lang="en-IN" sz="2500" dirty="0">
              <a:latin typeface="Nunito Sans" charset="0"/>
            </a:endParaRPr>
          </a:p>
        </p:txBody>
      </p:sp>
    </p:spTree>
    <p:extLst>
      <p:ext uri="{BB962C8B-B14F-4D97-AF65-F5344CB8AC3E}">
        <p14:creationId xmlns="" xmlns:p14="http://schemas.microsoft.com/office/powerpoint/2010/main" val="37722513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AA635DAA-35C4-4438-9D75-515C2C193139}"/>
              </a:ext>
            </a:extLst>
          </p:cNvPr>
          <p:cNvSpPr txBox="1"/>
          <p:nvPr/>
        </p:nvSpPr>
        <p:spPr>
          <a:xfrm>
            <a:off x="526224" y="769163"/>
            <a:ext cx="11285500" cy="784830"/>
          </a:xfrm>
          <a:prstGeom prst="rect">
            <a:avLst/>
          </a:prstGeom>
          <a:noFill/>
        </p:spPr>
        <p:txBody>
          <a:bodyPr wrap="square" rtlCol="0">
            <a:spAutoFit/>
          </a:bodyPr>
          <a:lstStyle/>
          <a:p>
            <a:r>
              <a:rPr lang="en-US" sz="4500" b="1" dirty="0" smtClean="0">
                <a:latin typeface="Nunito Sans" panose="00000500000000000000" pitchFamily="2" charset="0"/>
              </a:rPr>
              <a:t>Real time application</a:t>
            </a:r>
            <a:endParaRPr lang="en-US" sz="4500" b="1" dirty="0">
              <a:latin typeface="Nunito Sans" panose="00000500000000000000" pitchFamily="2" charset="0"/>
            </a:endParaRPr>
          </a:p>
        </p:txBody>
      </p:sp>
      <p:sp>
        <p:nvSpPr>
          <p:cNvPr id="18" name="Rectangle 17">
            <a:extLst>
              <a:ext uri="{FF2B5EF4-FFF2-40B4-BE49-F238E27FC236}">
                <a16:creationId xmlns:a16="http://schemas.microsoft.com/office/drawing/2014/main" xmlns=""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
        <p:nvSpPr>
          <p:cNvPr id="3" name="AutoShape 4" descr="Related image"/>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6" descr="Related image"/>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2" name="Picture 8" descr="Related image"/>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642452" y="2514600"/>
            <a:ext cx="4615347" cy="3144762"/>
          </a:xfrm>
          <a:prstGeom prst="rect">
            <a:avLst/>
          </a:prstGeom>
          <a:noFill/>
          <a:ln w="28575">
            <a:solidFill>
              <a:schemeClr val="tx1"/>
            </a:solidFill>
          </a:ln>
          <a:extLst>
            <a:ext uri="{909E8E84-426E-40DD-AFC4-6F175D3DCCD1}">
              <a14:hiddenFill xmlns="" xmlns:a14="http://schemas.microsoft.com/office/drawing/2010/main">
                <a:solidFill>
                  <a:srgbClr val="FFFFFF"/>
                </a:solidFill>
              </a14:hiddenFill>
            </a:ext>
          </a:extLst>
        </p:spPr>
      </p:pic>
      <p:pic>
        <p:nvPicPr>
          <p:cNvPr id="1034" name="Picture 10" descr="C:\jenila\FACE\content writing\images\hgj.png"/>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5791200" y="2514600"/>
            <a:ext cx="5724144" cy="3144762"/>
          </a:xfrm>
          <a:prstGeom prst="rect">
            <a:avLst/>
          </a:prstGeom>
          <a:noFill/>
          <a:ln w="28575">
            <a:solidFill>
              <a:schemeClr val="tx1"/>
            </a:solidFill>
          </a:ln>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5991791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AA635DAA-35C4-4438-9D75-515C2C193139}"/>
              </a:ext>
            </a:extLst>
          </p:cNvPr>
          <p:cNvSpPr txBox="1"/>
          <p:nvPr/>
        </p:nvSpPr>
        <p:spPr>
          <a:xfrm>
            <a:off x="526224" y="769163"/>
            <a:ext cx="11285500" cy="784830"/>
          </a:xfrm>
          <a:prstGeom prst="rect">
            <a:avLst/>
          </a:prstGeom>
          <a:noFill/>
        </p:spPr>
        <p:txBody>
          <a:bodyPr wrap="square" rtlCol="0">
            <a:spAutoFit/>
          </a:bodyPr>
          <a:lstStyle/>
          <a:p>
            <a:r>
              <a:rPr lang="en-US" sz="4500" b="1" dirty="0" smtClean="0">
                <a:latin typeface="Nunito Sans" panose="00000500000000000000" pitchFamily="2" charset="0"/>
              </a:rPr>
              <a:t>Map</a:t>
            </a:r>
            <a:endParaRPr lang="en-US" sz="4500" b="1" dirty="0">
              <a:latin typeface="Nunito Sans" panose="00000500000000000000" pitchFamily="2" charset="0"/>
            </a:endParaRPr>
          </a:p>
        </p:txBody>
      </p:sp>
      <p:sp>
        <p:nvSpPr>
          <p:cNvPr id="16" name="TextBox 15">
            <a:extLst>
              <a:ext uri="{FF2B5EF4-FFF2-40B4-BE49-F238E27FC236}">
                <a16:creationId xmlns:a16="http://schemas.microsoft.com/office/drawing/2014/main" xmlns="" id="{5AFC0D69-68C1-4838-9AC4-A4286388BDC4}"/>
              </a:ext>
            </a:extLst>
          </p:cNvPr>
          <p:cNvSpPr txBox="1"/>
          <p:nvPr/>
        </p:nvSpPr>
        <p:spPr>
          <a:xfrm>
            <a:off x="558069" y="1611766"/>
            <a:ext cx="5524501" cy="4131900"/>
          </a:xfrm>
          <a:prstGeom prst="rect">
            <a:avLst/>
          </a:prstGeom>
          <a:noFill/>
        </p:spPr>
        <p:txBody>
          <a:bodyPr wrap="square" rtlCol="0">
            <a:spAutoFit/>
          </a:bodyPr>
          <a:lstStyle/>
          <a:p>
            <a:pPr marL="342900" indent="-342900">
              <a:lnSpc>
                <a:spcPct val="150000"/>
              </a:lnSpc>
              <a:buFont typeface="Arial" pitchFamily="34" charset="0"/>
              <a:buChar char="•"/>
            </a:pPr>
            <a:r>
              <a:rPr lang="en-US" sz="2500" dirty="0" smtClean="0">
                <a:latin typeface="Nunito Sans" panose="00000500000000000000" pitchFamily="2" charset="0"/>
              </a:rPr>
              <a:t>Key value pair</a:t>
            </a:r>
          </a:p>
          <a:p>
            <a:pPr>
              <a:lnSpc>
                <a:spcPct val="150000"/>
              </a:lnSpc>
            </a:pPr>
            <a:endParaRPr lang="en-US" sz="2500" dirty="0" smtClean="0">
              <a:latin typeface="Nunito Sans" panose="00000500000000000000" pitchFamily="2" charset="0"/>
            </a:endParaRPr>
          </a:p>
          <a:p>
            <a:pPr>
              <a:lnSpc>
                <a:spcPct val="150000"/>
              </a:lnSpc>
            </a:pPr>
            <a:endParaRPr lang="en-US" sz="2500" dirty="0">
              <a:latin typeface="Nunito Sans" panose="00000500000000000000" pitchFamily="2" charset="0"/>
            </a:endParaRPr>
          </a:p>
          <a:p>
            <a:pPr>
              <a:lnSpc>
                <a:spcPct val="150000"/>
              </a:lnSpc>
            </a:pPr>
            <a:endParaRPr lang="en-US" sz="2500" dirty="0" smtClean="0">
              <a:latin typeface="Nunito Sans" panose="00000500000000000000" pitchFamily="2" charset="0"/>
            </a:endParaRPr>
          </a:p>
          <a:p>
            <a:pPr marL="342900" indent="-342900">
              <a:lnSpc>
                <a:spcPct val="150000"/>
              </a:lnSpc>
              <a:buFont typeface="Arial" pitchFamily="34" charset="0"/>
              <a:buChar char="•"/>
            </a:pPr>
            <a:r>
              <a:rPr lang="en-US" sz="2500" dirty="0" smtClean="0">
                <a:latin typeface="Nunito Sans" panose="00000500000000000000" pitchFamily="2" charset="0"/>
              </a:rPr>
              <a:t>Cannot contain duplicate keys</a:t>
            </a:r>
          </a:p>
          <a:p>
            <a:pPr marL="342900" indent="-342900">
              <a:lnSpc>
                <a:spcPct val="150000"/>
              </a:lnSpc>
              <a:buFont typeface="Arial" pitchFamily="34" charset="0"/>
              <a:buChar char="•"/>
            </a:pPr>
            <a:r>
              <a:rPr lang="en-US" sz="2500" dirty="0" smtClean="0">
                <a:latin typeface="Nunito Sans" panose="00000500000000000000" pitchFamily="2" charset="0"/>
              </a:rPr>
              <a:t>Independent interface in java collections framework</a:t>
            </a:r>
            <a:endParaRPr lang="en-US" sz="2500" dirty="0">
              <a:latin typeface="Nunito Sans" panose="00000500000000000000" pitchFamily="2" charset="0"/>
            </a:endParaRPr>
          </a:p>
        </p:txBody>
      </p:sp>
      <p:sp>
        <p:nvSpPr>
          <p:cNvPr id="18" name="Rectangle 17">
            <a:extLst>
              <a:ext uri="{FF2B5EF4-FFF2-40B4-BE49-F238E27FC236}">
                <a16:creationId xmlns:a16="http://schemas.microsoft.com/office/drawing/2014/main" xmlns=""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
        <p:nvSpPr>
          <p:cNvPr id="11" name="Rectangle 10"/>
          <p:cNvSpPr/>
          <p:nvPr/>
        </p:nvSpPr>
        <p:spPr>
          <a:xfrm>
            <a:off x="666993" y="3073471"/>
            <a:ext cx="1453146" cy="534108"/>
          </a:xfrm>
          <a:prstGeom prst="rect">
            <a:avLst/>
          </a:prstGeom>
          <a:solidFill>
            <a:schemeClr val="bg1"/>
          </a:solid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500" dirty="0" smtClean="0">
                <a:solidFill>
                  <a:schemeClr val="tx1"/>
                </a:solidFill>
                <a:latin typeface="Nunito Sans" charset="0"/>
              </a:rPr>
              <a:t>Unique</a:t>
            </a:r>
            <a:endParaRPr lang="en-IN" sz="2500" dirty="0">
              <a:solidFill>
                <a:schemeClr val="tx1"/>
              </a:solidFill>
              <a:latin typeface="Nunito Sans" charset="0"/>
            </a:endParaRPr>
          </a:p>
        </p:txBody>
      </p:sp>
      <p:sp>
        <p:nvSpPr>
          <p:cNvPr id="12" name="Rectangle 11"/>
          <p:cNvSpPr/>
          <p:nvPr/>
        </p:nvSpPr>
        <p:spPr>
          <a:xfrm>
            <a:off x="2667000" y="2374974"/>
            <a:ext cx="1676400" cy="597653"/>
          </a:xfrm>
          <a:prstGeom prst="rect">
            <a:avLst/>
          </a:prstGeom>
          <a:solidFill>
            <a:schemeClr val="bg1"/>
          </a:solid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500" dirty="0" smtClean="0">
                <a:solidFill>
                  <a:schemeClr val="tx1"/>
                </a:solidFill>
                <a:latin typeface="Nunito Sans" charset="0"/>
              </a:rPr>
              <a:t>Duplicate</a:t>
            </a:r>
            <a:endParaRPr lang="en-IN" sz="2500" dirty="0">
              <a:solidFill>
                <a:schemeClr val="tx1"/>
              </a:solidFill>
              <a:latin typeface="Nunito Sans" charset="0"/>
            </a:endParaRPr>
          </a:p>
        </p:txBody>
      </p:sp>
      <p:cxnSp>
        <p:nvCxnSpPr>
          <p:cNvPr id="13" name="Straight Connector 12"/>
          <p:cNvCxnSpPr/>
          <p:nvPr/>
        </p:nvCxnSpPr>
        <p:spPr>
          <a:xfrm>
            <a:off x="1747449" y="2267587"/>
            <a:ext cx="0" cy="399669"/>
          </a:xfrm>
          <a:prstGeom prst="line">
            <a:avLst/>
          </a:prstGeom>
          <a:ln w="28575">
            <a:solidFill>
              <a:srgbClr val="F05136"/>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747449" y="2667256"/>
            <a:ext cx="919551" cy="0"/>
          </a:xfrm>
          <a:prstGeom prst="straightConnector1">
            <a:avLst/>
          </a:prstGeom>
          <a:ln w="28575">
            <a:solidFill>
              <a:srgbClr val="F05136"/>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11" idx="0"/>
          </p:cNvCxnSpPr>
          <p:nvPr/>
        </p:nvCxnSpPr>
        <p:spPr>
          <a:xfrm>
            <a:off x="1369024" y="2267587"/>
            <a:ext cx="24542" cy="805884"/>
          </a:xfrm>
          <a:prstGeom prst="straightConnector1">
            <a:avLst/>
          </a:prstGeom>
          <a:ln w="28575">
            <a:solidFill>
              <a:srgbClr val="F05136"/>
            </a:solidFill>
            <a:tailEnd type="arrow"/>
          </a:ln>
        </p:spPr>
        <p:style>
          <a:lnRef idx="1">
            <a:schemeClr val="accent1"/>
          </a:lnRef>
          <a:fillRef idx="0">
            <a:schemeClr val="accent1"/>
          </a:fillRef>
          <a:effectRef idx="0">
            <a:schemeClr val="accent1"/>
          </a:effectRef>
          <a:fontRef idx="minor">
            <a:schemeClr val="tx1"/>
          </a:fontRef>
        </p:style>
      </p:cxnSp>
      <p:pic>
        <p:nvPicPr>
          <p:cNvPr id="2051" name="Picture 3" descr="C:\jenila\FACE\content writing\images\ee.jpg"/>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6985181" y="2299671"/>
            <a:ext cx="4471427" cy="2577129"/>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0162216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AA635DAA-35C4-4438-9D75-515C2C193139}"/>
              </a:ext>
            </a:extLst>
          </p:cNvPr>
          <p:cNvSpPr txBox="1"/>
          <p:nvPr/>
        </p:nvSpPr>
        <p:spPr>
          <a:xfrm>
            <a:off x="526224" y="769163"/>
            <a:ext cx="11136326" cy="784830"/>
          </a:xfrm>
          <a:prstGeom prst="rect">
            <a:avLst/>
          </a:prstGeom>
          <a:noFill/>
        </p:spPr>
        <p:txBody>
          <a:bodyPr wrap="square" rtlCol="0">
            <a:spAutoFit/>
          </a:bodyPr>
          <a:lstStyle/>
          <a:p>
            <a:r>
              <a:rPr lang="en-US" sz="4500" b="1" dirty="0" smtClean="0">
                <a:latin typeface="Nunito Sans" panose="00000500000000000000" pitchFamily="2" charset="0"/>
              </a:rPr>
              <a:t>HashMap vs TreeMap</a:t>
            </a:r>
            <a:endParaRPr lang="en-US" sz="4500" b="1" dirty="0">
              <a:latin typeface="Nunito Sans" panose="00000500000000000000" pitchFamily="2" charset="0"/>
            </a:endParaRPr>
          </a:p>
        </p:txBody>
      </p:sp>
      <p:sp>
        <p:nvSpPr>
          <p:cNvPr id="10" name="Rectangle 9">
            <a:extLst>
              <a:ext uri="{FF2B5EF4-FFF2-40B4-BE49-F238E27FC236}">
                <a16:creationId xmlns:a16="http://schemas.microsoft.com/office/drawing/2014/main" xmlns=""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
        <p:nvSpPr>
          <p:cNvPr id="2" name="Rectangle 1"/>
          <p:cNvSpPr/>
          <p:nvPr/>
        </p:nvSpPr>
        <p:spPr>
          <a:xfrm>
            <a:off x="914400" y="2808973"/>
            <a:ext cx="3880660" cy="2057400"/>
          </a:xfrm>
          <a:prstGeom prst="rect">
            <a:avLst/>
          </a:prstGeom>
          <a:solidFill>
            <a:schemeClr val="bg1"/>
          </a:solid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500" dirty="0" smtClean="0">
                <a:solidFill>
                  <a:schemeClr val="tx1"/>
                </a:solidFill>
                <a:latin typeface="Nunito Sans" charset="0"/>
              </a:rPr>
              <a:t>Maintain no order</a:t>
            </a:r>
          </a:p>
          <a:p>
            <a:pPr algn="ctr"/>
            <a:r>
              <a:rPr lang="en-IN" sz="2500" dirty="0" smtClean="0">
                <a:solidFill>
                  <a:schemeClr val="tx1"/>
                </a:solidFill>
                <a:latin typeface="Nunito Sans" charset="0"/>
              </a:rPr>
              <a:t>One null key and many null value</a:t>
            </a:r>
            <a:endParaRPr lang="en-IN" sz="2500" dirty="0">
              <a:solidFill>
                <a:schemeClr val="tx1"/>
              </a:solidFill>
              <a:latin typeface="Nunito Sans" charset="0"/>
            </a:endParaRPr>
          </a:p>
        </p:txBody>
      </p:sp>
      <p:sp>
        <p:nvSpPr>
          <p:cNvPr id="3" name="TextBox 2"/>
          <p:cNvSpPr txBox="1"/>
          <p:nvPr/>
        </p:nvSpPr>
        <p:spPr>
          <a:xfrm>
            <a:off x="2074709" y="2209800"/>
            <a:ext cx="1580882" cy="477054"/>
          </a:xfrm>
          <a:prstGeom prst="rect">
            <a:avLst/>
          </a:prstGeom>
          <a:noFill/>
        </p:spPr>
        <p:txBody>
          <a:bodyPr wrap="none" rtlCol="0">
            <a:spAutoFit/>
          </a:bodyPr>
          <a:lstStyle/>
          <a:p>
            <a:r>
              <a:rPr lang="en-IN" sz="2500" b="1" dirty="0" smtClean="0">
                <a:latin typeface="Nunito Sans" charset="0"/>
              </a:rPr>
              <a:t>HashMap</a:t>
            </a:r>
            <a:endParaRPr lang="en-IN" sz="2500" b="1" dirty="0">
              <a:latin typeface="Nunito Sans" charset="0"/>
            </a:endParaRPr>
          </a:p>
        </p:txBody>
      </p:sp>
      <p:sp>
        <p:nvSpPr>
          <p:cNvPr id="14" name="TextBox 13"/>
          <p:cNvSpPr txBox="1"/>
          <p:nvPr/>
        </p:nvSpPr>
        <p:spPr>
          <a:xfrm>
            <a:off x="8610600" y="2176914"/>
            <a:ext cx="1479892" cy="477054"/>
          </a:xfrm>
          <a:prstGeom prst="rect">
            <a:avLst/>
          </a:prstGeom>
          <a:noFill/>
        </p:spPr>
        <p:txBody>
          <a:bodyPr wrap="none" rtlCol="0">
            <a:spAutoFit/>
          </a:bodyPr>
          <a:lstStyle/>
          <a:p>
            <a:r>
              <a:rPr lang="en-IN" sz="2500" b="1" dirty="0" smtClean="0">
                <a:latin typeface="Nunito Sans" charset="0"/>
              </a:rPr>
              <a:t>TreeMap</a:t>
            </a:r>
            <a:endParaRPr lang="en-IN" sz="2500" b="1" dirty="0">
              <a:latin typeface="Nunito Sans" charset="0"/>
            </a:endParaRPr>
          </a:p>
        </p:txBody>
      </p:sp>
      <p:sp>
        <p:nvSpPr>
          <p:cNvPr id="15" name="Rectangle 14"/>
          <p:cNvSpPr/>
          <p:nvPr/>
        </p:nvSpPr>
        <p:spPr>
          <a:xfrm>
            <a:off x="7396591" y="2808973"/>
            <a:ext cx="3880660" cy="2057400"/>
          </a:xfrm>
          <a:prstGeom prst="rect">
            <a:avLst/>
          </a:prstGeom>
          <a:solidFill>
            <a:schemeClr val="bg1"/>
          </a:solid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500" dirty="0" smtClean="0">
                <a:solidFill>
                  <a:schemeClr val="tx1"/>
                </a:solidFill>
                <a:latin typeface="Nunito Sans" charset="0"/>
              </a:rPr>
              <a:t>Maintain ascending order</a:t>
            </a:r>
          </a:p>
          <a:p>
            <a:pPr algn="ctr"/>
            <a:r>
              <a:rPr lang="en-IN" sz="2500" dirty="0" smtClean="0">
                <a:solidFill>
                  <a:schemeClr val="tx1"/>
                </a:solidFill>
                <a:latin typeface="Nunito Sans" charset="0"/>
              </a:rPr>
              <a:t>No null key and many null value</a:t>
            </a:r>
            <a:endParaRPr lang="en-IN" sz="2500" dirty="0">
              <a:solidFill>
                <a:schemeClr val="tx1"/>
              </a:solidFill>
              <a:latin typeface="Nunito Sans" charset="0"/>
            </a:endParaRPr>
          </a:p>
        </p:txBody>
      </p:sp>
    </p:spTree>
    <p:extLst>
      <p:ext uri="{BB962C8B-B14F-4D97-AF65-F5344CB8AC3E}">
        <p14:creationId xmlns="" xmlns:p14="http://schemas.microsoft.com/office/powerpoint/2010/main" val="11521481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pPr fontAlgn="base"/>
            <a:r>
              <a:rPr lang="en-IN" sz="2000" b="1" dirty="0" smtClean="0">
                <a:solidFill>
                  <a:srgbClr val="F05136"/>
                </a:solidFill>
                <a:latin typeface="Courier New" pitchFamily="49" charset="0"/>
                <a:cs typeface="Courier New" pitchFamily="49" charset="0"/>
              </a:rPr>
              <a:t>//Example program</a:t>
            </a:r>
          </a:p>
          <a:p>
            <a:pPr fontAlgn="base"/>
            <a:r>
              <a:rPr lang="en-IN" sz="2000" b="1" dirty="0" smtClean="0">
                <a:solidFill>
                  <a:schemeClr val="bg1"/>
                </a:solidFill>
                <a:latin typeface="Courier New" pitchFamily="49" charset="0"/>
                <a:cs typeface="Courier New" pitchFamily="49" charset="0"/>
              </a:rPr>
              <a:t>import </a:t>
            </a:r>
            <a:r>
              <a:rPr lang="en-IN" sz="2000" b="1" dirty="0">
                <a:solidFill>
                  <a:schemeClr val="bg1"/>
                </a:solidFill>
                <a:latin typeface="Courier New" pitchFamily="49" charset="0"/>
                <a:cs typeface="Courier New" pitchFamily="49" charset="0"/>
              </a:rPr>
              <a:t>java.util.SortedMap;</a:t>
            </a:r>
          </a:p>
          <a:p>
            <a:pPr fontAlgn="base"/>
            <a:r>
              <a:rPr lang="en-IN" sz="2000" b="1" dirty="0">
                <a:solidFill>
                  <a:schemeClr val="bg1"/>
                </a:solidFill>
                <a:latin typeface="Courier New" pitchFamily="49" charset="0"/>
                <a:cs typeface="Courier New" pitchFamily="49" charset="0"/>
              </a:rPr>
              <a:t>import </a:t>
            </a:r>
            <a:r>
              <a:rPr lang="en-IN" sz="2000" b="1" dirty="0" err="1">
                <a:solidFill>
                  <a:schemeClr val="bg1"/>
                </a:solidFill>
                <a:latin typeface="Courier New" pitchFamily="49" charset="0"/>
                <a:cs typeface="Courier New" pitchFamily="49" charset="0"/>
              </a:rPr>
              <a:t>java.util.TreeMap</a:t>
            </a:r>
            <a:r>
              <a:rPr lang="en-IN" sz="2000" b="1" dirty="0" smtClean="0">
                <a:solidFill>
                  <a:schemeClr val="bg1"/>
                </a:solidFill>
                <a:latin typeface="Courier New" pitchFamily="49" charset="0"/>
                <a:cs typeface="Courier New" pitchFamily="49" charset="0"/>
              </a:rPr>
              <a:t>;</a:t>
            </a:r>
            <a:endParaRPr lang="en-IN" sz="2000" b="1" dirty="0">
              <a:solidFill>
                <a:schemeClr val="bg1"/>
              </a:solidFill>
              <a:latin typeface="Courier New" pitchFamily="49" charset="0"/>
              <a:cs typeface="Courier New" pitchFamily="49" charset="0"/>
            </a:endParaRPr>
          </a:p>
          <a:p>
            <a:pPr fontAlgn="base"/>
            <a:r>
              <a:rPr lang="en-IN" sz="2000" b="1" dirty="0">
                <a:solidFill>
                  <a:schemeClr val="bg1"/>
                </a:solidFill>
                <a:latin typeface="Courier New" pitchFamily="49" charset="0"/>
                <a:cs typeface="Courier New" pitchFamily="49" charset="0"/>
              </a:rPr>
              <a:t>public class </a:t>
            </a:r>
            <a:r>
              <a:rPr lang="en-IN" sz="2000" b="1" dirty="0" smtClean="0">
                <a:solidFill>
                  <a:schemeClr val="bg1"/>
                </a:solidFill>
                <a:latin typeface="Courier New" pitchFamily="49" charset="0"/>
                <a:cs typeface="Courier New" pitchFamily="49" charset="0"/>
              </a:rPr>
              <a:t>Main</a:t>
            </a:r>
            <a:endParaRPr lang="en-IN" sz="2000" b="1" dirty="0">
              <a:solidFill>
                <a:schemeClr val="bg1"/>
              </a:solidFill>
              <a:latin typeface="Courier New" pitchFamily="49" charset="0"/>
              <a:cs typeface="Courier New" pitchFamily="49" charset="0"/>
            </a:endParaRPr>
          </a:p>
          <a:p>
            <a:pPr fontAlgn="base"/>
            <a:r>
              <a:rPr lang="en-IN" sz="2000" b="1" dirty="0">
                <a:solidFill>
                  <a:schemeClr val="bg1"/>
                </a:solidFill>
                <a:latin typeface="Courier New" pitchFamily="49" charset="0"/>
                <a:cs typeface="Courier New" pitchFamily="49" charset="0"/>
              </a:rPr>
              <a:t>{</a:t>
            </a:r>
          </a:p>
          <a:p>
            <a:pPr fontAlgn="base"/>
            <a:r>
              <a:rPr lang="en-IN" sz="2000" b="1" dirty="0">
                <a:solidFill>
                  <a:schemeClr val="bg1"/>
                </a:solidFill>
                <a:latin typeface="Courier New" pitchFamily="49" charset="0"/>
                <a:cs typeface="Courier New" pitchFamily="49" charset="0"/>
              </a:rPr>
              <a:t>    public static void main(String[] </a:t>
            </a:r>
            <a:r>
              <a:rPr lang="en-IN" sz="2000" b="1" dirty="0" err="1">
                <a:solidFill>
                  <a:schemeClr val="bg1"/>
                </a:solidFill>
                <a:latin typeface="Courier New" pitchFamily="49" charset="0"/>
                <a:cs typeface="Courier New" pitchFamily="49" charset="0"/>
              </a:rPr>
              <a:t>args</a:t>
            </a:r>
            <a:r>
              <a:rPr lang="en-IN" sz="2000" b="1" dirty="0">
                <a:solidFill>
                  <a:schemeClr val="bg1"/>
                </a:solidFill>
                <a:latin typeface="Courier New" pitchFamily="49" charset="0"/>
                <a:cs typeface="Courier New" pitchFamily="49" charset="0"/>
              </a:rPr>
              <a:t>) </a:t>
            </a:r>
          </a:p>
          <a:p>
            <a:pPr fontAlgn="base"/>
            <a:r>
              <a:rPr lang="en-IN" sz="2000" b="1" dirty="0">
                <a:solidFill>
                  <a:schemeClr val="bg1"/>
                </a:solidFill>
                <a:latin typeface="Courier New" pitchFamily="49" charset="0"/>
                <a:cs typeface="Courier New" pitchFamily="49" charset="0"/>
              </a:rPr>
              <a:t>    {</a:t>
            </a:r>
          </a:p>
          <a:p>
            <a:pPr fontAlgn="base"/>
            <a:r>
              <a:rPr lang="en-IN" sz="2000" b="1" dirty="0">
                <a:solidFill>
                  <a:schemeClr val="bg1"/>
                </a:solidFill>
                <a:latin typeface="Courier New" pitchFamily="49" charset="0"/>
                <a:cs typeface="Courier New" pitchFamily="49" charset="0"/>
              </a:rPr>
              <a:t>        </a:t>
            </a:r>
            <a:r>
              <a:rPr lang="en-IN" sz="2000" b="1" dirty="0" err="1">
                <a:solidFill>
                  <a:schemeClr val="bg1"/>
                </a:solidFill>
                <a:latin typeface="Courier New" pitchFamily="49" charset="0"/>
                <a:cs typeface="Courier New" pitchFamily="49" charset="0"/>
              </a:rPr>
              <a:t>SortedMap</a:t>
            </a:r>
            <a:r>
              <a:rPr lang="en-IN" sz="2000" b="1" dirty="0">
                <a:solidFill>
                  <a:schemeClr val="bg1"/>
                </a:solidFill>
                <a:latin typeface="Courier New" pitchFamily="49" charset="0"/>
                <a:cs typeface="Courier New" pitchFamily="49" charset="0"/>
              </a:rPr>
              <a:t>&lt;String, String&gt; t1  = new TreeMap&lt;</a:t>
            </a:r>
            <a:r>
              <a:rPr lang="en-IN" sz="2000" b="1" dirty="0" err="1">
                <a:solidFill>
                  <a:schemeClr val="bg1"/>
                </a:solidFill>
                <a:latin typeface="Courier New" pitchFamily="49" charset="0"/>
                <a:cs typeface="Courier New" pitchFamily="49" charset="0"/>
              </a:rPr>
              <a:t>String,String</a:t>
            </a:r>
            <a:r>
              <a:rPr lang="en-IN" sz="2000" b="1" dirty="0">
                <a:solidFill>
                  <a:schemeClr val="bg1"/>
                </a:solidFill>
                <a:latin typeface="Courier New" pitchFamily="49" charset="0"/>
                <a:cs typeface="Courier New" pitchFamily="49" charset="0"/>
              </a:rPr>
              <a:t>&gt;();</a:t>
            </a:r>
          </a:p>
          <a:p>
            <a:pPr fontAlgn="base"/>
            <a:r>
              <a:rPr lang="en-IN" sz="2000" b="1" dirty="0">
                <a:solidFill>
                  <a:schemeClr val="bg1"/>
                </a:solidFill>
                <a:latin typeface="Courier New" pitchFamily="49" charset="0"/>
                <a:cs typeface="Courier New" pitchFamily="49" charset="0"/>
              </a:rPr>
              <a:t>        t1.put("Father", "Farmer");</a:t>
            </a:r>
          </a:p>
          <a:p>
            <a:pPr fontAlgn="base"/>
            <a:r>
              <a:rPr lang="en-IN" sz="2000" b="1" dirty="0">
                <a:solidFill>
                  <a:schemeClr val="bg1"/>
                </a:solidFill>
                <a:latin typeface="Courier New" pitchFamily="49" charset="0"/>
                <a:cs typeface="Courier New" pitchFamily="49" charset="0"/>
              </a:rPr>
              <a:t>        t1.put("Mother", "Teacher");</a:t>
            </a:r>
          </a:p>
          <a:p>
            <a:pPr fontAlgn="base"/>
            <a:r>
              <a:rPr lang="en-IN" sz="2000" b="1" dirty="0">
                <a:solidFill>
                  <a:schemeClr val="bg1"/>
                </a:solidFill>
                <a:latin typeface="Courier New" pitchFamily="49" charset="0"/>
                <a:cs typeface="Courier New" pitchFamily="49" charset="0"/>
              </a:rPr>
              <a:t>        t1.put("Son", "Engineer");</a:t>
            </a:r>
          </a:p>
          <a:p>
            <a:pPr fontAlgn="base"/>
            <a:r>
              <a:rPr lang="en-IN" sz="2000" b="1" dirty="0">
                <a:solidFill>
                  <a:schemeClr val="bg1"/>
                </a:solidFill>
                <a:latin typeface="Courier New" pitchFamily="49" charset="0"/>
                <a:cs typeface="Courier New" pitchFamily="49" charset="0"/>
              </a:rPr>
              <a:t>        t1.put("Daughter", "Doctor");</a:t>
            </a:r>
          </a:p>
          <a:p>
            <a:pPr fontAlgn="base"/>
            <a:r>
              <a:rPr lang="en-IN" sz="2000" b="1" dirty="0">
                <a:solidFill>
                  <a:schemeClr val="bg1"/>
                </a:solidFill>
                <a:latin typeface="Courier New" pitchFamily="49" charset="0"/>
                <a:cs typeface="Courier New" pitchFamily="49" charset="0"/>
              </a:rPr>
              <a:t>        t1.put("Cousin", "Manager");</a:t>
            </a:r>
          </a:p>
          <a:p>
            <a:pPr fontAlgn="base"/>
            <a:r>
              <a:rPr lang="en-IN" sz="2000" b="1" dirty="0">
                <a:solidFill>
                  <a:schemeClr val="bg1"/>
                </a:solidFill>
                <a:latin typeface="Courier New" pitchFamily="49" charset="0"/>
                <a:cs typeface="Courier New" pitchFamily="49" charset="0"/>
              </a:rPr>
              <a:t>        for(</a:t>
            </a:r>
            <a:r>
              <a:rPr lang="en-IN" sz="2000" b="1" dirty="0" err="1">
                <a:solidFill>
                  <a:schemeClr val="bg1"/>
                </a:solidFill>
                <a:latin typeface="Courier New" pitchFamily="49" charset="0"/>
                <a:cs typeface="Courier New" pitchFamily="49" charset="0"/>
              </a:rPr>
              <a:t>SortedMap.Entry</a:t>
            </a:r>
            <a:r>
              <a:rPr lang="en-IN" sz="2000" b="1" dirty="0">
                <a:solidFill>
                  <a:schemeClr val="bg1"/>
                </a:solidFill>
                <a:latin typeface="Courier New" pitchFamily="49" charset="0"/>
                <a:cs typeface="Courier New" pitchFamily="49" charset="0"/>
              </a:rPr>
              <a:t> m:t1.entrySet())</a:t>
            </a:r>
          </a:p>
          <a:p>
            <a:pPr fontAlgn="base"/>
            <a:r>
              <a:rPr lang="en-IN" sz="2000" b="1" dirty="0">
                <a:solidFill>
                  <a:schemeClr val="bg1"/>
                </a:solidFill>
                <a:latin typeface="Courier New" pitchFamily="49" charset="0"/>
                <a:cs typeface="Courier New" pitchFamily="49" charset="0"/>
              </a:rPr>
              <a:t>  	</a:t>
            </a:r>
            <a:r>
              <a:rPr lang="en-IN" sz="2000" b="1" dirty="0" smtClean="0">
                <a:solidFill>
                  <a:schemeClr val="bg1"/>
                </a:solidFill>
                <a:latin typeface="Courier New" pitchFamily="49" charset="0"/>
                <a:cs typeface="Courier New" pitchFamily="49" charset="0"/>
              </a:rPr>
              <a:t>  {  </a:t>
            </a:r>
            <a:endParaRPr lang="en-IN" sz="2000" b="1" dirty="0">
              <a:solidFill>
                <a:schemeClr val="bg1"/>
              </a:solidFill>
              <a:latin typeface="Courier New" pitchFamily="49" charset="0"/>
              <a:cs typeface="Courier New" pitchFamily="49" charset="0"/>
            </a:endParaRPr>
          </a:p>
          <a:p>
            <a:pPr fontAlgn="base"/>
            <a:r>
              <a:rPr lang="en-IN" sz="2000" b="1" dirty="0">
                <a:solidFill>
                  <a:schemeClr val="bg1"/>
                </a:solidFill>
                <a:latin typeface="Courier New" pitchFamily="49" charset="0"/>
                <a:cs typeface="Courier New" pitchFamily="49" charset="0"/>
              </a:rPr>
              <a:t>   		</a:t>
            </a:r>
            <a:r>
              <a:rPr lang="en-IN" sz="2000" b="1" dirty="0" smtClean="0">
                <a:solidFill>
                  <a:schemeClr val="bg1"/>
                </a:solidFill>
                <a:latin typeface="Courier New" pitchFamily="49" charset="0"/>
                <a:cs typeface="Courier New" pitchFamily="49" charset="0"/>
              </a:rPr>
              <a:t>System.out.println(</a:t>
            </a:r>
            <a:r>
              <a:rPr lang="en-IN" sz="2000" b="1" dirty="0" err="1" smtClean="0">
                <a:solidFill>
                  <a:schemeClr val="bg1"/>
                </a:solidFill>
                <a:latin typeface="Courier New" pitchFamily="49" charset="0"/>
                <a:cs typeface="Courier New" pitchFamily="49" charset="0"/>
              </a:rPr>
              <a:t>m.getKey</a:t>
            </a:r>
            <a:r>
              <a:rPr lang="en-IN" sz="2000" b="1" dirty="0">
                <a:solidFill>
                  <a:schemeClr val="bg1"/>
                </a:solidFill>
                <a:latin typeface="Courier New" pitchFamily="49" charset="0"/>
                <a:cs typeface="Courier New" pitchFamily="49" charset="0"/>
              </a:rPr>
              <a:t>()+" "+m.getValue());  </a:t>
            </a:r>
          </a:p>
          <a:p>
            <a:pPr fontAlgn="base"/>
            <a:r>
              <a:rPr lang="en-IN" sz="2000" b="1" dirty="0">
                <a:solidFill>
                  <a:schemeClr val="bg1"/>
                </a:solidFill>
                <a:latin typeface="Courier New" pitchFamily="49" charset="0"/>
                <a:cs typeface="Courier New" pitchFamily="49" charset="0"/>
              </a:rPr>
              <a:t>  	</a:t>
            </a:r>
            <a:r>
              <a:rPr lang="en-IN" sz="2000" b="1" dirty="0" smtClean="0">
                <a:solidFill>
                  <a:schemeClr val="bg1"/>
                </a:solidFill>
                <a:latin typeface="Courier New" pitchFamily="49" charset="0"/>
                <a:cs typeface="Courier New" pitchFamily="49" charset="0"/>
              </a:rPr>
              <a:t>  }  </a:t>
            </a:r>
            <a:endParaRPr lang="en-IN" sz="2000" b="1" dirty="0">
              <a:solidFill>
                <a:schemeClr val="bg1"/>
              </a:solidFill>
              <a:latin typeface="Courier New" pitchFamily="49" charset="0"/>
              <a:cs typeface="Courier New" pitchFamily="49" charset="0"/>
            </a:endParaRPr>
          </a:p>
          <a:p>
            <a:pPr fontAlgn="base"/>
            <a:r>
              <a:rPr lang="en-IN" sz="2000" b="1" dirty="0">
                <a:solidFill>
                  <a:schemeClr val="bg1"/>
                </a:solidFill>
                <a:latin typeface="Courier New" pitchFamily="49" charset="0"/>
                <a:cs typeface="Courier New" pitchFamily="49" charset="0"/>
              </a:rPr>
              <a:t>    }</a:t>
            </a:r>
          </a:p>
          <a:p>
            <a:pPr fontAlgn="base"/>
            <a:r>
              <a:rPr lang="en-IN" sz="2000" b="1" dirty="0">
                <a:solidFill>
                  <a:schemeClr val="bg1"/>
                </a:solidFill>
                <a:latin typeface="Courier New" pitchFamily="49" charset="0"/>
                <a:cs typeface="Courier New" pitchFamily="49" charset="0"/>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 xmlns:p14="http://schemas.microsoft.com/office/powerpoint/2010/main" val="11727726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pPr fontAlgn="base"/>
            <a:r>
              <a:rPr lang="en-IN" sz="2000" b="1" dirty="0" smtClean="0">
                <a:solidFill>
                  <a:srgbClr val="F05136"/>
                </a:solidFill>
                <a:latin typeface="Courier New" pitchFamily="49" charset="0"/>
                <a:cs typeface="Courier New" pitchFamily="49" charset="0"/>
              </a:rPr>
              <a:t>//Predict the output</a:t>
            </a:r>
            <a:endParaRPr lang="en-IN" sz="2000" b="1" dirty="0">
              <a:solidFill>
                <a:srgbClr val="F05136"/>
              </a:solidFill>
              <a:latin typeface="Courier New" pitchFamily="49" charset="0"/>
              <a:cs typeface="Courier New" pitchFamily="49" charset="0"/>
            </a:endParaRPr>
          </a:p>
          <a:p>
            <a:pPr fontAlgn="base"/>
            <a:r>
              <a:rPr lang="en-IN" sz="2000" b="1" dirty="0">
                <a:solidFill>
                  <a:schemeClr val="bg1"/>
                </a:solidFill>
                <a:latin typeface="Courier New" pitchFamily="49" charset="0"/>
                <a:cs typeface="Courier New" pitchFamily="49" charset="0"/>
              </a:rPr>
              <a:t>import java.util.SortedMap;</a:t>
            </a:r>
          </a:p>
          <a:p>
            <a:pPr fontAlgn="base"/>
            <a:r>
              <a:rPr lang="en-IN" sz="2000" b="1" dirty="0">
                <a:solidFill>
                  <a:schemeClr val="bg1"/>
                </a:solidFill>
                <a:latin typeface="Courier New" pitchFamily="49" charset="0"/>
                <a:cs typeface="Courier New" pitchFamily="49" charset="0"/>
              </a:rPr>
              <a:t>import java.util.TreeMap;</a:t>
            </a:r>
          </a:p>
          <a:p>
            <a:pPr fontAlgn="base"/>
            <a:r>
              <a:rPr lang="en-IN" sz="2000" b="1" dirty="0">
                <a:solidFill>
                  <a:schemeClr val="bg1"/>
                </a:solidFill>
                <a:latin typeface="Courier New" pitchFamily="49" charset="0"/>
                <a:cs typeface="Courier New" pitchFamily="49" charset="0"/>
              </a:rPr>
              <a:t>class </a:t>
            </a:r>
            <a:r>
              <a:rPr lang="en-IN" sz="2000" b="1" dirty="0" smtClean="0">
                <a:solidFill>
                  <a:schemeClr val="bg1"/>
                </a:solidFill>
                <a:latin typeface="Courier New" pitchFamily="49" charset="0"/>
                <a:cs typeface="Courier New" pitchFamily="49" charset="0"/>
              </a:rPr>
              <a:t>Main</a:t>
            </a:r>
            <a:endParaRPr lang="en-IN" sz="2000" b="1" dirty="0">
              <a:solidFill>
                <a:schemeClr val="bg1"/>
              </a:solidFill>
              <a:latin typeface="Courier New" pitchFamily="49" charset="0"/>
              <a:cs typeface="Courier New" pitchFamily="49" charset="0"/>
            </a:endParaRPr>
          </a:p>
          <a:p>
            <a:pPr fontAlgn="base"/>
            <a:r>
              <a:rPr lang="en-IN" sz="2000" b="1" dirty="0">
                <a:solidFill>
                  <a:schemeClr val="bg1"/>
                </a:solidFill>
                <a:latin typeface="Courier New" pitchFamily="49" charset="0"/>
                <a:cs typeface="Courier New" pitchFamily="49" charset="0"/>
              </a:rPr>
              <a:t>{  </a:t>
            </a:r>
          </a:p>
          <a:p>
            <a:pPr fontAlgn="base"/>
            <a:r>
              <a:rPr lang="en-IN" sz="2000" b="1" dirty="0">
                <a:solidFill>
                  <a:schemeClr val="bg1"/>
                </a:solidFill>
                <a:latin typeface="Courier New" pitchFamily="49" charset="0"/>
                <a:cs typeface="Courier New" pitchFamily="49" charset="0"/>
              </a:rPr>
              <a:t> 	public static void main(String </a:t>
            </a:r>
            <a:r>
              <a:rPr lang="en-IN" sz="2000" b="1" dirty="0" err="1">
                <a:solidFill>
                  <a:schemeClr val="bg1"/>
                </a:solidFill>
                <a:latin typeface="Courier New" pitchFamily="49" charset="0"/>
                <a:cs typeface="Courier New" pitchFamily="49" charset="0"/>
              </a:rPr>
              <a:t>args</a:t>
            </a:r>
            <a:r>
              <a:rPr lang="en-IN" sz="2000" b="1" dirty="0">
                <a:solidFill>
                  <a:schemeClr val="bg1"/>
                </a:solidFill>
                <a:latin typeface="Courier New" pitchFamily="49" charset="0"/>
                <a:cs typeface="Courier New" pitchFamily="49" charset="0"/>
              </a:rPr>
              <a:t>[])</a:t>
            </a:r>
          </a:p>
          <a:p>
            <a:pPr fontAlgn="base"/>
            <a:r>
              <a:rPr lang="en-IN" sz="2000" b="1" dirty="0">
                <a:solidFill>
                  <a:schemeClr val="bg1"/>
                </a:solidFill>
                <a:latin typeface="Courier New" pitchFamily="49" charset="0"/>
                <a:cs typeface="Courier New" pitchFamily="49" charset="0"/>
              </a:rPr>
              <a:t> 	{  </a:t>
            </a:r>
          </a:p>
          <a:p>
            <a:pPr fontAlgn="base"/>
            <a:r>
              <a:rPr lang="en-IN" sz="2000" b="1" dirty="0">
                <a:solidFill>
                  <a:schemeClr val="bg1"/>
                </a:solidFill>
                <a:latin typeface="Courier New" pitchFamily="49" charset="0"/>
                <a:cs typeface="Courier New" pitchFamily="49" charset="0"/>
              </a:rPr>
              <a:t>  		SortedMap&lt;</a:t>
            </a:r>
            <a:r>
              <a:rPr lang="en-IN" sz="2000" b="1" dirty="0" err="1">
                <a:solidFill>
                  <a:schemeClr val="bg1"/>
                </a:solidFill>
                <a:latin typeface="Courier New" pitchFamily="49" charset="0"/>
                <a:cs typeface="Courier New" pitchFamily="49" charset="0"/>
              </a:rPr>
              <a:t>Integer,String</a:t>
            </a:r>
            <a:r>
              <a:rPr lang="en-IN" sz="2000" b="1" dirty="0">
                <a:solidFill>
                  <a:schemeClr val="bg1"/>
                </a:solidFill>
                <a:latin typeface="Courier New" pitchFamily="49" charset="0"/>
                <a:cs typeface="Courier New" pitchFamily="49" charset="0"/>
              </a:rPr>
              <a:t>&gt; </a:t>
            </a:r>
            <a:r>
              <a:rPr lang="en-IN" sz="2000" b="1" dirty="0" err="1">
                <a:solidFill>
                  <a:schemeClr val="bg1"/>
                </a:solidFill>
                <a:latin typeface="Courier New" pitchFamily="49" charset="0"/>
                <a:cs typeface="Courier New" pitchFamily="49" charset="0"/>
              </a:rPr>
              <a:t>st</a:t>
            </a:r>
            <a:r>
              <a:rPr lang="en-IN" sz="2000" b="1" dirty="0">
                <a:solidFill>
                  <a:schemeClr val="bg1"/>
                </a:solidFill>
                <a:latin typeface="Courier New" pitchFamily="49" charset="0"/>
                <a:cs typeface="Courier New" pitchFamily="49" charset="0"/>
              </a:rPr>
              <a:t>=new </a:t>
            </a:r>
            <a:r>
              <a:rPr lang="en-IN" sz="2000" b="1" dirty="0" err="1">
                <a:solidFill>
                  <a:schemeClr val="bg1"/>
                </a:solidFill>
                <a:latin typeface="Courier New" pitchFamily="49" charset="0"/>
                <a:cs typeface="Courier New" pitchFamily="49" charset="0"/>
              </a:rPr>
              <a:t>TreeMap</a:t>
            </a:r>
            <a:r>
              <a:rPr lang="en-IN" sz="2000" b="1" dirty="0">
                <a:solidFill>
                  <a:schemeClr val="bg1"/>
                </a:solidFill>
                <a:latin typeface="Courier New" pitchFamily="49" charset="0"/>
                <a:cs typeface="Courier New" pitchFamily="49" charset="0"/>
              </a:rPr>
              <a:t>&lt;</a:t>
            </a:r>
            <a:r>
              <a:rPr lang="en-IN" sz="2000" b="1" dirty="0" err="1">
                <a:solidFill>
                  <a:schemeClr val="bg1"/>
                </a:solidFill>
                <a:latin typeface="Courier New" pitchFamily="49" charset="0"/>
                <a:cs typeface="Courier New" pitchFamily="49" charset="0"/>
              </a:rPr>
              <a:t>Integer,String</a:t>
            </a:r>
            <a:r>
              <a:rPr lang="en-IN" sz="2000" b="1" dirty="0">
                <a:solidFill>
                  <a:schemeClr val="bg1"/>
                </a:solidFill>
                <a:latin typeface="Courier New" pitchFamily="49" charset="0"/>
                <a:cs typeface="Courier New" pitchFamily="49" charset="0"/>
              </a:rPr>
              <a:t>&gt;();  </a:t>
            </a:r>
          </a:p>
          <a:p>
            <a:pPr fontAlgn="base"/>
            <a:r>
              <a:rPr lang="en-IN" sz="2000" b="1" dirty="0">
                <a:solidFill>
                  <a:schemeClr val="bg1"/>
                </a:solidFill>
                <a:latin typeface="Courier New" pitchFamily="49" charset="0"/>
                <a:cs typeface="Courier New" pitchFamily="49" charset="0"/>
              </a:rPr>
              <a:t>  		</a:t>
            </a:r>
            <a:r>
              <a:rPr lang="en-IN" sz="2000" b="1" dirty="0" err="1">
                <a:solidFill>
                  <a:schemeClr val="bg1"/>
                </a:solidFill>
                <a:latin typeface="Courier New" pitchFamily="49" charset="0"/>
                <a:cs typeface="Courier New" pitchFamily="49" charset="0"/>
              </a:rPr>
              <a:t>st.put</a:t>
            </a:r>
            <a:r>
              <a:rPr lang="en-IN" sz="2000" b="1" dirty="0">
                <a:solidFill>
                  <a:schemeClr val="bg1"/>
                </a:solidFill>
                <a:latin typeface="Courier New" pitchFamily="49" charset="0"/>
                <a:cs typeface="Courier New" pitchFamily="49" charset="0"/>
              </a:rPr>
              <a:t>(3,"three");  </a:t>
            </a:r>
          </a:p>
          <a:p>
            <a:pPr fontAlgn="base"/>
            <a:r>
              <a:rPr lang="en-IN" sz="2000" b="1" dirty="0">
                <a:solidFill>
                  <a:schemeClr val="bg1"/>
                </a:solidFill>
                <a:latin typeface="Courier New" pitchFamily="49" charset="0"/>
                <a:cs typeface="Courier New" pitchFamily="49" charset="0"/>
              </a:rPr>
              <a:t>  		</a:t>
            </a:r>
            <a:r>
              <a:rPr lang="en-IN" sz="2000" b="1" dirty="0" err="1">
                <a:solidFill>
                  <a:schemeClr val="bg1"/>
                </a:solidFill>
                <a:latin typeface="Courier New" pitchFamily="49" charset="0"/>
                <a:cs typeface="Courier New" pitchFamily="49" charset="0"/>
              </a:rPr>
              <a:t>st.put</a:t>
            </a:r>
            <a:r>
              <a:rPr lang="en-IN" sz="2000" b="1" dirty="0">
                <a:solidFill>
                  <a:schemeClr val="bg1"/>
                </a:solidFill>
                <a:latin typeface="Courier New" pitchFamily="49" charset="0"/>
                <a:cs typeface="Courier New" pitchFamily="49" charset="0"/>
              </a:rPr>
              <a:t>(2,null);  </a:t>
            </a:r>
          </a:p>
          <a:p>
            <a:pPr fontAlgn="base"/>
            <a:r>
              <a:rPr lang="en-IN" sz="2000" b="1" dirty="0">
                <a:solidFill>
                  <a:schemeClr val="bg1"/>
                </a:solidFill>
                <a:latin typeface="Courier New" pitchFamily="49" charset="0"/>
                <a:cs typeface="Courier New" pitchFamily="49" charset="0"/>
              </a:rPr>
              <a:t>  		</a:t>
            </a:r>
            <a:r>
              <a:rPr lang="en-IN" sz="2000" b="1" dirty="0" err="1">
                <a:solidFill>
                  <a:schemeClr val="bg1"/>
                </a:solidFill>
                <a:latin typeface="Courier New" pitchFamily="49" charset="0"/>
                <a:cs typeface="Courier New" pitchFamily="49" charset="0"/>
              </a:rPr>
              <a:t>st.put</a:t>
            </a:r>
            <a:r>
              <a:rPr lang="en-IN" sz="2000" b="1" dirty="0">
                <a:solidFill>
                  <a:schemeClr val="bg1"/>
                </a:solidFill>
                <a:latin typeface="Courier New" pitchFamily="49" charset="0"/>
                <a:cs typeface="Courier New" pitchFamily="49" charset="0"/>
              </a:rPr>
              <a:t>(1,"one");</a:t>
            </a:r>
          </a:p>
          <a:p>
            <a:pPr fontAlgn="base"/>
            <a:r>
              <a:rPr lang="en-IN" sz="2000" b="1" dirty="0">
                <a:solidFill>
                  <a:schemeClr val="bg1"/>
                </a:solidFill>
                <a:latin typeface="Courier New" pitchFamily="49" charset="0"/>
                <a:cs typeface="Courier New" pitchFamily="49" charset="0"/>
              </a:rPr>
              <a:t>  		</a:t>
            </a:r>
            <a:r>
              <a:rPr lang="en-IN" sz="2000" b="1" dirty="0" err="1">
                <a:solidFill>
                  <a:schemeClr val="bg1"/>
                </a:solidFill>
                <a:latin typeface="Courier New" pitchFamily="49" charset="0"/>
                <a:cs typeface="Courier New" pitchFamily="49" charset="0"/>
              </a:rPr>
              <a:t>st.put</a:t>
            </a:r>
            <a:r>
              <a:rPr lang="en-IN" sz="2000" b="1" dirty="0">
                <a:solidFill>
                  <a:schemeClr val="bg1"/>
                </a:solidFill>
                <a:latin typeface="Courier New" pitchFamily="49" charset="0"/>
                <a:cs typeface="Courier New" pitchFamily="49" charset="0"/>
              </a:rPr>
              <a:t>(4,"four");</a:t>
            </a:r>
          </a:p>
          <a:p>
            <a:pPr fontAlgn="base"/>
            <a:r>
              <a:rPr lang="en-IN" sz="2000" b="1" dirty="0">
                <a:solidFill>
                  <a:schemeClr val="bg1"/>
                </a:solidFill>
                <a:latin typeface="Courier New" pitchFamily="49" charset="0"/>
                <a:cs typeface="Courier New" pitchFamily="49" charset="0"/>
              </a:rPr>
              <a:t>  		</a:t>
            </a:r>
            <a:r>
              <a:rPr lang="en-IN" sz="2000" b="1" dirty="0" err="1">
                <a:solidFill>
                  <a:schemeClr val="bg1"/>
                </a:solidFill>
                <a:latin typeface="Courier New" pitchFamily="49" charset="0"/>
                <a:cs typeface="Courier New" pitchFamily="49" charset="0"/>
              </a:rPr>
              <a:t>st.put</a:t>
            </a:r>
            <a:r>
              <a:rPr lang="en-IN" sz="2000" b="1" dirty="0">
                <a:solidFill>
                  <a:schemeClr val="bg1"/>
                </a:solidFill>
                <a:latin typeface="Courier New" pitchFamily="49" charset="0"/>
                <a:cs typeface="Courier New" pitchFamily="49" charset="0"/>
              </a:rPr>
              <a:t>(6,"null");</a:t>
            </a:r>
          </a:p>
          <a:p>
            <a:pPr fontAlgn="base"/>
            <a:r>
              <a:rPr lang="en-IN" sz="2000" b="1" dirty="0">
                <a:solidFill>
                  <a:schemeClr val="bg1"/>
                </a:solidFill>
                <a:latin typeface="Courier New" pitchFamily="49" charset="0"/>
                <a:cs typeface="Courier New" pitchFamily="49" charset="0"/>
              </a:rPr>
              <a:t>  		</a:t>
            </a:r>
            <a:r>
              <a:rPr lang="en-IN" sz="2000" b="1" dirty="0" err="1">
                <a:solidFill>
                  <a:schemeClr val="bg1"/>
                </a:solidFill>
                <a:latin typeface="Courier New" pitchFamily="49" charset="0"/>
                <a:cs typeface="Courier New" pitchFamily="49" charset="0"/>
              </a:rPr>
              <a:t>st.put</a:t>
            </a:r>
            <a:r>
              <a:rPr lang="en-IN" sz="2000" b="1" dirty="0">
                <a:solidFill>
                  <a:schemeClr val="bg1"/>
                </a:solidFill>
                <a:latin typeface="Courier New" pitchFamily="49" charset="0"/>
                <a:cs typeface="Courier New" pitchFamily="49" charset="0"/>
              </a:rPr>
              <a:t>(5,"five");</a:t>
            </a:r>
          </a:p>
          <a:p>
            <a:pPr fontAlgn="base"/>
            <a:r>
              <a:rPr lang="en-IN" sz="2000" b="1" dirty="0">
                <a:solidFill>
                  <a:schemeClr val="bg1"/>
                </a:solidFill>
                <a:latin typeface="Courier New" pitchFamily="49" charset="0"/>
                <a:cs typeface="Courier New" pitchFamily="49" charset="0"/>
              </a:rPr>
              <a:t>  		</a:t>
            </a:r>
            <a:r>
              <a:rPr lang="en-IN" sz="2000" b="1" dirty="0" err="1">
                <a:solidFill>
                  <a:schemeClr val="bg1"/>
                </a:solidFill>
                <a:latin typeface="Courier New" pitchFamily="49" charset="0"/>
                <a:cs typeface="Courier New" pitchFamily="49" charset="0"/>
              </a:rPr>
              <a:t>st.put</a:t>
            </a:r>
            <a:r>
              <a:rPr lang="en-IN" sz="2000" b="1" dirty="0">
                <a:solidFill>
                  <a:schemeClr val="bg1"/>
                </a:solidFill>
                <a:latin typeface="Courier New" pitchFamily="49" charset="0"/>
                <a:cs typeface="Courier New" pitchFamily="49" charset="0"/>
              </a:rPr>
              <a:t>(7,null);</a:t>
            </a:r>
          </a:p>
          <a:p>
            <a:pPr fontAlgn="base"/>
            <a:r>
              <a:rPr lang="en-IN" sz="2000" b="1" dirty="0">
                <a:solidFill>
                  <a:schemeClr val="bg1"/>
                </a:solidFill>
                <a:latin typeface="Courier New" pitchFamily="49" charset="0"/>
                <a:cs typeface="Courier New" pitchFamily="49" charset="0"/>
              </a:rPr>
              <a:t>  		</a:t>
            </a:r>
            <a:r>
              <a:rPr lang="en-IN" sz="2000" b="1" dirty="0" err="1">
                <a:solidFill>
                  <a:schemeClr val="bg1"/>
                </a:solidFill>
                <a:latin typeface="Courier New" pitchFamily="49" charset="0"/>
                <a:cs typeface="Courier New" pitchFamily="49" charset="0"/>
              </a:rPr>
              <a:t>System.out.println</a:t>
            </a:r>
            <a:r>
              <a:rPr lang="en-IN" sz="2000" b="1" dirty="0">
                <a:solidFill>
                  <a:schemeClr val="bg1"/>
                </a:solidFill>
                <a:latin typeface="Courier New" pitchFamily="49" charset="0"/>
                <a:cs typeface="Courier New" pitchFamily="49" charset="0"/>
              </a:rPr>
              <a:t>(</a:t>
            </a:r>
            <a:r>
              <a:rPr lang="en-IN" sz="2000" b="1" dirty="0" err="1">
                <a:solidFill>
                  <a:schemeClr val="bg1"/>
                </a:solidFill>
                <a:latin typeface="Courier New" pitchFamily="49" charset="0"/>
                <a:cs typeface="Courier New" pitchFamily="49" charset="0"/>
              </a:rPr>
              <a:t>st</a:t>
            </a:r>
            <a:r>
              <a:rPr lang="en-IN" sz="2000" b="1" dirty="0">
                <a:solidFill>
                  <a:schemeClr val="bg1"/>
                </a:solidFill>
                <a:latin typeface="Courier New" pitchFamily="49" charset="0"/>
                <a:cs typeface="Courier New" pitchFamily="49" charset="0"/>
              </a:rPr>
              <a:t>);</a:t>
            </a:r>
          </a:p>
          <a:p>
            <a:pPr fontAlgn="base"/>
            <a:r>
              <a:rPr lang="en-IN" sz="2000" b="1" dirty="0">
                <a:solidFill>
                  <a:schemeClr val="bg1"/>
                </a:solidFill>
                <a:latin typeface="Courier New" pitchFamily="49" charset="0"/>
                <a:cs typeface="Courier New" pitchFamily="49" charset="0"/>
              </a:rPr>
              <a:t> 	}  </a:t>
            </a:r>
          </a:p>
          <a:p>
            <a:pPr fontAlgn="base"/>
            <a:r>
              <a:rPr lang="en-IN" sz="2000" b="1" dirty="0">
                <a:solidFill>
                  <a:schemeClr val="bg1"/>
                </a:solidFill>
                <a:latin typeface="Courier New" pitchFamily="49" charset="0"/>
                <a:cs typeface="Courier New" pitchFamily="49" charset="0"/>
              </a:rPr>
              <a:t>}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 xmlns:p14="http://schemas.microsoft.com/office/powerpoint/2010/main" val="16986194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pPr fontAlgn="base"/>
            <a:r>
              <a:rPr lang="en-IN" sz="2000" b="1" dirty="0" smtClean="0">
                <a:solidFill>
                  <a:srgbClr val="F05136"/>
                </a:solidFill>
                <a:latin typeface="Courier New" pitchFamily="49" charset="0"/>
                <a:cs typeface="Courier New" pitchFamily="49" charset="0"/>
              </a:rPr>
              <a:t>//Predict the output</a:t>
            </a:r>
            <a:endParaRPr lang="en-IN" sz="2000" b="1" dirty="0">
              <a:solidFill>
                <a:srgbClr val="F05136"/>
              </a:solidFill>
              <a:latin typeface="Courier New" pitchFamily="49" charset="0"/>
              <a:cs typeface="Courier New" pitchFamily="49" charset="0"/>
            </a:endParaRPr>
          </a:p>
          <a:p>
            <a:pPr fontAlgn="base"/>
            <a:r>
              <a:rPr lang="en-IN" sz="2000" b="1" dirty="0">
                <a:solidFill>
                  <a:schemeClr val="bg1"/>
                </a:solidFill>
                <a:latin typeface="Courier New" pitchFamily="49" charset="0"/>
                <a:cs typeface="Courier New" pitchFamily="49" charset="0"/>
              </a:rPr>
              <a:t>import java.util.NavigableMap;</a:t>
            </a:r>
          </a:p>
          <a:p>
            <a:pPr fontAlgn="base"/>
            <a:r>
              <a:rPr lang="en-IN" sz="2000" b="1" dirty="0">
                <a:solidFill>
                  <a:schemeClr val="bg1"/>
                </a:solidFill>
                <a:latin typeface="Courier New" pitchFamily="49" charset="0"/>
                <a:cs typeface="Courier New" pitchFamily="49" charset="0"/>
              </a:rPr>
              <a:t>import java.util.TreeMap;</a:t>
            </a:r>
          </a:p>
          <a:p>
            <a:pPr fontAlgn="base"/>
            <a:r>
              <a:rPr lang="en-IN" sz="2000" b="1" dirty="0">
                <a:solidFill>
                  <a:schemeClr val="bg1"/>
                </a:solidFill>
                <a:latin typeface="Courier New" pitchFamily="49" charset="0"/>
                <a:cs typeface="Courier New" pitchFamily="49" charset="0"/>
              </a:rPr>
              <a:t>class </a:t>
            </a:r>
            <a:r>
              <a:rPr lang="en-IN" sz="2000" b="1" dirty="0" smtClean="0">
                <a:solidFill>
                  <a:schemeClr val="bg1"/>
                </a:solidFill>
                <a:latin typeface="Courier New" pitchFamily="49" charset="0"/>
                <a:cs typeface="Courier New" pitchFamily="49" charset="0"/>
              </a:rPr>
              <a:t>Main</a:t>
            </a:r>
            <a:endParaRPr lang="en-IN" sz="2000" b="1" dirty="0">
              <a:solidFill>
                <a:schemeClr val="bg1"/>
              </a:solidFill>
              <a:latin typeface="Courier New" pitchFamily="49" charset="0"/>
              <a:cs typeface="Courier New" pitchFamily="49" charset="0"/>
            </a:endParaRPr>
          </a:p>
          <a:p>
            <a:pPr fontAlgn="base"/>
            <a:r>
              <a:rPr lang="en-IN" sz="2000" b="1" dirty="0">
                <a:solidFill>
                  <a:schemeClr val="bg1"/>
                </a:solidFill>
                <a:latin typeface="Courier New" pitchFamily="49" charset="0"/>
                <a:cs typeface="Courier New" pitchFamily="49" charset="0"/>
              </a:rPr>
              <a:t>{  </a:t>
            </a:r>
          </a:p>
          <a:p>
            <a:pPr fontAlgn="base"/>
            <a:r>
              <a:rPr lang="en-IN" sz="2000" b="1" dirty="0">
                <a:solidFill>
                  <a:schemeClr val="bg1"/>
                </a:solidFill>
                <a:latin typeface="Courier New" pitchFamily="49" charset="0"/>
                <a:cs typeface="Courier New" pitchFamily="49" charset="0"/>
              </a:rPr>
              <a:t> 	public static void main(String </a:t>
            </a:r>
            <a:r>
              <a:rPr lang="en-IN" sz="2000" b="1" dirty="0" err="1">
                <a:solidFill>
                  <a:schemeClr val="bg1"/>
                </a:solidFill>
                <a:latin typeface="Courier New" pitchFamily="49" charset="0"/>
                <a:cs typeface="Courier New" pitchFamily="49" charset="0"/>
              </a:rPr>
              <a:t>args</a:t>
            </a:r>
            <a:r>
              <a:rPr lang="en-IN" sz="2000" b="1" dirty="0">
                <a:solidFill>
                  <a:schemeClr val="bg1"/>
                </a:solidFill>
                <a:latin typeface="Courier New" pitchFamily="49" charset="0"/>
                <a:cs typeface="Courier New" pitchFamily="49" charset="0"/>
              </a:rPr>
              <a:t>[])</a:t>
            </a:r>
          </a:p>
          <a:p>
            <a:pPr fontAlgn="base"/>
            <a:r>
              <a:rPr lang="en-IN" sz="2000" b="1" dirty="0">
                <a:solidFill>
                  <a:schemeClr val="bg1"/>
                </a:solidFill>
                <a:latin typeface="Courier New" pitchFamily="49" charset="0"/>
                <a:cs typeface="Courier New" pitchFamily="49" charset="0"/>
              </a:rPr>
              <a:t> 	{  </a:t>
            </a:r>
          </a:p>
          <a:p>
            <a:pPr fontAlgn="base"/>
            <a:r>
              <a:rPr lang="en-IN" sz="2000" b="1" dirty="0">
                <a:solidFill>
                  <a:schemeClr val="bg1"/>
                </a:solidFill>
                <a:latin typeface="Courier New" pitchFamily="49" charset="0"/>
                <a:cs typeface="Courier New" pitchFamily="49" charset="0"/>
              </a:rPr>
              <a:t>  		NavigableMap&lt;</a:t>
            </a:r>
            <a:r>
              <a:rPr lang="en-IN" sz="2000" b="1" dirty="0" err="1">
                <a:solidFill>
                  <a:schemeClr val="bg1"/>
                </a:solidFill>
                <a:latin typeface="Courier New" pitchFamily="49" charset="0"/>
                <a:cs typeface="Courier New" pitchFamily="49" charset="0"/>
              </a:rPr>
              <a:t>Integer,String</a:t>
            </a:r>
            <a:r>
              <a:rPr lang="en-IN" sz="2000" b="1" dirty="0">
                <a:solidFill>
                  <a:schemeClr val="bg1"/>
                </a:solidFill>
                <a:latin typeface="Courier New" pitchFamily="49" charset="0"/>
                <a:cs typeface="Courier New" pitchFamily="49" charset="0"/>
              </a:rPr>
              <a:t>&gt; </a:t>
            </a:r>
            <a:r>
              <a:rPr lang="en-IN" sz="2000" b="1" dirty="0" err="1" smtClean="0">
                <a:solidFill>
                  <a:schemeClr val="bg1"/>
                </a:solidFill>
                <a:latin typeface="Courier New" pitchFamily="49" charset="0"/>
                <a:cs typeface="Courier New" pitchFamily="49" charset="0"/>
              </a:rPr>
              <a:t>httpcode</a:t>
            </a:r>
            <a:r>
              <a:rPr lang="en-IN" sz="2000" b="1" dirty="0" smtClean="0">
                <a:solidFill>
                  <a:schemeClr val="bg1"/>
                </a:solidFill>
                <a:latin typeface="Courier New" pitchFamily="49" charset="0"/>
                <a:cs typeface="Courier New" pitchFamily="49" charset="0"/>
              </a:rPr>
              <a:t>=new 											</a:t>
            </a:r>
            <a:r>
              <a:rPr lang="en-IN" sz="2000" b="1" dirty="0" err="1" smtClean="0">
                <a:solidFill>
                  <a:schemeClr val="bg1"/>
                </a:solidFill>
                <a:latin typeface="Courier New" pitchFamily="49" charset="0"/>
                <a:cs typeface="Courier New" pitchFamily="49" charset="0"/>
              </a:rPr>
              <a:t>TreeMap</a:t>
            </a:r>
            <a:r>
              <a:rPr lang="en-IN" sz="2000" b="1" dirty="0" smtClean="0">
                <a:solidFill>
                  <a:schemeClr val="bg1"/>
                </a:solidFill>
                <a:latin typeface="Courier New" pitchFamily="49" charset="0"/>
                <a:cs typeface="Courier New" pitchFamily="49" charset="0"/>
              </a:rPr>
              <a:t>&lt;</a:t>
            </a:r>
            <a:r>
              <a:rPr lang="en-IN" sz="2000" b="1" dirty="0" err="1" smtClean="0">
                <a:solidFill>
                  <a:schemeClr val="bg1"/>
                </a:solidFill>
                <a:latin typeface="Courier New" pitchFamily="49" charset="0"/>
                <a:cs typeface="Courier New" pitchFamily="49" charset="0"/>
              </a:rPr>
              <a:t>Integer,String</a:t>
            </a:r>
            <a:r>
              <a:rPr lang="en-IN" sz="2000" b="1" dirty="0">
                <a:solidFill>
                  <a:schemeClr val="bg1"/>
                </a:solidFill>
                <a:latin typeface="Courier New" pitchFamily="49" charset="0"/>
                <a:cs typeface="Courier New" pitchFamily="49" charset="0"/>
              </a:rPr>
              <a:t>&gt;();  </a:t>
            </a:r>
          </a:p>
          <a:p>
            <a:pPr fontAlgn="base"/>
            <a:r>
              <a:rPr lang="en-IN" sz="2000" b="1" dirty="0">
                <a:solidFill>
                  <a:schemeClr val="bg1"/>
                </a:solidFill>
                <a:latin typeface="Courier New" pitchFamily="49" charset="0"/>
                <a:cs typeface="Courier New" pitchFamily="49" charset="0"/>
              </a:rPr>
              <a:t>  		</a:t>
            </a:r>
            <a:r>
              <a:rPr lang="en-IN" sz="2000" b="1" dirty="0" err="1">
                <a:solidFill>
                  <a:schemeClr val="bg1"/>
                </a:solidFill>
                <a:latin typeface="Courier New" pitchFamily="49" charset="0"/>
                <a:cs typeface="Courier New" pitchFamily="49" charset="0"/>
              </a:rPr>
              <a:t>httpcode.put</a:t>
            </a:r>
            <a:r>
              <a:rPr lang="en-IN" sz="2000" b="1" dirty="0">
                <a:solidFill>
                  <a:schemeClr val="bg1"/>
                </a:solidFill>
                <a:latin typeface="Courier New" pitchFamily="49" charset="0"/>
                <a:cs typeface="Courier New" pitchFamily="49" charset="0"/>
              </a:rPr>
              <a:t>(200,"ok");  </a:t>
            </a:r>
          </a:p>
          <a:p>
            <a:pPr fontAlgn="base"/>
            <a:r>
              <a:rPr lang="en-IN" sz="2000" b="1" dirty="0">
                <a:solidFill>
                  <a:schemeClr val="bg1"/>
                </a:solidFill>
                <a:latin typeface="Courier New" pitchFamily="49" charset="0"/>
                <a:cs typeface="Courier New" pitchFamily="49" charset="0"/>
              </a:rPr>
              <a:t>  		httpcode.put(100,"continue");  </a:t>
            </a:r>
          </a:p>
          <a:p>
            <a:pPr fontAlgn="base"/>
            <a:r>
              <a:rPr lang="en-IN" sz="2000" b="1" dirty="0">
                <a:solidFill>
                  <a:schemeClr val="bg1"/>
                </a:solidFill>
                <a:latin typeface="Courier New" pitchFamily="49" charset="0"/>
                <a:cs typeface="Courier New" pitchFamily="49" charset="0"/>
              </a:rPr>
              <a:t>  		httpcode.put(102,"processing");</a:t>
            </a:r>
          </a:p>
          <a:p>
            <a:pPr fontAlgn="base"/>
            <a:r>
              <a:rPr lang="en-IN" sz="2000" b="1" dirty="0">
                <a:solidFill>
                  <a:schemeClr val="bg1"/>
                </a:solidFill>
                <a:latin typeface="Courier New" pitchFamily="49" charset="0"/>
                <a:cs typeface="Courier New" pitchFamily="49" charset="0"/>
              </a:rPr>
              <a:t>  		httpcode.put(201,"created");</a:t>
            </a:r>
          </a:p>
          <a:p>
            <a:pPr fontAlgn="base"/>
            <a:r>
              <a:rPr lang="en-IN" sz="2000" b="1" dirty="0">
                <a:solidFill>
                  <a:schemeClr val="bg1"/>
                </a:solidFill>
                <a:latin typeface="Courier New" pitchFamily="49" charset="0"/>
                <a:cs typeface="Courier New" pitchFamily="49" charset="0"/>
              </a:rPr>
              <a:t>  		httpcode.put(103,"early hints");</a:t>
            </a:r>
          </a:p>
          <a:p>
            <a:pPr fontAlgn="base"/>
            <a:r>
              <a:rPr lang="en-IN" sz="2000" b="1" dirty="0">
                <a:solidFill>
                  <a:schemeClr val="bg1"/>
                </a:solidFill>
                <a:latin typeface="Courier New" pitchFamily="49" charset="0"/>
                <a:cs typeface="Courier New" pitchFamily="49" charset="0"/>
              </a:rPr>
              <a:t>  		System.out.println(</a:t>
            </a:r>
            <a:r>
              <a:rPr lang="en-IN" sz="2000" b="1" dirty="0" err="1">
                <a:solidFill>
                  <a:schemeClr val="bg1"/>
                </a:solidFill>
                <a:latin typeface="Courier New" pitchFamily="49" charset="0"/>
                <a:cs typeface="Courier New" pitchFamily="49" charset="0"/>
              </a:rPr>
              <a:t>httpcode</a:t>
            </a:r>
            <a:r>
              <a:rPr lang="en-IN" sz="2000" b="1" dirty="0">
                <a:solidFill>
                  <a:schemeClr val="bg1"/>
                </a:solidFill>
                <a:latin typeface="Courier New" pitchFamily="49" charset="0"/>
                <a:cs typeface="Courier New" pitchFamily="49" charset="0"/>
              </a:rPr>
              <a:t>);</a:t>
            </a:r>
          </a:p>
          <a:p>
            <a:pPr fontAlgn="base"/>
            <a:r>
              <a:rPr lang="en-IN" sz="2000" b="1" dirty="0">
                <a:solidFill>
                  <a:schemeClr val="bg1"/>
                </a:solidFill>
                <a:latin typeface="Courier New" pitchFamily="49" charset="0"/>
                <a:cs typeface="Courier New" pitchFamily="49" charset="0"/>
              </a:rPr>
              <a:t>  		System.out.println(</a:t>
            </a:r>
            <a:r>
              <a:rPr lang="en-IN" sz="2000" b="1" dirty="0" err="1">
                <a:solidFill>
                  <a:schemeClr val="bg1"/>
                </a:solidFill>
                <a:latin typeface="Courier New" pitchFamily="49" charset="0"/>
                <a:cs typeface="Courier New" pitchFamily="49" charset="0"/>
              </a:rPr>
              <a:t>httpcode.firstEntry</a:t>
            </a:r>
            <a:r>
              <a:rPr lang="en-IN" sz="2000" b="1" dirty="0">
                <a:solidFill>
                  <a:schemeClr val="bg1"/>
                </a:solidFill>
                <a:latin typeface="Courier New" pitchFamily="49" charset="0"/>
                <a:cs typeface="Courier New" pitchFamily="49" charset="0"/>
              </a:rPr>
              <a:t>());</a:t>
            </a:r>
          </a:p>
          <a:p>
            <a:pPr fontAlgn="base"/>
            <a:r>
              <a:rPr lang="en-IN" sz="2000" b="1" dirty="0">
                <a:solidFill>
                  <a:schemeClr val="bg1"/>
                </a:solidFill>
                <a:latin typeface="Courier New" pitchFamily="49" charset="0"/>
                <a:cs typeface="Courier New" pitchFamily="49" charset="0"/>
              </a:rPr>
              <a:t>  		System.out.println(</a:t>
            </a:r>
            <a:r>
              <a:rPr lang="en-IN" sz="2000" b="1" dirty="0" err="1">
                <a:solidFill>
                  <a:schemeClr val="bg1"/>
                </a:solidFill>
                <a:latin typeface="Courier New" pitchFamily="49" charset="0"/>
                <a:cs typeface="Courier New" pitchFamily="49" charset="0"/>
              </a:rPr>
              <a:t>httpcode.lastEntry</a:t>
            </a:r>
            <a:r>
              <a:rPr lang="en-IN" sz="2000" b="1" dirty="0" smtClean="0">
                <a:solidFill>
                  <a:schemeClr val="bg1"/>
                </a:solidFill>
                <a:latin typeface="Courier New" pitchFamily="49" charset="0"/>
                <a:cs typeface="Courier New" pitchFamily="49" charset="0"/>
              </a:rPr>
              <a:t>());</a:t>
            </a:r>
          </a:p>
          <a:p>
            <a:pPr fontAlgn="base"/>
            <a:r>
              <a:rPr lang="en-IN" sz="2000" b="1" dirty="0">
                <a:solidFill>
                  <a:schemeClr val="bg1"/>
                </a:solidFill>
                <a:latin typeface="Courier New" pitchFamily="49" charset="0"/>
                <a:cs typeface="Courier New" pitchFamily="49" charset="0"/>
              </a:rPr>
              <a:t>	</a:t>
            </a:r>
            <a:r>
              <a:rPr lang="en-IN" sz="2000" b="1" dirty="0" smtClean="0">
                <a:solidFill>
                  <a:schemeClr val="bg1"/>
                </a:solidFill>
                <a:latin typeface="Courier New" pitchFamily="49" charset="0"/>
                <a:cs typeface="Courier New" pitchFamily="49" charset="0"/>
              </a:rPr>
              <a:t>}</a:t>
            </a:r>
          </a:p>
          <a:p>
            <a:pPr fontAlgn="base"/>
            <a:r>
              <a:rPr lang="en-IN" sz="2000" b="1" dirty="0" smtClean="0">
                <a:solidFill>
                  <a:schemeClr val="bg1"/>
                </a:solidFill>
                <a:latin typeface="Courier New" pitchFamily="49" charset="0"/>
                <a:cs typeface="Courier New" pitchFamily="49" charset="0"/>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 xmlns:p14="http://schemas.microsoft.com/office/powerpoint/2010/main" val="14559967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pPr fontAlgn="base"/>
            <a:r>
              <a:rPr lang="en-IN" sz="2000" b="1" dirty="0" smtClean="0">
                <a:solidFill>
                  <a:srgbClr val="F05136"/>
                </a:solidFill>
                <a:latin typeface="Courier New" pitchFamily="49" charset="0"/>
                <a:cs typeface="Courier New" pitchFamily="49" charset="0"/>
              </a:rPr>
              <a:t>//Predict the output</a:t>
            </a:r>
            <a:endParaRPr lang="en-IN" sz="2000" b="1" dirty="0">
              <a:solidFill>
                <a:srgbClr val="F05136"/>
              </a:solidFill>
              <a:latin typeface="Courier New" pitchFamily="49" charset="0"/>
              <a:cs typeface="Courier New" pitchFamily="49" charset="0"/>
            </a:endParaRPr>
          </a:p>
          <a:p>
            <a:pPr fontAlgn="base"/>
            <a:r>
              <a:rPr lang="en-IN" sz="2000" b="1" dirty="0">
                <a:solidFill>
                  <a:schemeClr val="bg1"/>
                </a:solidFill>
                <a:latin typeface="Courier New" pitchFamily="49" charset="0"/>
                <a:cs typeface="Courier New" pitchFamily="49" charset="0"/>
              </a:rPr>
              <a:t>import </a:t>
            </a:r>
            <a:r>
              <a:rPr lang="en-IN" sz="2000" b="1" dirty="0" err="1">
                <a:solidFill>
                  <a:schemeClr val="bg1"/>
                </a:solidFill>
                <a:latin typeface="Courier New" pitchFamily="49" charset="0"/>
                <a:cs typeface="Courier New" pitchFamily="49" charset="0"/>
              </a:rPr>
              <a:t>java.util.NavigableMap</a:t>
            </a:r>
            <a:r>
              <a:rPr lang="en-IN" sz="2000" b="1" dirty="0" smtClean="0">
                <a:solidFill>
                  <a:schemeClr val="bg1"/>
                </a:solidFill>
                <a:latin typeface="Courier New" pitchFamily="49" charset="0"/>
                <a:cs typeface="Courier New" pitchFamily="49" charset="0"/>
              </a:rPr>
              <a:t>;</a:t>
            </a:r>
          </a:p>
          <a:p>
            <a:pPr fontAlgn="base"/>
            <a:r>
              <a:rPr lang="en-IN" sz="2000" b="1" dirty="0" smtClean="0">
                <a:solidFill>
                  <a:schemeClr val="bg1"/>
                </a:solidFill>
                <a:latin typeface="Courier New" pitchFamily="49" charset="0"/>
                <a:cs typeface="Courier New" pitchFamily="49" charset="0"/>
              </a:rPr>
              <a:t>import </a:t>
            </a:r>
            <a:r>
              <a:rPr lang="en-IN" sz="2000" b="1" dirty="0" err="1" smtClean="0">
                <a:solidFill>
                  <a:schemeClr val="bg1"/>
                </a:solidFill>
                <a:latin typeface="Courier New" pitchFamily="49" charset="0"/>
                <a:cs typeface="Courier New" pitchFamily="49" charset="0"/>
              </a:rPr>
              <a:t>java.util.NavigableMap</a:t>
            </a:r>
            <a:r>
              <a:rPr lang="en-IN" sz="2000" b="1" dirty="0" smtClean="0">
                <a:solidFill>
                  <a:schemeClr val="bg1"/>
                </a:solidFill>
                <a:latin typeface="Courier New" pitchFamily="49" charset="0"/>
                <a:cs typeface="Courier New" pitchFamily="49" charset="0"/>
              </a:rPr>
              <a:t>;</a:t>
            </a:r>
          </a:p>
          <a:p>
            <a:pPr fontAlgn="base"/>
            <a:r>
              <a:rPr lang="en-IN" sz="2000" b="1" dirty="0" smtClean="0">
                <a:solidFill>
                  <a:schemeClr val="bg1"/>
                </a:solidFill>
                <a:latin typeface="Courier New" pitchFamily="49" charset="0"/>
                <a:cs typeface="Courier New" pitchFamily="49" charset="0"/>
              </a:rPr>
              <a:t>import </a:t>
            </a:r>
            <a:r>
              <a:rPr lang="en-IN" sz="2000" b="1" dirty="0" err="1" smtClean="0">
                <a:solidFill>
                  <a:schemeClr val="bg1"/>
                </a:solidFill>
                <a:latin typeface="Courier New" pitchFamily="49" charset="0"/>
                <a:cs typeface="Courier New" pitchFamily="49" charset="0"/>
              </a:rPr>
              <a:t>java.util.TreeMap</a:t>
            </a:r>
            <a:r>
              <a:rPr lang="en-IN" sz="2000" b="1" dirty="0" smtClean="0">
                <a:solidFill>
                  <a:schemeClr val="bg1"/>
                </a:solidFill>
                <a:latin typeface="Courier New" pitchFamily="49" charset="0"/>
                <a:cs typeface="Courier New" pitchFamily="49" charset="0"/>
              </a:rPr>
              <a:t>;</a:t>
            </a:r>
          </a:p>
          <a:p>
            <a:pPr fontAlgn="base"/>
            <a:r>
              <a:rPr lang="en-IN" sz="2000" b="1" dirty="0" smtClean="0">
                <a:solidFill>
                  <a:schemeClr val="bg1"/>
                </a:solidFill>
                <a:latin typeface="Courier New" pitchFamily="49" charset="0"/>
                <a:cs typeface="Courier New" pitchFamily="49" charset="0"/>
              </a:rPr>
              <a:t>public class Main</a:t>
            </a:r>
          </a:p>
          <a:p>
            <a:pPr fontAlgn="base"/>
            <a:r>
              <a:rPr lang="en-IN" sz="2000" b="1" dirty="0" smtClean="0">
                <a:solidFill>
                  <a:schemeClr val="bg1"/>
                </a:solidFill>
                <a:latin typeface="Courier New" pitchFamily="49" charset="0"/>
                <a:cs typeface="Courier New" pitchFamily="49" charset="0"/>
              </a:rPr>
              <a:t>{  </a:t>
            </a:r>
          </a:p>
          <a:p>
            <a:pPr fontAlgn="base"/>
            <a:r>
              <a:rPr lang="en-IN" sz="2000" b="1" dirty="0" smtClean="0">
                <a:solidFill>
                  <a:schemeClr val="bg1"/>
                </a:solidFill>
                <a:latin typeface="Courier New" pitchFamily="49" charset="0"/>
                <a:cs typeface="Courier New" pitchFamily="49" charset="0"/>
              </a:rPr>
              <a:t> 	public static void main(String args[])</a:t>
            </a:r>
          </a:p>
          <a:p>
            <a:pPr fontAlgn="base"/>
            <a:r>
              <a:rPr lang="en-IN" sz="2000" b="1" dirty="0" smtClean="0">
                <a:solidFill>
                  <a:schemeClr val="bg1"/>
                </a:solidFill>
                <a:latin typeface="Courier New" pitchFamily="49" charset="0"/>
                <a:cs typeface="Courier New" pitchFamily="49" charset="0"/>
              </a:rPr>
              <a:t> 	{  </a:t>
            </a:r>
          </a:p>
          <a:p>
            <a:pPr fontAlgn="base"/>
            <a:r>
              <a:rPr lang="en-IN" sz="2000" b="1" dirty="0" smtClean="0">
                <a:solidFill>
                  <a:schemeClr val="bg1"/>
                </a:solidFill>
                <a:latin typeface="Courier New" pitchFamily="49" charset="0"/>
                <a:cs typeface="Courier New" pitchFamily="49" charset="0"/>
              </a:rPr>
              <a:t>  		</a:t>
            </a:r>
            <a:r>
              <a:rPr lang="en-IN" sz="2000" b="1" dirty="0" err="1" smtClean="0">
                <a:solidFill>
                  <a:schemeClr val="bg1"/>
                </a:solidFill>
                <a:latin typeface="Courier New" pitchFamily="49" charset="0"/>
                <a:cs typeface="Courier New" pitchFamily="49" charset="0"/>
              </a:rPr>
              <a:t>NavigableMap</a:t>
            </a:r>
            <a:r>
              <a:rPr lang="en-IN" sz="2000" b="1" dirty="0" smtClean="0">
                <a:solidFill>
                  <a:schemeClr val="bg1"/>
                </a:solidFill>
                <a:latin typeface="Courier New" pitchFamily="49" charset="0"/>
                <a:cs typeface="Courier New" pitchFamily="49" charset="0"/>
              </a:rPr>
              <a:t>&lt;</a:t>
            </a:r>
            <a:r>
              <a:rPr lang="en-IN" sz="2000" b="1" dirty="0" err="1" smtClean="0">
                <a:solidFill>
                  <a:schemeClr val="bg1"/>
                </a:solidFill>
                <a:latin typeface="Courier New" pitchFamily="49" charset="0"/>
                <a:cs typeface="Courier New" pitchFamily="49" charset="0"/>
              </a:rPr>
              <a:t>Integer,String</a:t>
            </a:r>
            <a:r>
              <a:rPr lang="en-IN" sz="2000" b="1" dirty="0" smtClean="0">
                <a:solidFill>
                  <a:schemeClr val="bg1"/>
                </a:solidFill>
                <a:latin typeface="Courier New" pitchFamily="49" charset="0"/>
                <a:cs typeface="Courier New" pitchFamily="49" charset="0"/>
              </a:rPr>
              <a:t>&gt; </a:t>
            </a:r>
            <a:r>
              <a:rPr lang="en-IN" sz="2000" b="1" dirty="0" err="1" smtClean="0">
                <a:solidFill>
                  <a:schemeClr val="bg1"/>
                </a:solidFill>
                <a:latin typeface="Courier New" pitchFamily="49" charset="0"/>
                <a:cs typeface="Courier New" pitchFamily="49" charset="0"/>
              </a:rPr>
              <a:t>httpcode</a:t>
            </a:r>
            <a:r>
              <a:rPr lang="en-IN" sz="2000" b="1" dirty="0" smtClean="0">
                <a:solidFill>
                  <a:schemeClr val="bg1"/>
                </a:solidFill>
                <a:latin typeface="Courier New" pitchFamily="49" charset="0"/>
                <a:cs typeface="Courier New" pitchFamily="49" charset="0"/>
              </a:rPr>
              <a:t>=new </a:t>
            </a:r>
            <a:r>
              <a:rPr lang="en-IN" sz="2000" b="1" dirty="0" smtClean="0">
                <a:solidFill>
                  <a:schemeClr val="bg1"/>
                </a:solidFill>
                <a:latin typeface="Courier New" pitchFamily="49" charset="0"/>
                <a:cs typeface="Courier New" pitchFamily="49" charset="0"/>
              </a:rPr>
              <a:t>										</a:t>
            </a:r>
            <a:r>
              <a:rPr lang="en-IN" sz="2000" b="1" dirty="0" err="1" smtClean="0">
                <a:solidFill>
                  <a:schemeClr val="bg1"/>
                </a:solidFill>
                <a:latin typeface="Courier New" pitchFamily="49" charset="0"/>
                <a:cs typeface="Courier New" pitchFamily="49" charset="0"/>
              </a:rPr>
              <a:t>TreeMap</a:t>
            </a:r>
            <a:r>
              <a:rPr lang="en-IN" sz="2000" b="1" dirty="0" smtClean="0">
                <a:solidFill>
                  <a:schemeClr val="bg1"/>
                </a:solidFill>
                <a:latin typeface="Courier New" pitchFamily="49" charset="0"/>
                <a:cs typeface="Courier New" pitchFamily="49" charset="0"/>
              </a:rPr>
              <a:t>&lt;</a:t>
            </a:r>
            <a:r>
              <a:rPr lang="en-IN" sz="2000" b="1" dirty="0" err="1" smtClean="0">
                <a:solidFill>
                  <a:schemeClr val="bg1"/>
                </a:solidFill>
                <a:latin typeface="Courier New" pitchFamily="49" charset="0"/>
                <a:cs typeface="Courier New" pitchFamily="49" charset="0"/>
              </a:rPr>
              <a:t>Integer,String</a:t>
            </a:r>
            <a:r>
              <a:rPr lang="en-IN" sz="2000" b="1" dirty="0" smtClean="0">
                <a:solidFill>
                  <a:schemeClr val="bg1"/>
                </a:solidFill>
                <a:latin typeface="Courier New" pitchFamily="49" charset="0"/>
                <a:cs typeface="Courier New" pitchFamily="49" charset="0"/>
              </a:rPr>
              <a:t>&gt;();  </a:t>
            </a:r>
          </a:p>
          <a:p>
            <a:pPr fontAlgn="base"/>
            <a:r>
              <a:rPr lang="en-IN" sz="2000" b="1" dirty="0" smtClean="0">
                <a:solidFill>
                  <a:schemeClr val="bg1"/>
                </a:solidFill>
                <a:latin typeface="Courier New" pitchFamily="49" charset="0"/>
                <a:cs typeface="Courier New" pitchFamily="49" charset="0"/>
              </a:rPr>
              <a:t>  		</a:t>
            </a:r>
            <a:r>
              <a:rPr lang="en-IN" sz="2000" b="1" dirty="0" err="1" smtClean="0">
                <a:solidFill>
                  <a:schemeClr val="bg1"/>
                </a:solidFill>
                <a:latin typeface="Courier New" pitchFamily="49" charset="0"/>
                <a:cs typeface="Courier New" pitchFamily="49" charset="0"/>
              </a:rPr>
              <a:t>httpcode.put</a:t>
            </a:r>
            <a:r>
              <a:rPr lang="en-IN" sz="2000" b="1" dirty="0" smtClean="0">
                <a:solidFill>
                  <a:schemeClr val="bg1"/>
                </a:solidFill>
                <a:latin typeface="Courier New" pitchFamily="49" charset="0"/>
                <a:cs typeface="Courier New" pitchFamily="49" charset="0"/>
              </a:rPr>
              <a:t>(302,"God");  </a:t>
            </a:r>
          </a:p>
          <a:p>
            <a:pPr fontAlgn="base"/>
            <a:r>
              <a:rPr lang="en-IN" sz="2000" b="1" dirty="0" smtClean="0">
                <a:solidFill>
                  <a:schemeClr val="bg1"/>
                </a:solidFill>
                <a:latin typeface="Courier New" pitchFamily="49" charset="0"/>
                <a:cs typeface="Courier New" pitchFamily="49" charset="0"/>
              </a:rPr>
              <a:t>  		</a:t>
            </a:r>
            <a:r>
              <a:rPr lang="en-IN" sz="2000" b="1" dirty="0" err="1" smtClean="0">
                <a:solidFill>
                  <a:schemeClr val="bg1"/>
                </a:solidFill>
                <a:latin typeface="Courier New" pitchFamily="49" charset="0"/>
                <a:cs typeface="Courier New" pitchFamily="49" charset="0"/>
              </a:rPr>
              <a:t>httpcode.put</a:t>
            </a:r>
            <a:r>
              <a:rPr lang="en-IN" sz="2000" b="1" dirty="0" smtClean="0">
                <a:solidFill>
                  <a:schemeClr val="bg1"/>
                </a:solidFill>
                <a:latin typeface="Courier New" pitchFamily="49" charset="0"/>
                <a:cs typeface="Courier New" pitchFamily="49" charset="0"/>
              </a:rPr>
              <a:t>(300,"Save");  </a:t>
            </a:r>
          </a:p>
          <a:p>
            <a:pPr fontAlgn="base"/>
            <a:r>
              <a:rPr lang="en-IN" sz="2000" b="1" dirty="0" smtClean="0">
                <a:solidFill>
                  <a:schemeClr val="bg1"/>
                </a:solidFill>
                <a:latin typeface="Courier New" pitchFamily="49" charset="0"/>
                <a:cs typeface="Courier New" pitchFamily="49" charset="0"/>
              </a:rPr>
              <a:t>  		</a:t>
            </a:r>
            <a:r>
              <a:rPr lang="en-IN" sz="2000" b="1" dirty="0" err="1" smtClean="0">
                <a:solidFill>
                  <a:schemeClr val="bg1"/>
                </a:solidFill>
                <a:latin typeface="Courier New" pitchFamily="49" charset="0"/>
                <a:cs typeface="Courier New" pitchFamily="49" charset="0"/>
              </a:rPr>
              <a:t>httpcode.put</a:t>
            </a:r>
            <a:r>
              <a:rPr lang="en-IN" sz="2000" b="1" dirty="0" smtClean="0">
                <a:solidFill>
                  <a:schemeClr val="bg1"/>
                </a:solidFill>
                <a:latin typeface="Courier New" pitchFamily="49" charset="0"/>
                <a:cs typeface="Courier New" pitchFamily="49" charset="0"/>
              </a:rPr>
              <a:t>(400,"Bad");</a:t>
            </a:r>
          </a:p>
          <a:p>
            <a:pPr fontAlgn="base"/>
            <a:r>
              <a:rPr lang="en-IN" sz="2000" b="1" dirty="0" smtClean="0">
                <a:solidFill>
                  <a:schemeClr val="bg1"/>
                </a:solidFill>
                <a:latin typeface="Courier New" pitchFamily="49" charset="0"/>
                <a:cs typeface="Courier New" pitchFamily="49" charset="0"/>
              </a:rPr>
              <a:t>  		</a:t>
            </a:r>
            <a:r>
              <a:rPr lang="en-IN" sz="2000" b="1" dirty="0" err="1" smtClean="0">
                <a:solidFill>
                  <a:schemeClr val="bg1"/>
                </a:solidFill>
                <a:latin typeface="Courier New" pitchFamily="49" charset="0"/>
                <a:cs typeface="Courier New" pitchFamily="49" charset="0"/>
              </a:rPr>
              <a:t>httpcode.put</a:t>
            </a:r>
            <a:r>
              <a:rPr lang="en-IN" sz="2000" b="1" dirty="0" smtClean="0">
                <a:solidFill>
                  <a:schemeClr val="bg1"/>
                </a:solidFill>
                <a:latin typeface="Courier New" pitchFamily="49" charset="0"/>
                <a:cs typeface="Courier New" pitchFamily="49" charset="0"/>
              </a:rPr>
              <a:t>(306,"help");</a:t>
            </a:r>
          </a:p>
          <a:p>
            <a:pPr fontAlgn="base"/>
            <a:r>
              <a:rPr lang="en-IN" sz="2000" b="1" dirty="0" smtClean="0">
                <a:solidFill>
                  <a:schemeClr val="bg1"/>
                </a:solidFill>
                <a:latin typeface="Courier New" pitchFamily="49" charset="0"/>
                <a:cs typeface="Courier New" pitchFamily="49" charset="0"/>
              </a:rPr>
              <a:t>  		</a:t>
            </a:r>
            <a:r>
              <a:rPr lang="en-IN" sz="2000" b="1" dirty="0" err="1" smtClean="0">
                <a:solidFill>
                  <a:schemeClr val="bg1"/>
                </a:solidFill>
                <a:latin typeface="Courier New" pitchFamily="49" charset="0"/>
                <a:cs typeface="Courier New" pitchFamily="49" charset="0"/>
              </a:rPr>
              <a:t>httpcode.put</a:t>
            </a:r>
            <a:r>
              <a:rPr lang="en-IN" sz="2000" b="1" dirty="0" smtClean="0">
                <a:solidFill>
                  <a:schemeClr val="bg1"/>
                </a:solidFill>
                <a:latin typeface="Courier New" pitchFamily="49" charset="0"/>
                <a:cs typeface="Courier New" pitchFamily="49" charset="0"/>
              </a:rPr>
              <a:t>(403,"Forbidden");</a:t>
            </a:r>
          </a:p>
          <a:p>
            <a:pPr fontAlgn="base"/>
            <a:r>
              <a:rPr lang="en-IN" sz="2000" b="1" dirty="0" smtClean="0">
                <a:solidFill>
                  <a:schemeClr val="bg1"/>
                </a:solidFill>
                <a:latin typeface="Courier New" pitchFamily="49" charset="0"/>
                <a:cs typeface="Courier New" pitchFamily="49" charset="0"/>
              </a:rPr>
              <a:t>  		</a:t>
            </a:r>
            <a:r>
              <a:rPr lang="en-IN" sz="2000" b="1" dirty="0" err="1" smtClean="0">
                <a:solidFill>
                  <a:schemeClr val="bg1"/>
                </a:solidFill>
                <a:latin typeface="Courier New" pitchFamily="49" charset="0"/>
                <a:cs typeface="Courier New" pitchFamily="49" charset="0"/>
              </a:rPr>
              <a:t>httpcode.put</a:t>
            </a:r>
            <a:r>
              <a:rPr lang="en-IN" sz="2000" b="1" dirty="0" smtClean="0">
                <a:solidFill>
                  <a:schemeClr val="bg1"/>
                </a:solidFill>
                <a:latin typeface="Courier New" pitchFamily="49" charset="0"/>
                <a:cs typeface="Courier New" pitchFamily="49" charset="0"/>
              </a:rPr>
              <a:t>(401,"Unauthorised");</a:t>
            </a:r>
          </a:p>
          <a:p>
            <a:pPr fontAlgn="base"/>
            <a:r>
              <a:rPr lang="en-IN" sz="2000" b="1" dirty="0" smtClean="0">
                <a:solidFill>
                  <a:schemeClr val="bg1"/>
                </a:solidFill>
                <a:latin typeface="Courier New" pitchFamily="49" charset="0"/>
                <a:cs typeface="Courier New" pitchFamily="49" charset="0"/>
              </a:rPr>
              <a:t>  		System.out.println(</a:t>
            </a:r>
            <a:r>
              <a:rPr lang="en-IN" sz="2000" b="1" dirty="0" err="1" smtClean="0">
                <a:solidFill>
                  <a:schemeClr val="bg1"/>
                </a:solidFill>
                <a:latin typeface="Courier New" pitchFamily="49" charset="0"/>
                <a:cs typeface="Courier New" pitchFamily="49" charset="0"/>
              </a:rPr>
              <a:t>httpcode</a:t>
            </a:r>
            <a:r>
              <a:rPr lang="en-IN" sz="2000" b="1" dirty="0" smtClean="0">
                <a:solidFill>
                  <a:schemeClr val="bg1"/>
                </a:solidFill>
                <a:latin typeface="Courier New" pitchFamily="49" charset="0"/>
                <a:cs typeface="Courier New" pitchFamily="49" charset="0"/>
              </a:rPr>
              <a:t>);</a:t>
            </a:r>
          </a:p>
          <a:p>
            <a:pPr fontAlgn="base"/>
            <a:r>
              <a:rPr lang="en-IN" sz="2000" b="1" dirty="0" smtClean="0">
                <a:solidFill>
                  <a:schemeClr val="bg1"/>
                </a:solidFill>
                <a:latin typeface="Courier New" pitchFamily="49" charset="0"/>
                <a:cs typeface="Courier New" pitchFamily="49" charset="0"/>
              </a:rPr>
              <a:t>  		System.out.println(</a:t>
            </a:r>
            <a:r>
              <a:rPr lang="en-IN" sz="2000" b="1" dirty="0" err="1" smtClean="0">
                <a:solidFill>
                  <a:schemeClr val="bg1"/>
                </a:solidFill>
                <a:latin typeface="Courier New" pitchFamily="49" charset="0"/>
                <a:cs typeface="Courier New" pitchFamily="49" charset="0"/>
              </a:rPr>
              <a:t>httpcode.pollFirstEntry</a:t>
            </a:r>
            <a:r>
              <a:rPr lang="en-IN" sz="2000" b="1" dirty="0" smtClean="0">
                <a:solidFill>
                  <a:schemeClr val="bg1"/>
                </a:solidFill>
                <a:latin typeface="Courier New" pitchFamily="49" charset="0"/>
                <a:cs typeface="Courier New" pitchFamily="49" charset="0"/>
              </a:rPr>
              <a:t>());</a:t>
            </a:r>
          </a:p>
          <a:p>
            <a:pPr fontAlgn="base"/>
            <a:r>
              <a:rPr lang="en-IN" sz="2000" b="1" dirty="0" smtClean="0">
                <a:solidFill>
                  <a:schemeClr val="bg1"/>
                </a:solidFill>
                <a:latin typeface="Courier New" pitchFamily="49" charset="0"/>
                <a:cs typeface="Courier New" pitchFamily="49" charset="0"/>
              </a:rPr>
              <a:t>  		System.out.println(</a:t>
            </a:r>
            <a:r>
              <a:rPr lang="en-IN" sz="2000" b="1" dirty="0" err="1" smtClean="0">
                <a:solidFill>
                  <a:schemeClr val="bg1"/>
                </a:solidFill>
                <a:latin typeface="Courier New" pitchFamily="49" charset="0"/>
                <a:cs typeface="Courier New" pitchFamily="49" charset="0"/>
              </a:rPr>
              <a:t>httpcode.pollLastEntry</a:t>
            </a:r>
            <a:r>
              <a:rPr lang="en-IN" sz="2000" b="1" dirty="0" smtClean="0">
                <a:solidFill>
                  <a:schemeClr val="bg1"/>
                </a:solidFill>
                <a:latin typeface="Courier New" pitchFamily="49" charset="0"/>
                <a:cs typeface="Courier New" pitchFamily="49" charset="0"/>
              </a:rPr>
              <a:t>());</a:t>
            </a:r>
          </a:p>
          <a:p>
            <a:pPr fontAlgn="base"/>
            <a:r>
              <a:rPr lang="en-IN" sz="2000" b="1" dirty="0" smtClean="0">
                <a:solidFill>
                  <a:schemeClr val="bg1"/>
                </a:solidFill>
                <a:latin typeface="Courier New" pitchFamily="49" charset="0"/>
                <a:cs typeface="Courier New" pitchFamily="49" charset="0"/>
              </a:rPr>
              <a:t>  		System.out.println(</a:t>
            </a:r>
            <a:r>
              <a:rPr lang="en-IN" sz="2000" b="1" dirty="0" err="1" smtClean="0">
                <a:solidFill>
                  <a:schemeClr val="bg1"/>
                </a:solidFill>
                <a:latin typeface="Courier New" pitchFamily="49" charset="0"/>
                <a:cs typeface="Courier New" pitchFamily="49" charset="0"/>
              </a:rPr>
              <a:t>httpcode</a:t>
            </a:r>
            <a:r>
              <a:rPr lang="en-IN" sz="2000" b="1" dirty="0" smtClean="0">
                <a:solidFill>
                  <a:schemeClr val="bg1"/>
                </a:solidFill>
                <a:latin typeface="Courier New" pitchFamily="49" charset="0"/>
                <a:cs typeface="Courier New" pitchFamily="49" charset="0"/>
              </a:rPr>
              <a:t>);</a:t>
            </a:r>
          </a:p>
          <a:p>
            <a:pPr fontAlgn="base"/>
            <a:r>
              <a:rPr lang="en-IN" sz="2000" b="1" dirty="0" smtClean="0">
                <a:solidFill>
                  <a:schemeClr val="bg1"/>
                </a:solidFill>
                <a:latin typeface="Courier New" pitchFamily="49" charset="0"/>
                <a:cs typeface="Courier New" pitchFamily="49" charset="0"/>
              </a:rPr>
              <a:t> 	}  </a:t>
            </a:r>
          </a:p>
          <a:p>
            <a:pPr fontAlgn="base"/>
            <a:r>
              <a:rPr lang="en-IN" sz="2000" b="1" dirty="0" smtClean="0">
                <a:solidFill>
                  <a:schemeClr val="bg1"/>
                </a:solidFill>
                <a:latin typeface="Courier New" pitchFamily="49" charset="0"/>
                <a:cs typeface="Courier New" pitchFamily="49" charset="0"/>
              </a:rPr>
              <a:t>} </a:t>
            </a:r>
          </a:p>
          <a:p>
            <a:pPr fontAlgn="base"/>
            <a:endParaRPr lang="en-IN" sz="2000" b="1" dirty="0">
              <a:solidFill>
                <a:schemeClr val="bg1"/>
              </a:solidFill>
              <a:latin typeface="Courier New" pitchFamily="49" charset="0"/>
              <a:cs typeface="Courier New"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cxnSp>
        <p:nvCxnSpPr>
          <p:cNvPr id="6" name="Straight Connector 5"/>
          <p:cNvCxnSpPr/>
          <p:nvPr/>
        </p:nvCxnSpPr>
        <p:spPr>
          <a:xfrm flipV="1">
            <a:off x="5181600" y="4941267"/>
            <a:ext cx="0" cy="666950"/>
          </a:xfrm>
          <a:prstGeom prst="line">
            <a:avLst/>
          </a:prstGeom>
          <a:ln w="28575">
            <a:solidFill>
              <a:srgbClr val="F05136"/>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5181600" y="4952498"/>
            <a:ext cx="4242335" cy="9424"/>
          </a:xfrm>
          <a:prstGeom prst="line">
            <a:avLst/>
          </a:prstGeom>
          <a:ln w="28575">
            <a:solidFill>
              <a:srgbClr val="F05136"/>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9423935" y="4943072"/>
            <a:ext cx="0" cy="665145"/>
          </a:xfrm>
          <a:prstGeom prst="line">
            <a:avLst/>
          </a:prstGeom>
          <a:ln w="28575">
            <a:solidFill>
              <a:srgbClr val="F05136"/>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5181600" y="5608218"/>
            <a:ext cx="4242335" cy="9426"/>
          </a:xfrm>
          <a:prstGeom prst="line">
            <a:avLst/>
          </a:prstGeom>
          <a:ln w="28575">
            <a:solidFill>
              <a:srgbClr val="F0513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7434797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pPr fontAlgn="base"/>
            <a:r>
              <a:rPr lang="en-IN" sz="2000" b="1" dirty="0" smtClean="0">
                <a:solidFill>
                  <a:srgbClr val="F05136"/>
                </a:solidFill>
                <a:latin typeface="Courier New" pitchFamily="49" charset="0"/>
                <a:cs typeface="Courier New" pitchFamily="49" charset="0"/>
              </a:rPr>
              <a:t>//Predict the output</a:t>
            </a:r>
            <a:endParaRPr lang="en-IN" sz="2000" b="1" dirty="0">
              <a:solidFill>
                <a:srgbClr val="F05136"/>
              </a:solidFill>
              <a:latin typeface="Courier New" pitchFamily="49" charset="0"/>
              <a:cs typeface="Courier New" pitchFamily="49" charset="0"/>
            </a:endParaRPr>
          </a:p>
          <a:p>
            <a:pPr fontAlgn="base"/>
            <a:r>
              <a:rPr lang="en-US" sz="2000" b="1" dirty="0">
                <a:solidFill>
                  <a:schemeClr val="bg1"/>
                </a:solidFill>
                <a:latin typeface="Courier New" pitchFamily="49" charset="0"/>
                <a:cs typeface="Courier New" pitchFamily="49" charset="0"/>
              </a:rPr>
              <a:t>i</a:t>
            </a:r>
            <a:r>
              <a:rPr lang="en-US" sz="2000" b="1" dirty="0" smtClean="0">
                <a:solidFill>
                  <a:schemeClr val="bg1"/>
                </a:solidFill>
                <a:latin typeface="Courier New" pitchFamily="49" charset="0"/>
                <a:cs typeface="Courier New" pitchFamily="49" charset="0"/>
              </a:rPr>
              <a:t>mport </a:t>
            </a:r>
            <a:r>
              <a:rPr lang="en-US" sz="2000" b="1" dirty="0" err="1" smtClean="0">
                <a:solidFill>
                  <a:schemeClr val="bg1"/>
                </a:solidFill>
                <a:latin typeface="Courier New" pitchFamily="49" charset="0"/>
                <a:cs typeface="Courier New" pitchFamily="49" charset="0"/>
              </a:rPr>
              <a:t>java.util.SortedMap</a:t>
            </a:r>
            <a:r>
              <a:rPr lang="en-US" sz="2000" b="1" dirty="0" smtClean="0">
                <a:solidFill>
                  <a:schemeClr val="bg1"/>
                </a:solidFill>
                <a:latin typeface="Courier New" pitchFamily="49" charset="0"/>
                <a:cs typeface="Courier New" pitchFamily="49" charset="0"/>
              </a:rPr>
              <a:t>;</a:t>
            </a:r>
            <a:endParaRPr lang="en-IN" sz="2000" b="1" dirty="0" smtClean="0">
              <a:solidFill>
                <a:schemeClr val="bg1"/>
              </a:solidFill>
              <a:latin typeface="Courier New" pitchFamily="49" charset="0"/>
              <a:cs typeface="Courier New" pitchFamily="49" charset="0"/>
            </a:endParaRPr>
          </a:p>
          <a:p>
            <a:pPr fontAlgn="base"/>
            <a:r>
              <a:rPr lang="en-IN" sz="2000" b="1" dirty="0" smtClean="0">
                <a:solidFill>
                  <a:schemeClr val="bg1"/>
                </a:solidFill>
                <a:latin typeface="Courier New" pitchFamily="49" charset="0"/>
                <a:cs typeface="Courier New" pitchFamily="49" charset="0"/>
              </a:rPr>
              <a:t>import </a:t>
            </a:r>
            <a:r>
              <a:rPr lang="en-IN" sz="2000" b="1" dirty="0">
                <a:solidFill>
                  <a:schemeClr val="bg1"/>
                </a:solidFill>
                <a:latin typeface="Courier New" pitchFamily="49" charset="0"/>
                <a:cs typeface="Courier New" pitchFamily="49" charset="0"/>
              </a:rPr>
              <a:t>java.util.NavigableMap;</a:t>
            </a:r>
          </a:p>
          <a:p>
            <a:pPr fontAlgn="base"/>
            <a:r>
              <a:rPr lang="en-IN" sz="2000" b="1" dirty="0">
                <a:solidFill>
                  <a:schemeClr val="bg1"/>
                </a:solidFill>
                <a:latin typeface="Courier New" pitchFamily="49" charset="0"/>
                <a:cs typeface="Courier New" pitchFamily="49" charset="0"/>
              </a:rPr>
              <a:t>import java.util.TreeMap;</a:t>
            </a:r>
          </a:p>
          <a:p>
            <a:pPr fontAlgn="base"/>
            <a:r>
              <a:rPr lang="en-IN" sz="2000" b="1" dirty="0">
                <a:solidFill>
                  <a:schemeClr val="bg1"/>
                </a:solidFill>
                <a:latin typeface="Courier New" pitchFamily="49" charset="0"/>
                <a:cs typeface="Courier New" pitchFamily="49" charset="0"/>
              </a:rPr>
              <a:t>class </a:t>
            </a:r>
            <a:r>
              <a:rPr lang="en-IN" sz="2000" b="1" dirty="0" smtClean="0">
                <a:solidFill>
                  <a:schemeClr val="bg1"/>
                </a:solidFill>
                <a:latin typeface="Courier New" pitchFamily="49" charset="0"/>
                <a:cs typeface="Courier New" pitchFamily="49" charset="0"/>
              </a:rPr>
              <a:t>Main</a:t>
            </a:r>
            <a:endParaRPr lang="en-IN" sz="2000" b="1" dirty="0">
              <a:solidFill>
                <a:schemeClr val="bg1"/>
              </a:solidFill>
              <a:latin typeface="Courier New" pitchFamily="49" charset="0"/>
              <a:cs typeface="Courier New" pitchFamily="49" charset="0"/>
            </a:endParaRPr>
          </a:p>
          <a:p>
            <a:pPr fontAlgn="base"/>
            <a:r>
              <a:rPr lang="en-IN" sz="2000" b="1" dirty="0">
                <a:solidFill>
                  <a:schemeClr val="bg1"/>
                </a:solidFill>
                <a:latin typeface="Courier New" pitchFamily="49" charset="0"/>
                <a:cs typeface="Courier New" pitchFamily="49" charset="0"/>
              </a:rPr>
              <a:t>{  </a:t>
            </a:r>
          </a:p>
          <a:p>
            <a:pPr fontAlgn="base"/>
            <a:r>
              <a:rPr lang="en-IN" sz="2000" b="1" dirty="0">
                <a:solidFill>
                  <a:schemeClr val="bg1"/>
                </a:solidFill>
                <a:latin typeface="Courier New" pitchFamily="49" charset="0"/>
                <a:cs typeface="Courier New" pitchFamily="49" charset="0"/>
              </a:rPr>
              <a:t> 	public static void main(String </a:t>
            </a:r>
            <a:r>
              <a:rPr lang="en-IN" sz="2000" b="1" dirty="0" err="1">
                <a:solidFill>
                  <a:schemeClr val="bg1"/>
                </a:solidFill>
                <a:latin typeface="Courier New" pitchFamily="49" charset="0"/>
                <a:cs typeface="Courier New" pitchFamily="49" charset="0"/>
              </a:rPr>
              <a:t>args</a:t>
            </a:r>
            <a:r>
              <a:rPr lang="en-IN" sz="2000" b="1" dirty="0">
                <a:solidFill>
                  <a:schemeClr val="bg1"/>
                </a:solidFill>
                <a:latin typeface="Courier New" pitchFamily="49" charset="0"/>
                <a:cs typeface="Courier New" pitchFamily="49" charset="0"/>
              </a:rPr>
              <a:t>[])</a:t>
            </a:r>
          </a:p>
          <a:p>
            <a:pPr fontAlgn="base"/>
            <a:r>
              <a:rPr lang="en-IN" sz="2000" b="1" dirty="0">
                <a:solidFill>
                  <a:schemeClr val="bg1"/>
                </a:solidFill>
                <a:latin typeface="Courier New" pitchFamily="49" charset="0"/>
                <a:cs typeface="Courier New" pitchFamily="49" charset="0"/>
              </a:rPr>
              <a:t> 	{  </a:t>
            </a:r>
          </a:p>
          <a:p>
            <a:pPr fontAlgn="base"/>
            <a:r>
              <a:rPr lang="en-IN" sz="2000" b="1" dirty="0">
                <a:solidFill>
                  <a:schemeClr val="bg1"/>
                </a:solidFill>
                <a:latin typeface="Courier New" pitchFamily="49" charset="0"/>
                <a:cs typeface="Courier New" pitchFamily="49" charset="0"/>
              </a:rPr>
              <a:t>  		NavigableMap&lt;</a:t>
            </a:r>
            <a:r>
              <a:rPr lang="en-IN" sz="2000" b="1" dirty="0" err="1">
                <a:solidFill>
                  <a:schemeClr val="bg1"/>
                </a:solidFill>
                <a:latin typeface="Courier New" pitchFamily="49" charset="0"/>
                <a:cs typeface="Courier New" pitchFamily="49" charset="0"/>
              </a:rPr>
              <a:t>Character,String</a:t>
            </a:r>
            <a:r>
              <a:rPr lang="en-IN" sz="2000" b="1" dirty="0">
                <a:solidFill>
                  <a:schemeClr val="bg1"/>
                </a:solidFill>
                <a:latin typeface="Courier New" pitchFamily="49" charset="0"/>
                <a:cs typeface="Courier New" pitchFamily="49" charset="0"/>
              </a:rPr>
              <a:t>&gt; </a:t>
            </a:r>
            <a:r>
              <a:rPr lang="en-IN" sz="2000" b="1" dirty="0" err="1">
                <a:solidFill>
                  <a:schemeClr val="bg1"/>
                </a:solidFill>
                <a:latin typeface="Courier New" pitchFamily="49" charset="0"/>
                <a:cs typeface="Courier New" pitchFamily="49" charset="0"/>
              </a:rPr>
              <a:t>sd</a:t>
            </a:r>
            <a:r>
              <a:rPr lang="en-IN" sz="2000" b="1" dirty="0">
                <a:solidFill>
                  <a:schemeClr val="bg1"/>
                </a:solidFill>
                <a:latin typeface="Courier New" pitchFamily="49" charset="0"/>
                <a:cs typeface="Courier New" pitchFamily="49" charset="0"/>
              </a:rPr>
              <a:t>=new </a:t>
            </a:r>
            <a:r>
              <a:rPr lang="en-IN" sz="2000" b="1" dirty="0" smtClean="0">
                <a:solidFill>
                  <a:schemeClr val="bg1"/>
                </a:solidFill>
                <a:latin typeface="Courier New" pitchFamily="49" charset="0"/>
                <a:cs typeface="Courier New" pitchFamily="49" charset="0"/>
              </a:rPr>
              <a:t>											</a:t>
            </a:r>
            <a:r>
              <a:rPr lang="en-IN" sz="2000" b="1" dirty="0" err="1" smtClean="0">
                <a:solidFill>
                  <a:schemeClr val="bg1"/>
                </a:solidFill>
                <a:latin typeface="Courier New" pitchFamily="49" charset="0"/>
                <a:cs typeface="Courier New" pitchFamily="49" charset="0"/>
              </a:rPr>
              <a:t>TreeMap</a:t>
            </a:r>
            <a:r>
              <a:rPr lang="en-IN" sz="2000" b="1" dirty="0" smtClean="0">
                <a:solidFill>
                  <a:schemeClr val="bg1"/>
                </a:solidFill>
                <a:latin typeface="Courier New" pitchFamily="49" charset="0"/>
                <a:cs typeface="Courier New" pitchFamily="49" charset="0"/>
              </a:rPr>
              <a:t>&lt;</a:t>
            </a:r>
            <a:r>
              <a:rPr lang="en-IN" sz="2000" b="1" dirty="0" err="1" smtClean="0">
                <a:solidFill>
                  <a:schemeClr val="bg1"/>
                </a:solidFill>
                <a:latin typeface="Courier New" pitchFamily="49" charset="0"/>
                <a:cs typeface="Courier New" pitchFamily="49" charset="0"/>
              </a:rPr>
              <a:t>Character,String</a:t>
            </a:r>
            <a:r>
              <a:rPr lang="en-IN" sz="2000" b="1" dirty="0">
                <a:solidFill>
                  <a:schemeClr val="bg1"/>
                </a:solidFill>
                <a:latin typeface="Courier New" pitchFamily="49" charset="0"/>
                <a:cs typeface="Courier New" pitchFamily="49" charset="0"/>
              </a:rPr>
              <a:t>&gt;();  </a:t>
            </a:r>
          </a:p>
          <a:p>
            <a:pPr fontAlgn="base"/>
            <a:r>
              <a:rPr lang="en-IN" sz="2000" b="1" dirty="0">
                <a:solidFill>
                  <a:schemeClr val="bg1"/>
                </a:solidFill>
                <a:latin typeface="Courier New" pitchFamily="49" charset="0"/>
                <a:cs typeface="Courier New" pitchFamily="49" charset="0"/>
              </a:rPr>
              <a:t>  		</a:t>
            </a:r>
            <a:r>
              <a:rPr lang="en-IN" sz="2000" b="1" dirty="0" err="1">
                <a:solidFill>
                  <a:schemeClr val="bg1"/>
                </a:solidFill>
                <a:latin typeface="Courier New" pitchFamily="49" charset="0"/>
                <a:cs typeface="Courier New" pitchFamily="49" charset="0"/>
              </a:rPr>
              <a:t>sd.put</a:t>
            </a:r>
            <a:r>
              <a:rPr lang="en-IN" sz="2000" b="1" dirty="0">
                <a:solidFill>
                  <a:schemeClr val="bg1"/>
                </a:solidFill>
                <a:latin typeface="Courier New" pitchFamily="49" charset="0"/>
                <a:cs typeface="Courier New" pitchFamily="49" charset="0"/>
              </a:rPr>
              <a:t>('</a:t>
            </a:r>
            <a:r>
              <a:rPr lang="en-IN" sz="2000" b="1" dirty="0" err="1">
                <a:solidFill>
                  <a:schemeClr val="bg1"/>
                </a:solidFill>
                <a:latin typeface="Courier New" pitchFamily="49" charset="0"/>
                <a:cs typeface="Courier New" pitchFamily="49" charset="0"/>
              </a:rPr>
              <a:t>b',"Barbie</a:t>
            </a:r>
            <a:r>
              <a:rPr lang="en-IN" sz="2000" b="1" dirty="0">
                <a:solidFill>
                  <a:schemeClr val="bg1"/>
                </a:solidFill>
                <a:latin typeface="Courier New" pitchFamily="49" charset="0"/>
                <a:cs typeface="Courier New" pitchFamily="49" charset="0"/>
              </a:rPr>
              <a:t>");  </a:t>
            </a:r>
          </a:p>
          <a:p>
            <a:pPr fontAlgn="base"/>
            <a:r>
              <a:rPr lang="en-IN" sz="2000" b="1" dirty="0">
                <a:solidFill>
                  <a:schemeClr val="bg1"/>
                </a:solidFill>
                <a:latin typeface="Courier New" pitchFamily="49" charset="0"/>
                <a:cs typeface="Courier New" pitchFamily="49" charset="0"/>
              </a:rPr>
              <a:t>  		</a:t>
            </a:r>
            <a:r>
              <a:rPr lang="en-IN" sz="2000" b="1" dirty="0" err="1">
                <a:solidFill>
                  <a:schemeClr val="bg1"/>
                </a:solidFill>
                <a:latin typeface="Courier New" pitchFamily="49" charset="0"/>
                <a:cs typeface="Courier New" pitchFamily="49" charset="0"/>
              </a:rPr>
              <a:t>sd.put</a:t>
            </a:r>
            <a:r>
              <a:rPr lang="en-IN" sz="2000" b="1" dirty="0">
                <a:solidFill>
                  <a:schemeClr val="bg1"/>
                </a:solidFill>
                <a:latin typeface="Courier New" pitchFamily="49" charset="0"/>
                <a:cs typeface="Courier New" pitchFamily="49" charset="0"/>
              </a:rPr>
              <a:t>('</a:t>
            </a:r>
            <a:r>
              <a:rPr lang="en-IN" sz="2000" b="1" dirty="0" err="1">
                <a:solidFill>
                  <a:schemeClr val="bg1"/>
                </a:solidFill>
                <a:latin typeface="Courier New" pitchFamily="49" charset="0"/>
                <a:cs typeface="Courier New" pitchFamily="49" charset="0"/>
              </a:rPr>
              <a:t>a',"Angel</a:t>
            </a:r>
            <a:r>
              <a:rPr lang="en-IN" sz="2000" b="1" dirty="0">
                <a:solidFill>
                  <a:schemeClr val="bg1"/>
                </a:solidFill>
                <a:latin typeface="Courier New" pitchFamily="49" charset="0"/>
                <a:cs typeface="Courier New" pitchFamily="49" charset="0"/>
              </a:rPr>
              <a:t>");  </a:t>
            </a:r>
          </a:p>
          <a:p>
            <a:pPr fontAlgn="base"/>
            <a:r>
              <a:rPr lang="en-IN" sz="2000" b="1" dirty="0">
                <a:solidFill>
                  <a:schemeClr val="bg1"/>
                </a:solidFill>
                <a:latin typeface="Courier New" pitchFamily="49" charset="0"/>
                <a:cs typeface="Courier New" pitchFamily="49" charset="0"/>
              </a:rPr>
              <a:t>  		</a:t>
            </a:r>
            <a:r>
              <a:rPr lang="en-IN" sz="2000" b="1" dirty="0" err="1">
                <a:solidFill>
                  <a:schemeClr val="bg1"/>
                </a:solidFill>
                <a:latin typeface="Courier New" pitchFamily="49" charset="0"/>
                <a:cs typeface="Courier New" pitchFamily="49" charset="0"/>
              </a:rPr>
              <a:t>sd.put</a:t>
            </a:r>
            <a:r>
              <a:rPr lang="en-IN" sz="2000" b="1" dirty="0">
                <a:solidFill>
                  <a:schemeClr val="bg1"/>
                </a:solidFill>
                <a:latin typeface="Courier New" pitchFamily="49" charset="0"/>
                <a:cs typeface="Courier New" pitchFamily="49" charset="0"/>
              </a:rPr>
              <a:t>('</a:t>
            </a:r>
            <a:r>
              <a:rPr lang="en-IN" sz="2000" b="1" dirty="0" err="1">
                <a:solidFill>
                  <a:schemeClr val="bg1"/>
                </a:solidFill>
                <a:latin typeface="Courier New" pitchFamily="49" charset="0"/>
                <a:cs typeface="Courier New" pitchFamily="49" charset="0"/>
              </a:rPr>
              <a:t>d',"Dora</a:t>
            </a:r>
            <a:r>
              <a:rPr lang="en-IN" sz="2000" b="1" dirty="0">
                <a:solidFill>
                  <a:schemeClr val="bg1"/>
                </a:solidFill>
                <a:latin typeface="Courier New" pitchFamily="49" charset="0"/>
                <a:cs typeface="Courier New" pitchFamily="49" charset="0"/>
              </a:rPr>
              <a:t>");</a:t>
            </a:r>
          </a:p>
          <a:p>
            <a:pPr fontAlgn="base"/>
            <a:r>
              <a:rPr lang="en-IN" sz="2000" b="1" dirty="0">
                <a:solidFill>
                  <a:schemeClr val="bg1"/>
                </a:solidFill>
                <a:latin typeface="Courier New" pitchFamily="49" charset="0"/>
                <a:cs typeface="Courier New" pitchFamily="49" charset="0"/>
              </a:rPr>
              <a:t>  		</a:t>
            </a:r>
            <a:r>
              <a:rPr lang="en-IN" sz="2000" b="1" dirty="0" err="1">
                <a:solidFill>
                  <a:schemeClr val="bg1"/>
                </a:solidFill>
                <a:latin typeface="Courier New" pitchFamily="49" charset="0"/>
                <a:cs typeface="Courier New" pitchFamily="49" charset="0"/>
              </a:rPr>
              <a:t>sd.put</a:t>
            </a:r>
            <a:r>
              <a:rPr lang="en-IN" sz="2000" b="1" dirty="0">
                <a:solidFill>
                  <a:schemeClr val="bg1"/>
                </a:solidFill>
                <a:latin typeface="Courier New" pitchFamily="49" charset="0"/>
                <a:cs typeface="Courier New" pitchFamily="49" charset="0"/>
              </a:rPr>
              <a:t>('</a:t>
            </a:r>
            <a:r>
              <a:rPr lang="en-IN" sz="2000" b="1" dirty="0" err="1">
                <a:solidFill>
                  <a:schemeClr val="bg1"/>
                </a:solidFill>
                <a:latin typeface="Courier New" pitchFamily="49" charset="0"/>
                <a:cs typeface="Courier New" pitchFamily="49" charset="0"/>
              </a:rPr>
              <a:t>c',"Charlie</a:t>
            </a:r>
            <a:r>
              <a:rPr lang="en-IN" sz="2000" b="1" dirty="0">
                <a:solidFill>
                  <a:schemeClr val="bg1"/>
                </a:solidFill>
                <a:latin typeface="Courier New" pitchFamily="49" charset="0"/>
                <a:cs typeface="Courier New" pitchFamily="49" charset="0"/>
              </a:rPr>
              <a:t>");</a:t>
            </a:r>
          </a:p>
          <a:p>
            <a:pPr fontAlgn="base"/>
            <a:r>
              <a:rPr lang="en-IN" sz="2000" b="1" dirty="0">
                <a:solidFill>
                  <a:schemeClr val="bg1"/>
                </a:solidFill>
                <a:latin typeface="Courier New" pitchFamily="49" charset="0"/>
                <a:cs typeface="Courier New" pitchFamily="49" charset="0"/>
              </a:rPr>
              <a:t>  		</a:t>
            </a:r>
            <a:r>
              <a:rPr lang="en-IN" sz="2000" b="1" dirty="0" err="1">
                <a:solidFill>
                  <a:schemeClr val="bg1"/>
                </a:solidFill>
                <a:latin typeface="Courier New" pitchFamily="49" charset="0"/>
                <a:cs typeface="Courier New" pitchFamily="49" charset="0"/>
              </a:rPr>
              <a:t>sd.put</a:t>
            </a:r>
            <a:r>
              <a:rPr lang="en-IN" sz="2000" b="1" dirty="0">
                <a:solidFill>
                  <a:schemeClr val="bg1"/>
                </a:solidFill>
                <a:latin typeface="Courier New" pitchFamily="49" charset="0"/>
                <a:cs typeface="Courier New" pitchFamily="49" charset="0"/>
              </a:rPr>
              <a:t>('e',"</a:t>
            </a:r>
            <a:r>
              <a:rPr lang="en-IN" sz="2000" b="1" dirty="0" err="1">
                <a:solidFill>
                  <a:schemeClr val="bg1"/>
                </a:solidFill>
                <a:latin typeface="Courier New" pitchFamily="49" charset="0"/>
                <a:cs typeface="Courier New" pitchFamily="49" charset="0"/>
              </a:rPr>
              <a:t>Emy</a:t>
            </a:r>
            <a:r>
              <a:rPr lang="en-IN" sz="2000" b="1" dirty="0">
                <a:solidFill>
                  <a:schemeClr val="bg1"/>
                </a:solidFill>
                <a:latin typeface="Courier New" pitchFamily="49" charset="0"/>
                <a:cs typeface="Courier New" pitchFamily="49" charset="0"/>
              </a:rPr>
              <a:t>");</a:t>
            </a:r>
          </a:p>
          <a:p>
            <a:pPr fontAlgn="base"/>
            <a:r>
              <a:rPr lang="en-IN" sz="2000" b="1" dirty="0">
                <a:solidFill>
                  <a:schemeClr val="bg1"/>
                </a:solidFill>
                <a:latin typeface="Courier New" pitchFamily="49" charset="0"/>
                <a:cs typeface="Courier New" pitchFamily="49" charset="0"/>
              </a:rPr>
              <a:t>  		</a:t>
            </a:r>
            <a:r>
              <a:rPr lang="en-IN" sz="2000" b="1" dirty="0" err="1">
                <a:solidFill>
                  <a:schemeClr val="bg1"/>
                </a:solidFill>
                <a:latin typeface="Courier New" pitchFamily="49" charset="0"/>
                <a:cs typeface="Courier New" pitchFamily="49" charset="0"/>
              </a:rPr>
              <a:t>System.out.println</a:t>
            </a:r>
            <a:r>
              <a:rPr lang="en-IN" sz="2000" b="1" dirty="0">
                <a:solidFill>
                  <a:schemeClr val="bg1"/>
                </a:solidFill>
                <a:latin typeface="Courier New" pitchFamily="49" charset="0"/>
                <a:cs typeface="Courier New" pitchFamily="49" charset="0"/>
              </a:rPr>
              <a:t>(</a:t>
            </a:r>
            <a:r>
              <a:rPr lang="en-IN" sz="2000" b="1" dirty="0" err="1">
                <a:solidFill>
                  <a:schemeClr val="bg1"/>
                </a:solidFill>
                <a:latin typeface="Courier New" pitchFamily="49" charset="0"/>
                <a:cs typeface="Courier New" pitchFamily="49" charset="0"/>
              </a:rPr>
              <a:t>sd</a:t>
            </a:r>
            <a:r>
              <a:rPr lang="en-IN" sz="2000" b="1" dirty="0">
                <a:solidFill>
                  <a:schemeClr val="bg1"/>
                </a:solidFill>
                <a:latin typeface="Courier New" pitchFamily="49" charset="0"/>
                <a:cs typeface="Courier New" pitchFamily="49" charset="0"/>
              </a:rPr>
              <a:t>);</a:t>
            </a:r>
          </a:p>
          <a:p>
            <a:pPr fontAlgn="base"/>
            <a:r>
              <a:rPr lang="en-IN" sz="2000" b="1" dirty="0">
                <a:solidFill>
                  <a:schemeClr val="bg1"/>
                </a:solidFill>
                <a:latin typeface="Courier New" pitchFamily="49" charset="0"/>
                <a:cs typeface="Courier New" pitchFamily="49" charset="0"/>
              </a:rPr>
              <a:t>  		</a:t>
            </a:r>
            <a:r>
              <a:rPr lang="en-IN" sz="2000" b="1" dirty="0" err="1">
                <a:solidFill>
                  <a:schemeClr val="bg1"/>
                </a:solidFill>
                <a:latin typeface="Courier New" pitchFamily="49" charset="0"/>
                <a:cs typeface="Courier New" pitchFamily="49" charset="0"/>
              </a:rPr>
              <a:t>System.out.println</a:t>
            </a:r>
            <a:r>
              <a:rPr lang="en-IN" sz="2000" b="1" dirty="0">
                <a:solidFill>
                  <a:schemeClr val="bg1"/>
                </a:solidFill>
                <a:latin typeface="Courier New" pitchFamily="49" charset="0"/>
                <a:cs typeface="Courier New" pitchFamily="49" charset="0"/>
              </a:rPr>
              <a:t>(</a:t>
            </a:r>
            <a:r>
              <a:rPr lang="en-IN" sz="2000" b="1" dirty="0" err="1">
                <a:solidFill>
                  <a:schemeClr val="bg1"/>
                </a:solidFill>
                <a:latin typeface="Courier New" pitchFamily="49" charset="0"/>
                <a:cs typeface="Courier New" pitchFamily="49" charset="0"/>
              </a:rPr>
              <a:t>sd.subMap</a:t>
            </a:r>
            <a:r>
              <a:rPr lang="en-IN" sz="2000" b="1" dirty="0">
                <a:solidFill>
                  <a:schemeClr val="bg1"/>
                </a:solidFill>
                <a:latin typeface="Courier New" pitchFamily="49" charset="0"/>
                <a:cs typeface="Courier New" pitchFamily="49" charset="0"/>
              </a:rPr>
              <a:t>('</a:t>
            </a:r>
            <a:r>
              <a:rPr lang="en-IN" sz="2000" b="1" dirty="0" err="1">
                <a:solidFill>
                  <a:schemeClr val="bg1"/>
                </a:solidFill>
                <a:latin typeface="Courier New" pitchFamily="49" charset="0"/>
                <a:cs typeface="Courier New" pitchFamily="49" charset="0"/>
              </a:rPr>
              <a:t>b','e</a:t>
            </a:r>
            <a:r>
              <a:rPr lang="en-IN" sz="2000" b="1" dirty="0">
                <a:solidFill>
                  <a:schemeClr val="bg1"/>
                </a:solidFill>
                <a:latin typeface="Courier New" pitchFamily="49" charset="0"/>
                <a:cs typeface="Courier New" pitchFamily="49" charset="0"/>
              </a:rPr>
              <a:t>'));</a:t>
            </a:r>
          </a:p>
          <a:p>
            <a:pPr fontAlgn="base"/>
            <a:r>
              <a:rPr lang="en-IN" sz="2000" b="1" dirty="0">
                <a:solidFill>
                  <a:schemeClr val="bg1"/>
                </a:solidFill>
                <a:latin typeface="Courier New" pitchFamily="49" charset="0"/>
                <a:cs typeface="Courier New" pitchFamily="49" charset="0"/>
              </a:rPr>
              <a:t> 	}  </a:t>
            </a:r>
          </a:p>
          <a:p>
            <a:pPr fontAlgn="base"/>
            <a:r>
              <a:rPr lang="en-IN" sz="2000" b="1" dirty="0">
                <a:solidFill>
                  <a:schemeClr val="bg1"/>
                </a:solidFill>
                <a:latin typeface="Courier New" pitchFamily="49" charset="0"/>
                <a:cs typeface="Courier New" pitchFamily="49" charset="0"/>
              </a:rPr>
              <a:t>}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cxnSp>
        <p:nvCxnSpPr>
          <p:cNvPr id="6" name="Straight Connector 5"/>
          <p:cNvCxnSpPr/>
          <p:nvPr/>
        </p:nvCxnSpPr>
        <p:spPr>
          <a:xfrm flipV="1">
            <a:off x="5715000" y="4998718"/>
            <a:ext cx="0" cy="381000"/>
          </a:xfrm>
          <a:prstGeom prst="line">
            <a:avLst/>
          </a:prstGeom>
          <a:ln w="28575">
            <a:solidFill>
              <a:srgbClr val="F05136"/>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5715000" y="4998718"/>
            <a:ext cx="2743200" cy="18850"/>
          </a:xfrm>
          <a:prstGeom prst="line">
            <a:avLst/>
          </a:prstGeom>
          <a:ln w="28575">
            <a:solidFill>
              <a:srgbClr val="F05136"/>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8458200" y="4987488"/>
            <a:ext cx="0" cy="381001"/>
          </a:xfrm>
          <a:prstGeom prst="line">
            <a:avLst/>
          </a:prstGeom>
          <a:ln w="28575">
            <a:solidFill>
              <a:srgbClr val="F05136"/>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715000" y="5368489"/>
            <a:ext cx="2743200" cy="0"/>
          </a:xfrm>
          <a:prstGeom prst="line">
            <a:avLst/>
          </a:prstGeom>
          <a:ln w="28575">
            <a:solidFill>
              <a:srgbClr val="F0513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5169138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pPr fontAlgn="base"/>
            <a:r>
              <a:rPr lang="en-IN" sz="2000" b="1" dirty="0" smtClean="0">
                <a:solidFill>
                  <a:srgbClr val="F05136"/>
                </a:solidFill>
                <a:latin typeface="Courier New" pitchFamily="49" charset="0"/>
                <a:cs typeface="Courier New" pitchFamily="49" charset="0"/>
              </a:rPr>
              <a:t>//Predict the output</a:t>
            </a:r>
            <a:endParaRPr lang="en-IN" sz="2000" b="1" dirty="0">
              <a:solidFill>
                <a:srgbClr val="F05136"/>
              </a:solidFill>
              <a:latin typeface="Courier New" pitchFamily="49" charset="0"/>
              <a:cs typeface="Courier New" pitchFamily="49" charset="0"/>
            </a:endParaRPr>
          </a:p>
          <a:p>
            <a:pPr fontAlgn="base"/>
            <a:r>
              <a:rPr lang="en-IN" sz="2000" b="1" dirty="0">
                <a:solidFill>
                  <a:schemeClr val="bg1"/>
                </a:solidFill>
                <a:latin typeface="Courier New" pitchFamily="49" charset="0"/>
                <a:cs typeface="Courier New" pitchFamily="49" charset="0"/>
              </a:rPr>
              <a:t>import java.util.NavigableMap;</a:t>
            </a:r>
          </a:p>
          <a:p>
            <a:pPr fontAlgn="base"/>
            <a:r>
              <a:rPr lang="en-IN" sz="2000" b="1" dirty="0">
                <a:solidFill>
                  <a:schemeClr val="bg1"/>
                </a:solidFill>
                <a:latin typeface="Courier New" pitchFamily="49" charset="0"/>
                <a:cs typeface="Courier New" pitchFamily="49" charset="0"/>
              </a:rPr>
              <a:t>import java.util.TreeMap;</a:t>
            </a:r>
          </a:p>
          <a:p>
            <a:pPr fontAlgn="base"/>
            <a:r>
              <a:rPr lang="en-IN" sz="2000" b="1" dirty="0">
                <a:solidFill>
                  <a:schemeClr val="bg1"/>
                </a:solidFill>
                <a:latin typeface="Courier New" pitchFamily="49" charset="0"/>
                <a:cs typeface="Courier New" pitchFamily="49" charset="0"/>
              </a:rPr>
              <a:t>class </a:t>
            </a:r>
            <a:r>
              <a:rPr lang="en-IN" sz="2000" b="1" dirty="0" err="1">
                <a:solidFill>
                  <a:schemeClr val="bg1"/>
                </a:solidFill>
                <a:latin typeface="Courier New" pitchFamily="49" charset="0"/>
                <a:cs typeface="Courier New" pitchFamily="49" charset="0"/>
              </a:rPr>
              <a:t>Navig_map</a:t>
            </a:r>
            <a:endParaRPr lang="en-IN" sz="2000" b="1" dirty="0">
              <a:solidFill>
                <a:schemeClr val="bg1"/>
              </a:solidFill>
              <a:latin typeface="Courier New" pitchFamily="49" charset="0"/>
              <a:cs typeface="Courier New" pitchFamily="49" charset="0"/>
            </a:endParaRPr>
          </a:p>
          <a:p>
            <a:pPr fontAlgn="base"/>
            <a:r>
              <a:rPr lang="en-IN" sz="2000" b="1" dirty="0">
                <a:solidFill>
                  <a:schemeClr val="bg1"/>
                </a:solidFill>
                <a:latin typeface="Courier New" pitchFamily="49" charset="0"/>
                <a:cs typeface="Courier New" pitchFamily="49" charset="0"/>
              </a:rPr>
              <a:t>{  </a:t>
            </a:r>
          </a:p>
          <a:p>
            <a:pPr fontAlgn="base"/>
            <a:r>
              <a:rPr lang="en-IN" sz="2000" b="1" dirty="0">
                <a:solidFill>
                  <a:schemeClr val="bg1"/>
                </a:solidFill>
                <a:latin typeface="Courier New" pitchFamily="49" charset="0"/>
                <a:cs typeface="Courier New" pitchFamily="49" charset="0"/>
              </a:rPr>
              <a:t> 	public static void main(String </a:t>
            </a:r>
            <a:r>
              <a:rPr lang="en-IN" sz="2000" b="1" dirty="0" err="1">
                <a:solidFill>
                  <a:schemeClr val="bg1"/>
                </a:solidFill>
                <a:latin typeface="Courier New" pitchFamily="49" charset="0"/>
                <a:cs typeface="Courier New" pitchFamily="49" charset="0"/>
              </a:rPr>
              <a:t>args</a:t>
            </a:r>
            <a:r>
              <a:rPr lang="en-IN" sz="2000" b="1" dirty="0">
                <a:solidFill>
                  <a:schemeClr val="bg1"/>
                </a:solidFill>
                <a:latin typeface="Courier New" pitchFamily="49" charset="0"/>
                <a:cs typeface="Courier New" pitchFamily="49" charset="0"/>
              </a:rPr>
              <a:t>[])</a:t>
            </a:r>
          </a:p>
          <a:p>
            <a:pPr fontAlgn="base"/>
            <a:r>
              <a:rPr lang="en-IN" sz="2000" b="1" dirty="0">
                <a:solidFill>
                  <a:schemeClr val="bg1"/>
                </a:solidFill>
                <a:latin typeface="Courier New" pitchFamily="49" charset="0"/>
                <a:cs typeface="Courier New" pitchFamily="49" charset="0"/>
              </a:rPr>
              <a:t> 	{  </a:t>
            </a:r>
          </a:p>
          <a:p>
            <a:pPr fontAlgn="base"/>
            <a:r>
              <a:rPr lang="en-IN" sz="2000" b="1" dirty="0">
                <a:solidFill>
                  <a:schemeClr val="bg1"/>
                </a:solidFill>
                <a:latin typeface="Courier New" pitchFamily="49" charset="0"/>
                <a:cs typeface="Courier New" pitchFamily="49" charset="0"/>
              </a:rPr>
              <a:t>  		</a:t>
            </a:r>
            <a:r>
              <a:rPr lang="en-IN" sz="2000" b="1" dirty="0" err="1">
                <a:solidFill>
                  <a:schemeClr val="bg1"/>
                </a:solidFill>
                <a:latin typeface="Courier New" pitchFamily="49" charset="0"/>
                <a:cs typeface="Courier New" pitchFamily="49" charset="0"/>
              </a:rPr>
              <a:t>NavigableMap</a:t>
            </a:r>
            <a:r>
              <a:rPr lang="en-IN" sz="2000" b="1" dirty="0">
                <a:solidFill>
                  <a:schemeClr val="bg1"/>
                </a:solidFill>
                <a:latin typeface="Courier New" pitchFamily="49" charset="0"/>
                <a:cs typeface="Courier New" pitchFamily="49" charset="0"/>
              </a:rPr>
              <a:t>&lt;</a:t>
            </a:r>
            <a:r>
              <a:rPr lang="en-IN" sz="2000" b="1" dirty="0" err="1">
                <a:solidFill>
                  <a:schemeClr val="bg1"/>
                </a:solidFill>
                <a:latin typeface="Courier New" pitchFamily="49" charset="0"/>
                <a:cs typeface="Courier New" pitchFamily="49" charset="0"/>
              </a:rPr>
              <a:t>Character,String</a:t>
            </a:r>
            <a:r>
              <a:rPr lang="en-IN" sz="2000" b="1" dirty="0">
                <a:solidFill>
                  <a:schemeClr val="bg1"/>
                </a:solidFill>
                <a:latin typeface="Courier New" pitchFamily="49" charset="0"/>
                <a:cs typeface="Courier New" pitchFamily="49" charset="0"/>
              </a:rPr>
              <a:t>&gt; k1=new </a:t>
            </a:r>
            <a:r>
              <a:rPr lang="en-IN" sz="2000" b="1" dirty="0" smtClean="0">
                <a:solidFill>
                  <a:schemeClr val="bg1"/>
                </a:solidFill>
                <a:latin typeface="Courier New" pitchFamily="49" charset="0"/>
                <a:cs typeface="Courier New" pitchFamily="49" charset="0"/>
              </a:rPr>
              <a:t>											</a:t>
            </a:r>
            <a:r>
              <a:rPr lang="en-IN" sz="2000" b="1" dirty="0" err="1" smtClean="0">
                <a:solidFill>
                  <a:schemeClr val="bg1"/>
                </a:solidFill>
                <a:latin typeface="Courier New" pitchFamily="49" charset="0"/>
                <a:cs typeface="Courier New" pitchFamily="49" charset="0"/>
              </a:rPr>
              <a:t>TreeMap</a:t>
            </a:r>
            <a:r>
              <a:rPr lang="en-IN" sz="2000" b="1" dirty="0" smtClean="0">
                <a:solidFill>
                  <a:schemeClr val="bg1"/>
                </a:solidFill>
                <a:latin typeface="Courier New" pitchFamily="49" charset="0"/>
                <a:cs typeface="Courier New" pitchFamily="49" charset="0"/>
              </a:rPr>
              <a:t>&lt;</a:t>
            </a:r>
            <a:r>
              <a:rPr lang="en-IN" sz="2000" b="1" dirty="0" err="1" smtClean="0">
                <a:solidFill>
                  <a:schemeClr val="bg1"/>
                </a:solidFill>
                <a:latin typeface="Courier New" pitchFamily="49" charset="0"/>
                <a:cs typeface="Courier New" pitchFamily="49" charset="0"/>
              </a:rPr>
              <a:t>Character,String</a:t>
            </a:r>
            <a:r>
              <a:rPr lang="en-IN" sz="2000" b="1" dirty="0">
                <a:solidFill>
                  <a:schemeClr val="bg1"/>
                </a:solidFill>
                <a:latin typeface="Courier New" pitchFamily="49" charset="0"/>
                <a:cs typeface="Courier New" pitchFamily="49" charset="0"/>
              </a:rPr>
              <a:t>&gt;();  </a:t>
            </a:r>
          </a:p>
          <a:p>
            <a:pPr fontAlgn="base"/>
            <a:r>
              <a:rPr lang="en-IN" sz="2000" b="1" dirty="0">
                <a:solidFill>
                  <a:schemeClr val="bg1"/>
                </a:solidFill>
                <a:latin typeface="Courier New" pitchFamily="49" charset="0"/>
                <a:cs typeface="Courier New" pitchFamily="49" charset="0"/>
              </a:rPr>
              <a:t>  		k1.put('</a:t>
            </a:r>
            <a:r>
              <a:rPr lang="en-IN" sz="2000" b="1" dirty="0" err="1">
                <a:solidFill>
                  <a:schemeClr val="bg1"/>
                </a:solidFill>
                <a:latin typeface="Courier New" pitchFamily="49" charset="0"/>
                <a:cs typeface="Courier New" pitchFamily="49" charset="0"/>
              </a:rPr>
              <a:t>b',"Barbie</a:t>
            </a:r>
            <a:r>
              <a:rPr lang="en-IN" sz="2000" b="1" dirty="0">
                <a:solidFill>
                  <a:schemeClr val="bg1"/>
                </a:solidFill>
                <a:latin typeface="Courier New" pitchFamily="49" charset="0"/>
                <a:cs typeface="Courier New" pitchFamily="49" charset="0"/>
              </a:rPr>
              <a:t>");  </a:t>
            </a:r>
          </a:p>
          <a:p>
            <a:pPr fontAlgn="base"/>
            <a:r>
              <a:rPr lang="en-IN" sz="2000" b="1" dirty="0">
                <a:solidFill>
                  <a:schemeClr val="bg1"/>
                </a:solidFill>
                <a:latin typeface="Courier New" pitchFamily="49" charset="0"/>
                <a:cs typeface="Courier New" pitchFamily="49" charset="0"/>
              </a:rPr>
              <a:t>  		k1.put('</a:t>
            </a:r>
            <a:r>
              <a:rPr lang="en-IN" sz="2000" b="1" dirty="0" err="1">
                <a:solidFill>
                  <a:schemeClr val="bg1"/>
                </a:solidFill>
                <a:latin typeface="Courier New" pitchFamily="49" charset="0"/>
                <a:cs typeface="Courier New" pitchFamily="49" charset="0"/>
              </a:rPr>
              <a:t>a',"Angel</a:t>
            </a:r>
            <a:r>
              <a:rPr lang="en-IN" sz="2000" b="1" dirty="0">
                <a:solidFill>
                  <a:schemeClr val="bg1"/>
                </a:solidFill>
                <a:latin typeface="Courier New" pitchFamily="49" charset="0"/>
                <a:cs typeface="Courier New" pitchFamily="49" charset="0"/>
              </a:rPr>
              <a:t>");  </a:t>
            </a:r>
          </a:p>
          <a:p>
            <a:pPr fontAlgn="base"/>
            <a:r>
              <a:rPr lang="en-IN" sz="2000" b="1" dirty="0">
                <a:solidFill>
                  <a:schemeClr val="bg1"/>
                </a:solidFill>
                <a:latin typeface="Courier New" pitchFamily="49" charset="0"/>
                <a:cs typeface="Courier New" pitchFamily="49" charset="0"/>
              </a:rPr>
              <a:t>  		k1.put('</a:t>
            </a:r>
            <a:r>
              <a:rPr lang="en-IN" sz="2000" b="1" dirty="0" err="1">
                <a:solidFill>
                  <a:schemeClr val="bg1"/>
                </a:solidFill>
                <a:latin typeface="Courier New" pitchFamily="49" charset="0"/>
                <a:cs typeface="Courier New" pitchFamily="49" charset="0"/>
              </a:rPr>
              <a:t>d',"Dora</a:t>
            </a:r>
            <a:r>
              <a:rPr lang="en-IN" sz="2000" b="1" dirty="0">
                <a:solidFill>
                  <a:schemeClr val="bg1"/>
                </a:solidFill>
                <a:latin typeface="Courier New" pitchFamily="49" charset="0"/>
                <a:cs typeface="Courier New" pitchFamily="49" charset="0"/>
              </a:rPr>
              <a:t>");</a:t>
            </a:r>
          </a:p>
          <a:p>
            <a:pPr fontAlgn="base"/>
            <a:r>
              <a:rPr lang="en-IN" sz="2000" b="1" dirty="0">
                <a:solidFill>
                  <a:schemeClr val="bg1"/>
                </a:solidFill>
                <a:latin typeface="Courier New" pitchFamily="49" charset="0"/>
                <a:cs typeface="Courier New" pitchFamily="49" charset="0"/>
              </a:rPr>
              <a:t>  		k1.put('</a:t>
            </a:r>
            <a:r>
              <a:rPr lang="en-IN" sz="2000" b="1" dirty="0" err="1">
                <a:solidFill>
                  <a:schemeClr val="bg1"/>
                </a:solidFill>
                <a:latin typeface="Courier New" pitchFamily="49" charset="0"/>
                <a:cs typeface="Courier New" pitchFamily="49" charset="0"/>
              </a:rPr>
              <a:t>c',"Charlie</a:t>
            </a:r>
            <a:r>
              <a:rPr lang="en-IN" sz="2000" b="1" dirty="0">
                <a:solidFill>
                  <a:schemeClr val="bg1"/>
                </a:solidFill>
                <a:latin typeface="Courier New" pitchFamily="49" charset="0"/>
                <a:cs typeface="Courier New" pitchFamily="49" charset="0"/>
              </a:rPr>
              <a:t>");</a:t>
            </a:r>
          </a:p>
          <a:p>
            <a:pPr fontAlgn="base"/>
            <a:r>
              <a:rPr lang="en-IN" sz="2000" b="1" dirty="0">
                <a:solidFill>
                  <a:schemeClr val="bg1"/>
                </a:solidFill>
                <a:latin typeface="Courier New" pitchFamily="49" charset="0"/>
                <a:cs typeface="Courier New" pitchFamily="49" charset="0"/>
              </a:rPr>
              <a:t>  		k1.put('e',"</a:t>
            </a:r>
            <a:r>
              <a:rPr lang="en-IN" sz="2000" b="1" dirty="0" err="1">
                <a:solidFill>
                  <a:schemeClr val="bg1"/>
                </a:solidFill>
                <a:latin typeface="Courier New" pitchFamily="49" charset="0"/>
                <a:cs typeface="Courier New" pitchFamily="49" charset="0"/>
              </a:rPr>
              <a:t>Emy</a:t>
            </a:r>
            <a:r>
              <a:rPr lang="en-IN" sz="2000" b="1" dirty="0">
                <a:solidFill>
                  <a:schemeClr val="bg1"/>
                </a:solidFill>
                <a:latin typeface="Courier New" pitchFamily="49" charset="0"/>
                <a:cs typeface="Courier New" pitchFamily="49" charset="0"/>
              </a:rPr>
              <a:t>");</a:t>
            </a:r>
          </a:p>
          <a:p>
            <a:pPr fontAlgn="base"/>
            <a:r>
              <a:rPr lang="en-IN" sz="2000" b="1" dirty="0">
                <a:solidFill>
                  <a:schemeClr val="bg1"/>
                </a:solidFill>
                <a:latin typeface="Courier New" pitchFamily="49" charset="0"/>
                <a:cs typeface="Courier New" pitchFamily="49" charset="0"/>
              </a:rPr>
              <a:t>  		k1.put('</a:t>
            </a:r>
            <a:r>
              <a:rPr lang="en-IN" sz="2000" b="1" dirty="0" err="1">
                <a:solidFill>
                  <a:schemeClr val="bg1"/>
                </a:solidFill>
                <a:latin typeface="Courier New" pitchFamily="49" charset="0"/>
                <a:cs typeface="Courier New" pitchFamily="49" charset="0"/>
              </a:rPr>
              <a:t>t',"Tom</a:t>
            </a:r>
            <a:r>
              <a:rPr lang="en-IN" sz="2000" b="1" dirty="0">
                <a:solidFill>
                  <a:schemeClr val="bg1"/>
                </a:solidFill>
                <a:latin typeface="Courier New" pitchFamily="49" charset="0"/>
                <a:cs typeface="Courier New" pitchFamily="49" charset="0"/>
              </a:rPr>
              <a:t>");</a:t>
            </a:r>
          </a:p>
          <a:p>
            <a:pPr fontAlgn="base"/>
            <a:r>
              <a:rPr lang="en-IN" sz="2000" b="1" dirty="0">
                <a:solidFill>
                  <a:schemeClr val="bg1"/>
                </a:solidFill>
                <a:latin typeface="Courier New" pitchFamily="49" charset="0"/>
                <a:cs typeface="Courier New" pitchFamily="49" charset="0"/>
              </a:rPr>
              <a:t>  		k1.put('</a:t>
            </a:r>
            <a:r>
              <a:rPr lang="en-IN" sz="2000" b="1" dirty="0" err="1">
                <a:solidFill>
                  <a:schemeClr val="bg1"/>
                </a:solidFill>
                <a:latin typeface="Courier New" pitchFamily="49" charset="0"/>
                <a:cs typeface="Courier New" pitchFamily="49" charset="0"/>
              </a:rPr>
              <a:t>j',"Jerry</a:t>
            </a:r>
            <a:r>
              <a:rPr lang="en-IN" sz="2000" b="1" dirty="0">
                <a:solidFill>
                  <a:schemeClr val="bg1"/>
                </a:solidFill>
                <a:latin typeface="Courier New" pitchFamily="49" charset="0"/>
                <a:cs typeface="Courier New" pitchFamily="49" charset="0"/>
              </a:rPr>
              <a:t>");</a:t>
            </a:r>
          </a:p>
          <a:p>
            <a:pPr fontAlgn="base"/>
            <a:r>
              <a:rPr lang="en-IN" sz="2000" b="1" dirty="0">
                <a:solidFill>
                  <a:schemeClr val="bg1"/>
                </a:solidFill>
                <a:latin typeface="Courier New" pitchFamily="49" charset="0"/>
                <a:cs typeface="Courier New" pitchFamily="49" charset="0"/>
              </a:rPr>
              <a:t>  		</a:t>
            </a:r>
            <a:r>
              <a:rPr lang="en-IN" sz="2000" b="1" dirty="0" err="1">
                <a:solidFill>
                  <a:schemeClr val="bg1"/>
                </a:solidFill>
                <a:latin typeface="Courier New" pitchFamily="49" charset="0"/>
                <a:cs typeface="Courier New" pitchFamily="49" charset="0"/>
              </a:rPr>
              <a:t>System.out.println</a:t>
            </a:r>
            <a:r>
              <a:rPr lang="en-IN" sz="2000" b="1" dirty="0">
                <a:solidFill>
                  <a:schemeClr val="bg1"/>
                </a:solidFill>
                <a:latin typeface="Courier New" pitchFamily="49" charset="0"/>
                <a:cs typeface="Courier New" pitchFamily="49" charset="0"/>
              </a:rPr>
              <a:t>(k1);</a:t>
            </a:r>
          </a:p>
          <a:p>
            <a:pPr fontAlgn="base"/>
            <a:r>
              <a:rPr lang="en-IN" sz="2000" b="1" dirty="0">
                <a:solidFill>
                  <a:schemeClr val="bg1"/>
                </a:solidFill>
                <a:latin typeface="Courier New" pitchFamily="49" charset="0"/>
                <a:cs typeface="Courier New" pitchFamily="49" charset="0"/>
              </a:rPr>
              <a:t>  		NavigableMap n1 = k1.descendingMap();</a:t>
            </a:r>
          </a:p>
          <a:p>
            <a:pPr fontAlgn="base"/>
            <a:r>
              <a:rPr lang="en-IN" sz="2000" b="1" dirty="0">
                <a:solidFill>
                  <a:schemeClr val="bg1"/>
                </a:solidFill>
                <a:latin typeface="Courier New" pitchFamily="49" charset="0"/>
                <a:cs typeface="Courier New" pitchFamily="49" charset="0"/>
              </a:rPr>
              <a:t>  		</a:t>
            </a:r>
            <a:r>
              <a:rPr lang="en-IN" sz="2000" b="1" dirty="0" err="1">
                <a:solidFill>
                  <a:schemeClr val="bg1"/>
                </a:solidFill>
                <a:latin typeface="Courier New" pitchFamily="49" charset="0"/>
                <a:cs typeface="Courier New" pitchFamily="49" charset="0"/>
              </a:rPr>
              <a:t>System.out.println</a:t>
            </a:r>
            <a:r>
              <a:rPr lang="en-IN" sz="2000" b="1" dirty="0">
                <a:solidFill>
                  <a:schemeClr val="bg1"/>
                </a:solidFill>
                <a:latin typeface="Courier New" pitchFamily="49" charset="0"/>
                <a:cs typeface="Courier New" pitchFamily="49" charset="0"/>
              </a:rPr>
              <a:t>(n1);</a:t>
            </a:r>
          </a:p>
          <a:p>
            <a:pPr fontAlgn="base"/>
            <a:r>
              <a:rPr lang="en-IN" sz="2000" b="1" dirty="0">
                <a:solidFill>
                  <a:schemeClr val="bg1"/>
                </a:solidFill>
                <a:latin typeface="Courier New" pitchFamily="49" charset="0"/>
                <a:cs typeface="Courier New" pitchFamily="49" charset="0"/>
              </a:rPr>
              <a:t> 	}  </a:t>
            </a:r>
          </a:p>
          <a:p>
            <a:pPr fontAlgn="base"/>
            <a:r>
              <a:rPr lang="en-IN" sz="2000" b="1" dirty="0">
                <a:solidFill>
                  <a:schemeClr val="bg1"/>
                </a:solidFill>
                <a:latin typeface="Courier New" pitchFamily="49" charset="0"/>
                <a:cs typeface="Courier New" pitchFamily="49" charset="0"/>
              </a:rPr>
              <a:t>}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cxnSp>
        <p:nvCxnSpPr>
          <p:cNvPr id="6" name="Straight Connector 5"/>
          <p:cNvCxnSpPr/>
          <p:nvPr/>
        </p:nvCxnSpPr>
        <p:spPr>
          <a:xfrm flipV="1">
            <a:off x="5562600" y="5181600"/>
            <a:ext cx="0" cy="381000"/>
          </a:xfrm>
          <a:prstGeom prst="line">
            <a:avLst/>
          </a:prstGeom>
          <a:ln w="28575">
            <a:solidFill>
              <a:srgbClr val="F05136"/>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5562600" y="5181600"/>
            <a:ext cx="2743200" cy="18850"/>
          </a:xfrm>
          <a:prstGeom prst="line">
            <a:avLst/>
          </a:prstGeom>
          <a:ln w="28575">
            <a:solidFill>
              <a:srgbClr val="F05136"/>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8305800" y="5170370"/>
            <a:ext cx="0" cy="381001"/>
          </a:xfrm>
          <a:prstGeom prst="line">
            <a:avLst/>
          </a:prstGeom>
          <a:ln w="28575">
            <a:solidFill>
              <a:srgbClr val="F05136"/>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562600" y="5551371"/>
            <a:ext cx="2743200" cy="0"/>
          </a:xfrm>
          <a:prstGeom prst="line">
            <a:avLst/>
          </a:prstGeom>
          <a:ln w="28575">
            <a:solidFill>
              <a:srgbClr val="F0513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892328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pPr fontAlgn="base"/>
            <a:r>
              <a:rPr lang="en-IN" sz="2000" b="1" dirty="0" smtClean="0">
                <a:solidFill>
                  <a:srgbClr val="F05136"/>
                </a:solidFill>
                <a:latin typeface="Courier New" pitchFamily="49" charset="0"/>
                <a:cs typeface="Courier New" pitchFamily="49" charset="0"/>
              </a:rPr>
              <a:t>//Predict the output</a:t>
            </a:r>
            <a:endParaRPr lang="en-IN" sz="2000" b="1" dirty="0">
              <a:solidFill>
                <a:srgbClr val="F05136"/>
              </a:solidFill>
              <a:latin typeface="Courier New" pitchFamily="49" charset="0"/>
              <a:cs typeface="Courier New" pitchFamily="49" charset="0"/>
            </a:endParaRPr>
          </a:p>
          <a:p>
            <a:pPr fontAlgn="base"/>
            <a:r>
              <a:rPr lang="en-IN" sz="2000" b="1" dirty="0">
                <a:solidFill>
                  <a:schemeClr val="bg1"/>
                </a:solidFill>
                <a:latin typeface="Courier New" pitchFamily="49" charset="0"/>
                <a:cs typeface="Courier New" pitchFamily="49" charset="0"/>
              </a:rPr>
              <a:t>import java.util.NavigableMap;</a:t>
            </a:r>
          </a:p>
          <a:p>
            <a:pPr fontAlgn="base"/>
            <a:r>
              <a:rPr lang="en-IN" sz="2000" b="1" dirty="0">
                <a:solidFill>
                  <a:schemeClr val="bg1"/>
                </a:solidFill>
                <a:latin typeface="Courier New" pitchFamily="49" charset="0"/>
                <a:cs typeface="Courier New" pitchFamily="49" charset="0"/>
              </a:rPr>
              <a:t>import java.util.TreeMap;</a:t>
            </a:r>
          </a:p>
          <a:p>
            <a:pPr fontAlgn="base"/>
            <a:r>
              <a:rPr lang="en-IN" sz="2000" b="1" dirty="0">
                <a:solidFill>
                  <a:schemeClr val="bg1"/>
                </a:solidFill>
                <a:latin typeface="Courier New" pitchFamily="49" charset="0"/>
                <a:cs typeface="Courier New" pitchFamily="49" charset="0"/>
              </a:rPr>
              <a:t>class </a:t>
            </a:r>
            <a:r>
              <a:rPr lang="en-IN" sz="2000" b="1" dirty="0" smtClean="0">
                <a:solidFill>
                  <a:schemeClr val="bg1"/>
                </a:solidFill>
                <a:latin typeface="Courier New" pitchFamily="49" charset="0"/>
                <a:cs typeface="Courier New" pitchFamily="49" charset="0"/>
              </a:rPr>
              <a:t>Main</a:t>
            </a:r>
            <a:endParaRPr lang="en-IN" sz="2000" b="1" dirty="0">
              <a:solidFill>
                <a:schemeClr val="bg1"/>
              </a:solidFill>
              <a:latin typeface="Courier New" pitchFamily="49" charset="0"/>
              <a:cs typeface="Courier New" pitchFamily="49" charset="0"/>
            </a:endParaRPr>
          </a:p>
          <a:p>
            <a:pPr fontAlgn="base"/>
            <a:r>
              <a:rPr lang="en-IN" sz="2000" b="1" dirty="0">
                <a:solidFill>
                  <a:schemeClr val="bg1"/>
                </a:solidFill>
                <a:latin typeface="Courier New" pitchFamily="49" charset="0"/>
                <a:cs typeface="Courier New" pitchFamily="49" charset="0"/>
              </a:rPr>
              <a:t>{  </a:t>
            </a:r>
          </a:p>
          <a:p>
            <a:pPr fontAlgn="base"/>
            <a:r>
              <a:rPr lang="en-IN" sz="2000" b="1" dirty="0">
                <a:solidFill>
                  <a:schemeClr val="bg1"/>
                </a:solidFill>
                <a:latin typeface="Courier New" pitchFamily="49" charset="0"/>
                <a:cs typeface="Courier New" pitchFamily="49" charset="0"/>
              </a:rPr>
              <a:t> 	public static void main(String </a:t>
            </a:r>
            <a:r>
              <a:rPr lang="en-IN" sz="2000" b="1" dirty="0" err="1">
                <a:solidFill>
                  <a:schemeClr val="bg1"/>
                </a:solidFill>
                <a:latin typeface="Courier New" pitchFamily="49" charset="0"/>
                <a:cs typeface="Courier New" pitchFamily="49" charset="0"/>
              </a:rPr>
              <a:t>args</a:t>
            </a:r>
            <a:r>
              <a:rPr lang="en-IN" sz="2000" b="1" dirty="0">
                <a:solidFill>
                  <a:schemeClr val="bg1"/>
                </a:solidFill>
                <a:latin typeface="Courier New" pitchFamily="49" charset="0"/>
                <a:cs typeface="Courier New" pitchFamily="49" charset="0"/>
              </a:rPr>
              <a:t>[])</a:t>
            </a:r>
          </a:p>
          <a:p>
            <a:pPr fontAlgn="base"/>
            <a:r>
              <a:rPr lang="en-IN" sz="2000" b="1" dirty="0">
                <a:solidFill>
                  <a:schemeClr val="bg1"/>
                </a:solidFill>
                <a:latin typeface="Courier New" pitchFamily="49" charset="0"/>
                <a:cs typeface="Courier New" pitchFamily="49" charset="0"/>
              </a:rPr>
              <a:t> 	{  </a:t>
            </a:r>
          </a:p>
          <a:p>
            <a:pPr fontAlgn="base"/>
            <a:r>
              <a:rPr lang="en-IN" sz="2000" b="1" dirty="0">
                <a:solidFill>
                  <a:schemeClr val="bg1"/>
                </a:solidFill>
                <a:latin typeface="Courier New" pitchFamily="49" charset="0"/>
                <a:cs typeface="Courier New" pitchFamily="49" charset="0"/>
              </a:rPr>
              <a:t>  		</a:t>
            </a:r>
            <a:r>
              <a:rPr lang="en-IN" sz="2000" b="1" dirty="0" err="1">
                <a:solidFill>
                  <a:schemeClr val="bg1"/>
                </a:solidFill>
                <a:latin typeface="Courier New" pitchFamily="49" charset="0"/>
                <a:cs typeface="Courier New" pitchFamily="49" charset="0"/>
              </a:rPr>
              <a:t>NavigableMap</a:t>
            </a:r>
            <a:r>
              <a:rPr lang="en-IN" sz="2000" b="1" dirty="0">
                <a:solidFill>
                  <a:schemeClr val="bg1"/>
                </a:solidFill>
                <a:latin typeface="Courier New" pitchFamily="49" charset="0"/>
                <a:cs typeface="Courier New" pitchFamily="49" charset="0"/>
              </a:rPr>
              <a:t>&lt;</a:t>
            </a:r>
            <a:r>
              <a:rPr lang="en-IN" sz="2000" b="1" dirty="0" err="1">
                <a:solidFill>
                  <a:schemeClr val="bg1"/>
                </a:solidFill>
                <a:latin typeface="Courier New" pitchFamily="49" charset="0"/>
                <a:cs typeface="Courier New" pitchFamily="49" charset="0"/>
              </a:rPr>
              <a:t>Integer,String</a:t>
            </a:r>
            <a:r>
              <a:rPr lang="en-IN" sz="2000" b="1" dirty="0">
                <a:solidFill>
                  <a:schemeClr val="bg1"/>
                </a:solidFill>
                <a:latin typeface="Courier New" pitchFamily="49" charset="0"/>
                <a:cs typeface="Courier New" pitchFamily="49" charset="0"/>
              </a:rPr>
              <a:t>&gt; </a:t>
            </a:r>
            <a:r>
              <a:rPr lang="en-IN" sz="2000" b="1" dirty="0" smtClean="0">
                <a:solidFill>
                  <a:schemeClr val="bg1"/>
                </a:solidFill>
                <a:latin typeface="Courier New" pitchFamily="49" charset="0"/>
                <a:cs typeface="Courier New" pitchFamily="49" charset="0"/>
              </a:rPr>
              <a:t>b1 = new 												</a:t>
            </a:r>
            <a:r>
              <a:rPr lang="en-IN" sz="2000" b="1" dirty="0" err="1" smtClean="0">
                <a:solidFill>
                  <a:schemeClr val="bg1"/>
                </a:solidFill>
                <a:latin typeface="Courier New" pitchFamily="49" charset="0"/>
                <a:cs typeface="Courier New" pitchFamily="49" charset="0"/>
              </a:rPr>
              <a:t>TreeMap</a:t>
            </a:r>
            <a:r>
              <a:rPr lang="en-IN" sz="2000" b="1" dirty="0" smtClean="0">
                <a:solidFill>
                  <a:schemeClr val="bg1"/>
                </a:solidFill>
                <a:latin typeface="Courier New" pitchFamily="49" charset="0"/>
                <a:cs typeface="Courier New" pitchFamily="49" charset="0"/>
              </a:rPr>
              <a:t>&lt;</a:t>
            </a:r>
            <a:r>
              <a:rPr lang="en-IN" sz="2000" b="1" dirty="0" err="1" smtClean="0">
                <a:solidFill>
                  <a:schemeClr val="bg1"/>
                </a:solidFill>
                <a:latin typeface="Courier New" pitchFamily="49" charset="0"/>
                <a:cs typeface="Courier New" pitchFamily="49" charset="0"/>
              </a:rPr>
              <a:t>Integer,String</a:t>
            </a:r>
            <a:r>
              <a:rPr lang="en-IN" sz="2000" b="1" dirty="0">
                <a:solidFill>
                  <a:schemeClr val="bg1"/>
                </a:solidFill>
                <a:latin typeface="Courier New" pitchFamily="49" charset="0"/>
                <a:cs typeface="Courier New" pitchFamily="49" charset="0"/>
              </a:rPr>
              <a:t>&gt;();  </a:t>
            </a:r>
          </a:p>
          <a:p>
            <a:pPr fontAlgn="base"/>
            <a:r>
              <a:rPr lang="en-IN" sz="2000" b="1" dirty="0">
                <a:solidFill>
                  <a:schemeClr val="bg1"/>
                </a:solidFill>
                <a:latin typeface="Courier New" pitchFamily="49" charset="0"/>
                <a:cs typeface="Courier New" pitchFamily="49" charset="0"/>
              </a:rPr>
              <a:t>  		b1.put(4,"Tamilnadu");  </a:t>
            </a:r>
          </a:p>
          <a:p>
            <a:pPr fontAlgn="base"/>
            <a:r>
              <a:rPr lang="en-IN" sz="2000" b="1" dirty="0">
                <a:solidFill>
                  <a:schemeClr val="bg1"/>
                </a:solidFill>
                <a:latin typeface="Courier New" pitchFamily="49" charset="0"/>
                <a:cs typeface="Courier New" pitchFamily="49" charset="0"/>
              </a:rPr>
              <a:t>  		b1.put(2,"Gujarat");  </a:t>
            </a:r>
          </a:p>
          <a:p>
            <a:pPr fontAlgn="base"/>
            <a:r>
              <a:rPr lang="en-IN" sz="2000" b="1" dirty="0">
                <a:solidFill>
                  <a:schemeClr val="bg1"/>
                </a:solidFill>
                <a:latin typeface="Courier New" pitchFamily="49" charset="0"/>
                <a:cs typeface="Courier New" pitchFamily="49" charset="0"/>
              </a:rPr>
              <a:t>  		b1.put(6,"Orissa");</a:t>
            </a:r>
          </a:p>
          <a:p>
            <a:pPr fontAlgn="base"/>
            <a:r>
              <a:rPr lang="en-IN" sz="2000" b="1" dirty="0">
                <a:solidFill>
                  <a:schemeClr val="bg1"/>
                </a:solidFill>
                <a:latin typeface="Courier New" pitchFamily="49" charset="0"/>
                <a:cs typeface="Courier New" pitchFamily="49" charset="0"/>
              </a:rPr>
              <a:t>  		b1.put(1,"Kerala");</a:t>
            </a:r>
          </a:p>
          <a:p>
            <a:pPr fontAlgn="base"/>
            <a:r>
              <a:rPr lang="en-IN" sz="2000" b="1" dirty="0">
                <a:solidFill>
                  <a:schemeClr val="bg1"/>
                </a:solidFill>
                <a:latin typeface="Courier New" pitchFamily="49" charset="0"/>
                <a:cs typeface="Courier New" pitchFamily="49" charset="0"/>
              </a:rPr>
              <a:t>  		b1.put(5,"Telangana");</a:t>
            </a:r>
          </a:p>
          <a:p>
            <a:pPr fontAlgn="base"/>
            <a:r>
              <a:rPr lang="en-IN" sz="2000" b="1" dirty="0">
                <a:solidFill>
                  <a:schemeClr val="bg1"/>
                </a:solidFill>
                <a:latin typeface="Courier New" pitchFamily="49" charset="0"/>
                <a:cs typeface="Courier New" pitchFamily="49" charset="0"/>
              </a:rPr>
              <a:t>  		b1.put(7,"Karnataka");</a:t>
            </a:r>
          </a:p>
          <a:p>
            <a:pPr fontAlgn="base"/>
            <a:r>
              <a:rPr lang="en-IN" sz="2000" b="1" dirty="0">
                <a:solidFill>
                  <a:schemeClr val="bg1"/>
                </a:solidFill>
                <a:latin typeface="Courier New" pitchFamily="49" charset="0"/>
                <a:cs typeface="Courier New" pitchFamily="49" charset="0"/>
              </a:rPr>
              <a:t>  		b1.put(8,"Mumbai");</a:t>
            </a:r>
          </a:p>
          <a:p>
            <a:pPr fontAlgn="base"/>
            <a:r>
              <a:rPr lang="en-IN" sz="2000" b="1" dirty="0">
                <a:solidFill>
                  <a:schemeClr val="bg1"/>
                </a:solidFill>
                <a:latin typeface="Courier New" pitchFamily="49" charset="0"/>
                <a:cs typeface="Courier New" pitchFamily="49" charset="0"/>
              </a:rPr>
              <a:t>  		b1.put(3,"Meghalaya");</a:t>
            </a:r>
          </a:p>
          <a:p>
            <a:pPr fontAlgn="base"/>
            <a:r>
              <a:rPr lang="en-IN" sz="2000" b="1" dirty="0">
                <a:solidFill>
                  <a:schemeClr val="bg1"/>
                </a:solidFill>
                <a:latin typeface="Courier New" pitchFamily="49" charset="0"/>
                <a:cs typeface="Courier New" pitchFamily="49" charset="0"/>
              </a:rPr>
              <a:t>  		for(</a:t>
            </a:r>
            <a:r>
              <a:rPr lang="en-IN" sz="2000" b="1" dirty="0" err="1">
                <a:solidFill>
                  <a:schemeClr val="bg1"/>
                </a:solidFill>
                <a:latin typeface="Courier New" pitchFamily="49" charset="0"/>
                <a:cs typeface="Courier New" pitchFamily="49" charset="0"/>
              </a:rPr>
              <a:t>NavigableMap.Entry</a:t>
            </a:r>
            <a:r>
              <a:rPr lang="en-IN" sz="2000" b="1" dirty="0">
                <a:solidFill>
                  <a:schemeClr val="bg1"/>
                </a:solidFill>
                <a:latin typeface="Courier New" pitchFamily="49" charset="0"/>
                <a:cs typeface="Courier New" pitchFamily="49" charset="0"/>
              </a:rPr>
              <a:t> m:b1.entrySet())</a:t>
            </a:r>
          </a:p>
          <a:p>
            <a:pPr fontAlgn="base"/>
            <a:r>
              <a:rPr lang="en-IN" sz="2000" b="1" dirty="0">
                <a:solidFill>
                  <a:schemeClr val="bg1"/>
                </a:solidFill>
                <a:latin typeface="Courier New" pitchFamily="49" charset="0"/>
                <a:cs typeface="Courier New" pitchFamily="49" charset="0"/>
              </a:rPr>
              <a:t>  		{  </a:t>
            </a:r>
          </a:p>
          <a:p>
            <a:pPr fontAlgn="base"/>
            <a:r>
              <a:rPr lang="en-IN" sz="2000" b="1" dirty="0">
                <a:solidFill>
                  <a:schemeClr val="bg1"/>
                </a:solidFill>
                <a:latin typeface="Courier New" pitchFamily="49" charset="0"/>
                <a:cs typeface="Courier New" pitchFamily="49" charset="0"/>
              </a:rPr>
              <a:t>   			</a:t>
            </a:r>
            <a:r>
              <a:rPr lang="en-IN" sz="2000" b="1" dirty="0" err="1">
                <a:solidFill>
                  <a:schemeClr val="bg1"/>
                </a:solidFill>
                <a:latin typeface="Courier New" pitchFamily="49" charset="0"/>
                <a:cs typeface="Courier New" pitchFamily="49" charset="0"/>
              </a:rPr>
              <a:t>System.out.println</a:t>
            </a:r>
            <a:r>
              <a:rPr lang="en-IN" sz="2000" b="1" dirty="0">
                <a:solidFill>
                  <a:schemeClr val="bg1"/>
                </a:solidFill>
                <a:latin typeface="Courier New" pitchFamily="49" charset="0"/>
                <a:cs typeface="Courier New" pitchFamily="49" charset="0"/>
              </a:rPr>
              <a:t>(</a:t>
            </a:r>
            <a:r>
              <a:rPr lang="en-IN" sz="2000" b="1" dirty="0" err="1">
                <a:solidFill>
                  <a:schemeClr val="bg1"/>
                </a:solidFill>
                <a:latin typeface="Courier New" pitchFamily="49" charset="0"/>
                <a:cs typeface="Courier New" pitchFamily="49" charset="0"/>
              </a:rPr>
              <a:t>m.getKey</a:t>
            </a:r>
            <a:r>
              <a:rPr lang="en-IN" sz="2000" b="1" dirty="0">
                <a:solidFill>
                  <a:schemeClr val="bg1"/>
                </a:solidFill>
                <a:latin typeface="Courier New" pitchFamily="49" charset="0"/>
                <a:cs typeface="Courier New" pitchFamily="49" charset="0"/>
              </a:rPr>
              <a:t>()+" "+</a:t>
            </a:r>
            <a:r>
              <a:rPr lang="en-IN" sz="2000" b="1" dirty="0" err="1">
                <a:solidFill>
                  <a:schemeClr val="bg1"/>
                </a:solidFill>
                <a:latin typeface="Courier New" pitchFamily="49" charset="0"/>
                <a:cs typeface="Courier New" pitchFamily="49" charset="0"/>
              </a:rPr>
              <a:t>m.getValue</a:t>
            </a:r>
            <a:r>
              <a:rPr lang="en-IN" sz="2000" b="1" dirty="0">
                <a:solidFill>
                  <a:schemeClr val="bg1"/>
                </a:solidFill>
                <a:latin typeface="Courier New" pitchFamily="49" charset="0"/>
                <a:cs typeface="Courier New" pitchFamily="49" charset="0"/>
              </a:rPr>
              <a:t>());  </a:t>
            </a:r>
          </a:p>
          <a:p>
            <a:pPr fontAlgn="base"/>
            <a:r>
              <a:rPr lang="en-IN" sz="2000" b="1" dirty="0">
                <a:solidFill>
                  <a:schemeClr val="bg1"/>
                </a:solidFill>
                <a:latin typeface="Courier New" pitchFamily="49" charset="0"/>
                <a:cs typeface="Courier New" pitchFamily="49" charset="0"/>
              </a:rPr>
              <a:t>  		}  </a:t>
            </a:r>
          </a:p>
          <a:p>
            <a:pPr fontAlgn="base"/>
            <a:r>
              <a:rPr lang="en-IN" sz="2000" b="1" dirty="0">
                <a:solidFill>
                  <a:schemeClr val="bg1"/>
                </a:solidFill>
                <a:latin typeface="Courier New" pitchFamily="49" charset="0"/>
                <a:cs typeface="Courier New" pitchFamily="49" charset="0"/>
              </a:rPr>
              <a:t>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 xmlns:p14="http://schemas.microsoft.com/office/powerpoint/2010/main" val="15782243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pPr fontAlgn="base"/>
            <a:r>
              <a:rPr lang="en-IN" sz="2000" b="1" dirty="0" smtClean="0">
                <a:solidFill>
                  <a:schemeClr val="bg1"/>
                </a:solidFill>
                <a:latin typeface="Courier New" pitchFamily="49" charset="0"/>
                <a:cs typeface="Courier New" pitchFamily="49" charset="0"/>
              </a:rPr>
              <a:t>		System.out.println</a:t>
            </a:r>
            <a:r>
              <a:rPr lang="en-IN" sz="2000" b="1" dirty="0">
                <a:solidFill>
                  <a:schemeClr val="bg1"/>
                </a:solidFill>
                <a:latin typeface="Courier New" pitchFamily="49" charset="0"/>
                <a:cs typeface="Courier New" pitchFamily="49" charset="0"/>
              </a:rPr>
              <a:t>("\t");</a:t>
            </a:r>
          </a:p>
          <a:p>
            <a:pPr fontAlgn="base"/>
            <a:r>
              <a:rPr lang="en-IN" sz="2000" b="1" dirty="0">
                <a:solidFill>
                  <a:schemeClr val="bg1"/>
                </a:solidFill>
                <a:latin typeface="Courier New" pitchFamily="49" charset="0"/>
                <a:cs typeface="Courier New" pitchFamily="49" charset="0"/>
              </a:rPr>
              <a:t>  		</a:t>
            </a:r>
            <a:r>
              <a:rPr lang="en-IN" sz="2000" b="1" dirty="0" err="1">
                <a:solidFill>
                  <a:schemeClr val="bg1"/>
                </a:solidFill>
                <a:latin typeface="Courier New" pitchFamily="49" charset="0"/>
                <a:cs typeface="Courier New" pitchFamily="49" charset="0"/>
              </a:rPr>
              <a:t>System.out.println</a:t>
            </a:r>
            <a:r>
              <a:rPr lang="en-IN" sz="2000" b="1" dirty="0">
                <a:solidFill>
                  <a:schemeClr val="bg1"/>
                </a:solidFill>
                <a:latin typeface="Courier New" pitchFamily="49" charset="0"/>
                <a:cs typeface="Courier New" pitchFamily="49" charset="0"/>
              </a:rPr>
              <a:t>(b1.headMap(5));</a:t>
            </a:r>
          </a:p>
          <a:p>
            <a:pPr fontAlgn="base"/>
            <a:r>
              <a:rPr lang="en-IN" sz="2000" b="1" dirty="0">
                <a:solidFill>
                  <a:schemeClr val="bg1"/>
                </a:solidFill>
                <a:latin typeface="Courier New" pitchFamily="49" charset="0"/>
                <a:cs typeface="Courier New" pitchFamily="49" charset="0"/>
              </a:rPr>
              <a:t> 	}  </a:t>
            </a:r>
          </a:p>
          <a:p>
            <a:pPr fontAlgn="base"/>
            <a:r>
              <a:rPr lang="en-IN" sz="2000" b="1" dirty="0">
                <a:solidFill>
                  <a:schemeClr val="bg1"/>
                </a:solidFill>
                <a:latin typeface="Courier New" pitchFamily="49" charset="0"/>
                <a:cs typeface="Courier New" pitchFamily="49" charset="0"/>
              </a:rPr>
              <a:t>}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cxnSp>
        <p:nvCxnSpPr>
          <p:cNvPr id="6" name="Straight Connector 5"/>
          <p:cNvCxnSpPr/>
          <p:nvPr/>
        </p:nvCxnSpPr>
        <p:spPr>
          <a:xfrm flipV="1">
            <a:off x="5715000" y="381000"/>
            <a:ext cx="0" cy="381000"/>
          </a:xfrm>
          <a:prstGeom prst="line">
            <a:avLst/>
          </a:prstGeom>
          <a:ln w="28575">
            <a:solidFill>
              <a:srgbClr val="F05136"/>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5715000" y="381000"/>
            <a:ext cx="2743200" cy="18850"/>
          </a:xfrm>
          <a:prstGeom prst="line">
            <a:avLst/>
          </a:prstGeom>
          <a:ln w="28575">
            <a:solidFill>
              <a:srgbClr val="F05136"/>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8458200" y="369770"/>
            <a:ext cx="0" cy="381001"/>
          </a:xfrm>
          <a:prstGeom prst="line">
            <a:avLst/>
          </a:prstGeom>
          <a:ln w="28575">
            <a:solidFill>
              <a:srgbClr val="F05136"/>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715000" y="750771"/>
            <a:ext cx="2743200" cy="0"/>
          </a:xfrm>
          <a:prstGeom prst="line">
            <a:avLst/>
          </a:prstGeom>
          <a:ln w="28575">
            <a:solidFill>
              <a:srgbClr val="F0513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758043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pPr fontAlgn="base"/>
            <a:r>
              <a:rPr lang="en-IN" sz="2000" b="1" dirty="0" smtClean="0">
                <a:solidFill>
                  <a:srgbClr val="F05136"/>
                </a:solidFill>
                <a:latin typeface="Courier New" pitchFamily="49" charset="0"/>
                <a:cs typeface="Courier New" pitchFamily="49" charset="0"/>
              </a:rPr>
              <a:t>//Predict the output</a:t>
            </a:r>
            <a:endParaRPr lang="en-IN" sz="2000" b="1" dirty="0">
              <a:solidFill>
                <a:srgbClr val="F05136"/>
              </a:solidFill>
              <a:latin typeface="Courier New" pitchFamily="49" charset="0"/>
              <a:cs typeface="Courier New" pitchFamily="49" charset="0"/>
            </a:endParaRPr>
          </a:p>
          <a:p>
            <a:pPr fontAlgn="base"/>
            <a:r>
              <a:rPr lang="en-IN" sz="2000" b="1" dirty="0">
                <a:solidFill>
                  <a:schemeClr val="bg1"/>
                </a:solidFill>
                <a:latin typeface="Courier New" pitchFamily="49" charset="0"/>
                <a:cs typeface="Courier New" pitchFamily="49" charset="0"/>
              </a:rPr>
              <a:t>import java.util.SortedMap;</a:t>
            </a:r>
          </a:p>
          <a:p>
            <a:pPr fontAlgn="base"/>
            <a:r>
              <a:rPr lang="en-IN" sz="2000" b="1" dirty="0">
                <a:solidFill>
                  <a:schemeClr val="bg1"/>
                </a:solidFill>
                <a:latin typeface="Courier New" pitchFamily="49" charset="0"/>
                <a:cs typeface="Courier New" pitchFamily="49" charset="0"/>
              </a:rPr>
              <a:t>import java.util.NavigableMap;</a:t>
            </a:r>
          </a:p>
          <a:p>
            <a:pPr fontAlgn="base"/>
            <a:r>
              <a:rPr lang="en-IN" sz="2000" b="1" dirty="0">
                <a:solidFill>
                  <a:schemeClr val="bg1"/>
                </a:solidFill>
                <a:latin typeface="Courier New" pitchFamily="49" charset="0"/>
                <a:cs typeface="Courier New" pitchFamily="49" charset="0"/>
              </a:rPr>
              <a:t>import java.util.TreeMap;</a:t>
            </a:r>
          </a:p>
          <a:p>
            <a:pPr fontAlgn="base"/>
            <a:r>
              <a:rPr lang="en-IN" sz="2000" b="1" dirty="0">
                <a:solidFill>
                  <a:schemeClr val="bg1"/>
                </a:solidFill>
                <a:latin typeface="Courier New" pitchFamily="49" charset="0"/>
                <a:cs typeface="Courier New" pitchFamily="49" charset="0"/>
              </a:rPr>
              <a:t>class map_int</a:t>
            </a:r>
          </a:p>
          <a:p>
            <a:pPr fontAlgn="base"/>
            <a:r>
              <a:rPr lang="en-IN" sz="2000" b="1" dirty="0">
                <a:solidFill>
                  <a:schemeClr val="bg1"/>
                </a:solidFill>
                <a:latin typeface="Courier New" pitchFamily="49" charset="0"/>
                <a:cs typeface="Courier New" pitchFamily="49" charset="0"/>
              </a:rPr>
              <a:t>{  </a:t>
            </a:r>
          </a:p>
          <a:p>
            <a:pPr fontAlgn="base"/>
            <a:r>
              <a:rPr lang="en-IN" sz="2000" b="1" dirty="0">
                <a:solidFill>
                  <a:schemeClr val="bg1"/>
                </a:solidFill>
                <a:latin typeface="Courier New" pitchFamily="49" charset="0"/>
                <a:cs typeface="Courier New" pitchFamily="49" charset="0"/>
              </a:rPr>
              <a:t> 	public static void main(String </a:t>
            </a:r>
            <a:r>
              <a:rPr lang="en-IN" sz="2000" b="1" dirty="0" err="1">
                <a:solidFill>
                  <a:schemeClr val="bg1"/>
                </a:solidFill>
                <a:latin typeface="Courier New" pitchFamily="49" charset="0"/>
                <a:cs typeface="Courier New" pitchFamily="49" charset="0"/>
              </a:rPr>
              <a:t>args</a:t>
            </a:r>
            <a:r>
              <a:rPr lang="en-IN" sz="2000" b="1" dirty="0">
                <a:solidFill>
                  <a:schemeClr val="bg1"/>
                </a:solidFill>
                <a:latin typeface="Courier New" pitchFamily="49" charset="0"/>
                <a:cs typeface="Courier New" pitchFamily="49" charset="0"/>
              </a:rPr>
              <a:t>[])</a:t>
            </a:r>
          </a:p>
          <a:p>
            <a:pPr fontAlgn="base"/>
            <a:r>
              <a:rPr lang="en-IN" sz="2000" b="1" dirty="0">
                <a:solidFill>
                  <a:schemeClr val="bg1"/>
                </a:solidFill>
                <a:latin typeface="Courier New" pitchFamily="49" charset="0"/>
                <a:cs typeface="Courier New" pitchFamily="49" charset="0"/>
              </a:rPr>
              <a:t> 	{  </a:t>
            </a:r>
          </a:p>
          <a:p>
            <a:pPr fontAlgn="base"/>
            <a:r>
              <a:rPr lang="en-IN" sz="2000" b="1" dirty="0">
                <a:solidFill>
                  <a:schemeClr val="bg1"/>
                </a:solidFill>
                <a:latin typeface="Courier New" pitchFamily="49" charset="0"/>
                <a:cs typeface="Courier New" pitchFamily="49" charset="0"/>
              </a:rPr>
              <a:t>  		NavigableMap&lt;</a:t>
            </a:r>
            <a:r>
              <a:rPr lang="en-IN" sz="2000" b="1" dirty="0" err="1">
                <a:solidFill>
                  <a:schemeClr val="bg1"/>
                </a:solidFill>
                <a:latin typeface="Courier New" pitchFamily="49" charset="0"/>
                <a:cs typeface="Courier New" pitchFamily="49" charset="0"/>
              </a:rPr>
              <a:t>Integer,String</a:t>
            </a:r>
            <a:r>
              <a:rPr lang="en-IN" sz="2000" b="1" dirty="0">
                <a:solidFill>
                  <a:schemeClr val="bg1"/>
                </a:solidFill>
                <a:latin typeface="Courier New" pitchFamily="49" charset="0"/>
                <a:cs typeface="Courier New" pitchFamily="49" charset="0"/>
              </a:rPr>
              <a:t>&gt; b1=new TreeMap&lt;</a:t>
            </a:r>
            <a:r>
              <a:rPr lang="en-IN" sz="2000" b="1" dirty="0" err="1">
                <a:solidFill>
                  <a:schemeClr val="bg1"/>
                </a:solidFill>
                <a:latin typeface="Courier New" pitchFamily="49" charset="0"/>
                <a:cs typeface="Courier New" pitchFamily="49" charset="0"/>
              </a:rPr>
              <a:t>Integer,String</a:t>
            </a:r>
            <a:r>
              <a:rPr lang="en-IN" sz="2000" b="1" dirty="0">
                <a:solidFill>
                  <a:schemeClr val="bg1"/>
                </a:solidFill>
                <a:latin typeface="Courier New" pitchFamily="49" charset="0"/>
                <a:cs typeface="Courier New" pitchFamily="49" charset="0"/>
              </a:rPr>
              <a:t>&gt;();  </a:t>
            </a:r>
          </a:p>
          <a:p>
            <a:pPr fontAlgn="base"/>
            <a:r>
              <a:rPr lang="en-IN" sz="2000" b="1" dirty="0">
                <a:solidFill>
                  <a:schemeClr val="bg1"/>
                </a:solidFill>
                <a:latin typeface="Courier New" pitchFamily="49" charset="0"/>
                <a:cs typeface="Courier New" pitchFamily="49" charset="0"/>
              </a:rPr>
              <a:t>  		b1.put(3,"Nissan");  </a:t>
            </a:r>
          </a:p>
          <a:p>
            <a:pPr fontAlgn="base"/>
            <a:r>
              <a:rPr lang="en-IN" sz="2000" b="1" dirty="0">
                <a:solidFill>
                  <a:schemeClr val="bg1"/>
                </a:solidFill>
                <a:latin typeface="Courier New" pitchFamily="49" charset="0"/>
                <a:cs typeface="Courier New" pitchFamily="49" charset="0"/>
              </a:rPr>
              <a:t>  		b1.put(2,"Toyota");  </a:t>
            </a:r>
          </a:p>
          <a:p>
            <a:pPr fontAlgn="base"/>
            <a:r>
              <a:rPr lang="en-IN" sz="2000" b="1" dirty="0">
                <a:solidFill>
                  <a:schemeClr val="bg1"/>
                </a:solidFill>
                <a:latin typeface="Courier New" pitchFamily="49" charset="0"/>
                <a:cs typeface="Courier New" pitchFamily="49" charset="0"/>
              </a:rPr>
              <a:t>  		b1.put(5,"Chrysler");</a:t>
            </a:r>
          </a:p>
          <a:p>
            <a:pPr fontAlgn="base"/>
            <a:r>
              <a:rPr lang="en-IN" sz="2000" b="1" dirty="0">
                <a:solidFill>
                  <a:schemeClr val="bg1"/>
                </a:solidFill>
                <a:latin typeface="Courier New" pitchFamily="49" charset="0"/>
                <a:cs typeface="Courier New" pitchFamily="49" charset="0"/>
              </a:rPr>
              <a:t>  		b1.put(1,"Honda");</a:t>
            </a:r>
          </a:p>
          <a:p>
            <a:pPr fontAlgn="base"/>
            <a:r>
              <a:rPr lang="en-IN" sz="2000" b="1" dirty="0">
                <a:solidFill>
                  <a:schemeClr val="bg1"/>
                </a:solidFill>
                <a:latin typeface="Courier New" pitchFamily="49" charset="0"/>
                <a:cs typeface="Courier New" pitchFamily="49" charset="0"/>
              </a:rPr>
              <a:t>  		b1.put(6,"Chevrolet");</a:t>
            </a:r>
          </a:p>
          <a:p>
            <a:pPr fontAlgn="base"/>
            <a:r>
              <a:rPr lang="en-IN" sz="2000" b="1" dirty="0">
                <a:solidFill>
                  <a:schemeClr val="bg1"/>
                </a:solidFill>
                <a:latin typeface="Courier New" pitchFamily="49" charset="0"/>
                <a:cs typeface="Courier New" pitchFamily="49" charset="0"/>
              </a:rPr>
              <a:t>  		b1.put(7,"Mercedes");</a:t>
            </a:r>
          </a:p>
          <a:p>
            <a:pPr fontAlgn="base"/>
            <a:r>
              <a:rPr lang="en-IN" sz="2000" b="1" dirty="0">
                <a:solidFill>
                  <a:schemeClr val="bg1"/>
                </a:solidFill>
                <a:latin typeface="Courier New" pitchFamily="49" charset="0"/>
                <a:cs typeface="Courier New" pitchFamily="49" charset="0"/>
              </a:rPr>
              <a:t>  		b1.put(4,"Volvo");</a:t>
            </a:r>
          </a:p>
          <a:p>
            <a:pPr fontAlgn="base"/>
            <a:r>
              <a:rPr lang="en-IN" sz="2000" b="1" dirty="0">
                <a:solidFill>
                  <a:schemeClr val="bg1"/>
                </a:solidFill>
                <a:latin typeface="Courier New" pitchFamily="49" charset="0"/>
                <a:cs typeface="Courier New" pitchFamily="49" charset="0"/>
              </a:rPr>
              <a:t>  		b1.put(8,"Volkswagen");</a:t>
            </a:r>
          </a:p>
          <a:p>
            <a:pPr fontAlgn="base"/>
            <a:r>
              <a:rPr lang="en-IN" sz="2000" b="1" dirty="0">
                <a:solidFill>
                  <a:schemeClr val="bg1"/>
                </a:solidFill>
                <a:latin typeface="Courier New" pitchFamily="49" charset="0"/>
                <a:cs typeface="Courier New" pitchFamily="49" charset="0"/>
              </a:rPr>
              <a:t>  		for(</a:t>
            </a:r>
            <a:r>
              <a:rPr lang="en-IN" sz="2000" b="1" dirty="0" err="1">
                <a:solidFill>
                  <a:schemeClr val="bg1"/>
                </a:solidFill>
                <a:latin typeface="Courier New" pitchFamily="49" charset="0"/>
                <a:cs typeface="Courier New" pitchFamily="49" charset="0"/>
              </a:rPr>
              <a:t>NavigableMap.Entry</a:t>
            </a:r>
            <a:r>
              <a:rPr lang="en-IN" sz="2000" b="1" dirty="0">
                <a:solidFill>
                  <a:schemeClr val="bg1"/>
                </a:solidFill>
                <a:latin typeface="Courier New" pitchFamily="49" charset="0"/>
                <a:cs typeface="Courier New" pitchFamily="49" charset="0"/>
              </a:rPr>
              <a:t> m:b1.entrySet())</a:t>
            </a:r>
          </a:p>
          <a:p>
            <a:pPr fontAlgn="base"/>
            <a:r>
              <a:rPr lang="en-IN" sz="2000" b="1" dirty="0">
                <a:solidFill>
                  <a:schemeClr val="bg1"/>
                </a:solidFill>
                <a:latin typeface="Courier New" pitchFamily="49" charset="0"/>
                <a:cs typeface="Courier New" pitchFamily="49" charset="0"/>
              </a:rPr>
              <a:t>  		{  </a:t>
            </a:r>
          </a:p>
          <a:p>
            <a:pPr fontAlgn="base"/>
            <a:r>
              <a:rPr lang="en-IN" sz="2000" b="1" dirty="0">
                <a:solidFill>
                  <a:schemeClr val="bg1"/>
                </a:solidFill>
                <a:latin typeface="Courier New" pitchFamily="49" charset="0"/>
                <a:cs typeface="Courier New" pitchFamily="49" charset="0"/>
              </a:rPr>
              <a:t>   			</a:t>
            </a:r>
            <a:r>
              <a:rPr lang="en-IN" sz="2000" b="1" dirty="0" err="1">
                <a:solidFill>
                  <a:schemeClr val="bg1"/>
                </a:solidFill>
                <a:latin typeface="Courier New" pitchFamily="49" charset="0"/>
                <a:cs typeface="Courier New" pitchFamily="49" charset="0"/>
              </a:rPr>
              <a:t>System.out.println</a:t>
            </a:r>
            <a:r>
              <a:rPr lang="en-IN" sz="2000" b="1" dirty="0">
                <a:solidFill>
                  <a:schemeClr val="bg1"/>
                </a:solidFill>
                <a:latin typeface="Courier New" pitchFamily="49" charset="0"/>
                <a:cs typeface="Courier New" pitchFamily="49" charset="0"/>
              </a:rPr>
              <a:t>(</a:t>
            </a:r>
            <a:r>
              <a:rPr lang="en-IN" sz="2000" b="1" dirty="0" err="1">
                <a:solidFill>
                  <a:schemeClr val="bg1"/>
                </a:solidFill>
                <a:latin typeface="Courier New" pitchFamily="49" charset="0"/>
                <a:cs typeface="Courier New" pitchFamily="49" charset="0"/>
              </a:rPr>
              <a:t>m.getKey</a:t>
            </a:r>
            <a:r>
              <a:rPr lang="en-IN" sz="2000" b="1" dirty="0">
                <a:solidFill>
                  <a:schemeClr val="bg1"/>
                </a:solidFill>
                <a:latin typeface="Courier New" pitchFamily="49" charset="0"/>
                <a:cs typeface="Courier New" pitchFamily="49" charset="0"/>
              </a:rPr>
              <a:t>()+" "+</a:t>
            </a:r>
            <a:r>
              <a:rPr lang="en-IN" sz="2000" b="1" dirty="0" err="1">
                <a:solidFill>
                  <a:schemeClr val="bg1"/>
                </a:solidFill>
                <a:latin typeface="Courier New" pitchFamily="49" charset="0"/>
                <a:cs typeface="Courier New" pitchFamily="49" charset="0"/>
              </a:rPr>
              <a:t>m.getValue</a:t>
            </a:r>
            <a:r>
              <a:rPr lang="en-IN" sz="2000" b="1" dirty="0">
                <a:solidFill>
                  <a:schemeClr val="bg1"/>
                </a:solidFill>
                <a:latin typeface="Courier New" pitchFamily="49" charset="0"/>
                <a:cs typeface="Courier New" pitchFamily="49" charset="0"/>
              </a:rPr>
              <a:t>());  </a:t>
            </a:r>
          </a:p>
          <a:p>
            <a:pPr fontAlgn="base"/>
            <a:r>
              <a:rPr lang="en-IN" sz="2000" b="1" dirty="0">
                <a:solidFill>
                  <a:schemeClr val="bg1"/>
                </a:solidFill>
                <a:latin typeface="Courier New" pitchFamily="49" charset="0"/>
                <a:cs typeface="Courier New" pitchFamily="49" charset="0"/>
              </a:rPr>
              <a:t>  		} </a:t>
            </a:r>
            <a:endParaRPr lang="en-IN" sz="2000" b="1" dirty="0" smtClean="0">
              <a:solidFill>
                <a:schemeClr val="bg1"/>
              </a:solidFill>
              <a:latin typeface="Courier New" pitchFamily="49" charset="0"/>
              <a:cs typeface="Courier New"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 xmlns:p14="http://schemas.microsoft.com/office/powerpoint/2010/main" val="7256894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AA635DAA-35C4-4438-9D75-515C2C193139}"/>
              </a:ext>
            </a:extLst>
          </p:cNvPr>
          <p:cNvSpPr txBox="1"/>
          <p:nvPr/>
        </p:nvSpPr>
        <p:spPr>
          <a:xfrm>
            <a:off x="526224" y="769163"/>
            <a:ext cx="11285500" cy="784830"/>
          </a:xfrm>
          <a:prstGeom prst="rect">
            <a:avLst/>
          </a:prstGeom>
          <a:noFill/>
        </p:spPr>
        <p:txBody>
          <a:bodyPr wrap="square" rtlCol="0">
            <a:spAutoFit/>
          </a:bodyPr>
          <a:lstStyle/>
          <a:p>
            <a:r>
              <a:rPr lang="en-US" sz="4500" b="1" dirty="0" smtClean="0">
                <a:latin typeface="Nunito Sans" panose="00000500000000000000" pitchFamily="2" charset="0"/>
              </a:rPr>
              <a:t>Real time application</a:t>
            </a:r>
            <a:endParaRPr lang="en-US" sz="4500" b="1" dirty="0">
              <a:latin typeface="Nunito Sans" panose="00000500000000000000" pitchFamily="2" charset="0"/>
            </a:endParaRPr>
          </a:p>
        </p:txBody>
      </p:sp>
      <p:sp>
        <p:nvSpPr>
          <p:cNvPr id="18" name="Rectangle 17">
            <a:extLst>
              <a:ext uri="{FF2B5EF4-FFF2-40B4-BE49-F238E27FC236}">
                <a16:creationId xmlns:a16="http://schemas.microsoft.com/office/drawing/2014/main" xmlns=""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pic>
        <p:nvPicPr>
          <p:cNvPr id="2" name="Picture 2" descr="C:\jenila\FACE\content writing\images\0b1109b24b67bd9fd5603b10c57146c678d2d931.jpg"/>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569838" y="3400425"/>
            <a:ext cx="3592286" cy="1676400"/>
          </a:xfrm>
          <a:prstGeom prst="rect">
            <a:avLst/>
          </a:prstGeom>
          <a:noFill/>
          <a:ln>
            <a:solidFill>
              <a:schemeClr val="tx1"/>
            </a:solidFill>
          </a:ln>
          <a:extLst>
            <a:ext uri="{909E8E84-426E-40DD-AFC4-6F175D3DCCD1}">
              <a14:hiddenFill xmlns="" xmlns:a14="http://schemas.microsoft.com/office/drawing/2010/main">
                <a:solidFill>
                  <a:srgbClr val="FFFFFF"/>
                </a:solidFill>
              </a14:hiddenFill>
            </a:ext>
          </a:extLst>
        </p:spPr>
      </p:pic>
      <p:pic>
        <p:nvPicPr>
          <p:cNvPr id="1027" name="Picture 3" descr="C:\jenila\FACE\content writing\images\376229.image0.jpg"/>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4724400" y="1816237"/>
            <a:ext cx="3219831" cy="3260588"/>
          </a:xfrm>
          <a:prstGeom prst="rect">
            <a:avLst/>
          </a:prstGeom>
          <a:noFill/>
          <a:extLst>
            <a:ext uri="{909E8E84-426E-40DD-AFC4-6F175D3DCCD1}">
              <a14:hiddenFill xmlns="" xmlns:a14="http://schemas.microsoft.com/office/drawing/2010/main">
                <a:solidFill>
                  <a:srgbClr val="FFFFFF"/>
                </a:solidFill>
              </a14:hiddenFill>
            </a:ext>
          </a:extLst>
        </p:spPr>
      </p:pic>
      <p:pic>
        <p:nvPicPr>
          <p:cNvPr id="1028" name="Picture 4" descr="C:\jenila\FACE\content writing\images\nginx-errorpage1.png"/>
          <p:cNvPicPr>
            <a:picLocks noChangeAspect="1" noChangeArrowheads="1"/>
          </p:cNvPicPr>
          <p:nvPr/>
        </p:nvPicPr>
        <p:blipFill>
          <a:blip r:embed="rId6">
            <a:extLst>
              <a:ext uri="{28A0092B-C50C-407E-A947-70E740481C1C}">
                <a14:useLocalDpi xmlns="" xmlns:a14="http://schemas.microsoft.com/office/drawing/2010/main" val="0"/>
              </a:ext>
            </a:extLst>
          </a:blip>
          <a:srcRect/>
          <a:stretch>
            <a:fillRect/>
          </a:stretch>
        </p:blipFill>
        <p:spPr bwMode="auto">
          <a:xfrm>
            <a:off x="8610600" y="3124200"/>
            <a:ext cx="2895600" cy="1952625"/>
          </a:xfrm>
          <a:prstGeom prst="rect">
            <a:avLst/>
          </a:prstGeom>
          <a:noFill/>
          <a:ln>
            <a:solidFill>
              <a:schemeClr val="tx1"/>
            </a:solidFill>
          </a:ln>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6948090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pPr fontAlgn="base"/>
            <a:r>
              <a:rPr lang="en-IN" sz="2000" b="1" dirty="0" smtClean="0">
                <a:solidFill>
                  <a:schemeClr val="bg1"/>
                </a:solidFill>
                <a:latin typeface="Courier New" pitchFamily="49" charset="0"/>
                <a:cs typeface="Courier New" pitchFamily="49" charset="0"/>
              </a:rPr>
              <a:t>		System.out.println</a:t>
            </a:r>
            <a:r>
              <a:rPr lang="en-IN" sz="2000" b="1" dirty="0">
                <a:solidFill>
                  <a:schemeClr val="bg1"/>
                </a:solidFill>
                <a:latin typeface="Courier New" pitchFamily="49" charset="0"/>
                <a:cs typeface="Courier New" pitchFamily="49" charset="0"/>
              </a:rPr>
              <a:t>("\t");</a:t>
            </a:r>
          </a:p>
          <a:p>
            <a:pPr fontAlgn="base"/>
            <a:r>
              <a:rPr lang="en-IN" sz="2000" b="1" dirty="0">
                <a:solidFill>
                  <a:schemeClr val="bg1"/>
                </a:solidFill>
                <a:latin typeface="Courier New" pitchFamily="49" charset="0"/>
                <a:cs typeface="Courier New" pitchFamily="49" charset="0"/>
              </a:rPr>
              <a:t>  		SortedMap&lt;</a:t>
            </a:r>
            <a:r>
              <a:rPr lang="en-IN" sz="2000" b="1" dirty="0" err="1">
                <a:solidFill>
                  <a:schemeClr val="bg1"/>
                </a:solidFill>
                <a:latin typeface="Courier New" pitchFamily="49" charset="0"/>
                <a:cs typeface="Courier New" pitchFamily="49" charset="0"/>
              </a:rPr>
              <a:t>Integer,String</a:t>
            </a:r>
            <a:r>
              <a:rPr lang="en-IN" sz="2000" b="1" dirty="0">
                <a:solidFill>
                  <a:schemeClr val="bg1"/>
                </a:solidFill>
                <a:latin typeface="Courier New" pitchFamily="49" charset="0"/>
                <a:cs typeface="Courier New" pitchFamily="49" charset="0"/>
              </a:rPr>
              <a:t>&gt; n1=new </a:t>
            </a:r>
            <a:r>
              <a:rPr lang="en-IN" sz="2000" b="1" dirty="0" err="1">
                <a:solidFill>
                  <a:schemeClr val="bg1"/>
                </a:solidFill>
                <a:latin typeface="Courier New" pitchFamily="49" charset="0"/>
                <a:cs typeface="Courier New" pitchFamily="49" charset="0"/>
              </a:rPr>
              <a:t>TreeMap</a:t>
            </a:r>
            <a:r>
              <a:rPr lang="en-IN" sz="2000" b="1" dirty="0">
                <a:solidFill>
                  <a:schemeClr val="bg1"/>
                </a:solidFill>
                <a:latin typeface="Courier New" pitchFamily="49" charset="0"/>
                <a:cs typeface="Courier New" pitchFamily="49" charset="0"/>
              </a:rPr>
              <a:t>&lt;</a:t>
            </a:r>
            <a:r>
              <a:rPr lang="en-IN" sz="2000" b="1" dirty="0" err="1">
                <a:solidFill>
                  <a:schemeClr val="bg1"/>
                </a:solidFill>
                <a:latin typeface="Courier New" pitchFamily="49" charset="0"/>
                <a:cs typeface="Courier New" pitchFamily="49" charset="0"/>
              </a:rPr>
              <a:t>Integer,String</a:t>
            </a:r>
            <a:r>
              <a:rPr lang="en-IN" sz="2000" b="1" dirty="0">
                <a:solidFill>
                  <a:schemeClr val="bg1"/>
                </a:solidFill>
                <a:latin typeface="Courier New" pitchFamily="49" charset="0"/>
                <a:cs typeface="Courier New" pitchFamily="49" charset="0"/>
              </a:rPr>
              <a:t>&gt;();</a:t>
            </a:r>
          </a:p>
          <a:p>
            <a:pPr fontAlgn="base"/>
            <a:r>
              <a:rPr lang="en-IN" sz="2000" b="1" dirty="0">
                <a:solidFill>
                  <a:schemeClr val="bg1"/>
                </a:solidFill>
                <a:latin typeface="Courier New" pitchFamily="49" charset="0"/>
                <a:cs typeface="Courier New" pitchFamily="49" charset="0"/>
              </a:rPr>
              <a:t>  		n1 = b1.headMap(5);</a:t>
            </a:r>
          </a:p>
          <a:p>
            <a:pPr fontAlgn="base"/>
            <a:r>
              <a:rPr lang="en-IN" sz="2000" b="1" dirty="0">
                <a:solidFill>
                  <a:schemeClr val="bg1"/>
                </a:solidFill>
                <a:latin typeface="Courier New" pitchFamily="49" charset="0"/>
                <a:cs typeface="Courier New" pitchFamily="49" charset="0"/>
              </a:rPr>
              <a:t>  		</a:t>
            </a:r>
            <a:r>
              <a:rPr lang="en-IN" sz="2000" b="1" dirty="0" err="1">
                <a:solidFill>
                  <a:schemeClr val="bg1"/>
                </a:solidFill>
                <a:latin typeface="Courier New" pitchFamily="49" charset="0"/>
                <a:cs typeface="Courier New" pitchFamily="49" charset="0"/>
              </a:rPr>
              <a:t>System.out.println</a:t>
            </a:r>
            <a:r>
              <a:rPr lang="en-IN" sz="2000" b="1" dirty="0">
                <a:solidFill>
                  <a:schemeClr val="bg1"/>
                </a:solidFill>
                <a:latin typeface="Courier New" pitchFamily="49" charset="0"/>
                <a:cs typeface="Courier New" pitchFamily="49" charset="0"/>
              </a:rPr>
              <a:t>(n1);</a:t>
            </a:r>
          </a:p>
          <a:p>
            <a:pPr fontAlgn="base"/>
            <a:r>
              <a:rPr lang="en-IN" sz="2000" b="1" dirty="0">
                <a:solidFill>
                  <a:schemeClr val="bg1"/>
                </a:solidFill>
                <a:latin typeface="Courier New" pitchFamily="49" charset="0"/>
                <a:cs typeface="Courier New" pitchFamily="49" charset="0"/>
              </a:rPr>
              <a:t>  		</a:t>
            </a:r>
            <a:r>
              <a:rPr lang="en-IN" sz="2000" b="1" dirty="0" err="1">
                <a:solidFill>
                  <a:schemeClr val="bg1"/>
                </a:solidFill>
                <a:latin typeface="Courier New" pitchFamily="49" charset="0"/>
                <a:cs typeface="Courier New" pitchFamily="49" charset="0"/>
              </a:rPr>
              <a:t>SortedMap</a:t>
            </a:r>
            <a:r>
              <a:rPr lang="en-IN" sz="2000" b="1" dirty="0">
                <a:solidFill>
                  <a:schemeClr val="bg1"/>
                </a:solidFill>
                <a:latin typeface="Courier New" pitchFamily="49" charset="0"/>
                <a:cs typeface="Courier New" pitchFamily="49" charset="0"/>
              </a:rPr>
              <a:t>&lt;</a:t>
            </a:r>
            <a:r>
              <a:rPr lang="en-IN" sz="2000" b="1" dirty="0" err="1">
                <a:solidFill>
                  <a:schemeClr val="bg1"/>
                </a:solidFill>
                <a:latin typeface="Courier New" pitchFamily="49" charset="0"/>
                <a:cs typeface="Courier New" pitchFamily="49" charset="0"/>
              </a:rPr>
              <a:t>Integer,String</a:t>
            </a:r>
            <a:r>
              <a:rPr lang="en-IN" sz="2000" b="1" dirty="0">
                <a:solidFill>
                  <a:schemeClr val="bg1"/>
                </a:solidFill>
                <a:latin typeface="Courier New" pitchFamily="49" charset="0"/>
                <a:cs typeface="Courier New" pitchFamily="49" charset="0"/>
              </a:rPr>
              <a:t>&gt; m1=new </a:t>
            </a:r>
            <a:r>
              <a:rPr lang="en-IN" sz="2000" b="1" dirty="0" err="1">
                <a:solidFill>
                  <a:schemeClr val="bg1"/>
                </a:solidFill>
                <a:latin typeface="Courier New" pitchFamily="49" charset="0"/>
                <a:cs typeface="Courier New" pitchFamily="49" charset="0"/>
              </a:rPr>
              <a:t>TreeMap</a:t>
            </a:r>
            <a:r>
              <a:rPr lang="en-IN" sz="2000" b="1" dirty="0">
                <a:solidFill>
                  <a:schemeClr val="bg1"/>
                </a:solidFill>
                <a:latin typeface="Courier New" pitchFamily="49" charset="0"/>
                <a:cs typeface="Courier New" pitchFamily="49" charset="0"/>
              </a:rPr>
              <a:t>&lt;</a:t>
            </a:r>
            <a:r>
              <a:rPr lang="en-IN" sz="2000" b="1" dirty="0" err="1">
                <a:solidFill>
                  <a:schemeClr val="bg1"/>
                </a:solidFill>
                <a:latin typeface="Courier New" pitchFamily="49" charset="0"/>
                <a:cs typeface="Courier New" pitchFamily="49" charset="0"/>
              </a:rPr>
              <a:t>Integer,String</a:t>
            </a:r>
            <a:r>
              <a:rPr lang="en-IN" sz="2000" b="1" dirty="0">
                <a:solidFill>
                  <a:schemeClr val="bg1"/>
                </a:solidFill>
                <a:latin typeface="Courier New" pitchFamily="49" charset="0"/>
                <a:cs typeface="Courier New" pitchFamily="49" charset="0"/>
              </a:rPr>
              <a:t>&gt;();</a:t>
            </a:r>
          </a:p>
          <a:p>
            <a:pPr fontAlgn="base"/>
            <a:r>
              <a:rPr lang="en-IN" sz="2000" b="1" dirty="0">
                <a:solidFill>
                  <a:schemeClr val="bg1"/>
                </a:solidFill>
                <a:latin typeface="Courier New" pitchFamily="49" charset="0"/>
                <a:cs typeface="Courier New" pitchFamily="49" charset="0"/>
              </a:rPr>
              <a:t>  		m1 = b1.tailMap(5);</a:t>
            </a:r>
          </a:p>
          <a:p>
            <a:pPr fontAlgn="base"/>
            <a:r>
              <a:rPr lang="en-IN" sz="2000" b="1" dirty="0">
                <a:solidFill>
                  <a:schemeClr val="bg1"/>
                </a:solidFill>
                <a:latin typeface="Courier New" pitchFamily="49" charset="0"/>
                <a:cs typeface="Courier New" pitchFamily="49" charset="0"/>
              </a:rPr>
              <a:t>  		System.out.println(m1);</a:t>
            </a:r>
          </a:p>
          <a:p>
            <a:pPr fontAlgn="base"/>
            <a:r>
              <a:rPr lang="en-IN" sz="2000" b="1" dirty="0">
                <a:solidFill>
                  <a:schemeClr val="bg1"/>
                </a:solidFill>
                <a:latin typeface="Courier New" pitchFamily="49" charset="0"/>
                <a:cs typeface="Courier New" pitchFamily="49" charset="0"/>
              </a:rPr>
              <a:t>  		SortedMap&lt;</a:t>
            </a:r>
            <a:r>
              <a:rPr lang="en-IN" sz="2000" b="1" dirty="0" err="1">
                <a:solidFill>
                  <a:schemeClr val="bg1"/>
                </a:solidFill>
                <a:latin typeface="Courier New" pitchFamily="49" charset="0"/>
                <a:cs typeface="Courier New" pitchFamily="49" charset="0"/>
              </a:rPr>
              <a:t>Integer,String</a:t>
            </a:r>
            <a:r>
              <a:rPr lang="en-IN" sz="2000" b="1" dirty="0">
                <a:solidFill>
                  <a:schemeClr val="bg1"/>
                </a:solidFill>
                <a:latin typeface="Courier New" pitchFamily="49" charset="0"/>
                <a:cs typeface="Courier New" pitchFamily="49" charset="0"/>
              </a:rPr>
              <a:t>&gt; w1=new </a:t>
            </a:r>
            <a:r>
              <a:rPr lang="en-IN" sz="2000" b="1" dirty="0" err="1">
                <a:solidFill>
                  <a:schemeClr val="bg1"/>
                </a:solidFill>
                <a:latin typeface="Courier New" pitchFamily="49" charset="0"/>
                <a:cs typeface="Courier New" pitchFamily="49" charset="0"/>
              </a:rPr>
              <a:t>TreeMap</a:t>
            </a:r>
            <a:r>
              <a:rPr lang="en-IN" sz="2000" b="1" dirty="0">
                <a:solidFill>
                  <a:schemeClr val="bg1"/>
                </a:solidFill>
                <a:latin typeface="Courier New" pitchFamily="49" charset="0"/>
                <a:cs typeface="Courier New" pitchFamily="49" charset="0"/>
              </a:rPr>
              <a:t>&lt;</a:t>
            </a:r>
            <a:r>
              <a:rPr lang="en-IN" sz="2000" b="1" dirty="0" err="1">
                <a:solidFill>
                  <a:schemeClr val="bg1"/>
                </a:solidFill>
                <a:latin typeface="Courier New" pitchFamily="49" charset="0"/>
                <a:cs typeface="Courier New" pitchFamily="49" charset="0"/>
              </a:rPr>
              <a:t>Integer,String</a:t>
            </a:r>
            <a:r>
              <a:rPr lang="en-IN" sz="2000" b="1" dirty="0">
                <a:solidFill>
                  <a:schemeClr val="bg1"/>
                </a:solidFill>
                <a:latin typeface="Courier New" pitchFamily="49" charset="0"/>
                <a:cs typeface="Courier New" pitchFamily="49" charset="0"/>
              </a:rPr>
              <a:t>&gt;();</a:t>
            </a:r>
          </a:p>
          <a:p>
            <a:pPr fontAlgn="base"/>
            <a:r>
              <a:rPr lang="en-IN" sz="2000" b="1" dirty="0">
                <a:solidFill>
                  <a:schemeClr val="bg1"/>
                </a:solidFill>
                <a:latin typeface="Courier New" pitchFamily="49" charset="0"/>
                <a:cs typeface="Courier New" pitchFamily="49" charset="0"/>
              </a:rPr>
              <a:t>  		w1 = b1.subMap(3,8);</a:t>
            </a:r>
          </a:p>
          <a:p>
            <a:pPr fontAlgn="base"/>
            <a:r>
              <a:rPr lang="en-IN" sz="2000" b="1" dirty="0">
                <a:solidFill>
                  <a:schemeClr val="bg1"/>
                </a:solidFill>
                <a:latin typeface="Courier New" pitchFamily="49" charset="0"/>
                <a:cs typeface="Courier New" pitchFamily="49" charset="0"/>
              </a:rPr>
              <a:t>  		System.out.println(w1);</a:t>
            </a:r>
          </a:p>
          <a:p>
            <a:pPr fontAlgn="base"/>
            <a:r>
              <a:rPr lang="en-IN" sz="2000" b="1" dirty="0">
                <a:solidFill>
                  <a:schemeClr val="bg1"/>
                </a:solidFill>
                <a:latin typeface="Courier New" pitchFamily="49" charset="0"/>
                <a:cs typeface="Courier New" pitchFamily="49" charset="0"/>
              </a:rPr>
              <a:t>  		</a:t>
            </a:r>
          </a:p>
          <a:p>
            <a:pPr fontAlgn="base"/>
            <a:r>
              <a:rPr lang="en-IN" sz="2000" b="1" dirty="0">
                <a:solidFill>
                  <a:schemeClr val="bg1"/>
                </a:solidFill>
                <a:latin typeface="Courier New" pitchFamily="49" charset="0"/>
                <a:cs typeface="Courier New" pitchFamily="49" charset="0"/>
              </a:rPr>
              <a:t> 	}  </a:t>
            </a:r>
          </a:p>
          <a:p>
            <a:pPr fontAlgn="base"/>
            <a:r>
              <a:rPr lang="en-IN" sz="2000" b="1" dirty="0">
                <a:solidFill>
                  <a:schemeClr val="bg1"/>
                </a:solidFill>
                <a:latin typeface="Courier New" pitchFamily="49" charset="0"/>
                <a:cs typeface="Courier New" pitchFamily="49" charset="0"/>
              </a:rPr>
              <a:t>}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cxnSp>
        <p:nvCxnSpPr>
          <p:cNvPr id="6" name="Straight Connector 5"/>
          <p:cNvCxnSpPr/>
          <p:nvPr/>
        </p:nvCxnSpPr>
        <p:spPr>
          <a:xfrm flipV="1">
            <a:off x="3581400" y="674167"/>
            <a:ext cx="0" cy="381000"/>
          </a:xfrm>
          <a:prstGeom prst="line">
            <a:avLst/>
          </a:prstGeom>
          <a:ln w="28575">
            <a:solidFill>
              <a:srgbClr val="F05136"/>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3581400" y="674167"/>
            <a:ext cx="2743200" cy="18850"/>
          </a:xfrm>
          <a:prstGeom prst="line">
            <a:avLst/>
          </a:prstGeom>
          <a:ln w="28575">
            <a:solidFill>
              <a:srgbClr val="F05136"/>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324600" y="683592"/>
            <a:ext cx="0" cy="381001"/>
          </a:xfrm>
          <a:prstGeom prst="line">
            <a:avLst/>
          </a:prstGeom>
          <a:ln w="28575">
            <a:solidFill>
              <a:srgbClr val="F05136"/>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581400" y="1043938"/>
            <a:ext cx="2743200" cy="0"/>
          </a:xfrm>
          <a:prstGeom prst="line">
            <a:avLst/>
          </a:prstGeom>
          <a:ln w="28575">
            <a:solidFill>
              <a:srgbClr val="F05136"/>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3603057" y="1555281"/>
            <a:ext cx="0" cy="381000"/>
          </a:xfrm>
          <a:prstGeom prst="line">
            <a:avLst/>
          </a:prstGeom>
          <a:ln w="28575">
            <a:solidFill>
              <a:srgbClr val="F05136"/>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3603057" y="1555281"/>
            <a:ext cx="2743200" cy="18850"/>
          </a:xfrm>
          <a:prstGeom prst="line">
            <a:avLst/>
          </a:prstGeom>
          <a:ln w="28575">
            <a:solidFill>
              <a:srgbClr val="F05136"/>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346257" y="1544051"/>
            <a:ext cx="0" cy="381001"/>
          </a:xfrm>
          <a:prstGeom prst="line">
            <a:avLst/>
          </a:prstGeom>
          <a:ln w="28575">
            <a:solidFill>
              <a:srgbClr val="F05136"/>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603057" y="1925052"/>
            <a:ext cx="2743200" cy="0"/>
          </a:xfrm>
          <a:prstGeom prst="line">
            <a:avLst/>
          </a:prstGeom>
          <a:ln w="28575">
            <a:solidFill>
              <a:srgbClr val="F05136"/>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3581400" y="2514600"/>
            <a:ext cx="0" cy="381000"/>
          </a:xfrm>
          <a:prstGeom prst="line">
            <a:avLst/>
          </a:prstGeom>
          <a:ln w="28575">
            <a:solidFill>
              <a:srgbClr val="F0513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3581400" y="2514600"/>
            <a:ext cx="2743200" cy="18850"/>
          </a:xfrm>
          <a:prstGeom prst="line">
            <a:avLst/>
          </a:prstGeom>
          <a:ln w="28575">
            <a:solidFill>
              <a:srgbClr val="F0513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324600" y="2503370"/>
            <a:ext cx="0" cy="381001"/>
          </a:xfrm>
          <a:prstGeom prst="line">
            <a:avLst/>
          </a:prstGeom>
          <a:ln w="28575">
            <a:solidFill>
              <a:srgbClr val="F05136"/>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581400" y="2884371"/>
            <a:ext cx="2743200" cy="0"/>
          </a:xfrm>
          <a:prstGeom prst="line">
            <a:avLst/>
          </a:prstGeom>
          <a:ln w="28575">
            <a:solidFill>
              <a:srgbClr val="F0513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7752122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pPr fontAlgn="base"/>
            <a:r>
              <a:rPr lang="en-US" sz="2000" b="1" dirty="0" smtClean="0">
                <a:solidFill>
                  <a:srgbClr val="F05136"/>
                </a:solidFill>
                <a:latin typeface="Courier New" pitchFamily="49" charset="0"/>
                <a:cs typeface="Courier New" pitchFamily="49" charset="0"/>
              </a:rPr>
              <a:t>//Predict the output</a:t>
            </a:r>
            <a:endParaRPr lang="en-IN" sz="2000" b="1" dirty="0" smtClean="0">
              <a:solidFill>
                <a:srgbClr val="F05136"/>
              </a:solidFill>
              <a:latin typeface="Courier New" pitchFamily="49" charset="0"/>
              <a:cs typeface="Courier New" pitchFamily="49" charset="0"/>
            </a:endParaRPr>
          </a:p>
          <a:p>
            <a:pPr fontAlgn="base"/>
            <a:r>
              <a:rPr lang="en-IN" sz="2000" b="1" dirty="0" smtClean="0">
                <a:solidFill>
                  <a:schemeClr val="bg1"/>
                </a:solidFill>
                <a:latin typeface="Courier New" pitchFamily="49" charset="0"/>
                <a:cs typeface="Courier New" pitchFamily="49" charset="0"/>
              </a:rPr>
              <a:t>import </a:t>
            </a:r>
            <a:r>
              <a:rPr lang="en-IN" sz="2000" b="1" dirty="0" err="1">
                <a:solidFill>
                  <a:schemeClr val="bg1"/>
                </a:solidFill>
                <a:latin typeface="Courier New" pitchFamily="49" charset="0"/>
                <a:cs typeface="Courier New" pitchFamily="49" charset="0"/>
              </a:rPr>
              <a:t>java.util</a:t>
            </a:r>
            <a:r>
              <a:rPr lang="en-IN" sz="2000" b="1" dirty="0">
                <a:solidFill>
                  <a:schemeClr val="bg1"/>
                </a:solidFill>
                <a:latin typeface="Courier New" pitchFamily="49" charset="0"/>
                <a:cs typeface="Courier New" pitchFamily="49" charset="0"/>
              </a:rPr>
              <a:t>.*;</a:t>
            </a:r>
          </a:p>
          <a:p>
            <a:pPr fontAlgn="base"/>
            <a:r>
              <a:rPr lang="en-IN" sz="2000" b="1" dirty="0">
                <a:solidFill>
                  <a:schemeClr val="bg1"/>
                </a:solidFill>
                <a:latin typeface="Courier New" pitchFamily="49" charset="0"/>
                <a:cs typeface="Courier New" pitchFamily="49" charset="0"/>
              </a:rPr>
              <a:t>class Main </a:t>
            </a:r>
          </a:p>
          <a:p>
            <a:pPr fontAlgn="base"/>
            <a:r>
              <a:rPr lang="en-IN" sz="2000" b="1" dirty="0">
                <a:solidFill>
                  <a:schemeClr val="bg1"/>
                </a:solidFill>
                <a:latin typeface="Courier New" pitchFamily="49" charset="0"/>
                <a:cs typeface="Courier New" pitchFamily="49" charset="0"/>
              </a:rPr>
              <a:t>{ </a:t>
            </a:r>
          </a:p>
          <a:p>
            <a:pPr fontAlgn="base"/>
            <a:r>
              <a:rPr lang="en-IN" sz="2000" b="1" dirty="0">
                <a:solidFill>
                  <a:schemeClr val="bg1"/>
                </a:solidFill>
                <a:latin typeface="Courier New" pitchFamily="49" charset="0"/>
                <a:cs typeface="Courier New" pitchFamily="49" charset="0"/>
              </a:rPr>
              <a:t>    public static void main(String </a:t>
            </a:r>
            <a:r>
              <a:rPr lang="en-IN" sz="2000" b="1" dirty="0" err="1">
                <a:solidFill>
                  <a:schemeClr val="bg1"/>
                </a:solidFill>
                <a:latin typeface="Courier New" pitchFamily="49" charset="0"/>
                <a:cs typeface="Courier New" pitchFamily="49" charset="0"/>
              </a:rPr>
              <a:t>args</a:t>
            </a:r>
            <a:r>
              <a:rPr lang="en-IN" sz="2000" b="1" dirty="0">
                <a:solidFill>
                  <a:schemeClr val="bg1"/>
                </a:solidFill>
                <a:latin typeface="Courier New" pitchFamily="49" charset="0"/>
                <a:cs typeface="Courier New" pitchFamily="49" charset="0"/>
              </a:rPr>
              <a:t>[]) </a:t>
            </a:r>
          </a:p>
          <a:p>
            <a:pPr fontAlgn="base"/>
            <a:r>
              <a:rPr lang="en-IN" sz="2000" b="1" dirty="0">
                <a:solidFill>
                  <a:schemeClr val="bg1"/>
                </a:solidFill>
                <a:latin typeface="Courier New" pitchFamily="49" charset="0"/>
                <a:cs typeface="Courier New" pitchFamily="49" charset="0"/>
              </a:rPr>
              <a:t>    { </a:t>
            </a:r>
          </a:p>
          <a:p>
            <a:pPr fontAlgn="base"/>
            <a:r>
              <a:rPr lang="en-IN" sz="2000" b="1" dirty="0">
                <a:solidFill>
                  <a:schemeClr val="bg1"/>
                </a:solidFill>
                <a:latin typeface="Courier New" pitchFamily="49" charset="0"/>
                <a:cs typeface="Courier New" pitchFamily="49" charset="0"/>
              </a:rPr>
              <a:t>        Map&lt;String, String&gt; </a:t>
            </a:r>
            <a:r>
              <a:rPr lang="en-IN" sz="2000" b="1" dirty="0" err="1">
                <a:solidFill>
                  <a:schemeClr val="bg1"/>
                </a:solidFill>
                <a:latin typeface="Courier New" pitchFamily="49" charset="0"/>
                <a:cs typeface="Courier New" pitchFamily="49" charset="0"/>
              </a:rPr>
              <a:t>treemap</a:t>
            </a:r>
            <a:r>
              <a:rPr lang="en-IN" sz="2000" b="1" dirty="0">
                <a:solidFill>
                  <a:schemeClr val="bg1"/>
                </a:solidFill>
                <a:latin typeface="Courier New" pitchFamily="49" charset="0"/>
                <a:cs typeface="Courier New" pitchFamily="49" charset="0"/>
              </a:rPr>
              <a:t> =  </a:t>
            </a:r>
          </a:p>
          <a:p>
            <a:pPr fontAlgn="base"/>
            <a:r>
              <a:rPr lang="en-IN" sz="2000" b="1" dirty="0">
                <a:solidFill>
                  <a:schemeClr val="bg1"/>
                </a:solidFill>
                <a:latin typeface="Courier New" pitchFamily="49" charset="0"/>
                <a:cs typeface="Courier New" pitchFamily="49" charset="0"/>
              </a:rPr>
              <a:t>               new </a:t>
            </a:r>
            <a:r>
              <a:rPr lang="en-IN" sz="2000" b="1" dirty="0" err="1">
                <a:solidFill>
                  <a:schemeClr val="bg1"/>
                </a:solidFill>
                <a:latin typeface="Courier New" pitchFamily="49" charset="0"/>
                <a:cs typeface="Courier New" pitchFamily="49" charset="0"/>
              </a:rPr>
              <a:t>TreeMap</a:t>
            </a:r>
            <a:r>
              <a:rPr lang="en-IN" sz="2000" b="1" dirty="0">
                <a:solidFill>
                  <a:schemeClr val="bg1"/>
                </a:solidFill>
                <a:latin typeface="Courier New" pitchFamily="49" charset="0"/>
                <a:cs typeface="Courier New" pitchFamily="49" charset="0"/>
              </a:rPr>
              <a:t>&lt;String, String&gt;(</a:t>
            </a:r>
            <a:r>
              <a:rPr lang="en-IN" sz="2000" b="1" dirty="0" err="1">
                <a:solidFill>
                  <a:schemeClr val="bg1"/>
                </a:solidFill>
                <a:latin typeface="Courier New" pitchFamily="49" charset="0"/>
                <a:cs typeface="Courier New" pitchFamily="49" charset="0"/>
              </a:rPr>
              <a:t>Collections.reverseOrder</a:t>
            </a:r>
            <a:r>
              <a:rPr lang="en-IN" sz="2000" b="1" dirty="0">
                <a:solidFill>
                  <a:schemeClr val="bg1"/>
                </a:solidFill>
                <a:latin typeface="Courier New" pitchFamily="49" charset="0"/>
                <a:cs typeface="Courier New" pitchFamily="49" charset="0"/>
              </a:rPr>
              <a:t>()); </a:t>
            </a:r>
          </a:p>
          <a:p>
            <a:pPr fontAlgn="base"/>
            <a:r>
              <a:rPr lang="en-IN" sz="2000" b="1" dirty="0">
                <a:solidFill>
                  <a:schemeClr val="bg1"/>
                </a:solidFill>
                <a:latin typeface="Courier New" pitchFamily="49" charset="0"/>
                <a:cs typeface="Courier New" pitchFamily="49" charset="0"/>
              </a:rPr>
              <a:t>        </a:t>
            </a:r>
            <a:r>
              <a:rPr lang="en-IN" sz="2000" b="1" dirty="0" err="1">
                <a:solidFill>
                  <a:schemeClr val="bg1"/>
                </a:solidFill>
                <a:latin typeface="Courier New" pitchFamily="49" charset="0"/>
                <a:cs typeface="Courier New" pitchFamily="49" charset="0"/>
              </a:rPr>
              <a:t>treemap.put</a:t>
            </a:r>
            <a:r>
              <a:rPr lang="en-IN" sz="2000" b="1" dirty="0">
                <a:solidFill>
                  <a:schemeClr val="bg1"/>
                </a:solidFill>
                <a:latin typeface="Courier New" pitchFamily="49" charset="0"/>
                <a:cs typeface="Courier New" pitchFamily="49" charset="0"/>
              </a:rPr>
              <a:t>("1", "Microsoft"); </a:t>
            </a:r>
          </a:p>
          <a:p>
            <a:pPr fontAlgn="base"/>
            <a:r>
              <a:rPr lang="en-IN" sz="2000" b="1" dirty="0">
                <a:solidFill>
                  <a:schemeClr val="bg1"/>
                </a:solidFill>
                <a:latin typeface="Courier New" pitchFamily="49" charset="0"/>
                <a:cs typeface="Courier New" pitchFamily="49" charset="0"/>
              </a:rPr>
              <a:t>        </a:t>
            </a:r>
            <a:r>
              <a:rPr lang="en-IN" sz="2000" b="1" dirty="0" err="1">
                <a:solidFill>
                  <a:schemeClr val="bg1"/>
                </a:solidFill>
                <a:latin typeface="Courier New" pitchFamily="49" charset="0"/>
                <a:cs typeface="Courier New" pitchFamily="49" charset="0"/>
              </a:rPr>
              <a:t>treemap.put</a:t>
            </a:r>
            <a:r>
              <a:rPr lang="en-IN" sz="2000" b="1" dirty="0">
                <a:solidFill>
                  <a:schemeClr val="bg1"/>
                </a:solidFill>
                <a:latin typeface="Courier New" pitchFamily="49" charset="0"/>
                <a:cs typeface="Courier New" pitchFamily="49" charset="0"/>
              </a:rPr>
              <a:t>("2", "Google"); </a:t>
            </a:r>
          </a:p>
          <a:p>
            <a:pPr fontAlgn="base"/>
            <a:r>
              <a:rPr lang="en-IN" sz="2000" b="1" dirty="0">
                <a:solidFill>
                  <a:schemeClr val="bg1"/>
                </a:solidFill>
                <a:latin typeface="Courier New" pitchFamily="49" charset="0"/>
                <a:cs typeface="Courier New" pitchFamily="49" charset="0"/>
              </a:rPr>
              <a:t>        </a:t>
            </a:r>
            <a:r>
              <a:rPr lang="en-IN" sz="2000" b="1" dirty="0" err="1">
                <a:solidFill>
                  <a:schemeClr val="bg1"/>
                </a:solidFill>
                <a:latin typeface="Courier New" pitchFamily="49" charset="0"/>
                <a:cs typeface="Courier New" pitchFamily="49" charset="0"/>
              </a:rPr>
              <a:t>treemap.put</a:t>
            </a:r>
            <a:r>
              <a:rPr lang="en-IN" sz="2000" b="1" dirty="0">
                <a:solidFill>
                  <a:schemeClr val="bg1"/>
                </a:solidFill>
                <a:latin typeface="Courier New" pitchFamily="49" charset="0"/>
                <a:cs typeface="Courier New" pitchFamily="49" charset="0"/>
              </a:rPr>
              <a:t>("3", "Samsung"); </a:t>
            </a:r>
          </a:p>
          <a:p>
            <a:pPr fontAlgn="base"/>
            <a:r>
              <a:rPr lang="en-IN" sz="2000" b="1" dirty="0">
                <a:solidFill>
                  <a:schemeClr val="bg1"/>
                </a:solidFill>
                <a:latin typeface="Courier New" pitchFamily="49" charset="0"/>
                <a:cs typeface="Courier New" pitchFamily="49" charset="0"/>
              </a:rPr>
              <a:t>        </a:t>
            </a:r>
            <a:r>
              <a:rPr lang="en-IN" sz="2000" b="1" dirty="0" err="1">
                <a:solidFill>
                  <a:schemeClr val="bg1"/>
                </a:solidFill>
                <a:latin typeface="Courier New" pitchFamily="49" charset="0"/>
                <a:cs typeface="Courier New" pitchFamily="49" charset="0"/>
              </a:rPr>
              <a:t>treemap.put</a:t>
            </a:r>
            <a:r>
              <a:rPr lang="en-IN" sz="2000" b="1" dirty="0">
                <a:solidFill>
                  <a:schemeClr val="bg1"/>
                </a:solidFill>
                <a:latin typeface="Courier New" pitchFamily="49" charset="0"/>
                <a:cs typeface="Courier New" pitchFamily="49" charset="0"/>
              </a:rPr>
              <a:t>("4", "Nokia"); </a:t>
            </a:r>
            <a:r>
              <a:rPr lang="en-IN" sz="2000" b="1" dirty="0" smtClean="0">
                <a:solidFill>
                  <a:schemeClr val="bg1"/>
                </a:solidFill>
                <a:latin typeface="Courier New" pitchFamily="49" charset="0"/>
                <a:cs typeface="Courier New" pitchFamily="49" charset="0"/>
              </a:rPr>
              <a:t> </a:t>
            </a:r>
            <a:endParaRPr lang="en-IN" sz="2000" b="1" dirty="0">
              <a:solidFill>
                <a:schemeClr val="bg1"/>
              </a:solidFill>
              <a:latin typeface="Courier New" pitchFamily="49" charset="0"/>
              <a:cs typeface="Courier New" pitchFamily="49" charset="0"/>
            </a:endParaRPr>
          </a:p>
          <a:p>
            <a:pPr fontAlgn="base"/>
            <a:r>
              <a:rPr lang="en-IN" sz="2000" b="1" dirty="0">
                <a:solidFill>
                  <a:schemeClr val="bg1"/>
                </a:solidFill>
                <a:latin typeface="Courier New" pitchFamily="49" charset="0"/>
                <a:cs typeface="Courier New" pitchFamily="49" charset="0"/>
              </a:rPr>
              <a:t>        Set </a:t>
            </a:r>
            <a:r>
              <a:rPr lang="en-IN" sz="2000" b="1" dirty="0" err="1">
                <a:solidFill>
                  <a:schemeClr val="bg1"/>
                </a:solidFill>
                <a:latin typeface="Courier New" pitchFamily="49" charset="0"/>
                <a:cs typeface="Courier New" pitchFamily="49" charset="0"/>
              </a:rPr>
              <a:t>set</a:t>
            </a:r>
            <a:r>
              <a:rPr lang="en-IN" sz="2000" b="1" dirty="0">
                <a:solidFill>
                  <a:schemeClr val="bg1"/>
                </a:solidFill>
                <a:latin typeface="Courier New" pitchFamily="49" charset="0"/>
                <a:cs typeface="Courier New" pitchFamily="49" charset="0"/>
              </a:rPr>
              <a:t> = </a:t>
            </a:r>
            <a:r>
              <a:rPr lang="en-IN" sz="2000" b="1" dirty="0" err="1">
                <a:solidFill>
                  <a:schemeClr val="bg1"/>
                </a:solidFill>
                <a:latin typeface="Courier New" pitchFamily="49" charset="0"/>
                <a:cs typeface="Courier New" pitchFamily="49" charset="0"/>
              </a:rPr>
              <a:t>treemap.entrySet</a:t>
            </a:r>
            <a:r>
              <a:rPr lang="en-IN" sz="2000" b="1" dirty="0">
                <a:solidFill>
                  <a:schemeClr val="bg1"/>
                </a:solidFill>
                <a:latin typeface="Courier New" pitchFamily="49" charset="0"/>
                <a:cs typeface="Courier New" pitchFamily="49" charset="0"/>
              </a:rPr>
              <a:t>(); </a:t>
            </a:r>
          </a:p>
          <a:p>
            <a:pPr fontAlgn="base"/>
            <a:r>
              <a:rPr lang="en-IN" sz="2000" b="1" dirty="0">
                <a:solidFill>
                  <a:schemeClr val="bg1"/>
                </a:solidFill>
                <a:latin typeface="Courier New" pitchFamily="49" charset="0"/>
                <a:cs typeface="Courier New" pitchFamily="49" charset="0"/>
              </a:rPr>
              <a:t>        Iterator i = </a:t>
            </a:r>
            <a:r>
              <a:rPr lang="en-IN" sz="2000" b="1" dirty="0" err="1">
                <a:solidFill>
                  <a:schemeClr val="bg1"/>
                </a:solidFill>
                <a:latin typeface="Courier New" pitchFamily="49" charset="0"/>
                <a:cs typeface="Courier New" pitchFamily="49" charset="0"/>
              </a:rPr>
              <a:t>set.iterator</a:t>
            </a:r>
            <a:r>
              <a:rPr lang="en-IN" sz="2000" b="1" dirty="0">
                <a:solidFill>
                  <a:schemeClr val="bg1"/>
                </a:solidFill>
                <a:latin typeface="Courier New" pitchFamily="49" charset="0"/>
                <a:cs typeface="Courier New" pitchFamily="49" charset="0"/>
              </a:rPr>
              <a:t>(); </a:t>
            </a:r>
          </a:p>
          <a:p>
            <a:pPr fontAlgn="base"/>
            <a:r>
              <a:rPr lang="en-IN" sz="2000" b="1" dirty="0">
                <a:solidFill>
                  <a:schemeClr val="bg1"/>
                </a:solidFill>
                <a:latin typeface="Courier New" pitchFamily="49" charset="0"/>
                <a:cs typeface="Courier New" pitchFamily="49" charset="0"/>
              </a:rPr>
              <a:t>        while (</a:t>
            </a:r>
            <a:r>
              <a:rPr lang="en-IN" sz="2000" b="1" dirty="0" err="1">
                <a:solidFill>
                  <a:schemeClr val="bg1"/>
                </a:solidFill>
                <a:latin typeface="Courier New" pitchFamily="49" charset="0"/>
                <a:cs typeface="Courier New" pitchFamily="49" charset="0"/>
              </a:rPr>
              <a:t>i.hasNext</a:t>
            </a:r>
            <a:r>
              <a:rPr lang="en-IN" sz="2000" b="1" dirty="0">
                <a:solidFill>
                  <a:schemeClr val="bg1"/>
                </a:solidFill>
                <a:latin typeface="Courier New" pitchFamily="49" charset="0"/>
                <a:cs typeface="Courier New" pitchFamily="49" charset="0"/>
              </a:rPr>
              <a:t>())</a:t>
            </a:r>
          </a:p>
          <a:p>
            <a:pPr fontAlgn="base"/>
            <a:r>
              <a:rPr lang="en-IN" sz="2000" b="1" dirty="0">
                <a:solidFill>
                  <a:schemeClr val="bg1"/>
                </a:solidFill>
                <a:latin typeface="Courier New" pitchFamily="49" charset="0"/>
                <a:cs typeface="Courier New" pitchFamily="49" charset="0"/>
              </a:rPr>
              <a:t>        { </a:t>
            </a:r>
          </a:p>
          <a:p>
            <a:pPr fontAlgn="base"/>
            <a:r>
              <a:rPr lang="en-IN" sz="2000" b="1" dirty="0">
                <a:solidFill>
                  <a:schemeClr val="bg1"/>
                </a:solidFill>
                <a:latin typeface="Courier New" pitchFamily="49" charset="0"/>
                <a:cs typeface="Courier New" pitchFamily="49" charset="0"/>
              </a:rPr>
              <a:t>            </a:t>
            </a:r>
            <a:r>
              <a:rPr lang="en-IN" sz="2000" b="1" dirty="0" err="1">
                <a:solidFill>
                  <a:schemeClr val="bg1"/>
                </a:solidFill>
                <a:latin typeface="Courier New" pitchFamily="49" charset="0"/>
                <a:cs typeface="Courier New" pitchFamily="49" charset="0"/>
              </a:rPr>
              <a:t>Map.Entry</a:t>
            </a:r>
            <a:r>
              <a:rPr lang="en-IN" sz="2000" b="1" dirty="0">
                <a:solidFill>
                  <a:schemeClr val="bg1"/>
                </a:solidFill>
                <a:latin typeface="Courier New" pitchFamily="49" charset="0"/>
                <a:cs typeface="Courier New" pitchFamily="49" charset="0"/>
              </a:rPr>
              <a:t> me = (</a:t>
            </a:r>
            <a:r>
              <a:rPr lang="en-IN" sz="2000" b="1" dirty="0" err="1">
                <a:solidFill>
                  <a:schemeClr val="bg1"/>
                </a:solidFill>
                <a:latin typeface="Courier New" pitchFamily="49" charset="0"/>
                <a:cs typeface="Courier New" pitchFamily="49" charset="0"/>
              </a:rPr>
              <a:t>Map.Entry</a:t>
            </a:r>
            <a:r>
              <a:rPr lang="en-IN" sz="2000" b="1" dirty="0">
                <a:solidFill>
                  <a:schemeClr val="bg1"/>
                </a:solidFill>
                <a:latin typeface="Courier New" pitchFamily="49" charset="0"/>
                <a:cs typeface="Courier New" pitchFamily="49" charset="0"/>
              </a:rPr>
              <a:t>)</a:t>
            </a:r>
            <a:r>
              <a:rPr lang="en-IN" sz="2000" b="1" dirty="0" err="1">
                <a:solidFill>
                  <a:schemeClr val="bg1"/>
                </a:solidFill>
                <a:latin typeface="Courier New" pitchFamily="49" charset="0"/>
                <a:cs typeface="Courier New" pitchFamily="49" charset="0"/>
              </a:rPr>
              <a:t>i.next</a:t>
            </a:r>
            <a:r>
              <a:rPr lang="en-IN" sz="2000" b="1" dirty="0">
                <a:solidFill>
                  <a:schemeClr val="bg1"/>
                </a:solidFill>
                <a:latin typeface="Courier New" pitchFamily="49" charset="0"/>
                <a:cs typeface="Courier New" pitchFamily="49" charset="0"/>
              </a:rPr>
              <a:t>(); </a:t>
            </a:r>
          </a:p>
          <a:p>
            <a:pPr fontAlgn="base"/>
            <a:r>
              <a:rPr lang="en-IN" sz="2000" b="1" dirty="0">
                <a:solidFill>
                  <a:schemeClr val="bg1"/>
                </a:solidFill>
                <a:latin typeface="Courier New" pitchFamily="49" charset="0"/>
                <a:cs typeface="Courier New" pitchFamily="49" charset="0"/>
              </a:rPr>
              <a:t>            </a:t>
            </a:r>
            <a:r>
              <a:rPr lang="en-IN" sz="2000" b="1" dirty="0" err="1">
                <a:solidFill>
                  <a:schemeClr val="bg1"/>
                </a:solidFill>
                <a:latin typeface="Courier New" pitchFamily="49" charset="0"/>
                <a:cs typeface="Courier New" pitchFamily="49" charset="0"/>
              </a:rPr>
              <a:t>System.out.print</a:t>
            </a:r>
            <a:r>
              <a:rPr lang="en-IN" sz="2000" b="1" dirty="0">
                <a:solidFill>
                  <a:schemeClr val="bg1"/>
                </a:solidFill>
                <a:latin typeface="Courier New" pitchFamily="49" charset="0"/>
                <a:cs typeface="Courier New" pitchFamily="49" charset="0"/>
              </a:rPr>
              <a:t>(</a:t>
            </a:r>
            <a:r>
              <a:rPr lang="en-IN" sz="2000" b="1" dirty="0" err="1">
                <a:solidFill>
                  <a:schemeClr val="bg1"/>
                </a:solidFill>
                <a:latin typeface="Courier New" pitchFamily="49" charset="0"/>
                <a:cs typeface="Courier New" pitchFamily="49" charset="0"/>
              </a:rPr>
              <a:t>me.getKey</a:t>
            </a:r>
            <a:r>
              <a:rPr lang="en-IN" sz="2000" b="1" dirty="0">
                <a:solidFill>
                  <a:schemeClr val="bg1"/>
                </a:solidFill>
                <a:latin typeface="Courier New" pitchFamily="49" charset="0"/>
                <a:cs typeface="Courier New" pitchFamily="49" charset="0"/>
              </a:rPr>
              <a:t>() + ": "); </a:t>
            </a:r>
          </a:p>
          <a:p>
            <a:pPr fontAlgn="base"/>
            <a:r>
              <a:rPr lang="en-IN" sz="2000" b="1" dirty="0">
                <a:solidFill>
                  <a:schemeClr val="bg1"/>
                </a:solidFill>
                <a:latin typeface="Courier New" pitchFamily="49" charset="0"/>
                <a:cs typeface="Courier New" pitchFamily="49" charset="0"/>
              </a:rPr>
              <a:t>            </a:t>
            </a:r>
            <a:r>
              <a:rPr lang="en-IN" sz="2000" b="1" dirty="0" err="1">
                <a:solidFill>
                  <a:schemeClr val="bg1"/>
                </a:solidFill>
                <a:latin typeface="Courier New" pitchFamily="49" charset="0"/>
                <a:cs typeface="Courier New" pitchFamily="49" charset="0"/>
              </a:rPr>
              <a:t>System.out.println</a:t>
            </a:r>
            <a:r>
              <a:rPr lang="en-IN" sz="2000" b="1" dirty="0">
                <a:solidFill>
                  <a:schemeClr val="bg1"/>
                </a:solidFill>
                <a:latin typeface="Courier New" pitchFamily="49" charset="0"/>
                <a:cs typeface="Courier New" pitchFamily="49" charset="0"/>
              </a:rPr>
              <a:t>(</a:t>
            </a:r>
            <a:r>
              <a:rPr lang="en-IN" sz="2000" b="1" dirty="0" err="1">
                <a:solidFill>
                  <a:schemeClr val="bg1"/>
                </a:solidFill>
                <a:latin typeface="Courier New" pitchFamily="49" charset="0"/>
                <a:cs typeface="Courier New" pitchFamily="49" charset="0"/>
              </a:rPr>
              <a:t>me.getValue</a:t>
            </a:r>
            <a:r>
              <a:rPr lang="en-IN" sz="2000" b="1" dirty="0">
                <a:solidFill>
                  <a:schemeClr val="bg1"/>
                </a:solidFill>
                <a:latin typeface="Courier New" pitchFamily="49" charset="0"/>
                <a:cs typeface="Courier New" pitchFamily="49" charset="0"/>
              </a:rPr>
              <a:t>()); </a:t>
            </a:r>
          </a:p>
          <a:p>
            <a:pPr fontAlgn="base"/>
            <a:r>
              <a:rPr lang="en-IN" sz="2000" b="1" dirty="0">
                <a:solidFill>
                  <a:schemeClr val="bg1"/>
                </a:solidFill>
                <a:latin typeface="Courier New" pitchFamily="49" charset="0"/>
                <a:cs typeface="Courier New" pitchFamily="49" charset="0"/>
              </a:rPr>
              <a:t>        } </a:t>
            </a:r>
          </a:p>
          <a:p>
            <a:pPr fontAlgn="base"/>
            <a:r>
              <a:rPr lang="en-IN" sz="2000" b="1" dirty="0">
                <a:solidFill>
                  <a:schemeClr val="bg1"/>
                </a:solidFill>
                <a:latin typeface="Courier New" pitchFamily="49" charset="0"/>
                <a:cs typeface="Courier New" pitchFamily="49" charset="0"/>
              </a:rPr>
              <a:t>    } </a:t>
            </a:r>
          </a:p>
          <a:p>
            <a:pPr fontAlgn="base"/>
            <a:r>
              <a:rPr lang="en-IN" sz="2000" b="1" dirty="0">
                <a:solidFill>
                  <a:schemeClr val="bg1"/>
                </a:solidFill>
                <a:latin typeface="Courier New" pitchFamily="49" charset="0"/>
                <a:cs typeface="Courier New" pitchFamily="49" charset="0"/>
              </a:rPr>
              <a:t>}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 xmlns:p14="http://schemas.microsoft.com/office/powerpoint/2010/main" val="24370712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xmlns="" id="{D71EE1CC-5860-4236-A6FD-56296450190E}"/>
              </a:ext>
            </a:extLst>
          </p:cNvPr>
          <p:cNvPicPr>
            <a:picLocks noChangeAspect="1"/>
          </p:cNvPicPr>
          <p:nvPr/>
        </p:nvPicPr>
        <p:blipFill>
          <a:blip r:embed="rId3">
            <a:extLst>
              <a:ext uri="{28A0092B-C50C-407E-A947-70E740481C1C}">
                <a14:useLocalDpi xmlns="" xmlns:a14="http://schemas.microsoft.com/office/drawing/2010/main" val="0"/>
              </a:ext>
            </a:extLst>
          </a:blip>
          <a:srcRect l="1110" b="849"/>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a:extLst>
              <a:ext uri="{FF2B5EF4-FFF2-40B4-BE49-F238E27FC236}">
                <a16:creationId xmlns:a16="http://schemas.microsoft.com/office/drawing/2014/main" xmlns="" id="{BA29A662-E105-4DCD-B841-5AE7DE607E52}"/>
              </a:ext>
            </a:extLst>
          </p:cNvPr>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 xmlns:p14="http://schemas.microsoft.com/office/powerpoint/2010/main" val="31241366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AA635DAA-35C4-4438-9D75-515C2C193139}"/>
              </a:ext>
            </a:extLst>
          </p:cNvPr>
          <p:cNvSpPr txBox="1"/>
          <p:nvPr/>
        </p:nvSpPr>
        <p:spPr>
          <a:xfrm>
            <a:off x="526224" y="769163"/>
            <a:ext cx="11136326" cy="784830"/>
          </a:xfrm>
          <a:prstGeom prst="rect">
            <a:avLst/>
          </a:prstGeom>
          <a:noFill/>
        </p:spPr>
        <p:txBody>
          <a:bodyPr wrap="square" rtlCol="0">
            <a:spAutoFit/>
          </a:bodyPr>
          <a:lstStyle/>
          <a:p>
            <a:r>
              <a:rPr lang="en-US" sz="4500" b="1" dirty="0" smtClean="0">
                <a:latin typeface="Nunito Sans" panose="00000500000000000000" pitchFamily="2" charset="0"/>
              </a:rPr>
              <a:t>Other Examples</a:t>
            </a:r>
            <a:endParaRPr lang="en-US" sz="4500" b="1" dirty="0">
              <a:latin typeface="Nunito Sans" panose="00000500000000000000" pitchFamily="2" charset="0"/>
            </a:endParaRPr>
          </a:p>
        </p:txBody>
      </p:sp>
      <p:sp>
        <p:nvSpPr>
          <p:cNvPr id="10" name="Rectangle 9">
            <a:extLst>
              <a:ext uri="{FF2B5EF4-FFF2-40B4-BE49-F238E27FC236}">
                <a16:creationId xmlns:a16="http://schemas.microsoft.com/office/drawing/2014/main" xmlns=""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xmlns="" id="{6373F422-781C-4385-84E3-34EDBC7AB3E7}"/>
              </a:ext>
            </a:extLst>
          </p:cNvPr>
          <p:cNvSpPr txBox="1"/>
          <p:nvPr/>
        </p:nvSpPr>
        <p:spPr>
          <a:xfrm>
            <a:off x="558069" y="1611766"/>
            <a:ext cx="11104481" cy="2400657"/>
          </a:xfrm>
          <a:prstGeom prst="rect">
            <a:avLst/>
          </a:prstGeom>
          <a:noFill/>
        </p:spPr>
        <p:txBody>
          <a:bodyPr wrap="square" rtlCol="0">
            <a:spAutoFit/>
          </a:bodyPr>
          <a:lstStyle/>
          <a:p>
            <a:pPr marL="342900" indent="-342900">
              <a:lnSpc>
                <a:spcPct val="150000"/>
              </a:lnSpc>
              <a:buFont typeface="Arial" pitchFamily="34" charset="0"/>
              <a:buChar char="•"/>
            </a:pPr>
            <a:r>
              <a:rPr lang="en-US" sz="2500" dirty="0" smtClean="0">
                <a:latin typeface="Nunito Sans" panose="00000500000000000000" pitchFamily="2" charset="0"/>
              </a:rPr>
              <a:t>Dictionary</a:t>
            </a:r>
          </a:p>
          <a:p>
            <a:pPr marL="342900" indent="-342900">
              <a:lnSpc>
                <a:spcPct val="150000"/>
              </a:lnSpc>
              <a:buFont typeface="Arial" pitchFamily="34" charset="0"/>
              <a:buChar char="•"/>
            </a:pPr>
            <a:r>
              <a:rPr lang="en-US" sz="2500" dirty="0" smtClean="0">
                <a:latin typeface="Nunito Sans" panose="00000500000000000000" pitchFamily="2" charset="0"/>
              </a:rPr>
              <a:t>Telephone directory</a:t>
            </a:r>
          </a:p>
          <a:p>
            <a:pPr marL="342900" indent="-342900">
              <a:lnSpc>
                <a:spcPct val="150000"/>
              </a:lnSpc>
              <a:buFont typeface="Arial" pitchFamily="34" charset="0"/>
              <a:buChar char="•"/>
            </a:pPr>
            <a:r>
              <a:rPr lang="en-US" sz="2500" dirty="0" smtClean="0">
                <a:latin typeface="Nunito Sans" panose="00000500000000000000" pitchFamily="2" charset="0"/>
              </a:rPr>
              <a:t>Book index</a:t>
            </a:r>
          </a:p>
          <a:p>
            <a:pPr marL="342900" indent="-342900">
              <a:lnSpc>
                <a:spcPct val="150000"/>
              </a:lnSpc>
              <a:buFont typeface="Arial" pitchFamily="34" charset="0"/>
              <a:buChar char="•"/>
            </a:pPr>
            <a:r>
              <a:rPr lang="en-US" sz="2500" dirty="0" smtClean="0">
                <a:latin typeface="Nunito Sans" panose="00000500000000000000" pitchFamily="2" charset="0"/>
              </a:rPr>
              <a:t>Zip code and cities</a:t>
            </a:r>
            <a:endParaRPr lang="en-US" sz="2500" dirty="0">
              <a:latin typeface="Nunito Sans" panose="00000500000000000000" pitchFamily="2" charset="0"/>
            </a:endParaRPr>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pic>
        <p:nvPicPr>
          <p:cNvPr id="9" name="Picture 6" descr="C:\jenila\FACE\content writing\images\VRnTP.jp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8632441" y="3242108"/>
            <a:ext cx="2379402" cy="2465721"/>
          </a:xfrm>
          <a:prstGeom prst="rect">
            <a:avLst/>
          </a:prstGeom>
          <a:noFill/>
          <a:extLst>
            <a:ext uri="{909E8E84-426E-40DD-AFC4-6F175D3DCCD1}">
              <a14:hiddenFill xmlns="" xmlns:a14="http://schemas.microsoft.com/office/drawing/2010/main">
                <a:solidFill>
                  <a:srgbClr val="FFFFFF"/>
                </a:solidFill>
              </a14:hiddenFill>
            </a:ext>
          </a:extLst>
        </p:spPr>
      </p:pic>
      <p:pic>
        <p:nvPicPr>
          <p:cNvPr id="12" name="Picture 3" descr="C:\jenila\FACE\content writing\images\dictionary-and-thesaurus-hard-copy-books.jp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7948614" y="1169598"/>
            <a:ext cx="3063229" cy="184644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3129329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AA635DAA-35C4-4438-9D75-515C2C193139}"/>
              </a:ext>
            </a:extLst>
          </p:cNvPr>
          <p:cNvSpPr txBox="1"/>
          <p:nvPr/>
        </p:nvSpPr>
        <p:spPr>
          <a:xfrm>
            <a:off x="526224" y="769163"/>
            <a:ext cx="11136326" cy="784830"/>
          </a:xfrm>
          <a:prstGeom prst="rect">
            <a:avLst/>
          </a:prstGeom>
          <a:noFill/>
        </p:spPr>
        <p:txBody>
          <a:bodyPr wrap="square" rtlCol="0">
            <a:spAutoFit/>
          </a:bodyPr>
          <a:lstStyle/>
          <a:p>
            <a:r>
              <a:rPr lang="en-US" sz="4500" b="1" dirty="0" smtClean="0">
                <a:latin typeface="Nunito Sans" panose="00000500000000000000" pitchFamily="2" charset="0"/>
              </a:rPr>
              <a:t>Collection vs Map</a:t>
            </a:r>
            <a:endParaRPr lang="en-US" sz="4500" b="1" dirty="0">
              <a:latin typeface="Nunito Sans" panose="00000500000000000000" pitchFamily="2" charset="0"/>
            </a:endParaRPr>
          </a:p>
        </p:txBody>
      </p:sp>
      <p:sp>
        <p:nvSpPr>
          <p:cNvPr id="10" name="Rectangle 9">
            <a:extLst>
              <a:ext uri="{FF2B5EF4-FFF2-40B4-BE49-F238E27FC236}">
                <a16:creationId xmlns:a16="http://schemas.microsoft.com/office/drawing/2014/main" xmlns=""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sp>
        <p:nvSpPr>
          <p:cNvPr id="2" name="Oval 1"/>
          <p:cNvSpPr/>
          <p:nvPr/>
        </p:nvSpPr>
        <p:spPr>
          <a:xfrm>
            <a:off x="914400" y="2525026"/>
            <a:ext cx="5029200" cy="3189973"/>
          </a:xfrm>
          <a:prstGeom prst="ellipse">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3" name="Rectangle 2"/>
          <p:cNvSpPr/>
          <p:nvPr/>
        </p:nvSpPr>
        <p:spPr>
          <a:xfrm>
            <a:off x="7471387" y="2574249"/>
            <a:ext cx="3882413" cy="2769677"/>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2133600" y="2819400"/>
            <a:ext cx="2590800" cy="861774"/>
          </a:xfrm>
          <a:prstGeom prst="rect">
            <a:avLst/>
          </a:prstGeom>
          <a:noFill/>
          <a:ln w="28575">
            <a:solidFill>
              <a:srgbClr val="F05136"/>
            </a:solidFill>
          </a:ln>
        </p:spPr>
        <p:txBody>
          <a:bodyPr wrap="square" rtlCol="0">
            <a:spAutoFit/>
          </a:bodyPr>
          <a:lstStyle/>
          <a:p>
            <a:r>
              <a:rPr lang="en-IN" sz="2500" dirty="0" smtClean="0">
                <a:latin typeface="Nunito Sans" charset="0"/>
              </a:rPr>
              <a:t>Group of objects</a:t>
            </a:r>
          </a:p>
          <a:p>
            <a:r>
              <a:rPr lang="en-IN" sz="2500" dirty="0">
                <a:latin typeface="Nunito Sans" charset="0"/>
              </a:rPr>
              <a:t>a</a:t>
            </a:r>
            <a:r>
              <a:rPr lang="en-IN" sz="2500" dirty="0" smtClean="0">
                <a:latin typeface="Nunito Sans" charset="0"/>
              </a:rPr>
              <a:t>s a single entity</a:t>
            </a:r>
            <a:endParaRPr lang="en-IN" sz="2500" dirty="0">
              <a:latin typeface="Nunito Sans" charset="0"/>
            </a:endParaRPr>
          </a:p>
        </p:txBody>
      </p:sp>
      <p:sp>
        <p:nvSpPr>
          <p:cNvPr id="5" name="TextBox 4"/>
          <p:cNvSpPr txBox="1"/>
          <p:nvPr/>
        </p:nvSpPr>
        <p:spPr>
          <a:xfrm>
            <a:off x="1828800" y="4724400"/>
            <a:ext cx="1600200" cy="477054"/>
          </a:xfrm>
          <a:prstGeom prst="rect">
            <a:avLst/>
          </a:prstGeom>
          <a:noFill/>
        </p:spPr>
        <p:txBody>
          <a:bodyPr wrap="square" rtlCol="0">
            <a:spAutoFit/>
          </a:bodyPr>
          <a:lstStyle/>
          <a:p>
            <a:r>
              <a:rPr lang="en-IN" sz="2500" dirty="0" smtClean="0">
                <a:latin typeface="Nunito Sans" charset="0"/>
              </a:rPr>
              <a:t>Student</a:t>
            </a:r>
            <a:endParaRPr lang="en-IN" sz="2500" dirty="0">
              <a:latin typeface="Nunito Sans" charset="0"/>
            </a:endParaRPr>
          </a:p>
        </p:txBody>
      </p:sp>
      <p:sp>
        <p:nvSpPr>
          <p:cNvPr id="12" name="TextBox 11"/>
          <p:cNvSpPr txBox="1"/>
          <p:nvPr/>
        </p:nvSpPr>
        <p:spPr>
          <a:xfrm>
            <a:off x="1295400" y="4000500"/>
            <a:ext cx="1752600" cy="477054"/>
          </a:xfrm>
          <a:prstGeom prst="rect">
            <a:avLst/>
          </a:prstGeom>
          <a:noFill/>
        </p:spPr>
        <p:txBody>
          <a:bodyPr wrap="square" rtlCol="0">
            <a:spAutoFit/>
          </a:bodyPr>
          <a:lstStyle/>
          <a:p>
            <a:r>
              <a:rPr lang="en-IN" sz="2500" dirty="0" smtClean="0">
                <a:latin typeface="Nunito Sans" charset="0"/>
              </a:rPr>
              <a:t>Employee</a:t>
            </a:r>
            <a:endParaRPr lang="en-IN" sz="2500" dirty="0">
              <a:latin typeface="Nunito Sans" charset="0"/>
            </a:endParaRPr>
          </a:p>
        </p:txBody>
      </p:sp>
      <p:sp>
        <p:nvSpPr>
          <p:cNvPr id="13" name="TextBox 12"/>
          <p:cNvSpPr txBox="1"/>
          <p:nvPr/>
        </p:nvSpPr>
        <p:spPr>
          <a:xfrm>
            <a:off x="3200400" y="3979645"/>
            <a:ext cx="1600200" cy="477054"/>
          </a:xfrm>
          <a:prstGeom prst="rect">
            <a:avLst/>
          </a:prstGeom>
          <a:noFill/>
        </p:spPr>
        <p:txBody>
          <a:bodyPr wrap="square" rtlCol="0">
            <a:spAutoFit/>
          </a:bodyPr>
          <a:lstStyle/>
          <a:p>
            <a:r>
              <a:rPr lang="en-IN" sz="2500" dirty="0" smtClean="0">
                <a:latin typeface="Nunito Sans" charset="0"/>
              </a:rPr>
              <a:t>Table</a:t>
            </a:r>
            <a:endParaRPr lang="en-IN" sz="2500" dirty="0">
              <a:latin typeface="Nunito Sans" charset="0"/>
            </a:endParaRPr>
          </a:p>
        </p:txBody>
      </p:sp>
      <p:sp>
        <p:nvSpPr>
          <p:cNvPr id="14" name="TextBox 13"/>
          <p:cNvSpPr txBox="1"/>
          <p:nvPr/>
        </p:nvSpPr>
        <p:spPr>
          <a:xfrm>
            <a:off x="3304674" y="4866873"/>
            <a:ext cx="2057400" cy="477054"/>
          </a:xfrm>
          <a:prstGeom prst="rect">
            <a:avLst/>
          </a:prstGeom>
          <a:noFill/>
        </p:spPr>
        <p:txBody>
          <a:bodyPr wrap="square" rtlCol="0">
            <a:spAutoFit/>
          </a:bodyPr>
          <a:lstStyle/>
          <a:p>
            <a:r>
              <a:rPr lang="en-IN" sz="2500" dirty="0" smtClean="0">
                <a:latin typeface="Nunito Sans" charset="0"/>
              </a:rPr>
              <a:t>pencil</a:t>
            </a:r>
            <a:endParaRPr lang="en-IN" sz="2500" dirty="0">
              <a:latin typeface="Nunito Sans" charset="0"/>
            </a:endParaRPr>
          </a:p>
        </p:txBody>
      </p:sp>
      <p:sp>
        <p:nvSpPr>
          <p:cNvPr id="15" name="TextBox 14"/>
          <p:cNvSpPr txBox="1"/>
          <p:nvPr/>
        </p:nvSpPr>
        <p:spPr>
          <a:xfrm>
            <a:off x="4000500" y="4393730"/>
            <a:ext cx="2057400" cy="477054"/>
          </a:xfrm>
          <a:prstGeom prst="rect">
            <a:avLst/>
          </a:prstGeom>
          <a:noFill/>
        </p:spPr>
        <p:txBody>
          <a:bodyPr wrap="square" rtlCol="0">
            <a:spAutoFit/>
          </a:bodyPr>
          <a:lstStyle/>
          <a:p>
            <a:r>
              <a:rPr lang="en-IN" sz="2500" dirty="0" smtClean="0">
                <a:latin typeface="Nunito Sans" charset="0"/>
              </a:rPr>
              <a:t>Book</a:t>
            </a:r>
            <a:endParaRPr lang="en-IN" sz="2500" dirty="0">
              <a:latin typeface="Nunito Sans" charset="0"/>
            </a:endParaRPr>
          </a:p>
        </p:txBody>
      </p:sp>
      <p:sp>
        <p:nvSpPr>
          <p:cNvPr id="16" name="TextBox 15"/>
          <p:cNvSpPr txBox="1"/>
          <p:nvPr/>
        </p:nvSpPr>
        <p:spPr>
          <a:xfrm>
            <a:off x="4648200" y="3761973"/>
            <a:ext cx="2057400" cy="477054"/>
          </a:xfrm>
          <a:prstGeom prst="rect">
            <a:avLst/>
          </a:prstGeom>
          <a:noFill/>
        </p:spPr>
        <p:txBody>
          <a:bodyPr wrap="square" rtlCol="0">
            <a:spAutoFit/>
          </a:bodyPr>
          <a:lstStyle/>
          <a:p>
            <a:r>
              <a:rPr lang="en-IN" sz="2500" dirty="0" smtClean="0">
                <a:latin typeface="Nunito Sans" charset="0"/>
              </a:rPr>
              <a:t>Bag</a:t>
            </a:r>
            <a:endParaRPr lang="en-IN" sz="2500" dirty="0">
              <a:latin typeface="Nunito Sans" charset="0"/>
            </a:endParaRPr>
          </a:p>
        </p:txBody>
      </p:sp>
      <p:sp>
        <p:nvSpPr>
          <p:cNvPr id="17" name="TextBox 16"/>
          <p:cNvSpPr txBox="1"/>
          <p:nvPr/>
        </p:nvSpPr>
        <p:spPr>
          <a:xfrm>
            <a:off x="7840688" y="2901030"/>
            <a:ext cx="3143809" cy="861774"/>
          </a:xfrm>
          <a:prstGeom prst="rect">
            <a:avLst/>
          </a:prstGeom>
          <a:noFill/>
          <a:ln w="28575">
            <a:solidFill>
              <a:srgbClr val="F05136"/>
            </a:solidFill>
          </a:ln>
        </p:spPr>
        <p:txBody>
          <a:bodyPr wrap="none" rtlCol="0">
            <a:spAutoFit/>
          </a:bodyPr>
          <a:lstStyle/>
          <a:p>
            <a:r>
              <a:rPr lang="en-IN" sz="2500" dirty="0" smtClean="0">
                <a:latin typeface="Nunito Sans" charset="0"/>
              </a:rPr>
              <a:t>Group of objects as </a:t>
            </a:r>
          </a:p>
          <a:p>
            <a:r>
              <a:rPr lang="en-IN" sz="2500" dirty="0" smtClean="0">
                <a:latin typeface="Nunito Sans" charset="0"/>
              </a:rPr>
              <a:t>     (Key, value) pair</a:t>
            </a:r>
            <a:endParaRPr lang="en-IN" sz="2500" dirty="0">
              <a:latin typeface="Nunito Sans" charset="0"/>
            </a:endParaRPr>
          </a:p>
        </p:txBody>
      </p:sp>
      <p:sp>
        <p:nvSpPr>
          <p:cNvPr id="18" name="TextBox 17"/>
          <p:cNvSpPr txBox="1"/>
          <p:nvPr/>
        </p:nvSpPr>
        <p:spPr>
          <a:xfrm>
            <a:off x="2592003" y="1828800"/>
            <a:ext cx="1752600" cy="477054"/>
          </a:xfrm>
          <a:prstGeom prst="rect">
            <a:avLst/>
          </a:prstGeom>
          <a:noFill/>
        </p:spPr>
        <p:txBody>
          <a:bodyPr wrap="square" rtlCol="0">
            <a:spAutoFit/>
          </a:bodyPr>
          <a:lstStyle/>
          <a:p>
            <a:r>
              <a:rPr lang="en-IN" sz="2500" dirty="0" smtClean="0">
                <a:latin typeface="Nunito Sans" charset="0"/>
              </a:rPr>
              <a:t>Collection</a:t>
            </a:r>
            <a:endParaRPr lang="en-IN" sz="2500" dirty="0">
              <a:latin typeface="Nunito Sans" charset="0"/>
            </a:endParaRPr>
          </a:p>
        </p:txBody>
      </p:sp>
      <p:sp>
        <p:nvSpPr>
          <p:cNvPr id="19" name="TextBox 18"/>
          <p:cNvSpPr txBox="1"/>
          <p:nvPr/>
        </p:nvSpPr>
        <p:spPr>
          <a:xfrm>
            <a:off x="8798052" y="1905000"/>
            <a:ext cx="1752600" cy="477054"/>
          </a:xfrm>
          <a:prstGeom prst="rect">
            <a:avLst/>
          </a:prstGeom>
          <a:noFill/>
        </p:spPr>
        <p:txBody>
          <a:bodyPr wrap="square" rtlCol="0">
            <a:spAutoFit/>
          </a:bodyPr>
          <a:lstStyle/>
          <a:p>
            <a:r>
              <a:rPr lang="en-IN" sz="2500" dirty="0" smtClean="0">
                <a:latin typeface="Nunito Sans" charset="0"/>
              </a:rPr>
              <a:t>map</a:t>
            </a:r>
            <a:endParaRPr lang="en-IN" sz="2500" dirty="0">
              <a:latin typeface="Nunito Sans" charset="0"/>
            </a:endParaRPr>
          </a:p>
        </p:txBody>
      </p:sp>
      <p:sp>
        <p:nvSpPr>
          <p:cNvPr id="20" name="TextBox 19"/>
          <p:cNvSpPr txBox="1"/>
          <p:nvPr/>
        </p:nvSpPr>
        <p:spPr>
          <a:xfrm>
            <a:off x="7659993" y="4101161"/>
            <a:ext cx="1752600" cy="477054"/>
          </a:xfrm>
          <a:prstGeom prst="rect">
            <a:avLst/>
          </a:prstGeom>
          <a:noFill/>
        </p:spPr>
        <p:txBody>
          <a:bodyPr wrap="square" rtlCol="0">
            <a:spAutoFit/>
          </a:bodyPr>
          <a:lstStyle/>
          <a:p>
            <a:r>
              <a:rPr lang="en-US" sz="2500" dirty="0" smtClean="0">
                <a:latin typeface="Nunito Sans" charset="0"/>
              </a:rPr>
              <a:t>1- Aarav</a:t>
            </a:r>
            <a:endParaRPr lang="en-IN" sz="2500" dirty="0">
              <a:latin typeface="Nunito Sans" charset="0"/>
            </a:endParaRPr>
          </a:p>
        </p:txBody>
      </p:sp>
      <p:sp>
        <p:nvSpPr>
          <p:cNvPr id="21" name="TextBox 20"/>
          <p:cNvSpPr txBox="1"/>
          <p:nvPr/>
        </p:nvSpPr>
        <p:spPr>
          <a:xfrm>
            <a:off x="9296400" y="4101161"/>
            <a:ext cx="1981200" cy="477054"/>
          </a:xfrm>
          <a:prstGeom prst="rect">
            <a:avLst/>
          </a:prstGeom>
          <a:noFill/>
        </p:spPr>
        <p:txBody>
          <a:bodyPr wrap="square" rtlCol="0">
            <a:spAutoFit/>
          </a:bodyPr>
          <a:lstStyle/>
          <a:p>
            <a:r>
              <a:rPr lang="en-US" sz="2500" dirty="0" smtClean="0">
                <a:latin typeface="Nunito Sans" charset="0"/>
              </a:rPr>
              <a:t>100- Balvan </a:t>
            </a:r>
            <a:endParaRPr lang="en-IN" sz="2500" dirty="0">
              <a:latin typeface="Nunito Sans" charset="0"/>
            </a:endParaRPr>
          </a:p>
        </p:txBody>
      </p:sp>
      <p:sp>
        <p:nvSpPr>
          <p:cNvPr id="22" name="TextBox 21"/>
          <p:cNvSpPr txBox="1"/>
          <p:nvPr/>
        </p:nvSpPr>
        <p:spPr>
          <a:xfrm>
            <a:off x="8510626" y="4715174"/>
            <a:ext cx="1981200" cy="477054"/>
          </a:xfrm>
          <a:prstGeom prst="rect">
            <a:avLst/>
          </a:prstGeom>
          <a:noFill/>
        </p:spPr>
        <p:txBody>
          <a:bodyPr wrap="square" rtlCol="0">
            <a:spAutoFit/>
          </a:bodyPr>
          <a:lstStyle/>
          <a:p>
            <a:r>
              <a:rPr lang="en-US" sz="2500" dirty="0" smtClean="0">
                <a:latin typeface="Nunito Sans" charset="0"/>
              </a:rPr>
              <a:t>200- Faraj </a:t>
            </a:r>
            <a:endParaRPr lang="en-IN" sz="2500" dirty="0">
              <a:latin typeface="Nunito Sans" charset="0"/>
            </a:endParaRPr>
          </a:p>
        </p:txBody>
      </p:sp>
    </p:spTree>
    <p:extLst>
      <p:ext uri="{BB962C8B-B14F-4D97-AF65-F5344CB8AC3E}">
        <p14:creationId xmlns="" xmlns:p14="http://schemas.microsoft.com/office/powerpoint/2010/main" val="35673600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79A7B499-1801-4959-9783-261750DF0FA9}"/>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93392" cy="430628"/>
          </a:xfrm>
          <a:prstGeom prst="rect">
            <a:avLst/>
          </a:prstGeom>
        </p:spPr>
      </p:pic>
      <p:grpSp>
        <p:nvGrpSpPr>
          <p:cNvPr id="2" name="Group 1"/>
          <p:cNvGrpSpPr/>
          <p:nvPr/>
        </p:nvGrpSpPr>
        <p:grpSpPr>
          <a:xfrm>
            <a:off x="2514600" y="1519502"/>
            <a:ext cx="7857692" cy="4148369"/>
            <a:chOff x="3618460" y="1099200"/>
            <a:chExt cx="5578826" cy="4142185"/>
          </a:xfrm>
        </p:grpSpPr>
        <p:sp>
          <p:nvSpPr>
            <p:cNvPr id="8" name="Rectangle 7"/>
            <p:cNvSpPr/>
            <p:nvPr/>
          </p:nvSpPr>
          <p:spPr>
            <a:xfrm>
              <a:off x="3886200" y="1099200"/>
              <a:ext cx="1752600" cy="4572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500" dirty="0" smtClean="0">
                  <a:solidFill>
                    <a:schemeClr val="tx1"/>
                  </a:solidFill>
                  <a:latin typeface="Nunito Sans" charset="0"/>
                </a:rPr>
                <a:t>Map</a:t>
              </a:r>
              <a:endParaRPr lang="en-IN" sz="2500" dirty="0">
                <a:solidFill>
                  <a:schemeClr val="tx1"/>
                </a:solidFill>
                <a:latin typeface="Nunito Sans" charset="0"/>
              </a:endParaRPr>
            </a:p>
          </p:txBody>
        </p:sp>
        <p:sp>
          <p:nvSpPr>
            <p:cNvPr id="9" name="Rectangle 8"/>
            <p:cNvSpPr/>
            <p:nvPr/>
          </p:nvSpPr>
          <p:spPr>
            <a:xfrm>
              <a:off x="3777993" y="4780977"/>
              <a:ext cx="2057400" cy="460408"/>
            </a:xfrm>
            <a:prstGeom prst="rect">
              <a:avLst/>
            </a:prstGeom>
            <a:noFill/>
            <a:ln>
              <a:solidFill>
                <a:srgbClr val="1A1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500" dirty="0" smtClean="0">
                  <a:solidFill>
                    <a:schemeClr val="tx1"/>
                  </a:solidFill>
                  <a:latin typeface="Nunito Sans" charset="0"/>
                </a:rPr>
                <a:t>Tree map</a:t>
              </a:r>
              <a:endParaRPr lang="en-IN" sz="2500" dirty="0">
                <a:solidFill>
                  <a:schemeClr val="tx1"/>
                </a:solidFill>
                <a:latin typeface="Nunito Sans" charset="0"/>
              </a:endParaRPr>
            </a:p>
          </p:txBody>
        </p:sp>
        <p:cxnSp>
          <p:nvCxnSpPr>
            <p:cNvPr id="10" name="Straight Arrow Connector 9"/>
            <p:cNvCxnSpPr/>
            <p:nvPr/>
          </p:nvCxnSpPr>
          <p:spPr>
            <a:xfrm flipV="1">
              <a:off x="4082792" y="1556400"/>
              <a:ext cx="0" cy="2237741"/>
            </a:xfrm>
            <a:prstGeom prst="straightConnector1">
              <a:avLst/>
            </a:prstGeom>
            <a:ln w="28575">
              <a:solidFill>
                <a:srgbClr val="F05136"/>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9" idx="0"/>
            </p:cNvCxnSpPr>
            <p:nvPr/>
          </p:nvCxnSpPr>
          <p:spPr>
            <a:xfrm flipV="1">
              <a:off x="4806693" y="4247576"/>
              <a:ext cx="0" cy="533400"/>
            </a:xfrm>
            <a:prstGeom prst="straightConnector1">
              <a:avLst/>
            </a:prstGeom>
            <a:ln w="19050">
              <a:solidFill>
                <a:srgbClr val="00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618460" y="3785817"/>
              <a:ext cx="2020340" cy="4572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500" dirty="0" smtClean="0">
                  <a:solidFill>
                    <a:schemeClr val="tx1"/>
                  </a:solidFill>
                  <a:latin typeface="Nunito Sans" charset="0"/>
                </a:rPr>
                <a:t>Sorted map</a:t>
              </a:r>
              <a:endParaRPr lang="en-IN" sz="2500" dirty="0">
                <a:solidFill>
                  <a:schemeClr val="tx1"/>
                </a:solidFill>
                <a:latin typeface="Nunito Sans" charset="0"/>
              </a:endParaRPr>
            </a:p>
          </p:txBody>
        </p:sp>
        <p:cxnSp>
          <p:nvCxnSpPr>
            <p:cNvPr id="14" name="Straight Arrow Connector 13"/>
            <p:cNvCxnSpPr/>
            <p:nvPr/>
          </p:nvCxnSpPr>
          <p:spPr>
            <a:xfrm flipH="1" flipV="1">
              <a:off x="5067852" y="1536749"/>
              <a:ext cx="9514" cy="1686828"/>
            </a:xfrm>
            <a:prstGeom prst="straightConnector1">
              <a:avLst/>
            </a:prstGeom>
            <a:ln w="19050">
              <a:solidFill>
                <a:srgbClr val="00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301992" y="2374147"/>
              <a:ext cx="1752600" cy="460408"/>
            </a:xfrm>
            <a:prstGeom prst="rect">
              <a:avLst/>
            </a:prstGeom>
            <a:noFill/>
            <a:ln>
              <a:solidFill>
                <a:srgbClr val="1A1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500" dirty="0" smtClean="0">
                  <a:solidFill>
                    <a:schemeClr val="tx1"/>
                  </a:solidFill>
                  <a:latin typeface="Nunito Sans" charset="0"/>
                </a:rPr>
                <a:t>HashMap</a:t>
              </a:r>
              <a:endParaRPr lang="en-IN" sz="2500" dirty="0">
                <a:solidFill>
                  <a:schemeClr val="tx1"/>
                </a:solidFill>
                <a:latin typeface="Nunito Sans" charset="0"/>
              </a:endParaRPr>
            </a:p>
          </p:txBody>
        </p:sp>
        <p:sp>
          <p:nvSpPr>
            <p:cNvPr id="17" name="Rectangle 16"/>
            <p:cNvSpPr/>
            <p:nvPr/>
          </p:nvSpPr>
          <p:spPr>
            <a:xfrm>
              <a:off x="5289084" y="2981341"/>
              <a:ext cx="1752600" cy="460408"/>
            </a:xfrm>
            <a:prstGeom prst="rect">
              <a:avLst/>
            </a:prstGeom>
            <a:noFill/>
            <a:ln>
              <a:solidFill>
                <a:srgbClr val="1A1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500" dirty="0" smtClean="0">
                  <a:solidFill>
                    <a:schemeClr val="tx1"/>
                  </a:solidFill>
                  <a:latin typeface="Nunito Sans" charset="0"/>
                </a:rPr>
                <a:t>HashTable</a:t>
              </a:r>
              <a:endParaRPr lang="en-IN" sz="2500" dirty="0">
                <a:solidFill>
                  <a:schemeClr val="tx1"/>
                </a:solidFill>
                <a:latin typeface="Nunito Sans" charset="0"/>
              </a:endParaRPr>
            </a:p>
          </p:txBody>
        </p:sp>
        <p:cxnSp>
          <p:nvCxnSpPr>
            <p:cNvPr id="18" name="Straight Connector 17"/>
            <p:cNvCxnSpPr/>
            <p:nvPr/>
          </p:nvCxnSpPr>
          <p:spPr>
            <a:xfrm>
              <a:off x="5067852" y="2590715"/>
              <a:ext cx="234140" cy="0"/>
            </a:xfrm>
            <a:prstGeom prst="line">
              <a:avLst/>
            </a:prstGeom>
            <a:ln w="19050">
              <a:solidFill>
                <a:srgbClr val="000000"/>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077366" y="3233441"/>
              <a:ext cx="234140" cy="0"/>
            </a:xfrm>
            <a:prstGeom prst="line">
              <a:avLst/>
            </a:prstGeom>
            <a:ln w="19050">
              <a:solidFill>
                <a:srgbClr val="000000"/>
              </a:solidFill>
              <a:prstDash val="dash"/>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7444686" y="2185651"/>
              <a:ext cx="1752600" cy="837398"/>
            </a:xfrm>
            <a:prstGeom prst="rect">
              <a:avLst/>
            </a:prstGeom>
            <a:noFill/>
            <a:ln>
              <a:solidFill>
                <a:srgbClr val="1A1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500" dirty="0" smtClean="0">
                  <a:solidFill>
                    <a:schemeClr val="tx1"/>
                  </a:solidFill>
                  <a:latin typeface="Nunito Sans" charset="0"/>
                </a:rPr>
                <a:t>Linked HashMap</a:t>
              </a:r>
              <a:endParaRPr lang="en-IN" sz="2500" dirty="0">
                <a:solidFill>
                  <a:schemeClr val="tx1"/>
                </a:solidFill>
                <a:latin typeface="Nunito Sans" charset="0"/>
              </a:endParaRPr>
            </a:p>
          </p:txBody>
        </p:sp>
      </p:grpSp>
      <p:sp>
        <p:nvSpPr>
          <p:cNvPr id="22" name="TextBox 21">
            <a:extLst>
              <a:ext uri="{FF2B5EF4-FFF2-40B4-BE49-F238E27FC236}">
                <a16:creationId xmlns:a16="http://schemas.microsoft.com/office/drawing/2014/main" xmlns="" id="{AA635DAA-35C4-4438-9D75-515C2C193139}"/>
              </a:ext>
            </a:extLst>
          </p:cNvPr>
          <p:cNvSpPr txBox="1"/>
          <p:nvPr/>
        </p:nvSpPr>
        <p:spPr>
          <a:xfrm>
            <a:off x="526224" y="769163"/>
            <a:ext cx="11285500" cy="784830"/>
          </a:xfrm>
          <a:prstGeom prst="rect">
            <a:avLst/>
          </a:prstGeom>
          <a:noFill/>
        </p:spPr>
        <p:txBody>
          <a:bodyPr wrap="square" rtlCol="0">
            <a:spAutoFit/>
          </a:bodyPr>
          <a:lstStyle/>
          <a:p>
            <a:r>
              <a:rPr lang="en-US" sz="4500" b="1" dirty="0" smtClean="0">
                <a:latin typeface="Nunito Sans" panose="00000500000000000000" pitchFamily="2" charset="0"/>
              </a:rPr>
              <a:t>Map</a:t>
            </a:r>
            <a:endParaRPr lang="en-US" sz="4500" b="1" dirty="0">
              <a:latin typeface="Nunito Sans" panose="00000500000000000000" pitchFamily="2" charset="0"/>
            </a:endParaRPr>
          </a:p>
        </p:txBody>
      </p:sp>
      <p:cxnSp>
        <p:nvCxnSpPr>
          <p:cNvPr id="16" name="Straight Arrow Connector 15"/>
          <p:cNvCxnSpPr/>
          <p:nvPr/>
        </p:nvCxnSpPr>
        <p:spPr>
          <a:xfrm>
            <a:off x="9075415" y="1754713"/>
            <a:ext cx="533400" cy="0"/>
          </a:xfrm>
          <a:prstGeom prst="straightConnector1">
            <a:avLst/>
          </a:prstGeom>
          <a:ln w="28575">
            <a:solidFill>
              <a:srgbClr val="F05136"/>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019669" y="2299834"/>
            <a:ext cx="533400" cy="0"/>
          </a:xfrm>
          <a:prstGeom prst="straightConnector1">
            <a:avLst/>
          </a:prstGeom>
          <a:ln w="19050">
            <a:solidFill>
              <a:srgbClr val="00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608815" y="2061307"/>
            <a:ext cx="1845377" cy="477054"/>
          </a:xfrm>
          <a:prstGeom prst="rect">
            <a:avLst/>
          </a:prstGeom>
          <a:noFill/>
        </p:spPr>
        <p:txBody>
          <a:bodyPr wrap="none" rtlCol="0">
            <a:spAutoFit/>
          </a:bodyPr>
          <a:lstStyle/>
          <a:p>
            <a:r>
              <a:rPr lang="en-IN" sz="2500" dirty="0" smtClean="0">
                <a:latin typeface="Nunito Sans" charset="0"/>
              </a:rPr>
              <a:t>implements</a:t>
            </a:r>
            <a:endParaRPr lang="en-IN" sz="2500" dirty="0">
              <a:latin typeface="Nunito Sans" charset="0"/>
            </a:endParaRPr>
          </a:p>
        </p:txBody>
      </p:sp>
      <p:sp>
        <p:nvSpPr>
          <p:cNvPr id="24" name="TextBox 23"/>
          <p:cNvSpPr txBox="1"/>
          <p:nvPr/>
        </p:nvSpPr>
        <p:spPr>
          <a:xfrm>
            <a:off x="9608815" y="1500331"/>
            <a:ext cx="1319592" cy="477054"/>
          </a:xfrm>
          <a:prstGeom prst="rect">
            <a:avLst/>
          </a:prstGeom>
          <a:noFill/>
        </p:spPr>
        <p:txBody>
          <a:bodyPr wrap="none" rtlCol="0">
            <a:spAutoFit/>
          </a:bodyPr>
          <a:lstStyle/>
          <a:p>
            <a:r>
              <a:rPr lang="en-IN" sz="2500" dirty="0">
                <a:latin typeface="Nunito Sans" charset="0"/>
              </a:rPr>
              <a:t>e</a:t>
            </a:r>
            <a:r>
              <a:rPr lang="en-IN" sz="2500" dirty="0" smtClean="0">
                <a:latin typeface="Nunito Sans" charset="0"/>
              </a:rPr>
              <a:t>xtends</a:t>
            </a:r>
            <a:endParaRPr lang="en-IN" sz="2500" dirty="0">
              <a:latin typeface="Nunito Sans" charset="0"/>
            </a:endParaRPr>
          </a:p>
        </p:txBody>
      </p:sp>
      <p:cxnSp>
        <p:nvCxnSpPr>
          <p:cNvPr id="25" name="Straight Arrow Connector 24"/>
          <p:cNvCxnSpPr/>
          <p:nvPr/>
        </p:nvCxnSpPr>
        <p:spPr>
          <a:xfrm>
            <a:off x="7354340" y="3026899"/>
            <a:ext cx="533400" cy="0"/>
          </a:xfrm>
          <a:prstGeom prst="straightConnector1">
            <a:avLst/>
          </a:prstGeom>
          <a:ln w="19050">
            <a:solidFill>
              <a:srgbClr val="000000"/>
            </a:solidFill>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6354368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pPr fontAlgn="base"/>
            <a:r>
              <a:rPr lang="en-IN" sz="2000" b="1" dirty="0" smtClean="0">
                <a:solidFill>
                  <a:srgbClr val="F05136"/>
                </a:solidFill>
                <a:latin typeface="Courier New" pitchFamily="49" charset="0"/>
                <a:cs typeface="Courier New" pitchFamily="49" charset="0"/>
              </a:rPr>
              <a:t>//Predict the output</a:t>
            </a:r>
            <a:endParaRPr lang="en-IN" sz="2000" b="1" dirty="0">
              <a:solidFill>
                <a:srgbClr val="F05136"/>
              </a:solidFill>
              <a:latin typeface="Courier New" pitchFamily="49" charset="0"/>
              <a:cs typeface="Courier New" pitchFamily="49" charset="0"/>
            </a:endParaRPr>
          </a:p>
          <a:p>
            <a:pPr fontAlgn="base"/>
            <a:r>
              <a:rPr lang="en-IN" sz="2000" b="1" dirty="0">
                <a:solidFill>
                  <a:schemeClr val="bg1"/>
                </a:solidFill>
                <a:latin typeface="Courier New" pitchFamily="49" charset="0"/>
                <a:cs typeface="Courier New" pitchFamily="49" charset="0"/>
              </a:rPr>
              <a:t>i</a:t>
            </a:r>
            <a:r>
              <a:rPr lang="en-IN" sz="2000" b="1" dirty="0" smtClean="0">
                <a:solidFill>
                  <a:schemeClr val="bg1"/>
                </a:solidFill>
                <a:latin typeface="Courier New" pitchFamily="49" charset="0"/>
                <a:cs typeface="Courier New" pitchFamily="49" charset="0"/>
              </a:rPr>
              <a:t>mport java.util.Map;</a:t>
            </a:r>
          </a:p>
          <a:p>
            <a:pPr fontAlgn="base"/>
            <a:r>
              <a:rPr lang="en-IN" sz="2000" b="1" dirty="0" smtClean="0">
                <a:solidFill>
                  <a:schemeClr val="bg1"/>
                </a:solidFill>
                <a:latin typeface="Courier New" pitchFamily="49" charset="0"/>
                <a:cs typeface="Courier New" pitchFamily="49" charset="0"/>
              </a:rPr>
              <a:t>import </a:t>
            </a:r>
            <a:r>
              <a:rPr lang="en-IN" sz="2000" b="1" dirty="0">
                <a:solidFill>
                  <a:schemeClr val="bg1"/>
                </a:solidFill>
                <a:latin typeface="Courier New" pitchFamily="49" charset="0"/>
                <a:cs typeface="Courier New" pitchFamily="49" charset="0"/>
              </a:rPr>
              <a:t>java.util.HashMap;</a:t>
            </a:r>
          </a:p>
          <a:p>
            <a:pPr fontAlgn="base"/>
            <a:r>
              <a:rPr lang="en-IN" sz="2000" b="1" dirty="0">
                <a:solidFill>
                  <a:schemeClr val="bg1"/>
                </a:solidFill>
                <a:latin typeface="Courier New" pitchFamily="49" charset="0"/>
                <a:cs typeface="Courier New" pitchFamily="49" charset="0"/>
              </a:rPr>
              <a:t>class Map_Interface</a:t>
            </a:r>
          </a:p>
          <a:p>
            <a:pPr fontAlgn="base"/>
            <a:r>
              <a:rPr lang="en-IN" sz="2000" b="1" dirty="0">
                <a:solidFill>
                  <a:schemeClr val="bg1"/>
                </a:solidFill>
                <a:latin typeface="Courier New" pitchFamily="49" charset="0"/>
                <a:cs typeface="Courier New" pitchFamily="49" charset="0"/>
              </a:rPr>
              <a:t>{  </a:t>
            </a:r>
          </a:p>
          <a:p>
            <a:pPr fontAlgn="base"/>
            <a:r>
              <a:rPr lang="en-IN" sz="2000" b="1" dirty="0">
                <a:solidFill>
                  <a:schemeClr val="bg1"/>
                </a:solidFill>
                <a:latin typeface="Courier New" pitchFamily="49" charset="0"/>
                <a:cs typeface="Courier New" pitchFamily="49" charset="0"/>
              </a:rPr>
              <a:t> 	public static void main(String </a:t>
            </a:r>
            <a:r>
              <a:rPr lang="en-IN" sz="2000" b="1" dirty="0" err="1">
                <a:solidFill>
                  <a:schemeClr val="bg1"/>
                </a:solidFill>
                <a:latin typeface="Courier New" pitchFamily="49" charset="0"/>
                <a:cs typeface="Courier New" pitchFamily="49" charset="0"/>
              </a:rPr>
              <a:t>args</a:t>
            </a:r>
            <a:r>
              <a:rPr lang="en-IN" sz="2000" b="1" dirty="0">
                <a:solidFill>
                  <a:schemeClr val="bg1"/>
                </a:solidFill>
                <a:latin typeface="Courier New" pitchFamily="49" charset="0"/>
                <a:cs typeface="Courier New" pitchFamily="49" charset="0"/>
              </a:rPr>
              <a:t>[])</a:t>
            </a:r>
          </a:p>
          <a:p>
            <a:pPr fontAlgn="base"/>
            <a:r>
              <a:rPr lang="en-IN" sz="2000" b="1" dirty="0">
                <a:solidFill>
                  <a:schemeClr val="bg1"/>
                </a:solidFill>
                <a:latin typeface="Courier New" pitchFamily="49" charset="0"/>
                <a:cs typeface="Courier New" pitchFamily="49" charset="0"/>
              </a:rPr>
              <a:t> 	{  </a:t>
            </a:r>
            <a:r>
              <a:rPr lang="en-IN" sz="2000" b="1" dirty="0" smtClean="0">
                <a:solidFill>
                  <a:schemeClr val="bg1"/>
                </a:solidFill>
                <a:latin typeface="Courier New" pitchFamily="49" charset="0"/>
                <a:cs typeface="Courier New" pitchFamily="49" charset="0"/>
              </a:rPr>
              <a:t>	Map&lt;</a:t>
            </a:r>
            <a:r>
              <a:rPr lang="en-IN" sz="2000" b="1" dirty="0" err="1" smtClean="0">
                <a:solidFill>
                  <a:schemeClr val="bg1"/>
                </a:solidFill>
                <a:latin typeface="Courier New" pitchFamily="49" charset="0"/>
                <a:cs typeface="Courier New" pitchFamily="49" charset="0"/>
              </a:rPr>
              <a:t>Integer,String</a:t>
            </a:r>
            <a:r>
              <a:rPr lang="en-IN" sz="2000" b="1" dirty="0">
                <a:solidFill>
                  <a:schemeClr val="bg1"/>
                </a:solidFill>
                <a:latin typeface="Courier New" pitchFamily="49" charset="0"/>
                <a:cs typeface="Courier New" pitchFamily="49" charset="0"/>
              </a:rPr>
              <a:t>&gt; map=new HashMap&lt;</a:t>
            </a:r>
            <a:r>
              <a:rPr lang="en-IN" sz="2000" b="1" dirty="0" err="1">
                <a:solidFill>
                  <a:schemeClr val="bg1"/>
                </a:solidFill>
                <a:latin typeface="Courier New" pitchFamily="49" charset="0"/>
                <a:cs typeface="Courier New" pitchFamily="49" charset="0"/>
              </a:rPr>
              <a:t>Integer,String</a:t>
            </a:r>
            <a:r>
              <a:rPr lang="en-IN" sz="2000" b="1" dirty="0">
                <a:solidFill>
                  <a:schemeClr val="bg1"/>
                </a:solidFill>
                <a:latin typeface="Courier New" pitchFamily="49" charset="0"/>
                <a:cs typeface="Courier New" pitchFamily="49" charset="0"/>
              </a:rPr>
              <a:t>&gt;();  </a:t>
            </a:r>
          </a:p>
          <a:p>
            <a:pPr fontAlgn="base"/>
            <a:r>
              <a:rPr lang="en-IN" sz="2000" b="1" dirty="0">
                <a:solidFill>
                  <a:schemeClr val="bg1"/>
                </a:solidFill>
                <a:latin typeface="Courier New" pitchFamily="49" charset="0"/>
                <a:cs typeface="Courier New" pitchFamily="49" charset="0"/>
              </a:rPr>
              <a:t>  		System.out.println(map);  </a:t>
            </a:r>
          </a:p>
          <a:p>
            <a:pPr fontAlgn="base"/>
            <a:r>
              <a:rPr lang="en-IN" sz="2000" b="1" dirty="0">
                <a:solidFill>
                  <a:schemeClr val="bg1"/>
                </a:solidFill>
                <a:latin typeface="Courier New" pitchFamily="49" charset="0"/>
                <a:cs typeface="Courier New" pitchFamily="49" charset="0"/>
              </a:rPr>
              <a:t> 	}  </a:t>
            </a:r>
          </a:p>
          <a:p>
            <a:pPr fontAlgn="base"/>
            <a:r>
              <a:rPr lang="en-IN" sz="2000" b="1" dirty="0">
                <a:solidFill>
                  <a:schemeClr val="bg1"/>
                </a:solidFill>
                <a:latin typeface="Courier New" pitchFamily="49" charset="0"/>
                <a:cs typeface="Courier New" pitchFamily="49" charset="0"/>
              </a:rPr>
              <a:t>} </a:t>
            </a:r>
          </a:p>
          <a:p>
            <a:pPr fontAlgn="base"/>
            <a:endParaRPr lang="en-IN" sz="2000" b="1" dirty="0">
              <a:solidFill>
                <a:srgbClr val="F05136"/>
              </a:solidFill>
              <a:latin typeface="Courier New" pitchFamily="49" charset="0"/>
              <a:cs typeface="Courier New"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cxnSp>
        <p:nvCxnSpPr>
          <p:cNvPr id="6" name="Straight Connector 5"/>
          <p:cNvCxnSpPr/>
          <p:nvPr/>
        </p:nvCxnSpPr>
        <p:spPr>
          <a:xfrm flipV="1">
            <a:off x="2209800" y="1886150"/>
            <a:ext cx="0" cy="381000"/>
          </a:xfrm>
          <a:prstGeom prst="line">
            <a:avLst/>
          </a:prstGeom>
          <a:ln w="28575">
            <a:solidFill>
              <a:srgbClr val="F05136"/>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209800" y="1905000"/>
            <a:ext cx="8915400" cy="0"/>
          </a:xfrm>
          <a:prstGeom prst="line">
            <a:avLst/>
          </a:prstGeom>
          <a:ln w="28575">
            <a:solidFill>
              <a:srgbClr val="F05136"/>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1125200" y="1874920"/>
            <a:ext cx="0" cy="381001"/>
          </a:xfrm>
          <a:prstGeom prst="line">
            <a:avLst/>
          </a:prstGeom>
          <a:ln w="28575">
            <a:solidFill>
              <a:srgbClr val="F05136"/>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209800" y="2255921"/>
            <a:ext cx="8915400" cy="0"/>
          </a:xfrm>
          <a:prstGeom prst="line">
            <a:avLst/>
          </a:prstGeom>
          <a:ln w="28575">
            <a:solidFill>
              <a:srgbClr val="F0513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9193346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pPr fontAlgn="base"/>
            <a:r>
              <a:rPr lang="en-IN" sz="2000" b="1" dirty="0" smtClean="0">
                <a:solidFill>
                  <a:srgbClr val="F05136"/>
                </a:solidFill>
                <a:latin typeface="Courier New" pitchFamily="49" charset="0"/>
                <a:cs typeface="Courier New" pitchFamily="49" charset="0"/>
              </a:rPr>
              <a:t>//Predict the </a:t>
            </a:r>
            <a:r>
              <a:rPr lang="en-IN" sz="2000" b="1" dirty="0" smtClean="0">
                <a:solidFill>
                  <a:srgbClr val="F05136"/>
                </a:solidFill>
                <a:latin typeface="Courier New" pitchFamily="49" charset="0"/>
                <a:cs typeface="Courier New" pitchFamily="49" charset="0"/>
              </a:rPr>
              <a:t>output</a:t>
            </a:r>
            <a:endParaRPr lang="en-IN" sz="2000" b="1" dirty="0" smtClean="0">
              <a:solidFill>
                <a:schemeClr val="bg1"/>
              </a:solidFill>
              <a:latin typeface="Courier New" pitchFamily="49" charset="0"/>
              <a:cs typeface="Courier New" pitchFamily="49" charset="0"/>
            </a:endParaRPr>
          </a:p>
          <a:p>
            <a:pPr fontAlgn="base"/>
            <a:r>
              <a:rPr lang="en-IN" sz="2000" b="1" dirty="0" smtClean="0">
                <a:solidFill>
                  <a:schemeClr val="bg1"/>
                </a:solidFill>
                <a:latin typeface="Courier New" pitchFamily="49" charset="0"/>
                <a:cs typeface="Courier New" pitchFamily="49" charset="0"/>
              </a:rPr>
              <a:t>import </a:t>
            </a:r>
            <a:r>
              <a:rPr lang="en-IN" sz="2000" b="1" dirty="0" err="1" smtClean="0">
                <a:solidFill>
                  <a:schemeClr val="bg1"/>
                </a:solidFill>
                <a:latin typeface="Courier New" pitchFamily="49" charset="0"/>
                <a:cs typeface="Courier New" pitchFamily="49" charset="0"/>
              </a:rPr>
              <a:t>java.util.Map</a:t>
            </a:r>
            <a:r>
              <a:rPr lang="en-IN" sz="2000" b="1" dirty="0" smtClean="0">
                <a:solidFill>
                  <a:schemeClr val="bg1"/>
                </a:solidFill>
                <a:latin typeface="Courier New" pitchFamily="49" charset="0"/>
                <a:cs typeface="Courier New" pitchFamily="49" charset="0"/>
              </a:rPr>
              <a:t>;</a:t>
            </a:r>
          </a:p>
          <a:p>
            <a:pPr fontAlgn="base"/>
            <a:r>
              <a:rPr lang="en-IN" sz="2000" b="1" dirty="0" smtClean="0">
                <a:solidFill>
                  <a:schemeClr val="bg1"/>
                </a:solidFill>
                <a:latin typeface="Courier New" pitchFamily="49" charset="0"/>
                <a:cs typeface="Courier New" pitchFamily="49" charset="0"/>
              </a:rPr>
              <a:t>public class Main</a:t>
            </a:r>
          </a:p>
          <a:p>
            <a:pPr fontAlgn="base"/>
            <a:r>
              <a:rPr lang="en-IN" sz="2000" b="1" dirty="0" smtClean="0">
                <a:solidFill>
                  <a:schemeClr val="bg1"/>
                </a:solidFill>
                <a:latin typeface="Courier New" pitchFamily="49" charset="0"/>
                <a:cs typeface="Courier New" pitchFamily="49" charset="0"/>
              </a:rPr>
              <a:t>{  </a:t>
            </a:r>
          </a:p>
          <a:p>
            <a:pPr fontAlgn="base"/>
            <a:r>
              <a:rPr lang="en-IN" sz="2000" b="1" dirty="0" smtClean="0">
                <a:solidFill>
                  <a:schemeClr val="bg1"/>
                </a:solidFill>
                <a:latin typeface="Courier New" pitchFamily="49" charset="0"/>
                <a:cs typeface="Courier New" pitchFamily="49" charset="0"/>
              </a:rPr>
              <a:t> 	public static void main(String args[])</a:t>
            </a:r>
          </a:p>
          <a:p>
            <a:pPr fontAlgn="base"/>
            <a:r>
              <a:rPr lang="en-IN" sz="2000" b="1" dirty="0" smtClean="0">
                <a:solidFill>
                  <a:schemeClr val="bg1"/>
                </a:solidFill>
                <a:latin typeface="Courier New" pitchFamily="49" charset="0"/>
                <a:cs typeface="Courier New" pitchFamily="49" charset="0"/>
              </a:rPr>
              <a:t> 	{  	Map&lt;</a:t>
            </a:r>
            <a:r>
              <a:rPr lang="en-IN" sz="2000" b="1" dirty="0" err="1" smtClean="0">
                <a:solidFill>
                  <a:schemeClr val="bg1"/>
                </a:solidFill>
                <a:latin typeface="Courier New" pitchFamily="49" charset="0"/>
                <a:cs typeface="Courier New" pitchFamily="49" charset="0"/>
              </a:rPr>
              <a:t>Integer,String</a:t>
            </a:r>
            <a:r>
              <a:rPr lang="en-IN" sz="2000" b="1" dirty="0" smtClean="0">
                <a:solidFill>
                  <a:schemeClr val="bg1"/>
                </a:solidFill>
                <a:latin typeface="Courier New" pitchFamily="49" charset="0"/>
                <a:cs typeface="Courier New" pitchFamily="49" charset="0"/>
              </a:rPr>
              <a:t>&gt; map=new Map&lt;</a:t>
            </a:r>
            <a:r>
              <a:rPr lang="en-IN" sz="2000" b="1" dirty="0" err="1" smtClean="0">
                <a:solidFill>
                  <a:schemeClr val="bg1"/>
                </a:solidFill>
                <a:latin typeface="Courier New" pitchFamily="49" charset="0"/>
                <a:cs typeface="Courier New" pitchFamily="49" charset="0"/>
              </a:rPr>
              <a:t>Integer,String</a:t>
            </a:r>
            <a:r>
              <a:rPr lang="en-IN" sz="2000" b="1" dirty="0" smtClean="0">
                <a:solidFill>
                  <a:schemeClr val="bg1"/>
                </a:solidFill>
                <a:latin typeface="Courier New" pitchFamily="49" charset="0"/>
                <a:cs typeface="Courier New" pitchFamily="49" charset="0"/>
              </a:rPr>
              <a:t>&gt;();  </a:t>
            </a:r>
          </a:p>
          <a:p>
            <a:pPr fontAlgn="base"/>
            <a:r>
              <a:rPr lang="en-IN" sz="2000" b="1" dirty="0" smtClean="0">
                <a:solidFill>
                  <a:schemeClr val="bg1"/>
                </a:solidFill>
                <a:latin typeface="Courier New" pitchFamily="49" charset="0"/>
                <a:cs typeface="Courier New" pitchFamily="49" charset="0"/>
              </a:rPr>
              <a:t>  		System.out.println(map);  </a:t>
            </a:r>
          </a:p>
          <a:p>
            <a:pPr fontAlgn="base"/>
            <a:r>
              <a:rPr lang="en-IN" sz="2000" b="1" dirty="0" smtClean="0">
                <a:solidFill>
                  <a:schemeClr val="bg1"/>
                </a:solidFill>
                <a:latin typeface="Courier New" pitchFamily="49" charset="0"/>
                <a:cs typeface="Courier New" pitchFamily="49" charset="0"/>
              </a:rPr>
              <a:t> 	}  </a:t>
            </a:r>
          </a:p>
          <a:p>
            <a:pPr fontAlgn="base"/>
            <a:r>
              <a:rPr lang="en-IN" sz="2000" b="1" dirty="0" smtClean="0">
                <a:solidFill>
                  <a:schemeClr val="bg1"/>
                </a:solidFill>
                <a:latin typeface="Courier New" pitchFamily="49" charset="0"/>
                <a:cs typeface="Courier New" pitchFamily="49" charset="0"/>
              </a:rPr>
              <a:t>} </a:t>
            </a:r>
          </a:p>
          <a:p>
            <a:pPr fontAlgn="base"/>
            <a:endParaRPr lang="en-IN" sz="2000" b="1" dirty="0" smtClean="0">
              <a:solidFill>
                <a:schemeClr val="bg1"/>
              </a:solidFill>
              <a:latin typeface="Courier New" pitchFamily="49" charset="0"/>
              <a:cs typeface="Courier New" pitchFamily="49" charset="0"/>
            </a:endParaRPr>
          </a:p>
          <a:p>
            <a:pPr fontAlgn="base"/>
            <a:endParaRPr lang="en-IN" sz="2000" b="1" dirty="0" smtClean="0">
              <a:solidFill>
                <a:schemeClr val="bg1"/>
              </a:solidFill>
              <a:latin typeface="Courier New" pitchFamily="49" charset="0"/>
              <a:cs typeface="Courier New"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
        <p:nvSpPr>
          <p:cNvPr id="10" name="Rectangle 9"/>
          <p:cNvSpPr/>
          <p:nvPr/>
        </p:nvSpPr>
        <p:spPr>
          <a:xfrm>
            <a:off x="2362200" y="1600200"/>
            <a:ext cx="7848600" cy="3810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33400" y="381000"/>
            <a:ext cx="3352800" cy="3048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9193346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pPr fontAlgn="base"/>
            <a:r>
              <a:rPr lang="en-IN" sz="2000" b="1" dirty="0" smtClean="0">
                <a:solidFill>
                  <a:srgbClr val="F05136"/>
                </a:solidFill>
                <a:latin typeface="Courier New" pitchFamily="49" charset="0"/>
                <a:cs typeface="Courier New" pitchFamily="49" charset="0"/>
              </a:rPr>
              <a:t>//Predict the output</a:t>
            </a:r>
            <a:endParaRPr lang="en-IN" sz="2000" b="1" dirty="0" smtClean="0">
              <a:solidFill>
                <a:srgbClr val="F05136"/>
              </a:solidFill>
              <a:latin typeface="Courier New" pitchFamily="49" charset="0"/>
              <a:cs typeface="Courier New" pitchFamily="49" charset="0"/>
            </a:endParaRPr>
          </a:p>
          <a:p>
            <a:pPr fontAlgn="base"/>
            <a:r>
              <a:rPr lang="en-IN" sz="2000" b="1" dirty="0" smtClean="0">
                <a:solidFill>
                  <a:schemeClr val="bg1"/>
                </a:solidFill>
                <a:latin typeface="Courier New" pitchFamily="49" charset="0"/>
                <a:cs typeface="Courier New" pitchFamily="49" charset="0"/>
              </a:rPr>
              <a:t>import </a:t>
            </a:r>
            <a:r>
              <a:rPr lang="en-IN" sz="2000" b="1" dirty="0">
                <a:solidFill>
                  <a:schemeClr val="bg1"/>
                </a:solidFill>
                <a:latin typeface="Courier New" pitchFamily="49" charset="0"/>
                <a:cs typeface="Courier New" pitchFamily="49" charset="0"/>
              </a:rPr>
              <a:t>java.util.Map</a:t>
            </a:r>
            <a:r>
              <a:rPr lang="en-IN" sz="2000" b="1" dirty="0" smtClean="0">
                <a:solidFill>
                  <a:schemeClr val="bg1"/>
                </a:solidFill>
                <a:latin typeface="Courier New" pitchFamily="49" charset="0"/>
                <a:cs typeface="Courier New" pitchFamily="49" charset="0"/>
              </a:rPr>
              <a:t>;</a:t>
            </a:r>
          </a:p>
          <a:p>
            <a:pPr fontAlgn="base"/>
            <a:r>
              <a:rPr lang="en-IN" sz="2000" b="1" dirty="0" smtClean="0">
                <a:solidFill>
                  <a:schemeClr val="bg1"/>
                </a:solidFill>
                <a:latin typeface="Courier New" pitchFamily="49" charset="0"/>
                <a:cs typeface="Courier New" pitchFamily="49" charset="0"/>
              </a:rPr>
              <a:t>import </a:t>
            </a:r>
            <a:r>
              <a:rPr lang="en-IN" sz="2000" b="1" dirty="0" err="1" smtClean="0">
                <a:solidFill>
                  <a:schemeClr val="bg1"/>
                </a:solidFill>
                <a:latin typeface="Courier New" pitchFamily="49" charset="0"/>
                <a:cs typeface="Courier New" pitchFamily="49" charset="0"/>
              </a:rPr>
              <a:t>java.util.Map</a:t>
            </a:r>
            <a:r>
              <a:rPr lang="en-IN" sz="2000" b="1" dirty="0" smtClean="0">
                <a:solidFill>
                  <a:schemeClr val="bg1"/>
                </a:solidFill>
                <a:latin typeface="Courier New" pitchFamily="49" charset="0"/>
                <a:cs typeface="Courier New" pitchFamily="49" charset="0"/>
              </a:rPr>
              <a:t>;</a:t>
            </a:r>
          </a:p>
          <a:p>
            <a:pPr fontAlgn="base"/>
            <a:r>
              <a:rPr lang="en-IN" sz="2000" b="1" dirty="0" smtClean="0">
                <a:solidFill>
                  <a:schemeClr val="bg1"/>
                </a:solidFill>
                <a:latin typeface="Courier New" pitchFamily="49" charset="0"/>
                <a:cs typeface="Courier New" pitchFamily="49" charset="0"/>
              </a:rPr>
              <a:t>import </a:t>
            </a:r>
            <a:r>
              <a:rPr lang="en-IN" sz="2000" b="1" dirty="0" err="1" smtClean="0">
                <a:solidFill>
                  <a:schemeClr val="bg1"/>
                </a:solidFill>
                <a:latin typeface="Courier New" pitchFamily="49" charset="0"/>
                <a:cs typeface="Courier New" pitchFamily="49" charset="0"/>
              </a:rPr>
              <a:t>java.util.HashMap</a:t>
            </a:r>
            <a:r>
              <a:rPr lang="en-IN" sz="2000" b="1" dirty="0" smtClean="0">
                <a:solidFill>
                  <a:schemeClr val="bg1"/>
                </a:solidFill>
                <a:latin typeface="Courier New" pitchFamily="49" charset="0"/>
                <a:cs typeface="Courier New" pitchFamily="49" charset="0"/>
              </a:rPr>
              <a:t>;</a:t>
            </a:r>
          </a:p>
          <a:p>
            <a:pPr fontAlgn="base"/>
            <a:r>
              <a:rPr lang="en-IN" sz="2000" b="1" dirty="0" smtClean="0">
                <a:solidFill>
                  <a:schemeClr val="bg1"/>
                </a:solidFill>
                <a:latin typeface="Courier New" pitchFamily="49" charset="0"/>
                <a:cs typeface="Courier New" pitchFamily="49" charset="0"/>
              </a:rPr>
              <a:t>public class Main</a:t>
            </a:r>
          </a:p>
          <a:p>
            <a:pPr fontAlgn="base"/>
            <a:r>
              <a:rPr lang="en-IN" sz="2000" b="1" dirty="0" smtClean="0">
                <a:solidFill>
                  <a:schemeClr val="bg1"/>
                </a:solidFill>
                <a:latin typeface="Courier New" pitchFamily="49" charset="0"/>
                <a:cs typeface="Courier New" pitchFamily="49" charset="0"/>
              </a:rPr>
              <a:t>{</a:t>
            </a:r>
          </a:p>
          <a:p>
            <a:pPr fontAlgn="base"/>
            <a:r>
              <a:rPr lang="en-IN" sz="2000" b="1" dirty="0" smtClean="0">
                <a:solidFill>
                  <a:schemeClr val="bg1"/>
                </a:solidFill>
                <a:latin typeface="Courier New" pitchFamily="49" charset="0"/>
                <a:cs typeface="Courier New" pitchFamily="49" charset="0"/>
              </a:rPr>
              <a:t>   	public static void main(String args[])</a:t>
            </a:r>
          </a:p>
          <a:p>
            <a:pPr fontAlgn="base"/>
            <a:r>
              <a:rPr lang="en-IN" sz="2000" b="1" dirty="0" smtClean="0">
                <a:solidFill>
                  <a:schemeClr val="bg1"/>
                </a:solidFill>
                <a:latin typeface="Courier New" pitchFamily="49" charset="0"/>
                <a:cs typeface="Courier New" pitchFamily="49" charset="0"/>
              </a:rPr>
              <a:t> 	{</a:t>
            </a:r>
          </a:p>
          <a:p>
            <a:pPr fontAlgn="base"/>
            <a:r>
              <a:rPr lang="en-IN" sz="2000" b="1" dirty="0" smtClean="0">
                <a:solidFill>
                  <a:schemeClr val="bg1"/>
                </a:solidFill>
                <a:latin typeface="Courier New" pitchFamily="49" charset="0"/>
                <a:cs typeface="Courier New" pitchFamily="49" charset="0"/>
              </a:rPr>
              <a:t>    	</a:t>
            </a:r>
            <a:r>
              <a:rPr lang="en-IN" sz="2000" b="1" dirty="0" smtClean="0">
                <a:solidFill>
                  <a:schemeClr val="bg1"/>
                </a:solidFill>
                <a:latin typeface="Courier New" pitchFamily="49" charset="0"/>
                <a:cs typeface="Courier New" pitchFamily="49" charset="0"/>
              </a:rPr>
              <a:t>	Map&lt;</a:t>
            </a:r>
            <a:r>
              <a:rPr lang="en-IN" sz="2000" b="1" dirty="0" err="1" smtClean="0">
                <a:solidFill>
                  <a:schemeClr val="bg1"/>
                </a:solidFill>
                <a:latin typeface="Courier New" pitchFamily="49" charset="0"/>
                <a:cs typeface="Courier New" pitchFamily="49" charset="0"/>
              </a:rPr>
              <a:t>Integer,String</a:t>
            </a:r>
            <a:r>
              <a:rPr lang="en-IN" sz="2000" b="1" dirty="0" smtClean="0">
                <a:solidFill>
                  <a:schemeClr val="bg1"/>
                </a:solidFill>
                <a:latin typeface="Courier New" pitchFamily="49" charset="0"/>
                <a:cs typeface="Courier New" pitchFamily="49" charset="0"/>
              </a:rPr>
              <a:t>&gt; map=new </a:t>
            </a:r>
            <a:r>
              <a:rPr lang="en-IN" sz="2000" b="1" dirty="0" err="1" smtClean="0">
                <a:solidFill>
                  <a:schemeClr val="bg1"/>
                </a:solidFill>
                <a:latin typeface="Courier New" pitchFamily="49" charset="0"/>
                <a:cs typeface="Courier New" pitchFamily="49" charset="0"/>
              </a:rPr>
              <a:t>HashMap</a:t>
            </a:r>
            <a:r>
              <a:rPr lang="en-IN" sz="2000" b="1" dirty="0" smtClean="0">
                <a:solidFill>
                  <a:schemeClr val="bg1"/>
                </a:solidFill>
                <a:latin typeface="Courier New" pitchFamily="49" charset="0"/>
                <a:cs typeface="Courier New" pitchFamily="49" charset="0"/>
              </a:rPr>
              <a:t>&lt;</a:t>
            </a:r>
            <a:r>
              <a:rPr lang="en-IN" sz="2000" b="1" dirty="0" err="1" smtClean="0">
                <a:solidFill>
                  <a:schemeClr val="bg1"/>
                </a:solidFill>
                <a:latin typeface="Courier New" pitchFamily="49" charset="0"/>
                <a:cs typeface="Courier New" pitchFamily="49" charset="0"/>
              </a:rPr>
              <a:t>Integer,String</a:t>
            </a:r>
            <a:r>
              <a:rPr lang="en-IN" sz="2000" b="1" dirty="0" smtClean="0">
                <a:solidFill>
                  <a:schemeClr val="bg1"/>
                </a:solidFill>
                <a:latin typeface="Courier New" pitchFamily="49" charset="0"/>
                <a:cs typeface="Courier New" pitchFamily="49" charset="0"/>
              </a:rPr>
              <a:t>&gt;();    </a:t>
            </a:r>
          </a:p>
          <a:p>
            <a:pPr fontAlgn="base"/>
            <a:r>
              <a:rPr lang="en-IN" sz="2000" b="1" dirty="0" smtClean="0">
                <a:solidFill>
                  <a:schemeClr val="bg1"/>
                </a:solidFill>
                <a:latin typeface="Courier New" pitchFamily="49" charset="0"/>
                <a:cs typeface="Courier New" pitchFamily="49" charset="0"/>
              </a:rPr>
              <a:t>    	</a:t>
            </a:r>
            <a:r>
              <a:rPr lang="en-IN" sz="2000" b="1" dirty="0" smtClean="0">
                <a:solidFill>
                  <a:schemeClr val="bg1"/>
                </a:solidFill>
                <a:latin typeface="Courier New" pitchFamily="49" charset="0"/>
                <a:cs typeface="Courier New" pitchFamily="49" charset="0"/>
              </a:rPr>
              <a:t>	</a:t>
            </a:r>
            <a:r>
              <a:rPr lang="en-IN" sz="2000" b="1" dirty="0" err="1" smtClean="0">
                <a:solidFill>
                  <a:schemeClr val="bg1"/>
                </a:solidFill>
                <a:latin typeface="Courier New" pitchFamily="49" charset="0"/>
                <a:cs typeface="Courier New" pitchFamily="49" charset="0"/>
              </a:rPr>
              <a:t>map.put</a:t>
            </a:r>
            <a:r>
              <a:rPr lang="en-IN" sz="2000" b="1" dirty="0" smtClean="0">
                <a:solidFill>
                  <a:schemeClr val="bg1"/>
                </a:solidFill>
                <a:latin typeface="Courier New" pitchFamily="49" charset="0"/>
                <a:cs typeface="Courier New" pitchFamily="49" charset="0"/>
              </a:rPr>
              <a:t>(96</a:t>
            </a:r>
            <a:r>
              <a:rPr lang="en-IN" sz="2000" b="1" dirty="0" smtClean="0">
                <a:solidFill>
                  <a:schemeClr val="bg1"/>
                </a:solidFill>
                <a:latin typeface="Courier New" pitchFamily="49" charset="0"/>
                <a:cs typeface="Courier New" pitchFamily="49" charset="0"/>
              </a:rPr>
              <a:t>,"Merin");</a:t>
            </a:r>
          </a:p>
          <a:p>
            <a:pPr fontAlgn="base"/>
            <a:r>
              <a:rPr lang="en-IN" sz="2000" b="1" dirty="0" smtClean="0">
                <a:solidFill>
                  <a:schemeClr val="bg1"/>
                </a:solidFill>
                <a:latin typeface="Courier New" pitchFamily="49" charset="0"/>
                <a:cs typeface="Courier New" pitchFamily="49" charset="0"/>
              </a:rPr>
              <a:t>    	</a:t>
            </a:r>
            <a:r>
              <a:rPr lang="en-IN" sz="2000" b="1" dirty="0" smtClean="0">
                <a:solidFill>
                  <a:schemeClr val="bg1"/>
                </a:solidFill>
                <a:latin typeface="Courier New" pitchFamily="49" charset="0"/>
                <a:cs typeface="Courier New" pitchFamily="49" charset="0"/>
              </a:rPr>
              <a:t>	</a:t>
            </a:r>
            <a:r>
              <a:rPr lang="en-IN" sz="2000" b="1" dirty="0" err="1" smtClean="0">
                <a:solidFill>
                  <a:schemeClr val="bg1"/>
                </a:solidFill>
                <a:latin typeface="Courier New" pitchFamily="49" charset="0"/>
                <a:cs typeface="Courier New" pitchFamily="49" charset="0"/>
              </a:rPr>
              <a:t>map.put</a:t>
            </a:r>
            <a:r>
              <a:rPr lang="en-IN" sz="2000" b="1" dirty="0" smtClean="0">
                <a:solidFill>
                  <a:schemeClr val="bg1"/>
                </a:solidFill>
                <a:latin typeface="Courier New" pitchFamily="49" charset="0"/>
                <a:cs typeface="Courier New" pitchFamily="49" charset="0"/>
              </a:rPr>
              <a:t>(80</a:t>
            </a:r>
            <a:r>
              <a:rPr lang="en-IN" sz="2000" b="1" dirty="0" smtClean="0">
                <a:solidFill>
                  <a:schemeClr val="bg1"/>
                </a:solidFill>
                <a:latin typeface="Courier New" pitchFamily="49" charset="0"/>
                <a:cs typeface="Courier New" pitchFamily="49" charset="0"/>
              </a:rPr>
              <a:t>,"Dinesh");</a:t>
            </a:r>
          </a:p>
          <a:p>
            <a:pPr fontAlgn="base"/>
            <a:r>
              <a:rPr lang="en-IN" sz="2000" b="1" dirty="0" smtClean="0">
                <a:solidFill>
                  <a:schemeClr val="bg1"/>
                </a:solidFill>
                <a:latin typeface="Courier New" pitchFamily="49" charset="0"/>
                <a:cs typeface="Courier New" pitchFamily="49" charset="0"/>
              </a:rPr>
              <a:t>    	</a:t>
            </a:r>
            <a:r>
              <a:rPr lang="en-IN" sz="2000" b="1" dirty="0" smtClean="0">
                <a:solidFill>
                  <a:schemeClr val="bg1"/>
                </a:solidFill>
                <a:latin typeface="Courier New" pitchFamily="49" charset="0"/>
                <a:cs typeface="Courier New" pitchFamily="49" charset="0"/>
              </a:rPr>
              <a:t>	</a:t>
            </a:r>
            <a:r>
              <a:rPr lang="en-IN" sz="2000" b="1" dirty="0" err="1" smtClean="0">
                <a:solidFill>
                  <a:schemeClr val="bg1"/>
                </a:solidFill>
                <a:latin typeface="Courier New" pitchFamily="49" charset="0"/>
                <a:cs typeface="Courier New" pitchFamily="49" charset="0"/>
              </a:rPr>
              <a:t>map.put</a:t>
            </a:r>
            <a:r>
              <a:rPr lang="en-IN" sz="2000" b="1" dirty="0" smtClean="0">
                <a:solidFill>
                  <a:schemeClr val="bg1"/>
                </a:solidFill>
                <a:latin typeface="Courier New" pitchFamily="49" charset="0"/>
                <a:cs typeface="Courier New" pitchFamily="49" charset="0"/>
              </a:rPr>
              <a:t>(100</a:t>
            </a:r>
            <a:r>
              <a:rPr lang="en-IN" sz="2000" b="1" dirty="0" smtClean="0">
                <a:solidFill>
                  <a:schemeClr val="bg1"/>
                </a:solidFill>
                <a:latin typeface="Courier New" pitchFamily="49" charset="0"/>
                <a:cs typeface="Courier New" pitchFamily="49" charset="0"/>
              </a:rPr>
              <a:t>,"Swathi");</a:t>
            </a:r>
          </a:p>
          <a:p>
            <a:pPr fontAlgn="base"/>
            <a:r>
              <a:rPr lang="en-IN" sz="2000" b="1" dirty="0" smtClean="0">
                <a:solidFill>
                  <a:schemeClr val="bg1"/>
                </a:solidFill>
                <a:latin typeface="Courier New" pitchFamily="49" charset="0"/>
                <a:cs typeface="Courier New" pitchFamily="49" charset="0"/>
              </a:rPr>
              <a:t>  	</a:t>
            </a:r>
            <a:r>
              <a:rPr lang="en-IN" sz="2000" b="1" dirty="0" smtClean="0">
                <a:solidFill>
                  <a:schemeClr val="bg1"/>
                </a:solidFill>
                <a:latin typeface="Courier New" pitchFamily="49" charset="0"/>
                <a:cs typeface="Courier New" pitchFamily="49" charset="0"/>
              </a:rPr>
              <a:t>	System.out.println(map</a:t>
            </a:r>
            <a:r>
              <a:rPr lang="en-IN" sz="2000" b="1" dirty="0" smtClean="0">
                <a:solidFill>
                  <a:schemeClr val="bg1"/>
                </a:solidFill>
                <a:latin typeface="Courier New" pitchFamily="49" charset="0"/>
                <a:cs typeface="Courier New" pitchFamily="49" charset="0"/>
              </a:rPr>
              <a:t>);  	</a:t>
            </a:r>
          </a:p>
          <a:p>
            <a:pPr fontAlgn="base"/>
            <a:r>
              <a:rPr lang="en-IN" sz="2000" b="1" dirty="0" smtClean="0">
                <a:solidFill>
                  <a:schemeClr val="bg1"/>
                </a:solidFill>
                <a:latin typeface="Courier New" pitchFamily="49" charset="0"/>
                <a:cs typeface="Courier New" pitchFamily="49" charset="0"/>
              </a:rPr>
              <a:t> 	}</a:t>
            </a:r>
          </a:p>
          <a:p>
            <a:pPr fontAlgn="base"/>
            <a:r>
              <a:rPr lang="en-IN" sz="2000" b="1" dirty="0" smtClean="0">
                <a:solidFill>
                  <a:schemeClr val="bg1"/>
                </a:solidFill>
                <a:latin typeface="Courier New" pitchFamily="49" charset="0"/>
                <a:cs typeface="Courier New" pitchFamily="49" charset="0"/>
              </a:rPr>
              <a:t>}</a:t>
            </a:r>
          </a:p>
          <a:p>
            <a:pPr fontAlgn="base"/>
            <a:r>
              <a:rPr lang="en-IN" sz="2000" b="1" dirty="0">
                <a:solidFill>
                  <a:srgbClr val="F05136"/>
                </a:solidFill>
                <a:latin typeface="Courier New" pitchFamily="49" charset="0"/>
                <a:cs typeface="Courier New" pitchFamily="49" charset="0"/>
              </a:rPr>
              <a:t>	</a:t>
            </a:r>
            <a:endParaRPr lang="en-IN" sz="2000" b="1" dirty="0">
              <a:solidFill>
                <a:schemeClr val="bg1"/>
              </a:solidFill>
              <a:latin typeface="Courier New" pitchFamily="49" charset="0"/>
              <a:cs typeface="Courier New"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smtClean="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smtClean="0">
                <a:solidFill>
                  <a:srgbClr val="FFFF00"/>
                </a:solidFill>
                <a:latin typeface="Courier New" panose="02070309020205020404" pitchFamily="49" charset="0"/>
                <a:cs typeface="Courier New" panose="02070309020205020404" pitchFamily="49" charset="0"/>
              </a:rPr>
              <a:t>1</a:t>
            </a:r>
          </a:p>
          <a:p>
            <a:r>
              <a:rPr lang="en-US" sz="2000" b="1" dirty="0" smtClean="0">
                <a:solidFill>
                  <a:srgbClr val="FFFF00"/>
                </a:solidFill>
                <a:latin typeface="Courier New" panose="02070309020205020404" pitchFamily="49" charset="0"/>
                <a:cs typeface="Courier New" panose="02070309020205020404" pitchFamily="49" charset="0"/>
              </a:rPr>
              <a:t>2</a:t>
            </a:r>
          </a:p>
          <a:p>
            <a:r>
              <a:rPr lang="en-US" sz="2000" b="1" dirty="0" smtClean="0">
                <a:solidFill>
                  <a:srgbClr val="FFFF00"/>
                </a:solidFill>
                <a:latin typeface="Courier New" panose="02070309020205020404" pitchFamily="49" charset="0"/>
                <a:cs typeface="Courier New" panose="02070309020205020404" pitchFamily="49" charset="0"/>
              </a:rPr>
              <a:t>3</a:t>
            </a:r>
          </a:p>
          <a:p>
            <a:r>
              <a:rPr lang="en-US" sz="2000" b="1" dirty="0" smtClean="0">
                <a:solidFill>
                  <a:srgbClr val="FFFF00"/>
                </a:solidFill>
                <a:latin typeface="Courier New" panose="02070309020205020404" pitchFamily="49" charset="0"/>
                <a:cs typeface="Courier New" panose="02070309020205020404" pitchFamily="49" charset="0"/>
              </a:rPr>
              <a:t>4</a:t>
            </a:r>
          </a:p>
          <a:p>
            <a:r>
              <a:rPr lang="en-US" sz="2000" b="1" dirty="0" smtClean="0">
                <a:solidFill>
                  <a:srgbClr val="FFFF00"/>
                </a:solidFill>
                <a:latin typeface="Courier New" panose="02070309020205020404" pitchFamily="49" charset="0"/>
                <a:cs typeface="Courier New" panose="02070309020205020404" pitchFamily="49" charset="0"/>
              </a:rPr>
              <a:t>5</a:t>
            </a:r>
          </a:p>
          <a:p>
            <a:r>
              <a:rPr lang="en-US" sz="2000" b="1" dirty="0" smtClean="0">
                <a:solidFill>
                  <a:srgbClr val="FFFF00"/>
                </a:solidFill>
                <a:latin typeface="Courier New" panose="02070309020205020404" pitchFamily="49" charset="0"/>
                <a:cs typeface="Courier New" panose="02070309020205020404" pitchFamily="49" charset="0"/>
              </a:rPr>
              <a:t>6</a:t>
            </a:r>
          </a:p>
          <a:p>
            <a:r>
              <a:rPr lang="en-US" sz="2000" b="1" dirty="0" smtClean="0">
                <a:solidFill>
                  <a:srgbClr val="FFFF00"/>
                </a:solidFill>
                <a:latin typeface="Courier New" panose="02070309020205020404" pitchFamily="49" charset="0"/>
                <a:cs typeface="Courier New" panose="02070309020205020404" pitchFamily="49" charset="0"/>
              </a:rPr>
              <a:t>7</a:t>
            </a:r>
          </a:p>
          <a:p>
            <a:r>
              <a:rPr lang="en-US" sz="2000" b="1" dirty="0" smtClean="0">
                <a:solidFill>
                  <a:srgbClr val="FFFF00"/>
                </a:solidFill>
                <a:latin typeface="Courier New" panose="02070309020205020404" pitchFamily="49" charset="0"/>
                <a:cs typeface="Courier New" panose="02070309020205020404" pitchFamily="49" charset="0"/>
              </a:rPr>
              <a:t>8</a:t>
            </a:r>
          </a:p>
          <a:p>
            <a:r>
              <a:rPr lang="en-US" sz="2000" b="1" dirty="0" smtClean="0">
                <a:solidFill>
                  <a:srgbClr val="FFFF00"/>
                </a:solidFill>
                <a:latin typeface="Courier New" panose="02070309020205020404" pitchFamily="49" charset="0"/>
                <a:cs typeface="Courier New" panose="02070309020205020404" pitchFamily="49" charset="0"/>
              </a:rPr>
              <a:t>9</a:t>
            </a:r>
          </a:p>
          <a:p>
            <a:r>
              <a:rPr lang="en-US" sz="2000" b="1" dirty="0" smtClean="0">
                <a:solidFill>
                  <a:srgbClr val="FFFF00"/>
                </a:solidFill>
                <a:latin typeface="Courier New" panose="02070309020205020404" pitchFamily="49" charset="0"/>
                <a:cs typeface="Courier New" panose="02070309020205020404" pitchFamily="49" charset="0"/>
              </a:rPr>
              <a:t>10</a:t>
            </a:r>
          </a:p>
          <a:p>
            <a:r>
              <a:rPr lang="en-US" sz="2000" b="1" dirty="0" smtClean="0">
                <a:solidFill>
                  <a:srgbClr val="FFFF00"/>
                </a:solidFill>
                <a:latin typeface="Courier New" panose="02070309020205020404" pitchFamily="49" charset="0"/>
                <a:cs typeface="Courier New" panose="02070309020205020404" pitchFamily="49" charset="0"/>
              </a:rPr>
              <a:t>11</a:t>
            </a:r>
          </a:p>
          <a:p>
            <a:r>
              <a:rPr lang="en-US" sz="2000" b="1" dirty="0" smtClean="0">
                <a:solidFill>
                  <a:srgbClr val="FFFF00"/>
                </a:solidFill>
                <a:latin typeface="Courier New" panose="02070309020205020404" pitchFamily="49" charset="0"/>
                <a:cs typeface="Courier New" panose="02070309020205020404" pitchFamily="49" charset="0"/>
              </a:rPr>
              <a:t>12</a:t>
            </a:r>
          </a:p>
          <a:p>
            <a:r>
              <a:rPr lang="en-US" sz="2000" b="1" dirty="0" smtClean="0">
                <a:solidFill>
                  <a:srgbClr val="FFFF00"/>
                </a:solidFill>
                <a:latin typeface="Courier New" panose="02070309020205020404" pitchFamily="49" charset="0"/>
                <a:cs typeface="Courier New" panose="02070309020205020404" pitchFamily="49" charset="0"/>
              </a:rPr>
              <a:t>13</a:t>
            </a:r>
          </a:p>
          <a:p>
            <a:r>
              <a:rPr lang="en-US" sz="2000" b="1" dirty="0" smtClean="0">
                <a:solidFill>
                  <a:srgbClr val="FFFF00"/>
                </a:solidFill>
                <a:latin typeface="Courier New" panose="02070309020205020404" pitchFamily="49" charset="0"/>
                <a:cs typeface="Courier New" panose="02070309020205020404" pitchFamily="49" charset="0"/>
              </a:rPr>
              <a:t>14</a:t>
            </a:r>
          </a:p>
          <a:p>
            <a:r>
              <a:rPr lang="en-US" sz="2000" b="1" dirty="0" smtClean="0">
                <a:solidFill>
                  <a:srgbClr val="FFFF00"/>
                </a:solidFill>
                <a:latin typeface="Courier New" panose="02070309020205020404" pitchFamily="49" charset="0"/>
                <a:cs typeface="Courier New" panose="02070309020205020404" pitchFamily="49" charset="0"/>
              </a:rPr>
              <a:t>15</a:t>
            </a:r>
          </a:p>
          <a:p>
            <a:r>
              <a:rPr lang="en-US" sz="2000" b="1" dirty="0" smtClean="0">
                <a:solidFill>
                  <a:srgbClr val="FFFF00"/>
                </a:solidFill>
                <a:latin typeface="Courier New" panose="02070309020205020404" pitchFamily="49" charset="0"/>
                <a:cs typeface="Courier New" panose="02070309020205020404" pitchFamily="49" charset="0"/>
              </a:rPr>
              <a:t>16</a:t>
            </a:r>
          </a:p>
          <a:p>
            <a:r>
              <a:rPr lang="en-US" sz="2000" b="1" dirty="0" smtClean="0">
                <a:solidFill>
                  <a:srgbClr val="FFFF00"/>
                </a:solidFill>
                <a:latin typeface="Courier New" panose="02070309020205020404" pitchFamily="49" charset="0"/>
                <a:cs typeface="Courier New" panose="02070309020205020404" pitchFamily="49" charset="0"/>
              </a:rPr>
              <a:t>17</a:t>
            </a:r>
          </a:p>
          <a:p>
            <a:r>
              <a:rPr lang="en-US" sz="2000" b="1" dirty="0" smtClean="0">
                <a:solidFill>
                  <a:srgbClr val="FFFF00"/>
                </a:solidFill>
                <a:latin typeface="Courier New" panose="02070309020205020404" pitchFamily="49" charset="0"/>
                <a:cs typeface="Courier New" panose="02070309020205020404" pitchFamily="49" charset="0"/>
              </a:rPr>
              <a:t>18</a:t>
            </a:r>
          </a:p>
          <a:p>
            <a:r>
              <a:rPr lang="en-US" sz="2000" b="1" dirty="0" smtClean="0">
                <a:solidFill>
                  <a:srgbClr val="FFFF00"/>
                </a:solidFill>
                <a:latin typeface="Courier New" panose="02070309020205020404" pitchFamily="49" charset="0"/>
                <a:cs typeface="Courier New" panose="02070309020205020404" pitchFamily="49" charset="0"/>
              </a:rPr>
              <a:t>19</a:t>
            </a:r>
          </a:p>
          <a:p>
            <a:r>
              <a:rPr lang="en-US" sz="2000" b="1" dirty="0" smtClean="0">
                <a:solidFill>
                  <a:srgbClr val="FFFF00"/>
                </a:solidFill>
                <a:latin typeface="Courier New" panose="02070309020205020404" pitchFamily="49" charset="0"/>
                <a:cs typeface="Courier New" panose="02070309020205020404" pitchFamily="49" charset="0"/>
              </a:rPr>
              <a:t>20</a:t>
            </a:r>
          </a:p>
          <a:p>
            <a:r>
              <a:rPr lang="en-US" sz="2000" b="1" dirty="0" smtClean="0">
                <a:solidFill>
                  <a:srgbClr val="FFFF00"/>
                </a:solidFill>
                <a:latin typeface="Courier New" panose="02070309020205020404" pitchFamily="49" charset="0"/>
                <a:cs typeface="Courier New" panose="02070309020205020404" pitchFamily="49" charset="0"/>
              </a:rPr>
              <a:t>21</a:t>
            </a:r>
          </a:p>
          <a:p>
            <a:r>
              <a:rPr lang="en-US" sz="2000" b="1" dirty="0" smtClean="0">
                <a:solidFill>
                  <a:srgbClr val="FFFF00"/>
                </a:solidFill>
                <a:latin typeface="Courier New" panose="02070309020205020404" pitchFamily="49" charset="0"/>
                <a:cs typeface="Courier New" panose="02070309020205020404" pitchFamily="49" charset="0"/>
              </a:rPr>
              <a:t>22</a:t>
            </a:r>
          </a:p>
          <a:p>
            <a:endParaRPr lang="en-US" sz="2000" b="1" dirty="0" smtClean="0">
              <a:solidFill>
                <a:srgbClr val="FFFF00"/>
              </a:solidFill>
              <a:latin typeface="Courier New" panose="02070309020205020404" pitchFamily="49" charset="0"/>
              <a:cs typeface="Courier New" panose="02070309020205020404" pitchFamily="49" charset="0"/>
            </a:endParaRPr>
          </a:p>
        </p:txBody>
      </p:sp>
      <p:pic>
        <p:nvPicPr>
          <p:cNvPr id="22" name="Picture 2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 xmlns:p14="http://schemas.microsoft.com/office/powerpoint/2010/main" val="14979240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5229</TotalTime>
  <Words>2382</Words>
  <Application>Microsoft Office PowerPoint</Application>
  <PresentationFormat>Custom</PresentationFormat>
  <Paragraphs>1101</Paragraphs>
  <Slides>32</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Nunito Sans</vt:lpstr>
      <vt:lpstr>Calibri</vt:lpstr>
      <vt:lpstr>Courier New</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FACE-45</dc:creator>
  <cp:lastModifiedBy>HP-LAP</cp:lastModifiedBy>
  <cp:revision>288</cp:revision>
  <dcterms:created xsi:type="dcterms:W3CDTF">2006-08-16T00:00:00Z</dcterms:created>
  <dcterms:modified xsi:type="dcterms:W3CDTF">2019-11-27T11:56:57Z</dcterms:modified>
</cp:coreProperties>
</file>