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5"/>
  </p:notesMasterIdLst>
  <p:sldIdLst>
    <p:sldId id="272" r:id="rId2"/>
    <p:sldId id="275" r:id="rId3"/>
    <p:sldId id="321" r:id="rId4"/>
    <p:sldId id="342" r:id="rId5"/>
    <p:sldId id="343" r:id="rId6"/>
    <p:sldId id="340" r:id="rId7"/>
    <p:sldId id="338" r:id="rId8"/>
    <p:sldId id="339" r:id="rId9"/>
    <p:sldId id="341" r:id="rId10"/>
    <p:sldId id="344" r:id="rId11"/>
    <p:sldId id="345" r:id="rId12"/>
    <p:sldId id="322" r:id="rId13"/>
    <p:sldId id="327" r:id="rId14"/>
    <p:sldId id="335" r:id="rId15"/>
    <p:sldId id="328" r:id="rId16"/>
    <p:sldId id="329" r:id="rId17"/>
    <p:sldId id="330" r:id="rId18"/>
    <p:sldId id="331" r:id="rId19"/>
    <p:sldId id="332" r:id="rId20"/>
    <p:sldId id="347" r:id="rId21"/>
    <p:sldId id="346" r:id="rId22"/>
    <p:sldId id="348" r:id="rId23"/>
    <p:sldId id="349" r:id="rId24"/>
    <p:sldId id="350" r:id="rId25"/>
    <p:sldId id="351" r:id="rId26"/>
    <p:sldId id="353" r:id="rId27"/>
    <p:sldId id="354" r:id="rId28"/>
    <p:sldId id="352" r:id="rId29"/>
    <p:sldId id="355" r:id="rId30"/>
    <p:sldId id="356" r:id="rId31"/>
    <p:sldId id="357" r:id="rId32"/>
    <p:sldId id="358" r:id="rId33"/>
    <p:sldId id="289" r:id="rId34"/>
  </p:sldIdLst>
  <p:sldSz cx="12192000" cy="6858000"/>
  <p:notesSz cx="6858000" cy="9144000"/>
  <p:embeddedFontLst>
    <p:embeddedFont>
      <p:font typeface="Nunito Sans" charset="0"/>
      <p:regular r:id="rId36"/>
      <p:bold r:id="rId37"/>
      <p:italic r:id="rId38"/>
      <p:boldItalic r:id="rId39"/>
    </p:embeddedFont>
    <p:embeddedFont>
      <p:font typeface="Calibri" pitchFamily="3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027" autoAdjust="0"/>
    <p:restoredTop sz="78674" autoAdjust="0"/>
  </p:normalViewPr>
  <p:slideViewPr>
    <p:cSldViewPr>
      <p:cViewPr>
        <p:scale>
          <a:sx n="53" d="100"/>
          <a:sy n="53" d="100"/>
        </p:scale>
        <p:origin x="-1164" y="-84"/>
      </p:cViewPr>
      <p:guideLst>
        <p:guide orient="horz" pos="3840"/>
        <p:guide pos="600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11/27/2019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 xmlns:p14="http://schemas.microsoft.com/office/powerpoint/2010/main" val="4127810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endParaRPr lang="en-US" b="1" dirty="0" smtClean="0"/>
          </a:p>
          <a:p>
            <a:r>
              <a:rPr lang="en-US" b="0" dirty="0" smtClean="0"/>
              <a:t>Let us consider,</a:t>
            </a:r>
            <a:r>
              <a:rPr lang="en-US" b="0" baseline="0" dirty="0" smtClean="0"/>
              <a:t> in the index 4 already the key, value are presented i.e.) 1001, </a:t>
            </a:r>
            <a:r>
              <a:rPr lang="en-US" b="0" baseline="0" dirty="0" err="1" smtClean="0"/>
              <a:t>Abishek</a:t>
            </a:r>
            <a:r>
              <a:rPr lang="en-US" b="0" baseline="0" dirty="0" smtClean="0"/>
              <a:t> in the form of linked  list.</a:t>
            </a:r>
          </a:p>
          <a:p>
            <a:r>
              <a:rPr lang="en-US" b="0" baseline="0" dirty="0" smtClean="0"/>
              <a:t>If the index value is same for another key value, then equal method checks if both the key are same or not.</a:t>
            </a:r>
          </a:p>
          <a:p>
            <a:endParaRPr lang="en-US" b="0" baseline="0" dirty="0" smtClean="0"/>
          </a:p>
          <a:p>
            <a:r>
              <a:rPr lang="en-US" b="0" baseline="0" dirty="0" smtClean="0"/>
              <a:t>If it is same then the value for that key value will be replaced by new value.</a:t>
            </a:r>
          </a:p>
          <a:p>
            <a:endParaRPr lang="en-US" b="0" baseline="0" dirty="0" smtClean="0"/>
          </a:p>
          <a:p>
            <a:r>
              <a:rPr lang="en-US" b="0" baseline="0" dirty="0" smtClean="0"/>
              <a:t>If it is not same then the new link is created for the new key value.      </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 xmlns:p14="http://schemas.microsoft.com/office/powerpoint/2010/main" val="1154638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b="0" dirty="0" smtClean="0"/>
              <a:t>The </a:t>
            </a:r>
            <a:r>
              <a:rPr lang="en-US" b="0" dirty="0" err="1" smtClean="0"/>
              <a:t>java.util.HashMap.get</a:t>
            </a:r>
            <a:r>
              <a:rPr lang="en-US" b="0" dirty="0" smtClean="0"/>
              <a:t>() method is used</a:t>
            </a:r>
            <a:r>
              <a:rPr lang="en-US" b="0" baseline="0" dirty="0" smtClean="0"/>
              <a:t> to get value  for the given key.</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The </a:t>
            </a:r>
            <a:r>
              <a:rPr lang="en-US" b="0" dirty="0" err="1" smtClean="0"/>
              <a:t>java.util.HashMap.remove</a:t>
            </a:r>
            <a:r>
              <a:rPr lang="en-US" b="0" dirty="0" smtClean="0"/>
              <a:t>() method is used</a:t>
            </a:r>
            <a:r>
              <a:rPr lang="en-US" b="0" baseline="0" dirty="0" smtClean="0"/>
              <a:t> to remove value  for the particular given key.</a:t>
            </a:r>
          </a:p>
          <a:p>
            <a:endParaRPr lang="en-US" b="0" dirty="0" smtClean="0"/>
          </a:p>
          <a:p>
            <a:r>
              <a:rPr lang="en-US" b="1" dirty="0" smtClean="0"/>
              <a:t>Output:</a:t>
            </a:r>
          </a:p>
          <a:p>
            <a:r>
              <a:rPr lang="en-US" b="0" dirty="0" err="1" smtClean="0"/>
              <a:t>Bharath</a:t>
            </a:r>
            <a:endParaRPr lang="en-US" b="0" dirty="0" smtClean="0"/>
          </a:p>
          <a:p>
            <a:r>
              <a:rPr lang="en-US" b="0" dirty="0" err="1" smtClean="0"/>
              <a:t>Gomathi</a:t>
            </a:r>
            <a:endParaRPr lang="en-US" b="0" dirty="0" smtClean="0"/>
          </a:p>
          <a:p>
            <a:r>
              <a:rPr lang="en-US" b="0" dirty="0" smtClean="0"/>
              <a:t>Student </a:t>
            </a:r>
            <a:r>
              <a:rPr lang="en-US" b="0" dirty="0" err="1" smtClean="0"/>
              <a:t>Hashmap</a:t>
            </a:r>
            <a:r>
              <a:rPr lang="en-US" b="0" dirty="0" smtClean="0"/>
              <a:t> : {1002=</a:t>
            </a:r>
            <a:r>
              <a:rPr lang="en-US" b="0" dirty="0" err="1" smtClean="0"/>
              <a:t>Bharath</a:t>
            </a:r>
            <a:r>
              <a:rPr lang="en-US" b="0" dirty="0" smtClean="0"/>
              <a:t>, 1003=</a:t>
            </a:r>
            <a:r>
              <a:rPr lang="en-US" b="0" dirty="0" err="1" smtClean="0"/>
              <a:t>Charanya</a:t>
            </a:r>
            <a:r>
              <a:rPr lang="en-US" b="0" dirty="0" smtClean="0"/>
              <a:t>, 1005=</a:t>
            </a:r>
            <a:r>
              <a:rPr lang="en-US" b="0" dirty="0" err="1" smtClean="0"/>
              <a:t>Gomathi</a:t>
            </a:r>
            <a:r>
              <a:rPr lang="en-US" b="0" dirty="0" smtClean="0"/>
              <a:t>, 1006=</a:t>
            </a:r>
            <a:r>
              <a:rPr lang="en-US" b="0" dirty="0" err="1" smtClean="0"/>
              <a:t>Gayathiri</a:t>
            </a:r>
            <a:r>
              <a:rPr lang="en-US" b="0" dirty="0" smtClean="0"/>
              <a:t>}</a:t>
            </a:r>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12</a:t>
            </a:fld>
            <a:endParaRPr lang="en-US"/>
          </a:p>
        </p:txBody>
      </p:sp>
    </p:spTree>
    <p:extLst>
      <p:ext uri="{BB962C8B-B14F-4D97-AF65-F5344CB8AC3E}">
        <p14:creationId xmlns="" xmlns:p14="http://schemas.microsoft.com/office/powerpoint/2010/main" val="2797751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java.util.HashMap.keySet</a:t>
            </a:r>
            <a:r>
              <a:rPr lang="en-US" sz="1200" b="0" i="0" kern="1200" dirty="0" smtClean="0">
                <a:solidFill>
                  <a:schemeClr val="tx1"/>
                </a:solidFill>
                <a:effectLst/>
                <a:latin typeface="+mn-lt"/>
                <a:ea typeface="+mn-ea"/>
                <a:cs typeface="+mn-cs"/>
              </a:rPr>
              <a:t>() method in Java is used to create a set out of the key elements contained in the hash map</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java.util.HashMap.entrySet</a:t>
            </a:r>
            <a:r>
              <a:rPr lang="en-US" sz="1200" b="0" i="0" kern="1200" dirty="0" smtClean="0">
                <a:solidFill>
                  <a:schemeClr val="tx1"/>
                </a:solidFill>
                <a:effectLst/>
                <a:latin typeface="+mn-lt"/>
                <a:ea typeface="+mn-ea"/>
                <a:cs typeface="+mn-cs"/>
              </a:rPr>
              <a:t>() method in Java is used to create a set out of the same elements contained in the hash map. </a:t>
            </a:r>
          </a:p>
          <a:p>
            <a:r>
              <a:rPr lang="en-US" sz="1200" b="0" i="0" kern="1200" dirty="0" smtClean="0">
                <a:solidFill>
                  <a:schemeClr val="tx1"/>
                </a:solidFill>
                <a:effectLst/>
                <a:latin typeface="+mn-lt"/>
                <a:ea typeface="+mn-ea"/>
                <a:cs typeface="+mn-cs"/>
              </a:rPr>
              <a:t>It basically returns a set view of the hash map or we can create a new set and store the map elements into them.</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Output:</a:t>
            </a:r>
          </a:p>
          <a:p>
            <a:r>
              <a:rPr lang="en-US" sz="1200" b="0" i="0" kern="1200" baseline="0" dirty="0" smtClean="0">
                <a:solidFill>
                  <a:schemeClr val="tx1"/>
                </a:solidFill>
                <a:effectLst/>
                <a:latin typeface="+mn-lt"/>
                <a:ea typeface="+mn-ea"/>
                <a:cs typeface="+mn-cs"/>
              </a:rPr>
              <a:t>[KTM RC 390=373.5, </a:t>
            </a:r>
            <a:r>
              <a:rPr lang="en-US" sz="1200" b="0" i="0" kern="1200" baseline="0" dirty="0" err="1" smtClean="0">
                <a:solidFill>
                  <a:schemeClr val="tx1"/>
                </a:solidFill>
                <a:effectLst/>
                <a:latin typeface="+mn-lt"/>
                <a:ea typeface="+mn-ea"/>
                <a:cs typeface="+mn-cs"/>
              </a:rPr>
              <a:t>Gixxer</a:t>
            </a:r>
            <a:r>
              <a:rPr lang="en-US" sz="1200" b="0" i="0" kern="1200" baseline="0" dirty="0" smtClean="0">
                <a:solidFill>
                  <a:schemeClr val="tx1"/>
                </a:solidFill>
                <a:effectLst/>
                <a:latin typeface="+mn-lt"/>
                <a:ea typeface="+mn-ea"/>
                <a:cs typeface="+mn-cs"/>
              </a:rPr>
              <a:t>=155.5, Royal Enfield=350.0, RE Himalayan=410.0]</a:t>
            </a:r>
          </a:p>
          <a:p>
            <a:r>
              <a:rPr lang="en-US" sz="1200" b="0" i="0" kern="1200" baseline="0" dirty="0" smtClean="0">
                <a:solidFill>
                  <a:schemeClr val="tx1"/>
                </a:solidFill>
                <a:effectLst/>
                <a:latin typeface="+mn-lt"/>
                <a:ea typeface="+mn-ea"/>
                <a:cs typeface="+mn-cs"/>
              </a:rPr>
              <a:t>[KTM RC 390, </a:t>
            </a:r>
            <a:r>
              <a:rPr lang="en-US" sz="1200" b="0" i="0" kern="1200" baseline="0" dirty="0" err="1" smtClean="0">
                <a:solidFill>
                  <a:schemeClr val="tx1"/>
                </a:solidFill>
                <a:effectLst/>
                <a:latin typeface="+mn-lt"/>
                <a:ea typeface="+mn-ea"/>
                <a:cs typeface="+mn-cs"/>
              </a:rPr>
              <a:t>Gixxer</a:t>
            </a:r>
            <a:r>
              <a:rPr lang="en-US" sz="1200" b="0" i="0" kern="1200" baseline="0" dirty="0" smtClean="0">
                <a:solidFill>
                  <a:schemeClr val="tx1"/>
                </a:solidFill>
                <a:effectLst/>
                <a:latin typeface="+mn-lt"/>
                <a:ea typeface="+mn-ea"/>
                <a:cs typeface="+mn-cs"/>
              </a:rPr>
              <a:t>, Royal Enfield, RE Himalayan]</a:t>
            </a: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13</a:t>
            </a:fld>
            <a:endParaRPr lang="en-US"/>
          </a:p>
        </p:txBody>
      </p:sp>
    </p:spTree>
    <p:extLst>
      <p:ext uri="{BB962C8B-B14F-4D97-AF65-F5344CB8AC3E}">
        <p14:creationId xmlns="" xmlns:p14="http://schemas.microsoft.com/office/powerpoint/2010/main" val="2652955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java.util.HashMap.values</a:t>
            </a:r>
            <a:r>
              <a:rPr lang="en-US" sz="1200" b="0" i="0" kern="1200" dirty="0" smtClean="0">
                <a:solidFill>
                  <a:schemeClr val="tx1"/>
                </a:solidFill>
                <a:effectLst/>
                <a:latin typeface="+mn-lt"/>
                <a:ea typeface="+mn-ea"/>
                <a:cs typeface="+mn-cs"/>
              </a:rPr>
              <a:t>() method is used to</a:t>
            </a:r>
            <a:r>
              <a:rPr lang="en-US" sz="1200" b="0" i="0" kern="1200" baseline="0" dirty="0" smtClean="0">
                <a:solidFill>
                  <a:schemeClr val="tx1"/>
                </a:solidFill>
                <a:effectLst/>
                <a:latin typeface="+mn-lt"/>
                <a:ea typeface="+mn-ea"/>
                <a:cs typeface="+mn-cs"/>
              </a:rPr>
              <a:t> create a collection out of values of the map.</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HashMap.size</a:t>
            </a:r>
            <a:r>
              <a:rPr lang="en-US" sz="1200" b="0" i="0" kern="1200" baseline="0" dirty="0" smtClean="0">
                <a:solidFill>
                  <a:schemeClr val="tx1"/>
                </a:solidFill>
                <a:effectLst/>
                <a:latin typeface="+mn-lt"/>
                <a:ea typeface="+mn-ea"/>
                <a:cs typeface="+mn-cs"/>
              </a:rPr>
              <a:t>(): It is used to return the size of a map.</a:t>
            </a:r>
          </a:p>
          <a:p>
            <a:endParaRPr lang="en-US" sz="1200" b="1"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Output:</a:t>
            </a:r>
          </a:p>
          <a:p>
            <a:r>
              <a:rPr lang="en-US" sz="1200" b="0" i="0" kern="1200" baseline="0" dirty="0" smtClean="0">
                <a:solidFill>
                  <a:schemeClr val="tx1"/>
                </a:solidFill>
                <a:effectLst/>
                <a:latin typeface="+mn-lt"/>
                <a:ea typeface="+mn-ea"/>
                <a:cs typeface="+mn-cs"/>
              </a:rPr>
              <a:t>[373.5, 155.5, 350.0, 410.0]</a:t>
            </a:r>
          </a:p>
          <a:p>
            <a:r>
              <a:rPr lang="en-US" sz="1200" b="0" i="0" kern="1200" baseline="0" dirty="0" smtClean="0">
                <a:solidFill>
                  <a:schemeClr val="tx1"/>
                </a:solidFill>
                <a:effectLst/>
                <a:latin typeface="+mn-lt"/>
                <a:ea typeface="+mn-ea"/>
                <a:cs typeface="+mn-cs"/>
              </a:rPr>
              <a:t>4</a:t>
            </a:r>
          </a:p>
        </p:txBody>
      </p:sp>
      <p:sp>
        <p:nvSpPr>
          <p:cNvPr id="4" name="Slide Number Placeholder 3"/>
          <p:cNvSpPr>
            <a:spLocks noGrp="1"/>
          </p:cNvSpPr>
          <p:nvPr>
            <p:ph type="sldNum" sz="quarter" idx="10"/>
          </p:nvPr>
        </p:nvSpPr>
        <p:spPr/>
        <p:txBody>
          <a:bodyPr/>
          <a:lstStyle/>
          <a:p>
            <a:fld id="{0AAB6876-1BF1-4B88-890A-0B4E46201506}" type="slidenum">
              <a:rPr lang="en-US" smtClean="0"/>
              <a:pPr/>
              <a:t>14</a:t>
            </a:fld>
            <a:endParaRPr lang="en-US"/>
          </a:p>
        </p:txBody>
      </p:sp>
    </p:spTree>
    <p:extLst>
      <p:ext uri="{BB962C8B-B14F-4D97-AF65-F5344CB8AC3E}">
        <p14:creationId xmlns="" xmlns:p14="http://schemas.microsoft.com/office/powerpoint/2010/main" val="3570469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dirty="0" smtClean="0"/>
              <a:t>replace()</a:t>
            </a:r>
            <a:r>
              <a:rPr lang="en-US" sz="1200" b="0" i="0" kern="1200" dirty="0" smtClean="0">
                <a:solidFill>
                  <a:schemeClr val="tx1"/>
                </a:solidFill>
                <a:effectLst/>
                <a:latin typeface="+mn-lt"/>
                <a:ea typeface="+mn-ea"/>
                <a:cs typeface="+mn-cs"/>
              </a:rPr>
              <a:t> method is used to replace the value by using the key.</a:t>
            </a:r>
            <a:r>
              <a:rPr lang="en-US" sz="1200" b="0" i="0" kern="1200" baseline="0" dirty="0" smtClean="0">
                <a:solidFill>
                  <a:schemeClr val="tx1"/>
                </a:solidFill>
                <a:effectLst/>
                <a:latin typeface="+mn-lt"/>
                <a:ea typeface="+mn-ea"/>
                <a:cs typeface="+mn-cs"/>
              </a:rPr>
              <a:t> </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Output:</a:t>
            </a:r>
          </a:p>
          <a:p>
            <a:r>
              <a:rPr lang="en-US" sz="1200" b="0" i="0" kern="1200" baseline="0" dirty="0" smtClean="0">
                <a:solidFill>
                  <a:schemeClr val="tx1"/>
                </a:solidFill>
                <a:effectLst/>
                <a:latin typeface="+mn-lt"/>
                <a:ea typeface="+mn-ea"/>
                <a:cs typeface="+mn-cs"/>
              </a:rPr>
              <a:t>Price List :{Apple=120, Grapes=120, Strawberry=180, Mango=150, Pineapple=120}</a:t>
            </a:r>
          </a:p>
          <a:p>
            <a:r>
              <a:rPr lang="en-US" sz="1200" b="0" i="0" kern="1200" baseline="0" dirty="0" smtClean="0">
                <a:solidFill>
                  <a:schemeClr val="tx1"/>
                </a:solidFill>
                <a:effectLst/>
                <a:latin typeface="+mn-lt"/>
                <a:ea typeface="+mn-ea"/>
                <a:cs typeface="+mn-cs"/>
              </a:rPr>
              <a:t>Price List :{Apple=120, Grapes=200, Strawberry=180, Mango=130, Pineapple=100}</a:t>
            </a:r>
          </a:p>
        </p:txBody>
      </p:sp>
      <p:sp>
        <p:nvSpPr>
          <p:cNvPr id="4" name="Slide Number Placeholder 3"/>
          <p:cNvSpPr>
            <a:spLocks noGrp="1"/>
          </p:cNvSpPr>
          <p:nvPr>
            <p:ph type="sldNum" sz="quarter" idx="10"/>
          </p:nvPr>
        </p:nvSpPr>
        <p:spPr/>
        <p:txBody>
          <a:bodyPr/>
          <a:lstStyle/>
          <a:p>
            <a:fld id="{0AAB6876-1BF1-4B88-890A-0B4E46201506}" type="slidenum">
              <a:rPr lang="en-US" smtClean="0"/>
              <a:pPr/>
              <a:t>15</a:t>
            </a:fld>
            <a:endParaRPr lang="en-US"/>
          </a:p>
        </p:txBody>
      </p:sp>
    </p:spTree>
    <p:extLst>
      <p:ext uri="{BB962C8B-B14F-4D97-AF65-F5344CB8AC3E}">
        <p14:creationId xmlns="" xmlns:p14="http://schemas.microsoft.com/office/powerpoint/2010/main" val="1850400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dirty="0" smtClean="0"/>
              <a:t>replace()</a:t>
            </a:r>
            <a:r>
              <a:rPr lang="en-US" sz="1200" b="0" i="0" kern="1200" dirty="0" smtClean="0">
                <a:solidFill>
                  <a:schemeClr val="tx1"/>
                </a:solidFill>
                <a:effectLst/>
                <a:latin typeface="+mn-lt"/>
                <a:ea typeface="+mn-ea"/>
                <a:cs typeface="+mn-cs"/>
              </a:rPr>
              <a:t> method is used to replace the value by using the key.</a:t>
            </a:r>
            <a:r>
              <a:rPr lang="en-US" sz="1200" b="0" i="0" kern="1200" baseline="0" dirty="0" smtClean="0">
                <a:solidFill>
                  <a:schemeClr val="tx1"/>
                </a:solidFill>
                <a:effectLst/>
                <a:latin typeface="+mn-lt"/>
                <a:ea typeface="+mn-ea"/>
                <a:cs typeface="+mn-cs"/>
              </a:rPr>
              <a:t> </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Output:</a:t>
            </a:r>
          </a:p>
          <a:p>
            <a:r>
              <a:rPr lang="en-US" sz="1200" b="0" i="0" kern="1200" baseline="0" dirty="0" smtClean="0">
                <a:solidFill>
                  <a:schemeClr val="tx1"/>
                </a:solidFill>
                <a:effectLst/>
                <a:latin typeface="+mn-lt"/>
                <a:ea typeface="+mn-ea"/>
                <a:cs typeface="+mn-cs"/>
              </a:rPr>
              <a:t>Price List :{Apple=120, Grapes=120, Strawberry=180, Mango=150, Pineapple=120}</a:t>
            </a:r>
          </a:p>
          <a:p>
            <a:r>
              <a:rPr lang="en-US" sz="1200" b="0" i="0" kern="1200" baseline="0" dirty="0" smtClean="0">
                <a:solidFill>
                  <a:schemeClr val="tx1"/>
                </a:solidFill>
                <a:effectLst/>
                <a:latin typeface="+mn-lt"/>
                <a:ea typeface="+mn-ea"/>
                <a:cs typeface="+mn-cs"/>
              </a:rPr>
              <a:t>Price List :{Apple=120, Grapes=200, Strawberry=180, Mango=130, Pineapple=100}</a:t>
            </a:r>
          </a:p>
        </p:txBody>
      </p:sp>
      <p:sp>
        <p:nvSpPr>
          <p:cNvPr id="4" name="Slide Number Placeholder 3"/>
          <p:cNvSpPr>
            <a:spLocks noGrp="1"/>
          </p:cNvSpPr>
          <p:nvPr>
            <p:ph type="sldNum" sz="quarter" idx="10"/>
          </p:nvPr>
        </p:nvSpPr>
        <p:spPr/>
        <p:txBody>
          <a:bodyPr/>
          <a:lstStyle/>
          <a:p>
            <a:fld id="{0AAB6876-1BF1-4B88-890A-0B4E46201506}" type="slidenum">
              <a:rPr lang="en-US" smtClean="0"/>
              <a:pPr/>
              <a:t>16</a:t>
            </a:fld>
            <a:endParaRPr lang="en-US"/>
          </a:p>
        </p:txBody>
      </p:sp>
    </p:spTree>
    <p:extLst>
      <p:ext uri="{BB962C8B-B14F-4D97-AF65-F5344CB8AC3E}">
        <p14:creationId xmlns="" xmlns:p14="http://schemas.microsoft.com/office/powerpoint/2010/main" val="1884267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java.util.HashMap.clear</a:t>
            </a:r>
            <a:r>
              <a:rPr lang="en-US" sz="1200" b="0" i="0" kern="1200" dirty="0" smtClean="0">
                <a:solidFill>
                  <a:schemeClr val="tx1"/>
                </a:solidFill>
                <a:effectLst/>
                <a:latin typeface="+mn-lt"/>
                <a:ea typeface="+mn-ea"/>
                <a:cs typeface="+mn-cs"/>
              </a:rPr>
              <a:t>() method in Java is used to clear and remove all of the elements or mappings from a specified </a:t>
            </a:r>
            <a:r>
              <a:rPr lang="en-US" sz="1200" b="0" i="0" kern="1200" dirty="0" err="1" smtClean="0">
                <a:solidFill>
                  <a:schemeClr val="tx1"/>
                </a:solidFill>
                <a:effectLst/>
                <a:latin typeface="+mn-lt"/>
                <a:ea typeface="+mn-ea"/>
                <a:cs typeface="+mn-cs"/>
              </a:rPr>
              <a:t>HashMap</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java.util.HashMap.isEmpty</a:t>
            </a:r>
            <a:r>
              <a:rPr lang="en-US" sz="1200" b="0" i="0" kern="1200" dirty="0" smtClean="0">
                <a:solidFill>
                  <a:schemeClr val="tx1"/>
                </a:solidFill>
                <a:effectLst/>
                <a:latin typeface="+mn-lt"/>
                <a:ea typeface="+mn-ea"/>
                <a:cs typeface="+mn-cs"/>
              </a:rPr>
              <a:t>() method returns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 true if the map is empty or does not contain any mapping pairs else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 false.</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Output:</a:t>
            </a:r>
          </a:p>
          <a:p>
            <a:r>
              <a:rPr lang="en-US" sz="1200" b="0" i="0" kern="1200" baseline="0" dirty="0" smtClean="0">
                <a:solidFill>
                  <a:schemeClr val="tx1"/>
                </a:solidFill>
                <a:effectLst/>
                <a:latin typeface="+mn-lt"/>
                <a:ea typeface="+mn-ea"/>
                <a:cs typeface="+mn-cs"/>
              </a:rPr>
              <a:t>Initial Mappings are: {1=laptop, 2=computer, 3=smartphone, 4=headphone, 5=charger}</a:t>
            </a:r>
          </a:p>
          <a:p>
            <a:r>
              <a:rPr lang="en-US" sz="1200" b="0" i="0" kern="1200" baseline="0" dirty="0" smtClean="0">
                <a:solidFill>
                  <a:schemeClr val="tx1"/>
                </a:solidFill>
                <a:effectLst/>
                <a:latin typeface="+mn-lt"/>
                <a:ea typeface="+mn-ea"/>
                <a:cs typeface="+mn-cs"/>
              </a:rPr>
              <a:t>Finally the map is: {}</a:t>
            </a:r>
          </a:p>
          <a:p>
            <a:r>
              <a:rPr lang="en-US" sz="1200" b="0" i="0" kern="1200" baseline="0" dirty="0" smtClean="0">
                <a:solidFill>
                  <a:schemeClr val="tx1"/>
                </a:solidFill>
                <a:effectLst/>
                <a:latin typeface="+mn-lt"/>
                <a:ea typeface="+mn-ea"/>
                <a:cs typeface="+mn-cs"/>
              </a:rPr>
              <a:t>Is the map empty? true</a:t>
            </a:r>
          </a:p>
        </p:txBody>
      </p:sp>
      <p:sp>
        <p:nvSpPr>
          <p:cNvPr id="4" name="Slide Number Placeholder 3"/>
          <p:cNvSpPr>
            <a:spLocks noGrp="1"/>
          </p:cNvSpPr>
          <p:nvPr>
            <p:ph type="sldNum" sz="quarter" idx="10"/>
          </p:nvPr>
        </p:nvSpPr>
        <p:spPr/>
        <p:txBody>
          <a:bodyPr/>
          <a:lstStyle/>
          <a:p>
            <a:fld id="{0AAB6876-1BF1-4B88-890A-0B4E46201506}" type="slidenum">
              <a:rPr lang="en-US" smtClean="0"/>
              <a:pPr/>
              <a:t>17</a:t>
            </a:fld>
            <a:endParaRPr lang="en-US"/>
          </a:p>
        </p:txBody>
      </p:sp>
    </p:spTree>
    <p:extLst>
      <p:ext uri="{BB962C8B-B14F-4D97-AF65-F5344CB8AC3E}">
        <p14:creationId xmlns="" xmlns:p14="http://schemas.microsoft.com/office/powerpoint/2010/main" val="2535358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java.util.HashMap.containsKey</a:t>
            </a:r>
            <a:r>
              <a:rPr lang="en-US" sz="1200" b="0" i="0" kern="1200" dirty="0" smtClean="0">
                <a:solidFill>
                  <a:schemeClr val="tx1"/>
                </a:solidFill>
                <a:effectLst/>
                <a:latin typeface="+mn-lt"/>
                <a:ea typeface="+mn-ea"/>
                <a:cs typeface="+mn-cs"/>
              </a:rPr>
              <a:t>() method is used to check whether a particular key is being mapped into the </a:t>
            </a:r>
            <a:r>
              <a:rPr lang="en-US" sz="1200" b="0" i="0" kern="1200" dirty="0" err="1" smtClean="0">
                <a:solidFill>
                  <a:schemeClr val="tx1"/>
                </a:solidFill>
                <a:effectLst/>
                <a:latin typeface="+mn-lt"/>
                <a:ea typeface="+mn-ea"/>
                <a:cs typeface="+mn-cs"/>
              </a:rPr>
              <a:t>HashMap</a:t>
            </a:r>
            <a:r>
              <a:rPr lang="en-US" sz="1200" b="0" i="0" kern="1200" dirty="0" smtClean="0">
                <a:solidFill>
                  <a:schemeClr val="tx1"/>
                </a:solidFill>
                <a:effectLst/>
                <a:latin typeface="+mn-lt"/>
                <a:ea typeface="+mn-ea"/>
                <a:cs typeface="+mn-cs"/>
              </a:rPr>
              <a:t> or not</a:t>
            </a:r>
            <a:r>
              <a:rPr lang="en-US" sz="1200" b="0" i="0" kern="1200" baseline="0" dirty="0" smtClean="0">
                <a:solidFill>
                  <a:schemeClr val="tx1"/>
                </a:solidFill>
                <a:effectLst/>
                <a:latin typeface="+mn-lt"/>
                <a:ea typeface="+mn-ea"/>
                <a:cs typeface="+mn-cs"/>
              </a:rPr>
              <a:t> i.e.) it returns true or false.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java.util.HashMap.containsValue</a:t>
            </a:r>
            <a:r>
              <a:rPr lang="en-US" sz="1200" b="0" i="0" kern="1200" dirty="0" smtClean="0">
                <a:solidFill>
                  <a:schemeClr val="tx1"/>
                </a:solidFill>
                <a:effectLst/>
                <a:latin typeface="+mn-lt"/>
                <a:ea typeface="+mn-ea"/>
                <a:cs typeface="+mn-cs"/>
              </a:rPr>
              <a:t>() method is used to check whether a particular value is present in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HashMap</a:t>
            </a:r>
            <a:r>
              <a:rPr lang="en-US" sz="1200" b="0" i="0" kern="1200" dirty="0" smtClean="0">
                <a:solidFill>
                  <a:schemeClr val="tx1"/>
                </a:solidFill>
                <a:effectLst/>
                <a:latin typeface="+mn-lt"/>
                <a:ea typeface="+mn-ea"/>
                <a:cs typeface="+mn-cs"/>
              </a:rPr>
              <a:t> or not.</a:t>
            </a:r>
            <a:endParaRPr lang="en-US" sz="1200" b="0" i="0" kern="1200" baseline="0" dirty="0" smtClean="0">
              <a:solidFill>
                <a:schemeClr val="tx1"/>
              </a:solidFill>
              <a:effectLst/>
              <a:latin typeface="+mn-lt"/>
              <a:ea typeface="+mn-ea"/>
              <a:cs typeface="+mn-cs"/>
            </a:endParaRPr>
          </a:p>
          <a:p>
            <a:endParaRPr lang="en-US" sz="1200" b="1"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Output:</a:t>
            </a:r>
          </a:p>
          <a:p>
            <a:r>
              <a:rPr lang="en-US" sz="1200" b="0" i="0" kern="1200" baseline="0" dirty="0" smtClean="0">
                <a:solidFill>
                  <a:schemeClr val="tx1"/>
                </a:solidFill>
                <a:effectLst/>
                <a:latin typeface="+mn-lt"/>
                <a:ea typeface="+mn-ea"/>
                <a:cs typeface="+mn-cs"/>
              </a:rPr>
              <a:t>true</a:t>
            </a:r>
          </a:p>
          <a:p>
            <a:r>
              <a:rPr lang="en-US" sz="1200" b="0" i="0" kern="1200" baseline="0" dirty="0" smtClean="0">
                <a:solidFill>
                  <a:schemeClr val="tx1"/>
                </a:solidFill>
                <a:effectLst/>
                <a:latin typeface="+mn-lt"/>
                <a:ea typeface="+mn-ea"/>
                <a:cs typeface="+mn-cs"/>
              </a:rPr>
              <a:t>false</a:t>
            </a:r>
          </a:p>
          <a:p>
            <a:r>
              <a:rPr lang="en-US" sz="1200" b="0" i="0" kern="1200" baseline="0" dirty="0" smtClean="0">
                <a:solidFill>
                  <a:schemeClr val="tx1"/>
                </a:solidFill>
                <a:effectLst/>
                <a:latin typeface="+mn-lt"/>
                <a:ea typeface="+mn-ea"/>
                <a:cs typeface="+mn-cs"/>
              </a:rPr>
              <a:t>true</a:t>
            </a:r>
          </a:p>
          <a:p>
            <a:r>
              <a:rPr lang="en-US" sz="1200" b="0" i="0" kern="1200" baseline="0" dirty="0" smtClean="0">
                <a:solidFill>
                  <a:schemeClr val="tx1"/>
                </a:solidFill>
                <a:effectLst/>
                <a:latin typeface="+mn-lt"/>
                <a:ea typeface="+mn-ea"/>
                <a:cs typeface="+mn-cs"/>
              </a:rPr>
              <a:t>false</a:t>
            </a:r>
          </a:p>
        </p:txBody>
      </p:sp>
      <p:sp>
        <p:nvSpPr>
          <p:cNvPr id="4" name="Slide Number Placeholder 3"/>
          <p:cNvSpPr>
            <a:spLocks noGrp="1"/>
          </p:cNvSpPr>
          <p:nvPr>
            <p:ph type="sldNum" sz="quarter" idx="10"/>
          </p:nvPr>
        </p:nvSpPr>
        <p:spPr/>
        <p:txBody>
          <a:bodyPr/>
          <a:lstStyle/>
          <a:p>
            <a:fld id="{0AAB6876-1BF1-4B88-890A-0B4E46201506}" type="slidenum">
              <a:rPr lang="en-US" smtClean="0"/>
              <a:pPr/>
              <a:t>18</a:t>
            </a:fld>
            <a:endParaRPr lang="en-US"/>
          </a:p>
        </p:txBody>
      </p:sp>
    </p:spTree>
    <p:extLst>
      <p:ext uri="{BB962C8B-B14F-4D97-AF65-F5344CB8AC3E}">
        <p14:creationId xmlns="" xmlns:p14="http://schemas.microsoft.com/office/powerpoint/2010/main" val="2902375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java.util.HashMap.clone</a:t>
            </a:r>
            <a:r>
              <a:rPr lang="en-US" sz="1200" b="0" i="0" kern="1200" dirty="0" smtClean="0">
                <a:solidFill>
                  <a:schemeClr val="tx1"/>
                </a:solidFill>
                <a:effectLst/>
                <a:latin typeface="+mn-lt"/>
                <a:ea typeface="+mn-ea"/>
                <a:cs typeface="+mn-cs"/>
              </a:rPr>
              <a:t>() method is used to return a shallow copy of the mentioned hash map. It just creates a copy of the map.</a:t>
            </a:r>
          </a:p>
          <a:p>
            <a:endParaRPr lang="en-US" sz="1200" b="1" i="0" kern="1200" baseline="0" dirty="0" smtClean="0">
              <a:solidFill>
                <a:schemeClr val="tx1"/>
              </a:solidFill>
              <a:effectLst/>
              <a:latin typeface="+mn-lt"/>
              <a:ea typeface="+mn-ea"/>
              <a:cs typeface="+mn-cs"/>
            </a:endParaRPr>
          </a:p>
          <a:p>
            <a:endParaRPr lang="en-US" sz="1200" b="1"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Output:</a:t>
            </a:r>
          </a:p>
          <a:p>
            <a:endParaRPr lang="en-US" sz="1200" b="1"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Initial Mappings are: {1=laptop, 2=computer, 3=smartphone, 4=headphone, 5=charger}</a:t>
            </a:r>
          </a:p>
          <a:p>
            <a:r>
              <a:rPr lang="en-US" sz="1200" b="0" i="0" kern="1200" baseline="0" dirty="0" smtClean="0">
                <a:solidFill>
                  <a:schemeClr val="tx1"/>
                </a:solidFill>
                <a:effectLst/>
                <a:latin typeface="+mn-lt"/>
                <a:ea typeface="+mn-ea"/>
                <a:cs typeface="+mn-cs"/>
              </a:rPr>
              <a:t>The cloned map look like this: {1=laptop, 2=computer, 3=smartphone, 4=headphone, 5=charger}</a:t>
            </a:r>
          </a:p>
        </p:txBody>
      </p:sp>
      <p:sp>
        <p:nvSpPr>
          <p:cNvPr id="4" name="Slide Number Placeholder 3"/>
          <p:cNvSpPr>
            <a:spLocks noGrp="1"/>
          </p:cNvSpPr>
          <p:nvPr>
            <p:ph type="sldNum" sz="quarter" idx="10"/>
          </p:nvPr>
        </p:nvSpPr>
        <p:spPr/>
        <p:txBody>
          <a:bodyPr/>
          <a:lstStyle/>
          <a:p>
            <a:fld id="{0AAB6876-1BF1-4B88-890A-0B4E46201506}" type="slidenum">
              <a:rPr lang="en-US" smtClean="0"/>
              <a:pPr/>
              <a:t>19</a:t>
            </a:fld>
            <a:endParaRPr lang="en-US"/>
          </a:p>
        </p:txBody>
      </p:sp>
    </p:spTree>
    <p:extLst>
      <p:ext uri="{BB962C8B-B14F-4D97-AF65-F5344CB8AC3E}">
        <p14:creationId xmlns="" xmlns:p14="http://schemas.microsoft.com/office/powerpoint/2010/main" val="139608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effectLst/>
                <a:latin typeface="+mn-lt"/>
                <a:ea typeface="+mn-ea"/>
                <a:cs typeface="+mn-cs"/>
              </a:rPr>
              <a:t>Java </a:t>
            </a:r>
            <a:r>
              <a:rPr lang="en-US" sz="1200" b="0" i="0" kern="1200" dirty="0" err="1" smtClean="0">
                <a:solidFill>
                  <a:schemeClr val="tx1"/>
                </a:solidFill>
                <a:effectLst/>
                <a:latin typeface="+mn-lt"/>
                <a:ea typeface="+mn-ea"/>
                <a:cs typeface="+mn-cs"/>
              </a:rPr>
              <a:t>HashMap</a:t>
            </a:r>
            <a:r>
              <a:rPr lang="en-US" sz="1200" b="0" i="0" kern="1200" dirty="0" smtClean="0">
                <a:solidFill>
                  <a:schemeClr val="tx1"/>
                </a:solidFill>
                <a:effectLst/>
                <a:latin typeface="+mn-lt"/>
                <a:ea typeface="+mn-ea"/>
                <a:cs typeface="+mn-cs"/>
              </a:rPr>
              <a:t> class implements the map interface by using a hash table. It inherits </a:t>
            </a:r>
            <a:r>
              <a:rPr lang="en-US" sz="1200" b="0" i="0" kern="1200" dirty="0" err="1" smtClean="0">
                <a:solidFill>
                  <a:schemeClr val="tx1"/>
                </a:solidFill>
                <a:effectLst/>
                <a:latin typeface="+mn-lt"/>
                <a:ea typeface="+mn-ea"/>
                <a:cs typeface="+mn-cs"/>
              </a:rPr>
              <a:t>AbstractMap</a:t>
            </a:r>
            <a:r>
              <a:rPr lang="en-US" sz="1200" b="0" i="0" kern="1200" dirty="0" smtClean="0">
                <a:solidFill>
                  <a:schemeClr val="tx1"/>
                </a:solidFill>
                <a:effectLst/>
                <a:latin typeface="+mn-lt"/>
                <a:ea typeface="+mn-ea"/>
                <a:cs typeface="+mn-cs"/>
              </a:rPr>
              <a:t> class and implements Map interface.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 xmlns:p14="http://schemas.microsoft.com/office/powerpoint/2010/main" val="312244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effectLst/>
                <a:latin typeface="+mn-lt"/>
                <a:ea typeface="+mn-ea"/>
                <a:cs typeface="+mn-cs"/>
              </a:rPr>
              <a:t>It is same as </a:t>
            </a:r>
            <a:r>
              <a:rPr lang="en-US" sz="1200" b="0" i="0" kern="1200" dirty="0" err="1" smtClean="0">
                <a:solidFill>
                  <a:schemeClr val="tx1"/>
                </a:solidFill>
                <a:effectLst/>
                <a:latin typeface="+mn-lt"/>
                <a:ea typeface="+mn-ea"/>
                <a:cs typeface="+mn-cs"/>
              </a:rPr>
              <a:t>HashMap</a:t>
            </a:r>
            <a:r>
              <a:rPr lang="en-US" sz="1200" b="0" i="0" kern="1200" dirty="0" smtClean="0">
                <a:solidFill>
                  <a:schemeClr val="tx1"/>
                </a:solidFill>
                <a:effectLst/>
                <a:latin typeface="+mn-lt"/>
                <a:ea typeface="+mn-ea"/>
                <a:cs typeface="+mn-cs"/>
              </a:rPr>
              <a:t> with additional feature that it maintains insertion order.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 </a:t>
            </a:r>
            <a:r>
              <a:rPr lang="en-US" sz="1200" b="0" i="0" kern="1200" dirty="0" err="1" smtClean="0">
                <a:solidFill>
                  <a:schemeClr val="tx1"/>
                </a:solidFill>
                <a:effectLst/>
                <a:latin typeface="+mn-lt"/>
                <a:ea typeface="+mn-ea"/>
                <a:cs typeface="+mn-cs"/>
              </a:rPr>
              <a:t>LinkedHashMap</a:t>
            </a:r>
            <a:r>
              <a:rPr lang="en-US" sz="1200" b="0" i="0" kern="1200" dirty="0" smtClean="0">
                <a:solidFill>
                  <a:schemeClr val="tx1"/>
                </a:solidFill>
                <a:effectLst/>
                <a:latin typeface="+mn-lt"/>
                <a:ea typeface="+mn-ea"/>
                <a:cs typeface="+mn-cs"/>
              </a:rPr>
              <a:t> class is </a:t>
            </a:r>
            <a:r>
              <a:rPr lang="en-US" sz="1200" b="0" i="0" kern="1200" dirty="0" err="1" smtClean="0">
                <a:solidFill>
                  <a:schemeClr val="tx1"/>
                </a:solidFill>
                <a:effectLst/>
                <a:latin typeface="+mn-lt"/>
                <a:ea typeface="+mn-ea"/>
                <a:cs typeface="+mn-cs"/>
              </a:rPr>
              <a:t>Hashtable</a:t>
            </a:r>
            <a:r>
              <a:rPr lang="en-US" sz="1200" b="0" i="0" kern="1200" dirty="0" smtClean="0">
                <a:solidFill>
                  <a:schemeClr val="tx1"/>
                </a:solidFill>
                <a:effectLst/>
                <a:latin typeface="+mn-lt"/>
                <a:ea typeface="+mn-ea"/>
                <a:cs typeface="+mn-cs"/>
              </a:rPr>
              <a:t> and Linked list implementation of the Map interface, with predictable iteration order. It inherits </a:t>
            </a:r>
            <a:r>
              <a:rPr lang="en-US" sz="1200" b="0" i="0" kern="1200" dirty="0" err="1" smtClean="0">
                <a:solidFill>
                  <a:schemeClr val="tx1"/>
                </a:solidFill>
                <a:effectLst/>
                <a:latin typeface="+mn-lt"/>
                <a:ea typeface="+mn-ea"/>
                <a:cs typeface="+mn-cs"/>
              </a:rPr>
              <a:t>HashMap</a:t>
            </a:r>
            <a:r>
              <a:rPr lang="en-US" sz="1200" b="0" i="0" kern="1200" dirty="0" smtClean="0">
                <a:solidFill>
                  <a:schemeClr val="tx1"/>
                </a:solidFill>
                <a:effectLst/>
                <a:latin typeface="+mn-lt"/>
                <a:ea typeface="+mn-ea"/>
                <a:cs typeface="+mn-cs"/>
              </a:rPr>
              <a:t> class and implements the Map interface.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 xmlns:p14="http://schemas.microsoft.com/office/powerpoint/2010/main" val="3010311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{10=Good, 15=4, 20=Good, 25=Welcomes, 30=set}</a:t>
            </a:r>
          </a:p>
          <a:p>
            <a:r>
              <a:rPr lang="en-US" sz="1200" b="0" i="0" kern="1200" dirty="0" smtClean="0">
                <a:solidFill>
                  <a:schemeClr val="tx1"/>
                </a:solidFill>
                <a:effectLst/>
                <a:latin typeface="+mn-lt"/>
                <a:ea typeface="+mn-ea"/>
                <a:cs typeface="+mn-cs"/>
              </a:rPr>
              <a:t>true</a:t>
            </a:r>
          </a:p>
          <a:p>
            <a:r>
              <a:rPr lang="en-US" sz="1200" b="0" i="0" kern="1200" dirty="0" smtClean="0">
                <a:solidFill>
                  <a:schemeClr val="tx1"/>
                </a:solidFill>
                <a:effectLst/>
                <a:latin typeface="+mn-lt"/>
                <a:ea typeface="+mn-ea"/>
                <a:cs typeface="+mn-cs"/>
              </a:rPr>
              <a:t>false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a:t>
            </a:r>
            <a:r>
              <a:rPr lang="en-US" sz="1200" b="0" i="0" kern="1200" baseline="0" dirty="0" smtClean="0">
                <a:solidFill>
                  <a:schemeClr val="tx1"/>
                </a:solidFill>
                <a:effectLst/>
                <a:latin typeface="+mn-lt"/>
                <a:ea typeface="+mn-ea"/>
                <a:cs typeface="+mn-cs"/>
              </a:rPr>
              <a:t> this program you can see that linked </a:t>
            </a:r>
            <a:r>
              <a:rPr lang="en-US" sz="1200" b="0" i="0" kern="1200" baseline="0" dirty="0" err="1" smtClean="0">
                <a:solidFill>
                  <a:schemeClr val="tx1"/>
                </a:solidFill>
                <a:effectLst/>
                <a:latin typeface="+mn-lt"/>
                <a:ea typeface="+mn-ea"/>
                <a:cs typeface="+mn-cs"/>
              </a:rPr>
              <a:t>hashmap</a:t>
            </a:r>
            <a:r>
              <a:rPr lang="en-US" sz="1200" b="0" i="0" kern="1200" baseline="0" dirty="0" smtClean="0">
                <a:solidFill>
                  <a:schemeClr val="tx1"/>
                </a:solidFill>
                <a:effectLst/>
                <a:latin typeface="+mn-lt"/>
                <a:ea typeface="+mn-ea"/>
                <a:cs typeface="+mn-cs"/>
              </a:rPr>
              <a:t> maintains insertion order.</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21</a:t>
            </a:fld>
            <a:endParaRPr lang="en-US"/>
          </a:p>
        </p:txBody>
      </p:sp>
    </p:spTree>
    <p:extLst>
      <p:ext uri="{BB962C8B-B14F-4D97-AF65-F5344CB8AC3E}">
        <p14:creationId xmlns="" xmlns:p14="http://schemas.microsoft.com/office/powerpoint/2010/main" val="1675926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Initial Mappings are: {10=green, 15=tree, 20=look, 25=is, 30=beautiful}</a:t>
            </a:r>
          </a:p>
          <a:p>
            <a:r>
              <a:rPr lang="en-US" sz="1200" b="0" i="0" kern="1200" dirty="0" smtClean="0">
                <a:solidFill>
                  <a:schemeClr val="tx1"/>
                </a:solidFill>
                <a:effectLst/>
                <a:latin typeface="+mn-lt"/>
                <a:ea typeface="+mn-ea"/>
                <a:cs typeface="+mn-cs"/>
              </a:rPr>
              <a:t>Finally the maps look like this: {}</a:t>
            </a:r>
          </a:p>
        </p:txBody>
      </p:sp>
      <p:sp>
        <p:nvSpPr>
          <p:cNvPr id="4" name="Slide Number Placeholder 3"/>
          <p:cNvSpPr>
            <a:spLocks noGrp="1"/>
          </p:cNvSpPr>
          <p:nvPr>
            <p:ph type="sldNum" sz="quarter" idx="10"/>
          </p:nvPr>
        </p:nvSpPr>
        <p:spPr/>
        <p:txBody>
          <a:bodyPr/>
          <a:lstStyle/>
          <a:p>
            <a:fld id="{0AAB6876-1BF1-4B88-890A-0B4E46201506}" type="slidenum">
              <a:rPr lang="en-US" smtClean="0"/>
              <a:pPr/>
              <a:t>22</a:t>
            </a:fld>
            <a:endParaRPr lang="en-US"/>
          </a:p>
        </p:txBody>
      </p:sp>
    </p:spTree>
    <p:extLst>
      <p:ext uri="{BB962C8B-B14F-4D97-AF65-F5344CB8AC3E}">
        <p14:creationId xmlns="" xmlns:p14="http://schemas.microsoft.com/office/powerpoint/2010/main" val="743060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first</a:t>
            </a:r>
          </a:p>
          <a:p>
            <a:r>
              <a:rPr lang="en-US" sz="1200" b="0" i="0" kern="1200" dirty="0" smtClean="0">
                <a:solidFill>
                  <a:schemeClr val="tx1"/>
                </a:solidFill>
                <a:effectLst/>
                <a:latin typeface="+mn-lt"/>
                <a:ea typeface="+mn-ea"/>
                <a:cs typeface="+mn-cs"/>
              </a:rPr>
              <a:t>second</a:t>
            </a:r>
          </a:p>
          <a:p>
            <a:r>
              <a:rPr lang="en-US" sz="1200" b="0" i="0" kern="1200" dirty="0" smtClean="0">
                <a:solidFill>
                  <a:schemeClr val="tx1"/>
                </a:solidFill>
                <a:effectLst/>
                <a:latin typeface="+mn-lt"/>
                <a:ea typeface="+mn-ea"/>
                <a:cs typeface="+mn-cs"/>
              </a:rPr>
              <a:t>third</a:t>
            </a:r>
          </a:p>
        </p:txBody>
      </p:sp>
      <p:sp>
        <p:nvSpPr>
          <p:cNvPr id="4" name="Slide Number Placeholder 3"/>
          <p:cNvSpPr>
            <a:spLocks noGrp="1"/>
          </p:cNvSpPr>
          <p:nvPr>
            <p:ph type="sldNum" sz="quarter" idx="10"/>
          </p:nvPr>
        </p:nvSpPr>
        <p:spPr/>
        <p:txBody>
          <a:bodyPr/>
          <a:lstStyle/>
          <a:p>
            <a:fld id="{0AAB6876-1BF1-4B88-890A-0B4E46201506}" type="slidenum">
              <a:rPr lang="en-US" smtClean="0"/>
              <a:pPr/>
              <a:t>23</a:t>
            </a:fld>
            <a:endParaRPr lang="en-US"/>
          </a:p>
        </p:txBody>
      </p:sp>
    </p:spTree>
    <p:extLst>
      <p:ext uri="{BB962C8B-B14F-4D97-AF65-F5344CB8AC3E}">
        <p14:creationId xmlns="" xmlns:p14="http://schemas.microsoft.com/office/powerpoint/2010/main" val="1457502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LinkedHashSet content: </a:t>
            </a:r>
          </a:p>
          <a:p>
            <a:r>
              <a:rPr lang="en-US" sz="1200" b="0" i="0" kern="1200" dirty="0" smtClean="0">
                <a:solidFill>
                  <a:schemeClr val="tx1"/>
                </a:solidFill>
                <a:effectLst/>
                <a:latin typeface="+mn-lt"/>
                <a:ea typeface="+mn-ea"/>
                <a:cs typeface="+mn-cs"/>
              </a:rPr>
              <a:t>[Happy, Sad, Enjoy]</a:t>
            </a:r>
          </a:p>
          <a:p>
            <a:r>
              <a:rPr lang="en-US" sz="1200" b="0" i="0" kern="1200" dirty="0" smtClean="0">
                <a:solidFill>
                  <a:schemeClr val="tx1"/>
                </a:solidFill>
                <a:effectLst/>
                <a:latin typeface="+mn-lt"/>
                <a:ea typeface="+mn-ea"/>
                <a:cs typeface="+mn-cs"/>
              </a:rPr>
              <a:t>Copied array content:</a:t>
            </a:r>
          </a:p>
          <a:p>
            <a:r>
              <a:rPr lang="en-US" sz="1200" b="0" i="0" kern="1200" dirty="0" smtClean="0">
                <a:solidFill>
                  <a:schemeClr val="tx1"/>
                </a:solidFill>
                <a:effectLst/>
                <a:latin typeface="+mn-lt"/>
                <a:ea typeface="+mn-ea"/>
                <a:cs typeface="+mn-cs"/>
              </a:rPr>
              <a:t>Happy</a:t>
            </a:r>
          </a:p>
          <a:p>
            <a:r>
              <a:rPr lang="en-US" sz="1200" b="0" i="0" kern="1200" dirty="0" smtClean="0">
                <a:solidFill>
                  <a:schemeClr val="tx1"/>
                </a:solidFill>
                <a:effectLst/>
                <a:latin typeface="+mn-lt"/>
                <a:ea typeface="+mn-ea"/>
                <a:cs typeface="+mn-cs"/>
              </a:rPr>
              <a:t>Sad</a:t>
            </a:r>
          </a:p>
          <a:p>
            <a:r>
              <a:rPr lang="en-US" sz="1200" b="0" i="0" kern="1200" dirty="0" smtClean="0">
                <a:solidFill>
                  <a:schemeClr val="tx1"/>
                </a:solidFill>
                <a:effectLst/>
                <a:latin typeface="+mn-lt"/>
                <a:ea typeface="+mn-ea"/>
                <a:cs typeface="+mn-cs"/>
              </a:rPr>
              <a:t>Enjoy</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24</a:t>
            </a:fld>
            <a:endParaRPr lang="en-US"/>
          </a:p>
        </p:txBody>
      </p:sp>
    </p:spTree>
    <p:extLst>
      <p:ext uri="{BB962C8B-B14F-4D97-AF65-F5344CB8AC3E}">
        <p14:creationId xmlns="" xmlns:p14="http://schemas.microsoft.com/office/powerpoint/2010/main" val="736576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[place, </a:t>
            </a:r>
            <a:r>
              <a:rPr lang="en-US" sz="1200" b="0" i="0" kern="1200" dirty="0" err="1" smtClean="0">
                <a:solidFill>
                  <a:schemeClr val="tx1"/>
                </a:solidFill>
                <a:effectLst/>
                <a:latin typeface="+mn-lt"/>
                <a:ea typeface="+mn-ea"/>
                <a:cs typeface="+mn-cs"/>
              </a:rPr>
              <a:t>OOty</a:t>
            </a:r>
            <a:r>
              <a:rPr lang="en-US" sz="1200" b="0" i="0" kern="1200" dirty="0" smtClean="0">
                <a:solidFill>
                  <a:schemeClr val="tx1"/>
                </a:solidFill>
                <a:effectLst/>
                <a:latin typeface="+mn-lt"/>
                <a:ea typeface="+mn-ea"/>
                <a:cs typeface="+mn-cs"/>
              </a:rPr>
              <a:t>, Sad]</a:t>
            </a:r>
          </a:p>
          <a:p>
            <a:r>
              <a:rPr lang="en-US" sz="1200" b="0" i="0" kern="1200" dirty="0" smtClean="0">
                <a:solidFill>
                  <a:schemeClr val="tx1"/>
                </a:solidFill>
                <a:effectLst/>
                <a:latin typeface="+mn-lt"/>
                <a:ea typeface="+mn-ea"/>
                <a:cs typeface="+mn-cs"/>
              </a:rPr>
              <a:t>Elements after deleting an element:</a:t>
            </a:r>
          </a:p>
          <a:p>
            <a:r>
              <a:rPr lang="en-US" sz="1200" b="0" i="0" kern="1200" dirty="0" smtClean="0">
                <a:solidFill>
                  <a:schemeClr val="tx1"/>
                </a:solidFill>
                <a:effectLst/>
                <a:latin typeface="+mn-lt"/>
                <a:ea typeface="+mn-ea"/>
                <a:cs typeface="+mn-cs"/>
              </a:rPr>
              <a:t>[place, </a:t>
            </a:r>
            <a:r>
              <a:rPr lang="en-US" sz="1200" b="0" i="0" kern="1200" dirty="0" err="1" smtClean="0">
                <a:solidFill>
                  <a:schemeClr val="tx1"/>
                </a:solidFill>
                <a:effectLst/>
                <a:latin typeface="+mn-lt"/>
                <a:ea typeface="+mn-ea"/>
                <a:cs typeface="+mn-cs"/>
              </a:rPr>
              <a:t>OOty</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25</a:t>
            </a:fld>
            <a:endParaRPr lang="en-US"/>
          </a:p>
        </p:txBody>
      </p:sp>
    </p:spTree>
    <p:extLst>
      <p:ext uri="{BB962C8B-B14F-4D97-AF65-F5344CB8AC3E}">
        <p14:creationId xmlns="" xmlns:p14="http://schemas.microsoft.com/office/powerpoint/2010/main" val="4052053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26</a:t>
            </a:fld>
            <a:endParaRPr lang="en-US"/>
          </a:p>
        </p:txBody>
      </p:sp>
    </p:spTree>
    <p:extLst>
      <p:ext uri="{BB962C8B-B14F-4D97-AF65-F5344CB8AC3E}">
        <p14:creationId xmlns="" xmlns:p14="http://schemas.microsoft.com/office/powerpoint/2010/main" val="1771347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Bike 1Details:</a:t>
            </a:r>
          </a:p>
          <a:p>
            <a:r>
              <a:rPr lang="en-US" sz="1200" b="0" i="0" kern="1200" dirty="0" smtClean="0">
                <a:solidFill>
                  <a:schemeClr val="tx1"/>
                </a:solidFill>
                <a:effectLst/>
                <a:latin typeface="+mn-lt"/>
                <a:ea typeface="+mn-ea"/>
                <a:cs typeface="+mn-cs"/>
              </a:rPr>
              <a:t>Yamaha RX-100</a:t>
            </a:r>
          </a:p>
          <a:p>
            <a:r>
              <a:rPr lang="en-US" sz="1200" b="0" i="0" kern="1200" dirty="0" smtClean="0">
                <a:solidFill>
                  <a:schemeClr val="tx1"/>
                </a:solidFill>
                <a:effectLst/>
                <a:latin typeface="+mn-lt"/>
                <a:ea typeface="+mn-ea"/>
                <a:cs typeface="+mn-cs"/>
              </a:rPr>
              <a:t>Bike 2Details:</a:t>
            </a:r>
          </a:p>
          <a:p>
            <a:r>
              <a:rPr lang="en-US" sz="1200" b="0" i="0" kern="1200" dirty="0" smtClean="0">
                <a:solidFill>
                  <a:schemeClr val="tx1"/>
                </a:solidFill>
                <a:effectLst/>
                <a:latin typeface="+mn-lt"/>
                <a:ea typeface="+mn-ea"/>
                <a:cs typeface="+mn-cs"/>
              </a:rPr>
              <a:t>Ducati Monster 821</a:t>
            </a:r>
          </a:p>
          <a:p>
            <a:r>
              <a:rPr lang="en-US" sz="1200" b="0" i="0" kern="1200" dirty="0" smtClean="0">
                <a:solidFill>
                  <a:schemeClr val="tx1"/>
                </a:solidFill>
                <a:effectLst/>
                <a:latin typeface="+mn-lt"/>
                <a:ea typeface="+mn-ea"/>
                <a:cs typeface="+mn-cs"/>
              </a:rPr>
              <a:t>Bike 3Details:</a:t>
            </a:r>
          </a:p>
          <a:p>
            <a:r>
              <a:rPr lang="en-US" sz="1200" b="0" i="0" kern="1200" dirty="0" smtClean="0">
                <a:solidFill>
                  <a:schemeClr val="tx1"/>
                </a:solidFill>
                <a:effectLst/>
                <a:latin typeface="+mn-lt"/>
                <a:ea typeface="+mn-ea"/>
                <a:cs typeface="+mn-cs"/>
              </a:rPr>
              <a:t>BMW 310 R</a:t>
            </a:r>
          </a:p>
        </p:txBody>
      </p:sp>
      <p:sp>
        <p:nvSpPr>
          <p:cNvPr id="4" name="Slide Number Placeholder 3"/>
          <p:cNvSpPr>
            <a:spLocks noGrp="1"/>
          </p:cNvSpPr>
          <p:nvPr>
            <p:ph type="sldNum" sz="quarter" idx="10"/>
          </p:nvPr>
        </p:nvSpPr>
        <p:spPr/>
        <p:txBody>
          <a:bodyPr/>
          <a:lstStyle/>
          <a:p>
            <a:fld id="{0AAB6876-1BF1-4B88-890A-0B4E46201506}" type="slidenum">
              <a:rPr lang="en-US" smtClean="0"/>
              <a:pPr/>
              <a:t>27</a:t>
            </a:fld>
            <a:endParaRPr lang="en-US"/>
          </a:p>
        </p:txBody>
      </p:sp>
    </p:spTree>
    <p:extLst>
      <p:ext uri="{BB962C8B-B14F-4D97-AF65-F5344CB8AC3E}">
        <p14:creationId xmlns="" xmlns:p14="http://schemas.microsoft.com/office/powerpoint/2010/main" val="2115633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b="0" dirty="0" smtClean="0"/>
              <a:t>The</a:t>
            </a:r>
            <a:r>
              <a:rPr lang="en-US" b="0" baseline="0" dirty="0" smtClean="0"/>
              <a:t> methods are all same as </a:t>
            </a:r>
            <a:r>
              <a:rPr lang="en-US" b="0" baseline="0" dirty="0" err="1" smtClean="0"/>
              <a:t>hashmap</a:t>
            </a:r>
            <a:r>
              <a:rPr lang="en-US" b="0" baseline="0" dirty="0" smtClean="0"/>
              <a:t>.</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28</a:t>
            </a:fld>
            <a:endParaRPr lang="en-US"/>
          </a:p>
        </p:txBody>
      </p:sp>
    </p:spTree>
    <p:extLst>
      <p:ext uri="{BB962C8B-B14F-4D97-AF65-F5344CB8AC3E}">
        <p14:creationId xmlns="" xmlns:p14="http://schemas.microsoft.com/office/powerpoint/2010/main" val="27618924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Descrition</a:t>
            </a:r>
            <a:r>
              <a:rPr lang="en-US" sz="1200" b="1"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java.util.Hashtable.elements</a:t>
            </a:r>
            <a:r>
              <a:rPr lang="en-US" sz="1200" b="0" i="0" kern="1200" dirty="0" smtClean="0">
                <a:solidFill>
                  <a:schemeClr val="tx1"/>
                </a:solidFill>
                <a:effectLst/>
                <a:latin typeface="+mn-lt"/>
                <a:ea typeface="+mn-ea"/>
                <a:cs typeface="+mn-cs"/>
              </a:rPr>
              <a:t>() method of </a:t>
            </a:r>
            <a:r>
              <a:rPr lang="en-US" sz="1200" b="0" i="0" kern="1200" dirty="0" err="1" smtClean="0">
                <a:solidFill>
                  <a:schemeClr val="tx1"/>
                </a:solidFill>
                <a:effectLst/>
                <a:latin typeface="+mn-lt"/>
                <a:ea typeface="+mn-ea"/>
                <a:cs typeface="+mn-cs"/>
              </a:rPr>
              <a:t>Hashtable</a:t>
            </a:r>
            <a:r>
              <a:rPr lang="en-US" sz="1200" b="0" i="0" kern="1200" dirty="0" smtClean="0">
                <a:solidFill>
                  <a:schemeClr val="tx1"/>
                </a:solidFill>
                <a:effectLst/>
                <a:latin typeface="+mn-lt"/>
                <a:ea typeface="+mn-ea"/>
                <a:cs typeface="+mn-cs"/>
              </a:rPr>
              <a:t> class in Java is used to get the enumeration of the values present in the </a:t>
            </a:r>
            <a:r>
              <a:rPr lang="en-US" sz="1200" b="0" i="0" kern="1200" dirty="0" err="1" smtClean="0">
                <a:solidFill>
                  <a:schemeClr val="tx1"/>
                </a:solidFill>
                <a:effectLst/>
                <a:latin typeface="+mn-lt"/>
                <a:ea typeface="+mn-ea"/>
                <a:cs typeface="+mn-cs"/>
              </a:rPr>
              <a:t>hashtable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Output</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Table is: {10=layer, 20=space, 15=line, 25=size}</a:t>
            </a:r>
          </a:p>
          <a:p>
            <a:r>
              <a:rPr lang="en-US" sz="1200" b="0" i="0" kern="1200" dirty="0" smtClean="0">
                <a:solidFill>
                  <a:schemeClr val="tx1"/>
                </a:solidFill>
                <a:effectLst/>
                <a:latin typeface="+mn-lt"/>
                <a:ea typeface="+mn-ea"/>
                <a:cs typeface="+mn-cs"/>
              </a:rPr>
              <a:t>The enumeration of values </a:t>
            </a:r>
            <a:r>
              <a:rPr lang="en-US" sz="1200" b="0" i="0" kern="1200" dirty="0" err="1" smtClean="0">
                <a:solidFill>
                  <a:schemeClr val="tx1"/>
                </a:solidFill>
                <a:effectLst/>
                <a:latin typeface="+mn-lt"/>
                <a:ea typeface="+mn-ea"/>
                <a:cs typeface="+mn-cs"/>
              </a:rPr>
              <a:t>are:layer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Space</a:t>
            </a:r>
          </a:p>
          <a:p>
            <a:r>
              <a:rPr lang="en-US" sz="1200" b="0" i="0" kern="1200" dirty="0" smtClean="0">
                <a:solidFill>
                  <a:schemeClr val="tx1"/>
                </a:solidFill>
                <a:effectLst/>
                <a:latin typeface="+mn-lt"/>
                <a:ea typeface="+mn-ea"/>
                <a:cs typeface="+mn-cs"/>
              </a:rPr>
              <a:t>Line</a:t>
            </a:r>
          </a:p>
          <a:p>
            <a:r>
              <a:rPr lang="en-US" sz="1200" b="0" i="0" kern="1200" dirty="0" smtClean="0">
                <a:solidFill>
                  <a:schemeClr val="tx1"/>
                </a:solidFill>
                <a:effectLst/>
                <a:latin typeface="+mn-lt"/>
                <a:ea typeface="+mn-ea"/>
                <a:cs typeface="+mn-cs"/>
              </a:rPr>
              <a:t>size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29</a:t>
            </a:fld>
            <a:endParaRPr lang="en-US"/>
          </a:p>
        </p:txBody>
      </p:sp>
    </p:spTree>
    <p:extLst>
      <p:ext uri="{BB962C8B-B14F-4D97-AF65-F5344CB8AC3E}">
        <p14:creationId xmlns="" xmlns:p14="http://schemas.microsoft.com/office/powerpoint/2010/main" val="110007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b="0" dirty="0" smtClean="0"/>
              <a:t>put(</a:t>
            </a:r>
            <a:r>
              <a:rPr lang="en-US" b="0" baseline="0" dirty="0" smtClean="0"/>
              <a:t> </a:t>
            </a:r>
            <a:r>
              <a:rPr lang="en-US" b="0" dirty="0" smtClean="0"/>
              <a:t>)</a:t>
            </a:r>
            <a:r>
              <a:rPr lang="en-US" b="0" baseline="0" dirty="0" smtClean="0"/>
              <a:t> method is used to add the item in the </a:t>
            </a:r>
            <a:r>
              <a:rPr lang="en-US" b="0" baseline="0" dirty="0" err="1" smtClean="0"/>
              <a:t>hashmap</a:t>
            </a:r>
            <a:r>
              <a:rPr lang="en-US" b="0" baseline="0" dirty="0" smtClean="0"/>
              <a:t>.</a:t>
            </a:r>
          </a:p>
          <a:p>
            <a:endParaRPr lang="en-US" b="0" dirty="0" smtClean="0"/>
          </a:p>
          <a:p>
            <a:r>
              <a:rPr lang="en-US" b="1" dirty="0" smtClean="0"/>
              <a:t>Output:</a:t>
            </a:r>
          </a:p>
          <a:p>
            <a:r>
              <a:rPr lang="en-US" b="0" dirty="0" smtClean="0"/>
              <a:t>Student </a:t>
            </a:r>
            <a:r>
              <a:rPr lang="en-US" b="0" dirty="0" err="1" smtClean="0"/>
              <a:t>Hashmap</a:t>
            </a:r>
            <a:r>
              <a:rPr lang="en-US" b="0" dirty="0" smtClean="0"/>
              <a:t> : {1001=</a:t>
            </a:r>
            <a:r>
              <a:rPr lang="en-US" b="0" dirty="0" err="1" smtClean="0"/>
              <a:t>Merin</a:t>
            </a:r>
            <a:r>
              <a:rPr lang="en-US" b="0" dirty="0" smtClean="0"/>
              <a:t> , 1002=from, 1003=Face}</a:t>
            </a:r>
            <a:endParaRPr lang="en-US" b="0" dirty="0" smtClean="0"/>
          </a:p>
          <a:p>
            <a:endParaRPr lang="en-US" b="0" dirty="0" smtClean="0"/>
          </a:p>
          <a:p>
            <a:r>
              <a:rPr lang="en-US" b="1" dirty="0" smtClean="0"/>
              <a:t>Note:</a:t>
            </a:r>
          </a:p>
          <a:p>
            <a:r>
              <a:rPr lang="en-US" sz="1200" b="0" kern="1200" dirty="0" smtClean="0">
                <a:solidFill>
                  <a:schemeClr val="tx1"/>
                </a:solidFill>
                <a:effectLst/>
                <a:latin typeface="+mn-lt"/>
                <a:ea typeface="+mn-ea"/>
                <a:cs typeface="+mn-cs"/>
              </a:rPr>
              <a:t>Java </a:t>
            </a:r>
            <a:r>
              <a:rPr lang="en-US" sz="1200" b="0" kern="1200" dirty="0" err="1" smtClean="0">
                <a:solidFill>
                  <a:schemeClr val="tx1"/>
                </a:solidFill>
                <a:effectLst/>
                <a:latin typeface="+mn-lt"/>
                <a:ea typeface="+mn-ea"/>
                <a:cs typeface="+mn-cs"/>
              </a:rPr>
              <a:t>HashMap</a:t>
            </a:r>
            <a:r>
              <a:rPr lang="en-US" sz="1200" b="0" kern="1200" dirty="0" smtClean="0">
                <a:solidFill>
                  <a:schemeClr val="tx1"/>
                </a:solidFill>
                <a:effectLst/>
                <a:latin typeface="+mn-lt"/>
                <a:ea typeface="+mn-ea"/>
                <a:cs typeface="+mn-cs"/>
              </a:rPr>
              <a:t> class maintains no order.</a:t>
            </a:r>
          </a:p>
          <a:p>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a:t>
            </a:fld>
            <a:endParaRPr lang="en-US"/>
          </a:p>
        </p:txBody>
      </p:sp>
    </p:spTree>
    <p:extLst>
      <p:ext uri="{BB962C8B-B14F-4D97-AF65-F5344CB8AC3E}">
        <p14:creationId xmlns="" xmlns:p14="http://schemas.microsoft.com/office/powerpoint/2010/main" val="234619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{3=C, 2=B, 1=A}</a:t>
            </a:r>
          </a:p>
          <a:p>
            <a:r>
              <a:rPr lang="en-US" sz="1200" b="0"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Key: 2, Value: B</a:t>
            </a:r>
          </a:p>
          <a:p>
            <a:r>
              <a:rPr lang="en-US" sz="1200" b="0" i="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0AAB6876-1BF1-4B88-890A-0B4E46201506}" type="slidenum">
              <a:rPr lang="en-US" smtClean="0"/>
              <a:pPr/>
              <a:t>30</a:t>
            </a:fld>
            <a:endParaRPr lang="en-US"/>
          </a:p>
        </p:txBody>
      </p:sp>
    </p:spTree>
    <p:extLst>
      <p:ext uri="{BB962C8B-B14F-4D97-AF65-F5344CB8AC3E}">
        <p14:creationId xmlns="" xmlns:p14="http://schemas.microsoft.com/office/powerpoint/2010/main" val="1100071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 Found</a:t>
            </a:r>
          </a:p>
        </p:txBody>
      </p:sp>
      <p:sp>
        <p:nvSpPr>
          <p:cNvPr id="4" name="Slide Number Placeholder 3"/>
          <p:cNvSpPr>
            <a:spLocks noGrp="1"/>
          </p:cNvSpPr>
          <p:nvPr>
            <p:ph type="sldNum" sz="quarter" idx="10"/>
          </p:nvPr>
        </p:nvSpPr>
        <p:spPr/>
        <p:txBody>
          <a:bodyPr/>
          <a:lstStyle/>
          <a:p>
            <a:fld id="{0AAB6876-1BF1-4B88-890A-0B4E46201506}" type="slidenum">
              <a:rPr lang="en-US" smtClean="0"/>
              <a:pPr/>
              <a:t>31</a:t>
            </a:fld>
            <a:endParaRPr lang="en-US"/>
          </a:p>
        </p:txBody>
      </p:sp>
    </p:spTree>
    <p:extLst>
      <p:ext uri="{BB962C8B-B14F-4D97-AF65-F5344CB8AC3E}">
        <p14:creationId xmlns="" xmlns:p14="http://schemas.microsoft.com/office/powerpoint/2010/main" val="11000712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both are equal</a:t>
            </a:r>
          </a:p>
        </p:txBody>
      </p:sp>
      <p:sp>
        <p:nvSpPr>
          <p:cNvPr id="4" name="Slide Number Placeholder 3"/>
          <p:cNvSpPr>
            <a:spLocks noGrp="1"/>
          </p:cNvSpPr>
          <p:nvPr>
            <p:ph type="sldNum" sz="quarter" idx="10"/>
          </p:nvPr>
        </p:nvSpPr>
        <p:spPr/>
        <p:txBody>
          <a:bodyPr/>
          <a:lstStyle/>
          <a:p>
            <a:fld id="{0AAB6876-1BF1-4B88-890A-0B4E46201506}" type="slidenum">
              <a:rPr lang="en-US" smtClean="0"/>
              <a:pPr/>
              <a:t>32</a:t>
            </a:fld>
            <a:endParaRPr lang="en-US"/>
          </a:p>
        </p:txBody>
      </p:sp>
    </p:spTree>
    <p:extLst>
      <p:ext uri="{BB962C8B-B14F-4D97-AF65-F5344CB8AC3E}">
        <p14:creationId xmlns="" xmlns:p14="http://schemas.microsoft.com/office/powerpoint/2010/main" val="11000712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33</a:t>
            </a:fld>
            <a:endParaRPr lang="en-US"/>
          </a:p>
        </p:txBody>
      </p:sp>
    </p:spTree>
    <p:extLst>
      <p:ext uri="{BB962C8B-B14F-4D97-AF65-F5344CB8AC3E}">
        <p14:creationId xmlns="" xmlns:p14="http://schemas.microsoft.com/office/powerpoint/2010/main"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b="0" dirty="0" err="1" smtClean="0"/>
              <a:t>Hashmap</a:t>
            </a:r>
            <a:r>
              <a:rPr lang="en-US" b="0" baseline="0" dirty="0" smtClean="0"/>
              <a:t> can have one null key. If there are more null key it takes one null key which was recently updated. </a:t>
            </a:r>
          </a:p>
          <a:p>
            <a:endParaRPr lang="en-US" b="0" dirty="0" smtClean="0"/>
          </a:p>
          <a:p>
            <a:r>
              <a:rPr lang="en-US" b="1" dirty="0" smtClean="0"/>
              <a:t>Output:</a:t>
            </a:r>
          </a:p>
          <a:p>
            <a:r>
              <a:rPr lang="en-US" b="0" dirty="0" smtClean="0"/>
              <a:t>Student </a:t>
            </a:r>
            <a:r>
              <a:rPr lang="en-US" b="0" dirty="0" err="1" smtClean="0"/>
              <a:t>Hashmap</a:t>
            </a:r>
            <a:r>
              <a:rPr lang="en-US" b="0" dirty="0" smtClean="0"/>
              <a:t> : {null=Google, 1004=CTS, 1005=Wipro, 1006=</a:t>
            </a:r>
            <a:r>
              <a:rPr lang="en-US" b="0" dirty="0" err="1" smtClean="0"/>
              <a:t>Vitrusa</a:t>
            </a:r>
            <a:r>
              <a:rPr lang="en-US" b="0" dirty="0" smtClean="0"/>
              <a:t>}</a:t>
            </a:r>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a:t>
            </a:fld>
            <a:endParaRPr lang="en-US"/>
          </a:p>
        </p:txBody>
      </p:sp>
    </p:spTree>
    <p:extLst>
      <p:ext uri="{BB962C8B-B14F-4D97-AF65-F5344CB8AC3E}">
        <p14:creationId xmlns="" xmlns:p14="http://schemas.microsoft.com/office/powerpoint/2010/main" val="137472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b="0" dirty="0" err="1" smtClean="0"/>
              <a:t>Hashmap</a:t>
            </a:r>
            <a:r>
              <a:rPr lang="en-US" b="0" baseline="0" dirty="0" smtClean="0"/>
              <a:t> can have more null value.</a:t>
            </a:r>
          </a:p>
          <a:p>
            <a:endParaRPr lang="en-US" b="0" dirty="0" smtClean="0"/>
          </a:p>
          <a:p>
            <a:r>
              <a:rPr lang="en-US" b="1" dirty="0" smtClean="0"/>
              <a:t>Output</a:t>
            </a:r>
            <a:r>
              <a:rPr lang="en-US" b="1" dirty="0" smtClean="0"/>
              <a:t>:</a:t>
            </a:r>
            <a:endParaRPr lang="en-US" b="0" dirty="0" smtClean="0"/>
          </a:p>
          <a:p>
            <a:r>
              <a:rPr lang="en-US" b="0" dirty="0" smtClean="0"/>
              <a:t>Student </a:t>
            </a:r>
            <a:r>
              <a:rPr lang="en-US" b="0" dirty="0" err="1" smtClean="0"/>
              <a:t>Hashmap</a:t>
            </a:r>
            <a:r>
              <a:rPr lang="en-US" b="0" dirty="0" smtClean="0"/>
              <a:t> : {1001=MNC, 1002=null, 1003=Google, 1004=null, 1005=</a:t>
            </a:r>
            <a:r>
              <a:rPr lang="en-US" b="0" dirty="0" err="1" smtClean="0"/>
              <a:t>Yohoo</a:t>
            </a:r>
            <a:r>
              <a:rPr lang="en-US" b="0" dirty="0" smtClean="0"/>
              <a:t>, 1006=null}</a:t>
            </a:r>
          </a:p>
          <a:p>
            <a:endParaRPr lang="en-US" b="0" dirty="0" smtClean="0"/>
          </a:p>
          <a:p>
            <a:r>
              <a:rPr lang="en-US" b="1" dirty="0" smtClean="0"/>
              <a:t>Note:</a:t>
            </a:r>
          </a:p>
          <a:p>
            <a:r>
              <a:rPr lang="en-US" sz="1200" b="0" kern="1200" dirty="0" smtClean="0">
                <a:solidFill>
                  <a:schemeClr val="tx1"/>
                </a:solidFill>
                <a:effectLst/>
                <a:latin typeface="+mn-lt"/>
                <a:ea typeface="+mn-ea"/>
                <a:cs typeface="+mn-cs"/>
              </a:rPr>
              <a:t>The initial default capacity of Java </a:t>
            </a:r>
            <a:r>
              <a:rPr lang="en-US" sz="1200" b="0" kern="1200" dirty="0" err="1" smtClean="0">
                <a:solidFill>
                  <a:schemeClr val="tx1"/>
                </a:solidFill>
                <a:effectLst/>
                <a:latin typeface="+mn-lt"/>
                <a:ea typeface="+mn-ea"/>
                <a:cs typeface="+mn-cs"/>
              </a:rPr>
              <a:t>HashMap</a:t>
            </a:r>
            <a:r>
              <a:rPr lang="en-US" sz="1200" b="0" kern="1200" dirty="0" smtClean="0">
                <a:solidFill>
                  <a:schemeClr val="tx1"/>
                </a:solidFill>
                <a:effectLst/>
                <a:latin typeface="+mn-lt"/>
                <a:ea typeface="+mn-ea"/>
                <a:cs typeface="+mn-cs"/>
              </a:rPr>
              <a:t> class is 16 with a load factor of 0.75.</a:t>
            </a:r>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5</a:t>
            </a:fld>
            <a:endParaRPr lang="en-US"/>
          </a:p>
        </p:txBody>
      </p:sp>
    </p:spTree>
    <p:extLst>
      <p:ext uri="{BB962C8B-B14F-4D97-AF65-F5344CB8AC3E}">
        <p14:creationId xmlns="" xmlns:p14="http://schemas.microsoft.com/office/powerpoint/2010/main" val="3099530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What is hashing?</a:t>
            </a:r>
          </a:p>
          <a:p>
            <a:r>
              <a:rPr lang="en-US" sz="1200" b="0" i="0" kern="1200" dirty="0" smtClean="0">
                <a:solidFill>
                  <a:schemeClr val="tx1"/>
                </a:solidFill>
                <a:effectLst/>
                <a:latin typeface="+mn-lt"/>
                <a:ea typeface="+mn-ea"/>
                <a:cs typeface="+mn-cs"/>
              </a:rPr>
              <a:t>It is the process of converting an object into an integer value. The integer value helps in indexing and faster searches.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 xmlns:p14="http://schemas.microsoft.com/office/powerpoint/2010/main" val="1705599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endParaRPr lang="en-US" b="1" dirty="0" smtClean="0"/>
          </a:p>
          <a:p>
            <a:r>
              <a:rPr lang="en-US" sz="1200" b="1" kern="1200" dirty="0" smtClean="0">
                <a:solidFill>
                  <a:schemeClr val="tx1"/>
                </a:solidFill>
                <a:effectLst/>
                <a:latin typeface="+mn-lt"/>
                <a:ea typeface="+mn-ea"/>
                <a:cs typeface="+mn-cs"/>
              </a:rPr>
              <a:t>equals():</a:t>
            </a:r>
            <a:r>
              <a:rPr lang="en-US" sz="1200" b="0" kern="1200" dirty="0" smtClean="0">
                <a:solidFill>
                  <a:schemeClr val="tx1"/>
                </a:solidFill>
                <a:effectLst/>
                <a:latin typeface="+mn-lt"/>
                <a:ea typeface="+mn-ea"/>
                <a:cs typeface="+mn-cs"/>
              </a:rPr>
              <a:t> It checks the equality of two objects. It compares the Key, whether they are equal or not. It is a method of the Object class. It can be overridden. If you override the equals() method, then it is mandatory to override the </a:t>
            </a:r>
            <a:r>
              <a:rPr lang="en-US" sz="1200" b="0" kern="1200" dirty="0" err="1" smtClean="0">
                <a:solidFill>
                  <a:schemeClr val="tx1"/>
                </a:solidFill>
                <a:effectLst/>
                <a:latin typeface="+mn-lt"/>
                <a:ea typeface="+mn-ea"/>
                <a:cs typeface="+mn-cs"/>
              </a:rPr>
              <a:t>hashCode</a:t>
            </a:r>
            <a:r>
              <a:rPr lang="en-US" sz="1200" b="0" kern="1200" dirty="0" smtClean="0">
                <a:solidFill>
                  <a:schemeClr val="tx1"/>
                </a:solidFill>
                <a:effectLst/>
                <a:latin typeface="+mn-lt"/>
                <a:ea typeface="+mn-ea"/>
                <a:cs typeface="+mn-cs"/>
              </a:rPr>
              <a:t>() method.</a:t>
            </a:r>
          </a:p>
          <a:p>
            <a:r>
              <a:rPr lang="en-US" sz="1200" b="1" kern="1200" dirty="0" err="1" smtClean="0">
                <a:solidFill>
                  <a:schemeClr val="tx1"/>
                </a:solidFill>
                <a:effectLst/>
                <a:latin typeface="+mn-lt"/>
                <a:ea typeface="+mn-ea"/>
                <a:cs typeface="+mn-cs"/>
              </a:rPr>
              <a:t>hashCode</a:t>
            </a:r>
            <a:r>
              <a:rPr lang="en-US" sz="1200" b="1"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 This is the method of the object class. It returns the memory reference of the object in integer form. The value received from the method is used as the bucket number. The bucket number is the address of the element inside the map. Hash code of null Key is 0.</a:t>
            </a:r>
          </a:p>
          <a:p>
            <a:endParaRPr lang="en-US" b="0" dirty="0" smtClean="0"/>
          </a:p>
          <a:p>
            <a:r>
              <a:rPr lang="en-US" b="0" dirty="0" smtClean="0"/>
              <a:t>The given key is converted to </a:t>
            </a:r>
            <a:r>
              <a:rPr lang="en-US" b="0" dirty="0" err="1" smtClean="0"/>
              <a:t>hashcode</a:t>
            </a:r>
            <a:r>
              <a:rPr lang="en-US" b="0" dirty="0" smtClean="0"/>
              <a:t> in order find</a:t>
            </a:r>
            <a:r>
              <a:rPr lang="en-US" b="0" baseline="0" dirty="0" smtClean="0"/>
              <a:t> the index, so that the value can be</a:t>
            </a:r>
            <a:r>
              <a:rPr lang="en-US" b="0" dirty="0" smtClean="0"/>
              <a:t> placed at</a:t>
            </a:r>
            <a:r>
              <a:rPr lang="en-US" b="0" baseline="0" dirty="0" smtClean="0"/>
              <a:t> that index.</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 xmlns:p14="http://schemas.microsoft.com/office/powerpoint/2010/main" val="52000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a:t>
            </a:r>
            <a:r>
              <a:rPr lang="en-US" b="1" dirty="0" smtClean="0"/>
              <a:t>+ </a:t>
            </a:r>
            <a:r>
              <a:rPr lang="en-US" b="1" dirty="0"/>
              <a:t>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 xmlns:p14="http://schemas.microsoft.com/office/powerpoint/2010/main" val="1273735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a:t>
            </a:r>
            <a:r>
              <a:rPr lang="en-US" b="1" dirty="0" smtClean="0"/>
              <a:t>+ </a:t>
            </a:r>
            <a:r>
              <a:rPr lang="en-US" b="1" dirty="0"/>
              <a:t>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 xmlns:p14="http://schemas.microsoft.com/office/powerpoint/2010/main" val="130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11/27/2019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Hash Collision</a:t>
            </a:r>
            <a:endParaRPr lang="en-US" sz="4500" b="1" dirty="0">
              <a:latin typeface="Nunito Sans" panose="00000500000000000000" pitchFamily="2" charset="0"/>
            </a:endParaRPr>
          </a:p>
        </p:txBody>
      </p:sp>
      <p:sp>
        <p:nvSpPr>
          <p:cNvPr id="10" name="Rectangle 9">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8" name="TextBox 7">
            <a:extLst>
              <a:ext uri="{FF2B5EF4-FFF2-40B4-BE49-F238E27FC236}">
                <a16:creationId xmlns="" xmlns:a16="http://schemas.microsoft.com/office/drawing/2014/main" id="{6373F422-781C-4385-84E3-34EDBC7AB3E7}"/>
              </a:ext>
            </a:extLst>
          </p:cNvPr>
          <p:cNvSpPr txBox="1"/>
          <p:nvPr/>
        </p:nvSpPr>
        <p:spPr>
          <a:xfrm>
            <a:off x="558069" y="1611766"/>
            <a:ext cx="11104481" cy="133074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smtClean="0"/>
              <a:t>It happens when </a:t>
            </a:r>
            <a:r>
              <a:rPr lang="en-US" sz="2800" dirty="0"/>
              <a:t>the calculated index value is the same for two or more Keys</a:t>
            </a:r>
            <a:endParaRPr lang="en-US" sz="2500" dirty="0">
              <a:latin typeface="Nunito Sans" panose="020B0604020202020204" charset="0"/>
            </a:endParaRPr>
          </a:p>
        </p:txBody>
      </p:sp>
    </p:spTree>
    <p:extLst>
      <p:ext uri="{BB962C8B-B14F-4D97-AF65-F5344CB8AC3E}">
        <p14:creationId xmlns="" xmlns:p14="http://schemas.microsoft.com/office/powerpoint/2010/main" val="2364883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graphicFrame>
        <p:nvGraphicFramePr>
          <p:cNvPr id="8" name="Table 7"/>
          <p:cNvGraphicFramePr>
            <a:graphicFrameLocks noGrp="1"/>
          </p:cNvGraphicFramePr>
          <p:nvPr>
            <p:extLst>
              <p:ext uri="{D42A27DB-BD31-4B8C-83A1-F6EECF244321}">
                <p14:modId xmlns="" xmlns:p14="http://schemas.microsoft.com/office/powerpoint/2010/main" val="3392553621"/>
              </p:ext>
            </p:extLst>
          </p:nvPr>
        </p:nvGraphicFramePr>
        <p:xfrm>
          <a:off x="5360832" y="219156"/>
          <a:ext cx="914400" cy="5852160"/>
        </p:xfrm>
        <a:graphic>
          <a:graphicData uri="http://schemas.openxmlformats.org/drawingml/2006/table">
            <a:tbl>
              <a:tblPr firstRow="1" bandRow="1">
                <a:tableStyleId>{5C22544A-7EE6-4342-B048-85BDC9FD1C3A}</a:tableStyleId>
              </a:tblPr>
              <a:tblGrid>
                <a:gridCol w="914400"/>
              </a:tblGrid>
              <a:tr h="349280">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4076317148"/>
              </p:ext>
            </p:extLst>
          </p:nvPr>
        </p:nvGraphicFramePr>
        <p:xfrm>
          <a:off x="4953000" y="243840"/>
          <a:ext cx="533400" cy="5852160"/>
        </p:xfrm>
        <a:graphic>
          <a:graphicData uri="http://schemas.openxmlformats.org/drawingml/2006/table">
            <a:tbl>
              <a:tblPr firstRow="1" bandRow="1">
                <a:tableStyleId>{5C22544A-7EE6-4342-B048-85BDC9FD1C3A}</a:tableStyleId>
              </a:tblPr>
              <a:tblGrid>
                <a:gridCol w="533400"/>
              </a:tblGrid>
              <a:tr h="349280">
                <a:tc>
                  <a:txBody>
                    <a:bodyPr/>
                    <a:lstStyle/>
                    <a:p>
                      <a:pPr algn="ctr"/>
                      <a:r>
                        <a:rPr lang="en-US" b="0" dirty="0" smtClean="0">
                          <a:solidFill>
                            <a:srgbClr val="F05136"/>
                          </a:solidFill>
                        </a:rPr>
                        <a:t>0</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2</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3</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4</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5</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6</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7</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8</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9</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10</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11</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12</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13</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14</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15</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Box 11"/>
          <p:cNvSpPr txBox="1"/>
          <p:nvPr/>
        </p:nvSpPr>
        <p:spPr>
          <a:xfrm>
            <a:off x="1447800" y="2124156"/>
            <a:ext cx="3276600" cy="400110"/>
          </a:xfrm>
          <a:prstGeom prst="rect">
            <a:avLst/>
          </a:prstGeom>
          <a:noFill/>
        </p:spPr>
        <p:txBody>
          <a:bodyPr wrap="square" rtlCol="0">
            <a:spAutoFit/>
          </a:bodyPr>
          <a:lstStyle/>
          <a:p>
            <a:r>
              <a:rPr lang="en-US" sz="2000" dirty="0" err="1" smtClean="0">
                <a:latin typeface="Nunito Sans" panose="020B0604020202020204" charset="0"/>
              </a:rPr>
              <a:t>Hashcode</a:t>
            </a:r>
            <a:r>
              <a:rPr lang="en-US" sz="2000" dirty="0" smtClean="0">
                <a:latin typeface="Nunito Sans" panose="020B0604020202020204" charset="0"/>
              </a:rPr>
              <a:t> = </a:t>
            </a:r>
            <a:r>
              <a:rPr lang="en-US" sz="2000" dirty="0" err="1" smtClean="0">
                <a:latin typeface="Nunito Sans" panose="020B0604020202020204" charset="0"/>
              </a:rPr>
              <a:t>hashcode</a:t>
            </a:r>
            <a:r>
              <a:rPr lang="en-US" sz="2000" dirty="0" smtClean="0">
                <a:latin typeface="Nunito Sans" panose="020B0604020202020204" charset="0"/>
              </a:rPr>
              <a:t>(key)</a:t>
            </a:r>
            <a:endParaRPr lang="en-US" sz="2000" dirty="0">
              <a:latin typeface="Nunito Sans" panose="020B0604020202020204" charset="0"/>
            </a:endParaRPr>
          </a:p>
        </p:txBody>
      </p:sp>
      <p:sp>
        <p:nvSpPr>
          <p:cNvPr id="13" name="TextBox 12"/>
          <p:cNvSpPr txBox="1"/>
          <p:nvPr/>
        </p:nvSpPr>
        <p:spPr>
          <a:xfrm>
            <a:off x="1953580" y="2493488"/>
            <a:ext cx="2999420" cy="707886"/>
          </a:xfrm>
          <a:prstGeom prst="rect">
            <a:avLst/>
          </a:prstGeom>
          <a:noFill/>
        </p:spPr>
        <p:txBody>
          <a:bodyPr wrap="square" rtlCol="0">
            <a:spAutoFit/>
          </a:bodyPr>
          <a:lstStyle/>
          <a:p>
            <a:r>
              <a:rPr lang="en-US" sz="2000" dirty="0" smtClean="0">
                <a:latin typeface="Nunito Sans" panose="020B0604020202020204" charset="0"/>
              </a:rPr>
              <a:t>                = hash(1002)</a:t>
            </a:r>
          </a:p>
          <a:p>
            <a:r>
              <a:rPr lang="en-US" sz="2000" dirty="0">
                <a:latin typeface="Nunito Sans" panose="020B0604020202020204" charset="0"/>
              </a:rPr>
              <a:t> </a:t>
            </a:r>
            <a:r>
              <a:rPr lang="en-US" sz="2000" dirty="0" smtClean="0">
                <a:latin typeface="Nunito Sans" panose="020B0604020202020204" charset="0"/>
              </a:rPr>
              <a:t>               = 11112123</a:t>
            </a:r>
            <a:endParaRPr lang="en-US" sz="2000" dirty="0">
              <a:latin typeface="Nunito Sans" panose="020B0604020202020204" charset="0"/>
            </a:endParaRPr>
          </a:p>
        </p:txBody>
      </p:sp>
      <p:graphicFrame>
        <p:nvGraphicFramePr>
          <p:cNvPr id="4" name="Table 3"/>
          <p:cNvGraphicFramePr>
            <a:graphicFrameLocks noGrp="1"/>
          </p:cNvGraphicFramePr>
          <p:nvPr>
            <p:extLst/>
          </p:nvPr>
        </p:nvGraphicFramePr>
        <p:xfrm>
          <a:off x="6781800" y="1676400"/>
          <a:ext cx="5105400" cy="385596"/>
        </p:xfrm>
        <a:graphic>
          <a:graphicData uri="http://schemas.openxmlformats.org/drawingml/2006/table">
            <a:tbl>
              <a:tblPr firstRow="1" bandRow="1">
                <a:tableStyleId>{5C22544A-7EE6-4342-B048-85BDC9FD1C3A}</a:tableStyleId>
              </a:tblPr>
              <a:tblGrid>
                <a:gridCol w="1276350"/>
                <a:gridCol w="1276350"/>
                <a:gridCol w="1276350"/>
                <a:gridCol w="1276350"/>
              </a:tblGrid>
              <a:tr h="385596">
                <a:tc>
                  <a:txBody>
                    <a:bodyPr/>
                    <a:lstStyle/>
                    <a:p>
                      <a:pPr algn="ctr"/>
                      <a:r>
                        <a:rPr lang="en-US" b="0" dirty="0" smtClean="0">
                          <a:solidFill>
                            <a:schemeClr val="tx1"/>
                          </a:solidFill>
                          <a:latin typeface="Nunito Sans" panose="020B0604020202020204" charset="0"/>
                        </a:rPr>
                        <a:t>11112111</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Nunito Sans" panose="020B0604020202020204" charset="0"/>
                        </a:rPr>
                        <a:t>1001</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smtClean="0">
                          <a:solidFill>
                            <a:schemeClr val="tx1"/>
                          </a:solidFill>
                          <a:latin typeface="Nunito Sans" panose="020B0604020202020204" charset="0"/>
                        </a:rPr>
                        <a:t>Abishek</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Nunito Sans" panose="020B0604020202020204" charset="0"/>
                        </a:rPr>
                        <a:t>null</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676400" y="3370651"/>
            <a:ext cx="3179618" cy="400110"/>
          </a:xfrm>
          <a:prstGeom prst="rect">
            <a:avLst/>
          </a:prstGeom>
          <a:noFill/>
        </p:spPr>
        <p:txBody>
          <a:bodyPr wrap="square" rtlCol="0">
            <a:spAutoFit/>
          </a:bodyPr>
          <a:lstStyle/>
          <a:p>
            <a:r>
              <a:rPr lang="en-US" sz="2000" dirty="0" smtClean="0">
                <a:latin typeface="Nunito Sans" panose="020B0604020202020204" charset="0"/>
              </a:rPr>
              <a:t>Index = </a:t>
            </a:r>
            <a:r>
              <a:rPr lang="en-US" sz="2000" dirty="0" err="1">
                <a:latin typeface="Nunito Sans" panose="020B0604020202020204" charset="0"/>
              </a:rPr>
              <a:t>H</a:t>
            </a:r>
            <a:r>
              <a:rPr lang="en-US" sz="2000" dirty="0" err="1" smtClean="0">
                <a:latin typeface="Nunito Sans" panose="020B0604020202020204" charset="0"/>
              </a:rPr>
              <a:t>ashcode</a:t>
            </a:r>
            <a:r>
              <a:rPr lang="en-US" sz="2000" dirty="0" smtClean="0">
                <a:latin typeface="Nunito Sans" panose="020B0604020202020204" charset="0"/>
              </a:rPr>
              <a:t> &amp; (n-1)</a:t>
            </a:r>
            <a:endParaRPr lang="en-US" sz="2000" dirty="0">
              <a:latin typeface="Nunito Sans" panose="020B0604020202020204" charset="0"/>
            </a:endParaRPr>
          </a:p>
        </p:txBody>
      </p:sp>
      <p:sp>
        <p:nvSpPr>
          <p:cNvPr id="15" name="TextBox 14"/>
          <p:cNvSpPr txBox="1"/>
          <p:nvPr/>
        </p:nvSpPr>
        <p:spPr>
          <a:xfrm>
            <a:off x="2500746" y="3739983"/>
            <a:ext cx="2182090" cy="400110"/>
          </a:xfrm>
          <a:prstGeom prst="rect">
            <a:avLst/>
          </a:prstGeom>
          <a:noFill/>
        </p:spPr>
        <p:txBody>
          <a:bodyPr wrap="square" rtlCol="0">
            <a:spAutoFit/>
          </a:bodyPr>
          <a:lstStyle/>
          <a:p>
            <a:r>
              <a:rPr lang="en-US" sz="2000" dirty="0" smtClean="0">
                <a:latin typeface="Nunito Sans" panose="020B0604020202020204" charset="0"/>
              </a:rPr>
              <a:t>= 7</a:t>
            </a:r>
            <a:endParaRPr lang="en-US" sz="2000" dirty="0">
              <a:latin typeface="Nunito Sans" panose="020B0604020202020204" charset="0"/>
            </a:endParaRPr>
          </a:p>
        </p:txBody>
      </p:sp>
      <p:graphicFrame>
        <p:nvGraphicFramePr>
          <p:cNvPr id="16" name="Table 15"/>
          <p:cNvGraphicFramePr>
            <a:graphicFrameLocks noGrp="1"/>
          </p:cNvGraphicFramePr>
          <p:nvPr>
            <p:extLst/>
          </p:nvPr>
        </p:nvGraphicFramePr>
        <p:xfrm>
          <a:off x="6747165" y="2788068"/>
          <a:ext cx="5105400" cy="385596"/>
        </p:xfrm>
        <a:graphic>
          <a:graphicData uri="http://schemas.openxmlformats.org/drawingml/2006/table">
            <a:tbl>
              <a:tblPr firstRow="1" bandRow="1">
                <a:tableStyleId>{5C22544A-7EE6-4342-B048-85BDC9FD1C3A}</a:tableStyleId>
              </a:tblPr>
              <a:tblGrid>
                <a:gridCol w="1276350"/>
                <a:gridCol w="1276350"/>
                <a:gridCol w="1276350"/>
                <a:gridCol w="1276350"/>
              </a:tblGrid>
              <a:tr h="385596">
                <a:tc>
                  <a:txBody>
                    <a:bodyPr/>
                    <a:lstStyle/>
                    <a:p>
                      <a:pPr algn="ctr"/>
                      <a:r>
                        <a:rPr lang="en-US" b="0" dirty="0" smtClean="0">
                          <a:solidFill>
                            <a:schemeClr val="tx1"/>
                          </a:solidFill>
                          <a:latin typeface="Nunito Sans" panose="020B0604020202020204" charset="0"/>
                        </a:rPr>
                        <a:t>11112123</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Nunito Sans" panose="020B0604020202020204" charset="0"/>
                        </a:rPr>
                        <a:t>1002</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smtClean="0">
                          <a:solidFill>
                            <a:schemeClr val="tx1"/>
                          </a:solidFill>
                          <a:latin typeface="Nunito Sans" panose="020B0604020202020204" charset="0"/>
                        </a:rPr>
                        <a:t>Bharath</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Nunito Sans" panose="020B0604020202020204" charset="0"/>
                        </a:rPr>
                        <a:t>null</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3" name="Elbow Connector 2"/>
          <p:cNvCxnSpPr>
            <a:stCxn id="4" idx="3"/>
            <a:endCxn id="16" idx="1"/>
          </p:cNvCxnSpPr>
          <p:nvPr/>
        </p:nvCxnSpPr>
        <p:spPr>
          <a:xfrm flipH="1">
            <a:off x="6747165" y="1869198"/>
            <a:ext cx="5140035" cy="1111668"/>
          </a:xfrm>
          <a:prstGeom prst="bentConnector5">
            <a:avLst>
              <a:gd name="adj1" fmla="val -1941"/>
              <a:gd name="adj2" fmla="val 50000"/>
              <a:gd name="adj3" fmla="val 104447"/>
            </a:avLst>
          </a:prstGeom>
          <a:ln>
            <a:solidFill>
              <a:srgbClr val="F05136"/>
            </a:solidFill>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a:endCxn id="4" idx="1"/>
          </p:cNvCxnSpPr>
          <p:nvPr/>
        </p:nvCxnSpPr>
        <p:spPr>
          <a:xfrm>
            <a:off x="6289965" y="1869198"/>
            <a:ext cx="491835" cy="0"/>
          </a:xfrm>
          <a:prstGeom prst="straightConnector1">
            <a:avLst/>
          </a:prstGeom>
          <a:ln>
            <a:solidFill>
              <a:srgbClr val="F05136"/>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p14="http://schemas.microsoft.com/office/powerpoint/2010/main" val="89478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//Program to Create </a:t>
            </a:r>
            <a:r>
              <a:rPr lang="en-US" sz="2000" b="1" dirty="0" err="1" smtClean="0">
                <a:solidFill>
                  <a:srgbClr val="F05136"/>
                </a:solidFill>
                <a:latin typeface="Courier New" panose="02070309020205020404" pitchFamily="49" charset="0"/>
                <a:cs typeface="Courier New" panose="02070309020205020404" pitchFamily="49" charset="0"/>
              </a:rPr>
              <a:t>HashMap</a:t>
            </a:r>
            <a:r>
              <a:rPr lang="en-US" sz="2000" b="1" dirty="0" smtClean="0">
                <a:solidFill>
                  <a:srgbClr val="F05136"/>
                </a:solidFill>
                <a:latin typeface="Courier New" panose="02070309020205020404" pitchFamily="49" charset="0"/>
                <a:cs typeface="Courier New" panose="02070309020205020404" pitchFamily="49" charset="0"/>
              </a:rPr>
              <a:t> </a:t>
            </a:r>
            <a:endParaRPr lang="en-US" sz="2000" b="1" dirty="0">
              <a:solidFill>
                <a:srgbClr val="F05136"/>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java.util.Collection</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java.util.HashMap</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java.util.Map</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java.util.Set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&lt;Integer, String&gt; student = new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&lt;&gt;();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student.put</a:t>
            </a:r>
            <a:r>
              <a:rPr lang="en-US" sz="2000" b="1" dirty="0">
                <a:solidFill>
                  <a:schemeClr val="bg1"/>
                </a:solidFill>
                <a:latin typeface="Courier New" panose="02070309020205020404" pitchFamily="49" charset="0"/>
                <a:cs typeface="Courier New" panose="02070309020205020404" pitchFamily="49" charset="0"/>
              </a:rPr>
              <a:t>(1001, "</a:t>
            </a:r>
            <a:r>
              <a:rPr lang="en-US" sz="2000" b="1" dirty="0" err="1">
                <a:solidFill>
                  <a:schemeClr val="bg1"/>
                </a:solidFill>
                <a:latin typeface="Courier New" panose="02070309020205020404" pitchFamily="49" charset="0"/>
                <a:cs typeface="Courier New" panose="02070309020205020404" pitchFamily="49" charset="0"/>
              </a:rPr>
              <a:t>Abishek</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student.put</a:t>
            </a:r>
            <a:r>
              <a:rPr lang="en-US" sz="2000" b="1" dirty="0">
                <a:solidFill>
                  <a:schemeClr val="bg1"/>
                </a:solidFill>
                <a:latin typeface="Courier New" panose="02070309020205020404" pitchFamily="49" charset="0"/>
                <a:cs typeface="Courier New" panose="02070309020205020404" pitchFamily="49" charset="0"/>
              </a:rPr>
              <a:t>(1002, "</a:t>
            </a:r>
            <a:r>
              <a:rPr lang="en-US" sz="2000" b="1" dirty="0" err="1">
                <a:solidFill>
                  <a:schemeClr val="bg1"/>
                </a:solidFill>
                <a:latin typeface="Courier New" panose="02070309020205020404" pitchFamily="49" charset="0"/>
                <a:cs typeface="Courier New" panose="02070309020205020404" pitchFamily="49" charset="0"/>
              </a:rPr>
              <a:t>Bharath</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student.put</a:t>
            </a:r>
            <a:r>
              <a:rPr lang="en-US" sz="2000" b="1" dirty="0">
                <a:solidFill>
                  <a:schemeClr val="bg1"/>
                </a:solidFill>
                <a:latin typeface="Courier New" panose="02070309020205020404" pitchFamily="49" charset="0"/>
                <a:cs typeface="Courier New" panose="02070309020205020404" pitchFamily="49" charset="0"/>
              </a:rPr>
              <a:t>(1003, "</a:t>
            </a:r>
            <a:r>
              <a:rPr lang="en-US" sz="2000" b="1" dirty="0" err="1">
                <a:solidFill>
                  <a:schemeClr val="bg1"/>
                </a:solidFill>
                <a:latin typeface="Courier New" panose="02070309020205020404" pitchFamily="49" charset="0"/>
                <a:cs typeface="Courier New" panose="02070309020205020404" pitchFamily="49" charset="0"/>
              </a:rPr>
              <a:t>Charanya</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student.put</a:t>
            </a:r>
            <a:r>
              <a:rPr lang="en-US" sz="2000" b="1" dirty="0">
                <a:solidFill>
                  <a:schemeClr val="bg1"/>
                </a:solidFill>
                <a:latin typeface="Courier New" panose="02070309020205020404" pitchFamily="49" charset="0"/>
                <a:cs typeface="Courier New" panose="02070309020205020404" pitchFamily="49" charset="0"/>
              </a:rPr>
              <a:t>(1004, "Dinesh");</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student.put</a:t>
            </a:r>
            <a:r>
              <a:rPr lang="en-US" sz="2000" b="1" dirty="0">
                <a:solidFill>
                  <a:schemeClr val="bg1"/>
                </a:solidFill>
                <a:latin typeface="Courier New" panose="02070309020205020404" pitchFamily="49" charset="0"/>
                <a:cs typeface="Courier New" panose="02070309020205020404" pitchFamily="49" charset="0"/>
              </a:rPr>
              <a:t>(1005, "</a:t>
            </a:r>
            <a:r>
              <a:rPr lang="en-US" sz="2000" b="1" dirty="0" err="1">
                <a:solidFill>
                  <a:schemeClr val="bg1"/>
                </a:solidFill>
                <a:latin typeface="Courier New" panose="02070309020205020404" pitchFamily="49" charset="0"/>
                <a:cs typeface="Courier New" panose="02070309020205020404" pitchFamily="49" charset="0"/>
              </a:rPr>
              <a:t>Gomathi</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student.put</a:t>
            </a:r>
            <a:r>
              <a:rPr lang="en-US" sz="2000" b="1" dirty="0">
                <a:solidFill>
                  <a:schemeClr val="bg1"/>
                </a:solidFill>
                <a:latin typeface="Courier New" panose="02070309020205020404" pitchFamily="49" charset="0"/>
                <a:cs typeface="Courier New" panose="02070309020205020404" pitchFamily="49" charset="0"/>
              </a:rPr>
              <a:t>(1006, "</a:t>
            </a:r>
            <a:r>
              <a:rPr lang="en-US" sz="2000" b="1" dirty="0" err="1">
                <a:solidFill>
                  <a:schemeClr val="bg1"/>
                </a:solidFill>
                <a:latin typeface="Courier New" panose="02070309020205020404" pitchFamily="49" charset="0"/>
                <a:cs typeface="Courier New" panose="02070309020205020404" pitchFamily="49" charset="0"/>
              </a:rPr>
              <a:t>Gayathiri</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student.get</a:t>
            </a:r>
            <a:r>
              <a:rPr lang="en-US" sz="2000" b="1" dirty="0">
                <a:solidFill>
                  <a:schemeClr val="bg1"/>
                </a:solidFill>
                <a:latin typeface="Courier New" panose="02070309020205020404" pitchFamily="49" charset="0"/>
                <a:cs typeface="Courier New" panose="02070309020205020404" pitchFamily="49" charset="0"/>
              </a:rPr>
              <a:t>(1002));</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student.get</a:t>
            </a:r>
            <a:r>
              <a:rPr lang="en-US" sz="2000" b="1" dirty="0">
                <a:solidFill>
                  <a:schemeClr val="bg1"/>
                </a:solidFill>
                <a:latin typeface="Courier New" panose="02070309020205020404" pitchFamily="49" charset="0"/>
                <a:cs typeface="Courier New" panose="02070309020205020404" pitchFamily="49" charset="0"/>
              </a:rPr>
              <a:t>(1005));</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student.remove</a:t>
            </a:r>
            <a:r>
              <a:rPr lang="en-US" sz="2000" b="1" dirty="0">
                <a:solidFill>
                  <a:schemeClr val="bg1"/>
                </a:solidFill>
                <a:latin typeface="Courier New" panose="02070309020205020404" pitchFamily="49" charset="0"/>
                <a:cs typeface="Courier New" panose="02070309020205020404" pitchFamily="49" charset="0"/>
              </a:rPr>
              <a:t>(1001);</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student.remove</a:t>
            </a:r>
            <a:r>
              <a:rPr lang="en-US" sz="2000" b="1" dirty="0">
                <a:solidFill>
                  <a:schemeClr val="bg1"/>
                </a:solidFill>
                <a:latin typeface="Courier New" panose="02070309020205020404" pitchFamily="49" charset="0"/>
                <a:cs typeface="Courier New" panose="02070309020205020404" pitchFamily="49" charset="0"/>
              </a:rPr>
              <a:t>(1004);</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("Student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 : " + student);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3" name="Rounded Rectangle 2"/>
          <p:cNvSpPr/>
          <p:nvPr/>
        </p:nvSpPr>
        <p:spPr>
          <a:xfrm>
            <a:off x="4541987" y="4687737"/>
            <a:ext cx="3048000" cy="3048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774208" y="5281417"/>
            <a:ext cx="3048000" cy="3048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043090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//Program</a:t>
            </a:r>
          </a:p>
          <a:p>
            <a:endParaRPr lang="en-US" sz="2000" b="1" dirty="0" smtClean="0">
              <a:solidFill>
                <a:srgbClr val="F051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class </a:t>
            </a:r>
            <a:r>
              <a:rPr lang="en-US" sz="2000" b="1" dirty="0" err="1">
                <a:solidFill>
                  <a:schemeClr val="bg1"/>
                </a:solidFill>
                <a:latin typeface="Courier New" panose="02070309020205020404" pitchFamily="49" charset="0"/>
                <a:cs typeface="Courier New" panose="02070309020205020404" pitchFamily="49" charset="0"/>
              </a:rPr>
              <a:t>Hash_Map_Demo</a:t>
            </a:r>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&lt;String, Double&gt; bike = new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&lt;String, Double&gt;();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bike.put</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Gixxer</a:t>
            </a:r>
            <a:r>
              <a:rPr lang="en-US" sz="2000" b="1" dirty="0">
                <a:solidFill>
                  <a:schemeClr val="bg1"/>
                </a:solidFill>
                <a:latin typeface="Courier New" panose="02070309020205020404" pitchFamily="49" charset="0"/>
                <a:cs typeface="Courier New" panose="02070309020205020404" pitchFamily="49" charset="0"/>
              </a:rPr>
              <a:t>", 155.5);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bike.put</a:t>
            </a:r>
            <a:r>
              <a:rPr lang="en-US" sz="2000" b="1" dirty="0">
                <a:solidFill>
                  <a:schemeClr val="bg1"/>
                </a:solidFill>
                <a:latin typeface="Courier New" panose="02070309020205020404" pitchFamily="49" charset="0"/>
                <a:cs typeface="Courier New" panose="02070309020205020404" pitchFamily="49" charset="0"/>
              </a:rPr>
              <a:t>("Royal Enfield", 350.00);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bike.put</a:t>
            </a:r>
            <a:r>
              <a:rPr lang="en-US" sz="2000" b="1" dirty="0">
                <a:solidFill>
                  <a:schemeClr val="bg1"/>
                </a:solidFill>
                <a:latin typeface="Courier New" panose="02070309020205020404" pitchFamily="49" charset="0"/>
                <a:cs typeface="Courier New" panose="02070309020205020404" pitchFamily="49" charset="0"/>
              </a:rPr>
              <a:t>("KTM RC 390", 373.5);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bike.put</a:t>
            </a:r>
            <a:r>
              <a:rPr lang="en-US" sz="2000" b="1" dirty="0">
                <a:solidFill>
                  <a:schemeClr val="bg1"/>
                </a:solidFill>
                <a:latin typeface="Courier New" panose="02070309020205020404" pitchFamily="49" charset="0"/>
                <a:cs typeface="Courier New" panose="02070309020205020404" pitchFamily="49" charset="0"/>
              </a:rPr>
              <a:t>("RE Himalayan", 410.00);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bike.keySet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bike.entrySet</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3" name="Rounded Rectangle 2"/>
          <p:cNvSpPr/>
          <p:nvPr/>
        </p:nvSpPr>
        <p:spPr>
          <a:xfrm>
            <a:off x="4554071" y="3429000"/>
            <a:ext cx="2514600" cy="3048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554071" y="3787587"/>
            <a:ext cx="2514600" cy="251013"/>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48385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//Program</a:t>
            </a:r>
          </a:p>
          <a:p>
            <a:endParaRPr lang="en-US" sz="2000" b="1" dirty="0" smtClean="0">
              <a:solidFill>
                <a:srgbClr val="F051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class </a:t>
            </a:r>
            <a:r>
              <a:rPr lang="en-US" sz="2000" b="1" dirty="0" err="1">
                <a:solidFill>
                  <a:schemeClr val="bg1"/>
                </a:solidFill>
                <a:latin typeface="Courier New" panose="02070309020205020404" pitchFamily="49" charset="0"/>
                <a:cs typeface="Courier New" panose="02070309020205020404" pitchFamily="49" charset="0"/>
              </a:rPr>
              <a:t>Hash_Map_Demo</a:t>
            </a:r>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&lt;String, Double&gt; bike = new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&lt;String, Double&gt;();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bike.put</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Gixxer</a:t>
            </a:r>
            <a:r>
              <a:rPr lang="en-US" sz="2000" b="1" dirty="0">
                <a:solidFill>
                  <a:schemeClr val="bg1"/>
                </a:solidFill>
                <a:latin typeface="Courier New" panose="02070309020205020404" pitchFamily="49" charset="0"/>
                <a:cs typeface="Courier New" panose="02070309020205020404" pitchFamily="49" charset="0"/>
              </a:rPr>
              <a:t>", 155.5);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bike.put</a:t>
            </a:r>
            <a:r>
              <a:rPr lang="en-US" sz="2000" b="1" dirty="0">
                <a:solidFill>
                  <a:schemeClr val="bg1"/>
                </a:solidFill>
                <a:latin typeface="Courier New" panose="02070309020205020404" pitchFamily="49" charset="0"/>
                <a:cs typeface="Courier New" panose="02070309020205020404" pitchFamily="49" charset="0"/>
              </a:rPr>
              <a:t>("Royal Enfield", 350.00);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bike.put</a:t>
            </a:r>
            <a:r>
              <a:rPr lang="en-US" sz="2000" b="1" dirty="0">
                <a:solidFill>
                  <a:schemeClr val="bg1"/>
                </a:solidFill>
                <a:latin typeface="Courier New" panose="02070309020205020404" pitchFamily="49" charset="0"/>
                <a:cs typeface="Courier New" panose="02070309020205020404" pitchFamily="49" charset="0"/>
              </a:rPr>
              <a:t>("KTM RC 390", 373.5);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bike.put</a:t>
            </a:r>
            <a:r>
              <a:rPr lang="en-US" sz="2000" b="1" dirty="0">
                <a:solidFill>
                  <a:schemeClr val="bg1"/>
                </a:solidFill>
                <a:latin typeface="Courier New" panose="02070309020205020404" pitchFamily="49" charset="0"/>
                <a:cs typeface="Courier New" panose="02070309020205020404" pitchFamily="49" charset="0"/>
              </a:rPr>
              <a:t>("RE Himalayan", 410.00);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bike.values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bike.size</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8" name="Rounded Rectangle 7"/>
          <p:cNvSpPr/>
          <p:nvPr/>
        </p:nvSpPr>
        <p:spPr>
          <a:xfrm>
            <a:off x="4558333" y="3810000"/>
            <a:ext cx="2201165" cy="3048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558333" y="3451301"/>
            <a:ext cx="2201165" cy="358697"/>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66668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//Program</a:t>
            </a:r>
          </a:p>
          <a:p>
            <a:endParaRPr lang="en-US" sz="2000" b="1" dirty="0" smtClean="0">
              <a:solidFill>
                <a:srgbClr val="F05136"/>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java.util.Collection</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java.util.HashMap</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java.util.Map</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java.util.Set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&lt;String, Integer&gt; price = new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&lt;&gt;();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price.put</a:t>
            </a:r>
            <a:r>
              <a:rPr lang="en-US" sz="2000" b="1" dirty="0">
                <a:solidFill>
                  <a:schemeClr val="bg1"/>
                </a:solidFill>
                <a:latin typeface="Courier New" panose="02070309020205020404" pitchFamily="49" charset="0"/>
                <a:cs typeface="Courier New" panose="02070309020205020404" pitchFamily="49" charset="0"/>
              </a:rPr>
              <a:t>("Mango",150);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price.put</a:t>
            </a:r>
            <a:r>
              <a:rPr lang="en-US" sz="2000" b="1" dirty="0">
                <a:solidFill>
                  <a:schemeClr val="bg1"/>
                </a:solidFill>
                <a:latin typeface="Courier New" panose="02070309020205020404" pitchFamily="49" charset="0"/>
                <a:cs typeface="Courier New" panose="02070309020205020404" pitchFamily="49" charset="0"/>
              </a:rPr>
              <a:t>("Apple",120);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price.put</a:t>
            </a:r>
            <a:r>
              <a:rPr lang="en-US" sz="2000" b="1" dirty="0">
                <a:solidFill>
                  <a:schemeClr val="bg1"/>
                </a:solidFill>
                <a:latin typeface="Courier New" panose="02070309020205020404" pitchFamily="49" charset="0"/>
                <a:cs typeface="Courier New" panose="02070309020205020404" pitchFamily="49" charset="0"/>
              </a:rPr>
              <a:t>("Strawberry",180);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price.put</a:t>
            </a:r>
            <a:r>
              <a:rPr lang="en-US" sz="2000" b="1" dirty="0">
                <a:solidFill>
                  <a:schemeClr val="bg1"/>
                </a:solidFill>
                <a:latin typeface="Courier New" panose="02070309020205020404" pitchFamily="49" charset="0"/>
                <a:cs typeface="Courier New" panose="02070309020205020404" pitchFamily="49" charset="0"/>
              </a:rPr>
              <a:t>("Pineapple",120);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price.put</a:t>
            </a:r>
            <a:r>
              <a:rPr lang="en-US" sz="2000" b="1" dirty="0">
                <a:solidFill>
                  <a:schemeClr val="bg1"/>
                </a:solidFill>
                <a:latin typeface="Courier New" panose="02070309020205020404" pitchFamily="49" charset="0"/>
                <a:cs typeface="Courier New" panose="02070309020205020404" pitchFamily="49" charset="0"/>
              </a:rPr>
              <a:t>("Grapes",120);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("Price List :" + price);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price.replace</a:t>
            </a:r>
            <a:r>
              <a:rPr lang="en-US" sz="2000" b="1" dirty="0">
                <a:solidFill>
                  <a:schemeClr val="bg1"/>
                </a:solidFill>
                <a:latin typeface="Courier New" panose="02070309020205020404" pitchFamily="49" charset="0"/>
                <a:cs typeface="Courier New" panose="02070309020205020404" pitchFamily="49" charset="0"/>
              </a:rPr>
              <a:t>("Pineapple",100);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price.replace</a:t>
            </a:r>
            <a:r>
              <a:rPr lang="en-US" sz="2000" b="1" dirty="0">
                <a:solidFill>
                  <a:schemeClr val="bg1"/>
                </a:solidFill>
                <a:latin typeface="Courier New" panose="02070309020205020404" pitchFamily="49" charset="0"/>
                <a:cs typeface="Courier New" panose="02070309020205020404" pitchFamily="49" charset="0"/>
              </a:rPr>
              <a:t>("Mango",130);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price.replace</a:t>
            </a:r>
            <a:r>
              <a:rPr lang="en-US" sz="2000" b="1" dirty="0">
                <a:solidFill>
                  <a:schemeClr val="bg1"/>
                </a:solidFill>
                <a:latin typeface="Courier New" panose="02070309020205020404" pitchFamily="49" charset="0"/>
                <a:cs typeface="Courier New" panose="02070309020205020404" pitchFamily="49" charset="0"/>
              </a:rPr>
              <a:t>("Grapes",200);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("Price List :" + price);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8" name="Rounded Rectangle 7"/>
          <p:cNvSpPr/>
          <p:nvPr/>
        </p:nvSpPr>
        <p:spPr>
          <a:xfrm>
            <a:off x="1676400" y="4681870"/>
            <a:ext cx="4800600" cy="3048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35618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//Program</a:t>
            </a:r>
          </a:p>
          <a:p>
            <a:endParaRPr lang="en-US" sz="2000" b="1" dirty="0" smtClean="0">
              <a:solidFill>
                <a:srgbClr val="F051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java.util.Collection</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java.util.HashMap</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java.util.Map</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java.util.Set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&lt;String, Integer&gt; price = new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&lt;&gt;();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price.put</a:t>
            </a:r>
            <a:r>
              <a:rPr lang="en-US" sz="2000" b="1" dirty="0">
                <a:solidFill>
                  <a:schemeClr val="bg1"/>
                </a:solidFill>
                <a:latin typeface="Courier New" panose="02070309020205020404" pitchFamily="49" charset="0"/>
                <a:cs typeface="Courier New" panose="02070309020205020404" pitchFamily="49" charset="0"/>
              </a:rPr>
              <a:t>("Mango",150);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price.put</a:t>
            </a:r>
            <a:r>
              <a:rPr lang="en-US" sz="2000" b="1" dirty="0">
                <a:solidFill>
                  <a:schemeClr val="bg1"/>
                </a:solidFill>
                <a:latin typeface="Courier New" panose="02070309020205020404" pitchFamily="49" charset="0"/>
                <a:cs typeface="Courier New" panose="02070309020205020404" pitchFamily="49" charset="0"/>
              </a:rPr>
              <a:t>("Apple",120);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price.put</a:t>
            </a:r>
            <a:r>
              <a:rPr lang="en-US" sz="2000" b="1" dirty="0">
                <a:solidFill>
                  <a:schemeClr val="bg1"/>
                </a:solidFill>
                <a:latin typeface="Courier New" panose="02070309020205020404" pitchFamily="49" charset="0"/>
                <a:cs typeface="Courier New" panose="02070309020205020404" pitchFamily="49" charset="0"/>
              </a:rPr>
              <a:t>("Strawberry",180);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price.put</a:t>
            </a:r>
            <a:r>
              <a:rPr lang="en-US" sz="2000" b="1" dirty="0">
                <a:solidFill>
                  <a:schemeClr val="bg1"/>
                </a:solidFill>
                <a:latin typeface="Courier New" panose="02070309020205020404" pitchFamily="49" charset="0"/>
                <a:cs typeface="Courier New" panose="02070309020205020404" pitchFamily="49" charset="0"/>
              </a:rPr>
              <a:t>("Pineapple",120);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price.put</a:t>
            </a:r>
            <a:r>
              <a:rPr lang="en-US" sz="2000" b="1" dirty="0">
                <a:solidFill>
                  <a:schemeClr val="bg1"/>
                </a:solidFill>
                <a:latin typeface="Courier New" panose="02070309020205020404" pitchFamily="49" charset="0"/>
                <a:cs typeface="Courier New" panose="02070309020205020404" pitchFamily="49" charset="0"/>
              </a:rPr>
              <a:t>("Grapes",120);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("Price List :" + price);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price.replace</a:t>
            </a:r>
            <a:r>
              <a:rPr lang="en-US" sz="2000" b="1" dirty="0">
                <a:solidFill>
                  <a:schemeClr val="bg1"/>
                </a:solidFill>
                <a:latin typeface="Courier New" panose="02070309020205020404" pitchFamily="49" charset="0"/>
                <a:cs typeface="Courier New" panose="02070309020205020404" pitchFamily="49" charset="0"/>
              </a:rPr>
              <a:t>("Pineapple",120,100);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price.replace</a:t>
            </a:r>
            <a:r>
              <a:rPr lang="en-US" sz="2000" b="1" dirty="0">
                <a:solidFill>
                  <a:schemeClr val="bg1"/>
                </a:solidFill>
                <a:latin typeface="Courier New" panose="02070309020205020404" pitchFamily="49" charset="0"/>
                <a:cs typeface="Courier New" panose="02070309020205020404" pitchFamily="49" charset="0"/>
              </a:rPr>
              <a:t>("Mango",150,130);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price.replace</a:t>
            </a:r>
            <a:r>
              <a:rPr lang="en-US" sz="2000" b="1" dirty="0">
                <a:solidFill>
                  <a:schemeClr val="bg1"/>
                </a:solidFill>
                <a:latin typeface="Courier New" panose="02070309020205020404" pitchFamily="49" charset="0"/>
                <a:cs typeface="Courier New" panose="02070309020205020404" pitchFamily="49" charset="0"/>
              </a:rPr>
              <a:t>("Grapes",120,200);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("Price List :" + price);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8" name="Rounded Rectangle 7"/>
          <p:cNvSpPr/>
          <p:nvPr/>
        </p:nvSpPr>
        <p:spPr>
          <a:xfrm>
            <a:off x="1676400" y="4681870"/>
            <a:ext cx="5486400" cy="3048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365327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//Program</a:t>
            </a:r>
          </a:p>
          <a:p>
            <a:endParaRPr lang="en-US" sz="2000" b="1" dirty="0" smtClean="0">
              <a:solidFill>
                <a:srgbClr val="F051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class </a:t>
            </a:r>
            <a:r>
              <a:rPr lang="en-US" sz="2000" b="1" dirty="0" err="1">
                <a:solidFill>
                  <a:schemeClr val="bg1"/>
                </a:solidFill>
                <a:latin typeface="Courier New" panose="02070309020205020404" pitchFamily="49" charset="0"/>
                <a:cs typeface="Courier New" panose="02070309020205020404" pitchFamily="49" charset="0"/>
              </a:rPr>
              <a:t>Hash_Map_Demo</a:t>
            </a:r>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&lt;Integer, String&gt; </a:t>
            </a:r>
            <a:r>
              <a:rPr lang="en-US" sz="2000" b="1" dirty="0" err="1">
                <a:solidFill>
                  <a:schemeClr val="bg1"/>
                </a:solidFill>
                <a:latin typeface="Courier New" panose="02070309020205020404" pitchFamily="49" charset="0"/>
                <a:cs typeface="Courier New" panose="02070309020205020404" pitchFamily="49" charset="0"/>
              </a:rPr>
              <a:t>hash_map</a:t>
            </a:r>
            <a:r>
              <a:rPr lang="en-US" sz="2000" b="1" dirty="0">
                <a:solidFill>
                  <a:schemeClr val="bg1"/>
                </a:solidFill>
                <a:latin typeface="Courier New" panose="02070309020205020404" pitchFamily="49" charset="0"/>
                <a:cs typeface="Courier New" panose="02070309020205020404" pitchFamily="49" charset="0"/>
              </a:rPr>
              <a:t> = new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&lt;Integer, String&gt;();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hash_map.put</a:t>
            </a:r>
            <a:r>
              <a:rPr lang="en-US" sz="2000" b="1" dirty="0">
                <a:solidFill>
                  <a:schemeClr val="bg1"/>
                </a:solidFill>
                <a:latin typeface="Courier New" panose="02070309020205020404" pitchFamily="49" charset="0"/>
                <a:cs typeface="Courier New" panose="02070309020205020404" pitchFamily="49" charset="0"/>
              </a:rPr>
              <a:t>(1, "laptop");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hash_map.put</a:t>
            </a:r>
            <a:r>
              <a:rPr lang="en-US" sz="2000" b="1" dirty="0">
                <a:solidFill>
                  <a:schemeClr val="bg1"/>
                </a:solidFill>
                <a:latin typeface="Courier New" panose="02070309020205020404" pitchFamily="49" charset="0"/>
                <a:cs typeface="Courier New" panose="02070309020205020404" pitchFamily="49" charset="0"/>
              </a:rPr>
              <a:t>(2, "computer");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hash_map.put</a:t>
            </a:r>
            <a:r>
              <a:rPr lang="en-US" sz="2000" b="1" dirty="0">
                <a:solidFill>
                  <a:schemeClr val="bg1"/>
                </a:solidFill>
                <a:latin typeface="Courier New" panose="02070309020205020404" pitchFamily="49" charset="0"/>
                <a:cs typeface="Courier New" panose="02070309020205020404" pitchFamily="49" charset="0"/>
              </a:rPr>
              <a:t>(3, "smartphone");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hash_map.put</a:t>
            </a:r>
            <a:r>
              <a:rPr lang="en-US" sz="2000" b="1" dirty="0">
                <a:solidFill>
                  <a:schemeClr val="bg1"/>
                </a:solidFill>
                <a:latin typeface="Courier New" panose="02070309020205020404" pitchFamily="49" charset="0"/>
                <a:cs typeface="Courier New" panose="02070309020205020404" pitchFamily="49" charset="0"/>
              </a:rPr>
              <a:t>(4, "headphone");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hash_map.put</a:t>
            </a:r>
            <a:r>
              <a:rPr lang="en-US" sz="2000" b="1" dirty="0">
                <a:solidFill>
                  <a:schemeClr val="bg1"/>
                </a:solidFill>
                <a:latin typeface="Courier New" panose="02070309020205020404" pitchFamily="49" charset="0"/>
                <a:cs typeface="Courier New" panose="02070309020205020404" pitchFamily="49" charset="0"/>
              </a:rPr>
              <a:t>(5, "charger");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("Initial Mappings are: " + </a:t>
            </a:r>
            <a:r>
              <a:rPr lang="en-US" sz="2000" b="1" dirty="0" err="1">
                <a:solidFill>
                  <a:schemeClr val="bg1"/>
                </a:solidFill>
                <a:latin typeface="Courier New" panose="02070309020205020404" pitchFamily="49" charset="0"/>
                <a:cs typeface="Courier New" panose="02070309020205020404" pitchFamily="49" charset="0"/>
              </a:rPr>
              <a:t>hash_map</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hash_map.clear</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("Finally the map is: " + </a:t>
            </a:r>
            <a:r>
              <a:rPr lang="en-US" sz="2000" b="1" dirty="0" err="1">
                <a:solidFill>
                  <a:schemeClr val="bg1"/>
                </a:solidFill>
                <a:latin typeface="Courier New" panose="02070309020205020404" pitchFamily="49" charset="0"/>
                <a:cs typeface="Courier New" panose="02070309020205020404" pitchFamily="49" charset="0"/>
              </a:rPr>
              <a:t>hash_map</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("Is the map empty? " + </a:t>
            </a:r>
            <a:r>
              <a:rPr lang="en-US" sz="2000" b="1" dirty="0" err="1">
                <a:solidFill>
                  <a:schemeClr val="bg1"/>
                </a:solidFill>
                <a:latin typeface="Courier New" panose="02070309020205020404" pitchFamily="49" charset="0"/>
                <a:cs typeface="Courier New" panose="02070309020205020404" pitchFamily="49" charset="0"/>
              </a:rPr>
              <a:t>hash_map.isEmpty</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8" name="Rounded Rectangle 7"/>
          <p:cNvSpPr/>
          <p:nvPr/>
        </p:nvSpPr>
        <p:spPr>
          <a:xfrm>
            <a:off x="1676400" y="4061013"/>
            <a:ext cx="2819400" cy="3048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8077200" y="4670613"/>
            <a:ext cx="2819400" cy="3048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101464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//Program</a:t>
            </a:r>
          </a:p>
          <a:p>
            <a:endParaRPr lang="en-US" sz="2000" b="1" dirty="0" smtClean="0">
              <a:solidFill>
                <a:srgbClr val="F051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class </a:t>
            </a:r>
            <a:r>
              <a:rPr lang="en-US" sz="2000" b="1" dirty="0" err="1">
                <a:solidFill>
                  <a:schemeClr val="bg1"/>
                </a:solidFill>
                <a:latin typeface="Courier New" panose="02070309020205020404" pitchFamily="49" charset="0"/>
                <a:cs typeface="Courier New" panose="02070309020205020404" pitchFamily="49" charset="0"/>
              </a:rPr>
              <a:t>Hash_Map_Demo</a:t>
            </a:r>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&lt;Integer, String&gt; </a:t>
            </a:r>
            <a:r>
              <a:rPr lang="en-US" sz="2000" b="1" dirty="0" err="1">
                <a:solidFill>
                  <a:schemeClr val="bg1"/>
                </a:solidFill>
                <a:latin typeface="Courier New" panose="02070309020205020404" pitchFamily="49" charset="0"/>
                <a:cs typeface="Courier New" panose="02070309020205020404" pitchFamily="49" charset="0"/>
              </a:rPr>
              <a:t>hash_map</a:t>
            </a:r>
            <a:r>
              <a:rPr lang="en-US" sz="2000" b="1" dirty="0">
                <a:solidFill>
                  <a:schemeClr val="bg1"/>
                </a:solidFill>
                <a:latin typeface="Courier New" panose="02070309020205020404" pitchFamily="49" charset="0"/>
                <a:cs typeface="Courier New" panose="02070309020205020404" pitchFamily="49" charset="0"/>
              </a:rPr>
              <a:t> = new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&lt;Integer, String&gt;();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hash_map.put</a:t>
            </a:r>
            <a:r>
              <a:rPr lang="en-US" sz="2000" b="1" dirty="0">
                <a:solidFill>
                  <a:schemeClr val="bg1"/>
                </a:solidFill>
                <a:latin typeface="Courier New" panose="02070309020205020404" pitchFamily="49" charset="0"/>
                <a:cs typeface="Courier New" panose="02070309020205020404" pitchFamily="49" charset="0"/>
              </a:rPr>
              <a:t>(1, "laptop");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hash_map.put</a:t>
            </a:r>
            <a:r>
              <a:rPr lang="en-US" sz="2000" b="1" dirty="0">
                <a:solidFill>
                  <a:schemeClr val="bg1"/>
                </a:solidFill>
                <a:latin typeface="Courier New" panose="02070309020205020404" pitchFamily="49" charset="0"/>
                <a:cs typeface="Courier New" panose="02070309020205020404" pitchFamily="49" charset="0"/>
              </a:rPr>
              <a:t>(2, "computer");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hash_map.put</a:t>
            </a:r>
            <a:r>
              <a:rPr lang="en-US" sz="2000" b="1" dirty="0">
                <a:solidFill>
                  <a:schemeClr val="bg1"/>
                </a:solidFill>
                <a:latin typeface="Courier New" panose="02070309020205020404" pitchFamily="49" charset="0"/>
                <a:cs typeface="Courier New" panose="02070309020205020404" pitchFamily="49" charset="0"/>
              </a:rPr>
              <a:t>(3, "smartphone");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hash_map.put</a:t>
            </a:r>
            <a:r>
              <a:rPr lang="en-US" sz="2000" b="1" dirty="0">
                <a:solidFill>
                  <a:schemeClr val="bg1"/>
                </a:solidFill>
                <a:latin typeface="Courier New" panose="02070309020205020404" pitchFamily="49" charset="0"/>
                <a:cs typeface="Courier New" panose="02070309020205020404" pitchFamily="49" charset="0"/>
              </a:rPr>
              <a:t>(4, "headphone");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hash_map.put</a:t>
            </a:r>
            <a:r>
              <a:rPr lang="en-US" sz="2000" b="1" dirty="0">
                <a:solidFill>
                  <a:schemeClr val="bg1"/>
                </a:solidFill>
                <a:latin typeface="Courier New" panose="02070309020205020404" pitchFamily="49" charset="0"/>
                <a:cs typeface="Courier New" panose="02070309020205020404" pitchFamily="49" charset="0"/>
              </a:rPr>
              <a:t>(5, "charger");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hash_map.containsKey</a:t>
            </a:r>
            <a:r>
              <a:rPr lang="en-US" sz="2000" b="1" dirty="0">
                <a:solidFill>
                  <a:schemeClr val="bg1"/>
                </a:solidFill>
                <a:latin typeface="Courier New" panose="02070309020205020404" pitchFamily="49" charset="0"/>
                <a:cs typeface="Courier New" panose="02070309020205020404" pitchFamily="49" charset="0"/>
              </a:rPr>
              <a:t>(2));</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hash_map.containsKey</a:t>
            </a:r>
            <a:r>
              <a:rPr lang="en-US" sz="2000" b="1" dirty="0">
                <a:solidFill>
                  <a:schemeClr val="bg1"/>
                </a:solidFill>
                <a:latin typeface="Courier New" panose="02070309020205020404" pitchFamily="49" charset="0"/>
                <a:cs typeface="Courier New" panose="02070309020205020404" pitchFamily="49" charset="0"/>
              </a:rPr>
              <a:t>(45));</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hash_map.containsValue</a:t>
            </a:r>
            <a:r>
              <a:rPr lang="en-US" sz="2000" b="1" dirty="0">
                <a:solidFill>
                  <a:schemeClr val="bg1"/>
                </a:solidFill>
                <a:latin typeface="Courier New" panose="02070309020205020404" pitchFamily="49" charset="0"/>
                <a:cs typeface="Courier New" panose="02070309020205020404" pitchFamily="49" charset="0"/>
              </a:rPr>
              <a:t>("computer"));</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hash_map.containsValue</a:t>
            </a:r>
            <a:r>
              <a:rPr lang="en-US" sz="2000" b="1" dirty="0">
                <a:solidFill>
                  <a:schemeClr val="bg1"/>
                </a:solidFill>
                <a:latin typeface="Courier New" panose="02070309020205020404" pitchFamily="49" charset="0"/>
                <a:cs typeface="Courier New" panose="02070309020205020404" pitchFamily="49" charset="0"/>
              </a:rPr>
              <a:t>("table"));</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8" name="Rounded Rectangle 7"/>
          <p:cNvSpPr/>
          <p:nvPr/>
        </p:nvSpPr>
        <p:spPr>
          <a:xfrm>
            <a:off x="4536141" y="3733800"/>
            <a:ext cx="3769659" cy="372035"/>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536141" y="4379258"/>
            <a:ext cx="5674659" cy="345142"/>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136723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//Program</a:t>
            </a:r>
          </a:p>
          <a:p>
            <a:endParaRPr lang="en-US" sz="2000" b="1" dirty="0" smtClean="0">
              <a:solidFill>
                <a:srgbClr val="F051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class </a:t>
            </a:r>
            <a:r>
              <a:rPr lang="en-US" sz="2000" b="1" dirty="0" err="1">
                <a:solidFill>
                  <a:schemeClr val="bg1"/>
                </a:solidFill>
                <a:latin typeface="Courier New" panose="02070309020205020404" pitchFamily="49" charset="0"/>
                <a:cs typeface="Courier New" panose="02070309020205020404" pitchFamily="49" charset="0"/>
              </a:rPr>
              <a:t>Hash_Map_Demo</a:t>
            </a:r>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&lt;Integer, String&gt; </a:t>
            </a:r>
            <a:r>
              <a:rPr lang="en-US" sz="2000" b="1" dirty="0" err="1">
                <a:solidFill>
                  <a:schemeClr val="bg1"/>
                </a:solidFill>
                <a:latin typeface="Courier New" panose="02070309020205020404" pitchFamily="49" charset="0"/>
                <a:cs typeface="Courier New" panose="02070309020205020404" pitchFamily="49" charset="0"/>
              </a:rPr>
              <a:t>hash_map</a:t>
            </a:r>
            <a:r>
              <a:rPr lang="en-US" sz="2000" b="1" dirty="0">
                <a:solidFill>
                  <a:schemeClr val="bg1"/>
                </a:solidFill>
                <a:latin typeface="Courier New" panose="02070309020205020404" pitchFamily="49" charset="0"/>
                <a:cs typeface="Courier New" panose="02070309020205020404" pitchFamily="49" charset="0"/>
              </a:rPr>
              <a:t> = new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&lt;Integer, String&gt;();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hash_map.put</a:t>
            </a:r>
            <a:r>
              <a:rPr lang="en-US" sz="2000" b="1" dirty="0">
                <a:solidFill>
                  <a:schemeClr val="bg1"/>
                </a:solidFill>
                <a:latin typeface="Courier New" panose="02070309020205020404" pitchFamily="49" charset="0"/>
                <a:cs typeface="Courier New" panose="02070309020205020404" pitchFamily="49" charset="0"/>
              </a:rPr>
              <a:t>(1, "laptop");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hash_map.put</a:t>
            </a:r>
            <a:r>
              <a:rPr lang="en-US" sz="2000" b="1" dirty="0">
                <a:solidFill>
                  <a:schemeClr val="bg1"/>
                </a:solidFill>
                <a:latin typeface="Courier New" panose="02070309020205020404" pitchFamily="49" charset="0"/>
                <a:cs typeface="Courier New" panose="02070309020205020404" pitchFamily="49" charset="0"/>
              </a:rPr>
              <a:t>(2, "computer");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hash_map.put</a:t>
            </a:r>
            <a:r>
              <a:rPr lang="en-US" sz="2000" b="1" dirty="0">
                <a:solidFill>
                  <a:schemeClr val="bg1"/>
                </a:solidFill>
                <a:latin typeface="Courier New" panose="02070309020205020404" pitchFamily="49" charset="0"/>
                <a:cs typeface="Courier New" panose="02070309020205020404" pitchFamily="49" charset="0"/>
              </a:rPr>
              <a:t>(3, "smartphone");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hash_map.put</a:t>
            </a:r>
            <a:r>
              <a:rPr lang="en-US" sz="2000" b="1" dirty="0">
                <a:solidFill>
                  <a:schemeClr val="bg1"/>
                </a:solidFill>
                <a:latin typeface="Courier New" panose="02070309020205020404" pitchFamily="49" charset="0"/>
                <a:cs typeface="Courier New" panose="02070309020205020404" pitchFamily="49" charset="0"/>
              </a:rPr>
              <a:t>(4, "headphone");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hash_map.put</a:t>
            </a:r>
            <a:r>
              <a:rPr lang="en-US" sz="2000" b="1" dirty="0">
                <a:solidFill>
                  <a:schemeClr val="bg1"/>
                </a:solidFill>
                <a:latin typeface="Courier New" panose="02070309020205020404" pitchFamily="49" charset="0"/>
                <a:cs typeface="Courier New" panose="02070309020205020404" pitchFamily="49" charset="0"/>
              </a:rPr>
              <a:t>(5, "charger");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("Initial Mappings are: " + </a:t>
            </a:r>
            <a:r>
              <a:rPr lang="en-US" sz="2000" b="1" dirty="0" err="1">
                <a:solidFill>
                  <a:schemeClr val="bg1"/>
                </a:solidFill>
                <a:latin typeface="Courier New" panose="02070309020205020404" pitchFamily="49" charset="0"/>
                <a:cs typeface="Courier New" panose="02070309020205020404" pitchFamily="49" charset="0"/>
              </a:rPr>
              <a:t>hash_map</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("The cloned map look like this: " +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hash_map.clone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HashMap</a:t>
            </a:r>
            <a:r>
              <a:rPr lang="en-US" sz="2000" b="1" dirty="0" smtClean="0">
                <a:solidFill>
                  <a:schemeClr val="bg1"/>
                </a:solidFill>
                <a:latin typeface="Courier New" panose="02070309020205020404" pitchFamily="49" charset="0"/>
                <a:cs typeface="Courier New" panose="02070309020205020404" pitchFamily="49" charset="0"/>
              </a:rPr>
              <a:t>&lt;Integer</a:t>
            </a:r>
            <a:r>
              <a:rPr lang="en-US" sz="2000" b="1" dirty="0">
                <a:solidFill>
                  <a:schemeClr val="bg1"/>
                </a:solidFill>
                <a:latin typeface="Courier New" panose="02070309020205020404" pitchFamily="49" charset="0"/>
                <a:cs typeface="Courier New" panose="02070309020205020404" pitchFamily="49" charset="0"/>
              </a:rPr>
              <a:t>, String&gt; </a:t>
            </a:r>
            <a:r>
              <a:rPr lang="en-US" sz="2000" b="1" dirty="0" err="1">
                <a:solidFill>
                  <a:schemeClr val="bg1"/>
                </a:solidFill>
                <a:latin typeface="Courier New" panose="02070309020205020404" pitchFamily="49" charset="0"/>
                <a:cs typeface="Courier New" panose="02070309020205020404" pitchFamily="49" charset="0"/>
              </a:rPr>
              <a:t>another_hash_map</a:t>
            </a:r>
            <a:r>
              <a:rPr lang="en-US" sz="2000" b="1" dirty="0">
                <a:solidFill>
                  <a:schemeClr val="bg1"/>
                </a:solidFill>
                <a:latin typeface="Courier New" panose="02070309020205020404" pitchFamily="49" charset="0"/>
                <a:cs typeface="Courier New" panose="02070309020205020404" pitchFamily="49" charset="0"/>
              </a:rPr>
              <a:t> = new </a:t>
            </a:r>
            <a:r>
              <a:rPr lang="en-US" sz="2000" b="1" dirty="0" err="1">
                <a:solidFill>
                  <a:schemeClr val="bg1"/>
                </a:solidFill>
                <a:latin typeface="Courier New" panose="02070309020205020404" pitchFamily="49" charset="0"/>
                <a:cs typeface="Courier New" panose="02070309020205020404" pitchFamily="49" charset="0"/>
              </a:rPr>
              <a:t>HashMap</a:t>
            </a:r>
            <a:r>
              <a:rPr lang="en-US" sz="2000" b="1" dirty="0">
                <a:solidFill>
                  <a:schemeClr val="bg1"/>
                </a:solidFill>
                <a:latin typeface="Courier New" panose="02070309020205020404" pitchFamily="49" charset="0"/>
                <a:cs typeface="Courier New" panose="02070309020205020404" pitchFamily="49" charset="0"/>
              </a:rPr>
              <a:t>&lt;Integer, </a:t>
            </a:r>
            <a:r>
              <a:rPr lang="en-US" sz="2000" b="1" dirty="0" smtClean="0">
                <a:solidFill>
                  <a:schemeClr val="bg1"/>
                </a:solidFill>
                <a:latin typeface="Courier New" panose="02070309020205020404" pitchFamily="49" charset="0"/>
                <a:cs typeface="Courier New" panose="02070309020205020404" pitchFamily="49" charset="0"/>
              </a:rPr>
              <a:t>										     String</a:t>
            </a:r>
            <a:r>
              <a:rPr lang="en-US" sz="2000" b="1" dirty="0">
                <a:solidFill>
                  <a:schemeClr val="bg1"/>
                </a:solidFill>
                <a:latin typeface="Courier New" panose="02070309020205020404" pitchFamily="49" charset="0"/>
                <a:cs typeface="Courier New" panose="02070309020205020404" pitchFamily="49" charset="0"/>
              </a:rPr>
              <a:t>&gt;();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another_hash_map.putAll</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hash_map</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hash_map</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8" name="Rounded Rectangle 7"/>
          <p:cNvSpPr/>
          <p:nvPr/>
        </p:nvSpPr>
        <p:spPr>
          <a:xfrm>
            <a:off x="9144001" y="4343400"/>
            <a:ext cx="2819400" cy="3810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76400" y="5257800"/>
            <a:ext cx="5334000" cy="3810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27607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Hash Map</a:t>
            </a:r>
            <a:endParaRPr lang="en-US" sz="4500" b="1" dirty="0">
              <a:latin typeface="Nunito Sans" panose="00000500000000000000" pitchFamily="2" charset="0"/>
            </a:endParaRPr>
          </a:p>
        </p:txBody>
      </p:sp>
      <p:sp>
        <p:nvSpPr>
          <p:cNvPr id="10" name="Rectangle 9">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 xmlns:a16="http://schemas.microsoft.com/office/drawing/2014/main" id="{6373F422-781C-4385-84E3-34EDBC7AB3E7}"/>
              </a:ext>
            </a:extLst>
          </p:cNvPr>
          <p:cNvSpPr txBox="1"/>
          <p:nvPr/>
        </p:nvSpPr>
        <p:spPr>
          <a:xfrm>
            <a:off x="558069" y="1611766"/>
            <a:ext cx="11104481" cy="621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Java </a:t>
            </a:r>
            <a:r>
              <a:rPr lang="en-US" sz="2500" dirty="0" err="1">
                <a:latin typeface="Nunito Sans" panose="00000500000000000000" pitchFamily="2" charset="0"/>
              </a:rPr>
              <a:t>HashMap</a:t>
            </a:r>
            <a:r>
              <a:rPr lang="en-US" sz="2500" dirty="0">
                <a:latin typeface="Nunito Sans" panose="00000500000000000000" pitchFamily="2" charset="0"/>
              </a:rPr>
              <a:t> class contains values based on the </a:t>
            </a:r>
            <a:r>
              <a:rPr lang="en-US" sz="2500" dirty="0" smtClean="0">
                <a:latin typeface="Nunito Sans" panose="00000500000000000000" pitchFamily="2" charset="0"/>
              </a:rPr>
              <a:t>key.</a:t>
            </a: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2" name="Rounded Rectangle 1"/>
          <p:cNvSpPr/>
          <p:nvPr/>
        </p:nvSpPr>
        <p:spPr>
          <a:xfrm>
            <a:off x="4495799" y="2482702"/>
            <a:ext cx="1447800" cy="6096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Nunito Sans" panose="020B0604020202020204" charset="0"/>
              </a:rPr>
              <a:t>Map</a:t>
            </a:r>
            <a:endParaRPr lang="en-US" sz="2500" dirty="0">
              <a:solidFill>
                <a:schemeClr val="tx1"/>
              </a:solidFill>
              <a:latin typeface="Nunito Sans" panose="020B0604020202020204" charset="0"/>
            </a:endParaRPr>
          </a:p>
        </p:txBody>
      </p:sp>
      <p:sp>
        <p:nvSpPr>
          <p:cNvPr id="12" name="Rounded Rectangle 11"/>
          <p:cNvSpPr/>
          <p:nvPr/>
        </p:nvSpPr>
        <p:spPr>
          <a:xfrm>
            <a:off x="4049232" y="3489251"/>
            <a:ext cx="2340935" cy="6096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Nunito Sans" panose="020B0604020202020204" charset="0"/>
              </a:rPr>
              <a:t>Abstract Map</a:t>
            </a:r>
            <a:endParaRPr lang="en-US" sz="2500" dirty="0">
              <a:solidFill>
                <a:schemeClr val="tx1"/>
              </a:solidFill>
              <a:latin typeface="Nunito Sans" panose="020B0604020202020204" charset="0"/>
            </a:endParaRPr>
          </a:p>
        </p:txBody>
      </p:sp>
      <p:sp>
        <p:nvSpPr>
          <p:cNvPr id="13" name="Rounded Rectangle 12"/>
          <p:cNvSpPr/>
          <p:nvPr/>
        </p:nvSpPr>
        <p:spPr>
          <a:xfrm>
            <a:off x="4049232" y="4495800"/>
            <a:ext cx="2340935" cy="6096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err="1" smtClean="0">
                <a:solidFill>
                  <a:schemeClr val="tx1"/>
                </a:solidFill>
                <a:latin typeface="Nunito Sans" panose="020B0604020202020204" charset="0"/>
              </a:rPr>
              <a:t>HashMap</a:t>
            </a:r>
            <a:endParaRPr lang="en-US" sz="2500" dirty="0">
              <a:solidFill>
                <a:schemeClr val="tx1"/>
              </a:solidFill>
              <a:latin typeface="Nunito Sans" panose="020B0604020202020204" charset="0"/>
            </a:endParaRPr>
          </a:p>
        </p:txBody>
      </p:sp>
      <p:cxnSp>
        <p:nvCxnSpPr>
          <p:cNvPr id="5" name="Straight Arrow Connector 4"/>
          <p:cNvCxnSpPr>
            <a:stCxn id="13" idx="0"/>
            <a:endCxn id="12" idx="2"/>
          </p:cNvCxnSpPr>
          <p:nvPr/>
        </p:nvCxnSpPr>
        <p:spPr>
          <a:xfrm flipV="1">
            <a:off x="5219700" y="4098851"/>
            <a:ext cx="0" cy="396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5219698" y="3074328"/>
            <a:ext cx="1" cy="396949"/>
          </a:xfrm>
          <a:prstGeom prst="straightConnector1">
            <a:avLst/>
          </a:prstGeom>
          <a:ln>
            <a:prstDash val="sysDot"/>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5334000" y="3124200"/>
            <a:ext cx="1905000" cy="369332"/>
          </a:xfrm>
          <a:prstGeom prst="rect">
            <a:avLst/>
          </a:prstGeom>
          <a:noFill/>
        </p:spPr>
        <p:txBody>
          <a:bodyPr wrap="square" rtlCol="0">
            <a:spAutoFit/>
          </a:bodyPr>
          <a:lstStyle/>
          <a:p>
            <a:r>
              <a:rPr lang="en-US" dirty="0" smtClean="0">
                <a:latin typeface="Nunito Sans" panose="020B0604020202020204" charset="0"/>
              </a:rPr>
              <a:t>implements</a:t>
            </a:r>
            <a:endParaRPr lang="en-US" dirty="0">
              <a:latin typeface="Nunito Sans" panose="020B0604020202020204" charset="0"/>
            </a:endParaRPr>
          </a:p>
        </p:txBody>
      </p:sp>
      <p:sp>
        <p:nvSpPr>
          <p:cNvPr id="17" name="TextBox 16"/>
          <p:cNvSpPr txBox="1"/>
          <p:nvPr/>
        </p:nvSpPr>
        <p:spPr>
          <a:xfrm>
            <a:off x="5334000" y="4126468"/>
            <a:ext cx="1905000" cy="369332"/>
          </a:xfrm>
          <a:prstGeom prst="rect">
            <a:avLst/>
          </a:prstGeom>
          <a:noFill/>
        </p:spPr>
        <p:txBody>
          <a:bodyPr wrap="square" rtlCol="0">
            <a:spAutoFit/>
          </a:bodyPr>
          <a:lstStyle/>
          <a:p>
            <a:r>
              <a:rPr lang="en-US" dirty="0" smtClean="0">
                <a:latin typeface="Nunito Sans" panose="020B0604020202020204" charset="0"/>
              </a:rPr>
              <a:t>extends</a:t>
            </a:r>
            <a:endParaRPr lang="en-US" dirty="0">
              <a:latin typeface="Nunito Sans" panose="020B0604020202020204" charset="0"/>
            </a:endParaRPr>
          </a:p>
        </p:txBody>
      </p:sp>
    </p:spTree>
    <p:extLst>
      <p:ext uri="{BB962C8B-B14F-4D97-AF65-F5344CB8AC3E}">
        <p14:creationId xmlns=""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 grpId="0" animBg="1"/>
      <p:bldP spid="12" grpId="0" animBg="1"/>
      <p:bldP spid="13" grpId="0" animBg="1"/>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Linked Hash Map</a:t>
            </a:r>
            <a:endParaRPr lang="en-US" sz="4500" b="1" dirty="0">
              <a:latin typeface="Nunito Sans" panose="00000500000000000000" pitchFamily="2" charset="0"/>
            </a:endParaRPr>
          </a:p>
        </p:txBody>
      </p:sp>
      <p:sp>
        <p:nvSpPr>
          <p:cNvPr id="10" name="Rectangle 9">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 xmlns:a16="http://schemas.microsoft.com/office/drawing/2014/main" id="{6373F422-781C-4385-84E3-34EDBC7AB3E7}"/>
              </a:ext>
            </a:extLst>
          </p:cNvPr>
          <p:cNvSpPr txBox="1"/>
          <p:nvPr/>
        </p:nvSpPr>
        <p:spPr>
          <a:xfrm>
            <a:off x="558069" y="1611766"/>
            <a:ext cx="11104481" cy="621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Java </a:t>
            </a:r>
            <a:r>
              <a:rPr lang="en-US" sz="2500" dirty="0" err="1">
                <a:latin typeface="Nunito Sans" panose="00000500000000000000" pitchFamily="2" charset="0"/>
              </a:rPr>
              <a:t>HashMap</a:t>
            </a:r>
            <a:r>
              <a:rPr lang="en-US" sz="2500" dirty="0">
                <a:latin typeface="Nunito Sans" panose="00000500000000000000" pitchFamily="2" charset="0"/>
              </a:rPr>
              <a:t> class contains values based on the </a:t>
            </a:r>
            <a:r>
              <a:rPr lang="en-US" sz="2500" dirty="0" smtClean="0">
                <a:latin typeface="Nunito Sans" panose="00000500000000000000" pitchFamily="2" charset="0"/>
              </a:rPr>
              <a:t>key.</a:t>
            </a: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2" name="Rounded Rectangle 1"/>
          <p:cNvSpPr/>
          <p:nvPr/>
        </p:nvSpPr>
        <p:spPr>
          <a:xfrm>
            <a:off x="4495799" y="2482702"/>
            <a:ext cx="1447800" cy="6096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Nunito Sans" panose="020B0604020202020204" charset="0"/>
              </a:rPr>
              <a:t>Map</a:t>
            </a:r>
            <a:endParaRPr lang="en-US" sz="2500" dirty="0">
              <a:solidFill>
                <a:schemeClr val="tx1"/>
              </a:solidFill>
              <a:latin typeface="Nunito Sans" panose="020B0604020202020204" charset="0"/>
            </a:endParaRPr>
          </a:p>
        </p:txBody>
      </p:sp>
      <p:sp>
        <p:nvSpPr>
          <p:cNvPr id="12" name="Rounded Rectangle 11"/>
          <p:cNvSpPr/>
          <p:nvPr/>
        </p:nvSpPr>
        <p:spPr>
          <a:xfrm>
            <a:off x="4049232" y="3489251"/>
            <a:ext cx="2340935" cy="6096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Nunito Sans" panose="020B0604020202020204" charset="0"/>
              </a:rPr>
              <a:t>Abstract Map</a:t>
            </a:r>
            <a:endParaRPr lang="en-US" sz="2500" dirty="0">
              <a:solidFill>
                <a:schemeClr val="tx1"/>
              </a:solidFill>
              <a:latin typeface="Nunito Sans" panose="020B0604020202020204" charset="0"/>
            </a:endParaRPr>
          </a:p>
        </p:txBody>
      </p:sp>
      <p:sp>
        <p:nvSpPr>
          <p:cNvPr id="13" name="Rounded Rectangle 12"/>
          <p:cNvSpPr/>
          <p:nvPr/>
        </p:nvSpPr>
        <p:spPr>
          <a:xfrm>
            <a:off x="4049232" y="4495800"/>
            <a:ext cx="2340935" cy="6096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err="1" smtClean="0">
                <a:solidFill>
                  <a:schemeClr val="tx1"/>
                </a:solidFill>
                <a:latin typeface="Nunito Sans" panose="020B0604020202020204" charset="0"/>
              </a:rPr>
              <a:t>HashMap</a:t>
            </a:r>
            <a:endParaRPr lang="en-US" sz="2500" dirty="0">
              <a:solidFill>
                <a:schemeClr val="tx1"/>
              </a:solidFill>
              <a:latin typeface="Nunito Sans" panose="020B0604020202020204" charset="0"/>
            </a:endParaRPr>
          </a:p>
        </p:txBody>
      </p:sp>
      <p:cxnSp>
        <p:nvCxnSpPr>
          <p:cNvPr id="5" name="Straight Arrow Connector 4"/>
          <p:cNvCxnSpPr>
            <a:stCxn id="13" idx="0"/>
            <a:endCxn id="12" idx="2"/>
          </p:cNvCxnSpPr>
          <p:nvPr/>
        </p:nvCxnSpPr>
        <p:spPr>
          <a:xfrm flipV="1">
            <a:off x="5219700" y="4098851"/>
            <a:ext cx="0" cy="396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5219698" y="3074328"/>
            <a:ext cx="1" cy="396949"/>
          </a:xfrm>
          <a:prstGeom prst="straightConnector1">
            <a:avLst/>
          </a:prstGeom>
          <a:ln>
            <a:prstDash val="sysDot"/>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5334000" y="3124200"/>
            <a:ext cx="1905000" cy="369332"/>
          </a:xfrm>
          <a:prstGeom prst="rect">
            <a:avLst/>
          </a:prstGeom>
          <a:noFill/>
        </p:spPr>
        <p:txBody>
          <a:bodyPr wrap="square" rtlCol="0">
            <a:spAutoFit/>
          </a:bodyPr>
          <a:lstStyle/>
          <a:p>
            <a:r>
              <a:rPr lang="en-US" dirty="0" smtClean="0">
                <a:latin typeface="Nunito Sans" panose="020B0604020202020204" charset="0"/>
              </a:rPr>
              <a:t>implements</a:t>
            </a:r>
            <a:endParaRPr lang="en-US" dirty="0">
              <a:latin typeface="Nunito Sans" panose="020B0604020202020204" charset="0"/>
            </a:endParaRPr>
          </a:p>
        </p:txBody>
      </p:sp>
      <p:sp>
        <p:nvSpPr>
          <p:cNvPr id="17" name="TextBox 16"/>
          <p:cNvSpPr txBox="1"/>
          <p:nvPr/>
        </p:nvSpPr>
        <p:spPr>
          <a:xfrm>
            <a:off x="5334000" y="4126468"/>
            <a:ext cx="1905000" cy="369332"/>
          </a:xfrm>
          <a:prstGeom prst="rect">
            <a:avLst/>
          </a:prstGeom>
          <a:noFill/>
        </p:spPr>
        <p:txBody>
          <a:bodyPr wrap="square" rtlCol="0">
            <a:spAutoFit/>
          </a:bodyPr>
          <a:lstStyle/>
          <a:p>
            <a:r>
              <a:rPr lang="en-US" dirty="0" smtClean="0">
                <a:latin typeface="Nunito Sans" panose="020B0604020202020204" charset="0"/>
              </a:rPr>
              <a:t>extends</a:t>
            </a:r>
            <a:endParaRPr lang="en-US" dirty="0">
              <a:latin typeface="Nunito Sans" panose="020B0604020202020204" charset="0"/>
            </a:endParaRPr>
          </a:p>
        </p:txBody>
      </p:sp>
      <p:sp>
        <p:nvSpPr>
          <p:cNvPr id="18" name="Rounded Rectangle 17"/>
          <p:cNvSpPr/>
          <p:nvPr/>
        </p:nvSpPr>
        <p:spPr>
          <a:xfrm>
            <a:off x="4049230" y="5489448"/>
            <a:ext cx="2340935" cy="835152"/>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Nunito Sans" panose="020B0604020202020204" charset="0"/>
              </a:rPr>
              <a:t>Linked </a:t>
            </a:r>
            <a:r>
              <a:rPr lang="en-US" sz="2500" dirty="0" err="1" smtClean="0">
                <a:solidFill>
                  <a:schemeClr val="tx1"/>
                </a:solidFill>
                <a:latin typeface="Nunito Sans" panose="020B0604020202020204" charset="0"/>
              </a:rPr>
              <a:t>HashMap</a:t>
            </a:r>
            <a:endParaRPr lang="en-US" sz="2500" dirty="0">
              <a:solidFill>
                <a:schemeClr val="tx1"/>
              </a:solidFill>
              <a:latin typeface="Nunito Sans" panose="020B0604020202020204" charset="0"/>
            </a:endParaRPr>
          </a:p>
        </p:txBody>
      </p:sp>
      <p:sp>
        <p:nvSpPr>
          <p:cNvPr id="19" name="TextBox 18"/>
          <p:cNvSpPr txBox="1"/>
          <p:nvPr/>
        </p:nvSpPr>
        <p:spPr>
          <a:xfrm>
            <a:off x="5334000" y="5128736"/>
            <a:ext cx="1905000" cy="369332"/>
          </a:xfrm>
          <a:prstGeom prst="rect">
            <a:avLst/>
          </a:prstGeom>
          <a:noFill/>
        </p:spPr>
        <p:txBody>
          <a:bodyPr wrap="square" rtlCol="0">
            <a:spAutoFit/>
          </a:bodyPr>
          <a:lstStyle/>
          <a:p>
            <a:r>
              <a:rPr lang="en-US" dirty="0" smtClean="0">
                <a:latin typeface="Nunito Sans" panose="020B0604020202020204" charset="0"/>
              </a:rPr>
              <a:t>extends</a:t>
            </a:r>
            <a:endParaRPr lang="en-US" dirty="0">
              <a:latin typeface="Nunito Sans" panose="020B0604020202020204" charset="0"/>
            </a:endParaRPr>
          </a:p>
        </p:txBody>
      </p:sp>
      <p:cxnSp>
        <p:nvCxnSpPr>
          <p:cNvPr id="20" name="Straight Arrow Connector 19"/>
          <p:cNvCxnSpPr/>
          <p:nvPr/>
        </p:nvCxnSpPr>
        <p:spPr>
          <a:xfrm flipV="1">
            <a:off x="5219697" y="5092499"/>
            <a:ext cx="0" cy="396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116221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down)">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 grpId="0" animBg="1"/>
      <p:bldP spid="12" grpId="0" animBg="1"/>
      <p:bldP spid="13" grpId="0" animBg="1"/>
      <p:bldP spid="16" grpId="0"/>
      <p:bldP spid="17" grpId="0"/>
      <p:bldP spid="18" grpId="0" animBg="1"/>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LinkedHashMap</a:t>
            </a:r>
            <a:r>
              <a:rPr lang="en-US" sz="2000" b="1" dirty="0" smtClean="0">
                <a:solidFill>
                  <a:schemeClr val="bg1"/>
                </a:solidFill>
                <a:latin typeface="Courier New" panose="02070309020205020404" pitchFamily="49" charset="0"/>
                <a:cs typeface="Courier New" panose="02070309020205020404" pitchFamily="49" charset="0"/>
              </a:rPr>
              <a:t>&lt;Integer, String&gt; </a:t>
            </a:r>
            <a:r>
              <a:rPr lang="en-US" sz="2000" b="1" dirty="0" err="1" smtClean="0">
                <a:solidFill>
                  <a:schemeClr val="bg1"/>
                </a:solidFill>
                <a:latin typeface="Courier New" panose="02070309020205020404" pitchFamily="49" charset="0"/>
                <a:cs typeface="Courier New" panose="02070309020205020404" pitchFamily="49" charset="0"/>
              </a:rPr>
              <a:t>li_hash_map</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LinkedHashMap</a:t>
            </a:r>
            <a:r>
              <a:rPr lang="en-US" sz="2000" b="1" dirty="0" smtClean="0">
                <a:solidFill>
                  <a:schemeClr val="bg1"/>
                </a:solidFill>
                <a:latin typeface="Courier New" panose="02070309020205020404" pitchFamily="49" charset="0"/>
                <a:cs typeface="Courier New" panose="02070309020205020404" pitchFamily="49" charset="0"/>
              </a:rPr>
              <a:t>&lt;Integer, String&gt;();</a:t>
            </a:r>
          </a:p>
          <a:p>
            <a:r>
              <a:rPr lang="en-US" sz="2000" b="1" dirty="0" smtClean="0">
                <a:solidFill>
                  <a:schemeClr val="bg1"/>
                </a:solidFill>
                <a:latin typeface="Courier New" panose="02070309020205020404" pitchFamily="49" charset="0"/>
                <a:cs typeface="Courier New" panose="02070309020205020404" pitchFamily="49" charset="0"/>
              </a:rPr>
              <a:t>        li_hash_map.put(10, "Good"); </a:t>
            </a:r>
          </a:p>
          <a:p>
            <a:r>
              <a:rPr lang="en-US" sz="2000" b="1" dirty="0" smtClean="0">
                <a:solidFill>
                  <a:schemeClr val="bg1"/>
                </a:solidFill>
                <a:latin typeface="Courier New" panose="02070309020205020404" pitchFamily="49" charset="0"/>
                <a:cs typeface="Courier New" panose="02070309020205020404" pitchFamily="49" charset="0"/>
              </a:rPr>
              <a:t>        li_hash_map.put(15, "4"); </a:t>
            </a:r>
          </a:p>
          <a:p>
            <a:r>
              <a:rPr lang="en-US" sz="2000" b="1" dirty="0" smtClean="0">
                <a:solidFill>
                  <a:schemeClr val="bg1"/>
                </a:solidFill>
                <a:latin typeface="Courier New" panose="02070309020205020404" pitchFamily="49" charset="0"/>
                <a:cs typeface="Courier New" panose="02070309020205020404" pitchFamily="49" charset="0"/>
              </a:rPr>
              <a:t>        li_hash_map.put(20, "Good"); </a:t>
            </a:r>
          </a:p>
          <a:p>
            <a:r>
              <a:rPr lang="en-US" sz="2000" b="1" dirty="0" smtClean="0">
                <a:solidFill>
                  <a:schemeClr val="bg1"/>
                </a:solidFill>
                <a:latin typeface="Courier New" panose="02070309020205020404" pitchFamily="49" charset="0"/>
                <a:cs typeface="Courier New" panose="02070309020205020404" pitchFamily="49" charset="0"/>
              </a:rPr>
              <a:t>        li_hash_map.put(25, "Welcomes"); </a:t>
            </a:r>
          </a:p>
          <a:p>
            <a:r>
              <a:rPr lang="en-US" sz="2000" b="1" dirty="0" smtClean="0">
                <a:solidFill>
                  <a:schemeClr val="bg1"/>
                </a:solidFill>
                <a:latin typeface="Courier New" panose="02070309020205020404" pitchFamily="49" charset="0"/>
                <a:cs typeface="Courier New" panose="02070309020205020404" pitchFamily="49" charset="0"/>
              </a:rPr>
              <a:t>        li_hash_map.put(30, "set");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li_hash_map</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 </a:t>
            </a:r>
            <a:r>
              <a:rPr lang="en-US" sz="2000" b="1" dirty="0" err="1" smtClean="0">
                <a:solidFill>
                  <a:schemeClr val="bg1"/>
                </a:solidFill>
                <a:latin typeface="Courier New" panose="02070309020205020404" pitchFamily="49" charset="0"/>
                <a:cs typeface="Courier New" panose="02070309020205020404" pitchFamily="49" charset="0"/>
              </a:rPr>
              <a:t>li_hash_map.containsKey</a:t>
            </a:r>
            <a:r>
              <a:rPr lang="en-US" sz="2000" b="1" dirty="0" smtClean="0">
                <a:solidFill>
                  <a:schemeClr val="bg1"/>
                </a:solidFill>
                <a:latin typeface="Courier New" panose="02070309020205020404" pitchFamily="49" charset="0"/>
                <a:cs typeface="Courier New" panose="02070309020205020404" pitchFamily="49" charset="0"/>
              </a:rPr>
              <a:t>(20)); </a:t>
            </a:r>
          </a:p>
          <a:p>
            <a:r>
              <a:rPr lang="en-US" sz="2000" b="1" dirty="0" smtClean="0">
                <a:solidFill>
                  <a:schemeClr val="bg1"/>
                </a:solidFill>
                <a:latin typeface="Courier New" panose="02070309020205020404" pitchFamily="49" charset="0"/>
                <a:cs typeface="Courier New" panose="02070309020205020404" pitchFamily="49" charset="0"/>
              </a:rPr>
              <a:t>        System.out.println( </a:t>
            </a:r>
            <a:r>
              <a:rPr lang="en-US" sz="2000" b="1" dirty="0" err="1" smtClean="0">
                <a:solidFill>
                  <a:schemeClr val="bg1"/>
                </a:solidFill>
                <a:latin typeface="Courier New" panose="02070309020205020404" pitchFamily="49" charset="0"/>
                <a:cs typeface="Courier New" panose="02070309020205020404" pitchFamily="49" charset="0"/>
              </a:rPr>
              <a:t>li_hash_map.containsKey</a:t>
            </a:r>
            <a:r>
              <a:rPr lang="en-US" sz="2000" b="1" dirty="0" smtClean="0">
                <a:solidFill>
                  <a:schemeClr val="bg1"/>
                </a:solidFill>
                <a:latin typeface="Courier New" panose="02070309020205020404" pitchFamily="49" charset="0"/>
                <a:cs typeface="Courier New" panose="02070309020205020404" pitchFamily="49" charset="0"/>
              </a:rPr>
              <a:t>(5));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3" name="Rounded Rectangle 2"/>
          <p:cNvSpPr/>
          <p:nvPr/>
        </p:nvSpPr>
        <p:spPr>
          <a:xfrm>
            <a:off x="1734012" y="1949604"/>
            <a:ext cx="4666788" cy="336396"/>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924906" y="2241396"/>
            <a:ext cx="4666788" cy="336396"/>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536796" y="2510886"/>
            <a:ext cx="2406804" cy="34011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629400" y="4343400"/>
            <a:ext cx="2406804" cy="34011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9601333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LinkedHashMap</a:t>
            </a:r>
            <a:r>
              <a:rPr lang="en-US" sz="2000" b="1" dirty="0" smtClean="0">
                <a:solidFill>
                  <a:schemeClr val="bg1"/>
                </a:solidFill>
                <a:latin typeface="Courier New" panose="02070309020205020404" pitchFamily="49" charset="0"/>
                <a:cs typeface="Courier New" panose="02070309020205020404" pitchFamily="49" charset="0"/>
              </a:rPr>
              <a:t>&lt;Integer, String&gt; </a:t>
            </a:r>
            <a:r>
              <a:rPr lang="en-US" sz="2000" b="1" dirty="0" err="1" smtClean="0">
                <a:solidFill>
                  <a:schemeClr val="bg1"/>
                </a:solidFill>
                <a:latin typeface="Courier New" panose="02070309020205020404" pitchFamily="49" charset="0"/>
                <a:cs typeface="Courier New" panose="02070309020205020404" pitchFamily="49" charset="0"/>
              </a:rPr>
              <a:t>li_hash_map</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LinkedHashMap</a:t>
            </a:r>
            <a:r>
              <a:rPr lang="en-US" sz="2000" b="1" dirty="0" smtClean="0">
                <a:solidFill>
                  <a:schemeClr val="bg1"/>
                </a:solidFill>
                <a:latin typeface="Courier New" panose="02070309020205020404" pitchFamily="49" charset="0"/>
                <a:cs typeface="Courier New" panose="02070309020205020404" pitchFamily="49" charset="0"/>
              </a:rPr>
              <a:t>&lt;Integer, String&gt;(); </a:t>
            </a:r>
          </a:p>
          <a:p>
            <a:r>
              <a:rPr lang="en-US" sz="2000" b="1" dirty="0" smtClean="0">
                <a:solidFill>
                  <a:schemeClr val="bg1"/>
                </a:solidFill>
                <a:latin typeface="Courier New" panose="02070309020205020404" pitchFamily="49" charset="0"/>
                <a:cs typeface="Courier New" panose="02070309020205020404" pitchFamily="49" charset="0"/>
              </a:rPr>
              <a:t>        li_hash_map.put(10, "green"); </a:t>
            </a:r>
          </a:p>
          <a:p>
            <a:r>
              <a:rPr lang="en-US" sz="2000" b="1" dirty="0" smtClean="0">
                <a:solidFill>
                  <a:schemeClr val="bg1"/>
                </a:solidFill>
                <a:latin typeface="Courier New" panose="02070309020205020404" pitchFamily="49" charset="0"/>
                <a:cs typeface="Courier New" panose="02070309020205020404" pitchFamily="49" charset="0"/>
              </a:rPr>
              <a:t>        li_hash_map.put(15, "tree"); </a:t>
            </a:r>
          </a:p>
          <a:p>
            <a:r>
              <a:rPr lang="en-US" sz="2000" b="1" dirty="0" smtClean="0">
                <a:solidFill>
                  <a:schemeClr val="bg1"/>
                </a:solidFill>
                <a:latin typeface="Courier New" panose="02070309020205020404" pitchFamily="49" charset="0"/>
                <a:cs typeface="Courier New" panose="02070309020205020404" pitchFamily="49" charset="0"/>
              </a:rPr>
              <a:t>        li_hash_map.put(20, "look"); </a:t>
            </a:r>
          </a:p>
          <a:p>
            <a:r>
              <a:rPr lang="en-US" sz="2000" b="1" dirty="0" smtClean="0">
                <a:solidFill>
                  <a:schemeClr val="bg1"/>
                </a:solidFill>
                <a:latin typeface="Courier New" panose="02070309020205020404" pitchFamily="49" charset="0"/>
                <a:cs typeface="Courier New" panose="02070309020205020404" pitchFamily="49" charset="0"/>
              </a:rPr>
              <a:t>        li_hash_map.put(25, "is"); </a:t>
            </a:r>
          </a:p>
          <a:p>
            <a:r>
              <a:rPr lang="en-US" sz="2000" b="1" dirty="0" smtClean="0">
                <a:solidFill>
                  <a:schemeClr val="bg1"/>
                </a:solidFill>
                <a:latin typeface="Courier New" panose="02070309020205020404" pitchFamily="49" charset="0"/>
                <a:cs typeface="Courier New" panose="02070309020205020404" pitchFamily="49" charset="0"/>
              </a:rPr>
              <a:t>        li_hash_map.put(30, "beautiful"); </a:t>
            </a:r>
          </a:p>
          <a:p>
            <a:r>
              <a:rPr lang="en-US" sz="2000" b="1" dirty="0" smtClean="0">
                <a:solidFill>
                  <a:schemeClr val="bg1"/>
                </a:solidFill>
                <a:latin typeface="Courier New" panose="02070309020205020404" pitchFamily="49" charset="0"/>
                <a:cs typeface="Courier New" panose="02070309020205020404" pitchFamily="49" charset="0"/>
              </a:rPr>
              <a:t>        System.out.println("Initial Mappings are: " + </a:t>
            </a:r>
            <a:r>
              <a:rPr lang="en-US" sz="2000" b="1" dirty="0" err="1" smtClean="0">
                <a:solidFill>
                  <a:schemeClr val="bg1"/>
                </a:solidFill>
                <a:latin typeface="Courier New" panose="02070309020205020404" pitchFamily="49" charset="0"/>
                <a:cs typeface="Courier New" panose="02070309020205020404" pitchFamily="49" charset="0"/>
              </a:rPr>
              <a:t>li_hash_map</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li_hash_map.clear</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System.out.println("Finally the maps look like this: " + 											</a:t>
            </a:r>
            <a:r>
              <a:rPr lang="en-US" sz="2000" b="1" dirty="0" err="1" smtClean="0">
                <a:solidFill>
                  <a:schemeClr val="bg1"/>
                </a:solidFill>
                <a:latin typeface="Courier New" panose="02070309020205020404" pitchFamily="49" charset="0"/>
                <a:cs typeface="Courier New" panose="02070309020205020404" pitchFamily="49" charset="0"/>
              </a:rPr>
              <a:t>li_hash_map</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3" name="Rounded Rectangle 2"/>
          <p:cNvSpPr/>
          <p:nvPr/>
        </p:nvSpPr>
        <p:spPr>
          <a:xfrm>
            <a:off x="3469890" y="4419600"/>
            <a:ext cx="1371600" cy="2286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32213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java.util.Iterator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java.util.LinkedHashSet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class Main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LinkedHashSet</a:t>
            </a:r>
            <a:r>
              <a:rPr lang="en-US" sz="2000" b="1" dirty="0" smtClean="0">
                <a:solidFill>
                  <a:schemeClr val="bg1"/>
                </a:solidFill>
                <a:latin typeface="Courier New" panose="02070309020205020404" pitchFamily="49" charset="0"/>
                <a:cs typeface="Courier New" panose="02070309020205020404" pitchFamily="49" charset="0"/>
              </a:rPr>
              <a:t>&lt;String&gt; lhs = new </a:t>
            </a:r>
            <a:r>
              <a:rPr lang="en-US" sz="2000" b="1" dirty="0" err="1" smtClean="0">
                <a:solidFill>
                  <a:schemeClr val="bg1"/>
                </a:solidFill>
                <a:latin typeface="Courier New" panose="02070309020205020404" pitchFamily="49" charset="0"/>
                <a:cs typeface="Courier New" panose="02070309020205020404" pitchFamily="49" charset="0"/>
              </a:rPr>
              <a:t>LinkedHashSet</a:t>
            </a:r>
            <a:r>
              <a:rPr lang="en-US" sz="2000" b="1" dirty="0" smtClean="0">
                <a:solidFill>
                  <a:schemeClr val="bg1"/>
                </a:solidFill>
                <a:latin typeface="Courier New" panose="02070309020205020404" pitchFamily="49" charset="0"/>
                <a:cs typeface="Courier New" panose="02070309020205020404" pitchFamily="49" charset="0"/>
              </a:rPr>
              <a:t>&lt;String&gt;();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lhs.add</a:t>
            </a:r>
            <a:r>
              <a:rPr lang="en-US" sz="2000" b="1" dirty="0" smtClean="0">
                <a:solidFill>
                  <a:schemeClr val="bg1"/>
                </a:solidFill>
                <a:latin typeface="Courier New" panose="02070309020205020404" pitchFamily="49" charset="0"/>
                <a:cs typeface="Courier New" panose="02070309020205020404" pitchFamily="49" charset="0"/>
              </a:rPr>
              <a:t>("first");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lhs.add</a:t>
            </a:r>
            <a:r>
              <a:rPr lang="en-US" sz="2000" b="1" dirty="0" smtClean="0">
                <a:solidFill>
                  <a:schemeClr val="bg1"/>
                </a:solidFill>
                <a:latin typeface="Courier New" panose="02070309020205020404" pitchFamily="49" charset="0"/>
                <a:cs typeface="Courier New" panose="02070309020205020404" pitchFamily="49" charset="0"/>
              </a:rPr>
              <a:t>("second");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lhs.add</a:t>
            </a:r>
            <a:r>
              <a:rPr lang="en-US" sz="2000" b="1" dirty="0" smtClean="0">
                <a:solidFill>
                  <a:schemeClr val="bg1"/>
                </a:solidFill>
                <a:latin typeface="Courier New" panose="02070309020205020404" pitchFamily="49" charset="0"/>
                <a:cs typeface="Courier New" panose="02070309020205020404" pitchFamily="49" charset="0"/>
              </a:rPr>
              <a:t>("third");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Iterator</a:t>
            </a:r>
            <a:r>
              <a:rPr lang="en-US" sz="2000" b="1" dirty="0" smtClean="0">
                <a:solidFill>
                  <a:schemeClr val="bg1"/>
                </a:solidFill>
                <a:latin typeface="Courier New" panose="02070309020205020404" pitchFamily="49" charset="0"/>
                <a:cs typeface="Courier New" panose="02070309020205020404" pitchFamily="49" charset="0"/>
              </a:rPr>
              <a:t>&lt;String&gt; </a:t>
            </a:r>
            <a:r>
              <a:rPr lang="en-US" sz="2000" b="1" dirty="0" err="1" smtClean="0">
                <a:solidFill>
                  <a:schemeClr val="bg1"/>
                </a:solidFill>
                <a:latin typeface="Courier New" panose="02070309020205020404" pitchFamily="49" charset="0"/>
                <a:cs typeface="Courier New" panose="02070309020205020404" pitchFamily="49" charset="0"/>
              </a:rPr>
              <a:t>itr</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lhs.iterator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while(</a:t>
            </a:r>
            <a:r>
              <a:rPr lang="en-US" sz="2000" b="1" dirty="0" err="1" smtClean="0">
                <a:solidFill>
                  <a:schemeClr val="bg1"/>
                </a:solidFill>
                <a:latin typeface="Courier New" panose="02070309020205020404" pitchFamily="49" charset="0"/>
                <a:cs typeface="Courier New" panose="02070309020205020404" pitchFamily="49" charset="0"/>
              </a:rPr>
              <a:t>itr.hasNext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itr.next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3" name="Rounded Rectangle 2"/>
          <p:cNvSpPr/>
          <p:nvPr/>
        </p:nvSpPr>
        <p:spPr>
          <a:xfrm>
            <a:off x="1676400" y="3482898"/>
            <a:ext cx="5867400" cy="3048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13581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java.util.LinkedHashSet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LinkedHashSet</a:t>
            </a:r>
            <a:r>
              <a:rPr lang="en-US" sz="2000" b="1" dirty="0" smtClean="0">
                <a:solidFill>
                  <a:schemeClr val="bg1"/>
                </a:solidFill>
                <a:latin typeface="Courier New" panose="02070309020205020404" pitchFamily="49" charset="0"/>
                <a:cs typeface="Courier New" panose="02070309020205020404" pitchFamily="49" charset="0"/>
              </a:rPr>
              <a:t>&lt;String&gt; lhs = new </a:t>
            </a:r>
            <a:r>
              <a:rPr lang="en-US" sz="2000" b="1" dirty="0" err="1" smtClean="0">
                <a:solidFill>
                  <a:schemeClr val="bg1"/>
                </a:solidFill>
                <a:latin typeface="Courier New" panose="02070309020205020404" pitchFamily="49" charset="0"/>
                <a:cs typeface="Courier New" panose="02070309020205020404" pitchFamily="49" charset="0"/>
              </a:rPr>
              <a:t>LinkedHashSet</a:t>
            </a:r>
            <a:r>
              <a:rPr lang="en-US" sz="2000" b="1" dirty="0" smtClean="0">
                <a:solidFill>
                  <a:schemeClr val="bg1"/>
                </a:solidFill>
                <a:latin typeface="Courier New" panose="02070309020205020404" pitchFamily="49" charset="0"/>
                <a:cs typeface="Courier New" panose="02070309020205020404" pitchFamily="49" charset="0"/>
              </a:rPr>
              <a:t>&lt;String&gt;();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lhs.add</a:t>
            </a:r>
            <a:r>
              <a:rPr lang="en-US" sz="2000" b="1" dirty="0" smtClean="0">
                <a:solidFill>
                  <a:schemeClr val="bg1"/>
                </a:solidFill>
                <a:latin typeface="Courier New" panose="02070309020205020404" pitchFamily="49" charset="0"/>
                <a:cs typeface="Courier New" panose="02070309020205020404" pitchFamily="49" charset="0"/>
              </a:rPr>
              <a:t>("Happy");</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lhs.add</a:t>
            </a:r>
            <a:r>
              <a:rPr lang="en-US" sz="2000" b="1" dirty="0" smtClean="0">
                <a:solidFill>
                  <a:schemeClr val="bg1"/>
                </a:solidFill>
                <a:latin typeface="Courier New" panose="02070309020205020404" pitchFamily="49" charset="0"/>
                <a:cs typeface="Courier New" panose="02070309020205020404" pitchFamily="49" charset="0"/>
              </a:rPr>
              <a:t>("Sad");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lhs.add</a:t>
            </a:r>
            <a:r>
              <a:rPr lang="en-US" sz="2000" b="1" dirty="0" smtClean="0">
                <a:solidFill>
                  <a:schemeClr val="bg1"/>
                </a:solidFill>
                <a:latin typeface="Courier New" panose="02070309020205020404" pitchFamily="49" charset="0"/>
                <a:cs typeface="Courier New" panose="02070309020205020404" pitchFamily="49" charset="0"/>
              </a:rPr>
              <a:t>("Enjoy");</a:t>
            </a:r>
          </a:p>
          <a:p>
            <a:r>
              <a:rPr lang="en-US" sz="2000" b="1" dirty="0" smtClean="0">
                <a:solidFill>
                  <a:schemeClr val="bg1"/>
                </a:solidFill>
                <a:latin typeface="Courier New" panose="02070309020205020404" pitchFamily="49" charset="0"/>
                <a:cs typeface="Courier New" panose="02070309020205020404" pitchFamily="49" charset="0"/>
              </a:rPr>
              <a:t>        System.out.println("LinkedHashSet content: ");</a:t>
            </a:r>
          </a:p>
          <a:p>
            <a:r>
              <a:rPr lang="en-US" sz="2000" b="1" dirty="0" smtClean="0">
                <a:solidFill>
                  <a:schemeClr val="bg1"/>
                </a:solidFill>
                <a:latin typeface="Courier New" panose="02070309020205020404" pitchFamily="49" charset="0"/>
                <a:cs typeface="Courier New" panose="02070309020205020404" pitchFamily="49" charset="0"/>
              </a:rPr>
              <a:t>        System.out.println(lhs);</a:t>
            </a:r>
          </a:p>
          <a:p>
            <a:r>
              <a:rPr lang="en-US" sz="2000" b="1" dirty="0" smtClean="0">
                <a:solidFill>
                  <a:schemeClr val="bg1"/>
                </a:solidFill>
                <a:latin typeface="Courier New" panose="02070309020205020404" pitchFamily="49" charset="0"/>
                <a:cs typeface="Courier New" panose="02070309020205020404" pitchFamily="49" charset="0"/>
              </a:rPr>
              <a:t>        String[] </a:t>
            </a:r>
            <a:r>
              <a:rPr lang="en-US" sz="2000" b="1" dirty="0" err="1" smtClean="0">
                <a:solidFill>
                  <a:schemeClr val="bg1"/>
                </a:solidFill>
                <a:latin typeface="Courier New" panose="02070309020205020404" pitchFamily="49" charset="0"/>
                <a:cs typeface="Courier New" panose="02070309020205020404" pitchFamily="49" charset="0"/>
              </a:rPr>
              <a:t>strArr</a:t>
            </a:r>
            <a:r>
              <a:rPr lang="en-US" sz="2000" b="1" dirty="0" smtClean="0">
                <a:solidFill>
                  <a:schemeClr val="bg1"/>
                </a:solidFill>
                <a:latin typeface="Courier New" panose="02070309020205020404" pitchFamily="49" charset="0"/>
                <a:cs typeface="Courier New" panose="02070309020205020404" pitchFamily="49" charset="0"/>
              </a:rPr>
              <a:t> = new String[</a:t>
            </a:r>
            <a:r>
              <a:rPr lang="en-US" sz="2000" b="1" dirty="0" err="1" smtClean="0">
                <a:solidFill>
                  <a:schemeClr val="bg1"/>
                </a:solidFill>
                <a:latin typeface="Courier New" panose="02070309020205020404" pitchFamily="49" charset="0"/>
                <a:cs typeface="Courier New" panose="02070309020205020404" pitchFamily="49" charset="0"/>
              </a:rPr>
              <a:t>lhs.size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lhs.toArray</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strArr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System.out.println("Copied array content:");</a:t>
            </a:r>
          </a:p>
          <a:p>
            <a:r>
              <a:rPr lang="en-US" sz="2000" b="1" dirty="0" smtClean="0">
                <a:solidFill>
                  <a:schemeClr val="bg1"/>
                </a:solidFill>
                <a:latin typeface="Courier New" panose="02070309020205020404" pitchFamily="49" charset="0"/>
                <a:cs typeface="Courier New" panose="02070309020205020404" pitchFamily="49" charset="0"/>
              </a:rPr>
              <a:t>        for(String </a:t>
            </a:r>
            <a:r>
              <a:rPr lang="en-US" sz="2000" b="1" dirty="0" err="1" smtClean="0">
                <a:solidFill>
                  <a:schemeClr val="bg1"/>
                </a:solidFill>
                <a:latin typeface="Courier New" panose="02070309020205020404" pitchFamily="49" charset="0"/>
                <a:cs typeface="Courier New" panose="02070309020205020404" pitchFamily="49" charset="0"/>
              </a:rPr>
              <a:t>str:strArr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str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3275484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java.util.LinkedHashSet</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LinkedHashSet&lt;String&gt; lhs = new LinkedHashSet&lt;String&gt;();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lhs.add</a:t>
            </a:r>
            <a:r>
              <a:rPr lang="en-US" sz="2000" b="1" dirty="0" smtClean="0">
                <a:solidFill>
                  <a:schemeClr val="bg1"/>
                </a:solidFill>
                <a:latin typeface="Courier New" panose="02070309020205020404" pitchFamily="49" charset="0"/>
                <a:cs typeface="Courier New" panose="02070309020205020404" pitchFamily="49" charset="0"/>
              </a:rPr>
              <a:t>("place");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lhs.add</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OOty</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lhs.add</a:t>
            </a:r>
            <a:r>
              <a:rPr lang="en-US" sz="2000" b="1" dirty="0" smtClean="0">
                <a:solidFill>
                  <a:schemeClr val="bg1"/>
                </a:solidFill>
                <a:latin typeface="Courier New" panose="02070309020205020404" pitchFamily="49" charset="0"/>
                <a:cs typeface="Courier New" panose="02070309020205020404" pitchFamily="49" charset="0"/>
              </a:rPr>
              <a:t>("Sad");</a:t>
            </a:r>
          </a:p>
          <a:p>
            <a:r>
              <a:rPr lang="en-US" sz="2000" b="1" dirty="0" smtClean="0">
                <a:solidFill>
                  <a:schemeClr val="bg1"/>
                </a:solidFill>
                <a:latin typeface="Courier New" panose="02070309020205020404" pitchFamily="49" charset="0"/>
                <a:cs typeface="Courier New" panose="02070309020205020404" pitchFamily="49" charset="0"/>
              </a:rPr>
              <a:t>        System.out.println(lhs);</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lhs.remove</a:t>
            </a:r>
            <a:r>
              <a:rPr lang="en-US" sz="2000" b="1" dirty="0" smtClean="0">
                <a:solidFill>
                  <a:schemeClr val="bg1"/>
                </a:solidFill>
                <a:latin typeface="Courier New" panose="02070309020205020404" pitchFamily="49" charset="0"/>
                <a:cs typeface="Courier New" panose="02070309020205020404" pitchFamily="49" charset="0"/>
              </a:rPr>
              <a:t>("Sad");</a:t>
            </a:r>
          </a:p>
          <a:p>
            <a:r>
              <a:rPr lang="en-US" sz="2000" b="1" dirty="0" smtClean="0">
                <a:solidFill>
                  <a:schemeClr val="bg1"/>
                </a:solidFill>
                <a:latin typeface="Courier New" panose="02070309020205020404" pitchFamily="49" charset="0"/>
                <a:cs typeface="Courier New" panose="02070309020205020404" pitchFamily="49" charset="0"/>
              </a:rPr>
              <a:t>        System.out.println("Elements after deleting an element:");</a:t>
            </a:r>
          </a:p>
          <a:p>
            <a:r>
              <a:rPr lang="en-US" sz="2000" b="1" dirty="0" smtClean="0">
                <a:solidFill>
                  <a:schemeClr val="bg1"/>
                </a:solidFill>
                <a:latin typeface="Courier New" panose="02070309020205020404" pitchFamily="49" charset="0"/>
                <a:cs typeface="Courier New" panose="02070309020205020404" pitchFamily="49" charset="0"/>
              </a:rPr>
              <a:t>        System.out.println(lhs);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367359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a:t>
            </a:r>
            <a:r>
              <a:rPr lang="en-US" sz="2000" b="1" dirty="0" smtClean="0">
                <a:solidFill>
                  <a:srgbClr val="F05136"/>
                </a:solidFill>
                <a:latin typeface="Courier New" panose="02070309020205020404" pitchFamily="49" charset="0"/>
                <a:cs typeface="Courier New" panose="02070309020205020404" pitchFamily="49" charset="0"/>
              </a:rPr>
              <a:t>Output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class Bike {    </a:t>
            </a:r>
          </a:p>
          <a:p>
            <a:r>
              <a:rPr lang="en-US" sz="2000" b="1" dirty="0">
                <a:solidFill>
                  <a:schemeClr val="bg1"/>
                </a:solidFill>
                <a:latin typeface="Courier New" panose="02070309020205020404" pitchFamily="49" charset="0"/>
                <a:cs typeface="Courier New" panose="02070309020205020404" pitchFamily="49" charset="0"/>
              </a:rPr>
              <a:t>String </a:t>
            </a:r>
            <a:r>
              <a:rPr lang="en-US" sz="2000" b="1" dirty="0" err="1">
                <a:solidFill>
                  <a:schemeClr val="bg1"/>
                </a:solidFill>
                <a:latin typeface="Courier New" panose="02070309020205020404" pitchFamily="49" charset="0"/>
                <a:cs typeface="Courier New" panose="02070309020205020404" pitchFamily="49" charset="0"/>
              </a:rPr>
              <a:t>company,name</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public Bike(String </a:t>
            </a:r>
            <a:r>
              <a:rPr lang="en-US" sz="2000" b="1" dirty="0" err="1">
                <a:solidFill>
                  <a:schemeClr val="bg1"/>
                </a:solidFill>
                <a:latin typeface="Courier New" panose="02070309020205020404" pitchFamily="49" charset="0"/>
                <a:cs typeface="Courier New" panose="02070309020205020404" pitchFamily="49" charset="0"/>
              </a:rPr>
              <a:t>company,String</a:t>
            </a:r>
            <a:r>
              <a:rPr lang="en-US" sz="2000" b="1" dirty="0">
                <a:solidFill>
                  <a:schemeClr val="bg1"/>
                </a:solidFill>
                <a:latin typeface="Courier New" panose="02070309020205020404" pitchFamily="49" charset="0"/>
                <a:cs typeface="Courier New" panose="02070309020205020404" pitchFamily="49" charset="0"/>
              </a:rPr>
              <a:t> name)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this.company</a:t>
            </a:r>
            <a:r>
              <a:rPr lang="en-US" sz="2000" b="1" dirty="0">
                <a:solidFill>
                  <a:schemeClr val="bg1"/>
                </a:solidFill>
                <a:latin typeface="Courier New" panose="02070309020205020404" pitchFamily="49" charset="0"/>
                <a:cs typeface="Courier New" panose="02070309020205020404" pitchFamily="49" charset="0"/>
              </a:rPr>
              <a:t>=company;</a:t>
            </a:r>
          </a:p>
          <a:p>
            <a:r>
              <a:rPr lang="en-US" sz="2000" b="1" dirty="0">
                <a:solidFill>
                  <a:schemeClr val="bg1"/>
                </a:solidFill>
                <a:latin typeface="Courier New" panose="02070309020205020404" pitchFamily="49" charset="0"/>
                <a:cs typeface="Courier New" panose="02070309020205020404" pitchFamily="49" charset="0"/>
              </a:rPr>
              <a:t>    this.name=name;</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public class Test {    </a:t>
            </a:r>
          </a:p>
          <a:p>
            <a:r>
              <a:rPr lang="en-US" sz="2000" b="1" dirty="0">
                <a:solidFill>
                  <a:schemeClr val="bg1"/>
                </a:solidFill>
                <a:latin typeface="Courier New" panose="02070309020205020404" pitchFamily="49" charset="0"/>
                <a:cs typeface="Courier New" panose="02070309020205020404" pitchFamily="49" charset="0"/>
              </a:rPr>
              <a:t>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Map&lt;</a:t>
            </a:r>
            <a:r>
              <a:rPr lang="en-US" sz="2000" b="1" dirty="0" err="1">
                <a:solidFill>
                  <a:schemeClr val="bg1"/>
                </a:solidFill>
                <a:latin typeface="Courier New" panose="02070309020205020404" pitchFamily="49" charset="0"/>
                <a:cs typeface="Courier New" panose="02070309020205020404" pitchFamily="49" charset="0"/>
              </a:rPr>
              <a:t>Integer,Bike</a:t>
            </a:r>
            <a:r>
              <a:rPr lang="en-US" sz="2000" b="1" dirty="0">
                <a:solidFill>
                  <a:schemeClr val="bg1"/>
                </a:solidFill>
                <a:latin typeface="Courier New" panose="02070309020205020404" pitchFamily="49" charset="0"/>
                <a:cs typeface="Courier New" panose="02070309020205020404" pitchFamily="49" charset="0"/>
              </a:rPr>
              <a:t>&gt; map=new </a:t>
            </a:r>
            <a:r>
              <a:rPr lang="en-US" sz="2000" b="1" dirty="0" err="1">
                <a:solidFill>
                  <a:schemeClr val="bg1"/>
                </a:solidFill>
                <a:latin typeface="Courier New" panose="02070309020205020404" pitchFamily="49" charset="0"/>
                <a:cs typeface="Courier New" panose="02070309020205020404" pitchFamily="49" charset="0"/>
              </a:rPr>
              <a:t>LinkedHashMap</a:t>
            </a:r>
            <a:r>
              <a:rPr lang="en-US" sz="2000" b="1" dirty="0">
                <a:solidFill>
                  <a:schemeClr val="bg1"/>
                </a:solidFill>
                <a:latin typeface="Courier New" panose="02070309020205020404" pitchFamily="49" charset="0"/>
                <a:cs typeface="Courier New" panose="02070309020205020404" pitchFamily="49" charset="0"/>
              </a:rPr>
              <a:t>&lt;</a:t>
            </a:r>
            <a:r>
              <a:rPr lang="en-US" sz="2000" b="1" dirty="0" err="1">
                <a:solidFill>
                  <a:schemeClr val="bg1"/>
                </a:solidFill>
                <a:latin typeface="Courier New" panose="02070309020205020404" pitchFamily="49" charset="0"/>
                <a:cs typeface="Courier New" panose="02070309020205020404" pitchFamily="49" charset="0"/>
              </a:rPr>
              <a:t>Integer,Bike</a:t>
            </a:r>
            <a:r>
              <a:rPr lang="en-US" sz="2000" b="1" dirty="0">
                <a:solidFill>
                  <a:schemeClr val="bg1"/>
                </a:solidFill>
                <a:latin typeface="Courier New" panose="02070309020205020404" pitchFamily="49" charset="0"/>
                <a:cs typeface="Courier New" panose="02070309020205020404" pitchFamily="49" charset="0"/>
              </a:rPr>
              <a:t>&gt;();</a:t>
            </a:r>
          </a:p>
          <a:p>
            <a:r>
              <a:rPr lang="en-US" sz="2000" b="1" dirty="0">
                <a:solidFill>
                  <a:schemeClr val="bg1"/>
                </a:solidFill>
                <a:latin typeface="Courier New" panose="02070309020205020404" pitchFamily="49" charset="0"/>
                <a:cs typeface="Courier New" panose="02070309020205020404" pitchFamily="49" charset="0"/>
              </a:rPr>
              <a:t>    Bike b1=new Bike("Yamaha","RX-100");    </a:t>
            </a:r>
          </a:p>
          <a:p>
            <a:r>
              <a:rPr lang="en-US" sz="2000" b="1" dirty="0">
                <a:solidFill>
                  <a:schemeClr val="bg1"/>
                </a:solidFill>
                <a:latin typeface="Courier New" panose="02070309020205020404" pitchFamily="49" charset="0"/>
                <a:cs typeface="Courier New" panose="02070309020205020404" pitchFamily="49" charset="0"/>
              </a:rPr>
              <a:t>    Bike b2=new Bike("</a:t>
            </a:r>
            <a:r>
              <a:rPr lang="en-US" sz="2000" b="1" dirty="0" err="1">
                <a:solidFill>
                  <a:schemeClr val="bg1"/>
                </a:solidFill>
                <a:latin typeface="Courier New" panose="02070309020205020404" pitchFamily="49" charset="0"/>
                <a:cs typeface="Courier New" panose="02070309020205020404" pitchFamily="49" charset="0"/>
              </a:rPr>
              <a:t>Ducati","Monster</a:t>
            </a:r>
            <a:r>
              <a:rPr lang="en-US" sz="2000" b="1" dirty="0">
                <a:solidFill>
                  <a:schemeClr val="bg1"/>
                </a:solidFill>
                <a:latin typeface="Courier New" panose="02070309020205020404" pitchFamily="49" charset="0"/>
                <a:cs typeface="Courier New" panose="02070309020205020404" pitchFamily="49" charset="0"/>
              </a:rPr>
              <a:t> 821");    </a:t>
            </a:r>
          </a:p>
          <a:p>
            <a:r>
              <a:rPr lang="en-US" sz="2000" b="1" dirty="0">
                <a:solidFill>
                  <a:schemeClr val="bg1"/>
                </a:solidFill>
                <a:latin typeface="Courier New" panose="02070309020205020404" pitchFamily="49" charset="0"/>
                <a:cs typeface="Courier New" panose="02070309020205020404" pitchFamily="49" charset="0"/>
              </a:rPr>
              <a:t>    Bike b3=new Bike("BMW","310 R");</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map.put</a:t>
            </a:r>
            <a:r>
              <a:rPr lang="en-US" sz="2000" b="1" dirty="0">
                <a:solidFill>
                  <a:schemeClr val="bg1"/>
                </a:solidFill>
                <a:latin typeface="Courier New" panose="02070309020205020404" pitchFamily="49" charset="0"/>
                <a:cs typeface="Courier New" panose="02070309020205020404" pitchFamily="49" charset="0"/>
              </a:rPr>
              <a:t>(1,b1);</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map.put</a:t>
            </a:r>
            <a:r>
              <a:rPr lang="en-US" sz="2000" b="1" dirty="0">
                <a:solidFill>
                  <a:schemeClr val="bg1"/>
                </a:solidFill>
                <a:latin typeface="Courier New" panose="02070309020205020404" pitchFamily="49" charset="0"/>
                <a:cs typeface="Courier New" panose="02070309020205020404" pitchFamily="49" charset="0"/>
              </a:rPr>
              <a:t>(2,b2);</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map.put</a:t>
            </a:r>
            <a:r>
              <a:rPr lang="en-US" sz="2000" b="1" dirty="0">
                <a:solidFill>
                  <a:schemeClr val="bg1"/>
                </a:solidFill>
                <a:latin typeface="Courier New" panose="02070309020205020404" pitchFamily="49" charset="0"/>
                <a:cs typeface="Courier New" panose="02070309020205020404" pitchFamily="49" charset="0"/>
              </a:rPr>
              <a:t>(3,b3);  </a:t>
            </a: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34661623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for(</a:t>
            </a:r>
            <a:r>
              <a:rPr lang="en-US" sz="2000" b="1" dirty="0" err="1" smtClean="0">
                <a:solidFill>
                  <a:schemeClr val="bg1"/>
                </a:solidFill>
                <a:latin typeface="Courier New" panose="02070309020205020404" pitchFamily="49" charset="0"/>
                <a:cs typeface="Courier New" panose="02070309020205020404" pitchFamily="49" charset="0"/>
              </a:rPr>
              <a:t>Map.Entry</a:t>
            </a:r>
            <a:r>
              <a:rPr lang="en-US" sz="2000" b="1" dirty="0" smtClean="0">
                <a:solidFill>
                  <a:schemeClr val="bg1"/>
                </a:solidFill>
                <a:latin typeface="Courier New" panose="02070309020205020404" pitchFamily="49" charset="0"/>
                <a:cs typeface="Courier New" panose="02070309020205020404" pitchFamily="49" charset="0"/>
              </a:rPr>
              <a:t>&lt;Integer</a:t>
            </a:r>
            <a:r>
              <a:rPr lang="en-US" sz="2000" b="1" dirty="0">
                <a:solidFill>
                  <a:schemeClr val="bg1"/>
                </a:solidFill>
                <a:latin typeface="Courier New" panose="02070309020205020404" pitchFamily="49" charset="0"/>
                <a:cs typeface="Courier New" panose="02070309020205020404" pitchFamily="49" charset="0"/>
              </a:rPr>
              <a:t>, Bike&gt; </a:t>
            </a:r>
            <a:r>
              <a:rPr lang="en-US" sz="2000" b="1" dirty="0" err="1">
                <a:solidFill>
                  <a:schemeClr val="bg1"/>
                </a:solidFill>
                <a:latin typeface="Courier New" panose="02070309020205020404" pitchFamily="49" charset="0"/>
                <a:cs typeface="Courier New" panose="02070309020205020404" pitchFamily="49" charset="0"/>
              </a:rPr>
              <a:t>entry:map.entrySet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key=</a:t>
            </a:r>
            <a:r>
              <a:rPr lang="en-US" sz="2000" b="1" dirty="0" err="1">
                <a:solidFill>
                  <a:schemeClr val="bg1"/>
                </a:solidFill>
                <a:latin typeface="Courier New" panose="02070309020205020404" pitchFamily="49" charset="0"/>
                <a:cs typeface="Courier New" panose="02070309020205020404" pitchFamily="49" charset="0"/>
              </a:rPr>
              <a:t>entry.getKey</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Bike b=</a:t>
            </a:r>
            <a:r>
              <a:rPr lang="en-US" sz="2000" b="1" dirty="0" err="1">
                <a:solidFill>
                  <a:schemeClr val="bg1"/>
                </a:solidFill>
                <a:latin typeface="Courier New" panose="02070309020205020404" pitchFamily="49" charset="0"/>
                <a:cs typeface="Courier New" panose="02070309020205020404" pitchFamily="49" charset="0"/>
              </a:rPr>
              <a:t>entry.getValue</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("Bike " + key + "Details:");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b.company</a:t>
            </a:r>
            <a:r>
              <a:rPr lang="en-US" sz="2000" b="1" dirty="0">
                <a:solidFill>
                  <a:schemeClr val="bg1"/>
                </a:solidFill>
                <a:latin typeface="Courier New" panose="02070309020205020404" pitchFamily="49" charset="0"/>
                <a:cs typeface="Courier New" panose="02070309020205020404" pitchFamily="49" charset="0"/>
              </a:rPr>
              <a:t>+" "+b.name);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4092062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Hash Table</a:t>
            </a:r>
            <a:endParaRPr lang="en-US" sz="4500" b="1" dirty="0">
              <a:latin typeface="Nunito Sans" panose="00000500000000000000" pitchFamily="2" charset="0"/>
            </a:endParaRPr>
          </a:p>
        </p:txBody>
      </p:sp>
      <p:sp>
        <p:nvSpPr>
          <p:cNvPr id="10" name="Rectangle 9">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 xmlns:a16="http://schemas.microsoft.com/office/drawing/2014/main" id="{6373F422-781C-4385-84E3-34EDBC7AB3E7}"/>
              </a:ext>
            </a:extLst>
          </p:cNvPr>
          <p:cNvSpPr txBox="1"/>
          <p:nvPr/>
        </p:nvSpPr>
        <p:spPr>
          <a:xfrm>
            <a:off x="558069" y="1611766"/>
            <a:ext cx="11104481" cy="17754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0000500000000000000" pitchFamily="2" charset="0"/>
              </a:rPr>
              <a:t>contains </a:t>
            </a:r>
            <a:r>
              <a:rPr lang="en-US" sz="2500" dirty="0">
                <a:latin typeface="Nunito Sans" panose="00000500000000000000" pitchFamily="2" charset="0"/>
              </a:rPr>
              <a:t>unique elements.</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It </a:t>
            </a:r>
            <a:r>
              <a:rPr lang="en-US" sz="2500" dirty="0">
                <a:latin typeface="Nunito Sans" panose="00000500000000000000" pitchFamily="2" charset="0"/>
              </a:rPr>
              <a:t>doesn't allow null key or value.</a:t>
            </a:r>
          </a:p>
          <a:p>
            <a:pPr marL="342900" indent="-342900">
              <a:lnSpc>
                <a:spcPct val="150000"/>
              </a:lnSpc>
              <a:buFont typeface="Arial" panose="020B0604020202020204" pitchFamily="34" charset="0"/>
              <a:buChar char="•"/>
            </a:pPr>
            <a:r>
              <a:rPr lang="en-US" sz="2500" dirty="0" smtClean="0">
                <a:latin typeface="Nunito Sans" panose="00000500000000000000" pitchFamily="2" charset="0"/>
              </a:rPr>
              <a:t>It </a:t>
            </a:r>
            <a:r>
              <a:rPr lang="en-US" sz="2500" dirty="0">
                <a:latin typeface="Nunito Sans" panose="00000500000000000000" pitchFamily="2" charset="0"/>
              </a:rPr>
              <a:t>is synchronized.</a:t>
            </a:r>
            <a:endParaRPr lang="en-US" sz="2500" dirty="0" smtClean="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 xmlns:p14="http://schemas.microsoft.com/office/powerpoint/2010/main" val="9312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a:solidFill>
                  <a:schemeClr val="bg1"/>
                </a:solidFill>
                <a:latin typeface="Courier New" panose="02070309020205020404" pitchFamily="49" charset="0"/>
                <a:cs typeface="Courier New" panose="02070309020205020404" pitchFamily="49" charset="0"/>
              </a:rPr>
              <a:t>java.util.*;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java.util.*; </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Hash_Table_Demo</a:t>
            </a:r>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Hashtable</a:t>
            </a:r>
            <a:r>
              <a:rPr lang="en-US" sz="2000" b="1" dirty="0" smtClean="0">
                <a:solidFill>
                  <a:schemeClr val="bg1"/>
                </a:solidFill>
                <a:latin typeface="Courier New" panose="02070309020205020404" pitchFamily="49" charset="0"/>
                <a:cs typeface="Courier New" panose="02070309020205020404" pitchFamily="49" charset="0"/>
              </a:rPr>
              <a:t>&lt;Integer, String&gt; table =	new </a:t>
            </a:r>
            <a:r>
              <a:rPr lang="en-US" sz="2000" b="1" dirty="0" err="1" smtClean="0">
                <a:solidFill>
                  <a:schemeClr val="bg1"/>
                </a:solidFill>
                <a:latin typeface="Courier New" panose="02070309020205020404" pitchFamily="49" charset="0"/>
                <a:cs typeface="Courier New" panose="02070309020205020404" pitchFamily="49" charset="0"/>
              </a:rPr>
              <a:t>Hashtable</a:t>
            </a:r>
            <a:r>
              <a:rPr lang="en-US" sz="2000" b="1" dirty="0" smtClean="0">
                <a:solidFill>
                  <a:schemeClr val="bg1"/>
                </a:solidFill>
                <a:latin typeface="Courier New" panose="02070309020205020404" pitchFamily="49" charset="0"/>
                <a:cs typeface="Courier New" panose="02070309020205020404" pitchFamily="49" charset="0"/>
              </a:rPr>
              <a:t>&lt;Integer,   										String</a:t>
            </a:r>
            <a:r>
              <a:rPr lang="en-US" sz="2000" b="1" dirty="0" smtClean="0">
                <a:solidFill>
                  <a:schemeClr val="bg1"/>
                </a:solidFill>
                <a:latin typeface="Courier New" panose="02070309020205020404" pitchFamily="49" charset="0"/>
                <a:cs typeface="Courier New" panose="02070309020205020404" pitchFamily="49" charset="0"/>
              </a:rPr>
              <a:t>&gt;();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table.put</a:t>
            </a:r>
            <a:r>
              <a:rPr lang="en-US" sz="2000" b="1" dirty="0" smtClean="0">
                <a:solidFill>
                  <a:schemeClr val="bg1"/>
                </a:solidFill>
                <a:latin typeface="Courier New" panose="02070309020205020404" pitchFamily="49" charset="0"/>
                <a:cs typeface="Courier New" panose="02070309020205020404" pitchFamily="49" charset="0"/>
              </a:rPr>
              <a:t>(10, "layer");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table.put</a:t>
            </a:r>
            <a:r>
              <a:rPr lang="en-US" sz="2000" b="1" dirty="0" smtClean="0">
                <a:solidFill>
                  <a:schemeClr val="bg1"/>
                </a:solidFill>
                <a:latin typeface="Courier New" panose="02070309020205020404" pitchFamily="49" charset="0"/>
                <a:cs typeface="Courier New" panose="02070309020205020404" pitchFamily="49" charset="0"/>
              </a:rPr>
              <a:t>(15, "line");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table.put</a:t>
            </a:r>
            <a:r>
              <a:rPr lang="en-US" sz="2000" b="1" dirty="0" smtClean="0">
                <a:solidFill>
                  <a:schemeClr val="bg1"/>
                </a:solidFill>
                <a:latin typeface="Courier New" panose="02070309020205020404" pitchFamily="49" charset="0"/>
                <a:cs typeface="Courier New" panose="02070309020205020404" pitchFamily="49" charset="0"/>
              </a:rPr>
              <a:t>(20, "space");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table.put</a:t>
            </a:r>
            <a:r>
              <a:rPr lang="en-US" sz="2000" b="1" dirty="0" smtClean="0">
                <a:solidFill>
                  <a:schemeClr val="bg1"/>
                </a:solidFill>
                <a:latin typeface="Courier New" panose="02070309020205020404" pitchFamily="49" charset="0"/>
                <a:cs typeface="Courier New" panose="02070309020205020404" pitchFamily="49" charset="0"/>
              </a:rPr>
              <a:t>(25, "size"); </a:t>
            </a:r>
          </a:p>
          <a:p>
            <a:r>
              <a:rPr lang="en-US" sz="2000" b="1" dirty="0" smtClean="0">
                <a:solidFill>
                  <a:schemeClr val="bg1"/>
                </a:solidFill>
                <a:latin typeface="Courier New" panose="02070309020205020404" pitchFamily="49" charset="0"/>
                <a:cs typeface="Courier New" panose="02070309020205020404" pitchFamily="49" charset="0"/>
              </a:rPr>
              <a:t>		System.out.println("The Table is: " + table); </a:t>
            </a:r>
          </a:p>
          <a:p>
            <a:r>
              <a:rPr lang="en-US" sz="2000" b="1" dirty="0" smtClean="0">
                <a:solidFill>
                  <a:schemeClr val="bg1"/>
                </a:solidFill>
                <a:latin typeface="Courier New" panose="02070309020205020404" pitchFamily="49" charset="0"/>
                <a:cs typeface="Courier New" panose="02070309020205020404" pitchFamily="49" charset="0"/>
              </a:rPr>
              <a:t>		Enumeration </a:t>
            </a:r>
            <a:r>
              <a:rPr lang="en-US" sz="2000" b="1" dirty="0" err="1" smtClean="0">
                <a:solidFill>
                  <a:schemeClr val="bg1"/>
                </a:solidFill>
                <a:latin typeface="Courier New" panose="02070309020205020404" pitchFamily="49" charset="0"/>
                <a:cs typeface="Courier New" panose="02070309020205020404" pitchFamily="49" charset="0"/>
              </a:rPr>
              <a:t>enu</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table.elements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System.out.println("The enumeration of values are:"); </a:t>
            </a:r>
          </a:p>
          <a:p>
            <a:r>
              <a:rPr lang="en-US" sz="2000" b="1" dirty="0" smtClean="0">
                <a:solidFill>
                  <a:schemeClr val="bg1"/>
                </a:solidFill>
                <a:latin typeface="Courier New" panose="02070309020205020404" pitchFamily="49" charset="0"/>
                <a:cs typeface="Courier New" panose="02070309020205020404" pitchFamily="49" charset="0"/>
              </a:rPr>
              <a:t>		while (</a:t>
            </a:r>
            <a:r>
              <a:rPr lang="en-US" sz="2000" b="1" dirty="0" err="1" smtClean="0">
                <a:solidFill>
                  <a:schemeClr val="bg1"/>
                </a:solidFill>
                <a:latin typeface="Courier New" panose="02070309020205020404" pitchFamily="49" charset="0"/>
                <a:cs typeface="Courier New" panose="02070309020205020404" pitchFamily="49" charset="0"/>
              </a:rPr>
              <a:t>enu.hasMoreElements</a:t>
            </a:r>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enu.nextElement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7" name="Rounded Rectangle 6"/>
          <p:cNvSpPr/>
          <p:nvPr/>
        </p:nvSpPr>
        <p:spPr>
          <a:xfrm>
            <a:off x="2286000" y="4070196"/>
            <a:ext cx="5334000" cy="273204"/>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656572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//Program to Create </a:t>
            </a:r>
            <a:r>
              <a:rPr lang="en-US" sz="2000" b="1" dirty="0" err="1" smtClean="0">
                <a:solidFill>
                  <a:srgbClr val="F05136"/>
                </a:solidFill>
                <a:latin typeface="Courier New" panose="02070309020205020404" pitchFamily="49" charset="0"/>
                <a:cs typeface="Courier New" panose="02070309020205020404" pitchFamily="49" charset="0"/>
              </a:rPr>
              <a:t>HashMap</a:t>
            </a:r>
            <a:r>
              <a:rPr lang="en-US" sz="2000" b="1" dirty="0" smtClean="0">
                <a:solidFill>
                  <a:srgbClr val="F05136"/>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java.util.Collection</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java.util.HashMap</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java.util.Map</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java.util.Set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HashMap</a:t>
            </a:r>
            <a:r>
              <a:rPr lang="en-US" sz="2000" b="1" dirty="0" smtClean="0">
                <a:solidFill>
                  <a:schemeClr val="bg1"/>
                </a:solidFill>
                <a:latin typeface="Courier New" panose="02070309020205020404" pitchFamily="49" charset="0"/>
                <a:cs typeface="Courier New" panose="02070309020205020404" pitchFamily="49" charset="0"/>
              </a:rPr>
              <a:t>&lt;Integer, String&gt; student = new </a:t>
            </a:r>
            <a:r>
              <a:rPr lang="en-US" sz="2000" b="1" dirty="0" err="1" smtClean="0">
                <a:solidFill>
                  <a:schemeClr val="bg1"/>
                </a:solidFill>
                <a:latin typeface="Courier New" panose="02070309020205020404" pitchFamily="49" charset="0"/>
                <a:cs typeface="Courier New" panose="02070309020205020404" pitchFamily="49" charset="0"/>
              </a:rPr>
              <a:t>HashMap</a:t>
            </a:r>
            <a:r>
              <a:rPr lang="en-US" sz="2000" b="1" dirty="0" smtClean="0">
                <a:solidFill>
                  <a:schemeClr val="bg1"/>
                </a:solidFill>
                <a:latin typeface="Courier New" panose="02070309020205020404" pitchFamily="49" charset="0"/>
                <a:cs typeface="Courier New" panose="02070309020205020404" pitchFamily="49" charset="0"/>
              </a:rPr>
              <a:t>&lt;&gt;();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student.put</a:t>
            </a:r>
            <a:r>
              <a:rPr lang="en-US" sz="2000" b="1" dirty="0" smtClean="0">
                <a:solidFill>
                  <a:schemeClr val="bg1"/>
                </a:solidFill>
                <a:latin typeface="Courier New" panose="02070309020205020404" pitchFamily="49" charset="0"/>
                <a:cs typeface="Courier New" panose="02070309020205020404" pitchFamily="49" charset="0"/>
              </a:rPr>
              <a:t>(1001, "</a:t>
            </a:r>
            <a:r>
              <a:rPr lang="en-US" sz="2000" b="1" dirty="0" err="1" smtClean="0">
                <a:solidFill>
                  <a:schemeClr val="bg1"/>
                </a:solidFill>
                <a:latin typeface="Courier New" panose="02070309020205020404" pitchFamily="49" charset="0"/>
                <a:cs typeface="Courier New" panose="02070309020205020404" pitchFamily="49" charset="0"/>
              </a:rPr>
              <a:t>Merin</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student.put</a:t>
            </a:r>
            <a:r>
              <a:rPr lang="en-US" sz="2000" b="1" dirty="0" smtClean="0">
                <a:solidFill>
                  <a:schemeClr val="bg1"/>
                </a:solidFill>
                <a:latin typeface="Courier New" panose="02070309020205020404" pitchFamily="49" charset="0"/>
                <a:cs typeface="Courier New" panose="02070309020205020404" pitchFamily="49" charset="0"/>
              </a:rPr>
              <a:t>(1002, "from");</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student.put</a:t>
            </a:r>
            <a:r>
              <a:rPr lang="en-US" sz="2000" b="1" dirty="0" smtClean="0">
                <a:solidFill>
                  <a:schemeClr val="bg1"/>
                </a:solidFill>
                <a:latin typeface="Courier New" panose="02070309020205020404" pitchFamily="49" charset="0"/>
                <a:cs typeface="Courier New" panose="02070309020205020404" pitchFamily="49" charset="0"/>
              </a:rPr>
              <a:t>(1003, "Face");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("Student </a:t>
            </a:r>
            <a:r>
              <a:rPr lang="en-US" sz="2000" b="1" dirty="0" err="1" smtClean="0">
                <a:solidFill>
                  <a:schemeClr val="bg1"/>
                </a:solidFill>
                <a:latin typeface="Courier New" panose="02070309020205020404" pitchFamily="49" charset="0"/>
                <a:cs typeface="Courier New" panose="02070309020205020404" pitchFamily="49" charset="0"/>
              </a:rPr>
              <a:t>Hashmap</a:t>
            </a:r>
            <a:r>
              <a:rPr lang="en-US" sz="2000" b="1" dirty="0" smtClean="0">
                <a:solidFill>
                  <a:schemeClr val="bg1"/>
                </a:solidFill>
                <a:latin typeface="Courier New" panose="02070309020205020404" pitchFamily="49" charset="0"/>
                <a:cs typeface="Courier New" panose="02070309020205020404" pitchFamily="49" charset="0"/>
              </a:rPr>
              <a:t> : " + student);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3" name="Rounded Rectangle 2"/>
          <p:cNvSpPr/>
          <p:nvPr/>
        </p:nvSpPr>
        <p:spPr>
          <a:xfrm>
            <a:off x="1752600" y="2819743"/>
            <a:ext cx="4246278" cy="359392"/>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53945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java.util.Hashtable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java.util.Iterator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HashtableExample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Hashtable</a:t>
            </a:r>
            <a:r>
              <a:rPr lang="en-US" sz="2000" b="1" dirty="0" smtClean="0">
                <a:solidFill>
                  <a:schemeClr val="bg1"/>
                </a:solidFill>
                <a:latin typeface="Courier New" panose="02070309020205020404" pitchFamily="49" charset="0"/>
                <a:cs typeface="Courier New" panose="02070309020205020404" pitchFamily="49" charset="0"/>
              </a:rPr>
              <a:t>&lt;Integer, String&gt; </a:t>
            </a:r>
            <a:r>
              <a:rPr lang="en-US" sz="2000" b="1" dirty="0" err="1" smtClean="0">
                <a:solidFill>
                  <a:schemeClr val="bg1"/>
                </a:solidFill>
                <a:latin typeface="Courier New" panose="02070309020205020404" pitchFamily="49" charset="0"/>
                <a:cs typeface="Courier New" panose="02070309020205020404" pitchFamily="49" charset="0"/>
              </a:rPr>
              <a:t>hashtable</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Hashtable</a:t>
            </a:r>
            <a:r>
              <a:rPr lang="en-US" sz="2000" b="1" dirty="0" smtClean="0">
                <a:solidFill>
                  <a:schemeClr val="bg1"/>
                </a:solidFill>
                <a:latin typeface="Courier New" panose="02070309020205020404" pitchFamily="49" charset="0"/>
                <a:cs typeface="Courier New" panose="02070309020205020404" pitchFamily="49" charset="0"/>
              </a:rPr>
              <a:t>&lt;&gt;();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hashtable.put</a:t>
            </a:r>
            <a:r>
              <a:rPr lang="en-US" sz="2000" b="1" dirty="0" smtClean="0">
                <a:solidFill>
                  <a:schemeClr val="bg1"/>
                </a:solidFill>
                <a:latin typeface="Courier New" panose="02070309020205020404" pitchFamily="49" charset="0"/>
                <a:cs typeface="Courier New" panose="02070309020205020404" pitchFamily="49" charset="0"/>
              </a:rPr>
              <a:t>(1,  "A");</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hashtable.put</a:t>
            </a:r>
            <a:r>
              <a:rPr lang="en-US" sz="2000" b="1" dirty="0" smtClean="0">
                <a:solidFill>
                  <a:schemeClr val="bg1"/>
                </a:solidFill>
                <a:latin typeface="Courier New" panose="02070309020205020404" pitchFamily="49" charset="0"/>
                <a:cs typeface="Courier New" panose="02070309020205020404" pitchFamily="49" charset="0"/>
              </a:rPr>
              <a:t>(2,  "B"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hashtable.put</a:t>
            </a:r>
            <a:r>
              <a:rPr lang="en-US" sz="2000" b="1" dirty="0" smtClean="0">
                <a:solidFill>
                  <a:schemeClr val="bg1"/>
                </a:solidFill>
                <a:latin typeface="Courier New" panose="02070309020205020404" pitchFamily="49" charset="0"/>
                <a:cs typeface="Courier New" panose="02070309020205020404" pitchFamily="49" charset="0"/>
              </a:rPr>
              <a:t>(3,  "C");</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hashtable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String value = </a:t>
            </a:r>
            <a:r>
              <a:rPr lang="en-US" sz="2000" b="1" dirty="0" err="1" smtClean="0">
                <a:solidFill>
                  <a:schemeClr val="bg1"/>
                </a:solidFill>
                <a:latin typeface="Courier New" panose="02070309020205020404" pitchFamily="49" charset="0"/>
                <a:cs typeface="Courier New" panose="02070309020205020404" pitchFamily="49" charset="0"/>
              </a:rPr>
              <a:t>hashtable.get</a:t>
            </a:r>
            <a:r>
              <a:rPr lang="en-US" sz="2000" b="1" dirty="0" smtClean="0">
                <a:solidFill>
                  <a:schemeClr val="bg1"/>
                </a:solidFill>
                <a:latin typeface="Courier New" panose="02070309020205020404" pitchFamily="49" charset="0"/>
                <a:cs typeface="Courier New" panose="02070309020205020404" pitchFamily="49" charset="0"/>
              </a:rPr>
              <a:t>(1);        </a:t>
            </a:r>
          </a:p>
          <a:p>
            <a:r>
              <a:rPr lang="en-US" sz="2000" b="1" dirty="0" smtClean="0">
                <a:solidFill>
                  <a:schemeClr val="bg1"/>
                </a:solidFill>
                <a:latin typeface="Courier New" panose="02070309020205020404" pitchFamily="49" charset="0"/>
                <a:cs typeface="Courier New" panose="02070309020205020404" pitchFamily="49" charset="0"/>
              </a:rPr>
              <a:t>        System.out.println(value);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hashtable.remove</a:t>
            </a:r>
            <a:r>
              <a:rPr lang="en-US" sz="2000" b="1" dirty="0" smtClean="0">
                <a:solidFill>
                  <a:schemeClr val="bg1"/>
                </a:solidFill>
                <a:latin typeface="Courier New" panose="02070309020205020404" pitchFamily="49" charset="0"/>
                <a:cs typeface="Courier New" panose="02070309020205020404" pitchFamily="49" charset="0"/>
              </a:rPr>
              <a:t>(3);</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Iterator</a:t>
            </a:r>
            <a:r>
              <a:rPr lang="en-US" sz="2000" b="1" dirty="0" smtClean="0">
                <a:solidFill>
                  <a:schemeClr val="bg1"/>
                </a:solidFill>
                <a:latin typeface="Courier New" panose="02070309020205020404" pitchFamily="49" charset="0"/>
                <a:cs typeface="Courier New" panose="02070309020205020404" pitchFamily="49" charset="0"/>
              </a:rPr>
              <a:t>&lt;Integer&gt; </a:t>
            </a:r>
            <a:r>
              <a:rPr lang="en-US" sz="2000" b="1" dirty="0" err="1" smtClean="0">
                <a:solidFill>
                  <a:schemeClr val="bg1"/>
                </a:solidFill>
                <a:latin typeface="Courier New" panose="02070309020205020404" pitchFamily="49" charset="0"/>
                <a:cs typeface="Courier New" panose="02070309020205020404" pitchFamily="49" charset="0"/>
              </a:rPr>
              <a:t>itr</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hashtable.keySet</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iterator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while(</a:t>
            </a:r>
            <a:r>
              <a:rPr lang="en-US" sz="2000" b="1" dirty="0" err="1" smtClean="0">
                <a:solidFill>
                  <a:schemeClr val="bg1"/>
                </a:solidFill>
                <a:latin typeface="Courier New" panose="02070309020205020404" pitchFamily="49" charset="0"/>
                <a:cs typeface="Courier New" panose="02070309020205020404" pitchFamily="49" charset="0"/>
              </a:rPr>
              <a:t>itr.hasNext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Integer key = </a:t>
            </a:r>
            <a:r>
              <a:rPr lang="en-US" sz="2000" b="1" dirty="0" err="1" smtClean="0">
                <a:solidFill>
                  <a:schemeClr val="bg1"/>
                </a:solidFill>
                <a:latin typeface="Courier New" panose="02070309020205020404" pitchFamily="49" charset="0"/>
                <a:cs typeface="Courier New" panose="02070309020205020404" pitchFamily="49" charset="0"/>
              </a:rPr>
              <a:t>itr.next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String </a:t>
            </a:r>
            <a:r>
              <a:rPr lang="en-US" sz="2000" b="1" dirty="0" err="1" smtClean="0">
                <a:solidFill>
                  <a:schemeClr val="bg1"/>
                </a:solidFill>
                <a:latin typeface="Courier New" panose="02070309020205020404" pitchFamily="49" charset="0"/>
                <a:cs typeface="Courier New" panose="02070309020205020404" pitchFamily="49" charset="0"/>
              </a:rPr>
              <a:t>mappedValue</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hashtable.get</a:t>
            </a:r>
            <a:r>
              <a:rPr lang="en-US" sz="2000" b="1" dirty="0" smtClean="0">
                <a:solidFill>
                  <a:schemeClr val="bg1"/>
                </a:solidFill>
                <a:latin typeface="Courier New" panose="02070309020205020404" pitchFamily="49" charset="0"/>
                <a:cs typeface="Courier New" panose="02070309020205020404" pitchFamily="49" charset="0"/>
              </a:rPr>
              <a:t>(key);</a:t>
            </a:r>
          </a:p>
          <a:p>
            <a:r>
              <a:rPr lang="en-US" sz="2000" b="1" dirty="0" smtClean="0">
                <a:solidFill>
                  <a:schemeClr val="bg1"/>
                </a:solidFill>
                <a:latin typeface="Courier New" panose="02070309020205020404" pitchFamily="49" charset="0"/>
                <a:cs typeface="Courier New" panose="02070309020205020404" pitchFamily="49" charset="0"/>
              </a:rPr>
              <a:t>            System.out.println("Key: " + key + ", Value: " + </a:t>
            </a:r>
            <a:r>
              <a:rPr lang="en-US" sz="2000" b="1" dirty="0" err="1" smtClean="0">
                <a:solidFill>
                  <a:schemeClr val="bg1"/>
                </a:solidFill>
                <a:latin typeface="Courier New" panose="02070309020205020404" pitchFamily="49" charset="0"/>
                <a:cs typeface="Courier New" panose="02070309020205020404" pitchFamily="49" charset="0"/>
              </a:rPr>
              <a:t>mappedValue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36565720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Hashtable</a:t>
            </a:r>
            <a:r>
              <a:rPr lang="en-US" sz="2000" b="1" dirty="0" smtClean="0">
                <a:solidFill>
                  <a:schemeClr val="bg1"/>
                </a:solidFill>
                <a:latin typeface="Courier New" panose="02070309020205020404" pitchFamily="49" charset="0"/>
                <a:cs typeface="Courier New" panose="02070309020205020404" pitchFamily="49" charset="0"/>
              </a:rPr>
              <a:t>&lt;String, Integer&gt; marks = new </a:t>
            </a:r>
            <a:r>
              <a:rPr lang="en-US" sz="2000" b="1" dirty="0" err="1" smtClean="0">
                <a:solidFill>
                  <a:schemeClr val="bg1"/>
                </a:solidFill>
                <a:latin typeface="Courier New" panose="02070309020205020404" pitchFamily="49" charset="0"/>
                <a:cs typeface="Courier New" panose="02070309020205020404" pitchFamily="49" charset="0"/>
              </a:rPr>
              <a:t>Hashtable</a:t>
            </a:r>
            <a:r>
              <a:rPr lang="en-US" sz="2000" b="1" dirty="0" smtClean="0">
                <a:solidFill>
                  <a:schemeClr val="bg1"/>
                </a:solidFill>
                <a:latin typeface="Courier New" panose="02070309020205020404" pitchFamily="49" charset="0"/>
                <a:cs typeface="Courier New" panose="02070309020205020404" pitchFamily="49" charset="0"/>
              </a:rPr>
              <a:t>&lt;String, 												Integer&gt;();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marks.put</a:t>
            </a:r>
            <a:r>
              <a:rPr lang="en-US" sz="2000" b="1" dirty="0" smtClean="0">
                <a:solidFill>
                  <a:schemeClr val="bg1"/>
                </a:solidFill>
                <a:latin typeface="Courier New" panose="02070309020205020404" pitchFamily="49" charset="0"/>
                <a:cs typeface="Courier New" panose="02070309020205020404" pitchFamily="49" charset="0"/>
              </a:rPr>
              <a:t>("picture", new Integer(345));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marks.put</a:t>
            </a:r>
            <a:r>
              <a:rPr lang="en-US" sz="2000" b="1" dirty="0" smtClean="0">
                <a:solidFill>
                  <a:schemeClr val="bg1"/>
                </a:solidFill>
                <a:latin typeface="Courier New" panose="02070309020205020404" pitchFamily="49" charset="0"/>
                <a:cs typeface="Courier New" panose="02070309020205020404" pitchFamily="49" charset="0"/>
              </a:rPr>
              <a:t>("look", new Integer(100));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marks.put</a:t>
            </a:r>
            <a:r>
              <a:rPr lang="en-US" sz="2000" b="1" dirty="0" smtClean="0">
                <a:solidFill>
                  <a:schemeClr val="bg1"/>
                </a:solidFill>
                <a:latin typeface="Courier New" panose="02070309020205020404" pitchFamily="49" charset="0"/>
                <a:cs typeface="Courier New" panose="02070309020205020404" pitchFamily="49" charset="0"/>
              </a:rPr>
              <a:t>("is", new Integer(790));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marks.put</a:t>
            </a:r>
            <a:r>
              <a:rPr lang="en-US" sz="2000" b="1" dirty="0" smtClean="0">
                <a:solidFill>
                  <a:schemeClr val="bg1"/>
                </a:solidFill>
                <a:latin typeface="Courier New" panose="02070309020205020404" pitchFamily="49" charset="0"/>
                <a:cs typeface="Courier New" panose="02070309020205020404" pitchFamily="49" charset="0"/>
              </a:rPr>
              <a:t>("very", new Integer(800));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marks.put</a:t>
            </a:r>
            <a:r>
              <a:rPr lang="en-US" sz="2000" b="1" dirty="0" smtClean="0">
                <a:solidFill>
                  <a:schemeClr val="bg1"/>
                </a:solidFill>
                <a:latin typeface="Courier New" panose="02070309020205020404" pitchFamily="49" charset="0"/>
                <a:cs typeface="Courier New" panose="02070309020205020404" pitchFamily="49" charset="0"/>
              </a:rPr>
              <a:t>("beautiful", new Integer(435)); </a:t>
            </a:r>
          </a:p>
          <a:p>
            <a:r>
              <a:rPr lang="en-US" sz="2000" b="1" dirty="0" smtClean="0">
                <a:solidFill>
                  <a:schemeClr val="bg1"/>
                </a:solidFill>
                <a:latin typeface="Courier New" panose="02070309020205020404" pitchFamily="49" charset="0"/>
                <a:cs typeface="Courier New" panose="02070309020205020404" pitchFamily="49" charset="0"/>
              </a:rPr>
              <a:t>        if (</a:t>
            </a:r>
            <a:r>
              <a:rPr lang="en-US" sz="2000" b="1" dirty="0" err="1" smtClean="0">
                <a:solidFill>
                  <a:schemeClr val="bg1"/>
                </a:solidFill>
                <a:latin typeface="Courier New" panose="02070309020205020404" pitchFamily="49" charset="0"/>
                <a:cs typeface="Courier New" panose="02070309020205020404" pitchFamily="49" charset="0"/>
              </a:rPr>
              <a:t>marks.containsKey</a:t>
            </a:r>
            <a:r>
              <a:rPr lang="en-US" sz="2000" b="1" dirty="0" smtClean="0">
                <a:solidFill>
                  <a:schemeClr val="bg1"/>
                </a:solidFill>
                <a:latin typeface="Courier New" panose="02070309020205020404" pitchFamily="49" charset="0"/>
                <a:cs typeface="Courier New" panose="02070309020205020404" pitchFamily="49" charset="0"/>
              </a:rPr>
              <a:t>("burrows")) </a:t>
            </a:r>
          </a:p>
          <a:p>
            <a:r>
              <a:rPr lang="en-US" sz="2000" b="1" dirty="0" smtClean="0">
                <a:solidFill>
                  <a:schemeClr val="bg1"/>
                </a:solidFill>
                <a:latin typeface="Courier New" panose="02070309020205020404" pitchFamily="49" charset="0"/>
                <a:cs typeface="Courier New" panose="02070309020205020404" pitchFamily="49" charset="0"/>
              </a:rPr>
              <a:t>            System.out.println("Key found in table"); </a:t>
            </a:r>
          </a:p>
          <a:p>
            <a:r>
              <a:rPr lang="en-US" sz="2000" b="1" dirty="0" smtClean="0">
                <a:solidFill>
                  <a:schemeClr val="bg1"/>
                </a:solidFill>
                <a:latin typeface="Courier New" panose="02070309020205020404" pitchFamily="49" charset="0"/>
                <a:cs typeface="Courier New" panose="02070309020205020404" pitchFamily="49" charset="0"/>
              </a:rPr>
              <a:t>        else</a:t>
            </a:r>
          </a:p>
          <a:p>
            <a:r>
              <a:rPr lang="en-US" sz="2000" b="1" dirty="0" smtClean="0">
                <a:solidFill>
                  <a:schemeClr val="bg1"/>
                </a:solidFill>
                <a:latin typeface="Courier New" panose="02070309020205020404" pitchFamily="49" charset="0"/>
                <a:cs typeface="Courier New" panose="02070309020205020404" pitchFamily="49" charset="0"/>
              </a:rPr>
              <a:t>            System.out.println("Not Found");</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3656572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Hashtable</a:t>
            </a:r>
            <a:r>
              <a:rPr lang="en-US" sz="2000" b="1" dirty="0" smtClean="0">
                <a:solidFill>
                  <a:schemeClr val="bg1"/>
                </a:solidFill>
                <a:latin typeface="Courier New" panose="02070309020205020404" pitchFamily="49" charset="0"/>
                <a:cs typeface="Courier New" panose="02070309020205020404" pitchFamily="49" charset="0"/>
              </a:rPr>
              <a:t>&lt;Integer, String&gt; h =  </a:t>
            </a:r>
          </a:p>
          <a:p>
            <a:r>
              <a:rPr lang="en-US" sz="2000" b="1" dirty="0" smtClean="0">
                <a:solidFill>
                  <a:schemeClr val="bg1"/>
                </a:solidFill>
                <a:latin typeface="Courier New" panose="02070309020205020404" pitchFamily="49" charset="0"/>
                <a:cs typeface="Courier New" panose="02070309020205020404" pitchFamily="49" charset="0"/>
              </a:rPr>
              <a:t>                new </a:t>
            </a:r>
            <a:r>
              <a:rPr lang="en-US" sz="2000" b="1" dirty="0" err="1" smtClean="0">
                <a:solidFill>
                  <a:schemeClr val="bg1"/>
                </a:solidFill>
                <a:latin typeface="Courier New" panose="02070309020205020404" pitchFamily="49" charset="0"/>
                <a:cs typeface="Courier New" panose="02070309020205020404" pitchFamily="49" charset="0"/>
              </a:rPr>
              <a:t>Hashtable</a:t>
            </a:r>
            <a:r>
              <a:rPr lang="en-US" sz="2000" b="1" dirty="0" smtClean="0">
                <a:solidFill>
                  <a:schemeClr val="bg1"/>
                </a:solidFill>
                <a:latin typeface="Courier New" panose="02070309020205020404" pitchFamily="49" charset="0"/>
                <a:cs typeface="Courier New" panose="02070309020205020404" pitchFamily="49" charset="0"/>
              </a:rPr>
              <a:t>&lt;Integer, String&gt;();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Hashtable</a:t>
            </a:r>
            <a:r>
              <a:rPr lang="en-US" sz="2000" b="1" dirty="0" smtClean="0">
                <a:solidFill>
                  <a:schemeClr val="bg1"/>
                </a:solidFill>
                <a:latin typeface="Courier New" panose="02070309020205020404" pitchFamily="49" charset="0"/>
                <a:cs typeface="Courier New" panose="02070309020205020404" pitchFamily="49" charset="0"/>
              </a:rPr>
              <a:t>&lt;Integer, String&gt; h1 =  </a:t>
            </a:r>
          </a:p>
          <a:p>
            <a:r>
              <a:rPr lang="en-US" sz="2000" b="1" dirty="0" smtClean="0">
                <a:solidFill>
                  <a:schemeClr val="bg1"/>
                </a:solidFill>
                <a:latin typeface="Courier New" panose="02070309020205020404" pitchFamily="49" charset="0"/>
                <a:cs typeface="Courier New" panose="02070309020205020404" pitchFamily="49" charset="0"/>
              </a:rPr>
              <a:t>                new </a:t>
            </a:r>
            <a:r>
              <a:rPr lang="en-US" sz="2000" b="1" dirty="0" err="1" smtClean="0">
                <a:solidFill>
                  <a:schemeClr val="bg1"/>
                </a:solidFill>
                <a:latin typeface="Courier New" panose="02070309020205020404" pitchFamily="49" charset="0"/>
                <a:cs typeface="Courier New" panose="02070309020205020404" pitchFamily="49" charset="0"/>
              </a:rPr>
              <a:t>Hashtable</a:t>
            </a:r>
            <a:r>
              <a:rPr lang="en-US" sz="2000" b="1" dirty="0" smtClean="0">
                <a:solidFill>
                  <a:schemeClr val="bg1"/>
                </a:solidFill>
                <a:latin typeface="Courier New" panose="02070309020205020404" pitchFamily="49" charset="0"/>
                <a:cs typeface="Courier New" panose="02070309020205020404" pitchFamily="49" charset="0"/>
              </a:rPr>
              <a:t>&lt;Integer, String&gt;();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h.put</a:t>
            </a:r>
            <a:r>
              <a:rPr lang="en-US" sz="2000" b="1" dirty="0" smtClean="0">
                <a:solidFill>
                  <a:schemeClr val="bg1"/>
                </a:solidFill>
                <a:latin typeface="Courier New" panose="02070309020205020404" pitchFamily="49" charset="0"/>
                <a:cs typeface="Courier New" panose="02070309020205020404" pitchFamily="49" charset="0"/>
              </a:rPr>
              <a:t>(3, "Good");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h.put</a:t>
            </a:r>
            <a:r>
              <a:rPr lang="en-US" sz="2000" b="1" dirty="0" smtClean="0">
                <a:solidFill>
                  <a:schemeClr val="bg1"/>
                </a:solidFill>
                <a:latin typeface="Courier New" panose="02070309020205020404" pitchFamily="49" charset="0"/>
                <a:cs typeface="Courier New" panose="02070309020205020404" pitchFamily="49" charset="0"/>
              </a:rPr>
              <a:t>(2, "for");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h.put</a:t>
            </a:r>
            <a:r>
              <a:rPr lang="en-US" sz="2000" b="1" dirty="0" smtClean="0">
                <a:solidFill>
                  <a:schemeClr val="bg1"/>
                </a:solidFill>
                <a:latin typeface="Courier New" panose="02070309020205020404" pitchFamily="49" charset="0"/>
                <a:cs typeface="Courier New" panose="02070309020205020404" pitchFamily="49" charset="0"/>
              </a:rPr>
              <a:t>(1, "Good"); </a:t>
            </a:r>
          </a:p>
          <a:p>
            <a:r>
              <a:rPr lang="en-US" sz="2000" b="1" dirty="0" smtClean="0">
                <a:solidFill>
                  <a:schemeClr val="bg1"/>
                </a:solidFill>
                <a:latin typeface="Courier New" panose="02070309020205020404" pitchFamily="49" charset="0"/>
                <a:cs typeface="Courier New" panose="02070309020205020404" pitchFamily="49" charset="0"/>
              </a:rPr>
              <a:t>        h1.put(3, "Good"); </a:t>
            </a:r>
          </a:p>
          <a:p>
            <a:r>
              <a:rPr lang="en-US" sz="2000" b="1" dirty="0" smtClean="0">
                <a:solidFill>
                  <a:schemeClr val="bg1"/>
                </a:solidFill>
                <a:latin typeface="Courier New" panose="02070309020205020404" pitchFamily="49" charset="0"/>
                <a:cs typeface="Courier New" panose="02070309020205020404" pitchFamily="49" charset="0"/>
              </a:rPr>
              <a:t>        h1.put(2, "for"); </a:t>
            </a:r>
          </a:p>
          <a:p>
            <a:r>
              <a:rPr lang="en-US" sz="2000" b="1" dirty="0" smtClean="0">
                <a:solidFill>
                  <a:schemeClr val="bg1"/>
                </a:solidFill>
                <a:latin typeface="Courier New" panose="02070309020205020404" pitchFamily="49" charset="0"/>
                <a:cs typeface="Courier New" panose="02070309020205020404" pitchFamily="49" charset="0"/>
              </a:rPr>
              <a:t>        h1.put(1, "Good"); </a:t>
            </a:r>
          </a:p>
          <a:p>
            <a:r>
              <a:rPr lang="en-US" sz="2000" b="1" dirty="0" smtClean="0">
                <a:solidFill>
                  <a:schemeClr val="bg1"/>
                </a:solidFill>
                <a:latin typeface="Courier New" panose="02070309020205020404" pitchFamily="49" charset="0"/>
                <a:cs typeface="Courier New" panose="02070309020205020404" pitchFamily="49" charset="0"/>
              </a:rPr>
              <a:t>        if (</a:t>
            </a:r>
            <a:r>
              <a:rPr lang="en-US" sz="2000" b="1" dirty="0" err="1" smtClean="0">
                <a:solidFill>
                  <a:schemeClr val="bg1"/>
                </a:solidFill>
                <a:latin typeface="Courier New" panose="02070309020205020404" pitchFamily="49" charset="0"/>
                <a:cs typeface="Courier New" panose="02070309020205020404" pitchFamily="49" charset="0"/>
              </a:rPr>
              <a:t>h.equals</a:t>
            </a:r>
            <a:r>
              <a:rPr lang="en-US" sz="2000" b="1" dirty="0" smtClean="0">
                <a:solidFill>
                  <a:schemeClr val="bg1"/>
                </a:solidFill>
                <a:latin typeface="Courier New" panose="02070309020205020404" pitchFamily="49" charset="0"/>
                <a:cs typeface="Courier New" panose="02070309020205020404" pitchFamily="49" charset="0"/>
              </a:rPr>
              <a:t>(h1)) </a:t>
            </a:r>
          </a:p>
          <a:p>
            <a:r>
              <a:rPr lang="en-US" sz="2000" b="1" dirty="0" smtClean="0">
                <a:solidFill>
                  <a:schemeClr val="bg1"/>
                </a:solidFill>
                <a:latin typeface="Courier New" panose="02070309020205020404" pitchFamily="49" charset="0"/>
                <a:cs typeface="Courier New" panose="02070309020205020404" pitchFamily="49" charset="0"/>
              </a:rPr>
              <a:t>            System.out.println("both are equal"); </a:t>
            </a:r>
          </a:p>
          <a:p>
            <a:r>
              <a:rPr lang="en-US" sz="2000" b="1" dirty="0" smtClean="0">
                <a:solidFill>
                  <a:schemeClr val="bg1"/>
                </a:solidFill>
                <a:latin typeface="Courier New" panose="02070309020205020404" pitchFamily="49" charset="0"/>
                <a:cs typeface="Courier New" panose="02070309020205020404" pitchFamily="49" charset="0"/>
              </a:rPr>
              <a:t>        else</a:t>
            </a:r>
          </a:p>
          <a:p>
            <a:r>
              <a:rPr lang="en-US" sz="2000" b="1" dirty="0" smtClean="0">
                <a:solidFill>
                  <a:schemeClr val="bg1"/>
                </a:solidFill>
                <a:latin typeface="Courier New" panose="02070309020205020404" pitchFamily="49" charset="0"/>
                <a:cs typeface="Courier New" panose="02070309020205020404" pitchFamily="49" charset="0"/>
              </a:rPr>
              <a:t>            System.out.println("Not equal");</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36565720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a:extLst>
              <a:ext uri="{28A0092B-C50C-407E-A947-70E740481C1C}">
                <a14:useLocalDpi xmlns=""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 xmlns:p14="http://schemas.microsoft.com/office/powerpoint/2010/main" val="3124136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a:t>
            </a:r>
            <a:r>
              <a:rPr lang="en-US" sz="2000" b="1" dirty="0" smtClean="0">
                <a:solidFill>
                  <a:srgbClr val="F05136"/>
                </a:solidFill>
                <a:latin typeface="Courier New" panose="02070309020205020404" pitchFamily="49" charset="0"/>
                <a:cs typeface="Courier New" panose="02070309020205020404" pitchFamily="49" charset="0"/>
              </a:rPr>
              <a:t>Program</a:t>
            </a:r>
            <a:endParaRPr lang="en-US" sz="2000" b="1" dirty="0">
              <a:solidFill>
                <a:srgbClr val="F051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java.util.Collection</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java.util.HashMap</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java.util.Map</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java.util.Set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HashMap</a:t>
            </a:r>
            <a:r>
              <a:rPr lang="en-US" sz="2000" b="1" dirty="0" smtClean="0">
                <a:solidFill>
                  <a:schemeClr val="bg1"/>
                </a:solidFill>
                <a:latin typeface="Courier New" panose="02070309020205020404" pitchFamily="49" charset="0"/>
                <a:cs typeface="Courier New" panose="02070309020205020404" pitchFamily="49" charset="0"/>
              </a:rPr>
              <a:t>&lt;Integer, String&gt; student = new </a:t>
            </a:r>
            <a:r>
              <a:rPr lang="en-US" sz="2000" b="1" dirty="0" err="1" smtClean="0">
                <a:solidFill>
                  <a:schemeClr val="bg1"/>
                </a:solidFill>
                <a:latin typeface="Courier New" panose="02070309020205020404" pitchFamily="49" charset="0"/>
                <a:cs typeface="Courier New" panose="02070309020205020404" pitchFamily="49" charset="0"/>
              </a:rPr>
              <a:t>HashMap</a:t>
            </a:r>
            <a:r>
              <a:rPr lang="en-US" sz="2000" b="1" dirty="0" smtClean="0">
                <a:solidFill>
                  <a:schemeClr val="bg1"/>
                </a:solidFill>
                <a:latin typeface="Courier New" panose="02070309020205020404" pitchFamily="49" charset="0"/>
                <a:cs typeface="Courier New" panose="02070309020205020404" pitchFamily="49" charset="0"/>
              </a:rPr>
              <a:t>&lt;&gt;();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student.put</a:t>
            </a:r>
            <a:r>
              <a:rPr lang="en-US" sz="2000" b="1" dirty="0" smtClean="0">
                <a:solidFill>
                  <a:schemeClr val="bg1"/>
                </a:solidFill>
                <a:latin typeface="Courier New" panose="02070309020205020404" pitchFamily="49" charset="0"/>
                <a:cs typeface="Courier New" panose="02070309020205020404" pitchFamily="49" charset="0"/>
              </a:rPr>
              <a:t>(null, "MNC");</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student.put</a:t>
            </a:r>
            <a:r>
              <a:rPr lang="en-US" sz="2000" b="1" dirty="0" smtClean="0">
                <a:solidFill>
                  <a:schemeClr val="bg1"/>
                </a:solidFill>
                <a:latin typeface="Courier New" panose="02070309020205020404" pitchFamily="49" charset="0"/>
                <a:cs typeface="Courier New" panose="02070309020205020404" pitchFamily="49" charset="0"/>
              </a:rPr>
              <a:t>(null, "TCS");</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student.put</a:t>
            </a:r>
            <a:r>
              <a:rPr lang="en-US" sz="2000" b="1" dirty="0" smtClean="0">
                <a:solidFill>
                  <a:schemeClr val="bg1"/>
                </a:solidFill>
                <a:latin typeface="Courier New" panose="02070309020205020404" pitchFamily="49" charset="0"/>
                <a:cs typeface="Courier New" panose="02070309020205020404" pitchFamily="49" charset="0"/>
              </a:rPr>
              <a:t>(null, "Google");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student.put</a:t>
            </a:r>
            <a:r>
              <a:rPr lang="en-US" sz="2000" b="1" dirty="0" smtClean="0">
                <a:solidFill>
                  <a:schemeClr val="bg1"/>
                </a:solidFill>
                <a:latin typeface="Courier New" panose="02070309020205020404" pitchFamily="49" charset="0"/>
                <a:cs typeface="Courier New" panose="02070309020205020404" pitchFamily="49" charset="0"/>
              </a:rPr>
              <a:t>(1004, "CTS");</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student.put</a:t>
            </a:r>
            <a:r>
              <a:rPr lang="en-US" sz="2000" b="1" dirty="0" smtClean="0">
                <a:solidFill>
                  <a:schemeClr val="bg1"/>
                </a:solidFill>
                <a:latin typeface="Courier New" panose="02070309020205020404" pitchFamily="49" charset="0"/>
                <a:cs typeface="Courier New" panose="02070309020205020404" pitchFamily="49" charset="0"/>
              </a:rPr>
              <a:t>(1005, "Wipro");</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student.put</a:t>
            </a:r>
            <a:r>
              <a:rPr lang="en-US" sz="2000" b="1" dirty="0" smtClean="0">
                <a:solidFill>
                  <a:schemeClr val="bg1"/>
                </a:solidFill>
                <a:latin typeface="Courier New" panose="02070309020205020404" pitchFamily="49" charset="0"/>
                <a:cs typeface="Courier New" panose="02070309020205020404" pitchFamily="49" charset="0"/>
              </a:rPr>
              <a:t>(1006, "</a:t>
            </a:r>
            <a:r>
              <a:rPr lang="en-US" sz="2000" b="1" dirty="0" err="1" smtClean="0">
                <a:solidFill>
                  <a:schemeClr val="bg1"/>
                </a:solidFill>
                <a:latin typeface="Courier New" panose="02070309020205020404" pitchFamily="49" charset="0"/>
                <a:cs typeface="Courier New" panose="02070309020205020404" pitchFamily="49" charset="0"/>
              </a:rPr>
              <a:t>Vitrusa</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System.out.print("Student </a:t>
            </a:r>
            <a:r>
              <a:rPr lang="en-US" sz="2000" b="1" dirty="0" err="1" smtClean="0">
                <a:solidFill>
                  <a:schemeClr val="bg1"/>
                </a:solidFill>
                <a:latin typeface="Courier New" panose="02070309020205020404" pitchFamily="49" charset="0"/>
                <a:cs typeface="Courier New" panose="02070309020205020404" pitchFamily="49" charset="0"/>
              </a:rPr>
              <a:t>Hashmap</a:t>
            </a:r>
            <a:r>
              <a:rPr lang="en-US" sz="2000" b="1" dirty="0" smtClean="0">
                <a:solidFill>
                  <a:schemeClr val="bg1"/>
                </a:solidFill>
                <a:latin typeface="Courier New" panose="02070309020205020404" pitchFamily="49" charset="0"/>
                <a:cs typeface="Courier New" panose="02070309020205020404" pitchFamily="49" charset="0"/>
              </a:rPr>
              <a:t> : " + student);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3663642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a:t>
            </a:r>
            <a:r>
              <a:rPr lang="en-US" sz="2000" b="1" dirty="0" smtClean="0">
                <a:solidFill>
                  <a:srgbClr val="F05136"/>
                </a:solidFill>
                <a:latin typeface="Courier New" panose="02070309020205020404" pitchFamily="49" charset="0"/>
                <a:cs typeface="Courier New" panose="02070309020205020404" pitchFamily="49" charset="0"/>
              </a:rPr>
              <a:t>Program</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java.util.Collection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java.util.HashMap</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java.util.Map</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java.util.Set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HashMap</a:t>
            </a:r>
            <a:r>
              <a:rPr lang="en-US" sz="2000" b="1" dirty="0" smtClean="0">
                <a:solidFill>
                  <a:schemeClr val="bg1"/>
                </a:solidFill>
                <a:latin typeface="Courier New" panose="02070309020205020404" pitchFamily="49" charset="0"/>
                <a:cs typeface="Courier New" panose="02070309020205020404" pitchFamily="49" charset="0"/>
              </a:rPr>
              <a:t>&lt;Integer, String&gt; student = new </a:t>
            </a:r>
            <a:r>
              <a:rPr lang="en-US" sz="2000" b="1" dirty="0" err="1" smtClean="0">
                <a:solidFill>
                  <a:schemeClr val="bg1"/>
                </a:solidFill>
                <a:latin typeface="Courier New" panose="02070309020205020404" pitchFamily="49" charset="0"/>
                <a:cs typeface="Courier New" panose="02070309020205020404" pitchFamily="49" charset="0"/>
              </a:rPr>
              <a:t>HashMap</a:t>
            </a:r>
            <a:r>
              <a:rPr lang="en-US" sz="2000" b="1" dirty="0" smtClean="0">
                <a:solidFill>
                  <a:schemeClr val="bg1"/>
                </a:solidFill>
                <a:latin typeface="Courier New" panose="02070309020205020404" pitchFamily="49" charset="0"/>
                <a:cs typeface="Courier New" panose="02070309020205020404" pitchFamily="49" charset="0"/>
              </a:rPr>
              <a:t>&lt;&gt;();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student.put</a:t>
            </a:r>
            <a:r>
              <a:rPr lang="en-US" sz="2000" b="1" dirty="0" smtClean="0">
                <a:solidFill>
                  <a:schemeClr val="bg1"/>
                </a:solidFill>
                <a:latin typeface="Courier New" panose="02070309020205020404" pitchFamily="49" charset="0"/>
                <a:cs typeface="Courier New" panose="02070309020205020404" pitchFamily="49" charset="0"/>
              </a:rPr>
              <a:t>(1001, "MNC");</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student.put</a:t>
            </a:r>
            <a:r>
              <a:rPr lang="en-US" sz="2000" b="1" dirty="0" smtClean="0">
                <a:solidFill>
                  <a:schemeClr val="bg1"/>
                </a:solidFill>
                <a:latin typeface="Courier New" panose="02070309020205020404" pitchFamily="49" charset="0"/>
                <a:cs typeface="Courier New" panose="02070309020205020404" pitchFamily="49" charset="0"/>
              </a:rPr>
              <a:t>(1002, null);</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student.put</a:t>
            </a:r>
            <a:r>
              <a:rPr lang="en-US" sz="2000" b="1" dirty="0" smtClean="0">
                <a:solidFill>
                  <a:schemeClr val="bg1"/>
                </a:solidFill>
                <a:latin typeface="Courier New" panose="02070309020205020404" pitchFamily="49" charset="0"/>
                <a:cs typeface="Courier New" panose="02070309020205020404" pitchFamily="49" charset="0"/>
              </a:rPr>
              <a:t>(1003, "Google");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student.put</a:t>
            </a:r>
            <a:r>
              <a:rPr lang="en-US" sz="2000" b="1" dirty="0" smtClean="0">
                <a:solidFill>
                  <a:schemeClr val="bg1"/>
                </a:solidFill>
                <a:latin typeface="Courier New" panose="02070309020205020404" pitchFamily="49" charset="0"/>
                <a:cs typeface="Courier New" panose="02070309020205020404" pitchFamily="49" charset="0"/>
              </a:rPr>
              <a:t>(1004, null);</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student.put</a:t>
            </a:r>
            <a:r>
              <a:rPr lang="en-US" sz="2000" b="1" dirty="0" smtClean="0">
                <a:solidFill>
                  <a:schemeClr val="bg1"/>
                </a:solidFill>
                <a:latin typeface="Courier New" panose="02070309020205020404" pitchFamily="49" charset="0"/>
                <a:cs typeface="Courier New" panose="02070309020205020404" pitchFamily="49" charset="0"/>
              </a:rPr>
              <a:t>(1005, "</a:t>
            </a:r>
            <a:r>
              <a:rPr lang="en-US" sz="2000" b="1" dirty="0" err="1" smtClean="0">
                <a:solidFill>
                  <a:schemeClr val="bg1"/>
                </a:solidFill>
                <a:latin typeface="Courier New" panose="02070309020205020404" pitchFamily="49" charset="0"/>
                <a:cs typeface="Courier New" panose="02070309020205020404" pitchFamily="49" charset="0"/>
              </a:rPr>
              <a:t>Yohoo</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student.put</a:t>
            </a:r>
            <a:r>
              <a:rPr lang="en-US" sz="2000" b="1" dirty="0" smtClean="0">
                <a:solidFill>
                  <a:schemeClr val="bg1"/>
                </a:solidFill>
                <a:latin typeface="Courier New" panose="02070309020205020404" pitchFamily="49" charset="0"/>
                <a:cs typeface="Courier New" panose="02070309020205020404" pitchFamily="49" charset="0"/>
              </a:rPr>
              <a:t>(1006, null);</a:t>
            </a:r>
          </a:p>
          <a:p>
            <a:r>
              <a:rPr lang="en-US" sz="2000" b="1" dirty="0" smtClean="0">
                <a:solidFill>
                  <a:schemeClr val="bg1"/>
                </a:solidFill>
                <a:latin typeface="Courier New" panose="02070309020205020404" pitchFamily="49" charset="0"/>
                <a:cs typeface="Courier New" panose="02070309020205020404" pitchFamily="49" charset="0"/>
              </a:rPr>
              <a:t>        System.out.print("Student </a:t>
            </a:r>
            <a:r>
              <a:rPr lang="en-US" sz="2000" b="1" dirty="0" err="1" smtClean="0">
                <a:solidFill>
                  <a:schemeClr val="bg1"/>
                </a:solidFill>
                <a:latin typeface="Courier New" panose="02070309020205020404" pitchFamily="49" charset="0"/>
                <a:cs typeface="Courier New" panose="02070309020205020404" pitchFamily="49" charset="0"/>
              </a:rPr>
              <a:t>Hashmap</a:t>
            </a:r>
            <a:r>
              <a:rPr lang="en-US" sz="2000" b="1" dirty="0" smtClean="0">
                <a:solidFill>
                  <a:schemeClr val="bg1"/>
                </a:solidFill>
                <a:latin typeface="Courier New" panose="02070309020205020404" pitchFamily="49" charset="0"/>
                <a:cs typeface="Courier New" panose="02070309020205020404" pitchFamily="49" charset="0"/>
              </a:rPr>
              <a:t> : " + student);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3426035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How Hash Map works Internally?</a:t>
            </a:r>
            <a:endParaRPr lang="en-US" sz="4500" b="1" dirty="0">
              <a:latin typeface="Nunito Sans" panose="00000500000000000000" pitchFamily="2" charset="0"/>
            </a:endParaRPr>
          </a:p>
        </p:txBody>
      </p:sp>
      <p:sp>
        <p:nvSpPr>
          <p:cNvPr id="10" name="Rectangle 9">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8" name="TextBox 7">
            <a:extLst>
              <a:ext uri="{FF2B5EF4-FFF2-40B4-BE49-F238E27FC236}">
                <a16:creationId xmlns="" xmlns:a16="http://schemas.microsoft.com/office/drawing/2014/main" id="{6373F422-781C-4385-84E3-34EDBC7AB3E7}"/>
              </a:ext>
            </a:extLst>
          </p:cNvPr>
          <p:cNvSpPr txBox="1"/>
          <p:nvPr/>
        </p:nvSpPr>
        <p:spPr>
          <a:xfrm>
            <a:off x="558069" y="1611766"/>
            <a:ext cx="11104481" cy="331436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Nunito Sans" panose="020B0604020202020204" charset="0"/>
              </a:rPr>
              <a:t>Internally </a:t>
            </a:r>
            <a:r>
              <a:rPr lang="en-US" sz="2500" dirty="0" err="1">
                <a:latin typeface="Nunito Sans" panose="020B0604020202020204" charset="0"/>
              </a:rPr>
              <a:t>HashMap</a:t>
            </a:r>
            <a:r>
              <a:rPr lang="en-US" sz="2500" dirty="0">
                <a:latin typeface="Nunito Sans" panose="020B0604020202020204" charset="0"/>
              </a:rPr>
              <a:t> contains an array of </a:t>
            </a:r>
            <a:r>
              <a:rPr lang="en-US" sz="2500" dirty="0" smtClean="0">
                <a:latin typeface="Nunito Sans" panose="020B0604020202020204" charset="0"/>
              </a:rPr>
              <a:t>Node.</a:t>
            </a:r>
          </a:p>
          <a:p>
            <a:pPr marL="342900" indent="-342900">
              <a:lnSpc>
                <a:spcPct val="150000"/>
              </a:lnSpc>
              <a:buFont typeface="Arial" panose="020B0604020202020204" pitchFamily="34" charset="0"/>
              <a:buChar char="•"/>
            </a:pPr>
            <a:r>
              <a:rPr lang="en-US" sz="2500" dirty="0" smtClean="0">
                <a:latin typeface="Nunito Sans" panose="020B0604020202020204" charset="0"/>
              </a:rPr>
              <a:t>node contains </a:t>
            </a:r>
            <a:r>
              <a:rPr lang="en-US" sz="2500" dirty="0">
                <a:latin typeface="Nunito Sans" panose="020B0604020202020204" charset="0"/>
              </a:rPr>
              <a:t>4 </a:t>
            </a:r>
            <a:r>
              <a:rPr lang="en-US" sz="2500" dirty="0" smtClean="0">
                <a:latin typeface="Nunito Sans" panose="020B0604020202020204" charset="0"/>
              </a:rPr>
              <a:t>fields.</a:t>
            </a:r>
          </a:p>
          <a:p>
            <a:pPr marL="800100" lvl="1" indent="-342900" fontAlgn="base">
              <a:buFont typeface="Wingdings" panose="05000000000000000000" pitchFamily="2" charset="2"/>
              <a:buChar char="ü"/>
            </a:pPr>
            <a:r>
              <a:rPr lang="en-US" sz="2500" dirty="0">
                <a:latin typeface="Nunito Sans" panose="020B0604020202020204" charset="0"/>
              </a:rPr>
              <a:t>	</a:t>
            </a:r>
            <a:r>
              <a:rPr lang="en-US" sz="2500" dirty="0" err="1" smtClean="0">
                <a:latin typeface="Nunito Sans" panose="020B0604020202020204" charset="0"/>
              </a:rPr>
              <a:t>int</a:t>
            </a:r>
            <a:r>
              <a:rPr lang="en-US" sz="2500" dirty="0" smtClean="0">
                <a:latin typeface="Nunito Sans" panose="020B0604020202020204" charset="0"/>
              </a:rPr>
              <a:t> </a:t>
            </a:r>
            <a:r>
              <a:rPr lang="en-US" sz="2500" dirty="0">
                <a:latin typeface="Nunito Sans" panose="020B0604020202020204" charset="0"/>
              </a:rPr>
              <a:t>hash</a:t>
            </a:r>
          </a:p>
          <a:p>
            <a:pPr marL="914400" lvl="1" indent="-457200" fontAlgn="base">
              <a:buFont typeface="Wingdings" panose="05000000000000000000" pitchFamily="2" charset="2"/>
              <a:buChar char="ü"/>
            </a:pPr>
            <a:r>
              <a:rPr lang="en-US" sz="2500" dirty="0" smtClean="0">
                <a:latin typeface="Nunito Sans" panose="020B0604020202020204" charset="0"/>
              </a:rPr>
              <a:t>K </a:t>
            </a:r>
            <a:r>
              <a:rPr lang="en-US" sz="2500" dirty="0">
                <a:latin typeface="Nunito Sans" panose="020B0604020202020204" charset="0"/>
              </a:rPr>
              <a:t>key</a:t>
            </a:r>
          </a:p>
          <a:p>
            <a:pPr marL="914400" lvl="1" indent="-457200" fontAlgn="base">
              <a:buFont typeface="Wingdings" panose="05000000000000000000" pitchFamily="2" charset="2"/>
              <a:buChar char="ü"/>
            </a:pPr>
            <a:r>
              <a:rPr lang="en-US" sz="2500" dirty="0" smtClean="0">
                <a:latin typeface="Nunito Sans" panose="020B0604020202020204" charset="0"/>
              </a:rPr>
              <a:t>V </a:t>
            </a:r>
            <a:r>
              <a:rPr lang="en-US" sz="2500" dirty="0">
                <a:latin typeface="Nunito Sans" panose="020B0604020202020204" charset="0"/>
              </a:rPr>
              <a:t>value</a:t>
            </a:r>
          </a:p>
          <a:p>
            <a:pPr marL="914400" lvl="1" indent="-457200" fontAlgn="base">
              <a:buFont typeface="Wingdings" panose="05000000000000000000" pitchFamily="2" charset="2"/>
              <a:buChar char="ü"/>
            </a:pPr>
            <a:r>
              <a:rPr lang="en-US" sz="2500" dirty="0" smtClean="0">
                <a:latin typeface="Nunito Sans" panose="020B0604020202020204" charset="0"/>
              </a:rPr>
              <a:t>Node </a:t>
            </a:r>
            <a:r>
              <a:rPr lang="en-US" sz="2500" dirty="0">
                <a:latin typeface="Nunito Sans" panose="020B0604020202020204" charset="0"/>
              </a:rPr>
              <a:t>next</a:t>
            </a:r>
          </a:p>
          <a:p>
            <a:pPr>
              <a:lnSpc>
                <a:spcPct val="150000"/>
              </a:lnSpc>
            </a:pPr>
            <a:endParaRPr lang="en-US" sz="2500" dirty="0">
              <a:latin typeface="Nunito Sans" panose="020B0604020202020204" charset="0"/>
            </a:endParaRPr>
          </a:p>
        </p:txBody>
      </p:sp>
    </p:spTree>
    <p:extLst>
      <p:ext uri="{BB962C8B-B14F-4D97-AF65-F5344CB8AC3E}">
        <p14:creationId xmlns="" xmlns:p14="http://schemas.microsoft.com/office/powerpoint/2010/main" val="19537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graphicFrame>
        <p:nvGraphicFramePr>
          <p:cNvPr id="8" name="Table 7"/>
          <p:cNvGraphicFramePr>
            <a:graphicFrameLocks noGrp="1"/>
          </p:cNvGraphicFramePr>
          <p:nvPr>
            <p:extLst>
              <p:ext uri="{D42A27DB-BD31-4B8C-83A1-F6EECF244321}">
                <p14:modId xmlns="" xmlns:p14="http://schemas.microsoft.com/office/powerpoint/2010/main" val="3627548132"/>
              </p:ext>
            </p:extLst>
          </p:nvPr>
        </p:nvGraphicFramePr>
        <p:xfrm>
          <a:off x="5715000" y="219156"/>
          <a:ext cx="914400" cy="5852160"/>
        </p:xfrm>
        <a:graphic>
          <a:graphicData uri="http://schemas.openxmlformats.org/drawingml/2006/table">
            <a:tbl>
              <a:tblPr firstRow="1" bandRow="1">
                <a:tableStyleId>{5C22544A-7EE6-4342-B048-85BDC9FD1C3A}</a:tableStyleId>
              </a:tblPr>
              <a:tblGrid>
                <a:gridCol w="914400"/>
              </a:tblGrid>
              <a:tr h="349280">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2246469447"/>
              </p:ext>
            </p:extLst>
          </p:nvPr>
        </p:nvGraphicFramePr>
        <p:xfrm>
          <a:off x="5307168" y="243840"/>
          <a:ext cx="533400" cy="5852160"/>
        </p:xfrm>
        <a:graphic>
          <a:graphicData uri="http://schemas.openxmlformats.org/drawingml/2006/table">
            <a:tbl>
              <a:tblPr firstRow="1" bandRow="1">
                <a:tableStyleId>{5C22544A-7EE6-4342-B048-85BDC9FD1C3A}</a:tableStyleId>
              </a:tblPr>
              <a:tblGrid>
                <a:gridCol w="533400"/>
              </a:tblGrid>
              <a:tr h="349280">
                <a:tc>
                  <a:txBody>
                    <a:bodyPr/>
                    <a:lstStyle/>
                    <a:p>
                      <a:pPr algn="ctr"/>
                      <a:r>
                        <a:rPr lang="en-US" b="0" dirty="0" smtClean="0">
                          <a:solidFill>
                            <a:srgbClr val="F05136"/>
                          </a:solidFill>
                        </a:rPr>
                        <a:t>0</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2</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3</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4</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5</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6</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7</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8</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9</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10</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11</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12</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13</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14</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15</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Box 11"/>
          <p:cNvSpPr txBox="1"/>
          <p:nvPr/>
        </p:nvSpPr>
        <p:spPr>
          <a:xfrm>
            <a:off x="1447800" y="2124156"/>
            <a:ext cx="3276600" cy="400110"/>
          </a:xfrm>
          <a:prstGeom prst="rect">
            <a:avLst/>
          </a:prstGeom>
          <a:noFill/>
        </p:spPr>
        <p:txBody>
          <a:bodyPr wrap="square" rtlCol="0">
            <a:spAutoFit/>
          </a:bodyPr>
          <a:lstStyle/>
          <a:p>
            <a:r>
              <a:rPr lang="en-US" sz="2000" dirty="0" err="1" smtClean="0">
                <a:latin typeface="Nunito Sans" panose="020B0604020202020204" charset="0"/>
              </a:rPr>
              <a:t>Hashcode</a:t>
            </a:r>
            <a:r>
              <a:rPr lang="en-US" sz="2000" dirty="0" smtClean="0">
                <a:latin typeface="Nunito Sans" panose="020B0604020202020204" charset="0"/>
              </a:rPr>
              <a:t> = </a:t>
            </a:r>
            <a:r>
              <a:rPr lang="en-US" sz="2000" dirty="0" err="1" smtClean="0">
                <a:latin typeface="Nunito Sans" panose="020B0604020202020204" charset="0"/>
              </a:rPr>
              <a:t>hashcode</a:t>
            </a:r>
            <a:r>
              <a:rPr lang="en-US" sz="2000" dirty="0" smtClean="0">
                <a:latin typeface="Nunito Sans" panose="020B0604020202020204" charset="0"/>
              </a:rPr>
              <a:t>(key)</a:t>
            </a:r>
            <a:endParaRPr lang="en-US" sz="2000" dirty="0">
              <a:latin typeface="Nunito Sans" panose="020B0604020202020204" charset="0"/>
            </a:endParaRPr>
          </a:p>
        </p:txBody>
      </p:sp>
      <p:sp>
        <p:nvSpPr>
          <p:cNvPr id="13" name="TextBox 12"/>
          <p:cNvSpPr txBox="1"/>
          <p:nvPr/>
        </p:nvSpPr>
        <p:spPr>
          <a:xfrm>
            <a:off x="1953580" y="2493488"/>
            <a:ext cx="2999420" cy="707886"/>
          </a:xfrm>
          <a:prstGeom prst="rect">
            <a:avLst/>
          </a:prstGeom>
          <a:noFill/>
        </p:spPr>
        <p:txBody>
          <a:bodyPr wrap="square" rtlCol="0">
            <a:spAutoFit/>
          </a:bodyPr>
          <a:lstStyle/>
          <a:p>
            <a:r>
              <a:rPr lang="en-US" sz="2000" dirty="0" smtClean="0">
                <a:latin typeface="Nunito Sans" panose="020B0604020202020204" charset="0"/>
              </a:rPr>
              <a:t>                = hash(1001)</a:t>
            </a:r>
          </a:p>
          <a:p>
            <a:r>
              <a:rPr lang="en-US" sz="2000" dirty="0">
                <a:latin typeface="Nunito Sans" panose="020B0604020202020204" charset="0"/>
              </a:rPr>
              <a:t> </a:t>
            </a:r>
            <a:r>
              <a:rPr lang="en-US" sz="2000" dirty="0" smtClean="0">
                <a:latin typeface="Nunito Sans" panose="020B0604020202020204" charset="0"/>
              </a:rPr>
              <a:t>               = 11112111</a:t>
            </a:r>
            <a:endParaRPr lang="en-US" sz="2000" dirty="0">
              <a:latin typeface="Nunito Sans" panose="020B0604020202020204" charset="0"/>
            </a:endParaRPr>
          </a:p>
        </p:txBody>
      </p:sp>
      <p:sp>
        <p:nvSpPr>
          <p:cNvPr id="2" name="Rounded Rectangle 1"/>
          <p:cNvSpPr/>
          <p:nvPr/>
        </p:nvSpPr>
        <p:spPr>
          <a:xfrm>
            <a:off x="5638800" y="152400"/>
            <a:ext cx="1066800" cy="4572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781800" y="304800"/>
            <a:ext cx="1828800" cy="400110"/>
          </a:xfrm>
          <a:prstGeom prst="rect">
            <a:avLst/>
          </a:prstGeom>
          <a:noFill/>
        </p:spPr>
        <p:txBody>
          <a:bodyPr wrap="square" rtlCol="0">
            <a:spAutoFit/>
          </a:bodyPr>
          <a:lstStyle/>
          <a:p>
            <a:r>
              <a:rPr lang="en-US" sz="2000" dirty="0" smtClean="0">
                <a:latin typeface="Nunito Sans" panose="020B0604020202020204" charset="0"/>
              </a:rPr>
              <a:t>Nodes</a:t>
            </a:r>
            <a:endParaRPr lang="en-US" sz="2000" dirty="0">
              <a:latin typeface="Nunito Sans" panose="020B060402020202020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140384814"/>
              </p:ext>
            </p:extLst>
          </p:nvPr>
        </p:nvGraphicFramePr>
        <p:xfrm>
          <a:off x="6781800" y="1676400"/>
          <a:ext cx="5105400" cy="385596"/>
        </p:xfrm>
        <a:graphic>
          <a:graphicData uri="http://schemas.openxmlformats.org/drawingml/2006/table">
            <a:tbl>
              <a:tblPr firstRow="1" bandRow="1">
                <a:tableStyleId>{5C22544A-7EE6-4342-B048-85BDC9FD1C3A}</a:tableStyleId>
              </a:tblPr>
              <a:tblGrid>
                <a:gridCol w="1276350"/>
                <a:gridCol w="1276350"/>
                <a:gridCol w="1276350"/>
                <a:gridCol w="1276350"/>
              </a:tblGrid>
              <a:tr h="385596">
                <a:tc>
                  <a:txBody>
                    <a:bodyPr/>
                    <a:lstStyle/>
                    <a:p>
                      <a:pPr algn="ctr"/>
                      <a:r>
                        <a:rPr lang="en-US" b="0" dirty="0" smtClean="0">
                          <a:solidFill>
                            <a:schemeClr val="tx1"/>
                          </a:solidFill>
                          <a:latin typeface="Nunito Sans" panose="020B0604020202020204" charset="0"/>
                        </a:rPr>
                        <a:t>11112111</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Nunito Sans" panose="020B0604020202020204" charset="0"/>
                        </a:rPr>
                        <a:t>1001</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smtClean="0">
                          <a:solidFill>
                            <a:schemeClr val="tx1"/>
                          </a:solidFill>
                          <a:latin typeface="Nunito Sans" panose="020B0604020202020204" charset="0"/>
                        </a:rPr>
                        <a:t>Abishek</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Nunito Sans" panose="020B0604020202020204" charset="0"/>
                        </a:rPr>
                        <a:t>null</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5" name="TextBox 14"/>
          <p:cNvSpPr txBox="1"/>
          <p:nvPr/>
        </p:nvSpPr>
        <p:spPr>
          <a:xfrm>
            <a:off x="1676400" y="3370651"/>
            <a:ext cx="3179618" cy="400110"/>
          </a:xfrm>
          <a:prstGeom prst="rect">
            <a:avLst/>
          </a:prstGeom>
          <a:noFill/>
        </p:spPr>
        <p:txBody>
          <a:bodyPr wrap="square" rtlCol="0">
            <a:spAutoFit/>
          </a:bodyPr>
          <a:lstStyle/>
          <a:p>
            <a:r>
              <a:rPr lang="en-US" sz="2000" dirty="0" smtClean="0">
                <a:latin typeface="Nunito Sans" panose="020B0604020202020204" charset="0"/>
              </a:rPr>
              <a:t>Index = </a:t>
            </a:r>
            <a:r>
              <a:rPr lang="en-US" sz="2000" dirty="0" err="1">
                <a:latin typeface="Nunito Sans" panose="020B0604020202020204" charset="0"/>
              </a:rPr>
              <a:t>H</a:t>
            </a:r>
            <a:r>
              <a:rPr lang="en-US" sz="2000" dirty="0" err="1" smtClean="0">
                <a:latin typeface="Nunito Sans" panose="020B0604020202020204" charset="0"/>
              </a:rPr>
              <a:t>ashcode</a:t>
            </a:r>
            <a:r>
              <a:rPr lang="en-US" sz="2000" dirty="0" smtClean="0">
                <a:latin typeface="Nunito Sans" panose="020B0604020202020204" charset="0"/>
              </a:rPr>
              <a:t> &amp; (n-1)</a:t>
            </a:r>
            <a:endParaRPr lang="en-US" sz="2000" dirty="0">
              <a:latin typeface="Nunito Sans" panose="020B0604020202020204" charset="0"/>
            </a:endParaRPr>
          </a:p>
        </p:txBody>
      </p:sp>
      <p:sp>
        <p:nvSpPr>
          <p:cNvPr id="16" name="TextBox 15"/>
          <p:cNvSpPr txBox="1"/>
          <p:nvPr/>
        </p:nvSpPr>
        <p:spPr>
          <a:xfrm>
            <a:off x="2500746" y="3739983"/>
            <a:ext cx="2182090" cy="400110"/>
          </a:xfrm>
          <a:prstGeom prst="rect">
            <a:avLst/>
          </a:prstGeom>
          <a:noFill/>
        </p:spPr>
        <p:txBody>
          <a:bodyPr wrap="square" rtlCol="0">
            <a:spAutoFit/>
          </a:bodyPr>
          <a:lstStyle/>
          <a:p>
            <a:r>
              <a:rPr lang="en-US" sz="2000" dirty="0" smtClean="0">
                <a:latin typeface="Nunito Sans" panose="020B0604020202020204" charset="0"/>
              </a:rPr>
              <a:t>= 4</a:t>
            </a:r>
            <a:endParaRPr lang="en-US" sz="2000" dirty="0">
              <a:latin typeface="Nunito Sans" panose="020B0604020202020204" charset="0"/>
            </a:endParaRPr>
          </a:p>
        </p:txBody>
      </p:sp>
    </p:spTree>
    <p:extLst>
      <p:ext uri="{BB962C8B-B14F-4D97-AF65-F5344CB8AC3E}">
        <p14:creationId xmlns="" xmlns:p14="http://schemas.microsoft.com/office/powerpoint/2010/main" val="166493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0 4.44444E-6 L 0 0.05555 " pathEditMode="relative" rAng="0" ptsTypes="AA">
                                      <p:cBhvr>
                                        <p:cTn id="24" dur="2000" fill="hold"/>
                                        <p:tgtEl>
                                          <p:spTgt spid="2"/>
                                        </p:tgtEl>
                                        <p:attrNameLst>
                                          <p:attrName>ppt_x</p:attrName>
                                          <p:attrName>ppt_y</p:attrName>
                                        </p:attrNameLst>
                                      </p:cBhvr>
                                      <p:rCtr x="0" y="2778"/>
                                    </p:animMotion>
                                  </p:childTnLst>
                                </p:cTn>
                              </p:par>
                              <p:par>
                                <p:cTn id="25" presetID="42" presetClass="path" presetSubtype="0" accel="50000" decel="50000" fill="hold" grpId="1" nodeType="withEffect">
                                  <p:stCondLst>
                                    <p:cond delay="0"/>
                                  </p:stCondLst>
                                  <p:childTnLst>
                                    <p:animMotion origin="layout" path="M 1.11022E-16 -1.11111E-6 L 1.11022E-16 0.0375 " pathEditMode="relative" rAng="0" ptsTypes="AA">
                                      <p:cBhvr>
                                        <p:cTn id="26" dur="2000" fill="hold"/>
                                        <p:tgtEl>
                                          <p:spTgt spid="3"/>
                                        </p:tgtEl>
                                        <p:attrNameLst>
                                          <p:attrName>ppt_x</p:attrName>
                                          <p:attrName>ppt_y</p:attrName>
                                        </p:attrNameLst>
                                      </p:cBhvr>
                                      <p:rCtr x="0" y="1875"/>
                                    </p:animMotion>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2" nodeType="clickEffect">
                                  <p:stCondLst>
                                    <p:cond delay="0"/>
                                  </p:stCondLst>
                                  <p:childTnLst>
                                    <p:animEffect transition="out" filter="blinds(horizontal)">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3" presetClass="exit" presetSubtype="10" fill="hold" grpId="2" nodeType="withEffect">
                                  <p:stCondLst>
                                    <p:cond delay="0"/>
                                  </p:stCondLst>
                                  <p:childTnLst>
                                    <p:animEffect transition="out" filter="blinds(horizontal)">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left)">
                                      <p:cBhvr>
                                        <p:cTn id="5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 grpId="0" animBg="1"/>
      <p:bldP spid="2" grpId="1" animBg="1"/>
      <p:bldP spid="2" grpId="2" animBg="1"/>
      <p:bldP spid="3" grpId="0"/>
      <p:bldP spid="3" grpId="1"/>
      <p:bldP spid="3" grpId="2"/>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graphicFrame>
        <p:nvGraphicFramePr>
          <p:cNvPr id="8" name="Table 7"/>
          <p:cNvGraphicFramePr>
            <a:graphicFrameLocks noGrp="1"/>
          </p:cNvGraphicFramePr>
          <p:nvPr>
            <p:extLst>
              <p:ext uri="{D42A27DB-BD31-4B8C-83A1-F6EECF244321}">
                <p14:modId xmlns="" xmlns:p14="http://schemas.microsoft.com/office/powerpoint/2010/main" val="3627548132"/>
              </p:ext>
            </p:extLst>
          </p:nvPr>
        </p:nvGraphicFramePr>
        <p:xfrm>
          <a:off x="5715000" y="219156"/>
          <a:ext cx="914400" cy="5852160"/>
        </p:xfrm>
        <a:graphic>
          <a:graphicData uri="http://schemas.openxmlformats.org/drawingml/2006/table">
            <a:tbl>
              <a:tblPr firstRow="1" bandRow="1">
                <a:tableStyleId>{5C22544A-7EE6-4342-B048-85BDC9FD1C3A}</a:tableStyleId>
              </a:tblPr>
              <a:tblGrid>
                <a:gridCol w="914400"/>
              </a:tblGrid>
              <a:tr h="349280">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2246469447"/>
              </p:ext>
            </p:extLst>
          </p:nvPr>
        </p:nvGraphicFramePr>
        <p:xfrm>
          <a:off x="5307168" y="243840"/>
          <a:ext cx="533400" cy="5852160"/>
        </p:xfrm>
        <a:graphic>
          <a:graphicData uri="http://schemas.openxmlformats.org/drawingml/2006/table">
            <a:tbl>
              <a:tblPr firstRow="1" bandRow="1">
                <a:tableStyleId>{5C22544A-7EE6-4342-B048-85BDC9FD1C3A}</a:tableStyleId>
              </a:tblPr>
              <a:tblGrid>
                <a:gridCol w="533400"/>
              </a:tblGrid>
              <a:tr h="349280">
                <a:tc>
                  <a:txBody>
                    <a:bodyPr/>
                    <a:lstStyle/>
                    <a:p>
                      <a:pPr algn="ctr"/>
                      <a:r>
                        <a:rPr lang="en-US" b="0" dirty="0" smtClean="0">
                          <a:solidFill>
                            <a:srgbClr val="F05136"/>
                          </a:solidFill>
                        </a:rPr>
                        <a:t>0</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2</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3</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4</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5</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6</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7</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8</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9</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10</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11</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12</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13</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14</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15</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Box 11"/>
          <p:cNvSpPr txBox="1"/>
          <p:nvPr/>
        </p:nvSpPr>
        <p:spPr>
          <a:xfrm>
            <a:off x="1447800" y="2124156"/>
            <a:ext cx="3276600" cy="400110"/>
          </a:xfrm>
          <a:prstGeom prst="rect">
            <a:avLst/>
          </a:prstGeom>
          <a:noFill/>
        </p:spPr>
        <p:txBody>
          <a:bodyPr wrap="square" rtlCol="0">
            <a:spAutoFit/>
          </a:bodyPr>
          <a:lstStyle/>
          <a:p>
            <a:r>
              <a:rPr lang="en-US" sz="2000" dirty="0" err="1" smtClean="0">
                <a:latin typeface="Nunito Sans" panose="020B0604020202020204" charset="0"/>
              </a:rPr>
              <a:t>Hashcode</a:t>
            </a:r>
            <a:r>
              <a:rPr lang="en-US" sz="2000" dirty="0" smtClean="0">
                <a:latin typeface="Nunito Sans" panose="020B0604020202020204" charset="0"/>
              </a:rPr>
              <a:t> = </a:t>
            </a:r>
            <a:r>
              <a:rPr lang="en-US" sz="2000" dirty="0" err="1" smtClean="0">
                <a:latin typeface="Nunito Sans" panose="020B0604020202020204" charset="0"/>
              </a:rPr>
              <a:t>hashcode</a:t>
            </a:r>
            <a:r>
              <a:rPr lang="en-US" sz="2000" dirty="0" smtClean="0">
                <a:latin typeface="Nunito Sans" panose="020B0604020202020204" charset="0"/>
              </a:rPr>
              <a:t>(key)</a:t>
            </a:r>
            <a:endParaRPr lang="en-US" sz="2000" dirty="0">
              <a:latin typeface="Nunito Sans" panose="020B0604020202020204" charset="0"/>
            </a:endParaRPr>
          </a:p>
        </p:txBody>
      </p:sp>
      <p:sp>
        <p:nvSpPr>
          <p:cNvPr id="13" name="TextBox 12"/>
          <p:cNvSpPr txBox="1"/>
          <p:nvPr/>
        </p:nvSpPr>
        <p:spPr>
          <a:xfrm>
            <a:off x="1953580" y="2493488"/>
            <a:ext cx="2999420" cy="707886"/>
          </a:xfrm>
          <a:prstGeom prst="rect">
            <a:avLst/>
          </a:prstGeom>
          <a:noFill/>
        </p:spPr>
        <p:txBody>
          <a:bodyPr wrap="square" rtlCol="0">
            <a:spAutoFit/>
          </a:bodyPr>
          <a:lstStyle/>
          <a:p>
            <a:r>
              <a:rPr lang="en-US" sz="2000" dirty="0" smtClean="0">
                <a:latin typeface="Nunito Sans" panose="020B0604020202020204" charset="0"/>
              </a:rPr>
              <a:t>                = hash(1002)</a:t>
            </a:r>
          </a:p>
          <a:p>
            <a:r>
              <a:rPr lang="en-US" sz="2000" dirty="0">
                <a:latin typeface="Nunito Sans" panose="020B0604020202020204" charset="0"/>
              </a:rPr>
              <a:t> </a:t>
            </a:r>
            <a:r>
              <a:rPr lang="en-US" sz="2000" dirty="0" smtClean="0">
                <a:latin typeface="Nunito Sans" panose="020B0604020202020204" charset="0"/>
              </a:rPr>
              <a:t>               = 11112123</a:t>
            </a:r>
            <a:endParaRPr lang="en-US" sz="2000" dirty="0">
              <a:latin typeface="Nunito Sans" panose="020B060402020202020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140384814"/>
              </p:ext>
            </p:extLst>
          </p:nvPr>
        </p:nvGraphicFramePr>
        <p:xfrm>
          <a:off x="6781800" y="1676400"/>
          <a:ext cx="5105400" cy="385596"/>
        </p:xfrm>
        <a:graphic>
          <a:graphicData uri="http://schemas.openxmlformats.org/drawingml/2006/table">
            <a:tbl>
              <a:tblPr firstRow="1" bandRow="1">
                <a:tableStyleId>{5C22544A-7EE6-4342-B048-85BDC9FD1C3A}</a:tableStyleId>
              </a:tblPr>
              <a:tblGrid>
                <a:gridCol w="1276350"/>
                <a:gridCol w="1276350"/>
                <a:gridCol w="1276350"/>
                <a:gridCol w="1276350"/>
              </a:tblGrid>
              <a:tr h="385596">
                <a:tc>
                  <a:txBody>
                    <a:bodyPr/>
                    <a:lstStyle/>
                    <a:p>
                      <a:pPr algn="ctr"/>
                      <a:r>
                        <a:rPr lang="en-US" b="0" dirty="0" smtClean="0">
                          <a:solidFill>
                            <a:schemeClr val="tx1"/>
                          </a:solidFill>
                          <a:latin typeface="Nunito Sans" panose="020B0604020202020204" charset="0"/>
                        </a:rPr>
                        <a:t>11112111</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Nunito Sans" panose="020B0604020202020204" charset="0"/>
                        </a:rPr>
                        <a:t>1001</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smtClean="0">
                          <a:solidFill>
                            <a:schemeClr val="tx1"/>
                          </a:solidFill>
                          <a:latin typeface="Nunito Sans" panose="020B0604020202020204" charset="0"/>
                        </a:rPr>
                        <a:t>Abishek</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Nunito Sans" panose="020B0604020202020204" charset="0"/>
                        </a:rPr>
                        <a:t>null</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676400" y="3370651"/>
            <a:ext cx="3179618" cy="400110"/>
          </a:xfrm>
          <a:prstGeom prst="rect">
            <a:avLst/>
          </a:prstGeom>
          <a:noFill/>
        </p:spPr>
        <p:txBody>
          <a:bodyPr wrap="square" rtlCol="0">
            <a:spAutoFit/>
          </a:bodyPr>
          <a:lstStyle/>
          <a:p>
            <a:r>
              <a:rPr lang="en-US" sz="2000" dirty="0" smtClean="0">
                <a:latin typeface="Nunito Sans" panose="020B0604020202020204" charset="0"/>
              </a:rPr>
              <a:t>Index = </a:t>
            </a:r>
            <a:r>
              <a:rPr lang="en-US" sz="2000" dirty="0" err="1">
                <a:latin typeface="Nunito Sans" panose="020B0604020202020204" charset="0"/>
              </a:rPr>
              <a:t>H</a:t>
            </a:r>
            <a:r>
              <a:rPr lang="en-US" sz="2000" dirty="0" err="1" smtClean="0">
                <a:latin typeface="Nunito Sans" panose="020B0604020202020204" charset="0"/>
              </a:rPr>
              <a:t>ashcode</a:t>
            </a:r>
            <a:r>
              <a:rPr lang="en-US" sz="2000" dirty="0" smtClean="0">
                <a:latin typeface="Nunito Sans" panose="020B0604020202020204" charset="0"/>
              </a:rPr>
              <a:t> &amp; (n-1)</a:t>
            </a:r>
            <a:endParaRPr lang="en-US" sz="2000" dirty="0">
              <a:latin typeface="Nunito Sans" panose="020B0604020202020204" charset="0"/>
            </a:endParaRPr>
          </a:p>
        </p:txBody>
      </p:sp>
      <p:sp>
        <p:nvSpPr>
          <p:cNvPr id="15" name="TextBox 14"/>
          <p:cNvSpPr txBox="1"/>
          <p:nvPr/>
        </p:nvSpPr>
        <p:spPr>
          <a:xfrm>
            <a:off x="2500746" y="3739983"/>
            <a:ext cx="2182090" cy="400110"/>
          </a:xfrm>
          <a:prstGeom prst="rect">
            <a:avLst/>
          </a:prstGeom>
          <a:noFill/>
        </p:spPr>
        <p:txBody>
          <a:bodyPr wrap="square" rtlCol="0">
            <a:spAutoFit/>
          </a:bodyPr>
          <a:lstStyle/>
          <a:p>
            <a:r>
              <a:rPr lang="en-US" sz="2000" dirty="0" smtClean="0">
                <a:latin typeface="Nunito Sans" panose="020B0604020202020204" charset="0"/>
              </a:rPr>
              <a:t>= 7</a:t>
            </a:r>
            <a:endParaRPr lang="en-US" sz="2000" dirty="0">
              <a:latin typeface="Nunito Sans" panose="020B0604020202020204" charset="0"/>
            </a:endParaRPr>
          </a:p>
        </p:txBody>
      </p:sp>
      <p:graphicFrame>
        <p:nvGraphicFramePr>
          <p:cNvPr id="16" name="Table 15"/>
          <p:cNvGraphicFramePr>
            <a:graphicFrameLocks noGrp="1"/>
          </p:cNvGraphicFramePr>
          <p:nvPr>
            <p:extLst>
              <p:ext uri="{D42A27DB-BD31-4B8C-83A1-F6EECF244321}">
                <p14:modId xmlns="" xmlns:p14="http://schemas.microsoft.com/office/powerpoint/2010/main" val="3192127291"/>
              </p:ext>
            </p:extLst>
          </p:nvPr>
        </p:nvGraphicFramePr>
        <p:xfrm>
          <a:off x="6747165" y="2788068"/>
          <a:ext cx="5105400" cy="385596"/>
        </p:xfrm>
        <a:graphic>
          <a:graphicData uri="http://schemas.openxmlformats.org/drawingml/2006/table">
            <a:tbl>
              <a:tblPr firstRow="1" bandRow="1">
                <a:tableStyleId>{5C22544A-7EE6-4342-B048-85BDC9FD1C3A}</a:tableStyleId>
              </a:tblPr>
              <a:tblGrid>
                <a:gridCol w="1276350"/>
                <a:gridCol w="1276350"/>
                <a:gridCol w="1276350"/>
                <a:gridCol w="1276350"/>
              </a:tblGrid>
              <a:tr h="385596">
                <a:tc>
                  <a:txBody>
                    <a:bodyPr/>
                    <a:lstStyle/>
                    <a:p>
                      <a:pPr algn="ctr"/>
                      <a:r>
                        <a:rPr lang="en-US" b="0" dirty="0" smtClean="0">
                          <a:solidFill>
                            <a:schemeClr val="tx1"/>
                          </a:solidFill>
                          <a:latin typeface="Nunito Sans" panose="020B0604020202020204" charset="0"/>
                        </a:rPr>
                        <a:t>11112123</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Nunito Sans" panose="020B0604020202020204" charset="0"/>
                        </a:rPr>
                        <a:t>1002</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smtClean="0">
                          <a:solidFill>
                            <a:schemeClr val="tx1"/>
                          </a:solidFill>
                          <a:latin typeface="Nunito Sans" panose="020B0604020202020204" charset="0"/>
                        </a:rPr>
                        <a:t>Bharath</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Nunito Sans" panose="020B0604020202020204" charset="0"/>
                        </a:rPr>
                        <a:t>null</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341367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graphicFrame>
        <p:nvGraphicFramePr>
          <p:cNvPr id="8" name="Table 7"/>
          <p:cNvGraphicFramePr>
            <a:graphicFrameLocks noGrp="1"/>
          </p:cNvGraphicFramePr>
          <p:nvPr>
            <p:extLst>
              <p:ext uri="{D42A27DB-BD31-4B8C-83A1-F6EECF244321}">
                <p14:modId xmlns="" xmlns:p14="http://schemas.microsoft.com/office/powerpoint/2010/main" val="3627548132"/>
              </p:ext>
            </p:extLst>
          </p:nvPr>
        </p:nvGraphicFramePr>
        <p:xfrm>
          <a:off x="5715000" y="219156"/>
          <a:ext cx="914400" cy="5852160"/>
        </p:xfrm>
        <a:graphic>
          <a:graphicData uri="http://schemas.openxmlformats.org/drawingml/2006/table">
            <a:tbl>
              <a:tblPr firstRow="1" bandRow="1">
                <a:tableStyleId>{5C22544A-7EE6-4342-B048-85BDC9FD1C3A}</a:tableStyleId>
              </a:tblPr>
              <a:tblGrid>
                <a:gridCol w="914400"/>
              </a:tblGrid>
              <a:tr h="349280">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9280">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2246469447"/>
              </p:ext>
            </p:extLst>
          </p:nvPr>
        </p:nvGraphicFramePr>
        <p:xfrm>
          <a:off x="5307168" y="243840"/>
          <a:ext cx="533400" cy="5852160"/>
        </p:xfrm>
        <a:graphic>
          <a:graphicData uri="http://schemas.openxmlformats.org/drawingml/2006/table">
            <a:tbl>
              <a:tblPr firstRow="1" bandRow="1">
                <a:tableStyleId>{5C22544A-7EE6-4342-B048-85BDC9FD1C3A}</a:tableStyleId>
              </a:tblPr>
              <a:tblGrid>
                <a:gridCol w="533400"/>
              </a:tblGrid>
              <a:tr h="349280">
                <a:tc>
                  <a:txBody>
                    <a:bodyPr/>
                    <a:lstStyle/>
                    <a:p>
                      <a:pPr algn="ctr"/>
                      <a:r>
                        <a:rPr lang="en-US" b="0" dirty="0" smtClean="0">
                          <a:solidFill>
                            <a:srgbClr val="F05136"/>
                          </a:solidFill>
                        </a:rPr>
                        <a:t>0</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2</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3</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4</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5</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6</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7</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8</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9</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10</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11</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12</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13</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14</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9280">
                <a:tc>
                  <a:txBody>
                    <a:bodyPr/>
                    <a:lstStyle/>
                    <a:p>
                      <a:pPr algn="ctr"/>
                      <a:r>
                        <a:rPr lang="en-US" b="0" dirty="0" smtClean="0">
                          <a:solidFill>
                            <a:srgbClr val="F05136"/>
                          </a:solidFill>
                        </a:rPr>
                        <a:t>15</a:t>
                      </a:r>
                      <a:endParaRPr lang="en-US" b="0" dirty="0">
                        <a:solidFill>
                          <a:srgbClr val="F05136"/>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Box 11"/>
          <p:cNvSpPr txBox="1"/>
          <p:nvPr/>
        </p:nvSpPr>
        <p:spPr>
          <a:xfrm>
            <a:off x="1447800" y="2124156"/>
            <a:ext cx="3276600" cy="400110"/>
          </a:xfrm>
          <a:prstGeom prst="rect">
            <a:avLst/>
          </a:prstGeom>
          <a:noFill/>
        </p:spPr>
        <p:txBody>
          <a:bodyPr wrap="square" rtlCol="0">
            <a:spAutoFit/>
          </a:bodyPr>
          <a:lstStyle/>
          <a:p>
            <a:r>
              <a:rPr lang="en-US" sz="2000" dirty="0" err="1" smtClean="0">
                <a:latin typeface="Nunito Sans" panose="020B0604020202020204" charset="0"/>
              </a:rPr>
              <a:t>Hashcode</a:t>
            </a:r>
            <a:r>
              <a:rPr lang="en-US" sz="2000" dirty="0" smtClean="0">
                <a:latin typeface="Nunito Sans" panose="020B0604020202020204" charset="0"/>
              </a:rPr>
              <a:t> = </a:t>
            </a:r>
            <a:r>
              <a:rPr lang="en-US" sz="2000" dirty="0" err="1" smtClean="0">
                <a:latin typeface="Nunito Sans" panose="020B0604020202020204" charset="0"/>
              </a:rPr>
              <a:t>hashcode</a:t>
            </a:r>
            <a:r>
              <a:rPr lang="en-US" sz="2000" dirty="0" smtClean="0">
                <a:latin typeface="Nunito Sans" panose="020B0604020202020204" charset="0"/>
              </a:rPr>
              <a:t>(key)</a:t>
            </a:r>
            <a:endParaRPr lang="en-US" sz="2000" dirty="0">
              <a:latin typeface="Nunito Sans" panose="020B0604020202020204" charset="0"/>
            </a:endParaRPr>
          </a:p>
        </p:txBody>
      </p:sp>
      <p:sp>
        <p:nvSpPr>
          <p:cNvPr id="13" name="TextBox 12"/>
          <p:cNvSpPr txBox="1"/>
          <p:nvPr/>
        </p:nvSpPr>
        <p:spPr>
          <a:xfrm>
            <a:off x="1953580" y="2493488"/>
            <a:ext cx="2999420" cy="707886"/>
          </a:xfrm>
          <a:prstGeom prst="rect">
            <a:avLst/>
          </a:prstGeom>
          <a:noFill/>
        </p:spPr>
        <p:txBody>
          <a:bodyPr wrap="square" rtlCol="0">
            <a:spAutoFit/>
          </a:bodyPr>
          <a:lstStyle/>
          <a:p>
            <a:r>
              <a:rPr lang="en-US" sz="2000" dirty="0" smtClean="0">
                <a:latin typeface="Nunito Sans" panose="020B0604020202020204" charset="0"/>
              </a:rPr>
              <a:t>                = hash(1003)</a:t>
            </a:r>
          </a:p>
          <a:p>
            <a:r>
              <a:rPr lang="en-US" sz="2000" dirty="0">
                <a:latin typeface="Nunito Sans" panose="020B0604020202020204" charset="0"/>
              </a:rPr>
              <a:t> </a:t>
            </a:r>
            <a:r>
              <a:rPr lang="en-US" sz="2000" dirty="0" smtClean="0">
                <a:latin typeface="Nunito Sans" panose="020B0604020202020204" charset="0"/>
              </a:rPr>
              <a:t>               = 11112101</a:t>
            </a:r>
            <a:endParaRPr lang="en-US" sz="2000" dirty="0">
              <a:latin typeface="Nunito Sans" panose="020B060402020202020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140384814"/>
              </p:ext>
            </p:extLst>
          </p:nvPr>
        </p:nvGraphicFramePr>
        <p:xfrm>
          <a:off x="6781800" y="1676400"/>
          <a:ext cx="5105400" cy="385596"/>
        </p:xfrm>
        <a:graphic>
          <a:graphicData uri="http://schemas.openxmlformats.org/drawingml/2006/table">
            <a:tbl>
              <a:tblPr firstRow="1" bandRow="1">
                <a:tableStyleId>{5C22544A-7EE6-4342-B048-85BDC9FD1C3A}</a:tableStyleId>
              </a:tblPr>
              <a:tblGrid>
                <a:gridCol w="1276350"/>
                <a:gridCol w="1276350"/>
                <a:gridCol w="1276350"/>
                <a:gridCol w="1276350"/>
              </a:tblGrid>
              <a:tr h="385596">
                <a:tc>
                  <a:txBody>
                    <a:bodyPr/>
                    <a:lstStyle/>
                    <a:p>
                      <a:pPr algn="ctr"/>
                      <a:r>
                        <a:rPr lang="en-US" b="0" dirty="0" smtClean="0">
                          <a:solidFill>
                            <a:schemeClr val="tx1"/>
                          </a:solidFill>
                          <a:latin typeface="Nunito Sans" panose="020B0604020202020204" charset="0"/>
                        </a:rPr>
                        <a:t>11112111</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Nunito Sans" panose="020B0604020202020204" charset="0"/>
                        </a:rPr>
                        <a:t>1001</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smtClean="0">
                          <a:solidFill>
                            <a:schemeClr val="tx1"/>
                          </a:solidFill>
                          <a:latin typeface="Nunito Sans" panose="020B0604020202020204" charset="0"/>
                        </a:rPr>
                        <a:t>Abishek</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Nunito Sans" panose="020B0604020202020204" charset="0"/>
                        </a:rPr>
                        <a:t>null</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1676400" y="3370651"/>
            <a:ext cx="3179618" cy="400110"/>
          </a:xfrm>
          <a:prstGeom prst="rect">
            <a:avLst/>
          </a:prstGeom>
          <a:noFill/>
        </p:spPr>
        <p:txBody>
          <a:bodyPr wrap="square" rtlCol="0">
            <a:spAutoFit/>
          </a:bodyPr>
          <a:lstStyle/>
          <a:p>
            <a:r>
              <a:rPr lang="en-US" sz="2000" dirty="0" smtClean="0">
                <a:latin typeface="Nunito Sans" panose="020B0604020202020204" charset="0"/>
              </a:rPr>
              <a:t>Index = </a:t>
            </a:r>
            <a:r>
              <a:rPr lang="en-US" sz="2000" dirty="0" err="1">
                <a:latin typeface="Nunito Sans" panose="020B0604020202020204" charset="0"/>
              </a:rPr>
              <a:t>H</a:t>
            </a:r>
            <a:r>
              <a:rPr lang="en-US" sz="2000" dirty="0" err="1" smtClean="0">
                <a:latin typeface="Nunito Sans" panose="020B0604020202020204" charset="0"/>
              </a:rPr>
              <a:t>ashcode</a:t>
            </a:r>
            <a:r>
              <a:rPr lang="en-US" sz="2000" dirty="0" smtClean="0">
                <a:latin typeface="Nunito Sans" panose="020B0604020202020204" charset="0"/>
              </a:rPr>
              <a:t> &amp; (n-1)</a:t>
            </a:r>
            <a:endParaRPr lang="en-US" sz="2000" dirty="0">
              <a:latin typeface="Nunito Sans" panose="020B0604020202020204" charset="0"/>
            </a:endParaRPr>
          </a:p>
        </p:txBody>
      </p:sp>
      <p:sp>
        <p:nvSpPr>
          <p:cNvPr id="15" name="TextBox 14"/>
          <p:cNvSpPr txBox="1"/>
          <p:nvPr/>
        </p:nvSpPr>
        <p:spPr>
          <a:xfrm>
            <a:off x="2500746" y="3739983"/>
            <a:ext cx="2182090" cy="400110"/>
          </a:xfrm>
          <a:prstGeom prst="rect">
            <a:avLst/>
          </a:prstGeom>
          <a:noFill/>
        </p:spPr>
        <p:txBody>
          <a:bodyPr wrap="square" rtlCol="0">
            <a:spAutoFit/>
          </a:bodyPr>
          <a:lstStyle/>
          <a:p>
            <a:r>
              <a:rPr lang="en-US" sz="2000" dirty="0" smtClean="0">
                <a:latin typeface="Nunito Sans" panose="020B0604020202020204" charset="0"/>
              </a:rPr>
              <a:t>= 1</a:t>
            </a:r>
            <a:endParaRPr lang="en-US" sz="2000" dirty="0">
              <a:latin typeface="Nunito Sans" panose="020B0604020202020204" charset="0"/>
            </a:endParaRPr>
          </a:p>
        </p:txBody>
      </p:sp>
      <p:graphicFrame>
        <p:nvGraphicFramePr>
          <p:cNvPr id="16" name="Table 15"/>
          <p:cNvGraphicFramePr>
            <a:graphicFrameLocks noGrp="1"/>
          </p:cNvGraphicFramePr>
          <p:nvPr>
            <p:extLst>
              <p:ext uri="{D42A27DB-BD31-4B8C-83A1-F6EECF244321}">
                <p14:modId xmlns="" xmlns:p14="http://schemas.microsoft.com/office/powerpoint/2010/main" val="14854648"/>
              </p:ext>
            </p:extLst>
          </p:nvPr>
        </p:nvGraphicFramePr>
        <p:xfrm>
          <a:off x="6747165" y="2788068"/>
          <a:ext cx="5105400" cy="385596"/>
        </p:xfrm>
        <a:graphic>
          <a:graphicData uri="http://schemas.openxmlformats.org/drawingml/2006/table">
            <a:tbl>
              <a:tblPr firstRow="1" bandRow="1">
                <a:tableStyleId>{5C22544A-7EE6-4342-B048-85BDC9FD1C3A}</a:tableStyleId>
              </a:tblPr>
              <a:tblGrid>
                <a:gridCol w="1276350"/>
                <a:gridCol w="1276350"/>
                <a:gridCol w="1276350"/>
                <a:gridCol w="1276350"/>
              </a:tblGrid>
              <a:tr h="385596">
                <a:tc>
                  <a:txBody>
                    <a:bodyPr/>
                    <a:lstStyle/>
                    <a:p>
                      <a:pPr algn="ctr"/>
                      <a:r>
                        <a:rPr lang="en-US" b="0" dirty="0" smtClean="0">
                          <a:solidFill>
                            <a:schemeClr val="tx1"/>
                          </a:solidFill>
                          <a:latin typeface="Nunito Sans" panose="020B0604020202020204" charset="0"/>
                        </a:rPr>
                        <a:t>11112123</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Nunito Sans" panose="020B0604020202020204" charset="0"/>
                        </a:rPr>
                        <a:t>1002</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smtClean="0">
                          <a:solidFill>
                            <a:schemeClr val="tx1"/>
                          </a:solidFill>
                          <a:latin typeface="Nunito Sans" panose="020B0604020202020204" charset="0"/>
                        </a:rPr>
                        <a:t>Bharath</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Nunito Sans" panose="020B0604020202020204" charset="0"/>
                        </a:rPr>
                        <a:t>null</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4" name="Table 13"/>
          <p:cNvGraphicFramePr>
            <a:graphicFrameLocks noGrp="1"/>
          </p:cNvGraphicFramePr>
          <p:nvPr>
            <p:extLst>
              <p:ext uri="{D42A27DB-BD31-4B8C-83A1-F6EECF244321}">
                <p14:modId xmlns="" xmlns:p14="http://schemas.microsoft.com/office/powerpoint/2010/main" val="4095439602"/>
              </p:ext>
            </p:extLst>
          </p:nvPr>
        </p:nvGraphicFramePr>
        <p:xfrm>
          <a:off x="6761015" y="609600"/>
          <a:ext cx="5105400" cy="385596"/>
        </p:xfrm>
        <a:graphic>
          <a:graphicData uri="http://schemas.openxmlformats.org/drawingml/2006/table">
            <a:tbl>
              <a:tblPr firstRow="1" bandRow="1">
                <a:tableStyleId>{5C22544A-7EE6-4342-B048-85BDC9FD1C3A}</a:tableStyleId>
              </a:tblPr>
              <a:tblGrid>
                <a:gridCol w="1276350"/>
                <a:gridCol w="1276350"/>
                <a:gridCol w="1276350"/>
                <a:gridCol w="1276350"/>
              </a:tblGrid>
              <a:tr h="385596">
                <a:tc>
                  <a:txBody>
                    <a:bodyPr/>
                    <a:lstStyle/>
                    <a:p>
                      <a:pPr algn="ctr"/>
                      <a:r>
                        <a:rPr lang="en-US" b="0" dirty="0" smtClean="0">
                          <a:solidFill>
                            <a:schemeClr val="tx1"/>
                          </a:solidFill>
                          <a:latin typeface="Nunito Sans" panose="020B0604020202020204" charset="0"/>
                        </a:rPr>
                        <a:t>11112123</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Nunito Sans" panose="020B0604020202020204" charset="0"/>
                        </a:rPr>
                        <a:t>1003</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smtClean="0">
                          <a:solidFill>
                            <a:schemeClr val="tx1"/>
                          </a:solidFill>
                          <a:latin typeface="Nunito Sans" panose="020B0604020202020204" charset="0"/>
                        </a:rPr>
                        <a:t>Charanya</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latin typeface="Nunito Sans" panose="020B0604020202020204" charset="0"/>
                        </a:rPr>
                        <a:t>null</a:t>
                      </a:r>
                      <a:endParaRPr lang="en-US" b="0" dirty="0">
                        <a:solidFill>
                          <a:schemeClr val="tx1"/>
                        </a:solidFill>
                        <a:latin typeface="Nunito Sans"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402541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5296</TotalTime>
  <Words>3284</Words>
  <Application>Microsoft Office PowerPoint</Application>
  <PresentationFormat>Custom</PresentationFormat>
  <Paragraphs>1242</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Nunito Sans</vt:lpstr>
      <vt:lpstr>Calibri</vt:lpstr>
      <vt:lpstr>Courier New</vt:lpstr>
      <vt:lpstr>Wingdings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HP-LAP</cp:lastModifiedBy>
  <cp:revision>297</cp:revision>
  <dcterms:created xsi:type="dcterms:W3CDTF">2006-08-16T00:00:00Z</dcterms:created>
  <dcterms:modified xsi:type="dcterms:W3CDTF">2019-11-27T12:23:19Z</dcterms:modified>
</cp:coreProperties>
</file>