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8"/>
  </p:notesMasterIdLst>
  <p:sldIdLst>
    <p:sldId id="272" r:id="rId2"/>
    <p:sldId id="351" r:id="rId3"/>
    <p:sldId id="386" r:id="rId4"/>
    <p:sldId id="385" r:id="rId5"/>
    <p:sldId id="347" r:id="rId6"/>
    <p:sldId id="348" r:id="rId7"/>
    <p:sldId id="352" r:id="rId8"/>
    <p:sldId id="357" r:id="rId9"/>
    <p:sldId id="358" r:id="rId10"/>
    <p:sldId id="359" r:id="rId11"/>
    <p:sldId id="360" r:id="rId12"/>
    <p:sldId id="353" r:id="rId13"/>
    <p:sldId id="361" r:id="rId14"/>
    <p:sldId id="368" r:id="rId15"/>
    <p:sldId id="369" r:id="rId16"/>
    <p:sldId id="363" r:id="rId17"/>
    <p:sldId id="364" r:id="rId18"/>
    <p:sldId id="367" r:id="rId19"/>
    <p:sldId id="365"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9" r:id="rId36"/>
    <p:sldId id="387" r:id="rId37"/>
    <p:sldId id="388" r:id="rId38"/>
    <p:sldId id="392" r:id="rId39"/>
    <p:sldId id="391" r:id="rId40"/>
    <p:sldId id="394" r:id="rId41"/>
    <p:sldId id="396" r:id="rId42"/>
    <p:sldId id="398" r:id="rId43"/>
    <p:sldId id="399" r:id="rId44"/>
    <p:sldId id="401" r:id="rId45"/>
    <p:sldId id="402" r:id="rId46"/>
    <p:sldId id="289" r:id="rId47"/>
  </p:sldIdLst>
  <p:sldSz cx="12192000" cy="6858000"/>
  <p:notesSz cx="6858000" cy="9144000"/>
  <p:embeddedFontLst>
    <p:embeddedFont>
      <p:font typeface="Nunito Sans" charset="0"/>
      <p:regular r:id="rId49"/>
      <p:bold r:id="rId50"/>
      <p:italic r:id="rId51"/>
      <p:boldItalic r:id="rId52"/>
    </p:embeddedFont>
    <p:embeddedFont>
      <p:font typeface="Calibri"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5136"/>
    <a:srgbClr val="1A1A1A"/>
    <a:srgbClr val="000000"/>
    <a:srgbClr val="E5E5E5"/>
    <a:srgbClr val="525252"/>
    <a:srgbClr val="4A4A4A"/>
    <a:srgbClr val="131313"/>
    <a:srgbClr val="212121"/>
    <a:srgbClr val="303030"/>
    <a:srgbClr val="3D3D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508" autoAdjust="0"/>
    <p:restoredTop sz="81004" autoAdjust="0"/>
  </p:normalViewPr>
  <p:slideViewPr>
    <p:cSldViewPr>
      <p:cViewPr>
        <p:scale>
          <a:sx n="59" d="100"/>
          <a:sy n="59" d="100"/>
        </p:scale>
        <p:origin x="-306" y="12"/>
      </p:cViewPr>
      <p:guideLst>
        <p:guide orient="horz" pos="3840"/>
        <p:guide pos="6000"/>
      </p:guideLst>
    </p:cSldViewPr>
  </p:slideViewPr>
  <p:outlineViewPr>
    <p:cViewPr>
      <p:scale>
        <a:sx n="33" d="100"/>
        <a:sy n="33" d="100"/>
      </p:scale>
      <p:origin x="0" y="0"/>
    </p:cViewPr>
  </p:outlin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xmlns=""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dirty="0"/>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rtl="0"/>
            <a:r>
              <a:rPr lang="en-US" sz="1200" b="0" i="0" kern="1200" baseline="0" dirty="0" smtClean="0">
                <a:solidFill>
                  <a:schemeClr val="tx1"/>
                </a:solidFill>
                <a:latin typeface="+mn-lt"/>
                <a:ea typeface="+mn-ea"/>
                <a:cs typeface="+mn-cs"/>
              </a:rPr>
              <a:t>MS word-Main process</a:t>
            </a:r>
          </a:p>
          <a:p>
            <a:pPr rtl="0"/>
            <a:r>
              <a:rPr lang="en-US" sz="1200" b="0" i="0" kern="1200" baseline="0" dirty="0" smtClean="0">
                <a:solidFill>
                  <a:schemeClr val="tx1"/>
                </a:solidFill>
                <a:latin typeface="+mn-lt"/>
                <a:ea typeface="+mn-ea"/>
                <a:cs typeface="+mn-cs"/>
              </a:rPr>
              <a:t>Typing [Spell check]-Sub process </a:t>
            </a:r>
          </a:p>
          <a:p>
            <a:pPr rtl="0"/>
            <a:r>
              <a:rPr lang="en-US" sz="1200" b="0" i="0" kern="1200" baseline="0" dirty="0" smtClean="0">
                <a:solidFill>
                  <a:schemeClr val="tx1"/>
                </a:solidFill>
                <a:latin typeface="+mn-lt"/>
                <a:ea typeface="+mn-ea"/>
                <a:cs typeface="+mn-cs"/>
              </a:rPr>
              <a:t>Sub process – Threads</a:t>
            </a:r>
          </a:p>
          <a:p>
            <a:pPr rtl="0"/>
            <a:r>
              <a:rPr lang="en-US" sz="1200" b="0" i="0" kern="1200" baseline="0" dirty="0" smtClean="0">
                <a:solidFill>
                  <a:schemeClr val="tx1"/>
                </a:solidFill>
                <a:latin typeface="+mn-lt"/>
                <a:ea typeface="+mn-ea"/>
                <a:cs typeface="+mn-cs"/>
              </a:rPr>
              <a:t>Threads – Unit of a process</a:t>
            </a:r>
          </a:p>
          <a:p>
            <a:pPr rtl="0"/>
            <a:endParaRPr lang="en-US" sz="1200" b="0" i="0" kern="1200" dirty="0" smtClean="0">
              <a:solidFill>
                <a:schemeClr val="tx1"/>
              </a:solidFill>
              <a:latin typeface="+mn-lt"/>
              <a:ea typeface="+mn-ea"/>
              <a:cs typeface="+mn-cs"/>
            </a:endParaRPr>
          </a:p>
          <a:p>
            <a:pPr rtl="0"/>
            <a:r>
              <a:rPr lang="en-US" sz="1200" b="0" i="0" kern="1200" dirty="0" smtClean="0">
                <a:solidFill>
                  <a:schemeClr val="tx1"/>
                </a:solidFill>
                <a:latin typeface="+mn-lt"/>
                <a:ea typeface="+mn-ea"/>
                <a:cs typeface="+mn-cs"/>
              </a:rPr>
              <a:t>You are typing a paragraph on MS word. But in background one more thread running and checking your spelling mistakes. </a:t>
            </a:r>
          </a:p>
          <a:p>
            <a:pPr rtl="0"/>
            <a:r>
              <a:rPr lang="en-US" sz="1200" b="0" i="0" kern="1200" dirty="0" smtClean="0">
                <a:solidFill>
                  <a:schemeClr val="tx1"/>
                </a:solidFill>
                <a:latin typeface="+mn-lt"/>
                <a:ea typeface="+mn-ea"/>
                <a:cs typeface="+mn-cs"/>
              </a:rPr>
              <a:t>As soon as you do a type the other thread notifies you about the type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And makes your life easy.</a:t>
            </a:r>
          </a:p>
          <a:p>
            <a:pPr rtl="0"/>
            <a:r>
              <a:rPr lang="en-US" sz="1200" b="0" i="0" kern="1200" baseline="0" dirty="0" smtClean="0">
                <a:solidFill>
                  <a:schemeClr val="tx1"/>
                </a:solidFill>
                <a:latin typeface="+mn-lt"/>
                <a:ea typeface="+mn-ea"/>
                <a:cs typeface="+mn-cs"/>
              </a:rPr>
              <a:t> </a:t>
            </a:r>
            <a:endParaRPr lang="en-US" sz="1200" b="0" i="0" kern="120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dirty="0"/>
          </a:p>
        </p:txBody>
      </p:sp>
    </p:spTree>
    <p:extLst>
      <p:ext uri="{BB962C8B-B14F-4D97-AF65-F5344CB8AC3E}">
        <p14:creationId xmlns:p14="http://schemas.microsoft.com/office/powerpoint/2010/main" xmlns="" val="2474158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kern="1200" baseline="0" dirty="0" smtClean="0">
                <a:solidFill>
                  <a:schemeClr val="tx1"/>
                </a:solidFill>
                <a:latin typeface="+mn-lt"/>
                <a:ea typeface="+mn-ea"/>
                <a:cs typeface="+mn-cs"/>
              </a:rPr>
              <a:t>In Java the</a:t>
            </a:r>
            <a:r>
              <a:rPr lang="en-US" sz="2500" kern="1200" baseline="0" dirty="0" smtClean="0">
                <a:solidFill>
                  <a:schemeClr val="tx1"/>
                </a:solidFill>
                <a:latin typeface="Nunito Sans" charset="0"/>
                <a:ea typeface="+mn-ea"/>
                <a:cs typeface="+mn-cs"/>
              </a:rPr>
              <a:t> </a:t>
            </a:r>
            <a:r>
              <a:rPr lang="en-US" sz="2500" b="0" kern="1200" baseline="0" dirty="0" smtClean="0">
                <a:solidFill>
                  <a:schemeClr val="tx1"/>
                </a:solidFill>
                <a:latin typeface="Nunito Sans" charset="0"/>
                <a:ea typeface="+mn-ea"/>
                <a:cs typeface="+mn-cs"/>
              </a:rPr>
              <a:t>java.lang.Thread class is used to create </a:t>
            </a:r>
            <a:r>
              <a:rPr lang="en-US" sz="1200" kern="1200" baseline="0" dirty="0" smtClean="0">
                <a:solidFill>
                  <a:schemeClr val="tx1"/>
                </a:solidFill>
                <a:latin typeface="+mn-lt"/>
                <a:ea typeface="+mn-ea"/>
                <a:cs typeface="+mn-cs"/>
              </a:rPr>
              <a:t>thread-based code, imported into all Java applications by default.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dirty="0"/>
          </a:p>
        </p:txBody>
      </p:sp>
    </p:spTree>
    <p:extLst>
      <p:ext uri="{BB962C8B-B14F-4D97-AF65-F5344CB8AC3E}">
        <p14:creationId xmlns:p14="http://schemas.microsoft.com/office/powerpoint/2010/main" xmlns="" val="31224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mn-lt"/>
                <a:ea typeface="+mn-ea"/>
                <a:cs typeface="+mn-cs"/>
              </a:rPr>
              <a:t>Description: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java.lang.Thread class contains a static State enum</a:t>
            </a:r>
            <a:r>
              <a:rPr lang="en-US" sz="1200" b="0" i="1"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which defines its potential states. During any given point of time, the thread can only be in one of these states:</a:t>
            </a:r>
            <a:endParaRPr lang="en-US" sz="1200" b="1"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New:</a:t>
            </a:r>
          </a:p>
          <a:p>
            <a:r>
              <a:rPr lang="en-US" sz="1200" kern="1200" dirty="0" smtClean="0">
                <a:solidFill>
                  <a:schemeClr val="tx1"/>
                </a:solidFill>
                <a:latin typeface="+mn-lt"/>
                <a:ea typeface="+mn-ea"/>
                <a:cs typeface="+mn-cs"/>
              </a:rPr>
              <a:t>The thread is in new state if you create an instance of Thread class but before the invocation of start() meth</a:t>
            </a:r>
            <a:r>
              <a:rPr lang="en-US" sz="1200" b="1" kern="1200" dirty="0" smtClean="0">
                <a:solidFill>
                  <a:schemeClr val="tx1"/>
                </a:solidFill>
                <a:latin typeface="+mn-lt"/>
                <a:ea typeface="+mn-ea"/>
                <a:cs typeface="+mn-cs"/>
              </a:rPr>
              <a:t>od.</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Runnable:</a:t>
            </a:r>
          </a:p>
          <a:p>
            <a:r>
              <a:rPr lang="en-US" sz="1200" b="0" i="0" kern="1200" dirty="0" smtClean="0">
                <a:solidFill>
                  <a:schemeClr val="tx1"/>
                </a:solidFill>
                <a:latin typeface="+mn-lt"/>
                <a:ea typeface="+mn-ea"/>
                <a:cs typeface="+mn-cs"/>
              </a:rPr>
              <a:t>The thread is in runnable state after invocation of start() method, but the thread scheduler has not selected it to be the running thread.</a:t>
            </a:r>
            <a:endParaRPr lang="en-US" sz="1200" b="1" i="0" kern="1200" dirty="0" smtClean="0">
              <a:solidFill>
                <a:schemeClr val="tx1"/>
              </a:solidFill>
              <a:latin typeface="+mn-lt"/>
              <a:ea typeface="+mn-ea"/>
              <a:cs typeface="+mn-cs"/>
            </a:endParaRP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Running:</a:t>
            </a:r>
          </a:p>
          <a:p>
            <a:r>
              <a:rPr lang="en-US" sz="1200" b="0" i="0" kern="1200" dirty="0" smtClean="0">
                <a:solidFill>
                  <a:schemeClr val="tx1"/>
                </a:solidFill>
                <a:latin typeface="+mn-lt"/>
                <a:ea typeface="+mn-ea"/>
                <a:cs typeface="+mn-cs"/>
              </a:rPr>
              <a:t>The thread is in running state if the thread scheduler has selected it.</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Non-Runnable (Blocked):</a:t>
            </a:r>
          </a:p>
          <a:p>
            <a:r>
              <a:rPr lang="en-US" sz="1200" b="0" i="0" kern="1200" dirty="0" smtClean="0">
                <a:solidFill>
                  <a:schemeClr val="tx1"/>
                </a:solidFill>
                <a:latin typeface="+mn-lt"/>
                <a:ea typeface="+mn-ea"/>
                <a:cs typeface="+mn-cs"/>
              </a:rPr>
              <a:t>This is the state when the thread is still alive, but is currently not eligible to run.</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Terminated:</a:t>
            </a:r>
          </a:p>
          <a:p>
            <a:r>
              <a:rPr lang="en-US" sz="1200" b="0" i="0" kern="1200" dirty="0" smtClean="0">
                <a:solidFill>
                  <a:schemeClr val="tx1"/>
                </a:solidFill>
                <a:latin typeface="+mn-lt"/>
                <a:ea typeface="+mn-ea"/>
                <a:cs typeface="+mn-cs"/>
              </a:rPr>
              <a:t>A thread is in terminated or dead state when its run() method exits.</a:t>
            </a:r>
          </a:p>
          <a:p>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dirty="0"/>
          </a:p>
        </p:txBody>
      </p:sp>
    </p:spTree>
    <p:extLst>
      <p:ext uri="{BB962C8B-B14F-4D97-AF65-F5344CB8AC3E}">
        <p14:creationId xmlns:p14="http://schemas.microsoft.com/office/powerpoint/2010/main" xmlns="" val="2474158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dirty="0" smtClean="0">
                <a:solidFill>
                  <a:schemeClr val="tx1"/>
                </a:solidFill>
                <a:latin typeface="+mn-lt"/>
                <a:ea typeface="+mn-ea"/>
                <a:cs typeface="+mn-cs"/>
              </a:rPr>
              <a:t>start()</a:t>
            </a:r>
            <a:r>
              <a:rPr lang="en-US" sz="1200" b="0" i="0" kern="1200" dirty="0" smtClean="0">
                <a:solidFill>
                  <a:schemeClr val="tx1"/>
                </a:solidFill>
                <a:latin typeface="+mn-lt"/>
                <a:ea typeface="+mn-ea"/>
                <a:cs typeface="+mn-cs"/>
              </a:rPr>
              <a:t> : This method of thread class is used to begin the execution of thread. The result of this method is two threads that are running concurrently: the current thread (which returns from the call to the start method) and the other thread (which executes its run method).</a:t>
            </a:r>
            <a:endParaRPr lang="en-US" sz="1200" b="1" i="0" kern="1200" dirty="0" smtClean="0">
              <a:solidFill>
                <a:schemeClr val="tx1"/>
              </a:solidFill>
              <a:latin typeface="+mn-lt"/>
              <a:ea typeface="+mn-ea"/>
              <a:cs typeface="+mn-cs"/>
            </a:endParaRPr>
          </a:p>
          <a:p>
            <a:pPr algn="just"/>
            <a:endParaRPr lang="en-US" sz="1200" b="1" i="0" kern="1200" dirty="0" smtClean="0">
              <a:solidFill>
                <a:schemeClr val="tx1"/>
              </a:solidFill>
              <a:latin typeface="+mn-lt"/>
              <a:ea typeface="+mn-ea"/>
              <a:cs typeface="+mn-cs"/>
            </a:endParaRPr>
          </a:p>
          <a:p>
            <a:pPr algn="just"/>
            <a:r>
              <a:rPr lang="en-US" sz="1200" b="1" i="0" kern="1200" dirty="0" smtClean="0">
                <a:solidFill>
                  <a:schemeClr val="tx1"/>
                </a:solidFill>
                <a:latin typeface="+mn-lt"/>
                <a:ea typeface="+mn-ea"/>
                <a:cs typeface="+mn-cs"/>
              </a:rPr>
              <a:t>run()</a:t>
            </a:r>
            <a:r>
              <a:rPr lang="en-US" sz="1200" b="0" i="0" kern="1200" dirty="0" smtClean="0">
                <a:solidFill>
                  <a:schemeClr val="tx1"/>
                </a:solidFill>
                <a:latin typeface="+mn-lt"/>
                <a:ea typeface="+mn-ea"/>
                <a:cs typeface="+mn-cs"/>
              </a:rPr>
              <a:t> : This  method can be called using the start() method or by calling the run() method itself. But when you use run() method for calling itself, it creates problems.</a:t>
            </a:r>
            <a:endParaRPr lang="en-US" sz="1200" b="1" i="0" kern="1200" dirty="0" smtClean="0">
              <a:solidFill>
                <a:schemeClr val="tx1"/>
              </a:solidFill>
              <a:latin typeface="+mn-lt"/>
              <a:ea typeface="+mn-ea"/>
              <a:cs typeface="+mn-cs"/>
            </a:endParaRPr>
          </a:p>
          <a:p>
            <a:pPr algn="just"/>
            <a:endParaRPr lang="en-US" sz="1200" b="1" i="0" kern="1200" dirty="0">
              <a:solidFill>
                <a:schemeClr val="tx1"/>
              </a:solidFill>
              <a:latin typeface="+mn-lt"/>
              <a:ea typeface="+mn-ea"/>
              <a:cs typeface="+mn-cs"/>
            </a:endParaRPr>
          </a:p>
          <a:p>
            <a:pPr algn="just"/>
            <a:r>
              <a:rPr lang="en-US" sz="1200" b="1" i="0" kern="1200" dirty="0" smtClean="0">
                <a:solidFill>
                  <a:schemeClr val="tx1"/>
                </a:solidFill>
                <a:latin typeface="+mn-lt"/>
                <a:ea typeface="+mn-ea"/>
                <a:cs typeface="+mn-cs"/>
              </a:rPr>
              <a:t>sleep()</a:t>
            </a:r>
            <a:r>
              <a:rPr lang="en-US" sz="1200" b="0" i="0" kern="1200" dirty="0" smtClean="0">
                <a:solidFill>
                  <a:schemeClr val="tx1"/>
                </a:solidFill>
                <a:latin typeface="+mn-lt"/>
                <a:ea typeface="+mn-ea"/>
                <a:cs typeface="+mn-cs"/>
              </a:rPr>
              <a:t> : This method of Thread class is used to sleep a thread for the specified amount of time.</a:t>
            </a:r>
            <a:endParaRPr lang="en-US" sz="1200" b="1" i="0" kern="1200" dirty="0" smtClean="0">
              <a:solidFill>
                <a:schemeClr val="tx1"/>
              </a:solidFill>
              <a:latin typeface="+mn-lt"/>
              <a:ea typeface="+mn-ea"/>
              <a:cs typeface="+mn-cs"/>
            </a:endParaRPr>
          </a:p>
          <a:p>
            <a:pPr algn="just"/>
            <a:endParaRPr lang="en-US" sz="1200" b="1" i="0" kern="1200" dirty="0" smtClean="0">
              <a:solidFill>
                <a:schemeClr val="tx1"/>
              </a:solidFill>
              <a:latin typeface="+mn-lt"/>
              <a:ea typeface="+mn-ea"/>
              <a:cs typeface="+mn-cs"/>
            </a:endParaRPr>
          </a:p>
          <a:p>
            <a:pPr algn="just"/>
            <a:r>
              <a:rPr lang="en-US" sz="1200" b="1" i="0" kern="1200" dirty="0" smtClean="0">
                <a:solidFill>
                  <a:schemeClr val="tx1"/>
                </a:solidFill>
                <a:latin typeface="+mn-lt"/>
                <a:ea typeface="+mn-ea"/>
                <a:cs typeface="+mn-cs"/>
              </a:rPr>
              <a:t>Wait</a:t>
            </a:r>
            <a:r>
              <a:rPr lang="en-US" sz="1200" b="1" i="0" kern="1200" baseline="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method causes the current thread to wait indefinitely until another thread either invokes notify() for this object or notifyAll().</a:t>
            </a:r>
          </a:p>
          <a:p>
            <a:pPr algn="just"/>
            <a:endParaRPr lang="en-US" sz="1200" b="1" i="0" kern="1200" dirty="0" smtClean="0">
              <a:solidFill>
                <a:schemeClr val="tx1"/>
              </a:solidFill>
              <a:latin typeface="+mn-lt"/>
              <a:ea typeface="+mn-ea"/>
              <a:cs typeface="+mn-cs"/>
            </a:endParaRPr>
          </a:p>
          <a:p>
            <a:pPr algn="just"/>
            <a:r>
              <a:rPr lang="en-US" sz="1200" b="1" i="0" kern="1200" dirty="0" smtClean="0">
                <a:solidFill>
                  <a:schemeClr val="tx1"/>
                </a:solidFill>
                <a:latin typeface="+mn-lt"/>
                <a:ea typeface="+mn-ea"/>
                <a:cs typeface="+mn-cs"/>
              </a:rPr>
              <a:t>notify</a:t>
            </a:r>
            <a:r>
              <a:rPr lang="en-US" sz="1200" b="1" i="0" kern="1200" baseline="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It wakes up one single thread that called </a:t>
            </a:r>
            <a:r>
              <a:rPr lang="en-US" dirty="0" smtClean="0"/>
              <a:t>wait()</a:t>
            </a:r>
            <a:r>
              <a:rPr lang="en-US" sz="1200" b="0" i="0" kern="1200" dirty="0" smtClean="0">
                <a:solidFill>
                  <a:schemeClr val="tx1"/>
                </a:solidFill>
                <a:latin typeface="+mn-lt"/>
                <a:ea typeface="+mn-ea"/>
                <a:cs typeface="+mn-cs"/>
              </a:rPr>
              <a:t> on the same object. It should be noted that calling </a:t>
            </a:r>
            <a:r>
              <a:rPr lang="en-US" dirty="0" smtClean="0"/>
              <a:t>notify()</a:t>
            </a:r>
            <a:r>
              <a:rPr lang="en-US" sz="1200" b="0" i="0" kern="1200" dirty="0" smtClean="0">
                <a:solidFill>
                  <a:schemeClr val="tx1"/>
                </a:solidFill>
                <a:latin typeface="+mn-lt"/>
                <a:ea typeface="+mn-ea"/>
                <a:cs typeface="+mn-cs"/>
              </a:rPr>
              <a:t> does not actually give up a lock on a resource. It tells a waiting thread that that thread can wake up. However, the lock is not actually given up until the notifier’s synchronized block has completed.</a:t>
            </a:r>
          </a:p>
          <a:p>
            <a:pPr algn="just"/>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notifyAll() </a:t>
            </a:r>
            <a:r>
              <a:rPr lang="en-US" sz="1200" b="0" i="0" kern="1200" dirty="0" smtClean="0">
                <a:solidFill>
                  <a:schemeClr val="tx1"/>
                </a:solidFill>
                <a:latin typeface="+mn-lt"/>
                <a:ea typeface="+mn-ea"/>
                <a:cs typeface="+mn-cs"/>
              </a:rPr>
              <a:t>:This method wakes up all threads that are waiting on this object's monitor. A thread waits on an object's monitor by calling one of the wait methods.</a:t>
            </a:r>
          </a:p>
          <a:p>
            <a:r>
              <a:rPr lang="en-US" sz="1200" b="0" i="0" kern="1200" dirty="0" smtClean="0">
                <a:solidFill>
                  <a:schemeClr val="tx1"/>
                </a:solidFill>
                <a:latin typeface="+mn-lt"/>
                <a:ea typeface="+mn-ea"/>
                <a:cs typeface="+mn-cs"/>
              </a:rPr>
              <a:t>The awakened threads will not be able to proceed until the current thread relinquishes the lock on this object. The awakened threads will compete in the usual manner with any other threads that might be actively competing to synchronize on this object;</a:t>
            </a:r>
          </a:p>
          <a:p>
            <a:pPr algn="just"/>
            <a:endParaRPr lang="en-US" sz="1200" b="0" i="0" kern="1200" dirty="0" smtClean="0">
              <a:solidFill>
                <a:schemeClr val="tx1"/>
              </a:solidFill>
              <a:latin typeface="+mn-lt"/>
              <a:ea typeface="+mn-ea"/>
              <a:cs typeface="+mn-cs"/>
            </a:endParaRPr>
          </a:p>
          <a:p>
            <a:pPr algn="just"/>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dirty="0"/>
          </a:p>
        </p:txBody>
      </p:sp>
    </p:spTree>
    <p:extLst>
      <p:ext uri="{BB962C8B-B14F-4D97-AF65-F5344CB8AC3E}">
        <p14:creationId xmlns:p14="http://schemas.microsoft.com/office/powerpoint/2010/main" xmlns="" val="247415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mn-lt"/>
                <a:ea typeface="+mn-ea"/>
                <a:cs typeface="+mn-cs"/>
              </a:rPr>
              <a:t>Information about the main or any thread can be accessed by obtaining a reference to the thread using a public, static method in the </a:t>
            </a:r>
            <a:r>
              <a:rPr kumimoji="0" lang="en-US" sz="2800" b="1" i="0" u="none" strike="noStrike" kern="1200" cap="none" spc="0" normalizeH="0" baseline="0" noProof="0" dirty="0" smtClean="0">
                <a:ln>
                  <a:noFill/>
                </a:ln>
                <a:solidFill>
                  <a:prstClr val="black"/>
                </a:solidFill>
                <a:effectLst/>
                <a:uLnTx/>
                <a:uFillTx/>
                <a:latin typeface="+mn-lt"/>
                <a:ea typeface="+mn-ea"/>
                <a:cs typeface="+mn-cs"/>
              </a:rPr>
              <a:t>Thread class called currentThread( ) .</a:t>
            </a:r>
            <a:endParaRPr kumimoji="0" lang="en-US" sz="2500" b="0" i="0" u="none" strike="noStrike" kern="1200" cap="none" spc="0" normalizeH="0" baseline="0" noProof="0" dirty="0" smtClean="0">
              <a:ln>
                <a:noFill/>
              </a:ln>
              <a:solidFill>
                <a:prstClr val="black"/>
              </a:solidFill>
              <a:effectLst/>
              <a:uLnTx/>
              <a:uFillTx/>
              <a:latin typeface="Nunito Sans" panose="00000500000000000000" pitchFamily="2" charset="0"/>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dirty="0"/>
          </a:p>
        </p:txBody>
      </p:sp>
    </p:spTree>
    <p:extLst>
      <p:ext uri="{BB962C8B-B14F-4D97-AF65-F5344CB8AC3E}">
        <p14:creationId xmlns:p14="http://schemas.microsoft.com/office/powerpoint/2010/main" xmlns="" val="31224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Description:</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Current</a:t>
            </a:r>
            <a:r>
              <a:rPr lang="en-US" sz="1200" b="1" i="0" kern="1200" baseline="0" dirty="0" smtClean="0">
                <a:solidFill>
                  <a:schemeClr val="tx1"/>
                </a:solidFill>
                <a:effectLst/>
                <a:latin typeface="+mn-lt"/>
                <a:ea typeface="+mn-ea"/>
                <a:cs typeface="+mn-cs"/>
              </a:rPr>
              <a:t> Thread Syntax:</a:t>
            </a:r>
          </a:p>
          <a:p>
            <a:r>
              <a:rPr lang="en-US" sz="1200" b="0" i="0" kern="1200" baseline="0" dirty="0" smtClean="0">
                <a:solidFill>
                  <a:schemeClr val="tx1"/>
                </a:solidFill>
                <a:effectLst/>
                <a:latin typeface="+mn-lt"/>
                <a:ea typeface="+mn-ea"/>
                <a:cs typeface="+mn-cs"/>
              </a:rPr>
              <a:t>Thread[Thread name,Priority,Thread group]</a:t>
            </a:r>
          </a:p>
          <a:p>
            <a:r>
              <a:rPr lang="en-US" sz="1200" b="0" i="0" kern="1200" baseline="0" dirty="0" smtClean="0">
                <a:solidFill>
                  <a:schemeClr val="tx1"/>
                </a:solidFill>
                <a:effectLst/>
                <a:latin typeface="+mn-lt"/>
                <a:ea typeface="+mn-ea"/>
                <a:cs typeface="+mn-cs"/>
              </a:rPr>
              <a:t>Default thread Priority is “5”.</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try:</a:t>
            </a:r>
          </a:p>
          <a:p>
            <a:r>
              <a:rPr lang="en-US" sz="1200" b="0" i="0" kern="1200" dirty="0" smtClean="0">
                <a:solidFill>
                  <a:schemeClr val="tx1"/>
                </a:solidFill>
                <a:latin typeface="+mn-lt"/>
                <a:ea typeface="+mn-ea"/>
                <a:cs typeface="+mn-cs"/>
              </a:rPr>
              <a:t>The try statement allows you to define a block of code to be tested for errors while it is being executed.</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Catch:</a:t>
            </a:r>
          </a:p>
          <a:p>
            <a:r>
              <a:rPr lang="en-US" sz="1200" b="0" i="0" kern="1200" dirty="0" smtClean="0">
                <a:solidFill>
                  <a:schemeClr val="tx1"/>
                </a:solidFill>
                <a:latin typeface="+mn-lt"/>
                <a:ea typeface="+mn-ea"/>
                <a:cs typeface="+mn-cs"/>
              </a:rPr>
              <a:t>The catch statement allows you to define a block of code to be executed, if an error occurs in the try block.</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Sleep:</a:t>
            </a: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sleep()</a:t>
            </a:r>
            <a:r>
              <a:rPr lang="en-US" sz="1200" b="0" i="0" kern="1200" dirty="0" smtClean="0">
                <a:solidFill>
                  <a:schemeClr val="tx1"/>
                </a:solidFill>
                <a:latin typeface="+mn-lt"/>
                <a:ea typeface="+mn-ea"/>
                <a:cs typeface="+mn-cs"/>
              </a:rPr>
              <a:t> method of </a:t>
            </a:r>
            <a:r>
              <a:rPr lang="en-US" sz="1200" b="1" i="0" kern="1200" dirty="0" smtClean="0">
                <a:solidFill>
                  <a:schemeClr val="tx1"/>
                </a:solidFill>
                <a:latin typeface="+mn-lt"/>
                <a:ea typeface="+mn-ea"/>
                <a:cs typeface="+mn-cs"/>
              </a:rPr>
              <a:t>Thread</a:t>
            </a:r>
            <a:r>
              <a:rPr lang="en-US" sz="1200" b="0" i="0" kern="1200" dirty="0" smtClean="0">
                <a:solidFill>
                  <a:schemeClr val="tx1"/>
                </a:solidFill>
                <a:latin typeface="+mn-lt"/>
                <a:ea typeface="+mn-ea"/>
                <a:cs typeface="+mn-cs"/>
              </a:rPr>
              <a:t> class is used to sleep a </a:t>
            </a:r>
            <a:r>
              <a:rPr lang="en-US" sz="1200" b="1" i="0" kern="1200" dirty="0" smtClean="0">
                <a:solidFill>
                  <a:schemeClr val="tx1"/>
                </a:solidFill>
                <a:latin typeface="+mn-lt"/>
                <a:ea typeface="+mn-ea"/>
                <a:cs typeface="+mn-cs"/>
              </a:rPr>
              <a:t>thread</a:t>
            </a:r>
            <a:r>
              <a:rPr lang="en-US" sz="1200" b="0" i="0" kern="1200" dirty="0" smtClean="0">
                <a:solidFill>
                  <a:schemeClr val="tx1"/>
                </a:solidFill>
                <a:latin typeface="+mn-lt"/>
                <a:ea typeface="+mn-ea"/>
                <a:cs typeface="+mn-cs"/>
              </a:rPr>
              <a:t> for the specified amount of time.</a:t>
            </a:r>
          </a:p>
          <a:p>
            <a:endParaRPr lang="en-US" sz="1200" b="0" i="0" kern="1200" dirty="0" smtClean="0">
              <a:solidFill>
                <a:schemeClr val="tx1"/>
              </a:solidFill>
              <a:latin typeface="+mn-lt"/>
              <a:ea typeface="+mn-ea"/>
              <a:cs typeface="+mn-cs"/>
            </a:endParaRPr>
          </a:p>
          <a:p>
            <a:r>
              <a:rPr lang="en-US" sz="1200" b="1" i="0" kern="1200" baseline="0" dirty="0" smtClean="0">
                <a:solidFill>
                  <a:schemeClr val="tx1"/>
                </a:solidFill>
                <a:effectLst/>
                <a:latin typeface="+mn-lt"/>
                <a:ea typeface="+mn-ea"/>
                <a:cs typeface="+mn-cs"/>
              </a:rPr>
              <a:t>Output:</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Current Thread :Thread[main,5,main]</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2400" kern="1200" baseline="0" dirty="0" smtClean="0">
                <a:solidFill>
                  <a:schemeClr val="tx1"/>
                </a:solidFill>
                <a:latin typeface="Nunito Sans" charset="0"/>
                <a:ea typeface="+mn-ea"/>
                <a:cs typeface="+mn-cs"/>
              </a:rPr>
              <a:t>A thread can be created by instantiating an object of type </a:t>
            </a:r>
            <a:r>
              <a:rPr lang="en-US" sz="2400" b="1" kern="1200" baseline="0" dirty="0" smtClean="0">
                <a:solidFill>
                  <a:schemeClr val="tx1"/>
                </a:solidFill>
                <a:latin typeface="Nunito Sans" charset="0"/>
                <a:ea typeface="+mn-ea"/>
                <a:cs typeface="+mn-cs"/>
              </a:rPr>
              <a:t>Thread.</a:t>
            </a:r>
          </a:p>
          <a:p>
            <a:r>
              <a:rPr lang="en-US" sz="2400" b="1" kern="1200" baseline="0" dirty="0" smtClean="0">
                <a:solidFill>
                  <a:schemeClr val="tx1"/>
                </a:solidFill>
                <a:latin typeface="Nunito Sans" charset="0"/>
                <a:ea typeface="+mn-ea"/>
                <a:cs typeface="+mn-cs"/>
              </a:rPr>
              <a:t>Note : </a:t>
            </a:r>
            <a:r>
              <a:rPr lang="en-US" sz="2400" kern="1200" baseline="0" dirty="0" smtClean="0">
                <a:solidFill>
                  <a:schemeClr val="tx1"/>
                </a:solidFill>
                <a:latin typeface="Nunito Sans" charset="0"/>
                <a:ea typeface="+mn-ea"/>
                <a:cs typeface="+mn-cs"/>
              </a:rPr>
              <a:t>Thread class also implements Runnable interface.</a:t>
            </a:r>
            <a:endParaRPr lang="en-US" sz="2400" b="1"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dirty="0"/>
          </a:p>
        </p:txBody>
      </p:sp>
    </p:spTree>
    <p:extLst>
      <p:ext uri="{BB962C8B-B14F-4D97-AF65-F5344CB8AC3E}">
        <p14:creationId xmlns:p14="http://schemas.microsoft.com/office/powerpoint/2010/main" xmlns="" val="31224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Thread is running...</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effectLst/>
                <a:latin typeface="+mn-lt"/>
                <a:ea typeface="+mn-ea"/>
                <a:cs typeface="+mn-cs"/>
              </a:rPr>
              <a:t>Here , </a:t>
            </a:r>
            <a:r>
              <a:rPr lang="en-US" sz="1200" kern="1200" baseline="0" dirty="0" smtClean="0">
                <a:solidFill>
                  <a:schemeClr val="tx1"/>
                </a:solidFill>
                <a:latin typeface="+mn-lt"/>
                <a:ea typeface="+mn-ea"/>
                <a:cs typeface="+mn-cs"/>
              </a:rPr>
              <a:t>create Threads by extending the Thread class:</a:t>
            </a:r>
          </a:p>
          <a:p>
            <a:pPr lvl="1">
              <a:buFont typeface="Arial" pitchFamily="34" charset="0"/>
              <a:buChar char="•"/>
            </a:pPr>
            <a:r>
              <a:rPr lang="en-US" sz="1200" kern="1200" baseline="0" dirty="0" smtClean="0">
                <a:solidFill>
                  <a:schemeClr val="tx1"/>
                </a:solidFill>
                <a:latin typeface="+mn-lt"/>
                <a:ea typeface="+mn-ea"/>
                <a:cs typeface="+mn-cs"/>
              </a:rPr>
              <a:t>Instantiate the class that extends Thread</a:t>
            </a:r>
          </a:p>
          <a:p>
            <a:pPr lvl="1">
              <a:buFont typeface="Arial" pitchFamily="34" charset="0"/>
              <a:buChar char="•"/>
            </a:pPr>
            <a:r>
              <a:rPr lang="en-US" sz="1200" kern="1200" baseline="0" dirty="0" smtClean="0">
                <a:solidFill>
                  <a:schemeClr val="tx1"/>
                </a:solidFill>
                <a:latin typeface="+mn-lt"/>
                <a:ea typeface="+mn-ea"/>
                <a:cs typeface="+mn-cs"/>
              </a:rPr>
              <a:t>This class must override run() method</a:t>
            </a:r>
          </a:p>
          <a:p>
            <a:pPr lvl="1">
              <a:buFont typeface="Arial" pitchFamily="34" charset="0"/>
              <a:buChar char="•"/>
            </a:pPr>
            <a:r>
              <a:rPr lang="en-US" sz="1200" kern="1200" baseline="0" dirty="0" smtClean="0">
                <a:solidFill>
                  <a:schemeClr val="tx1"/>
                </a:solidFill>
                <a:latin typeface="+mn-lt"/>
                <a:ea typeface="+mn-ea"/>
                <a:cs typeface="+mn-cs"/>
              </a:rPr>
              <a:t>The code that should run as a thread will be part of this run() method</a:t>
            </a:r>
          </a:p>
          <a:p>
            <a:pPr lvl="1">
              <a:buFont typeface="Arial" pitchFamily="34" charset="0"/>
              <a:buChar char="•"/>
            </a:pPr>
            <a:r>
              <a:rPr lang="en-US" sz="1200" kern="1200" baseline="0" dirty="0" smtClean="0">
                <a:solidFill>
                  <a:schemeClr val="tx1"/>
                </a:solidFill>
                <a:latin typeface="+mn-lt"/>
                <a:ea typeface="+mn-ea"/>
                <a:cs typeface="+mn-cs"/>
              </a:rPr>
              <a:t>We must call the start() method on this thread</a:t>
            </a:r>
          </a:p>
          <a:p>
            <a:pPr lvl="1">
              <a:buFont typeface="Arial" pitchFamily="34" charset="0"/>
              <a:buChar char="•"/>
            </a:pPr>
            <a:r>
              <a:rPr lang="en-US" sz="1200" kern="1200" baseline="0" dirty="0" smtClean="0">
                <a:solidFill>
                  <a:schemeClr val="tx1"/>
                </a:solidFill>
                <a:latin typeface="+mn-lt"/>
                <a:ea typeface="+mn-ea"/>
                <a:cs typeface="+mn-cs"/>
              </a:rPr>
              <a:t>start( ) in turn calls the thread’s run( ) method</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Process Error</a:t>
            </a:r>
          </a:p>
          <a:p>
            <a:r>
              <a:rPr lang="en-US" sz="1200" b="0" i="0" kern="1200" dirty="0" smtClean="0">
                <a:solidFill>
                  <a:schemeClr val="tx1"/>
                </a:solidFill>
                <a:effectLst/>
                <a:latin typeface="+mn-lt"/>
                <a:ea typeface="+mn-ea"/>
                <a:cs typeface="+mn-cs"/>
              </a:rPr>
              <a:t>Process Error</a:t>
            </a:r>
          </a:p>
          <a:p>
            <a:r>
              <a:rPr lang="en-US" sz="1200" b="0" i="0" kern="1200" dirty="0" smtClean="0">
                <a:solidFill>
                  <a:schemeClr val="tx1"/>
                </a:solidFill>
                <a:effectLst/>
                <a:latin typeface="+mn-lt"/>
                <a:ea typeface="+mn-ea"/>
                <a:cs typeface="+mn-cs"/>
              </a:rPr>
              <a:t>Process Error</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latin typeface="inherit"/>
              </a:rPr>
              <a:t>To call the </a:t>
            </a:r>
            <a:r>
              <a:rPr lang="en-US" b="1" i="0" dirty="0" smtClean="0">
                <a:solidFill>
                  <a:srgbClr val="000000"/>
                </a:solidFill>
                <a:latin typeface="inherit"/>
              </a:rPr>
              <a:t>run() </a:t>
            </a:r>
            <a:r>
              <a:rPr lang="en-US" b="0" i="0" dirty="0" smtClean="0">
                <a:solidFill>
                  <a:srgbClr val="000000"/>
                </a:solidFill>
                <a:latin typeface="inherit"/>
              </a:rPr>
              <a:t>method, </a:t>
            </a:r>
            <a:r>
              <a:rPr lang="en-US" b="1" i="0" dirty="0" smtClean="0">
                <a:solidFill>
                  <a:srgbClr val="000000"/>
                </a:solidFill>
                <a:latin typeface="inherit"/>
              </a:rPr>
              <a:t>start() </a:t>
            </a:r>
            <a:r>
              <a:rPr lang="en-US" b="0" i="0" dirty="0" smtClean="0">
                <a:solidFill>
                  <a:srgbClr val="000000"/>
                </a:solidFill>
                <a:latin typeface="inherit"/>
              </a:rPr>
              <a:t>method is used. On calling start(), a new stack is provided to the thread and run() method is called to introduce the new thread into the program.</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18</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thread passed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Exception in thread "main" java.lang.IllegalThreadStateException</a:t>
            </a:r>
            <a:r>
              <a:rPr lang="en-US" sz="1200" b="0" i="0" kern="1200" baseline="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java.base/java.lang.Thread.start(Thread.java:794)	</a:t>
            </a:r>
          </a:p>
          <a:p>
            <a:r>
              <a:rPr lang="en-US" sz="1200" b="0" i="0" kern="1200" dirty="0" smtClean="0">
                <a:solidFill>
                  <a:schemeClr val="tx1"/>
                </a:solidFill>
                <a:effectLst/>
                <a:latin typeface="+mn-lt"/>
                <a:ea typeface="+mn-ea"/>
                <a:cs typeface="+mn-cs"/>
              </a:rPr>
              <a:t>at Main.main(Main.java:15)</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latin typeface="+mn-lt"/>
                <a:ea typeface="+mn-ea"/>
                <a:cs typeface="+mn-cs"/>
              </a:rPr>
              <a:t>When a thread is in running state, and you try to start it again, or any method try to invoke that thread again using </a:t>
            </a:r>
            <a:r>
              <a:rPr lang="en-US" sz="1200" b="1" i="0" kern="1200" dirty="0" smtClean="0">
                <a:solidFill>
                  <a:schemeClr val="tx1"/>
                </a:solidFill>
                <a:latin typeface="+mn-lt"/>
                <a:ea typeface="+mn-ea"/>
                <a:cs typeface="+mn-cs"/>
              </a:rPr>
              <a:t>start() </a:t>
            </a:r>
            <a:r>
              <a:rPr lang="en-US" sz="1200" b="0" i="0" kern="1200" dirty="0" smtClean="0">
                <a:solidFill>
                  <a:schemeClr val="tx1"/>
                </a:solidFill>
                <a:latin typeface="+mn-lt"/>
                <a:ea typeface="+mn-ea"/>
                <a:cs typeface="+mn-cs"/>
              </a:rPr>
              <a:t>method, exception is thrown.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/Main.java:7: error: ';' expected        </a:t>
            </a:r>
          </a:p>
          <a:p>
            <a:r>
              <a:rPr lang="en-US" b="0" dirty="0" smtClean="0"/>
              <a:t> int num=s. nextInt()  </a:t>
            </a:r>
          </a:p>
          <a:p>
            <a:r>
              <a:rPr lang="en-US" b="0" dirty="0" smtClean="0"/>
              <a:t>     ^1 error</a:t>
            </a:r>
          </a:p>
          <a:p>
            <a:endParaRPr lang="en-US" b="0" dirty="0" smtClean="0"/>
          </a:p>
          <a:p>
            <a:r>
              <a:rPr lang="en-US" b="0" dirty="0" smtClean="0"/>
              <a:t>Here semicolon</a:t>
            </a:r>
            <a:r>
              <a:rPr lang="en-US" b="0" baseline="0" dirty="0" smtClean="0"/>
              <a:t> is missing so this error can be occurred.</a:t>
            </a:r>
            <a:endParaRPr lang="en-US" b="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dirty="0"/>
          </a:p>
        </p:txBody>
      </p:sp>
    </p:spTree>
    <p:extLst>
      <p:ext uri="{BB962C8B-B14F-4D97-AF65-F5344CB8AC3E}">
        <p14:creationId xmlns:p14="http://schemas.microsoft.com/office/powerpoint/2010/main" xmlns="" val="1962475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Current Thread :Thread[main,5,main]</a:t>
            </a:r>
          </a:p>
          <a:p>
            <a:r>
              <a:rPr lang="en-US" sz="1200" b="0" i="0" kern="1200" dirty="0" smtClean="0">
                <a:solidFill>
                  <a:schemeClr val="tx1"/>
                </a:solidFill>
                <a:effectLst/>
                <a:latin typeface="+mn-lt"/>
                <a:ea typeface="+mn-ea"/>
                <a:cs typeface="+mn-cs"/>
              </a:rPr>
              <a:t>Current thread :Thread[Void,5,main]</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endParaRPr lang="en-US" sz="1200" b="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setName()</a:t>
            </a:r>
            <a:r>
              <a:rPr lang="en-US" sz="1200" kern="1200" dirty="0" smtClean="0">
                <a:solidFill>
                  <a:schemeClr val="tx1"/>
                </a:solidFill>
                <a:latin typeface="+mn-lt"/>
                <a:ea typeface="+mn-ea"/>
                <a:cs typeface="+mn-cs"/>
              </a:rPr>
              <a:t> method of thread class is used to change the name of the thread.</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20</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Sample Output:</a:t>
            </a:r>
          </a:p>
          <a:p>
            <a:r>
              <a:rPr lang="en-US" dirty="0" smtClean="0"/>
              <a:t>Thread[Thread-0,5,main] </a:t>
            </a:r>
          </a:p>
          <a:p>
            <a:r>
              <a:rPr lang="en-US" dirty="0" smtClean="0"/>
              <a:t>Thread[Thread-1,5,main] </a:t>
            </a:r>
          </a:p>
          <a:p>
            <a:r>
              <a:rPr lang="en-US" dirty="0" smtClean="0"/>
              <a:t>Thread[Thread-2,5,main] </a:t>
            </a:r>
          </a:p>
          <a:p>
            <a:r>
              <a:rPr lang="en-US" dirty="0" smtClean="0"/>
              <a:t>Thread[Thread-3,5,main]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Sample Input:</a:t>
            </a:r>
          </a:p>
          <a:p>
            <a:r>
              <a:rPr lang="en-US" sz="1200" b="0" i="0" kern="1200" dirty="0" smtClean="0">
                <a:solidFill>
                  <a:schemeClr val="tx1"/>
                </a:solidFill>
                <a:effectLst/>
                <a:latin typeface="+mn-lt"/>
                <a:ea typeface="+mn-ea"/>
                <a:cs typeface="+mn-cs"/>
              </a:rPr>
              <a:t>5</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Sample Output:</a:t>
            </a:r>
          </a:p>
          <a:p>
            <a:r>
              <a:rPr lang="en-US" sz="1200" b="0" i="0" kern="1200" dirty="0" smtClean="0">
                <a:solidFill>
                  <a:schemeClr val="tx1"/>
                </a:solidFill>
                <a:effectLst/>
                <a:latin typeface="+mn-lt"/>
                <a:ea typeface="+mn-ea"/>
                <a:cs typeface="+mn-cs"/>
              </a:rPr>
              <a:t>Thread[Thread-0,5,main]</a:t>
            </a:r>
          </a:p>
          <a:p>
            <a:r>
              <a:rPr lang="en-US" sz="1200" b="0" i="0" kern="1200" dirty="0" smtClean="0">
                <a:solidFill>
                  <a:schemeClr val="tx1"/>
                </a:solidFill>
                <a:effectLst/>
                <a:latin typeface="+mn-lt"/>
                <a:ea typeface="+mn-ea"/>
                <a:cs typeface="+mn-cs"/>
              </a:rPr>
              <a:t>Thread[Thread-1,5,main]</a:t>
            </a:r>
          </a:p>
          <a:p>
            <a:r>
              <a:rPr lang="en-US" sz="1200" b="0" i="0" kern="1200" dirty="0" smtClean="0">
                <a:solidFill>
                  <a:schemeClr val="tx1"/>
                </a:solidFill>
                <a:effectLst/>
                <a:latin typeface="+mn-lt"/>
                <a:ea typeface="+mn-ea"/>
                <a:cs typeface="+mn-cs"/>
              </a:rPr>
              <a:t>Thread[Thread-2,5,main]</a:t>
            </a:r>
          </a:p>
          <a:p>
            <a:r>
              <a:rPr lang="en-US" sz="1200" b="0" i="0" kern="1200" dirty="0" smtClean="0">
                <a:solidFill>
                  <a:schemeClr val="tx1"/>
                </a:solidFill>
                <a:effectLst/>
                <a:latin typeface="+mn-lt"/>
                <a:ea typeface="+mn-ea"/>
                <a:cs typeface="+mn-cs"/>
              </a:rPr>
              <a:t>Thread[Thread-3,5,main]</a:t>
            </a:r>
          </a:p>
          <a:p>
            <a:r>
              <a:rPr lang="en-US" sz="1200" b="0" i="0" kern="1200" dirty="0" smtClean="0">
                <a:solidFill>
                  <a:schemeClr val="tx1"/>
                </a:solidFill>
                <a:effectLst/>
                <a:latin typeface="+mn-lt"/>
                <a:ea typeface="+mn-ea"/>
                <a:cs typeface="+mn-cs"/>
              </a:rPr>
              <a:t>Thread[Thread-4,5,main]</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23</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Description:</a:t>
            </a:r>
          </a:p>
          <a:p>
            <a:r>
              <a:rPr lang="en-US" sz="1200" b="1" i="0" kern="1200" dirty="0" err="1" smtClean="0">
                <a:solidFill>
                  <a:schemeClr val="tx1"/>
                </a:solidFill>
                <a:effectLst/>
                <a:latin typeface="+mn-lt"/>
                <a:ea typeface="+mn-ea"/>
                <a:cs typeface="+mn-cs"/>
              </a:rPr>
              <a:t>setPriority</a:t>
            </a:r>
            <a:r>
              <a:rPr lang="en-US" sz="1200" b="1" i="0" kern="1200" dirty="0" smtClean="0">
                <a:solidFill>
                  <a:schemeClr val="tx1"/>
                </a:solidFill>
                <a:effectLst/>
                <a:latin typeface="+mn-lt"/>
                <a:ea typeface="+mn-ea"/>
                <a:cs typeface="+mn-cs"/>
              </a:rPr>
              <a:t>:</a:t>
            </a:r>
          </a:p>
          <a:p>
            <a:r>
              <a:rPr lang="en-US" sz="1200" b="0" i="0" kern="1200" dirty="0" smtClean="0">
                <a:solidFill>
                  <a:schemeClr val="tx1"/>
                </a:solidFill>
                <a:latin typeface="+mn-lt"/>
                <a:ea typeface="+mn-ea"/>
                <a:cs typeface="+mn-cs"/>
              </a:rPr>
              <a:t>The </a:t>
            </a:r>
            <a:r>
              <a:rPr lang="en-US" sz="1200" b="1" i="0" kern="1200" dirty="0" err="1" smtClean="0">
                <a:solidFill>
                  <a:schemeClr val="tx1"/>
                </a:solidFill>
                <a:latin typeface="+mn-lt"/>
                <a:ea typeface="+mn-ea"/>
                <a:cs typeface="+mn-cs"/>
              </a:rPr>
              <a:t>setPriority</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method of thread class is used to change the thread's priority.</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setName:</a:t>
            </a:r>
          </a:p>
          <a:p>
            <a:r>
              <a:rPr lang="en-US" sz="1200" b="0" i="0" kern="1200" dirty="0" smtClean="0">
                <a:solidFill>
                  <a:schemeClr val="tx1"/>
                </a:solidFill>
                <a:latin typeface="+mn-lt"/>
                <a:ea typeface="+mn-ea"/>
                <a:cs typeface="+mn-cs"/>
              </a:rPr>
              <a:t>Java Thread </a:t>
            </a:r>
            <a:r>
              <a:rPr lang="en-US" sz="1200" b="1" i="0" kern="1200" dirty="0" smtClean="0">
                <a:solidFill>
                  <a:schemeClr val="tx1"/>
                </a:solidFill>
                <a:latin typeface="+mn-lt"/>
                <a:ea typeface="+mn-ea"/>
                <a:cs typeface="+mn-cs"/>
              </a:rPr>
              <a:t>setName()</a:t>
            </a:r>
            <a:r>
              <a:rPr lang="en-US" sz="1200" b="0" i="0" kern="1200" dirty="0" smtClean="0">
                <a:solidFill>
                  <a:schemeClr val="tx1"/>
                </a:solidFill>
                <a:latin typeface="+mn-lt"/>
                <a:ea typeface="+mn-ea"/>
                <a:cs typeface="+mn-cs"/>
              </a:rPr>
              <a:t> method. The </a:t>
            </a:r>
            <a:r>
              <a:rPr lang="en-US" sz="1200" b="1" i="0" kern="1200" dirty="0" smtClean="0">
                <a:solidFill>
                  <a:schemeClr val="tx1"/>
                </a:solidFill>
                <a:latin typeface="+mn-lt"/>
                <a:ea typeface="+mn-ea"/>
                <a:cs typeface="+mn-cs"/>
              </a:rPr>
              <a:t>setName()</a:t>
            </a:r>
            <a:r>
              <a:rPr lang="en-US" sz="1200" b="0" i="0" kern="1200" dirty="0" smtClean="0">
                <a:solidFill>
                  <a:schemeClr val="tx1"/>
                </a:solidFill>
                <a:latin typeface="+mn-lt"/>
                <a:ea typeface="+mn-ea"/>
                <a:cs typeface="+mn-cs"/>
              </a:rPr>
              <a:t> method of thread class is used to change the name of the thread.</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Sample</a:t>
            </a:r>
            <a:r>
              <a:rPr lang="en-US" sz="1200" b="1" i="0" kern="1200" baseline="0" dirty="0" smtClean="0">
                <a:solidFill>
                  <a:schemeClr val="tx1"/>
                </a:solidFill>
                <a:effectLst/>
                <a:latin typeface="+mn-lt"/>
                <a:ea typeface="+mn-ea"/>
                <a:cs typeface="+mn-cs"/>
              </a:rPr>
              <a:t> Input:</a:t>
            </a:r>
          </a:p>
          <a:p>
            <a:r>
              <a:rPr lang="en-US" sz="1200" b="0" i="0" kern="1200" baseline="0" dirty="0" smtClean="0">
                <a:solidFill>
                  <a:schemeClr val="tx1"/>
                </a:solidFill>
                <a:effectLst/>
                <a:latin typeface="+mn-lt"/>
                <a:ea typeface="+mn-ea"/>
                <a:cs typeface="+mn-cs"/>
              </a:rPr>
              <a:t>5</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Sample</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Thread[Priya,6,main]</a:t>
            </a:r>
          </a:p>
          <a:p>
            <a:r>
              <a:rPr lang="en-US" sz="1200" b="0" i="0" kern="1200" dirty="0" smtClean="0">
                <a:solidFill>
                  <a:schemeClr val="tx1"/>
                </a:solidFill>
                <a:effectLst/>
                <a:latin typeface="+mn-lt"/>
                <a:ea typeface="+mn-ea"/>
                <a:cs typeface="+mn-cs"/>
              </a:rPr>
              <a:t>Thread[Priya,6,main]</a:t>
            </a:r>
          </a:p>
          <a:p>
            <a:r>
              <a:rPr lang="en-US" sz="1200" b="0" i="0" kern="1200" dirty="0" smtClean="0">
                <a:solidFill>
                  <a:schemeClr val="tx1"/>
                </a:solidFill>
                <a:effectLst/>
                <a:latin typeface="+mn-lt"/>
                <a:ea typeface="+mn-ea"/>
                <a:cs typeface="+mn-cs"/>
              </a:rPr>
              <a:t>Thread[Priya,6,main]</a:t>
            </a:r>
          </a:p>
          <a:p>
            <a:r>
              <a:rPr lang="en-US" sz="1200" b="0" i="0" kern="1200" dirty="0" smtClean="0">
                <a:solidFill>
                  <a:schemeClr val="tx1"/>
                </a:solidFill>
                <a:effectLst/>
                <a:latin typeface="+mn-lt"/>
                <a:ea typeface="+mn-ea"/>
                <a:cs typeface="+mn-cs"/>
              </a:rPr>
              <a:t>Thread[Priya,6,main]</a:t>
            </a:r>
          </a:p>
          <a:p>
            <a:r>
              <a:rPr lang="en-US" sz="1200" b="0" i="0" kern="1200" dirty="0" smtClean="0">
                <a:solidFill>
                  <a:schemeClr val="tx1"/>
                </a:solidFill>
                <a:effectLst/>
                <a:latin typeface="+mn-lt"/>
                <a:ea typeface="+mn-ea"/>
                <a:cs typeface="+mn-cs"/>
              </a:rPr>
              <a:t>Thread[Priya,6,main]</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26</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Sample Input:</a:t>
            </a:r>
          </a:p>
          <a:p>
            <a:r>
              <a:rPr lang="en-US" sz="1200" b="0" i="0" kern="1200" dirty="0" smtClean="0">
                <a:solidFill>
                  <a:schemeClr val="tx1"/>
                </a:solidFill>
                <a:effectLst/>
                <a:latin typeface="+mn-lt"/>
                <a:ea typeface="+mn-ea"/>
                <a:cs typeface="+mn-cs"/>
              </a:rPr>
              <a:t>4</a:t>
            </a:r>
          </a:p>
          <a:p>
            <a:r>
              <a:rPr lang="en-US" sz="1200" b="0" i="0" kern="1200" dirty="0" err="1" smtClean="0">
                <a:solidFill>
                  <a:schemeClr val="tx1"/>
                </a:solidFill>
                <a:effectLst/>
                <a:latin typeface="+mn-lt"/>
                <a:ea typeface="+mn-ea"/>
                <a:cs typeface="+mn-cs"/>
              </a:rPr>
              <a:t>Swathi</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Sample Output:</a:t>
            </a:r>
          </a:p>
          <a:p>
            <a:r>
              <a:rPr lang="en-US" sz="1200" b="0" i="0" kern="1200" dirty="0" smtClean="0">
                <a:solidFill>
                  <a:schemeClr val="tx1"/>
                </a:solidFill>
                <a:effectLst/>
                <a:latin typeface="+mn-lt"/>
                <a:ea typeface="+mn-ea"/>
                <a:cs typeface="+mn-cs"/>
              </a:rPr>
              <a:t>Thread[Swathi,5,main]</a:t>
            </a:r>
          </a:p>
          <a:p>
            <a:r>
              <a:rPr lang="en-US" sz="1200" b="0" i="0" kern="1200" dirty="0" smtClean="0">
                <a:solidFill>
                  <a:schemeClr val="tx1"/>
                </a:solidFill>
                <a:effectLst/>
                <a:latin typeface="+mn-lt"/>
                <a:ea typeface="+mn-ea"/>
                <a:cs typeface="+mn-cs"/>
              </a:rPr>
              <a:t>Thread[Swathi,5,main]</a:t>
            </a:r>
          </a:p>
          <a:p>
            <a:r>
              <a:rPr lang="en-US" sz="1200" b="0" i="0" kern="1200" dirty="0" smtClean="0">
                <a:solidFill>
                  <a:schemeClr val="tx1"/>
                </a:solidFill>
                <a:effectLst/>
                <a:latin typeface="+mn-lt"/>
                <a:ea typeface="+mn-ea"/>
                <a:cs typeface="+mn-cs"/>
              </a:rPr>
              <a:t>Thread[Swathi,5,main]</a:t>
            </a:r>
          </a:p>
          <a:p>
            <a:r>
              <a:rPr lang="en-US" sz="1200" b="0" i="0" kern="1200" dirty="0" smtClean="0">
                <a:solidFill>
                  <a:schemeClr val="tx1"/>
                </a:solidFill>
                <a:effectLst/>
                <a:latin typeface="+mn-lt"/>
                <a:ea typeface="+mn-ea"/>
                <a:cs typeface="+mn-cs"/>
              </a:rPr>
              <a:t>Thread[Swathi,5,main]</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Description:</a:t>
            </a:r>
          </a:p>
          <a:p>
            <a:endParaRPr lang="en-US" sz="1200" b="0" i="0" kern="1200" dirty="0" smtClean="0">
              <a:solidFill>
                <a:schemeClr val="tx1"/>
              </a:solidFill>
              <a:latin typeface="+mn-lt"/>
              <a:ea typeface="+mn-ea"/>
              <a:cs typeface="+mn-cs"/>
            </a:endParaRPr>
          </a:p>
          <a:p>
            <a:r>
              <a:rPr lang="en-US" sz="1200" b="1" i="0" kern="1200" dirty="0" err="1" smtClean="0">
                <a:solidFill>
                  <a:schemeClr val="tx1"/>
                </a:solidFill>
                <a:latin typeface="+mn-lt"/>
                <a:ea typeface="+mn-ea"/>
                <a:cs typeface="+mn-cs"/>
              </a:rPr>
              <a:t>Thread.getId</a:t>
            </a:r>
            <a:r>
              <a:rPr lang="en-US" sz="1200" b="1"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method returns the identifier of this Thread. The thread ID is a positive long number generated when this thread was created.</a:t>
            </a:r>
          </a:p>
          <a:p>
            <a:r>
              <a:rPr lang="en-US" sz="1200" b="0" i="0" kern="1200" dirty="0" smtClean="0">
                <a:solidFill>
                  <a:schemeClr val="tx1"/>
                </a:solidFill>
                <a:latin typeface="+mn-lt"/>
                <a:ea typeface="+mn-ea"/>
                <a:cs typeface="+mn-cs"/>
              </a:rPr>
              <a:t>The thread ID is unique and remains unchanged during its lifetime. When a thread is terminated, this thread ID may be reused.</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dirty="0" smtClean="0"/>
              <a:t>Thread[Thread-0,5,main]</a:t>
            </a:r>
          </a:p>
          <a:p>
            <a:r>
              <a:rPr lang="en-US" dirty="0" smtClean="0"/>
              <a:t>8</a:t>
            </a:r>
          </a:p>
          <a:p>
            <a:r>
              <a:rPr lang="en-US" dirty="0" smtClean="0"/>
              <a:t>Thread[Thread-1,5,main]</a:t>
            </a:r>
          </a:p>
          <a:p>
            <a:r>
              <a:rPr lang="en-US" dirty="0" smtClean="0"/>
              <a:t>9</a:t>
            </a:r>
          </a:p>
          <a:p>
            <a:r>
              <a:rPr lang="en-US" dirty="0" smtClean="0"/>
              <a:t>Thread[Thread-2,5,main]</a:t>
            </a:r>
          </a:p>
          <a:p>
            <a:r>
              <a:rPr lang="en-US" dirty="0" smtClean="0"/>
              <a:t>10</a:t>
            </a:r>
          </a:p>
          <a:p>
            <a:r>
              <a:rPr lang="en-US" dirty="0" smtClean="0"/>
              <a:t>Thread[Thread-3,5,main] </a:t>
            </a:r>
          </a:p>
          <a:p>
            <a:r>
              <a:rPr lang="en-US" dirty="0" smtClean="0"/>
              <a:t>11</a:t>
            </a:r>
          </a:p>
          <a:p>
            <a:r>
              <a:rPr lang="en-US" dirty="0" smtClean="0"/>
              <a:t>Thread[Thread-4,5,main] </a:t>
            </a:r>
          </a:p>
          <a:p>
            <a:r>
              <a:rPr lang="en-US" dirty="0" smtClean="0"/>
              <a:t>12</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/Main.java:10: error: cannot find symbol       </a:t>
            </a:r>
          </a:p>
          <a:p>
            <a:r>
              <a:rPr lang="en-US" b="0" dirty="0" smtClean="0"/>
              <a:t> for(i=0;i&lt;num;i++)      </a:t>
            </a:r>
          </a:p>
          <a:p>
            <a:r>
              <a:rPr lang="en-US" b="0" dirty="0" smtClean="0"/>
              <a:t>      ^ </a:t>
            </a:r>
          </a:p>
          <a:p>
            <a:r>
              <a:rPr lang="en-US" b="0" dirty="0" smtClean="0"/>
              <a:t> symbol:   variable i  </a:t>
            </a:r>
          </a:p>
          <a:p>
            <a:r>
              <a:rPr lang="en-US" b="0" dirty="0" smtClean="0"/>
              <a:t>location: class Main</a:t>
            </a:r>
          </a:p>
          <a:p>
            <a:endParaRPr lang="en-US" b="0" dirty="0" smtClean="0"/>
          </a:p>
          <a:p>
            <a:r>
              <a:rPr lang="en-US" b="0" dirty="0" smtClean="0"/>
              <a:t>Here , </a:t>
            </a:r>
            <a:r>
              <a:rPr lang="en-US" b="1" dirty="0" smtClean="0"/>
              <a:t>“i”</a:t>
            </a:r>
            <a:r>
              <a:rPr lang="en-US" b="0" baseline="0" dirty="0" smtClean="0"/>
              <a:t> has been not  </a:t>
            </a:r>
            <a:r>
              <a:rPr lang="en-US" b="0" baseline="0" smtClean="0"/>
              <a:t>initialized .</a:t>
            </a:r>
            <a:endParaRPr lang="en-US" b="0"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dirty="0"/>
          </a:p>
        </p:txBody>
      </p:sp>
    </p:spTree>
    <p:extLst>
      <p:ext uri="{BB962C8B-B14F-4D97-AF65-F5344CB8AC3E}">
        <p14:creationId xmlns:p14="http://schemas.microsoft.com/office/powerpoint/2010/main" xmlns="" val="19624751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Sample</a:t>
            </a:r>
            <a:r>
              <a:rPr lang="en-US" sz="1200" b="1" i="0" kern="1200" baseline="0" dirty="0" smtClean="0">
                <a:solidFill>
                  <a:schemeClr val="tx1"/>
                </a:solidFill>
                <a:effectLst/>
                <a:latin typeface="+mn-lt"/>
                <a:ea typeface="+mn-ea"/>
                <a:cs typeface="+mn-cs"/>
              </a:rPr>
              <a:t> Output:</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Compilation Error</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effectLst/>
                <a:latin typeface="+mn-lt"/>
                <a:ea typeface="+mn-ea"/>
                <a:cs typeface="+mn-cs"/>
              </a:rPr>
              <a:t>Here, Can’t  extends the</a:t>
            </a:r>
            <a:r>
              <a:rPr lang="en-US" sz="1200" b="0" i="0" kern="1200" baseline="0" dirty="0" smtClean="0">
                <a:solidFill>
                  <a:schemeClr val="tx1"/>
                </a:solidFill>
                <a:effectLst/>
                <a:latin typeface="+mn-lt"/>
                <a:ea typeface="+mn-ea"/>
                <a:cs typeface="+mn-cs"/>
              </a:rPr>
              <a:t> Test class in the Create class  , so output is </a:t>
            </a:r>
            <a:r>
              <a:rPr lang="en-US" sz="1200" b="1" i="0" kern="1200" baseline="0" dirty="0" smtClean="0">
                <a:solidFill>
                  <a:schemeClr val="tx1"/>
                </a:solidFill>
                <a:effectLst/>
                <a:latin typeface="+mn-lt"/>
                <a:ea typeface="+mn-ea"/>
                <a:cs typeface="+mn-cs"/>
              </a:rPr>
              <a:t> “Compilation Error” .</a:t>
            </a:r>
          </a:p>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Sample</a:t>
            </a:r>
            <a:r>
              <a:rPr lang="en-US" sz="1200" b="1" i="0" kern="1200" baseline="0" dirty="0" smtClean="0">
                <a:solidFill>
                  <a:schemeClr val="tx1"/>
                </a:solidFill>
                <a:effectLst/>
                <a:latin typeface="+mn-lt"/>
                <a:ea typeface="+mn-ea"/>
                <a:cs typeface="+mn-cs"/>
              </a:rPr>
              <a:t> Output:</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Hello Visitors</a:t>
            </a:r>
          </a:p>
          <a:p>
            <a:r>
              <a:rPr lang="en-US" sz="1200" b="0" i="0" kern="1200" baseline="0" dirty="0" smtClean="0">
                <a:solidFill>
                  <a:schemeClr val="tx1"/>
                </a:solidFill>
                <a:effectLst/>
                <a:latin typeface="+mn-lt"/>
                <a:ea typeface="+mn-ea"/>
                <a:cs typeface="+mn-cs"/>
              </a:rPr>
              <a:t>Main thread</a:t>
            </a:r>
          </a:p>
          <a:p>
            <a:r>
              <a:rPr lang="en-US" sz="1200" b="0" i="0" kern="1200" baseline="0" dirty="0" smtClean="0">
                <a:solidFill>
                  <a:schemeClr val="tx1"/>
                </a:solidFill>
                <a:effectLst/>
                <a:latin typeface="+mn-lt"/>
                <a:ea typeface="+mn-ea"/>
                <a:cs typeface="+mn-cs"/>
              </a:rPr>
              <a:t>Child Thread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Description:</a:t>
            </a:r>
          </a:p>
          <a:p>
            <a:pPr rtl="0"/>
            <a:endParaRPr lang="en-US" sz="1200" b="1" i="0" kern="1200" dirty="0" smtClean="0">
              <a:solidFill>
                <a:schemeClr val="tx1"/>
              </a:solidFill>
              <a:latin typeface="+mn-lt"/>
              <a:ea typeface="+mn-ea"/>
              <a:cs typeface="+mn-cs"/>
            </a:endParaRPr>
          </a:p>
          <a:p>
            <a:pPr rtl="0"/>
            <a:r>
              <a:rPr lang="en-US" sz="1200" b="1" i="0" kern="1200" dirty="0"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interface is a type of functional interface which is designed to provide a common protocol for objects that wish to execute code while they are active.</a:t>
            </a:r>
          </a:p>
          <a:p>
            <a:pPr rtl="0"/>
            <a:endParaRPr lang="en-US" sz="1200" b="0" i="0" kern="1200" dirty="0" smtClean="0">
              <a:solidFill>
                <a:schemeClr val="tx1"/>
              </a:solidFill>
              <a:latin typeface="+mn-lt"/>
              <a:ea typeface="+mn-ea"/>
              <a:cs typeface="+mn-cs"/>
            </a:endParaRPr>
          </a:p>
          <a:p>
            <a:pPr rtl="0"/>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Runnable interface </a:t>
            </a:r>
            <a:r>
              <a:rPr lang="en-US" sz="1200" b="0" i="0" kern="1200" dirty="0" smtClean="0">
                <a:solidFill>
                  <a:schemeClr val="tx1"/>
                </a:solidFill>
                <a:latin typeface="+mn-lt"/>
                <a:ea typeface="+mn-ea"/>
                <a:cs typeface="+mn-cs"/>
              </a:rPr>
              <a:t>should be implemented by any class whose instances are intended to be executed by a thread. The class must define a method run. It is used to create thread.</a:t>
            </a:r>
          </a:p>
          <a:p>
            <a:pPr rtl="0"/>
            <a:endParaRPr lang="en-US" sz="1200" b="1" i="0" kern="1200" dirty="0" smtClean="0">
              <a:solidFill>
                <a:schemeClr val="tx1"/>
              </a:solidFill>
              <a:latin typeface="+mn-lt"/>
              <a:ea typeface="+mn-ea"/>
              <a:cs typeface="+mn-cs"/>
            </a:endParaRPr>
          </a:p>
          <a:p>
            <a:pPr rtl="0"/>
            <a:r>
              <a:rPr lang="en-US" sz="1200" b="1" i="0" kern="1200" dirty="0" smtClean="0">
                <a:solidFill>
                  <a:schemeClr val="tx1"/>
                </a:solidFill>
                <a:latin typeface="+mn-lt"/>
                <a:ea typeface="+mn-ea"/>
                <a:cs typeface="+mn-cs"/>
              </a:rPr>
              <a:t>public void run(): </a:t>
            </a:r>
            <a:r>
              <a:rPr lang="en-US" sz="1200" b="0" i="0" kern="1200" dirty="0" smtClean="0">
                <a:solidFill>
                  <a:schemeClr val="tx1"/>
                </a:solidFill>
                <a:latin typeface="+mn-lt"/>
                <a:ea typeface="+mn-ea"/>
                <a:cs typeface="+mn-cs"/>
              </a:rPr>
              <a:t>is used to perform action for a thread.</a:t>
            </a:r>
          </a:p>
          <a:p>
            <a:endParaRPr lang="en-US" sz="1200" b="1" i="0" kern="1200" baseline="0" dirty="0" smtClean="0">
              <a:solidFill>
                <a:schemeClr val="tx1"/>
              </a:solidFill>
              <a:effectLst/>
              <a:latin typeface="+mn-lt"/>
              <a:ea typeface="+mn-ea"/>
              <a:cs typeface="+mn-cs"/>
            </a:endParaRPr>
          </a:p>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Thread[Thread-0,5,main]</a:t>
            </a:r>
          </a:p>
          <a:p>
            <a:r>
              <a:rPr lang="en-US" sz="1200" b="0" i="0" kern="1200" baseline="0" dirty="0" smtClean="0">
                <a:solidFill>
                  <a:schemeClr val="tx1"/>
                </a:solidFill>
                <a:effectLst/>
                <a:latin typeface="+mn-lt"/>
                <a:ea typeface="+mn-ea"/>
                <a:cs typeface="+mn-cs"/>
              </a:rPr>
              <a:t>Thread[Thread-1,5,main]</a:t>
            </a:r>
          </a:p>
          <a:p>
            <a:r>
              <a:rPr lang="en-US" sz="1200" b="0" i="0" kern="1200" baseline="0" dirty="0" smtClean="0">
                <a:solidFill>
                  <a:schemeClr val="tx1"/>
                </a:solidFill>
                <a:effectLst/>
                <a:latin typeface="+mn-lt"/>
                <a:ea typeface="+mn-ea"/>
                <a:cs typeface="+mn-cs"/>
              </a:rPr>
              <a:t>Thread[Thread-2,5,main]</a:t>
            </a:r>
          </a:p>
          <a:p>
            <a:r>
              <a:rPr lang="en-US" sz="1200" b="0" i="0" kern="1200" baseline="0" dirty="0" smtClean="0">
                <a:solidFill>
                  <a:schemeClr val="tx1"/>
                </a:solidFill>
                <a:effectLst/>
                <a:latin typeface="+mn-lt"/>
                <a:ea typeface="+mn-ea"/>
                <a:cs typeface="+mn-cs"/>
              </a:rPr>
              <a:t>Thread[Thread-3,5,main]</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Description:</a:t>
            </a:r>
          </a:p>
          <a:p>
            <a:r>
              <a:rPr lang="en-US" sz="1200" b="0" i="0" kern="1200" baseline="0" dirty="0" smtClean="0">
                <a:solidFill>
                  <a:schemeClr val="tx1"/>
                </a:solidFill>
                <a:effectLst/>
                <a:latin typeface="+mn-lt"/>
                <a:ea typeface="+mn-ea"/>
                <a:cs typeface="+mn-cs"/>
              </a:rPr>
              <a:t>Here , </a:t>
            </a:r>
            <a:r>
              <a:rPr lang="en-US" b="0" i="0" dirty="0" smtClean="0">
                <a:latin typeface="Roboto"/>
              </a:rPr>
              <a:t>create a new class which implements java.lang.Runnable interface and override run() method. Then we instantiate a Thread object and call start() method on this object.</a:t>
            </a:r>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32</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smtClean="0">
                <a:solidFill>
                  <a:schemeClr val="tx1"/>
                </a:solidFill>
                <a:effectLst/>
                <a:latin typeface="+mn-lt"/>
                <a:ea typeface="+mn-ea"/>
                <a:cs typeface="+mn-cs"/>
              </a:rPr>
              <a:t>Description:</a:t>
            </a:r>
          </a:p>
          <a:p>
            <a:endParaRPr lang="en-US" sz="1200" b="1"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Here , first step is to create a class that implements the Runnable interface.Now, you need to override the run method in the Runnable class . Next, you need to pass the Runnable object as a parameter to the constructor of the Thread class object while creating it. Now, this Thread object is capable of executing our Runnable class.</a:t>
            </a:r>
          </a:p>
          <a:p>
            <a:r>
              <a:rPr lang="en-US" sz="1200" b="0" i="0" kern="1200" baseline="0" dirty="0" smtClean="0">
                <a:solidFill>
                  <a:schemeClr val="tx1"/>
                </a:solidFill>
                <a:effectLst/>
                <a:latin typeface="+mn-lt"/>
                <a:ea typeface="+mn-ea"/>
                <a:cs typeface="+mn-cs"/>
              </a:rPr>
              <a:t>Finally, you need to invoke the Thread object’s start method.</a:t>
            </a:r>
          </a:p>
          <a:p>
            <a:endParaRPr lang="en-US" sz="1200" b="0" i="0" kern="1200" baseline="0" dirty="0" smtClean="0">
              <a:solidFill>
                <a:schemeClr val="tx1"/>
              </a:solidFill>
              <a:effectLst/>
              <a:latin typeface="+mn-lt"/>
              <a:ea typeface="+mn-ea"/>
              <a:cs typeface="+mn-cs"/>
            </a:endParaRP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Compilation Error</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Description:</a:t>
            </a:r>
          </a:p>
          <a:p>
            <a:endParaRPr lang="en-US" sz="1200" b="1" i="0" kern="1200" baseline="0" dirty="0" smtClean="0">
              <a:solidFill>
                <a:schemeClr val="tx1"/>
              </a:solidFill>
              <a:effectLst/>
              <a:latin typeface="+mn-lt"/>
              <a:ea typeface="+mn-ea"/>
              <a:cs typeface="+mn-cs"/>
            </a:endParaRPr>
          </a:p>
          <a:p>
            <a:r>
              <a:rPr lang="es-ES" sz="1200" b="0" i="0" kern="1200" baseline="0" dirty="0" smtClean="0">
                <a:solidFill>
                  <a:schemeClr val="tx1"/>
                </a:solidFill>
                <a:effectLst/>
                <a:latin typeface="+mn-lt"/>
                <a:ea typeface="+mn-ea"/>
                <a:cs typeface="+mn-cs"/>
              </a:rPr>
              <a:t>/Main.java:15: error: ';' </a:t>
            </a:r>
            <a:r>
              <a:rPr lang="es-ES" sz="1200" b="0" i="0" kern="1200" baseline="0" dirty="0" err="1" smtClean="0">
                <a:solidFill>
                  <a:schemeClr val="tx1"/>
                </a:solidFill>
                <a:effectLst/>
                <a:latin typeface="+mn-lt"/>
                <a:ea typeface="+mn-ea"/>
                <a:cs typeface="+mn-cs"/>
              </a:rPr>
              <a:t>expected</a:t>
            </a:r>
            <a:r>
              <a:rPr lang="es-ES" sz="1200" b="0" i="0" kern="1200" baseline="0" dirty="0" smtClean="0">
                <a:solidFill>
                  <a:schemeClr val="tx1"/>
                </a:solidFill>
                <a:effectLst/>
                <a:latin typeface="+mn-lt"/>
                <a:ea typeface="+mn-ea"/>
                <a:cs typeface="+mn-cs"/>
              </a:rPr>
              <a:t>     </a:t>
            </a:r>
          </a:p>
          <a:p>
            <a:r>
              <a:rPr lang="es-ES" sz="1200" b="0" i="0" kern="1200" baseline="0" dirty="0" smtClean="0">
                <a:solidFill>
                  <a:schemeClr val="tx1"/>
                </a:solidFill>
                <a:effectLst/>
                <a:latin typeface="+mn-lt"/>
                <a:ea typeface="+mn-ea"/>
                <a:cs typeface="+mn-cs"/>
              </a:rPr>
              <a:t>   }</a:t>
            </a:r>
          </a:p>
          <a:p>
            <a:endParaRPr lang="es-ES" sz="1200" b="0" i="0" kern="1200" baseline="0" dirty="0" smtClean="0">
              <a:solidFill>
                <a:schemeClr val="tx1"/>
              </a:solidFill>
              <a:effectLst/>
              <a:latin typeface="+mn-lt"/>
              <a:ea typeface="+mn-ea"/>
              <a:cs typeface="+mn-cs"/>
            </a:endParaRPr>
          </a:p>
          <a:p>
            <a:r>
              <a:rPr lang="es-ES" sz="1200" b="0" i="0" kern="1200" baseline="0" dirty="0" smtClean="0">
                <a:solidFill>
                  <a:schemeClr val="tx1"/>
                </a:solidFill>
                <a:effectLst/>
                <a:latin typeface="+mn-lt"/>
                <a:ea typeface="+mn-ea"/>
                <a:cs typeface="+mn-cs"/>
              </a:rPr>
              <a:t>^1 error</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33</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smtClean="0">
                <a:solidFill>
                  <a:schemeClr val="tx1"/>
                </a:solidFill>
                <a:effectLst/>
                <a:latin typeface="+mn-lt"/>
                <a:ea typeface="+mn-ea"/>
                <a:cs typeface="+mn-cs"/>
              </a:rPr>
              <a:t>Description:</a:t>
            </a:r>
          </a:p>
          <a:p>
            <a:endParaRPr lang="en-US" sz="1200" b="1"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Here , first step is to create a class that implements the Runnable interface.Now, you need to override the run method in the Runnable class . Next, you need to pass the Runnable object as a parameter to the constructor of the Thread class object while creating it. Now, this Thread object is capable of executing our Runnable class.</a:t>
            </a:r>
          </a:p>
          <a:p>
            <a:r>
              <a:rPr lang="en-US" sz="1200" b="0" i="0" kern="1200" baseline="0" dirty="0" smtClean="0">
                <a:solidFill>
                  <a:schemeClr val="tx1"/>
                </a:solidFill>
                <a:effectLst/>
                <a:latin typeface="+mn-lt"/>
                <a:ea typeface="+mn-ea"/>
                <a:cs typeface="+mn-cs"/>
              </a:rPr>
              <a:t>Finally, you need to invoke the Thread object’s start method.</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Thread[main,5,main]</a:t>
            </a:r>
          </a:p>
          <a:p>
            <a:r>
              <a:rPr lang="en-US" sz="1200" b="0" i="0" kern="1200" baseline="0" dirty="0" smtClean="0">
                <a:solidFill>
                  <a:schemeClr val="tx1"/>
                </a:solidFill>
                <a:effectLst/>
                <a:latin typeface="+mn-lt"/>
                <a:ea typeface="+mn-ea"/>
                <a:cs typeface="+mn-cs"/>
              </a:rPr>
              <a:t>Creating Runnable Instance</a:t>
            </a:r>
          </a:p>
          <a:p>
            <a:r>
              <a:rPr lang="en-US" sz="1200" b="0" i="0" kern="1200" baseline="0" dirty="0" smtClean="0">
                <a:solidFill>
                  <a:schemeClr val="tx1"/>
                </a:solidFill>
                <a:effectLst/>
                <a:latin typeface="+mn-lt"/>
                <a:ea typeface="+mn-ea"/>
                <a:cs typeface="+mn-cs"/>
              </a:rPr>
              <a:t>Creating a Thread Instance</a:t>
            </a:r>
          </a:p>
          <a:p>
            <a:r>
              <a:rPr lang="en-US" sz="1200" b="0" i="0" kern="1200" baseline="0" dirty="0" smtClean="0">
                <a:solidFill>
                  <a:schemeClr val="tx1"/>
                </a:solidFill>
                <a:effectLst/>
                <a:latin typeface="+mn-lt"/>
                <a:ea typeface="+mn-ea"/>
                <a:cs typeface="+mn-cs"/>
              </a:rPr>
              <a:t>Launching a Thread</a:t>
            </a:r>
          </a:p>
          <a:p>
            <a:r>
              <a:rPr lang="en-US" sz="1200" b="0" i="0" kern="1200" baseline="0" dirty="0" smtClean="0">
                <a:solidFill>
                  <a:schemeClr val="tx1"/>
                </a:solidFill>
                <a:effectLst/>
                <a:latin typeface="+mn-lt"/>
                <a:ea typeface="+mn-ea"/>
                <a:cs typeface="+mn-cs"/>
              </a:rPr>
              <a:t>Thread-0</a:t>
            </a:r>
          </a:p>
        </p:txBody>
      </p:sp>
      <p:sp>
        <p:nvSpPr>
          <p:cNvPr id="4" name="Slide Number Placeholder 3"/>
          <p:cNvSpPr>
            <a:spLocks noGrp="1"/>
          </p:cNvSpPr>
          <p:nvPr>
            <p:ph type="sldNum" sz="quarter" idx="10"/>
          </p:nvPr>
        </p:nvSpPr>
        <p:spPr/>
        <p:txBody>
          <a:bodyPr/>
          <a:lstStyle/>
          <a:p>
            <a:fld id="{0AAB6876-1BF1-4B88-890A-0B4E46201506}" type="slidenum">
              <a:rPr lang="en-US" smtClean="0"/>
              <a:pPr/>
              <a:t>34</a:t>
            </a:fld>
            <a:endParaRPr lang="en-US" dirty="0"/>
          </a:p>
        </p:txBody>
      </p:sp>
    </p:spTree>
    <p:extLst>
      <p:ext uri="{BB962C8B-B14F-4D97-AF65-F5344CB8AC3E}">
        <p14:creationId xmlns="" xmlns:p14="http://schemas.microsoft.com/office/powerpoint/2010/main" val="3117671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pPr/>
              <a:t>35</a:t>
            </a:fld>
            <a:endParaRPr lang="en-US"/>
          </a:p>
        </p:txBody>
      </p:sp>
    </p:spTree>
    <p:extLst>
      <p:ext uri="{BB962C8B-B14F-4D97-AF65-F5344CB8AC3E}">
        <p14:creationId xmlns="" xmlns:p14="http://schemas.microsoft.com/office/powerpoint/2010/main" val="336828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36</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In the above program, we are calling start() method of Thread class which is responsible to execute run() method of Thread class and Thread class run() method has empty implementation. That’s why one child thread will be created but it will not execute Test class run() method.</a:t>
            </a:r>
            <a:endParaRPr lang="en-US" b="1" dirty="0" smtClean="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37</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38</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In the above program, we are calling start() method of Thread class which is responsible to execute run() method of Thread class and Thread class run() method has empty implementation. That’s why one child thread will be created but it will not execute Test class run() method.</a:t>
            </a:r>
            <a:endParaRPr lang="en-US" b="1" dirty="0" smtClean="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39</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dirty="0"/>
          </a:p>
        </p:txBody>
      </p:sp>
    </p:spTree>
    <p:extLst>
      <p:ext uri="{BB962C8B-B14F-4D97-AF65-F5344CB8AC3E}">
        <p14:creationId xmlns:p14="http://schemas.microsoft.com/office/powerpoint/2010/main" xmlns="" val="19624751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40</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42</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43</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latin typeface="Open Sans"/>
              </a:rPr>
              <a:t>Here , t.run() Legal, but does not start a new thread , it is like a method call of a class Test BUT t.start() creates a thread and call run() method.</a:t>
            </a:r>
            <a:endParaRPr lang="en-US" b="1" dirty="0" smtClean="0"/>
          </a:p>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44</a:t>
            </a:fld>
            <a:endParaRPr lang="en-US"/>
          </a:p>
        </p:txBody>
      </p:sp>
    </p:spTree>
    <p:extLst>
      <p:ext uri="{BB962C8B-B14F-4D97-AF65-F5344CB8AC3E}">
        <p14:creationId xmlns="" xmlns:p14="http://schemas.microsoft.com/office/powerpoint/2010/main" val="2949123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45</a:t>
            </a:fld>
            <a:endParaRPr lang="en-US"/>
          </a:p>
        </p:txBody>
      </p:sp>
    </p:spTree>
    <p:extLst>
      <p:ext uri="{BB962C8B-B14F-4D97-AF65-F5344CB8AC3E}">
        <p14:creationId xmlns="" xmlns:p14="http://schemas.microsoft.com/office/powerpoint/2010/main" val="2560173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46</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Thread:</a:t>
            </a:r>
          </a:p>
          <a:p>
            <a:r>
              <a:rPr lang="en-US" sz="1200" b="0" i="0" kern="1200" dirty="0" smtClean="0">
                <a:solidFill>
                  <a:schemeClr val="tx1"/>
                </a:solidFill>
                <a:latin typeface="+mn-lt"/>
                <a:ea typeface="+mn-ea"/>
                <a:cs typeface="+mn-cs"/>
              </a:rPr>
              <a:t>A thread, in the context of Java, is the path followed when executing a program.</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All Java programs have at least one thread, known as the main thread, which is created by the Java Virtual Machine (JVM) at the program’s start, when the main() method is invoked with the main thread.</a:t>
            </a:r>
            <a:endParaRPr lang="en-US" b="1" dirty="0" smtClean="0"/>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dirty="0"/>
          </a:p>
        </p:txBody>
      </p:sp>
    </p:spTree>
    <p:extLst>
      <p:ext uri="{BB962C8B-B14F-4D97-AF65-F5344CB8AC3E}">
        <p14:creationId xmlns:p14="http://schemas.microsoft.com/office/powerpoint/2010/main" xmlns="" val="196247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i)</a:t>
            </a:r>
            <a:r>
              <a:rPr lang="en-US" sz="1200" b="1"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performing some specific task.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  	 Example : </a:t>
            </a:r>
            <a:r>
              <a:rPr lang="en-US" sz="1200" b="0" i="0" kern="1200" dirty="0" smtClean="0">
                <a:solidFill>
                  <a:schemeClr val="tx1"/>
                </a:solidFill>
                <a:latin typeface="+mn-lt"/>
                <a:ea typeface="+mn-ea"/>
                <a:cs typeface="+mn-cs"/>
              </a:rPr>
              <a:t>Here,</a:t>
            </a:r>
            <a:r>
              <a:rPr lang="en-US" sz="1200" b="0" i="0" kern="1200" baseline="0" dirty="0" smtClean="0">
                <a:solidFill>
                  <a:schemeClr val="tx1"/>
                </a:solidFill>
                <a:latin typeface="+mn-lt"/>
                <a:ea typeface="+mn-ea"/>
                <a:cs typeface="+mn-cs"/>
              </a:rPr>
              <a:t> man doing some specific work , speaking to some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ii) Mainly used for multitasking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perform various tasks simultaneously.</a:t>
            </a:r>
            <a:r>
              <a:rPr lang="en-US" sz="1200" b="0" i="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Example : </a:t>
            </a:r>
            <a:r>
              <a:rPr lang="en-US" sz="1200" b="0" i="0" kern="1200" baseline="0" dirty="0" smtClean="0">
                <a:solidFill>
                  <a:schemeClr val="tx1"/>
                </a:solidFill>
                <a:latin typeface="+mn-lt"/>
                <a:ea typeface="+mn-ea"/>
                <a:cs typeface="+mn-cs"/>
              </a:rPr>
              <a:t>Here , man doing multiple tasks with simultaneously.</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dirty="0"/>
          </a:p>
        </p:txBody>
      </p:sp>
    </p:spTree>
    <p:extLst>
      <p:ext uri="{BB962C8B-B14F-4D97-AF65-F5344CB8AC3E}">
        <p14:creationId xmlns:p14="http://schemas.microsoft.com/office/powerpoint/2010/main" xmlns="" val="247415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dirty="0" smtClean="0">
                <a:solidFill>
                  <a:srgbClr val="333333"/>
                </a:solidFill>
                <a:latin typeface="Nunito Sans" charset="0"/>
              </a:rPr>
              <a:t>A Java program may have </a:t>
            </a:r>
            <a:r>
              <a:rPr lang="en-US" sz="1100" b="1" i="0" dirty="0" smtClean="0">
                <a:solidFill>
                  <a:srgbClr val="333333"/>
                </a:solidFill>
                <a:latin typeface="Nunito Sans" charset="0"/>
              </a:rPr>
              <a:t>muiltple threads</a:t>
            </a:r>
            <a:r>
              <a:rPr lang="en-US" sz="1100" b="0" i="0" dirty="0" smtClean="0">
                <a:solidFill>
                  <a:srgbClr val="333333"/>
                </a:solidFill>
                <a:latin typeface="Nunito Sans" charset="0"/>
              </a:rPr>
              <a:t> running concurrently to provide the ability of multitasking to the user</a:t>
            </a:r>
            <a:r>
              <a:rPr lang="en-US" b="0" i="1" dirty="0" smtClean="0">
                <a:solidFill>
                  <a:srgbClr val="333333"/>
                </a:solidFill>
                <a:latin typeface="-apple-system"/>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1" dirty="0" smtClean="0">
              <a:solidFill>
                <a:srgbClr val="333333"/>
              </a:solidFill>
              <a:latin typeface="-apple-system"/>
            </a:endParaRPr>
          </a:p>
          <a:p>
            <a:pPr algn="just" rtl="0"/>
            <a:r>
              <a:rPr lang="en-US" sz="1200" b="1" i="0" kern="1200" dirty="0" smtClean="0">
                <a:solidFill>
                  <a:schemeClr val="tx1"/>
                </a:solidFill>
                <a:latin typeface="+mn-lt"/>
                <a:ea typeface="+mn-ea"/>
                <a:cs typeface="+mn-cs"/>
              </a:rPr>
              <a:t>process-based</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This  multitasking is the more familiar form. A process is, in essence, a program that is executing. Thus, process-based multitasking is the feature that allows your computer to run two or more programs concurrently. For example, process-based multitasking enables you to run the Java compiler at the same time that you are using a text editor. In process- based multitasking, a program is the smallest unit of code that can be dispatched by the scheduler.</a:t>
            </a:r>
          </a:p>
          <a:p>
            <a:pPr algn="just" rtl="0"/>
            <a:endParaRPr lang="en-US" sz="1200" b="0" i="0" kern="1200" dirty="0" smtClean="0">
              <a:solidFill>
                <a:schemeClr val="tx1"/>
              </a:solidFill>
              <a:latin typeface="+mn-lt"/>
              <a:ea typeface="+mn-ea"/>
              <a:cs typeface="+mn-cs"/>
            </a:endParaRPr>
          </a:p>
          <a:p>
            <a:pPr algn="just" rtl="0"/>
            <a:endParaRPr lang="en-US" sz="1200" b="0" i="0" kern="1200" dirty="0" smtClean="0">
              <a:solidFill>
                <a:schemeClr val="tx1"/>
              </a:solidFill>
              <a:latin typeface="+mn-lt"/>
              <a:ea typeface="+mn-ea"/>
              <a:cs typeface="+mn-cs"/>
            </a:endParaRPr>
          </a:p>
          <a:p>
            <a:pPr algn="just" rtl="0"/>
            <a:r>
              <a:rPr lang="en-US" sz="1200" b="1" i="0" kern="1200" dirty="0" smtClean="0">
                <a:solidFill>
                  <a:schemeClr val="tx1"/>
                </a:solidFill>
                <a:latin typeface="+mn-lt"/>
                <a:ea typeface="+mn-ea"/>
                <a:cs typeface="+mn-cs"/>
              </a:rPr>
              <a:t>thread-based :</a:t>
            </a:r>
            <a:r>
              <a:rPr lang="en-US" sz="1200" b="0" i="0" kern="1200" dirty="0" smtClean="0">
                <a:solidFill>
                  <a:schemeClr val="tx1"/>
                </a:solidFill>
                <a:latin typeface="+mn-lt"/>
                <a:ea typeface="+mn-ea"/>
                <a:cs typeface="+mn-cs"/>
              </a:rPr>
              <a:t> This multitasking environment, the thread is the smallest unit of dispatchable code. This means that a single program can perform two or more tasks simultaneously. For instance, a text editor can format text at the same time that it is printing, as long as these two actions are being performed by two separate threads. Thus, process-based multitasking deals with the “big picture,” and thread-based multitasking handles the details.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dirty="0"/>
          </a:p>
        </p:txBody>
      </p:sp>
    </p:spTree>
    <p:extLst>
      <p:ext uri="{BB962C8B-B14F-4D97-AF65-F5344CB8AC3E}">
        <p14:creationId xmlns:p14="http://schemas.microsoft.com/office/powerpoint/2010/main" xmlns="" val="196247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b="1" dirty="0" smtClean="0"/>
          </a:p>
          <a:p>
            <a:r>
              <a:rPr lang="en-US" b="1" dirty="0" smtClean="0"/>
              <a:t>Single</a:t>
            </a:r>
            <a:r>
              <a:rPr lang="en-US" b="1" baseline="0" dirty="0" smtClean="0"/>
              <a:t> thread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Single threaded processes contain the execution of instructions in a single sequence. </a:t>
            </a:r>
          </a:p>
          <a:p>
            <a:r>
              <a:rPr lang="en-US" sz="1200" b="0" i="0" kern="1200" dirty="0" smtClean="0">
                <a:solidFill>
                  <a:schemeClr val="tx1"/>
                </a:solidFill>
                <a:latin typeface="+mn-lt"/>
                <a:ea typeface="+mn-ea"/>
                <a:cs typeface="+mn-cs"/>
              </a:rPr>
              <a:t>In other words, one command is processes at a time.</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Multi thread: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opposite of single threaded processes are multithreaded processes.</a:t>
            </a:r>
          </a:p>
          <a:p>
            <a:r>
              <a:rPr lang="en-US" sz="1200" b="0" i="0" kern="1200" dirty="0" smtClean="0">
                <a:solidFill>
                  <a:schemeClr val="tx1"/>
                </a:solidFill>
                <a:latin typeface="+mn-lt"/>
                <a:ea typeface="+mn-ea"/>
                <a:cs typeface="+mn-cs"/>
              </a:rPr>
              <a:t>Thread</a:t>
            </a:r>
            <a:r>
              <a:rPr lang="en-US" sz="1200" b="0" i="0" kern="1200" baseline="0" dirty="0" smtClean="0">
                <a:solidFill>
                  <a:schemeClr val="tx1"/>
                </a:solidFill>
                <a:latin typeface="+mn-lt"/>
                <a:ea typeface="+mn-ea"/>
                <a:cs typeface="+mn-cs"/>
              </a:rPr>
              <a:t> of execution  is multi instruction stream.</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These processes allow the execution of multiple parts of a program at the same time. </a:t>
            </a:r>
          </a:p>
          <a:p>
            <a:r>
              <a:rPr lang="en-US" sz="1200" b="0" i="0" kern="1200" dirty="0" smtClean="0">
                <a:solidFill>
                  <a:schemeClr val="tx1"/>
                </a:solidFill>
                <a:latin typeface="+mn-lt"/>
                <a:ea typeface="+mn-ea"/>
                <a:cs typeface="+mn-cs"/>
              </a:rPr>
              <a:t>These are lightweight processes available within the process.</a:t>
            </a:r>
            <a:endParaRPr lang="en-US" sz="1200" b="1" i="0" kern="120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dirty="0"/>
          </a:p>
        </p:txBody>
      </p:sp>
    </p:spTree>
    <p:extLst>
      <p:ext uri="{BB962C8B-B14F-4D97-AF65-F5344CB8AC3E}">
        <p14:creationId xmlns:p14="http://schemas.microsoft.com/office/powerpoint/2010/main" xmlns="" val="2474158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b="1" dirty="0" smtClean="0"/>
          </a:p>
          <a:p>
            <a:r>
              <a:rPr lang="en-US" sz="1200" b="0" i="0" kern="1200" dirty="0" smtClean="0">
                <a:solidFill>
                  <a:schemeClr val="tx1"/>
                </a:solidFill>
                <a:latin typeface="+mn-lt"/>
                <a:ea typeface="+mn-ea"/>
                <a:cs typeface="+mn-cs"/>
              </a:rPr>
              <a:t>You may be having your breakfast while reading this answer. Also, may be you're listening to a song.</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Thus, you are performing three different tasks in parallel.</a:t>
            </a:r>
            <a:r>
              <a:rPr lang="en-US" dirty="0" smtClean="0"/>
              <a:t/>
            </a:r>
            <a:br>
              <a:rPr lang="en-US" dirty="0" smtClean="0"/>
            </a:br>
            <a:endParaRPr lang="en-US" dirty="0" smtClean="0"/>
          </a:p>
          <a:p>
            <a:r>
              <a:rPr lang="en-US" sz="1200" b="0" i="0" kern="1200" dirty="0" smtClean="0">
                <a:solidFill>
                  <a:schemeClr val="tx1"/>
                </a:solidFill>
                <a:latin typeface="+mn-lt"/>
                <a:ea typeface="+mn-ea"/>
                <a:cs typeface="+mn-cs"/>
              </a:rPr>
              <a:t>Similarly, for processes to run in parallel on a computer, threads are used.</a:t>
            </a:r>
            <a:r>
              <a:rPr lang="en-US" dirty="0" smtClean="0"/>
              <a:t/>
            </a:r>
            <a:br>
              <a:rPr lang="en-US" dirty="0" smtClean="0"/>
            </a:br>
            <a:endParaRPr lang="en-US" dirty="0" smtClean="0"/>
          </a:p>
          <a:p>
            <a:r>
              <a:rPr lang="en-US" sz="1200" b="0" i="0" kern="1200" dirty="0" smtClean="0">
                <a:solidFill>
                  <a:schemeClr val="tx1"/>
                </a:solidFill>
                <a:latin typeface="+mn-lt"/>
                <a:ea typeface="+mn-ea"/>
                <a:cs typeface="+mn-cs"/>
              </a:rPr>
              <a:t>Multithreading in Java gives the ability to execute code by different threads to perform tasks in parallel or as a separate task without waiting for other to complete.</a:t>
            </a: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dirty="0"/>
          </a:p>
        </p:txBody>
      </p:sp>
    </p:spTree>
    <p:extLst>
      <p:ext uri="{BB962C8B-B14F-4D97-AF65-F5344CB8AC3E}">
        <p14:creationId xmlns:p14="http://schemas.microsoft.com/office/powerpoint/2010/main" xmlns="" val="247415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xmlns=""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457200"/>
            <a:ext cx="11052517" cy="861774"/>
          </a:xfrm>
          <a:prstGeom prst="rect">
            <a:avLst/>
          </a:prstGeom>
          <a:noFill/>
        </p:spPr>
        <p:txBody>
          <a:bodyPr wrap="square" rtlCol="0">
            <a:spAutoFit/>
          </a:bodyPr>
          <a:lstStyle/>
          <a:p>
            <a:endParaRPr lang="en-US" sz="2500" b="1" dirty="0" smtClean="0">
              <a:latin typeface="Nunito Sans" panose="00000500000000000000" pitchFamily="2" charset="0"/>
            </a:endParaRPr>
          </a:p>
          <a:p>
            <a:r>
              <a:rPr lang="en-US" sz="2500" b="1" dirty="0" smtClean="0">
                <a:latin typeface="Nunito Sans" panose="00000500000000000000" pitchFamily="2" charset="0"/>
              </a:rPr>
              <a:t>Real time application:</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10" name="Picture 9" descr="sdhuifysehfk.PNG"/>
          <p:cNvPicPr>
            <a:picLocks noChangeAspect="1"/>
          </p:cNvPicPr>
          <p:nvPr/>
        </p:nvPicPr>
        <p:blipFill>
          <a:blip r:embed="rId4"/>
          <a:stretch>
            <a:fillRect/>
          </a:stretch>
        </p:blipFill>
        <p:spPr>
          <a:xfrm>
            <a:off x="457200" y="1676400"/>
            <a:ext cx="7543800" cy="4506879"/>
          </a:xfrm>
          <a:prstGeom prst="rect">
            <a:avLst/>
          </a:prstGeom>
        </p:spPr>
      </p:pic>
      <p:sp>
        <p:nvSpPr>
          <p:cNvPr id="12" name="TextBox 11"/>
          <p:cNvSpPr txBox="1"/>
          <p:nvPr/>
        </p:nvSpPr>
        <p:spPr>
          <a:xfrm>
            <a:off x="8839200" y="1732746"/>
            <a:ext cx="3581400" cy="477054"/>
          </a:xfrm>
          <a:prstGeom prst="rect">
            <a:avLst/>
          </a:prstGeom>
          <a:noFill/>
        </p:spPr>
        <p:txBody>
          <a:bodyPr wrap="square" rtlCol="0">
            <a:spAutoFit/>
          </a:bodyPr>
          <a:lstStyle/>
          <a:p>
            <a:r>
              <a:rPr lang="en-US" sz="2500" dirty="0" smtClean="0">
                <a:latin typeface="Nunito Sans" charset="0"/>
              </a:rPr>
              <a:t> MS word</a:t>
            </a:r>
            <a:endParaRPr lang="en-US" sz="2500" dirty="0">
              <a:latin typeface="Nunito Sans" charset="0"/>
            </a:endParaRPr>
          </a:p>
        </p:txBody>
      </p:sp>
      <p:sp>
        <p:nvSpPr>
          <p:cNvPr id="13" name="TextBox 12"/>
          <p:cNvSpPr txBox="1"/>
          <p:nvPr/>
        </p:nvSpPr>
        <p:spPr>
          <a:xfrm>
            <a:off x="8305800" y="2799546"/>
            <a:ext cx="3581400" cy="477054"/>
          </a:xfrm>
          <a:prstGeom prst="rect">
            <a:avLst/>
          </a:prstGeom>
          <a:noFill/>
        </p:spPr>
        <p:txBody>
          <a:bodyPr wrap="square" rtlCol="0">
            <a:spAutoFit/>
          </a:bodyPr>
          <a:lstStyle/>
          <a:p>
            <a:r>
              <a:rPr lang="en-US" sz="2500" dirty="0" smtClean="0">
                <a:latin typeface="Nunito Sans" charset="0"/>
              </a:rPr>
              <a:t> Typing [Spell Check]</a:t>
            </a:r>
            <a:endParaRPr lang="en-US" sz="2500" dirty="0">
              <a:latin typeface="Nunito Sans" charset="0"/>
            </a:endParaRPr>
          </a:p>
        </p:txBody>
      </p:sp>
      <p:sp>
        <p:nvSpPr>
          <p:cNvPr id="15" name="TextBox 14"/>
          <p:cNvSpPr txBox="1"/>
          <p:nvPr/>
        </p:nvSpPr>
        <p:spPr>
          <a:xfrm>
            <a:off x="9144000" y="4018746"/>
            <a:ext cx="1905000" cy="477054"/>
          </a:xfrm>
          <a:prstGeom prst="rect">
            <a:avLst/>
          </a:prstGeom>
          <a:noFill/>
        </p:spPr>
        <p:txBody>
          <a:bodyPr wrap="square" rtlCol="0">
            <a:spAutoFit/>
          </a:bodyPr>
          <a:lstStyle/>
          <a:p>
            <a:r>
              <a:rPr lang="en-US" sz="2500" dirty="0" smtClean="0">
                <a:latin typeface="Nunito Sans" charset="0"/>
              </a:rPr>
              <a:t>Threads</a:t>
            </a:r>
            <a:endParaRPr lang="en-US" sz="2500" dirty="0">
              <a:latin typeface="Nunito Sans" charset="0"/>
            </a:endParaRPr>
          </a:p>
        </p:txBody>
      </p:sp>
      <p:sp>
        <p:nvSpPr>
          <p:cNvPr id="16" name="TextBox 15"/>
          <p:cNvSpPr txBox="1"/>
          <p:nvPr/>
        </p:nvSpPr>
        <p:spPr>
          <a:xfrm>
            <a:off x="8534400" y="5009346"/>
            <a:ext cx="2590800" cy="477054"/>
          </a:xfrm>
          <a:prstGeom prst="rect">
            <a:avLst/>
          </a:prstGeom>
          <a:noFill/>
        </p:spPr>
        <p:txBody>
          <a:bodyPr wrap="square" rtlCol="0">
            <a:spAutoFit/>
          </a:bodyPr>
          <a:lstStyle/>
          <a:p>
            <a:r>
              <a:rPr lang="en-US" sz="2500" dirty="0" smtClean="0">
                <a:latin typeface="Nunito Sans" charset="0"/>
              </a:rPr>
              <a:t>Unit of a process</a:t>
            </a:r>
            <a:endParaRPr lang="en-US" sz="2500" dirty="0">
              <a:latin typeface="Nunito Sans" charset="0"/>
            </a:endParaRPr>
          </a:p>
        </p:txBody>
      </p:sp>
      <p:cxnSp>
        <p:nvCxnSpPr>
          <p:cNvPr id="28" name="Straight Arrow Connector 27"/>
          <p:cNvCxnSpPr/>
          <p:nvPr/>
        </p:nvCxnSpPr>
        <p:spPr>
          <a:xfrm rot="5400000">
            <a:off x="9411494" y="2455852"/>
            <a:ext cx="685800" cy="1588"/>
          </a:xfrm>
          <a:prstGeom prst="straightConnector1">
            <a:avLst/>
          </a:prstGeom>
          <a:ln w="28575">
            <a:solidFill>
              <a:srgbClr val="1A1A1A"/>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9411494" y="3598852"/>
            <a:ext cx="685800" cy="1588"/>
          </a:xfrm>
          <a:prstGeom prst="straightConnector1">
            <a:avLst/>
          </a:prstGeom>
          <a:ln w="28575">
            <a:solidFill>
              <a:srgbClr val="1A1A1A"/>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9411494" y="4741852"/>
            <a:ext cx="685800" cy="1588"/>
          </a:xfrm>
          <a:prstGeom prst="straightConnector1">
            <a:avLst/>
          </a:prstGeom>
          <a:ln w="28575">
            <a:solidFill>
              <a:srgbClr val="1A1A1A"/>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Thread class</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xmlns="" id="{6373F422-781C-4385-84E3-34EDBC7AB3E7}"/>
              </a:ext>
            </a:extLst>
          </p:cNvPr>
          <p:cNvSpPr txBox="1"/>
          <p:nvPr/>
        </p:nvSpPr>
        <p:spPr>
          <a:xfrm>
            <a:off x="558069" y="1611766"/>
            <a:ext cx="11104481" cy="1292662"/>
          </a:xfrm>
          <a:prstGeom prst="rect">
            <a:avLst/>
          </a:prstGeom>
          <a:noFill/>
        </p:spPr>
        <p:txBody>
          <a:bodyPr wrap="square" rtlCol="0">
            <a:spAutoFit/>
          </a:bodyPr>
          <a:lstStyle/>
          <a:p>
            <a:r>
              <a:rPr lang="en-US" sz="2500" dirty="0" smtClean="0">
                <a:latin typeface="Nunito Sans" panose="00000500000000000000" pitchFamily="2" charset="0"/>
              </a:rPr>
              <a:t> Class - java.lang.Thread</a:t>
            </a:r>
          </a:p>
          <a:p>
            <a:endParaRPr lang="en-US" sz="2500" dirty="0" smtClean="0">
              <a:latin typeface="Nunito Sans" charset="0"/>
            </a:endParaRPr>
          </a:p>
          <a:p>
            <a:r>
              <a:rPr lang="en-US" sz="2500" dirty="0" smtClean="0">
                <a:latin typeface="Nunito Sans" charset="0"/>
              </a:rPr>
              <a:t>Thread Class Hierarchy:</a:t>
            </a:r>
            <a:endParaRPr lang="en-US" sz="2500"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8" name="Rectangle 7"/>
          <p:cNvSpPr/>
          <p:nvPr/>
        </p:nvSpPr>
        <p:spPr>
          <a:xfrm>
            <a:off x="4038600" y="3124200"/>
            <a:ext cx="426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Nunito Sans" charset="0"/>
              </a:rPr>
              <a:t>Java.lang.object</a:t>
            </a:r>
            <a:endParaRPr lang="en-US" sz="2500" dirty="0">
              <a:solidFill>
                <a:schemeClr val="tx1"/>
              </a:solidFill>
              <a:latin typeface="Nunito Sans" charset="0"/>
            </a:endParaRPr>
          </a:p>
        </p:txBody>
      </p:sp>
      <p:sp>
        <p:nvSpPr>
          <p:cNvPr id="9" name="Rectangle 8"/>
          <p:cNvSpPr/>
          <p:nvPr/>
        </p:nvSpPr>
        <p:spPr>
          <a:xfrm>
            <a:off x="4953000" y="4572000"/>
            <a:ext cx="4267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p:txBody>
      </p:sp>
      <p:sp>
        <p:nvSpPr>
          <p:cNvPr id="13" name="TextBox 12"/>
          <p:cNvSpPr txBox="1"/>
          <p:nvPr/>
        </p:nvSpPr>
        <p:spPr>
          <a:xfrm>
            <a:off x="5105400" y="4648200"/>
            <a:ext cx="2971800" cy="477054"/>
          </a:xfrm>
          <a:prstGeom prst="rect">
            <a:avLst/>
          </a:prstGeom>
          <a:noFill/>
        </p:spPr>
        <p:txBody>
          <a:bodyPr wrap="square" rtlCol="0">
            <a:spAutoFit/>
          </a:bodyPr>
          <a:lstStyle/>
          <a:p>
            <a:r>
              <a:rPr lang="en-US" sz="2500" dirty="0" smtClean="0">
                <a:latin typeface="Nunito Sans" charset="0"/>
              </a:rPr>
              <a:t>Java.lang.Thread</a:t>
            </a:r>
            <a:endParaRPr lang="en-US" sz="2500" dirty="0">
              <a:latin typeface="Nunito Sans" charset="0"/>
            </a:endParaRPr>
          </a:p>
        </p:txBody>
      </p:sp>
      <p:sp>
        <p:nvSpPr>
          <p:cNvPr id="14" name="TextBox 13"/>
          <p:cNvSpPr txBox="1"/>
          <p:nvPr/>
        </p:nvSpPr>
        <p:spPr>
          <a:xfrm>
            <a:off x="5562600" y="5029200"/>
            <a:ext cx="3657600" cy="477054"/>
          </a:xfrm>
          <a:prstGeom prst="rect">
            <a:avLst/>
          </a:prstGeom>
          <a:noFill/>
        </p:spPr>
        <p:txBody>
          <a:bodyPr wrap="square" rtlCol="0">
            <a:spAutoFit/>
          </a:bodyPr>
          <a:lstStyle/>
          <a:p>
            <a:pPr>
              <a:buFont typeface="Arial" pitchFamily="34" charset="0"/>
              <a:buChar char="•"/>
            </a:pPr>
            <a:r>
              <a:rPr lang="en-US" sz="2500" dirty="0" smtClean="0">
                <a:latin typeface="Nunito Sans" charset="0"/>
              </a:rPr>
              <a:t> Implements Runnable</a:t>
            </a:r>
            <a:endParaRPr lang="en-US" sz="2500" dirty="0">
              <a:latin typeface="Nunito Sans" charset="0"/>
            </a:endParaRPr>
          </a:p>
        </p:txBody>
      </p:sp>
      <p:cxnSp>
        <p:nvCxnSpPr>
          <p:cNvPr id="18" name="Straight Connector 17"/>
          <p:cNvCxnSpPr/>
          <p:nvPr/>
        </p:nvCxnSpPr>
        <p:spPr>
          <a:xfrm rot="5400000">
            <a:off x="4762500" y="4229100"/>
            <a:ext cx="685800" cy="1588"/>
          </a:xfrm>
          <a:prstGeom prst="line">
            <a:avLst/>
          </a:prstGeom>
          <a:ln w="28575">
            <a:solidFill>
              <a:srgbClr val="1A1A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12932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762000"/>
            <a:ext cx="11052517" cy="477054"/>
          </a:xfrm>
          <a:prstGeom prst="rect">
            <a:avLst/>
          </a:prstGeom>
          <a:noFill/>
        </p:spPr>
        <p:txBody>
          <a:bodyPr wrap="square" rtlCol="0">
            <a:spAutoFit/>
          </a:bodyPr>
          <a:lstStyle/>
          <a:p>
            <a:r>
              <a:rPr lang="en-US" sz="2500" b="1" dirty="0" smtClean="0">
                <a:latin typeface="Nunito Sans" panose="00000500000000000000" pitchFamily="2" charset="0"/>
              </a:rPr>
              <a:t>Life cycle of a Thread</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4662948" y="1295400"/>
            <a:ext cx="1495425" cy="838200"/>
          </a:xfrm>
          <a:prstGeom prst="rect">
            <a:avLst/>
          </a:prstGeom>
          <a:noFill/>
          <a:ln w="9525">
            <a:noFill/>
            <a:miter lim="800000"/>
            <a:headEnd/>
            <a:tailEnd/>
          </a:ln>
          <a:effectLst/>
        </p:spPr>
      </p:pic>
      <p:sp>
        <p:nvSpPr>
          <p:cNvPr id="5" name="TextBox 4"/>
          <p:cNvSpPr txBox="1"/>
          <p:nvPr/>
        </p:nvSpPr>
        <p:spPr>
          <a:xfrm>
            <a:off x="2362200" y="1371600"/>
            <a:ext cx="2133600" cy="477054"/>
          </a:xfrm>
          <a:prstGeom prst="rect">
            <a:avLst/>
          </a:prstGeom>
          <a:noFill/>
        </p:spPr>
        <p:txBody>
          <a:bodyPr wrap="square" rtlCol="0">
            <a:spAutoFit/>
          </a:bodyPr>
          <a:lstStyle/>
          <a:p>
            <a:r>
              <a:rPr lang="en-US" sz="2500" dirty="0" smtClean="0">
                <a:solidFill>
                  <a:srgbClr val="F05136"/>
                </a:solidFill>
                <a:latin typeface="Nunito Sans" charset="0"/>
              </a:rPr>
              <a:t>  New Thread</a:t>
            </a:r>
            <a:endParaRPr lang="en-US" sz="2500" dirty="0">
              <a:solidFill>
                <a:srgbClr val="F05136"/>
              </a:solidFill>
              <a:latin typeface="Nunito Sans" charset="0"/>
            </a:endParaRPr>
          </a:p>
        </p:txBody>
      </p:sp>
      <p:pic>
        <p:nvPicPr>
          <p:cNvPr id="1027" name="Picture 3"/>
          <p:cNvPicPr>
            <a:picLocks noChangeAspect="1" noChangeArrowheads="1"/>
          </p:cNvPicPr>
          <p:nvPr/>
        </p:nvPicPr>
        <p:blipFill>
          <a:blip r:embed="rId5"/>
          <a:srcRect/>
          <a:stretch>
            <a:fillRect/>
          </a:stretch>
        </p:blipFill>
        <p:spPr bwMode="auto">
          <a:xfrm>
            <a:off x="4191000" y="2209800"/>
            <a:ext cx="447675" cy="447675"/>
          </a:xfrm>
          <a:prstGeom prst="rect">
            <a:avLst/>
          </a:prstGeom>
          <a:noFill/>
          <a:ln w="9525">
            <a:noFill/>
            <a:miter lim="800000"/>
            <a:headEnd/>
            <a:tailEnd/>
          </a:ln>
          <a:effectLst/>
        </p:spPr>
      </p:pic>
      <p:cxnSp>
        <p:nvCxnSpPr>
          <p:cNvPr id="9" name="Straight Arrow Connector 8"/>
          <p:cNvCxnSpPr>
            <a:stCxn id="1026" idx="2"/>
          </p:cNvCxnSpPr>
          <p:nvPr/>
        </p:nvCxnSpPr>
        <p:spPr>
          <a:xfrm rot="5400000">
            <a:off x="5181831" y="2361970"/>
            <a:ext cx="457200" cy="461"/>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267200" y="2590800"/>
            <a:ext cx="2286000" cy="990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images (8).jpg"/>
          <p:cNvPicPr>
            <a:picLocks noChangeAspect="1"/>
          </p:cNvPicPr>
          <p:nvPr/>
        </p:nvPicPr>
        <p:blipFill>
          <a:blip r:embed="rId6"/>
          <a:stretch>
            <a:fillRect/>
          </a:stretch>
        </p:blipFill>
        <p:spPr>
          <a:xfrm>
            <a:off x="5026740" y="2667000"/>
            <a:ext cx="766762" cy="766762"/>
          </a:xfrm>
          <a:prstGeom prst="rect">
            <a:avLst/>
          </a:prstGeom>
        </p:spPr>
      </p:pic>
      <p:sp>
        <p:nvSpPr>
          <p:cNvPr id="14" name="TextBox 13"/>
          <p:cNvSpPr txBox="1"/>
          <p:nvPr/>
        </p:nvSpPr>
        <p:spPr>
          <a:xfrm>
            <a:off x="2133600" y="2819400"/>
            <a:ext cx="2057400" cy="477054"/>
          </a:xfrm>
          <a:prstGeom prst="rect">
            <a:avLst/>
          </a:prstGeom>
          <a:noFill/>
        </p:spPr>
        <p:txBody>
          <a:bodyPr wrap="square" rtlCol="0">
            <a:spAutoFit/>
          </a:bodyPr>
          <a:lstStyle/>
          <a:p>
            <a:r>
              <a:rPr lang="en-US" sz="2500" dirty="0" smtClean="0">
                <a:solidFill>
                  <a:srgbClr val="F05136"/>
                </a:solidFill>
                <a:latin typeface="Nunito Sans" charset="0"/>
              </a:rPr>
              <a:t>      Runnable</a:t>
            </a:r>
            <a:endParaRPr lang="en-US" sz="2500" dirty="0">
              <a:solidFill>
                <a:srgbClr val="F05136"/>
              </a:solidFill>
              <a:latin typeface="Nunito Sans" charset="0"/>
            </a:endParaRPr>
          </a:p>
        </p:txBody>
      </p:sp>
      <p:sp>
        <p:nvSpPr>
          <p:cNvPr id="21" name="Oval 20"/>
          <p:cNvSpPr/>
          <p:nvPr/>
        </p:nvSpPr>
        <p:spPr>
          <a:xfrm>
            <a:off x="4267200" y="4038600"/>
            <a:ext cx="2286000" cy="990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1A1A1A"/>
                </a:solidFill>
              </a:ln>
            </a:endParaRPr>
          </a:p>
        </p:txBody>
      </p:sp>
      <p:pic>
        <p:nvPicPr>
          <p:cNvPr id="1028" name="Picture 4"/>
          <p:cNvPicPr>
            <a:picLocks noChangeAspect="1" noChangeArrowheads="1"/>
          </p:cNvPicPr>
          <p:nvPr/>
        </p:nvPicPr>
        <p:blipFill>
          <a:blip r:embed="rId7"/>
          <a:srcRect/>
          <a:stretch>
            <a:fillRect/>
          </a:stretch>
        </p:blipFill>
        <p:spPr bwMode="auto">
          <a:xfrm>
            <a:off x="5105400" y="4191000"/>
            <a:ext cx="609600" cy="609600"/>
          </a:xfrm>
          <a:prstGeom prst="rect">
            <a:avLst/>
          </a:prstGeom>
          <a:noFill/>
          <a:ln w="9525">
            <a:noFill/>
            <a:miter lim="800000"/>
            <a:headEnd/>
            <a:tailEnd/>
          </a:ln>
          <a:effectLst/>
        </p:spPr>
      </p:pic>
      <p:sp>
        <p:nvSpPr>
          <p:cNvPr id="24" name="TextBox 23"/>
          <p:cNvSpPr txBox="1"/>
          <p:nvPr/>
        </p:nvSpPr>
        <p:spPr>
          <a:xfrm>
            <a:off x="5562600" y="2133600"/>
            <a:ext cx="1752600" cy="477054"/>
          </a:xfrm>
          <a:prstGeom prst="rect">
            <a:avLst/>
          </a:prstGeom>
          <a:noFill/>
        </p:spPr>
        <p:txBody>
          <a:bodyPr wrap="square" rtlCol="0">
            <a:spAutoFit/>
          </a:bodyPr>
          <a:lstStyle/>
          <a:p>
            <a:r>
              <a:rPr lang="en-US" sz="2500" dirty="0" smtClean="0">
                <a:latin typeface="Nunito Sans" charset="0"/>
              </a:rPr>
              <a:t>Start</a:t>
            </a:r>
            <a:endParaRPr lang="en-US" sz="2500" dirty="0">
              <a:latin typeface="Nunito Sans" charset="0"/>
            </a:endParaRPr>
          </a:p>
        </p:txBody>
      </p:sp>
      <p:cxnSp>
        <p:nvCxnSpPr>
          <p:cNvPr id="25" name="Straight Arrow Connector 24"/>
          <p:cNvCxnSpPr>
            <a:endCxn id="21" idx="0"/>
          </p:cNvCxnSpPr>
          <p:nvPr/>
        </p:nvCxnSpPr>
        <p:spPr>
          <a:xfrm rot="5400000">
            <a:off x="5182394" y="3809206"/>
            <a:ext cx="457200" cy="1588"/>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67200" y="5486400"/>
            <a:ext cx="2286000" cy="990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p:cNvCxnSpPr>
            <a:stCxn id="21" idx="4"/>
            <a:endCxn id="28" idx="0"/>
          </p:cNvCxnSpPr>
          <p:nvPr/>
        </p:nvCxnSpPr>
        <p:spPr>
          <a:xfrm rot="5400000">
            <a:off x="5181600" y="5257800"/>
            <a:ext cx="457200" cy="1588"/>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9" descr="downloadaKJL;A.jpg"/>
          <p:cNvPicPr>
            <a:picLocks noChangeAspect="1"/>
          </p:cNvPicPr>
          <p:nvPr/>
        </p:nvPicPr>
        <p:blipFill>
          <a:blip r:embed="rId8"/>
          <a:stretch>
            <a:fillRect/>
          </a:stretch>
        </p:blipFill>
        <p:spPr>
          <a:xfrm>
            <a:off x="5029200" y="5715000"/>
            <a:ext cx="990600" cy="609600"/>
          </a:xfrm>
          <a:prstGeom prst="rect">
            <a:avLst/>
          </a:prstGeom>
        </p:spPr>
      </p:pic>
      <p:sp>
        <p:nvSpPr>
          <p:cNvPr id="32" name="Oval 31"/>
          <p:cNvSpPr/>
          <p:nvPr/>
        </p:nvSpPr>
        <p:spPr>
          <a:xfrm>
            <a:off x="8991600" y="4038600"/>
            <a:ext cx="2286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qahwifdjlSK;LLSF.jpg"/>
          <p:cNvPicPr>
            <a:picLocks noChangeAspect="1"/>
          </p:cNvPicPr>
          <p:nvPr/>
        </p:nvPicPr>
        <p:blipFill>
          <a:blip r:embed="rId9"/>
          <a:stretch>
            <a:fillRect/>
          </a:stretch>
        </p:blipFill>
        <p:spPr>
          <a:xfrm>
            <a:off x="9677400" y="4114800"/>
            <a:ext cx="908371" cy="857250"/>
          </a:xfrm>
          <a:prstGeom prst="rect">
            <a:avLst/>
          </a:prstGeom>
        </p:spPr>
      </p:pic>
      <p:sp>
        <p:nvSpPr>
          <p:cNvPr id="34" name="TextBox 33"/>
          <p:cNvSpPr txBox="1"/>
          <p:nvPr/>
        </p:nvSpPr>
        <p:spPr>
          <a:xfrm>
            <a:off x="2286000" y="4191000"/>
            <a:ext cx="2057400" cy="477054"/>
          </a:xfrm>
          <a:prstGeom prst="rect">
            <a:avLst/>
          </a:prstGeom>
          <a:noFill/>
        </p:spPr>
        <p:txBody>
          <a:bodyPr wrap="square" rtlCol="0">
            <a:spAutoFit/>
          </a:bodyPr>
          <a:lstStyle/>
          <a:p>
            <a:r>
              <a:rPr lang="en-US" sz="2500" dirty="0" smtClean="0">
                <a:solidFill>
                  <a:srgbClr val="F05136"/>
                </a:solidFill>
                <a:latin typeface="Nunito Sans" charset="0"/>
              </a:rPr>
              <a:t>      Running</a:t>
            </a:r>
            <a:endParaRPr lang="en-US" sz="2500" dirty="0">
              <a:solidFill>
                <a:srgbClr val="F05136"/>
              </a:solidFill>
              <a:latin typeface="Nunito Sans" charset="0"/>
            </a:endParaRPr>
          </a:p>
        </p:txBody>
      </p:sp>
      <p:sp>
        <p:nvSpPr>
          <p:cNvPr id="35" name="TextBox 34"/>
          <p:cNvSpPr txBox="1"/>
          <p:nvPr/>
        </p:nvSpPr>
        <p:spPr>
          <a:xfrm>
            <a:off x="5410200" y="3581400"/>
            <a:ext cx="3810000" cy="477054"/>
          </a:xfrm>
          <a:prstGeom prst="rect">
            <a:avLst/>
          </a:prstGeom>
          <a:noFill/>
        </p:spPr>
        <p:txBody>
          <a:bodyPr wrap="square" rtlCol="0">
            <a:spAutoFit/>
          </a:bodyPr>
          <a:lstStyle/>
          <a:p>
            <a:r>
              <a:rPr lang="en-US" sz="2500" dirty="0" smtClean="0">
                <a:latin typeface="Nunito Sans" charset="0"/>
              </a:rPr>
              <a:t>Thread Scheduled</a:t>
            </a:r>
            <a:endParaRPr lang="en-US" sz="2500" dirty="0">
              <a:latin typeface="Nunito Sans" charset="0"/>
            </a:endParaRPr>
          </a:p>
        </p:txBody>
      </p:sp>
      <p:sp>
        <p:nvSpPr>
          <p:cNvPr id="36" name="TextBox 35"/>
          <p:cNvSpPr txBox="1"/>
          <p:nvPr/>
        </p:nvSpPr>
        <p:spPr>
          <a:xfrm>
            <a:off x="5410200" y="5029200"/>
            <a:ext cx="4114800" cy="477054"/>
          </a:xfrm>
          <a:prstGeom prst="rect">
            <a:avLst/>
          </a:prstGeom>
          <a:noFill/>
        </p:spPr>
        <p:txBody>
          <a:bodyPr wrap="square" rtlCol="0">
            <a:spAutoFit/>
          </a:bodyPr>
          <a:lstStyle/>
          <a:p>
            <a:r>
              <a:rPr lang="en-US" sz="2500" dirty="0" smtClean="0">
                <a:latin typeface="Nunito Sans" charset="0"/>
              </a:rPr>
              <a:t>Terminated</a:t>
            </a:r>
            <a:endParaRPr lang="en-US" sz="2500" dirty="0">
              <a:latin typeface="Nunito Sans" charset="0"/>
            </a:endParaRPr>
          </a:p>
        </p:txBody>
      </p:sp>
      <p:sp>
        <p:nvSpPr>
          <p:cNvPr id="37" name="TextBox 36"/>
          <p:cNvSpPr txBox="1"/>
          <p:nvPr/>
        </p:nvSpPr>
        <p:spPr>
          <a:xfrm>
            <a:off x="2209800" y="5715000"/>
            <a:ext cx="2057400" cy="477054"/>
          </a:xfrm>
          <a:prstGeom prst="rect">
            <a:avLst/>
          </a:prstGeom>
          <a:noFill/>
        </p:spPr>
        <p:txBody>
          <a:bodyPr wrap="square" rtlCol="0">
            <a:spAutoFit/>
          </a:bodyPr>
          <a:lstStyle/>
          <a:p>
            <a:r>
              <a:rPr lang="en-US" sz="2500" dirty="0" smtClean="0">
                <a:solidFill>
                  <a:srgbClr val="F05136"/>
                </a:solidFill>
                <a:latin typeface="Nunito Sans" charset="0"/>
              </a:rPr>
              <a:t>             Dead</a:t>
            </a:r>
            <a:endParaRPr lang="en-US" sz="2500" dirty="0">
              <a:solidFill>
                <a:srgbClr val="F05136"/>
              </a:solidFill>
              <a:latin typeface="Nunito Sans" charset="0"/>
            </a:endParaRPr>
          </a:p>
        </p:txBody>
      </p:sp>
      <p:cxnSp>
        <p:nvCxnSpPr>
          <p:cNvPr id="39" name="Straight Arrow Connector 38"/>
          <p:cNvCxnSpPr>
            <a:stCxn id="21" idx="6"/>
            <a:endCxn id="32" idx="2"/>
          </p:cNvCxnSpPr>
          <p:nvPr/>
        </p:nvCxnSpPr>
        <p:spPr>
          <a:xfrm>
            <a:off x="6553200" y="4533900"/>
            <a:ext cx="2438400" cy="3810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543800" y="4648200"/>
            <a:ext cx="1219200" cy="477054"/>
          </a:xfrm>
          <a:prstGeom prst="rect">
            <a:avLst/>
          </a:prstGeom>
          <a:noFill/>
        </p:spPr>
        <p:txBody>
          <a:bodyPr wrap="square" rtlCol="0">
            <a:spAutoFit/>
          </a:bodyPr>
          <a:lstStyle/>
          <a:p>
            <a:r>
              <a:rPr lang="en-US" sz="2500" dirty="0" smtClean="0">
                <a:latin typeface="Nunito Sans" charset="0"/>
              </a:rPr>
              <a:t>Sleep</a:t>
            </a:r>
            <a:endParaRPr lang="en-US" sz="2500" dirty="0">
              <a:latin typeface="Nunito Sans" charset="0"/>
            </a:endParaRPr>
          </a:p>
        </p:txBody>
      </p:sp>
      <p:sp>
        <p:nvSpPr>
          <p:cNvPr id="43" name="TextBox 42"/>
          <p:cNvSpPr txBox="1"/>
          <p:nvPr/>
        </p:nvSpPr>
        <p:spPr>
          <a:xfrm>
            <a:off x="9067800" y="5181600"/>
            <a:ext cx="2895600" cy="477054"/>
          </a:xfrm>
          <a:prstGeom prst="rect">
            <a:avLst/>
          </a:prstGeom>
          <a:noFill/>
        </p:spPr>
        <p:txBody>
          <a:bodyPr wrap="square" rtlCol="0">
            <a:spAutoFit/>
          </a:bodyPr>
          <a:lstStyle/>
          <a:p>
            <a:r>
              <a:rPr lang="en-US" sz="2500" dirty="0" smtClean="0">
                <a:solidFill>
                  <a:srgbClr val="F05136"/>
                </a:solidFill>
                <a:latin typeface="Nunito Sans" charset="0"/>
              </a:rPr>
              <a:t>   Not Runnable</a:t>
            </a:r>
            <a:endParaRPr lang="en-US" sz="2500" dirty="0">
              <a:solidFill>
                <a:srgbClr val="F05136"/>
              </a:solidFill>
              <a:latin typeface="Nunito Sans" charset="0"/>
            </a:endParaRPr>
          </a:p>
        </p:txBody>
      </p:sp>
      <p:cxnSp>
        <p:nvCxnSpPr>
          <p:cNvPr id="45" name="Straight Connector 44"/>
          <p:cNvCxnSpPr>
            <a:stCxn id="32" idx="0"/>
          </p:cNvCxnSpPr>
          <p:nvPr/>
        </p:nvCxnSpPr>
        <p:spPr>
          <a:xfrm rot="5400000" flipH="1" flipV="1">
            <a:off x="9601200" y="3505200"/>
            <a:ext cx="1066800" cy="1588"/>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6553200" y="2971800"/>
            <a:ext cx="3581400" cy="1588"/>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705600" y="2514600"/>
            <a:ext cx="5486400" cy="477054"/>
          </a:xfrm>
          <a:prstGeom prst="rect">
            <a:avLst/>
          </a:prstGeom>
          <a:noFill/>
        </p:spPr>
        <p:txBody>
          <a:bodyPr wrap="square" rtlCol="0">
            <a:spAutoFit/>
          </a:bodyPr>
          <a:lstStyle/>
          <a:p>
            <a:r>
              <a:rPr lang="en-US" sz="2500" dirty="0" smtClean="0">
                <a:latin typeface="Nunito Sans" charset="0"/>
              </a:rPr>
              <a:t>      Leaving “ Not Runnable” state</a:t>
            </a:r>
            <a:endParaRPr lang="en-US" sz="2500" dirty="0">
              <a:latin typeface="Nunito Sans" charset="0"/>
            </a:endParaRPr>
          </a:p>
        </p:txBody>
      </p:sp>
      <p:sp>
        <p:nvSpPr>
          <p:cNvPr id="65" name="Rectangle 64">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357426"/>
            <a:ext cx="11052517" cy="861774"/>
          </a:xfrm>
          <a:prstGeom prst="rect">
            <a:avLst/>
          </a:prstGeom>
          <a:noFill/>
        </p:spPr>
        <p:txBody>
          <a:bodyPr wrap="square" rtlCol="0">
            <a:spAutoFit/>
          </a:bodyPr>
          <a:lstStyle/>
          <a:p>
            <a:endParaRPr lang="en-US" sz="2500" b="1" dirty="0" smtClean="0">
              <a:latin typeface="Nunito Sans" panose="00000500000000000000" pitchFamily="2" charset="0"/>
            </a:endParaRPr>
          </a:p>
          <a:p>
            <a:r>
              <a:rPr lang="en-US" sz="2500" b="1" dirty="0" smtClean="0">
                <a:latin typeface="Nunito Sans" panose="00000500000000000000" pitchFamily="2" charset="0"/>
              </a:rPr>
              <a:t>Thread - Methods</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p:cNvSpPr/>
          <p:nvPr/>
        </p:nvSpPr>
        <p:spPr>
          <a:xfrm>
            <a:off x="2133600" y="1447800"/>
            <a:ext cx="1905000" cy="838200"/>
          </a:xfrm>
          <a:prstGeom prst="rect">
            <a:avLst/>
          </a:prstGeom>
          <a:ln>
            <a:solidFill>
              <a:srgbClr val="F0513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latin typeface="Nunito Sans" charset="0"/>
              </a:rPr>
              <a:t>New</a:t>
            </a:r>
            <a:endParaRPr lang="en-US" sz="2500" b="1" dirty="0">
              <a:latin typeface="Nunito Sans" charset="0"/>
            </a:endParaRPr>
          </a:p>
        </p:txBody>
      </p:sp>
      <p:sp>
        <p:nvSpPr>
          <p:cNvPr id="6" name="Rectangle 5"/>
          <p:cNvSpPr/>
          <p:nvPr/>
        </p:nvSpPr>
        <p:spPr>
          <a:xfrm>
            <a:off x="2133600" y="4495800"/>
            <a:ext cx="1905000" cy="8382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chemeClr val="tx1"/>
                </a:solidFill>
                <a:latin typeface="Nunito Sans" charset="0"/>
              </a:rPr>
              <a:t>Ready</a:t>
            </a:r>
            <a:endParaRPr lang="en-US" sz="2500" b="1" dirty="0">
              <a:solidFill>
                <a:schemeClr val="tx1"/>
              </a:solidFill>
              <a:latin typeface="Nunito Sans" charset="0"/>
            </a:endParaRPr>
          </a:p>
        </p:txBody>
      </p:sp>
      <p:sp>
        <p:nvSpPr>
          <p:cNvPr id="8" name="Rectangle 7"/>
          <p:cNvSpPr/>
          <p:nvPr/>
        </p:nvSpPr>
        <p:spPr>
          <a:xfrm>
            <a:off x="6858000" y="1447800"/>
            <a:ext cx="1905000" cy="8382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chemeClr val="tx1"/>
                </a:solidFill>
                <a:latin typeface="Nunito Sans" charset="0"/>
              </a:rPr>
              <a:t>Blocked</a:t>
            </a:r>
            <a:endParaRPr lang="en-US" sz="2500" b="1" dirty="0">
              <a:solidFill>
                <a:schemeClr val="tx1"/>
              </a:solidFill>
              <a:latin typeface="Nunito Sans" charset="0"/>
            </a:endParaRPr>
          </a:p>
        </p:txBody>
      </p:sp>
      <p:sp>
        <p:nvSpPr>
          <p:cNvPr id="9" name="Rectangle 8"/>
          <p:cNvSpPr/>
          <p:nvPr/>
        </p:nvSpPr>
        <p:spPr>
          <a:xfrm>
            <a:off x="6781800" y="4419600"/>
            <a:ext cx="1905000" cy="8382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chemeClr val="tx1"/>
                </a:solidFill>
                <a:latin typeface="Nunito Sans" charset="0"/>
              </a:rPr>
              <a:t>Running</a:t>
            </a:r>
            <a:endParaRPr lang="en-US" sz="2500" b="1" dirty="0">
              <a:solidFill>
                <a:schemeClr val="tx1"/>
              </a:solidFill>
              <a:latin typeface="Nunito Sans" charset="0"/>
            </a:endParaRPr>
          </a:p>
        </p:txBody>
      </p:sp>
      <p:sp>
        <p:nvSpPr>
          <p:cNvPr id="10" name="Rectangle 9"/>
          <p:cNvSpPr/>
          <p:nvPr/>
        </p:nvSpPr>
        <p:spPr>
          <a:xfrm>
            <a:off x="9982200" y="4419600"/>
            <a:ext cx="1905000" cy="8382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chemeClr val="tx1"/>
                </a:solidFill>
                <a:latin typeface="Nunito Sans" charset="0"/>
              </a:rPr>
              <a:t>Terminated</a:t>
            </a:r>
            <a:endParaRPr lang="en-US" sz="2500" b="1" dirty="0">
              <a:solidFill>
                <a:schemeClr val="tx1"/>
              </a:solidFill>
              <a:latin typeface="Nunito Sans" charset="0"/>
            </a:endParaRPr>
          </a:p>
        </p:txBody>
      </p:sp>
      <p:sp>
        <p:nvSpPr>
          <p:cNvPr id="11" name="Down Arrow 10"/>
          <p:cNvSpPr/>
          <p:nvPr/>
        </p:nvSpPr>
        <p:spPr>
          <a:xfrm>
            <a:off x="2819400" y="2286000"/>
            <a:ext cx="228600" cy="2209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Down Arrow 12"/>
          <p:cNvSpPr/>
          <p:nvPr/>
        </p:nvSpPr>
        <p:spPr>
          <a:xfrm rot="3117994">
            <a:off x="5303967" y="1630235"/>
            <a:ext cx="244565" cy="352133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038600" y="4800600"/>
            <a:ext cx="2743200" cy="228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wn Arrow 18"/>
          <p:cNvSpPr/>
          <p:nvPr/>
        </p:nvSpPr>
        <p:spPr>
          <a:xfrm rot="10800000">
            <a:off x="7483544" y="2296421"/>
            <a:ext cx="212655" cy="2112753"/>
          </a:xfrm>
          <a:prstGeom prst="downArrow">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ight Arrow 19"/>
          <p:cNvSpPr/>
          <p:nvPr/>
        </p:nvSpPr>
        <p:spPr>
          <a:xfrm>
            <a:off x="8686800" y="4724400"/>
            <a:ext cx="1219200" cy="228600"/>
          </a:xfrm>
          <a:prstGeom prst="rightArrow">
            <a:avLst/>
          </a:prstGeom>
          <a:solidFill>
            <a:schemeClr val="tx1"/>
          </a:solid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p:cNvSpPr txBox="1"/>
          <p:nvPr/>
        </p:nvSpPr>
        <p:spPr>
          <a:xfrm>
            <a:off x="1524000" y="2971800"/>
            <a:ext cx="1524000" cy="477054"/>
          </a:xfrm>
          <a:prstGeom prst="rect">
            <a:avLst/>
          </a:prstGeom>
          <a:noFill/>
        </p:spPr>
        <p:txBody>
          <a:bodyPr wrap="square" rtlCol="0">
            <a:spAutoFit/>
          </a:bodyPr>
          <a:lstStyle/>
          <a:p>
            <a:r>
              <a:rPr lang="en-US" sz="2500" dirty="0" smtClean="0">
                <a:latin typeface="Nunito Sans" charset="0"/>
              </a:rPr>
              <a:t>t.start()</a:t>
            </a:r>
            <a:endParaRPr lang="en-US" sz="2500" dirty="0">
              <a:latin typeface="Nunito Sans" charset="0"/>
            </a:endParaRPr>
          </a:p>
        </p:txBody>
      </p:sp>
      <p:sp>
        <p:nvSpPr>
          <p:cNvPr id="22" name="TextBox 21"/>
          <p:cNvSpPr txBox="1"/>
          <p:nvPr/>
        </p:nvSpPr>
        <p:spPr>
          <a:xfrm rot="19238785">
            <a:off x="4212066" y="2399434"/>
            <a:ext cx="1997774" cy="861774"/>
          </a:xfrm>
          <a:prstGeom prst="rect">
            <a:avLst/>
          </a:prstGeom>
          <a:noFill/>
        </p:spPr>
        <p:txBody>
          <a:bodyPr wrap="square" rtlCol="0">
            <a:spAutoFit/>
          </a:bodyPr>
          <a:lstStyle/>
          <a:p>
            <a:r>
              <a:rPr lang="en-US" sz="2500" dirty="0" smtClean="0">
                <a:latin typeface="Nunito Sans" charset="0"/>
              </a:rPr>
              <a:t>t.notify()</a:t>
            </a:r>
          </a:p>
          <a:p>
            <a:r>
              <a:rPr lang="en-US" sz="2500" dirty="0" smtClean="0">
                <a:latin typeface="Nunito Sans" charset="0"/>
              </a:rPr>
              <a:t>notify all()</a:t>
            </a:r>
            <a:endParaRPr lang="en-US" sz="2500" dirty="0">
              <a:latin typeface="Nunito Sans" charset="0"/>
            </a:endParaRPr>
          </a:p>
        </p:txBody>
      </p:sp>
      <p:sp>
        <p:nvSpPr>
          <p:cNvPr id="16" name="TextBox 15"/>
          <p:cNvSpPr txBox="1"/>
          <p:nvPr/>
        </p:nvSpPr>
        <p:spPr>
          <a:xfrm>
            <a:off x="4648200" y="4343400"/>
            <a:ext cx="1524000" cy="477054"/>
          </a:xfrm>
          <a:prstGeom prst="rect">
            <a:avLst/>
          </a:prstGeom>
          <a:noFill/>
        </p:spPr>
        <p:txBody>
          <a:bodyPr wrap="square" rtlCol="0">
            <a:spAutoFit/>
          </a:bodyPr>
          <a:lstStyle/>
          <a:p>
            <a:r>
              <a:rPr lang="en-US" sz="2500" dirty="0" smtClean="0">
                <a:latin typeface="Nunito Sans" charset="0"/>
              </a:rPr>
              <a:t>t.run()</a:t>
            </a:r>
            <a:endParaRPr lang="en-US" sz="2500" dirty="0">
              <a:latin typeface="Nunito Sans" charset="0"/>
            </a:endParaRPr>
          </a:p>
        </p:txBody>
      </p:sp>
      <p:sp>
        <p:nvSpPr>
          <p:cNvPr id="17" name="TextBox 16"/>
          <p:cNvSpPr txBox="1"/>
          <p:nvPr/>
        </p:nvSpPr>
        <p:spPr>
          <a:xfrm>
            <a:off x="7620000" y="2971800"/>
            <a:ext cx="1676400" cy="861774"/>
          </a:xfrm>
          <a:prstGeom prst="rect">
            <a:avLst/>
          </a:prstGeom>
          <a:noFill/>
        </p:spPr>
        <p:txBody>
          <a:bodyPr wrap="square" rtlCol="0">
            <a:spAutoFit/>
          </a:bodyPr>
          <a:lstStyle/>
          <a:p>
            <a:r>
              <a:rPr lang="en-US" sz="2500" dirty="0" smtClean="0">
                <a:latin typeface="Nunito Sans" charset="0"/>
              </a:rPr>
              <a:t>t.sleep(),</a:t>
            </a:r>
          </a:p>
          <a:p>
            <a:r>
              <a:rPr lang="en-US" sz="2500" dirty="0" smtClean="0">
                <a:latin typeface="Nunito Sans" charset="0"/>
              </a:rPr>
              <a:t>t.wait()</a:t>
            </a:r>
            <a:endParaRPr lang="en-US" sz="2500" dirty="0">
              <a:latin typeface="Nunito Sans" charset="0"/>
            </a:endParaRPr>
          </a:p>
        </p:txBody>
      </p:sp>
      <p:sp>
        <p:nvSpPr>
          <p:cNvPr id="18" name="TextBox 17"/>
          <p:cNvSpPr txBox="1"/>
          <p:nvPr/>
        </p:nvSpPr>
        <p:spPr>
          <a:xfrm>
            <a:off x="8610600" y="3733800"/>
            <a:ext cx="3581400" cy="861774"/>
          </a:xfrm>
          <a:prstGeom prst="rect">
            <a:avLst/>
          </a:prstGeom>
          <a:noFill/>
        </p:spPr>
        <p:txBody>
          <a:bodyPr wrap="square" rtlCol="0">
            <a:spAutoFit/>
          </a:bodyPr>
          <a:lstStyle/>
          <a:p>
            <a:r>
              <a:rPr lang="en-US" sz="2500" dirty="0" smtClean="0">
                <a:latin typeface="Nunito Sans" charset="0"/>
              </a:rPr>
              <a:t>Run methods</a:t>
            </a:r>
          </a:p>
          <a:p>
            <a:r>
              <a:rPr lang="en-US" sz="2500" dirty="0" smtClean="0">
                <a:latin typeface="Nunito Sans" charset="0"/>
              </a:rPr>
              <a:t> ends</a:t>
            </a:r>
            <a:endParaRPr lang="en-US" sz="2500" dirty="0">
              <a:latin typeface="Nunito Sans" charset="0"/>
            </a:endParaRPr>
          </a:p>
        </p:txBody>
      </p:sp>
      <p:sp>
        <p:nvSpPr>
          <p:cNvPr id="23" name="Rectangle 22">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main thread </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xmlns="" id="{6373F422-781C-4385-84E3-34EDBC7AB3E7}"/>
              </a:ext>
            </a:extLst>
          </p:cNvPr>
          <p:cNvSpPr txBox="1"/>
          <p:nvPr/>
        </p:nvSpPr>
        <p:spPr>
          <a:xfrm>
            <a:off x="558069" y="1611766"/>
            <a:ext cx="11104481" cy="1631216"/>
          </a:xfrm>
          <a:prstGeom prst="rect">
            <a:avLst/>
          </a:prstGeom>
          <a:noFill/>
        </p:spPr>
        <p:txBody>
          <a:bodyPr wrap="square" rtlCol="0">
            <a:spAutoFit/>
          </a:bodyPr>
          <a:lstStyle/>
          <a:p>
            <a:r>
              <a:rPr lang="en-US" sz="2500" dirty="0" smtClean="0">
                <a:latin typeface="Nunito Sans" charset="0"/>
              </a:rPr>
              <a:t>When a Java program starts executing:</a:t>
            </a:r>
          </a:p>
          <a:p>
            <a:pPr lvl="1" algn="just">
              <a:buFont typeface="Arial" pitchFamily="34" charset="0"/>
              <a:buChar char="•"/>
            </a:pPr>
            <a:r>
              <a:rPr lang="en-US" sz="2500" dirty="0" smtClean="0">
                <a:latin typeface="Nunito Sans" charset="0"/>
              </a:rPr>
              <a:t>   The main thread begins running</a:t>
            </a:r>
          </a:p>
          <a:p>
            <a:pPr lvl="1" algn="just">
              <a:buFont typeface="Arial" pitchFamily="34" charset="0"/>
              <a:buChar char="•"/>
            </a:pPr>
            <a:r>
              <a:rPr lang="en-US" sz="2500" dirty="0" smtClean="0">
                <a:latin typeface="Nunito Sans" charset="0"/>
              </a:rPr>
              <a:t>   The main thread is immediately created when </a:t>
            </a:r>
            <a:r>
              <a:rPr lang="en-US" sz="2500" b="1" dirty="0" smtClean="0">
                <a:latin typeface="Nunito Sans" charset="0"/>
              </a:rPr>
              <a:t>main() </a:t>
            </a:r>
            <a:r>
              <a:rPr lang="en-US" sz="2500" dirty="0" smtClean="0">
                <a:latin typeface="Nunito Sans" charset="0"/>
              </a:rPr>
              <a:t>commences      	execution</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2312932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java.lang.Thread;         //Thread package</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Thread t =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System.out.println("Current Thread :" + t);</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Thread.sleep</a:t>
            </a:r>
            <a:r>
              <a:rPr lang="en-US" sz="2000" b="1" dirty="0" smtClean="0">
                <a:solidFill>
                  <a:schemeClr val="bg1"/>
                </a:solidFill>
                <a:latin typeface="Courier New" panose="02070309020205020404" pitchFamily="49" charset="0"/>
                <a:cs typeface="Courier New" panose="02070309020205020404" pitchFamily="49" charset="0"/>
              </a:rPr>
              <a:t>(1);</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 (</a:t>
            </a:r>
            <a:r>
              <a:rPr lang="en-US" sz="2000" b="1" dirty="0" err="1" smtClean="0">
                <a:solidFill>
                  <a:schemeClr val="bg1"/>
                </a:solidFill>
                <a:latin typeface="Courier New" panose="02070309020205020404" pitchFamily="49" charset="0"/>
                <a:cs typeface="Courier New" panose="02070309020205020404" pitchFamily="49" charset="0"/>
              </a:rPr>
              <a:t>InterruptedException</a:t>
            </a:r>
            <a:r>
              <a:rPr lang="en-US" sz="2000" b="1" dirty="0" smtClean="0">
                <a:solidFill>
                  <a:schemeClr val="bg1"/>
                </a:solidFill>
                <a:latin typeface="Courier New" panose="02070309020205020404" pitchFamily="49" charset="0"/>
                <a:cs typeface="Courier New" panose="02070309020205020404" pitchFamily="49" charset="0"/>
              </a:rPr>
              <a:t> e)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System.out.println("Main Thread Interrupted");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533400" y="381000"/>
            <a:ext cx="48768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752600" y="1828800"/>
            <a:ext cx="5638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Creating thread</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xmlns="" id="{6373F422-781C-4385-84E3-34EDBC7AB3E7}"/>
              </a:ext>
            </a:extLst>
          </p:cNvPr>
          <p:cNvSpPr txBox="1"/>
          <p:nvPr/>
        </p:nvSpPr>
        <p:spPr>
          <a:xfrm>
            <a:off x="558069" y="1611766"/>
            <a:ext cx="11104481" cy="2154436"/>
          </a:xfrm>
          <a:prstGeom prst="rect">
            <a:avLst/>
          </a:prstGeom>
          <a:noFill/>
        </p:spPr>
        <p:txBody>
          <a:bodyPr wrap="square" rtlCol="0">
            <a:spAutoFit/>
          </a:bodyPr>
          <a:lstStyle/>
          <a:p>
            <a:r>
              <a:rPr lang="en-US" sz="2500" dirty="0" smtClean="0">
                <a:latin typeface="Nunito Sans" panose="00000500000000000000" pitchFamily="2" charset="0"/>
              </a:rPr>
              <a:t>Thread creating by extending the thread class</a:t>
            </a:r>
          </a:p>
          <a:p>
            <a:r>
              <a:rPr lang="en-US" sz="2500" dirty="0" smtClean="0">
                <a:latin typeface="Nunito Sans" panose="00000500000000000000" pitchFamily="2" charset="0"/>
              </a:rPr>
              <a:t> </a:t>
            </a:r>
          </a:p>
          <a:p>
            <a:endParaRPr lang="en-US" sz="2800" dirty="0" smtClean="0"/>
          </a:p>
          <a:p>
            <a:r>
              <a:rPr lang="en-US" sz="2800" dirty="0" smtClean="0"/>
              <a:t>This can be achieved in any of the following two ways :</a:t>
            </a:r>
          </a:p>
          <a:p>
            <a:endParaRPr lang="en-US" sz="2800" dirty="0" smtClean="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9" name="TextBox 8"/>
          <p:cNvSpPr txBox="1"/>
          <p:nvPr/>
        </p:nvSpPr>
        <p:spPr>
          <a:xfrm>
            <a:off x="1371600" y="1981200"/>
            <a:ext cx="5562600" cy="477054"/>
          </a:xfrm>
          <a:prstGeom prst="rect">
            <a:avLst/>
          </a:prstGeom>
          <a:noFill/>
        </p:spPr>
        <p:txBody>
          <a:bodyPr wrap="square" rtlCol="0">
            <a:spAutoFit/>
          </a:bodyPr>
          <a:lstStyle/>
          <a:p>
            <a:pPr>
              <a:buFont typeface="Arial" pitchFamily="34" charset="0"/>
              <a:buChar char="•"/>
            </a:pPr>
            <a:r>
              <a:rPr lang="en-US" sz="2500" dirty="0" smtClean="0">
                <a:solidFill>
                  <a:prstClr val="black"/>
                </a:solidFill>
                <a:latin typeface="Nunito Sans" panose="00000500000000000000" pitchFamily="2" charset="0"/>
              </a:rPr>
              <a:t>  java.lang.Thread</a:t>
            </a:r>
            <a:endParaRPr lang="en-US" dirty="0"/>
          </a:p>
        </p:txBody>
      </p:sp>
      <p:sp>
        <p:nvSpPr>
          <p:cNvPr id="12" name="TextBox 11"/>
          <p:cNvSpPr txBox="1"/>
          <p:nvPr/>
        </p:nvSpPr>
        <p:spPr>
          <a:xfrm>
            <a:off x="1371600" y="3352800"/>
            <a:ext cx="6934200" cy="1231106"/>
          </a:xfrm>
          <a:prstGeom prst="rect">
            <a:avLst/>
          </a:prstGeom>
          <a:noFill/>
        </p:spPr>
        <p:txBody>
          <a:bodyPr wrap="square" rtlCol="0">
            <a:spAutoFit/>
          </a:bodyPr>
          <a:lstStyle/>
          <a:p>
            <a:pPr lvl="0">
              <a:buFont typeface="Arial" pitchFamily="34" charset="0"/>
              <a:buChar char="•"/>
            </a:pPr>
            <a:r>
              <a:rPr lang="en-US" sz="2800" dirty="0" smtClean="0">
                <a:solidFill>
                  <a:prstClr val="black"/>
                </a:solidFill>
              </a:rPr>
              <a:t>  extending the </a:t>
            </a:r>
            <a:r>
              <a:rPr lang="en-US" sz="2800" b="1" dirty="0" smtClean="0">
                <a:solidFill>
                  <a:prstClr val="black"/>
                </a:solidFill>
              </a:rPr>
              <a:t>Thread class</a:t>
            </a:r>
          </a:p>
          <a:p>
            <a:pPr>
              <a:buFont typeface="Arial" pitchFamily="34" charset="0"/>
              <a:buChar char="•"/>
            </a:pPr>
            <a:r>
              <a:rPr lang="en-US" sz="2800" dirty="0" smtClean="0">
                <a:solidFill>
                  <a:prstClr val="black"/>
                </a:solidFill>
              </a:rPr>
              <a:t>  implementing the </a:t>
            </a:r>
            <a:r>
              <a:rPr lang="en-US" sz="2800" b="1" dirty="0" smtClean="0">
                <a:solidFill>
                  <a:prstClr val="black"/>
                </a:solidFill>
              </a:rPr>
              <a:t>Runnable interface</a:t>
            </a:r>
            <a:endParaRPr lang="en-US" sz="2500" dirty="0" smtClean="0">
              <a:solidFill>
                <a:prstClr val="black"/>
              </a:solidFill>
              <a:latin typeface="Nunito Sans" panose="00000500000000000000" pitchFamily="2" charset="0"/>
            </a:endParaRPr>
          </a:p>
          <a:p>
            <a:endParaRPr lang="en-US" dirty="0"/>
          </a:p>
        </p:txBody>
      </p:sp>
    </p:spTree>
    <p:extLst>
      <p:ext uri="{BB962C8B-B14F-4D97-AF65-F5344CB8AC3E}">
        <p14:creationId xmlns:p14="http://schemas.microsoft.com/office/powerpoint/2010/main" xmlns="" val="2312932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p>
          <a:p>
            <a:r>
              <a:rPr lang="en-US" sz="2000" b="1" dirty="0" smtClean="0">
                <a:solidFill>
                  <a:schemeClr val="bg1"/>
                </a:solidFill>
                <a:latin typeface="Courier New" panose="02070309020205020404" pitchFamily="49" charset="0"/>
                <a:cs typeface="Courier New" panose="02070309020205020404" pitchFamily="49" charset="0"/>
              </a:rPr>
              <a:t>import java.util.*;</a:t>
            </a:r>
          </a:p>
          <a:p>
            <a:r>
              <a:rPr lang="en-US" sz="2000" b="1" dirty="0" smtClean="0">
                <a:solidFill>
                  <a:schemeClr val="bg1"/>
                </a:solidFill>
                <a:latin typeface="Courier New" panose="02070309020205020404" pitchFamily="49" charset="0"/>
                <a:cs typeface="Courier New" panose="02070309020205020404" pitchFamily="49" charset="0"/>
              </a:rPr>
              <a:t>class Test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System.out.println("thread is running...");</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 create=new Test();  //Object creation</a:t>
            </a:r>
          </a:p>
          <a:p>
            <a:r>
              <a:rPr lang="en-US" sz="2000" b="1" dirty="0" smtClean="0">
                <a:solidFill>
                  <a:schemeClr val="bg1"/>
                </a:solidFill>
                <a:latin typeface="Courier New" panose="02070309020205020404" pitchFamily="49" charset="0"/>
                <a:cs typeface="Courier New" panose="02070309020205020404" pitchFamily="49" charset="0"/>
              </a:rPr>
              <a:t>        create.start();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533400" y="685800"/>
            <a:ext cx="39624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752600" y="4038600"/>
            <a:ext cx="36576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java.util.*;</a:t>
            </a:r>
          </a:p>
          <a:p>
            <a:r>
              <a:rPr lang="en-US" sz="2000" b="1" dirty="0" smtClean="0">
                <a:solidFill>
                  <a:schemeClr val="bg1"/>
                </a:solidFill>
                <a:latin typeface="Courier New" panose="02070309020205020404" pitchFamily="49" charset="0"/>
                <a:cs typeface="Courier New" panose="02070309020205020404" pitchFamily="49" charset="0"/>
              </a:rPr>
              <a:t>class Test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System.out.println("Process Error");</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 create=new Test();  </a:t>
            </a:r>
          </a:p>
          <a:p>
            <a:r>
              <a:rPr lang="en-US" sz="2000" b="1" dirty="0" smtClean="0">
                <a:solidFill>
                  <a:schemeClr val="bg1"/>
                </a:solidFill>
                <a:latin typeface="Courier New" panose="02070309020205020404" pitchFamily="49" charset="0"/>
                <a:cs typeface="Courier New" panose="02070309020205020404" pitchFamily="49" charset="0"/>
              </a:rPr>
              <a:t>        create.start();</a:t>
            </a:r>
          </a:p>
          <a:p>
            <a:r>
              <a:rPr lang="en-US" sz="2000" b="1" dirty="0" smtClean="0">
                <a:solidFill>
                  <a:schemeClr val="bg1"/>
                </a:solidFill>
                <a:latin typeface="Courier New" panose="02070309020205020404" pitchFamily="49" charset="0"/>
                <a:cs typeface="Courier New" panose="02070309020205020404" pitchFamily="49" charset="0"/>
              </a:rPr>
              <a:t>        create.run();</a:t>
            </a:r>
          </a:p>
          <a:p>
            <a:r>
              <a:rPr lang="en-US" sz="2000" b="1" dirty="0" smtClean="0">
                <a:solidFill>
                  <a:schemeClr val="bg1"/>
                </a:solidFill>
                <a:latin typeface="Courier New" panose="02070309020205020404" pitchFamily="49" charset="0"/>
                <a:cs typeface="Courier New" panose="02070309020205020404" pitchFamily="49" charset="0"/>
              </a:rPr>
              <a:t>        create.run();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1676400" y="4343400"/>
            <a:ext cx="3657600" cy="9906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java.util.*;</a:t>
            </a:r>
          </a:p>
          <a:p>
            <a:r>
              <a:rPr lang="en-US" sz="2000" b="1" dirty="0" smtClean="0">
                <a:solidFill>
                  <a:schemeClr val="bg1"/>
                </a:solidFill>
                <a:latin typeface="Courier New" panose="02070309020205020404" pitchFamily="49" charset="0"/>
                <a:cs typeface="Courier New" panose="02070309020205020404" pitchFamily="49" charset="0"/>
              </a:rPr>
              <a:t>class Test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 thread passed ");</a:t>
            </a:r>
          </a:p>
          <a:p>
            <a:r>
              <a:rPr lang="en-US" sz="2000"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 create=new Test();  </a:t>
            </a:r>
          </a:p>
          <a:p>
            <a:r>
              <a:rPr lang="en-US" sz="2000" b="1" dirty="0" smtClean="0">
                <a:solidFill>
                  <a:schemeClr val="bg1"/>
                </a:solidFill>
                <a:latin typeface="Courier New" panose="02070309020205020404" pitchFamily="49" charset="0"/>
                <a:cs typeface="Courier New" panose="02070309020205020404" pitchFamily="49" charset="0"/>
              </a:rPr>
              <a:t>        create.start();</a:t>
            </a:r>
          </a:p>
          <a:p>
            <a:r>
              <a:rPr lang="en-US" sz="2000" b="1" dirty="0" smtClean="0">
                <a:solidFill>
                  <a:schemeClr val="bg1"/>
                </a:solidFill>
                <a:latin typeface="Courier New" panose="02070309020205020404" pitchFamily="49" charset="0"/>
                <a:cs typeface="Courier New" panose="02070309020205020404" pitchFamily="49" charset="0"/>
              </a:rPr>
              <a:t>        create.start();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1676400" y="4343400"/>
            <a:ext cx="36576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0" name="TextBox 9"/>
          <p:cNvSpPr txBox="1"/>
          <p:nvPr/>
        </p:nvSpPr>
        <p:spPr>
          <a:xfrm>
            <a:off x="1219200" y="5334000"/>
            <a:ext cx="2971800" cy="477054"/>
          </a:xfrm>
          <a:prstGeom prst="rect">
            <a:avLst/>
          </a:prstGeom>
          <a:noFill/>
          <a:ln w="28575">
            <a:solidFill>
              <a:srgbClr val="F05136"/>
            </a:solidFill>
          </a:ln>
        </p:spPr>
        <p:txBody>
          <a:bodyPr wrap="square" rtlCol="0">
            <a:spAutoFit/>
          </a:bodyPr>
          <a:lstStyle/>
          <a:p>
            <a:endParaRPr lang="en-US" sz="2500" b="1" dirty="0">
              <a:solidFill>
                <a:srgbClr val="F05136"/>
              </a:solidFill>
              <a:latin typeface="Nunito Sans" charset="0"/>
            </a:endParaRPr>
          </a:p>
        </p:txBody>
      </p:sp>
      <p:sp>
        <p:nvSpPr>
          <p:cNvPr id="11" name="Rectangle 10">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jfasdklvkadl;sadLASS.PNG"/>
          <p:cNvPicPr>
            <a:picLocks noChangeAspect="1"/>
          </p:cNvPicPr>
          <p:nvPr/>
        </p:nvPicPr>
        <p:blipFill>
          <a:blip r:embed="rId4"/>
          <a:stretch>
            <a:fillRect/>
          </a:stretch>
        </p:blipFill>
        <p:spPr>
          <a:xfrm>
            <a:off x="838200" y="826944"/>
            <a:ext cx="8735677" cy="5393654"/>
          </a:xfrm>
          <a:prstGeom prst="rect">
            <a:avLst/>
          </a:prstGeom>
        </p:spPr>
      </p:pic>
      <p:sp>
        <p:nvSpPr>
          <p:cNvPr id="15" name="TextBox 14"/>
          <p:cNvSpPr txBox="1"/>
          <p:nvPr/>
        </p:nvSpPr>
        <p:spPr>
          <a:xfrm>
            <a:off x="1219200" y="5410200"/>
            <a:ext cx="2286000" cy="381000"/>
          </a:xfrm>
          <a:prstGeom prst="rect">
            <a:avLst/>
          </a:prstGeom>
          <a:noFill/>
          <a:ln w="28575">
            <a:solidFill>
              <a:srgbClr val="F05136"/>
            </a:solidFill>
          </a:ln>
        </p:spPr>
        <p:txBody>
          <a:bodyPr wrap="square" rtlCol="0">
            <a:spAutoFit/>
          </a:bodyPr>
          <a:lstStyle/>
          <a:p>
            <a:endParaRPr lang="en-US" dirty="0"/>
          </a:p>
        </p:txBody>
      </p:sp>
    </p:spTree>
    <p:extLst>
      <p:ext uri="{BB962C8B-B14F-4D97-AF65-F5344CB8AC3E}">
        <p14:creationId xmlns:p14="http://schemas.microsoft.com/office/powerpoint/2010/main" xmlns="" val="22014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Thread t =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System.out.println("Current Thread :" + 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t.setName</a:t>
            </a:r>
            <a:r>
              <a:rPr lang="en-US" sz="2000" b="1" dirty="0" smtClean="0">
                <a:solidFill>
                  <a:schemeClr val="bg1"/>
                </a:solidFill>
                <a:latin typeface="Courier New" panose="02070309020205020404" pitchFamily="49" charset="0"/>
                <a:cs typeface="Courier New" panose="02070309020205020404" pitchFamily="49" charset="0"/>
              </a:rPr>
              <a:t>("Void");</a:t>
            </a:r>
          </a:p>
          <a:p>
            <a:r>
              <a:rPr lang="en-US" sz="2000" b="1" dirty="0" smtClean="0">
                <a:solidFill>
                  <a:schemeClr val="bg1"/>
                </a:solidFill>
                <a:latin typeface="Courier New" panose="02070309020205020404" pitchFamily="49" charset="0"/>
                <a:cs typeface="Courier New" panose="02070309020205020404" pitchFamily="49" charset="0"/>
              </a:rPr>
              <a:t>        System.out.println("Current thread :" +t);</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Thread.sleep</a:t>
            </a:r>
            <a:r>
              <a:rPr lang="en-US" sz="2000" b="1" dirty="0" smtClean="0">
                <a:solidFill>
                  <a:schemeClr val="bg1"/>
                </a:solidFill>
                <a:latin typeface="Courier New" panose="02070309020205020404" pitchFamily="49" charset="0"/>
                <a:cs typeface="Courier New" panose="02070309020205020404" pitchFamily="49" charset="0"/>
              </a:rPr>
              <a:t>(1);</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 (</a:t>
            </a:r>
            <a:r>
              <a:rPr lang="en-US" sz="2000" b="1" dirty="0" err="1" smtClean="0">
                <a:solidFill>
                  <a:schemeClr val="bg1"/>
                </a:solidFill>
                <a:latin typeface="Courier New" panose="02070309020205020404" pitchFamily="49" charset="0"/>
                <a:cs typeface="Courier New" panose="02070309020205020404" pitchFamily="49" charset="0"/>
              </a:rPr>
              <a:t>InterruptedException</a:t>
            </a:r>
            <a:r>
              <a:rPr lang="en-US" sz="2000" b="1" dirty="0" smtClean="0">
                <a:solidFill>
                  <a:schemeClr val="bg1"/>
                </a:solidFill>
                <a:latin typeface="Courier New" panose="02070309020205020404" pitchFamily="49" charset="0"/>
                <a:cs typeface="Courier New" panose="02070309020205020404" pitchFamily="49" charset="0"/>
              </a:rPr>
              <a:t> e)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System.out.println("Main Thread Interrupted");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1752600" y="2514600"/>
            <a:ext cx="36576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java.lang.Thread;</a:t>
            </a:r>
          </a:p>
          <a:p>
            <a:r>
              <a:rPr lang="en-US" sz="2000" b="1" dirty="0" smtClean="0">
                <a:solidFill>
                  <a:schemeClr val="bg1"/>
                </a:solidFill>
                <a:latin typeface="Courier New" panose="02070309020205020404" pitchFamily="49" charset="0"/>
                <a:cs typeface="Courier New" panose="02070309020205020404" pitchFamily="49" charset="0"/>
              </a:rPr>
              <a:t>class example extends Thread { </a:t>
            </a:r>
          </a:p>
          <a:p>
            <a:r>
              <a:rPr lang="en-US" sz="2000" b="1" dirty="0" smtClean="0">
                <a:solidFill>
                  <a:schemeClr val="bg1"/>
                </a:solidFill>
                <a:latin typeface="Courier New" panose="02070309020205020404" pitchFamily="49" charset="0"/>
                <a:cs typeface="Courier New" panose="02070309020205020404" pitchFamily="49" charset="0"/>
              </a:rPr>
              <a:t>    public void run() { </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catch (Exception e) { </a:t>
            </a:r>
          </a:p>
          <a:p>
            <a:r>
              <a:rPr lang="en-US" sz="2000" b="1" dirty="0" smtClean="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smtClean="0">
                <a:solidFill>
                  <a:schemeClr val="bg1"/>
                </a:solidFill>
                <a:latin typeface="Courier New" panose="02070309020205020404" pitchFamily="49" charset="0"/>
                <a:cs typeface="Courier New" panose="02070309020205020404" pitchFamily="49" charset="0"/>
              </a:rPr>
              <a:t>	  int n = 4; </a:t>
            </a:r>
          </a:p>
          <a:p>
            <a:r>
              <a:rPr lang="en-US" sz="2000" b="1" dirty="0" smtClean="0">
                <a:solidFill>
                  <a:schemeClr val="bg1"/>
                </a:solidFill>
                <a:latin typeface="Courier New" panose="02070309020205020404" pitchFamily="49" charset="0"/>
                <a:cs typeface="Courier New" panose="02070309020205020404" pitchFamily="49" charset="0"/>
              </a:rPr>
              <a:t>        for (int i=0; i&lt;4;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example object = new example(); </a:t>
            </a:r>
          </a:p>
          <a:p>
            <a:r>
              <a:rPr lang="en-US" sz="2000" b="1" dirty="0" smtClean="0">
                <a:solidFill>
                  <a:schemeClr val="bg1"/>
                </a:solidFill>
                <a:latin typeface="Courier New" panose="02070309020205020404" pitchFamily="49" charset="0"/>
                <a:cs typeface="Courier New" panose="02070309020205020404" pitchFamily="49" charset="0"/>
              </a:rPr>
              <a:t>            object.start();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2362200" y="1600200"/>
            <a:ext cx="68580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java.lang.Thread;</a:t>
            </a:r>
          </a:p>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class example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catch (Exception 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533400" y="381000"/>
            <a:ext cx="68580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 (int i=0; i&lt;num;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example object = new example(); </a:t>
            </a:r>
          </a:p>
          <a:p>
            <a:r>
              <a:rPr lang="en-US" sz="2000" b="1" dirty="0" smtClean="0">
                <a:solidFill>
                  <a:schemeClr val="bg1"/>
                </a:solidFill>
                <a:latin typeface="Courier New" panose="02070309020205020404" pitchFamily="49" charset="0"/>
                <a:cs typeface="Courier New" panose="02070309020205020404" pitchFamily="49" charset="0"/>
              </a:rPr>
              <a:t>            object.start();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1676400" y="1219200"/>
            <a:ext cx="59436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java.lang.Thread;</a:t>
            </a:r>
          </a:p>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class example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catch (Exception 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 (int i=0; i&lt;num;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example object = new example(); </a:t>
            </a:r>
          </a:p>
          <a:p>
            <a:r>
              <a:rPr lang="en-US" sz="2000" b="1" dirty="0" smtClean="0">
                <a:solidFill>
                  <a:schemeClr val="bg1"/>
                </a:solidFill>
                <a:latin typeface="Courier New" panose="02070309020205020404" pitchFamily="49" charset="0"/>
                <a:cs typeface="Courier New" panose="02070309020205020404" pitchFamily="49" charset="0"/>
              </a:rPr>
              <a:t>            object.start();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object.setName</a:t>
            </a:r>
            <a:r>
              <a:rPr lang="en-US" sz="2000" b="1" dirty="0" smtClean="0">
                <a:solidFill>
                  <a:schemeClr val="bg1"/>
                </a:solidFill>
                <a:latin typeface="Courier New" panose="02070309020205020404" pitchFamily="49" charset="0"/>
                <a:cs typeface="Courier New" panose="02070309020205020404" pitchFamily="49" charset="0"/>
              </a:rPr>
              <a:t>(“Priya");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object.setPriority</a:t>
            </a:r>
            <a:r>
              <a:rPr lang="en-US" sz="2000" b="1" dirty="0" smtClean="0">
                <a:solidFill>
                  <a:schemeClr val="bg1"/>
                </a:solidFill>
                <a:latin typeface="Courier New" panose="02070309020205020404" pitchFamily="49" charset="0"/>
                <a:cs typeface="Courier New" panose="02070309020205020404" pitchFamily="49" charset="0"/>
              </a:rPr>
              <a:t>(6);</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2209800" y="2819400"/>
            <a:ext cx="3962400" cy="9906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java.lang.Thread;</a:t>
            </a:r>
          </a:p>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class example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 (Exception 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String L1=</a:t>
            </a:r>
            <a:r>
              <a:rPr lang="en-US" sz="2000" b="1" dirty="0" err="1" smtClean="0">
                <a:solidFill>
                  <a:schemeClr val="bg1"/>
                </a:solidFill>
                <a:latin typeface="Courier New" panose="02070309020205020404" pitchFamily="49" charset="0"/>
                <a:cs typeface="Courier New" panose="02070309020205020404" pitchFamily="49" charset="0"/>
              </a:rPr>
              <a:t>s.next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num2=</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 (int i=0; i&lt;num;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example object = new example(); </a:t>
            </a:r>
          </a:p>
          <a:p>
            <a:r>
              <a:rPr lang="en-US" sz="2000" b="1" dirty="0" smtClean="0">
                <a:solidFill>
                  <a:schemeClr val="bg1"/>
                </a:solidFill>
                <a:latin typeface="Courier New" panose="02070309020205020404" pitchFamily="49" charset="0"/>
                <a:cs typeface="Courier New" panose="02070309020205020404" pitchFamily="49" charset="0"/>
              </a:rPr>
              <a:t>            object.start();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object.setName</a:t>
            </a:r>
            <a:r>
              <a:rPr lang="en-US" sz="2000" b="1" dirty="0" smtClean="0">
                <a:solidFill>
                  <a:schemeClr val="bg1"/>
                </a:solidFill>
                <a:latin typeface="Courier New" panose="02070309020205020404" pitchFamily="49" charset="0"/>
                <a:cs typeface="Courier New" panose="02070309020205020404" pitchFamily="49" charset="0"/>
              </a:rPr>
              <a:t>(L1);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object.setPriority</a:t>
            </a:r>
            <a:r>
              <a:rPr lang="en-US" sz="2000" b="1" dirty="0" smtClean="0">
                <a:solidFill>
                  <a:schemeClr val="bg1"/>
                </a:solidFill>
                <a:latin typeface="Courier New" panose="02070309020205020404" pitchFamily="49" charset="0"/>
                <a:cs typeface="Courier New" panose="02070309020205020404" pitchFamily="49" charset="0"/>
              </a:rPr>
              <a:t>(num2);</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example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getId</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catch (Exception 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2362200" y="2438400"/>
            <a:ext cx="8153400" cy="762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 (int i=0; i&lt;num; i++)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example object = new example(); </a:t>
            </a:r>
          </a:p>
          <a:p>
            <a:r>
              <a:rPr lang="en-US" sz="2000" b="1" dirty="0" smtClean="0">
                <a:solidFill>
                  <a:schemeClr val="bg1"/>
                </a:solidFill>
                <a:latin typeface="Courier New" panose="02070309020205020404" pitchFamily="49" charset="0"/>
                <a:cs typeface="Courier New" panose="02070309020205020404" pitchFamily="49" charset="0"/>
              </a:rPr>
              <a:t>            object.start();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693570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8" name="TextBox 7"/>
          <p:cNvSpPr txBox="1"/>
          <p:nvPr/>
        </p:nvSpPr>
        <p:spPr>
          <a:xfrm>
            <a:off x="5410200" y="4953000"/>
            <a:ext cx="1219200" cy="369332"/>
          </a:xfrm>
          <a:prstGeom prst="rect">
            <a:avLst/>
          </a:prstGeom>
          <a:noFill/>
          <a:ln w="28575">
            <a:solidFill>
              <a:srgbClr val="F05136"/>
            </a:solidFill>
          </a:ln>
        </p:spPr>
        <p:txBody>
          <a:bodyPr wrap="square" rtlCol="0">
            <a:spAutoFit/>
          </a:bodyPr>
          <a:lstStyle/>
          <a:p>
            <a:endParaRPr lang="en-US" dirty="0"/>
          </a:p>
        </p:txBody>
      </p:sp>
      <p:sp>
        <p:nvSpPr>
          <p:cNvPr id="10" name="TextBox 9"/>
          <p:cNvSpPr txBox="1"/>
          <p:nvPr/>
        </p:nvSpPr>
        <p:spPr>
          <a:xfrm>
            <a:off x="990600" y="5410200"/>
            <a:ext cx="2971800" cy="477054"/>
          </a:xfrm>
          <a:prstGeom prst="rect">
            <a:avLst/>
          </a:prstGeom>
          <a:noFill/>
          <a:ln w="28575">
            <a:solidFill>
              <a:srgbClr val="F05136"/>
            </a:solidFill>
          </a:ln>
        </p:spPr>
        <p:txBody>
          <a:bodyPr wrap="square" rtlCol="0">
            <a:spAutoFit/>
          </a:bodyPr>
          <a:lstStyle/>
          <a:p>
            <a:endParaRPr lang="en-US" sz="2500" b="1" dirty="0">
              <a:solidFill>
                <a:srgbClr val="F05136"/>
              </a:solidFill>
              <a:latin typeface="Nunito Sans" charset="0"/>
            </a:endParaRPr>
          </a:p>
        </p:txBody>
      </p:sp>
      <p:sp>
        <p:nvSpPr>
          <p:cNvPr id="11" name="Rectangle 10">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sdffffgg.PNG"/>
          <p:cNvPicPr>
            <a:picLocks noChangeAspect="1"/>
          </p:cNvPicPr>
          <p:nvPr/>
        </p:nvPicPr>
        <p:blipFill>
          <a:blip r:embed="rId4"/>
          <a:stretch>
            <a:fillRect/>
          </a:stretch>
        </p:blipFill>
        <p:spPr>
          <a:xfrm>
            <a:off x="914400" y="852344"/>
            <a:ext cx="8458200" cy="5320570"/>
          </a:xfrm>
          <a:prstGeom prst="rect">
            <a:avLst/>
          </a:prstGeom>
        </p:spPr>
      </p:pic>
      <p:sp>
        <p:nvSpPr>
          <p:cNvPr id="13" name="TextBox 12"/>
          <p:cNvSpPr txBox="1"/>
          <p:nvPr/>
        </p:nvSpPr>
        <p:spPr>
          <a:xfrm>
            <a:off x="990600" y="5410200"/>
            <a:ext cx="3276600" cy="369332"/>
          </a:xfrm>
          <a:prstGeom prst="rect">
            <a:avLst/>
          </a:prstGeom>
          <a:noFill/>
          <a:ln w="28575">
            <a:solidFill>
              <a:srgbClr val="F05136"/>
            </a:solidFill>
          </a:ln>
        </p:spPr>
        <p:txBody>
          <a:bodyPr wrap="square" rtlCol="0">
            <a:spAutoFit/>
          </a:bodyPr>
          <a:lstStyle/>
          <a:p>
            <a:endParaRPr lang="en-US" dirty="0"/>
          </a:p>
        </p:txBody>
      </p:sp>
    </p:spTree>
    <p:extLst>
      <p:ext uri="{BB962C8B-B14F-4D97-AF65-F5344CB8AC3E}">
        <p14:creationId xmlns:p14="http://schemas.microsoft.com/office/powerpoint/2010/main" xmlns="" val="22014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Test { </a:t>
            </a:r>
          </a:p>
          <a:p>
            <a:r>
              <a:rPr lang="en-US" sz="2000" b="1" dirty="0" smtClean="0">
                <a:solidFill>
                  <a:schemeClr val="bg1"/>
                </a:solidFill>
                <a:latin typeface="Courier New" panose="02070309020205020404" pitchFamily="49" charset="0"/>
                <a:cs typeface="Courier New" panose="02070309020205020404" pitchFamily="49" charset="0"/>
              </a:rPr>
              <a:t>    public static void m1() { </a:t>
            </a:r>
          </a:p>
          <a:p>
            <a:r>
              <a:rPr lang="en-US" sz="2000" b="1" dirty="0" smtClean="0">
                <a:solidFill>
                  <a:schemeClr val="bg1"/>
                </a:solidFill>
                <a:latin typeface="Courier New" panose="02070309020205020404" pitchFamily="49" charset="0"/>
                <a:cs typeface="Courier New" panose="02070309020205020404" pitchFamily="49" charset="0"/>
              </a:rPr>
              <a:t>        System.out.println("Hello Visitors");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class Create extends Test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 </a:t>
            </a:r>
          </a:p>
          <a:p>
            <a:r>
              <a:rPr lang="en-US" sz="2000" b="1" dirty="0" smtClean="0">
                <a:solidFill>
                  <a:schemeClr val="bg1"/>
                </a:solidFill>
                <a:latin typeface="Courier New" panose="02070309020205020404" pitchFamily="49" charset="0"/>
                <a:cs typeface="Courier New" panose="02070309020205020404" pitchFamily="49" charset="0"/>
              </a:rPr>
              <a:t>        System.out.println("Child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smtClean="0">
                <a:solidFill>
                  <a:schemeClr val="bg1"/>
                </a:solidFill>
                <a:latin typeface="Courier New" panose="02070309020205020404" pitchFamily="49" charset="0"/>
                <a:cs typeface="Courier New" panose="02070309020205020404" pitchFamily="49" charset="0"/>
              </a:rPr>
              <a:t>        Create t = new Create(); </a:t>
            </a:r>
          </a:p>
          <a:p>
            <a:r>
              <a:rPr lang="en-US" sz="2000" b="1" dirty="0" smtClean="0">
                <a:solidFill>
                  <a:schemeClr val="bg1"/>
                </a:solidFill>
                <a:latin typeface="Courier New" panose="02070309020205020404" pitchFamily="49" charset="0"/>
                <a:cs typeface="Courier New" panose="02070309020205020404" pitchFamily="49" charset="0"/>
              </a:rPr>
              <a:t>        t.m1(); </a:t>
            </a:r>
          </a:p>
          <a:p>
            <a:r>
              <a:rPr lang="en-US" sz="2000" b="1" dirty="0" smtClean="0">
                <a:solidFill>
                  <a:schemeClr val="bg1"/>
                </a:solidFill>
                <a:latin typeface="Courier New" panose="02070309020205020404" pitchFamily="49" charset="0"/>
                <a:cs typeface="Courier New" panose="02070309020205020404" pitchFamily="49" charset="0"/>
              </a:rPr>
              <a:t>        Thread t1 = new Thread(t); </a:t>
            </a:r>
          </a:p>
          <a:p>
            <a:r>
              <a:rPr lang="en-US" sz="2000" b="1" dirty="0" smtClean="0">
                <a:solidFill>
                  <a:schemeClr val="bg1"/>
                </a:solidFill>
                <a:latin typeface="Courier New" panose="02070309020205020404" pitchFamily="49" charset="0"/>
                <a:cs typeface="Courier New" panose="02070309020205020404" pitchFamily="49" charset="0"/>
              </a:rPr>
              <a:t>        t1.start(); </a:t>
            </a:r>
          </a:p>
          <a:p>
            <a:r>
              <a:rPr lang="en-US" sz="2000" b="1" dirty="0" smtClean="0">
                <a:solidFill>
                  <a:schemeClr val="bg1"/>
                </a:solidFill>
                <a:latin typeface="Courier New" panose="02070309020205020404" pitchFamily="49" charset="0"/>
                <a:cs typeface="Courier New" panose="02070309020205020404" pitchFamily="49" charset="0"/>
              </a:rPr>
              <a:t>        System.out.println("Main thread");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533400" y="2209800"/>
            <a:ext cx="44196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Test { </a:t>
            </a:r>
          </a:p>
          <a:p>
            <a:r>
              <a:rPr lang="en-US" sz="2000" b="1" dirty="0" smtClean="0">
                <a:solidFill>
                  <a:schemeClr val="bg1"/>
                </a:solidFill>
                <a:latin typeface="Courier New" panose="02070309020205020404" pitchFamily="49" charset="0"/>
                <a:cs typeface="Courier New" panose="02070309020205020404" pitchFamily="49" charset="0"/>
              </a:rPr>
              <a:t>    public static void m1() { </a:t>
            </a:r>
          </a:p>
          <a:p>
            <a:r>
              <a:rPr lang="en-US" sz="2000" b="1" dirty="0" smtClean="0">
                <a:solidFill>
                  <a:schemeClr val="bg1"/>
                </a:solidFill>
                <a:latin typeface="Courier New" panose="02070309020205020404" pitchFamily="49" charset="0"/>
                <a:cs typeface="Courier New" panose="02070309020205020404" pitchFamily="49" charset="0"/>
              </a:rPr>
              <a:t>        System.out.println("Hello Visitors");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class Create extends Test implements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 </a:t>
            </a:r>
          </a:p>
          <a:p>
            <a:r>
              <a:rPr lang="en-US" sz="2000" b="1" dirty="0" smtClean="0">
                <a:solidFill>
                  <a:schemeClr val="bg1"/>
                </a:solidFill>
                <a:latin typeface="Courier New" panose="02070309020205020404" pitchFamily="49" charset="0"/>
                <a:cs typeface="Courier New" panose="02070309020205020404" pitchFamily="49" charset="0"/>
              </a:rPr>
              <a:t>        System.out.println("Child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smtClean="0">
                <a:solidFill>
                  <a:schemeClr val="bg1"/>
                </a:solidFill>
                <a:latin typeface="Courier New" panose="02070309020205020404" pitchFamily="49" charset="0"/>
                <a:cs typeface="Courier New" panose="02070309020205020404" pitchFamily="49" charset="0"/>
              </a:rPr>
              <a:t>        Create t = new Create(); </a:t>
            </a:r>
          </a:p>
          <a:p>
            <a:r>
              <a:rPr lang="en-US" sz="2000" b="1" dirty="0" smtClean="0">
                <a:solidFill>
                  <a:schemeClr val="bg1"/>
                </a:solidFill>
                <a:latin typeface="Courier New" panose="02070309020205020404" pitchFamily="49" charset="0"/>
                <a:cs typeface="Courier New" panose="02070309020205020404" pitchFamily="49" charset="0"/>
              </a:rPr>
              <a:t>        t.m1(); </a:t>
            </a:r>
          </a:p>
          <a:p>
            <a:r>
              <a:rPr lang="en-US" sz="2000" b="1" dirty="0" smtClean="0">
                <a:solidFill>
                  <a:schemeClr val="bg1"/>
                </a:solidFill>
                <a:latin typeface="Courier New" panose="02070309020205020404" pitchFamily="49" charset="0"/>
                <a:cs typeface="Courier New" panose="02070309020205020404" pitchFamily="49" charset="0"/>
              </a:rPr>
              <a:t>        Thread t1 = new Thread(t); </a:t>
            </a:r>
          </a:p>
          <a:p>
            <a:r>
              <a:rPr lang="en-US" sz="2000" b="1" dirty="0" smtClean="0">
                <a:solidFill>
                  <a:schemeClr val="bg1"/>
                </a:solidFill>
                <a:latin typeface="Courier New" panose="02070309020205020404" pitchFamily="49" charset="0"/>
                <a:cs typeface="Courier New" panose="02070309020205020404" pitchFamily="49" charset="0"/>
              </a:rPr>
              <a:t>        t1.start(); </a:t>
            </a:r>
          </a:p>
          <a:p>
            <a:r>
              <a:rPr lang="en-US" sz="2000" b="1" dirty="0" smtClean="0">
                <a:solidFill>
                  <a:schemeClr val="bg1"/>
                </a:solidFill>
                <a:latin typeface="Courier New" panose="02070309020205020404" pitchFamily="49" charset="0"/>
                <a:cs typeface="Courier New" panose="02070309020205020404" pitchFamily="49" charset="0"/>
              </a:rPr>
              <a:t>        System.out.println("Main thread");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533400" y="2209800"/>
            <a:ext cx="7162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java.lang.Runnable;</a:t>
            </a:r>
          </a:p>
          <a:p>
            <a:r>
              <a:rPr lang="en-US" sz="2000" b="1" dirty="0" smtClean="0">
                <a:solidFill>
                  <a:schemeClr val="bg1"/>
                </a:solidFill>
                <a:latin typeface="Courier New" panose="02070309020205020404" pitchFamily="49" charset="0"/>
                <a:cs typeface="Courier New" panose="02070309020205020404" pitchFamily="49" charset="0"/>
              </a:rPr>
              <a:t>class Methods implements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 </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catch (Exception e) {</a:t>
            </a:r>
          </a:p>
          <a:p>
            <a:r>
              <a:rPr lang="en-US" sz="2000" b="1" dirty="0" smtClean="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smtClean="0">
                <a:solidFill>
                  <a:schemeClr val="bg1"/>
                </a:solidFill>
                <a:latin typeface="Courier New" panose="02070309020205020404" pitchFamily="49" charset="0"/>
                <a:cs typeface="Courier New" panose="02070309020205020404" pitchFamily="49" charset="0"/>
              </a:rPr>
              <a:t>        int num = 4; </a:t>
            </a:r>
          </a:p>
          <a:p>
            <a:r>
              <a:rPr lang="en-US" sz="2000" b="1" dirty="0" smtClean="0">
                <a:solidFill>
                  <a:schemeClr val="bg1"/>
                </a:solidFill>
                <a:latin typeface="Courier New" panose="02070309020205020404" pitchFamily="49" charset="0"/>
                <a:cs typeface="Courier New" panose="02070309020205020404" pitchFamily="49" charset="0"/>
              </a:rPr>
              <a:t>        for (int i=0; i&lt;4; i++) { </a:t>
            </a:r>
          </a:p>
          <a:p>
            <a:r>
              <a:rPr lang="en-US" sz="2000" b="1" dirty="0" smtClean="0">
                <a:solidFill>
                  <a:schemeClr val="bg1"/>
                </a:solidFill>
                <a:latin typeface="Courier New" panose="02070309020205020404" pitchFamily="49" charset="0"/>
                <a:cs typeface="Courier New" panose="02070309020205020404" pitchFamily="49" charset="0"/>
              </a:rPr>
              <a:t>            Thread object = new Thread(new Methods()); </a:t>
            </a:r>
          </a:p>
          <a:p>
            <a:r>
              <a:rPr lang="en-US" sz="2000" b="1" dirty="0" smtClean="0">
                <a:solidFill>
                  <a:schemeClr val="bg1"/>
                </a:solidFill>
                <a:latin typeface="Courier New" panose="02070309020205020404" pitchFamily="49" charset="0"/>
                <a:cs typeface="Courier New" panose="02070309020205020404" pitchFamily="49" charset="0"/>
              </a:rPr>
              <a:t>            object.start();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2362200" y="5257800"/>
            <a:ext cx="6781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java.lang.Runnable;</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System.out.println("Creating Runnable Instance");</a:t>
            </a:r>
          </a:p>
          <a:p>
            <a:r>
              <a:rPr lang="en-US" sz="2000" b="1" dirty="0" smtClean="0">
                <a:solidFill>
                  <a:schemeClr val="bg1"/>
                </a:solidFill>
                <a:latin typeface="Courier New" panose="02070309020205020404" pitchFamily="49" charset="0"/>
                <a:cs typeface="Courier New" panose="02070309020205020404" pitchFamily="49" charset="0"/>
              </a:rPr>
              <a:t>        Runnable </a:t>
            </a:r>
            <a:r>
              <a:rPr lang="en-US" sz="2000" b="1" dirty="0" err="1" smtClean="0">
                <a:solidFill>
                  <a:schemeClr val="bg1"/>
                </a:solidFill>
                <a:latin typeface="Courier New" panose="02070309020205020404" pitchFamily="49" charset="0"/>
                <a:cs typeface="Courier New" panose="02070309020205020404" pitchFamily="49" charset="0"/>
              </a:rPr>
              <a:t>runnable</a:t>
            </a:r>
            <a:r>
              <a:rPr lang="en-US" sz="2000" b="1" dirty="0" smtClean="0">
                <a:solidFill>
                  <a:schemeClr val="bg1"/>
                </a:solidFill>
                <a:latin typeface="Courier New" panose="02070309020205020404" pitchFamily="49" charset="0"/>
                <a:cs typeface="Courier New" panose="02070309020205020404" pitchFamily="49" charset="0"/>
              </a:rPr>
              <a:t> = new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@Override</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getName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System.out.println("Creating a Thread Instance");</a:t>
            </a:r>
          </a:p>
          <a:p>
            <a:r>
              <a:rPr lang="en-US" sz="2000" b="1" dirty="0" smtClean="0">
                <a:solidFill>
                  <a:schemeClr val="bg1"/>
                </a:solidFill>
                <a:latin typeface="Courier New" panose="02070309020205020404" pitchFamily="49" charset="0"/>
                <a:cs typeface="Courier New" panose="02070309020205020404" pitchFamily="49" charset="0"/>
              </a:rPr>
              <a:t>        Thread </a:t>
            </a:r>
            <a:r>
              <a:rPr lang="en-US" sz="2000" b="1" dirty="0" err="1" smtClean="0">
                <a:solidFill>
                  <a:schemeClr val="bg1"/>
                </a:solidFill>
                <a:latin typeface="Courier New" panose="02070309020205020404" pitchFamily="49" charset="0"/>
                <a:cs typeface="Courier New" panose="02070309020205020404" pitchFamily="49" charset="0"/>
              </a:rPr>
              <a:t>thread</a:t>
            </a:r>
            <a:r>
              <a:rPr lang="en-US" sz="2000" b="1" dirty="0" smtClean="0">
                <a:solidFill>
                  <a:schemeClr val="bg1"/>
                </a:solidFill>
                <a:latin typeface="Courier New" panose="02070309020205020404" pitchFamily="49" charset="0"/>
                <a:cs typeface="Courier New" panose="02070309020205020404" pitchFamily="49" charset="0"/>
              </a:rPr>
              <a:t> = new Thread(runnable);</a:t>
            </a:r>
          </a:p>
          <a:p>
            <a:r>
              <a:rPr lang="en-US" sz="2000" b="1" dirty="0" smtClean="0">
                <a:solidFill>
                  <a:schemeClr val="bg1"/>
                </a:solidFill>
                <a:latin typeface="Courier New" panose="02070309020205020404" pitchFamily="49" charset="0"/>
                <a:cs typeface="Courier New" panose="02070309020205020404" pitchFamily="49" charset="0"/>
              </a:rPr>
              <a:t>        System.out.println("Launching a Thread");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thread.start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1752600" y="2514600"/>
            <a:ext cx="6781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java.lang.Runnable;</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System.out.println("Creating Runnable Instance");</a:t>
            </a:r>
          </a:p>
          <a:p>
            <a:r>
              <a:rPr lang="en-US" sz="2000" b="1" dirty="0" smtClean="0">
                <a:solidFill>
                  <a:schemeClr val="bg1"/>
                </a:solidFill>
                <a:latin typeface="Courier New" panose="02070309020205020404" pitchFamily="49" charset="0"/>
                <a:cs typeface="Courier New" panose="02070309020205020404" pitchFamily="49" charset="0"/>
              </a:rPr>
              <a:t>        Runnable </a:t>
            </a:r>
            <a:r>
              <a:rPr lang="en-US" sz="2000" b="1" dirty="0" err="1" smtClean="0">
                <a:solidFill>
                  <a:schemeClr val="bg1"/>
                </a:solidFill>
                <a:latin typeface="Courier New" panose="02070309020205020404" pitchFamily="49" charset="0"/>
                <a:cs typeface="Courier New" panose="02070309020205020404" pitchFamily="49" charset="0"/>
              </a:rPr>
              <a:t>runnable</a:t>
            </a:r>
            <a:r>
              <a:rPr lang="en-US" sz="2000" b="1" dirty="0" smtClean="0">
                <a:solidFill>
                  <a:schemeClr val="bg1"/>
                </a:solidFill>
                <a:latin typeface="Courier New" panose="02070309020205020404" pitchFamily="49" charset="0"/>
                <a:cs typeface="Courier New" panose="02070309020205020404" pitchFamily="49" charset="0"/>
              </a:rPr>
              <a:t> = new Runnable()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@Override</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Thread.currentThread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getName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System.out.println("Creating a Thread Instance");</a:t>
            </a:r>
          </a:p>
          <a:p>
            <a:r>
              <a:rPr lang="en-US" sz="2000" b="1" dirty="0" smtClean="0">
                <a:solidFill>
                  <a:schemeClr val="bg1"/>
                </a:solidFill>
                <a:latin typeface="Courier New" panose="02070309020205020404" pitchFamily="49" charset="0"/>
                <a:cs typeface="Courier New" panose="02070309020205020404" pitchFamily="49" charset="0"/>
              </a:rPr>
              <a:t>        Thread </a:t>
            </a:r>
            <a:r>
              <a:rPr lang="en-US" sz="2000" b="1" dirty="0" err="1" smtClean="0">
                <a:solidFill>
                  <a:schemeClr val="bg1"/>
                </a:solidFill>
                <a:latin typeface="Courier New" panose="02070309020205020404" pitchFamily="49" charset="0"/>
                <a:cs typeface="Courier New" panose="02070309020205020404" pitchFamily="49" charset="0"/>
              </a:rPr>
              <a:t>thread</a:t>
            </a:r>
            <a:r>
              <a:rPr lang="en-US" sz="2000" b="1" dirty="0" smtClean="0">
                <a:solidFill>
                  <a:schemeClr val="bg1"/>
                </a:solidFill>
                <a:latin typeface="Courier New" panose="02070309020205020404" pitchFamily="49" charset="0"/>
                <a:cs typeface="Courier New" panose="02070309020205020404" pitchFamily="49" charset="0"/>
              </a:rPr>
              <a:t> = new Thread(runnable);</a:t>
            </a:r>
          </a:p>
          <a:p>
            <a:r>
              <a:rPr lang="en-US" sz="2000" b="1" dirty="0" smtClean="0">
                <a:solidFill>
                  <a:schemeClr val="bg1"/>
                </a:solidFill>
                <a:latin typeface="Courier New" panose="02070309020205020404" pitchFamily="49" charset="0"/>
                <a:cs typeface="Courier New" panose="02070309020205020404" pitchFamily="49" charset="0"/>
              </a:rPr>
              <a:t>        System.out.println("Launching a Thread");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thread.start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1752600" y="2514600"/>
            <a:ext cx="6781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MCQ</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4065581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class Test implements Runnable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System.out.println("Method");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Thread create = new Thread();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create.start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System.out.println("Main");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Main</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Method</a:t>
            </a:r>
            <a:endParaRPr lang="en-US" sz="2500" dirty="0">
              <a:latin typeface="Nunito Sans" panose="00000500000000000000" pitchFamily="2"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Main</a:t>
            </a:r>
          </a:p>
          <a:p>
            <a:r>
              <a:rPr lang="en-US" sz="2500" dirty="0" smtClean="0">
                <a:latin typeface="Nunito Sans" panose="00000500000000000000" pitchFamily="2" charset="0"/>
              </a:rPr>
              <a:t>Method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1981200" y="9906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//How many threads will be created for the following code?</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class Test extends Thread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Test t = new Test(); </a:t>
            </a:r>
          </a:p>
          <a:p>
            <a:r>
              <a:rPr lang="en-US" sz="2000" b="1" dirty="0" smtClean="0">
                <a:solidFill>
                  <a:schemeClr val="bg1"/>
                </a:solidFill>
                <a:latin typeface="Courier New" panose="02070309020205020404" pitchFamily="49" charset="0"/>
                <a:cs typeface="Courier New" panose="02070309020205020404" pitchFamily="49" charset="0"/>
              </a:rPr>
              <a:t>        t.run();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charset="0"/>
              </a:rPr>
              <a:t>Depend upon system</a:t>
            </a:r>
            <a:endParaRPr lang="en-US" sz="2500" dirty="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2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charset="0"/>
              </a:rPr>
              <a:t>One thread created</a:t>
            </a:r>
            <a:endParaRPr lang="en-US" sz="2500" dirty="0">
              <a:latin typeface="Nunito Sans"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charset="0"/>
              </a:rPr>
              <a:t>Two thread created</a:t>
            </a:r>
            <a:r>
              <a:rPr lang="en-US" sz="2500" dirty="0" smtClean="0">
                <a:latin typeface="Nunito Sans" panose="00000500000000000000" pitchFamily="2" charset="0"/>
              </a:rPr>
              <a:t>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4191000" y="22098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6" name="Picture 5" descr="exceptiom.PNG"/>
          <p:cNvPicPr>
            <a:picLocks noChangeAspect="1"/>
          </p:cNvPicPr>
          <p:nvPr/>
        </p:nvPicPr>
        <p:blipFill>
          <a:blip r:embed="rId4"/>
          <a:stretch>
            <a:fillRect/>
          </a:stretch>
        </p:blipFill>
        <p:spPr>
          <a:xfrm>
            <a:off x="609600" y="1066800"/>
            <a:ext cx="7391400" cy="4876800"/>
          </a:xfrm>
          <a:prstGeom prst="rect">
            <a:avLst/>
          </a:prstGeom>
        </p:spPr>
      </p:pic>
      <p:sp>
        <p:nvSpPr>
          <p:cNvPr id="8" name="TextBox 7"/>
          <p:cNvSpPr txBox="1"/>
          <p:nvPr/>
        </p:nvSpPr>
        <p:spPr>
          <a:xfrm>
            <a:off x="1066800" y="4953000"/>
            <a:ext cx="1219200" cy="369332"/>
          </a:xfrm>
          <a:prstGeom prst="rect">
            <a:avLst/>
          </a:prstGeom>
          <a:noFill/>
          <a:ln w="28575">
            <a:solidFill>
              <a:srgbClr val="F05136"/>
            </a:solidFill>
          </a:ln>
        </p:spPr>
        <p:txBody>
          <a:bodyPr wrap="square" rtlCol="0">
            <a:spAutoFit/>
          </a:bodyPr>
          <a:lstStyle/>
          <a:p>
            <a:endParaRPr lang="en-US" dirty="0"/>
          </a:p>
        </p:txBody>
      </p:sp>
      <p:pic>
        <p:nvPicPr>
          <p:cNvPr id="9" name="Picture 8" descr="images (3).jpg"/>
          <p:cNvPicPr>
            <a:picLocks noChangeAspect="1"/>
          </p:cNvPicPr>
          <p:nvPr/>
        </p:nvPicPr>
        <p:blipFill>
          <a:blip r:embed="rId5"/>
          <a:stretch>
            <a:fillRect/>
          </a:stretch>
        </p:blipFill>
        <p:spPr>
          <a:xfrm>
            <a:off x="8305800" y="838200"/>
            <a:ext cx="3429000" cy="3429000"/>
          </a:xfrm>
          <a:prstGeom prst="rect">
            <a:avLst/>
          </a:prstGeom>
        </p:spPr>
      </p:pic>
      <p:sp>
        <p:nvSpPr>
          <p:cNvPr id="10" name="TextBox 9"/>
          <p:cNvSpPr txBox="1"/>
          <p:nvPr/>
        </p:nvSpPr>
        <p:spPr>
          <a:xfrm>
            <a:off x="8915400" y="1447800"/>
            <a:ext cx="1295400" cy="477054"/>
          </a:xfrm>
          <a:prstGeom prst="rect">
            <a:avLst/>
          </a:prstGeom>
          <a:noFill/>
        </p:spPr>
        <p:txBody>
          <a:bodyPr wrap="square" rtlCol="0">
            <a:spAutoFit/>
          </a:bodyPr>
          <a:lstStyle/>
          <a:p>
            <a:r>
              <a:rPr lang="en-US" sz="2500" b="1" dirty="0" smtClean="0">
                <a:solidFill>
                  <a:srgbClr val="F05136"/>
                </a:solidFill>
                <a:latin typeface="Nunito Sans" charset="0"/>
              </a:rPr>
              <a:t>Thread</a:t>
            </a:r>
            <a:endParaRPr lang="en-US" sz="2500" b="1" dirty="0">
              <a:solidFill>
                <a:srgbClr val="F05136"/>
              </a:solidFill>
              <a:latin typeface="Nunito Sans" charset="0"/>
            </a:endParaRPr>
          </a:p>
        </p:txBody>
      </p:sp>
      <p:sp>
        <p:nvSpPr>
          <p:cNvPr id="11" name="Rectangle 10">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2014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class One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for(int i=0; i&lt;2; i++){</a:t>
            </a:r>
          </a:p>
          <a:p>
            <a:r>
              <a:rPr lang="en-US" sz="2000" b="1" dirty="0" smtClean="0">
                <a:solidFill>
                  <a:schemeClr val="bg1"/>
                </a:solidFill>
                <a:latin typeface="Courier New" panose="02070309020205020404" pitchFamily="49" charset="0"/>
                <a:cs typeface="Courier New" panose="02070309020205020404" pitchFamily="49" charset="0"/>
              </a:rPr>
              <a:t>			System.out.print(i);</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Test</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 t = new Test();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t.call</a:t>
            </a:r>
            <a:r>
              <a:rPr lang="en-US" sz="2000" b="1" dirty="0" smtClean="0">
                <a:solidFill>
                  <a:schemeClr val="bg1"/>
                </a:solidFill>
                <a:latin typeface="Courier New" panose="02070309020205020404" pitchFamily="49" charset="0"/>
                <a:cs typeface="Courier New" panose="02070309020205020404" pitchFamily="49" charset="0"/>
              </a:rPr>
              <a:t>(new One());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call(One o)</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o.start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charset="0"/>
              </a:rPr>
              <a:t>0 0</a:t>
            </a:r>
            <a:endParaRPr lang="en-US" sz="2500" dirty="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3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charset="0"/>
              </a:rPr>
              <a:t>0 1 2</a:t>
            </a:r>
            <a:endParaRPr lang="en-US" sz="2500" dirty="0">
              <a:latin typeface="Nunito Sans"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01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1676400" y="33528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Test implements Runnable</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System.out.print("go");</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Thread t = new Thread(new Test());</a:t>
            </a:r>
          </a:p>
          <a:p>
            <a:r>
              <a:rPr lang="en-US" sz="2000" b="1" dirty="0" smtClean="0">
                <a:solidFill>
                  <a:schemeClr val="bg1"/>
                </a:solidFill>
                <a:latin typeface="Courier New" panose="02070309020205020404" pitchFamily="49" charset="0"/>
                <a:cs typeface="Courier New" panose="02070309020205020404" pitchFamily="49" charset="0"/>
              </a:rPr>
              <a:t>        t.run();</a:t>
            </a:r>
          </a:p>
          <a:p>
            <a:r>
              <a:rPr lang="en-US" sz="2000" b="1" dirty="0" smtClean="0">
                <a:solidFill>
                  <a:schemeClr val="bg1"/>
                </a:solidFill>
                <a:latin typeface="Courier New" panose="02070309020205020404" pitchFamily="49" charset="0"/>
                <a:cs typeface="Courier New" panose="02070309020205020404" pitchFamily="49" charset="0"/>
              </a:rPr>
              <a:t>        t.run();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err="1" smtClean="0">
                <a:latin typeface="Nunito Sans" charset="0"/>
              </a:rPr>
              <a:t>gogogo</a:t>
            </a:r>
            <a:endParaRPr lang="en-US" sz="2500" dirty="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4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err="1" smtClean="0">
                <a:latin typeface="Nunito Sans" charset="0"/>
              </a:rPr>
              <a:t>gogo</a:t>
            </a:r>
            <a:endParaRPr lang="en-US" sz="2500" dirty="0">
              <a:latin typeface="Nunito Sans"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go</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1981200" y="21336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Test extends Thread</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argv</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Test t = new Test();</a:t>
            </a:r>
          </a:p>
          <a:p>
            <a:r>
              <a:rPr lang="en-US" sz="2000" b="1" dirty="0" smtClean="0">
                <a:solidFill>
                  <a:schemeClr val="bg1"/>
                </a:solidFill>
                <a:latin typeface="Courier New" panose="02070309020205020404" pitchFamily="49" charset="0"/>
                <a:cs typeface="Courier New" panose="02070309020205020404" pitchFamily="49" charset="0"/>
              </a:rPr>
              <a:t>        t.run();</a:t>
            </a:r>
          </a:p>
          <a:p>
            <a:r>
              <a:rPr lang="en-US" sz="2000" b="1" dirty="0" smtClean="0">
                <a:solidFill>
                  <a:schemeClr val="bg1"/>
                </a:solidFill>
                <a:latin typeface="Courier New" panose="02070309020205020404" pitchFamily="49" charset="0"/>
                <a:cs typeface="Courier New" panose="02070309020205020404" pitchFamily="49" charset="0"/>
              </a:rPr>
              <a:t>        t.start();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void run()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System.out.println("run-test");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47634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smtClean="0">
                <a:latin typeface="Nunito Sans" charset="0"/>
              </a:rPr>
              <a:t>No output</a:t>
            </a:r>
            <a:endParaRPr lang="en-US" sz="2500" dirty="0">
              <a:latin typeface="Nunito Sans"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5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smtClean="0">
                <a:latin typeface="Nunito Sans" charset="0"/>
              </a:rPr>
              <a:t>run-test</a:t>
            </a:r>
            <a:endParaRPr lang="en-US" sz="2500" dirty="0">
              <a:latin typeface="Nunito Sans"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 xmlns:a16="http://schemas.microsoft.com/office/drawing/2014/main" id="{116C2E0D-93FB-4ADC-BC2B-83DFED946B7A}"/>
              </a:ext>
            </a:extLst>
          </p:cNvPr>
          <p:cNvSpPr/>
          <p:nvPr/>
        </p:nvSpPr>
        <p:spPr>
          <a:xfrm>
            <a:off x="1167134" y="3620100"/>
            <a:ext cx="10495416"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run-test</a:t>
            </a:r>
          </a:p>
          <a:p>
            <a:r>
              <a:rPr lang="en-US" sz="2500" dirty="0" smtClean="0">
                <a:latin typeface="Nunito Sans" panose="00000500000000000000" pitchFamily="2" charset="0"/>
              </a:rPr>
              <a:t>run-test</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Compilation error</a:t>
            </a:r>
            <a:endParaRPr lang="en-US" sz="2500" dirty="0">
              <a:latin typeface="Nunito Sans" panose="00000500000000000000" pitchFamily="2" charset="0"/>
            </a:endParaRP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2438400" y="3352800"/>
            <a:ext cx="685800" cy="638175"/>
          </a:xfrm>
          <a:prstGeom prst="rect">
            <a:avLst/>
          </a:prstGeom>
          <a:noFill/>
        </p:spPr>
      </p:pic>
    </p:spTree>
    <p:extLst>
      <p:ext uri="{BB962C8B-B14F-4D97-AF65-F5344CB8AC3E}">
        <p14:creationId xmlns=""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3" name="Picture 2" descr="imagesmulti.png"/>
          <p:cNvPicPr>
            <a:picLocks noChangeAspect="1"/>
          </p:cNvPicPr>
          <p:nvPr/>
        </p:nvPicPr>
        <p:blipFill>
          <a:blip r:embed="rId4"/>
          <a:stretch>
            <a:fillRect/>
          </a:stretch>
        </p:blipFill>
        <p:spPr>
          <a:xfrm>
            <a:off x="4495800" y="914400"/>
            <a:ext cx="5791200" cy="4572000"/>
          </a:xfrm>
          <a:prstGeom prst="rect">
            <a:avLst/>
          </a:prstGeom>
        </p:spPr>
      </p:pic>
      <p:sp>
        <p:nvSpPr>
          <p:cNvPr id="7" name="Rectangle 6"/>
          <p:cNvSpPr/>
          <p:nvPr/>
        </p:nvSpPr>
        <p:spPr>
          <a:xfrm>
            <a:off x="8915400" y="5029200"/>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66800" y="685800"/>
            <a:ext cx="5562600" cy="1477328"/>
          </a:xfrm>
          <a:prstGeom prst="rect">
            <a:avLst/>
          </a:prstGeom>
          <a:noFill/>
        </p:spPr>
        <p:txBody>
          <a:bodyPr wrap="square" rtlCol="0">
            <a:spAutoFit/>
          </a:bodyPr>
          <a:lstStyle/>
          <a:p>
            <a:r>
              <a:rPr lang="en-US" sz="4500" b="1" dirty="0" smtClean="0">
                <a:latin typeface="Nunito Sans" charset="0"/>
              </a:rPr>
              <a:t>Multithreading</a:t>
            </a:r>
          </a:p>
          <a:p>
            <a:r>
              <a:rPr lang="en-US" sz="4500" b="1" dirty="0" smtClean="0">
                <a:latin typeface="Nunito Sans" charset="0"/>
              </a:rPr>
              <a:t>         </a:t>
            </a:r>
            <a:endParaRPr lang="en-US" sz="4500" b="1" dirty="0">
              <a:latin typeface="Nunito Sans" charset="0"/>
            </a:endParaRPr>
          </a:p>
        </p:txBody>
      </p:sp>
    </p:spTree>
    <p:extLst>
      <p:ext uri="{BB962C8B-B14F-4D97-AF65-F5344CB8AC3E}">
        <p14:creationId xmlns:p14="http://schemas.microsoft.com/office/powerpoint/2010/main" xmlns="" val="2201407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29883" y="381000"/>
            <a:ext cx="11052517" cy="861774"/>
          </a:xfrm>
          <a:prstGeom prst="rect">
            <a:avLst/>
          </a:prstGeom>
          <a:noFill/>
        </p:spPr>
        <p:txBody>
          <a:bodyPr wrap="square" rtlCol="0">
            <a:spAutoFit/>
          </a:bodyPr>
          <a:lstStyle/>
          <a:p>
            <a:endParaRPr lang="en-US" sz="2500" b="1" dirty="0" smtClean="0">
              <a:latin typeface="Nunito Sans" panose="00000500000000000000" pitchFamily="2" charset="0"/>
            </a:endParaRPr>
          </a:p>
          <a:p>
            <a:r>
              <a:rPr lang="en-US" sz="2500" b="1" dirty="0" smtClean="0">
                <a:latin typeface="Nunito Sans" panose="00000500000000000000" pitchFamily="2" charset="0"/>
              </a:rPr>
              <a:t>Why do we use threads ?</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5" name="Picture 4" descr="images.jpg"/>
          <p:cNvPicPr>
            <a:picLocks noChangeAspect="1"/>
          </p:cNvPicPr>
          <p:nvPr/>
        </p:nvPicPr>
        <p:blipFill>
          <a:blip r:embed="rId4"/>
          <a:stretch>
            <a:fillRect/>
          </a:stretch>
        </p:blipFill>
        <p:spPr>
          <a:xfrm>
            <a:off x="533400" y="1371600"/>
            <a:ext cx="3308201" cy="4260561"/>
          </a:xfrm>
          <a:prstGeom prst="rect">
            <a:avLst/>
          </a:prstGeom>
        </p:spPr>
      </p:pic>
      <p:pic>
        <p:nvPicPr>
          <p:cNvPr id="6" name="Picture 5" descr="images (2).jpg"/>
          <p:cNvPicPr>
            <a:picLocks noChangeAspect="1"/>
          </p:cNvPicPr>
          <p:nvPr/>
        </p:nvPicPr>
        <p:blipFill>
          <a:blip r:embed="rId5"/>
          <a:stretch>
            <a:fillRect/>
          </a:stretch>
        </p:blipFill>
        <p:spPr>
          <a:xfrm>
            <a:off x="6400800" y="1447800"/>
            <a:ext cx="5031988" cy="4038600"/>
          </a:xfrm>
          <a:prstGeom prst="rect">
            <a:avLst/>
          </a:prstGeom>
        </p:spPr>
      </p:pic>
      <p:sp>
        <p:nvSpPr>
          <p:cNvPr id="8" name="Rectangle 7">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3" name="Picture 2" descr="images (2).jpg"/>
          <p:cNvPicPr>
            <a:picLocks noChangeAspect="1"/>
          </p:cNvPicPr>
          <p:nvPr/>
        </p:nvPicPr>
        <p:blipFill>
          <a:blip r:embed="rId4"/>
          <a:stretch>
            <a:fillRect/>
          </a:stretch>
        </p:blipFill>
        <p:spPr>
          <a:xfrm>
            <a:off x="304800" y="914400"/>
            <a:ext cx="4557272" cy="3657600"/>
          </a:xfrm>
          <a:prstGeom prst="rect">
            <a:avLst/>
          </a:prstGeom>
        </p:spPr>
      </p:pic>
      <p:sp>
        <p:nvSpPr>
          <p:cNvPr id="6" name="TextBox 5"/>
          <p:cNvSpPr txBox="1"/>
          <p:nvPr/>
        </p:nvSpPr>
        <p:spPr>
          <a:xfrm>
            <a:off x="5562600" y="1143000"/>
            <a:ext cx="6248400" cy="861774"/>
          </a:xfrm>
          <a:prstGeom prst="rect">
            <a:avLst/>
          </a:prstGeom>
          <a:noFill/>
        </p:spPr>
        <p:txBody>
          <a:bodyPr wrap="square" rtlCol="0">
            <a:spAutoFit/>
          </a:bodyPr>
          <a:lstStyle/>
          <a:p>
            <a:pPr algn="just">
              <a:buFont typeface="Wingdings" pitchFamily="2" charset="2"/>
              <a:buChar char="Ø"/>
            </a:pPr>
            <a:r>
              <a:rPr lang="en-US" sz="2500" dirty="0" smtClean="0">
                <a:latin typeface="Nunito Sans" charset="0"/>
              </a:rPr>
              <a:t> multithreading is a specialized form of multitasking</a:t>
            </a:r>
            <a:endParaRPr lang="en-US" sz="2500" dirty="0">
              <a:latin typeface="Nunito Sans" charset="0"/>
            </a:endParaRPr>
          </a:p>
        </p:txBody>
      </p:sp>
      <p:sp>
        <p:nvSpPr>
          <p:cNvPr id="7" name="TextBox 6"/>
          <p:cNvSpPr txBox="1"/>
          <p:nvPr/>
        </p:nvSpPr>
        <p:spPr>
          <a:xfrm>
            <a:off x="5562600" y="2133600"/>
            <a:ext cx="5943600" cy="1246495"/>
          </a:xfrm>
          <a:prstGeom prst="rect">
            <a:avLst/>
          </a:prstGeom>
          <a:noFill/>
        </p:spPr>
        <p:txBody>
          <a:bodyPr wrap="square" rtlCol="0">
            <a:spAutoFit/>
          </a:bodyPr>
          <a:lstStyle/>
          <a:p>
            <a:pPr>
              <a:buFont typeface="Wingdings" pitchFamily="2" charset="2"/>
              <a:buChar char="Ø"/>
            </a:pPr>
            <a:r>
              <a:rPr lang="en-US" sz="2500" dirty="0" smtClean="0">
                <a:latin typeface="Nunito Sans" charset="0"/>
              </a:rPr>
              <a:t>  two distinct types of multitasking</a:t>
            </a:r>
          </a:p>
          <a:p>
            <a:endParaRPr lang="en-US" sz="2500" dirty="0" smtClean="0">
              <a:latin typeface="Nunito Sans" charset="0"/>
            </a:endParaRPr>
          </a:p>
          <a:p>
            <a:pPr algn="just"/>
            <a:endParaRPr lang="en-US" sz="2500" dirty="0" smtClean="0">
              <a:latin typeface="Nunito Sans" charset="0"/>
            </a:endParaRPr>
          </a:p>
        </p:txBody>
      </p:sp>
      <p:sp>
        <p:nvSpPr>
          <p:cNvPr id="8" name="TextBox 7"/>
          <p:cNvSpPr txBox="1"/>
          <p:nvPr/>
        </p:nvSpPr>
        <p:spPr>
          <a:xfrm>
            <a:off x="6553200" y="2667000"/>
            <a:ext cx="3505200" cy="861774"/>
          </a:xfrm>
          <a:prstGeom prst="rect">
            <a:avLst/>
          </a:prstGeom>
          <a:noFill/>
        </p:spPr>
        <p:txBody>
          <a:bodyPr wrap="square" rtlCol="0">
            <a:spAutoFit/>
          </a:bodyPr>
          <a:lstStyle/>
          <a:p>
            <a:pPr lvl="0" algn="just">
              <a:buFont typeface="Arial" pitchFamily="34" charset="0"/>
              <a:buChar char="•"/>
            </a:pPr>
            <a:r>
              <a:rPr lang="en-US" sz="2500" dirty="0" smtClean="0">
                <a:solidFill>
                  <a:prstClr val="black"/>
                </a:solidFill>
                <a:latin typeface="Nunito Sans" charset="0"/>
              </a:rPr>
              <a:t>   Process – based</a:t>
            </a:r>
          </a:p>
          <a:p>
            <a:pPr lvl="0" algn="just">
              <a:buFont typeface="Arial" pitchFamily="34" charset="0"/>
              <a:buChar char="•"/>
            </a:pPr>
            <a:r>
              <a:rPr lang="en-US" sz="2500" dirty="0" smtClean="0">
                <a:solidFill>
                  <a:prstClr val="black"/>
                </a:solidFill>
                <a:latin typeface="Nunito Sans" charset="0"/>
              </a:rPr>
              <a:t>   Thread-based</a:t>
            </a:r>
            <a:endParaRPr lang="en-US" sz="2500" dirty="0">
              <a:solidFill>
                <a:prstClr val="black"/>
              </a:solidFill>
              <a:latin typeface="Nunito Sans" charset="0"/>
            </a:endParaRPr>
          </a:p>
        </p:txBody>
      </p:sp>
      <p:sp>
        <p:nvSpPr>
          <p:cNvPr id="9" name="Rectangle 8">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201407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762000"/>
            <a:ext cx="11052517" cy="477054"/>
          </a:xfrm>
          <a:prstGeom prst="rect">
            <a:avLst/>
          </a:prstGeom>
          <a:noFill/>
        </p:spPr>
        <p:txBody>
          <a:bodyPr wrap="square" rtlCol="0">
            <a:spAutoFit/>
          </a:bodyPr>
          <a:lstStyle/>
          <a:p>
            <a:r>
              <a:rPr lang="en-US" sz="2500" b="1" dirty="0" smtClean="0">
                <a:latin typeface="Nunito Sans" panose="00000500000000000000" pitchFamily="2" charset="0"/>
              </a:rPr>
              <a:t>Thread Process</a:t>
            </a: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0" name="Oval 9"/>
          <p:cNvSpPr/>
          <p:nvPr/>
        </p:nvSpPr>
        <p:spPr>
          <a:xfrm>
            <a:off x="7543800" y="1600200"/>
            <a:ext cx="3124200" cy="2971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524000" y="1600200"/>
            <a:ext cx="3124200" cy="2971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905000" y="1066800"/>
            <a:ext cx="4800600" cy="477054"/>
          </a:xfrm>
          <a:prstGeom prst="rect">
            <a:avLst/>
          </a:prstGeom>
          <a:noFill/>
        </p:spPr>
        <p:txBody>
          <a:bodyPr wrap="square" rtlCol="0">
            <a:spAutoFit/>
          </a:bodyPr>
          <a:lstStyle/>
          <a:p>
            <a:r>
              <a:rPr lang="en-US" sz="2500" dirty="0" smtClean="0">
                <a:latin typeface="Nunito Sans" charset="0"/>
              </a:rPr>
              <a:t>Single thread process          </a:t>
            </a:r>
            <a:endParaRPr lang="en-US" sz="2500" dirty="0">
              <a:latin typeface="Nunito Sans" charset="0"/>
            </a:endParaRPr>
          </a:p>
        </p:txBody>
      </p:sp>
      <p:sp>
        <p:nvSpPr>
          <p:cNvPr id="13" name="TextBox 12"/>
          <p:cNvSpPr txBox="1"/>
          <p:nvPr/>
        </p:nvSpPr>
        <p:spPr>
          <a:xfrm>
            <a:off x="7467600" y="1066800"/>
            <a:ext cx="4038600" cy="477054"/>
          </a:xfrm>
          <a:prstGeom prst="rect">
            <a:avLst/>
          </a:prstGeom>
          <a:noFill/>
        </p:spPr>
        <p:txBody>
          <a:bodyPr wrap="square" rtlCol="0">
            <a:spAutoFit/>
          </a:bodyPr>
          <a:lstStyle/>
          <a:p>
            <a:r>
              <a:rPr lang="en-US" sz="2500" dirty="0" smtClean="0">
                <a:latin typeface="Nunito Sans" charset="0"/>
              </a:rPr>
              <a:t>Multi thread process          </a:t>
            </a:r>
            <a:endParaRPr lang="en-US" sz="2500" dirty="0">
              <a:latin typeface="Nunito Sans" charset="0"/>
            </a:endParaRPr>
          </a:p>
        </p:txBody>
      </p:sp>
      <p:cxnSp>
        <p:nvCxnSpPr>
          <p:cNvPr id="14" name="Curved Connector 13"/>
          <p:cNvCxnSpPr/>
          <p:nvPr/>
        </p:nvCxnSpPr>
        <p:spPr>
          <a:xfrm rot="16200000" flipH="1">
            <a:off x="7505700" y="2628900"/>
            <a:ext cx="1828800" cy="533400"/>
          </a:xfrm>
          <a:prstGeom prst="curved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5" name="Curved Connector 14"/>
          <p:cNvCxnSpPr/>
          <p:nvPr/>
        </p:nvCxnSpPr>
        <p:spPr>
          <a:xfrm rot="16200000" flipH="1">
            <a:off x="8191500" y="3009900"/>
            <a:ext cx="1828800" cy="533400"/>
          </a:xfrm>
          <a:prstGeom prst="curvedConnector3">
            <a:avLst>
              <a:gd name="adj1" fmla="val 55172"/>
            </a:avLst>
          </a:prstGeom>
        </p:spPr>
        <p:style>
          <a:lnRef idx="3">
            <a:schemeClr val="dk1"/>
          </a:lnRef>
          <a:fillRef idx="0">
            <a:schemeClr val="dk1"/>
          </a:fillRef>
          <a:effectRef idx="2">
            <a:schemeClr val="dk1"/>
          </a:effectRef>
          <a:fontRef idx="minor">
            <a:schemeClr val="tx1"/>
          </a:fontRef>
        </p:style>
      </p:cxnSp>
      <p:cxnSp>
        <p:nvCxnSpPr>
          <p:cNvPr id="16" name="Curved Connector 15"/>
          <p:cNvCxnSpPr/>
          <p:nvPr/>
        </p:nvCxnSpPr>
        <p:spPr>
          <a:xfrm rot="16200000" flipH="1">
            <a:off x="8801100" y="2324100"/>
            <a:ext cx="1828800" cy="533400"/>
          </a:xfrm>
          <a:prstGeom prst="curvedConnector3">
            <a:avLst>
              <a:gd name="adj1" fmla="val 51818"/>
            </a:avLst>
          </a:prstGeom>
        </p:spPr>
        <p:style>
          <a:lnRef idx="3">
            <a:schemeClr val="dk1"/>
          </a:lnRef>
          <a:fillRef idx="0">
            <a:schemeClr val="dk1"/>
          </a:fillRef>
          <a:effectRef idx="2">
            <a:schemeClr val="dk1"/>
          </a:effectRef>
          <a:fontRef idx="minor">
            <a:schemeClr val="tx1"/>
          </a:fontRef>
        </p:style>
      </p:cxnSp>
      <p:cxnSp>
        <p:nvCxnSpPr>
          <p:cNvPr id="17" name="Curved Connector 16"/>
          <p:cNvCxnSpPr/>
          <p:nvPr/>
        </p:nvCxnSpPr>
        <p:spPr>
          <a:xfrm rot="16200000" flipH="1">
            <a:off x="1943100" y="2552700"/>
            <a:ext cx="1828800" cy="533400"/>
          </a:xfrm>
          <a:prstGeom prst="curvedConnector3">
            <a:avLst>
              <a:gd name="adj1" fmla="val 50000"/>
            </a:avLst>
          </a:prstGeom>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743200" y="3810000"/>
            <a:ext cx="1676400" cy="477054"/>
          </a:xfrm>
          <a:prstGeom prst="rect">
            <a:avLst/>
          </a:prstGeom>
          <a:noFill/>
        </p:spPr>
        <p:txBody>
          <a:bodyPr wrap="square" rtlCol="0">
            <a:spAutoFit/>
          </a:bodyPr>
          <a:lstStyle/>
          <a:p>
            <a:r>
              <a:rPr lang="en-US" sz="2500" dirty="0" smtClean="0">
                <a:latin typeface="Nunito Sans" charset="0"/>
              </a:rPr>
              <a:t>T 1</a:t>
            </a:r>
            <a:endParaRPr lang="en-US" sz="2500" dirty="0">
              <a:latin typeface="Nunito Sans" charset="0"/>
            </a:endParaRPr>
          </a:p>
        </p:txBody>
      </p:sp>
      <p:sp>
        <p:nvSpPr>
          <p:cNvPr id="19" name="TextBox 18"/>
          <p:cNvSpPr txBox="1"/>
          <p:nvPr/>
        </p:nvSpPr>
        <p:spPr>
          <a:xfrm>
            <a:off x="8382000" y="3962400"/>
            <a:ext cx="990600" cy="477054"/>
          </a:xfrm>
          <a:prstGeom prst="rect">
            <a:avLst/>
          </a:prstGeom>
          <a:noFill/>
        </p:spPr>
        <p:txBody>
          <a:bodyPr wrap="square" rtlCol="0">
            <a:spAutoFit/>
          </a:bodyPr>
          <a:lstStyle/>
          <a:p>
            <a:r>
              <a:rPr lang="en-US" sz="2500" dirty="0" smtClean="0">
                <a:latin typeface="Nunito Sans" charset="0"/>
              </a:rPr>
              <a:t>T1</a:t>
            </a:r>
            <a:endParaRPr lang="en-US" sz="2500" dirty="0">
              <a:latin typeface="Nunito Sans" charset="0"/>
            </a:endParaRPr>
          </a:p>
        </p:txBody>
      </p:sp>
      <p:sp>
        <p:nvSpPr>
          <p:cNvPr id="20" name="TextBox 19"/>
          <p:cNvSpPr txBox="1"/>
          <p:nvPr/>
        </p:nvSpPr>
        <p:spPr>
          <a:xfrm>
            <a:off x="8458200" y="1828800"/>
            <a:ext cx="1066800" cy="477054"/>
          </a:xfrm>
          <a:prstGeom prst="rect">
            <a:avLst/>
          </a:prstGeom>
          <a:noFill/>
        </p:spPr>
        <p:txBody>
          <a:bodyPr wrap="square" rtlCol="0">
            <a:spAutoFit/>
          </a:bodyPr>
          <a:lstStyle/>
          <a:p>
            <a:r>
              <a:rPr lang="en-US" sz="2500" dirty="0" smtClean="0">
                <a:latin typeface="Nunito Sans" charset="0"/>
              </a:rPr>
              <a:t>T2</a:t>
            </a:r>
            <a:endParaRPr lang="en-US" sz="2500" dirty="0">
              <a:latin typeface="Nunito Sans" charset="0"/>
            </a:endParaRPr>
          </a:p>
        </p:txBody>
      </p:sp>
      <p:sp>
        <p:nvSpPr>
          <p:cNvPr id="21" name="TextBox 20"/>
          <p:cNvSpPr txBox="1"/>
          <p:nvPr/>
        </p:nvSpPr>
        <p:spPr>
          <a:xfrm>
            <a:off x="9601200" y="3581400"/>
            <a:ext cx="762000" cy="477054"/>
          </a:xfrm>
          <a:prstGeom prst="rect">
            <a:avLst/>
          </a:prstGeom>
          <a:noFill/>
        </p:spPr>
        <p:txBody>
          <a:bodyPr wrap="square" rtlCol="0">
            <a:spAutoFit/>
          </a:bodyPr>
          <a:lstStyle/>
          <a:p>
            <a:r>
              <a:rPr lang="en-US" sz="2500" dirty="0" smtClean="0">
                <a:latin typeface="Nunito Sans" charset="0"/>
              </a:rPr>
              <a:t>T3</a:t>
            </a:r>
            <a:endParaRPr lang="en-US" sz="2500" dirty="0">
              <a:latin typeface="Nunito Sans" charset="0"/>
            </a:endParaRPr>
          </a:p>
        </p:txBody>
      </p:sp>
      <p:sp>
        <p:nvSpPr>
          <p:cNvPr id="35" name="TextBox 34"/>
          <p:cNvSpPr txBox="1"/>
          <p:nvPr/>
        </p:nvSpPr>
        <p:spPr>
          <a:xfrm>
            <a:off x="4495800" y="2057400"/>
            <a:ext cx="3657600" cy="477054"/>
          </a:xfrm>
          <a:prstGeom prst="rect">
            <a:avLst/>
          </a:prstGeom>
          <a:noFill/>
        </p:spPr>
        <p:txBody>
          <a:bodyPr wrap="square" rtlCol="0">
            <a:spAutoFit/>
          </a:bodyPr>
          <a:lstStyle/>
          <a:p>
            <a:r>
              <a:rPr lang="en-US" sz="2500" dirty="0" smtClean="0">
                <a:latin typeface="Nunito Sans" charset="0"/>
              </a:rPr>
              <a:t>Threads of execution</a:t>
            </a:r>
            <a:endParaRPr lang="en-US" sz="2500" dirty="0">
              <a:latin typeface="Nunito Sans" charset="0"/>
            </a:endParaRPr>
          </a:p>
        </p:txBody>
      </p:sp>
      <p:sp>
        <p:nvSpPr>
          <p:cNvPr id="36" name="TextBox 35"/>
          <p:cNvSpPr txBox="1"/>
          <p:nvPr/>
        </p:nvSpPr>
        <p:spPr>
          <a:xfrm>
            <a:off x="1600200" y="4724400"/>
            <a:ext cx="4114800" cy="477054"/>
          </a:xfrm>
          <a:prstGeom prst="rect">
            <a:avLst/>
          </a:prstGeom>
          <a:noFill/>
        </p:spPr>
        <p:txBody>
          <a:bodyPr wrap="square" rtlCol="0">
            <a:spAutoFit/>
          </a:bodyPr>
          <a:lstStyle/>
          <a:p>
            <a:r>
              <a:rPr lang="en-US" sz="2500" dirty="0" smtClean="0">
                <a:latin typeface="Nunito Sans" charset="0"/>
              </a:rPr>
              <a:t>Single instruction stream</a:t>
            </a:r>
            <a:endParaRPr lang="en-US" sz="2500" dirty="0">
              <a:latin typeface="Nunito Sans" charset="0"/>
            </a:endParaRPr>
          </a:p>
        </p:txBody>
      </p:sp>
      <p:sp>
        <p:nvSpPr>
          <p:cNvPr id="37" name="TextBox 36"/>
          <p:cNvSpPr txBox="1"/>
          <p:nvPr/>
        </p:nvSpPr>
        <p:spPr>
          <a:xfrm>
            <a:off x="7391400" y="4648200"/>
            <a:ext cx="4114800" cy="477054"/>
          </a:xfrm>
          <a:prstGeom prst="rect">
            <a:avLst/>
          </a:prstGeom>
          <a:noFill/>
        </p:spPr>
        <p:txBody>
          <a:bodyPr wrap="square" rtlCol="0">
            <a:spAutoFit/>
          </a:bodyPr>
          <a:lstStyle/>
          <a:p>
            <a:r>
              <a:rPr lang="en-US" sz="2500" dirty="0" smtClean="0">
                <a:latin typeface="Nunito Sans" charset="0"/>
              </a:rPr>
              <a:t>Multi instruction stream</a:t>
            </a:r>
            <a:endParaRPr lang="en-US" sz="2500" dirty="0">
              <a:latin typeface="Nunito Sans" charset="0"/>
            </a:endParaRPr>
          </a:p>
        </p:txBody>
      </p:sp>
      <p:sp>
        <p:nvSpPr>
          <p:cNvPr id="38" name="Rectangle 37">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609600" y="762000"/>
            <a:ext cx="11052517" cy="477054"/>
          </a:xfrm>
          <a:prstGeom prst="rect">
            <a:avLst/>
          </a:prstGeom>
          <a:noFill/>
        </p:spPr>
        <p:txBody>
          <a:bodyPr wrap="square" rtlCol="0">
            <a:spAutoFit/>
          </a:bodyPr>
          <a:lstStyle/>
          <a:p>
            <a:r>
              <a:rPr lang="en-US" sz="2500" b="1" dirty="0" smtClean="0">
                <a:latin typeface="Nunito Sans" panose="00000500000000000000" pitchFamily="2" charset="0"/>
              </a:rPr>
              <a:t>Real time example:</a:t>
            </a:r>
            <a:endParaRPr lang="en-US" sz="2500" b="1" dirty="0">
              <a:latin typeface="Nunito Sans" panose="00000500000000000000" pitchFamily="2"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6" name="Picture 5" descr="downloadzcxjkxj.jpg"/>
          <p:cNvPicPr>
            <a:picLocks noChangeAspect="1"/>
          </p:cNvPicPr>
          <p:nvPr/>
        </p:nvPicPr>
        <p:blipFill>
          <a:blip r:embed="rId4"/>
          <a:stretch>
            <a:fillRect/>
          </a:stretch>
        </p:blipFill>
        <p:spPr>
          <a:xfrm>
            <a:off x="7010400" y="1524000"/>
            <a:ext cx="4572000" cy="3657600"/>
          </a:xfrm>
          <a:prstGeom prst="rect">
            <a:avLst/>
          </a:prstGeom>
        </p:spPr>
      </p:pic>
      <p:pic>
        <p:nvPicPr>
          <p:cNvPr id="9" name="Picture 8" descr="images (7).jpg"/>
          <p:cNvPicPr>
            <a:picLocks noChangeAspect="1"/>
          </p:cNvPicPr>
          <p:nvPr/>
        </p:nvPicPr>
        <p:blipFill>
          <a:blip r:embed="rId5"/>
          <a:stretch>
            <a:fillRect/>
          </a:stretch>
        </p:blipFill>
        <p:spPr>
          <a:xfrm>
            <a:off x="1066800" y="1600200"/>
            <a:ext cx="4724400" cy="3538739"/>
          </a:xfrm>
          <a:prstGeom prst="rect">
            <a:avLst/>
          </a:prstGeom>
        </p:spPr>
      </p:pic>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5827</TotalTime>
  <Words>3462</Words>
  <Application>Microsoft Office PowerPoint</Application>
  <PresentationFormat>Custom</PresentationFormat>
  <Paragraphs>1397</Paragraphs>
  <Slides>46</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Nunito Sans</vt:lpstr>
      <vt:lpstr>Calibri</vt:lpstr>
      <vt:lpstr>Wingdings</vt:lpstr>
      <vt:lpstr>Courier New</vt:lpstr>
      <vt:lpstr>-apple-system</vt:lpstr>
      <vt:lpstr>inherit</vt:lpstr>
      <vt:lpstr>Roboto</vt:lpstr>
      <vt:lpstr>Open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242</cp:revision>
  <dcterms:created xsi:type="dcterms:W3CDTF">2006-08-16T00:00:00Z</dcterms:created>
  <dcterms:modified xsi:type="dcterms:W3CDTF">2019-11-15T13:48:42Z</dcterms:modified>
</cp:coreProperties>
</file>