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7"/>
  </p:notesMasterIdLst>
  <p:sldIdLst>
    <p:sldId id="272" r:id="rId2"/>
    <p:sldId id="347" r:id="rId3"/>
    <p:sldId id="350" r:id="rId4"/>
    <p:sldId id="349" r:id="rId5"/>
    <p:sldId id="348" r:id="rId6"/>
    <p:sldId id="351" r:id="rId7"/>
    <p:sldId id="352" r:id="rId8"/>
    <p:sldId id="353" r:id="rId9"/>
    <p:sldId id="355" r:id="rId10"/>
    <p:sldId id="354"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289" r:id="rId26"/>
  </p:sldIdLst>
  <p:sldSz cx="12192000" cy="6858000"/>
  <p:notesSz cx="6858000" cy="9144000"/>
  <p:embeddedFontLst>
    <p:embeddedFont>
      <p:font typeface="Nunito Sans" charset="0"/>
      <p:regular r:id="rId28"/>
      <p:bold r:id="rId29"/>
      <p:italic r:id="rId30"/>
      <p:boldItalic r:id="rId31"/>
    </p:embeddedFont>
    <p:embeddedFont>
      <p:font typeface="Calibri"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00" autoAdjust="0"/>
    <p:restoredTop sz="89599" autoAdjust="0"/>
  </p:normalViewPr>
  <p:slideViewPr>
    <p:cSldViewPr>
      <p:cViewPr>
        <p:scale>
          <a:sx n="66" d="100"/>
          <a:sy n="66" d="100"/>
        </p:scale>
        <p:origin x="-84" y="0"/>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All annotations for Method:</a:t>
            </a:r>
          </a:p>
          <a:p>
            <a:r>
              <a:rPr lang="en-US" sz="1200" b="0" i="0" kern="1200" dirty="0" smtClean="0">
                <a:solidFill>
                  <a:schemeClr val="tx1"/>
                </a:solidFill>
                <a:effectLst/>
                <a:latin typeface="+mn-lt"/>
                <a:ea typeface="+mn-ea"/>
                <a:cs typeface="+mn-cs"/>
              </a:rPr>
              <a:t>@Java(description="An annotation test class")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MyAnno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str</a:t>
            </a:r>
            <a:r>
              <a:rPr lang="en-US" sz="1200" b="0" i="0" kern="1200" dirty="0" smtClean="0">
                <a:solidFill>
                  <a:schemeClr val="tx1"/>
                </a:solidFill>
                <a:effectLst/>
                <a:latin typeface="+mn-lt"/>
                <a:ea typeface="+mn-ea"/>
                <a:cs typeface="+mn-cs"/>
              </a:rPr>
              <a:t>="Meta2", </a:t>
            </a:r>
            <a:r>
              <a:rPr lang="en-US" sz="1200" b="0" i="0" kern="1200" dirty="0" err="1" smtClean="0">
                <a:solidFill>
                  <a:schemeClr val="tx1"/>
                </a:solidFill>
                <a:effectLst/>
                <a:latin typeface="+mn-lt"/>
                <a:ea typeface="+mn-ea"/>
                <a:cs typeface="+mn-cs"/>
              </a:rPr>
              <a:t>val</a:t>
            </a:r>
            <a:r>
              <a:rPr lang="en-US" sz="1200" b="0" i="0" kern="1200" dirty="0" smtClean="0">
                <a:solidFill>
                  <a:schemeClr val="tx1"/>
                </a:solidFill>
                <a:effectLst/>
                <a:latin typeface="+mn-lt"/>
                <a:ea typeface="+mn-ea"/>
                <a:cs typeface="+mn-cs"/>
              </a:rPr>
              <a:t>=1000)</a:t>
            </a:r>
          </a:p>
          <a:p>
            <a:r>
              <a:rPr lang="en-US" sz="1200" b="0" i="0" kern="1200" dirty="0" smtClean="0">
                <a:solidFill>
                  <a:schemeClr val="tx1"/>
                </a:solidFill>
                <a:effectLst/>
                <a:latin typeface="+mn-lt"/>
                <a:ea typeface="+mn-ea"/>
                <a:cs typeface="+mn-cs"/>
              </a:rPr>
              <a:t>All annotations for </a:t>
            </a:r>
            <a:r>
              <a:rPr lang="en-US" sz="1200" b="0" i="0" kern="1200" dirty="0" err="1" smtClean="0">
                <a:solidFill>
                  <a:schemeClr val="tx1"/>
                </a:solidFill>
                <a:effectLst/>
                <a:latin typeface="+mn-lt"/>
                <a:ea typeface="+mn-ea"/>
                <a:cs typeface="+mn-cs"/>
              </a:rPr>
              <a:t>myMethod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@Java(description="An annotation test method")</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MyAnno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str</a:t>
            </a:r>
            <a:r>
              <a:rPr lang="en-US" sz="1200" b="0" i="0" kern="1200" dirty="0" smtClean="0">
                <a:solidFill>
                  <a:schemeClr val="tx1"/>
                </a:solidFill>
                <a:effectLst/>
                <a:latin typeface="+mn-lt"/>
                <a:ea typeface="+mn-ea"/>
                <a:cs typeface="+mn-cs"/>
              </a:rPr>
              <a:t>="Testing", </a:t>
            </a:r>
            <a:r>
              <a:rPr lang="en-US" sz="1200" b="0" i="0" kern="1200" dirty="0" err="1" smtClean="0">
                <a:solidFill>
                  <a:schemeClr val="tx1"/>
                </a:solidFill>
                <a:effectLst/>
                <a:latin typeface="+mn-lt"/>
                <a:ea typeface="+mn-ea"/>
                <a:cs typeface="+mn-cs"/>
              </a:rPr>
              <a:t>val</a:t>
            </a:r>
            <a:r>
              <a:rPr lang="en-US" sz="1200" b="0" i="0" kern="1200" dirty="0" smtClean="0">
                <a:solidFill>
                  <a:schemeClr val="tx1"/>
                </a:solidFill>
                <a:effectLst/>
                <a:latin typeface="+mn-lt"/>
                <a:ea typeface="+mn-ea"/>
                <a:cs typeface="+mn-cs"/>
              </a:rPr>
              <a:t>=100)</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Yowling</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This method is marked as deprecated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500" dirty="0" smtClean="0">
                <a:latin typeface="Nunito Sans" charset="0"/>
              </a:rPr>
              <a:t>i)The Array class in java. lang. reflect package is a part of the Java Reflection.</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ii) public final class </a:t>
            </a:r>
            <a:r>
              <a:rPr lang="en-US" sz="1200" b="1" i="0" kern="1200" dirty="0" smtClean="0">
                <a:solidFill>
                  <a:schemeClr val="tx1"/>
                </a:solidFill>
                <a:latin typeface="+mn-lt"/>
                <a:ea typeface="+mn-ea"/>
                <a:cs typeface="+mn-cs"/>
              </a:rPr>
              <a:t>Array</a:t>
            </a:r>
            <a:r>
              <a:rPr lang="en-US" sz="1200" b="0" i="0" kern="1200" dirty="0" smtClean="0">
                <a:solidFill>
                  <a:schemeClr val="tx1"/>
                </a:solidFill>
                <a:latin typeface="+mn-lt"/>
                <a:ea typeface="+mn-ea"/>
                <a:cs typeface="+mn-cs"/>
              </a:rPr>
              <a:t> extends </a:t>
            </a:r>
            <a:r>
              <a:rPr lang="en-US" sz="1200" b="0" i="0" u="none" strike="noStrike" kern="1200" dirty="0" smtClean="0">
                <a:solidFill>
                  <a:schemeClr val="tx1"/>
                </a:solidFill>
                <a:latin typeface="+mn-lt"/>
                <a:ea typeface="+mn-ea"/>
                <a:cs typeface="+mn-cs"/>
              </a:rPr>
              <a:t>Object</a:t>
            </a:r>
          </a:p>
          <a:p>
            <a:endParaRPr lang="en-US" sz="1200" b="0" i="0" u="none" strike="noStrike"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rPr>
              <a:t>iii)</a:t>
            </a:r>
            <a:r>
              <a:rPr lang="en-US" dirty="0" smtClean="0"/>
              <a:t> Array</a:t>
            </a:r>
            <a:r>
              <a:rPr lang="en-US" sz="1200" b="0" i="0" kern="1200" dirty="0" smtClean="0">
                <a:solidFill>
                  <a:schemeClr val="tx1"/>
                </a:solidFill>
                <a:latin typeface="+mn-lt"/>
                <a:ea typeface="+mn-ea"/>
                <a:cs typeface="+mn-cs"/>
              </a:rPr>
              <a:t> permits widening conversions to occur during a get or set operation, but throws an </a:t>
            </a:r>
            <a:r>
              <a:rPr lang="en-US" dirty="0" smtClean="0"/>
              <a:t>IllegalArgumentException</a:t>
            </a:r>
            <a:r>
              <a:rPr lang="en-US" sz="1200" b="0" i="0" kern="1200" dirty="0" smtClean="0">
                <a:solidFill>
                  <a:schemeClr val="tx1"/>
                </a:solidFill>
                <a:latin typeface="+mn-lt"/>
                <a:ea typeface="+mn-ea"/>
                <a:cs typeface="+mn-cs"/>
              </a:rPr>
              <a:t> if a narrowing conversion would occur.</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Returns the value of the indexed component in the specified array object. The value is automatically wrapped in an object if it has a primitive type.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object type: class </a:t>
            </a:r>
            <a:r>
              <a:rPr lang="en-US" sz="1200" b="0" i="0" kern="1200" dirty="0" err="1" smtClean="0">
                <a:solidFill>
                  <a:schemeClr val="tx1"/>
                </a:solidFill>
                <a:effectLst/>
                <a:latin typeface="+mn-lt"/>
                <a:ea typeface="+mn-ea"/>
                <a:cs typeface="+mn-cs"/>
              </a:rPr>
              <a:t>java.lang.Integer</a:t>
            </a:r>
            <a:r>
              <a:rPr lang="en-US" sz="1200" b="0" i="0" kern="1200" dirty="0" smtClean="0">
                <a:solidFill>
                  <a:schemeClr val="tx1"/>
                </a:solidFill>
                <a:effectLst/>
                <a:latin typeface="+mn-lt"/>
                <a:ea typeface="+mn-ea"/>
                <a:cs typeface="+mn-cs"/>
              </a:rPr>
              <a:t>, value:3</a:t>
            </a:r>
          </a:p>
          <a:p>
            <a:r>
              <a:rPr lang="en-US" sz="1200" b="0" i="0" kern="1200" dirty="0" smtClean="0">
                <a:solidFill>
                  <a:schemeClr val="tx1"/>
                </a:solidFill>
                <a:effectLst/>
                <a:latin typeface="+mn-lt"/>
                <a:ea typeface="+mn-ea"/>
                <a:cs typeface="+mn-cs"/>
              </a:rPr>
              <a:t>object type: class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value:four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Exception in thread "main" </a:t>
            </a:r>
            <a:r>
              <a:rPr lang="en-US" sz="1200" b="0" i="0" kern="1200" dirty="0" err="1" smtClean="0">
                <a:solidFill>
                  <a:schemeClr val="tx1"/>
                </a:solidFill>
                <a:effectLst/>
                <a:latin typeface="+mn-lt"/>
                <a:ea typeface="+mn-ea"/>
                <a:cs typeface="+mn-cs"/>
              </a:rPr>
              <a:t>java.lang.IllegalArgumentException</a:t>
            </a:r>
            <a:r>
              <a:rPr lang="en-US" sz="1200" b="0" i="0" kern="1200" dirty="0" smtClean="0">
                <a:solidFill>
                  <a:schemeClr val="tx1"/>
                </a:solidFill>
                <a:effectLst/>
                <a:latin typeface="+mn-lt"/>
                <a:ea typeface="+mn-ea"/>
                <a:cs typeface="+mn-cs"/>
              </a:rPr>
              <a:t>: Argument is not an array</a:t>
            </a:r>
          </a:p>
          <a:p>
            <a:r>
              <a:rPr lang="en-US" sz="1200" b="0" i="0" kern="1200" dirty="0" smtClean="0">
                <a:solidFill>
                  <a:schemeClr val="tx1"/>
                </a:solidFill>
                <a:effectLst/>
                <a:latin typeface="+mn-lt"/>
                <a:ea typeface="+mn-ea"/>
                <a:cs typeface="+mn-cs"/>
              </a:rPr>
              <a:t>	at java.base/</a:t>
            </a:r>
            <a:r>
              <a:rPr lang="en-US" sz="1200" b="0" i="0" kern="1200" dirty="0" err="1" smtClean="0">
                <a:solidFill>
                  <a:schemeClr val="tx1"/>
                </a:solidFill>
                <a:effectLst/>
                <a:latin typeface="+mn-lt"/>
                <a:ea typeface="+mn-ea"/>
                <a:cs typeface="+mn-cs"/>
              </a:rPr>
              <a:t>java.lang.reflect.Array.get</a:t>
            </a:r>
            <a:r>
              <a:rPr lang="en-US" sz="1200" b="0" i="0" kern="1200" dirty="0" smtClean="0">
                <a:solidFill>
                  <a:schemeClr val="tx1"/>
                </a:solidFill>
                <a:effectLst/>
                <a:latin typeface="+mn-lt"/>
                <a:ea typeface="+mn-ea"/>
                <a:cs typeface="+mn-cs"/>
              </a:rPr>
              <a:t>(Native Method)</a:t>
            </a:r>
          </a:p>
          <a:p>
            <a:r>
              <a:rPr lang="en-US" sz="1200" b="0" i="0" kern="1200" dirty="0" smtClean="0">
                <a:solidFill>
                  <a:schemeClr val="tx1"/>
                </a:solidFill>
                <a:effectLst/>
                <a:latin typeface="+mn-lt"/>
                <a:ea typeface="+mn-ea"/>
                <a:cs typeface="+mn-cs"/>
              </a:rPr>
              <a:t>	at </a:t>
            </a:r>
            <a:r>
              <a:rPr lang="en-US" sz="1200" b="0" i="0" kern="1200" dirty="0" err="1" smtClean="0">
                <a:solidFill>
                  <a:schemeClr val="tx1"/>
                </a:solidFill>
                <a:effectLst/>
                <a:latin typeface="+mn-lt"/>
                <a:ea typeface="+mn-ea"/>
                <a:cs typeface="+mn-cs"/>
              </a:rPr>
              <a:t>Main.main</a:t>
            </a:r>
            <a:r>
              <a:rPr lang="en-US" sz="1200" b="0" i="0" kern="1200" dirty="0" smtClean="0">
                <a:solidFill>
                  <a:schemeClr val="tx1"/>
                </a:solidFill>
                <a:effectLst/>
                <a:latin typeface="+mn-lt"/>
                <a:ea typeface="+mn-ea"/>
                <a:cs typeface="+mn-cs"/>
              </a:rPr>
              <a:t>(Main.java:7)</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1 2 3 4 5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public static int </a:t>
            </a:r>
            <a:r>
              <a:rPr lang="en-US" sz="1200" b="0" i="0" kern="1200" dirty="0" err="1" smtClean="0">
                <a:solidFill>
                  <a:schemeClr val="tx1"/>
                </a:solidFill>
                <a:effectLst/>
                <a:latin typeface="+mn-lt"/>
                <a:ea typeface="+mn-ea"/>
                <a:cs typeface="+mn-cs"/>
              </a:rPr>
              <a:t>getInt</a:t>
            </a:r>
            <a:r>
              <a:rPr lang="en-US" sz="1200" b="0" i="0" kern="1200" dirty="0" smtClean="0">
                <a:solidFill>
                  <a:schemeClr val="tx1"/>
                </a:solidFill>
                <a:effectLst/>
                <a:latin typeface="+mn-lt"/>
                <a:ea typeface="+mn-ea"/>
                <a:cs typeface="+mn-cs"/>
              </a:rPr>
              <a:t>​(Object array, int index) throws IllegalArgumentException, </a:t>
            </a:r>
            <a:r>
              <a:rPr lang="en-US" sz="1200" b="0" i="0" kern="1200" dirty="0" err="1" smtClean="0">
                <a:solidFill>
                  <a:schemeClr val="tx1"/>
                </a:solidFill>
                <a:effectLst/>
                <a:latin typeface="+mn-lt"/>
                <a:ea typeface="+mn-ea"/>
                <a:cs typeface="+mn-cs"/>
              </a:rPr>
              <a:t>ArrayIndexOutOfBoundsException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Returns the value of the indexed component in the specified array object, as an int.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[true, false, true]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r>
              <a:rPr lang="en-US" sz="1200" b="1" i="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 static void setBoolean​(</a:t>
            </a:r>
            <a:r>
              <a:rPr lang="en-US" sz="1200" u="none" strike="noStrike" kern="1200" dirty="0" smtClean="0">
                <a:solidFill>
                  <a:schemeClr val="tx1"/>
                </a:solidFill>
                <a:latin typeface="+mn-lt"/>
                <a:ea typeface="+mn-ea"/>
                <a:cs typeface="+mn-cs"/>
              </a:rPr>
              <a:t>Object</a:t>
            </a:r>
            <a:r>
              <a:rPr lang="en-US" dirty="0" smtClean="0"/>
              <a:t> array, int index, boolean z) throws </a:t>
            </a:r>
            <a:r>
              <a:rPr lang="en-US" sz="1200" u="none" strike="noStrike" kern="1200" dirty="0" smtClean="0">
                <a:solidFill>
                  <a:schemeClr val="tx1"/>
                </a:solidFill>
                <a:latin typeface="+mn-lt"/>
                <a:ea typeface="+mn-ea"/>
                <a:cs typeface="+mn-cs"/>
              </a:rPr>
              <a:t>IllegalArgumentException</a:t>
            </a:r>
            <a:r>
              <a:rPr lang="en-US" dirty="0" smtClean="0"/>
              <a:t>, </a:t>
            </a:r>
            <a:r>
              <a:rPr lang="en-US" sz="1200" u="none" strike="noStrike" kern="1200" dirty="0" smtClean="0">
                <a:solidFill>
                  <a:schemeClr val="tx1"/>
                </a:solidFill>
                <a:latin typeface="+mn-lt"/>
                <a:ea typeface="+mn-ea"/>
                <a:cs typeface="+mn-cs"/>
              </a:rPr>
              <a:t>ArrayIndexOutOfBoundsException</a:t>
            </a:r>
            <a:r>
              <a:rPr lang="en-US" sz="1200" b="0" i="0" kern="1200" dirty="0" smtClean="0">
                <a:solidFill>
                  <a:schemeClr val="tx1"/>
                </a:solidFill>
                <a:latin typeface="+mn-lt"/>
                <a:ea typeface="+mn-ea"/>
                <a:cs typeface="+mn-cs"/>
              </a:rPr>
              <a:t>Sets the value of the indexed component of the specified array object to the specified boolean value.</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1 2 3 4 5 </a:t>
            </a:r>
          </a:p>
          <a:p>
            <a:endParaRPr lang="en-US" b="1" dirty="0" smtClean="0"/>
          </a:p>
          <a:p>
            <a:r>
              <a:rPr lang="en-US" b="1" dirty="0" smtClean="0"/>
              <a:t>Description:</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xmlns="" val="336828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1 2 3 4 5 </a:t>
            </a:r>
          </a:p>
          <a:p>
            <a:endParaRPr lang="en-US" b="1" dirty="0" smtClean="0"/>
          </a:p>
          <a:p>
            <a:r>
              <a:rPr lang="en-US" b="1" dirty="0" smtClean="0"/>
              <a:t>Description:</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xmlns="" val="3698239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a:t>
            </a:r>
            <a:r>
              <a:rPr lang="en-US" b="1" dirty="0" smtClean="0"/>
              <a:t>Large Options (2Lines)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xmlns="" val="4199594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a:t>
            </a:r>
            <a:r>
              <a:rPr lang="en-US" b="1" dirty="0" smtClean="0"/>
              <a:t>Large Options (2Lines)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xmlns="" val="4199594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b="1" dirty="0" smtClean="0"/>
              <a:t>i)</a:t>
            </a:r>
            <a:r>
              <a:rPr lang="en-US" b="1" baseline="0" dirty="0" smtClean="0"/>
              <a:t> </a:t>
            </a:r>
            <a:r>
              <a:rPr lang="en-US" b="1" dirty="0" smtClean="0"/>
              <a:t>Compiler instructions:</a:t>
            </a:r>
          </a:p>
          <a:p>
            <a:r>
              <a:rPr lang="en-US" sz="2500" b="0" i="0" kern="1200" dirty="0" smtClean="0">
                <a:solidFill>
                  <a:schemeClr val="tx1"/>
                </a:solidFill>
                <a:latin typeface="Nunito Sans" charset="0"/>
                <a:ea typeface="+mn-ea"/>
                <a:cs typeface="+mn-cs"/>
              </a:rPr>
              <a:t>The built-in annotations such as</a:t>
            </a:r>
            <a:r>
              <a:rPr lang="en-US" sz="2500" b="1" i="0" kern="1200" dirty="0" smtClean="0">
                <a:solidFill>
                  <a:schemeClr val="tx1"/>
                </a:solidFill>
                <a:latin typeface="Nunito Sans" charset="0"/>
                <a:ea typeface="+mn-ea"/>
                <a:cs typeface="+mn-cs"/>
              </a:rPr>
              <a:t> @Override, @Deprecated,</a:t>
            </a:r>
            <a:r>
              <a:rPr lang="en-US" sz="2500" b="0" i="0" kern="1200" dirty="0" smtClean="0">
                <a:solidFill>
                  <a:schemeClr val="tx1"/>
                </a:solidFill>
                <a:latin typeface="Nunito Sans" charset="0"/>
                <a:ea typeface="+mn-ea"/>
                <a:cs typeface="+mn-cs"/>
              </a:rPr>
              <a:t> and</a:t>
            </a:r>
            <a:r>
              <a:rPr lang="en-US" sz="2500" b="1" i="0" kern="1200" dirty="0" smtClean="0">
                <a:solidFill>
                  <a:schemeClr val="tx1"/>
                </a:solidFill>
                <a:latin typeface="Nunito Sans" charset="0"/>
                <a:ea typeface="+mn-ea"/>
                <a:cs typeface="+mn-cs"/>
              </a:rPr>
              <a:t> @</a:t>
            </a:r>
            <a:r>
              <a:rPr lang="en-US" sz="2500" b="1" i="0" kern="1200" dirty="0" err="1" smtClean="0">
                <a:solidFill>
                  <a:schemeClr val="tx1"/>
                </a:solidFill>
                <a:latin typeface="Nunito Sans" charset="0"/>
                <a:ea typeface="+mn-ea"/>
                <a:cs typeface="+mn-cs"/>
              </a:rPr>
              <a:t>SuppressWarnings</a:t>
            </a:r>
            <a:r>
              <a:rPr lang="en-US" sz="2500" b="0" i="0" kern="1200" dirty="0" smtClean="0">
                <a:solidFill>
                  <a:schemeClr val="tx1"/>
                </a:solidFill>
                <a:latin typeface="Nunito Sans" charset="0"/>
                <a:ea typeface="+mn-ea"/>
                <a:cs typeface="+mn-cs"/>
              </a:rPr>
              <a:t> provide the interpreter, about the information related to the execution of code. For instance, @Override is used to instruct the interpreter that the annotated method is being overridden.</a:t>
            </a:r>
          </a:p>
          <a:p>
            <a:endParaRPr lang="en-US" sz="2500" b="0" i="0" kern="1200" dirty="0" smtClean="0">
              <a:solidFill>
                <a:schemeClr val="tx1"/>
              </a:solidFill>
              <a:latin typeface="Nunito Sans" charset="0"/>
              <a:ea typeface="+mn-ea"/>
              <a:cs typeface="+mn-cs"/>
            </a:endParaRPr>
          </a:p>
          <a:p>
            <a:r>
              <a:rPr lang="en-US" sz="2500" b="1" i="0" kern="1200" dirty="0" smtClean="0">
                <a:solidFill>
                  <a:schemeClr val="tx1"/>
                </a:solidFill>
                <a:latin typeface="Nunito Sans" charset="0"/>
                <a:ea typeface="+mn-ea"/>
                <a:cs typeface="+mn-cs"/>
              </a:rPr>
              <a:t>ii) Build-time</a:t>
            </a:r>
            <a:r>
              <a:rPr lang="en-US" sz="2500" b="1" i="0" kern="1200" baseline="0" dirty="0" smtClean="0">
                <a:solidFill>
                  <a:schemeClr val="tx1"/>
                </a:solidFill>
                <a:latin typeface="Nunito Sans" charset="0"/>
                <a:ea typeface="+mn-ea"/>
                <a:cs typeface="+mn-cs"/>
              </a:rPr>
              <a:t> instructions:</a:t>
            </a:r>
          </a:p>
          <a:p>
            <a:pPr algn="just"/>
            <a:r>
              <a:rPr lang="en-US" sz="2500" b="0" i="0" kern="1200" dirty="0" smtClean="0">
                <a:solidFill>
                  <a:schemeClr val="tx1"/>
                </a:solidFill>
                <a:latin typeface="Nunito Sans" charset="0"/>
                <a:ea typeface="+mn-ea"/>
                <a:cs typeface="+mn-cs"/>
              </a:rPr>
              <a:t>Annotations provide build-time/compile-time instructions to the interpreter that are used by software build tools for generating code, Pom.XML files, etc.</a:t>
            </a:r>
          </a:p>
          <a:p>
            <a:pPr algn="just"/>
            <a:endParaRPr lang="en-US" sz="2500" b="0" i="0" kern="1200" dirty="0" smtClean="0">
              <a:solidFill>
                <a:schemeClr val="tx1"/>
              </a:solidFill>
              <a:latin typeface="Nunito Sans" charset="0"/>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sz="2500" b="1" dirty="0" smtClean="0">
                <a:latin typeface="Nunito Sans" charset="0"/>
              </a:rPr>
              <a:t>Run-time instructions:</a:t>
            </a:r>
            <a:endParaRPr lang="en-US" sz="1200" b="1" i="0" kern="1200" dirty="0" smtClean="0">
              <a:solidFill>
                <a:schemeClr val="tx1"/>
              </a:solidFill>
              <a:latin typeface="+mn-lt"/>
              <a:ea typeface="+mn-ea"/>
              <a:cs typeface="+mn-cs"/>
            </a:endParaRPr>
          </a:p>
          <a:p>
            <a:r>
              <a:rPr lang="en-US" sz="2500" b="0" i="0" kern="1200" dirty="0" smtClean="0">
                <a:solidFill>
                  <a:schemeClr val="tx1"/>
                </a:solidFill>
                <a:latin typeface="Nunito Sans" charset="0"/>
                <a:ea typeface="+mn-ea"/>
                <a:cs typeface="+mn-cs"/>
              </a:rPr>
              <a:t>Annotations can be defined at the run-time so that they could be made available to access in the run-time and provide instructions to the program.</a:t>
            </a:r>
          </a:p>
          <a:p>
            <a:r>
              <a:rPr lang="en-US" sz="2800" dirty="0" smtClean="0"/>
              <a:t/>
            </a:r>
            <a:br>
              <a:rPr lang="en-US" sz="2800" dirty="0" smtClean="0"/>
            </a:br>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285750" indent="-285750">
              <a:buAutoNum type="romanLcParenR"/>
            </a:pPr>
            <a:r>
              <a:rPr lang="en-US" sz="1200" b="1" i="0" kern="1200" dirty="0" smtClean="0">
                <a:solidFill>
                  <a:schemeClr val="tx1"/>
                </a:solidFill>
                <a:latin typeface="+mn-lt"/>
                <a:ea typeface="+mn-ea"/>
                <a:cs typeface="+mn-cs"/>
              </a:rPr>
              <a:t>Marker Annotations:</a:t>
            </a:r>
          </a:p>
          <a:p>
            <a:r>
              <a:rPr lang="en-US" sz="2500" b="0" i="0" kern="1200" dirty="0" smtClean="0">
                <a:solidFill>
                  <a:schemeClr val="tx1"/>
                </a:solidFill>
                <a:latin typeface="Nunito Sans" charset="0"/>
                <a:ea typeface="+mn-ea"/>
                <a:cs typeface="+mn-cs"/>
              </a:rPr>
              <a:t>Marker Annotations are declared for the purpose of a Mark which describes their presence. They do not include any members in them which makes them stay empty. @Override is an example for Marker Annotations.</a:t>
            </a:r>
          </a:p>
          <a:p>
            <a:endParaRPr lang="en-US" sz="2500" b="0" i="0" kern="1200" dirty="0" smtClean="0">
              <a:solidFill>
                <a:schemeClr val="tx1"/>
              </a:solidFill>
              <a:latin typeface="Nunito Sans" charset="0"/>
              <a:ea typeface="+mn-ea"/>
              <a:cs typeface="+mn-cs"/>
            </a:endParaRPr>
          </a:p>
          <a:p>
            <a:r>
              <a:rPr lang="en-US" sz="2500" b="0" i="0" kern="1200" dirty="0" smtClean="0">
                <a:solidFill>
                  <a:schemeClr val="tx1"/>
                </a:solidFill>
                <a:latin typeface="Nunito Sans" charset="0"/>
                <a:ea typeface="+mn-ea"/>
                <a:cs typeface="+mn-cs"/>
              </a:rPr>
              <a:t>ii)</a:t>
            </a:r>
            <a:r>
              <a:rPr lang="en-US" sz="1200" b="1" i="0" kern="1200" dirty="0" smtClean="0">
                <a:solidFill>
                  <a:schemeClr val="tx1"/>
                </a:solidFill>
                <a:latin typeface="+mn-lt"/>
                <a:ea typeface="+mn-ea"/>
                <a:cs typeface="+mn-cs"/>
              </a:rPr>
              <a:t> Single Annotations:</a:t>
            </a:r>
          </a:p>
          <a:p>
            <a:r>
              <a:rPr lang="en-US" sz="2500" b="0" i="0" kern="1200" dirty="0" smtClean="0">
                <a:solidFill>
                  <a:schemeClr val="tx1"/>
                </a:solidFill>
                <a:latin typeface="Nunito Sans" charset="0"/>
                <a:ea typeface="+mn-ea"/>
                <a:cs typeface="+mn-cs"/>
              </a:rPr>
              <a:t>The name itself specifies that the Single Annotations are designed to include a single member in them. The shorthand method is used to specify the value to member declared inside the Single Annotation.</a:t>
            </a:r>
          </a:p>
          <a:p>
            <a:endParaRPr lang="en-US" sz="2500" b="0" i="0" kern="1200" dirty="0" smtClean="0">
              <a:solidFill>
                <a:schemeClr val="tx1"/>
              </a:solidFill>
              <a:latin typeface="Nunito Sans" charset="0"/>
              <a:ea typeface="+mn-ea"/>
              <a:cs typeface="+mn-cs"/>
            </a:endParaRPr>
          </a:p>
          <a:p>
            <a:r>
              <a:rPr lang="en-US" sz="2500" b="0" i="0" dirty="0" smtClean="0">
                <a:latin typeface="Nunito Sans" charset="0"/>
              </a:rPr>
              <a:t>iii)</a:t>
            </a:r>
            <a:r>
              <a:rPr lang="en-US" sz="1200" b="1" i="0" kern="1200" dirty="0" smtClean="0">
                <a:solidFill>
                  <a:schemeClr val="tx1"/>
                </a:solidFill>
                <a:latin typeface="+mn-lt"/>
                <a:ea typeface="+mn-ea"/>
                <a:cs typeface="+mn-cs"/>
              </a:rPr>
              <a:t> Full Annotations:</a:t>
            </a:r>
          </a:p>
          <a:p>
            <a:r>
              <a:rPr lang="en-US" sz="2500" b="0" i="0" kern="1200" dirty="0" smtClean="0">
                <a:solidFill>
                  <a:schemeClr val="tx1"/>
                </a:solidFill>
                <a:latin typeface="Nunito Sans" charset="0"/>
                <a:ea typeface="+mn-ea"/>
                <a:cs typeface="+mn-cs"/>
              </a:rPr>
              <a:t>Full or Multiple Annotations are similar to Single Annotations but they can include multiple members/ name, value, pairs.</a:t>
            </a:r>
          </a:p>
          <a:p>
            <a:endParaRPr lang="en-US" sz="2500" b="0"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1" i="0" kern="1200" dirty="0" smtClean="0">
                <a:solidFill>
                  <a:schemeClr val="tx1"/>
                </a:solidFill>
                <a:latin typeface="+mn-lt"/>
                <a:ea typeface="+mn-ea"/>
                <a:cs typeface="+mn-cs"/>
              </a:rPr>
              <a:t>i) Retention Annotations:</a:t>
            </a:r>
          </a:p>
          <a:p>
            <a:r>
              <a:rPr lang="en-US" sz="1200" b="0" i="0" kern="1200" dirty="0" smtClean="0">
                <a:solidFill>
                  <a:schemeClr val="tx1"/>
                </a:solidFill>
                <a:latin typeface="+mn-lt"/>
                <a:ea typeface="+mn-ea"/>
                <a:cs typeface="+mn-cs"/>
              </a:rPr>
              <a:t>Retention Annotations are designed to indicate for how long a particular annotation with the annotated type is to be retained.</a:t>
            </a:r>
          </a:p>
          <a:p>
            <a:r>
              <a:rPr lang="en-US" sz="1200" b="1" i="0" kern="1200" dirty="0" smtClean="0">
                <a:solidFill>
                  <a:schemeClr val="tx1"/>
                </a:solidFill>
                <a:latin typeface="+mn-lt"/>
                <a:ea typeface="+mn-ea"/>
                <a:cs typeface="+mn-cs"/>
              </a:rPr>
              <a:t>ii) Deprecated Annotations: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Deprecated annotation is used for informing the compiler that the particular method, class or field is unimportant and it indicates that a declaration is outdated.</a:t>
            </a:r>
          </a:p>
          <a:p>
            <a:r>
              <a:rPr lang="en-US" sz="1200" b="1" i="0" kern="1200" dirty="0" smtClean="0">
                <a:solidFill>
                  <a:schemeClr val="tx1"/>
                </a:solidFill>
                <a:latin typeface="+mn-lt"/>
                <a:ea typeface="+mn-ea"/>
                <a:cs typeface="+mn-cs"/>
              </a:rPr>
              <a:t>iii)</a:t>
            </a:r>
            <a:r>
              <a:rPr lang="en-US" sz="1200" b="1"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Override Annotations</a:t>
            </a:r>
          </a:p>
          <a:p>
            <a:r>
              <a:rPr lang="en-US" sz="1200" b="0" i="0" kern="1200" dirty="0" smtClean="0">
                <a:solidFill>
                  <a:schemeClr val="tx1"/>
                </a:solidFill>
                <a:latin typeface="+mn-lt"/>
                <a:ea typeface="+mn-ea"/>
                <a:cs typeface="+mn-cs"/>
              </a:rPr>
              <a:t>It is a Marker type Annotation. An Override Annotation is designed to ensure that a super-class method is overridden, and not overloaded. A method annotated with @Override is expected to override a method from a super-class else a compile-time error will be thrown.</a:t>
            </a:r>
          </a:p>
          <a:p>
            <a:r>
              <a:rPr lang="en-US" sz="1200" b="1" i="0" kern="1200" dirty="0" smtClean="0">
                <a:solidFill>
                  <a:schemeClr val="tx1"/>
                </a:solidFill>
                <a:latin typeface="+mn-lt"/>
                <a:ea typeface="+mn-ea"/>
                <a:cs typeface="+mn-cs"/>
              </a:rPr>
              <a:t>iv) Suppress Warning Annotations</a:t>
            </a:r>
          </a:p>
          <a:p>
            <a:r>
              <a:rPr lang="en-US" sz="1200" b="0" i="0" kern="1200" dirty="0" smtClean="0">
                <a:solidFill>
                  <a:schemeClr val="tx1"/>
                </a:solidFill>
                <a:latin typeface="+mn-lt"/>
                <a:ea typeface="+mn-ea"/>
                <a:cs typeface="+mn-cs"/>
              </a:rPr>
              <a:t>Suppress Warning Annotations are used to eliminate/suppress interpreter warnings during the program execution. Suppress Warning annotation can be applied to any type of declaration.</a:t>
            </a:r>
          </a:p>
          <a:p>
            <a:r>
              <a:rPr lang="en-US" sz="1200" b="1" i="0" kern="1200" dirty="0" smtClean="0">
                <a:solidFill>
                  <a:schemeClr val="tx1"/>
                </a:solidFill>
                <a:latin typeface="+mn-lt"/>
                <a:ea typeface="+mn-ea"/>
                <a:cs typeface="+mn-cs"/>
              </a:rPr>
              <a:t>v) Inherited Annotations</a:t>
            </a:r>
          </a:p>
          <a:p>
            <a:r>
              <a:rPr lang="en-US" sz="1200" b="0" i="0" kern="1200" dirty="0" smtClean="0">
                <a:solidFill>
                  <a:schemeClr val="tx1"/>
                </a:solidFill>
                <a:latin typeface="+mn-lt"/>
                <a:ea typeface="+mn-ea"/>
                <a:cs typeface="+mn-cs"/>
              </a:rPr>
              <a:t>Annotations in Java are not inherited to subclasses by default. Hence, the Inherited Annotation marks the annotation to be inherited to subclasses.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vii)</a:t>
            </a:r>
            <a:r>
              <a:rPr lang="en-US" sz="1200" b="1"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Target Annotations: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Target Tags are used to specify the type of Annotation used. The Annotation Library declares many constants to specify the type of element where the annotation is needed to be applied, such as </a:t>
            </a:r>
            <a:r>
              <a:rPr lang="en-US" sz="1200" b="0" i="1" kern="1200" dirty="0" smtClean="0">
                <a:solidFill>
                  <a:schemeClr val="tx1"/>
                </a:solidFill>
                <a:latin typeface="+mn-lt"/>
                <a:ea typeface="+mn-ea"/>
                <a:cs typeface="+mn-cs"/>
              </a:rPr>
              <a:t>TYPE, METHOD, FIELD</a:t>
            </a:r>
            <a:r>
              <a:rPr lang="en-US" sz="1200" b="0" i="0" kern="1200" dirty="0" smtClean="0">
                <a:solidFill>
                  <a:schemeClr val="tx1"/>
                </a:solidFill>
                <a:latin typeface="+mn-lt"/>
                <a:ea typeface="+mn-ea"/>
                <a:cs typeface="+mn-cs"/>
              </a:rPr>
              <a:t> etc. We can access the Target tags from </a:t>
            </a:r>
            <a:r>
              <a:rPr lang="en-US" sz="1200" b="1" i="0" kern="1200" dirty="0" err="1" smtClean="0">
                <a:solidFill>
                  <a:schemeClr val="tx1"/>
                </a:solidFill>
                <a:latin typeface="+mn-lt"/>
                <a:ea typeface="+mn-ea"/>
                <a:cs typeface="+mn-cs"/>
              </a:rPr>
              <a:t>java.lang.annotation</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100</a:t>
            </a:r>
          </a:p>
        </p:txBody>
      </p:sp>
      <p:sp>
        <p:nvSpPr>
          <p:cNvPr id="4" name="Slide Number Placeholder 3"/>
          <p:cNvSpPr>
            <a:spLocks noGrp="1"/>
          </p:cNvSpPr>
          <p:nvPr>
            <p:ph type="sldNum" sz="quarter" idx="10"/>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311767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public static void </a:t>
            </a:r>
            <a:r>
              <a:rPr lang="en-US" sz="2000" b="1" dirty="0" err="1" smtClean="0">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Methods ob = new Methods();</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Annotation </a:t>
            </a:r>
            <a:r>
              <a:rPr lang="en-US" sz="2000" b="1" dirty="0" err="1" smtClean="0">
                <a:solidFill>
                  <a:schemeClr val="bg1"/>
                </a:solidFill>
                <a:latin typeface="Courier New" panose="02070309020205020404" pitchFamily="49" charset="0"/>
                <a:cs typeface="Courier New" panose="02070309020205020404" pitchFamily="49" charset="0"/>
              </a:rPr>
              <a:t>annos</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ob.getClass</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getAnnotations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System.out.println("All annotations for Method:");</a:t>
            </a:r>
          </a:p>
          <a:p>
            <a:r>
              <a:rPr lang="en-US" sz="2000" b="1" dirty="0" smtClean="0">
                <a:solidFill>
                  <a:schemeClr val="bg1"/>
                </a:solidFill>
                <a:latin typeface="Courier New" panose="02070309020205020404" pitchFamily="49" charset="0"/>
                <a:cs typeface="Courier New" panose="02070309020205020404" pitchFamily="49" charset="0"/>
              </a:rPr>
              <a:t>            for(Annotation a : </a:t>
            </a:r>
            <a:r>
              <a:rPr lang="en-US" sz="2000" b="1" dirty="0" err="1" smtClean="0">
                <a:solidFill>
                  <a:schemeClr val="bg1"/>
                </a:solidFill>
                <a:latin typeface="Courier New" panose="02070309020205020404" pitchFamily="49" charset="0"/>
                <a:cs typeface="Courier New" panose="02070309020205020404" pitchFamily="49" charset="0"/>
              </a:rPr>
              <a:t>annos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a:t>
            </a:r>
          </a:p>
          <a:p>
            <a:r>
              <a:rPr lang="en-US" sz="2000" b="1" dirty="0" smtClean="0">
                <a:solidFill>
                  <a:schemeClr val="bg1"/>
                </a:solidFill>
                <a:latin typeface="Courier New" panose="02070309020205020404" pitchFamily="49" charset="0"/>
                <a:cs typeface="Courier New" panose="02070309020205020404" pitchFamily="49" charset="0"/>
              </a:rPr>
              <a:t>            Method m = </a:t>
            </a:r>
            <a:r>
              <a:rPr lang="en-US" sz="2000" b="1" dirty="0" err="1" smtClean="0">
                <a:solidFill>
                  <a:schemeClr val="bg1"/>
                </a:solidFill>
                <a:latin typeface="Courier New" panose="02070309020205020404" pitchFamily="49" charset="0"/>
                <a:cs typeface="Courier New" panose="02070309020205020404" pitchFamily="49" charset="0"/>
              </a:rPr>
              <a:t>ob.getClass</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getMethod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annos</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m.getAnnotations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System.out.println("All annotations for </a:t>
            </a:r>
            <a:r>
              <a:rPr lang="en-US" sz="2000" b="1" dirty="0" err="1" smtClean="0">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(Annotation a : </a:t>
            </a:r>
            <a:r>
              <a:rPr lang="en-US" sz="2000" b="1" dirty="0" err="1" smtClean="0">
                <a:solidFill>
                  <a:schemeClr val="bg1"/>
                </a:solidFill>
                <a:latin typeface="Courier New" panose="02070309020205020404" pitchFamily="49" charset="0"/>
                <a:cs typeface="Courier New" panose="02070309020205020404" pitchFamily="49" charset="0"/>
              </a:rPr>
              <a:t>annos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 (</a:t>
            </a:r>
            <a:r>
              <a:rPr lang="en-US" sz="2000" b="1" dirty="0" err="1" smtClean="0">
                <a:solidFill>
                  <a:schemeClr val="bg1"/>
                </a:solidFill>
                <a:latin typeface="Courier New" panose="02070309020205020404" pitchFamily="49" charset="0"/>
                <a:cs typeface="Courier New" panose="02070309020205020404" pitchFamily="49" charset="0"/>
              </a:rPr>
              <a:t>NoSuchMethodException</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exc</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System.out.println("Method Not Found.");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java.lang.annotation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Animal {</a:t>
            </a:r>
          </a:p>
          <a:p>
            <a:r>
              <a:rPr lang="en-US" sz="2000" b="1" dirty="0" smtClean="0">
                <a:solidFill>
                  <a:schemeClr val="bg1"/>
                </a:solidFill>
                <a:latin typeface="Courier New" panose="02070309020205020404" pitchFamily="49" charset="0"/>
                <a:cs typeface="Courier New" panose="02070309020205020404" pitchFamily="49" charset="0"/>
              </a:rPr>
              <a:t>    public void </a:t>
            </a:r>
            <a:r>
              <a:rPr lang="en-US" sz="2000" b="1" dirty="0" err="1" smtClean="0">
                <a:solidFill>
                  <a:schemeClr val="bg1"/>
                </a:solidFill>
                <a:latin typeface="Courier New" panose="02070309020205020404" pitchFamily="49" charset="0"/>
                <a:cs typeface="Courier New" panose="02070309020205020404" pitchFamily="49" charset="0"/>
              </a:rPr>
              <a:t>makeSound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Cat extends Animal{</a:t>
            </a:r>
          </a:p>
          <a:p>
            <a:r>
              <a:rPr lang="en-US" sz="2000" b="1" dirty="0" smtClean="0">
                <a:solidFill>
                  <a:schemeClr val="bg1"/>
                </a:solidFill>
                <a:latin typeface="Courier New" panose="02070309020205020404" pitchFamily="49" charset="0"/>
                <a:cs typeface="Courier New" panose="02070309020205020404" pitchFamily="49" charset="0"/>
              </a:rPr>
              <a:t>    @Override</a:t>
            </a:r>
          </a:p>
          <a:p>
            <a:r>
              <a:rPr lang="en-US" sz="2000" b="1" dirty="0" smtClean="0">
                <a:solidFill>
                  <a:schemeClr val="bg1"/>
                </a:solidFill>
                <a:latin typeface="Courier New" panose="02070309020205020404" pitchFamily="49" charset="0"/>
                <a:cs typeface="Courier New" panose="02070309020205020404" pitchFamily="49" charset="0"/>
              </a:rPr>
              <a:t>    public void </a:t>
            </a:r>
            <a:r>
              <a:rPr lang="en-US" sz="2000" b="1" dirty="0" err="1" smtClean="0">
                <a:solidFill>
                  <a:schemeClr val="bg1"/>
                </a:solidFill>
                <a:latin typeface="Courier New" panose="02070309020205020404" pitchFamily="49" charset="0"/>
                <a:cs typeface="Courier New" panose="02070309020205020404" pitchFamily="49" charset="0"/>
              </a:rPr>
              <a:t>makeSound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System.out.println("Yowling");</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 b = new Cat();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b.makeSound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ounded Rectangle 5"/>
          <p:cNvSpPr/>
          <p:nvPr/>
        </p:nvSpPr>
        <p:spPr>
          <a:xfrm>
            <a:off x="1143000" y="2819400"/>
            <a:ext cx="1600200" cy="304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java.lang.annotation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MyDeprecated</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@deprecated</a:t>
            </a:r>
          </a:p>
          <a:p>
            <a:r>
              <a:rPr lang="en-US" sz="2000" b="1" dirty="0" smtClean="0">
                <a:solidFill>
                  <a:schemeClr val="bg1"/>
                </a:solidFill>
                <a:latin typeface="Courier New" panose="02070309020205020404" pitchFamily="49" charset="0"/>
                <a:cs typeface="Courier New" panose="02070309020205020404" pitchFamily="49" charset="0"/>
              </a:rPr>
              <a:t>     * reason for why it was deprecated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@Deprecated</a:t>
            </a:r>
          </a:p>
          <a:p>
            <a:r>
              <a:rPr lang="en-US" sz="2000" b="1" dirty="0" smtClean="0">
                <a:solidFill>
                  <a:schemeClr val="bg1"/>
                </a:solidFill>
                <a:latin typeface="Courier New" panose="02070309020205020404" pitchFamily="49" charset="0"/>
                <a:cs typeface="Courier New" panose="02070309020205020404" pitchFamily="49" charset="0"/>
              </a:rPr>
              <a:t>    public void </a:t>
            </a:r>
            <a:r>
              <a:rPr lang="en-US" sz="2000" b="1" dirty="0" err="1" smtClean="0">
                <a:solidFill>
                  <a:schemeClr val="bg1"/>
                </a:solidFill>
                <a:latin typeface="Courier New" panose="02070309020205020404" pitchFamily="49" charset="0"/>
                <a:cs typeface="Courier New" panose="02070309020205020404" pitchFamily="49" charset="0"/>
              </a:rPr>
              <a:t>showDeprecatedMessage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System.out.println("This method is marked as deprecated");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MyDeprecated</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mde</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MyDeprecated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mde.showDeprecatedMessage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ounded Rectangle 5"/>
          <p:cNvSpPr/>
          <p:nvPr/>
        </p:nvSpPr>
        <p:spPr>
          <a:xfrm>
            <a:off x="1143000" y="2819400"/>
            <a:ext cx="1905000" cy="3810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762000"/>
            <a:ext cx="11052517" cy="3170099"/>
          </a:xfrm>
          <a:prstGeom prst="rect">
            <a:avLst/>
          </a:prstGeom>
          <a:noFill/>
        </p:spPr>
        <p:txBody>
          <a:bodyPr wrap="square" rtlCol="0">
            <a:spAutoFit/>
          </a:bodyPr>
          <a:lstStyle/>
          <a:p>
            <a:r>
              <a:rPr lang="en-US" sz="2500" b="1" dirty="0" smtClean="0">
                <a:latin typeface="Nunito Sans" panose="00000500000000000000" pitchFamily="2" charset="0"/>
              </a:rPr>
              <a:t>Reflection </a:t>
            </a:r>
            <a:r>
              <a:rPr lang="en-US" sz="2500" b="1" dirty="0" smtClean="0">
                <a:latin typeface="Nunito Sans" panose="00000500000000000000" pitchFamily="2" charset="0"/>
              </a:rPr>
              <a:t>–</a:t>
            </a:r>
            <a:r>
              <a:rPr lang="en-US" sz="2500" b="1" dirty="0" smtClean="0">
                <a:latin typeface="Nunito Sans" panose="00000500000000000000" pitchFamily="2" charset="0"/>
              </a:rPr>
              <a:t>Array:</a:t>
            </a:r>
            <a:r>
              <a:rPr lang="en-US" sz="2500" dirty="0" smtClean="0">
                <a:latin typeface="Nunito Sans" charset="0"/>
              </a:rPr>
              <a:t>  </a:t>
            </a:r>
          </a:p>
          <a:p>
            <a:endParaRPr lang="en-US" sz="2500" dirty="0" smtClean="0">
              <a:latin typeface="Nunito Sans" charset="0"/>
            </a:endParaRPr>
          </a:p>
          <a:p>
            <a:pPr lvl="2" algn="just">
              <a:buFont typeface="Arial" pitchFamily="34" charset="0"/>
              <a:buChar char="•"/>
            </a:pPr>
            <a:r>
              <a:rPr lang="en-US" sz="2500" dirty="0" smtClean="0">
                <a:latin typeface="Nunito Sans" charset="0"/>
              </a:rPr>
              <a:t>  </a:t>
            </a:r>
            <a:r>
              <a:rPr lang="en-US" sz="2500" dirty="0" err="1" smtClean="0">
                <a:latin typeface="Nunito Sans" charset="0"/>
              </a:rPr>
              <a:t>java.lang.Object</a:t>
            </a:r>
            <a:endParaRPr lang="en-US" sz="2500" dirty="0" smtClean="0">
              <a:latin typeface="Nunito Sans" charset="0"/>
            </a:endParaRPr>
          </a:p>
          <a:p>
            <a:pPr lvl="2" algn="just"/>
            <a:r>
              <a:rPr lang="en-US" sz="2500" dirty="0" smtClean="0">
                <a:latin typeface="Nunito Sans" charset="0"/>
              </a:rPr>
              <a:t>	</a:t>
            </a:r>
            <a:r>
              <a:rPr lang="en-US" sz="2500" dirty="0" err="1" smtClean="0">
                <a:latin typeface="Nunito Sans" charset="0"/>
              </a:rPr>
              <a:t>java.lang.reflect.Array</a:t>
            </a:r>
            <a:endParaRPr lang="en-US" sz="2500" dirty="0" smtClean="0">
              <a:latin typeface="Nunito Sans" charset="0"/>
            </a:endParaRPr>
          </a:p>
          <a:p>
            <a:pPr lvl="2" algn="just"/>
            <a:endParaRPr lang="en-US" sz="2500" dirty="0" smtClean="0">
              <a:latin typeface="Nunito Sans" charset="0"/>
            </a:endParaRPr>
          </a:p>
          <a:p>
            <a:pPr lvl="2" algn="just">
              <a:buFont typeface="Arial" pitchFamily="34" charset="0"/>
              <a:buChar char="•"/>
            </a:pPr>
            <a:r>
              <a:rPr lang="en-US" sz="2500" dirty="0" smtClean="0">
                <a:latin typeface="Nunito Sans" charset="0"/>
              </a:rPr>
              <a:t> </a:t>
            </a:r>
            <a:r>
              <a:rPr lang="en-US" sz="2500" dirty="0" smtClean="0">
                <a:latin typeface="Nunito Sans" charset="0"/>
              </a:rPr>
              <a:t> This </a:t>
            </a:r>
            <a:r>
              <a:rPr lang="en-US" sz="2500" dirty="0" smtClean="0">
                <a:latin typeface="Nunito Sans" charset="0"/>
              </a:rPr>
              <a:t>class provides static methods to dynamically create and access Java arrays.</a:t>
            </a:r>
            <a:endParaRPr lang="en-US" sz="2500" dirty="0" smtClean="0">
              <a:latin typeface="Nunito Sans" charset="0"/>
            </a:endParaRPr>
          </a:p>
          <a:p>
            <a:pPr lvl="1" algn="just">
              <a:buFont typeface="Arial" pitchFamily="34" charset="0"/>
              <a:buChar char="•"/>
            </a:pPr>
            <a:endParaRPr lang="en-US" sz="2500"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762000"/>
            <a:ext cx="11052517" cy="2015936"/>
          </a:xfrm>
          <a:prstGeom prst="rect">
            <a:avLst/>
          </a:prstGeom>
          <a:noFill/>
        </p:spPr>
        <p:txBody>
          <a:bodyPr wrap="square" rtlCol="0">
            <a:spAutoFit/>
          </a:bodyPr>
          <a:lstStyle/>
          <a:p>
            <a:r>
              <a:rPr lang="en-US" sz="2500" b="1" dirty="0" smtClean="0">
                <a:latin typeface="Nunito Sans" panose="00000500000000000000" pitchFamily="2" charset="0"/>
              </a:rPr>
              <a:t>Reflection </a:t>
            </a:r>
            <a:r>
              <a:rPr lang="en-US" sz="2500" b="1" dirty="0" smtClean="0">
                <a:latin typeface="Nunito Sans" panose="00000500000000000000" pitchFamily="2" charset="0"/>
              </a:rPr>
              <a:t>–</a:t>
            </a:r>
            <a:r>
              <a:rPr lang="en-US" sz="2500" b="1" dirty="0" smtClean="0">
                <a:latin typeface="Nunito Sans" panose="00000500000000000000" pitchFamily="2" charset="0"/>
              </a:rPr>
              <a:t>Array Method: </a:t>
            </a:r>
            <a:r>
              <a:rPr lang="en-US" sz="2500" dirty="0" smtClean="0">
                <a:latin typeface="Nunito Sans" charset="0"/>
              </a:rPr>
              <a:t>  </a:t>
            </a:r>
          </a:p>
          <a:p>
            <a:endParaRPr lang="en-US" sz="2500" dirty="0" smtClean="0">
              <a:latin typeface="Nunito Sans" charset="0"/>
            </a:endParaRPr>
          </a:p>
          <a:p>
            <a:pPr lvl="2">
              <a:buFont typeface="Arial" pitchFamily="34" charset="0"/>
              <a:buChar char="•"/>
            </a:pPr>
            <a:r>
              <a:rPr lang="en-US" sz="2500" dirty="0" smtClean="0">
                <a:latin typeface="Nunito Sans" charset="0"/>
              </a:rPr>
              <a:t>  public </a:t>
            </a:r>
            <a:r>
              <a:rPr lang="en-US" sz="2500" dirty="0" smtClean="0">
                <a:latin typeface="Nunito Sans" charset="0"/>
              </a:rPr>
              <a:t>static Object get(Object array, int index) </a:t>
            </a:r>
            <a:endParaRPr lang="en-US" sz="2500" dirty="0" smtClean="0">
              <a:latin typeface="Nunito Sans" charset="0"/>
            </a:endParaRPr>
          </a:p>
          <a:p>
            <a:r>
              <a:rPr lang="en-US" sz="2500" dirty="0" smtClean="0">
                <a:latin typeface="Nunito Sans" charset="0"/>
              </a:rPr>
              <a:t>	</a:t>
            </a:r>
            <a:r>
              <a:rPr lang="en-US" sz="2500" dirty="0" smtClean="0">
                <a:latin typeface="Nunito Sans" charset="0"/>
              </a:rPr>
              <a:t>	throws </a:t>
            </a:r>
            <a:r>
              <a:rPr lang="en-US" sz="2500" dirty="0" smtClean="0">
                <a:latin typeface="Nunito Sans" charset="0"/>
              </a:rPr>
              <a:t>IllegalArgumentException, </a:t>
            </a:r>
            <a:r>
              <a:rPr lang="en-US" sz="2500" dirty="0" smtClean="0">
                <a:latin typeface="Nunito Sans" charset="0"/>
              </a:rPr>
              <a:t>						</a:t>
            </a:r>
            <a:r>
              <a:rPr lang="en-US" sz="2500" dirty="0" err="1" smtClean="0">
                <a:latin typeface="Nunito Sans" charset="0"/>
              </a:rPr>
              <a:t>ArrayIndexOutOfBoundsException</a:t>
            </a:r>
            <a:endParaRPr lang="en-US" sz="2500"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java.lang.reflect.Array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Object[]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 {1, 2, 3, "four"};</a:t>
            </a:r>
          </a:p>
          <a:p>
            <a:r>
              <a:rPr lang="en-US" sz="2000" b="1" dirty="0" smtClean="0">
                <a:solidFill>
                  <a:schemeClr val="bg1"/>
                </a:solidFill>
                <a:latin typeface="Courier New" panose="02070309020205020404" pitchFamily="49" charset="0"/>
                <a:cs typeface="Courier New" panose="02070309020205020404" pitchFamily="49" charset="0"/>
              </a:rPr>
              <a:t>        Object o = </a:t>
            </a:r>
            <a:r>
              <a:rPr lang="en-US" sz="2000" b="1" dirty="0" err="1" smtClean="0">
                <a:solidFill>
                  <a:schemeClr val="bg1"/>
                </a:solidFill>
                <a:latin typeface="Courier New" panose="02070309020205020404" pitchFamily="49" charset="0"/>
                <a:cs typeface="Courier New" panose="02070309020205020404" pitchFamily="49" charset="0"/>
              </a:rPr>
              <a:t>Array.get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("object type: %s, value:%</a:t>
            </a:r>
            <a:r>
              <a:rPr lang="en-US" sz="2000" b="1" dirty="0" err="1" smtClean="0">
                <a:solidFill>
                  <a:schemeClr val="bg1"/>
                </a:solidFill>
                <a:latin typeface="Courier New" panose="02070309020205020404" pitchFamily="49" charset="0"/>
                <a:cs typeface="Courier New" panose="02070309020205020404" pitchFamily="49" charset="0"/>
              </a:rPr>
              <a:t>s%n</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o.getClass</a:t>
            </a:r>
            <a:r>
              <a:rPr lang="en-US" sz="2000" b="1" dirty="0" smtClean="0">
                <a:solidFill>
                  <a:schemeClr val="bg1"/>
                </a:solidFill>
                <a:latin typeface="Courier New" panose="02070309020205020404" pitchFamily="49" charset="0"/>
                <a:cs typeface="Courier New" panose="02070309020205020404" pitchFamily="49" charset="0"/>
              </a:rPr>
              <a:t>(), o);</a:t>
            </a:r>
          </a:p>
          <a:p>
            <a:r>
              <a:rPr lang="en-US" sz="2000" b="1" dirty="0" smtClean="0">
                <a:solidFill>
                  <a:schemeClr val="bg1"/>
                </a:solidFill>
                <a:latin typeface="Courier New" panose="02070309020205020404" pitchFamily="49" charset="0"/>
                <a:cs typeface="Courier New" panose="02070309020205020404" pitchFamily="49" charset="0"/>
              </a:rPr>
              <a:t>        o = </a:t>
            </a:r>
            <a:r>
              <a:rPr lang="en-US" sz="2000" b="1" dirty="0" err="1" smtClean="0">
                <a:solidFill>
                  <a:schemeClr val="bg1"/>
                </a:solidFill>
                <a:latin typeface="Courier New" panose="02070309020205020404" pitchFamily="49" charset="0"/>
                <a:cs typeface="Courier New" panose="02070309020205020404" pitchFamily="49" charset="0"/>
              </a:rPr>
              <a:t>Array.get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("object type: %s, value:%</a:t>
            </a:r>
            <a:r>
              <a:rPr lang="en-US" sz="2000" b="1" dirty="0" err="1" smtClean="0">
                <a:solidFill>
                  <a:schemeClr val="bg1"/>
                </a:solidFill>
                <a:latin typeface="Courier New" panose="02070309020205020404" pitchFamily="49" charset="0"/>
                <a:cs typeface="Courier New" panose="02070309020205020404" pitchFamily="49" charset="0"/>
              </a:rPr>
              <a:t>s%n</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o.getClass</a:t>
            </a:r>
            <a:r>
              <a:rPr lang="en-US" sz="2000" b="1" dirty="0" smtClean="0">
                <a:solidFill>
                  <a:schemeClr val="bg1"/>
                </a:solidFill>
                <a:latin typeface="Courier New" panose="02070309020205020404" pitchFamily="49" charset="0"/>
                <a:cs typeface="Courier New" panose="02070309020205020404" pitchFamily="49" charset="0"/>
              </a:rPr>
              <a:t>(), o);</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2209800"/>
            <a:ext cx="46482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52600" y="2819400"/>
            <a:ext cx="3733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java.lang.reflect.Array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Object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 new Object();</a:t>
            </a:r>
          </a:p>
          <a:p>
            <a:r>
              <a:rPr lang="en-US" sz="2000" b="1" dirty="0" smtClean="0">
                <a:solidFill>
                  <a:schemeClr val="bg1"/>
                </a:solidFill>
                <a:latin typeface="Courier New" panose="02070309020205020404" pitchFamily="49" charset="0"/>
                <a:cs typeface="Courier New" panose="02070309020205020404" pitchFamily="49" charset="0"/>
              </a:rPr>
              <a:t>        Object o = </a:t>
            </a:r>
            <a:r>
              <a:rPr lang="en-US" sz="2000" b="1" dirty="0" err="1" smtClean="0">
                <a:solidFill>
                  <a:schemeClr val="bg1"/>
                </a:solidFill>
                <a:latin typeface="Courier New" panose="02070309020205020404" pitchFamily="49" charset="0"/>
                <a:cs typeface="Courier New" panose="02070309020205020404" pitchFamily="49" charset="0"/>
              </a:rPr>
              <a:t>Array.get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("object type: %s, value:%</a:t>
            </a:r>
            <a:r>
              <a:rPr lang="en-US" sz="2000" b="1" dirty="0" err="1" smtClean="0">
                <a:solidFill>
                  <a:schemeClr val="bg1"/>
                </a:solidFill>
                <a:latin typeface="Courier New" panose="02070309020205020404" pitchFamily="49" charset="0"/>
                <a:cs typeface="Courier New" panose="02070309020205020404" pitchFamily="49" charset="0"/>
              </a:rPr>
              <a:t>s%n</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o.getClass</a:t>
            </a:r>
            <a:r>
              <a:rPr lang="en-US" sz="2000" b="1" dirty="0" smtClean="0">
                <a:solidFill>
                  <a:schemeClr val="bg1"/>
                </a:solidFill>
                <a:latin typeface="Courier New" panose="02070309020205020404" pitchFamily="49" charset="0"/>
                <a:cs typeface="Courier New" panose="02070309020205020404" pitchFamily="49" charset="0"/>
              </a:rPr>
              <a:t>(), o);</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1905000"/>
            <a:ext cx="4114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java.lang.reflect.Array</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 a[] = { 1, 2, 3, 4, 5 }; </a:t>
            </a:r>
          </a:p>
          <a:p>
            <a:r>
              <a:rPr lang="en-US" sz="2000" b="1" dirty="0" smtClean="0">
                <a:solidFill>
                  <a:schemeClr val="bg1"/>
                </a:solidFill>
                <a:latin typeface="Courier New" panose="02070309020205020404" pitchFamily="49" charset="0"/>
                <a:cs typeface="Courier New" panose="02070309020205020404" pitchFamily="49" charset="0"/>
              </a:rPr>
              <a:t>        for (int i = 0; i &lt; 5;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int x = </a:t>
            </a:r>
            <a:r>
              <a:rPr lang="en-US" sz="2000" b="1" dirty="0" err="1" smtClean="0">
                <a:solidFill>
                  <a:schemeClr val="bg1"/>
                </a:solidFill>
                <a:latin typeface="Courier New" panose="02070309020205020404" pitchFamily="49" charset="0"/>
                <a:cs typeface="Courier New" panose="02070309020205020404" pitchFamily="49" charset="0"/>
              </a:rPr>
              <a:t>Array.getInt</a:t>
            </a:r>
            <a:r>
              <a:rPr lang="en-US" sz="2000" b="1" dirty="0" smtClean="0">
                <a:solidFill>
                  <a:schemeClr val="bg1"/>
                </a:solidFill>
                <a:latin typeface="Courier New" panose="02070309020205020404" pitchFamily="49" charset="0"/>
                <a:cs typeface="Courier New" panose="02070309020205020404" pitchFamily="49" charset="0"/>
              </a:rPr>
              <a:t>(a, i); </a:t>
            </a:r>
          </a:p>
          <a:p>
            <a:r>
              <a:rPr lang="en-US" sz="2000" b="1" dirty="0" smtClean="0">
                <a:solidFill>
                  <a:schemeClr val="bg1"/>
                </a:solidFill>
                <a:latin typeface="Courier New" panose="02070309020205020404" pitchFamily="49" charset="0"/>
                <a:cs typeface="Courier New" panose="02070309020205020404" pitchFamily="49" charset="0"/>
              </a:rPr>
              <a:t>            System.out.print(x + "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2286000" y="2819400"/>
            <a:ext cx="43434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java.lang.reflect.Array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boolean[] array = new boolean[]{</a:t>
            </a:r>
            <a:r>
              <a:rPr lang="en-US" sz="2000" b="1" dirty="0" err="1" smtClean="0">
                <a:solidFill>
                  <a:schemeClr val="bg1"/>
                </a:solidFill>
                <a:latin typeface="Courier New" panose="02070309020205020404" pitchFamily="49" charset="0"/>
                <a:cs typeface="Courier New" panose="02070309020205020404" pitchFamily="49" charset="0"/>
              </a:rPr>
              <a:t>true,true,true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Array.setBoolean</a:t>
            </a:r>
            <a:r>
              <a:rPr lang="en-US" sz="2000" b="1" dirty="0" smtClean="0">
                <a:solidFill>
                  <a:schemeClr val="bg1"/>
                </a:solidFill>
                <a:latin typeface="Courier New" panose="02070309020205020404" pitchFamily="49" charset="0"/>
                <a:cs typeface="Courier New" panose="02070309020205020404" pitchFamily="49" charset="0"/>
              </a:rPr>
              <a:t>(array</a:t>
            </a:r>
            <a:r>
              <a:rPr lang="en-US" sz="2000" b="1" dirty="0" smtClean="0">
                <a:solidFill>
                  <a:schemeClr val="bg1"/>
                </a:solidFill>
                <a:latin typeface="Courier New" panose="02070309020205020404" pitchFamily="49" charset="0"/>
                <a:cs typeface="Courier New" panose="02070309020205020404" pitchFamily="49" charset="0"/>
              </a:rPr>
              <a:t>, 1, false);</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Arrays.toString</a:t>
            </a:r>
            <a:r>
              <a:rPr lang="en-US" sz="2000" b="1" dirty="0" smtClean="0">
                <a:solidFill>
                  <a:schemeClr val="bg1"/>
                </a:solidFill>
                <a:latin typeface="Courier New" panose="02070309020205020404" pitchFamily="49" charset="0"/>
                <a:cs typeface="Courier New" panose="02070309020205020404" pitchFamily="49" charset="0"/>
              </a:rPr>
              <a:t>(array));</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2514600"/>
            <a:ext cx="5257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java.lang.reflect.Array</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 a[] = { 1, 2, 3, 4, 5 }; </a:t>
            </a:r>
          </a:p>
          <a:p>
            <a:r>
              <a:rPr lang="en-US" sz="2000" b="1" dirty="0" smtClean="0">
                <a:solidFill>
                  <a:schemeClr val="bg1"/>
                </a:solidFill>
                <a:latin typeface="Courier New" panose="02070309020205020404" pitchFamily="49" charset="0"/>
                <a:cs typeface="Courier New" panose="02070309020205020404" pitchFamily="49" charset="0"/>
              </a:rPr>
              <a:t>        for (int i = 0; i &lt; 5;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long x = </a:t>
            </a:r>
            <a:r>
              <a:rPr lang="en-US" sz="2000" b="1" dirty="0" err="1" smtClean="0">
                <a:solidFill>
                  <a:schemeClr val="bg1"/>
                </a:solidFill>
                <a:latin typeface="Courier New" panose="02070309020205020404" pitchFamily="49" charset="0"/>
                <a:cs typeface="Courier New" panose="02070309020205020404" pitchFamily="49" charset="0"/>
              </a:rPr>
              <a:t>Array.getLong</a:t>
            </a:r>
            <a:r>
              <a:rPr lang="en-US" sz="2000" b="1" dirty="0" smtClean="0">
                <a:solidFill>
                  <a:schemeClr val="bg1"/>
                </a:solidFill>
                <a:latin typeface="Courier New" panose="02070309020205020404" pitchFamily="49" charset="0"/>
                <a:cs typeface="Courier New" panose="02070309020205020404" pitchFamily="49" charset="0"/>
              </a:rPr>
              <a:t>(a, i); </a:t>
            </a:r>
          </a:p>
          <a:p>
            <a:r>
              <a:rPr lang="en-US" sz="2000" b="1" dirty="0" smtClean="0">
                <a:solidFill>
                  <a:schemeClr val="bg1"/>
                </a:solidFill>
                <a:latin typeface="Courier New" panose="02070309020205020404" pitchFamily="49" charset="0"/>
                <a:cs typeface="Courier New" panose="02070309020205020404" pitchFamily="49" charset="0"/>
              </a:rPr>
              <a:t>            System.out.print(x + "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2362200" y="2819400"/>
            <a:ext cx="4495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838200"/>
            <a:ext cx="11052517" cy="3554819"/>
          </a:xfrm>
          <a:prstGeom prst="rect">
            <a:avLst/>
          </a:prstGeom>
          <a:noFill/>
        </p:spPr>
        <p:txBody>
          <a:bodyPr wrap="square" rtlCol="0">
            <a:spAutoFit/>
          </a:bodyPr>
          <a:lstStyle/>
          <a:p>
            <a:r>
              <a:rPr lang="en-US" sz="2500" b="1" dirty="0" smtClean="0">
                <a:latin typeface="Nunito Sans" panose="00000500000000000000" pitchFamily="2" charset="0"/>
              </a:rPr>
              <a:t>Reflection </a:t>
            </a:r>
            <a:r>
              <a:rPr lang="en-US" sz="2500" b="1" dirty="0" smtClean="0">
                <a:latin typeface="Nunito Sans" panose="00000500000000000000" pitchFamily="2" charset="0"/>
              </a:rPr>
              <a:t>–Annotations</a:t>
            </a:r>
            <a:r>
              <a:rPr lang="en-US" sz="2500" b="1" dirty="0" smtClean="0">
                <a:latin typeface="Nunito Sans" panose="00000500000000000000" pitchFamily="2" charset="0"/>
              </a:rPr>
              <a:t>:</a:t>
            </a:r>
          </a:p>
          <a:p>
            <a:endParaRPr lang="en-US" sz="2500" b="1" dirty="0" smtClean="0">
              <a:latin typeface="Nunito Sans" panose="00000500000000000000" pitchFamily="2" charset="0"/>
            </a:endParaRPr>
          </a:p>
          <a:p>
            <a:pPr lvl="1" algn="just">
              <a:buFont typeface="Arial" pitchFamily="34" charset="0"/>
              <a:buChar char="•"/>
            </a:pPr>
            <a:r>
              <a:rPr lang="en-US" sz="2500" dirty="0" smtClean="0">
                <a:latin typeface="Nunito Sans" charset="0"/>
              </a:rPr>
              <a:t>    Annotations are a kind of comment or meta data you can insert in your Java code.</a:t>
            </a:r>
          </a:p>
          <a:p>
            <a:pPr lvl="1" algn="just">
              <a:buFont typeface="Arial" pitchFamily="34" charset="0"/>
              <a:buChar char="•"/>
            </a:pPr>
            <a:r>
              <a:rPr lang="en-US" sz="2500" dirty="0" smtClean="0">
                <a:latin typeface="Nunito Sans" charset="0"/>
              </a:rPr>
              <a:t>    These annotations can then be processed at compile time by pre-compiler   tools, or at runtime via Java Reflection</a:t>
            </a:r>
          </a:p>
          <a:p>
            <a:pPr algn="just"/>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MCQ</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4065581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Class </a:t>
            </a:r>
            <a:r>
              <a:rPr lang="en-US" sz="2000" b="1" dirty="0" err="1" smtClean="0">
                <a:solidFill>
                  <a:schemeClr val="bg1"/>
                </a:solidFill>
                <a:latin typeface="Courier New" panose="02070309020205020404" pitchFamily="49" charset="0"/>
                <a:cs typeface="Courier New" panose="02070309020205020404" pitchFamily="49" charset="0"/>
              </a:rPr>
              <a:t>cls</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Class.forName</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java.lang.String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cls.getClass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a:t>
            </a:r>
            <a:r>
              <a:rPr lang="en-US" sz="2000" b="1" dirty="0" err="1" smtClean="0">
                <a:solidFill>
                  <a:schemeClr val="bg1"/>
                </a:solidFill>
                <a:latin typeface="Courier New" panose="02070309020205020404" pitchFamily="49" charset="0"/>
                <a:cs typeface="Courier New" panose="02070309020205020404" pitchFamily="49" charset="0"/>
              </a:rPr>
              <a:t>ClassNotFoundException</a:t>
            </a:r>
            <a:r>
              <a:rPr lang="en-US" sz="2000" b="1" dirty="0" smtClean="0">
                <a:solidFill>
                  <a:schemeClr val="bg1"/>
                </a:solidFill>
                <a:latin typeface="Courier New" panose="02070309020205020404" pitchFamily="49" charset="0"/>
                <a:cs typeface="Courier New" panose="02070309020205020404" pitchFamily="49" charset="0"/>
              </a:rPr>
              <a:t> ex)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System.out.print("Exception </a:t>
            </a:r>
            <a:r>
              <a:rPr lang="en-US" sz="2000" b="1" dirty="0" err="1" smtClean="0">
                <a:solidFill>
                  <a:schemeClr val="bg1"/>
                </a:solidFill>
                <a:latin typeface="Courier New" panose="02070309020205020404" pitchFamily="49" charset="0"/>
                <a:cs typeface="Courier New" panose="02070309020205020404" pitchFamily="49" charset="0"/>
              </a:rPr>
              <a:t>Occured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Prints Main</a:t>
            </a:r>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charset="0"/>
              </a:rPr>
              <a:t>Prints </a:t>
            </a:r>
            <a:r>
              <a:rPr lang="en-US" sz="2500" dirty="0" smtClean="0">
                <a:latin typeface="Nunito Sans" charset="0"/>
              </a:rPr>
              <a:t>[</a:t>
            </a:r>
            <a:r>
              <a:rPr lang="en-US" sz="2500" dirty="0" err="1" smtClean="0">
                <a:latin typeface="Nunito Sans" charset="0"/>
              </a:rPr>
              <a:t>java.lang.String</a:t>
            </a:r>
            <a:r>
              <a:rPr lang="en-US" sz="2500" dirty="0" smtClean="0">
                <a:latin typeface="Nunito Sans" charset="0"/>
              </a:rPr>
              <a:t>; on console</a:t>
            </a:r>
            <a:endParaRPr lang="en-US" sz="2500" dirty="0" smtClean="0">
              <a:latin typeface="Nunito Sans"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fr-FR" sz="2500" dirty="0" err="1" smtClean="0">
                <a:latin typeface="Nunito Sans" charset="0"/>
              </a:rPr>
              <a:t>Prints</a:t>
            </a:r>
            <a:r>
              <a:rPr lang="fr-FR" sz="2500" dirty="0" smtClean="0">
                <a:latin typeface="Nunito Sans" charset="0"/>
              </a:rPr>
              <a:t> Exception </a:t>
            </a:r>
            <a:r>
              <a:rPr lang="fr-FR" sz="2500" dirty="0" err="1" smtClean="0">
                <a:latin typeface="Nunito Sans" charset="0"/>
              </a:rPr>
              <a:t>Occur</a:t>
            </a:r>
            <a:r>
              <a:rPr lang="fr-FR" sz="2500" dirty="0" smtClean="0">
                <a:latin typeface="Nunito Sans" charset="0"/>
              </a:rPr>
              <a:t> on console</a:t>
            </a:r>
            <a:endParaRPr lang="en-US" sz="2500" dirty="0" smtClean="0">
              <a:latin typeface="Nunito Sans" charset="0"/>
            </a:endParaRP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smtClean="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026" name="Picture 2" descr="C:\Users\HP-LAP\Desktop\Right answer.png"/>
          <p:cNvPicPr>
            <a:picLocks noChangeAspect="1" noChangeArrowheads="1"/>
          </p:cNvPicPr>
          <p:nvPr/>
        </p:nvPicPr>
        <p:blipFill>
          <a:blip r:embed="rId4"/>
          <a:srcRect/>
          <a:stretch>
            <a:fillRect/>
          </a:stretch>
        </p:blipFill>
        <p:spPr bwMode="auto">
          <a:xfrm>
            <a:off x="6096000" y="3429000"/>
            <a:ext cx="685800" cy="609600"/>
          </a:xfrm>
          <a:prstGeom prst="rect">
            <a:avLst/>
          </a:prstGeom>
          <a:noFill/>
        </p:spPr>
      </p:pic>
    </p:spTree>
    <p:extLst>
      <p:ext uri="{BB962C8B-B14F-4D97-AF65-F5344CB8AC3E}">
        <p14:creationId xmlns:p14="http://schemas.microsoft.com/office/powerpoint/2010/main" xmlns="" val="95211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charset="0"/>
              </a:rPr>
              <a:t>What is not the advantage of Reflection?</a:t>
            </a:r>
            <a:endParaRPr lang="en-US" sz="2500" dirty="0">
              <a:latin typeface="Nunito Sans" charset="0"/>
            </a:endParaRPr>
          </a:p>
        </p:txBody>
      </p:sp>
      <p:sp>
        <p:nvSpPr>
          <p:cNvPr id="23" name="Rectangle 22">
            <a:extLst>
              <a:ext uri="{FF2B5EF4-FFF2-40B4-BE49-F238E27FC236}">
                <a16:creationId xmlns:a16="http://schemas.microsoft.com/office/drawing/2014/main" xmlns=""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Examine a class’s field and method at runtime</a:t>
            </a:r>
            <a:endParaRPr lang="en-US" sz="2500" dirty="0" smtClean="0">
              <a:latin typeface="Nunito Sans"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charset="0"/>
              </a:rPr>
              <a:t>Construct an object for a class at runtime</a:t>
            </a:r>
            <a:endParaRPr lang="en-US" sz="2500" dirty="0" smtClean="0">
              <a:latin typeface="Nunito Sans"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charset="0"/>
              </a:rPr>
              <a:t>Examine a class’s field at compile time</a:t>
            </a:r>
            <a:endParaRPr lang="en-US" sz="2500" dirty="0" smtClean="0">
              <a:latin typeface="Nunito Sans"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charset="0"/>
              </a:rPr>
              <a:t>Examine an object’s class at runtime</a:t>
            </a:r>
            <a:endParaRPr lang="en-US" sz="2500" dirty="0" smtClean="0">
              <a:latin typeface="Nunito Sans"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C:\Users\HP-LAP\Desktop\Right answer.png"/>
          <p:cNvPicPr>
            <a:picLocks noChangeAspect="1" noChangeArrowheads="1"/>
          </p:cNvPicPr>
          <p:nvPr/>
        </p:nvPicPr>
        <p:blipFill>
          <a:blip r:embed="rId4"/>
          <a:srcRect/>
          <a:stretch>
            <a:fillRect/>
          </a:stretch>
        </p:blipFill>
        <p:spPr bwMode="auto">
          <a:xfrm>
            <a:off x="6705600" y="4038600"/>
            <a:ext cx="685800" cy="609600"/>
          </a:xfrm>
          <a:prstGeom prst="rect">
            <a:avLst/>
          </a:prstGeom>
          <a:noFill/>
        </p:spPr>
      </p:pic>
    </p:spTree>
    <p:extLst>
      <p:ext uri="{BB962C8B-B14F-4D97-AF65-F5344CB8AC3E}">
        <p14:creationId xmlns:p14="http://schemas.microsoft.com/office/powerpoint/2010/main" xmlns=""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charset="0"/>
              </a:rPr>
              <a:t> How method can be invoked on unknown object?</a:t>
            </a:r>
            <a:endParaRPr lang="en-US" sz="2500" dirty="0">
              <a:latin typeface="Nunito Sans" charset="0"/>
            </a:endParaRPr>
          </a:p>
        </p:txBody>
      </p:sp>
      <p:sp>
        <p:nvSpPr>
          <p:cNvPr id="23" name="Rectangle 22">
            <a:extLst>
              <a:ext uri="{FF2B5EF4-FFF2-40B4-BE49-F238E27FC236}">
                <a16:creationId xmlns:a16="http://schemas.microsoft.com/office/drawing/2014/main" xmlns=""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err="1" smtClean="0">
                <a:latin typeface="Nunito Sans" charset="0"/>
              </a:rPr>
              <a:t>obj.getClass</a:t>
            </a:r>
            <a:r>
              <a:rPr lang="en-US" sz="2500" dirty="0" smtClean="0">
                <a:latin typeface="Nunito Sans" charset="0"/>
              </a:rPr>
              <a:t>().</a:t>
            </a:r>
            <a:r>
              <a:rPr lang="en-US" sz="2500" dirty="0" err="1" smtClean="0">
                <a:latin typeface="Nunito Sans" charset="0"/>
              </a:rPr>
              <a:t>getDeclaredMethod</a:t>
            </a:r>
            <a:r>
              <a:rPr lang="en-US" sz="2500" dirty="0" smtClean="0">
                <a:latin typeface="Nunito Sans" charset="0"/>
              </a:rPr>
              <a:t>()</a:t>
            </a:r>
            <a:endParaRPr lang="en-US" sz="2500" dirty="0" smtClean="0">
              <a:latin typeface="Nunito Sans"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err="1" smtClean="0">
                <a:latin typeface="Nunito Sans" charset="0"/>
              </a:rPr>
              <a:t>obj.getClass</a:t>
            </a:r>
            <a:r>
              <a:rPr lang="en-US" sz="2500" dirty="0" smtClean="0">
                <a:latin typeface="Nunito Sans" charset="0"/>
              </a:rPr>
              <a:t>().</a:t>
            </a:r>
            <a:r>
              <a:rPr lang="en-US" sz="2500" dirty="0" err="1" smtClean="0">
                <a:latin typeface="Nunito Sans" charset="0"/>
              </a:rPr>
              <a:t>getDeclaredField</a:t>
            </a:r>
            <a:r>
              <a:rPr lang="en-US" sz="2500" dirty="0" smtClean="0">
                <a:latin typeface="Nunito Sans" charset="0"/>
              </a:rPr>
              <a:t>()</a:t>
            </a:r>
            <a:endParaRPr lang="en-US" sz="2500" dirty="0" smtClean="0">
              <a:latin typeface="Nunito Sans"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err="1" smtClean="0">
                <a:latin typeface="Nunito Sans" charset="0"/>
              </a:rPr>
              <a:t>obj.getClass</a:t>
            </a:r>
            <a:r>
              <a:rPr lang="en-US" sz="2500" dirty="0" smtClean="0">
                <a:latin typeface="Nunito Sans" charset="0"/>
              </a:rPr>
              <a:t>().</a:t>
            </a:r>
            <a:r>
              <a:rPr lang="en-US" sz="2500" dirty="0" err="1" smtClean="0">
                <a:latin typeface="Nunito Sans" charset="0"/>
              </a:rPr>
              <a:t>getMethod</a:t>
            </a:r>
            <a:r>
              <a:rPr lang="en-US" sz="2500" dirty="0" smtClean="0">
                <a:latin typeface="Nunito Sans" charset="0"/>
              </a:rPr>
              <a:t>()</a:t>
            </a:r>
            <a:endParaRPr lang="en-US" sz="2500" dirty="0" smtClean="0">
              <a:latin typeface="Nunito Sans"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err="1" smtClean="0">
                <a:latin typeface="Nunito Sans" charset="0"/>
              </a:rPr>
              <a:t>obj.getClass</a:t>
            </a:r>
            <a:r>
              <a:rPr lang="en-US" sz="2500" dirty="0" smtClean="0">
                <a:latin typeface="Nunito Sans" charset="0"/>
              </a:rPr>
              <a:t>().</a:t>
            </a:r>
            <a:r>
              <a:rPr lang="en-US" sz="2500" dirty="0" err="1" smtClean="0">
                <a:latin typeface="Nunito Sans" charset="0"/>
              </a:rPr>
              <a:t>getObject</a:t>
            </a:r>
            <a:r>
              <a:rPr lang="en-US" sz="2500" dirty="0" smtClean="0">
                <a:latin typeface="Nunito Sans" charset="0"/>
              </a:rPr>
              <a:t>()</a:t>
            </a:r>
            <a:endParaRPr lang="en-US" sz="2500" dirty="0" smtClean="0">
              <a:latin typeface="Nunito Sans"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C:\Users\HP-LAP\Desktop\Right answer.png"/>
          <p:cNvPicPr>
            <a:picLocks noChangeAspect="1" noChangeArrowheads="1"/>
          </p:cNvPicPr>
          <p:nvPr/>
        </p:nvPicPr>
        <p:blipFill>
          <a:blip r:embed="rId4"/>
          <a:srcRect/>
          <a:stretch>
            <a:fillRect/>
          </a:stretch>
        </p:blipFill>
        <p:spPr bwMode="auto">
          <a:xfrm>
            <a:off x="5029200" y="4038600"/>
            <a:ext cx="685800" cy="609600"/>
          </a:xfrm>
          <a:prstGeom prst="rect">
            <a:avLst/>
          </a:prstGeom>
          <a:noFill/>
        </p:spPr>
      </p:pic>
    </p:spTree>
    <p:extLst>
      <p:ext uri="{BB962C8B-B14F-4D97-AF65-F5344CB8AC3E}">
        <p14:creationId xmlns:p14="http://schemas.microsoft.com/office/powerpoint/2010/main" xmlns=""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762000"/>
            <a:ext cx="11052517" cy="2015936"/>
          </a:xfrm>
          <a:prstGeom prst="rect">
            <a:avLst/>
          </a:prstGeom>
          <a:noFill/>
        </p:spPr>
        <p:txBody>
          <a:bodyPr wrap="square" rtlCol="0">
            <a:spAutoFit/>
          </a:bodyPr>
          <a:lstStyle/>
          <a:p>
            <a:r>
              <a:rPr lang="en-US" sz="2500" b="1" dirty="0" smtClean="0">
                <a:latin typeface="Nunito Sans" panose="00000500000000000000" pitchFamily="2" charset="0"/>
              </a:rPr>
              <a:t>What </a:t>
            </a:r>
            <a:r>
              <a:rPr lang="en-US" sz="2500" b="1" dirty="0" smtClean="0">
                <a:latin typeface="Nunito Sans" panose="00000500000000000000" pitchFamily="2" charset="0"/>
              </a:rPr>
              <a:t>are annotations?</a:t>
            </a:r>
            <a:endParaRPr lang="en-US" sz="2500" dirty="0" smtClean="0">
              <a:latin typeface="Nunito Sans" panose="00000500000000000000" pitchFamily="2" charset="0"/>
            </a:endParaRP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Annotations are used to represent the syntactic metadata related to the class, interface, methods or fields used in the source code and some additional information which is used by java interpreter and the JVM</a:t>
            </a: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762000"/>
            <a:ext cx="11052517" cy="2400657"/>
          </a:xfrm>
          <a:prstGeom prst="rect">
            <a:avLst/>
          </a:prstGeom>
          <a:noFill/>
        </p:spPr>
        <p:txBody>
          <a:bodyPr wrap="square" rtlCol="0">
            <a:spAutoFit/>
          </a:bodyPr>
          <a:lstStyle/>
          <a:p>
            <a:r>
              <a:rPr lang="en-US" sz="2500" b="1" dirty="0" smtClean="0">
                <a:latin typeface="Nunito Sans" panose="00000500000000000000" pitchFamily="2" charset="0"/>
              </a:rPr>
              <a:t>Why </a:t>
            </a:r>
            <a:r>
              <a:rPr lang="en-US" sz="2500" b="1" dirty="0" smtClean="0">
                <a:latin typeface="Nunito Sans" panose="00000500000000000000" pitchFamily="2" charset="0"/>
              </a:rPr>
              <a:t>do we need Annotations?</a:t>
            </a:r>
          </a:p>
          <a:p>
            <a:endParaRPr lang="en-US" sz="2500" b="1" dirty="0" smtClean="0">
              <a:latin typeface="Nunito Sans" panose="00000500000000000000" pitchFamily="2" charset="0"/>
            </a:endParaRPr>
          </a:p>
          <a:p>
            <a:pPr lvl="2" algn="just">
              <a:buFont typeface="Arial" pitchFamily="34" charset="0"/>
              <a:buChar char="•"/>
            </a:pPr>
            <a:r>
              <a:rPr lang="en-US" sz="2500" dirty="0" smtClean="0">
                <a:latin typeface="Nunito Sans" charset="0"/>
              </a:rPr>
              <a:t>   Compiler instructions</a:t>
            </a:r>
          </a:p>
          <a:p>
            <a:pPr lvl="2" algn="just">
              <a:buFont typeface="Arial" pitchFamily="34" charset="0"/>
              <a:buChar char="•"/>
            </a:pPr>
            <a:r>
              <a:rPr lang="en-US" sz="2500" dirty="0" smtClean="0">
                <a:latin typeface="Nunito Sans" charset="0"/>
              </a:rPr>
              <a:t>   Build-time instructions</a:t>
            </a:r>
          </a:p>
          <a:p>
            <a:pPr lvl="2" algn="just">
              <a:buFont typeface="Arial" pitchFamily="34" charset="0"/>
              <a:buChar char="•"/>
            </a:pPr>
            <a:r>
              <a:rPr lang="en-US" sz="2500" dirty="0" smtClean="0">
                <a:latin typeface="Nunito Sans" charset="0"/>
              </a:rPr>
              <a:t>   Run-time instructions</a:t>
            </a:r>
          </a:p>
          <a:p>
            <a:endParaRPr lang="en-US" sz="2500" dirty="0" smtClean="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457200" y="762000"/>
            <a:ext cx="11052517" cy="1246495"/>
          </a:xfrm>
          <a:prstGeom prst="rect">
            <a:avLst/>
          </a:prstGeom>
          <a:noFill/>
        </p:spPr>
        <p:txBody>
          <a:bodyPr wrap="square" rtlCol="0">
            <a:spAutoFit/>
          </a:bodyPr>
          <a:lstStyle/>
          <a:p>
            <a:r>
              <a:rPr lang="en-US" sz="2500" b="1" dirty="0" smtClean="0">
                <a:latin typeface="Nunito Sans" panose="00000500000000000000" pitchFamily="2" charset="0"/>
              </a:rPr>
              <a:t> Annotations</a:t>
            </a:r>
            <a:r>
              <a:rPr lang="en-US" sz="2500" b="1" dirty="0" smtClean="0">
                <a:latin typeface="Nunito Sans" panose="00000500000000000000" pitchFamily="2" charset="0"/>
              </a:rPr>
              <a:t>:</a:t>
            </a:r>
          </a:p>
          <a:p>
            <a:endParaRPr lang="en-US" sz="2500" b="1" dirty="0" smtClean="0">
              <a:latin typeface="Nunito Sans" panose="00000500000000000000" pitchFamily="2" charset="0"/>
            </a:endParaRPr>
          </a:p>
          <a:p>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ounded Rectangle 4"/>
          <p:cNvSpPr/>
          <p:nvPr/>
        </p:nvSpPr>
        <p:spPr>
          <a:xfrm>
            <a:off x="2438400" y="1600200"/>
            <a:ext cx="2667000" cy="7620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rgbClr val="000000"/>
                </a:solidFill>
                <a:latin typeface="Nunito Sans" charset="0"/>
              </a:rPr>
              <a:t>Types</a:t>
            </a:r>
            <a:r>
              <a:rPr lang="en-US" dirty="0" smtClean="0"/>
              <a:t> </a:t>
            </a:r>
            <a:endParaRPr lang="en-US" dirty="0"/>
          </a:p>
        </p:txBody>
      </p:sp>
      <p:cxnSp>
        <p:nvCxnSpPr>
          <p:cNvPr id="8" name="Straight Connector 7"/>
          <p:cNvCxnSpPr>
            <a:stCxn id="5" idx="2"/>
          </p:cNvCxnSpPr>
          <p:nvPr/>
        </p:nvCxnSpPr>
        <p:spPr>
          <a:xfrm rot="5400000">
            <a:off x="2533650" y="3562350"/>
            <a:ext cx="2438400" cy="38100"/>
          </a:xfrm>
          <a:prstGeom prst="line">
            <a:avLst/>
          </a:prstGeom>
          <a:ln w="38100">
            <a:solidFill>
              <a:srgbClr val="F05136"/>
            </a:solidFill>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4267200" y="2590800"/>
            <a:ext cx="3200400" cy="685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rgbClr val="000000"/>
                </a:solidFill>
                <a:latin typeface="Nunito Sans" charset="0"/>
              </a:rPr>
              <a:t>Marker  Annotations</a:t>
            </a:r>
            <a:endParaRPr lang="en-US" sz="2500" dirty="0">
              <a:solidFill>
                <a:srgbClr val="000000"/>
              </a:solidFill>
              <a:latin typeface="Nunito Sans" charset="0"/>
            </a:endParaRPr>
          </a:p>
        </p:txBody>
      </p:sp>
      <p:sp>
        <p:nvSpPr>
          <p:cNvPr id="10" name="Rounded Rectangle 9"/>
          <p:cNvSpPr/>
          <p:nvPr/>
        </p:nvSpPr>
        <p:spPr>
          <a:xfrm>
            <a:off x="4267200" y="3505200"/>
            <a:ext cx="3200400" cy="685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rgbClr val="000000"/>
                </a:solidFill>
                <a:latin typeface="Nunito Sans" charset="0"/>
              </a:rPr>
              <a:t>Single Annotations</a:t>
            </a:r>
            <a:endParaRPr lang="en-US" sz="2500" dirty="0">
              <a:solidFill>
                <a:srgbClr val="000000"/>
              </a:solidFill>
              <a:latin typeface="Nunito Sans" charset="0"/>
            </a:endParaRPr>
          </a:p>
        </p:txBody>
      </p:sp>
      <p:sp>
        <p:nvSpPr>
          <p:cNvPr id="11" name="Rounded Rectangle 10"/>
          <p:cNvSpPr/>
          <p:nvPr/>
        </p:nvSpPr>
        <p:spPr>
          <a:xfrm>
            <a:off x="4267200" y="4495800"/>
            <a:ext cx="3200400" cy="685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rgbClr val="000000"/>
                </a:solidFill>
                <a:latin typeface="Nunito Sans" charset="0"/>
              </a:rPr>
              <a:t>Full Annotations</a:t>
            </a:r>
            <a:endParaRPr lang="en-US" sz="2500" dirty="0">
              <a:solidFill>
                <a:srgbClr val="000000"/>
              </a:solidFill>
              <a:latin typeface="Nunito Sans" charset="0"/>
            </a:endParaRPr>
          </a:p>
        </p:txBody>
      </p:sp>
      <p:cxnSp>
        <p:nvCxnSpPr>
          <p:cNvPr id="33" name="Straight Connector 32"/>
          <p:cNvCxnSpPr/>
          <p:nvPr/>
        </p:nvCxnSpPr>
        <p:spPr>
          <a:xfrm>
            <a:off x="3733800" y="4800600"/>
            <a:ext cx="533400" cy="1588"/>
          </a:xfrm>
          <a:prstGeom prst="line">
            <a:avLst/>
          </a:prstGeom>
          <a:ln w="19050">
            <a:solidFill>
              <a:srgbClr val="F05136"/>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733800" y="3886200"/>
            <a:ext cx="533400" cy="1588"/>
          </a:xfrm>
          <a:prstGeom prst="line">
            <a:avLst/>
          </a:prstGeom>
          <a:ln w="19050">
            <a:solidFill>
              <a:srgbClr val="F05136"/>
            </a:solidFill>
          </a:ln>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3733800" y="2895600"/>
            <a:ext cx="533400" cy="1588"/>
          </a:xfrm>
          <a:prstGeom prst="line">
            <a:avLst/>
          </a:prstGeom>
          <a:ln w="19050">
            <a:solidFill>
              <a:srgbClr val="F05136"/>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xmlns="" id="{203ACC38-BFE0-4396-8C90-BA70E8E3A4A1}"/>
              </a:ext>
            </a:extLst>
          </p:cNvPr>
          <p:cNvSpPr/>
          <p:nvPr/>
        </p:nvSpPr>
        <p:spPr>
          <a:xfrm>
            <a:off x="598714" y="6858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838200"/>
            <a:ext cx="11052517" cy="3939540"/>
          </a:xfrm>
          <a:prstGeom prst="rect">
            <a:avLst/>
          </a:prstGeom>
          <a:noFill/>
        </p:spPr>
        <p:txBody>
          <a:bodyPr wrap="square" rtlCol="0">
            <a:spAutoFit/>
          </a:bodyPr>
          <a:lstStyle/>
          <a:p>
            <a:r>
              <a:rPr lang="en-US" sz="2500" b="1" dirty="0" smtClean="0">
                <a:latin typeface="Nunito Sans" panose="00000500000000000000" pitchFamily="2" charset="0"/>
              </a:rPr>
              <a:t>Build in Annotations:</a:t>
            </a:r>
          </a:p>
          <a:p>
            <a:pPr lvl="1">
              <a:buFont typeface="Arial" pitchFamily="34" charset="0"/>
              <a:buChar char="•"/>
            </a:pPr>
            <a:endParaRPr lang="en-US" sz="2500" dirty="0" smtClean="0">
              <a:latin typeface="Nunito Sans" panose="00000500000000000000" pitchFamily="2" charset="0"/>
            </a:endParaRPr>
          </a:p>
          <a:p>
            <a:pPr lvl="1">
              <a:buFont typeface="Arial" pitchFamily="34" charset="0"/>
              <a:buChar char="•"/>
            </a:pPr>
            <a:r>
              <a:rPr lang="en-US" sz="2500" dirty="0" smtClean="0">
                <a:latin typeface="Nunito Sans" panose="00000500000000000000" pitchFamily="2" charset="0"/>
              </a:rPr>
              <a:t>   Retention Annotation</a:t>
            </a:r>
          </a:p>
          <a:p>
            <a:pPr lvl="1">
              <a:buFont typeface="Arial" pitchFamily="34" charset="0"/>
              <a:buChar char="•"/>
            </a:pPr>
            <a:r>
              <a:rPr lang="en-US" sz="2500" dirty="0" smtClean="0">
                <a:latin typeface="Nunito Sans" panose="00000500000000000000" pitchFamily="2" charset="0"/>
              </a:rPr>
              <a:t>   Depricated Annotation</a:t>
            </a:r>
          </a:p>
          <a:p>
            <a:pPr lvl="1">
              <a:buFont typeface="Arial" pitchFamily="34" charset="0"/>
              <a:buChar char="•"/>
            </a:pPr>
            <a:r>
              <a:rPr lang="en-US" sz="2500" dirty="0" smtClean="0">
                <a:latin typeface="Nunito Sans" panose="00000500000000000000" pitchFamily="2" charset="0"/>
              </a:rPr>
              <a:t>   Override Annotation</a:t>
            </a:r>
          </a:p>
          <a:p>
            <a:pPr lvl="1">
              <a:buFont typeface="Arial" pitchFamily="34" charset="0"/>
              <a:buChar char="•"/>
            </a:pPr>
            <a:r>
              <a:rPr lang="en-US" sz="2500" dirty="0" smtClean="0">
                <a:latin typeface="Nunito Sans" panose="00000500000000000000" pitchFamily="2" charset="0"/>
              </a:rPr>
              <a:t>   Suppress Warning Annotation</a:t>
            </a:r>
          </a:p>
          <a:p>
            <a:pPr lvl="1">
              <a:buFont typeface="Arial" pitchFamily="34" charset="0"/>
              <a:buChar char="•"/>
            </a:pPr>
            <a:r>
              <a:rPr lang="en-US" sz="2500" dirty="0" smtClean="0">
                <a:latin typeface="Nunito Sans" panose="00000500000000000000" pitchFamily="2" charset="0"/>
              </a:rPr>
              <a:t>   Documented</a:t>
            </a:r>
          </a:p>
          <a:p>
            <a:pPr lvl="1">
              <a:buFont typeface="Arial" pitchFamily="34" charset="0"/>
              <a:buChar char="•"/>
            </a:pPr>
            <a:r>
              <a:rPr lang="en-US" sz="2500" dirty="0" smtClean="0">
                <a:latin typeface="Nunito Sans" panose="00000500000000000000" pitchFamily="2" charset="0"/>
              </a:rPr>
              <a:t>   Target</a:t>
            </a:r>
          </a:p>
          <a:p>
            <a:pPr lvl="1">
              <a:buFont typeface="Arial" pitchFamily="34" charset="0"/>
              <a:buChar char="•"/>
            </a:pPr>
            <a:r>
              <a:rPr lang="en-US" sz="2500" dirty="0" smtClean="0">
                <a:latin typeface="Nunito Sans" panose="00000500000000000000" pitchFamily="2" charset="0"/>
              </a:rPr>
              <a:t>   Inherited</a:t>
            </a:r>
          </a:p>
          <a:p>
            <a:endParaRPr lang="en-US" sz="2500" b="1" dirty="0" smtClean="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java.lang.annotation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 single-member annotation */</a:t>
            </a:r>
          </a:p>
          <a:p>
            <a:r>
              <a:rPr lang="en-US" sz="2000" b="1" dirty="0" smtClean="0">
                <a:solidFill>
                  <a:schemeClr val="bg1"/>
                </a:solidFill>
                <a:latin typeface="Courier New" panose="02070309020205020404" pitchFamily="49" charset="0"/>
                <a:cs typeface="Courier New" panose="02070309020205020404" pitchFamily="49" charset="0"/>
              </a:rPr>
              <a:t>@Retention(</a:t>
            </a:r>
            <a:r>
              <a:rPr lang="en-US" sz="2000" b="1" dirty="0" err="1" smtClean="0">
                <a:solidFill>
                  <a:schemeClr val="bg1"/>
                </a:solidFill>
                <a:latin typeface="Courier New" panose="02070309020205020404" pitchFamily="49" charset="0"/>
                <a:cs typeface="Courier New" panose="02070309020205020404" pitchFamily="49" charset="0"/>
              </a:rPr>
              <a:t>RetentionPolicy.RUNTIME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@interface </a:t>
            </a:r>
            <a:r>
              <a:rPr lang="en-US" sz="2000" b="1" dirty="0" err="1" smtClean="0">
                <a:solidFill>
                  <a:schemeClr val="bg1"/>
                </a:solidFill>
                <a:latin typeface="Courier New" panose="02070309020205020404" pitchFamily="49" charset="0"/>
                <a:cs typeface="Courier New" panose="02070309020205020404" pitchFamily="49" charset="0"/>
              </a:rPr>
              <a:t>MyValue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value();   // this variable name must be value</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Single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 annotate a method using a single-member annotation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MyValue</a:t>
            </a:r>
            <a:r>
              <a:rPr lang="en-US" sz="2000" b="1" dirty="0" smtClean="0">
                <a:solidFill>
                  <a:schemeClr val="bg1"/>
                </a:solidFill>
                <a:latin typeface="Courier New" panose="02070309020205020404" pitchFamily="49" charset="0"/>
                <a:cs typeface="Courier New" panose="02070309020205020404" pitchFamily="49" charset="0"/>
              </a:rPr>
              <a:t>(100)</a:t>
            </a:r>
          </a:p>
          <a:p>
            <a:r>
              <a:rPr lang="en-US" sz="2000" b="1" dirty="0" smtClean="0">
                <a:solidFill>
                  <a:schemeClr val="bg1"/>
                </a:solidFill>
                <a:latin typeface="Courier New" panose="02070309020205020404" pitchFamily="49" charset="0"/>
                <a:cs typeface="Courier New" panose="02070309020205020404" pitchFamily="49" charset="0"/>
              </a:rPr>
              <a:t>	public static void </a:t>
            </a:r>
            <a:r>
              <a:rPr lang="en-US" sz="2000" b="1" dirty="0" err="1" smtClean="0">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Single </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 = new Single();</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533400" y="1295400"/>
            <a:ext cx="5715000" cy="6096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Method m = </a:t>
            </a:r>
            <a:r>
              <a:rPr lang="en-US" sz="2000" b="1" dirty="0" err="1" smtClean="0">
                <a:solidFill>
                  <a:schemeClr val="bg1"/>
                </a:solidFill>
                <a:latin typeface="Courier New" panose="02070309020205020404" pitchFamily="49" charset="0"/>
                <a:cs typeface="Courier New" panose="02070309020205020404" pitchFamily="49" charset="0"/>
              </a:rPr>
              <a:t>obj.getClass</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getMethod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MyValue</a:t>
            </a:r>
            <a:r>
              <a:rPr lang="en-US" sz="2000" b="1" dirty="0" smtClean="0">
                <a:solidFill>
                  <a:schemeClr val="bg1"/>
                </a:solidFill>
                <a:latin typeface="Courier New" panose="02070309020205020404" pitchFamily="49" charset="0"/>
                <a:cs typeface="Courier New" panose="02070309020205020404" pitchFamily="49" charset="0"/>
              </a:rPr>
              <a:t> annotation = </a:t>
            </a:r>
            <a:r>
              <a:rPr lang="en-US" sz="2000" b="1" dirty="0" err="1" smtClean="0">
                <a:solidFill>
                  <a:schemeClr val="bg1"/>
                </a:solidFill>
                <a:latin typeface="Courier New" panose="02070309020205020404" pitchFamily="49" charset="0"/>
                <a:cs typeface="Courier New" panose="02070309020205020404" pitchFamily="49" charset="0"/>
              </a:rPr>
              <a:t>m.getAnnotation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MyValue.class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annotation.value</a:t>
            </a:r>
            <a:r>
              <a:rPr lang="en-US" sz="2000" b="1" dirty="0" smtClean="0">
                <a:solidFill>
                  <a:schemeClr val="bg1"/>
                </a:solidFill>
                <a:latin typeface="Courier New" panose="02070309020205020404" pitchFamily="49" charset="0"/>
                <a:cs typeface="Courier New" panose="02070309020205020404" pitchFamily="49" charset="0"/>
              </a:rPr>
              <a:t>()); // displays10</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a:t>
            </a:r>
            <a:r>
              <a:rPr lang="en-US" sz="2000" b="1" dirty="0" err="1" smtClean="0">
                <a:solidFill>
                  <a:schemeClr val="bg1"/>
                </a:solidFill>
                <a:latin typeface="Courier New" panose="02070309020205020404" pitchFamily="49" charset="0"/>
                <a:cs typeface="Courier New" panose="02070309020205020404" pitchFamily="49" charset="0"/>
              </a:rPr>
              <a:t>NoSuchMethodException</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exc</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System.out.println("Method not found");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3276600" y="0"/>
            <a:ext cx="8153400" cy="1219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91200" y="1295400"/>
            <a:ext cx="184731" cy="369332"/>
          </a:xfrm>
          <a:prstGeom prst="rect">
            <a:avLst/>
          </a:prstGeom>
          <a:noFill/>
        </p:spPr>
        <p:txBody>
          <a:bodyPr wrap="none" rtlCol="0">
            <a:spAutoFit/>
          </a:bodyPr>
          <a:lstStyle/>
          <a:p>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java.lang.annotation.Annotation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java.lang.annotation.Retention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java.lang.annotation.RetentionPolicy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java.lang.reflect.Method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@Retention(</a:t>
            </a:r>
            <a:r>
              <a:rPr lang="en-US" sz="2000" b="1" dirty="0" err="1" smtClean="0">
                <a:solidFill>
                  <a:schemeClr val="bg1"/>
                </a:solidFill>
                <a:latin typeface="Courier New" panose="02070309020205020404" pitchFamily="49" charset="0"/>
                <a:cs typeface="Courier New" panose="02070309020205020404" pitchFamily="49" charset="0"/>
              </a:rPr>
              <a:t>RetentionPolicy.RUNTIME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@interface </a:t>
            </a:r>
            <a:r>
              <a:rPr lang="en-US" sz="2000" b="1" dirty="0" err="1" smtClean="0">
                <a:solidFill>
                  <a:schemeClr val="bg1"/>
                </a:solidFill>
                <a:latin typeface="Courier New" panose="02070309020205020404" pitchFamily="49" charset="0"/>
                <a:cs typeface="Courier New" panose="02070309020205020404" pitchFamily="49" charset="0"/>
              </a:rPr>
              <a:t>MyAnno</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a:t>
            </a:r>
            <a:r>
              <a:rPr lang="en-US" sz="2000" b="1" dirty="0" err="1" smtClean="0">
                <a:solidFill>
                  <a:schemeClr val="bg1"/>
                </a:solidFill>
                <a:latin typeface="Courier New" panose="02070309020205020404" pitchFamily="49" charset="0"/>
                <a:cs typeface="Courier New" panose="02070309020205020404" pitchFamily="49" charset="0"/>
              </a:rPr>
              <a:t>val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@Retention(</a:t>
            </a:r>
            <a:r>
              <a:rPr lang="en-US" sz="2000" b="1" dirty="0" err="1" smtClean="0">
                <a:solidFill>
                  <a:schemeClr val="bg1"/>
                </a:solidFill>
                <a:latin typeface="Courier New" panose="02070309020205020404" pitchFamily="49" charset="0"/>
                <a:cs typeface="Courier New" panose="02070309020205020404" pitchFamily="49" charset="0"/>
              </a:rPr>
              <a:t>RetentionPolicy.RUNTIME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@interface Java</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String description();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@Java(description = "An annotation test class")</a:t>
            </a:r>
          </a:p>
          <a:p>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MyAnno</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 = "Meta2", </a:t>
            </a:r>
            <a:r>
              <a:rPr lang="en-US" sz="2000" b="1" dirty="0" err="1" smtClean="0">
                <a:solidFill>
                  <a:schemeClr val="bg1"/>
                </a:solidFill>
                <a:latin typeface="Courier New" panose="02070309020205020404" pitchFamily="49" charset="0"/>
                <a:cs typeface="Courier New" panose="02070309020205020404" pitchFamily="49" charset="0"/>
              </a:rPr>
              <a:t>val</a:t>
            </a:r>
            <a:r>
              <a:rPr lang="en-US" sz="2000" b="1" dirty="0" smtClean="0">
                <a:solidFill>
                  <a:schemeClr val="bg1"/>
                </a:solidFill>
                <a:latin typeface="Courier New" panose="02070309020205020404" pitchFamily="49" charset="0"/>
                <a:cs typeface="Courier New" panose="02070309020205020404" pitchFamily="49" charset="0"/>
              </a:rPr>
              <a:t> = 1000)</a:t>
            </a:r>
          </a:p>
          <a:p>
            <a:r>
              <a:rPr lang="en-US" sz="2000" b="1" dirty="0" smtClean="0">
                <a:solidFill>
                  <a:schemeClr val="bg1"/>
                </a:solidFill>
                <a:latin typeface="Courier New" panose="02070309020205020404" pitchFamily="49" charset="0"/>
                <a:cs typeface="Courier New" panose="02070309020205020404" pitchFamily="49" charset="0"/>
              </a:rPr>
              <a:t>public class Methods</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@Java(description = "An annotation test method")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MyAnno</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 = "Testing", </a:t>
            </a:r>
            <a:r>
              <a:rPr lang="en-US" sz="2000" b="1" dirty="0" err="1" smtClean="0">
                <a:solidFill>
                  <a:schemeClr val="bg1"/>
                </a:solidFill>
                <a:latin typeface="Courier New" panose="02070309020205020404" pitchFamily="49" charset="0"/>
                <a:cs typeface="Courier New" panose="02070309020205020404" pitchFamily="49" charset="0"/>
              </a:rPr>
              <a:t>val</a:t>
            </a:r>
            <a:r>
              <a:rPr lang="en-US" sz="2000" b="1" dirty="0" smtClean="0">
                <a:solidFill>
                  <a:schemeClr val="bg1"/>
                </a:solidFill>
                <a:latin typeface="Courier New" panose="02070309020205020404" pitchFamily="49" charset="0"/>
                <a:cs typeface="Courier New" panose="02070309020205020404" pitchFamily="49" charset="0"/>
              </a:rPr>
              <a:t> = 100)</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4490</TotalTime>
  <Words>1511</Words>
  <Application>Microsoft Office PowerPoint</Application>
  <PresentationFormat>Custom</PresentationFormat>
  <Paragraphs>647</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Nunito Sans</vt:lpstr>
      <vt:lpstr>Calibri</vt:lpstr>
      <vt:lpstr>Courier New</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227</cp:revision>
  <dcterms:created xsi:type="dcterms:W3CDTF">2006-08-16T00:00:00Z</dcterms:created>
  <dcterms:modified xsi:type="dcterms:W3CDTF">2019-12-18T12:48:03Z</dcterms:modified>
</cp:coreProperties>
</file>