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3"/>
  </p:notesMasterIdLst>
  <p:sldIdLst>
    <p:sldId id="293" r:id="rId5"/>
    <p:sldId id="313" r:id="rId6"/>
    <p:sldId id="301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294" r:id="rId15"/>
    <p:sldId id="326" r:id="rId16"/>
    <p:sldId id="321" r:id="rId17"/>
    <p:sldId id="322" r:id="rId18"/>
    <p:sldId id="324" r:id="rId19"/>
    <p:sldId id="323" r:id="rId20"/>
    <p:sldId id="325" r:id="rId21"/>
    <p:sldId id="327" r:id="rId2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Georgia" panose="02040502050405020303" pitchFamily="18" charset="0"/>
      <p:regular r:id="rId28"/>
      <p:bold r:id="rId29"/>
      <p:italic r:id="rId30"/>
      <p:boldItalic r:id="rId31"/>
    </p:embeddedFont>
    <p:embeddedFont>
      <p:font typeface="Archivo Narrow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achandran K" initials="BK" lastIdx="1" clrIdx="0">
    <p:extLst>
      <p:ext uri="{19B8F6BF-5375-455C-9EA6-DF929625EA0E}">
        <p15:presenceInfo xmlns:p15="http://schemas.microsoft.com/office/powerpoint/2012/main" userId="17f1fe94f86232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70" d="100"/>
          <a:sy n="70" d="100"/>
        </p:scale>
        <p:origin x="9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1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56421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848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014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526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3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500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518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9816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811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863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06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567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139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733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407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492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03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9E0000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Application of Knowledge</a:t>
            </a:r>
          </a:p>
        </p:txBody>
      </p:sp>
      <p:sp>
        <p:nvSpPr>
          <p:cNvPr id="25" name="Shape 25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C00000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C00000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6ED1EB3-9FEF-4BA3-A5F5-EBE573D027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4040" y="35930"/>
            <a:ext cx="1548260" cy="454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313690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" name="Shape 3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9E0000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Application of Knowledge</a:t>
            </a:r>
            <a:endParaRPr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C00000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Shape 3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C00000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DB869C0-205B-405E-88D3-1324A24AC4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4040" y="35930"/>
            <a:ext cx="1548260" cy="45463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Narrow"/>
              <a:buChar char="●"/>
              <a:defRPr sz="2200"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lvl="2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lvl="3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●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lvl="4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lvl="5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lvl="6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●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lvl="7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lvl="8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muneeswari.g@vitap.ac.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F96BDC7-C0A7-4228-BB96-92B10212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62471"/>
            <a:ext cx="8520600" cy="762062"/>
          </a:xfrm>
        </p:spPr>
        <p:txBody>
          <a:bodyPr/>
          <a:lstStyle/>
          <a:p>
            <a:pPr algn="ctr"/>
            <a:r>
              <a:rPr lang="en-IN" dirty="0"/>
              <a:t>VIT – AP UNIVERSITY</a:t>
            </a:r>
            <a:br>
              <a:rPr lang="en-IN" dirty="0"/>
            </a:br>
            <a:r>
              <a:rPr lang="en-IN" dirty="0"/>
              <a:t>SCHOOL OF COMPUTER SCIENCE AND ENGINEERING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STORAGE TECHNOLOGY AND MANAGEMENT (SWE2005)</a:t>
            </a:r>
            <a:br>
              <a:rPr lang="en-IN" sz="2400" dirty="0"/>
            </a:br>
            <a:r>
              <a:rPr lang="en-IN" sz="2400" dirty="0"/>
              <a:t>COURSE INTRODUCTION</a:t>
            </a:r>
            <a:r>
              <a:rPr lang="en-IN" sz="2400" dirty="0">
                <a:solidFill>
                  <a:srgbClr val="0070C0"/>
                </a:solidFill>
              </a:rPr>
              <a:t/>
            </a:r>
            <a:br>
              <a:rPr lang="en-IN" sz="2400" dirty="0">
                <a:solidFill>
                  <a:srgbClr val="0070C0"/>
                </a:solidFill>
              </a:rPr>
            </a:br>
            <a:r>
              <a:rPr lang="en-IN" sz="2400" dirty="0">
                <a:solidFill>
                  <a:srgbClr val="0070C0"/>
                </a:solidFill>
              </a:rPr>
              <a:t/>
            </a:r>
            <a:br>
              <a:rPr lang="en-IN" sz="2400" dirty="0">
                <a:solidFill>
                  <a:srgbClr val="0070C0"/>
                </a:solidFill>
              </a:rPr>
            </a:br>
            <a:r>
              <a:rPr lang="en-IN" sz="2400" dirty="0" err="1"/>
              <a:t>Dr.</a:t>
            </a:r>
            <a:r>
              <a:rPr lang="en-IN" sz="2400" dirty="0"/>
              <a:t> G. MUNEESWARI</a:t>
            </a:r>
            <a:br>
              <a:rPr lang="en-IN" sz="2400" dirty="0"/>
            </a:br>
            <a:r>
              <a:rPr lang="en-IN" sz="2400" dirty="0"/>
              <a:t>PROFESSOR </a:t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2463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FB42F9-EE1B-4F69-9E6B-34293F86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Module-6 (Storage Security and Management) – 7 </a:t>
            </a:r>
            <a:r>
              <a:rPr lang="en-US" dirty="0" err="1"/>
              <a:t>Hrs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713E61-7D12-43E3-9E66-4E656737A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844" y="1533140"/>
            <a:ext cx="8520600" cy="45552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Securing the Storage Infrastructure- Security Framework- Security Domains - Implementations in Storage Networking - Managing the Storage Infrastructure-Storage Management Monitoring, Activities and Challenges 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0253105-C6CB-4097-A014-42A880CDB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394" y="3627733"/>
            <a:ext cx="36195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1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81CBB4-84D8-49AE-97F1-0739E43C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 for the Course - Books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4995C2-E388-4441-A744-182660932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sz="2400" b="1" dirty="0"/>
              <a:t>Text Books:</a:t>
            </a:r>
            <a:endParaRPr lang="en-IN" sz="2400" b="1" dirty="0"/>
          </a:p>
          <a:p>
            <a:pPr marL="88900" indent="0">
              <a:buNone/>
            </a:pPr>
            <a:endParaRPr lang="en-IN" sz="1800" dirty="0"/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EMC Education Services, “Information Storage and Management”, 2nd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Edition,Wiley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2012.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endParaRPr lang="en-IN" sz="1800" dirty="0"/>
          </a:p>
          <a:p>
            <a:pPr marL="88900" indent="0">
              <a:buNone/>
            </a:pPr>
            <a:r>
              <a:rPr lang="en-US" sz="2400" b="1" dirty="0"/>
              <a:t>Reference Books:</a:t>
            </a:r>
          </a:p>
          <a:p>
            <a:endParaRPr lang="en-US" sz="1800" b="1" dirty="0"/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David R Matthews, “Electronically Stored Information”, 2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Edition, CRC Press, 2017.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Hubbert, “Data Center Storage: Cost-Effective Strategies, Implementation, and Management”, CRC Press,2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Edition,2016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Nigel Poulton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“Data Storage Networking: Real World Skills for the CompTIA Storage + Certification and Beyond”, Wiley Publication, 2014.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sz="1800" dirty="0"/>
          </a:p>
          <a:p>
            <a:pPr marL="8890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1312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1673"/>
            <a:ext cx="9144000" cy="46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84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1059"/>
            <a:ext cx="9144000" cy="533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7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7136"/>
            <a:ext cx="9144000" cy="512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85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2276475"/>
            <a:ext cx="8886825" cy="2305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7" y="1103947"/>
            <a:ext cx="68008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47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0821"/>
            <a:ext cx="9144000" cy="367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44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1290637"/>
            <a:ext cx="87915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23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53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2A97D2-1F39-4F8C-8A1B-BB43256D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0" dirty="0"/>
              <a:t>Course Information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7268A5-7C38-4486-8D96-D29DB662B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Credits : 3  Credits / 6 </a:t>
            </a:r>
            <a:r>
              <a:rPr lang="en-US" dirty="0" err="1"/>
              <a:t>Hrs</a:t>
            </a:r>
            <a:r>
              <a:rPr lang="en-US" dirty="0"/>
              <a:t> per week</a:t>
            </a:r>
          </a:p>
          <a:p>
            <a:pPr marL="88900" indent="0">
              <a:buNone/>
            </a:pPr>
            <a:endParaRPr lang="en-US" dirty="0"/>
          </a:p>
          <a:p>
            <a:r>
              <a:rPr lang="en-US" dirty="0"/>
              <a:t>Theory Oriented Course</a:t>
            </a:r>
          </a:p>
          <a:p>
            <a:pPr marL="88900" indent="0">
              <a:buNone/>
            </a:pPr>
            <a:endParaRPr lang="en-US" dirty="0"/>
          </a:p>
          <a:p>
            <a:r>
              <a:rPr lang="en-US" dirty="0"/>
              <a:t>Contact Hours : 45 </a:t>
            </a:r>
            <a:r>
              <a:rPr lang="en-US" dirty="0" err="1"/>
              <a:t>Hrs</a:t>
            </a:r>
            <a:endParaRPr lang="en-US" dirty="0"/>
          </a:p>
          <a:p>
            <a:endParaRPr lang="en-US" dirty="0"/>
          </a:p>
          <a:p>
            <a:r>
              <a:rPr lang="en-US" dirty="0"/>
              <a:t>Course Instructor : </a:t>
            </a:r>
            <a:r>
              <a:rPr lang="en-US" dirty="0" err="1"/>
              <a:t>Dr.G.Muneeswari</a:t>
            </a:r>
            <a:endParaRPr lang="en-US" dirty="0"/>
          </a:p>
          <a:p>
            <a:endParaRPr lang="en-US" dirty="0"/>
          </a:p>
          <a:p>
            <a:r>
              <a:rPr lang="en-US" dirty="0"/>
              <a:t>E-Mail : </a:t>
            </a:r>
            <a:r>
              <a:rPr lang="en-US" dirty="0">
                <a:hlinkClick r:id="rId2"/>
              </a:rPr>
              <a:t>muneeswari.g@vitap.ac.in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Contact : 7904846254</a:t>
            </a:r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D7D6096-47BF-4120-ADD9-676841963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825" y="2519952"/>
            <a:ext cx="30861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2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FB42F9-EE1B-4F69-9E6B-34293F86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Course Objectives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713E61-7D12-43E3-9E66-4E656737A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844" y="1533140"/>
            <a:ext cx="8520600" cy="4555200"/>
          </a:xfrm>
        </p:spPr>
        <p:txBody>
          <a:bodyPr/>
          <a:lstStyle/>
          <a:p>
            <a:pPr marL="12065" indent="0" algn="just">
              <a:spcBef>
                <a:spcPts val="855"/>
              </a:spcBef>
              <a:buClr>
                <a:srgbClr val="993300"/>
              </a:buClr>
              <a:buSzPct val="88888"/>
              <a:buNone/>
              <a:tabLst>
                <a:tab pos="353695" algn="l"/>
                <a:tab pos="354330" algn="l"/>
              </a:tabLst>
            </a:pPr>
            <a:endParaRPr lang="en-US" sz="2400" b="1" dirty="0">
              <a:solidFill>
                <a:srgbClr val="002060"/>
              </a:solidFill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a comprehensive understanding of the varied storage infrastructure components in classic and virtual environments.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understand the concepts of Storage infrastructure management processes, Storage Area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etwork (SAN) and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etwork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ttached Storage (NAS).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study the Business continuity and Storage security.</a:t>
            </a:r>
            <a:endParaRPr lang="en-US" sz="2400" b="1" dirty="0">
              <a:solidFill>
                <a:srgbClr val="002060"/>
              </a:solidFill>
            </a:endParaRPr>
          </a:p>
          <a:p>
            <a:pPr marL="12065" marR="363220" indent="0" algn="just">
              <a:spcBef>
                <a:spcPts val="755"/>
              </a:spcBef>
              <a:buClr>
                <a:srgbClr val="993300"/>
              </a:buClr>
              <a:buSzPct val="88888"/>
              <a:buNone/>
              <a:tabLst>
                <a:tab pos="353695" algn="l"/>
                <a:tab pos="354330" algn="l"/>
              </a:tabLst>
            </a:pPr>
            <a:endParaRPr lang="en-US" sz="2000" dirty="0"/>
          </a:p>
          <a:p>
            <a:pPr marL="88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66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FB42F9-EE1B-4F69-9E6B-34293F86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Course Outcomes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713E61-7D12-43E3-9E66-4E656737A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844" y="1533140"/>
            <a:ext cx="8520600" cy="4555200"/>
          </a:xfrm>
        </p:spPr>
        <p:txBody>
          <a:bodyPr/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Evaluate storage architectures and key data center elements in classic, virtualized and cloud environments.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Explain physical and logical components of a storage infrastructure including storage subsystems, RAID and intelligent storage systems.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Articulate business continuity solutions – backup and replication, plus archive for managing fixed content.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Managing and monitoring storage infrastructure in classic, virtualized and cloud environments</a:t>
            </a:r>
            <a:endParaRPr lang="en-US" sz="2400" dirty="0"/>
          </a:p>
          <a:p>
            <a:pPr marL="88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65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FB42F9-EE1B-4F69-9E6B-34293F86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Module-1 (Introduction to Storage Technology) – 7 </a:t>
            </a:r>
            <a:r>
              <a:rPr lang="en-US" dirty="0" err="1"/>
              <a:t>Hrs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713E61-7D12-43E3-9E66-4E656737A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844" y="1533140"/>
            <a:ext cx="8520600" cy="45552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Storage- Evolution of Storage Technology and Architecture- Data Center Infrastructure- Key Challenges and Information Life cycle - Components of a Storage System Environment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1B2FCF5-09D6-48BE-B0B6-AB894D5E8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3600835"/>
            <a:ext cx="42100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5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FB42F9-EE1B-4F69-9E6B-34293F86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Module-2 (RAID) – 7 </a:t>
            </a:r>
            <a:r>
              <a:rPr lang="en-US" dirty="0" err="1"/>
              <a:t>Hrs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713E61-7D12-43E3-9E66-4E656737A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844" y="1533140"/>
            <a:ext cx="8520600" cy="45552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RAID-Implementation of RAID- RAID Array and Components - RAID Levels- Compare and contrast integrated and modular storage systems- Intelligent Storage System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AA35B9B-05EA-406E-94B6-DAD1DF86B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419" y="3429000"/>
            <a:ext cx="23622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3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FB42F9-EE1B-4F69-9E6B-34293F86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Module-3 (Storage Networking Technologies) – 8 </a:t>
            </a:r>
            <a:r>
              <a:rPr lang="en-US" dirty="0" err="1"/>
              <a:t>Hrs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713E61-7D12-43E3-9E66-4E656737A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844" y="1533140"/>
            <a:ext cx="8520600" cy="45552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Direct-Attached Storage(DAS) - Introduction to SCSI – Storage Area Network(SAN) : Evolution &amp; Components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Channel Connectivity, Ports, Architecture, Zoning,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Channel Login Types and Topology - Network-Attached Storage - IP SAN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8887736-8ACC-427F-9E78-75B62E662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786" y="3429000"/>
            <a:ext cx="30289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1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FB42F9-EE1B-4F69-9E6B-34293F86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Module-4 (Storage Virtualization) – 8 </a:t>
            </a:r>
            <a:r>
              <a:rPr lang="en-US" dirty="0" err="1"/>
              <a:t>Hrs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713E61-7D12-43E3-9E66-4E656737A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844" y="1533140"/>
            <a:ext cx="8520600" cy="45552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Content-Addressed Storage(CAS)- Types, Features and Benefits, Architecture - Object Storage and Retrieval in CAS- CAS Examples- Concepts in Practice: EMC Center- Storage Virtualization- Forms of Virtualization- SNIA Storage Virtualization- Configurations, Challenges and Types.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1F26449-895C-4C21-BA84-8E123AF13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903" y="3802340"/>
            <a:ext cx="23717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1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FB42F9-EE1B-4F69-9E6B-34293F86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Module-5 (Business Continuity (BC)) – 8 </a:t>
            </a:r>
            <a:r>
              <a:rPr lang="en-US" dirty="0" err="1"/>
              <a:t>Hrs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713E61-7D12-43E3-9E66-4E656737A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844" y="1533140"/>
            <a:ext cx="8520600" cy="45552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Business Continuity- Backup and Recovery - Local Replication- Remote Replication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F6247BA-AC04-40B7-BCFE-1AA77967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048" y="3124585"/>
            <a:ext cx="32099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653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C9C58F52C93548845CCCB59578AD2C" ma:contentTypeVersion="7" ma:contentTypeDescription="Create a new document." ma:contentTypeScope="" ma:versionID="1471a559a6ec62358b7c2781a612691f">
  <xsd:schema xmlns:xsd="http://www.w3.org/2001/XMLSchema" xmlns:xs="http://www.w3.org/2001/XMLSchema" xmlns:p="http://schemas.microsoft.com/office/2006/metadata/properties" xmlns:ns2="9fcdf280-26ce-4ded-ac66-85ca9a77751c" xmlns:ns3="94c440a1-7b33-409d-914f-d28ebe05b8d5" targetNamespace="http://schemas.microsoft.com/office/2006/metadata/properties" ma:root="true" ma:fieldsID="f9d95b5ac87565e9a5cd3eb721799c02" ns2:_="" ns3:_="">
    <xsd:import namespace="9fcdf280-26ce-4ded-ac66-85ca9a77751c"/>
    <xsd:import namespace="94c440a1-7b33-409d-914f-d28ebe05b8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df280-26ce-4ded-ac66-85ca9a777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440a1-7b33-409d-914f-d28ebe05b8d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5992D2-BB37-42A2-ABB5-1BE4C4F510F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B39C9F9-CAAE-41F6-B00F-451A6FD1E1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762D47-7E5B-490B-AA6B-671BAE968860}"/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461</Words>
  <Application>Microsoft Office PowerPoint</Application>
  <PresentationFormat>On-screen Show (4:3)</PresentationFormat>
  <Paragraphs>45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Courier New</vt:lpstr>
      <vt:lpstr>Calibri</vt:lpstr>
      <vt:lpstr>Georgia</vt:lpstr>
      <vt:lpstr>Archivo Narrow</vt:lpstr>
      <vt:lpstr>Times New Roman</vt:lpstr>
      <vt:lpstr>Simple Light</vt:lpstr>
      <vt:lpstr>VIT – AP UNIVERSITY SCHOOL OF COMPUTER SCIENCE AND ENGINEERING    STORAGE TECHNOLOGY AND MANAGEMENT (SWE2005) COURSE INTRODUCTION  Dr. G. MUNEESWARI PROFESSOR  </vt:lpstr>
      <vt:lpstr>Course Information</vt:lpstr>
      <vt:lpstr> Course Objectives</vt:lpstr>
      <vt:lpstr> Course Outcomes</vt:lpstr>
      <vt:lpstr> Module-1 (Introduction to Storage Technology) – 7 Hrs</vt:lpstr>
      <vt:lpstr> Module-2 (RAID) – 7 Hrs</vt:lpstr>
      <vt:lpstr> Module-3 (Storage Networking Technologies) – 8 Hrs</vt:lpstr>
      <vt:lpstr> Module-4 (Storage Virtualization) – 8 Hrs</vt:lpstr>
      <vt:lpstr> Module-5 (Business Continuity (BC)) – 8 Hrs</vt:lpstr>
      <vt:lpstr> Module-6 (Storage Security and Management) – 7 Hrs</vt:lpstr>
      <vt:lpstr>Resources for the Course - Books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ANALYTICS: LEARNING PERSPECTIVE</dc:title>
  <dc:creator>Balachandran K</dc:creator>
  <cp:lastModifiedBy>Microsoft account</cp:lastModifiedBy>
  <cp:revision>182</cp:revision>
  <dcterms:modified xsi:type="dcterms:W3CDTF">2022-01-20T03:05:35Z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0x01010069C9C58F52C93548845CCCB59578AD2C</vt:lpwstr>
  </property>
</Properties>
</file>