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45"/>
  </p:notesMasterIdLst>
  <p:sldIdLst>
    <p:sldId id="293" r:id="rId5"/>
    <p:sldId id="330" r:id="rId6"/>
    <p:sldId id="323" r:id="rId7"/>
    <p:sldId id="343" r:id="rId8"/>
    <p:sldId id="331" r:id="rId9"/>
    <p:sldId id="332" r:id="rId10"/>
    <p:sldId id="333" r:id="rId11"/>
    <p:sldId id="334" r:id="rId12"/>
    <p:sldId id="335" r:id="rId13"/>
    <p:sldId id="336" r:id="rId14"/>
    <p:sldId id="344" r:id="rId15"/>
    <p:sldId id="342" r:id="rId16"/>
    <p:sldId id="341" r:id="rId17"/>
    <p:sldId id="340" r:id="rId18"/>
    <p:sldId id="339" r:id="rId19"/>
    <p:sldId id="338" r:id="rId20"/>
    <p:sldId id="337" r:id="rId21"/>
    <p:sldId id="345" r:id="rId22"/>
    <p:sldId id="346" r:id="rId23"/>
    <p:sldId id="349" r:id="rId24"/>
    <p:sldId id="347" r:id="rId25"/>
    <p:sldId id="348" r:id="rId26"/>
    <p:sldId id="350" r:id="rId27"/>
    <p:sldId id="351" r:id="rId28"/>
    <p:sldId id="352" r:id="rId29"/>
    <p:sldId id="353" r:id="rId30"/>
    <p:sldId id="354" r:id="rId31"/>
    <p:sldId id="366" r:id="rId32"/>
    <p:sldId id="367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</p:sldIdLst>
  <p:sldSz cx="9144000" cy="6858000" type="screen4x3"/>
  <p:notesSz cx="6858000" cy="9144000"/>
  <p:embeddedFontLst>
    <p:embeddedFont>
      <p:font typeface="Archivo Narrow" panose="020B0604020202020204" charset="0"/>
      <p:regular r:id="rId46"/>
      <p:bold r:id="rId47"/>
      <p:italic r:id="rId48"/>
      <p:boldItalic r:id="rId49"/>
    </p:embeddedFont>
    <p:embeddedFont>
      <p:font typeface="Georgia" panose="02040502050405020303" pitchFamily="18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achandran K" initials="BK" lastIdx="1" clrIdx="0">
    <p:extLst>
      <p:ext uri="{19B8F6BF-5375-455C-9EA6-DF929625EA0E}">
        <p15:presenceInfo xmlns:p15="http://schemas.microsoft.com/office/powerpoint/2012/main" userId="17f1fe94f86232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F7FAAA-4D43-4541-9486-CF2D9B20ABD9}" v="1" dt="2022-02-15T04:03:46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3.fntdata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font" Target="fonts/font6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1.fntdata"/><Relationship Id="rId59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4.fntdata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7.fntdata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RUDURAJU NEHA SIVA NANDINI 19MIS7086" userId="S::nandini.19mis7086@vitap.ac.in::7e736a03-e47f-4766-b61a-1c1787c5099f" providerId="AD" clId="Web-{DDF7FAAA-4D43-4541-9486-CF2D9B20ABD9}"/>
    <pc:docChg chg="modSld">
      <pc:chgData name="BIRUDURAJU NEHA SIVA NANDINI 19MIS7086" userId="S::nandini.19mis7086@vitap.ac.in::7e736a03-e47f-4766-b61a-1c1787c5099f" providerId="AD" clId="Web-{DDF7FAAA-4D43-4541-9486-CF2D9B20ABD9}" dt="2022-02-15T04:03:46.043" v="0" actId="1076"/>
      <pc:docMkLst>
        <pc:docMk/>
      </pc:docMkLst>
      <pc:sldChg chg="modSp">
        <pc:chgData name="BIRUDURAJU NEHA SIVA NANDINI 19MIS7086" userId="S::nandini.19mis7086@vitap.ac.in::7e736a03-e47f-4766-b61a-1c1787c5099f" providerId="AD" clId="Web-{DDF7FAAA-4D43-4541-9486-CF2D9B20ABD9}" dt="2022-02-15T04:03:46.043" v="0" actId="1076"/>
        <pc:sldMkLst>
          <pc:docMk/>
          <pc:sldMk cId="1444059084" sldId="333"/>
        </pc:sldMkLst>
        <pc:picChg chg="mod">
          <ac:chgData name="BIRUDURAJU NEHA SIVA NANDINI 19MIS7086" userId="S::nandini.19mis7086@vitap.ac.in::7e736a03-e47f-4766-b61a-1c1787c5099f" providerId="AD" clId="Web-{DDF7FAAA-4D43-4541-9486-CF2D9B20ABD9}" dt="2022-02-15T04:03:46.043" v="0" actId="1076"/>
          <ac:picMkLst>
            <pc:docMk/>
            <pc:sldMk cId="1444059084" sldId="333"/>
            <ac:picMk id="3" creationId="{929D21CA-6DC0-49FB-9A51-B1C17662633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31547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848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225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852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066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057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981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726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585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117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454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54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2773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213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478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736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373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933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609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882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409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929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4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0743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528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5988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5240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6122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1361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8604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3758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7971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19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660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422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109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738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63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9E0000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Application of Knowledge</a:t>
            </a:r>
          </a:p>
        </p:txBody>
      </p:sp>
      <p:sp>
        <p:nvSpPr>
          <p:cNvPr id="25" name="Shape 25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C00000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C00000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ED1EB3-9FEF-4BA3-A5F5-EBE573D027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4040" y="35930"/>
            <a:ext cx="1548260" cy="454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313690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" name="Shape 3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9E0000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Application of Knowledge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C00000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C00000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869C0-205B-405E-88D3-1324A24AC4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4040" y="35930"/>
            <a:ext cx="1548260" cy="45463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Narrow"/>
              <a:buChar char="●"/>
              <a:defRPr sz="2200"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lvl="2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lvl="3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●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lvl="4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lvl="5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lvl="6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●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lvl="7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lvl="8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96BDC7-C0A7-4228-BB96-92B10212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62471"/>
            <a:ext cx="8520600" cy="762062"/>
          </a:xfrm>
        </p:spPr>
        <p:txBody>
          <a:bodyPr/>
          <a:lstStyle/>
          <a:p>
            <a:pPr algn="ctr"/>
            <a:r>
              <a:rPr lang="en-IN"/>
              <a:t>VIT – AP UNIVERSITY</a:t>
            </a:r>
            <a:br>
              <a:rPr lang="en-IN"/>
            </a:br>
            <a:r>
              <a:rPr lang="en-IN"/>
              <a:t>SCHOOL OF COMPUTER SCIENCE AND ENGINEERING </a:t>
            </a:r>
            <a:br>
              <a:rPr lang="en-IN"/>
            </a:br>
            <a:br>
              <a:rPr lang="en-IN"/>
            </a:br>
            <a:br>
              <a:rPr lang="en-IN" sz="2400"/>
            </a:br>
            <a:r>
              <a:rPr lang="en-IN" sz="2400"/>
              <a:t>STORAGE TECHNOLOGY AND MANAGEMENT (SWE2005)</a:t>
            </a:r>
            <a:br>
              <a:rPr lang="en-IN" sz="2400"/>
            </a:br>
            <a:r>
              <a:rPr lang="en-IN" sz="2400"/>
              <a:t>MODULE- I</a:t>
            </a:r>
            <a:br>
              <a:rPr lang="en-IN" sz="2400"/>
            </a:br>
            <a:br>
              <a:rPr lang="en-IN" sz="2400">
                <a:solidFill>
                  <a:srgbClr val="0070C0"/>
                </a:solidFill>
              </a:rPr>
            </a:br>
            <a:r>
              <a:rPr lang="en-IN" sz="2400" err="1"/>
              <a:t>Dr.</a:t>
            </a:r>
            <a:r>
              <a:rPr lang="en-IN" sz="2400"/>
              <a:t> G. MUNEESWARI</a:t>
            </a:r>
            <a:br>
              <a:rPr lang="en-IN" sz="2400"/>
            </a:br>
            <a:r>
              <a:rPr lang="en-IN" sz="2400"/>
              <a:t>PROFESSOR </a:t>
            </a:r>
            <a:br>
              <a:rPr lang="en-IN" sz="2400"/>
            </a:b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02463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Summary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53043B-785A-494F-9C2A-3C0B5288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53" y="1769874"/>
            <a:ext cx="60579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05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83" y="2907000"/>
            <a:ext cx="8258204" cy="52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>
                <a:solidFill>
                  <a:schemeClr val="tx1"/>
                </a:solidFill>
              </a:rPr>
              <a:t>Key Challenges and Information Life Cycle</a:t>
            </a:r>
          </a:p>
        </p:txBody>
      </p:sp>
    </p:spTree>
    <p:extLst>
      <p:ext uri="{BB962C8B-B14F-4D97-AF65-F5344CB8AC3E}">
        <p14:creationId xmlns:p14="http://schemas.microsoft.com/office/powerpoint/2010/main" val="247178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GB"/>
              <a:t>Key Challenges in Managing Information 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F34272-27C5-4DD5-9777-FAD10F4A8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0536"/>
            <a:ext cx="9144000" cy="269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7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US"/>
              <a:t>Some Constraints to Meeting the Requirements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0823E7-6519-4950-A520-4CF43614B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86" y="1536922"/>
            <a:ext cx="4959620" cy="283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18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US"/>
              <a:t>Information Lifecycle Management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200AEC-3CAB-4D9B-AC74-1B9EE7EFB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9956"/>
            <a:ext cx="9144000" cy="449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4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81" y="530658"/>
            <a:ext cx="8530621" cy="522000"/>
          </a:xfrm>
        </p:spPr>
        <p:txBody>
          <a:bodyPr/>
          <a:lstStyle/>
          <a:p>
            <a:r>
              <a:rPr lang="en-GB"/>
              <a:t>An ILM strategy should include the following characteristics 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1D3FE5-C176-47A9-B8DB-AA7AFF63C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39" y="1414152"/>
            <a:ext cx="7361695" cy="472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36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US"/>
              <a:t>Information Lifecycle Management </a:t>
            </a:r>
            <a:r>
              <a:rPr lang="en-US">
                <a:solidFill>
                  <a:schemeClr val="tx1"/>
                </a:solidFill>
              </a:rPr>
              <a:t>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A22C6A-B330-4C1A-BC62-CD362FBC5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75" y="1421270"/>
            <a:ext cx="8547315" cy="433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96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Implementation of ILM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C671C9-0508-465B-AB89-79DB65A0B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424" y="1240856"/>
            <a:ext cx="6189151" cy="508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4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US"/>
              <a:t>Benefits of Implementing ILM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136216-1A7D-4217-B53C-768142961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69" y="1595846"/>
            <a:ext cx="7214461" cy="379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67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2C1187-C370-4DC5-BD3E-1EA30F7FF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5351"/>
            <a:ext cx="9144000" cy="340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0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Topics to be Covered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83FBE-A203-4483-BB2E-6BE611DF8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65" y="1658642"/>
            <a:ext cx="82772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52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889" y="2403306"/>
            <a:ext cx="8258204" cy="52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>
                <a:solidFill>
                  <a:schemeClr val="tx1"/>
                </a:solidFill>
              </a:rPr>
              <a:t>Components of a Storage System Environment</a:t>
            </a:r>
          </a:p>
        </p:txBody>
      </p:sp>
    </p:spTree>
    <p:extLst>
      <p:ext uri="{BB962C8B-B14F-4D97-AF65-F5344CB8AC3E}">
        <p14:creationId xmlns:p14="http://schemas.microsoft.com/office/powerpoint/2010/main" val="3899195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GB"/>
              <a:t>Storage System Environment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D18FC3-1D59-4333-B878-85A6C9206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28" y="1665392"/>
            <a:ext cx="7666737" cy="352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22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7" y="577153"/>
            <a:ext cx="8258204" cy="522000"/>
          </a:xfrm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Components of Storage System Environment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ABA9E2-AFB3-4400-9A2E-A9F05B922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3256"/>
            <a:ext cx="9144000" cy="37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86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5CD80A-A068-41E8-9B72-A1B92577F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8311"/>
            <a:ext cx="9144000" cy="549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48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Host: Logical Components 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A996A9-ABF8-4892-A13D-F1B8620E7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6997"/>
            <a:ext cx="9144000" cy="466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28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Logical Components of the Host (</a:t>
            </a:r>
            <a:r>
              <a:rPr lang="en-US" altLang="zh-CN" err="1">
                <a:ea typeface="宋体" pitchFamily="2" charset="-122"/>
              </a:rPr>
              <a:t>Cont</a:t>
            </a:r>
            <a:r>
              <a:rPr lang="en-US" altLang="zh-CN">
                <a:ea typeface="宋体" pitchFamily="2" charset="-122"/>
              </a:rPr>
              <a:t>)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C880E5-590F-4CAE-91B2-DEC0FC426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4821"/>
            <a:ext cx="9144000" cy="360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04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pt-BR"/>
              <a:t>File System: Metadata Examples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9F8106-21C8-4F48-8A89-F8A168067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7" y="1671970"/>
            <a:ext cx="4146361" cy="306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56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pt-BR"/>
              <a:t>File Systems: Journaling and Logging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816A0-D6CB-4F09-9459-BFE83CBEF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0472"/>
            <a:ext cx="9144000" cy="301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17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" y="841249"/>
            <a:ext cx="8272138" cy="53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90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728" y="550681"/>
            <a:ext cx="6281927" cy="58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2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83" y="2907000"/>
            <a:ext cx="8258204" cy="52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>
                <a:solidFill>
                  <a:schemeClr val="tx1"/>
                </a:solidFill>
              </a:rPr>
              <a:t>Data Center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790024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Logical Components of the Host: LVM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AACEB-F836-4847-934C-8D08BAA64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98" y="1385055"/>
            <a:ext cx="7927383" cy="437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67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Volume Groups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2203CD-A743-4357-9A87-59DD20DDF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9271"/>
            <a:ext cx="9144000" cy="445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17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LVM Example: Partitioning and Concatenation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05BA3-ED3D-4C60-BD4B-5B1535F7E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98" y="1303482"/>
            <a:ext cx="7609668" cy="447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17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LVM Example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B517A6-BE8F-4841-A7C1-5B7947C19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91" y="1428797"/>
            <a:ext cx="8531817" cy="417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84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pt-BR"/>
              <a:t>How Files are Moved to and from Storage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A00DE0-6299-4E33-B7E8-1EEC8AF40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5" y="1125442"/>
            <a:ext cx="9144000" cy="460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43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Connectivity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0C82C0-E192-4DF0-A5FB-1281CB1FF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3270"/>
            <a:ext cx="9144000" cy="41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4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Bus Technology 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08A078-DC86-45F2-B76F-897D91531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64" y="1444654"/>
            <a:ext cx="7036231" cy="4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02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Bus Technology 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9C346F-FB25-4F61-B5E0-9F21F4C2D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3" y="1779911"/>
            <a:ext cx="7648414" cy="226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8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Connectivity Protocol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68099-9381-4C5B-B4A1-ED389D670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3755"/>
            <a:ext cx="9144000" cy="44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99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Popular Connectivity Options: PCI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5538BB-D586-4E82-B63D-8263B8E39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8854"/>
            <a:ext cx="9144000" cy="284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7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Data Center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A030CD-1A3C-4941-9D68-3C4F6C6C0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3430"/>
            <a:ext cx="9144000" cy="469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63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Summary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DBD973-AD91-40FE-9720-6AFF6F9C4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1" y="1619513"/>
            <a:ext cx="6434057" cy="26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US"/>
              <a:t>Data Center: Online Order Transaction System Example 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D24BA-AA7F-4253-9E5C-4A762AB96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1814"/>
            <a:ext cx="9144000" cy="323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2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US"/>
              <a:t>Key Characteristics of a Data Center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A25DA0-D38D-46DA-99E5-F963008A8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284" y="1838104"/>
            <a:ext cx="4303201" cy="362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6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US"/>
              <a:t>Managing Data Center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9D21CA-6DC0-49FB-9A51-B1C176626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3663"/>
            <a:ext cx="9144000" cy="395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5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US"/>
              <a:t>Virtualization: An Overview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1D54D-1519-46B6-9A36-6EAC97176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4570"/>
            <a:ext cx="9144000" cy="266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7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US"/>
              <a:t>Cloud Computing: An Overview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B5C6C1-FDF7-40BF-8076-1AC606EFF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8549"/>
            <a:ext cx="9144000" cy="308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001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C9C58F52C93548845CCCB59578AD2C" ma:contentTypeVersion="7" ma:contentTypeDescription="Create a new document." ma:contentTypeScope="" ma:versionID="1471a559a6ec62358b7c2781a612691f">
  <xsd:schema xmlns:xsd="http://www.w3.org/2001/XMLSchema" xmlns:xs="http://www.w3.org/2001/XMLSchema" xmlns:p="http://schemas.microsoft.com/office/2006/metadata/properties" xmlns:ns2="9fcdf280-26ce-4ded-ac66-85ca9a77751c" xmlns:ns3="94c440a1-7b33-409d-914f-d28ebe05b8d5" targetNamespace="http://schemas.microsoft.com/office/2006/metadata/properties" ma:root="true" ma:fieldsID="f9d95b5ac87565e9a5cd3eb721799c02" ns2:_="" ns3:_="">
    <xsd:import namespace="9fcdf280-26ce-4ded-ac66-85ca9a77751c"/>
    <xsd:import namespace="94c440a1-7b33-409d-914f-d28ebe05b8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df280-26ce-4ded-ac66-85ca9a777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440a1-7b33-409d-914f-d28ebe05b8d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A0F3FE-ED4F-4A17-B3E4-5DECD32B15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0FD1D4-C00D-49BA-ABF1-E1A9CEBBBF32}"/>
</file>

<file path=customXml/itemProps3.xml><?xml version="1.0" encoding="utf-8"?>
<ds:datastoreItem xmlns:ds="http://schemas.openxmlformats.org/officeDocument/2006/customXml" ds:itemID="{3C97FAC6-D85A-4588-BE69-B4D9677513A0}">
  <ds:schemaRefs>
    <ds:schemaRef ds:uri="6f6a66e7-dcc0-4ccb-8b53-b5f0fa735eb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40</Slides>
  <Notes>38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Simple Light</vt:lpstr>
      <vt:lpstr>VIT – AP UNIVERSITY SCHOOL OF COMPUTER SCIENCE AND ENGINEERING    STORAGE TECHNOLOGY AND MANAGEMENT (SWE2005) MODULE- I  Dr. G. MUNEESWARI PROFESSOR  </vt:lpstr>
      <vt:lpstr>Topics to be Covered</vt:lpstr>
      <vt:lpstr>Data Center Infrastructure</vt:lpstr>
      <vt:lpstr>Data Center</vt:lpstr>
      <vt:lpstr>Data Center: Online Order Transaction System Example </vt:lpstr>
      <vt:lpstr>Key Characteristics of a Data Center</vt:lpstr>
      <vt:lpstr>Managing Data Center</vt:lpstr>
      <vt:lpstr>Virtualization: An Overview</vt:lpstr>
      <vt:lpstr>Cloud Computing: An Overview</vt:lpstr>
      <vt:lpstr>Summary</vt:lpstr>
      <vt:lpstr>Key Challenges and Information Life Cycle</vt:lpstr>
      <vt:lpstr>Key Challenges in Managing Information </vt:lpstr>
      <vt:lpstr>Some Constraints to Meeting the Requirements</vt:lpstr>
      <vt:lpstr>Information Lifecycle Management</vt:lpstr>
      <vt:lpstr>An ILM strategy should include the following characteristics </vt:lpstr>
      <vt:lpstr>Information Lifecycle Management Implementation</vt:lpstr>
      <vt:lpstr>Implementation of ILM</vt:lpstr>
      <vt:lpstr>Benefits of Implementing ILM</vt:lpstr>
      <vt:lpstr>Summary</vt:lpstr>
      <vt:lpstr>Components of a Storage System Environment</vt:lpstr>
      <vt:lpstr>Storage System Environment</vt:lpstr>
      <vt:lpstr>Components of Storage System Environment</vt:lpstr>
      <vt:lpstr>PowerPoint Presentation</vt:lpstr>
      <vt:lpstr>Host: Logical Components </vt:lpstr>
      <vt:lpstr>Logical Components of the Host (Cont)</vt:lpstr>
      <vt:lpstr>File System: Metadata Examples</vt:lpstr>
      <vt:lpstr>File Systems: Journaling and Logging</vt:lpstr>
      <vt:lpstr>PowerPoint Presentation</vt:lpstr>
      <vt:lpstr>PowerPoint Presentation</vt:lpstr>
      <vt:lpstr>Logical Components of the Host: LVM</vt:lpstr>
      <vt:lpstr>Volume Groups</vt:lpstr>
      <vt:lpstr>LVM Example: Partitioning and Concatenation</vt:lpstr>
      <vt:lpstr>LVM Example</vt:lpstr>
      <vt:lpstr>How Files are Moved to and from Storage</vt:lpstr>
      <vt:lpstr>Connectivity</vt:lpstr>
      <vt:lpstr>Bus Technology </vt:lpstr>
      <vt:lpstr>Bus Technology </vt:lpstr>
      <vt:lpstr>Connectivity Protocol</vt:lpstr>
      <vt:lpstr>Popular Connectivity Options: PCI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ANALYTICS: LEARNING PERSPECTIVE</dc:title>
  <dc:creator>Balachandran K</dc:creator>
  <cp:revision>1</cp:revision>
  <dcterms:modified xsi:type="dcterms:W3CDTF">2022-02-15T04:04:09Z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0x01010069C9C58F52C93548845CCCB59578AD2C</vt:lpwstr>
  </property>
</Properties>
</file>