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8" r:id="rId2"/>
    <p:sldId id="329" r:id="rId3"/>
    <p:sldId id="36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60" r:id="rId12"/>
    <p:sldId id="343" r:id="rId13"/>
    <p:sldId id="332" r:id="rId14"/>
    <p:sldId id="345" r:id="rId15"/>
    <p:sldId id="346" r:id="rId16"/>
    <p:sldId id="347" r:id="rId17"/>
    <p:sldId id="348" r:id="rId18"/>
    <p:sldId id="350" r:id="rId19"/>
    <p:sldId id="351" r:id="rId20"/>
  </p:sldIdLst>
  <p:sldSz cx="9144000" cy="5715000" type="screen16x10"/>
  <p:notesSz cx="6645275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FF0066"/>
    <a:srgbClr val="B2F3FC"/>
    <a:srgbClr val="FFFFCC"/>
    <a:srgbClr val="FF0000"/>
    <a:srgbClr val="C5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249" autoAdjust="0"/>
  </p:normalViewPr>
  <p:slideViewPr>
    <p:cSldViewPr>
      <p:cViewPr varScale="1">
        <p:scale>
          <a:sx n="118" d="100"/>
          <a:sy n="118" d="100"/>
        </p:scale>
        <p:origin x="446" y="8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98" y="-90"/>
      </p:cViewPr>
      <p:guideLst>
        <p:guide orient="horz" pos="289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073400" y="86883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000" b="1"/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953125" y="8688388"/>
            <a:ext cx="6207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000" b="1"/>
            </a:lvl1pPr>
          </a:lstStyle>
          <a:p>
            <a:pPr>
              <a:defRPr/>
            </a:pPr>
            <a:fld id="{73B4E500-E37F-4B0E-96AA-0E2483706B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261894" y="10052844"/>
            <a:ext cx="200025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9" name="Picture 2" descr="D:\Design Images\pic\search-bar-bg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463"/>
            <a:ext cx="2079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58750"/>
            <a:ext cx="66452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marL="176213" defTabSz="835025">
              <a:defRPr sz="1100" b="1"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4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763963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55D118-8232-4825-B18F-F0CD1BEB431D}" type="datetime1">
              <a:rPr lang="en-US"/>
              <a:pPr>
                <a:defRPr/>
              </a:pPr>
              <a:t>7/9/2021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8975"/>
            <a:ext cx="5502275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63575" y="4357688"/>
            <a:ext cx="53181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763963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F143FB-66E5-4E47-8069-3C3B0CBB9B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829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F143FB-66E5-4E47-8069-3C3B0CBB9B7D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1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6" y="4786326"/>
            <a:ext cx="9072594" cy="468638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58204" cy="52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4709-785F-457C-9429-4E3DA889C601}" type="datetime3">
              <a:rPr lang="en-US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CSE3018 SCM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FC18-A483-43BC-83D0-C7F7814867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10CE-E9BF-439F-887E-E5FC4510379A}" type="datetime3">
              <a:rPr lang="en-US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CSE3018 SCM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8C114-B763-4CBF-B5DD-49D2D8823C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2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4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0178"/>
            <a:ext cx="4040188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28674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00178"/>
            <a:ext cx="4041775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9085-2344-4D33-ABA8-34A6022C206F}" type="datetime3">
              <a:rPr lang="en-US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CSE3018 SCM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6475-10CE-487A-A234-748010D13E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BE3B-6E56-4DBB-8503-D66D5865FAEA}" type="datetime3">
              <a:rPr lang="en-US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CSE3018 SCM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8A24-15B2-4014-B454-8406F43B34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778C-E472-459B-A199-6D1A098CE9FE}" type="datetime3">
              <a:rPr lang="en-US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CSE3018 SCM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58E4-4C09-4B68-AA89-9B519AD82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5099-9D73-4FF5-824F-18922298BE49}" type="datetime3">
              <a:rPr lang="en-US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CSE3018 SCM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163-F4B9-4804-9087-CAD0DE4888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916-84AC-49A4-BA95-C87AE8C788FC}" type="datetime3">
              <a:rPr lang="en-US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CSE3018 SCM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436D7-947C-46F4-AAB0-A4F6E570EC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715375" y="238125"/>
            <a:ext cx="428625" cy="49688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875" y="5297488"/>
            <a:ext cx="167481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C512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B9D937-9D35-46BF-A1AD-A550A037BCB7}" type="datetime3">
              <a:rPr lang="en-US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275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IN" dirty="0"/>
              <a:t>CSE3018 SCM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274638"/>
            <a:ext cx="42862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3BC23E-C0FD-44A0-8393-5A086AC36B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58175" cy="522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42875" cy="572452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6910388" y="5456238"/>
            <a:ext cx="179387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</p:sldLayoutIdLst>
  <p:transition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RAID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0FB6A30-3339-404A-A536-E962BFD2F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07" y="752772"/>
            <a:ext cx="7367736" cy="412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Performance limitation of disk drive</a:t>
            </a:r>
          </a:p>
          <a:p>
            <a:r>
              <a:rPr lang="en-US" altLang="en-US" dirty="0"/>
              <a:t>An individual drive has a certain life expectancy </a:t>
            </a:r>
          </a:p>
          <a:p>
            <a:pPr lvl="1"/>
            <a:r>
              <a:rPr lang="en-US" altLang="en-US" dirty="0"/>
              <a:t>Measured in MTBF (Mean Time Between Failure)</a:t>
            </a:r>
          </a:p>
          <a:p>
            <a:pPr lvl="1"/>
            <a:r>
              <a:rPr lang="en-US" altLang="en-US" dirty="0"/>
              <a:t>The more the number of HDDs in a storage array, the larger the probability for disk failure. For example:</a:t>
            </a:r>
          </a:p>
          <a:p>
            <a:pPr lvl="2"/>
            <a:r>
              <a:rPr lang="en-US" altLang="en-US" dirty="0"/>
              <a:t>If the MTBF of a drive is 750,000 hours, and there are 100 drives in the array, then the MTBF of the array becomes 750,000 / 100, or 7,500 hours </a:t>
            </a:r>
          </a:p>
          <a:p>
            <a:r>
              <a:rPr lang="en-US" altLang="en-US" dirty="0"/>
              <a:t>RAID was introduced to mitigate this problem</a:t>
            </a:r>
          </a:p>
          <a:p>
            <a:r>
              <a:rPr lang="en-US" altLang="en-US" dirty="0"/>
              <a:t>RAID provides: </a:t>
            </a:r>
          </a:p>
          <a:p>
            <a:pPr lvl="1"/>
            <a:r>
              <a:rPr lang="en-US" altLang="en-US" dirty="0"/>
              <a:t>Increase capacity</a:t>
            </a:r>
          </a:p>
          <a:p>
            <a:pPr lvl="1"/>
            <a:r>
              <a:rPr lang="en-US" altLang="en-US" dirty="0"/>
              <a:t>Higher availability </a:t>
            </a:r>
          </a:p>
          <a:p>
            <a:pPr lvl="1"/>
            <a:r>
              <a:rPr lang="en-US" altLang="en-US" dirty="0"/>
              <a:t>Increased performance</a:t>
            </a:r>
          </a:p>
        </p:txBody>
      </p:sp>
    </p:spTree>
    <p:extLst>
      <p:ext uri="{BB962C8B-B14F-4D97-AF65-F5344CB8AC3E}">
        <p14:creationId xmlns:p14="http://schemas.microsoft.com/office/powerpoint/2010/main" val="4155766407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23C8-BE07-42EF-9C8B-9BDDD0EC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RAID 6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53F91D-46F5-4F9F-84A2-9B48E2D2D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057301"/>
            <a:ext cx="6194251" cy="37433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BA42-09BF-4FE4-82B2-BE3443AD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2149-D3EE-440F-AD04-EF926E4C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240847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84C7-8C20-4C7F-ACDD-726953B0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ACE5-D96D-4AB7-942E-EE8D1FE5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RAID levels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3AB4-68EA-470E-9D8E-B569BCCC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E1D53-2B69-4A3E-BF4F-CC05ACC1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CSE3018 SCM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359C7-4799-4E99-917F-70F2D2F4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65477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84FF-B7B8-4A6C-A5F4-03755B74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RAID Array Components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F7FD56-F682-4A35-B79E-B2AE08B86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078731"/>
            <a:ext cx="6480720" cy="393900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48FF-C325-4CE1-A9FB-A69E5572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BF79-ADA7-4784-9124-3766DFBF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316663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Three key techniques for Raid :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Striping 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Mirroring 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Parity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588027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7CE9-0656-4C5D-AA7A-25311D80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Raid Technique : Striping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987412-D270-4231-B8C5-EC15FA55D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7" y="1143000"/>
            <a:ext cx="5153025" cy="3429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CEDAB-D7BF-4603-87E5-B1FC72DF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74A2-828F-4A5A-B547-67378FCC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17416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F4E1CA-F001-41F4-AA26-9F8849D6F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14300"/>
            <a:ext cx="6264695" cy="502547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71107-184E-4259-89D8-02DE1298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915DB-2BAC-4CCF-B97E-8A0BF213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44168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1922-E376-4ABC-BF35-8B7397B1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Raid Technique : Mirroring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80382B-69FC-409C-BA9A-B3A7ACFBA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169219"/>
            <a:ext cx="6572250" cy="3657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AD770-14F0-47CD-851E-EAB07BB3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4E83-7EF3-474C-9775-2CCE425A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871237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5DE2-5154-4C18-91C6-6679D6E0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Raid Technique : Parity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A63BD4-FBF8-450F-972B-7E584D751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1152525"/>
            <a:ext cx="6210300" cy="3800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46ED-BBCE-4A8C-AD31-9239A729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45B84-7BB1-48D0-BB7E-B8C68C52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969417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DA90-81F3-41DF-AA97-6571F6DA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Recovery in Parity Technique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9EB3D2-AD6B-442A-AB71-0BC8C13BF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862012"/>
            <a:ext cx="7344816" cy="39909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A059-9BE4-4155-8DAF-85D5A6A2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7623A-62F3-48DB-96D2-BE6B213F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808116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DF84-6D05-4CFE-89EE-4E481615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A065-D75A-4F13-ABAD-673426F04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Raid Implementation</a:t>
            </a:r>
          </a:p>
          <a:p>
            <a:r>
              <a:rPr lang="en-GB" dirty="0"/>
              <a:t>Raid Components</a:t>
            </a:r>
          </a:p>
          <a:p>
            <a:r>
              <a:rPr lang="en-GB" dirty="0"/>
              <a:t>Raid Techniques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3F4A2-5463-4B0B-8122-4AD7C9B7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BBB9C-57D1-4574-A283-58B64C3A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40373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9ECB226-B1C2-4561-850C-6BA7A255E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985293"/>
            <a:ext cx="7488832" cy="372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After completing this chapter, you will be able to:</a:t>
            </a:r>
          </a:p>
          <a:p>
            <a:r>
              <a:rPr lang="en-US" altLang="en-US" dirty="0"/>
              <a:t>Describe what is RAID and the needs it addresses</a:t>
            </a:r>
          </a:p>
          <a:p>
            <a:r>
              <a:rPr lang="en-US" altLang="en-US" dirty="0"/>
              <a:t>Describe the concepts upon which RAID is built</a:t>
            </a:r>
          </a:p>
          <a:p>
            <a:r>
              <a:rPr lang="en-US" altLang="en-US" dirty="0"/>
              <a:t>Define and compare RAID levels</a:t>
            </a:r>
          </a:p>
          <a:p>
            <a:r>
              <a:rPr lang="en-US" altLang="en-US" dirty="0"/>
              <a:t>Recommend the use of the common RAID levels based on performance and availability considerations</a:t>
            </a:r>
          </a:p>
          <a:p>
            <a:r>
              <a:rPr lang="en-US" altLang="en-US" dirty="0"/>
              <a:t>Explain factors impacting disk drive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10100376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E18E-2546-40FB-9CBB-3E7278AE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453C-C573-4D08-896E-7E9330A3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Strip : 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a predefined number of contiguously addressable disk blocks </a:t>
            </a:r>
          </a:p>
          <a:p>
            <a:endParaRPr lang="en-GB" sz="1800" b="0" i="0" dirty="0">
              <a:solidFill>
                <a:srgbClr val="231F20"/>
              </a:solidFill>
              <a:effectLst/>
              <a:latin typeface="Palatino-Roman"/>
            </a:endParaRPr>
          </a:p>
          <a:p>
            <a:r>
              <a:rPr lang="en-GB" b="1" dirty="0"/>
              <a:t>Stripe</a:t>
            </a:r>
            <a:r>
              <a:rPr lang="en-GB" dirty="0"/>
              <a:t> : 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The set of aligned strips that spans across all the disks within the RAID set</a:t>
            </a:r>
            <a:r>
              <a:rPr lang="en-GB" dirty="0"/>
              <a:t>  </a:t>
            </a:r>
          </a:p>
          <a:p>
            <a:endParaRPr lang="en-GB" dirty="0"/>
          </a:p>
          <a:p>
            <a:r>
              <a:rPr lang="en-GB" b="1" dirty="0"/>
              <a:t>Strip width </a:t>
            </a:r>
            <a:r>
              <a:rPr lang="en-GB" dirty="0"/>
              <a:t>: 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(also called </a:t>
            </a:r>
            <a:r>
              <a:rPr lang="en-GB" sz="1800" b="0" i="1" dirty="0">
                <a:solidFill>
                  <a:srgbClr val="231F20"/>
                </a:solidFill>
                <a:effectLst/>
                <a:latin typeface="Palatino-Italic"/>
              </a:rPr>
              <a:t>stripe depth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) describes the 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Palatino-Roman"/>
              </a:rPr>
              <a:t>number of blocks 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in a 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Palatino-Roman"/>
              </a:rPr>
              <a:t>strip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 and is the maximum amount of data that can be written to or read from a single disk in the set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Stripe width </a:t>
            </a:r>
            <a:r>
              <a:rPr lang="en-GB" dirty="0"/>
              <a:t>: 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Stripe size is a multiple of strip size by the number of </a:t>
            </a:r>
            <a:r>
              <a:rPr lang="en-GB" sz="1800" b="0" i="1" dirty="0">
                <a:solidFill>
                  <a:srgbClr val="231F20"/>
                </a:solidFill>
                <a:effectLst/>
                <a:latin typeface="Palatino-Italic"/>
              </a:rPr>
              <a:t>data 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disks in the RAID set.</a:t>
            </a:r>
            <a:r>
              <a:rPr lang="en-GB" dirty="0"/>
              <a:t> </a:t>
            </a:r>
            <a:br>
              <a:rPr lang="en-GB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FDAED-7F60-48C2-BF15-05B64F1C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BF535-41A6-49B5-9EC9-F8013EF9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4128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B108-0D9F-4AA4-8084-9B73FE3D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Raid Levels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A94948-38AF-49E4-8F84-6FE3638F3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3608" y="841277"/>
            <a:ext cx="7200800" cy="40212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FB9E2-C56D-4B1B-95C2-7C41BDD3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E482-4D66-43E7-A42F-94BA82FB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96357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9221-9D6A-4319-B73A-1E07FB59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RAID 0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1D3ED6-B7D9-4D69-935B-ED8EB3493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52" y="1000125"/>
            <a:ext cx="6747095" cy="41052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2077-9ADF-4CD2-AA59-003146D9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4EB6C-CD4F-4C8E-ADCC-89EEB0CA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39113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79DC-E6B9-4455-AD34-DA9A2403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RAID 1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3B1713-34F7-4905-BBDB-043E8BC68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913284"/>
            <a:ext cx="7200800" cy="381642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D034D-A271-4A1F-8A5C-E548E687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C8094-FD48-4C7A-868A-A867E422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58981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D4-BA6B-488F-9AFF-0BA7EC6C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- 0+1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3E7539-033E-4D74-8F85-467C78C6D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923119"/>
            <a:ext cx="6912768" cy="39506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B0D9-35D5-418B-B339-5E997640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C23F-9869-4487-874C-38B7E11B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16712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1F70-CD4B-49F2-93F2-7CDBA438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RAID 3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C60577-5A1F-4F02-B293-83F7C7FB3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22" t="10527" b="-1"/>
          <a:stretch/>
        </p:blipFill>
        <p:spPr>
          <a:xfrm>
            <a:off x="472810" y="703263"/>
            <a:ext cx="8059629" cy="419925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951AE-720F-4C68-B5E5-206EA711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6D858-6DAC-414A-85F2-8E534A1C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667519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C6DA-D30C-4246-B175-4A52E2CD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RAID 5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0BC24B-E447-4EFA-88C9-8302F1F53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106" y="838177"/>
            <a:ext cx="6587628" cy="403864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1EDA-1E7A-474D-ADEA-FE34E4EC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July 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59A8C-6029-4DB6-8C85-6052FFAB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47909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Cambridge">
      <a:dk1>
        <a:srgbClr val="000000"/>
      </a:dk1>
      <a:lt1>
        <a:srgbClr val="FFFFFF"/>
      </a:lt1>
      <a:dk2>
        <a:srgbClr val="003E72"/>
      </a:dk2>
      <a:lt2>
        <a:srgbClr val="FFFFFF"/>
      </a:lt2>
      <a:accent1>
        <a:srgbClr val="8E258D"/>
      </a:accent1>
      <a:accent2>
        <a:srgbClr val="205867"/>
      </a:accent2>
      <a:accent3>
        <a:srgbClr val="412D5D"/>
      </a:accent3>
      <a:accent4>
        <a:srgbClr val="8064A2"/>
      </a:accent4>
      <a:accent5>
        <a:srgbClr val="58A618"/>
      </a:accent5>
      <a:accent6>
        <a:srgbClr val="C84E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9C58F52C93548845CCCB59578AD2C" ma:contentTypeVersion="7" ma:contentTypeDescription="Create a new document." ma:contentTypeScope="" ma:versionID="1471a559a6ec62358b7c2781a612691f">
  <xsd:schema xmlns:xsd="http://www.w3.org/2001/XMLSchema" xmlns:xs="http://www.w3.org/2001/XMLSchema" xmlns:p="http://schemas.microsoft.com/office/2006/metadata/properties" xmlns:ns2="9fcdf280-26ce-4ded-ac66-85ca9a77751c" xmlns:ns3="94c440a1-7b33-409d-914f-d28ebe05b8d5" targetNamespace="http://schemas.microsoft.com/office/2006/metadata/properties" ma:root="true" ma:fieldsID="f9d95b5ac87565e9a5cd3eb721799c02" ns2:_="" ns3:_="">
    <xsd:import namespace="9fcdf280-26ce-4ded-ac66-85ca9a77751c"/>
    <xsd:import namespace="94c440a1-7b33-409d-914f-d28ebe05b8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df280-26ce-4ded-ac66-85ca9a777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440a1-7b33-409d-914f-d28ebe05b8d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E178A3-A274-47F1-9270-444A8B35424C}"/>
</file>

<file path=customXml/itemProps2.xml><?xml version="1.0" encoding="utf-8"?>
<ds:datastoreItem xmlns:ds="http://schemas.openxmlformats.org/officeDocument/2006/customXml" ds:itemID="{CC840EA0-ED80-4234-BA79-ECEC35BDBAAC}"/>
</file>

<file path=customXml/itemProps3.xml><?xml version="1.0" encoding="utf-8"?>
<ds:datastoreItem xmlns:ds="http://schemas.openxmlformats.org/officeDocument/2006/customXml" ds:itemID="{281A3418-D89A-4224-8BAE-F9600026236A}"/>
</file>

<file path=docProps/app.xml><?xml version="1.0" encoding="utf-8"?>
<Properties xmlns="http://schemas.openxmlformats.org/officeDocument/2006/extended-properties" xmlns:vt="http://schemas.openxmlformats.org/officeDocument/2006/docPropsVTypes">
  <TotalTime>7682</TotalTime>
  <Words>339</Words>
  <Application>Microsoft Office PowerPoint</Application>
  <PresentationFormat>On-screen Show (16:10)</PresentationFormat>
  <Paragraphs>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Palatino-Italic</vt:lpstr>
      <vt:lpstr>Palatino-Roman</vt:lpstr>
      <vt:lpstr>Office Theme</vt:lpstr>
      <vt:lpstr>Why RAID</vt:lpstr>
      <vt:lpstr>Objectives</vt:lpstr>
      <vt:lpstr>Definitions</vt:lpstr>
      <vt:lpstr>Raid Levels </vt:lpstr>
      <vt:lpstr>RAID 0</vt:lpstr>
      <vt:lpstr>RAID 1</vt:lpstr>
      <vt:lpstr>Nested - 0+1</vt:lpstr>
      <vt:lpstr>RAID 3</vt:lpstr>
      <vt:lpstr>RAID 5</vt:lpstr>
      <vt:lpstr>RAID 6</vt:lpstr>
      <vt:lpstr>Summary</vt:lpstr>
      <vt:lpstr>RAID Array Components</vt:lpstr>
      <vt:lpstr>Raid Techniques</vt:lpstr>
      <vt:lpstr>Raid Technique : Striping</vt:lpstr>
      <vt:lpstr>PowerPoint Presentation</vt:lpstr>
      <vt:lpstr>Raid Technique : Mirroring</vt:lpstr>
      <vt:lpstr>Raid Technique : Parity</vt:lpstr>
      <vt:lpstr>Data Recovery in Parity Technique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M.DEIVAMANI</dc:creator>
  <cp:lastModifiedBy>Muneeswari G</cp:lastModifiedBy>
  <cp:revision>485</cp:revision>
  <dcterms:created xsi:type="dcterms:W3CDTF">2010-01-03T09:38:03Z</dcterms:created>
  <dcterms:modified xsi:type="dcterms:W3CDTF">2021-07-09T03:50:44Z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0x01010069C9C58F52C93548845CCCB59578AD2C</vt:lpwstr>
  </property>
</Properties>
</file>