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8" r:id="rId2"/>
    <p:sldId id="329" r:id="rId3"/>
    <p:sldId id="344" r:id="rId4"/>
    <p:sldId id="343" r:id="rId5"/>
    <p:sldId id="345" r:id="rId6"/>
    <p:sldId id="346" r:id="rId7"/>
    <p:sldId id="347" r:id="rId8"/>
    <p:sldId id="348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FF0066"/>
    <a:srgbClr val="B2F3FC"/>
    <a:srgbClr val="FFFFCC"/>
    <a:srgbClr val="FF0000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4CA3C-C06C-4255-89F4-84EF625B6E95}" v="60" dt="2021-03-05T07:10:43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>
      <p:cViewPr varScale="1">
        <p:scale>
          <a:sx n="111" d="100"/>
          <a:sy n="111" d="100"/>
        </p:scale>
        <p:origin x="638" y="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7/12/2021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Intelligent Storage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A027A-3747-47AE-A09E-7F020844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6" y="1507119"/>
            <a:ext cx="7151228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6407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64A4-875F-4153-8F05-3D0F5F70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Data Protection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A626-7F37-472D-B60B-01D52F6F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46D6-5105-46F2-ADF6-8B33D623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592D-9F22-4487-8261-1B2FE931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0385CF0-B1F6-4C9B-95E2-65EF460C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r>
              <a:rPr lang="en-US" dirty="0"/>
              <a:t>Protects data in the cache against power or cache failures:</a:t>
            </a:r>
          </a:p>
          <a:p>
            <a:pPr lvl="1"/>
            <a:r>
              <a:rPr lang="en-US" dirty="0"/>
              <a:t>Cache mirroring</a:t>
            </a:r>
          </a:p>
          <a:p>
            <a:pPr lvl="2"/>
            <a:r>
              <a:rPr lang="en-US" dirty="0"/>
              <a:t>Provides protection to data against cache failure</a:t>
            </a:r>
          </a:p>
          <a:p>
            <a:pPr lvl="2"/>
            <a:r>
              <a:rPr lang="en-US" dirty="0"/>
              <a:t>Each write to the cache is held in two different memory locations on two independent memory cards</a:t>
            </a:r>
          </a:p>
          <a:p>
            <a:pPr lvl="1"/>
            <a:r>
              <a:rPr lang="en-US" dirty="0"/>
              <a:t>Cache vaulting </a:t>
            </a:r>
          </a:p>
          <a:p>
            <a:pPr lvl="2"/>
            <a:r>
              <a:rPr lang="en-US" dirty="0"/>
              <a:t>Provides protection to data against power failure</a:t>
            </a:r>
          </a:p>
          <a:p>
            <a:pPr lvl="2"/>
            <a:r>
              <a:rPr lang="en-US" dirty="0"/>
              <a:t>In the event of power failure, uncommitted data is dumped to a dedicated set of drives called vault drives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5186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0F9912B-FFCE-4FA7-B06B-52036D7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Server Flash-caching Technology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B5E47F-8B91-4EA9-93DA-AD91C8870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Uses intelligent caching software and </a:t>
            </a:r>
            <a:r>
              <a:rPr lang="en-US" sz="1500" err="1"/>
              <a:t>PCIe</a:t>
            </a:r>
            <a:r>
              <a:rPr lang="en-US" sz="1500"/>
              <a:t> flash card on host</a:t>
            </a:r>
          </a:p>
          <a:p>
            <a:pPr>
              <a:lnSpc>
                <a:spcPct val="90000"/>
              </a:lnSpc>
            </a:pPr>
            <a:r>
              <a:rPr lang="en-US" sz="1500"/>
              <a:t>Dramatically improves application performance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Provides performance acceleration for read-intensive workloads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Avoids network latencies associated with I/O access to the storage array</a:t>
            </a:r>
          </a:p>
          <a:p>
            <a:pPr>
              <a:lnSpc>
                <a:spcPct val="90000"/>
              </a:lnSpc>
            </a:pPr>
            <a:r>
              <a:rPr lang="en-US" sz="1500"/>
              <a:t>Intelligently determines data that would benefit by sitting in server on </a:t>
            </a:r>
            <a:r>
              <a:rPr lang="en-US" sz="1500" err="1"/>
              <a:t>PCIe</a:t>
            </a:r>
            <a:r>
              <a:rPr lang="en-US" sz="1500"/>
              <a:t> flash</a:t>
            </a:r>
          </a:p>
          <a:p>
            <a:pPr>
              <a:lnSpc>
                <a:spcPct val="90000"/>
              </a:lnSpc>
            </a:pPr>
            <a:r>
              <a:rPr lang="en-US" sz="1500"/>
              <a:t>Uses minimal CPU and memory resources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Flash management is offloaded onto </a:t>
            </a:r>
            <a:r>
              <a:rPr lang="en-US" sz="1500" err="1"/>
              <a:t>PCIe</a:t>
            </a:r>
            <a:r>
              <a:rPr lang="en-US" sz="1500"/>
              <a:t> card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5A7B46-6CA9-4309-AC07-D5CC021F5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9750" y="1131094"/>
            <a:ext cx="2095500" cy="381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3E215-97CD-4466-A2B3-FF080794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0875" y="5297488"/>
            <a:ext cx="1674813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C774709-785F-457C-9429-4E3DA889C601}" type="datetime3">
              <a:rPr lang="en-US" smtClean="0"/>
              <a:pPr>
                <a:spcAft>
                  <a:spcPts val="600"/>
                </a:spcAft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387E-448F-4440-8E4B-F589ABCA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5275" y="5297488"/>
            <a:ext cx="2895600" cy="303212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5480-B714-4E5D-BCD8-8D267AA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274638"/>
            <a:ext cx="428625" cy="4286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C16FC18-A483-43BC-83D0-C7F7814867AE}" type="slidenum">
              <a:rPr lang="en-IN" smtClean="0"/>
              <a:pPr>
                <a:spcAft>
                  <a:spcPts val="600"/>
                </a:spcAft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0224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DA5A9CD-33CA-4169-818F-19584754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of ISS: Back End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BCE6E2-E970-4290-B4FE-A88C94B0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1319212"/>
            <a:ext cx="5857875" cy="34671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C81FF-D56B-42BA-B01D-7F66B7F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2210CE-E9BF-439F-887E-E5FC4510379A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883BD-89CF-4A82-86E6-3B9932D6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4D80A-7A08-4401-94DE-BA2B3086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8C114-B763-4CBF-B5DD-49D2D8823C44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1788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B1FF-3402-47D9-8EFF-D5EBDBDD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of ISS: Physical Disks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5AD5CA-1ABF-4462-BA8C-5C40BE4C5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524000"/>
            <a:ext cx="5829300" cy="3057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F9A5-47E0-438D-86D8-BED03651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6153-DA5B-437F-A527-14390D65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045E-C979-4C55-97A9-3144C5C4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1537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50C6-CD4B-459A-90E0-1CD79D39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provisioning and ISS implementation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5C75-8F82-4416-B80B-87EBCF5F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A856-84E1-4018-8D96-DBFAE905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0182-B8A5-45A7-93EF-882F39C5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95DD5FAD-FA47-4E56-A1BF-850627883DCF}"/>
              </a:ext>
            </a:extLst>
          </p:cNvPr>
          <p:cNvSpPr txBox="1">
            <a:spLocks/>
          </p:cNvSpPr>
          <p:nvPr/>
        </p:nvSpPr>
        <p:spPr bwMode="auto">
          <a:xfrm>
            <a:off x="971600" y="985292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During this lesson the following topics are covered:</a:t>
            </a:r>
          </a:p>
          <a:p>
            <a:pPr marL="457200" marR="0" lvl="1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Traditional storage provisioning</a:t>
            </a:r>
          </a:p>
          <a:p>
            <a:pPr marL="457200" marR="0" lvl="1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Virtual storage provisioning</a:t>
            </a:r>
          </a:p>
          <a:p>
            <a:pPr marL="457200" marR="0" lvl="1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ISS implementation</a:t>
            </a:r>
          </a:p>
          <a:p>
            <a:pPr marL="457200" marR="0" lvl="1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F5F5F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106981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795A-E211-49F4-BBAC-21B2C88F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6AA9-EAD0-4BAF-BF93-AF6A2594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A429-008A-47DF-917F-244E644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983E5-F700-44D9-938D-E51A8B83FDF0}"/>
              </a:ext>
            </a:extLst>
          </p:cNvPr>
          <p:cNvSpPr/>
          <p:nvPr/>
        </p:nvSpPr>
        <p:spPr>
          <a:xfrm>
            <a:off x="384048" y="1165241"/>
            <a:ext cx="8302752" cy="119695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B050"/>
            </a:solidFill>
          </a:ln>
          <a:effectLst/>
        </p:spPr>
        <p:txBody>
          <a:bodyPr lIns="297330" tIns="229108" rIns="297330" bIns="113792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NormalLF-Roman"/>
                <a:ea typeface="+mn-ea"/>
                <a:cs typeface="Arial"/>
              </a:rPr>
              <a:t>It is the process of assigning storage resources to hosts based on capacity, availability, and performance requirements of applications running on the hosts. 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BAD4CF26-D88F-4C9D-B5C8-528AAC1BFF1E}"/>
              </a:ext>
            </a:extLst>
          </p:cNvPr>
          <p:cNvSpPr/>
          <p:nvPr/>
        </p:nvSpPr>
        <p:spPr>
          <a:xfrm>
            <a:off x="677557" y="987552"/>
            <a:ext cx="1989443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</a:rPr>
              <a:t>Storage Provisioning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A5B8CBF-A19C-4302-8C8A-B2AE4223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14600"/>
            <a:ext cx="8458200" cy="2287116"/>
          </a:xfrm>
        </p:spPr>
        <p:txBody>
          <a:bodyPr/>
          <a:lstStyle/>
          <a:p>
            <a:r>
              <a:rPr lang="en-US" dirty="0"/>
              <a:t>Can be performed in two ways:</a:t>
            </a:r>
          </a:p>
          <a:p>
            <a:pPr lvl="1"/>
            <a:r>
              <a:rPr lang="en-US" dirty="0"/>
              <a:t>Traditional storage provisioning</a:t>
            </a:r>
          </a:p>
          <a:p>
            <a:pPr lvl="1"/>
            <a:r>
              <a:rPr lang="en-US" dirty="0"/>
              <a:t>Virtual storage provisioning</a:t>
            </a:r>
          </a:p>
        </p:txBody>
      </p:sp>
    </p:spTree>
    <p:extLst>
      <p:ext uri="{BB962C8B-B14F-4D97-AF65-F5344CB8AC3E}">
        <p14:creationId xmlns:p14="http://schemas.microsoft.com/office/powerpoint/2010/main" val="31861082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A852-3544-4FD9-A611-48A60082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Storage Provisioning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FD0E6B-2B78-47DE-82F5-C18AF6B5B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0"/>
          <a:stretch/>
        </p:blipFill>
        <p:spPr>
          <a:xfrm>
            <a:off x="1485900" y="1257300"/>
            <a:ext cx="6110436" cy="3590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5297-8EEC-4D7D-B582-12532A38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E0AD-C09B-4AF1-9EC5-3027938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DC9-FAA9-434C-9048-2142071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7563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Key Components of an Intelligent Storage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47AD3C80-241C-432B-AB69-11001F30D027}"/>
              </a:ext>
            </a:extLst>
          </p:cNvPr>
          <p:cNvSpPr txBox="1">
            <a:spLocks/>
          </p:cNvSpPr>
          <p:nvPr/>
        </p:nvSpPr>
        <p:spPr bwMode="auto">
          <a:xfrm>
            <a:off x="1043002" y="141734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During this lesson the following topics are covered:</a:t>
            </a:r>
          </a:p>
          <a:p>
            <a:pPr marL="457200" marR="0" lvl="1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Intelligent storage system overview</a:t>
            </a:r>
          </a:p>
          <a:p>
            <a:pPr marL="457200" marR="0" lvl="1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Key components of an intelligent storage system</a:t>
            </a:r>
          </a:p>
          <a:p>
            <a:pPr marL="457200" marR="0" lvl="1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Cache management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00376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71E7-3F2B-4EBE-99AB-00A4AF10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is an Intelligent Storage System (ISS) ?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4C7B-3808-44F5-B3E6-32B1230A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B0BF-91C9-4EB7-AA75-66D26ED6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7870-8D9C-4AF2-963C-9C24381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9149B-C725-471A-9393-0C309A962112}"/>
              </a:ext>
            </a:extLst>
          </p:cNvPr>
          <p:cNvSpPr/>
          <p:nvPr/>
        </p:nvSpPr>
        <p:spPr>
          <a:xfrm>
            <a:off x="384048" y="1165241"/>
            <a:ext cx="8302752" cy="96835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B050"/>
            </a:solidFill>
          </a:ln>
          <a:effectLst/>
        </p:spPr>
        <p:txBody>
          <a:bodyPr lIns="297330" tIns="229108" rIns="297330" bIns="113792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aNormalLF-Roman"/>
                <a:ea typeface="+mn-ea"/>
                <a:cs typeface="Arial"/>
              </a:rPr>
              <a:t>It is a feature-rich RAID array that provides highly optimized I/O processing capabilities.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8DF6F16F-014F-4020-BA03-6EC7A1FFCB37}"/>
              </a:ext>
            </a:extLst>
          </p:cNvPr>
          <p:cNvSpPr/>
          <p:nvPr/>
        </p:nvSpPr>
        <p:spPr>
          <a:xfrm>
            <a:off x="677557" y="987552"/>
            <a:ext cx="2834640" cy="295151"/>
          </a:xfrm>
          <a:prstGeom prst="rect">
            <a:avLst/>
          </a:prstGeom>
          <a:gradFill rotWithShape="1">
            <a:gsLst>
              <a:gs pos="0">
                <a:srgbClr val="49A942">
                  <a:shade val="51000"/>
                  <a:satMod val="130000"/>
                </a:srgbClr>
              </a:gs>
              <a:gs pos="80000">
                <a:srgbClr val="49A942">
                  <a:shade val="93000"/>
                  <a:satMod val="130000"/>
                </a:srgbClr>
              </a:gs>
              <a:gs pos="100000">
                <a:srgbClr val="49A94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01362" tIns="0" rIns="101362" bIns="0" spcCol="1270" anchor="ctr"/>
          <a:lstStyle/>
          <a:p>
            <a:pPr marL="0" marR="0" lvl="0" indent="0" algn="ctr" defTabSz="8001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aNormalLF-Roman"/>
                <a:ea typeface="+mn-ea"/>
                <a:cs typeface="Arial"/>
              </a:rPr>
              <a:t>Intelligent Storage System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8A9E5FD-B3C7-4BDF-B850-8017D4DD3F74}"/>
              </a:ext>
            </a:extLst>
          </p:cNvPr>
          <p:cNvSpPr txBox="1">
            <a:spLocks/>
          </p:cNvSpPr>
          <p:nvPr/>
        </p:nvSpPr>
        <p:spPr bwMode="auto">
          <a:xfrm>
            <a:off x="304800" y="2362200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Provides large amount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of cache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and multiple I/O paths that enhances the performance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Has an operating environment that provides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Intelligent cache management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Array resource management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Connectivity to heterogeneous hosts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t>Supports flash drive, virtual provisioning, and automated storage tiering </a:t>
            </a:r>
          </a:p>
        </p:txBody>
      </p:sp>
    </p:spTree>
    <p:extLst>
      <p:ext uri="{BB962C8B-B14F-4D97-AF65-F5344CB8AC3E}">
        <p14:creationId xmlns:p14="http://schemas.microsoft.com/office/powerpoint/2010/main" val="177136256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48FF-C325-4CE1-A9FB-A69E557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F094-555D-4847-9C16-7A7CD962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BF79-ADA7-4784-9124-3766DFBF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7D0AECF-1787-4DB7-B503-E8E4FF1C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of an ISS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805C8B-E45A-44A8-986C-51F9E128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138237"/>
            <a:ext cx="6572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1666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A7F6-CEB1-4A53-A0ED-65D8BC5B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of ISS: Front End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525A74-46C2-4BFB-B63D-7059C5B2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276350"/>
            <a:ext cx="6553200" cy="3162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42AE-2096-482C-A964-15799A8D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93F7-41FE-42F5-855F-085A4239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93B6-E98B-48BA-88F1-617181E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0307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E0A8-D599-4582-AFB1-F945DAE0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of ISS: Cache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321580-EB0B-4D9E-9A39-4524FEF1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1557337"/>
            <a:ext cx="6610350" cy="29908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CB76-A71B-484A-9AA1-FC7C22CD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2853-756E-4A8B-8015-E141AAC5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3D838-AD45-44C5-B023-A9B5520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3437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BB64-A81D-46E0-BF11-3D51DF87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Operation with Cache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C06D3-A743-4657-A054-0F02CEF2C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913284"/>
            <a:ext cx="6408712" cy="38164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4FED-7A67-49CA-93AE-43D6ABE8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7168-1089-4DD2-A802-304D91C8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EDB6-D69D-440D-BA64-0E4C53B3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2968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9B1A-8D83-4963-9FA9-50269259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Operation with Cache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09517-B023-4FD0-9954-C93C9F333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2"/>
          <a:stretch/>
        </p:blipFill>
        <p:spPr>
          <a:xfrm>
            <a:off x="1790700" y="1214437"/>
            <a:ext cx="5562600" cy="36592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24A6-05BC-407F-B26B-FD32E02F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0E24-FCD6-4ABD-A22D-6D6128C4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337C-35BE-476C-801C-F24029AB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9901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85CF-868E-4ADD-B3AD-DFE0A46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8D70-2D1A-48DC-98D2-2ADF1833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9A7E-8F19-4296-80A0-F210BDB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89E2099-A154-43AA-8627-DEE4D39E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1641351"/>
          </a:xfrm>
        </p:spPr>
        <p:txBody>
          <a:bodyPr/>
          <a:lstStyle/>
          <a:p>
            <a:r>
              <a:rPr lang="en-US" dirty="0"/>
              <a:t>Least recently used (LRU)</a:t>
            </a:r>
          </a:p>
          <a:p>
            <a:pPr lvl="1"/>
            <a:r>
              <a:rPr lang="en-US" dirty="0"/>
              <a:t>Discards data that have not been accessed for a long time</a:t>
            </a:r>
          </a:p>
          <a:p>
            <a:r>
              <a:rPr lang="en-US" dirty="0"/>
              <a:t>Most recently used (MRU)</a:t>
            </a:r>
          </a:p>
          <a:p>
            <a:pPr lvl="1"/>
            <a:r>
              <a:rPr lang="en-US" dirty="0"/>
              <a:t>Discards data that have been most recently accessed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6AD70-23F5-4E5D-9F74-575E7DB9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619525"/>
            <a:ext cx="5372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5721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63D99-3969-4A40-B43C-54976E6EF3A8}"/>
</file>

<file path=customXml/itemProps2.xml><?xml version="1.0" encoding="utf-8"?>
<ds:datastoreItem xmlns:ds="http://schemas.openxmlformats.org/officeDocument/2006/customXml" ds:itemID="{B80BECA0-904F-40DD-B3CF-C55104AA5D00}"/>
</file>

<file path=customXml/itemProps3.xml><?xml version="1.0" encoding="utf-8"?>
<ds:datastoreItem xmlns:ds="http://schemas.openxmlformats.org/officeDocument/2006/customXml" ds:itemID="{C3F3F1B4-8E0C-4AD3-BA57-F2CA9661CE98}"/>
</file>

<file path=docProps/app.xml><?xml version="1.0" encoding="utf-8"?>
<Properties xmlns="http://schemas.openxmlformats.org/officeDocument/2006/extended-properties" xmlns:vt="http://schemas.openxmlformats.org/officeDocument/2006/docPropsVTypes">
  <TotalTime>9047</TotalTime>
  <Words>435</Words>
  <Application>Microsoft Office PowerPoint</Application>
  <PresentationFormat>On-screen Show (16:10)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MetaNormalLF-Roman</vt:lpstr>
      <vt:lpstr>Webdings</vt:lpstr>
      <vt:lpstr>Office Theme</vt:lpstr>
      <vt:lpstr>Intelligent Storage System</vt:lpstr>
      <vt:lpstr>Key Components of an Intelligent Storage System</vt:lpstr>
      <vt:lpstr>What is an Intelligent Storage System (ISS) ?</vt:lpstr>
      <vt:lpstr>Key Components of an ISS</vt:lpstr>
      <vt:lpstr>Key Components of ISS: Front End </vt:lpstr>
      <vt:lpstr>Key Components of ISS: Cache</vt:lpstr>
      <vt:lpstr>Read Operation with Cache</vt:lpstr>
      <vt:lpstr>Write Operation with Cache</vt:lpstr>
      <vt:lpstr>PowerPoint Presentation</vt:lpstr>
      <vt:lpstr>Cache Data Protection</vt:lpstr>
      <vt:lpstr>Server Flash-caching Technology</vt:lpstr>
      <vt:lpstr>Key Components of ISS: Back End </vt:lpstr>
      <vt:lpstr>Key Components of ISS: Physical Disks</vt:lpstr>
      <vt:lpstr>Storage provisioning and ISS implementation</vt:lpstr>
      <vt:lpstr>PowerPoint Presentation</vt:lpstr>
      <vt:lpstr>Traditional Storage Provisioning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Muneeswari G</cp:lastModifiedBy>
  <cp:revision>486</cp:revision>
  <dcterms:created xsi:type="dcterms:W3CDTF">2010-01-03T09:38:03Z</dcterms:created>
  <dcterms:modified xsi:type="dcterms:W3CDTF">2021-07-12T02:46:58Z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