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1" r:id="rId5"/>
    <p:sldId id="328" r:id="rId6"/>
    <p:sldId id="335" r:id="rId7"/>
    <p:sldId id="336" r:id="rId8"/>
    <p:sldId id="331" r:id="rId9"/>
    <p:sldId id="332" r:id="rId10"/>
    <p:sldId id="333" r:id="rId11"/>
    <p:sldId id="334" r:id="rId12"/>
    <p:sldId id="337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46" r:id="rId21"/>
  </p:sldIdLst>
  <p:sldSz cx="9144000" cy="5715000" type="screen16x10"/>
  <p:notesSz cx="6645275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FF0066"/>
    <a:srgbClr val="B2F3FC"/>
    <a:srgbClr val="FFFFCC"/>
    <a:srgbClr val="FF0000"/>
    <a:srgbClr val="C5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6B544-97EC-4032-A655-0B25B65642C2}" v="1" dt="2022-04-09T13:03:21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406" autoAdjust="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98" y="-90"/>
      </p:cViewPr>
      <p:guideLst>
        <p:guide orient="horz" pos="289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OLU RENU AKSHAYA 19MIS7096" userId="S::akshaya.19mis7096@vitap.ac.in::9b244e31-ff2e-4200-8d6b-976487043ae9" providerId="AD" clId="Web-{91E6B544-97EC-4032-A655-0B25B65642C2}"/>
    <pc:docChg chg="modSld">
      <pc:chgData name="RAPOLU RENU AKSHAYA 19MIS7096" userId="S::akshaya.19mis7096@vitap.ac.in::9b244e31-ff2e-4200-8d6b-976487043ae9" providerId="AD" clId="Web-{91E6B544-97EC-4032-A655-0B25B65642C2}" dt="2022-04-09T13:03:21.972" v="0" actId="1076"/>
      <pc:docMkLst>
        <pc:docMk/>
      </pc:docMkLst>
      <pc:sldChg chg="modSp">
        <pc:chgData name="RAPOLU RENU AKSHAYA 19MIS7096" userId="S::akshaya.19mis7096@vitap.ac.in::9b244e31-ff2e-4200-8d6b-976487043ae9" providerId="AD" clId="Web-{91E6B544-97EC-4032-A655-0B25B65642C2}" dt="2022-04-09T13:03:21.972" v="0" actId="1076"/>
        <pc:sldMkLst>
          <pc:docMk/>
          <pc:sldMk cId="2215976403" sldId="343"/>
        </pc:sldMkLst>
        <pc:picChg chg="mod">
          <ac:chgData name="RAPOLU RENU AKSHAYA 19MIS7096" userId="S::akshaya.19mis7096@vitap.ac.in::9b244e31-ff2e-4200-8d6b-976487043ae9" providerId="AD" clId="Web-{91E6B544-97EC-4032-A655-0B25B65642C2}" dt="2022-04-09T13:03:21.972" v="0" actId="1076"/>
          <ac:picMkLst>
            <pc:docMk/>
            <pc:sldMk cId="2215976403" sldId="343"/>
            <ac:picMk id="8" creationId="{D4BBDAAC-6FCA-4FEB-AB95-8AC67D27934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073400" y="86883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000" b="1"/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953125" y="8688388"/>
            <a:ext cx="6207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000" b="1"/>
            </a:lvl1pPr>
          </a:lstStyle>
          <a:p>
            <a:pPr>
              <a:defRPr/>
            </a:pPr>
            <a:fld id="{73B4E500-E37F-4B0E-96AA-0E2483706B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261894" y="10052844"/>
            <a:ext cx="200025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9" name="Picture 2" descr="D:\Design Images\pic\search-bar-bg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463"/>
            <a:ext cx="2079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58750"/>
            <a:ext cx="66452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marL="176213" defTabSz="835025">
              <a:defRPr sz="1100" b="1"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4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763963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55D118-8232-4825-B18F-F0CD1BEB431D}" type="datetime1">
              <a:rPr lang="en-US"/>
              <a:pPr>
                <a:defRPr/>
              </a:pPr>
              <a:t>4/9/2022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8975"/>
            <a:ext cx="5502275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63575" y="4357688"/>
            <a:ext cx="53181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763963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F143FB-66E5-4E47-8069-3C3B0CBB9B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829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3088" y="688975"/>
            <a:ext cx="5499100" cy="3438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D1C9B-69BB-40ED-88E4-C0F9C29B81B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/>
              <a:t>DC Meeting</a:t>
            </a:r>
          </a:p>
        </p:txBody>
      </p:sp>
      <p:sp>
        <p:nvSpPr>
          <p:cNvPr id="39942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269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https://www.youtube.com/watch?v=A3q1x3_7tTg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F143FB-66E5-4E47-8069-3C3B0CBB9B7D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24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Ctd</a:t>
            </a:r>
            <a:r>
              <a:rPr lang="en-GB" dirty="0"/>
              <a:t>- controller/ target/device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F143FB-66E5-4E47-8069-3C3B0CBB9B7D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99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F143FB-66E5-4E47-8069-3C3B0CBB9B7D}" type="slidenum">
              <a:rPr lang="en-IN" smtClean="0"/>
              <a:pPr>
                <a:defRPr/>
              </a:pPr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73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6" y="4786326"/>
            <a:ext cx="9072594" cy="468638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58204" cy="52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4709-785F-457C-9429-4E3DA889C601}" type="datetime3">
              <a:rPr lang="en-US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FC18-A483-43BC-83D0-C7F7814867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10CE-E9BF-439F-887E-E5FC4510379A}" type="datetime3">
              <a:rPr lang="en-US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8C114-B763-4CBF-B5DD-49D2D8823C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2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4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0178"/>
            <a:ext cx="4040188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28674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00178"/>
            <a:ext cx="4041775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9085-2344-4D33-ABA8-34A6022C206F}" type="datetime3">
              <a:rPr lang="en-US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6475-10CE-487A-A234-748010D13E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BE3B-6E56-4DBB-8503-D66D5865FAEA}" type="datetime3">
              <a:rPr lang="en-US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8A24-15B2-4014-B454-8406F43B34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778C-E472-459B-A199-6D1A098CE9FE}" type="datetime3">
              <a:rPr lang="en-US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58E4-4C09-4B68-AA89-9B519AD82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5099-9D73-4FF5-824F-18922298BE49}" type="datetime3">
              <a:rPr lang="en-US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163-F4B9-4804-9087-CAD0DE4888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916-84AC-49A4-BA95-C87AE8C788FC}" type="datetime3">
              <a:rPr lang="en-US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436D7-947C-46F4-AAB0-A4F6E570EC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715375" y="238125"/>
            <a:ext cx="428625" cy="49688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875" y="5297488"/>
            <a:ext cx="167481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C512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B9D937-9D35-46BF-A1AD-A550A037BCB7}" type="datetime3">
              <a:rPr lang="en-US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275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274638"/>
            <a:ext cx="42862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3BC23E-C0FD-44A0-8393-5A086AC36B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58175" cy="522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42875" cy="572452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6910388" y="5456238"/>
            <a:ext cx="179387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9" r:id="rId9"/>
  </p:sldLayoutIdLst>
  <p:transition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84213" y="1920875"/>
            <a:ext cx="8352283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/>
            <a:r>
              <a:rPr lang="en-US" sz="2400" b="1" dirty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SWE4005- Storage Technology and Management</a:t>
            </a:r>
            <a:r>
              <a:rPr lang="en-US" sz="2400" b="1" dirty="0"/>
              <a:t>					</a:t>
            </a:r>
          </a:p>
          <a:p>
            <a:pPr algn="r"/>
            <a:r>
              <a:rPr kumimoji="0" lang="en-GB" sz="4400" b="1" i="0" u="none" strike="noStrike" kern="1200" cap="all" spc="0" normalizeH="0" baseline="0" noProof="0" dirty="0">
                <a:ln>
                  <a:noFill/>
                </a:ln>
                <a:solidFill>
                  <a:srgbClr val="2C95DD"/>
                </a:solidFill>
                <a:effectLst/>
                <a:uLnTx/>
                <a:uFillTx/>
                <a:latin typeface="MetaNormalLF-Roman"/>
                <a:ea typeface="+mj-ea"/>
                <a:cs typeface="Arial"/>
              </a:rPr>
              <a:t>Direct Attached Storage and Introduction to SCSI</a:t>
            </a:r>
            <a:endParaRPr lang="en-US" sz="2400" b="1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A8A4-4AA4-4C93-B594-06D2224F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DAS 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C97D-BF63-4089-8027-1B82C4FB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Scalability is limited</a:t>
            </a:r>
          </a:p>
          <a:p>
            <a:pPr lvl="1"/>
            <a:r>
              <a:rPr lang="en-US" altLang="en-US" dirty="0"/>
              <a:t>Number of connectivity ports to hosts</a:t>
            </a:r>
          </a:p>
          <a:p>
            <a:pPr lvl="1"/>
            <a:r>
              <a:rPr lang="en-US" altLang="en-US" dirty="0"/>
              <a:t>Difficulty to add more capacity</a:t>
            </a:r>
          </a:p>
          <a:p>
            <a:pPr lvl="1"/>
            <a:r>
              <a:rPr lang="en-US" altLang="en-US" dirty="0"/>
              <a:t>Limited bandwidth</a:t>
            </a:r>
          </a:p>
          <a:p>
            <a:pPr lvl="1"/>
            <a:r>
              <a:rPr lang="en-US" altLang="en-US" dirty="0"/>
              <a:t>Distance limitations</a:t>
            </a:r>
          </a:p>
          <a:p>
            <a:r>
              <a:rPr lang="en-US" altLang="en-US" dirty="0"/>
              <a:t>Downtime required for maintenance with internal DAS</a:t>
            </a:r>
          </a:p>
          <a:p>
            <a:r>
              <a:rPr lang="en-US" altLang="en-US" dirty="0"/>
              <a:t>Limited ability to share resources</a:t>
            </a:r>
          </a:p>
          <a:p>
            <a:pPr lvl="1"/>
            <a:r>
              <a:rPr lang="en-US" altLang="en-US" dirty="0"/>
              <a:t>Array front-end port</a:t>
            </a:r>
          </a:p>
          <a:p>
            <a:pPr lvl="1"/>
            <a:r>
              <a:rPr lang="en-US" altLang="en-US" dirty="0"/>
              <a:t>Unused resources cannot be easily re-allocated</a:t>
            </a:r>
          </a:p>
          <a:p>
            <a:pPr lvl="1"/>
            <a:r>
              <a:rPr lang="en-US" altLang="en-US" dirty="0"/>
              <a:t>Resulting in islands of over and under utilized storage pools 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71E1-76BE-42AD-8A32-03EF4B0F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D056-71B7-4D71-B6F5-2801E756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2EC5E-589F-4987-A4CF-C18CC3E9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89149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E3CA-0796-48D4-B654-E19DAB24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SCSI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23F0-77F5-4969-A0AE-E653BDCF1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Upon completion of this module, you will be able to:</a:t>
            </a:r>
          </a:p>
          <a:p>
            <a:r>
              <a:rPr lang="en-US" altLang="en-US" dirty="0"/>
              <a:t>Describe SCSI-3 architecture</a:t>
            </a:r>
          </a:p>
          <a:p>
            <a:r>
              <a:rPr lang="en-US" altLang="en-US" dirty="0"/>
              <a:t>Discuss SCSI device models with different port configurations</a:t>
            </a:r>
          </a:p>
          <a:p>
            <a:r>
              <a:rPr lang="en-US" altLang="en-US" dirty="0"/>
              <a:t>Describe SCSI Addressing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35356-B473-4689-A105-E2B957DB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DD55-92BF-478C-AC98-DDBE4E7E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66AEB-F797-4C93-B5C4-1807AF6B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0360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EAC3-78B1-44A8-828C-885E6AF5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of Parallel SCSI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28E0-59EA-4CBF-A8CC-E481FAF44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Developed by Shugart Associates &amp; named as SASI (Shugart Associates System Interface)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ANSI acknowledged SCSI as an industry standard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SCSI versions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SCSI–1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Defined cable length, signaling characteristics, commands &amp; transfer modes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Used 8-bit narrow bus with maximum data transfer rate of 5 MB/s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SCSI–2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Defined Common Command Set (CCS) to address non-standard implementation of the original SCSI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Improved performance, reliability, and added additional features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SCSI–3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Latest version of SCSI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0E285-E376-4ECC-923F-D20E017A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CE032-9BC3-4A7F-9CC0-CFA7F6F8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7E84B-5480-4636-A7CD-2FD90128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37957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74AF-A25D-47E2-BC37-E7A28E5C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SCCI Architecture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927591-2508-4741-B713-6030B5AF6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985292"/>
            <a:ext cx="5858569" cy="23042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5B962-EEC8-4E5D-8934-D086F93D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EF501-821E-4373-AB5E-B1E0ABC3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7AC0-37FF-452F-AC53-51A30C75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37CF4EE-BB7A-4C49-83DC-1086784C4C52}"/>
              </a:ext>
            </a:extLst>
          </p:cNvPr>
          <p:cNvSpPr txBox="1">
            <a:spLocks noChangeArrowheads="1"/>
          </p:cNvSpPr>
          <p:nvPr/>
        </p:nvSpPr>
        <p:spPr>
          <a:xfrm>
            <a:off x="944861" y="3289547"/>
            <a:ext cx="7770514" cy="20079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/>
              <a:t>SCSI command protocol</a:t>
            </a:r>
          </a:p>
          <a:p>
            <a:pPr lvl="1"/>
            <a:r>
              <a:rPr lang="en-US" altLang="en-US" sz="1400" dirty="0"/>
              <a:t>Primary commands common to all devices</a:t>
            </a:r>
          </a:p>
          <a:p>
            <a:r>
              <a:rPr lang="en-US" altLang="en-US" sz="1600" dirty="0"/>
              <a:t>Transport layer protocol</a:t>
            </a:r>
          </a:p>
          <a:p>
            <a:pPr lvl="1"/>
            <a:r>
              <a:rPr lang="en-US" altLang="en-US" sz="1400" dirty="0"/>
              <a:t>Standard rules for device </a:t>
            </a:r>
            <a:r>
              <a:rPr lang="en-US" altLang="en-US" sz="1200" dirty="0"/>
              <a:t>communication</a:t>
            </a:r>
            <a:r>
              <a:rPr lang="en-US" altLang="en-US" sz="1400" dirty="0"/>
              <a:t> and information sharing</a:t>
            </a:r>
          </a:p>
          <a:p>
            <a:r>
              <a:rPr lang="en-US" altLang="en-US" sz="1600" dirty="0"/>
              <a:t>Physical layer interconnect</a:t>
            </a:r>
          </a:p>
          <a:p>
            <a:pPr lvl="1"/>
            <a:r>
              <a:rPr lang="en-US" altLang="en-US" sz="1400" dirty="0"/>
              <a:t>Interface details such as electrical signaling methods and data transfer modes</a:t>
            </a:r>
          </a:p>
        </p:txBody>
      </p:sp>
    </p:spTree>
    <p:extLst>
      <p:ext uri="{BB962C8B-B14F-4D97-AF65-F5344CB8AC3E}">
        <p14:creationId xmlns:p14="http://schemas.microsoft.com/office/powerpoint/2010/main" val="101964902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F611-4507-4CF1-A96B-E8D5465B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SCSI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Device</a:t>
            </a:r>
            <a:r>
              <a:rPr lang="en-US" altLang="en-US" dirty="0"/>
              <a:t> Model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BBDAAC-6FCA-4FEB-AB95-8AC67D279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921603"/>
            <a:ext cx="7128792" cy="407305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FAFA-2D40-4871-B64D-11BC4F31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D282D-5674-42F9-8EE1-982B0A85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360F-561A-4115-B366-2C6492FF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76403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F2BF-7682-4D11-9B5E-4B3BB6EC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6493-5A22-45E3-8F4C-489AA4E51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50865"/>
            <a:ext cx="8229600" cy="4194868"/>
          </a:xfrm>
        </p:spPr>
        <p:txBody>
          <a:bodyPr/>
          <a:lstStyle/>
          <a:p>
            <a:r>
              <a:rPr lang="en-US" altLang="en-US" dirty="0"/>
              <a:t>Device requests uses Command Descriptor Block (CDB)</a:t>
            </a:r>
            <a:endParaRPr lang="en-US" altLang="en-US" sz="2400" dirty="0"/>
          </a:p>
          <a:p>
            <a:pPr lvl="1"/>
            <a:r>
              <a:rPr lang="en-US" altLang="en-US" dirty="0"/>
              <a:t>8 bit structure</a:t>
            </a:r>
          </a:p>
          <a:p>
            <a:pPr lvl="1"/>
            <a:r>
              <a:rPr lang="en-US" altLang="en-US" dirty="0"/>
              <a:t>Contain operation code, command specific parameter and control parameter</a:t>
            </a:r>
          </a:p>
          <a:p>
            <a:r>
              <a:rPr lang="en-US" altLang="en-US" dirty="0"/>
              <a:t>SCSI Ports</a:t>
            </a:r>
          </a:p>
          <a:p>
            <a:pPr lvl="1"/>
            <a:r>
              <a:rPr lang="en-US" altLang="en-US" dirty="0"/>
              <a:t>SCSI device may contain initiator port, target port, target/initiator port</a:t>
            </a:r>
          </a:p>
          <a:p>
            <a:pPr lvl="1"/>
            <a:r>
              <a:rPr lang="en-US" altLang="en-US" dirty="0"/>
              <a:t>Based on the port combination, a SCSI device can be classified as an initiator model, a target model, a target model with multiple ports or a combined model (target/initiator model). Example:</a:t>
            </a:r>
          </a:p>
          <a:p>
            <a:pPr lvl="2"/>
            <a:r>
              <a:rPr lang="en-US" altLang="en-US" dirty="0"/>
              <a:t>Target/initiator device contain target/initiator port and can switch orientations depending on the role it plays while participating in an I/O operation </a:t>
            </a:r>
          </a:p>
          <a:p>
            <a:pPr lvl="1"/>
            <a:r>
              <a:rPr lang="en-US" altLang="en-US" dirty="0"/>
              <a:t>To cater to service requests from multiple devices, a SCSI device may also have multiple ports (e.g. target model with multiple ports)</a:t>
            </a:r>
          </a:p>
          <a:p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1E92-FD37-44E0-91D2-B818CD46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C2D5-90A8-44BA-9F97-2E75BEC7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05AA-580E-481C-8B06-42B7EF16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725185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4589-62B7-40B7-9E59-AC35EF0C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SCSI ADDRESSING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BA8DE9-0358-40B9-B14E-EF2412F65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9725" y="1381125"/>
            <a:ext cx="5924550" cy="33432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F0A7A-8EB6-4B3D-8CE7-0A29B13C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B294-F4EB-43B3-9260-E4BC7BFF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7316-79DE-42F1-B894-271346FC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4174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9EAD-C6CF-4504-B234-6569C21A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F3A1A9-A9C6-4C12-B721-96AF0BAFC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632" y="830228"/>
            <a:ext cx="6530784" cy="41875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CF4D-6BA8-401C-A3B2-DBD361C3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1270-7BF6-4851-B843-FB5CDDFC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9FB61-A916-4FAF-9BB6-742452BD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980099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04B41C-8432-4600-9699-51096981D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61" y="798547"/>
            <a:ext cx="8705850" cy="414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Upon completion of this chapter, you will be able to:</a:t>
            </a:r>
          </a:p>
          <a:p>
            <a:r>
              <a:rPr lang="en-US" altLang="en-US" dirty="0"/>
              <a:t>Discuss the benefits and challenges of DAS</a:t>
            </a:r>
          </a:p>
          <a:p>
            <a:r>
              <a:rPr lang="en-US" altLang="en-US" dirty="0"/>
              <a:t>Discuss DAS management options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Discuss evolution of SCSI</a:t>
            </a:r>
          </a:p>
          <a:p>
            <a:r>
              <a:rPr lang="en-US" altLang="en-US" dirty="0"/>
              <a:t>Describe SCSI – 3 architecture</a:t>
            </a:r>
          </a:p>
          <a:p>
            <a:r>
              <a:rPr lang="en-US" altLang="en-US" dirty="0"/>
              <a:t>Discuss SCSI addressing and communication model</a:t>
            </a:r>
          </a:p>
        </p:txBody>
      </p:sp>
    </p:spTree>
    <p:extLst>
      <p:ext uri="{BB962C8B-B14F-4D97-AF65-F5344CB8AC3E}">
        <p14:creationId xmlns:p14="http://schemas.microsoft.com/office/powerpoint/2010/main" val="4155766407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6809-4A3E-4DA0-ADC1-1683D22F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Host Access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8DB8-5DB2-4D49-AFF7-1C84F602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Data is accessed and stored by applications using the underlying 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Palatino-Roman"/>
              </a:rPr>
              <a:t>infrastructure. </a:t>
            </a:r>
          </a:p>
          <a:p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The key components of this infrastructure are the operating system (or file</a:t>
            </a:r>
            <a:b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</a:br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system), connectivity, and storage. </a:t>
            </a:r>
          </a:p>
          <a:p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The storage device can be internal and (or) external to the host.</a:t>
            </a:r>
          </a:p>
          <a:p>
            <a:r>
              <a:rPr lang="en-GB" dirty="0">
                <a:solidFill>
                  <a:srgbClr val="231F20"/>
                </a:solidFill>
                <a:latin typeface="Palatino-Roman"/>
              </a:rPr>
              <a:t>H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ost controller card accesses the storage devices using predefined protocols, such as IDE/ATA, SCSI, or Fibre Channel (FC). </a:t>
            </a:r>
          </a:p>
          <a:p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External storage devices can be connected to the host directly or through the storage network.</a:t>
            </a:r>
            <a:r>
              <a:rPr lang="en-GB" dirty="0"/>
              <a:t> </a:t>
            </a:r>
          </a:p>
          <a:p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When the storage is connected directly to the host, it is referred as</a:t>
            </a:r>
            <a:b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</a:br>
            <a:r>
              <a:rPr lang="en-GB" sz="1800" b="0" i="1" dirty="0">
                <a:solidFill>
                  <a:srgbClr val="231F20"/>
                </a:solidFill>
                <a:effectLst/>
                <a:latin typeface="Palatino-Italic"/>
              </a:rPr>
              <a:t>direct-attached storage </a:t>
            </a:r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(DAS)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5A810-5389-43E6-94C1-2C6AA6E3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FB017-D64C-42D2-823B-B4469E7E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DD5F-1188-4AE2-A28B-9E12F1A0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88276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928E-09B5-4A64-B902-09A99329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access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26C2-9BC4-48DC-B09B-93CF5B6A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231F20"/>
                </a:solidFill>
                <a:effectLst/>
                <a:latin typeface="Palatino-Roman"/>
              </a:rPr>
              <a:t>Data can be accessed over a network in one of the following ways: </a:t>
            </a:r>
          </a:p>
          <a:p>
            <a:pPr lvl="1"/>
            <a:r>
              <a:rPr lang="en-GB" b="0" i="0" dirty="0">
                <a:solidFill>
                  <a:srgbClr val="231F20"/>
                </a:solidFill>
                <a:effectLst/>
                <a:latin typeface="Palatino-Roman"/>
              </a:rPr>
              <a:t>block level, </a:t>
            </a:r>
          </a:p>
          <a:p>
            <a:pPr lvl="1"/>
            <a:r>
              <a:rPr lang="en-GB" b="0" i="0" dirty="0">
                <a:solidFill>
                  <a:srgbClr val="231F20"/>
                </a:solidFill>
                <a:effectLst/>
                <a:latin typeface="Palatino-Roman"/>
              </a:rPr>
              <a:t>file level, or object level.</a:t>
            </a:r>
            <a:r>
              <a:rPr lang="en-GB" dirty="0"/>
              <a:t> </a:t>
            </a:r>
            <a:br>
              <a:rPr lang="en-GB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A8C8-6760-47CC-B7E8-38E61ED7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D281-586B-4229-86E8-578EFB8F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F5FA3-306C-4BE4-9611-126CF370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A4B1FB-87F3-4F54-8A5A-C800547B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345332"/>
            <a:ext cx="502136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3164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0DC8-6D0B-429A-9A6A-AF2A0E52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 Attached Storage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C369-7713-4B7F-BFFE-9A24B0A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AE86-2F5C-439E-8D7A-38B5E87F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9D65-5F4A-4B9A-9125-21DF3AF7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4CB9A2-C7D8-4925-B9B8-422D78052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25" y="1073386"/>
            <a:ext cx="8705850" cy="356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/>
              <a:t>Upon completion of this lesson, you will be able to:</a:t>
            </a:r>
          </a:p>
          <a:p>
            <a:r>
              <a:rPr lang="en-US" altLang="en-US"/>
              <a:t>Discuss the benefits of DAS</a:t>
            </a:r>
          </a:p>
          <a:p>
            <a:r>
              <a:rPr lang="en-US" altLang="en-US"/>
              <a:t>Describe the elements of DAS</a:t>
            </a:r>
          </a:p>
          <a:p>
            <a:r>
              <a:rPr lang="en-US" altLang="en-US"/>
              <a:t>Discuss DAS management considerations</a:t>
            </a:r>
          </a:p>
          <a:p>
            <a:r>
              <a:rPr lang="en-US" altLang="en-US"/>
              <a:t>Discuss DAS challenges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28983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5ED4-B46E-4466-85EB-18759B0B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DAS?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6B1F3-3B3F-419B-85E2-27B7EC19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7A9A-49EA-4330-BE86-97A864E7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D205-F2A4-4BFF-A74D-B5D98416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FEC52F-15A6-4BB5-9A48-3AC4E955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48" y="913284"/>
            <a:ext cx="632315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69981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A9AB-F56E-4537-8947-10F7D25B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DAS </a:t>
            </a:r>
            <a:r>
              <a:rPr lang="pt-BR" altLang="en-US" dirty="0"/>
              <a:t>Benefits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B079-8A1C-442B-8B7C-D3DC28E8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5C30-EA45-4E4B-BE51-E74B4A10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3A95-0807-4C5F-B154-B29B6E01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92763B-DF32-4527-8264-3DBA32526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201316"/>
            <a:ext cx="7887791" cy="356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Ideal for local data provisioning</a:t>
            </a:r>
          </a:p>
          <a:p>
            <a:r>
              <a:rPr lang="en-US" altLang="en-US"/>
              <a:t>Quick deployment for small environments</a:t>
            </a:r>
          </a:p>
          <a:p>
            <a:r>
              <a:rPr lang="en-US" altLang="en-US"/>
              <a:t>Simple to deploy </a:t>
            </a:r>
          </a:p>
          <a:p>
            <a:r>
              <a:rPr lang="en-US" altLang="en-US"/>
              <a:t>Low capital expense</a:t>
            </a:r>
          </a:p>
          <a:p>
            <a:r>
              <a:rPr lang="en-US" altLang="en-US"/>
              <a:t>Low complexity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297534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033D-F5F3-40BB-9B82-78BBF7D7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DAS Connectivity Options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ACB6-F4AD-47C2-B8D0-49E7AD8E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ATA (IDE) and SATA</a:t>
            </a:r>
          </a:p>
          <a:p>
            <a:pPr lvl="1"/>
            <a:r>
              <a:rPr lang="en-US" altLang="en-US" dirty="0"/>
              <a:t>Primarily for internal bus </a:t>
            </a:r>
          </a:p>
          <a:p>
            <a:r>
              <a:rPr lang="en-US" altLang="en-US" dirty="0"/>
              <a:t>SCSI</a:t>
            </a:r>
          </a:p>
          <a:p>
            <a:pPr lvl="1"/>
            <a:r>
              <a:rPr lang="en-US" altLang="en-US" dirty="0"/>
              <a:t>Parallel (primarily for internal bus)</a:t>
            </a:r>
          </a:p>
          <a:p>
            <a:pPr lvl="1"/>
            <a:r>
              <a:rPr lang="en-US" altLang="en-US" dirty="0"/>
              <a:t>Serial (external bus)</a:t>
            </a:r>
          </a:p>
          <a:p>
            <a:r>
              <a:rPr lang="en-US" altLang="en-US" dirty="0"/>
              <a:t>FC</a:t>
            </a:r>
          </a:p>
          <a:p>
            <a:pPr lvl="1"/>
            <a:r>
              <a:rPr lang="en-US" altLang="en-US" dirty="0"/>
              <a:t>High speed network technology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9CFC6-E9F4-4847-B3DF-FE9DE6B0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62CDD-B609-4FD5-AD2A-337063B0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EC8B1-6477-441B-888C-A2646225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809164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5225-3250-469C-9CBD-105DB97D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DAS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29AC-A841-459D-A3AB-E5E1EEB0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Internal </a:t>
            </a:r>
          </a:p>
          <a:p>
            <a:pPr lvl="1"/>
            <a:r>
              <a:rPr lang="en-US" altLang="en-US" dirty="0"/>
              <a:t>Host provides:</a:t>
            </a:r>
          </a:p>
          <a:p>
            <a:pPr lvl="2"/>
            <a:r>
              <a:rPr lang="en-US" altLang="en-US" dirty="0"/>
              <a:t>Disk partitioning (Volume management)</a:t>
            </a:r>
          </a:p>
          <a:p>
            <a:pPr lvl="2"/>
            <a:r>
              <a:rPr lang="en-US" altLang="en-US" dirty="0"/>
              <a:t>File system layout</a:t>
            </a:r>
          </a:p>
          <a:p>
            <a:pPr lvl="1"/>
            <a:r>
              <a:rPr lang="en-US" altLang="en-US" dirty="0"/>
              <a:t>Direct Attached Storage managed individually through the server and the OS</a:t>
            </a:r>
          </a:p>
          <a:p>
            <a:r>
              <a:rPr lang="en-US" altLang="en-US" dirty="0"/>
              <a:t>External</a:t>
            </a:r>
          </a:p>
          <a:p>
            <a:pPr lvl="1"/>
            <a:r>
              <a:rPr lang="en-US" altLang="en-US" dirty="0"/>
              <a:t>Array based management</a:t>
            </a:r>
          </a:p>
          <a:p>
            <a:pPr lvl="1"/>
            <a:r>
              <a:rPr lang="en-US" altLang="en-US" dirty="0"/>
              <a:t>Lower TCO (Total Cost of Ownership) for managing data and storage Infrastructure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0BFCD-CB47-4F2A-8022-0C590056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A40A2-5301-4081-BC66-70E52251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C1CA-61EA-4ECC-8535-FC068B8A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56071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Cambridge">
      <a:dk1>
        <a:srgbClr val="000000"/>
      </a:dk1>
      <a:lt1>
        <a:srgbClr val="FFFFFF"/>
      </a:lt1>
      <a:dk2>
        <a:srgbClr val="003E72"/>
      </a:dk2>
      <a:lt2>
        <a:srgbClr val="FFFFFF"/>
      </a:lt2>
      <a:accent1>
        <a:srgbClr val="8E258D"/>
      </a:accent1>
      <a:accent2>
        <a:srgbClr val="205867"/>
      </a:accent2>
      <a:accent3>
        <a:srgbClr val="412D5D"/>
      </a:accent3>
      <a:accent4>
        <a:srgbClr val="8064A2"/>
      </a:accent4>
      <a:accent5>
        <a:srgbClr val="58A618"/>
      </a:accent5>
      <a:accent6>
        <a:srgbClr val="C84E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9C58F52C93548845CCCB59578AD2C" ma:contentTypeVersion="7" ma:contentTypeDescription="Create a new document." ma:contentTypeScope="" ma:versionID="1471a559a6ec62358b7c2781a612691f">
  <xsd:schema xmlns:xsd="http://www.w3.org/2001/XMLSchema" xmlns:xs="http://www.w3.org/2001/XMLSchema" xmlns:p="http://schemas.microsoft.com/office/2006/metadata/properties" xmlns:ns2="9fcdf280-26ce-4ded-ac66-85ca9a77751c" xmlns:ns3="94c440a1-7b33-409d-914f-d28ebe05b8d5" targetNamespace="http://schemas.microsoft.com/office/2006/metadata/properties" ma:root="true" ma:fieldsID="f9d95b5ac87565e9a5cd3eb721799c02" ns2:_="" ns3:_="">
    <xsd:import namespace="9fcdf280-26ce-4ded-ac66-85ca9a77751c"/>
    <xsd:import namespace="94c440a1-7b33-409d-914f-d28ebe05b8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df280-26ce-4ded-ac66-85ca9a777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440a1-7b33-409d-914f-d28ebe05b8d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F81447-F769-4C8B-952C-55671A7D3F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cdf280-26ce-4ded-ac66-85ca9a77751c"/>
    <ds:schemaRef ds:uri="94c440a1-7b33-409d-914f-d28ebe05b8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573483-CCE7-4164-B499-0777D5E575F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E8D3B4-79A2-46E8-93BC-328CF65E15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8602</TotalTime>
  <Words>638</Words>
  <Application>Microsoft Office PowerPoint</Application>
  <PresentationFormat>On-screen Show (16:10)</PresentationFormat>
  <Paragraphs>156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Chapter Objective</vt:lpstr>
      <vt:lpstr> Host Access to Data</vt:lpstr>
      <vt:lpstr>Data access</vt:lpstr>
      <vt:lpstr>Direct Attached Storage</vt:lpstr>
      <vt:lpstr>What is DAS?</vt:lpstr>
      <vt:lpstr>DAS Benefits</vt:lpstr>
      <vt:lpstr>DAS Connectivity Options</vt:lpstr>
      <vt:lpstr>DAS Management</vt:lpstr>
      <vt:lpstr>DAS Challenges</vt:lpstr>
      <vt:lpstr>Introduction to SCSI</vt:lpstr>
      <vt:lpstr>Evolution of Parallel SCSI</vt:lpstr>
      <vt:lpstr>SCCI Architecture</vt:lpstr>
      <vt:lpstr>SCSI Device Model</vt:lpstr>
      <vt:lpstr>PowerPoint Presentation</vt:lpstr>
      <vt:lpstr>SCSI ADDRESSING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M.DEIVAMANI</dc:creator>
  <cp:lastModifiedBy>Microsoft account</cp:lastModifiedBy>
  <cp:revision>488</cp:revision>
  <dcterms:created xsi:type="dcterms:W3CDTF">2010-01-03T09:38:03Z</dcterms:created>
  <dcterms:modified xsi:type="dcterms:W3CDTF">2022-04-09T13:03:22Z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0x01010069C9C58F52C93548845CCCB59578AD2C</vt:lpwstr>
  </property>
</Properties>
</file>