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71" r:id="rId5"/>
    <p:sldId id="330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</p:sldIdLst>
  <p:sldSz cx="9144000" cy="5715000" type="screen16x10"/>
  <p:notesSz cx="6645275" cy="9174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FF0066"/>
    <a:srgbClr val="B2F3FC"/>
    <a:srgbClr val="FFFFCC"/>
    <a:srgbClr val="FF0000"/>
    <a:srgbClr val="C5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EFC5D-ADF6-4426-A4E5-918E2979C218}" v="1" dt="2022-04-10T03:08:05.916"/>
    <p1510:client id="{9F321202-FB4A-4F61-A020-29FF6BF7E648}" v="4" dt="2022-04-10T03:10:18.264"/>
    <p1510:client id="{C20ADF02-731E-4C83-BD8A-772FD2B2DFF2}" v="16" dt="2021-03-11T23:40:58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80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90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YALA AKASH REDDY 18MIS7208" userId="S::akash.18mis7208@vitap.ac.in::6bca5dc1-298a-4d6c-a22a-e843409a5a9e" providerId="AD" clId="Web-{9F321202-FB4A-4F61-A020-29FF6BF7E648}"/>
    <pc:docChg chg="modSld">
      <pc:chgData name="NANDYALA AKASH REDDY 18MIS7208" userId="S::akash.18mis7208@vitap.ac.in::6bca5dc1-298a-4d6c-a22a-e843409a5a9e" providerId="AD" clId="Web-{9F321202-FB4A-4F61-A020-29FF6BF7E648}" dt="2022-04-10T03:10:18.264" v="3" actId="1076"/>
      <pc:docMkLst>
        <pc:docMk/>
      </pc:docMkLst>
      <pc:sldChg chg="addSp modSp">
        <pc:chgData name="NANDYALA AKASH REDDY 18MIS7208" userId="S::akash.18mis7208@vitap.ac.in::6bca5dc1-298a-4d6c-a22a-e843409a5a9e" providerId="AD" clId="Web-{9F321202-FB4A-4F61-A020-29FF6BF7E648}" dt="2022-04-10T03:10:18.264" v="3" actId="1076"/>
        <pc:sldMkLst>
          <pc:docMk/>
          <pc:sldMk cId="0" sldId="271"/>
        </pc:sldMkLst>
        <pc:spChg chg="add mod">
          <ac:chgData name="NANDYALA AKASH REDDY 18MIS7208" userId="S::akash.18mis7208@vitap.ac.in::6bca5dc1-298a-4d6c-a22a-e843409a5a9e" providerId="AD" clId="Web-{9F321202-FB4A-4F61-A020-29FF6BF7E648}" dt="2022-04-10T03:10:16.108" v="2" actId="1076"/>
          <ac:spMkLst>
            <pc:docMk/>
            <pc:sldMk cId="0" sldId="271"/>
            <ac:spMk id="4" creationId="{67E02B17-0ECC-74EA-1A62-4E8EF86BB3C5}"/>
          </ac:spMkLst>
        </pc:spChg>
        <pc:spChg chg="add mod">
          <ac:chgData name="NANDYALA AKASH REDDY 18MIS7208" userId="S::akash.18mis7208@vitap.ac.in::6bca5dc1-298a-4d6c-a22a-e843409a5a9e" providerId="AD" clId="Web-{9F321202-FB4A-4F61-A020-29FF6BF7E648}" dt="2022-04-10T03:10:18.264" v="3" actId="1076"/>
          <ac:spMkLst>
            <pc:docMk/>
            <pc:sldMk cId="0" sldId="271"/>
            <ac:spMk id="5" creationId="{37A8A884-BA98-3A45-A430-09A3FA9250A5}"/>
          </ac:spMkLst>
        </pc:spChg>
      </pc:sldChg>
    </pc:docChg>
  </pc:docChgLst>
  <pc:docChgLst>
    <pc:chgData name="NANDYALA AKASH REDDY 18MIS7208" userId="S::akash.18mis7208@vitap.ac.in::6bca5dc1-298a-4d6c-a22a-e843409a5a9e" providerId="AD" clId="Web-{388EFC5D-ADF6-4426-A4E5-918E2979C218}"/>
    <pc:docChg chg="modSld">
      <pc:chgData name="NANDYALA AKASH REDDY 18MIS7208" userId="S::akash.18mis7208@vitap.ac.in::6bca5dc1-298a-4d6c-a22a-e843409a5a9e" providerId="AD" clId="Web-{388EFC5D-ADF6-4426-A4E5-918E2979C218}" dt="2022-04-10T03:08:05.916" v="0"/>
      <pc:docMkLst>
        <pc:docMk/>
      </pc:docMkLst>
      <pc:sldChg chg="addSp">
        <pc:chgData name="NANDYALA AKASH REDDY 18MIS7208" userId="S::akash.18mis7208@vitap.ac.in::6bca5dc1-298a-4d6c-a22a-e843409a5a9e" providerId="AD" clId="Web-{388EFC5D-ADF6-4426-A4E5-918E2979C218}" dt="2022-04-10T03:08:05.916" v="0"/>
        <pc:sldMkLst>
          <pc:docMk/>
          <pc:sldMk cId="0" sldId="271"/>
        </pc:sldMkLst>
        <pc:spChg chg="add">
          <ac:chgData name="NANDYALA AKASH REDDY 18MIS7208" userId="S::akash.18mis7208@vitap.ac.in::6bca5dc1-298a-4d6c-a22a-e843409a5a9e" providerId="AD" clId="Web-{388EFC5D-ADF6-4426-A4E5-918E2979C218}" dt="2022-04-10T03:08:05.916" v="0"/>
          <ac:spMkLst>
            <pc:docMk/>
            <pc:sldMk cId="0" sldId="271"/>
            <ac:spMk id="2" creationId="{57D1A6AC-72AE-7A0A-821F-E3AA3BC98CF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F54F8-BDC0-47CD-8053-E2C423CDA122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DCA4F6B-87B4-48B3-B4AC-90FF09FBED6C}">
      <dgm:prSet phldrT="[Text]" custT="1"/>
      <dgm:spPr>
        <a:xfrm>
          <a:off x="2667" y="84535"/>
          <a:ext cx="2600324" cy="1040130"/>
        </a:xfrm>
        <a:prstGeom prst="rect">
          <a:avLst/>
        </a:prstGeom>
        <a:solidFill>
          <a:srgbClr val="74C167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4C16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400" b="1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Unified NAS </a:t>
          </a:r>
        </a:p>
      </dgm:t>
    </dgm:pt>
    <dgm:pt modelId="{C84C4203-254B-4138-8F87-5EB09903C367}" type="parTrans" cxnId="{7523FBCF-76D1-4A5C-BB37-E68B681ED687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1E59D65E-1FBA-428E-B53E-25EF7C15A994}" type="sibTrans" cxnId="{7523FBCF-76D1-4A5C-BB37-E68B681ED687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ACCBF61C-4EC4-4CDF-8EFF-B50F9B2D694C}">
      <dgm:prSet custT="1"/>
      <dgm:spPr>
        <a:xfrm>
          <a:off x="2667" y="1124665"/>
          <a:ext cx="2600324" cy="2854800"/>
        </a:xfrm>
        <a:prstGeom prst="rect">
          <a:avLst/>
        </a:prstGeom>
        <a:solidFill>
          <a:srgbClr val="74C167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4C167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Has </a:t>
          </a:r>
          <a:r>
            <a:rPr lang="en-US" sz="2000" b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all</a:t>
          </a:r>
          <a:r>
            <a:rPr lang="en-US" sz="20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 of its components and storage system in a </a:t>
          </a:r>
          <a:r>
            <a:rPr lang="en-US" sz="2000" b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single</a:t>
          </a:r>
          <a:r>
            <a:rPr lang="en-US" sz="20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 enclosure or frame</a:t>
          </a:r>
        </a:p>
      </dgm:t>
    </dgm:pt>
    <dgm:pt modelId="{2832F3C5-0618-4DD5-84AC-DA917932601E}" type="parTrans" cxnId="{C4352869-0D45-4614-B8FE-988FFABEB53C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300591D9-2A47-4983-A6D7-8360FADE4DE8}" type="sibTrans" cxnId="{C4352869-0D45-4614-B8FE-988FFABEB53C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A47A3F80-2C0A-4726-A63E-523BC428CA95}">
      <dgm:prSet custT="1"/>
      <dgm:spPr>
        <a:xfrm>
          <a:off x="2967037" y="84535"/>
          <a:ext cx="2600324" cy="1040130"/>
        </a:xfrm>
        <a:prstGeom prst="rect">
          <a:avLst/>
        </a:prstGeom>
        <a:solidFill>
          <a:srgbClr val="74C167">
            <a:hueOff val="-2027123"/>
            <a:satOff val="28971"/>
            <a:lumOff val="-392"/>
            <a:alphaOff val="0"/>
          </a:srgbClr>
        </a:solidFill>
        <a:ln w="25400" cap="flat" cmpd="sng" algn="ctr">
          <a:solidFill>
            <a:srgbClr val="74C167">
              <a:hueOff val="-2027123"/>
              <a:satOff val="28971"/>
              <a:lumOff val="-392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400" b="1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Gateway NAS</a:t>
          </a:r>
        </a:p>
      </dgm:t>
    </dgm:pt>
    <dgm:pt modelId="{74B2C696-ECC7-4627-913F-5C7381C44E0F}" type="parTrans" cxnId="{491099B6-0EE9-4B01-9A38-B80417F13BBA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B82EE1BE-B515-4A39-A8B1-06FA9E06ADA3}" type="sibTrans" cxnId="{491099B6-0EE9-4B01-9A38-B80417F13BBA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CD5EE52E-AF8A-45C7-80F0-F6D67AE9336A}">
      <dgm:prSet custT="1"/>
      <dgm:spPr>
        <a:xfrm>
          <a:off x="2967037" y="1124665"/>
          <a:ext cx="2600324" cy="2854800"/>
        </a:xfrm>
        <a:prstGeom prst="rect">
          <a:avLst/>
        </a:prstGeom>
        <a:solidFill>
          <a:srgbClr val="74C167">
            <a:tint val="40000"/>
            <a:alpha val="90000"/>
            <a:hueOff val="-2370723"/>
            <a:satOff val="33737"/>
            <a:lumOff val="1502"/>
            <a:alphaOff val="0"/>
          </a:srgbClr>
        </a:solidFill>
        <a:ln w="25400" cap="flat" cmpd="sng" algn="ctr">
          <a:solidFill>
            <a:srgbClr val="74C167">
              <a:tint val="40000"/>
              <a:alpha val="90000"/>
              <a:hueOff val="-2370723"/>
              <a:satOff val="33737"/>
              <a:lumOff val="1502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NAS </a:t>
          </a:r>
          <a:r>
            <a:rPr lang="en-US" sz="2000" b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head</a:t>
          </a:r>
          <a:r>
            <a:rPr lang="en-US" sz="20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 </a:t>
          </a:r>
          <a:r>
            <a:rPr lang="en-US" sz="2000" b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shares</a:t>
          </a:r>
          <a:r>
            <a:rPr lang="en-US" sz="20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 its storage with SAN environment. </a:t>
          </a:r>
        </a:p>
      </dgm:t>
    </dgm:pt>
    <dgm:pt modelId="{59181148-97B2-404E-9A11-BDCB10866A7A}" type="parTrans" cxnId="{E7A22CDF-670A-44E8-ABDF-8D3B2080DB15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AD5F1139-C9A8-4EA7-A6FB-1FD02A95D39F}" type="sibTrans" cxnId="{E7A22CDF-670A-44E8-ABDF-8D3B2080DB15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7EE796CE-16DB-4FF6-A5B8-CDBE79DCAB2A}">
      <dgm:prSet custT="1"/>
      <dgm:spPr>
        <a:xfrm>
          <a:off x="5931407" y="84535"/>
          <a:ext cx="2600324" cy="1040130"/>
        </a:xfrm>
        <a:prstGeom prst="rect">
          <a:avLst/>
        </a:prstGeom>
        <a:solidFill>
          <a:srgbClr val="74C167">
            <a:hueOff val="-4054245"/>
            <a:satOff val="57943"/>
            <a:lumOff val="-784"/>
            <a:alphaOff val="0"/>
          </a:srgbClr>
        </a:solidFill>
        <a:ln w="25400" cap="flat" cmpd="sng" algn="ctr">
          <a:solidFill>
            <a:srgbClr val="74C167">
              <a:hueOff val="-4054245"/>
              <a:satOff val="57943"/>
              <a:lumOff val="-784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400" b="1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Scale-out NAS</a:t>
          </a:r>
        </a:p>
      </dgm:t>
    </dgm:pt>
    <dgm:pt modelId="{6663613B-6B89-4F9F-9E99-40B5EF749093}" type="parTrans" cxnId="{49FF3348-578D-48DF-8717-004985A55CCD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8254BCCF-D593-430D-8B6C-C09ECA65C515}" type="sibTrans" cxnId="{49FF3348-578D-48DF-8717-004985A55CCD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379E58AF-E661-4C35-9C07-5D44CE8BEEF3}">
      <dgm:prSet custT="1"/>
      <dgm:spPr>
        <a:xfrm>
          <a:off x="5931407" y="1124665"/>
          <a:ext cx="2600324" cy="2854800"/>
        </a:xfrm>
        <a:prstGeom prst="rect">
          <a:avLst/>
        </a:prstGeom>
        <a:solidFill>
          <a:srgbClr val="74C167">
            <a:tint val="40000"/>
            <a:alpha val="90000"/>
            <a:hueOff val="-4741445"/>
            <a:satOff val="67475"/>
            <a:lumOff val="3004"/>
            <a:alphaOff val="0"/>
          </a:srgbClr>
        </a:solidFill>
        <a:ln w="25400" cap="flat" cmpd="sng" algn="ctr">
          <a:solidFill>
            <a:srgbClr val="74C167">
              <a:tint val="40000"/>
              <a:alpha val="90000"/>
              <a:hueOff val="-4741445"/>
              <a:satOff val="67475"/>
              <a:lumOff val="3004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Ideal for enterprise data centers</a:t>
          </a:r>
        </a:p>
      </dgm:t>
    </dgm:pt>
    <dgm:pt modelId="{91ECCB2D-E283-4737-A48B-F26019B687F3}" type="parTrans" cxnId="{D5ED3045-D0A7-4B8F-8FA2-38FE01CB2AE3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72DB34E7-4C6D-4725-9DD4-E349BB42F4BD}" type="sibTrans" cxnId="{D5ED3045-D0A7-4B8F-8FA2-38FE01CB2AE3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E4FF92D5-8546-4DDA-AA1B-F91A6117451C}">
      <dgm:prSet custT="1"/>
      <dgm:spPr>
        <a:xfrm>
          <a:off x="5931407" y="1124665"/>
          <a:ext cx="2600324" cy="2854800"/>
        </a:xfrm>
        <a:prstGeom prst="rect">
          <a:avLst/>
        </a:prstGeom>
        <a:solidFill>
          <a:srgbClr val="74C167">
            <a:tint val="40000"/>
            <a:alpha val="90000"/>
            <a:hueOff val="-4741445"/>
            <a:satOff val="67475"/>
            <a:lumOff val="3004"/>
            <a:alphaOff val="0"/>
          </a:srgbClr>
        </a:solidFill>
        <a:ln w="25400" cap="flat" cmpd="sng" algn="ctr">
          <a:solidFill>
            <a:srgbClr val="74C167">
              <a:tint val="40000"/>
              <a:alpha val="90000"/>
              <a:hueOff val="-4741445"/>
              <a:satOff val="67475"/>
              <a:lumOff val="3004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0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Consolidating both virtualized and non-virtualized file storage into </a:t>
          </a:r>
          <a:r>
            <a:rPr lang="en-US" sz="2000" b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one storage pool</a:t>
          </a:r>
          <a:r>
            <a:rPr lang="en-US" sz="20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 with a single point of management</a:t>
          </a:r>
        </a:p>
      </dgm:t>
    </dgm:pt>
    <dgm:pt modelId="{AB1FBCFA-21D2-4DE3-9912-D998F84AD86C}" type="parTrans" cxnId="{30699B03-D541-416D-9362-2A8EDA36D854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7587A119-3121-478B-8330-D6EE9C759278}" type="sibTrans" cxnId="{30699B03-D541-416D-9362-2A8EDA36D854}">
      <dgm:prSet/>
      <dgm:spPr/>
      <dgm:t>
        <a:bodyPr/>
        <a:lstStyle/>
        <a:p>
          <a:endParaRPr lang="en-US" sz="2000">
            <a:latin typeface="Calibri" panose="020F0502020204030204" pitchFamily="34" charset="0"/>
          </a:endParaRPr>
        </a:p>
      </dgm:t>
    </dgm:pt>
    <dgm:pt modelId="{A9418F12-E0B5-441B-AAB4-E5B24D9992EE}" type="pres">
      <dgm:prSet presAssocID="{627F54F8-BDC0-47CD-8053-E2C423CDA122}" presName="Name0" presStyleCnt="0">
        <dgm:presLayoutVars>
          <dgm:dir/>
          <dgm:animLvl val="lvl"/>
          <dgm:resizeHandles val="exact"/>
        </dgm:presLayoutVars>
      </dgm:prSet>
      <dgm:spPr/>
    </dgm:pt>
    <dgm:pt modelId="{7726DE41-ED5E-41C6-95CB-886204668470}" type="pres">
      <dgm:prSet presAssocID="{DDCA4F6B-87B4-48B3-B4AC-90FF09FBED6C}" presName="composite" presStyleCnt="0"/>
      <dgm:spPr/>
    </dgm:pt>
    <dgm:pt modelId="{318729E5-59E1-4A2B-B3BD-7826509BAFA0}" type="pres">
      <dgm:prSet presAssocID="{DDCA4F6B-87B4-48B3-B4AC-90FF09FBED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E7DF9D8-5479-4F00-8DAD-E32D829E7033}" type="pres">
      <dgm:prSet presAssocID="{DDCA4F6B-87B4-48B3-B4AC-90FF09FBED6C}" presName="desTx" presStyleLbl="alignAccFollowNode1" presStyleIdx="0" presStyleCnt="3">
        <dgm:presLayoutVars>
          <dgm:bulletEnabled val="1"/>
        </dgm:presLayoutVars>
      </dgm:prSet>
      <dgm:spPr/>
    </dgm:pt>
    <dgm:pt modelId="{BB0B3649-4A90-4CDA-ADD6-54138D8084AA}" type="pres">
      <dgm:prSet presAssocID="{1E59D65E-1FBA-428E-B53E-25EF7C15A994}" presName="space" presStyleCnt="0"/>
      <dgm:spPr/>
    </dgm:pt>
    <dgm:pt modelId="{4C1AF345-28CD-4733-B39A-661950500CBB}" type="pres">
      <dgm:prSet presAssocID="{A47A3F80-2C0A-4726-A63E-523BC428CA95}" presName="composite" presStyleCnt="0"/>
      <dgm:spPr/>
    </dgm:pt>
    <dgm:pt modelId="{DCF1B692-3053-4D2A-B99B-4D2283AE083C}" type="pres">
      <dgm:prSet presAssocID="{A47A3F80-2C0A-4726-A63E-523BC428CA9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A9ECFA2-C729-4110-B5F0-1A90D41A7D56}" type="pres">
      <dgm:prSet presAssocID="{A47A3F80-2C0A-4726-A63E-523BC428CA95}" presName="desTx" presStyleLbl="alignAccFollowNode1" presStyleIdx="1" presStyleCnt="3">
        <dgm:presLayoutVars>
          <dgm:bulletEnabled val="1"/>
        </dgm:presLayoutVars>
      </dgm:prSet>
      <dgm:spPr/>
    </dgm:pt>
    <dgm:pt modelId="{B031CA0B-57D1-4E47-B6FD-8D470F70DE7C}" type="pres">
      <dgm:prSet presAssocID="{B82EE1BE-B515-4A39-A8B1-06FA9E06ADA3}" presName="space" presStyleCnt="0"/>
      <dgm:spPr/>
    </dgm:pt>
    <dgm:pt modelId="{E96D362A-9355-4266-A13F-B26A2F649CFA}" type="pres">
      <dgm:prSet presAssocID="{7EE796CE-16DB-4FF6-A5B8-CDBE79DCAB2A}" presName="composite" presStyleCnt="0"/>
      <dgm:spPr/>
    </dgm:pt>
    <dgm:pt modelId="{4E31EE98-47C5-4FED-9DCF-B980FD14F4EA}" type="pres">
      <dgm:prSet presAssocID="{7EE796CE-16DB-4FF6-A5B8-CDBE79DCAB2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F7C831F-D943-4A51-A362-7D6178D1DE03}" type="pres">
      <dgm:prSet presAssocID="{7EE796CE-16DB-4FF6-A5B8-CDBE79DCAB2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699B03-D541-416D-9362-2A8EDA36D854}" srcId="{7EE796CE-16DB-4FF6-A5B8-CDBE79DCAB2A}" destId="{E4FF92D5-8546-4DDA-AA1B-F91A6117451C}" srcOrd="1" destOrd="0" parTransId="{AB1FBCFA-21D2-4DE3-9912-D998F84AD86C}" sibTransId="{7587A119-3121-478B-8330-D6EE9C759278}"/>
    <dgm:cxn modelId="{4D73EB3D-3D8C-4CBC-A74C-E430CE27E2D4}" type="presOf" srcId="{DDCA4F6B-87B4-48B3-B4AC-90FF09FBED6C}" destId="{318729E5-59E1-4A2B-B3BD-7826509BAFA0}" srcOrd="0" destOrd="0" presId="urn:microsoft.com/office/officeart/2005/8/layout/hList1"/>
    <dgm:cxn modelId="{D5ED3045-D0A7-4B8F-8FA2-38FE01CB2AE3}" srcId="{7EE796CE-16DB-4FF6-A5B8-CDBE79DCAB2A}" destId="{379E58AF-E661-4C35-9C07-5D44CE8BEEF3}" srcOrd="0" destOrd="0" parTransId="{91ECCB2D-E283-4737-A48B-F26019B687F3}" sibTransId="{72DB34E7-4C6D-4725-9DD4-E349BB42F4BD}"/>
    <dgm:cxn modelId="{49FF3348-578D-48DF-8717-004985A55CCD}" srcId="{627F54F8-BDC0-47CD-8053-E2C423CDA122}" destId="{7EE796CE-16DB-4FF6-A5B8-CDBE79DCAB2A}" srcOrd="2" destOrd="0" parTransId="{6663613B-6B89-4F9F-9E99-40B5EF749093}" sibTransId="{8254BCCF-D593-430D-8B6C-C09ECA65C515}"/>
    <dgm:cxn modelId="{C4352869-0D45-4614-B8FE-988FFABEB53C}" srcId="{DDCA4F6B-87B4-48B3-B4AC-90FF09FBED6C}" destId="{ACCBF61C-4EC4-4CDF-8EFF-B50F9B2D694C}" srcOrd="0" destOrd="0" parTransId="{2832F3C5-0618-4DD5-84AC-DA917932601E}" sibTransId="{300591D9-2A47-4983-A6D7-8360FADE4DE8}"/>
    <dgm:cxn modelId="{D366EB9E-25EC-4B08-A0DC-C2EF2FBBAB6C}" type="presOf" srcId="{CD5EE52E-AF8A-45C7-80F0-F6D67AE9336A}" destId="{FA9ECFA2-C729-4110-B5F0-1A90D41A7D56}" srcOrd="0" destOrd="0" presId="urn:microsoft.com/office/officeart/2005/8/layout/hList1"/>
    <dgm:cxn modelId="{3AD204A3-0929-4716-B3BB-D3E69D8F5AFC}" type="presOf" srcId="{ACCBF61C-4EC4-4CDF-8EFF-B50F9B2D694C}" destId="{1E7DF9D8-5479-4F00-8DAD-E32D829E7033}" srcOrd="0" destOrd="0" presId="urn:microsoft.com/office/officeart/2005/8/layout/hList1"/>
    <dgm:cxn modelId="{5C9AC7AC-D9AF-441D-AD23-18C85A855AE6}" type="presOf" srcId="{379E58AF-E661-4C35-9C07-5D44CE8BEEF3}" destId="{CF7C831F-D943-4A51-A362-7D6178D1DE03}" srcOrd="0" destOrd="0" presId="urn:microsoft.com/office/officeart/2005/8/layout/hList1"/>
    <dgm:cxn modelId="{491099B6-0EE9-4B01-9A38-B80417F13BBA}" srcId="{627F54F8-BDC0-47CD-8053-E2C423CDA122}" destId="{A47A3F80-2C0A-4726-A63E-523BC428CA95}" srcOrd="1" destOrd="0" parTransId="{74B2C696-ECC7-4627-913F-5C7381C44E0F}" sibTransId="{B82EE1BE-B515-4A39-A8B1-06FA9E06ADA3}"/>
    <dgm:cxn modelId="{ECECD8B9-D566-4E6C-8F09-093F07713F65}" type="presOf" srcId="{7EE796CE-16DB-4FF6-A5B8-CDBE79DCAB2A}" destId="{4E31EE98-47C5-4FED-9DCF-B980FD14F4EA}" srcOrd="0" destOrd="0" presId="urn:microsoft.com/office/officeart/2005/8/layout/hList1"/>
    <dgm:cxn modelId="{DF467CC8-C21F-4FB6-B79E-F5A1A08BA300}" type="presOf" srcId="{E4FF92D5-8546-4DDA-AA1B-F91A6117451C}" destId="{CF7C831F-D943-4A51-A362-7D6178D1DE03}" srcOrd="0" destOrd="1" presId="urn:microsoft.com/office/officeart/2005/8/layout/hList1"/>
    <dgm:cxn modelId="{EC9243CF-1E69-4FAB-9FDF-53E766DA3883}" type="presOf" srcId="{A47A3F80-2C0A-4726-A63E-523BC428CA95}" destId="{DCF1B692-3053-4D2A-B99B-4D2283AE083C}" srcOrd="0" destOrd="0" presId="urn:microsoft.com/office/officeart/2005/8/layout/hList1"/>
    <dgm:cxn modelId="{7523FBCF-76D1-4A5C-BB37-E68B681ED687}" srcId="{627F54F8-BDC0-47CD-8053-E2C423CDA122}" destId="{DDCA4F6B-87B4-48B3-B4AC-90FF09FBED6C}" srcOrd="0" destOrd="0" parTransId="{C84C4203-254B-4138-8F87-5EB09903C367}" sibTransId="{1E59D65E-1FBA-428E-B53E-25EF7C15A994}"/>
    <dgm:cxn modelId="{E7A22CDF-670A-44E8-ABDF-8D3B2080DB15}" srcId="{A47A3F80-2C0A-4726-A63E-523BC428CA95}" destId="{CD5EE52E-AF8A-45C7-80F0-F6D67AE9336A}" srcOrd="0" destOrd="0" parTransId="{59181148-97B2-404E-9A11-BDCB10866A7A}" sibTransId="{AD5F1139-C9A8-4EA7-A6FB-1FD02A95D39F}"/>
    <dgm:cxn modelId="{7DDD43EB-EB00-4608-BF42-4AABDE0F29FC}" type="presOf" srcId="{627F54F8-BDC0-47CD-8053-E2C423CDA122}" destId="{A9418F12-E0B5-441B-AAB4-E5B24D9992EE}" srcOrd="0" destOrd="0" presId="urn:microsoft.com/office/officeart/2005/8/layout/hList1"/>
    <dgm:cxn modelId="{8DF35D53-EBD7-4CEC-ACCD-6A37E36A4AD5}" type="presParOf" srcId="{A9418F12-E0B5-441B-AAB4-E5B24D9992EE}" destId="{7726DE41-ED5E-41C6-95CB-886204668470}" srcOrd="0" destOrd="0" presId="urn:microsoft.com/office/officeart/2005/8/layout/hList1"/>
    <dgm:cxn modelId="{A5A50144-0B6E-4FFE-BFC1-4462F55F10FC}" type="presParOf" srcId="{7726DE41-ED5E-41C6-95CB-886204668470}" destId="{318729E5-59E1-4A2B-B3BD-7826509BAFA0}" srcOrd="0" destOrd="0" presId="urn:microsoft.com/office/officeart/2005/8/layout/hList1"/>
    <dgm:cxn modelId="{E9D691A2-0EAE-4334-AF39-29C9839962EE}" type="presParOf" srcId="{7726DE41-ED5E-41C6-95CB-886204668470}" destId="{1E7DF9D8-5479-4F00-8DAD-E32D829E7033}" srcOrd="1" destOrd="0" presId="urn:microsoft.com/office/officeart/2005/8/layout/hList1"/>
    <dgm:cxn modelId="{D6952175-F7D6-4D3F-A885-E0D53029F630}" type="presParOf" srcId="{A9418F12-E0B5-441B-AAB4-E5B24D9992EE}" destId="{BB0B3649-4A90-4CDA-ADD6-54138D8084AA}" srcOrd="1" destOrd="0" presId="urn:microsoft.com/office/officeart/2005/8/layout/hList1"/>
    <dgm:cxn modelId="{2AD643F3-902A-4D85-95A8-921A1583FCA3}" type="presParOf" srcId="{A9418F12-E0B5-441B-AAB4-E5B24D9992EE}" destId="{4C1AF345-28CD-4733-B39A-661950500CBB}" srcOrd="2" destOrd="0" presId="urn:microsoft.com/office/officeart/2005/8/layout/hList1"/>
    <dgm:cxn modelId="{9A52460B-B8C6-4EC5-AB0F-575C8C02C220}" type="presParOf" srcId="{4C1AF345-28CD-4733-B39A-661950500CBB}" destId="{DCF1B692-3053-4D2A-B99B-4D2283AE083C}" srcOrd="0" destOrd="0" presId="urn:microsoft.com/office/officeart/2005/8/layout/hList1"/>
    <dgm:cxn modelId="{226A79EE-ACEC-4D65-93E1-FA139F96C7BA}" type="presParOf" srcId="{4C1AF345-28CD-4733-B39A-661950500CBB}" destId="{FA9ECFA2-C729-4110-B5F0-1A90D41A7D56}" srcOrd="1" destOrd="0" presId="urn:microsoft.com/office/officeart/2005/8/layout/hList1"/>
    <dgm:cxn modelId="{973E12BD-A826-44E2-8ECC-823C2E3CBEC3}" type="presParOf" srcId="{A9418F12-E0B5-441B-AAB4-E5B24D9992EE}" destId="{B031CA0B-57D1-4E47-B6FD-8D470F70DE7C}" srcOrd="3" destOrd="0" presId="urn:microsoft.com/office/officeart/2005/8/layout/hList1"/>
    <dgm:cxn modelId="{05FBD354-9CE7-4B99-8F0F-AB4C115BFE18}" type="presParOf" srcId="{A9418F12-E0B5-441B-AAB4-E5B24D9992EE}" destId="{E96D362A-9355-4266-A13F-B26A2F649CFA}" srcOrd="4" destOrd="0" presId="urn:microsoft.com/office/officeart/2005/8/layout/hList1"/>
    <dgm:cxn modelId="{C5471C4A-25E1-455E-9C9B-1A1524A9D9A8}" type="presParOf" srcId="{E96D362A-9355-4266-A13F-B26A2F649CFA}" destId="{4E31EE98-47C5-4FED-9DCF-B980FD14F4EA}" srcOrd="0" destOrd="0" presId="urn:microsoft.com/office/officeart/2005/8/layout/hList1"/>
    <dgm:cxn modelId="{26027FB5-9022-4F09-BAE2-B52455A1FF75}" type="presParOf" srcId="{E96D362A-9355-4266-A13F-B26A2F649CFA}" destId="{CF7C831F-D943-4A51-A362-7D6178D1DE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729E5-59E1-4A2B-B3BD-7826509BAFA0}">
      <dsp:nvSpPr>
        <dsp:cNvPr id="0" name=""/>
        <dsp:cNvSpPr/>
      </dsp:nvSpPr>
      <dsp:spPr>
        <a:xfrm>
          <a:off x="2667" y="84535"/>
          <a:ext cx="2600324" cy="1040130"/>
        </a:xfrm>
        <a:prstGeom prst="rect">
          <a:avLst/>
        </a:prstGeom>
        <a:solidFill>
          <a:srgbClr val="74C167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4C16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Unified NAS </a:t>
          </a:r>
        </a:p>
      </dsp:txBody>
      <dsp:txXfrm>
        <a:off x="2667" y="84535"/>
        <a:ext cx="2600324" cy="1040130"/>
      </dsp:txXfrm>
    </dsp:sp>
    <dsp:sp modelId="{1E7DF9D8-5479-4F00-8DAD-E32D829E7033}">
      <dsp:nvSpPr>
        <dsp:cNvPr id="0" name=""/>
        <dsp:cNvSpPr/>
      </dsp:nvSpPr>
      <dsp:spPr>
        <a:xfrm>
          <a:off x="2667" y="1124665"/>
          <a:ext cx="2600324" cy="2854800"/>
        </a:xfrm>
        <a:prstGeom prst="rect">
          <a:avLst/>
        </a:prstGeom>
        <a:solidFill>
          <a:srgbClr val="74C167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4C167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Has </a:t>
          </a:r>
          <a:r>
            <a:rPr lang="en-US" sz="2000" b="1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all</a:t>
          </a:r>
          <a:r>
            <a:rPr lang="en-US" sz="2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 of its components and storage system in a </a:t>
          </a:r>
          <a:r>
            <a:rPr lang="en-US" sz="2000" b="1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single</a:t>
          </a:r>
          <a:r>
            <a:rPr lang="en-US" sz="2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 enclosure or frame</a:t>
          </a:r>
        </a:p>
      </dsp:txBody>
      <dsp:txXfrm>
        <a:off x="2667" y="1124665"/>
        <a:ext cx="2600324" cy="2854800"/>
      </dsp:txXfrm>
    </dsp:sp>
    <dsp:sp modelId="{DCF1B692-3053-4D2A-B99B-4D2283AE083C}">
      <dsp:nvSpPr>
        <dsp:cNvPr id="0" name=""/>
        <dsp:cNvSpPr/>
      </dsp:nvSpPr>
      <dsp:spPr>
        <a:xfrm>
          <a:off x="2967037" y="84535"/>
          <a:ext cx="2600324" cy="1040130"/>
        </a:xfrm>
        <a:prstGeom prst="rect">
          <a:avLst/>
        </a:prstGeom>
        <a:solidFill>
          <a:srgbClr val="74C167">
            <a:hueOff val="-2027123"/>
            <a:satOff val="28971"/>
            <a:lumOff val="-392"/>
            <a:alphaOff val="0"/>
          </a:srgbClr>
        </a:solidFill>
        <a:ln w="25400" cap="flat" cmpd="sng" algn="ctr">
          <a:solidFill>
            <a:srgbClr val="74C167">
              <a:hueOff val="-2027123"/>
              <a:satOff val="28971"/>
              <a:lumOff val="-39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Gateway NAS</a:t>
          </a:r>
        </a:p>
      </dsp:txBody>
      <dsp:txXfrm>
        <a:off x="2967037" y="84535"/>
        <a:ext cx="2600324" cy="1040130"/>
      </dsp:txXfrm>
    </dsp:sp>
    <dsp:sp modelId="{FA9ECFA2-C729-4110-B5F0-1A90D41A7D56}">
      <dsp:nvSpPr>
        <dsp:cNvPr id="0" name=""/>
        <dsp:cNvSpPr/>
      </dsp:nvSpPr>
      <dsp:spPr>
        <a:xfrm>
          <a:off x="2967037" y="1124665"/>
          <a:ext cx="2600324" cy="2854800"/>
        </a:xfrm>
        <a:prstGeom prst="rect">
          <a:avLst/>
        </a:prstGeom>
        <a:solidFill>
          <a:srgbClr val="74C167">
            <a:tint val="40000"/>
            <a:alpha val="90000"/>
            <a:hueOff val="-2370723"/>
            <a:satOff val="33737"/>
            <a:lumOff val="1502"/>
            <a:alphaOff val="0"/>
          </a:srgbClr>
        </a:solidFill>
        <a:ln w="25400" cap="flat" cmpd="sng" algn="ctr">
          <a:solidFill>
            <a:srgbClr val="74C167">
              <a:tint val="40000"/>
              <a:alpha val="90000"/>
              <a:hueOff val="-2370723"/>
              <a:satOff val="33737"/>
              <a:lumOff val="150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NAS </a:t>
          </a:r>
          <a:r>
            <a:rPr lang="en-US" sz="2000" b="1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head</a:t>
          </a:r>
          <a:r>
            <a:rPr lang="en-US" sz="2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 </a:t>
          </a:r>
          <a:r>
            <a:rPr lang="en-US" sz="2000" b="1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shares</a:t>
          </a:r>
          <a:r>
            <a:rPr lang="en-US" sz="2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 its storage with SAN environment. </a:t>
          </a:r>
        </a:p>
      </dsp:txBody>
      <dsp:txXfrm>
        <a:off x="2967037" y="1124665"/>
        <a:ext cx="2600324" cy="2854800"/>
      </dsp:txXfrm>
    </dsp:sp>
    <dsp:sp modelId="{4E31EE98-47C5-4FED-9DCF-B980FD14F4EA}">
      <dsp:nvSpPr>
        <dsp:cNvPr id="0" name=""/>
        <dsp:cNvSpPr/>
      </dsp:nvSpPr>
      <dsp:spPr>
        <a:xfrm>
          <a:off x="5931407" y="84535"/>
          <a:ext cx="2600324" cy="1040130"/>
        </a:xfrm>
        <a:prstGeom prst="rect">
          <a:avLst/>
        </a:prstGeom>
        <a:solidFill>
          <a:srgbClr val="74C167">
            <a:hueOff val="-4054245"/>
            <a:satOff val="57943"/>
            <a:lumOff val="-784"/>
            <a:alphaOff val="0"/>
          </a:srgbClr>
        </a:solidFill>
        <a:ln w="25400" cap="flat" cmpd="sng" algn="ctr">
          <a:solidFill>
            <a:srgbClr val="74C167">
              <a:hueOff val="-4054245"/>
              <a:satOff val="57943"/>
              <a:lumOff val="-784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Arial"/>
            </a:rPr>
            <a:t>Scale-out NAS</a:t>
          </a:r>
        </a:p>
      </dsp:txBody>
      <dsp:txXfrm>
        <a:off x="5931407" y="84535"/>
        <a:ext cx="2600324" cy="1040130"/>
      </dsp:txXfrm>
    </dsp:sp>
    <dsp:sp modelId="{CF7C831F-D943-4A51-A362-7D6178D1DE03}">
      <dsp:nvSpPr>
        <dsp:cNvPr id="0" name=""/>
        <dsp:cNvSpPr/>
      </dsp:nvSpPr>
      <dsp:spPr>
        <a:xfrm>
          <a:off x="5931407" y="1124665"/>
          <a:ext cx="2600324" cy="2854800"/>
        </a:xfrm>
        <a:prstGeom prst="rect">
          <a:avLst/>
        </a:prstGeom>
        <a:solidFill>
          <a:srgbClr val="74C167">
            <a:tint val="40000"/>
            <a:alpha val="90000"/>
            <a:hueOff val="-4741445"/>
            <a:satOff val="67475"/>
            <a:lumOff val="3004"/>
            <a:alphaOff val="0"/>
          </a:srgbClr>
        </a:solidFill>
        <a:ln w="25400" cap="flat" cmpd="sng" algn="ctr">
          <a:solidFill>
            <a:srgbClr val="74C167">
              <a:tint val="40000"/>
              <a:alpha val="90000"/>
              <a:hueOff val="-4741445"/>
              <a:satOff val="67475"/>
              <a:lumOff val="3004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Ideal for enterprise data centers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Consolidating both virtualized and non-virtualized file storage into </a:t>
          </a:r>
          <a:r>
            <a:rPr lang="en-US" sz="2000" b="1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one storage pool</a:t>
          </a:r>
          <a:r>
            <a:rPr lang="en-US" sz="2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+mn-ea"/>
              <a:cs typeface="Arial"/>
            </a:rPr>
            <a:t> with a single point of management</a:t>
          </a:r>
        </a:p>
      </dsp:txBody>
      <dsp:txXfrm>
        <a:off x="5931407" y="1124665"/>
        <a:ext cx="260032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073400" y="86883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000" b="1"/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953125" y="8688388"/>
            <a:ext cx="6207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000" b="1"/>
            </a:lvl1pPr>
          </a:lstStyle>
          <a:p>
            <a:pPr>
              <a:defRPr/>
            </a:pPr>
            <a:fld id="{73B4E500-E37F-4B0E-96AA-0E2483706B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261894" y="10052844"/>
            <a:ext cx="200025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9" name="Picture 2" descr="D:\Design Images\pic\search-bar-bg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463"/>
            <a:ext cx="2079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158750"/>
            <a:ext cx="66452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marL="176213" defTabSz="835025">
              <a:defRPr sz="1100" b="1"/>
            </a:lvl1pPr>
          </a:lstStyle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74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763963" y="0"/>
            <a:ext cx="28797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55D118-8232-4825-B18F-F0CD1BEB431D}" type="datetime1">
              <a:rPr lang="en-US"/>
              <a:pPr>
                <a:defRPr/>
              </a:pPr>
              <a:t>4/9/2022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8975"/>
            <a:ext cx="5502275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3575" y="4357688"/>
            <a:ext cx="531812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763963" y="8713788"/>
            <a:ext cx="28797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88" tIns="45194" rIns="90388" bIns="45194" numCol="1" anchor="b" anchorCtr="0" compatLnSpc="1">
            <a:prstTxWarp prst="textNoShape">
              <a:avLst/>
            </a:prstTxWarp>
          </a:bodyPr>
          <a:lstStyle>
            <a:lvl1pPr algn="r" defTabSz="8350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F143FB-66E5-4E47-8069-3C3B0CBB9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829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3088" y="688975"/>
            <a:ext cx="5499100" cy="3438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D1C9B-69BB-40ED-88E4-C0F9C29B81B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IN"/>
              <a:t>DC Meeting</a:t>
            </a:r>
          </a:p>
        </p:txBody>
      </p:sp>
      <p:sp>
        <p:nvSpPr>
          <p:cNvPr id="39942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143FB-66E5-4E47-8069-3C3B0CBB9B7D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3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NAS</a:t>
            </a:r>
            <a:r>
              <a:rPr lang="en-GB" baseline="0"/>
              <a:t> -  file level access to storage,</a:t>
            </a:r>
          </a:p>
          <a:p>
            <a:r>
              <a:rPr lang="en-GB" baseline="0"/>
              <a:t>The management of file system is with remote storage.</a:t>
            </a:r>
          </a:p>
          <a:p>
            <a:r>
              <a:rPr lang="en-GB" baseline="0"/>
              <a:t>NAS – uses existing data infrastructure.</a:t>
            </a:r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143FB-66E5-4E47-8069-3C3B0CBB9B7D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3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DC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143FB-66E5-4E47-8069-3C3B0CBB9B7D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51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6" y="4786326"/>
            <a:ext cx="9072594" cy="468638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58204" cy="52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74709-785F-457C-9429-4E3DA889C601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FC18-A483-43BC-83D0-C7F7814867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4"/>
            <a:ext cx="4038600" cy="42148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10CE-E9BF-439F-887E-E5FC4510379A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8C114-B763-4CBF-B5DD-49D2D8823C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2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4"/>
            <a:ext cx="4040188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00178"/>
            <a:ext cx="4040188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28674"/>
            <a:ext cx="4041775" cy="53313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00178"/>
            <a:ext cx="4041775" cy="371477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9085-2344-4D33-ABA8-34A6022C206F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66475-10CE-487A-A234-748010D13E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BE3B-6E56-4DBB-8503-D66D5865FAEA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88A24-15B2-4014-B454-8406F43B34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C778C-E472-459B-A199-6D1A098CE9FE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E58E4-4C09-4B68-AA89-9B519AD82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00125"/>
            <a:ext cx="8229600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85099-9D73-4FF5-824F-18922298BE49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5163-F4B9-4804-9087-CAD0DE4888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58175" cy="522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916-84AC-49A4-BA95-C87AE8C788FC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36D7-947C-46F4-AAB0-A4F6E570EC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61756"/>
            <a:ext cx="1584176" cy="49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269912"/>
            <a:ext cx="1135873" cy="27417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42875"/>
            <a:ext cx="9144000" cy="6429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8575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6858000" y="5286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4189413"/>
            <a:ext cx="9144000" cy="3651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6" y="5252831"/>
            <a:ext cx="9072594" cy="357190"/>
          </a:xfrm>
        </p:spPr>
        <p:txBody>
          <a:bodyPr>
            <a:noAutofit/>
          </a:bodyPr>
          <a:lstStyle>
            <a:lvl1pPr marL="0" indent="0" algn="r">
              <a:buNone/>
              <a:defRPr sz="1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3" y="142875"/>
            <a:ext cx="2386224" cy="738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37220"/>
            <a:ext cx="1728191" cy="4171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715375" y="238125"/>
            <a:ext cx="428625" cy="49688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875" y="5297488"/>
            <a:ext cx="1674813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C5123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B9D937-9D35-46BF-A1AD-A550A037BCB7}" type="datetime3">
              <a:rPr lang="en-US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5275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274638"/>
            <a:ext cx="428625" cy="42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3BC23E-C0FD-44A0-8393-5A086AC36B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58175" cy="522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42875" cy="5724525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6910388" y="5456238"/>
            <a:ext cx="1793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9" r:id="rId9"/>
  </p:sldLayoutIdLst>
  <p:transition>
    <p:wipe dir="r"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>
          <a:xfrm>
            <a:off x="0" y="4337050"/>
            <a:ext cx="9144000" cy="719138"/>
          </a:xfrm>
        </p:spPr>
        <p:txBody>
          <a:bodyPr/>
          <a:lstStyle/>
          <a:p>
            <a:pPr eaLnBrk="1" hangingPunct="1"/>
            <a:r>
              <a:rPr lang="en-US" sz="2000"/>
              <a:t>					</a:t>
            </a:r>
            <a:endParaRPr lang="en-IN" sz="2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72063"/>
            <a:ext cx="9144000" cy="50165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1400">
                <a:solidFill>
                  <a:srgbClr val="7F7F7F"/>
                </a:solidFill>
                <a:latin typeface="Arial" charset="0"/>
                <a:cs typeface="Arial" charset="0"/>
              </a:rPr>
              <a:t>                                      	   			</a:t>
            </a:r>
            <a:endParaRPr lang="en-IN" sz="14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84213" y="1920875"/>
            <a:ext cx="8352283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hangingPunct="0"/>
            <a:r>
              <a:rPr lang="en-US" sz="2400" b="1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SWE4005- Storage Technology and Management</a:t>
            </a:r>
            <a:r>
              <a:rPr lang="en-US" sz="2400" b="1"/>
              <a:t>					</a:t>
            </a:r>
          </a:p>
          <a:p>
            <a:pPr algn="r"/>
            <a:r>
              <a:rPr kumimoji="0" lang="en-GB" sz="4400" b="1" i="0" u="none" strike="noStrike" kern="1200" cap="all" spc="0" normalizeH="0" baseline="0" noProof="0">
                <a:ln>
                  <a:noFill/>
                </a:ln>
                <a:solidFill>
                  <a:srgbClr val="2C95DD"/>
                </a:solidFill>
                <a:effectLst/>
                <a:uLnTx/>
                <a:uFillTx/>
                <a:latin typeface="MetaNormalLF-Roman"/>
                <a:ea typeface="+mj-ea"/>
                <a:cs typeface="Arial"/>
              </a:rPr>
              <a:t>Storage Networking Technologies</a:t>
            </a:r>
            <a:endParaRPr lang="en-US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1A6AC-72AE-7A0A-821F-E3AA3BC98CFD}"/>
              </a:ext>
            </a:extLst>
          </p:cNvPr>
          <p:cNvSpPr txBox="1"/>
          <p:nvPr/>
        </p:nvSpPr>
        <p:spPr>
          <a:xfrm>
            <a:off x="3200400" y="2628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02B17-0ECC-74EA-1A62-4E8EF86BB3C5}"/>
              </a:ext>
            </a:extLst>
          </p:cNvPr>
          <p:cNvSpPr txBox="1"/>
          <p:nvPr/>
        </p:nvSpPr>
        <p:spPr>
          <a:xfrm>
            <a:off x="3200400" y="26392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8A884-BA98-3A45-A430-09A3FA9250A5}"/>
              </a:ext>
            </a:extLst>
          </p:cNvPr>
          <p:cNvSpPr txBox="1"/>
          <p:nvPr/>
        </p:nvSpPr>
        <p:spPr>
          <a:xfrm>
            <a:off x="3363963" y="2771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NAS</a:t>
            </a:r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988911"/>
            <a:ext cx="6912768" cy="37974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0662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 File Sharing Protocols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common NAS file sharing protocols are:</a:t>
            </a:r>
          </a:p>
          <a:p>
            <a:pPr lvl="1"/>
            <a:r>
              <a:rPr lang="en-US"/>
              <a:t>Common Internet File System (CIFS)</a:t>
            </a:r>
          </a:p>
          <a:p>
            <a:pPr lvl="1"/>
            <a:r>
              <a:rPr lang="en-US"/>
              <a:t>Network File System (NFS)</a:t>
            </a:r>
          </a:p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6814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Internet File System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Client-server application protocol</a:t>
            </a:r>
          </a:p>
          <a:p>
            <a:pPr lvl="1"/>
            <a:r>
              <a:rPr lang="en-US"/>
              <a:t>An open variation of the Server Message Block (SMB) protocol</a:t>
            </a:r>
          </a:p>
          <a:p>
            <a:r>
              <a:rPr lang="en-US"/>
              <a:t>Enables clients to access files that are on a server over TCP/IP</a:t>
            </a:r>
          </a:p>
          <a:p>
            <a:r>
              <a:rPr lang="en-US"/>
              <a:t>Stateful Protocol</a:t>
            </a:r>
          </a:p>
          <a:p>
            <a:pPr lvl="1"/>
            <a:r>
              <a:rPr lang="en-US"/>
              <a:t>Maintains connection information regarding every connected client</a:t>
            </a:r>
          </a:p>
          <a:p>
            <a:pPr lvl="1"/>
            <a:r>
              <a:rPr lang="en-US"/>
              <a:t>Can automatically restore connections and reopen files that were open prior to interruption</a:t>
            </a:r>
          </a:p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8875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File System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Client-server application protocol</a:t>
            </a:r>
          </a:p>
          <a:p>
            <a:r>
              <a:rPr lang="en-US"/>
              <a:t>Enables clients to access files that are on a server</a:t>
            </a:r>
          </a:p>
          <a:p>
            <a:r>
              <a:rPr lang="en-US"/>
              <a:t>Uses Remote Procedure Call (RPC) mechanism to provide access to remote file system</a:t>
            </a:r>
          </a:p>
          <a:p>
            <a:r>
              <a:rPr lang="en-US"/>
              <a:t>Currently, three versions of NFS are in use:</a:t>
            </a:r>
          </a:p>
          <a:p>
            <a:pPr lvl="1"/>
            <a:r>
              <a:rPr lang="en-US"/>
              <a:t>NFS v2 is stateless and uses UDP as transport layer protocol</a:t>
            </a:r>
          </a:p>
          <a:p>
            <a:pPr lvl="1"/>
            <a:r>
              <a:rPr lang="en-US"/>
              <a:t>NFS v3 is stateless and uses UDP or optionally TCP as transport layer protocol</a:t>
            </a:r>
          </a:p>
          <a:p>
            <a:pPr lvl="1"/>
            <a:r>
              <a:rPr lang="en-US"/>
              <a:t>NFS v4 is </a:t>
            </a:r>
            <a:r>
              <a:rPr lang="en-US" err="1"/>
              <a:t>stateful</a:t>
            </a:r>
            <a:r>
              <a:rPr lang="en-US"/>
              <a:t> and uses TCP as transport layer protocol</a:t>
            </a:r>
          </a:p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9506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NAS I/O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96" y="716132"/>
            <a:ext cx="7882811" cy="36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46716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 algn="just">
              <a:buFont typeface="+mj-lt"/>
              <a:buAutoNum type="arabicPeriod"/>
            </a:pPr>
            <a:r>
              <a:rPr lang="en-US" sz="1600">
                <a:latin typeface="Calibri" panose="020F0502020204030204" pitchFamily="34" charset="0"/>
              </a:rPr>
              <a:t>The requestor packages an </a:t>
            </a:r>
            <a:r>
              <a:rPr lang="en-US" sz="1600" b="1">
                <a:latin typeface="Calibri" panose="020F0502020204030204" pitchFamily="34" charset="0"/>
              </a:rPr>
              <a:t>I/O request </a:t>
            </a:r>
            <a:r>
              <a:rPr lang="en-US" sz="1600">
                <a:latin typeface="Calibri" panose="020F0502020204030204" pitchFamily="34" charset="0"/>
              </a:rPr>
              <a:t>into TCP/IP and forwards it through the network stack. The NAS device </a:t>
            </a:r>
            <a:r>
              <a:rPr lang="en-US" sz="1600" b="1">
                <a:latin typeface="Calibri" panose="020F0502020204030204" pitchFamily="34" charset="0"/>
              </a:rPr>
              <a:t>receives</a:t>
            </a:r>
            <a:r>
              <a:rPr lang="en-US" sz="1600">
                <a:latin typeface="Calibri" panose="020F0502020204030204" pitchFamily="34" charset="0"/>
              </a:rPr>
              <a:t> this request from the </a:t>
            </a:r>
            <a:r>
              <a:rPr lang="en-US" sz="1600" b="1">
                <a:latin typeface="Calibri" panose="020F0502020204030204" pitchFamily="34" charset="0"/>
              </a:rPr>
              <a:t>network</a:t>
            </a:r>
            <a:r>
              <a:rPr lang="en-US" sz="1600">
                <a:latin typeface="Calibri" panose="020F0502020204030204" pitchFamily="34" charset="0"/>
              </a:rPr>
              <a:t>. </a:t>
            </a:r>
          </a:p>
          <a:p>
            <a:pPr marL="233363" indent="-233363" algn="just">
              <a:buFont typeface="+mj-lt"/>
              <a:buAutoNum type="arabicPeriod"/>
            </a:pPr>
            <a:r>
              <a:rPr lang="en-US" sz="1600">
                <a:latin typeface="Calibri" panose="020F0502020204030204" pitchFamily="34" charset="0"/>
              </a:rPr>
              <a:t>The NAS device </a:t>
            </a:r>
            <a:r>
              <a:rPr lang="en-US" sz="1600" b="1">
                <a:latin typeface="Calibri" panose="020F0502020204030204" pitchFamily="34" charset="0"/>
              </a:rPr>
              <a:t>converts</a:t>
            </a:r>
            <a:r>
              <a:rPr lang="en-US" sz="1600">
                <a:latin typeface="Calibri" panose="020F0502020204030204" pitchFamily="34" charset="0"/>
              </a:rPr>
              <a:t> the I/O request into an </a:t>
            </a:r>
            <a:r>
              <a:rPr lang="en-US" sz="1600" b="1">
                <a:latin typeface="Calibri" panose="020F0502020204030204" pitchFamily="34" charset="0"/>
              </a:rPr>
              <a:t>appropriate</a:t>
            </a:r>
            <a:r>
              <a:rPr lang="en-US" sz="1600">
                <a:latin typeface="Calibri" panose="020F0502020204030204" pitchFamily="34" charset="0"/>
              </a:rPr>
              <a:t> physical storage </a:t>
            </a:r>
            <a:r>
              <a:rPr lang="en-US" sz="1600" b="1">
                <a:latin typeface="Calibri" panose="020F0502020204030204" pitchFamily="34" charset="0"/>
              </a:rPr>
              <a:t>request</a:t>
            </a:r>
            <a:r>
              <a:rPr lang="en-US" sz="1600">
                <a:latin typeface="Calibri" panose="020F0502020204030204" pitchFamily="34" charset="0"/>
              </a:rPr>
              <a:t>, which is a block-level I/O, and then performs the operation against the physical storage pool. </a:t>
            </a:r>
          </a:p>
          <a:p>
            <a:pPr marL="233363" indent="-233363" algn="just">
              <a:buFont typeface="+mj-lt"/>
              <a:buAutoNum type="arabicPeriod"/>
            </a:pPr>
            <a:r>
              <a:rPr lang="en-GB" sz="1600">
                <a:latin typeface="Calibri" panose="020F0502020204030204" pitchFamily="34" charset="0"/>
              </a:rPr>
              <a:t>When the data is returned from the physical storage pool, the NAS device processes and repackages the data into an appropriate file protocol response. </a:t>
            </a:r>
          </a:p>
          <a:p>
            <a:pPr marL="233363" indent="-233363" algn="just">
              <a:buFont typeface="+mj-lt"/>
              <a:buAutoNum type="arabicPeriod"/>
            </a:pPr>
            <a:r>
              <a:rPr lang="en-GB" sz="1600">
                <a:latin typeface="Calibri" panose="020F0502020204030204" pitchFamily="34" charset="0"/>
              </a:rPr>
              <a:t>The NAS device packages this response into TCP/IP again and forwards it to the client through the network. </a:t>
            </a:r>
          </a:p>
          <a:p>
            <a:pPr marL="233363" indent="-233363" algn="just">
              <a:buFont typeface="+mj-lt"/>
              <a:buAutoNum type="arabicPeriod"/>
            </a:pPr>
            <a:endParaRPr lang="en-US" sz="16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0846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 Implementation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87852556"/>
              </p:ext>
            </p:extLst>
          </p:nvPr>
        </p:nvGraphicFramePr>
        <p:xfrm>
          <a:off x="457200" y="1028004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139977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 Implementation – Unified NAS 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00125"/>
            <a:ext cx="3322638" cy="4105275"/>
          </a:xfrm>
        </p:spPr>
        <p:txBody>
          <a:bodyPr/>
          <a:lstStyle/>
          <a:p>
            <a:r>
              <a:rPr lang="en-US"/>
              <a:t>Consolidates </a:t>
            </a:r>
            <a:r>
              <a:rPr lang="en-US" b="1"/>
              <a:t>NAS-based</a:t>
            </a:r>
            <a:r>
              <a:rPr lang="en-US"/>
              <a:t> (file-level) and </a:t>
            </a:r>
            <a:r>
              <a:rPr lang="en-US" b="1"/>
              <a:t>SAN-based</a:t>
            </a:r>
            <a:r>
              <a:rPr lang="en-US"/>
              <a:t> (block-level) access on a </a:t>
            </a:r>
            <a:r>
              <a:rPr lang="en-US" b="1">
                <a:solidFill>
                  <a:schemeClr val="accent5"/>
                </a:solidFill>
              </a:rPr>
              <a:t>single</a:t>
            </a:r>
            <a:r>
              <a:rPr lang="en-US">
                <a:solidFill>
                  <a:schemeClr val="accent5"/>
                </a:solidFill>
              </a:rPr>
              <a:t> </a:t>
            </a:r>
            <a:r>
              <a:rPr lang="en-US"/>
              <a:t>storage platform</a:t>
            </a:r>
          </a:p>
          <a:p>
            <a:r>
              <a:rPr lang="en-US"/>
              <a:t>Supports both CIFS and NFS protocols for file access and </a:t>
            </a:r>
            <a:r>
              <a:rPr lang="en-US" err="1"/>
              <a:t>iSCSI</a:t>
            </a:r>
            <a:r>
              <a:rPr lang="en-US"/>
              <a:t> and FC protocols for block level access</a:t>
            </a:r>
          </a:p>
          <a:p>
            <a:r>
              <a:rPr lang="en-US"/>
              <a:t>Provides </a:t>
            </a:r>
            <a:r>
              <a:rPr lang="en-US" b="1">
                <a:solidFill>
                  <a:schemeClr val="accent5"/>
                </a:solidFill>
              </a:rPr>
              <a:t>unified</a:t>
            </a:r>
            <a:r>
              <a:rPr lang="en-US"/>
              <a:t> management for both NAS head and storage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08733" y="826002"/>
            <a:ext cx="4747986" cy="4768794"/>
            <a:chOff x="1786466" y="917223"/>
            <a:chExt cx="5311020" cy="507077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895600" y="5116286"/>
              <a:ext cx="7620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22170" y="4822372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119562" y="1724492"/>
              <a:ext cx="2066925" cy="1094908"/>
            </a:xfrm>
            <a:custGeom>
              <a:avLst/>
              <a:gdLst/>
              <a:ahLst/>
              <a:cxnLst>
                <a:cxn ang="0">
                  <a:pos x="5209" y="3264"/>
                </a:cxn>
                <a:cxn ang="0">
                  <a:pos x="3376" y="3264"/>
                </a:cxn>
                <a:cxn ang="0">
                  <a:pos x="3376" y="0"/>
                </a:cxn>
                <a:cxn ang="0">
                  <a:pos x="0" y="0"/>
                </a:cxn>
              </a:cxnLst>
              <a:rect l="0" t="0" r="r" b="b"/>
              <a:pathLst>
                <a:path w="5209" h="3264">
                  <a:moveTo>
                    <a:pt x="5209" y="3264"/>
                  </a:moveTo>
                  <a:lnTo>
                    <a:pt x="3376" y="3264"/>
                  </a:lnTo>
                  <a:lnTo>
                    <a:pt x="3376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D9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895600" y="3286654"/>
              <a:ext cx="330835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127500" y="3810000"/>
              <a:ext cx="2058987" cy="1306513"/>
            </a:xfrm>
            <a:custGeom>
              <a:avLst/>
              <a:gdLst/>
              <a:ahLst/>
              <a:cxnLst>
                <a:cxn ang="0">
                  <a:pos x="0" y="3574"/>
                </a:cxn>
                <a:cxn ang="0">
                  <a:pos x="3353" y="3574"/>
                </a:cxn>
                <a:cxn ang="0">
                  <a:pos x="3353" y="0"/>
                </a:cxn>
                <a:cxn ang="0">
                  <a:pos x="5186" y="0"/>
                </a:cxn>
              </a:cxnLst>
              <a:rect l="0" t="0" r="r" b="b"/>
              <a:pathLst>
                <a:path w="5186" h="3574">
                  <a:moveTo>
                    <a:pt x="0" y="3574"/>
                  </a:moveTo>
                  <a:lnTo>
                    <a:pt x="3353" y="3574"/>
                  </a:lnTo>
                  <a:lnTo>
                    <a:pt x="3353" y="0"/>
                  </a:lnTo>
                  <a:lnTo>
                    <a:pt x="5186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>
              <a:off x="2890307" y="1710205"/>
              <a:ext cx="504826" cy="0"/>
            </a:xfrm>
            <a:prstGeom prst="line">
              <a:avLst/>
            </a:prstGeom>
            <a:noFill/>
            <a:ln w="38100">
              <a:solidFill>
                <a:srgbClr val="FD9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584"/>
            <p:cNvSpPr>
              <a:spLocks noChangeArrowheads="1"/>
            </p:cNvSpPr>
            <p:nvPr/>
          </p:nvSpPr>
          <p:spPr bwMode="auto">
            <a:xfrm>
              <a:off x="2017713" y="3860800"/>
              <a:ext cx="787400" cy="2079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589"/>
            <p:cNvSpPr>
              <a:spLocks noChangeArrowheads="1"/>
            </p:cNvSpPr>
            <p:nvPr/>
          </p:nvSpPr>
          <p:spPr bwMode="auto">
            <a:xfrm>
              <a:off x="5598210" y="3001863"/>
              <a:ext cx="42159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Port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592"/>
            <p:cNvSpPr>
              <a:spLocks noChangeArrowheads="1"/>
            </p:cNvSpPr>
            <p:nvPr/>
          </p:nvSpPr>
          <p:spPr bwMode="auto">
            <a:xfrm>
              <a:off x="5473796" y="3459287"/>
              <a:ext cx="56425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iSCSI</a:t>
              </a: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Port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595"/>
            <p:cNvSpPr>
              <a:spLocks noChangeArrowheads="1"/>
            </p:cNvSpPr>
            <p:nvPr/>
          </p:nvSpPr>
          <p:spPr bwMode="auto">
            <a:xfrm>
              <a:off x="5524954" y="3973284"/>
              <a:ext cx="5418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Ethernet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Port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Freeform 2273"/>
            <p:cNvSpPr>
              <a:spLocks/>
            </p:cNvSpPr>
            <p:nvPr/>
          </p:nvSpPr>
          <p:spPr bwMode="auto">
            <a:xfrm>
              <a:off x="2206625" y="3459163"/>
              <a:ext cx="142875" cy="25400"/>
            </a:xfrm>
            <a:custGeom>
              <a:avLst/>
              <a:gdLst/>
              <a:ahLst/>
              <a:cxnLst>
                <a:cxn ang="0">
                  <a:pos x="361" y="0"/>
                </a:cxn>
                <a:cxn ang="0">
                  <a:pos x="360" y="2"/>
                </a:cxn>
                <a:cxn ang="0">
                  <a:pos x="359" y="2"/>
                </a:cxn>
                <a:cxn ang="0">
                  <a:pos x="359" y="3"/>
                </a:cxn>
                <a:cxn ang="0">
                  <a:pos x="355" y="3"/>
                </a:cxn>
                <a:cxn ang="0">
                  <a:pos x="355" y="57"/>
                </a:cxn>
                <a:cxn ang="0">
                  <a:pos x="0" y="57"/>
                </a:cxn>
                <a:cxn ang="0">
                  <a:pos x="0" y="64"/>
                </a:cxn>
                <a:cxn ang="0">
                  <a:pos x="359" y="64"/>
                </a:cxn>
                <a:cxn ang="0">
                  <a:pos x="359" y="63"/>
                </a:cxn>
                <a:cxn ang="0">
                  <a:pos x="360" y="63"/>
                </a:cxn>
                <a:cxn ang="0">
                  <a:pos x="361" y="61"/>
                </a:cxn>
                <a:cxn ang="0">
                  <a:pos x="361" y="0"/>
                </a:cxn>
              </a:cxnLst>
              <a:rect l="0" t="0" r="r" b="b"/>
              <a:pathLst>
                <a:path w="361" h="64">
                  <a:moveTo>
                    <a:pt x="361" y="0"/>
                  </a:moveTo>
                  <a:lnTo>
                    <a:pt x="360" y="2"/>
                  </a:lnTo>
                  <a:lnTo>
                    <a:pt x="359" y="2"/>
                  </a:lnTo>
                  <a:lnTo>
                    <a:pt x="359" y="3"/>
                  </a:lnTo>
                  <a:lnTo>
                    <a:pt x="355" y="3"/>
                  </a:lnTo>
                  <a:lnTo>
                    <a:pt x="355" y="57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359" y="64"/>
                  </a:lnTo>
                  <a:lnTo>
                    <a:pt x="359" y="63"/>
                  </a:lnTo>
                  <a:lnTo>
                    <a:pt x="360" y="63"/>
                  </a:lnTo>
                  <a:lnTo>
                    <a:pt x="361" y="6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Freeform 2275"/>
            <p:cNvSpPr>
              <a:spLocks/>
            </p:cNvSpPr>
            <p:nvPr/>
          </p:nvSpPr>
          <p:spPr bwMode="auto">
            <a:xfrm>
              <a:off x="2057400" y="3457575"/>
              <a:ext cx="292100" cy="26988"/>
            </a:xfrm>
            <a:custGeom>
              <a:avLst/>
              <a:gdLst/>
              <a:ahLst/>
              <a:cxnLst>
                <a:cxn ang="0">
                  <a:pos x="737" y="6"/>
                </a:cxn>
                <a:cxn ang="0">
                  <a:pos x="738" y="4"/>
                </a:cxn>
                <a:cxn ang="0">
                  <a:pos x="737" y="2"/>
                </a:cxn>
                <a:cxn ang="0">
                  <a:pos x="73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5" y="67"/>
                </a:cxn>
                <a:cxn ang="0">
                  <a:pos x="6" y="65"/>
                </a:cxn>
                <a:cxn ang="0">
                  <a:pos x="6" y="7"/>
                </a:cxn>
                <a:cxn ang="0">
                  <a:pos x="377" y="7"/>
                </a:cxn>
                <a:cxn ang="0">
                  <a:pos x="377" y="65"/>
                </a:cxn>
                <a:cxn ang="0">
                  <a:pos x="378" y="67"/>
                </a:cxn>
                <a:cxn ang="0">
                  <a:pos x="380" y="68"/>
                </a:cxn>
                <a:cxn ang="0">
                  <a:pos x="380" y="67"/>
                </a:cxn>
                <a:cxn ang="0">
                  <a:pos x="381" y="67"/>
                </a:cxn>
                <a:cxn ang="0">
                  <a:pos x="383" y="65"/>
                </a:cxn>
                <a:cxn ang="0">
                  <a:pos x="383" y="7"/>
                </a:cxn>
                <a:cxn ang="0">
                  <a:pos x="736" y="7"/>
                </a:cxn>
                <a:cxn ang="0">
                  <a:pos x="736" y="6"/>
                </a:cxn>
                <a:cxn ang="0">
                  <a:pos x="737" y="6"/>
                </a:cxn>
              </a:cxnLst>
              <a:rect l="0" t="0" r="r" b="b"/>
              <a:pathLst>
                <a:path w="738" h="68">
                  <a:moveTo>
                    <a:pt x="737" y="6"/>
                  </a:moveTo>
                  <a:lnTo>
                    <a:pt x="738" y="4"/>
                  </a:lnTo>
                  <a:lnTo>
                    <a:pt x="737" y="2"/>
                  </a:lnTo>
                  <a:lnTo>
                    <a:pt x="73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5" y="67"/>
                  </a:lnTo>
                  <a:lnTo>
                    <a:pt x="6" y="65"/>
                  </a:lnTo>
                  <a:lnTo>
                    <a:pt x="6" y="7"/>
                  </a:lnTo>
                  <a:lnTo>
                    <a:pt x="377" y="7"/>
                  </a:lnTo>
                  <a:lnTo>
                    <a:pt x="377" y="65"/>
                  </a:lnTo>
                  <a:lnTo>
                    <a:pt x="378" y="67"/>
                  </a:lnTo>
                  <a:lnTo>
                    <a:pt x="380" y="68"/>
                  </a:lnTo>
                  <a:lnTo>
                    <a:pt x="380" y="67"/>
                  </a:lnTo>
                  <a:lnTo>
                    <a:pt x="381" y="67"/>
                  </a:lnTo>
                  <a:lnTo>
                    <a:pt x="383" y="65"/>
                  </a:lnTo>
                  <a:lnTo>
                    <a:pt x="383" y="7"/>
                  </a:lnTo>
                  <a:lnTo>
                    <a:pt x="736" y="7"/>
                  </a:lnTo>
                  <a:lnTo>
                    <a:pt x="736" y="6"/>
                  </a:lnTo>
                  <a:lnTo>
                    <a:pt x="73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ectangle 2905"/>
            <p:cNvSpPr>
              <a:spLocks noChangeArrowheads="1"/>
            </p:cNvSpPr>
            <p:nvPr/>
          </p:nvSpPr>
          <p:spPr bwMode="auto">
            <a:xfrm>
              <a:off x="6283307" y="4021723"/>
              <a:ext cx="70532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Unified NAS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ectangle 2906"/>
            <p:cNvSpPr>
              <a:spLocks noChangeArrowheads="1"/>
            </p:cNvSpPr>
            <p:nvPr/>
          </p:nvSpPr>
          <p:spPr bwMode="auto">
            <a:xfrm>
              <a:off x="4149499" y="3074911"/>
              <a:ext cx="10419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Block Data Access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907"/>
            <p:cNvSpPr>
              <a:spLocks noChangeArrowheads="1"/>
            </p:cNvSpPr>
            <p:nvPr/>
          </p:nvSpPr>
          <p:spPr bwMode="auto">
            <a:xfrm>
              <a:off x="4198838" y="4908474"/>
              <a:ext cx="62356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File Access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Rectangle 2908"/>
            <p:cNvSpPr>
              <a:spLocks noChangeArrowheads="1"/>
            </p:cNvSpPr>
            <p:nvPr/>
          </p:nvSpPr>
          <p:spPr bwMode="auto">
            <a:xfrm>
              <a:off x="4151313" y="1512358"/>
              <a:ext cx="10740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Block Data Access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3439067" y="5022140"/>
              <a:ext cx="55297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Ethernet</a:t>
              </a:r>
            </a:p>
          </p:txBody>
        </p:sp>
        <p:pic>
          <p:nvPicPr>
            <p:cNvPr id="26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20177" y="1419498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0796" y="3267213"/>
              <a:ext cx="338604" cy="782674"/>
            </a:xfrm>
            <a:prstGeom prst="rect">
              <a:avLst/>
            </a:prstGeom>
            <a:noFill/>
          </p:spPr>
        </p:pic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8800" y="2661139"/>
              <a:ext cx="664416" cy="1388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0796" y="1575307"/>
              <a:ext cx="338604" cy="782674"/>
            </a:xfrm>
            <a:prstGeom prst="rect">
              <a:avLst/>
            </a:prstGeom>
            <a:noFill/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8800" y="969233"/>
              <a:ext cx="664416" cy="1388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98194" y="45690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98938" y="45690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09080" y="51786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09824" y="51786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22172" y="2999218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3395525" y="3209872"/>
              <a:ext cx="6056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200" b="1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iSCSI</a:t>
              </a: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SAN</a:t>
              </a: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3439886" y="1621970"/>
              <a:ext cx="4506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FC SAN</a:t>
              </a: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28658" y="3766456"/>
              <a:ext cx="6667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27295" y="2775860"/>
              <a:ext cx="6667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28658" y="3243944"/>
              <a:ext cx="6667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72200" y="2466194"/>
              <a:ext cx="925286" cy="152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Rounded Rectangle 41"/>
            <p:cNvSpPr/>
            <p:nvPr/>
          </p:nvSpPr>
          <p:spPr>
            <a:xfrm>
              <a:off x="1786466" y="917223"/>
              <a:ext cx="1109133" cy="1566333"/>
            </a:xfrm>
            <a:prstGeom prst="roundRect">
              <a:avLst>
                <a:gd name="adj" fmla="val 9542"/>
              </a:avLst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786467" y="2635956"/>
              <a:ext cx="1109133" cy="1566333"/>
            </a:xfrm>
            <a:prstGeom prst="roundRect">
              <a:avLst>
                <a:gd name="adj" fmla="val 9542"/>
              </a:avLst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786467" y="4346223"/>
              <a:ext cx="1109133" cy="1566333"/>
            </a:xfrm>
            <a:prstGeom prst="roundRect">
              <a:avLst>
                <a:gd name="adj" fmla="val 9542"/>
              </a:avLst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Rectangle 2909"/>
            <p:cNvSpPr>
              <a:spLocks noChangeArrowheads="1"/>
            </p:cNvSpPr>
            <p:nvPr/>
          </p:nvSpPr>
          <p:spPr bwMode="auto">
            <a:xfrm>
              <a:off x="2040059" y="4096003"/>
              <a:ext cx="641201" cy="169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iSCSI</a:t>
              </a:r>
              <a:r>
                <a:rPr kumimoji="0" lang="en-US" sz="1100" b="1" i="0" u="none" strike="noStrike" cap="none" normalizeH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Hosts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2909"/>
            <p:cNvSpPr>
              <a:spLocks noChangeArrowheads="1"/>
            </p:cNvSpPr>
            <p:nvPr/>
          </p:nvSpPr>
          <p:spPr bwMode="auto">
            <a:xfrm>
              <a:off x="2102556" y="2384778"/>
              <a:ext cx="498534" cy="169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Hosts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2909"/>
            <p:cNvSpPr>
              <a:spLocks noChangeArrowheads="1"/>
            </p:cNvSpPr>
            <p:nvPr/>
          </p:nvSpPr>
          <p:spPr bwMode="auto">
            <a:xfrm>
              <a:off x="2027739" y="5818717"/>
              <a:ext cx="674865" cy="169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NAS Clients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5892395" y="3831945"/>
              <a:ext cx="2286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914340" y="3323540"/>
              <a:ext cx="2286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914340" y="2859025"/>
              <a:ext cx="2286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996649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 Implementation – Unified NAS Connectivity 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00125"/>
            <a:ext cx="3746489" cy="4105275"/>
          </a:xfrm>
        </p:spPr>
        <p:txBody>
          <a:bodyPr/>
          <a:lstStyle/>
          <a:p>
            <a:r>
              <a:rPr lang="en-US"/>
              <a:t>NAS head has </a:t>
            </a:r>
            <a:r>
              <a:rPr lang="en-US" b="1">
                <a:solidFill>
                  <a:schemeClr val="accent5"/>
                </a:solidFill>
              </a:rPr>
              <a:t>front-end</a:t>
            </a:r>
            <a:r>
              <a:rPr lang="en-US"/>
              <a:t> Ethernet ports which connect to</a:t>
            </a:r>
            <a:r>
              <a:rPr lang="en-US" b="1">
                <a:solidFill>
                  <a:schemeClr val="accent5"/>
                </a:solidFill>
              </a:rPr>
              <a:t> IP</a:t>
            </a:r>
            <a:r>
              <a:rPr lang="en-US"/>
              <a:t>.	</a:t>
            </a:r>
          </a:p>
          <a:p>
            <a:pPr lvl="1"/>
            <a:r>
              <a:rPr lang="en-US" sz="1800"/>
              <a:t>Front-end ports: provide connectivity to clients</a:t>
            </a:r>
          </a:p>
          <a:p>
            <a:pPr lvl="1"/>
            <a:r>
              <a:rPr lang="en-US" sz="1800"/>
              <a:t>Back-end ports: provide connectivity to storage controllers</a:t>
            </a:r>
          </a:p>
          <a:p>
            <a:r>
              <a:rPr lang="en-US"/>
              <a:t>iSCSI and FC ports on a </a:t>
            </a:r>
            <a:r>
              <a:rPr lang="en-US" b="1">
                <a:solidFill>
                  <a:schemeClr val="accent5"/>
                </a:solidFill>
              </a:rPr>
              <a:t>storage controller </a:t>
            </a:r>
          </a:p>
          <a:p>
            <a:pPr lvl="1"/>
            <a:r>
              <a:rPr lang="en-US" sz="1800"/>
              <a:t>Enable hosts to access the storage directly or through a storage network at the block level.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626882" y="917631"/>
            <a:ext cx="4747986" cy="4768794"/>
            <a:chOff x="1786466" y="917223"/>
            <a:chExt cx="5311020" cy="507077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895600" y="5116286"/>
              <a:ext cx="7620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22170" y="4822372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119562" y="1724492"/>
              <a:ext cx="2066925" cy="1094908"/>
            </a:xfrm>
            <a:custGeom>
              <a:avLst/>
              <a:gdLst/>
              <a:ahLst/>
              <a:cxnLst>
                <a:cxn ang="0">
                  <a:pos x="5209" y="3264"/>
                </a:cxn>
                <a:cxn ang="0">
                  <a:pos x="3376" y="3264"/>
                </a:cxn>
                <a:cxn ang="0">
                  <a:pos x="3376" y="0"/>
                </a:cxn>
                <a:cxn ang="0">
                  <a:pos x="0" y="0"/>
                </a:cxn>
              </a:cxnLst>
              <a:rect l="0" t="0" r="r" b="b"/>
              <a:pathLst>
                <a:path w="5209" h="3264">
                  <a:moveTo>
                    <a:pt x="5209" y="3264"/>
                  </a:moveTo>
                  <a:lnTo>
                    <a:pt x="3376" y="3264"/>
                  </a:lnTo>
                  <a:lnTo>
                    <a:pt x="3376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D9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2895600" y="3286654"/>
              <a:ext cx="330835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127500" y="3810000"/>
              <a:ext cx="2058987" cy="1306513"/>
            </a:xfrm>
            <a:custGeom>
              <a:avLst/>
              <a:gdLst/>
              <a:ahLst/>
              <a:cxnLst>
                <a:cxn ang="0">
                  <a:pos x="0" y="3574"/>
                </a:cxn>
                <a:cxn ang="0">
                  <a:pos x="3353" y="3574"/>
                </a:cxn>
                <a:cxn ang="0">
                  <a:pos x="3353" y="0"/>
                </a:cxn>
                <a:cxn ang="0">
                  <a:pos x="5186" y="0"/>
                </a:cxn>
              </a:cxnLst>
              <a:rect l="0" t="0" r="r" b="b"/>
              <a:pathLst>
                <a:path w="5186" h="3574">
                  <a:moveTo>
                    <a:pt x="0" y="3574"/>
                  </a:moveTo>
                  <a:lnTo>
                    <a:pt x="3353" y="3574"/>
                  </a:lnTo>
                  <a:lnTo>
                    <a:pt x="3353" y="0"/>
                  </a:lnTo>
                  <a:lnTo>
                    <a:pt x="5186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>
              <a:off x="2890307" y="1710205"/>
              <a:ext cx="504826" cy="0"/>
            </a:xfrm>
            <a:prstGeom prst="line">
              <a:avLst/>
            </a:prstGeom>
            <a:noFill/>
            <a:ln w="38100">
              <a:solidFill>
                <a:srgbClr val="FD9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584"/>
            <p:cNvSpPr>
              <a:spLocks noChangeArrowheads="1"/>
            </p:cNvSpPr>
            <p:nvPr/>
          </p:nvSpPr>
          <p:spPr bwMode="auto">
            <a:xfrm>
              <a:off x="2017713" y="3860800"/>
              <a:ext cx="787400" cy="2079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589"/>
            <p:cNvSpPr>
              <a:spLocks noChangeArrowheads="1"/>
            </p:cNvSpPr>
            <p:nvPr/>
          </p:nvSpPr>
          <p:spPr bwMode="auto">
            <a:xfrm>
              <a:off x="5598210" y="3001863"/>
              <a:ext cx="42159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Port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592"/>
            <p:cNvSpPr>
              <a:spLocks noChangeArrowheads="1"/>
            </p:cNvSpPr>
            <p:nvPr/>
          </p:nvSpPr>
          <p:spPr bwMode="auto">
            <a:xfrm>
              <a:off x="5473796" y="3459287"/>
              <a:ext cx="56425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iSCSI</a:t>
              </a: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Port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595"/>
            <p:cNvSpPr>
              <a:spLocks noChangeArrowheads="1"/>
            </p:cNvSpPr>
            <p:nvPr/>
          </p:nvSpPr>
          <p:spPr bwMode="auto">
            <a:xfrm>
              <a:off x="5524954" y="3973284"/>
              <a:ext cx="5418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Ethernet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Port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Freeform 2273"/>
            <p:cNvSpPr>
              <a:spLocks/>
            </p:cNvSpPr>
            <p:nvPr/>
          </p:nvSpPr>
          <p:spPr bwMode="auto">
            <a:xfrm>
              <a:off x="2206625" y="3459163"/>
              <a:ext cx="142875" cy="25400"/>
            </a:xfrm>
            <a:custGeom>
              <a:avLst/>
              <a:gdLst/>
              <a:ahLst/>
              <a:cxnLst>
                <a:cxn ang="0">
                  <a:pos x="361" y="0"/>
                </a:cxn>
                <a:cxn ang="0">
                  <a:pos x="360" y="2"/>
                </a:cxn>
                <a:cxn ang="0">
                  <a:pos x="359" y="2"/>
                </a:cxn>
                <a:cxn ang="0">
                  <a:pos x="359" y="3"/>
                </a:cxn>
                <a:cxn ang="0">
                  <a:pos x="355" y="3"/>
                </a:cxn>
                <a:cxn ang="0">
                  <a:pos x="355" y="57"/>
                </a:cxn>
                <a:cxn ang="0">
                  <a:pos x="0" y="57"/>
                </a:cxn>
                <a:cxn ang="0">
                  <a:pos x="0" y="64"/>
                </a:cxn>
                <a:cxn ang="0">
                  <a:pos x="359" y="64"/>
                </a:cxn>
                <a:cxn ang="0">
                  <a:pos x="359" y="63"/>
                </a:cxn>
                <a:cxn ang="0">
                  <a:pos x="360" y="63"/>
                </a:cxn>
                <a:cxn ang="0">
                  <a:pos x="361" y="61"/>
                </a:cxn>
                <a:cxn ang="0">
                  <a:pos x="361" y="0"/>
                </a:cxn>
              </a:cxnLst>
              <a:rect l="0" t="0" r="r" b="b"/>
              <a:pathLst>
                <a:path w="361" h="64">
                  <a:moveTo>
                    <a:pt x="361" y="0"/>
                  </a:moveTo>
                  <a:lnTo>
                    <a:pt x="360" y="2"/>
                  </a:lnTo>
                  <a:lnTo>
                    <a:pt x="359" y="2"/>
                  </a:lnTo>
                  <a:lnTo>
                    <a:pt x="359" y="3"/>
                  </a:lnTo>
                  <a:lnTo>
                    <a:pt x="355" y="3"/>
                  </a:lnTo>
                  <a:lnTo>
                    <a:pt x="355" y="57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359" y="64"/>
                  </a:lnTo>
                  <a:lnTo>
                    <a:pt x="359" y="63"/>
                  </a:lnTo>
                  <a:lnTo>
                    <a:pt x="360" y="63"/>
                  </a:lnTo>
                  <a:lnTo>
                    <a:pt x="361" y="6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Freeform 2275"/>
            <p:cNvSpPr>
              <a:spLocks/>
            </p:cNvSpPr>
            <p:nvPr/>
          </p:nvSpPr>
          <p:spPr bwMode="auto">
            <a:xfrm>
              <a:off x="2057400" y="3457575"/>
              <a:ext cx="292100" cy="26988"/>
            </a:xfrm>
            <a:custGeom>
              <a:avLst/>
              <a:gdLst/>
              <a:ahLst/>
              <a:cxnLst>
                <a:cxn ang="0">
                  <a:pos x="737" y="6"/>
                </a:cxn>
                <a:cxn ang="0">
                  <a:pos x="738" y="4"/>
                </a:cxn>
                <a:cxn ang="0">
                  <a:pos x="737" y="2"/>
                </a:cxn>
                <a:cxn ang="0">
                  <a:pos x="73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5" y="67"/>
                </a:cxn>
                <a:cxn ang="0">
                  <a:pos x="6" y="65"/>
                </a:cxn>
                <a:cxn ang="0">
                  <a:pos x="6" y="7"/>
                </a:cxn>
                <a:cxn ang="0">
                  <a:pos x="377" y="7"/>
                </a:cxn>
                <a:cxn ang="0">
                  <a:pos x="377" y="65"/>
                </a:cxn>
                <a:cxn ang="0">
                  <a:pos x="378" y="67"/>
                </a:cxn>
                <a:cxn ang="0">
                  <a:pos x="380" y="68"/>
                </a:cxn>
                <a:cxn ang="0">
                  <a:pos x="380" y="67"/>
                </a:cxn>
                <a:cxn ang="0">
                  <a:pos x="381" y="67"/>
                </a:cxn>
                <a:cxn ang="0">
                  <a:pos x="383" y="65"/>
                </a:cxn>
                <a:cxn ang="0">
                  <a:pos x="383" y="7"/>
                </a:cxn>
                <a:cxn ang="0">
                  <a:pos x="736" y="7"/>
                </a:cxn>
                <a:cxn ang="0">
                  <a:pos x="736" y="6"/>
                </a:cxn>
                <a:cxn ang="0">
                  <a:pos x="737" y="6"/>
                </a:cxn>
              </a:cxnLst>
              <a:rect l="0" t="0" r="r" b="b"/>
              <a:pathLst>
                <a:path w="738" h="68">
                  <a:moveTo>
                    <a:pt x="737" y="6"/>
                  </a:moveTo>
                  <a:lnTo>
                    <a:pt x="738" y="4"/>
                  </a:lnTo>
                  <a:lnTo>
                    <a:pt x="737" y="2"/>
                  </a:lnTo>
                  <a:lnTo>
                    <a:pt x="73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5" y="67"/>
                  </a:lnTo>
                  <a:lnTo>
                    <a:pt x="6" y="65"/>
                  </a:lnTo>
                  <a:lnTo>
                    <a:pt x="6" y="7"/>
                  </a:lnTo>
                  <a:lnTo>
                    <a:pt x="377" y="7"/>
                  </a:lnTo>
                  <a:lnTo>
                    <a:pt x="377" y="65"/>
                  </a:lnTo>
                  <a:lnTo>
                    <a:pt x="378" y="67"/>
                  </a:lnTo>
                  <a:lnTo>
                    <a:pt x="380" y="68"/>
                  </a:lnTo>
                  <a:lnTo>
                    <a:pt x="380" y="67"/>
                  </a:lnTo>
                  <a:lnTo>
                    <a:pt x="381" y="67"/>
                  </a:lnTo>
                  <a:lnTo>
                    <a:pt x="383" y="65"/>
                  </a:lnTo>
                  <a:lnTo>
                    <a:pt x="383" y="7"/>
                  </a:lnTo>
                  <a:lnTo>
                    <a:pt x="736" y="7"/>
                  </a:lnTo>
                  <a:lnTo>
                    <a:pt x="736" y="6"/>
                  </a:lnTo>
                  <a:lnTo>
                    <a:pt x="73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ectangle 2905"/>
            <p:cNvSpPr>
              <a:spLocks noChangeArrowheads="1"/>
            </p:cNvSpPr>
            <p:nvPr/>
          </p:nvSpPr>
          <p:spPr bwMode="auto">
            <a:xfrm>
              <a:off x="6283307" y="4021723"/>
              <a:ext cx="70532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Unified NAS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ectangle 2906"/>
            <p:cNvSpPr>
              <a:spLocks noChangeArrowheads="1"/>
            </p:cNvSpPr>
            <p:nvPr/>
          </p:nvSpPr>
          <p:spPr bwMode="auto">
            <a:xfrm>
              <a:off x="4149499" y="3074911"/>
              <a:ext cx="10419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Block Data Access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907"/>
            <p:cNvSpPr>
              <a:spLocks noChangeArrowheads="1"/>
            </p:cNvSpPr>
            <p:nvPr/>
          </p:nvSpPr>
          <p:spPr bwMode="auto">
            <a:xfrm>
              <a:off x="4198838" y="4908474"/>
              <a:ext cx="62356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File Access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Rectangle 2908"/>
            <p:cNvSpPr>
              <a:spLocks noChangeArrowheads="1"/>
            </p:cNvSpPr>
            <p:nvPr/>
          </p:nvSpPr>
          <p:spPr bwMode="auto">
            <a:xfrm>
              <a:off x="4151313" y="1512358"/>
              <a:ext cx="10740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Block Data Access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3439067" y="5022140"/>
              <a:ext cx="55297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Ethernet</a:t>
              </a:r>
            </a:p>
          </p:txBody>
        </p:sp>
        <p:pic>
          <p:nvPicPr>
            <p:cNvPr id="26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20177" y="1419498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0796" y="3267213"/>
              <a:ext cx="338604" cy="782674"/>
            </a:xfrm>
            <a:prstGeom prst="rect">
              <a:avLst/>
            </a:prstGeom>
            <a:noFill/>
          </p:spPr>
        </p:pic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8800" y="2661139"/>
              <a:ext cx="664416" cy="1388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0796" y="1575307"/>
              <a:ext cx="338604" cy="782674"/>
            </a:xfrm>
            <a:prstGeom prst="rect">
              <a:avLst/>
            </a:prstGeom>
            <a:noFill/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8800" y="969233"/>
              <a:ext cx="664416" cy="1388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98194" y="45690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98938" y="45690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09080" y="51786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09824" y="51786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22172" y="2999218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3395525" y="3209872"/>
              <a:ext cx="6056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200" b="1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iSCSI</a:t>
              </a: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SAN</a:t>
              </a: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3439886" y="1621970"/>
              <a:ext cx="4506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FC SAN</a:t>
              </a: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28658" y="3766456"/>
              <a:ext cx="6667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27295" y="2775860"/>
              <a:ext cx="6667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28658" y="3243944"/>
              <a:ext cx="6667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72200" y="2466194"/>
              <a:ext cx="925286" cy="152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Rounded Rectangle 41"/>
            <p:cNvSpPr/>
            <p:nvPr/>
          </p:nvSpPr>
          <p:spPr>
            <a:xfrm>
              <a:off x="1786466" y="917223"/>
              <a:ext cx="1109133" cy="1566333"/>
            </a:xfrm>
            <a:prstGeom prst="roundRect">
              <a:avLst>
                <a:gd name="adj" fmla="val 9542"/>
              </a:avLst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786467" y="2635956"/>
              <a:ext cx="1109133" cy="1566333"/>
            </a:xfrm>
            <a:prstGeom prst="roundRect">
              <a:avLst>
                <a:gd name="adj" fmla="val 9542"/>
              </a:avLst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786467" y="4346223"/>
              <a:ext cx="1109133" cy="1566333"/>
            </a:xfrm>
            <a:prstGeom prst="roundRect">
              <a:avLst>
                <a:gd name="adj" fmla="val 9542"/>
              </a:avLst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Rectangle 2909"/>
            <p:cNvSpPr>
              <a:spLocks noChangeArrowheads="1"/>
            </p:cNvSpPr>
            <p:nvPr/>
          </p:nvSpPr>
          <p:spPr bwMode="auto">
            <a:xfrm>
              <a:off x="2040059" y="4096003"/>
              <a:ext cx="641201" cy="169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iSCSI</a:t>
              </a:r>
              <a:r>
                <a:rPr kumimoji="0" lang="en-US" sz="1100" b="1" i="0" u="none" strike="noStrike" cap="none" normalizeH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Hosts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2909"/>
            <p:cNvSpPr>
              <a:spLocks noChangeArrowheads="1"/>
            </p:cNvSpPr>
            <p:nvPr/>
          </p:nvSpPr>
          <p:spPr bwMode="auto">
            <a:xfrm>
              <a:off x="2102556" y="2384778"/>
              <a:ext cx="498534" cy="169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Hosts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2909"/>
            <p:cNvSpPr>
              <a:spLocks noChangeArrowheads="1"/>
            </p:cNvSpPr>
            <p:nvPr/>
          </p:nvSpPr>
          <p:spPr bwMode="auto">
            <a:xfrm>
              <a:off x="2027739" y="5818717"/>
              <a:ext cx="674865" cy="169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NAS Clients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5892395" y="3831945"/>
              <a:ext cx="2286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914340" y="3323540"/>
              <a:ext cx="2286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914340" y="2859025"/>
              <a:ext cx="2286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595807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 Implementation – Gateway NAS 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1000125"/>
            <a:ext cx="8258175" cy="4105275"/>
          </a:xfrm>
        </p:spPr>
        <p:txBody>
          <a:bodyPr/>
          <a:lstStyle/>
          <a:p>
            <a:r>
              <a:rPr lang="en-US" sz="2000"/>
              <a:t>Uses external and independently-managed storage</a:t>
            </a:r>
          </a:p>
          <a:p>
            <a:pPr lvl="1"/>
            <a:r>
              <a:rPr lang="en-US" sz="2000"/>
              <a:t>NAS heads access SAN-attached or direct-attached storage arrays</a:t>
            </a:r>
          </a:p>
          <a:p>
            <a:r>
              <a:rPr lang="en-US" sz="2000"/>
              <a:t>NAS heads </a:t>
            </a:r>
            <a:r>
              <a:rPr lang="en-US" sz="2000" b="1">
                <a:solidFill>
                  <a:schemeClr val="accent5"/>
                </a:solidFill>
              </a:rPr>
              <a:t>share storage </a:t>
            </a:r>
            <a:r>
              <a:rPr lang="en-US" sz="2000"/>
              <a:t>with other application servers that perform block I/O</a:t>
            </a:r>
          </a:p>
          <a:p>
            <a:r>
              <a:rPr lang="en-US" sz="2000"/>
              <a:t>Requires </a:t>
            </a:r>
            <a:r>
              <a:rPr lang="en-US" sz="2000" b="1">
                <a:solidFill>
                  <a:schemeClr val="accent5"/>
                </a:solidFill>
              </a:rPr>
              <a:t>separate</a:t>
            </a:r>
            <a:r>
              <a:rPr lang="en-US" sz="2000">
                <a:solidFill>
                  <a:schemeClr val="accent5"/>
                </a:solidFill>
              </a:rPr>
              <a:t> </a:t>
            </a:r>
            <a:r>
              <a:rPr lang="en-US" sz="2000" b="1">
                <a:solidFill>
                  <a:schemeClr val="accent5"/>
                </a:solidFill>
              </a:rPr>
              <a:t>management</a:t>
            </a:r>
            <a:r>
              <a:rPr lang="en-US" sz="2000">
                <a:solidFill>
                  <a:schemeClr val="accent5"/>
                </a:solidFill>
              </a:rPr>
              <a:t> </a:t>
            </a:r>
            <a:r>
              <a:rPr lang="en-US" sz="2000"/>
              <a:t>of NAS head and storage</a:t>
            </a:r>
          </a:p>
          <a:p>
            <a:r>
              <a:rPr lang="en-US" sz="2000"/>
              <a:t>The gateway NAS is the </a:t>
            </a:r>
            <a:r>
              <a:rPr lang="en-US" sz="2000" b="1">
                <a:solidFill>
                  <a:schemeClr val="accent5"/>
                </a:solidFill>
              </a:rPr>
              <a:t>most scalable </a:t>
            </a:r>
            <a:r>
              <a:rPr lang="en-US" sz="2000"/>
              <a:t>because NAS heads and storage arrays can be </a:t>
            </a:r>
            <a:r>
              <a:rPr lang="en-US" sz="2000" b="1">
                <a:solidFill>
                  <a:schemeClr val="accent5"/>
                </a:solidFill>
              </a:rPr>
              <a:t>independently</a:t>
            </a:r>
            <a:r>
              <a:rPr lang="en-US" sz="2000"/>
              <a:t> </a:t>
            </a:r>
            <a:r>
              <a:rPr lang="en-US" sz="2000" b="1">
                <a:solidFill>
                  <a:schemeClr val="accent5"/>
                </a:solidFill>
              </a:rPr>
              <a:t>scaled up when required</a:t>
            </a:r>
            <a:r>
              <a:rPr lang="en-US" sz="2000"/>
              <a:t>. </a:t>
            </a:r>
          </a:p>
          <a:p>
            <a:r>
              <a:rPr lang="en-US" sz="2000"/>
              <a:t>Gateway NAS enables </a:t>
            </a:r>
            <a:r>
              <a:rPr lang="en-US" sz="2000" b="1">
                <a:solidFill>
                  <a:schemeClr val="accent5"/>
                </a:solidFill>
              </a:rPr>
              <a:t>high utilization </a:t>
            </a:r>
            <a:r>
              <a:rPr lang="en-US" sz="2000"/>
              <a:t>of storage capacity by sharing it with SAN environment. </a:t>
            </a:r>
          </a:p>
          <a:p>
            <a:endParaRPr lang="en-US" sz="20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4298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3EA702-BE6D-430F-B909-CF45C135C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703263"/>
            <a:ext cx="6120680" cy="43819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77214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 Implementation – Gateway NAS 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814738" y="1273324"/>
            <a:ext cx="7919677" cy="3456384"/>
            <a:chOff x="742682" y="455476"/>
            <a:chExt cx="8124377" cy="5497887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276600" y="3851275"/>
              <a:ext cx="106362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048000" y="4003675"/>
              <a:ext cx="1303338" cy="1293813"/>
            </a:xfrm>
            <a:custGeom>
              <a:avLst/>
              <a:gdLst/>
              <a:ahLst/>
              <a:cxnLst>
                <a:cxn ang="0">
                  <a:pos x="2207" y="2041"/>
                </a:cxn>
                <a:cxn ang="0">
                  <a:pos x="0" y="2041"/>
                </a:cxn>
                <a:cxn ang="0">
                  <a:pos x="0" y="0"/>
                </a:cxn>
              </a:cxnLst>
              <a:rect l="0" t="0" r="r" b="b"/>
              <a:pathLst>
                <a:path w="2207" h="2041">
                  <a:moveTo>
                    <a:pt x="2207" y="2041"/>
                  </a:moveTo>
                  <a:lnTo>
                    <a:pt x="0" y="204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048000" y="2595563"/>
              <a:ext cx="1303338" cy="1079500"/>
            </a:xfrm>
            <a:custGeom>
              <a:avLst/>
              <a:gdLst/>
              <a:ahLst/>
              <a:cxnLst>
                <a:cxn ang="0">
                  <a:pos x="2207" y="0"/>
                </a:cxn>
                <a:cxn ang="0">
                  <a:pos x="0" y="0"/>
                </a:cxn>
                <a:cxn ang="0">
                  <a:pos x="0" y="2040"/>
                </a:cxn>
              </a:cxnLst>
              <a:rect l="0" t="0" r="r" b="b"/>
              <a:pathLst>
                <a:path w="2207" h="2040">
                  <a:moveTo>
                    <a:pt x="2207" y="0"/>
                  </a:moveTo>
                  <a:lnTo>
                    <a:pt x="0" y="0"/>
                  </a:lnTo>
                  <a:lnTo>
                    <a:pt x="0" y="204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527550" y="3957638"/>
              <a:ext cx="106362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795963" y="3675063"/>
              <a:ext cx="950912" cy="550862"/>
            </a:xfrm>
            <a:custGeom>
              <a:avLst/>
              <a:gdLst/>
              <a:ahLst/>
              <a:cxnLst>
                <a:cxn ang="0">
                  <a:pos x="189" y="76"/>
                </a:cxn>
                <a:cxn ang="0">
                  <a:pos x="124" y="159"/>
                </a:cxn>
                <a:cxn ang="0">
                  <a:pos x="99" y="242"/>
                </a:cxn>
                <a:cxn ang="0">
                  <a:pos x="87" y="349"/>
                </a:cxn>
                <a:cxn ang="0">
                  <a:pos x="15" y="444"/>
                </a:cxn>
                <a:cxn ang="0">
                  <a:pos x="1" y="540"/>
                </a:cxn>
                <a:cxn ang="0">
                  <a:pos x="43" y="634"/>
                </a:cxn>
                <a:cxn ang="0">
                  <a:pos x="101" y="746"/>
                </a:cxn>
                <a:cxn ang="0">
                  <a:pos x="106" y="830"/>
                </a:cxn>
                <a:cxn ang="0">
                  <a:pos x="156" y="921"/>
                </a:cxn>
                <a:cxn ang="0">
                  <a:pos x="223" y="979"/>
                </a:cxn>
                <a:cxn ang="0">
                  <a:pos x="314" y="1019"/>
                </a:cxn>
                <a:cxn ang="0">
                  <a:pos x="403" y="1030"/>
                </a:cxn>
                <a:cxn ang="0">
                  <a:pos x="457" y="1021"/>
                </a:cxn>
                <a:cxn ang="0">
                  <a:pos x="488" y="1012"/>
                </a:cxn>
                <a:cxn ang="0">
                  <a:pos x="516" y="1001"/>
                </a:cxn>
                <a:cxn ang="0">
                  <a:pos x="543" y="981"/>
                </a:cxn>
                <a:cxn ang="0">
                  <a:pos x="622" y="963"/>
                </a:cxn>
                <a:cxn ang="0">
                  <a:pos x="769" y="1025"/>
                </a:cxn>
                <a:cxn ang="0">
                  <a:pos x="924" y="1039"/>
                </a:cxn>
                <a:cxn ang="0">
                  <a:pos x="1083" y="1001"/>
                </a:cxn>
                <a:cxn ang="0">
                  <a:pos x="1225" y="957"/>
                </a:cxn>
                <a:cxn ang="0">
                  <a:pos x="1302" y="1011"/>
                </a:cxn>
                <a:cxn ang="0">
                  <a:pos x="1384" y="1029"/>
                </a:cxn>
                <a:cxn ang="0">
                  <a:pos x="1395" y="1030"/>
                </a:cxn>
                <a:cxn ang="0">
                  <a:pos x="1484" y="1019"/>
                </a:cxn>
                <a:cxn ang="0">
                  <a:pos x="1570" y="981"/>
                </a:cxn>
                <a:cxn ang="0">
                  <a:pos x="1639" y="923"/>
                </a:cxn>
                <a:cxn ang="0">
                  <a:pos x="1684" y="852"/>
                </a:cxn>
                <a:cxn ang="0">
                  <a:pos x="1699" y="779"/>
                </a:cxn>
                <a:cxn ang="0">
                  <a:pos x="1683" y="707"/>
                </a:cxn>
                <a:cxn ang="0">
                  <a:pos x="1768" y="608"/>
                </a:cxn>
                <a:cxn ang="0">
                  <a:pos x="1796" y="512"/>
                </a:cxn>
                <a:cxn ang="0">
                  <a:pos x="1768" y="418"/>
                </a:cxn>
                <a:cxn ang="0">
                  <a:pos x="1683" y="327"/>
                </a:cxn>
                <a:cxn ang="0">
                  <a:pos x="1699" y="242"/>
                </a:cxn>
                <a:cxn ang="0">
                  <a:pos x="1677" y="159"/>
                </a:cxn>
                <a:cxn ang="0">
                  <a:pos x="1625" y="91"/>
                </a:cxn>
                <a:cxn ang="0">
                  <a:pos x="1550" y="38"/>
                </a:cxn>
                <a:cxn ang="0">
                  <a:pos x="1395" y="0"/>
                </a:cxn>
                <a:cxn ang="0">
                  <a:pos x="1302" y="19"/>
                </a:cxn>
                <a:cxn ang="0">
                  <a:pos x="1225" y="73"/>
                </a:cxn>
                <a:cxn ang="0">
                  <a:pos x="1092" y="40"/>
                </a:cxn>
                <a:cxn ang="0">
                  <a:pos x="936" y="10"/>
                </a:cxn>
                <a:cxn ang="0">
                  <a:pos x="780" y="19"/>
                </a:cxn>
                <a:cxn ang="0">
                  <a:pos x="624" y="71"/>
                </a:cxn>
                <a:cxn ang="0">
                  <a:pos x="534" y="41"/>
                </a:cxn>
                <a:cxn ang="0">
                  <a:pos x="450" y="6"/>
                </a:cxn>
                <a:cxn ang="0">
                  <a:pos x="292" y="19"/>
                </a:cxn>
              </a:cxnLst>
              <a:rect l="0" t="0" r="r" b="b"/>
              <a:pathLst>
                <a:path w="1796" h="1041">
                  <a:moveTo>
                    <a:pt x="248" y="38"/>
                  </a:moveTo>
                  <a:lnTo>
                    <a:pt x="226" y="49"/>
                  </a:lnTo>
                  <a:lnTo>
                    <a:pt x="208" y="63"/>
                  </a:lnTo>
                  <a:lnTo>
                    <a:pt x="189" y="76"/>
                  </a:lnTo>
                  <a:lnTo>
                    <a:pt x="173" y="91"/>
                  </a:lnTo>
                  <a:lnTo>
                    <a:pt x="157" y="106"/>
                  </a:lnTo>
                  <a:lnTo>
                    <a:pt x="145" y="122"/>
                  </a:lnTo>
                  <a:lnTo>
                    <a:pt x="124" y="159"/>
                  </a:lnTo>
                  <a:lnTo>
                    <a:pt x="112" y="179"/>
                  </a:lnTo>
                  <a:lnTo>
                    <a:pt x="106" y="200"/>
                  </a:lnTo>
                  <a:lnTo>
                    <a:pt x="100" y="220"/>
                  </a:lnTo>
                  <a:lnTo>
                    <a:pt x="99" y="242"/>
                  </a:lnTo>
                  <a:lnTo>
                    <a:pt x="98" y="262"/>
                  </a:lnTo>
                  <a:lnTo>
                    <a:pt x="101" y="285"/>
                  </a:lnTo>
                  <a:lnTo>
                    <a:pt x="115" y="327"/>
                  </a:lnTo>
                  <a:lnTo>
                    <a:pt x="87" y="349"/>
                  </a:lnTo>
                  <a:lnTo>
                    <a:pt x="63" y="373"/>
                  </a:lnTo>
                  <a:lnTo>
                    <a:pt x="43" y="398"/>
                  </a:lnTo>
                  <a:lnTo>
                    <a:pt x="28" y="422"/>
                  </a:lnTo>
                  <a:lnTo>
                    <a:pt x="15" y="444"/>
                  </a:lnTo>
                  <a:lnTo>
                    <a:pt x="6" y="469"/>
                  </a:lnTo>
                  <a:lnTo>
                    <a:pt x="1" y="493"/>
                  </a:lnTo>
                  <a:lnTo>
                    <a:pt x="0" y="518"/>
                  </a:lnTo>
                  <a:lnTo>
                    <a:pt x="1" y="540"/>
                  </a:lnTo>
                  <a:lnTo>
                    <a:pt x="6" y="564"/>
                  </a:lnTo>
                  <a:lnTo>
                    <a:pt x="15" y="588"/>
                  </a:lnTo>
                  <a:lnTo>
                    <a:pt x="28" y="612"/>
                  </a:lnTo>
                  <a:lnTo>
                    <a:pt x="43" y="634"/>
                  </a:lnTo>
                  <a:lnTo>
                    <a:pt x="63" y="659"/>
                  </a:lnTo>
                  <a:lnTo>
                    <a:pt x="87" y="682"/>
                  </a:lnTo>
                  <a:lnTo>
                    <a:pt x="115" y="707"/>
                  </a:lnTo>
                  <a:lnTo>
                    <a:pt x="101" y="746"/>
                  </a:lnTo>
                  <a:lnTo>
                    <a:pt x="98" y="766"/>
                  </a:lnTo>
                  <a:lnTo>
                    <a:pt x="99" y="789"/>
                  </a:lnTo>
                  <a:lnTo>
                    <a:pt x="100" y="809"/>
                  </a:lnTo>
                  <a:lnTo>
                    <a:pt x="106" y="830"/>
                  </a:lnTo>
                  <a:lnTo>
                    <a:pt x="112" y="850"/>
                  </a:lnTo>
                  <a:lnTo>
                    <a:pt x="124" y="872"/>
                  </a:lnTo>
                  <a:lnTo>
                    <a:pt x="137" y="898"/>
                  </a:lnTo>
                  <a:lnTo>
                    <a:pt x="156" y="921"/>
                  </a:lnTo>
                  <a:lnTo>
                    <a:pt x="177" y="942"/>
                  </a:lnTo>
                  <a:lnTo>
                    <a:pt x="188" y="952"/>
                  </a:lnTo>
                  <a:lnTo>
                    <a:pt x="202" y="963"/>
                  </a:lnTo>
                  <a:lnTo>
                    <a:pt x="223" y="979"/>
                  </a:lnTo>
                  <a:lnTo>
                    <a:pt x="248" y="993"/>
                  </a:lnTo>
                  <a:lnTo>
                    <a:pt x="270" y="1003"/>
                  </a:lnTo>
                  <a:lnTo>
                    <a:pt x="292" y="1012"/>
                  </a:lnTo>
                  <a:lnTo>
                    <a:pt x="314" y="1019"/>
                  </a:lnTo>
                  <a:lnTo>
                    <a:pt x="336" y="1024"/>
                  </a:lnTo>
                  <a:lnTo>
                    <a:pt x="359" y="1027"/>
                  </a:lnTo>
                  <a:lnTo>
                    <a:pt x="381" y="1030"/>
                  </a:lnTo>
                  <a:lnTo>
                    <a:pt x="403" y="1030"/>
                  </a:lnTo>
                  <a:lnTo>
                    <a:pt x="427" y="1029"/>
                  </a:lnTo>
                  <a:lnTo>
                    <a:pt x="450" y="1024"/>
                  </a:lnTo>
                  <a:lnTo>
                    <a:pt x="455" y="1022"/>
                  </a:lnTo>
                  <a:lnTo>
                    <a:pt x="457" y="1021"/>
                  </a:lnTo>
                  <a:lnTo>
                    <a:pt x="461" y="1021"/>
                  </a:lnTo>
                  <a:lnTo>
                    <a:pt x="474" y="1019"/>
                  </a:lnTo>
                  <a:lnTo>
                    <a:pt x="483" y="1014"/>
                  </a:lnTo>
                  <a:lnTo>
                    <a:pt x="488" y="1012"/>
                  </a:lnTo>
                  <a:lnTo>
                    <a:pt x="491" y="1011"/>
                  </a:lnTo>
                  <a:lnTo>
                    <a:pt x="495" y="1011"/>
                  </a:lnTo>
                  <a:lnTo>
                    <a:pt x="504" y="1005"/>
                  </a:lnTo>
                  <a:lnTo>
                    <a:pt x="516" y="1001"/>
                  </a:lnTo>
                  <a:lnTo>
                    <a:pt x="524" y="994"/>
                  </a:lnTo>
                  <a:lnTo>
                    <a:pt x="534" y="989"/>
                  </a:lnTo>
                  <a:lnTo>
                    <a:pt x="538" y="984"/>
                  </a:lnTo>
                  <a:lnTo>
                    <a:pt x="543" y="981"/>
                  </a:lnTo>
                  <a:lnTo>
                    <a:pt x="553" y="974"/>
                  </a:lnTo>
                  <a:lnTo>
                    <a:pt x="570" y="957"/>
                  </a:lnTo>
                  <a:lnTo>
                    <a:pt x="587" y="941"/>
                  </a:lnTo>
                  <a:lnTo>
                    <a:pt x="622" y="963"/>
                  </a:lnTo>
                  <a:lnTo>
                    <a:pt x="658" y="984"/>
                  </a:lnTo>
                  <a:lnTo>
                    <a:pt x="695" y="1001"/>
                  </a:lnTo>
                  <a:lnTo>
                    <a:pt x="732" y="1015"/>
                  </a:lnTo>
                  <a:lnTo>
                    <a:pt x="769" y="1025"/>
                  </a:lnTo>
                  <a:lnTo>
                    <a:pt x="807" y="1034"/>
                  </a:lnTo>
                  <a:lnTo>
                    <a:pt x="846" y="1039"/>
                  </a:lnTo>
                  <a:lnTo>
                    <a:pt x="885" y="1041"/>
                  </a:lnTo>
                  <a:lnTo>
                    <a:pt x="924" y="1039"/>
                  </a:lnTo>
                  <a:lnTo>
                    <a:pt x="963" y="1034"/>
                  </a:lnTo>
                  <a:lnTo>
                    <a:pt x="1003" y="1025"/>
                  </a:lnTo>
                  <a:lnTo>
                    <a:pt x="1044" y="1015"/>
                  </a:lnTo>
                  <a:lnTo>
                    <a:pt x="1083" y="1001"/>
                  </a:lnTo>
                  <a:lnTo>
                    <a:pt x="1125" y="984"/>
                  </a:lnTo>
                  <a:lnTo>
                    <a:pt x="1167" y="963"/>
                  </a:lnTo>
                  <a:lnTo>
                    <a:pt x="1210" y="941"/>
                  </a:lnTo>
                  <a:lnTo>
                    <a:pt x="1225" y="957"/>
                  </a:lnTo>
                  <a:lnTo>
                    <a:pt x="1243" y="974"/>
                  </a:lnTo>
                  <a:lnTo>
                    <a:pt x="1261" y="989"/>
                  </a:lnTo>
                  <a:lnTo>
                    <a:pt x="1282" y="1001"/>
                  </a:lnTo>
                  <a:lnTo>
                    <a:pt x="1302" y="1011"/>
                  </a:lnTo>
                  <a:lnTo>
                    <a:pt x="1324" y="1019"/>
                  </a:lnTo>
                  <a:lnTo>
                    <a:pt x="1348" y="1024"/>
                  </a:lnTo>
                  <a:lnTo>
                    <a:pt x="1374" y="1029"/>
                  </a:lnTo>
                  <a:lnTo>
                    <a:pt x="1384" y="1029"/>
                  </a:lnTo>
                  <a:lnTo>
                    <a:pt x="1388" y="1029"/>
                  </a:lnTo>
                  <a:lnTo>
                    <a:pt x="1391" y="1029"/>
                  </a:lnTo>
                  <a:lnTo>
                    <a:pt x="1392" y="1029"/>
                  </a:lnTo>
                  <a:lnTo>
                    <a:pt x="1395" y="1030"/>
                  </a:lnTo>
                  <a:lnTo>
                    <a:pt x="1417" y="1030"/>
                  </a:lnTo>
                  <a:lnTo>
                    <a:pt x="1439" y="1027"/>
                  </a:lnTo>
                  <a:lnTo>
                    <a:pt x="1461" y="1024"/>
                  </a:lnTo>
                  <a:lnTo>
                    <a:pt x="1484" y="1019"/>
                  </a:lnTo>
                  <a:lnTo>
                    <a:pt x="1506" y="1012"/>
                  </a:lnTo>
                  <a:lnTo>
                    <a:pt x="1528" y="1003"/>
                  </a:lnTo>
                  <a:lnTo>
                    <a:pt x="1550" y="993"/>
                  </a:lnTo>
                  <a:lnTo>
                    <a:pt x="1570" y="981"/>
                  </a:lnTo>
                  <a:lnTo>
                    <a:pt x="1590" y="969"/>
                  </a:lnTo>
                  <a:lnTo>
                    <a:pt x="1607" y="954"/>
                  </a:lnTo>
                  <a:lnTo>
                    <a:pt x="1625" y="940"/>
                  </a:lnTo>
                  <a:lnTo>
                    <a:pt x="1639" y="923"/>
                  </a:lnTo>
                  <a:lnTo>
                    <a:pt x="1653" y="907"/>
                  </a:lnTo>
                  <a:lnTo>
                    <a:pt x="1665" y="890"/>
                  </a:lnTo>
                  <a:lnTo>
                    <a:pt x="1677" y="872"/>
                  </a:lnTo>
                  <a:lnTo>
                    <a:pt x="1684" y="852"/>
                  </a:lnTo>
                  <a:lnTo>
                    <a:pt x="1690" y="834"/>
                  </a:lnTo>
                  <a:lnTo>
                    <a:pt x="1695" y="816"/>
                  </a:lnTo>
                  <a:lnTo>
                    <a:pt x="1699" y="799"/>
                  </a:lnTo>
                  <a:lnTo>
                    <a:pt x="1699" y="779"/>
                  </a:lnTo>
                  <a:lnTo>
                    <a:pt x="1698" y="761"/>
                  </a:lnTo>
                  <a:lnTo>
                    <a:pt x="1695" y="743"/>
                  </a:lnTo>
                  <a:lnTo>
                    <a:pt x="1691" y="725"/>
                  </a:lnTo>
                  <a:lnTo>
                    <a:pt x="1683" y="707"/>
                  </a:lnTo>
                  <a:lnTo>
                    <a:pt x="1709" y="681"/>
                  </a:lnTo>
                  <a:lnTo>
                    <a:pt x="1732" y="657"/>
                  </a:lnTo>
                  <a:lnTo>
                    <a:pt x="1751" y="632"/>
                  </a:lnTo>
                  <a:lnTo>
                    <a:pt x="1768" y="608"/>
                  </a:lnTo>
                  <a:lnTo>
                    <a:pt x="1779" y="583"/>
                  </a:lnTo>
                  <a:lnTo>
                    <a:pt x="1789" y="559"/>
                  </a:lnTo>
                  <a:lnTo>
                    <a:pt x="1794" y="534"/>
                  </a:lnTo>
                  <a:lnTo>
                    <a:pt x="1796" y="512"/>
                  </a:lnTo>
                  <a:lnTo>
                    <a:pt x="1794" y="488"/>
                  </a:lnTo>
                  <a:lnTo>
                    <a:pt x="1789" y="464"/>
                  </a:lnTo>
                  <a:lnTo>
                    <a:pt x="1779" y="440"/>
                  </a:lnTo>
                  <a:lnTo>
                    <a:pt x="1768" y="418"/>
                  </a:lnTo>
                  <a:lnTo>
                    <a:pt x="1751" y="393"/>
                  </a:lnTo>
                  <a:lnTo>
                    <a:pt x="1732" y="371"/>
                  </a:lnTo>
                  <a:lnTo>
                    <a:pt x="1709" y="349"/>
                  </a:lnTo>
                  <a:lnTo>
                    <a:pt x="1683" y="327"/>
                  </a:lnTo>
                  <a:lnTo>
                    <a:pt x="1689" y="305"/>
                  </a:lnTo>
                  <a:lnTo>
                    <a:pt x="1695" y="285"/>
                  </a:lnTo>
                  <a:lnTo>
                    <a:pt x="1698" y="262"/>
                  </a:lnTo>
                  <a:lnTo>
                    <a:pt x="1699" y="242"/>
                  </a:lnTo>
                  <a:lnTo>
                    <a:pt x="1695" y="220"/>
                  </a:lnTo>
                  <a:lnTo>
                    <a:pt x="1691" y="200"/>
                  </a:lnTo>
                  <a:lnTo>
                    <a:pt x="1685" y="179"/>
                  </a:lnTo>
                  <a:lnTo>
                    <a:pt x="1677" y="159"/>
                  </a:lnTo>
                  <a:lnTo>
                    <a:pt x="1665" y="140"/>
                  </a:lnTo>
                  <a:lnTo>
                    <a:pt x="1653" y="122"/>
                  </a:lnTo>
                  <a:lnTo>
                    <a:pt x="1639" y="106"/>
                  </a:lnTo>
                  <a:lnTo>
                    <a:pt x="1625" y="91"/>
                  </a:lnTo>
                  <a:lnTo>
                    <a:pt x="1607" y="76"/>
                  </a:lnTo>
                  <a:lnTo>
                    <a:pt x="1590" y="63"/>
                  </a:lnTo>
                  <a:lnTo>
                    <a:pt x="1570" y="49"/>
                  </a:lnTo>
                  <a:lnTo>
                    <a:pt x="1550" y="38"/>
                  </a:lnTo>
                  <a:lnTo>
                    <a:pt x="1506" y="19"/>
                  </a:lnTo>
                  <a:lnTo>
                    <a:pt x="1461" y="7"/>
                  </a:lnTo>
                  <a:lnTo>
                    <a:pt x="1417" y="1"/>
                  </a:lnTo>
                  <a:lnTo>
                    <a:pt x="1395" y="0"/>
                  </a:lnTo>
                  <a:lnTo>
                    <a:pt x="1374" y="3"/>
                  </a:lnTo>
                  <a:lnTo>
                    <a:pt x="1348" y="6"/>
                  </a:lnTo>
                  <a:lnTo>
                    <a:pt x="1324" y="11"/>
                  </a:lnTo>
                  <a:lnTo>
                    <a:pt x="1302" y="19"/>
                  </a:lnTo>
                  <a:lnTo>
                    <a:pt x="1282" y="30"/>
                  </a:lnTo>
                  <a:lnTo>
                    <a:pt x="1261" y="41"/>
                  </a:lnTo>
                  <a:lnTo>
                    <a:pt x="1243" y="56"/>
                  </a:lnTo>
                  <a:lnTo>
                    <a:pt x="1225" y="73"/>
                  </a:lnTo>
                  <a:lnTo>
                    <a:pt x="1210" y="91"/>
                  </a:lnTo>
                  <a:lnTo>
                    <a:pt x="1171" y="71"/>
                  </a:lnTo>
                  <a:lnTo>
                    <a:pt x="1131" y="55"/>
                  </a:lnTo>
                  <a:lnTo>
                    <a:pt x="1092" y="40"/>
                  </a:lnTo>
                  <a:lnTo>
                    <a:pt x="1055" y="29"/>
                  </a:lnTo>
                  <a:lnTo>
                    <a:pt x="1015" y="19"/>
                  </a:lnTo>
                  <a:lnTo>
                    <a:pt x="976" y="14"/>
                  </a:lnTo>
                  <a:lnTo>
                    <a:pt x="936" y="10"/>
                  </a:lnTo>
                  <a:lnTo>
                    <a:pt x="899" y="9"/>
                  </a:lnTo>
                  <a:lnTo>
                    <a:pt x="859" y="10"/>
                  </a:lnTo>
                  <a:lnTo>
                    <a:pt x="820" y="14"/>
                  </a:lnTo>
                  <a:lnTo>
                    <a:pt x="780" y="19"/>
                  </a:lnTo>
                  <a:lnTo>
                    <a:pt x="743" y="29"/>
                  </a:lnTo>
                  <a:lnTo>
                    <a:pt x="703" y="40"/>
                  </a:lnTo>
                  <a:lnTo>
                    <a:pt x="664" y="55"/>
                  </a:lnTo>
                  <a:lnTo>
                    <a:pt x="624" y="71"/>
                  </a:lnTo>
                  <a:lnTo>
                    <a:pt x="587" y="91"/>
                  </a:lnTo>
                  <a:lnTo>
                    <a:pt x="570" y="73"/>
                  </a:lnTo>
                  <a:lnTo>
                    <a:pt x="553" y="56"/>
                  </a:lnTo>
                  <a:lnTo>
                    <a:pt x="534" y="41"/>
                  </a:lnTo>
                  <a:lnTo>
                    <a:pt x="516" y="30"/>
                  </a:lnTo>
                  <a:lnTo>
                    <a:pt x="495" y="19"/>
                  </a:lnTo>
                  <a:lnTo>
                    <a:pt x="474" y="11"/>
                  </a:lnTo>
                  <a:lnTo>
                    <a:pt x="450" y="6"/>
                  </a:lnTo>
                  <a:lnTo>
                    <a:pt x="427" y="3"/>
                  </a:lnTo>
                  <a:lnTo>
                    <a:pt x="381" y="1"/>
                  </a:lnTo>
                  <a:lnTo>
                    <a:pt x="336" y="7"/>
                  </a:lnTo>
                  <a:lnTo>
                    <a:pt x="292" y="19"/>
                  </a:lnTo>
                  <a:lnTo>
                    <a:pt x="248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425058" y="455476"/>
              <a:ext cx="2216390" cy="43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Application Servers</a:t>
              </a:r>
              <a:endParaRPr lang="en-US" sz="11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887460" y="5515099"/>
              <a:ext cx="1623889" cy="43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Gateway NAS </a:t>
              </a:r>
              <a:endParaRPr lang="en-US" sz="11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299600" y="4544518"/>
              <a:ext cx="1567459" cy="43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  <a:endParaRPr lang="en-US" sz="11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553704" y="4582885"/>
              <a:ext cx="2106666" cy="43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Application Server</a:t>
              </a:r>
              <a:endParaRPr lang="en-US" sz="11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4805363" y="2614613"/>
              <a:ext cx="1168400" cy="1079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7" y="0"/>
                </a:cxn>
                <a:cxn ang="0">
                  <a:pos x="2207" y="2040"/>
                </a:cxn>
              </a:cxnLst>
              <a:rect l="0" t="0" r="r" b="b"/>
              <a:pathLst>
                <a:path w="2207" h="2040">
                  <a:moveTo>
                    <a:pt x="0" y="0"/>
                  </a:moveTo>
                  <a:lnTo>
                    <a:pt x="2207" y="0"/>
                  </a:lnTo>
                  <a:lnTo>
                    <a:pt x="2207" y="204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6346825" y="3927475"/>
              <a:ext cx="150177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4805363" y="4187825"/>
              <a:ext cx="1168400" cy="1081088"/>
            </a:xfrm>
            <a:custGeom>
              <a:avLst/>
              <a:gdLst/>
              <a:ahLst/>
              <a:cxnLst>
                <a:cxn ang="0">
                  <a:pos x="0" y="2041"/>
                </a:cxn>
                <a:cxn ang="0">
                  <a:pos x="2207" y="2041"/>
                </a:cxn>
                <a:cxn ang="0">
                  <a:pos x="2207" y="0"/>
                </a:cxn>
              </a:cxnLst>
              <a:rect l="0" t="0" r="r" b="b"/>
              <a:pathLst>
                <a:path w="2207" h="2041">
                  <a:moveTo>
                    <a:pt x="0" y="2041"/>
                  </a:moveTo>
                  <a:lnTo>
                    <a:pt x="2207" y="2041"/>
                  </a:lnTo>
                  <a:lnTo>
                    <a:pt x="2207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403350" y="2595563"/>
              <a:ext cx="1339850" cy="1079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7" y="0"/>
                </a:cxn>
                <a:cxn ang="0">
                  <a:pos x="2207" y="2040"/>
                </a:cxn>
              </a:cxnLst>
              <a:rect l="0" t="0" r="r" b="b"/>
              <a:pathLst>
                <a:path w="2207" h="2040">
                  <a:moveTo>
                    <a:pt x="0" y="0"/>
                  </a:moveTo>
                  <a:lnTo>
                    <a:pt x="2207" y="0"/>
                  </a:lnTo>
                  <a:lnTo>
                    <a:pt x="2207" y="204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 flipH="1">
              <a:off x="1309688" y="3903663"/>
              <a:ext cx="12192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382713" y="4022725"/>
              <a:ext cx="1360487" cy="1293813"/>
            </a:xfrm>
            <a:custGeom>
              <a:avLst/>
              <a:gdLst/>
              <a:ahLst/>
              <a:cxnLst>
                <a:cxn ang="0">
                  <a:pos x="0" y="2041"/>
                </a:cxn>
                <a:cxn ang="0">
                  <a:pos x="2207" y="2041"/>
                </a:cxn>
                <a:cxn ang="0">
                  <a:pos x="2207" y="0"/>
                </a:cxn>
              </a:cxnLst>
              <a:rect l="0" t="0" r="r" b="b"/>
              <a:pathLst>
                <a:path w="2207" h="2041">
                  <a:moveTo>
                    <a:pt x="0" y="2041"/>
                  </a:moveTo>
                  <a:lnTo>
                    <a:pt x="2207" y="2041"/>
                  </a:lnTo>
                  <a:lnTo>
                    <a:pt x="2207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Calibri" pitchFamily="34" charset="0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29942" y="3657600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8400" y="3655725"/>
              <a:ext cx="914399" cy="59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1628" y="3352800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947054"/>
              <a:ext cx="1066800" cy="222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3772" y="2111826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742684" y="2819399"/>
              <a:ext cx="633255" cy="418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050" b="1">
                  <a:solidFill>
                    <a:srgbClr val="000000"/>
                  </a:solidFill>
                  <a:latin typeface="Calibri" pitchFamily="34" charset="0"/>
                </a:rPr>
                <a:t>Client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3772" y="341993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742684" y="4127502"/>
              <a:ext cx="633255" cy="418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050" b="1">
                  <a:solidFill>
                    <a:srgbClr val="000000"/>
                  </a:solidFill>
                  <a:latin typeface="Calibri" pitchFamily="34" charset="0"/>
                </a:rPr>
                <a:t>Client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3770" y="4824186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742682" y="5531759"/>
              <a:ext cx="633255" cy="418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050" b="1">
                  <a:solidFill>
                    <a:srgbClr val="000000"/>
                  </a:solidFill>
                  <a:latin typeface="Calibri" pitchFamily="34" charset="0"/>
                </a:rPr>
                <a:t>Client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2819399" y="3744687"/>
              <a:ext cx="219444" cy="43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IP</a:t>
              </a:r>
              <a:endParaRPr lang="en-US" sz="16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5660370" y="3655725"/>
              <a:ext cx="815080" cy="438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FC SAN</a:t>
              </a:r>
              <a:endParaRPr lang="en-US" sz="16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35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2895600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114806" y="5054346"/>
              <a:ext cx="987552" cy="432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62138325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Gateway NAS Connectivity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043608" y="888108"/>
            <a:ext cx="7323819" cy="4331568"/>
            <a:chOff x="783770" y="685800"/>
            <a:chExt cx="7994299" cy="5075519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276600" y="3851275"/>
              <a:ext cx="106362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048000" y="4003675"/>
              <a:ext cx="1303338" cy="1293813"/>
            </a:xfrm>
            <a:custGeom>
              <a:avLst/>
              <a:gdLst/>
              <a:ahLst/>
              <a:cxnLst>
                <a:cxn ang="0">
                  <a:pos x="2207" y="2041"/>
                </a:cxn>
                <a:cxn ang="0">
                  <a:pos x="0" y="2041"/>
                </a:cxn>
                <a:cxn ang="0">
                  <a:pos x="0" y="0"/>
                </a:cxn>
              </a:cxnLst>
              <a:rect l="0" t="0" r="r" b="b"/>
              <a:pathLst>
                <a:path w="2207" h="2041">
                  <a:moveTo>
                    <a:pt x="2207" y="2041"/>
                  </a:moveTo>
                  <a:lnTo>
                    <a:pt x="0" y="204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048000" y="2595563"/>
              <a:ext cx="1303338" cy="1079500"/>
            </a:xfrm>
            <a:custGeom>
              <a:avLst/>
              <a:gdLst/>
              <a:ahLst/>
              <a:cxnLst>
                <a:cxn ang="0">
                  <a:pos x="2207" y="0"/>
                </a:cxn>
                <a:cxn ang="0">
                  <a:pos x="0" y="0"/>
                </a:cxn>
                <a:cxn ang="0">
                  <a:pos x="0" y="2040"/>
                </a:cxn>
              </a:cxnLst>
              <a:rect l="0" t="0" r="r" b="b"/>
              <a:pathLst>
                <a:path w="2207" h="2040">
                  <a:moveTo>
                    <a:pt x="2207" y="0"/>
                  </a:moveTo>
                  <a:lnTo>
                    <a:pt x="0" y="0"/>
                  </a:lnTo>
                  <a:lnTo>
                    <a:pt x="0" y="204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527550" y="3957638"/>
              <a:ext cx="106362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795963" y="3675063"/>
              <a:ext cx="950912" cy="550862"/>
            </a:xfrm>
            <a:custGeom>
              <a:avLst/>
              <a:gdLst/>
              <a:ahLst/>
              <a:cxnLst>
                <a:cxn ang="0">
                  <a:pos x="189" y="76"/>
                </a:cxn>
                <a:cxn ang="0">
                  <a:pos x="124" y="159"/>
                </a:cxn>
                <a:cxn ang="0">
                  <a:pos x="99" y="242"/>
                </a:cxn>
                <a:cxn ang="0">
                  <a:pos x="87" y="349"/>
                </a:cxn>
                <a:cxn ang="0">
                  <a:pos x="15" y="444"/>
                </a:cxn>
                <a:cxn ang="0">
                  <a:pos x="1" y="540"/>
                </a:cxn>
                <a:cxn ang="0">
                  <a:pos x="43" y="634"/>
                </a:cxn>
                <a:cxn ang="0">
                  <a:pos x="101" y="746"/>
                </a:cxn>
                <a:cxn ang="0">
                  <a:pos x="106" y="830"/>
                </a:cxn>
                <a:cxn ang="0">
                  <a:pos x="156" y="921"/>
                </a:cxn>
                <a:cxn ang="0">
                  <a:pos x="223" y="979"/>
                </a:cxn>
                <a:cxn ang="0">
                  <a:pos x="314" y="1019"/>
                </a:cxn>
                <a:cxn ang="0">
                  <a:pos x="403" y="1030"/>
                </a:cxn>
                <a:cxn ang="0">
                  <a:pos x="457" y="1021"/>
                </a:cxn>
                <a:cxn ang="0">
                  <a:pos x="488" y="1012"/>
                </a:cxn>
                <a:cxn ang="0">
                  <a:pos x="516" y="1001"/>
                </a:cxn>
                <a:cxn ang="0">
                  <a:pos x="543" y="981"/>
                </a:cxn>
                <a:cxn ang="0">
                  <a:pos x="622" y="963"/>
                </a:cxn>
                <a:cxn ang="0">
                  <a:pos x="769" y="1025"/>
                </a:cxn>
                <a:cxn ang="0">
                  <a:pos x="924" y="1039"/>
                </a:cxn>
                <a:cxn ang="0">
                  <a:pos x="1083" y="1001"/>
                </a:cxn>
                <a:cxn ang="0">
                  <a:pos x="1225" y="957"/>
                </a:cxn>
                <a:cxn ang="0">
                  <a:pos x="1302" y="1011"/>
                </a:cxn>
                <a:cxn ang="0">
                  <a:pos x="1384" y="1029"/>
                </a:cxn>
                <a:cxn ang="0">
                  <a:pos x="1395" y="1030"/>
                </a:cxn>
                <a:cxn ang="0">
                  <a:pos x="1484" y="1019"/>
                </a:cxn>
                <a:cxn ang="0">
                  <a:pos x="1570" y="981"/>
                </a:cxn>
                <a:cxn ang="0">
                  <a:pos x="1639" y="923"/>
                </a:cxn>
                <a:cxn ang="0">
                  <a:pos x="1684" y="852"/>
                </a:cxn>
                <a:cxn ang="0">
                  <a:pos x="1699" y="779"/>
                </a:cxn>
                <a:cxn ang="0">
                  <a:pos x="1683" y="707"/>
                </a:cxn>
                <a:cxn ang="0">
                  <a:pos x="1768" y="608"/>
                </a:cxn>
                <a:cxn ang="0">
                  <a:pos x="1796" y="512"/>
                </a:cxn>
                <a:cxn ang="0">
                  <a:pos x="1768" y="418"/>
                </a:cxn>
                <a:cxn ang="0">
                  <a:pos x="1683" y="327"/>
                </a:cxn>
                <a:cxn ang="0">
                  <a:pos x="1699" y="242"/>
                </a:cxn>
                <a:cxn ang="0">
                  <a:pos x="1677" y="159"/>
                </a:cxn>
                <a:cxn ang="0">
                  <a:pos x="1625" y="91"/>
                </a:cxn>
                <a:cxn ang="0">
                  <a:pos x="1550" y="38"/>
                </a:cxn>
                <a:cxn ang="0">
                  <a:pos x="1395" y="0"/>
                </a:cxn>
                <a:cxn ang="0">
                  <a:pos x="1302" y="19"/>
                </a:cxn>
                <a:cxn ang="0">
                  <a:pos x="1225" y="73"/>
                </a:cxn>
                <a:cxn ang="0">
                  <a:pos x="1092" y="40"/>
                </a:cxn>
                <a:cxn ang="0">
                  <a:pos x="936" y="10"/>
                </a:cxn>
                <a:cxn ang="0">
                  <a:pos x="780" y="19"/>
                </a:cxn>
                <a:cxn ang="0">
                  <a:pos x="624" y="71"/>
                </a:cxn>
                <a:cxn ang="0">
                  <a:pos x="534" y="41"/>
                </a:cxn>
                <a:cxn ang="0">
                  <a:pos x="450" y="6"/>
                </a:cxn>
                <a:cxn ang="0">
                  <a:pos x="292" y="19"/>
                </a:cxn>
              </a:cxnLst>
              <a:rect l="0" t="0" r="r" b="b"/>
              <a:pathLst>
                <a:path w="1796" h="1041">
                  <a:moveTo>
                    <a:pt x="248" y="38"/>
                  </a:moveTo>
                  <a:lnTo>
                    <a:pt x="226" y="49"/>
                  </a:lnTo>
                  <a:lnTo>
                    <a:pt x="208" y="63"/>
                  </a:lnTo>
                  <a:lnTo>
                    <a:pt x="189" y="76"/>
                  </a:lnTo>
                  <a:lnTo>
                    <a:pt x="173" y="91"/>
                  </a:lnTo>
                  <a:lnTo>
                    <a:pt x="157" y="106"/>
                  </a:lnTo>
                  <a:lnTo>
                    <a:pt x="145" y="122"/>
                  </a:lnTo>
                  <a:lnTo>
                    <a:pt x="124" y="159"/>
                  </a:lnTo>
                  <a:lnTo>
                    <a:pt x="112" y="179"/>
                  </a:lnTo>
                  <a:lnTo>
                    <a:pt x="106" y="200"/>
                  </a:lnTo>
                  <a:lnTo>
                    <a:pt x="100" y="220"/>
                  </a:lnTo>
                  <a:lnTo>
                    <a:pt x="99" y="242"/>
                  </a:lnTo>
                  <a:lnTo>
                    <a:pt x="98" y="262"/>
                  </a:lnTo>
                  <a:lnTo>
                    <a:pt x="101" y="285"/>
                  </a:lnTo>
                  <a:lnTo>
                    <a:pt x="115" y="327"/>
                  </a:lnTo>
                  <a:lnTo>
                    <a:pt x="87" y="349"/>
                  </a:lnTo>
                  <a:lnTo>
                    <a:pt x="63" y="373"/>
                  </a:lnTo>
                  <a:lnTo>
                    <a:pt x="43" y="398"/>
                  </a:lnTo>
                  <a:lnTo>
                    <a:pt x="28" y="422"/>
                  </a:lnTo>
                  <a:lnTo>
                    <a:pt x="15" y="444"/>
                  </a:lnTo>
                  <a:lnTo>
                    <a:pt x="6" y="469"/>
                  </a:lnTo>
                  <a:lnTo>
                    <a:pt x="1" y="493"/>
                  </a:lnTo>
                  <a:lnTo>
                    <a:pt x="0" y="518"/>
                  </a:lnTo>
                  <a:lnTo>
                    <a:pt x="1" y="540"/>
                  </a:lnTo>
                  <a:lnTo>
                    <a:pt x="6" y="564"/>
                  </a:lnTo>
                  <a:lnTo>
                    <a:pt x="15" y="588"/>
                  </a:lnTo>
                  <a:lnTo>
                    <a:pt x="28" y="612"/>
                  </a:lnTo>
                  <a:lnTo>
                    <a:pt x="43" y="634"/>
                  </a:lnTo>
                  <a:lnTo>
                    <a:pt x="63" y="659"/>
                  </a:lnTo>
                  <a:lnTo>
                    <a:pt x="87" y="682"/>
                  </a:lnTo>
                  <a:lnTo>
                    <a:pt x="115" y="707"/>
                  </a:lnTo>
                  <a:lnTo>
                    <a:pt x="101" y="746"/>
                  </a:lnTo>
                  <a:lnTo>
                    <a:pt x="98" y="766"/>
                  </a:lnTo>
                  <a:lnTo>
                    <a:pt x="99" y="789"/>
                  </a:lnTo>
                  <a:lnTo>
                    <a:pt x="100" y="809"/>
                  </a:lnTo>
                  <a:lnTo>
                    <a:pt x="106" y="830"/>
                  </a:lnTo>
                  <a:lnTo>
                    <a:pt x="112" y="850"/>
                  </a:lnTo>
                  <a:lnTo>
                    <a:pt x="124" y="872"/>
                  </a:lnTo>
                  <a:lnTo>
                    <a:pt x="137" y="898"/>
                  </a:lnTo>
                  <a:lnTo>
                    <a:pt x="156" y="921"/>
                  </a:lnTo>
                  <a:lnTo>
                    <a:pt x="177" y="942"/>
                  </a:lnTo>
                  <a:lnTo>
                    <a:pt x="188" y="952"/>
                  </a:lnTo>
                  <a:lnTo>
                    <a:pt x="202" y="963"/>
                  </a:lnTo>
                  <a:lnTo>
                    <a:pt x="223" y="979"/>
                  </a:lnTo>
                  <a:lnTo>
                    <a:pt x="248" y="993"/>
                  </a:lnTo>
                  <a:lnTo>
                    <a:pt x="270" y="1003"/>
                  </a:lnTo>
                  <a:lnTo>
                    <a:pt x="292" y="1012"/>
                  </a:lnTo>
                  <a:lnTo>
                    <a:pt x="314" y="1019"/>
                  </a:lnTo>
                  <a:lnTo>
                    <a:pt x="336" y="1024"/>
                  </a:lnTo>
                  <a:lnTo>
                    <a:pt x="359" y="1027"/>
                  </a:lnTo>
                  <a:lnTo>
                    <a:pt x="381" y="1030"/>
                  </a:lnTo>
                  <a:lnTo>
                    <a:pt x="403" y="1030"/>
                  </a:lnTo>
                  <a:lnTo>
                    <a:pt x="427" y="1029"/>
                  </a:lnTo>
                  <a:lnTo>
                    <a:pt x="450" y="1024"/>
                  </a:lnTo>
                  <a:lnTo>
                    <a:pt x="455" y="1022"/>
                  </a:lnTo>
                  <a:lnTo>
                    <a:pt x="457" y="1021"/>
                  </a:lnTo>
                  <a:lnTo>
                    <a:pt x="461" y="1021"/>
                  </a:lnTo>
                  <a:lnTo>
                    <a:pt x="474" y="1019"/>
                  </a:lnTo>
                  <a:lnTo>
                    <a:pt x="483" y="1014"/>
                  </a:lnTo>
                  <a:lnTo>
                    <a:pt x="488" y="1012"/>
                  </a:lnTo>
                  <a:lnTo>
                    <a:pt x="491" y="1011"/>
                  </a:lnTo>
                  <a:lnTo>
                    <a:pt x="495" y="1011"/>
                  </a:lnTo>
                  <a:lnTo>
                    <a:pt x="504" y="1005"/>
                  </a:lnTo>
                  <a:lnTo>
                    <a:pt x="516" y="1001"/>
                  </a:lnTo>
                  <a:lnTo>
                    <a:pt x="524" y="994"/>
                  </a:lnTo>
                  <a:lnTo>
                    <a:pt x="534" y="989"/>
                  </a:lnTo>
                  <a:lnTo>
                    <a:pt x="538" y="984"/>
                  </a:lnTo>
                  <a:lnTo>
                    <a:pt x="543" y="981"/>
                  </a:lnTo>
                  <a:lnTo>
                    <a:pt x="553" y="974"/>
                  </a:lnTo>
                  <a:lnTo>
                    <a:pt x="570" y="957"/>
                  </a:lnTo>
                  <a:lnTo>
                    <a:pt x="587" y="941"/>
                  </a:lnTo>
                  <a:lnTo>
                    <a:pt x="622" y="963"/>
                  </a:lnTo>
                  <a:lnTo>
                    <a:pt x="658" y="984"/>
                  </a:lnTo>
                  <a:lnTo>
                    <a:pt x="695" y="1001"/>
                  </a:lnTo>
                  <a:lnTo>
                    <a:pt x="732" y="1015"/>
                  </a:lnTo>
                  <a:lnTo>
                    <a:pt x="769" y="1025"/>
                  </a:lnTo>
                  <a:lnTo>
                    <a:pt x="807" y="1034"/>
                  </a:lnTo>
                  <a:lnTo>
                    <a:pt x="846" y="1039"/>
                  </a:lnTo>
                  <a:lnTo>
                    <a:pt x="885" y="1041"/>
                  </a:lnTo>
                  <a:lnTo>
                    <a:pt x="924" y="1039"/>
                  </a:lnTo>
                  <a:lnTo>
                    <a:pt x="963" y="1034"/>
                  </a:lnTo>
                  <a:lnTo>
                    <a:pt x="1003" y="1025"/>
                  </a:lnTo>
                  <a:lnTo>
                    <a:pt x="1044" y="1015"/>
                  </a:lnTo>
                  <a:lnTo>
                    <a:pt x="1083" y="1001"/>
                  </a:lnTo>
                  <a:lnTo>
                    <a:pt x="1125" y="984"/>
                  </a:lnTo>
                  <a:lnTo>
                    <a:pt x="1167" y="963"/>
                  </a:lnTo>
                  <a:lnTo>
                    <a:pt x="1210" y="941"/>
                  </a:lnTo>
                  <a:lnTo>
                    <a:pt x="1225" y="957"/>
                  </a:lnTo>
                  <a:lnTo>
                    <a:pt x="1243" y="974"/>
                  </a:lnTo>
                  <a:lnTo>
                    <a:pt x="1261" y="989"/>
                  </a:lnTo>
                  <a:lnTo>
                    <a:pt x="1282" y="1001"/>
                  </a:lnTo>
                  <a:lnTo>
                    <a:pt x="1302" y="1011"/>
                  </a:lnTo>
                  <a:lnTo>
                    <a:pt x="1324" y="1019"/>
                  </a:lnTo>
                  <a:lnTo>
                    <a:pt x="1348" y="1024"/>
                  </a:lnTo>
                  <a:lnTo>
                    <a:pt x="1374" y="1029"/>
                  </a:lnTo>
                  <a:lnTo>
                    <a:pt x="1384" y="1029"/>
                  </a:lnTo>
                  <a:lnTo>
                    <a:pt x="1388" y="1029"/>
                  </a:lnTo>
                  <a:lnTo>
                    <a:pt x="1391" y="1029"/>
                  </a:lnTo>
                  <a:lnTo>
                    <a:pt x="1392" y="1029"/>
                  </a:lnTo>
                  <a:lnTo>
                    <a:pt x="1395" y="1030"/>
                  </a:lnTo>
                  <a:lnTo>
                    <a:pt x="1417" y="1030"/>
                  </a:lnTo>
                  <a:lnTo>
                    <a:pt x="1439" y="1027"/>
                  </a:lnTo>
                  <a:lnTo>
                    <a:pt x="1461" y="1024"/>
                  </a:lnTo>
                  <a:lnTo>
                    <a:pt x="1484" y="1019"/>
                  </a:lnTo>
                  <a:lnTo>
                    <a:pt x="1506" y="1012"/>
                  </a:lnTo>
                  <a:lnTo>
                    <a:pt x="1528" y="1003"/>
                  </a:lnTo>
                  <a:lnTo>
                    <a:pt x="1550" y="993"/>
                  </a:lnTo>
                  <a:lnTo>
                    <a:pt x="1570" y="981"/>
                  </a:lnTo>
                  <a:lnTo>
                    <a:pt x="1590" y="969"/>
                  </a:lnTo>
                  <a:lnTo>
                    <a:pt x="1607" y="954"/>
                  </a:lnTo>
                  <a:lnTo>
                    <a:pt x="1625" y="940"/>
                  </a:lnTo>
                  <a:lnTo>
                    <a:pt x="1639" y="923"/>
                  </a:lnTo>
                  <a:lnTo>
                    <a:pt x="1653" y="907"/>
                  </a:lnTo>
                  <a:lnTo>
                    <a:pt x="1665" y="890"/>
                  </a:lnTo>
                  <a:lnTo>
                    <a:pt x="1677" y="872"/>
                  </a:lnTo>
                  <a:lnTo>
                    <a:pt x="1684" y="852"/>
                  </a:lnTo>
                  <a:lnTo>
                    <a:pt x="1690" y="834"/>
                  </a:lnTo>
                  <a:lnTo>
                    <a:pt x="1695" y="816"/>
                  </a:lnTo>
                  <a:lnTo>
                    <a:pt x="1699" y="799"/>
                  </a:lnTo>
                  <a:lnTo>
                    <a:pt x="1699" y="779"/>
                  </a:lnTo>
                  <a:lnTo>
                    <a:pt x="1698" y="761"/>
                  </a:lnTo>
                  <a:lnTo>
                    <a:pt x="1695" y="743"/>
                  </a:lnTo>
                  <a:lnTo>
                    <a:pt x="1691" y="725"/>
                  </a:lnTo>
                  <a:lnTo>
                    <a:pt x="1683" y="707"/>
                  </a:lnTo>
                  <a:lnTo>
                    <a:pt x="1709" y="681"/>
                  </a:lnTo>
                  <a:lnTo>
                    <a:pt x="1732" y="657"/>
                  </a:lnTo>
                  <a:lnTo>
                    <a:pt x="1751" y="632"/>
                  </a:lnTo>
                  <a:lnTo>
                    <a:pt x="1768" y="608"/>
                  </a:lnTo>
                  <a:lnTo>
                    <a:pt x="1779" y="583"/>
                  </a:lnTo>
                  <a:lnTo>
                    <a:pt x="1789" y="559"/>
                  </a:lnTo>
                  <a:lnTo>
                    <a:pt x="1794" y="534"/>
                  </a:lnTo>
                  <a:lnTo>
                    <a:pt x="1796" y="512"/>
                  </a:lnTo>
                  <a:lnTo>
                    <a:pt x="1794" y="488"/>
                  </a:lnTo>
                  <a:lnTo>
                    <a:pt x="1789" y="464"/>
                  </a:lnTo>
                  <a:lnTo>
                    <a:pt x="1779" y="440"/>
                  </a:lnTo>
                  <a:lnTo>
                    <a:pt x="1768" y="418"/>
                  </a:lnTo>
                  <a:lnTo>
                    <a:pt x="1751" y="393"/>
                  </a:lnTo>
                  <a:lnTo>
                    <a:pt x="1732" y="371"/>
                  </a:lnTo>
                  <a:lnTo>
                    <a:pt x="1709" y="349"/>
                  </a:lnTo>
                  <a:lnTo>
                    <a:pt x="1683" y="327"/>
                  </a:lnTo>
                  <a:lnTo>
                    <a:pt x="1689" y="305"/>
                  </a:lnTo>
                  <a:lnTo>
                    <a:pt x="1695" y="285"/>
                  </a:lnTo>
                  <a:lnTo>
                    <a:pt x="1698" y="262"/>
                  </a:lnTo>
                  <a:lnTo>
                    <a:pt x="1699" y="242"/>
                  </a:lnTo>
                  <a:lnTo>
                    <a:pt x="1695" y="220"/>
                  </a:lnTo>
                  <a:lnTo>
                    <a:pt x="1691" y="200"/>
                  </a:lnTo>
                  <a:lnTo>
                    <a:pt x="1685" y="179"/>
                  </a:lnTo>
                  <a:lnTo>
                    <a:pt x="1677" y="159"/>
                  </a:lnTo>
                  <a:lnTo>
                    <a:pt x="1665" y="140"/>
                  </a:lnTo>
                  <a:lnTo>
                    <a:pt x="1653" y="122"/>
                  </a:lnTo>
                  <a:lnTo>
                    <a:pt x="1639" y="106"/>
                  </a:lnTo>
                  <a:lnTo>
                    <a:pt x="1625" y="91"/>
                  </a:lnTo>
                  <a:lnTo>
                    <a:pt x="1607" y="76"/>
                  </a:lnTo>
                  <a:lnTo>
                    <a:pt x="1590" y="63"/>
                  </a:lnTo>
                  <a:lnTo>
                    <a:pt x="1570" y="49"/>
                  </a:lnTo>
                  <a:lnTo>
                    <a:pt x="1550" y="38"/>
                  </a:lnTo>
                  <a:lnTo>
                    <a:pt x="1506" y="19"/>
                  </a:lnTo>
                  <a:lnTo>
                    <a:pt x="1461" y="7"/>
                  </a:lnTo>
                  <a:lnTo>
                    <a:pt x="1417" y="1"/>
                  </a:lnTo>
                  <a:lnTo>
                    <a:pt x="1395" y="0"/>
                  </a:lnTo>
                  <a:lnTo>
                    <a:pt x="1374" y="3"/>
                  </a:lnTo>
                  <a:lnTo>
                    <a:pt x="1348" y="6"/>
                  </a:lnTo>
                  <a:lnTo>
                    <a:pt x="1324" y="11"/>
                  </a:lnTo>
                  <a:lnTo>
                    <a:pt x="1302" y="19"/>
                  </a:lnTo>
                  <a:lnTo>
                    <a:pt x="1282" y="30"/>
                  </a:lnTo>
                  <a:lnTo>
                    <a:pt x="1261" y="41"/>
                  </a:lnTo>
                  <a:lnTo>
                    <a:pt x="1243" y="56"/>
                  </a:lnTo>
                  <a:lnTo>
                    <a:pt x="1225" y="73"/>
                  </a:lnTo>
                  <a:lnTo>
                    <a:pt x="1210" y="91"/>
                  </a:lnTo>
                  <a:lnTo>
                    <a:pt x="1171" y="71"/>
                  </a:lnTo>
                  <a:lnTo>
                    <a:pt x="1131" y="55"/>
                  </a:lnTo>
                  <a:lnTo>
                    <a:pt x="1092" y="40"/>
                  </a:lnTo>
                  <a:lnTo>
                    <a:pt x="1055" y="29"/>
                  </a:lnTo>
                  <a:lnTo>
                    <a:pt x="1015" y="19"/>
                  </a:lnTo>
                  <a:lnTo>
                    <a:pt x="976" y="14"/>
                  </a:lnTo>
                  <a:lnTo>
                    <a:pt x="936" y="10"/>
                  </a:lnTo>
                  <a:lnTo>
                    <a:pt x="899" y="9"/>
                  </a:lnTo>
                  <a:lnTo>
                    <a:pt x="859" y="10"/>
                  </a:lnTo>
                  <a:lnTo>
                    <a:pt x="820" y="14"/>
                  </a:lnTo>
                  <a:lnTo>
                    <a:pt x="780" y="19"/>
                  </a:lnTo>
                  <a:lnTo>
                    <a:pt x="743" y="29"/>
                  </a:lnTo>
                  <a:lnTo>
                    <a:pt x="703" y="40"/>
                  </a:lnTo>
                  <a:lnTo>
                    <a:pt x="664" y="55"/>
                  </a:lnTo>
                  <a:lnTo>
                    <a:pt x="624" y="71"/>
                  </a:lnTo>
                  <a:lnTo>
                    <a:pt x="587" y="91"/>
                  </a:lnTo>
                  <a:lnTo>
                    <a:pt x="570" y="73"/>
                  </a:lnTo>
                  <a:lnTo>
                    <a:pt x="553" y="56"/>
                  </a:lnTo>
                  <a:lnTo>
                    <a:pt x="534" y="41"/>
                  </a:lnTo>
                  <a:lnTo>
                    <a:pt x="516" y="30"/>
                  </a:lnTo>
                  <a:lnTo>
                    <a:pt x="495" y="19"/>
                  </a:lnTo>
                  <a:lnTo>
                    <a:pt x="474" y="11"/>
                  </a:lnTo>
                  <a:lnTo>
                    <a:pt x="450" y="6"/>
                  </a:lnTo>
                  <a:lnTo>
                    <a:pt x="427" y="3"/>
                  </a:lnTo>
                  <a:lnTo>
                    <a:pt x="381" y="1"/>
                  </a:lnTo>
                  <a:lnTo>
                    <a:pt x="336" y="7"/>
                  </a:lnTo>
                  <a:lnTo>
                    <a:pt x="292" y="19"/>
                  </a:lnTo>
                  <a:lnTo>
                    <a:pt x="248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670663" y="685800"/>
              <a:ext cx="16453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Application Servers</a:t>
              </a:r>
              <a:endParaRPr lang="en-US" sz="16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013521" y="5515098"/>
              <a:ext cx="11957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Gateway NAS </a:t>
              </a:r>
              <a:endParaRPr lang="en-US" sz="16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623137" y="4544517"/>
              <a:ext cx="11549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  <a:endParaRPr lang="en-US" sz="16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764447" y="4582886"/>
              <a:ext cx="15660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Application Server</a:t>
              </a:r>
              <a:endParaRPr lang="en-US" sz="16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4805363" y="2614613"/>
              <a:ext cx="1168400" cy="1079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7" y="0"/>
                </a:cxn>
                <a:cxn ang="0">
                  <a:pos x="2207" y="2040"/>
                </a:cxn>
              </a:cxnLst>
              <a:rect l="0" t="0" r="r" b="b"/>
              <a:pathLst>
                <a:path w="2207" h="2040">
                  <a:moveTo>
                    <a:pt x="0" y="0"/>
                  </a:moveTo>
                  <a:lnTo>
                    <a:pt x="2207" y="0"/>
                  </a:lnTo>
                  <a:lnTo>
                    <a:pt x="2207" y="204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6346825" y="3927475"/>
              <a:ext cx="150177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4805363" y="4187825"/>
              <a:ext cx="1168400" cy="1081088"/>
            </a:xfrm>
            <a:custGeom>
              <a:avLst/>
              <a:gdLst/>
              <a:ahLst/>
              <a:cxnLst>
                <a:cxn ang="0">
                  <a:pos x="0" y="2041"/>
                </a:cxn>
                <a:cxn ang="0">
                  <a:pos x="2207" y="2041"/>
                </a:cxn>
                <a:cxn ang="0">
                  <a:pos x="2207" y="0"/>
                </a:cxn>
              </a:cxnLst>
              <a:rect l="0" t="0" r="r" b="b"/>
              <a:pathLst>
                <a:path w="2207" h="2041">
                  <a:moveTo>
                    <a:pt x="0" y="2041"/>
                  </a:moveTo>
                  <a:lnTo>
                    <a:pt x="2207" y="2041"/>
                  </a:lnTo>
                  <a:lnTo>
                    <a:pt x="2207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1403350" y="2595563"/>
              <a:ext cx="1339850" cy="1079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7" y="0"/>
                </a:cxn>
                <a:cxn ang="0">
                  <a:pos x="2207" y="2040"/>
                </a:cxn>
              </a:cxnLst>
              <a:rect l="0" t="0" r="r" b="b"/>
              <a:pathLst>
                <a:path w="2207" h="2040">
                  <a:moveTo>
                    <a:pt x="0" y="0"/>
                  </a:moveTo>
                  <a:lnTo>
                    <a:pt x="2207" y="0"/>
                  </a:lnTo>
                  <a:lnTo>
                    <a:pt x="2207" y="204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 flipH="1">
              <a:off x="1309688" y="3903663"/>
              <a:ext cx="12192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1382713" y="4022725"/>
              <a:ext cx="1360487" cy="1293813"/>
            </a:xfrm>
            <a:custGeom>
              <a:avLst/>
              <a:gdLst/>
              <a:ahLst/>
              <a:cxnLst>
                <a:cxn ang="0">
                  <a:pos x="0" y="2041"/>
                </a:cxn>
                <a:cxn ang="0">
                  <a:pos x="2207" y="2041"/>
                </a:cxn>
                <a:cxn ang="0">
                  <a:pos x="2207" y="0"/>
                </a:cxn>
              </a:cxnLst>
              <a:rect l="0" t="0" r="r" b="b"/>
              <a:pathLst>
                <a:path w="2207" h="2041">
                  <a:moveTo>
                    <a:pt x="0" y="2041"/>
                  </a:moveTo>
                  <a:lnTo>
                    <a:pt x="2207" y="2041"/>
                  </a:lnTo>
                  <a:lnTo>
                    <a:pt x="2207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9942" y="3657600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38400" y="3581400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21628" y="3352800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38600" y="947054"/>
              <a:ext cx="1066800" cy="222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3772" y="2111826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903514" y="2819398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Client</a:t>
              </a:r>
              <a:endParaRPr lang="en-US" sz="36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3772" y="341993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903514" y="4127502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Client</a:t>
              </a:r>
              <a:endParaRPr lang="en-US" sz="36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3770" y="4824186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903512" y="5531758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Client</a:t>
              </a:r>
              <a:endParaRPr lang="en-US" sz="36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2819400" y="3744686"/>
              <a:ext cx="1635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IP</a:t>
              </a:r>
              <a:endParaRPr lang="en-US" sz="24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5682342" y="3842658"/>
              <a:ext cx="60325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FC SAN</a:t>
              </a:r>
              <a:endParaRPr lang="en-US" sz="24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35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696200" y="2895600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14806" y="5054346"/>
              <a:ext cx="987552" cy="432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7" name="Rectangle 36"/>
          <p:cNvSpPr/>
          <p:nvPr/>
        </p:nvSpPr>
        <p:spPr>
          <a:xfrm>
            <a:off x="5448987" y="770657"/>
            <a:ext cx="35034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>
                <a:latin typeface="Calibri" panose="020F0502020204030204" pitchFamily="34" charset="0"/>
              </a:rPr>
              <a:t>Communication between the NAS gateway and the storage system in a gateway solution is achieved through a traditional FC SAN. </a:t>
            </a:r>
          </a:p>
          <a:p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7285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 Implementation – Scale-out NAS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00125"/>
            <a:ext cx="6275040" cy="4105275"/>
          </a:xfrm>
        </p:spPr>
        <p:txBody>
          <a:bodyPr/>
          <a:lstStyle/>
          <a:p>
            <a:r>
              <a:rPr lang="en-US" sz="2200"/>
              <a:t>Pools </a:t>
            </a:r>
            <a:r>
              <a:rPr lang="en-US" sz="2200" b="1">
                <a:solidFill>
                  <a:schemeClr val="accent5"/>
                </a:solidFill>
              </a:rPr>
              <a:t>multiple nodes </a:t>
            </a:r>
            <a:r>
              <a:rPr lang="en-US" sz="2200"/>
              <a:t>together in a </a:t>
            </a:r>
            <a:r>
              <a:rPr lang="en-US" sz="2200" b="1">
                <a:solidFill>
                  <a:schemeClr val="accent5"/>
                </a:solidFill>
              </a:rPr>
              <a:t>cluster</a:t>
            </a:r>
            <a:r>
              <a:rPr lang="en-US" sz="2200">
                <a:solidFill>
                  <a:schemeClr val="accent5"/>
                </a:solidFill>
              </a:rPr>
              <a:t> </a:t>
            </a:r>
            <a:r>
              <a:rPr lang="en-US" sz="2200"/>
              <a:t>that works as a single NAS device</a:t>
            </a:r>
          </a:p>
          <a:p>
            <a:pPr lvl="1"/>
            <a:r>
              <a:rPr lang="en-US"/>
              <a:t>Pool is managed centrally</a:t>
            </a:r>
          </a:p>
          <a:p>
            <a:r>
              <a:rPr lang="en-US" sz="2200"/>
              <a:t>Scales performance and/or capacity with addition of nodes to the pool non-disruptively</a:t>
            </a:r>
          </a:p>
          <a:p>
            <a:r>
              <a:rPr lang="en-US" sz="2200"/>
              <a:t>Creates a </a:t>
            </a:r>
            <a:r>
              <a:rPr lang="en-US" sz="2200" b="1">
                <a:solidFill>
                  <a:schemeClr val="accent5"/>
                </a:solidFill>
              </a:rPr>
              <a:t>single file system </a:t>
            </a:r>
            <a:r>
              <a:rPr lang="en-US" sz="2200"/>
              <a:t>that runs on </a:t>
            </a:r>
            <a:r>
              <a:rPr lang="en-US" sz="2200" b="1">
                <a:solidFill>
                  <a:schemeClr val="accent5"/>
                </a:solidFill>
              </a:rPr>
              <a:t>all nodes </a:t>
            </a:r>
            <a:r>
              <a:rPr lang="en-US" sz="2200"/>
              <a:t>in the cluster</a:t>
            </a:r>
          </a:p>
          <a:p>
            <a:pPr lvl="1"/>
            <a:r>
              <a:rPr lang="en-US"/>
              <a:t>Clients, connected to any node, can access entire file system</a:t>
            </a:r>
          </a:p>
          <a:p>
            <a:pPr lvl="1"/>
            <a:r>
              <a:rPr lang="en-US"/>
              <a:t>File system grows dynamically as nodes are added</a:t>
            </a:r>
          </a:p>
          <a:p>
            <a:r>
              <a:rPr lang="en-US" sz="2200" b="1">
                <a:solidFill>
                  <a:schemeClr val="accent5"/>
                </a:solidFill>
              </a:rPr>
              <a:t>Stripes</a:t>
            </a:r>
            <a:r>
              <a:rPr lang="en-US" sz="2200">
                <a:solidFill>
                  <a:schemeClr val="accent5"/>
                </a:solidFill>
              </a:rPr>
              <a:t> </a:t>
            </a:r>
            <a:r>
              <a:rPr lang="en-US" sz="2200"/>
              <a:t>data across all nodes in a pool along with </a:t>
            </a:r>
            <a:r>
              <a:rPr lang="en-US" sz="2200" b="1">
                <a:solidFill>
                  <a:schemeClr val="accent5"/>
                </a:solidFill>
              </a:rPr>
              <a:t>mirror</a:t>
            </a:r>
            <a:r>
              <a:rPr lang="en-US" sz="2200">
                <a:solidFill>
                  <a:schemeClr val="accent5"/>
                </a:solidFill>
              </a:rPr>
              <a:t> </a:t>
            </a:r>
            <a:r>
              <a:rPr lang="en-US" sz="2200"/>
              <a:t>or </a:t>
            </a:r>
            <a:r>
              <a:rPr lang="en-US" sz="2200" b="1">
                <a:solidFill>
                  <a:schemeClr val="accent5"/>
                </a:solidFill>
              </a:rPr>
              <a:t>parity</a:t>
            </a:r>
            <a:r>
              <a:rPr lang="en-US" sz="2200">
                <a:solidFill>
                  <a:schemeClr val="accent5"/>
                </a:solidFill>
              </a:rPr>
              <a:t> </a:t>
            </a:r>
            <a:r>
              <a:rPr lang="en-US" sz="220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114428514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683568" y="481236"/>
            <a:ext cx="5906702" cy="4585080"/>
            <a:chOff x="1014413" y="1447800"/>
            <a:chExt cx="6910387" cy="357187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648200" y="3439884"/>
              <a:ext cx="685800" cy="9144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581400" y="3429000"/>
              <a:ext cx="685800" cy="9144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853542" y="3483428"/>
              <a:ext cx="1905000" cy="7620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35086" y="3494316"/>
              <a:ext cx="1905000" cy="7620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464626" y="3385458"/>
              <a:ext cx="533400" cy="9144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533400" cy="9144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14413" y="1447800"/>
              <a:ext cx="6910387" cy="357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2884488" y="2241550"/>
              <a:ext cx="1466850" cy="258763"/>
            </a:xfrm>
            <a:custGeom>
              <a:avLst/>
              <a:gdLst/>
              <a:ahLst/>
              <a:cxnLst>
                <a:cxn ang="0">
                  <a:pos x="0" y="491"/>
                </a:cxn>
                <a:cxn ang="0">
                  <a:pos x="2772" y="491"/>
                </a:cxn>
                <a:cxn ang="0">
                  <a:pos x="2772" y="0"/>
                </a:cxn>
              </a:cxnLst>
              <a:rect l="0" t="0" r="r" b="b"/>
              <a:pathLst>
                <a:path w="2772" h="491">
                  <a:moveTo>
                    <a:pt x="0" y="491"/>
                  </a:moveTo>
                  <a:lnTo>
                    <a:pt x="2772" y="491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4452938" y="2247900"/>
              <a:ext cx="1588" cy="6667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V="1">
              <a:off x="2881313" y="2500313"/>
              <a:ext cx="1588" cy="4079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4567238" y="2241550"/>
              <a:ext cx="1473200" cy="666750"/>
            </a:xfrm>
            <a:custGeom>
              <a:avLst/>
              <a:gdLst/>
              <a:ahLst/>
              <a:cxnLst>
                <a:cxn ang="0">
                  <a:pos x="2785" y="1261"/>
                </a:cxn>
                <a:cxn ang="0">
                  <a:pos x="2785" y="491"/>
                </a:cxn>
                <a:cxn ang="0">
                  <a:pos x="0" y="491"/>
                </a:cxn>
                <a:cxn ang="0">
                  <a:pos x="0" y="0"/>
                </a:cxn>
              </a:cxnLst>
              <a:rect l="0" t="0" r="r" b="b"/>
              <a:pathLst>
                <a:path w="2785" h="1261">
                  <a:moveTo>
                    <a:pt x="2785" y="1261"/>
                  </a:moveTo>
                  <a:lnTo>
                    <a:pt x="2785" y="491"/>
                  </a:lnTo>
                  <a:lnTo>
                    <a:pt x="0" y="49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9" name="Rectangle 2521"/>
            <p:cNvSpPr>
              <a:spLocks noChangeArrowheads="1"/>
            </p:cNvSpPr>
            <p:nvPr/>
          </p:nvSpPr>
          <p:spPr bwMode="auto">
            <a:xfrm>
              <a:off x="3762382" y="4794249"/>
              <a:ext cx="1832041" cy="178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InfiniBand</a:t>
              </a: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Switches</a:t>
              </a: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0" name="Rectangle 2522"/>
            <p:cNvSpPr>
              <a:spLocks noChangeArrowheads="1"/>
            </p:cNvSpPr>
            <p:nvPr/>
          </p:nvSpPr>
          <p:spPr bwMode="auto">
            <a:xfrm>
              <a:off x="5988529" y="4450862"/>
              <a:ext cx="1568548" cy="178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Internal Switch 2</a:t>
              </a: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1" name="Rectangle 2523"/>
            <p:cNvSpPr>
              <a:spLocks noChangeArrowheads="1"/>
            </p:cNvSpPr>
            <p:nvPr/>
          </p:nvSpPr>
          <p:spPr bwMode="auto">
            <a:xfrm>
              <a:off x="1645128" y="4462585"/>
              <a:ext cx="1568548" cy="178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Internal Switch 1</a:t>
              </a: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2" name="Rectangle 2524"/>
            <p:cNvSpPr>
              <a:spLocks noChangeArrowheads="1"/>
            </p:cNvSpPr>
            <p:nvPr/>
          </p:nvSpPr>
          <p:spPr bwMode="auto">
            <a:xfrm>
              <a:off x="1754657" y="3048000"/>
              <a:ext cx="660279" cy="178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Node 1</a:t>
              </a: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" name="Rectangle 2527"/>
            <p:cNvSpPr>
              <a:spLocks noChangeArrowheads="1"/>
            </p:cNvSpPr>
            <p:nvPr/>
          </p:nvSpPr>
          <p:spPr bwMode="auto">
            <a:xfrm>
              <a:off x="3859666" y="1571175"/>
              <a:ext cx="1438352" cy="178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External Switch</a:t>
              </a: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9740" y="1828800"/>
              <a:ext cx="1044570" cy="43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71056" y="2819400"/>
              <a:ext cx="851322" cy="709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04968" y="4216808"/>
              <a:ext cx="1131602" cy="466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35798" y="4216808"/>
              <a:ext cx="1131602" cy="466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6366" y="2819400"/>
              <a:ext cx="851322" cy="709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17028" y="2819400"/>
              <a:ext cx="851322" cy="709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Rectangle 2524"/>
            <p:cNvSpPr>
              <a:spLocks noChangeArrowheads="1"/>
            </p:cNvSpPr>
            <p:nvPr/>
          </p:nvSpPr>
          <p:spPr bwMode="auto">
            <a:xfrm>
              <a:off x="3375574" y="3048000"/>
              <a:ext cx="660279" cy="178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Node 2</a:t>
              </a: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1" name="Rectangle 2524"/>
            <p:cNvSpPr>
              <a:spLocks noChangeArrowheads="1"/>
            </p:cNvSpPr>
            <p:nvPr/>
          </p:nvSpPr>
          <p:spPr bwMode="auto">
            <a:xfrm>
              <a:off x="4919990" y="3048000"/>
              <a:ext cx="660279" cy="178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Node 3</a:t>
              </a: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590270" y="2965556"/>
            <a:ext cx="2506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Calibri" panose="020F0502020204030204" pitchFamily="34" charset="0"/>
              </a:rPr>
              <a:t>InfiniBand is a networking technology that provides a low-latency, high-bandwidth communication link between hosts and peripherals.</a:t>
            </a:r>
          </a:p>
        </p:txBody>
      </p:sp>
    </p:spTree>
    <p:extLst>
      <p:ext uri="{BB962C8B-B14F-4D97-AF65-F5344CB8AC3E}">
        <p14:creationId xmlns:p14="http://schemas.microsoft.com/office/powerpoint/2010/main" val="2194334132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 Use Case 1 – Server Consolidation with NAS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-78681" y="749037"/>
            <a:ext cx="8991600" cy="4268703"/>
            <a:chOff x="-139521" y="835032"/>
            <a:chExt cx="8991600" cy="469640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139521" y="1320285"/>
              <a:ext cx="65" cy="36933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 sz="2400">
                <a:latin typeface="Calibr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3536" y="2255937"/>
              <a:ext cx="3403258" cy="3093452"/>
              <a:chOff x="3115813" y="2255937"/>
              <a:chExt cx="3403258" cy="3093452"/>
            </a:xfrm>
          </p:grpSpPr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4395788" y="3563870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>
                <a:off x="4395788" y="2894112"/>
                <a:ext cx="0" cy="22860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42" name="Line 4"/>
              <p:cNvSpPr>
                <a:spLocks noChangeShapeType="1"/>
              </p:cNvSpPr>
              <p:nvPr/>
            </p:nvSpPr>
            <p:spPr bwMode="gray">
              <a:xfrm flipH="1">
                <a:off x="5181600" y="4799112"/>
                <a:ext cx="1219200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43" name="Line 5"/>
              <p:cNvSpPr>
                <a:spLocks noChangeShapeType="1"/>
              </p:cNvSpPr>
              <p:nvPr/>
            </p:nvSpPr>
            <p:spPr bwMode="auto">
              <a:xfrm>
                <a:off x="3267075" y="2265462"/>
                <a:ext cx="0" cy="6286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44" name="Line 6"/>
              <p:cNvSpPr>
                <a:spLocks noChangeShapeType="1"/>
              </p:cNvSpPr>
              <p:nvPr/>
            </p:nvSpPr>
            <p:spPr bwMode="auto">
              <a:xfrm>
                <a:off x="3267075" y="2894112"/>
                <a:ext cx="85725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45" name="Line 7"/>
              <p:cNvSpPr>
                <a:spLocks noChangeShapeType="1"/>
              </p:cNvSpPr>
              <p:nvPr/>
            </p:nvSpPr>
            <p:spPr bwMode="auto">
              <a:xfrm>
                <a:off x="5591175" y="2255937"/>
                <a:ext cx="0" cy="6286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46" name="Line 8"/>
              <p:cNvSpPr>
                <a:spLocks noChangeShapeType="1"/>
              </p:cNvSpPr>
              <p:nvPr/>
            </p:nvSpPr>
            <p:spPr bwMode="auto">
              <a:xfrm>
                <a:off x="4752975" y="2894112"/>
                <a:ext cx="83820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47" name="Line 9"/>
              <p:cNvSpPr>
                <a:spLocks noChangeShapeType="1"/>
              </p:cNvSpPr>
              <p:nvPr/>
            </p:nvSpPr>
            <p:spPr bwMode="auto">
              <a:xfrm>
                <a:off x="3457575" y="3875187"/>
                <a:ext cx="190500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48" name="Text Box 11"/>
              <p:cNvSpPr txBox="1">
                <a:spLocks noChangeArrowheads="1"/>
              </p:cNvSpPr>
              <p:nvPr/>
            </p:nvSpPr>
            <p:spPr bwMode="auto">
              <a:xfrm>
                <a:off x="3327192" y="2454074"/>
                <a:ext cx="612347" cy="338554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UNIX</a:t>
                </a:r>
              </a:p>
              <a:p>
                <a:pPr marL="354013" indent="-354013" algn="ctr" defTabSz="941388"/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File Server</a:t>
                </a:r>
              </a:p>
            </p:txBody>
          </p:sp>
          <p:sp>
            <p:nvSpPr>
              <p:cNvPr id="49" name="Text Box 13"/>
              <p:cNvSpPr txBox="1">
                <a:spLocks noChangeArrowheads="1"/>
              </p:cNvSpPr>
              <p:nvPr/>
            </p:nvSpPr>
            <p:spPr bwMode="auto">
              <a:xfrm>
                <a:off x="3115813" y="5180112"/>
                <a:ext cx="671659" cy="169277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UNIX Client</a:t>
                </a:r>
              </a:p>
            </p:txBody>
          </p:sp>
          <p:sp>
            <p:nvSpPr>
              <p:cNvPr id="50" name="Text Box 14"/>
              <p:cNvSpPr txBox="1">
                <a:spLocks noChangeArrowheads="1"/>
              </p:cNvSpPr>
              <p:nvPr/>
            </p:nvSpPr>
            <p:spPr bwMode="auto">
              <a:xfrm>
                <a:off x="4962587" y="5180112"/>
                <a:ext cx="924933" cy="169277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defTabSz="941388"/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Windows Client</a:t>
                </a:r>
              </a:p>
            </p:txBody>
          </p:sp>
          <p:sp>
            <p:nvSpPr>
              <p:cNvPr id="51" name="Line 17"/>
              <p:cNvSpPr>
                <a:spLocks noChangeShapeType="1"/>
              </p:cNvSpPr>
              <p:nvPr/>
            </p:nvSpPr>
            <p:spPr bwMode="auto">
              <a:xfrm>
                <a:off x="4114800" y="2894112"/>
                <a:ext cx="83820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52" name="Line 24"/>
              <p:cNvSpPr>
                <a:spLocks noChangeShapeType="1"/>
              </p:cNvSpPr>
              <p:nvPr/>
            </p:nvSpPr>
            <p:spPr bwMode="auto">
              <a:xfrm>
                <a:off x="3462338" y="3875187"/>
                <a:ext cx="0" cy="6286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>
                <a:off x="5367338" y="3875187"/>
                <a:ext cx="0" cy="6286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54" name="Text Box 27"/>
              <p:cNvSpPr txBox="1">
                <a:spLocks noChangeArrowheads="1"/>
              </p:cNvSpPr>
              <p:nvPr/>
            </p:nvSpPr>
            <p:spPr bwMode="auto">
              <a:xfrm>
                <a:off x="5528471" y="2361741"/>
                <a:ext cx="990600" cy="430887"/>
              </a:xfrm>
              <a:prstGeom prst="rect">
                <a:avLst/>
              </a:prstGeom>
              <a:noFill/>
              <a:ln w="1587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Windows File Server</a:t>
                </a:r>
              </a:p>
            </p:txBody>
          </p:sp>
        </p:grpSp>
        <p:sp>
          <p:nvSpPr>
            <p:cNvPr id="10" name="Line 4"/>
            <p:cNvSpPr>
              <a:spLocks noChangeShapeType="1"/>
            </p:cNvSpPr>
            <p:nvPr/>
          </p:nvSpPr>
          <p:spPr bwMode="gray">
            <a:xfrm flipH="1">
              <a:off x="7328079" y="4799112"/>
              <a:ext cx="1219200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5604054" y="3875187"/>
              <a:ext cx="19050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284298" y="5180112"/>
              <a:ext cx="671659" cy="16927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UNIX Client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7049754" y="5180112"/>
              <a:ext cx="924933" cy="16927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Windows Client</a:t>
              </a: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6542267" y="3563870"/>
              <a:ext cx="0" cy="3048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6542267" y="2819400"/>
              <a:ext cx="0" cy="30331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5608817" y="3875187"/>
              <a:ext cx="0" cy="62865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7513817" y="3875187"/>
              <a:ext cx="0" cy="62865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6858000" y="2057400"/>
              <a:ext cx="1219200" cy="261610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NAS Device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679" y="959430"/>
              <a:ext cx="4114800" cy="45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</a:endParaRPr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839354" y="835687"/>
              <a:ext cx="3069768" cy="24622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Traditional File Server Environment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7279" y="959432"/>
              <a:ext cx="4114800" cy="45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</a:endParaRPr>
            </a:p>
          </p:txBody>
        </p: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5979090" y="835032"/>
              <a:ext cx="1524000" cy="24622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NAS Environment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2000" y="1143000"/>
              <a:ext cx="543668" cy="1256676"/>
              <a:chOff x="142132" y="3086724"/>
              <a:chExt cx="543668" cy="1256676"/>
            </a:xfrm>
          </p:grpSpPr>
          <p:pic>
            <p:nvPicPr>
              <p:cNvPr id="37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2132" y="3086724"/>
                <a:ext cx="543668" cy="1256676"/>
              </a:xfrm>
              <a:prstGeom prst="rect">
                <a:avLst/>
              </a:prstGeom>
              <a:noFill/>
            </p:spPr>
          </p:pic>
          <p:pic>
            <p:nvPicPr>
              <p:cNvPr id="38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228600" y="3785061"/>
                <a:ext cx="152400" cy="152400"/>
              </a:xfrm>
              <a:prstGeom prst="rect">
                <a:avLst/>
              </a:prstGeom>
              <a:noFill/>
            </p:spPr>
          </p:pic>
          <p:pic>
            <p:nvPicPr>
              <p:cNvPr id="39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405939" y="3785061"/>
                <a:ext cx="152400" cy="152400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44514" y="1234110"/>
              <a:ext cx="990600" cy="1636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9686" y="44196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6" name="Group 25"/>
            <p:cNvGrpSpPr/>
            <p:nvPr/>
          </p:nvGrpSpPr>
          <p:grpSpPr>
            <a:xfrm>
              <a:off x="3072745" y="1143000"/>
              <a:ext cx="543668" cy="1256676"/>
              <a:chOff x="142132" y="3086724"/>
              <a:chExt cx="543668" cy="1256676"/>
            </a:xfrm>
          </p:grpSpPr>
          <p:pic>
            <p:nvPicPr>
              <p:cNvPr id="34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2132" y="3086724"/>
                <a:ext cx="543668" cy="1256676"/>
              </a:xfrm>
              <a:prstGeom prst="rect">
                <a:avLst/>
              </a:prstGeom>
              <a:noFill/>
            </p:spPr>
          </p:pic>
          <p:pic>
            <p:nvPicPr>
              <p:cNvPr id="35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228600" y="3785061"/>
                <a:ext cx="152400" cy="152400"/>
              </a:xfrm>
              <a:prstGeom prst="rect">
                <a:avLst/>
              </a:prstGeom>
              <a:noFill/>
            </p:spPr>
          </p:pic>
          <p:pic>
            <p:nvPicPr>
              <p:cNvPr id="36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405939" y="3785061"/>
                <a:ext cx="152400" cy="152400"/>
              </a:xfrm>
              <a:prstGeom prst="rect">
                <a:avLst/>
              </a:prstGeom>
              <a:noFill/>
            </p:spPr>
          </p:pic>
        </p:grpSp>
        <p:pic>
          <p:nvPicPr>
            <p:cNvPr id="27" name="Picture 1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400" y="3048000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 flipH="1">
              <a:off x="2092413" y="3225114"/>
              <a:ext cx="228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IP</a:t>
              </a:r>
              <a:endParaRPr lang="en-US" sz="16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90570" y="44196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1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83643" y="3048000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 flipH="1">
              <a:off x="6499656" y="3225114"/>
              <a:ext cx="228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IP</a:t>
              </a:r>
              <a:endParaRPr lang="en-US" sz="16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68099" y="44196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73099" y="44196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95190494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 Use Case 2 – Storage Consolidation with NAS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25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32936" y="706079"/>
            <a:ext cx="8686800" cy="4311662"/>
            <a:chOff x="304800" y="706078"/>
            <a:chExt cx="8686800" cy="5379032"/>
          </a:xfrm>
        </p:grpSpPr>
        <p:grpSp>
          <p:nvGrpSpPr>
            <p:cNvPr id="8" name="Group 7"/>
            <p:cNvGrpSpPr/>
            <p:nvPr/>
          </p:nvGrpSpPr>
          <p:grpSpPr>
            <a:xfrm>
              <a:off x="304800" y="1070654"/>
              <a:ext cx="4035275" cy="4908444"/>
              <a:chOff x="76200" y="1382812"/>
              <a:chExt cx="3672840" cy="4467586"/>
            </a:xfrm>
          </p:grpSpPr>
          <p:sp>
            <p:nvSpPr>
              <p:cNvPr id="93" name="Line 3"/>
              <p:cNvSpPr>
                <a:spLocks noChangeShapeType="1"/>
              </p:cNvSpPr>
              <p:nvPr/>
            </p:nvSpPr>
            <p:spPr bwMode="gray">
              <a:xfrm flipH="1">
                <a:off x="2695896" y="4343350"/>
                <a:ext cx="1053144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94" name="Text Box 4"/>
              <p:cNvSpPr txBox="1">
                <a:spLocks noChangeArrowheads="1"/>
              </p:cNvSpPr>
              <p:nvPr/>
            </p:nvSpPr>
            <p:spPr bwMode="auto">
              <a:xfrm>
                <a:off x="1312979" y="4132204"/>
                <a:ext cx="921501" cy="46222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defTabSz="941388"/>
                <a:r>
                  <a:rPr lang="en-US" sz="1100" b="1">
                    <a:latin typeface="Calibri" pitchFamily="34" charset="0"/>
                  </a:rPr>
                  <a:t>Web and Database</a:t>
                </a:r>
              </a:p>
              <a:p>
                <a:pPr algn="ctr" defTabSz="941388"/>
                <a:r>
                  <a:rPr lang="en-US" sz="1100" b="1">
                    <a:latin typeface="Calibri" pitchFamily="34" charset="0"/>
                  </a:rPr>
                  <a:t>Servers</a:t>
                </a:r>
              </a:p>
            </p:txBody>
          </p:sp>
          <p:sp>
            <p:nvSpPr>
              <p:cNvPr id="95" name="Line 11"/>
              <p:cNvSpPr>
                <a:spLocks noChangeShapeType="1"/>
              </p:cNvSpPr>
              <p:nvPr/>
            </p:nvSpPr>
            <p:spPr bwMode="auto">
              <a:xfrm>
                <a:off x="479628" y="3155821"/>
                <a:ext cx="85568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grpSp>
            <p:nvGrpSpPr>
              <p:cNvPr id="96" name="Group 12"/>
              <p:cNvGrpSpPr>
                <a:grpSpLocks/>
              </p:cNvGrpSpPr>
              <p:nvPr/>
            </p:nvGrpSpPr>
            <p:grpSpPr bwMode="auto">
              <a:xfrm>
                <a:off x="2250230" y="3155819"/>
                <a:ext cx="939327" cy="512858"/>
                <a:chOff x="3024" y="2256"/>
                <a:chExt cx="1248" cy="374"/>
              </a:xfrm>
            </p:grpSpPr>
            <p:sp>
              <p:nvSpPr>
                <p:cNvPr id="124" name="Line 13"/>
                <p:cNvSpPr>
                  <a:spLocks noChangeShapeType="1"/>
                </p:cNvSpPr>
                <p:nvPr/>
              </p:nvSpPr>
              <p:spPr bwMode="auto">
                <a:xfrm>
                  <a:off x="3024" y="2256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  <p:sp>
              <p:nvSpPr>
                <p:cNvPr id="125" name="Line 14"/>
                <p:cNvSpPr>
                  <a:spLocks noChangeShapeType="1"/>
                </p:cNvSpPr>
                <p:nvPr/>
              </p:nvSpPr>
              <p:spPr bwMode="auto">
                <a:xfrm>
                  <a:off x="4272" y="2256"/>
                  <a:ext cx="0" cy="374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</p:grpSp>
          <p:sp>
            <p:nvSpPr>
              <p:cNvPr id="97" name="Line 15"/>
              <p:cNvSpPr>
                <a:spLocks noChangeShapeType="1"/>
              </p:cNvSpPr>
              <p:nvPr/>
            </p:nvSpPr>
            <p:spPr bwMode="auto">
              <a:xfrm>
                <a:off x="474420" y="3155821"/>
                <a:ext cx="0" cy="51223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>
                <a:off x="1216593" y="3419107"/>
                <a:ext cx="0" cy="39492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99" name="Line 17"/>
              <p:cNvSpPr>
                <a:spLocks noChangeShapeType="1"/>
              </p:cNvSpPr>
              <p:nvPr/>
            </p:nvSpPr>
            <p:spPr bwMode="auto">
              <a:xfrm>
                <a:off x="2379091" y="3419107"/>
                <a:ext cx="0" cy="39492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00" name="Line 18"/>
              <p:cNvSpPr>
                <a:spLocks noChangeShapeType="1"/>
              </p:cNvSpPr>
              <p:nvPr/>
            </p:nvSpPr>
            <p:spPr bwMode="auto">
              <a:xfrm>
                <a:off x="2168773" y="3419107"/>
                <a:ext cx="208068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01" name="Line 19"/>
              <p:cNvSpPr>
                <a:spLocks noChangeShapeType="1"/>
              </p:cNvSpPr>
              <p:nvPr/>
            </p:nvSpPr>
            <p:spPr bwMode="auto">
              <a:xfrm>
                <a:off x="1223787" y="3419107"/>
                <a:ext cx="208068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02" name="Text Box 27"/>
              <p:cNvSpPr txBox="1">
                <a:spLocks noChangeArrowheads="1"/>
              </p:cNvSpPr>
              <p:nvPr/>
            </p:nvSpPr>
            <p:spPr bwMode="auto">
              <a:xfrm>
                <a:off x="76200" y="4694854"/>
                <a:ext cx="855680" cy="392186"/>
              </a:xfrm>
              <a:prstGeom prst="rect">
                <a:avLst/>
              </a:prstGeom>
              <a:noFill/>
              <a:ln w="1587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Windows File Server</a:t>
                </a:r>
              </a:p>
            </p:txBody>
          </p:sp>
          <p:sp>
            <p:nvSpPr>
              <p:cNvPr id="103" name="Text Box 28"/>
              <p:cNvSpPr txBox="1">
                <a:spLocks noChangeArrowheads="1"/>
              </p:cNvSpPr>
              <p:nvPr/>
            </p:nvSpPr>
            <p:spPr bwMode="auto">
              <a:xfrm>
                <a:off x="2800401" y="4683607"/>
                <a:ext cx="855680" cy="392186"/>
              </a:xfrm>
              <a:prstGeom prst="rect">
                <a:avLst/>
              </a:prstGeom>
              <a:noFill/>
              <a:ln w="1587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UNIX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File Server</a:t>
                </a:r>
              </a:p>
            </p:txBody>
          </p:sp>
          <p:sp>
            <p:nvSpPr>
              <p:cNvPr id="104" name="Line 43"/>
              <p:cNvSpPr>
                <a:spLocks noChangeShapeType="1"/>
              </p:cNvSpPr>
              <p:nvPr/>
            </p:nvSpPr>
            <p:spPr bwMode="auto">
              <a:xfrm>
                <a:off x="1807306" y="2081352"/>
                <a:ext cx="0" cy="9030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grpSp>
            <p:nvGrpSpPr>
              <p:cNvPr id="105" name="Group 73"/>
              <p:cNvGrpSpPr/>
              <p:nvPr/>
            </p:nvGrpSpPr>
            <p:grpSpPr>
              <a:xfrm>
                <a:off x="819983" y="2825100"/>
                <a:ext cx="592402" cy="162877"/>
                <a:chOff x="1897299" y="1991574"/>
                <a:chExt cx="2217511" cy="482985"/>
              </a:xfrm>
            </p:grpSpPr>
            <p:sp>
              <p:nvSpPr>
                <p:cNvPr id="122" name="Line 48"/>
                <p:cNvSpPr>
                  <a:spLocks noChangeShapeType="1"/>
                </p:cNvSpPr>
                <p:nvPr/>
              </p:nvSpPr>
              <p:spPr bwMode="auto">
                <a:xfrm>
                  <a:off x="1897299" y="1991574"/>
                  <a:ext cx="0" cy="482985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  <p:sp>
              <p:nvSpPr>
                <p:cNvPr id="123" name="Line 49"/>
                <p:cNvSpPr>
                  <a:spLocks noChangeShapeType="1"/>
                </p:cNvSpPr>
                <p:nvPr/>
              </p:nvSpPr>
              <p:spPr bwMode="auto">
                <a:xfrm>
                  <a:off x="1905014" y="2474559"/>
                  <a:ext cx="2209796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</p:grpSp>
          <p:sp>
            <p:nvSpPr>
              <p:cNvPr id="106" name="AutoShape 52"/>
              <p:cNvSpPr>
                <a:spLocks noChangeArrowheads="1"/>
              </p:cNvSpPr>
              <p:nvPr/>
            </p:nvSpPr>
            <p:spPr bwMode="auto">
              <a:xfrm>
                <a:off x="161768" y="2203086"/>
                <a:ext cx="1342759" cy="631886"/>
              </a:xfrm>
              <a:prstGeom prst="roundRect">
                <a:avLst>
                  <a:gd name="adj" fmla="val 16667"/>
                </a:avLst>
              </a:prstGeom>
              <a:noFill/>
              <a:ln w="25400" cap="rnd" algn="ctr">
                <a:solidFill>
                  <a:srgbClr val="0000FF"/>
                </a:solidFill>
                <a:prstDash val="sysDot"/>
                <a:round/>
                <a:headEnd/>
                <a:tailEnd type="none" w="lg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07" name="Text Box 32"/>
              <p:cNvSpPr txBox="1">
                <a:spLocks noChangeArrowheads="1"/>
              </p:cNvSpPr>
              <p:nvPr/>
            </p:nvSpPr>
            <p:spPr bwMode="auto">
              <a:xfrm>
                <a:off x="358959" y="2133177"/>
                <a:ext cx="920285" cy="154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Business Clients</a:t>
                </a:r>
              </a:p>
            </p:txBody>
          </p:sp>
          <p:sp>
            <p:nvSpPr>
              <p:cNvPr id="108" name="Line 20"/>
              <p:cNvSpPr>
                <a:spLocks noChangeShapeType="1"/>
              </p:cNvSpPr>
              <p:nvPr/>
            </p:nvSpPr>
            <p:spPr bwMode="auto">
              <a:xfrm>
                <a:off x="2379679" y="4570352"/>
                <a:ext cx="0" cy="394929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109" name="Line 21"/>
              <p:cNvSpPr>
                <a:spLocks noChangeShapeType="1"/>
              </p:cNvSpPr>
              <p:nvPr/>
            </p:nvSpPr>
            <p:spPr bwMode="auto">
              <a:xfrm>
                <a:off x="1270860" y="4570352"/>
                <a:ext cx="0" cy="394929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110" name="Line 26"/>
              <p:cNvSpPr>
                <a:spLocks noChangeShapeType="1"/>
              </p:cNvSpPr>
              <p:nvPr/>
            </p:nvSpPr>
            <p:spPr bwMode="auto">
              <a:xfrm flipH="1">
                <a:off x="1807306" y="5183315"/>
                <a:ext cx="0" cy="263286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111" name="AutoShape 53"/>
              <p:cNvSpPr>
                <a:spLocks noChangeArrowheads="1"/>
              </p:cNvSpPr>
              <p:nvPr/>
            </p:nvSpPr>
            <p:spPr bwMode="auto">
              <a:xfrm>
                <a:off x="767710" y="5434262"/>
                <a:ext cx="2013373" cy="416136"/>
              </a:xfrm>
              <a:prstGeom prst="roundRect">
                <a:avLst>
                  <a:gd name="adj" fmla="val 16667"/>
                </a:avLst>
              </a:prstGeom>
              <a:noFill/>
              <a:ln w="25400" cap="rnd" algn="ctr">
                <a:solidFill>
                  <a:srgbClr val="FF9900"/>
                </a:solidFill>
                <a:prstDash val="sysDot"/>
                <a:round/>
                <a:headEnd/>
                <a:tailEnd type="none" w="lg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112" name="Text Box 32"/>
              <p:cNvSpPr txBox="1">
                <a:spLocks noChangeArrowheads="1"/>
              </p:cNvSpPr>
              <p:nvPr/>
            </p:nvSpPr>
            <p:spPr bwMode="auto">
              <a:xfrm>
                <a:off x="1049182" y="5352125"/>
                <a:ext cx="526571" cy="154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Storage</a:t>
                </a:r>
              </a:p>
            </p:txBody>
          </p:sp>
          <p:sp>
            <p:nvSpPr>
              <p:cNvPr id="113" name="AutoShape 52"/>
              <p:cNvSpPr>
                <a:spLocks noChangeArrowheads="1"/>
              </p:cNvSpPr>
              <p:nvPr/>
            </p:nvSpPr>
            <p:spPr bwMode="auto">
              <a:xfrm>
                <a:off x="2146286" y="2203086"/>
                <a:ext cx="1342759" cy="631886"/>
              </a:xfrm>
              <a:prstGeom prst="roundRect">
                <a:avLst>
                  <a:gd name="adj" fmla="val 16667"/>
                </a:avLst>
              </a:prstGeom>
              <a:noFill/>
              <a:ln w="25400" cap="rnd" algn="ctr">
                <a:solidFill>
                  <a:srgbClr val="0000FF"/>
                </a:solidFill>
                <a:prstDash val="sysDot"/>
                <a:round/>
                <a:headEnd/>
                <a:tailEnd type="none" w="lg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14" name="AutoShape 52"/>
              <p:cNvSpPr>
                <a:spLocks noChangeArrowheads="1"/>
              </p:cNvSpPr>
              <p:nvPr/>
            </p:nvSpPr>
            <p:spPr bwMode="auto">
              <a:xfrm>
                <a:off x="1165546" y="1459303"/>
                <a:ext cx="1342759" cy="631886"/>
              </a:xfrm>
              <a:prstGeom prst="roundRect">
                <a:avLst>
                  <a:gd name="adj" fmla="val 16667"/>
                </a:avLst>
              </a:prstGeom>
              <a:noFill/>
              <a:ln w="25400" cap="rnd" algn="ctr">
                <a:solidFill>
                  <a:srgbClr val="0000FF"/>
                </a:solidFill>
                <a:prstDash val="sysDot"/>
                <a:round/>
                <a:headEnd/>
                <a:tailEnd type="none" w="lg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15" name="Text Box 32"/>
              <p:cNvSpPr txBox="1">
                <a:spLocks noChangeArrowheads="1"/>
              </p:cNvSpPr>
              <p:nvPr/>
            </p:nvSpPr>
            <p:spPr bwMode="auto">
              <a:xfrm>
                <a:off x="1383293" y="1382812"/>
                <a:ext cx="874091" cy="154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Internal Users</a:t>
                </a:r>
              </a:p>
            </p:txBody>
          </p:sp>
          <p:sp>
            <p:nvSpPr>
              <p:cNvPr id="116" name="Text Box 32"/>
              <p:cNvSpPr txBox="1">
                <a:spLocks noChangeArrowheads="1"/>
              </p:cNvSpPr>
              <p:nvPr/>
            </p:nvSpPr>
            <p:spPr bwMode="auto">
              <a:xfrm>
                <a:off x="2290256" y="2123571"/>
                <a:ext cx="1025365" cy="157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>
                    <a:solidFill>
                      <a:srgbClr val="000000"/>
                    </a:solidFill>
                    <a:latin typeface="Calibri" pitchFamily="34" charset="0"/>
                  </a:rPr>
                  <a:t>Surfers, Shoppers</a:t>
                </a: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 flipH="1">
                <a:off x="2208808" y="2825100"/>
                <a:ext cx="592402" cy="162877"/>
                <a:chOff x="1897299" y="1991574"/>
                <a:chExt cx="2217511" cy="482985"/>
              </a:xfrm>
            </p:grpSpPr>
            <p:sp>
              <p:nvSpPr>
                <p:cNvPr id="120" name="Line 48"/>
                <p:cNvSpPr>
                  <a:spLocks noChangeShapeType="1"/>
                </p:cNvSpPr>
                <p:nvPr/>
              </p:nvSpPr>
              <p:spPr bwMode="auto">
                <a:xfrm>
                  <a:off x="1897299" y="1991574"/>
                  <a:ext cx="0" cy="482985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  <p:sp>
              <p:nvSpPr>
                <p:cNvPr id="121" name="Line 49"/>
                <p:cNvSpPr>
                  <a:spLocks noChangeShapeType="1"/>
                </p:cNvSpPr>
                <p:nvPr/>
              </p:nvSpPr>
              <p:spPr bwMode="auto">
                <a:xfrm>
                  <a:off x="1905014" y="2474559"/>
                  <a:ext cx="2209796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</p:grpSp>
          <p:sp>
            <p:nvSpPr>
              <p:cNvPr id="118" name="Line 20"/>
              <p:cNvSpPr>
                <a:spLocks noChangeShapeType="1"/>
              </p:cNvSpPr>
              <p:nvPr/>
            </p:nvSpPr>
            <p:spPr bwMode="auto">
              <a:xfrm rot="16200000">
                <a:off x="2254892" y="4840220"/>
                <a:ext cx="0" cy="236957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119" name="Line 20"/>
              <p:cNvSpPr>
                <a:spLocks noChangeShapeType="1"/>
              </p:cNvSpPr>
              <p:nvPr/>
            </p:nvSpPr>
            <p:spPr bwMode="auto">
              <a:xfrm rot="16200000">
                <a:off x="1379466" y="4839238"/>
                <a:ext cx="0" cy="236957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</p:grpSp>
        <p:sp>
          <p:nvSpPr>
            <p:cNvPr id="9" name="Line 27"/>
            <p:cNvSpPr>
              <a:spLocks noChangeShapeType="1"/>
            </p:cNvSpPr>
            <p:nvPr/>
          </p:nvSpPr>
          <p:spPr bwMode="auto">
            <a:xfrm>
              <a:off x="5404224" y="5119956"/>
              <a:ext cx="115951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>
              <a:off x="5418105" y="3424639"/>
              <a:ext cx="0" cy="169531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gray">
            <a:xfrm flipH="1">
              <a:off x="7834532" y="4342386"/>
              <a:ext cx="1157068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6389925" y="4091354"/>
              <a:ext cx="1012434" cy="50783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defTabSz="941388"/>
              <a:r>
                <a:rPr lang="en-US" sz="1100" b="1">
                  <a:latin typeface="Calibri" pitchFamily="34" charset="0"/>
                </a:rPr>
                <a:t>Web and Database </a:t>
              </a:r>
            </a:p>
            <a:p>
              <a:pPr algn="ctr" defTabSz="941388"/>
              <a:r>
                <a:rPr lang="en-US" sz="1100" b="1">
                  <a:latin typeface="Calibri" pitchFamily="34" charset="0"/>
                </a:rPr>
                <a:t>Servers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411920" y="3037672"/>
              <a:ext cx="94011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5393841" y="3037672"/>
              <a:ext cx="0" cy="36158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6226098" y="3326939"/>
              <a:ext cx="0" cy="4339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7501053" y="3326939"/>
              <a:ext cx="0" cy="4339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7266544" y="3326939"/>
              <a:ext cx="2286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6226098" y="3326939"/>
              <a:ext cx="2286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822374" y="3693130"/>
              <a:ext cx="669755" cy="430887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NAS </a:t>
              </a:r>
            </a:p>
            <a:p>
              <a:pPr algn="ctr">
                <a:buClrTx/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Head</a:t>
              </a:r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6858256" y="1846289"/>
              <a:ext cx="0" cy="87951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grpSp>
          <p:nvGrpSpPr>
            <p:cNvPr id="21" name="Group 73"/>
            <p:cNvGrpSpPr/>
            <p:nvPr/>
          </p:nvGrpSpPr>
          <p:grpSpPr>
            <a:xfrm>
              <a:off x="5773504" y="2674316"/>
              <a:ext cx="650860" cy="178950"/>
              <a:chOff x="1897299" y="1991574"/>
              <a:chExt cx="2217511" cy="482985"/>
            </a:xfrm>
          </p:grpSpPr>
          <p:sp>
            <p:nvSpPr>
              <p:cNvPr id="91" name="Line 48"/>
              <p:cNvSpPr>
                <a:spLocks noChangeShapeType="1"/>
              </p:cNvSpPr>
              <p:nvPr/>
            </p:nvSpPr>
            <p:spPr bwMode="auto">
              <a:xfrm>
                <a:off x="1897299" y="1991574"/>
                <a:ext cx="0" cy="48298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92" name="Line 49"/>
              <p:cNvSpPr>
                <a:spLocks noChangeShapeType="1"/>
              </p:cNvSpPr>
              <p:nvPr/>
            </p:nvSpPr>
            <p:spPr bwMode="auto">
              <a:xfrm>
                <a:off x="1905014" y="2474559"/>
                <a:ext cx="2209796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</p:grpSp>
        <p:sp>
          <p:nvSpPr>
            <p:cNvPr id="22" name="AutoShape 52"/>
            <p:cNvSpPr>
              <a:spLocks noChangeArrowheads="1"/>
            </p:cNvSpPr>
            <p:nvPr/>
          </p:nvSpPr>
          <p:spPr bwMode="auto">
            <a:xfrm>
              <a:off x="5050337" y="1990922"/>
              <a:ext cx="1475262" cy="694240"/>
            </a:xfrm>
            <a:prstGeom prst="roundRect">
              <a:avLst>
                <a:gd name="adj" fmla="val 16667"/>
              </a:avLst>
            </a:prstGeom>
            <a:noFill/>
            <a:ln w="25400" cap="rnd" algn="ctr">
              <a:solidFill>
                <a:srgbClr val="0000FF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5263662" y="1914114"/>
              <a:ext cx="1014423" cy="16927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Business Clients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7487111" y="4591788"/>
              <a:ext cx="0" cy="4339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6268874" y="4591788"/>
              <a:ext cx="0" cy="4339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6858256" y="5265238"/>
              <a:ext cx="0" cy="28926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" name="AutoShape 53"/>
            <p:cNvSpPr>
              <a:spLocks noChangeArrowheads="1"/>
            </p:cNvSpPr>
            <p:nvPr/>
          </p:nvSpPr>
          <p:spPr bwMode="auto">
            <a:xfrm>
              <a:off x="5719398" y="5540947"/>
              <a:ext cx="2205402" cy="457200"/>
            </a:xfrm>
            <a:prstGeom prst="roundRect">
              <a:avLst>
                <a:gd name="adj" fmla="val 16667"/>
              </a:avLst>
            </a:prstGeom>
            <a:noFill/>
            <a:ln w="25400" cap="rnd" algn="ctr">
              <a:solidFill>
                <a:srgbClr val="FF99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6013598" y="5450706"/>
              <a:ext cx="578533" cy="16927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Storage</a:t>
              </a:r>
            </a:p>
          </p:txBody>
        </p:sp>
        <p:sp>
          <p:nvSpPr>
            <p:cNvPr id="29" name="AutoShape 52"/>
            <p:cNvSpPr>
              <a:spLocks noChangeArrowheads="1"/>
            </p:cNvSpPr>
            <p:nvPr/>
          </p:nvSpPr>
          <p:spPr bwMode="auto">
            <a:xfrm>
              <a:off x="7230687" y="1990922"/>
              <a:ext cx="1475262" cy="694240"/>
            </a:xfrm>
            <a:prstGeom prst="roundRect">
              <a:avLst>
                <a:gd name="adj" fmla="val 16667"/>
              </a:avLst>
            </a:prstGeom>
            <a:noFill/>
            <a:ln w="25400" cap="rnd" algn="ctr">
              <a:solidFill>
                <a:srgbClr val="0000FF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30" name="AutoShape 52"/>
            <p:cNvSpPr>
              <a:spLocks noChangeArrowheads="1"/>
            </p:cNvSpPr>
            <p:nvPr/>
          </p:nvSpPr>
          <p:spPr bwMode="auto">
            <a:xfrm>
              <a:off x="6153167" y="1173743"/>
              <a:ext cx="1475262" cy="694240"/>
            </a:xfrm>
            <a:prstGeom prst="roundRect">
              <a:avLst>
                <a:gd name="adj" fmla="val 16667"/>
              </a:avLst>
            </a:prstGeom>
            <a:noFill/>
            <a:ln w="25400" cap="rnd" algn="ctr">
              <a:solidFill>
                <a:srgbClr val="0000FF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6400799" y="1089704"/>
              <a:ext cx="963671" cy="16927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Internal Users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7397262" y="1903561"/>
              <a:ext cx="1129873" cy="16927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</a:rPr>
                <a:t>Surfers, Shoppers</a:t>
              </a:r>
            </a:p>
          </p:txBody>
        </p:sp>
        <p:grpSp>
          <p:nvGrpSpPr>
            <p:cNvPr id="33" name="Group 73"/>
            <p:cNvGrpSpPr/>
            <p:nvPr/>
          </p:nvGrpSpPr>
          <p:grpSpPr>
            <a:xfrm flipH="1">
              <a:off x="7299378" y="2674316"/>
              <a:ext cx="650860" cy="178950"/>
              <a:chOff x="1897299" y="1991574"/>
              <a:chExt cx="2217511" cy="482985"/>
            </a:xfrm>
          </p:grpSpPr>
          <p:sp>
            <p:nvSpPr>
              <p:cNvPr id="89" name="Line 48"/>
              <p:cNvSpPr>
                <a:spLocks noChangeShapeType="1"/>
              </p:cNvSpPr>
              <p:nvPr/>
            </p:nvSpPr>
            <p:spPr bwMode="auto">
              <a:xfrm>
                <a:off x="1897299" y="1991574"/>
                <a:ext cx="0" cy="48298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90" name="Line 49"/>
              <p:cNvSpPr>
                <a:spLocks noChangeShapeType="1"/>
              </p:cNvSpPr>
              <p:nvPr/>
            </p:nvSpPr>
            <p:spPr bwMode="auto">
              <a:xfrm>
                <a:off x="1905014" y="2474559"/>
                <a:ext cx="2209796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</p:grp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rot="16200000">
              <a:off x="7350010" y="4888286"/>
              <a:ext cx="0" cy="2603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 rot="16200000">
              <a:off x="6388197" y="4887208"/>
              <a:ext cx="0" cy="2603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816428"/>
              <a:ext cx="4114800" cy="52578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13514" y="827310"/>
              <a:ext cx="4114800" cy="52578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838198" y="706082"/>
              <a:ext cx="3069768" cy="24622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Traditional File Server Environment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5943600" y="706078"/>
              <a:ext cx="1524000" cy="24622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NAS Environment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688757" y="2747377"/>
              <a:ext cx="1031887" cy="669266"/>
              <a:chOff x="-1651686" y="3048000"/>
              <a:chExt cx="914400" cy="593066"/>
            </a:xfrm>
          </p:grpSpPr>
          <p:pic>
            <p:nvPicPr>
              <p:cNvPr id="87" name="Picture 1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51686" y="3048000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8" name="Rectangle 21"/>
              <p:cNvSpPr>
                <a:spLocks noChangeArrowheads="1"/>
              </p:cNvSpPr>
              <p:nvPr/>
            </p:nvSpPr>
            <p:spPr bwMode="auto">
              <a:xfrm flipH="1">
                <a:off x="-1235673" y="3225114"/>
                <a:ext cx="228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600" b="1">
                    <a:solidFill>
                      <a:srgbClr val="000000"/>
                    </a:solidFill>
                    <a:latin typeface="Calibri" pitchFamily="34" charset="0"/>
                  </a:rPr>
                  <a:t>IP</a:t>
                </a:r>
                <a:endParaRPr lang="en-US" sz="16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71615" y="3464013"/>
              <a:ext cx="543668" cy="1256676"/>
              <a:chOff x="142132" y="3086724"/>
              <a:chExt cx="543668" cy="1256676"/>
            </a:xfrm>
          </p:grpSpPr>
          <p:pic>
            <p:nvPicPr>
              <p:cNvPr id="84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2132" y="3086724"/>
                <a:ext cx="543668" cy="1256676"/>
              </a:xfrm>
              <a:prstGeom prst="rect">
                <a:avLst/>
              </a:prstGeom>
              <a:noFill/>
            </p:spPr>
          </p:pic>
          <p:pic>
            <p:nvPicPr>
              <p:cNvPr id="85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228600" y="3785061"/>
                <a:ext cx="152400" cy="152400"/>
              </a:xfrm>
              <a:prstGeom prst="rect">
                <a:avLst/>
              </a:prstGeom>
              <a:noFill/>
            </p:spPr>
          </p:pic>
          <p:pic>
            <p:nvPicPr>
              <p:cNvPr id="86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05939" y="3785061"/>
                <a:ext cx="152400" cy="152400"/>
              </a:xfrm>
              <a:prstGeom prst="rect">
                <a:avLst/>
              </a:prstGeom>
              <a:noFill/>
            </p:spPr>
          </p:pic>
        </p:grpSp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13871" y="3287331"/>
              <a:ext cx="987552" cy="432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3" name="Group 42"/>
            <p:cNvGrpSpPr/>
            <p:nvPr/>
          </p:nvGrpSpPr>
          <p:grpSpPr>
            <a:xfrm>
              <a:off x="1699056" y="1320114"/>
              <a:ext cx="1093572" cy="457200"/>
              <a:chOff x="1649628" y="1295400"/>
              <a:chExt cx="1093572" cy="457200"/>
            </a:xfrm>
          </p:grpSpPr>
          <p:pic>
            <p:nvPicPr>
              <p:cNvPr id="82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3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607542" y="2133600"/>
              <a:ext cx="1093572" cy="457200"/>
              <a:chOff x="1649628" y="1295400"/>
              <a:chExt cx="1093572" cy="457200"/>
            </a:xfrm>
          </p:grpSpPr>
          <p:pic>
            <p:nvPicPr>
              <p:cNvPr id="80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1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2792628" y="2133600"/>
              <a:ext cx="1093572" cy="457200"/>
              <a:chOff x="1649628" y="1295400"/>
              <a:chExt cx="1093572" cy="457200"/>
            </a:xfrm>
          </p:grpSpPr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6" name="Group 45"/>
            <p:cNvGrpSpPr/>
            <p:nvPr/>
          </p:nvGrpSpPr>
          <p:grpSpPr>
            <a:xfrm>
              <a:off x="5257800" y="2133600"/>
              <a:ext cx="1093572" cy="457200"/>
              <a:chOff x="1649628" y="1295400"/>
              <a:chExt cx="1093572" cy="457200"/>
            </a:xfrm>
          </p:grpSpPr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7440828" y="2133600"/>
              <a:ext cx="1093572" cy="457200"/>
              <a:chOff x="1649628" y="1295400"/>
              <a:chExt cx="1093572" cy="457200"/>
            </a:xfrm>
          </p:grpSpPr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6409041" y="1334529"/>
              <a:ext cx="1093572" cy="457200"/>
              <a:chOff x="1649628" y="1295400"/>
              <a:chExt cx="1093572" cy="457200"/>
            </a:xfrm>
          </p:grpSpPr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6347156" y="2743200"/>
              <a:ext cx="1031887" cy="669266"/>
              <a:chOff x="-1651686" y="3048000"/>
              <a:chExt cx="914400" cy="593066"/>
            </a:xfrm>
          </p:grpSpPr>
          <p:pic>
            <p:nvPicPr>
              <p:cNvPr id="70" name="Picture 1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51686" y="3048000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 flipH="1">
                <a:off x="-1235673" y="3225114"/>
                <a:ext cx="228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600" b="1">
                    <a:solidFill>
                      <a:srgbClr val="000000"/>
                    </a:solidFill>
                    <a:latin typeface="Calibri" pitchFamily="34" charset="0"/>
                  </a:rPr>
                  <a:t>IP</a:t>
                </a:r>
                <a:endParaRPr lang="en-US" sz="1600" b="1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55803" y="3464013"/>
              <a:ext cx="543668" cy="1256676"/>
              <a:chOff x="142132" y="3086724"/>
              <a:chExt cx="543668" cy="1256676"/>
            </a:xfrm>
          </p:grpSpPr>
          <p:pic>
            <p:nvPicPr>
              <p:cNvPr id="67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2132" y="3086724"/>
                <a:ext cx="543668" cy="1256676"/>
              </a:xfrm>
              <a:prstGeom prst="rect">
                <a:avLst/>
              </a:prstGeom>
              <a:noFill/>
            </p:spPr>
          </p:pic>
          <p:pic>
            <p:nvPicPr>
              <p:cNvPr id="68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228600" y="3785061"/>
                <a:ext cx="152400" cy="152400"/>
              </a:xfrm>
              <a:prstGeom prst="rect">
                <a:avLst/>
              </a:prstGeom>
              <a:noFill/>
            </p:spPr>
          </p:pic>
          <p:pic>
            <p:nvPicPr>
              <p:cNvPr id="69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05939" y="3785061"/>
                <a:ext cx="152400" cy="152400"/>
              </a:xfrm>
              <a:prstGeom prst="rect">
                <a:avLst/>
              </a:prstGeom>
              <a:noFill/>
            </p:spPr>
          </p:pic>
        </p:grpSp>
        <p:pic>
          <p:nvPicPr>
            <p:cNvPr id="51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3464013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54658" y="4738815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68175" y="3464013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5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67640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55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43840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5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579120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5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14172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5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49224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5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84276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6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193280" y="5638800"/>
              <a:ext cx="304800" cy="304800"/>
            </a:xfrm>
            <a:prstGeom prst="rect">
              <a:avLst/>
            </a:prstGeom>
            <a:noFill/>
          </p:spPr>
        </p:pic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1917357" y="4915929"/>
              <a:ext cx="604146" cy="24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FC SAN</a:t>
              </a:r>
              <a:endParaRPr lang="en-US" sz="24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62" name="Picture 1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23519" y="4749114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6586218" y="4926228"/>
              <a:ext cx="604146" cy="24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600" b="1">
                  <a:solidFill>
                    <a:srgbClr val="000000"/>
                  </a:solidFill>
                  <a:latin typeface="Calibri" pitchFamily="34" charset="0"/>
                </a:rPr>
                <a:t>FC SAN</a:t>
              </a:r>
              <a:endParaRPr lang="en-US" sz="2400" b="1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6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97175" y="3455772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65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41089" y="345371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6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543800" y="5638800"/>
              <a:ext cx="304800" cy="3048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673748418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File-level Virtualization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Eliminates dependency between data accessed at the file-level and the location where the files are physically stored</a:t>
            </a:r>
          </a:p>
          <a:p>
            <a:r>
              <a:rPr lang="en-US"/>
              <a:t>Enables users to use a logical path, rather than a physical path, to access files</a:t>
            </a:r>
          </a:p>
          <a:p>
            <a:r>
              <a:rPr lang="en-US"/>
              <a:t>Uses  global namespace that maps logical path of file resources to their physical path</a:t>
            </a:r>
          </a:p>
          <a:p>
            <a:r>
              <a:rPr lang="en-US"/>
              <a:t>Provides non-disruptive file mobility across file servers or NAS devices </a:t>
            </a:r>
          </a:p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80988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27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95536" y="85425"/>
            <a:ext cx="7970838" cy="3502343"/>
            <a:chOff x="557212" y="904101"/>
            <a:chExt cx="7970838" cy="3502343"/>
          </a:xfrm>
        </p:grpSpPr>
        <p:grpSp>
          <p:nvGrpSpPr>
            <p:cNvPr id="8" name="Group 7"/>
            <p:cNvGrpSpPr/>
            <p:nvPr/>
          </p:nvGrpSpPr>
          <p:grpSpPr>
            <a:xfrm>
              <a:off x="6096000" y="2959443"/>
              <a:ext cx="1600200" cy="23813"/>
              <a:chOff x="1703387" y="3101975"/>
              <a:chExt cx="1600200" cy="23813"/>
            </a:xfrm>
          </p:grpSpPr>
          <p:sp>
            <p:nvSpPr>
              <p:cNvPr id="775" name="Freeform 774"/>
              <p:cNvSpPr>
                <a:spLocks/>
              </p:cNvSpPr>
              <p:nvPr/>
            </p:nvSpPr>
            <p:spPr bwMode="auto">
              <a:xfrm>
                <a:off x="327977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76" name="Freeform 775"/>
              <p:cNvSpPr>
                <a:spLocks/>
              </p:cNvSpPr>
              <p:nvPr/>
            </p:nvSpPr>
            <p:spPr bwMode="auto">
              <a:xfrm>
                <a:off x="324485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77" name="Freeform 776"/>
              <p:cNvSpPr>
                <a:spLocks/>
              </p:cNvSpPr>
              <p:nvPr/>
            </p:nvSpPr>
            <p:spPr bwMode="auto">
              <a:xfrm>
                <a:off x="320992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78" name="Freeform 777"/>
              <p:cNvSpPr>
                <a:spLocks/>
              </p:cNvSpPr>
              <p:nvPr/>
            </p:nvSpPr>
            <p:spPr bwMode="auto">
              <a:xfrm>
                <a:off x="317500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5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4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5" y="22"/>
                  </a:cxn>
                </a:cxnLst>
                <a:rect l="0" t="0" r="r" b="b"/>
                <a:pathLst>
                  <a:path w="45" h="44">
                    <a:moveTo>
                      <a:pt x="45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4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5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79" name="Freeform 778"/>
              <p:cNvSpPr>
                <a:spLocks/>
              </p:cNvSpPr>
              <p:nvPr/>
            </p:nvSpPr>
            <p:spPr bwMode="auto">
              <a:xfrm>
                <a:off x="314007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80" name="Freeform 779"/>
              <p:cNvSpPr>
                <a:spLocks/>
              </p:cNvSpPr>
              <p:nvPr/>
            </p:nvSpPr>
            <p:spPr bwMode="auto">
              <a:xfrm>
                <a:off x="310515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81" name="Freeform 780"/>
              <p:cNvSpPr>
                <a:spLocks/>
              </p:cNvSpPr>
              <p:nvPr/>
            </p:nvSpPr>
            <p:spPr bwMode="auto">
              <a:xfrm>
                <a:off x="307022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82" name="Freeform 781"/>
              <p:cNvSpPr>
                <a:spLocks/>
              </p:cNvSpPr>
              <p:nvPr/>
            </p:nvSpPr>
            <p:spPr bwMode="auto">
              <a:xfrm>
                <a:off x="303530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5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5" y="22"/>
                  </a:cxn>
                </a:cxnLst>
                <a:rect l="0" t="0" r="r" b="b"/>
                <a:pathLst>
                  <a:path w="45" h="44">
                    <a:moveTo>
                      <a:pt x="45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5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83" name="Freeform 782"/>
              <p:cNvSpPr>
                <a:spLocks/>
              </p:cNvSpPr>
              <p:nvPr/>
            </p:nvSpPr>
            <p:spPr bwMode="auto">
              <a:xfrm>
                <a:off x="3000375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84" name="Freeform 783"/>
              <p:cNvSpPr>
                <a:spLocks/>
              </p:cNvSpPr>
              <p:nvPr/>
            </p:nvSpPr>
            <p:spPr bwMode="auto">
              <a:xfrm>
                <a:off x="2965450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85" name="Freeform 784"/>
              <p:cNvSpPr>
                <a:spLocks/>
              </p:cNvSpPr>
              <p:nvPr/>
            </p:nvSpPr>
            <p:spPr bwMode="auto">
              <a:xfrm>
                <a:off x="2930525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86" name="Freeform 785"/>
              <p:cNvSpPr>
                <a:spLocks/>
              </p:cNvSpPr>
              <p:nvPr/>
            </p:nvSpPr>
            <p:spPr bwMode="auto">
              <a:xfrm>
                <a:off x="289401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5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5" y="22"/>
                  </a:cxn>
                </a:cxnLst>
                <a:rect l="0" t="0" r="r" b="b"/>
                <a:pathLst>
                  <a:path w="45" h="44">
                    <a:moveTo>
                      <a:pt x="45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5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87" name="Freeform 786"/>
              <p:cNvSpPr>
                <a:spLocks/>
              </p:cNvSpPr>
              <p:nvPr/>
            </p:nvSpPr>
            <p:spPr bwMode="auto">
              <a:xfrm>
                <a:off x="285908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88" name="Freeform 787"/>
              <p:cNvSpPr>
                <a:spLocks/>
              </p:cNvSpPr>
              <p:nvPr/>
            </p:nvSpPr>
            <p:spPr bwMode="auto">
              <a:xfrm>
                <a:off x="282416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89" name="Freeform 788"/>
              <p:cNvSpPr>
                <a:spLocks/>
              </p:cNvSpPr>
              <p:nvPr/>
            </p:nvSpPr>
            <p:spPr bwMode="auto">
              <a:xfrm>
                <a:off x="278923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90" name="Freeform 789"/>
              <p:cNvSpPr>
                <a:spLocks/>
              </p:cNvSpPr>
              <p:nvPr/>
            </p:nvSpPr>
            <p:spPr bwMode="auto">
              <a:xfrm>
                <a:off x="275431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5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5" y="22"/>
                  </a:cxn>
                </a:cxnLst>
                <a:rect l="0" t="0" r="r" b="b"/>
                <a:pathLst>
                  <a:path w="45" h="44">
                    <a:moveTo>
                      <a:pt x="45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5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91" name="Freeform 790"/>
              <p:cNvSpPr>
                <a:spLocks/>
              </p:cNvSpPr>
              <p:nvPr/>
            </p:nvSpPr>
            <p:spPr bwMode="auto">
              <a:xfrm>
                <a:off x="271938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92" name="Freeform 791"/>
              <p:cNvSpPr>
                <a:spLocks/>
              </p:cNvSpPr>
              <p:nvPr/>
            </p:nvSpPr>
            <p:spPr bwMode="auto">
              <a:xfrm>
                <a:off x="268446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93" name="Freeform 792"/>
              <p:cNvSpPr>
                <a:spLocks/>
              </p:cNvSpPr>
              <p:nvPr/>
            </p:nvSpPr>
            <p:spPr bwMode="auto">
              <a:xfrm>
                <a:off x="264953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94" name="Freeform 793"/>
              <p:cNvSpPr>
                <a:spLocks/>
              </p:cNvSpPr>
              <p:nvPr/>
            </p:nvSpPr>
            <p:spPr bwMode="auto">
              <a:xfrm>
                <a:off x="2614612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95" name="Freeform 794"/>
              <p:cNvSpPr>
                <a:spLocks/>
              </p:cNvSpPr>
              <p:nvPr/>
            </p:nvSpPr>
            <p:spPr bwMode="auto">
              <a:xfrm>
                <a:off x="2579687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96" name="Freeform 795"/>
              <p:cNvSpPr>
                <a:spLocks/>
              </p:cNvSpPr>
              <p:nvPr/>
            </p:nvSpPr>
            <p:spPr bwMode="auto">
              <a:xfrm>
                <a:off x="2544762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97" name="Freeform 796"/>
              <p:cNvSpPr>
                <a:spLocks/>
              </p:cNvSpPr>
              <p:nvPr/>
            </p:nvSpPr>
            <p:spPr bwMode="auto">
              <a:xfrm>
                <a:off x="2509837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98" name="Freeform 797"/>
              <p:cNvSpPr>
                <a:spLocks/>
              </p:cNvSpPr>
              <p:nvPr/>
            </p:nvSpPr>
            <p:spPr bwMode="auto">
              <a:xfrm>
                <a:off x="247332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99" name="Freeform 798"/>
              <p:cNvSpPr>
                <a:spLocks/>
              </p:cNvSpPr>
              <p:nvPr/>
            </p:nvSpPr>
            <p:spPr bwMode="auto">
              <a:xfrm>
                <a:off x="243840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00" name="Freeform 799"/>
              <p:cNvSpPr>
                <a:spLocks/>
              </p:cNvSpPr>
              <p:nvPr/>
            </p:nvSpPr>
            <p:spPr bwMode="auto">
              <a:xfrm>
                <a:off x="240347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01" name="Freeform 800"/>
              <p:cNvSpPr>
                <a:spLocks/>
              </p:cNvSpPr>
              <p:nvPr/>
            </p:nvSpPr>
            <p:spPr bwMode="auto">
              <a:xfrm>
                <a:off x="236855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02" name="Freeform 801"/>
              <p:cNvSpPr>
                <a:spLocks/>
              </p:cNvSpPr>
              <p:nvPr/>
            </p:nvSpPr>
            <p:spPr bwMode="auto">
              <a:xfrm>
                <a:off x="233362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03" name="Freeform 802"/>
              <p:cNvSpPr>
                <a:spLocks/>
              </p:cNvSpPr>
              <p:nvPr/>
            </p:nvSpPr>
            <p:spPr bwMode="auto">
              <a:xfrm>
                <a:off x="229870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04" name="Freeform 803"/>
              <p:cNvSpPr>
                <a:spLocks/>
              </p:cNvSpPr>
              <p:nvPr/>
            </p:nvSpPr>
            <p:spPr bwMode="auto">
              <a:xfrm>
                <a:off x="226377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05" name="Freeform 804"/>
              <p:cNvSpPr>
                <a:spLocks/>
              </p:cNvSpPr>
              <p:nvPr/>
            </p:nvSpPr>
            <p:spPr bwMode="auto">
              <a:xfrm>
                <a:off x="222885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1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1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1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1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06" name="Freeform 805"/>
              <p:cNvSpPr>
                <a:spLocks/>
              </p:cNvSpPr>
              <p:nvPr/>
            </p:nvSpPr>
            <p:spPr bwMode="auto">
              <a:xfrm>
                <a:off x="2193925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07" name="Freeform 806"/>
              <p:cNvSpPr>
                <a:spLocks/>
              </p:cNvSpPr>
              <p:nvPr/>
            </p:nvSpPr>
            <p:spPr bwMode="auto">
              <a:xfrm>
                <a:off x="2159000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08" name="Freeform 807"/>
              <p:cNvSpPr>
                <a:spLocks/>
              </p:cNvSpPr>
              <p:nvPr/>
            </p:nvSpPr>
            <p:spPr bwMode="auto">
              <a:xfrm>
                <a:off x="2124075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09" name="Freeform 808"/>
              <p:cNvSpPr>
                <a:spLocks/>
              </p:cNvSpPr>
              <p:nvPr/>
            </p:nvSpPr>
            <p:spPr bwMode="auto">
              <a:xfrm>
                <a:off x="2089150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1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1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1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1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10" name="Freeform 809"/>
              <p:cNvSpPr>
                <a:spLocks/>
              </p:cNvSpPr>
              <p:nvPr/>
            </p:nvSpPr>
            <p:spPr bwMode="auto">
              <a:xfrm>
                <a:off x="205263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11" name="Freeform 810"/>
              <p:cNvSpPr>
                <a:spLocks/>
              </p:cNvSpPr>
              <p:nvPr/>
            </p:nvSpPr>
            <p:spPr bwMode="auto">
              <a:xfrm>
                <a:off x="201771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12" name="Freeform 811"/>
              <p:cNvSpPr>
                <a:spLocks/>
              </p:cNvSpPr>
              <p:nvPr/>
            </p:nvSpPr>
            <p:spPr bwMode="auto">
              <a:xfrm>
                <a:off x="198278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13" name="Freeform 812"/>
              <p:cNvSpPr>
                <a:spLocks/>
              </p:cNvSpPr>
              <p:nvPr/>
            </p:nvSpPr>
            <p:spPr bwMode="auto">
              <a:xfrm>
                <a:off x="194786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1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1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1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1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14" name="Freeform 813"/>
              <p:cNvSpPr>
                <a:spLocks/>
              </p:cNvSpPr>
              <p:nvPr/>
            </p:nvSpPr>
            <p:spPr bwMode="auto">
              <a:xfrm>
                <a:off x="191293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15" name="Freeform 814"/>
              <p:cNvSpPr>
                <a:spLocks/>
              </p:cNvSpPr>
              <p:nvPr/>
            </p:nvSpPr>
            <p:spPr bwMode="auto">
              <a:xfrm>
                <a:off x="187801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16" name="Freeform 815"/>
              <p:cNvSpPr>
                <a:spLocks/>
              </p:cNvSpPr>
              <p:nvPr/>
            </p:nvSpPr>
            <p:spPr bwMode="auto">
              <a:xfrm>
                <a:off x="184308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17" name="Freeform 816"/>
              <p:cNvSpPr>
                <a:spLocks/>
              </p:cNvSpPr>
              <p:nvPr/>
            </p:nvSpPr>
            <p:spPr bwMode="auto">
              <a:xfrm>
                <a:off x="180816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5" y="22"/>
                  </a:cxn>
                  <a:cxn ang="0">
                    <a:pos x="44" y="22"/>
                  </a:cxn>
                  <a:cxn ang="0">
                    <a:pos x="44" y="23"/>
                  </a:cxn>
                  <a:cxn ang="0">
                    <a:pos x="44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4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3" y="43"/>
                  </a:cxn>
                  <a:cxn ang="0">
                    <a:pos x="23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2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3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5" y="22"/>
                  </a:cxn>
                </a:cxnLst>
                <a:rect l="0" t="0" r="r" b="b"/>
                <a:pathLst>
                  <a:path w="45" h="44">
                    <a:moveTo>
                      <a:pt x="45" y="22"/>
                    </a:moveTo>
                    <a:lnTo>
                      <a:pt x="44" y="22"/>
                    </a:lnTo>
                    <a:lnTo>
                      <a:pt x="44" y="23"/>
                    </a:lnTo>
                    <a:lnTo>
                      <a:pt x="44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4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3" y="43"/>
                    </a:lnTo>
                    <a:lnTo>
                      <a:pt x="23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2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3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5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18" name="Freeform 817"/>
              <p:cNvSpPr>
                <a:spLocks/>
              </p:cNvSpPr>
              <p:nvPr/>
            </p:nvSpPr>
            <p:spPr bwMode="auto">
              <a:xfrm>
                <a:off x="1773237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19" name="Freeform 818"/>
              <p:cNvSpPr>
                <a:spLocks/>
              </p:cNvSpPr>
              <p:nvPr/>
            </p:nvSpPr>
            <p:spPr bwMode="auto">
              <a:xfrm>
                <a:off x="1738312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20" name="Freeform 819"/>
              <p:cNvSpPr>
                <a:spLocks/>
              </p:cNvSpPr>
              <p:nvPr/>
            </p:nvSpPr>
            <p:spPr bwMode="auto">
              <a:xfrm>
                <a:off x="1703387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</p:grp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46137" y="21066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3437" y="2076450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19150" y="2044700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04862" y="201295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90575" y="19812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76287" y="19494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2000" y="1917700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49300" y="18859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735012" y="18542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355975" y="29527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355975" y="2917825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355975" y="28829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55975" y="28479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355975" y="28130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355975" y="27781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355975" y="2743200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355975" y="2708275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355975" y="2673350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1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1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355975" y="263683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55975" y="26019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355975" y="256698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355975" y="253206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355975" y="249713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355975" y="24622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355975" y="242728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355975" y="239236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355975" y="2357438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55975" y="232251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355975" y="2286000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355975" y="22510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55975" y="22161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355975" y="21812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355975" y="21463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355975" y="21113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55975" y="20764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355975" y="20415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355975" y="2006600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355975" y="1971675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355975" y="1936750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355975" y="1900238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355975" y="18653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290887" y="277812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278187" y="27463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263900" y="271462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249612" y="268287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235325" y="265271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3221037" y="26193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206750" y="2587625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194050" y="2557463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179762" y="2525713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165475" y="24923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151187" y="2459038"/>
              <a:ext cx="23813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136900" y="2428875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122612" y="23955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109912" y="2363788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095625" y="2332038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081337" y="2300288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3067050" y="22669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052762" y="22352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3038475" y="2201863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3025775" y="2171700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3011487" y="213836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997200" y="21066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982912" y="20764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2968625" y="2044700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2954337" y="201295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41637" y="19812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927350" y="19494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913062" y="191770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2898775" y="18859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84487" y="18542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408362" y="277812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3422650" y="27463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3436937" y="271462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3451225" y="2682875"/>
              <a:ext cx="22225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29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9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3463925" y="265271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3478212" y="2620963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3492500" y="25892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3506787" y="255746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3521075" y="25257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535362" y="249396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549650" y="2462213"/>
              <a:ext cx="23812" cy="23812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3563937" y="243046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3578225" y="2400300"/>
              <a:ext cx="23812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4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4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3592512" y="23685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3606800" y="23368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622675" y="23050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3636962" y="22733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3649662" y="224155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3665537" y="22098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3679825" y="21780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3694112" y="21463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3708400" y="21145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3722687" y="20828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3736975" y="2051050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3751262" y="2020888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3765550" y="1989138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3778250" y="1957388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3794125" y="192563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3808412" y="1893888"/>
              <a:ext cx="23813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3822700" y="1862138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3992562" y="22463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3992562" y="22923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3992562" y="23399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3992562" y="23860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3992562" y="24336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3992562" y="24796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3992562" y="2525713"/>
              <a:ext cx="34925" cy="36512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3992562" y="25733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3992562" y="26193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3992562" y="266700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3992562" y="27130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3992562" y="276066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3992562" y="28067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3992562" y="28543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3992562" y="290036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3992562" y="29479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3992562" y="29940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3992562" y="30400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992562" y="30876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3992562" y="31337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3992562" y="31813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3992562" y="32273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3992562" y="32750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3992562" y="33210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3992562" y="33686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3992562" y="34147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3992562" y="34623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3992562" y="35083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3992562" y="355441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3992562" y="36020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3992562" y="36480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3992562" y="36957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992562" y="37417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3992562" y="378936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3992562" y="38354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3992562" y="38830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3992562" y="3929063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3992562" y="39766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3984625" y="40211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3956050" y="40560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3911600" y="4068763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386397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38179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37703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372427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36766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36306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3582987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35369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34909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3443287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33972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33496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3303587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32559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32099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3162300" y="4068763"/>
              <a:ext cx="36512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31162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30702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30226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9765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9289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28829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28352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7892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741612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26955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26495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601912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5558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082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462212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4145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1258887" y="2778125"/>
              <a:ext cx="22225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29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9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1271587" y="27463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1285875" y="27146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1300162" y="268287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1314450" y="265271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328737" y="2620963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1343025" y="25892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1355725" y="255746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1370012" y="25257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1384300" y="249396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1400175" y="24622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1412875" y="2430463"/>
              <a:ext cx="23812" cy="23812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1427162" y="240030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1443037" y="23685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1457325" y="23368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1471612" y="23050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1485900" y="22733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1500187" y="224155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1514475" y="2209800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4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2" y="29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4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2" y="29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1528762" y="21780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1544637" y="21463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1558925" y="21145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1573212" y="20828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1585912" y="205105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1600200" y="2020888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1614487" y="1989138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1628775" y="1957388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1643062" y="1925638"/>
              <a:ext cx="23813" cy="23812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1657350" y="1893888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1673225" y="1862138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29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9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3268662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3233737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3198812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3162300" y="29495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312737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309245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305752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3022600" y="29495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298767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295275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291782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2882900" y="29495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2847975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6" name="Freeform 225"/>
            <p:cNvSpPr>
              <a:spLocks/>
            </p:cNvSpPr>
            <p:nvPr/>
          </p:nvSpPr>
          <p:spPr bwMode="auto">
            <a:xfrm>
              <a:off x="2813050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7" name="Freeform 226"/>
            <p:cNvSpPr>
              <a:spLocks/>
            </p:cNvSpPr>
            <p:nvPr/>
          </p:nvSpPr>
          <p:spPr bwMode="auto">
            <a:xfrm>
              <a:off x="2778125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8" name="Freeform 227"/>
            <p:cNvSpPr>
              <a:spLocks/>
            </p:cNvSpPr>
            <p:nvPr/>
          </p:nvSpPr>
          <p:spPr bwMode="auto">
            <a:xfrm>
              <a:off x="2741612" y="2949575"/>
              <a:ext cx="23813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270668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2671762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263683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2" name="Freeform 231"/>
            <p:cNvSpPr>
              <a:spLocks/>
            </p:cNvSpPr>
            <p:nvPr/>
          </p:nvSpPr>
          <p:spPr bwMode="auto">
            <a:xfrm>
              <a:off x="2601912" y="2949575"/>
              <a:ext cx="23813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3" name="Freeform 232"/>
            <p:cNvSpPr>
              <a:spLocks/>
            </p:cNvSpPr>
            <p:nvPr/>
          </p:nvSpPr>
          <p:spPr bwMode="auto">
            <a:xfrm>
              <a:off x="256698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4" name="Freeform 233"/>
            <p:cNvSpPr>
              <a:spLocks/>
            </p:cNvSpPr>
            <p:nvPr/>
          </p:nvSpPr>
          <p:spPr bwMode="auto">
            <a:xfrm>
              <a:off x="2532062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5" name="Freeform 234"/>
            <p:cNvSpPr>
              <a:spLocks/>
            </p:cNvSpPr>
            <p:nvPr/>
          </p:nvSpPr>
          <p:spPr bwMode="auto">
            <a:xfrm>
              <a:off x="249713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6" name="Freeform 235"/>
            <p:cNvSpPr>
              <a:spLocks/>
            </p:cNvSpPr>
            <p:nvPr/>
          </p:nvSpPr>
          <p:spPr bwMode="auto">
            <a:xfrm>
              <a:off x="2462212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7" name="Freeform 236"/>
            <p:cNvSpPr>
              <a:spLocks/>
            </p:cNvSpPr>
            <p:nvPr/>
          </p:nvSpPr>
          <p:spPr bwMode="auto">
            <a:xfrm>
              <a:off x="2427287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8" name="Freeform 237"/>
            <p:cNvSpPr>
              <a:spLocks/>
            </p:cNvSpPr>
            <p:nvPr/>
          </p:nvSpPr>
          <p:spPr bwMode="auto">
            <a:xfrm>
              <a:off x="2392362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9" name="Freeform 238"/>
            <p:cNvSpPr>
              <a:spLocks/>
            </p:cNvSpPr>
            <p:nvPr/>
          </p:nvSpPr>
          <p:spPr bwMode="auto">
            <a:xfrm>
              <a:off x="2357437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0" name="Freeform 239"/>
            <p:cNvSpPr>
              <a:spLocks/>
            </p:cNvSpPr>
            <p:nvPr/>
          </p:nvSpPr>
          <p:spPr bwMode="auto">
            <a:xfrm>
              <a:off x="232092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1" name="Freeform 240"/>
            <p:cNvSpPr>
              <a:spLocks/>
            </p:cNvSpPr>
            <p:nvPr/>
          </p:nvSpPr>
          <p:spPr bwMode="auto">
            <a:xfrm>
              <a:off x="228600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2" name="Freeform 241"/>
            <p:cNvSpPr>
              <a:spLocks/>
            </p:cNvSpPr>
            <p:nvPr/>
          </p:nvSpPr>
          <p:spPr bwMode="auto">
            <a:xfrm>
              <a:off x="225107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3" name="Freeform 242"/>
            <p:cNvSpPr>
              <a:spLocks/>
            </p:cNvSpPr>
            <p:nvPr/>
          </p:nvSpPr>
          <p:spPr bwMode="auto">
            <a:xfrm>
              <a:off x="221615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4" name="Freeform 243"/>
            <p:cNvSpPr>
              <a:spLocks/>
            </p:cNvSpPr>
            <p:nvPr/>
          </p:nvSpPr>
          <p:spPr bwMode="auto">
            <a:xfrm>
              <a:off x="218122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5" name="Freeform 244"/>
            <p:cNvSpPr>
              <a:spLocks/>
            </p:cNvSpPr>
            <p:nvPr/>
          </p:nvSpPr>
          <p:spPr bwMode="auto">
            <a:xfrm>
              <a:off x="214630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6" name="Freeform 245"/>
            <p:cNvSpPr>
              <a:spLocks/>
            </p:cNvSpPr>
            <p:nvPr/>
          </p:nvSpPr>
          <p:spPr bwMode="auto">
            <a:xfrm>
              <a:off x="211137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7" name="Freeform 246"/>
            <p:cNvSpPr>
              <a:spLocks/>
            </p:cNvSpPr>
            <p:nvPr/>
          </p:nvSpPr>
          <p:spPr bwMode="auto">
            <a:xfrm>
              <a:off x="207645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2041525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2006600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1971675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1936750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2" name="Freeform 251"/>
            <p:cNvSpPr>
              <a:spLocks/>
            </p:cNvSpPr>
            <p:nvPr/>
          </p:nvSpPr>
          <p:spPr bwMode="auto">
            <a:xfrm>
              <a:off x="190023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3" name="Freeform 252"/>
            <p:cNvSpPr>
              <a:spLocks/>
            </p:cNvSpPr>
            <p:nvPr/>
          </p:nvSpPr>
          <p:spPr bwMode="auto">
            <a:xfrm>
              <a:off x="1865312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4" name="Freeform 253"/>
            <p:cNvSpPr>
              <a:spLocks/>
            </p:cNvSpPr>
            <p:nvPr/>
          </p:nvSpPr>
          <p:spPr bwMode="auto">
            <a:xfrm>
              <a:off x="183038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1795462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6" name="Freeform 255"/>
            <p:cNvSpPr>
              <a:spLocks/>
            </p:cNvSpPr>
            <p:nvPr/>
          </p:nvSpPr>
          <p:spPr bwMode="auto">
            <a:xfrm>
              <a:off x="176053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1725612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169068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1655762" y="2949575"/>
              <a:ext cx="23813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1620837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1585912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1550987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1514475" y="29495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147955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144462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140970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1374775" y="29495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1204912" y="29527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1204912" y="291782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1204912" y="28829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1204912" y="28479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1204912" y="28130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3" name="Freeform 272"/>
            <p:cNvSpPr>
              <a:spLocks/>
            </p:cNvSpPr>
            <p:nvPr/>
          </p:nvSpPr>
          <p:spPr bwMode="auto">
            <a:xfrm>
              <a:off x="1204912" y="277812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1204912" y="274320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5" name="Freeform 274"/>
            <p:cNvSpPr>
              <a:spLocks/>
            </p:cNvSpPr>
            <p:nvPr/>
          </p:nvSpPr>
          <p:spPr bwMode="auto">
            <a:xfrm>
              <a:off x="1204912" y="2708275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6" name="Freeform 275"/>
            <p:cNvSpPr>
              <a:spLocks/>
            </p:cNvSpPr>
            <p:nvPr/>
          </p:nvSpPr>
          <p:spPr bwMode="auto">
            <a:xfrm>
              <a:off x="1204912" y="26733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1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1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7" name="Freeform 276"/>
            <p:cNvSpPr>
              <a:spLocks/>
            </p:cNvSpPr>
            <p:nvPr/>
          </p:nvSpPr>
          <p:spPr bwMode="auto">
            <a:xfrm>
              <a:off x="1204912" y="26368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1204912" y="26019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9" name="Freeform 278"/>
            <p:cNvSpPr>
              <a:spLocks/>
            </p:cNvSpPr>
            <p:nvPr/>
          </p:nvSpPr>
          <p:spPr bwMode="auto">
            <a:xfrm>
              <a:off x="1204912" y="256698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1204912" y="253206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1" name="Freeform 280"/>
            <p:cNvSpPr>
              <a:spLocks/>
            </p:cNvSpPr>
            <p:nvPr/>
          </p:nvSpPr>
          <p:spPr bwMode="auto">
            <a:xfrm>
              <a:off x="1204912" y="24971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>
              <a:off x="1204912" y="24622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3" name="Freeform 282"/>
            <p:cNvSpPr>
              <a:spLocks/>
            </p:cNvSpPr>
            <p:nvPr/>
          </p:nvSpPr>
          <p:spPr bwMode="auto">
            <a:xfrm>
              <a:off x="1204912" y="242728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4" name="Freeform 283"/>
            <p:cNvSpPr>
              <a:spLocks/>
            </p:cNvSpPr>
            <p:nvPr/>
          </p:nvSpPr>
          <p:spPr bwMode="auto">
            <a:xfrm>
              <a:off x="1204912" y="2392363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1204912" y="2357438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>
              <a:off x="1204912" y="2322513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>
              <a:off x="1204912" y="228600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8" name="Freeform 287"/>
            <p:cNvSpPr>
              <a:spLocks/>
            </p:cNvSpPr>
            <p:nvPr/>
          </p:nvSpPr>
          <p:spPr bwMode="auto">
            <a:xfrm>
              <a:off x="1204912" y="22510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9" name="Freeform 288"/>
            <p:cNvSpPr>
              <a:spLocks/>
            </p:cNvSpPr>
            <p:nvPr/>
          </p:nvSpPr>
          <p:spPr bwMode="auto">
            <a:xfrm>
              <a:off x="1204912" y="22161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0" name="Freeform 289"/>
            <p:cNvSpPr>
              <a:spLocks/>
            </p:cNvSpPr>
            <p:nvPr/>
          </p:nvSpPr>
          <p:spPr bwMode="auto">
            <a:xfrm>
              <a:off x="1204912" y="218122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1" name="Freeform 290"/>
            <p:cNvSpPr>
              <a:spLocks/>
            </p:cNvSpPr>
            <p:nvPr/>
          </p:nvSpPr>
          <p:spPr bwMode="auto">
            <a:xfrm>
              <a:off x="1204912" y="21463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2" name="Freeform 291"/>
            <p:cNvSpPr>
              <a:spLocks/>
            </p:cNvSpPr>
            <p:nvPr/>
          </p:nvSpPr>
          <p:spPr bwMode="auto">
            <a:xfrm>
              <a:off x="1204912" y="21113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3" name="Freeform 292"/>
            <p:cNvSpPr>
              <a:spLocks/>
            </p:cNvSpPr>
            <p:nvPr/>
          </p:nvSpPr>
          <p:spPr bwMode="auto">
            <a:xfrm>
              <a:off x="1204912" y="20764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4" name="Freeform 293"/>
            <p:cNvSpPr>
              <a:spLocks/>
            </p:cNvSpPr>
            <p:nvPr/>
          </p:nvSpPr>
          <p:spPr bwMode="auto">
            <a:xfrm>
              <a:off x="1204912" y="204152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5" name="Freeform 294"/>
            <p:cNvSpPr>
              <a:spLocks/>
            </p:cNvSpPr>
            <p:nvPr/>
          </p:nvSpPr>
          <p:spPr bwMode="auto">
            <a:xfrm>
              <a:off x="1204912" y="200660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>
              <a:off x="1204912" y="1971675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>
              <a:off x="1204912" y="19367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8" name="Freeform 297"/>
            <p:cNvSpPr>
              <a:spLocks/>
            </p:cNvSpPr>
            <p:nvPr/>
          </p:nvSpPr>
          <p:spPr bwMode="auto">
            <a:xfrm>
              <a:off x="1204912" y="1900238"/>
              <a:ext cx="23813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>
              <a:off x="1204912" y="18653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0" name="Freeform 299"/>
            <p:cNvSpPr>
              <a:spLocks/>
            </p:cNvSpPr>
            <p:nvPr/>
          </p:nvSpPr>
          <p:spPr bwMode="auto">
            <a:xfrm>
              <a:off x="1141412" y="277812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1" name="Freeform 300"/>
            <p:cNvSpPr>
              <a:spLocks/>
            </p:cNvSpPr>
            <p:nvPr/>
          </p:nvSpPr>
          <p:spPr bwMode="auto">
            <a:xfrm>
              <a:off x="1127125" y="27463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2" name="Freeform 301"/>
            <p:cNvSpPr>
              <a:spLocks/>
            </p:cNvSpPr>
            <p:nvPr/>
          </p:nvSpPr>
          <p:spPr bwMode="auto">
            <a:xfrm>
              <a:off x="1112837" y="271462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3" name="Freeform 302"/>
            <p:cNvSpPr>
              <a:spLocks/>
            </p:cNvSpPr>
            <p:nvPr/>
          </p:nvSpPr>
          <p:spPr bwMode="auto">
            <a:xfrm>
              <a:off x="1098550" y="2682875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4" name="Freeform 303"/>
            <p:cNvSpPr>
              <a:spLocks/>
            </p:cNvSpPr>
            <p:nvPr/>
          </p:nvSpPr>
          <p:spPr bwMode="auto">
            <a:xfrm>
              <a:off x="1085850" y="2652713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5" name="Freeform 304"/>
            <p:cNvSpPr>
              <a:spLocks/>
            </p:cNvSpPr>
            <p:nvPr/>
          </p:nvSpPr>
          <p:spPr bwMode="auto">
            <a:xfrm>
              <a:off x="1071562" y="26193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6" name="Freeform 305"/>
            <p:cNvSpPr>
              <a:spLocks/>
            </p:cNvSpPr>
            <p:nvPr/>
          </p:nvSpPr>
          <p:spPr bwMode="auto">
            <a:xfrm>
              <a:off x="1057275" y="2587625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7" name="Freeform 306"/>
            <p:cNvSpPr>
              <a:spLocks/>
            </p:cNvSpPr>
            <p:nvPr/>
          </p:nvSpPr>
          <p:spPr bwMode="auto">
            <a:xfrm>
              <a:off x="1042987" y="2557463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8" name="Freeform 307"/>
            <p:cNvSpPr>
              <a:spLocks/>
            </p:cNvSpPr>
            <p:nvPr/>
          </p:nvSpPr>
          <p:spPr bwMode="auto">
            <a:xfrm>
              <a:off x="1028700" y="252571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9" name="Freeform 308"/>
            <p:cNvSpPr>
              <a:spLocks/>
            </p:cNvSpPr>
            <p:nvPr/>
          </p:nvSpPr>
          <p:spPr bwMode="auto">
            <a:xfrm>
              <a:off x="1014412" y="24923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0" name="Freeform 309"/>
            <p:cNvSpPr>
              <a:spLocks/>
            </p:cNvSpPr>
            <p:nvPr/>
          </p:nvSpPr>
          <p:spPr bwMode="auto">
            <a:xfrm>
              <a:off x="1001712" y="2459038"/>
              <a:ext cx="22225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1" name="Freeform 310"/>
            <p:cNvSpPr>
              <a:spLocks/>
            </p:cNvSpPr>
            <p:nvPr/>
          </p:nvSpPr>
          <p:spPr bwMode="auto">
            <a:xfrm>
              <a:off x="987425" y="2428875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2" name="Freeform 311"/>
            <p:cNvSpPr>
              <a:spLocks/>
            </p:cNvSpPr>
            <p:nvPr/>
          </p:nvSpPr>
          <p:spPr bwMode="auto">
            <a:xfrm>
              <a:off x="973137" y="23955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3" name="Freeform 312"/>
            <p:cNvSpPr>
              <a:spLocks/>
            </p:cNvSpPr>
            <p:nvPr/>
          </p:nvSpPr>
          <p:spPr bwMode="auto">
            <a:xfrm>
              <a:off x="958850" y="236378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4" name="Freeform 313"/>
            <p:cNvSpPr>
              <a:spLocks/>
            </p:cNvSpPr>
            <p:nvPr/>
          </p:nvSpPr>
          <p:spPr bwMode="auto">
            <a:xfrm>
              <a:off x="944562" y="23320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5" name="Freeform 314"/>
            <p:cNvSpPr>
              <a:spLocks/>
            </p:cNvSpPr>
            <p:nvPr/>
          </p:nvSpPr>
          <p:spPr bwMode="auto">
            <a:xfrm>
              <a:off x="930275" y="2300288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6" name="Freeform 315"/>
            <p:cNvSpPr>
              <a:spLocks/>
            </p:cNvSpPr>
            <p:nvPr/>
          </p:nvSpPr>
          <p:spPr bwMode="auto">
            <a:xfrm>
              <a:off x="917575" y="22669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7" name="Freeform 316"/>
            <p:cNvSpPr>
              <a:spLocks/>
            </p:cNvSpPr>
            <p:nvPr/>
          </p:nvSpPr>
          <p:spPr bwMode="auto">
            <a:xfrm>
              <a:off x="903287" y="22352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8" name="Freeform 317"/>
            <p:cNvSpPr>
              <a:spLocks/>
            </p:cNvSpPr>
            <p:nvPr/>
          </p:nvSpPr>
          <p:spPr bwMode="auto">
            <a:xfrm>
              <a:off x="889000" y="2201863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9" name="Freeform 318"/>
            <p:cNvSpPr>
              <a:spLocks/>
            </p:cNvSpPr>
            <p:nvPr/>
          </p:nvSpPr>
          <p:spPr bwMode="auto">
            <a:xfrm>
              <a:off x="874712" y="217170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0" name="Freeform 319"/>
            <p:cNvSpPr>
              <a:spLocks/>
            </p:cNvSpPr>
            <p:nvPr/>
          </p:nvSpPr>
          <p:spPr bwMode="auto">
            <a:xfrm>
              <a:off x="860425" y="213836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1" name="Freeform 320"/>
            <p:cNvSpPr>
              <a:spLocks/>
            </p:cNvSpPr>
            <p:nvPr/>
          </p:nvSpPr>
          <p:spPr bwMode="auto">
            <a:xfrm>
              <a:off x="23685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2" name="Freeform 321"/>
            <p:cNvSpPr>
              <a:spLocks/>
            </p:cNvSpPr>
            <p:nvPr/>
          </p:nvSpPr>
          <p:spPr bwMode="auto">
            <a:xfrm>
              <a:off x="2320925" y="4068763"/>
              <a:ext cx="36512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3" name="Freeform 322"/>
            <p:cNvSpPr>
              <a:spLocks/>
            </p:cNvSpPr>
            <p:nvPr/>
          </p:nvSpPr>
          <p:spPr bwMode="auto">
            <a:xfrm>
              <a:off x="22748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4" name="Freeform 323"/>
            <p:cNvSpPr>
              <a:spLocks/>
            </p:cNvSpPr>
            <p:nvPr/>
          </p:nvSpPr>
          <p:spPr bwMode="auto">
            <a:xfrm>
              <a:off x="22288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5" name="Freeform 324"/>
            <p:cNvSpPr>
              <a:spLocks/>
            </p:cNvSpPr>
            <p:nvPr/>
          </p:nvSpPr>
          <p:spPr bwMode="auto">
            <a:xfrm>
              <a:off x="218122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6" name="Freeform 325"/>
            <p:cNvSpPr>
              <a:spLocks/>
            </p:cNvSpPr>
            <p:nvPr/>
          </p:nvSpPr>
          <p:spPr bwMode="auto">
            <a:xfrm>
              <a:off x="21351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20875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8" name="Freeform 327"/>
            <p:cNvSpPr>
              <a:spLocks/>
            </p:cNvSpPr>
            <p:nvPr/>
          </p:nvSpPr>
          <p:spPr bwMode="auto">
            <a:xfrm>
              <a:off x="204152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9" name="Freeform 328"/>
            <p:cNvSpPr>
              <a:spLocks/>
            </p:cNvSpPr>
            <p:nvPr/>
          </p:nvSpPr>
          <p:spPr bwMode="auto">
            <a:xfrm>
              <a:off x="19939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0" name="Freeform 329"/>
            <p:cNvSpPr>
              <a:spLocks/>
            </p:cNvSpPr>
            <p:nvPr/>
          </p:nvSpPr>
          <p:spPr bwMode="auto">
            <a:xfrm>
              <a:off x="19478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1" name="Freeform 330"/>
            <p:cNvSpPr>
              <a:spLocks/>
            </p:cNvSpPr>
            <p:nvPr/>
          </p:nvSpPr>
          <p:spPr bwMode="auto">
            <a:xfrm>
              <a:off x="1900237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2" name="Freeform 331"/>
            <p:cNvSpPr>
              <a:spLocks/>
            </p:cNvSpPr>
            <p:nvPr/>
          </p:nvSpPr>
          <p:spPr bwMode="auto">
            <a:xfrm>
              <a:off x="18542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3" name="Freeform 332"/>
            <p:cNvSpPr>
              <a:spLocks/>
            </p:cNvSpPr>
            <p:nvPr/>
          </p:nvSpPr>
          <p:spPr bwMode="auto">
            <a:xfrm>
              <a:off x="18081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4" name="Freeform 333"/>
            <p:cNvSpPr>
              <a:spLocks/>
            </p:cNvSpPr>
            <p:nvPr/>
          </p:nvSpPr>
          <p:spPr bwMode="auto">
            <a:xfrm>
              <a:off x="1760537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5" name="Freeform 334"/>
            <p:cNvSpPr>
              <a:spLocks/>
            </p:cNvSpPr>
            <p:nvPr/>
          </p:nvSpPr>
          <p:spPr bwMode="auto">
            <a:xfrm>
              <a:off x="17145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6" name="Freeform 335"/>
            <p:cNvSpPr>
              <a:spLocks/>
            </p:cNvSpPr>
            <p:nvPr/>
          </p:nvSpPr>
          <p:spPr bwMode="auto">
            <a:xfrm>
              <a:off x="16668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7" name="Freeform 336"/>
            <p:cNvSpPr>
              <a:spLocks/>
            </p:cNvSpPr>
            <p:nvPr/>
          </p:nvSpPr>
          <p:spPr bwMode="auto">
            <a:xfrm>
              <a:off x="16208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8" name="Freeform 337"/>
            <p:cNvSpPr>
              <a:spLocks/>
            </p:cNvSpPr>
            <p:nvPr/>
          </p:nvSpPr>
          <p:spPr bwMode="auto">
            <a:xfrm>
              <a:off x="15732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9" name="Freeform 338"/>
            <p:cNvSpPr>
              <a:spLocks/>
            </p:cNvSpPr>
            <p:nvPr/>
          </p:nvSpPr>
          <p:spPr bwMode="auto">
            <a:xfrm>
              <a:off x="15271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0" name="Freeform 339"/>
            <p:cNvSpPr>
              <a:spLocks/>
            </p:cNvSpPr>
            <p:nvPr/>
          </p:nvSpPr>
          <p:spPr bwMode="auto">
            <a:xfrm>
              <a:off x="14795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1" name="Freeform 340"/>
            <p:cNvSpPr>
              <a:spLocks/>
            </p:cNvSpPr>
            <p:nvPr/>
          </p:nvSpPr>
          <p:spPr bwMode="auto">
            <a:xfrm>
              <a:off x="14335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2" name="Freeform 341"/>
            <p:cNvSpPr>
              <a:spLocks/>
            </p:cNvSpPr>
            <p:nvPr/>
          </p:nvSpPr>
          <p:spPr bwMode="auto">
            <a:xfrm>
              <a:off x="13874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3" name="Freeform 342"/>
            <p:cNvSpPr>
              <a:spLocks/>
            </p:cNvSpPr>
            <p:nvPr/>
          </p:nvSpPr>
          <p:spPr bwMode="auto">
            <a:xfrm>
              <a:off x="13398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4" name="Freeform 343"/>
            <p:cNvSpPr>
              <a:spLocks/>
            </p:cNvSpPr>
            <p:nvPr/>
          </p:nvSpPr>
          <p:spPr bwMode="auto">
            <a:xfrm>
              <a:off x="12938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5" name="Freeform 344"/>
            <p:cNvSpPr>
              <a:spLocks/>
            </p:cNvSpPr>
            <p:nvPr/>
          </p:nvSpPr>
          <p:spPr bwMode="auto">
            <a:xfrm>
              <a:off x="12461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6" name="Freeform 345"/>
            <p:cNvSpPr>
              <a:spLocks/>
            </p:cNvSpPr>
            <p:nvPr/>
          </p:nvSpPr>
          <p:spPr bwMode="auto">
            <a:xfrm>
              <a:off x="12001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7" name="Freeform 346"/>
            <p:cNvSpPr>
              <a:spLocks/>
            </p:cNvSpPr>
            <p:nvPr/>
          </p:nvSpPr>
          <p:spPr bwMode="auto">
            <a:xfrm>
              <a:off x="11525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8" name="Freeform 347"/>
            <p:cNvSpPr>
              <a:spLocks/>
            </p:cNvSpPr>
            <p:nvPr/>
          </p:nvSpPr>
          <p:spPr bwMode="auto">
            <a:xfrm>
              <a:off x="11064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9" name="Freeform 348"/>
            <p:cNvSpPr>
              <a:spLocks/>
            </p:cNvSpPr>
            <p:nvPr/>
          </p:nvSpPr>
          <p:spPr bwMode="auto">
            <a:xfrm>
              <a:off x="10588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0" name="Freeform 349"/>
            <p:cNvSpPr>
              <a:spLocks/>
            </p:cNvSpPr>
            <p:nvPr/>
          </p:nvSpPr>
          <p:spPr bwMode="auto">
            <a:xfrm>
              <a:off x="10128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1" name="Freeform 350"/>
            <p:cNvSpPr>
              <a:spLocks/>
            </p:cNvSpPr>
            <p:nvPr/>
          </p:nvSpPr>
          <p:spPr bwMode="auto">
            <a:xfrm>
              <a:off x="9667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2" name="Freeform 351"/>
            <p:cNvSpPr>
              <a:spLocks/>
            </p:cNvSpPr>
            <p:nvPr/>
          </p:nvSpPr>
          <p:spPr bwMode="auto">
            <a:xfrm>
              <a:off x="9191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3" name="Freeform 352"/>
            <p:cNvSpPr>
              <a:spLocks/>
            </p:cNvSpPr>
            <p:nvPr/>
          </p:nvSpPr>
          <p:spPr bwMode="auto">
            <a:xfrm>
              <a:off x="8731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4" name="Freeform 353"/>
            <p:cNvSpPr>
              <a:spLocks/>
            </p:cNvSpPr>
            <p:nvPr/>
          </p:nvSpPr>
          <p:spPr bwMode="auto">
            <a:xfrm>
              <a:off x="8255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7794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6" name="Freeform 355"/>
            <p:cNvSpPr>
              <a:spLocks/>
            </p:cNvSpPr>
            <p:nvPr/>
          </p:nvSpPr>
          <p:spPr bwMode="auto">
            <a:xfrm>
              <a:off x="7318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7" name="Freeform 356"/>
            <p:cNvSpPr>
              <a:spLocks/>
            </p:cNvSpPr>
            <p:nvPr/>
          </p:nvSpPr>
          <p:spPr bwMode="auto">
            <a:xfrm>
              <a:off x="6858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8" name="Freeform 357"/>
            <p:cNvSpPr>
              <a:spLocks/>
            </p:cNvSpPr>
            <p:nvPr/>
          </p:nvSpPr>
          <p:spPr bwMode="auto">
            <a:xfrm>
              <a:off x="639762" y="4068763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9" name="Freeform 358"/>
            <p:cNvSpPr>
              <a:spLocks/>
            </p:cNvSpPr>
            <p:nvPr/>
          </p:nvSpPr>
          <p:spPr bwMode="auto">
            <a:xfrm>
              <a:off x="595312" y="40576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0" name="Freeform 359"/>
            <p:cNvSpPr>
              <a:spLocks/>
            </p:cNvSpPr>
            <p:nvPr/>
          </p:nvSpPr>
          <p:spPr bwMode="auto">
            <a:xfrm>
              <a:off x="565150" y="40227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1" name="Freeform 360"/>
            <p:cNvSpPr>
              <a:spLocks/>
            </p:cNvSpPr>
            <p:nvPr/>
          </p:nvSpPr>
          <p:spPr bwMode="auto">
            <a:xfrm>
              <a:off x="557212" y="39766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2" name="Freeform 361"/>
            <p:cNvSpPr>
              <a:spLocks/>
            </p:cNvSpPr>
            <p:nvPr/>
          </p:nvSpPr>
          <p:spPr bwMode="auto">
            <a:xfrm>
              <a:off x="557212" y="3929063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3" name="Freeform 362"/>
            <p:cNvSpPr>
              <a:spLocks/>
            </p:cNvSpPr>
            <p:nvPr/>
          </p:nvSpPr>
          <p:spPr bwMode="auto">
            <a:xfrm>
              <a:off x="557212" y="38830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 bwMode="auto">
            <a:xfrm>
              <a:off x="557212" y="38354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557212" y="37893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7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7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6" name="Freeform 365"/>
            <p:cNvSpPr>
              <a:spLocks/>
            </p:cNvSpPr>
            <p:nvPr/>
          </p:nvSpPr>
          <p:spPr bwMode="auto">
            <a:xfrm>
              <a:off x="557212" y="37417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7" name="Freeform 366"/>
            <p:cNvSpPr>
              <a:spLocks/>
            </p:cNvSpPr>
            <p:nvPr/>
          </p:nvSpPr>
          <p:spPr bwMode="auto">
            <a:xfrm>
              <a:off x="557212" y="36957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2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2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9" y="9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9"/>
                </a:cxn>
                <a:cxn ang="0">
                  <a:pos x="62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2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9"/>
                  </a:lnTo>
                  <a:lnTo>
                    <a:pt x="62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8" name="Freeform 367"/>
            <p:cNvSpPr>
              <a:spLocks/>
            </p:cNvSpPr>
            <p:nvPr/>
          </p:nvSpPr>
          <p:spPr bwMode="auto">
            <a:xfrm>
              <a:off x="557212" y="36480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557212" y="36020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0" name="Freeform 369"/>
            <p:cNvSpPr>
              <a:spLocks/>
            </p:cNvSpPr>
            <p:nvPr/>
          </p:nvSpPr>
          <p:spPr bwMode="auto">
            <a:xfrm>
              <a:off x="557212" y="355441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1" name="Freeform 370"/>
            <p:cNvSpPr>
              <a:spLocks/>
            </p:cNvSpPr>
            <p:nvPr/>
          </p:nvSpPr>
          <p:spPr bwMode="auto">
            <a:xfrm>
              <a:off x="557212" y="35083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2" name="Freeform 371"/>
            <p:cNvSpPr>
              <a:spLocks/>
            </p:cNvSpPr>
            <p:nvPr/>
          </p:nvSpPr>
          <p:spPr bwMode="auto">
            <a:xfrm>
              <a:off x="557212" y="34623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3" name="Freeform 372"/>
            <p:cNvSpPr>
              <a:spLocks/>
            </p:cNvSpPr>
            <p:nvPr/>
          </p:nvSpPr>
          <p:spPr bwMode="auto">
            <a:xfrm>
              <a:off x="557212" y="34147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4" name="Freeform 373"/>
            <p:cNvSpPr>
              <a:spLocks/>
            </p:cNvSpPr>
            <p:nvPr/>
          </p:nvSpPr>
          <p:spPr bwMode="auto">
            <a:xfrm>
              <a:off x="557212" y="33686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5" name="Freeform 374"/>
            <p:cNvSpPr>
              <a:spLocks/>
            </p:cNvSpPr>
            <p:nvPr/>
          </p:nvSpPr>
          <p:spPr bwMode="auto">
            <a:xfrm>
              <a:off x="557212" y="33210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6" name="Freeform 375"/>
            <p:cNvSpPr>
              <a:spLocks/>
            </p:cNvSpPr>
            <p:nvPr/>
          </p:nvSpPr>
          <p:spPr bwMode="auto">
            <a:xfrm>
              <a:off x="557212" y="32750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7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7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7" name="Freeform 376"/>
            <p:cNvSpPr>
              <a:spLocks/>
            </p:cNvSpPr>
            <p:nvPr/>
          </p:nvSpPr>
          <p:spPr bwMode="auto">
            <a:xfrm>
              <a:off x="557212" y="32273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8" name="Freeform 377"/>
            <p:cNvSpPr>
              <a:spLocks/>
            </p:cNvSpPr>
            <p:nvPr/>
          </p:nvSpPr>
          <p:spPr bwMode="auto">
            <a:xfrm>
              <a:off x="557212" y="31813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557212" y="31337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0" name="Freeform 379"/>
            <p:cNvSpPr>
              <a:spLocks/>
            </p:cNvSpPr>
            <p:nvPr/>
          </p:nvSpPr>
          <p:spPr bwMode="auto">
            <a:xfrm>
              <a:off x="557212" y="30876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1" name="Freeform 380"/>
            <p:cNvSpPr>
              <a:spLocks/>
            </p:cNvSpPr>
            <p:nvPr/>
          </p:nvSpPr>
          <p:spPr bwMode="auto">
            <a:xfrm>
              <a:off x="557212" y="30400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2" name="Freeform 381"/>
            <p:cNvSpPr>
              <a:spLocks/>
            </p:cNvSpPr>
            <p:nvPr/>
          </p:nvSpPr>
          <p:spPr bwMode="auto">
            <a:xfrm>
              <a:off x="557212" y="29940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3" name="Freeform 382"/>
            <p:cNvSpPr>
              <a:spLocks/>
            </p:cNvSpPr>
            <p:nvPr/>
          </p:nvSpPr>
          <p:spPr bwMode="auto">
            <a:xfrm>
              <a:off x="557212" y="29479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4" name="Freeform 383"/>
            <p:cNvSpPr>
              <a:spLocks/>
            </p:cNvSpPr>
            <p:nvPr/>
          </p:nvSpPr>
          <p:spPr bwMode="auto">
            <a:xfrm>
              <a:off x="557212" y="29003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7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7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5" name="Freeform 384"/>
            <p:cNvSpPr>
              <a:spLocks/>
            </p:cNvSpPr>
            <p:nvPr/>
          </p:nvSpPr>
          <p:spPr bwMode="auto">
            <a:xfrm>
              <a:off x="557212" y="28543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6" name="Freeform 385"/>
            <p:cNvSpPr>
              <a:spLocks/>
            </p:cNvSpPr>
            <p:nvPr/>
          </p:nvSpPr>
          <p:spPr bwMode="auto">
            <a:xfrm>
              <a:off x="557212" y="28067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7" name="Freeform 386"/>
            <p:cNvSpPr>
              <a:spLocks/>
            </p:cNvSpPr>
            <p:nvPr/>
          </p:nvSpPr>
          <p:spPr bwMode="auto">
            <a:xfrm>
              <a:off x="557212" y="27606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557212" y="27130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9" name="Freeform 388"/>
            <p:cNvSpPr>
              <a:spLocks/>
            </p:cNvSpPr>
            <p:nvPr/>
          </p:nvSpPr>
          <p:spPr bwMode="auto">
            <a:xfrm>
              <a:off x="557212" y="266700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0" name="Freeform 389"/>
            <p:cNvSpPr>
              <a:spLocks/>
            </p:cNvSpPr>
            <p:nvPr/>
          </p:nvSpPr>
          <p:spPr bwMode="auto">
            <a:xfrm>
              <a:off x="557212" y="26193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1" name="Freeform 390"/>
            <p:cNvSpPr>
              <a:spLocks/>
            </p:cNvSpPr>
            <p:nvPr/>
          </p:nvSpPr>
          <p:spPr bwMode="auto">
            <a:xfrm>
              <a:off x="557212" y="25733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2" name="Freeform 391"/>
            <p:cNvSpPr>
              <a:spLocks/>
            </p:cNvSpPr>
            <p:nvPr/>
          </p:nvSpPr>
          <p:spPr bwMode="auto">
            <a:xfrm>
              <a:off x="557212" y="2525713"/>
              <a:ext cx="34925" cy="36512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3" name="Freeform 392"/>
            <p:cNvSpPr>
              <a:spLocks/>
            </p:cNvSpPr>
            <p:nvPr/>
          </p:nvSpPr>
          <p:spPr bwMode="auto">
            <a:xfrm>
              <a:off x="557212" y="24796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4" name="Freeform 393"/>
            <p:cNvSpPr>
              <a:spLocks/>
            </p:cNvSpPr>
            <p:nvPr/>
          </p:nvSpPr>
          <p:spPr bwMode="auto">
            <a:xfrm>
              <a:off x="557212" y="24336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5" name="Freeform 394"/>
            <p:cNvSpPr>
              <a:spLocks/>
            </p:cNvSpPr>
            <p:nvPr/>
          </p:nvSpPr>
          <p:spPr bwMode="auto">
            <a:xfrm>
              <a:off x="557212" y="23860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7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7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6" name="Freeform 395"/>
            <p:cNvSpPr>
              <a:spLocks/>
            </p:cNvSpPr>
            <p:nvPr/>
          </p:nvSpPr>
          <p:spPr bwMode="auto">
            <a:xfrm>
              <a:off x="557212" y="23399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7" name="Freeform 396"/>
            <p:cNvSpPr>
              <a:spLocks/>
            </p:cNvSpPr>
            <p:nvPr/>
          </p:nvSpPr>
          <p:spPr bwMode="auto">
            <a:xfrm>
              <a:off x="557212" y="22923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2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2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9" y="9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9"/>
                </a:cxn>
                <a:cxn ang="0">
                  <a:pos x="62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2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9"/>
                  </a:lnTo>
                  <a:lnTo>
                    <a:pt x="62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8" name="Freeform 397"/>
            <p:cNvSpPr>
              <a:spLocks/>
            </p:cNvSpPr>
            <p:nvPr/>
          </p:nvSpPr>
          <p:spPr bwMode="auto">
            <a:xfrm>
              <a:off x="557212" y="22463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9" name="Freeform 398"/>
            <p:cNvSpPr>
              <a:spLocks/>
            </p:cNvSpPr>
            <p:nvPr/>
          </p:nvSpPr>
          <p:spPr bwMode="auto">
            <a:xfrm>
              <a:off x="563562" y="22018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0" name="Freeform 399"/>
            <p:cNvSpPr>
              <a:spLocks/>
            </p:cNvSpPr>
            <p:nvPr/>
          </p:nvSpPr>
          <p:spPr bwMode="auto">
            <a:xfrm>
              <a:off x="592137" y="21669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1" name="Freeform 400"/>
            <p:cNvSpPr>
              <a:spLocks/>
            </p:cNvSpPr>
            <p:nvPr/>
          </p:nvSpPr>
          <p:spPr bwMode="auto">
            <a:xfrm>
              <a:off x="636587" y="21526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2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9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2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9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2" name="Freeform 401"/>
            <p:cNvSpPr>
              <a:spLocks/>
            </p:cNvSpPr>
            <p:nvPr/>
          </p:nvSpPr>
          <p:spPr bwMode="auto">
            <a:xfrm>
              <a:off x="684212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7318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7778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823912" y="2152650"/>
              <a:ext cx="36513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6" name="Freeform 405"/>
            <p:cNvSpPr>
              <a:spLocks/>
            </p:cNvSpPr>
            <p:nvPr/>
          </p:nvSpPr>
          <p:spPr bwMode="auto">
            <a:xfrm>
              <a:off x="8715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7" name="Freeform 406"/>
            <p:cNvSpPr>
              <a:spLocks/>
            </p:cNvSpPr>
            <p:nvPr/>
          </p:nvSpPr>
          <p:spPr bwMode="auto">
            <a:xfrm>
              <a:off x="9175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8" name="Freeform 407"/>
            <p:cNvSpPr>
              <a:spLocks/>
            </p:cNvSpPr>
            <p:nvPr/>
          </p:nvSpPr>
          <p:spPr bwMode="auto">
            <a:xfrm>
              <a:off x="96520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9" name="Freeform 408"/>
            <p:cNvSpPr>
              <a:spLocks/>
            </p:cNvSpPr>
            <p:nvPr/>
          </p:nvSpPr>
          <p:spPr bwMode="auto">
            <a:xfrm>
              <a:off x="10112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0" name="Freeform 409"/>
            <p:cNvSpPr>
              <a:spLocks/>
            </p:cNvSpPr>
            <p:nvPr/>
          </p:nvSpPr>
          <p:spPr bwMode="auto">
            <a:xfrm>
              <a:off x="10588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1" name="Freeform 410"/>
            <p:cNvSpPr>
              <a:spLocks/>
            </p:cNvSpPr>
            <p:nvPr/>
          </p:nvSpPr>
          <p:spPr bwMode="auto">
            <a:xfrm>
              <a:off x="110490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11525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3" name="Freeform 412"/>
            <p:cNvSpPr>
              <a:spLocks/>
            </p:cNvSpPr>
            <p:nvPr/>
          </p:nvSpPr>
          <p:spPr bwMode="auto">
            <a:xfrm>
              <a:off x="11985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4" name="Freeform 413"/>
            <p:cNvSpPr>
              <a:spLocks/>
            </p:cNvSpPr>
            <p:nvPr/>
          </p:nvSpPr>
          <p:spPr bwMode="auto">
            <a:xfrm>
              <a:off x="1244600" y="2152650"/>
              <a:ext cx="36512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5" name="Freeform 414"/>
            <p:cNvSpPr>
              <a:spLocks/>
            </p:cNvSpPr>
            <p:nvPr/>
          </p:nvSpPr>
          <p:spPr bwMode="auto">
            <a:xfrm>
              <a:off x="12922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6" name="Freeform 415"/>
            <p:cNvSpPr>
              <a:spLocks/>
            </p:cNvSpPr>
            <p:nvPr/>
          </p:nvSpPr>
          <p:spPr bwMode="auto">
            <a:xfrm>
              <a:off x="13382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7" name="Freeform 416"/>
            <p:cNvSpPr>
              <a:spLocks/>
            </p:cNvSpPr>
            <p:nvPr/>
          </p:nvSpPr>
          <p:spPr bwMode="auto">
            <a:xfrm>
              <a:off x="1385887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8" name="Freeform 417"/>
            <p:cNvSpPr>
              <a:spLocks/>
            </p:cNvSpPr>
            <p:nvPr/>
          </p:nvSpPr>
          <p:spPr bwMode="auto">
            <a:xfrm>
              <a:off x="14319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9" name="Freeform 418"/>
            <p:cNvSpPr>
              <a:spLocks/>
            </p:cNvSpPr>
            <p:nvPr/>
          </p:nvSpPr>
          <p:spPr bwMode="auto">
            <a:xfrm>
              <a:off x="14795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0" name="Freeform 419"/>
            <p:cNvSpPr>
              <a:spLocks/>
            </p:cNvSpPr>
            <p:nvPr/>
          </p:nvSpPr>
          <p:spPr bwMode="auto">
            <a:xfrm>
              <a:off x="1525587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1" name="Freeform 420"/>
            <p:cNvSpPr>
              <a:spLocks/>
            </p:cNvSpPr>
            <p:nvPr/>
          </p:nvSpPr>
          <p:spPr bwMode="auto">
            <a:xfrm>
              <a:off x="15732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16192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3" name="Freeform 422"/>
            <p:cNvSpPr>
              <a:spLocks/>
            </p:cNvSpPr>
            <p:nvPr/>
          </p:nvSpPr>
          <p:spPr bwMode="auto">
            <a:xfrm>
              <a:off x="1665287" y="2152650"/>
              <a:ext cx="36513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17129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5" name="Freeform 424"/>
            <p:cNvSpPr>
              <a:spLocks/>
            </p:cNvSpPr>
            <p:nvPr/>
          </p:nvSpPr>
          <p:spPr bwMode="auto">
            <a:xfrm>
              <a:off x="17589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6" name="Freeform 425"/>
            <p:cNvSpPr>
              <a:spLocks/>
            </p:cNvSpPr>
            <p:nvPr/>
          </p:nvSpPr>
          <p:spPr bwMode="auto">
            <a:xfrm>
              <a:off x="1806575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18526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19002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9" name="Freeform 428"/>
            <p:cNvSpPr>
              <a:spLocks/>
            </p:cNvSpPr>
            <p:nvPr/>
          </p:nvSpPr>
          <p:spPr bwMode="auto">
            <a:xfrm>
              <a:off x="1946275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0" name="Freeform 429"/>
            <p:cNvSpPr>
              <a:spLocks/>
            </p:cNvSpPr>
            <p:nvPr/>
          </p:nvSpPr>
          <p:spPr bwMode="auto">
            <a:xfrm>
              <a:off x="19939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>
              <a:off x="20399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2" name="Freeform 431"/>
            <p:cNvSpPr>
              <a:spLocks/>
            </p:cNvSpPr>
            <p:nvPr/>
          </p:nvSpPr>
          <p:spPr bwMode="auto">
            <a:xfrm>
              <a:off x="2085975" y="2152650"/>
              <a:ext cx="36512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3" name="Freeform 432"/>
            <p:cNvSpPr>
              <a:spLocks/>
            </p:cNvSpPr>
            <p:nvPr/>
          </p:nvSpPr>
          <p:spPr bwMode="auto">
            <a:xfrm>
              <a:off x="21336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4" name="Freeform 433"/>
            <p:cNvSpPr>
              <a:spLocks/>
            </p:cNvSpPr>
            <p:nvPr/>
          </p:nvSpPr>
          <p:spPr bwMode="auto">
            <a:xfrm>
              <a:off x="21796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5" name="Freeform 434"/>
            <p:cNvSpPr>
              <a:spLocks/>
            </p:cNvSpPr>
            <p:nvPr/>
          </p:nvSpPr>
          <p:spPr bwMode="auto">
            <a:xfrm>
              <a:off x="2227262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22733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23209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2366962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9" name="Freeform 438"/>
            <p:cNvSpPr>
              <a:spLocks/>
            </p:cNvSpPr>
            <p:nvPr/>
          </p:nvSpPr>
          <p:spPr bwMode="auto">
            <a:xfrm>
              <a:off x="241458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0" name="Freeform 439"/>
            <p:cNvSpPr>
              <a:spLocks/>
            </p:cNvSpPr>
            <p:nvPr/>
          </p:nvSpPr>
          <p:spPr bwMode="auto">
            <a:xfrm>
              <a:off x="24606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1" name="Freeform 440"/>
            <p:cNvSpPr>
              <a:spLocks/>
            </p:cNvSpPr>
            <p:nvPr/>
          </p:nvSpPr>
          <p:spPr bwMode="auto">
            <a:xfrm>
              <a:off x="2506662" y="2152650"/>
              <a:ext cx="36513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2" name="Freeform 441"/>
            <p:cNvSpPr>
              <a:spLocks/>
            </p:cNvSpPr>
            <p:nvPr/>
          </p:nvSpPr>
          <p:spPr bwMode="auto">
            <a:xfrm>
              <a:off x="255428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3" name="Freeform 442"/>
            <p:cNvSpPr>
              <a:spLocks/>
            </p:cNvSpPr>
            <p:nvPr/>
          </p:nvSpPr>
          <p:spPr bwMode="auto">
            <a:xfrm>
              <a:off x="26003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4" name="Freeform 443"/>
            <p:cNvSpPr>
              <a:spLocks/>
            </p:cNvSpPr>
            <p:nvPr/>
          </p:nvSpPr>
          <p:spPr bwMode="auto">
            <a:xfrm>
              <a:off x="264795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269398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27416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7" name="Freeform 446"/>
            <p:cNvSpPr>
              <a:spLocks/>
            </p:cNvSpPr>
            <p:nvPr/>
          </p:nvSpPr>
          <p:spPr bwMode="auto">
            <a:xfrm>
              <a:off x="278765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8" name="Freeform 447"/>
            <p:cNvSpPr>
              <a:spLocks/>
            </p:cNvSpPr>
            <p:nvPr/>
          </p:nvSpPr>
          <p:spPr bwMode="auto">
            <a:xfrm>
              <a:off x="28352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9" name="Freeform 448"/>
            <p:cNvSpPr>
              <a:spLocks/>
            </p:cNvSpPr>
            <p:nvPr/>
          </p:nvSpPr>
          <p:spPr bwMode="auto">
            <a:xfrm>
              <a:off x="28813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0" name="Freeform 449"/>
            <p:cNvSpPr>
              <a:spLocks/>
            </p:cNvSpPr>
            <p:nvPr/>
          </p:nvSpPr>
          <p:spPr bwMode="auto">
            <a:xfrm>
              <a:off x="2927350" y="2152650"/>
              <a:ext cx="36512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1" name="Freeform 450"/>
            <p:cNvSpPr>
              <a:spLocks/>
            </p:cNvSpPr>
            <p:nvPr/>
          </p:nvSpPr>
          <p:spPr bwMode="auto">
            <a:xfrm>
              <a:off x="29749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2" name="Freeform 451"/>
            <p:cNvSpPr>
              <a:spLocks/>
            </p:cNvSpPr>
            <p:nvPr/>
          </p:nvSpPr>
          <p:spPr bwMode="auto">
            <a:xfrm>
              <a:off x="30210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3" name="Freeform 452"/>
            <p:cNvSpPr>
              <a:spLocks/>
            </p:cNvSpPr>
            <p:nvPr/>
          </p:nvSpPr>
          <p:spPr bwMode="auto">
            <a:xfrm>
              <a:off x="30686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4" name="Freeform 453"/>
            <p:cNvSpPr>
              <a:spLocks/>
            </p:cNvSpPr>
            <p:nvPr/>
          </p:nvSpPr>
          <p:spPr bwMode="auto">
            <a:xfrm>
              <a:off x="31146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5" name="Freeform 454"/>
            <p:cNvSpPr>
              <a:spLocks/>
            </p:cNvSpPr>
            <p:nvPr/>
          </p:nvSpPr>
          <p:spPr bwMode="auto">
            <a:xfrm>
              <a:off x="31623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6" name="Freeform 455"/>
            <p:cNvSpPr>
              <a:spLocks/>
            </p:cNvSpPr>
            <p:nvPr/>
          </p:nvSpPr>
          <p:spPr bwMode="auto">
            <a:xfrm>
              <a:off x="32083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7" name="Freeform 456"/>
            <p:cNvSpPr>
              <a:spLocks/>
            </p:cNvSpPr>
            <p:nvPr/>
          </p:nvSpPr>
          <p:spPr bwMode="auto">
            <a:xfrm>
              <a:off x="32559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8" name="Freeform 457"/>
            <p:cNvSpPr>
              <a:spLocks/>
            </p:cNvSpPr>
            <p:nvPr/>
          </p:nvSpPr>
          <p:spPr bwMode="auto">
            <a:xfrm>
              <a:off x="33020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9" name="Freeform 458"/>
            <p:cNvSpPr>
              <a:spLocks/>
            </p:cNvSpPr>
            <p:nvPr/>
          </p:nvSpPr>
          <p:spPr bwMode="auto">
            <a:xfrm>
              <a:off x="33496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0" name="Freeform 459"/>
            <p:cNvSpPr>
              <a:spLocks/>
            </p:cNvSpPr>
            <p:nvPr/>
          </p:nvSpPr>
          <p:spPr bwMode="auto">
            <a:xfrm>
              <a:off x="33956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1" name="Freeform 460"/>
            <p:cNvSpPr>
              <a:spLocks/>
            </p:cNvSpPr>
            <p:nvPr/>
          </p:nvSpPr>
          <p:spPr bwMode="auto">
            <a:xfrm>
              <a:off x="34417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2" name="Freeform 461"/>
            <p:cNvSpPr>
              <a:spLocks/>
            </p:cNvSpPr>
            <p:nvPr/>
          </p:nvSpPr>
          <p:spPr bwMode="auto">
            <a:xfrm>
              <a:off x="34893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3" name="Freeform 462"/>
            <p:cNvSpPr>
              <a:spLocks/>
            </p:cNvSpPr>
            <p:nvPr/>
          </p:nvSpPr>
          <p:spPr bwMode="auto">
            <a:xfrm>
              <a:off x="35353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4" name="Freeform 463"/>
            <p:cNvSpPr>
              <a:spLocks/>
            </p:cNvSpPr>
            <p:nvPr/>
          </p:nvSpPr>
          <p:spPr bwMode="auto">
            <a:xfrm>
              <a:off x="358298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5" name="Freeform 464"/>
            <p:cNvSpPr>
              <a:spLocks/>
            </p:cNvSpPr>
            <p:nvPr/>
          </p:nvSpPr>
          <p:spPr bwMode="auto">
            <a:xfrm>
              <a:off x="36290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36766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7" name="Freeform 466"/>
            <p:cNvSpPr>
              <a:spLocks/>
            </p:cNvSpPr>
            <p:nvPr/>
          </p:nvSpPr>
          <p:spPr bwMode="auto">
            <a:xfrm>
              <a:off x="372268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8" name="Freeform 467"/>
            <p:cNvSpPr>
              <a:spLocks/>
            </p:cNvSpPr>
            <p:nvPr/>
          </p:nvSpPr>
          <p:spPr bwMode="auto">
            <a:xfrm>
              <a:off x="37703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9" name="Freeform 468"/>
            <p:cNvSpPr>
              <a:spLocks/>
            </p:cNvSpPr>
            <p:nvPr/>
          </p:nvSpPr>
          <p:spPr bwMode="auto">
            <a:xfrm>
              <a:off x="38163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0" name="Freeform 469"/>
            <p:cNvSpPr>
              <a:spLocks/>
            </p:cNvSpPr>
            <p:nvPr/>
          </p:nvSpPr>
          <p:spPr bwMode="auto">
            <a:xfrm>
              <a:off x="3862387" y="2152650"/>
              <a:ext cx="36513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1" name="Freeform 470"/>
            <p:cNvSpPr>
              <a:spLocks/>
            </p:cNvSpPr>
            <p:nvPr/>
          </p:nvSpPr>
          <p:spPr bwMode="auto">
            <a:xfrm>
              <a:off x="3908425" y="2152650"/>
              <a:ext cx="36512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2" name="Freeform 471"/>
            <p:cNvSpPr>
              <a:spLocks/>
            </p:cNvSpPr>
            <p:nvPr/>
          </p:nvSpPr>
          <p:spPr bwMode="auto">
            <a:xfrm>
              <a:off x="3952875" y="2163763"/>
              <a:ext cx="36512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3" name="Freeform 472"/>
            <p:cNvSpPr>
              <a:spLocks/>
            </p:cNvSpPr>
            <p:nvPr/>
          </p:nvSpPr>
          <p:spPr bwMode="auto">
            <a:xfrm>
              <a:off x="3984625" y="21986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4" name="Freeform 473"/>
            <p:cNvSpPr>
              <a:spLocks/>
            </p:cNvSpPr>
            <p:nvPr/>
          </p:nvSpPr>
          <p:spPr bwMode="auto">
            <a:xfrm>
              <a:off x="3992562" y="22463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5" name="Freeform 474"/>
            <p:cNvSpPr>
              <a:spLocks/>
            </p:cNvSpPr>
            <p:nvPr/>
          </p:nvSpPr>
          <p:spPr bwMode="auto">
            <a:xfrm>
              <a:off x="4003675" y="1852613"/>
              <a:ext cx="3175" cy="158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"/>
                </a:cxn>
                <a:cxn ang="0">
                  <a:pos x="4" y="0"/>
                </a:cxn>
                <a:cxn ang="0">
                  <a:pos x="0" y="1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lnTo>
                    <a:pt x="7" y="3"/>
                  </a:lnTo>
                  <a:lnTo>
                    <a:pt x="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6" name="Rectangle 475"/>
            <p:cNvSpPr>
              <a:spLocks noChangeArrowheads="1"/>
            </p:cNvSpPr>
            <p:nvPr/>
          </p:nvSpPr>
          <p:spPr bwMode="auto">
            <a:xfrm>
              <a:off x="1364613" y="4191000"/>
              <a:ext cx="185948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File Sharing Environment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77" name="Rectangle 476"/>
            <p:cNvSpPr>
              <a:spLocks noChangeArrowheads="1"/>
            </p:cNvSpPr>
            <p:nvPr/>
          </p:nvSpPr>
          <p:spPr bwMode="auto">
            <a:xfrm>
              <a:off x="1144587" y="904101"/>
              <a:ext cx="227652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Before File-level Virtualization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78" name="Rectangle 478"/>
            <p:cNvSpPr>
              <a:spLocks noChangeArrowheads="1"/>
            </p:cNvSpPr>
            <p:nvPr/>
          </p:nvSpPr>
          <p:spPr bwMode="auto">
            <a:xfrm>
              <a:off x="1852612" y="3810000"/>
              <a:ext cx="100623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79" name="Rectangle 481"/>
            <p:cNvSpPr>
              <a:spLocks noChangeArrowheads="1"/>
            </p:cNvSpPr>
            <p:nvPr/>
          </p:nvSpPr>
          <p:spPr bwMode="auto">
            <a:xfrm>
              <a:off x="880527" y="3160296"/>
              <a:ext cx="74058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NAS Head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80" name="Rectangle 484"/>
            <p:cNvSpPr>
              <a:spLocks noChangeArrowheads="1"/>
            </p:cNvSpPr>
            <p:nvPr/>
          </p:nvSpPr>
          <p:spPr bwMode="auto">
            <a:xfrm>
              <a:off x="933450" y="1205383"/>
              <a:ext cx="50327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Clients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81" name="Rectangle 485"/>
            <p:cNvSpPr>
              <a:spLocks noChangeArrowheads="1"/>
            </p:cNvSpPr>
            <p:nvPr/>
          </p:nvSpPr>
          <p:spPr bwMode="auto">
            <a:xfrm>
              <a:off x="3059112" y="1205383"/>
              <a:ext cx="50327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Clients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82" name="Freeform 1171"/>
            <p:cNvSpPr>
              <a:spLocks/>
            </p:cNvSpPr>
            <p:nvPr/>
          </p:nvSpPr>
          <p:spPr bwMode="auto">
            <a:xfrm>
              <a:off x="83994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83" name="Freeform 1172"/>
            <p:cNvSpPr>
              <a:spLocks/>
            </p:cNvSpPr>
            <p:nvPr/>
          </p:nvSpPr>
          <p:spPr bwMode="auto">
            <a:xfrm>
              <a:off x="8445500" y="21605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84" name="Freeform 1173"/>
            <p:cNvSpPr>
              <a:spLocks/>
            </p:cNvSpPr>
            <p:nvPr/>
          </p:nvSpPr>
          <p:spPr bwMode="auto">
            <a:xfrm>
              <a:off x="8480425" y="21891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85" name="Freeform 1174"/>
            <p:cNvSpPr>
              <a:spLocks/>
            </p:cNvSpPr>
            <p:nvPr/>
          </p:nvSpPr>
          <p:spPr bwMode="auto">
            <a:xfrm>
              <a:off x="8493125" y="22336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86" name="Freeform 1175"/>
            <p:cNvSpPr>
              <a:spLocks/>
            </p:cNvSpPr>
            <p:nvPr/>
          </p:nvSpPr>
          <p:spPr bwMode="auto">
            <a:xfrm>
              <a:off x="8493125" y="2281238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87" name="Freeform 1176"/>
            <p:cNvSpPr>
              <a:spLocks/>
            </p:cNvSpPr>
            <p:nvPr/>
          </p:nvSpPr>
          <p:spPr bwMode="auto">
            <a:xfrm>
              <a:off x="8493125" y="23272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88" name="Freeform 1177"/>
            <p:cNvSpPr>
              <a:spLocks/>
            </p:cNvSpPr>
            <p:nvPr/>
          </p:nvSpPr>
          <p:spPr bwMode="auto">
            <a:xfrm>
              <a:off x="8493125" y="23749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89" name="Freeform 1178"/>
            <p:cNvSpPr>
              <a:spLocks/>
            </p:cNvSpPr>
            <p:nvPr/>
          </p:nvSpPr>
          <p:spPr bwMode="auto">
            <a:xfrm>
              <a:off x="8493125" y="24209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0" name="Freeform 1179"/>
            <p:cNvSpPr>
              <a:spLocks/>
            </p:cNvSpPr>
            <p:nvPr/>
          </p:nvSpPr>
          <p:spPr bwMode="auto">
            <a:xfrm>
              <a:off x="8493125" y="24685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1" name="Freeform 1180"/>
            <p:cNvSpPr>
              <a:spLocks/>
            </p:cNvSpPr>
            <p:nvPr/>
          </p:nvSpPr>
          <p:spPr bwMode="auto">
            <a:xfrm>
              <a:off x="8493125" y="25146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2" name="Freeform 1181"/>
            <p:cNvSpPr>
              <a:spLocks/>
            </p:cNvSpPr>
            <p:nvPr/>
          </p:nvSpPr>
          <p:spPr bwMode="auto">
            <a:xfrm>
              <a:off x="8493125" y="25622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3" name="Freeform 1182"/>
            <p:cNvSpPr>
              <a:spLocks/>
            </p:cNvSpPr>
            <p:nvPr/>
          </p:nvSpPr>
          <p:spPr bwMode="auto">
            <a:xfrm>
              <a:off x="8493125" y="26082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4" name="Freeform 1183"/>
            <p:cNvSpPr>
              <a:spLocks/>
            </p:cNvSpPr>
            <p:nvPr/>
          </p:nvSpPr>
          <p:spPr bwMode="auto">
            <a:xfrm>
              <a:off x="8493125" y="2654300"/>
              <a:ext cx="34925" cy="36513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5" name="Freeform 1184"/>
            <p:cNvSpPr>
              <a:spLocks/>
            </p:cNvSpPr>
            <p:nvPr/>
          </p:nvSpPr>
          <p:spPr bwMode="auto">
            <a:xfrm>
              <a:off x="8493125" y="27019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6" name="Freeform 1185"/>
            <p:cNvSpPr>
              <a:spLocks/>
            </p:cNvSpPr>
            <p:nvPr/>
          </p:nvSpPr>
          <p:spPr bwMode="auto">
            <a:xfrm>
              <a:off x="8493125" y="27479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7" name="Freeform 1186"/>
            <p:cNvSpPr>
              <a:spLocks/>
            </p:cNvSpPr>
            <p:nvPr/>
          </p:nvSpPr>
          <p:spPr bwMode="auto">
            <a:xfrm>
              <a:off x="8493125" y="2795588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8" name="Freeform 1187"/>
            <p:cNvSpPr>
              <a:spLocks/>
            </p:cNvSpPr>
            <p:nvPr/>
          </p:nvSpPr>
          <p:spPr bwMode="auto">
            <a:xfrm>
              <a:off x="8493125" y="28416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9" name="Freeform 1188"/>
            <p:cNvSpPr>
              <a:spLocks/>
            </p:cNvSpPr>
            <p:nvPr/>
          </p:nvSpPr>
          <p:spPr bwMode="auto">
            <a:xfrm>
              <a:off x="8493125" y="28892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0" name="Freeform 1189"/>
            <p:cNvSpPr>
              <a:spLocks/>
            </p:cNvSpPr>
            <p:nvPr/>
          </p:nvSpPr>
          <p:spPr bwMode="auto">
            <a:xfrm>
              <a:off x="8493125" y="29352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1" name="Freeform 1190"/>
            <p:cNvSpPr>
              <a:spLocks/>
            </p:cNvSpPr>
            <p:nvPr/>
          </p:nvSpPr>
          <p:spPr bwMode="auto">
            <a:xfrm>
              <a:off x="8493125" y="29829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2" name="Freeform 1191"/>
            <p:cNvSpPr>
              <a:spLocks/>
            </p:cNvSpPr>
            <p:nvPr/>
          </p:nvSpPr>
          <p:spPr bwMode="auto">
            <a:xfrm>
              <a:off x="8493125" y="30289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3" name="Freeform 1192"/>
            <p:cNvSpPr>
              <a:spLocks/>
            </p:cNvSpPr>
            <p:nvPr/>
          </p:nvSpPr>
          <p:spPr bwMode="auto">
            <a:xfrm>
              <a:off x="8493125" y="30765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4" name="Freeform 1193"/>
            <p:cNvSpPr>
              <a:spLocks/>
            </p:cNvSpPr>
            <p:nvPr/>
          </p:nvSpPr>
          <p:spPr bwMode="auto">
            <a:xfrm>
              <a:off x="8493125" y="31226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5" name="Freeform 1194"/>
            <p:cNvSpPr>
              <a:spLocks/>
            </p:cNvSpPr>
            <p:nvPr/>
          </p:nvSpPr>
          <p:spPr bwMode="auto">
            <a:xfrm>
              <a:off x="8493125" y="3168650"/>
              <a:ext cx="34925" cy="36513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6" name="Freeform 1195"/>
            <p:cNvSpPr>
              <a:spLocks/>
            </p:cNvSpPr>
            <p:nvPr/>
          </p:nvSpPr>
          <p:spPr bwMode="auto">
            <a:xfrm>
              <a:off x="8493125" y="32162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7" name="Freeform 1196"/>
            <p:cNvSpPr>
              <a:spLocks/>
            </p:cNvSpPr>
            <p:nvPr/>
          </p:nvSpPr>
          <p:spPr bwMode="auto">
            <a:xfrm>
              <a:off x="8493125" y="32623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8" name="Freeform 1197"/>
            <p:cNvSpPr>
              <a:spLocks/>
            </p:cNvSpPr>
            <p:nvPr/>
          </p:nvSpPr>
          <p:spPr bwMode="auto">
            <a:xfrm>
              <a:off x="8493125" y="33099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9" name="Freeform 1198"/>
            <p:cNvSpPr>
              <a:spLocks/>
            </p:cNvSpPr>
            <p:nvPr/>
          </p:nvSpPr>
          <p:spPr bwMode="auto">
            <a:xfrm>
              <a:off x="8493125" y="33559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0" name="Freeform 1199"/>
            <p:cNvSpPr>
              <a:spLocks/>
            </p:cNvSpPr>
            <p:nvPr/>
          </p:nvSpPr>
          <p:spPr bwMode="auto">
            <a:xfrm>
              <a:off x="8493125" y="34036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1" name="Freeform 1200"/>
            <p:cNvSpPr>
              <a:spLocks/>
            </p:cNvSpPr>
            <p:nvPr/>
          </p:nvSpPr>
          <p:spPr bwMode="auto">
            <a:xfrm>
              <a:off x="8493125" y="34496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2" name="Freeform 1201"/>
            <p:cNvSpPr>
              <a:spLocks/>
            </p:cNvSpPr>
            <p:nvPr/>
          </p:nvSpPr>
          <p:spPr bwMode="auto">
            <a:xfrm>
              <a:off x="8493125" y="34972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3" name="Freeform 1202"/>
            <p:cNvSpPr>
              <a:spLocks/>
            </p:cNvSpPr>
            <p:nvPr/>
          </p:nvSpPr>
          <p:spPr bwMode="auto">
            <a:xfrm>
              <a:off x="8493125" y="35433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4" name="Freeform 1203"/>
            <p:cNvSpPr>
              <a:spLocks/>
            </p:cNvSpPr>
            <p:nvPr/>
          </p:nvSpPr>
          <p:spPr bwMode="auto">
            <a:xfrm>
              <a:off x="8493125" y="35909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5" name="Freeform 1204"/>
            <p:cNvSpPr>
              <a:spLocks/>
            </p:cNvSpPr>
            <p:nvPr/>
          </p:nvSpPr>
          <p:spPr bwMode="auto">
            <a:xfrm>
              <a:off x="8493125" y="36369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6" name="Freeform 1205"/>
            <p:cNvSpPr>
              <a:spLocks/>
            </p:cNvSpPr>
            <p:nvPr/>
          </p:nvSpPr>
          <p:spPr bwMode="auto">
            <a:xfrm>
              <a:off x="8493125" y="3683000"/>
              <a:ext cx="34925" cy="36513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7" name="Freeform 1206"/>
            <p:cNvSpPr>
              <a:spLocks/>
            </p:cNvSpPr>
            <p:nvPr/>
          </p:nvSpPr>
          <p:spPr bwMode="auto">
            <a:xfrm>
              <a:off x="8493125" y="37306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8" name="Freeform 1207"/>
            <p:cNvSpPr>
              <a:spLocks/>
            </p:cNvSpPr>
            <p:nvPr/>
          </p:nvSpPr>
          <p:spPr bwMode="auto">
            <a:xfrm>
              <a:off x="8493125" y="37766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9" name="Freeform 1208"/>
            <p:cNvSpPr>
              <a:spLocks/>
            </p:cNvSpPr>
            <p:nvPr/>
          </p:nvSpPr>
          <p:spPr bwMode="auto">
            <a:xfrm>
              <a:off x="8493125" y="38242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0" name="Freeform 1209"/>
            <p:cNvSpPr>
              <a:spLocks/>
            </p:cNvSpPr>
            <p:nvPr/>
          </p:nvSpPr>
          <p:spPr bwMode="auto">
            <a:xfrm>
              <a:off x="8493125" y="38703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1" name="Freeform 1210"/>
            <p:cNvSpPr>
              <a:spLocks/>
            </p:cNvSpPr>
            <p:nvPr/>
          </p:nvSpPr>
          <p:spPr bwMode="auto">
            <a:xfrm>
              <a:off x="8493125" y="39179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2" name="Freeform 1211"/>
            <p:cNvSpPr>
              <a:spLocks/>
            </p:cNvSpPr>
            <p:nvPr/>
          </p:nvSpPr>
          <p:spPr bwMode="auto">
            <a:xfrm>
              <a:off x="8493125" y="39639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3" name="Freeform 1212"/>
            <p:cNvSpPr>
              <a:spLocks/>
            </p:cNvSpPr>
            <p:nvPr/>
          </p:nvSpPr>
          <p:spPr bwMode="auto">
            <a:xfrm>
              <a:off x="8489950" y="40100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4" name="Freeform 1213"/>
            <p:cNvSpPr>
              <a:spLocks/>
            </p:cNvSpPr>
            <p:nvPr/>
          </p:nvSpPr>
          <p:spPr bwMode="auto">
            <a:xfrm>
              <a:off x="8466138" y="40497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5" name="Freeform 1214"/>
            <p:cNvSpPr>
              <a:spLocks/>
            </p:cNvSpPr>
            <p:nvPr/>
          </p:nvSpPr>
          <p:spPr bwMode="auto">
            <a:xfrm>
              <a:off x="8423275" y="40671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6" name="Freeform 1215"/>
            <p:cNvSpPr>
              <a:spLocks/>
            </p:cNvSpPr>
            <p:nvPr/>
          </p:nvSpPr>
          <p:spPr bwMode="auto">
            <a:xfrm>
              <a:off x="83756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7" name="Freeform 1216"/>
            <p:cNvSpPr>
              <a:spLocks/>
            </p:cNvSpPr>
            <p:nvPr/>
          </p:nvSpPr>
          <p:spPr bwMode="auto">
            <a:xfrm>
              <a:off x="83280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8" name="Freeform 1217"/>
            <p:cNvSpPr>
              <a:spLocks/>
            </p:cNvSpPr>
            <p:nvPr/>
          </p:nvSpPr>
          <p:spPr bwMode="auto">
            <a:xfrm>
              <a:off x="8281988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9" name="Freeform 1218"/>
            <p:cNvSpPr>
              <a:spLocks/>
            </p:cNvSpPr>
            <p:nvPr/>
          </p:nvSpPr>
          <p:spPr bwMode="auto">
            <a:xfrm>
              <a:off x="82343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0" name="Freeform 1219"/>
            <p:cNvSpPr>
              <a:spLocks/>
            </p:cNvSpPr>
            <p:nvPr/>
          </p:nvSpPr>
          <p:spPr bwMode="auto">
            <a:xfrm>
              <a:off x="81883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1" name="Freeform 1220"/>
            <p:cNvSpPr>
              <a:spLocks/>
            </p:cNvSpPr>
            <p:nvPr/>
          </p:nvSpPr>
          <p:spPr bwMode="auto">
            <a:xfrm>
              <a:off x="8140700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2" name="Freeform 1221"/>
            <p:cNvSpPr>
              <a:spLocks/>
            </p:cNvSpPr>
            <p:nvPr/>
          </p:nvSpPr>
          <p:spPr bwMode="auto">
            <a:xfrm>
              <a:off x="80946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3" name="Freeform 1222"/>
            <p:cNvSpPr>
              <a:spLocks/>
            </p:cNvSpPr>
            <p:nvPr/>
          </p:nvSpPr>
          <p:spPr bwMode="auto">
            <a:xfrm>
              <a:off x="80486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4" name="Freeform 1223"/>
            <p:cNvSpPr>
              <a:spLocks/>
            </p:cNvSpPr>
            <p:nvPr/>
          </p:nvSpPr>
          <p:spPr bwMode="auto">
            <a:xfrm>
              <a:off x="80010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5" name="Freeform 1224"/>
            <p:cNvSpPr>
              <a:spLocks/>
            </p:cNvSpPr>
            <p:nvPr/>
          </p:nvSpPr>
          <p:spPr bwMode="auto">
            <a:xfrm>
              <a:off x="79549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6" name="Freeform 1225"/>
            <p:cNvSpPr>
              <a:spLocks/>
            </p:cNvSpPr>
            <p:nvPr/>
          </p:nvSpPr>
          <p:spPr bwMode="auto">
            <a:xfrm>
              <a:off x="79073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7" name="Freeform 1226"/>
            <p:cNvSpPr>
              <a:spLocks/>
            </p:cNvSpPr>
            <p:nvPr/>
          </p:nvSpPr>
          <p:spPr bwMode="auto">
            <a:xfrm>
              <a:off x="78613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8" name="Freeform 1227"/>
            <p:cNvSpPr>
              <a:spLocks/>
            </p:cNvSpPr>
            <p:nvPr/>
          </p:nvSpPr>
          <p:spPr bwMode="auto">
            <a:xfrm>
              <a:off x="78136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9" name="Freeform 1228"/>
            <p:cNvSpPr>
              <a:spLocks/>
            </p:cNvSpPr>
            <p:nvPr/>
          </p:nvSpPr>
          <p:spPr bwMode="auto">
            <a:xfrm>
              <a:off x="77676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0" name="Freeform 1229"/>
            <p:cNvSpPr>
              <a:spLocks/>
            </p:cNvSpPr>
            <p:nvPr/>
          </p:nvSpPr>
          <p:spPr bwMode="auto">
            <a:xfrm>
              <a:off x="7720013" y="4068763"/>
              <a:ext cx="36512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1" name="Freeform 1230"/>
            <p:cNvSpPr>
              <a:spLocks/>
            </p:cNvSpPr>
            <p:nvPr/>
          </p:nvSpPr>
          <p:spPr bwMode="auto">
            <a:xfrm>
              <a:off x="76739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2" name="Freeform 1231"/>
            <p:cNvSpPr>
              <a:spLocks/>
            </p:cNvSpPr>
            <p:nvPr/>
          </p:nvSpPr>
          <p:spPr bwMode="auto">
            <a:xfrm>
              <a:off x="76279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3" name="Freeform 1232"/>
            <p:cNvSpPr>
              <a:spLocks/>
            </p:cNvSpPr>
            <p:nvPr/>
          </p:nvSpPr>
          <p:spPr bwMode="auto">
            <a:xfrm>
              <a:off x="7580313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4" name="Freeform 1233"/>
            <p:cNvSpPr>
              <a:spLocks/>
            </p:cNvSpPr>
            <p:nvPr/>
          </p:nvSpPr>
          <p:spPr bwMode="auto">
            <a:xfrm>
              <a:off x="75342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5" name="Freeform 1234"/>
            <p:cNvSpPr>
              <a:spLocks/>
            </p:cNvSpPr>
            <p:nvPr/>
          </p:nvSpPr>
          <p:spPr bwMode="auto">
            <a:xfrm>
              <a:off x="74866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6" name="Freeform 1235"/>
            <p:cNvSpPr>
              <a:spLocks/>
            </p:cNvSpPr>
            <p:nvPr/>
          </p:nvSpPr>
          <p:spPr bwMode="auto">
            <a:xfrm>
              <a:off x="7440613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7" name="Freeform 1236"/>
            <p:cNvSpPr>
              <a:spLocks/>
            </p:cNvSpPr>
            <p:nvPr/>
          </p:nvSpPr>
          <p:spPr bwMode="auto">
            <a:xfrm>
              <a:off x="73929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8" name="Freeform 1237"/>
            <p:cNvSpPr>
              <a:spLocks/>
            </p:cNvSpPr>
            <p:nvPr/>
          </p:nvSpPr>
          <p:spPr bwMode="auto">
            <a:xfrm>
              <a:off x="73469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9" name="Freeform 1238"/>
            <p:cNvSpPr>
              <a:spLocks/>
            </p:cNvSpPr>
            <p:nvPr/>
          </p:nvSpPr>
          <p:spPr bwMode="auto">
            <a:xfrm>
              <a:off x="7299325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0" name="Freeform 1239"/>
            <p:cNvSpPr>
              <a:spLocks/>
            </p:cNvSpPr>
            <p:nvPr/>
          </p:nvSpPr>
          <p:spPr bwMode="auto">
            <a:xfrm>
              <a:off x="72532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1" name="Freeform 1240"/>
            <p:cNvSpPr>
              <a:spLocks/>
            </p:cNvSpPr>
            <p:nvPr/>
          </p:nvSpPr>
          <p:spPr bwMode="auto">
            <a:xfrm>
              <a:off x="72072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2" name="Freeform 1241"/>
            <p:cNvSpPr>
              <a:spLocks/>
            </p:cNvSpPr>
            <p:nvPr/>
          </p:nvSpPr>
          <p:spPr bwMode="auto">
            <a:xfrm>
              <a:off x="715962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3" name="Freeform 1242"/>
            <p:cNvSpPr>
              <a:spLocks/>
            </p:cNvSpPr>
            <p:nvPr/>
          </p:nvSpPr>
          <p:spPr bwMode="auto">
            <a:xfrm>
              <a:off x="71135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4" name="Freeform 1243"/>
            <p:cNvSpPr>
              <a:spLocks/>
            </p:cNvSpPr>
            <p:nvPr/>
          </p:nvSpPr>
          <p:spPr bwMode="auto">
            <a:xfrm>
              <a:off x="70659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5" name="Freeform 1244"/>
            <p:cNvSpPr>
              <a:spLocks/>
            </p:cNvSpPr>
            <p:nvPr/>
          </p:nvSpPr>
          <p:spPr bwMode="auto">
            <a:xfrm>
              <a:off x="701992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6" name="Freeform 1245"/>
            <p:cNvSpPr>
              <a:spLocks/>
            </p:cNvSpPr>
            <p:nvPr/>
          </p:nvSpPr>
          <p:spPr bwMode="auto">
            <a:xfrm>
              <a:off x="69723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7" name="Freeform 1246"/>
            <p:cNvSpPr>
              <a:spLocks/>
            </p:cNvSpPr>
            <p:nvPr/>
          </p:nvSpPr>
          <p:spPr bwMode="auto">
            <a:xfrm>
              <a:off x="69262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8" name="Freeform 1247"/>
            <p:cNvSpPr>
              <a:spLocks/>
            </p:cNvSpPr>
            <p:nvPr/>
          </p:nvSpPr>
          <p:spPr bwMode="auto">
            <a:xfrm>
              <a:off x="6878638" y="4068763"/>
              <a:ext cx="36512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9" name="Freeform 1248"/>
            <p:cNvSpPr>
              <a:spLocks/>
            </p:cNvSpPr>
            <p:nvPr/>
          </p:nvSpPr>
          <p:spPr bwMode="auto">
            <a:xfrm>
              <a:off x="68326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0" name="Freeform 1249"/>
            <p:cNvSpPr>
              <a:spLocks/>
            </p:cNvSpPr>
            <p:nvPr/>
          </p:nvSpPr>
          <p:spPr bwMode="auto">
            <a:xfrm>
              <a:off x="67865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1" name="Freeform 1250"/>
            <p:cNvSpPr>
              <a:spLocks/>
            </p:cNvSpPr>
            <p:nvPr/>
          </p:nvSpPr>
          <p:spPr bwMode="auto">
            <a:xfrm>
              <a:off x="6738938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2" name="Freeform 1251"/>
            <p:cNvSpPr>
              <a:spLocks/>
            </p:cNvSpPr>
            <p:nvPr/>
          </p:nvSpPr>
          <p:spPr bwMode="auto">
            <a:xfrm>
              <a:off x="66929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3" name="Freeform 1252"/>
            <p:cNvSpPr>
              <a:spLocks/>
            </p:cNvSpPr>
            <p:nvPr/>
          </p:nvSpPr>
          <p:spPr bwMode="auto">
            <a:xfrm>
              <a:off x="66452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4" name="Freeform 1253"/>
            <p:cNvSpPr>
              <a:spLocks/>
            </p:cNvSpPr>
            <p:nvPr/>
          </p:nvSpPr>
          <p:spPr bwMode="auto">
            <a:xfrm>
              <a:off x="6599238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5" name="Freeform 1254"/>
            <p:cNvSpPr>
              <a:spLocks/>
            </p:cNvSpPr>
            <p:nvPr/>
          </p:nvSpPr>
          <p:spPr bwMode="auto">
            <a:xfrm>
              <a:off x="655161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6" name="Freeform 1255"/>
            <p:cNvSpPr>
              <a:spLocks/>
            </p:cNvSpPr>
            <p:nvPr/>
          </p:nvSpPr>
          <p:spPr bwMode="auto">
            <a:xfrm>
              <a:off x="65055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7" name="Freeform 1256"/>
            <p:cNvSpPr>
              <a:spLocks/>
            </p:cNvSpPr>
            <p:nvPr/>
          </p:nvSpPr>
          <p:spPr bwMode="auto">
            <a:xfrm>
              <a:off x="6457950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8" name="Freeform 1257"/>
            <p:cNvSpPr>
              <a:spLocks/>
            </p:cNvSpPr>
            <p:nvPr/>
          </p:nvSpPr>
          <p:spPr bwMode="auto">
            <a:xfrm>
              <a:off x="641191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9" name="Freeform 1258"/>
            <p:cNvSpPr>
              <a:spLocks/>
            </p:cNvSpPr>
            <p:nvPr/>
          </p:nvSpPr>
          <p:spPr bwMode="auto">
            <a:xfrm>
              <a:off x="63658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0" name="Freeform 1259"/>
            <p:cNvSpPr>
              <a:spLocks/>
            </p:cNvSpPr>
            <p:nvPr/>
          </p:nvSpPr>
          <p:spPr bwMode="auto">
            <a:xfrm>
              <a:off x="631825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1" name="Freeform 1260"/>
            <p:cNvSpPr>
              <a:spLocks/>
            </p:cNvSpPr>
            <p:nvPr/>
          </p:nvSpPr>
          <p:spPr bwMode="auto">
            <a:xfrm>
              <a:off x="627221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2" name="Freeform 1261"/>
            <p:cNvSpPr>
              <a:spLocks/>
            </p:cNvSpPr>
            <p:nvPr/>
          </p:nvSpPr>
          <p:spPr bwMode="auto">
            <a:xfrm>
              <a:off x="62245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3" name="Freeform 1262"/>
            <p:cNvSpPr>
              <a:spLocks/>
            </p:cNvSpPr>
            <p:nvPr/>
          </p:nvSpPr>
          <p:spPr bwMode="auto">
            <a:xfrm>
              <a:off x="617855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4" name="Freeform 1263"/>
            <p:cNvSpPr>
              <a:spLocks/>
            </p:cNvSpPr>
            <p:nvPr/>
          </p:nvSpPr>
          <p:spPr bwMode="auto">
            <a:xfrm>
              <a:off x="61309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5" name="Freeform 1264"/>
            <p:cNvSpPr>
              <a:spLocks/>
            </p:cNvSpPr>
            <p:nvPr/>
          </p:nvSpPr>
          <p:spPr bwMode="auto">
            <a:xfrm>
              <a:off x="60848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6" name="Freeform 1265"/>
            <p:cNvSpPr>
              <a:spLocks/>
            </p:cNvSpPr>
            <p:nvPr/>
          </p:nvSpPr>
          <p:spPr bwMode="auto">
            <a:xfrm>
              <a:off x="60372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7" name="Freeform 1266"/>
            <p:cNvSpPr>
              <a:spLocks/>
            </p:cNvSpPr>
            <p:nvPr/>
          </p:nvSpPr>
          <p:spPr bwMode="auto">
            <a:xfrm>
              <a:off x="59912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8" name="Freeform 1267"/>
            <p:cNvSpPr>
              <a:spLocks/>
            </p:cNvSpPr>
            <p:nvPr/>
          </p:nvSpPr>
          <p:spPr bwMode="auto">
            <a:xfrm>
              <a:off x="59451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9" name="Freeform 1268"/>
            <p:cNvSpPr>
              <a:spLocks/>
            </p:cNvSpPr>
            <p:nvPr/>
          </p:nvSpPr>
          <p:spPr bwMode="auto">
            <a:xfrm>
              <a:off x="58975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0" name="Freeform 1269"/>
            <p:cNvSpPr>
              <a:spLocks/>
            </p:cNvSpPr>
            <p:nvPr/>
          </p:nvSpPr>
          <p:spPr bwMode="auto">
            <a:xfrm>
              <a:off x="58515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1" name="Freeform 1270"/>
            <p:cNvSpPr>
              <a:spLocks/>
            </p:cNvSpPr>
            <p:nvPr/>
          </p:nvSpPr>
          <p:spPr bwMode="auto">
            <a:xfrm>
              <a:off x="58039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2" name="Freeform 1271"/>
            <p:cNvSpPr>
              <a:spLocks/>
            </p:cNvSpPr>
            <p:nvPr/>
          </p:nvSpPr>
          <p:spPr bwMode="auto">
            <a:xfrm>
              <a:off x="57578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3" name="Freeform 1272"/>
            <p:cNvSpPr>
              <a:spLocks/>
            </p:cNvSpPr>
            <p:nvPr/>
          </p:nvSpPr>
          <p:spPr bwMode="auto">
            <a:xfrm>
              <a:off x="57102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4" name="Freeform 1273"/>
            <p:cNvSpPr>
              <a:spLocks/>
            </p:cNvSpPr>
            <p:nvPr/>
          </p:nvSpPr>
          <p:spPr bwMode="auto">
            <a:xfrm>
              <a:off x="56642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5" name="Freeform 1274"/>
            <p:cNvSpPr>
              <a:spLocks/>
            </p:cNvSpPr>
            <p:nvPr/>
          </p:nvSpPr>
          <p:spPr bwMode="auto">
            <a:xfrm>
              <a:off x="56165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6" name="Freeform 1275"/>
            <p:cNvSpPr>
              <a:spLocks/>
            </p:cNvSpPr>
            <p:nvPr/>
          </p:nvSpPr>
          <p:spPr bwMode="auto">
            <a:xfrm>
              <a:off x="55705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7" name="Freeform 1276"/>
            <p:cNvSpPr>
              <a:spLocks/>
            </p:cNvSpPr>
            <p:nvPr/>
          </p:nvSpPr>
          <p:spPr bwMode="auto">
            <a:xfrm>
              <a:off x="55245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8" name="Freeform 1277"/>
            <p:cNvSpPr>
              <a:spLocks/>
            </p:cNvSpPr>
            <p:nvPr/>
          </p:nvSpPr>
          <p:spPr bwMode="auto">
            <a:xfrm>
              <a:off x="54768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9" name="Freeform 1278"/>
            <p:cNvSpPr>
              <a:spLocks/>
            </p:cNvSpPr>
            <p:nvPr/>
          </p:nvSpPr>
          <p:spPr bwMode="auto">
            <a:xfrm>
              <a:off x="54308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0" name="Freeform 1279"/>
            <p:cNvSpPr>
              <a:spLocks/>
            </p:cNvSpPr>
            <p:nvPr/>
          </p:nvSpPr>
          <p:spPr bwMode="auto">
            <a:xfrm>
              <a:off x="538321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1" name="Freeform 1280"/>
            <p:cNvSpPr>
              <a:spLocks/>
            </p:cNvSpPr>
            <p:nvPr/>
          </p:nvSpPr>
          <p:spPr bwMode="auto">
            <a:xfrm>
              <a:off x="53371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2" name="Freeform 1281"/>
            <p:cNvSpPr>
              <a:spLocks/>
            </p:cNvSpPr>
            <p:nvPr/>
          </p:nvSpPr>
          <p:spPr bwMode="auto">
            <a:xfrm>
              <a:off x="52895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3" name="Freeform 1282"/>
            <p:cNvSpPr>
              <a:spLocks/>
            </p:cNvSpPr>
            <p:nvPr/>
          </p:nvSpPr>
          <p:spPr bwMode="auto">
            <a:xfrm>
              <a:off x="5243513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4" name="Freeform 1283"/>
            <p:cNvSpPr>
              <a:spLocks/>
            </p:cNvSpPr>
            <p:nvPr/>
          </p:nvSpPr>
          <p:spPr bwMode="auto">
            <a:xfrm>
              <a:off x="51958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5" name="Freeform 1284"/>
            <p:cNvSpPr>
              <a:spLocks/>
            </p:cNvSpPr>
            <p:nvPr/>
          </p:nvSpPr>
          <p:spPr bwMode="auto">
            <a:xfrm>
              <a:off x="51498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6" name="Freeform 1285"/>
            <p:cNvSpPr>
              <a:spLocks/>
            </p:cNvSpPr>
            <p:nvPr/>
          </p:nvSpPr>
          <p:spPr bwMode="auto">
            <a:xfrm>
              <a:off x="5105400" y="40624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7" name="Freeform 1286"/>
            <p:cNvSpPr>
              <a:spLocks/>
            </p:cNvSpPr>
            <p:nvPr/>
          </p:nvSpPr>
          <p:spPr bwMode="auto">
            <a:xfrm>
              <a:off x="5070475" y="40322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8" name="Freeform 1287"/>
            <p:cNvSpPr>
              <a:spLocks/>
            </p:cNvSpPr>
            <p:nvPr/>
          </p:nvSpPr>
          <p:spPr bwMode="auto">
            <a:xfrm>
              <a:off x="5057775" y="39878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9" name="Freeform 1288"/>
            <p:cNvSpPr>
              <a:spLocks/>
            </p:cNvSpPr>
            <p:nvPr/>
          </p:nvSpPr>
          <p:spPr bwMode="auto">
            <a:xfrm>
              <a:off x="5057775" y="39401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0" name="Freeform 1289"/>
            <p:cNvSpPr>
              <a:spLocks/>
            </p:cNvSpPr>
            <p:nvPr/>
          </p:nvSpPr>
          <p:spPr bwMode="auto">
            <a:xfrm>
              <a:off x="5057775" y="38925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1" name="Freeform 1290"/>
            <p:cNvSpPr>
              <a:spLocks/>
            </p:cNvSpPr>
            <p:nvPr/>
          </p:nvSpPr>
          <p:spPr bwMode="auto">
            <a:xfrm>
              <a:off x="5057775" y="38465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2" name="Freeform 1291"/>
            <p:cNvSpPr>
              <a:spLocks/>
            </p:cNvSpPr>
            <p:nvPr/>
          </p:nvSpPr>
          <p:spPr bwMode="auto">
            <a:xfrm>
              <a:off x="5057775" y="37988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3" name="Freeform 1292"/>
            <p:cNvSpPr>
              <a:spLocks/>
            </p:cNvSpPr>
            <p:nvPr/>
          </p:nvSpPr>
          <p:spPr bwMode="auto">
            <a:xfrm>
              <a:off x="5057775" y="37528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4" name="Freeform 1293"/>
            <p:cNvSpPr>
              <a:spLocks/>
            </p:cNvSpPr>
            <p:nvPr/>
          </p:nvSpPr>
          <p:spPr bwMode="auto">
            <a:xfrm>
              <a:off x="5057775" y="3705225"/>
              <a:ext cx="34925" cy="36513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5" name="Freeform 1294"/>
            <p:cNvSpPr>
              <a:spLocks/>
            </p:cNvSpPr>
            <p:nvPr/>
          </p:nvSpPr>
          <p:spPr bwMode="auto">
            <a:xfrm>
              <a:off x="5057775" y="36591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6" name="Freeform 1295"/>
            <p:cNvSpPr>
              <a:spLocks/>
            </p:cNvSpPr>
            <p:nvPr/>
          </p:nvSpPr>
          <p:spPr bwMode="auto">
            <a:xfrm>
              <a:off x="5057775" y="36131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7" name="Freeform 1296"/>
            <p:cNvSpPr>
              <a:spLocks/>
            </p:cNvSpPr>
            <p:nvPr/>
          </p:nvSpPr>
          <p:spPr bwMode="auto">
            <a:xfrm>
              <a:off x="5057775" y="35655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8" name="Freeform 1297"/>
            <p:cNvSpPr>
              <a:spLocks/>
            </p:cNvSpPr>
            <p:nvPr/>
          </p:nvSpPr>
          <p:spPr bwMode="auto">
            <a:xfrm>
              <a:off x="5057775" y="35194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9" name="Freeform 1298"/>
            <p:cNvSpPr>
              <a:spLocks/>
            </p:cNvSpPr>
            <p:nvPr/>
          </p:nvSpPr>
          <p:spPr bwMode="auto">
            <a:xfrm>
              <a:off x="5057775" y="347186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0" name="Freeform 1299"/>
            <p:cNvSpPr>
              <a:spLocks/>
            </p:cNvSpPr>
            <p:nvPr/>
          </p:nvSpPr>
          <p:spPr bwMode="auto">
            <a:xfrm>
              <a:off x="5057775" y="34258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1" name="Freeform 1300"/>
            <p:cNvSpPr>
              <a:spLocks/>
            </p:cNvSpPr>
            <p:nvPr/>
          </p:nvSpPr>
          <p:spPr bwMode="auto">
            <a:xfrm>
              <a:off x="5057775" y="33782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2" name="Freeform 1301"/>
            <p:cNvSpPr>
              <a:spLocks/>
            </p:cNvSpPr>
            <p:nvPr/>
          </p:nvSpPr>
          <p:spPr bwMode="auto">
            <a:xfrm>
              <a:off x="5057775" y="3332163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3" name="Freeform 1302"/>
            <p:cNvSpPr>
              <a:spLocks/>
            </p:cNvSpPr>
            <p:nvPr/>
          </p:nvSpPr>
          <p:spPr bwMode="auto">
            <a:xfrm>
              <a:off x="5057775" y="32845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4" name="Freeform 1303"/>
            <p:cNvSpPr>
              <a:spLocks/>
            </p:cNvSpPr>
            <p:nvPr/>
          </p:nvSpPr>
          <p:spPr bwMode="auto">
            <a:xfrm>
              <a:off x="5057775" y="32385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5" name="Freeform 1304"/>
            <p:cNvSpPr>
              <a:spLocks/>
            </p:cNvSpPr>
            <p:nvPr/>
          </p:nvSpPr>
          <p:spPr bwMode="auto">
            <a:xfrm>
              <a:off x="5057775" y="3190875"/>
              <a:ext cx="34925" cy="36513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6" name="Freeform 1305"/>
            <p:cNvSpPr>
              <a:spLocks/>
            </p:cNvSpPr>
            <p:nvPr/>
          </p:nvSpPr>
          <p:spPr bwMode="auto">
            <a:xfrm>
              <a:off x="5057775" y="31448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7" name="Freeform 1306"/>
            <p:cNvSpPr>
              <a:spLocks/>
            </p:cNvSpPr>
            <p:nvPr/>
          </p:nvSpPr>
          <p:spPr bwMode="auto">
            <a:xfrm>
              <a:off x="5057775" y="30988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8" name="Freeform 1307"/>
            <p:cNvSpPr>
              <a:spLocks/>
            </p:cNvSpPr>
            <p:nvPr/>
          </p:nvSpPr>
          <p:spPr bwMode="auto">
            <a:xfrm>
              <a:off x="5057775" y="30511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9" name="Freeform 1308"/>
            <p:cNvSpPr>
              <a:spLocks/>
            </p:cNvSpPr>
            <p:nvPr/>
          </p:nvSpPr>
          <p:spPr bwMode="auto">
            <a:xfrm>
              <a:off x="5057775" y="30051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0" name="Freeform 1309"/>
            <p:cNvSpPr>
              <a:spLocks/>
            </p:cNvSpPr>
            <p:nvPr/>
          </p:nvSpPr>
          <p:spPr bwMode="auto">
            <a:xfrm>
              <a:off x="5057775" y="29575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1" name="Freeform 1310"/>
            <p:cNvSpPr>
              <a:spLocks/>
            </p:cNvSpPr>
            <p:nvPr/>
          </p:nvSpPr>
          <p:spPr bwMode="auto">
            <a:xfrm>
              <a:off x="5057775" y="29114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2" name="Freeform 1311"/>
            <p:cNvSpPr>
              <a:spLocks/>
            </p:cNvSpPr>
            <p:nvPr/>
          </p:nvSpPr>
          <p:spPr bwMode="auto">
            <a:xfrm>
              <a:off x="5057775" y="28638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3" name="Freeform 1312"/>
            <p:cNvSpPr>
              <a:spLocks/>
            </p:cNvSpPr>
            <p:nvPr/>
          </p:nvSpPr>
          <p:spPr bwMode="auto">
            <a:xfrm>
              <a:off x="5057775" y="2817813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4" name="Freeform 1313"/>
            <p:cNvSpPr>
              <a:spLocks/>
            </p:cNvSpPr>
            <p:nvPr/>
          </p:nvSpPr>
          <p:spPr bwMode="auto">
            <a:xfrm>
              <a:off x="5057775" y="27701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5" name="Freeform 1314"/>
            <p:cNvSpPr>
              <a:spLocks/>
            </p:cNvSpPr>
            <p:nvPr/>
          </p:nvSpPr>
          <p:spPr bwMode="auto">
            <a:xfrm>
              <a:off x="5057775" y="27241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6" name="Freeform 1315"/>
            <p:cNvSpPr>
              <a:spLocks/>
            </p:cNvSpPr>
            <p:nvPr/>
          </p:nvSpPr>
          <p:spPr bwMode="auto">
            <a:xfrm>
              <a:off x="5057775" y="2676525"/>
              <a:ext cx="34925" cy="36513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7" name="Freeform 1316"/>
            <p:cNvSpPr>
              <a:spLocks/>
            </p:cNvSpPr>
            <p:nvPr/>
          </p:nvSpPr>
          <p:spPr bwMode="auto">
            <a:xfrm>
              <a:off x="5057775" y="26304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8" name="Freeform 1317"/>
            <p:cNvSpPr>
              <a:spLocks/>
            </p:cNvSpPr>
            <p:nvPr/>
          </p:nvSpPr>
          <p:spPr bwMode="auto">
            <a:xfrm>
              <a:off x="5057775" y="25844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9" name="Freeform 1318"/>
            <p:cNvSpPr>
              <a:spLocks/>
            </p:cNvSpPr>
            <p:nvPr/>
          </p:nvSpPr>
          <p:spPr bwMode="auto">
            <a:xfrm>
              <a:off x="5057775" y="25368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0" name="Freeform 1319"/>
            <p:cNvSpPr>
              <a:spLocks/>
            </p:cNvSpPr>
            <p:nvPr/>
          </p:nvSpPr>
          <p:spPr bwMode="auto">
            <a:xfrm>
              <a:off x="5057775" y="24907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1" name="Freeform 1320"/>
            <p:cNvSpPr>
              <a:spLocks/>
            </p:cNvSpPr>
            <p:nvPr/>
          </p:nvSpPr>
          <p:spPr bwMode="auto">
            <a:xfrm>
              <a:off x="5057775" y="244316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2" name="Freeform 1321"/>
            <p:cNvSpPr>
              <a:spLocks/>
            </p:cNvSpPr>
            <p:nvPr/>
          </p:nvSpPr>
          <p:spPr bwMode="auto">
            <a:xfrm>
              <a:off x="5057775" y="23971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3" name="Freeform 1322"/>
            <p:cNvSpPr>
              <a:spLocks/>
            </p:cNvSpPr>
            <p:nvPr/>
          </p:nvSpPr>
          <p:spPr bwMode="auto">
            <a:xfrm>
              <a:off x="5057775" y="23495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4" name="Freeform 1323"/>
            <p:cNvSpPr>
              <a:spLocks/>
            </p:cNvSpPr>
            <p:nvPr/>
          </p:nvSpPr>
          <p:spPr bwMode="auto">
            <a:xfrm>
              <a:off x="5057775" y="2303463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5" name="Freeform 1324"/>
            <p:cNvSpPr>
              <a:spLocks/>
            </p:cNvSpPr>
            <p:nvPr/>
          </p:nvSpPr>
          <p:spPr bwMode="auto">
            <a:xfrm>
              <a:off x="5057775" y="22558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6" name="Freeform 1325"/>
            <p:cNvSpPr>
              <a:spLocks/>
            </p:cNvSpPr>
            <p:nvPr/>
          </p:nvSpPr>
          <p:spPr bwMode="auto">
            <a:xfrm>
              <a:off x="5060950" y="22113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7" name="Freeform 1326"/>
            <p:cNvSpPr>
              <a:spLocks/>
            </p:cNvSpPr>
            <p:nvPr/>
          </p:nvSpPr>
          <p:spPr bwMode="auto">
            <a:xfrm>
              <a:off x="5084763" y="21717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8" name="Freeform 1327"/>
            <p:cNvSpPr>
              <a:spLocks/>
            </p:cNvSpPr>
            <p:nvPr/>
          </p:nvSpPr>
          <p:spPr bwMode="auto">
            <a:xfrm>
              <a:off x="5127625" y="21542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9" name="Freeform 1328"/>
            <p:cNvSpPr>
              <a:spLocks/>
            </p:cNvSpPr>
            <p:nvPr/>
          </p:nvSpPr>
          <p:spPr bwMode="auto">
            <a:xfrm>
              <a:off x="517683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0" name="Freeform 1329"/>
            <p:cNvSpPr>
              <a:spLocks/>
            </p:cNvSpPr>
            <p:nvPr/>
          </p:nvSpPr>
          <p:spPr bwMode="auto">
            <a:xfrm>
              <a:off x="52228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1" name="Freeform 1330"/>
            <p:cNvSpPr>
              <a:spLocks/>
            </p:cNvSpPr>
            <p:nvPr/>
          </p:nvSpPr>
          <p:spPr bwMode="auto">
            <a:xfrm>
              <a:off x="527050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2" name="Freeform 1331"/>
            <p:cNvSpPr>
              <a:spLocks/>
            </p:cNvSpPr>
            <p:nvPr/>
          </p:nvSpPr>
          <p:spPr bwMode="auto">
            <a:xfrm>
              <a:off x="531653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3" name="Freeform 1332"/>
            <p:cNvSpPr>
              <a:spLocks/>
            </p:cNvSpPr>
            <p:nvPr/>
          </p:nvSpPr>
          <p:spPr bwMode="auto">
            <a:xfrm>
              <a:off x="53641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4" name="Freeform 1333"/>
            <p:cNvSpPr>
              <a:spLocks/>
            </p:cNvSpPr>
            <p:nvPr/>
          </p:nvSpPr>
          <p:spPr bwMode="auto">
            <a:xfrm>
              <a:off x="541020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5" name="Freeform 1334"/>
            <p:cNvSpPr>
              <a:spLocks/>
            </p:cNvSpPr>
            <p:nvPr/>
          </p:nvSpPr>
          <p:spPr bwMode="auto">
            <a:xfrm>
              <a:off x="54578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6" name="Freeform 1335"/>
            <p:cNvSpPr>
              <a:spLocks/>
            </p:cNvSpPr>
            <p:nvPr/>
          </p:nvSpPr>
          <p:spPr bwMode="auto">
            <a:xfrm>
              <a:off x="55038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7" name="Freeform 1336"/>
            <p:cNvSpPr>
              <a:spLocks/>
            </p:cNvSpPr>
            <p:nvPr/>
          </p:nvSpPr>
          <p:spPr bwMode="auto">
            <a:xfrm>
              <a:off x="5549900" y="2152650"/>
              <a:ext cx="36513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8" name="Freeform 1337"/>
            <p:cNvSpPr>
              <a:spLocks/>
            </p:cNvSpPr>
            <p:nvPr/>
          </p:nvSpPr>
          <p:spPr bwMode="auto">
            <a:xfrm>
              <a:off x="55975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9" name="Freeform 1338"/>
            <p:cNvSpPr>
              <a:spLocks/>
            </p:cNvSpPr>
            <p:nvPr/>
          </p:nvSpPr>
          <p:spPr bwMode="auto">
            <a:xfrm>
              <a:off x="56435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0" name="Freeform 1339"/>
            <p:cNvSpPr>
              <a:spLocks/>
            </p:cNvSpPr>
            <p:nvPr/>
          </p:nvSpPr>
          <p:spPr bwMode="auto">
            <a:xfrm>
              <a:off x="5691188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1" name="Freeform 1340"/>
            <p:cNvSpPr>
              <a:spLocks/>
            </p:cNvSpPr>
            <p:nvPr/>
          </p:nvSpPr>
          <p:spPr bwMode="auto">
            <a:xfrm>
              <a:off x="57372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2" name="Freeform 1341"/>
            <p:cNvSpPr>
              <a:spLocks/>
            </p:cNvSpPr>
            <p:nvPr/>
          </p:nvSpPr>
          <p:spPr bwMode="auto">
            <a:xfrm>
              <a:off x="57848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3" name="Freeform 1342"/>
            <p:cNvSpPr>
              <a:spLocks/>
            </p:cNvSpPr>
            <p:nvPr/>
          </p:nvSpPr>
          <p:spPr bwMode="auto">
            <a:xfrm>
              <a:off x="5830888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4" name="Freeform 1343"/>
            <p:cNvSpPr>
              <a:spLocks/>
            </p:cNvSpPr>
            <p:nvPr/>
          </p:nvSpPr>
          <p:spPr bwMode="auto">
            <a:xfrm>
              <a:off x="58785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5" name="Freeform 1344"/>
            <p:cNvSpPr>
              <a:spLocks/>
            </p:cNvSpPr>
            <p:nvPr/>
          </p:nvSpPr>
          <p:spPr bwMode="auto">
            <a:xfrm>
              <a:off x="59245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6" name="Freeform 1345"/>
            <p:cNvSpPr>
              <a:spLocks/>
            </p:cNvSpPr>
            <p:nvPr/>
          </p:nvSpPr>
          <p:spPr bwMode="auto">
            <a:xfrm>
              <a:off x="5970588" y="2152650"/>
              <a:ext cx="36512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7" name="Freeform 1346"/>
            <p:cNvSpPr>
              <a:spLocks/>
            </p:cNvSpPr>
            <p:nvPr/>
          </p:nvSpPr>
          <p:spPr bwMode="auto">
            <a:xfrm>
              <a:off x="60182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8" name="Freeform 1347"/>
            <p:cNvSpPr>
              <a:spLocks/>
            </p:cNvSpPr>
            <p:nvPr/>
          </p:nvSpPr>
          <p:spPr bwMode="auto">
            <a:xfrm>
              <a:off x="60642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9" name="Freeform 1348"/>
            <p:cNvSpPr>
              <a:spLocks/>
            </p:cNvSpPr>
            <p:nvPr/>
          </p:nvSpPr>
          <p:spPr bwMode="auto">
            <a:xfrm>
              <a:off x="6111875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0" name="Freeform 1349"/>
            <p:cNvSpPr>
              <a:spLocks/>
            </p:cNvSpPr>
            <p:nvPr/>
          </p:nvSpPr>
          <p:spPr bwMode="auto">
            <a:xfrm>
              <a:off x="61579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1" name="Freeform 1358"/>
            <p:cNvSpPr>
              <a:spLocks/>
            </p:cNvSpPr>
            <p:nvPr/>
          </p:nvSpPr>
          <p:spPr bwMode="auto">
            <a:xfrm>
              <a:off x="737393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2" name="Freeform 1359"/>
            <p:cNvSpPr>
              <a:spLocks/>
            </p:cNvSpPr>
            <p:nvPr/>
          </p:nvSpPr>
          <p:spPr bwMode="auto">
            <a:xfrm>
              <a:off x="74199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3" name="Freeform 1360"/>
            <p:cNvSpPr>
              <a:spLocks/>
            </p:cNvSpPr>
            <p:nvPr/>
          </p:nvSpPr>
          <p:spPr bwMode="auto">
            <a:xfrm>
              <a:off x="74676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4" name="Freeform 1361"/>
            <p:cNvSpPr>
              <a:spLocks/>
            </p:cNvSpPr>
            <p:nvPr/>
          </p:nvSpPr>
          <p:spPr bwMode="auto">
            <a:xfrm>
              <a:off x="751363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5" name="Freeform 1362"/>
            <p:cNvSpPr>
              <a:spLocks/>
            </p:cNvSpPr>
            <p:nvPr/>
          </p:nvSpPr>
          <p:spPr bwMode="auto">
            <a:xfrm>
              <a:off x="75612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6" name="Freeform 1363"/>
            <p:cNvSpPr>
              <a:spLocks/>
            </p:cNvSpPr>
            <p:nvPr/>
          </p:nvSpPr>
          <p:spPr bwMode="auto">
            <a:xfrm>
              <a:off x="76073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7" name="Freeform 1364"/>
            <p:cNvSpPr>
              <a:spLocks/>
            </p:cNvSpPr>
            <p:nvPr/>
          </p:nvSpPr>
          <p:spPr bwMode="auto">
            <a:xfrm>
              <a:off x="76549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8" name="Freeform 1365"/>
            <p:cNvSpPr>
              <a:spLocks/>
            </p:cNvSpPr>
            <p:nvPr/>
          </p:nvSpPr>
          <p:spPr bwMode="auto">
            <a:xfrm>
              <a:off x="77009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9" name="Freeform 1366"/>
            <p:cNvSpPr>
              <a:spLocks/>
            </p:cNvSpPr>
            <p:nvPr/>
          </p:nvSpPr>
          <p:spPr bwMode="auto">
            <a:xfrm>
              <a:off x="77470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0" name="Freeform 1367"/>
            <p:cNvSpPr>
              <a:spLocks/>
            </p:cNvSpPr>
            <p:nvPr/>
          </p:nvSpPr>
          <p:spPr bwMode="auto">
            <a:xfrm>
              <a:off x="77946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1" name="Freeform 1368"/>
            <p:cNvSpPr>
              <a:spLocks/>
            </p:cNvSpPr>
            <p:nvPr/>
          </p:nvSpPr>
          <p:spPr bwMode="auto">
            <a:xfrm>
              <a:off x="78406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2" name="Freeform 1369"/>
            <p:cNvSpPr>
              <a:spLocks/>
            </p:cNvSpPr>
            <p:nvPr/>
          </p:nvSpPr>
          <p:spPr bwMode="auto">
            <a:xfrm>
              <a:off x="788828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3" name="Freeform 1370"/>
            <p:cNvSpPr>
              <a:spLocks/>
            </p:cNvSpPr>
            <p:nvPr/>
          </p:nvSpPr>
          <p:spPr bwMode="auto">
            <a:xfrm>
              <a:off x="79343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4" name="Freeform 1371"/>
            <p:cNvSpPr>
              <a:spLocks/>
            </p:cNvSpPr>
            <p:nvPr/>
          </p:nvSpPr>
          <p:spPr bwMode="auto">
            <a:xfrm>
              <a:off x="79819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5" name="Freeform 1372"/>
            <p:cNvSpPr>
              <a:spLocks/>
            </p:cNvSpPr>
            <p:nvPr/>
          </p:nvSpPr>
          <p:spPr bwMode="auto">
            <a:xfrm>
              <a:off x="802798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6" name="Freeform 1373"/>
            <p:cNvSpPr>
              <a:spLocks/>
            </p:cNvSpPr>
            <p:nvPr/>
          </p:nvSpPr>
          <p:spPr bwMode="auto">
            <a:xfrm>
              <a:off x="80756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7" name="Freeform 1374"/>
            <p:cNvSpPr>
              <a:spLocks/>
            </p:cNvSpPr>
            <p:nvPr/>
          </p:nvSpPr>
          <p:spPr bwMode="auto">
            <a:xfrm>
              <a:off x="81216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8" name="Freeform 1375"/>
            <p:cNvSpPr>
              <a:spLocks/>
            </p:cNvSpPr>
            <p:nvPr/>
          </p:nvSpPr>
          <p:spPr bwMode="auto">
            <a:xfrm>
              <a:off x="8167688" y="2152650"/>
              <a:ext cx="36512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9" name="Freeform 1376"/>
            <p:cNvSpPr>
              <a:spLocks/>
            </p:cNvSpPr>
            <p:nvPr/>
          </p:nvSpPr>
          <p:spPr bwMode="auto">
            <a:xfrm>
              <a:off x="82153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0" name="Freeform 1377"/>
            <p:cNvSpPr>
              <a:spLocks/>
            </p:cNvSpPr>
            <p:nvPr/>
          </p:nvSpPr>
          <p:spPr bwMode="auto">
            <a:xfrm>
              <a:off x="82613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1" name="Freeform 1378"/>
            <p:cNvSpPr>
              <a:spLocks/>
            </p:cNvSpPr>
            <p:nvPr/>
          </p:nvSpPr>
          <p:spPr bwMode="auto">
            <a:xfrm>
              <a:off x="8308975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2" name="Freeform 1379"/>
            <p:cNvSpPr>
              <a:spLocks/>
            </p:cNvSpPr>
            <p:nvPr/>
          </p:nvSpPr>
          <p:spPr bwMode="auto">
            <a:xfrm>
              <a:off x="83550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3" name="Freeform 1388"/>
            <p:cNvSpPr>
              <a:spLocks/>
            </p:cNvSpPr>
            <p:nvPr/>
          </p:nvSpPr>
          <p:spPr bwMode="auto">
            <a:xfrm>
              <a:off x="5611813" y="21463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4" name="Freeform 1389"/>
            <p:cNvSpPr>
              <a:spLocks/>
            </p:cNvSpPr>
            <p:nvPr/>
          </p:nvSpPr>
          <p:spPr bwMode="auto">
            <a:xfrm>
              <a:off x="5622925" y="21145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1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1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5" name="Freeform 1390"/>
            <p:cNvSpPr>
              <a:spLocks/>
            </p:cNvSpPr>
            <p:nvPr/>
          </p:nvSpPr>
          <p:spPr bwMode="auto">
            <a:xfrm>
              <a:off x="5634038" y="20812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6" name="Freeform 1391"/>
            <p:cNvSpPr>
              <a:spLocks/>
            </p:cNvSpPr>
            <p:nvPr/>
          </p:nvSpPr>
          <p:spPr bwMode="auto">
            <a:xfrm>
              <a:off x="5646738" y="20478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7" name="Freeform 1392"/>
            <p:cNvSpPr>
              <a:spLocks/>
            </p:cNvSpPr>
            <p:nvPr/>
          </p:nvSpPr>
          <p:spPr bwMode="auto">
            <a:xfrm>
              <a:off x="5657850" y="2016125"/>
              <a:ext cx="23813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8" name="Freeform 1393"/>
            <p:cNvSpPr>
              <a:spLocks/>
            </p:cNvSpPr>
            <p:nvPr/>
          </p:nvSpPr>
          <p:spPr bwMode="auto">
            <a:xfrm>
              <a:off x="5670550" y="1982788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9" name="Freeform 1394"/>
            <p:cNvSpPr>
              <a:spLocks/>
            </p:cNvSpPr>
            <p:nvPr/>
          </p:nvSpPr>
          <p:spPr bwMode="auto">
            <a:xfrm>
              <a:off x="5681663" y="19494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0" name="Freeform 1395"/>
            <p:cNvSpPr>
              <a:spLocks/>
            </p:cNvSpPr>
            <p:nvPr/>
          </p:nvSpPr>
          <p:spPr bwMode="auto">
            <a:xfrm>
              <a:off x="5692775" y="19161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1" name="Freeform 1396"/>
            <p:cNvSpPr>
              <a:spLocks/>
            </p:cNvSpPr>
            <p:nvPr/>
          </p:nvSpPr>
          <p:spPr bwMode="auto">
            <a:xfrm>
              <a:off x="5703888" y="18827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2" name="Freeform 1397"/>
            <p:cNvSpPr>
              <a:spLocks/>
            </p:cNvSpPr>
            <p:nvPr/>
          </p:nvSpPr>
          <p:spPr bwMode="auto">
            <a:xfrm>
              <a:off x="5715000" y="18494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3" name="Freeform 1398"/>
            <p:cNvSpPr>
              <a:spLocks/>
            </p:cNvSpPr>
            <p:nvPr/>
          </p:nvSpPr>
          <p:spPr bwMode="auto">
            <a:xfrm>
              <a:off x="5988050" y="2157413"/>
              <a:ext cx="23813" cy="23812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4" y="23"/>
                </a:cxn>
                <a:cxn ang="0">
                  <a:pos x="44" y="24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23" y="44"/>
                </a:cxn>
                <a:cxn ang="0">
                  <a:pos x="23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3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5" y="23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lnTo>
                    <a:pt x="44" y="23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4" name="Freeform 1399"/>
            <p:cNvSpPr>
              <a:spLocks/>
            </p:cNvSpPr>
            <p:nvPr/>
          </p:nvSpPr>
          <p:spPr bwMode="auto">
            <a:xfrm>
              <a:off x="6000750" y="212566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5" name="Freeform 1400"/>
            <p:cNvSpPr>
              <a:spLocks/>
            </p:cNvSpPr>
            <p:nvPr/>
          </p:nvSpPr>
          <p:spPr bwMode="auto">
            <a:xfrm>
              <a:off x="6011863" y="20923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6" name="Freeform 1401"/>
            <p:cNvSpPr>
              <a:spLocks/>
            </p:cNvSpPr>
            <p:nvPr/>
          </p:nvSpPr>
          <p:spPr bwMode="auto">
            <a:xfrm>
              <a:off x="6024563" y="2060575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7" name="Freeform 1402"/>
            <p:cNvSpPr>
              <a:spLocks/>
            </p:cNvSpPr>
            <p:nvPr/>
          </p:nvSpPr>
          <p:spPr bwMode="auto">
            <a:xfrm>
              <a:off x="6035675" y="20272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8" name="Freeform 1403"/>
            <p:cNvSpPr>
              <a:spLocks/>
            </p:cNvSpPr>
            <p:nvPr/>
          </p:nvSpPr>
          <p:spPr bwMode="auto">
            <a:xfrm>
              <a:off x="6046788" y="19939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9" name="Freeform 1404"/>
            <p:cNvSpPr>
              <a:spLocks/>
            </p:cNvSpPr>
            <p:nvPr/>
          </p:nvSpPr>
          <p:spPr bwMode="auto">
            <a:xfrm>
              <a:off x="6059488" y="19621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0" name="Freeform 1405"/>
            <p:cNvSpPr>
              <a:spLocks/>
            </p:cNvSpPr>
            <p:nvPr/>
          </p:nvSpPr>
          <p:spPr bwMode="auto">
            <a:xfrm>
              <a:off x="6070600" y="1928813"/>
              <a:ext cx="23813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1" name="Freeform 1406"/>
            <p:cNvSpPr>
              <a:spLocks/>
            </p:cNvSpPr>
            <p:nvPr/>
          </p:nvSpPr>
          <p:spPr bwMode="auto">
            <a:xfrm>
              <a:off x="6081713" y="189706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2" name="Freeform 1407"/>
            <p:cNvSpPr>
              <a:spLocks/>
            </p:cNvSpPr>
            <p:nvPr/>
          </p:nvSpPr>
          <p:spPr bwMode="auto">
            <a:xfrm>
              <a:off x="6094413" y="186372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3" name="Freeform 1408"/>
            <p:cNvSpPr>
              <a:spLocks/>
            </p:cNvSpPr>
            <p:nvPr/>
          </p:nvSpPr>
          <p:spPr bwMode="auto">
            <a:xfrm>
              <a:off x="7983538" y="2146300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5" y="22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4" name="Freeform 1409"/>
            <p:cNvSpPr>
              <a:spLocks/>
            </p:cNvSpPr>
            <p:nvPr/>
          </p:nvSpPr>
          <p:spPr bwMode="auto">
            <a:xfrm>
              <a:off x="7972425" y="2114550"/>
              <a:ext cx="23813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1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1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5" name="Freeform 1410"/>
            <p:cNvSpPr>
              <a:spLocks/>
            </p:cNvSpPr>
            <p:nvPr/>
          </p:nvSpPr>
          <p:spPr bwMode="auto">
            <a:xfrm>
              <a:off x="7961313" y="20812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6" name="Freeform 1411"/>
            <p:cNvSpPr>
              <a:spLocks/>
            </p:cNvSpPr>
            <p:nvPr/>
          </p:nvSpPr>
          <p:spPr bwMode="auto">
            <a:xfrm>
              <a:off x="7948613" y="20478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7" name="Freeform 1412"/>
            <p:cNvSpPr>
              <a:spLocks/>
            </p:cNvSpPr>
            <p:nvPr/>
          </p:nvSpPr>
          <p:spPr bwMode="auto">
            <a:xfrm>
              <a:off x="7937500" y="2016125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8" name="Freeform 1413"/>
            <p:cNvSpPr>
              <a:spLocks/>
            </p:cNvSpPr>
            <p:nvPr/>
          </p:nvSpPr>
          <p:spPr bwMode="auto">
            <a:xfrm>
              <a:off x="7926388" y="1982788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9" name="Freeform 1414"/>
            <p:cNvSpPr>
              <a:spLocks/>
            </p:cNvSpPr>
            <p:nvPr/>
          </p:nvSpPr>
          <p:spPr bwMode="auto">
            <a:xfrm>
              <a:off x="7915275" y="19494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0" name="Freeform 1415"/>
            <p:cNvSpPr>
              <a:spLocks/>
            </p:cNvSpPr>
            <p:nvPr/>
          </p:nvSpPr>
          <p:spPr bwMode="auto">
            <a:xfrm>
              <a:off x="7902575" y="19161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1" name="Freeform 1416"/>
            <p:cNvSpPr>
              <a:spLocks/>
            </p:cNvSpPr>
            <p:nvPr/>
          </p:nvSpPr>
          <p:spPr bwMode="auto">
            <a:xfrm>
              <a:off x="7893050" y="18827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2" name="Freeform 1417"/>
            <p:cNvSpPr>
              <a:spLocks/>
            </p:cNvSpPr>
            <p:nvPr/>
          </p:nvSpPr>
          <p:spPr bwMode="auto">
            <a:xfrm>
              <a:off x="7458075" y="18653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3" name="Freeform 1418"/>
            <p:cNvSpPr>
              <a:spLocks/>
            </p:cNvSpPr>
            <p:nvPr/>
          </p:nvSpPr>
          <p:spPr bwMode="auto">
            <a:xfrm>
              <a:off x="7470775" y="1898650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4" name="Freeform 1419"/>
            <p:cNvSpPr>
              <a:spLocks/>
            </p:cNvSpPr>
            <p:nvPr/>
          </p:nvSpPr>
          <p:spPr bwMode="auto">
            <a:xfrm>
              <a:off x="7481888" y="19304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5" name="Freeform 1420"/>
            <p:cNvSpPr>
              <a:spLocks/>
            </p:cNvSpPr>
            <p:nvPr/>
          </p:nvSpPr>
          <p:spPr bwMode="auto">
            <a:xfrm>
              <a:off x="7493000" y="19637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6" name="Freeform 1421"/>
            <p:cNvSpPr>
              <a:spLocks/>
            </p:cNvSpPr>
            <p:nvPr/>
          </p:nvSpPr>
          <p:spPr bwMode="auto">
            <a:xfrm>
              <a:off x="7505700" y="1995488"/>
              <a:ext cx="22225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7" name="Freeform 1422"/>
            <p:cNvSpPr>
              <a:spLocks/>
            </p:cNvSpPr>
            <p:nvPr/>
          </p:nvSpPr>
          <p:spPr bwMode="auto">
            <a:xfrm>
              <a:off x="7516813" y="20288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8" name="Freeform 1423"/>
            <p:cNvSpPr>
              <a:spLocks/>
            </p:cNvSpPr>
            <p:nvPr/>
          </p:nvSpPr>
          <p:spPr bwMode="auto">
            <a:xfrm>
              <a:off x="7527925" y="2062163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9" name="Freeform 1424"/>
            <p:cNvSpPr>
              <a:spLocks/>
            </p:cNvSpPr>
            <p:nvPr/>
          </p:nvSpPr>
          <p:spPr bwMode="auto">
            <a:xfrm>
              <a:off x="7540625" y="20939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0" name="Freeform 1425"/>
            <p:cNvSpPr>
              <a:spLocks/>
            </p:cNvSpPr>
            <p:nvPr/>
          </p:nvSpPr>
          <p:spPr bwMode="auto">
            <a:xfrm>
              <a:off x="7551738" y="21272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1" name="Rectangle 1426"/>
            <p:cNvSpPr>
              <a:spLocks noChangeArrowheads="1"/>
            </p:cNvSpPr>
            <p:nvPr/>
          </p:nvSpPr>
          <p:spPr bwMode="auto">
            <a:xfrm>
              <a:off x="5707063" y="904101"/>
              <a:ext cx="216495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After File-level Virtualization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22" name="Rectangle 1429"/>
            <p:cNvSpPr>
              <a:spLocks noChangeArrowheads="1"/>
            </p:cNvSpPr>
            <p:nvPr/>
          </p:nvSpPr>
          <p:spPr bwMode="auto">
            <a:xfrm>
              <a:off x="5456238" y="1205383"/>
              <a:ext cx="50327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Clients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23" name="Rectangle 1430"/>
            <p:cNvSpPr>
              <a:spLocks noChangeArrowheads="1"/>
            </p:cNvSpPr>
            <p:nvPr/>
          </p:nvSpPr>
          <p:spPr bwMode="auto">
            <a:xfrm>
              <a:off x="7583488" y="1205383"/>
              <a:ext cx="50327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Clients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24" name="Rectangle 1431"/>
            <p:cNvSpPr>
              <a:spLocks noChangeArrowheads="1"/>
            </p:cNvSpPr>
            <p:nvPr/>
          </p:nvSpPr>
          <p:spPr bwMode="auto">
            <a:xfrm>
              <a:off x="6397625" y="3810000"/>
              <a:ext cx="100623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25" name="Rectangle 1437"/>
            <p:cNvSpPr>
              <a:spLocks noChangeArrowheads="1"/>
            </p:cNvSpPr>
            <p:nvPr/>
          </p:nvSpPr>
          <p:spPr bwMode="auto">
            <a:xfrm>
              <a:off x="7515552" y="2228998"/>
              <a:ext cx="8991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Calibri" pitchFamily="34" charset="0"/>
                </a:rPr>
                <a:t>Virtualization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Calibri" pitchFamily="34" charset="0"/>
                </a:rPr>
                <a:t>Appliance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26" name="Freeform 1448"/>
            <p:cNvSpPr>
              <a:spLocks/>
            </p:cNvSpPr>
            <p:nvPr/>
          </p:nvSpPr>
          <p:spPr bwMode="auto">
            <a:xfrm>
              <a:off x="5916613" y="295116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7" name="Freeform 1463"/>
            <p:cNvSpPr>
              <a:spLocks/>
            </p:cNvSpPr>
            <p:nvPr/>
          </p:nvSpPr>
          <p:spPr bwMode="auto">
            <a:xfrm>
              <a:off x="5235575" y="21447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8" name="Freeform 1464"/>
            <p:cNvSpPr>
              <a:spLocks/>
            </p:cNvSpPr>
            <p:nvPr/>
          </p:nvSpPr>
          <p:spPr bwMode="auto">
            <a:xfrm>
              <a:off x="5246688" y="211296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1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1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9" name="Freeform 1465"/>
            <p:cNvSpPr>
              <a:spLocks/>
            </p:cNvSpPr>
            <p:nvPr/>
          </p:nvSpPr>
          <p:spPr bwMode="auto">
            <a:xfrm>
              <a:off x="5257800" y="207962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0" name="Freeform 1466"/>
            <p:cNvSpPr>
              <a:spLocks/>
            </p:cNvSpPr>
            <p:nvPr/>
          </p:nvSpPr>
          <p:spPr bwMode="auto">
            <a:xfrm>
              <a:off x="5270500" y="2046288"/>
              <a:ext cx="23813" cy="23812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1" name="Freeform 1467"/>
            <p:cNvSpPr>
              <a:spLocks/>
            </p:cNvSpPr>
            <p:nvPr/>
          </p:nvSpPr>
          <p:spPr bwMode="auto">
            <a:xfrm>
              <a:off x="5281613" y="2014538"/>
              <a:ext cx="23812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2" name="Freeform 1468"/>
            <p:cNvSpPr>
              <a:spLocks/>
            </p:cNvSpPr>
            <p:nvPr/>
          </p:nvSpPr>
          <p:spPr bwMode="auto">
            <a:xfrm>
              <a:off x="5294313" y="1981200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3" name="Freeform 1469"/>
            <p:cNvSpPr>
              <a:spLocks/>
            </p:cNvSpPr>
            <p:nvPr/>
          </p:nvSpPr>
          <p:spPr bwMode="auto">
            <a:xfrm>
              <a:off x="5305425" y="194786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4" name="Freeform 1470"/>
            <p:cNvSpPr>
              <a:spLocks/>
            </p:cNvSpPr>
            <p:nvPr/>
          </p:nvSpPr>
          <p:spPr bwMode="auto">
            <a:xfrm>
              <a:off x="5316538" y="19145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5" name="Freeform 1471"/>
            <p:cNvSpPr>
              <a:spLocks/>
            </p:cNvSpPr>
            <p:nvPr/>
          </p:nvSpPr>
          <p:spPr bwMode="auto">
            <a:xfrm>
              <a:off x="5327650" y="1881188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6" name="Freeform 1472"/>
            <p:cNvSpPr>
              <a:spLocks/>
            </p:cNvSpPr>
            <p:nvPr/>
          </p:nvSpPr>
          <p:spPr bwMode="auto">
            <a:xfrm>
              <a:off x="5338763" y="18478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7" name="Freeform 1473"/>
            <p:cNvSpPr>
              <a:spLocks/>
            </p:cNvSpPr>
            <p:nvPr/>
          </p:nvSpPr>
          <p:spPr bwMode="auto">
            <a:xfrm>
              <a:off x="8361363" y="2146300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5" y="22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8" name="Freeform 1474"/>
            <p:cNvSpPr>
              <a:spLocks/>
            </p:cNvSpPr>
            <p:nvPr/>
          </p:nvSpPr>
          <p:spPr bwMode="auto">
            <a:xfrm>
              <a:off x="8350250" y="2114550"/>
              <a:ext cx="23813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1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1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9" name="Freeform 1475"/>
            <p:cNvSpPr>
              <a:spLocks/>
            </p:cNvSpPr>
            <p:nvPr/>
          </p:nvSpPr>
          <p:spPr bwMode="auto">
            <a:xfrm>
              <a:off x="8339138" y="20812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0" name="Freeform 1476"/>
            <p:cNvSpPr>
              <a:spLocks/>
            </p:cNvSpPr>
            <p:nvPr/>
          </p:nvSpPr>
          <p:spPr bwMode="auto">
            <a:xfrm>
              <a:off x="8326438" y="20478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1" name="Freeform 1477"/>
            <p:cNvSpPr>
              <a:spLocks/>
            </p:cNvSpPr>
            <p:nvPr/>
          </p:nvSpPr>
          <p:spPr bwMode="auto">
            <a:xfrm>
              <a:off x="8315325" y="2016125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2" name="Freeform 1478"/>
            <p:cNvSpPr>
              <a:spLocks/>
            </p:cNvSpPr>
            <p:nvPr/>
          </p:nvSpPr>
          <p:spPr bwMode="auto">
            <a:xfrm>
              <a:off x="8304213" y="1982788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3" name="Freeform 1479"/>
            <p:cNvSpPr>
              <a:spLocks/>
            </p:cNvSpPr>
            <p:nvPr/>
          </p:nvSpPr>
          <p:spPr bwMode="auto">
            <a:xfrm>
              <a:off x="8293100" y="19494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4" name="Freeform 1480"/>
            <p:cNvSpPr>
              <a:spLocks/>
            </p:cNvSpPr>
            <p:nvPr/>
          </p:nvSpPr>
          <p:spPr bwMode="auto">
            <a:xfrm>
              <a:off x="8280400" y="19161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5" name="Freeform 1481"/>
            <p:cNvSpPr>
              <a:spLocks/>
            </p:cNvSpPr>
            <p:nvPr/>
          </p:nvSpPr>
          <p:spPr bwMode="auto">
            <a:xfrm>
              <a:off x="8270875" y="18827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6" name="Line 1500"/>
            <p:cNvSpPr>
              <a:spLocks noChangeShapeType="1"/>
            </p:cNvSpPr>
            <p:nvPr/>
          </p:nvSpPr>
          <p:spPr bwMode="auto">
            <a:xfrm flipH="1" flipV="1">
              <a:off x="7210425" y="2255838"/>
              <a:ext cx="296863" cy="138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7" name="Rectangle 481"/>
            <p:cNvSpPr>
              <a:spLocks noChangeArrowheads="1"/>
            </p:cNvSpPr>
            <p:nvPr/>
          </p:nvSpPr>
          <p:spPr bwMode="auto">
            <a:xfrm>
              <a:off x="3036782" y="3164304"/>
              <a:ext cx="74058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NAS Head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48" name="Rectangle 481"/>
            <p:cNvSpPr>
              <a:spLocks noChangeArrowheads="1"/>
            </p:cNvSpPr>
            <p:nvPr/>
          </p:nvSpPr>
          <p:spPr bwMode="auto">
            <a:xfrm>
              <a:off x="5380170" y="3167483"/>
              <a:ext cx="74058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NAS Head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49" name="Rectangle 481"/>
            <p:cNvSpPr>
              <a:spLocks noChangeArrowheads="1"/>
            </p:cNvSpPr>
            <p:nvPr/>
          </p:nvSpPr>
          <p:spPr bwMode="auto">
            <a:xfrm>
              <a:off x="7565001" y="3171491"/>
              <a:ext cx="74058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NAS Head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50" name="Rectangle 749"/>
            <p:cNvSpPr>
              <a:spLocks noChangeArrowheads="1"/>
            </p:cNvSpPr>
            <p:nvPr/>
          </p:nvSpPr>
          <p:spPr bwMode="auto">
            <a:xfrm>
              <a:off x="5754051" y="4191000"/>
              <a:ext cx="185948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File Sharing Environment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75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2496" y="2781077"/>
              <a:ext cx="814398" cy="35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52" name="Group 751"/>
            <p:cNvGrpSpPr/>
            <p:nvPr/>
          </p:nvGrpSpPr>
          <p:grpSpPr>
            <a:xfrm>
              <a:off x="5103342" y="1472514"/>
              <a:ext cx="1235673" cy="395415"/>
              <a:chOff x="5103342" y="1472514"/>
              <a:chExt cx="1235673" cy="395415"/>
            </a:xfrm>
          </p:grpSpPr>
          <p:pic>
            <p:nvPicPr>
              <p:cNvPr id="77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43600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7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03342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7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23471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53" name="Group 752"/>
            <p:cNvGrpSpPr/>
            <p:nvPr/>
          </p:nvGrpSpPr>
          <p:grpSpPr>
            <a:xfrm>
              <a:off x="7247241" y="1472514"/>
              <a:ext cx="1235673" cy="395415"/>
              <a:chOff x="5103342" y="1472514"/>
              <a:chExt cx="1235673" cy="395415"/>
            </a:xfrm>
          </p:grpSpPr>
          <p:pic>
            <p:nvPicPr>
              <p:cNvPr id="769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43600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7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03342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71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23471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54" name="Group 753"/>
            <p:cNvGrpSpPr/>
            <p:nvPr/>
          </p:nvGrpSpPr>
          <p:grpSpPr>
            <a:xfrm>
              <a:off x="2743200" y="1472514"/>
              <a:ext cx="1235673" cy="395415"/>
              <a:chOff x="5103342" y="1472514"/>
              <a:chExt cx="1235673" cy="395415"/>
            </a:xfrm>
          </p:grpSpPr>
          <p:pic>
            <p:nvPicPr>
              <p:cNvPr id="76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43600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67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03342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6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23471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55" name="Group 754"/>
            <p:cNvGrpSpPr/>
            <p:nvPr/>
          </p:nvGrpSpPr>
          <p:grpSpPr>
            <a:xfrm>
              <a:off x="605484" y="1472514"/>
              <a:ext cx="1235673" cy="395415"/>
              <a:chOff x="5103342" y="1472514"/>
              <a:chExt cx="1235673" cy="395415"/>
            </a:xfrm>
          </p:grpSpPr>
          <p:pic>
            <p:nvPicPr>
              <p:cNvPr id="76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943600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64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03342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6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23471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75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1878" y="2793434"/>
              <a:ext cx="814398" cy="35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2020" y="2768720"/>
              <a:ext cx="814398" cy="35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91402" y="2781077"/>
              <a:ext cx="814398" cy="35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9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55990" y="2436342"/>
              <a:ext cx="789630" cy="1341120"/>
            </a:xfrm>
            <a:prstGeom prst="rect">
              <a:avLst/>
            </a:prstGeom>
            <a:noFill/>
          </p:spPr>
        </p:pic>
        <p:pic>
          <p:nvPicPr>
            <p:cNvPr id="760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2426043"/>
              <a:ext cx="789630" cy="1341120"/>
            </a:xfrm>
            <a:prstGeom prst="rect">
              <a:avLst/>
            </a:prstGeom>
            <a:noFill/>
          </p:spPr>
        </p:pic>
        <p:pic>
          <p:nvPicPr>
            <p:cNvPr id="76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59843" y="2007972"/>
              <a:ext cx="1305434" cy="314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62" name="Line 1501"/>
            <p:cNvSpPr>
              <a:spLocks noChangeShapeType="1"/>
            </p:cNvSpPr>
            <p:nvPr/>
          </p:nvSpPr>
          <p:spPr bwMode="auto">
            <a:xfrm flipH="1" flipV="1">
              <a:off x="7231063" y="2263775"/>
              <a:ext cx="293687" cy="141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 sz="2400">
                <a:latin typeface="Calibri" pitchFamily="34" charset="0"/>
              </a:endParaRPr>
            </a:p>
          </p:txBody>
        </p:sp>
      </p:grpSp>
      <p:sp>
        <p:nvSpPr>
          <p:cNvPr id="822" name="Text Box 4"/>
          <p:cNvSpPr txBox="1">
            <a:spLocks noChangeArrowheads="1"/>
          </p:cNvSpPr>
          <p:nvPr/>
        </p:nvSpPr>
        <p:spPr bwMode="gray">
          <a:xfrm>
            <a:off x="237853" y="3810474"/>
            <a:ext cx="3842791" cy="1431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Dependency between client access and file location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Underutilized storage resources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Downtime is caused by data migrations</a:t>
            </a:r>
          </a:p>
        </p:txBody>
      </p:sp>
      <p:sp>
        <p:nvSpPr>
          <p:cNvPr id="824" name="Text Box 833"/>
          <p:cNvSpPr txBox="1">
            <a:spLocks noChangeArrowheads="1"/>
          </p:cNvSpPr>
          <p:nvPr/>
        </p:nvSpPr>
        <p:spPr bwMode="gray">
          <a:xfrm>
            <a:off x="5015162" y="3971923"/>
            <a:ext cx="3348037" cy="1431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Break dependencies between client access and file location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Storage utilization is optimized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Non-disruptive migrations</a:t>
            </a:r>
          </a:p>
        </p:txBody>
      </p:sp>
    </p:spTree>
    <p:extLst>
      <p:ext uri="{BB962C8B-B14F-4D97-AF65-F5344CB8AC3E}">
        <p14:creationId xmlns:p14="http://schemas.microsoft.com/office/powerpoint/2010/main" val="42746466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in Practice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EMC </a:t>
            </a:r>
            <a:r>
              <a:rPr lang="en-IN" err="1"/>
              <a:t>Isilon</a:t>
            </a:r>
            <a:endParaRPr lang="en-IN"/>
          </a:p>
          <a:p>
            <a:r>
              <a:rPr lang="en-IN"/>
              <a:t>EMC VNX Gateway</a:t>
            </a:r>
          </a:p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90876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EMC </a:t>
            </a:r>
            <a:r>
              <a:rPr lang="en-IN" err="1"/>
              <a:t>Isilon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Scale-out NAS solution</a:t>
            </a:r>
          </a:p>
          <a:p>
            <a:r>
              <a:rPr lang="en-GB"/>
              <a:t>Includes ‘</a:t>
            </a:r>
            <a:r>
              <a:rPr lang="en-GB" err="1"/>
              <a:t>OneFS</a:t>
            </a:r>
            <a:r>
              <a:rPr lang="en-GB"/>
              <a:t>’ operating system that creates a single file system across </a:t>
            </a:r>
            <a:r>
              <a:rPr lang="en-GB" err="1"/>
              <a:t>Isilon</a:t>
            </a:r>
            <a:r>
              <a:rPr lang="en-GB"/>
              <a:t> cluster</a:t>
            </a:r>
          </a:p>
          <a:p>
            <a:r>
              <a:rPr lang="en-GB"/>
              <a:t>Provides ability to </a:t>
            </a:r>
            <a:r>
              <a:rPr lang="en-GB" err="1"/>
              <a:t>nondisruptively</a:t>
            </a:r>
            <a:r>
              <a:rPr lang="en-GB"/>
              <a:t> add nodes to </a:t>
            </a:r>
            <a:r>
              <a:rPr lang="en-GB" err="1"/>
              <a:t>Isilon</a:t>
            </a:r>
            <a:r>
              <a:rPr lang="en-GB"/>
              <a:t> cluster</a:t>
            </a:r>
          </a:p>
          <a:p>
            <a:r>
              <a:rPr lang="en-GB"/>
              <a:t>Includes ‘</a:t>
            </a:r>
            <a:r>
              <a:rPr lang="en-GB" err="1"/>
              <a:t>SmartPools</a:t>
            </a:r>
            <a:r>
              <a:rPr lang="en-GB"/>
              <a:t>’ that enables different node types to be mixed in a single cluster </a:t>
            </a:r>
          </a:p>
          <a:p>
            <a:r>
              <a:rPr lang="en-GB"/>
              <a:t>Monitors component health and transparently reallocates files</a:t>
            </a:r>
          </a:p>
          <a:p>
            <a:r>
              <a:rPr lang="en-GB"/>
              <a:t>Uses ‘</a:t>
            </a:r>
            <a:r>
              <a:rPr lang="en-GB" err="1"/>
              <a:t>Autobalance</a:t>
            </a:r>
            <a:r>
              <a:rPr lang="en-GB"/>
              <a:t>’ that rebalances data automatically, when  a new node is added to the cluster</a:t>
            </a:r>
          </a:p>
          <a:p>
            <a:r>
              <a:rPr lang="en-GB"/>
              <a:t>Uses ‘</a:t>
            </a:r>
            <a:r>
              <a:rPr lang="en-GB" err="1"/>
              <a:t>FlexProtect</a:t>
            </a:r>
            <a:r>
              <a:rPr lang="en-GB"/>
              <a:t>’ that protects from up to four simultaneous failures of either nodes or individual drives</a:t>
            </a:r>
          </a:p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7622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9EAD-C6CF-4504-B234-6569C21A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Network-attached storage (NAS)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CF4D-6BA8-401C-A3B2-DBD361C3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1270-7BF6-4851-B843-FB5CDDFC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9FB61-A916-4FAF-9BB6-742452BD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D0A6C0-E518-461A-A3CA-D4C77FB6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Upon completion of this module, you should be able to:</a:t>
            </a:r>
          </a:p>
          <a:p>
            <a:pPr lvl="1"/>
            <a:r>
              <a:rPr lang="en-GB"/>
              <a:t>Describe NAS, its benefits, and components</a:t>
            </a:r>
          </a:p>
          <a:p>
            <a:pPr lvl="1"/>
            <a:r>
              <a:rPr lang="en-GB"/>
              <a:t>Discuss NAS file-sharing protocols</a:t>
            </a:r>
          </a:p>
          <a:p>
            <a:pPr lvl="1"/>
            <a:r>
              <a:rPr lang="en-GB"/>
              <a:t>Describe different NAS implementations</a:t>
            </a:r>
          </a:p>
          <a:p>
            <a:pPr lvl="1"/>
            <a:r>
              <a:rPr lang="en-GB"/>
              <a:t>Describe file-level virtualization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80099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EMC VNX Gateway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Gateway NAS solution</a:t>
            </a:r>
          </a:p>
          <a:p>
            <a:r>
              <a:rPr lang="en-US"/>
              <a:t>Provides multi-protocol network file system access, dynamic expansion of file systems, high availability, and high performance</a:t>
            </a:r>
          </a:p>
          <a:p>
            <a:r>
              <a:rPr lang="en-US"/>
              <a:t>Comprises one or more NAS heads, called ‘X-Blades’ that run VNX operating environment</a:t>
            </a:r>
          </a:p>
          <a:p>
            <a:r>
              <a:rPr lang="en-US"/>
              <a:t>Includes ‘Control Station’ that provides a single point for configuring X-Blades</a:t>
            </a:r>
          </a:p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4767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NAS Components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During this lesson the following topics are covered:</a:t>
            </a:r>
          </a:p>
          <a:p>
            <a:pPr lvl="1"/>
            <a:r>
              <a:rPr lang="en-GB"/>
              <a:t>File sharing technology evolution</a:t>
            </a:r>
          </a:p>
          <a:p>
            <a:pPr lvl="1"/>
            <a:r>
              <a:rPr lang="en-GB"/>
              <a:t>Benefits of NAS</a:t>
            </a:r>
          </a:p>
          <a:p>
            <a:pPr lvl="1"/>
            <a:r>
              <a:rPr lang="en-GB"/>
              <a:t>NAS components</a:t>
            </a:r>
          </a:p>
          <a:p>
            <a:pPr lvl="1"/>
            <a:r>
              <a:rPr lang="en-GB"/>
              <a:t>NAS file sharing protocols</a:t>
            </a:r>
          </a:p>
          <a:p>
            <a:pPr lvl="1"/>
            <a:r>
              <a:rPr lang="en-GB"/>
              <a:t>NAS I/O operations</a:t>
            </a:r>
          </a:p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1799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File Sharing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sharing enables users to share files with other users</a:t>
            </a:r>
          </a:p>
          <a:p>
            <a:r>
              <a:rPr lang="en-US"/>
              <a:t>Creator or owner of a file determines the type of access to be given to other users </a:t>
            </a:r>
          </a:p>
          <a:p>
            <a:r>
              <a:rPr lang="en-US"/>
              <a:t>File sharing environment ensures data integrity when multiple users access a shared file at the same time</a:t>
            </a:r>
          </a:p>
          <a:p>
            <a:r>
              <a:rPr lang="en-US"/>
              <a:t>Examples of file sharing methods:</a:t>
            </a:r>
          </a:p>
          <a:p>
            <a:pPr lvl="1"/>
            <a:r>
              <a:rPr lang="en-US"/>
              <a:t>File Transfer Protocol (FTP)</a:t>
            </a:r>
          </a:p>
          <a:p>
            <a:pPr lvl="1"/>
            <a:r>
              <a:rPr lang="en-US"/>
              <a:t>Distributed File System (DFS)</a:t>
            </a:r>
          </a:p>
          <a:p>
            <a:pPr lvl="1"/>
            <a:r>
              <a:rPr lang="en-US"/>
              <a:t>Network File System (NFS) and Common Internet File System (CIFS)</a:t>
            </a:r>
          </a:p>
          <a:p>
            <a:pPr lvl="1"/>
            <a:r>
              <a:rPr lang="en-US"/>
              <a:t>Peer-to-Peer (P2P)</a:t>
            </a:r>
          </a:p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1305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 Technology Evolution</a:t>
            </a:r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544" y="1000125"/>
            <a:ext cx="7036912" cy="4105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7858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NAS?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16718" y="990430"/>
            <a:ext cx="8610600" cy="42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" pitchFamily="34" charset="0"/>
              </a:rPr>
              <a:t>It is an IP-based, dedicated, high-performance file sharing and storage device.</a:t>
            </a:r>
            <a:endParaRPr lang="en-US" sz="2000" b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ounded Rectangle 4"/>
          <p:cNvSpPr/>
          <p:nvPr/>
        </p:nvSpPr>
        <p:spPr>
          <a:xfrm>
            <a:off x="387157" y="757711"/>
            <a:ext cx="765050" cy="292608"/>
          </a:xfrm>
          <a:prstGeom prst="rect">
            <a:avLst/>
          </a:prstGeom>
          <a:gradFill rotWithShape="1">
            <a:gsLst>
              <a:gs pos="0">
                <a:srgbClr val="74C167">
                  <a:shade val="51000"/>
                  <a:satMod val="130000"/>
                </a:srgbClr>
              </a:gs>
              <a:gs pos="80000">
                <a:srgbClr val="74C167">
                  <a:shade val="93000"/>
                  <a:satMod val="130000"/>
                </a:srgbClr>
              </a:gs>
              <a:gs pos="100000">
                <a:srgbClr val="74C167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marL="0" marR="0" lvl="0" indent="0" algn="ctr" defTabSz="8001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aNormalLF-Roman"/>
                <a:ea typeface="+mn-ea"/>
                <a:cs typeface="Arial"/>
              </a:rPr>
              <a:t>NAS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316718" y="1561356"/>
            <a:ext cx="8610600" cy="1096516"/>
          </a:xfrm>
        </p:spPr>
        <p:txBody>
          <a:bodyPr/>
          <a:lstStyle/>
          <a:p>
            <a:r>
              <a:rPr lang="en-US"/>
              <a:t>Enables NAS clients to share files over IP network</a:t>
            </a:r>
          </a:p>
          <a:p>
            <a:r>
              <a:rPr lang="en-US"/>
              <a:t>Uses specialized operating system that is optimized for file I/O</a:t>
            </a:r>
          </a:p>
          <a:p>
            <a:r>
              <a:rPr lang="en-US"/>
              <a:t>Enables both UNIX and Windows users to share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647727"/>
            <a:ext cx="5758690" cy="223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882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Purpose Servers Vs. NAS Devices</a:t>
            </a:r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310" y="1000125"/>
            <a:ext cx="7299379" cy="4105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20912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NAS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34" charset="-127"/>
              </a:rPr>
              <a:t>Improved efficiency</a:t>
            </a:r>
          </a:p>
          <a:p>
            <a:r>
              <a:rPr lang="en-US" altLang="ko-KR">
                <a:ea typeface="굴림" pitchFamily="34" charset="-127"/>
              </a:rPr>
              <a:t>Improved flexibility</a:t>
            </a:r>
          </a:p>
          <a:p>
            <a:r>
              <a:rPr lang="en-US"/>
              <a:t>Centralized storage</a:t>
            </a:r>
          </a:p>
          <a:p>
            <a:r>
              <a:rPr lang="en-US" altLang="ko-KR">
                <a:ea typeface="굴림" pitchFamily="34" charset="-127"/>
              </a:rPr>
              <a:t>Simplified management </a:t>
            </a:r>
          </a:p>
          <a:p>
            <a:r>
              <a:rPr lang="en-US" altLang="ko-KR">
                <a:ea typeface="굴림" pitchFamily="34" charset="-127"/>
              </a:rPr>
              <a:t>Scalability</a:t>
            </a:r>
          </a:p>
          <a:p>
            <a:r>
              <a:rPr lang="en-US" altLang="ko-KR">
                <a:ea typeface="굴림" pitchFamily="34" charset="-127"/>
              </a:rPr>
              <a:t>High availability – through native clustering and replication</a:t>
            </a:r>
          </a:p>
          <a:p>
            <a:r>
              <a:rPr lang="en-US" altLang="ko-KR">
                <a:ea typeface="굴림" pitchFamily="34" charset="-127"/>
              </a:rPr>
              <a:t>Security – authentication, authorization, and file locking in conjunction with industry-standard security </a:t>
            </a:r>
          </a:p>
          <a:p>
            <a:r>
              <a:rPr lang="en-US">
                <a:ea typeface="굴림" pitchFamily="34" charset="-127"/>
              </a:rPr>
              <a:t>Low cost</a:t>
            </a:r>
          </a:p>
          <a:p>
            <a:r>
              <a:rPr lang="en-US">
                <a:ea typeface="굴림" pitchFamily="34" charset="-127"/>
              </a:rPr>
              <a:t>Ease of deployment</a:t>
            </a:r>
          </a:p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74709-785F-457C-9429-4E3DA889C601}" type="datetime3">
              <a:rPr lang="en-US" smtClean="0"/>
              <a:pPr>
                <a:defRPr/>
              </a:pPr>
              <a:t>9 April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SWE4005 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6FC18-A483-43BC-83D0-C7F7814867AE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9676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Cambridge">
      <a:dk1>
        <a:srgbClr val="000000"/>
      </a:dk1>
      <a:lt1>
        <a:srgbClr val="FFFFFF"/>
      </a:lt1>
      <a:dk2>
        <a:srgbClr val="003E72"/>
      </a:dk2>
      <a:lt2>
        <a:srgbClr val="FFFFFF"/>
      </a:lt2>
      <a:accent1>
        <a:srgbClr val="8E258D"/>
      </a:accent1>
      <a:accent2>
        <a:srgbClr val="205867"/>
      </a:accent2>
      <a:accent3>
        <a:srgbClr val="412D5D"/>
      </a:accent3>
      <a:accent4>
        <a:srgbClr val="8064A2"/>
      </a:accent4>
      <a:accent5>
        <a:srgbClr val="58A618"/>
      </a:accent5>
      <a:accent6>
        <a:srgbClr val="C84E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7" ma:contentTypeDescription="Create a new document." ma:contentTypeScope="" ma:versionID="1471a559a6ec62358b7c2781a612691f">
  <xsd:schema xmlns:xsd="http://www.w3.org/2001/XMLSchema" xmlns:xs="http://www.w3.org/2001/XMLSchema" xmlns:p="http://schemas.microsoft.com/office/2006/metadata/properties" xmlns:ns2="9fcdf280-26ce-4ded-ac66-85ca9a77751c" xmlns:ns3="94c440a1-7b33-409d-914f-d28ebe05b8d5" targetNamespace="http://schemas.microsoft.com/office/2006/metadata/properties" ma:root="true" ma:fieldsID="f9d95b5ac87565e9a5cd3eb721799c02" ns2:_="" ns3:_="">
    <xsd:import namespace="9fcdf280-26ce-4ded-ac66-85ca9a77751c"/>
    <xsd:import namespace="94c440a1-7b33-409d-914f-d28ebe05b8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40a1-7b33-409d-914f-d28ebe05b8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7DF42C-7933-44AE-8314-1FE50F0AEF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10E862-738F-40AC-B6E3-B94651A64BE8}">
  <ds:schemaRefs>
    <ds:schemaRef ds:uri="94c440a1-7b33-409d-914f-d28ebe05b8d5"/>
    <ds:schemaRef ds:uri="9fcdf280-26ce-4ded-ac66-85ca9a7775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89621E-9ECF-4076-8050-299A36C1A4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(16:10)</PresentationFormat>
  <Slides>30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    </vt:lpstr>
      <vt:lpstr>Modules</vt:lpstr>
      <vt:lpstr>Network-attached storage (NAS)</vt:lpstr>
      <vt:lpstr>NAS Components and Benefits</vt:lpstr>
      <vt:lpstr>File Sharing Environment</vt:lpstr>
      <vt:lpstr>File Sharing Technology Evolution</vt:lpstr>
      <vt:lpstr>What is NAS?</vt:lpstr>
      <vt:lpstr>General Purpose Servers Vs. NAS Devices</vt:lpstr>
      <vt:lpstr>Benefits of NAS</vt:lpstr>
      <vt:lpstr>Components of NAS</vt:lpstr>
      <vt:lpstr>NAS File Sharing Protocols</vt:lpstr>
      <vt:lpstr>Common Internet File System</vt:lpstr>
      <vt:lpstr>Network File System</vt:lpstr>
      <vt:lpstr>NAS I/O Operation</vt:lpstr>
      <vt:lpstr>PowerPoint Presentation</vt:lpstr>
      <vt:lpstr>NAS Implementation</vt:lpstr>
      <vt:lpstr>NAS Implementation – Unified NAS </vt:lpstr>
      <vt:lpstr>NAS Implementation – Unified NAS Connectivity </vt:lpstr>
      <vt:lpstr>NAS Implementation – Gateway NAS </vt:lpstr>
      <vt:lpstr>NAS Implementation – Gateway NAS </vt:lpstr>
      <vt:lpstr>Gateway NAS Connectivity</vt:lpstr>
      <vt:lpstr>NAS Implementation – Scale-out NAS</vt:lpstr>
      <vt:lpstr>PowerPoint Presentation</vt:lpstr>
      <vt:lpstr>NAS Use Case 1 – Server Consolidation with NAS</vt:lpstr>
      <vt:lpstr>NAS Use Case 2 – Storage Consolidation with NAS</vt:lpstr>
      <vt:lpstr>File-level Virtualization</vt:lpstr>
      <vt:lpstr>PowerPoint Presentation</vt:lpstr>
      <vt:lpstr>Concepts in Practice</vt:lpstr>
      <vt:lpstr>EMC Isilon</vt:lpstr>
      <vt:lpstr>EMC VNX Gateway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M.DEIVAMANI</dc:creator>
  <cp:revision>1</cp:revision>
  <dcterms:created xsi:type="dcterms:W3CDTF">2010-01-03T09:38:03Z</dcterms:created>
  <dcterms:modified xsi:type="dcterms:W3CDTF">2022-04-10T03:10:52Z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