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71" r:id="rId5"/>
    <p:sldId id="330" r:id="rId6"/>
    <p:sldId id="391" r:id="rId7"/>
    <p:sldId id="396" r:id="rId8"/>
    <p:sldId id="397" r:id="rId9"/>
    <p:sldId id="398" r:id="rId10"/>
    <p:sldId id="383" r:id="rId11"/>
    <p:sldId id="384" r:id="rId12"/>
    <p:sldId id="386" r:id="rId13"/>
    <p:sldId id="385" r:id="rId14"/>
    <p:sldId id="393" r:id="rId15"/>
    <p:sldId id="377" r:id="rId16"/>
    <p:sldId id="378" r:id="rId17"/>
    <p:sldId id="388" r:id="rId18"/>
    <p:sldId id="389" r:id="rId19"/>
    <p:sldId id="379" r:id="rId20"/>
    <p:sldId id="381" r:id="rId21"/>
    <p:sldId id="374" r:id="rId22"/>
    <p:sldId id="375" r:id="rId23"/>
    <p:sldId id="376" r:id="rId24"/>
    <p:sldId id="382" r:id="rId25"/>
    <p:sldId id="395" r:id="rId26"/>
  </p:sldIdLst>
  <p:sldSz cx="9144000" cy="5715000" type="screen16x10"/>
  <p:notesSz cx="6645275" cy="917416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FF0066"/>
    <a:srgbClr val="B2F3FC"/>
    <a:srgbClr val="FFFFCC"/>
    <a:srgbClr val="FF0000"/>
    <a:srgbClr val="C5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3D2AF-EC29-4530-96DD-CC9348B2ABFE}" v="1" dt="2022-03-14T06:55:04.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834" autoAdjust="0"/>
  </p:normalViewPr>
  <p:slideViewPr>
    <p:cSldViewPr>
      <p:cViewPr varScale="1">
        <p:scale>
          <a:sx n="75" d="100"/>
          <a:sy n="75" d="100"/>
        </p:scale>
        <p:origin x="1020" y="5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98" y="-90"/>
      </p:cViewPr>
      <p:guideLst>
        <p:guide orient="horz" pos="289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ELLA VINAYA LAHARI 18MIS7009" userId="S::vinaya.18mis7009@vitap.ac.in::7348d8dc-ca79-41ce-93df-ec9a7b27decd" providerId="AD" clId="Web-{6BE3D2AF-EC29-4530-96DD-CC9348B2ABFE}"/>
    <pc:docChg chg="modSld">
      <pc:chgData name="GARIMELLA VINAYA LAHARI 18MIS7009" userId="S::vinaya.18mis7009@vitap.ac.in::7348d8dc-ca79-41ce-93df-ec9a7b27decd" providerId="AD" clId="Web-{6BE3D2AF-EC29-4530-96DD-CC9348B2ABFE}" dt="2022-03-14T06:55:04.541" v="0" actId="1076"/>
      <pc:docMkLst>
        <pc:docMk/>
      </pc:docMkLst>
      <pc:sldChg chg="modSp">
        <pc:chgData name="GARIMELLA VINAYA LAHARI 18MIS7009" userId="S::vinaya.18mis7009@vitap.ac.in::7348d8dc-ca79-41ce-93df-ec9a7b27decd" providerId="AD" clId="Web-{6BE3D2AF-EC29-4530-96DD-CC9348B2ABFE}" dt="2022-03-14T06:55:04.541" v="0" actId="1076"/>
        <pc:sldMkLst>
          <pc:docMk/>
          <pc:sldMk cId="3928367728" sldId="381"/>
        </pc:sldMkLst>
        <pc:picChg chg="mod">
          <ac:chgData name="GARIMELLA VINAYA LAHARI 18MIS7009" userId="S::vinaya.18mis7009@vitap.ac.in::7348d8dc-ca79-41ce-93df-ec9a7b27decd" providerId="AD" clId="Web-{6BE3D2AF-EC29-4530-96DD-CC9348B2ABFE}" dt="2022-03-14T06:55:04.541" v="0" actId="1076"/>
          <ac:picMkLst>
            <pc:docMk/>
            <pc:sldMk cId="3928367728" sldId="381"/>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bwMode="auto">
          <a:xfrm>
            <a:off x="3073400" y="86883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000" b="1"/>
            </a:lvl1pPr>
          </a:lstStyle>
          <a:p>
            <a:pPr>
              <a:defRPr/>
            </a:pPr>
            <a:r>
              <a:rPr lang="en-IN"/>
              <a:t>DC Meeting</a:t>
            </a:r>
          </a:p>
        </p:txBody>
      </p:sp>
      <p:sp>
        <p:nvSpPr>
          <p:cNvPr id="5" name="Slide Number Placeholder 4"/>
          <p:cNvSpPr>
            <a:spLocks noGrp="1"/>
          </p:cNvSpPr>
          <p:nvPr>
            <p:ph type="sldNum" sz="quarter" idx="3"/>
          </p:nvPr>
        </p:nvSpPr>
        <p:spPr bwMode="auto">
          <a:xfrm>
            <a:off x="5953125" y="8688388"/>
            <a:ext cx="620713"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000" b="1"/>
            </a:lvl1pPr>
          </a:lstStyle>
          <a:p>
            <a:pPr>
              <a:defRPr/>
            </a:pPr>
            <a:fld id="{73B4E500-E37F-4B0E-96AA-0E2483706BB5}" type="slidenum">
              <a:rPr lang="en-IN"/>
              <a:pPr>
                <a:defRPr/>
              </a:pPr>
              <a:t>‹#›</a:t>
            </a:fld>
            <a:endParaRPr lang="en-IN"/>
          </a:p>
        </p:txBody>
      </p:sp>
      <p:cxnSp>
        <p:nvCxnSpPr>
          <p:cNvPr id="6" name="Straight Connector 5"/>
          <p:cNvCxnSpPr/>
          <p:nvPr/>
        </p:nvCxnSpPr>
        <p:spPr>
          <a:xfrm rot="5400000">
            <a:off x="6261894" y="10052844"/>
            <a:ext cx="200025"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1989" name="Picture 2" descr="D:\Design Images\pic\search-bar-bg.jpg"/>
          <p:cNvPicPr>
            <a:picLocks noChangeArrowheads="1"/>
          </p:cNvPicPr>
          <p:nvPr/>
        </p:nvPicPr>
        <p:blipFill>
          <a:blip r:embed="rId2"/>
          <a:srcRect/>
          <a:stretch>
            <a:fillRect/>
          </a:stretch>
        </p:blipFill>
        <p:spPr bwMode="auto">
          <a:xfrm>
            <a:off x="0" y="144463"/>
            <a:ext cx="207963" cy="285750"/>
          </a:xfrm>
          <a:prstGeom prst="rect">
            <a:avLst/>
          </a:prstGeom>
          <a:noFill/>
          <a:ln w="9525">
            <a:noFill/>
            <a:miter lim="800000"/>
            <a:headEnd/>
            <a:tailEnd/>
          </a:ln>
        </p:spPr>
      </p:pic>
      <p:sp>
        <p:nvSpPr>
          <p:cNvPr id="2" name="Header Placeholder 1"/>
          <p:cNvSpPr>
            <a:spLocks noGrp="1"/>
          </p:cNvSpPr>
          <p:nvPr>
            <p:ph type="hdr" sz="quarter"/>
          </p:nvPr>
        </p:nvSpPr>
        <p:spPr bwMode="auto">
          <a:xfrm>
            <a:off x="0" y="158750"/>
            <a:ext cx="6645275" cy="28733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marL="176213" defTabSz="835025">
              <a:defRPr sz="1100" b="1"/>
            </a:lvl1pPr>
          </a:lstStyle>
          <a:p>
            <a:pPr>
              <a:defRPr/>
            </a:pPr>
            <a:endParaRPr lang="en-IN"/>
          </a:p>
        </p:txBody>
      </p:sp>
    </p:spTree>
    <p:extLst>
      <p:ext uri="{BB962C8B-B14F-4D97-AF65-F5344CB8AC3E}">
        <p14:creationId xmlns:p14="http://schemas.microsoft.com/office/powerpoint/2010/main" val="3111774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defTabSz="835025">
              <a:defRPr sz="1200">
                <a:latin typeface="Calibri" pitchFamily="34" charset="0"/>
              </a:defRPr>
            </a:lvl1pPr>
          </a:lstStyle>
          <a:p>
            <a:pPr>
              <a:defRPr/>
            </a:pPr>
            <a:endParaRPr lang="en-IN"/>
          </a:p>
        </p:txBody>
      </p:sp>
      <p:sp>
        <p:nvSpPr>
          <p:cNvPr id="3" name="Date Placeholder 2"/>
          <p:cNvSpPr>
            <a:spLocks noGrp="1"/>
          </p:cNvSpPr>
          <p:nvPr>
            <p:ph type="dt" idx="1"/>
          </p:nvPr>
        </p:nvSpPr>
        <p:spPr bwMode="auto">
          <a:xfrm>
            <a:off x="3763963" y="0"/>
            <a:ext cx="2879725" cy="458788"/>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lvl1pPr algn="r" defTabSz="835025">
              <a:defRPr sz="1200">
                <a:latin typeface="Calibri" pitchFamily="34" charset="0"/>
              </a:defRPr>
            </a:lvl1pPr>
          </a:lstStyle>
          <a:p>
            <a:pPr>
              <a:defRPr/>
            </a:pPr>
            <a:fld id="{F255D118-8232-4825-B18F-F0CD1BEB431D}" type="datetime1">
              <a:rPr lang="en-US"/>
              <a:pPr>
                <a:defRPr/>
              </a:pPr>
              <a:t>3/13/2022</a:t>
            </a:fld>
            <a:endParaRPr lang="en-IN"/>
          </a:p>
        </p:txBody>
      </p:sp>
      <p:sp>
        <p:nvSpPr>
          <p:cNvPr id="4" name="Slide Image Placeholder 3"/>
          <p:cNvSpPr>
            <a:spLocks noGrp="1" noRot="1" noChangeAspect="1"/>
          </p:cNvSpPr>
          <p:nvPr>
            <p:ph type="sldImg" idx="2"/>
          </p:nvPr>
        </p:nvSpPr>
        <p:spPr>
          <a:xfrm>
            <a:off x="571500" y="688975"/>
            <a:ext cx="5502275" cy="3438525"/>
          </a:xfrm>
          <a:prstGeom prst="rect">
            <a:avLst/>
          </a:prstGeom>
          <a:noFill/>
          <a:ln w="12700">
            <a:solidFill>
              <a:prstClr val="black"/>
            </a:solidFill>
          </a:ln>
        </p:spPr>
        <p:txBody>
          <a:bodyPr vert="horz" lIns="99066" tIns="49533" rIns="99066" bIns="49533" rtlCol="0" anchor="ctr"/>
          <a:lstStyle/>
          <a:p>
            <a:pPr lvl="0"/>
            <a:endParaRPr lang="en-IN" noProof="0"/>
          </a:p>
        </p:txBody>
      </p:sp>
      <p:sp>
        <p:nvSpPr>
          <p:cNvPr id="5" name="Notes Placeholder 4"/>
          <p:cNvSpPr>
            <a:spLocks noGrp="1"/>
          </p:cNvSpPr>
          <p:nvPr>
            <p:ph type="body" sz="quarter" idx="3"/>
          </p:nvPr>
        </p:nvSpPr>
        <p:spPr bwMode="auto">
          <a:xfrm>
            <a:off x="663575" y="4357688"/>
            <a:ext cx="5318125" cy="4127500"/>
          </a:xfrm>
          <a:prstGeom prst="rect">
            <a:avLst/>
          </a:prstGeom>
          <a:noFill/>
          <a:ln w="9525">
            <a:noFill/>
            <a:miter lim="800000"/>
            <a:headEnd/>
            <a:tailEnd/>
          </a:ln>
        </p:spPr>
        <p:txBody>
          <a:bodyPr vert="horz" wrap="square" lIns="90388" tIns="45194" rIns="90388" bIns="4519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bwMode="auto">
          <a:xfrm>
            <a:off x="0"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defTabSz="835025">
              <a:defRPr sz="1200">
                <a:latin typeface="Calibri" pitchFamily="34" charset="0"/>
              </a:defRPr>
            </a:lvl1pPr>
          </a:lstStyle>
          <a:p>
            <a:pPr>
              <a:defRPr/>
            </a:pPr>
            <a:r>
              <a:rPr lang="en-IN"/>
              <a:t>DC Meeting</a:t>
            </a:r>
          </a:p>
        </p:txBody>
      </p:sp>
      <p:sp>
        <p:nvSpPr>
          <p:cNvPr id="7" name="Slide Number Placeholder 6"/>
          <p:cNvSpPr>
            <a:spLocks noGrp="1"/>
          </p:cNvSpPr>
          <p:nvPr>
            <p:ph type="sldNum" sz="quarter" idx="5"/>
          </p:nvPr>
        </p:nvSpPr>
        <p:spPr bwMode="auto">
          <a:xfrm>
            <a:off x="3763963" y="8713788"/>
            <a:ext cx="2879725" cy="458787"/>
          </a:xfrm>
          <a:prstGeom prst="rect">
            <a:avLst/>
          </a:prstGeom>
          <a:noFill/>
          <a:ln w="9525">
            <a:noFill/>
            <a:miter lim="800000"/>
            <a:headEnd/>
            <a:tailEnd/>
          </a:ln>
        </p:spPr>
        <p:txBody>
          <a:bodyPr vert="horz" wrap="square" lIns="90388" tIns="45194" rIns="90388" bIns="45194" numCol="1" anchor="b" anchorCtr="0" compatLnSpc="1">
            <a:prstTxWarp prst="textNoShape">
              <a:avLst/>
            </a:prstTxWarp>
          </a:bodyPr>
          <a:lstStyle>
            <a:lvl1pPr algn="r" defTabSz="835025">
              <a:defRPr sz="1200">
                <a:latin typeface="Calibri" pitchFamily="34" charset="0"/>
              </a:defRPr>
            </a:lvl1pPr>
          </a:lstStyle>
          <a:p>
            <a:pPr>
              <a:defRPr/>
            </a:pPr>
            <a:fld id="{36F143FB-66E5-4E47-8069-3C3B0CBB9B7D}" type="slidenum">
              <a:rPr lang="en-IN"/>
              <a:pPr>
                <a:defRPr/>
              </a:pPr>
              <a:t>‹#›</a:t>
            </a:fld>
            <a:endParaRPr lang="en-IN"/>
          </a:p>
        </p:txBody>
      </p:sp>
    </p:spTree>
    <p:extLst>
      <p:ext uri="{BB962C8B-B14F-4D97-AF65-F5344CB8AC3E}">
        <p14:creationId xmlns:p14="http://schemas.microsoft.com/office/powerpoint/2010/main" val="136498291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573088" y="688975"/>
            <a:ext cx="5499100" cy="3438525"/>
          </a:xfrm>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pPr eaLnBrk="1" hangingPunct="1"/>
            <a:endParaRPr lang="en-IN"/>
          </a:p>
        </p:txBody>
      </p:sp>
      <p:sp>
        <p:nvSpPr>
          <p:cNvPr id="39940" name="Slide Number Placeholder 3"/>
          <p:cNvSpPr>
            <a:spLocks noGrp="1"/>
          </p:cNvSpPr>
          <p:nvPr>
            <p:ph type="sldNum" sz="quarter" idx="5"/>
          </p:nvPr>
        </p:nvSpPr>
        <p:spPr>
          <a:noFill/>
        </p:spPr>
        <p:txBody>
          <a:bodyPr/>
          <a:lstStyle/>
          <a:p>
            <a:fld id="{33CD1C9B-69BB-40ED-88E4-C0F9C29B81B8}" type="slidenum">
              <a:rPr lang="en-IN" smtClean="0"/>
              <a:pPr/>
              <a:t>1</a:t>
            </a:fld>
            <a:endParaRPr lang="en-IN"/>
          </a:p>
        </p:txBody>
      </p:sp>
      <p:sp>
        <p:nvSpPr>
          <p:cNvPr id="39941" name="Footer Placeholder 4"/>
          <p:cNvSpPr>
            <a:spLocks noGrp="1"/>
          </p:cNvSpPr>
          <p:nvPr>
            <p:ph type="ftr" sz="quarter" idx="4"/>
          </p:nvPr>
        </p:nvSpPr>
        <p:spPr>
          <a:noFill/>
        </p:spPr>
        <p:txBody>
          <a:bodyPr/>
          <a:lstStyle/>
          <a:p>
            <a:r>
              <a:rPr lang="en-IN"/>
              <a:t>DC Meeting</a:t>
            </a:r>
          </a:p>
        </p:txBody>
      </p:sp>
      <p:sp>
        <p:nvSpPr>
          <p:cNvPr id="39942" name="Header Placeholder 5"/>
          <p:cNvSpPr>
            <a:spLocks noGrp="1"/>
          </p:cNvSpPr>
          <p:nvPr>
            <p:ph type="hdr" sz="quarter"/>
          </p:nvPr>
        </p:nvSpPr>
        <p:spPr>
          <a:noFill/>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Copyright © 2009 EMC Corporation. Do not Copy - All Rights Reserved.</a:t>
            </a:r>
          </a:p>
        </p:txBody>
      </p:sp>
      <p:sp>
        <p:nvSpPr>
          <p:cNvPr id="6" name="Rectangle 6"/>
          <p:cNvSpPr>
            <a:spLocks noGrp="1" noChangeArrowheads="1"/>
          </p:cNvSpPr>
          <p:nvPr>
            <p:ph type="ftr" sz="quarter" idx="4"/>
          </p:nvPr>
        </p:nvSpPr>
        <p:spPr>
          <a:ln/>
        </p:spPr>
        <p:txBody>
          <a:bodyPr/>
          <a:lstStyle/>
          <a:p>
            <a:r>
              <a:rPr lang="zh-CN" altLang="en-US"/>
              <a:t>Storage Virtualization</a:t>
            </a:r>
            <a:endParaRPr lang="en-US" altLang="zh-CN"/>
          </a:p>
        </p:txBody>
      </p:sp>
      <p:sp>
        <p:nvSpPr>
          <p:cNvPr id="7" name="Rectangle 7"/>
          <p:cNvSpPr>
            <a:spLocks noGrp="1" noChangeArrowheads="1"/>
          </p:cNvSpPr>
          <p:nvPr>
            <p:ph type="sldNum" sz="quarter" idx="5"/>
          </p:nvPr>
        </p:nvSpPr>
        <p:spPr>
          <a:ln/>
        </p:spPr>
        <p:txBody>
          <a:bodyPr/>
          <a:lstStyle/>
          <a:p>
            <a:fld id="{125F1524-8D1F-4721-8926-B196B1BF6963}" type="slidenum">
              <a:rPr lang="zh-CN" altLang="en-US"/>
              <a:pPr/>
              <a:t>3</a:t>
            </a:fld>
            <a:endParaRPr lang="en-US" altLang="zh-CN"/>
          </a:p>
        </p:txBody>
      </p:sp>
      <p:sp>
        <p:nvSpPr>
          <p:cNvPr id="102402" name="Rectangle 2"/>
          <p:cNvSpPr>
            <a:spLocks noGrp="1" noRot="1" noChangeAspect="1" noChangeArrowheads="1" noTextEdit="1"/>
          </p:cNvSpPr>
          <p:nvPr>
            <p:ph type="sldImg"/>
          </p:nvPr>
        </p:nvSpPr>
        <p:spPr>
          <a:xfrm>
            <a:off x="141288" y="457200"/>
            <a:ext cx="6575425" cy="4110038"/>
          </a:xfrm>
          <a:ln/>
        </p:spPr>
      </p:sp>
      <p:sp>
        <p:nvSpPr>
          <p:cNvPr id="102403" name="Rectangle 3"/>
          <p:cNvSpPr>
            <a:spLocks noGrp="1" noChangeArrowheads="1"/>
          </p:cNvSpPr>
          <p:nvPr>
            <p:ph type="body" idx="1"/>
          </p:nvPr>
        </p:nvSpPr>
        <p:spPr>
          <a:xfrm>
            <a:off x="374650" y="4686300"/>
            <a:ext cx="6110288" cy="4003675"/>
          </a:xfrm>
        </p:spPr>
        <p:txBody>
          <a:bodyPr/>
          <a:lstStyle/>
          <a:p>
            <a:r>
              <a:rPr lang="en-US" altLang="zh-CN">
                <a:ea typeface="宋体" panose="02010600030101010101" pitchFamily="2" charset="-122"/>
              </a:rPr>
              <a:t>As previously mentioned, virtualization has been in use for many years.  Here are some examples of virtualization:</a:t>
            </a:r>
          </a:p>
          <a:p>
            <a:pPr>
              <a:buFontTx/>
              <a:buChar char="•"/>
            </a:pPr>
            <a:r>
              <a:rPr lang="en-US" altLang="zh-CN">
                <a:ea typeface="宋体" panose="02010600030101010101" pitchFamily="2" charset="-122"/>
              </a:rPr>
              <a:t>Virtual memory </a:t>
            </a:r>
          </a:p>
          <a:p>
            <a:pPr>
              <a:buFontTx/>
              <a:buChar char="•"/>
            </a:pPr>
            <a:r>
              <a:rPr lang="en-US" altLang="zh-CN">
                <a:ea typeface="宋体" panose="02010600030101010101" pitchFamily="2" charset="-122"/>
              </a:rPr>
              <a:t>Virtual networks</a:t>
            </a:r>
          </a:p>
          <a:p>
            <a:pPr>
              <a:buFontTx/>
              <a:buChar char="•"/>
            </a:pPr>
            <a:r>
              <a:rPr lang="en-US" altLang="zh-CN">
                <a:ea typeface="宋体" panose="02010600030101010101" pitchFamily="2" charset="-122"/>
              </a:rPr>
              <a:t>Virtual servers</a:t>
            </a:r>
          </a:p>
          <a:p>
            <a:pPr>
              <a:buFontTx/>
              <a:buChar char="•"/>
            </a:pPr>
            <a:r>
              <a:rPr lang="en-US" altLang="zh-CN">
                <a:ea typeface="宋体" panose="02010600030101010101" pitchFamily="2" charset="-122"/>
              </a:rPr>
              <a:t>Virtual storage</a:t>
            </a:r>
          </a:p>
        </p:txBody>
      </p:sp>
    </p:spTree>
    <p:extLst>
      <p:ext uri="{BB962C8B-B14F-4D97-AF65-F5344CB8AC3E}">
        <p14:creationId xmlns:p14="http://schemas.microsoft.com/office/powerpoint/2010/main" val="49591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Copyright © 2009 EMC Corporation. Do not Copy - All Rights Reserved.</a:t>
            </a:r>
          </a:p>
        </p:txBody>
      </p:sp>
      <p:sp>
        <p:nvSpPr>
          <p:cNvPr id="6" name="Rectangle 6"/>
          <p:cNvSpPr>
            <a:spLocks noGrp="1" noChangeArrowheads="1"/>
          </p:cNvSpPr>
          <p:nvPr>
            <p:ph type="ftr" sz="quarter" idx="4"/>
          </p:nvPr>
        </p:nvSpPr>
        <p:spPr>
          <a:ln/>
        </p:spPr>
        <p:txBody>
          <a:bodyPr/>
          <a:lstStyle/>
          <a:p>
            <a:r>
              <a:rPr lang="zh-CN" altLang="en-US"/>
              <a:t>Storage Virtualization</a:t>
            </a:r>
            <a:endParaRPr lang="en-US" altLang="zh-CN"/>
          </a:p>
        </p:txBody>
      </p:sp>
      <p:sp>
        <p:nvSpPr>
          <p:cNvPr id="7" name="Rectangle 7"/>
          <p:cNvSpPr>
            <a:spLocks noGrp="1" noChangeArrowheads="1"/>
          </p:cNvSpPr>
          <p:nvPr>
            <p:ph type="sldNum" sz="quarter" idx="5"/>
          </p:nvPr>
        </p:nvSpPr>
        <p:spPr>
          <a:ln/>
        </p:spPr>
        <p:txBody>
          <a:bodyPr/>
          <a:lstStyle/>
          <a:p>
            <a:fld id="{EC1D6B0B-17B6-424A-8199-A843286D792F}" type="slidenum">
              <a:rPr lang="zh-CN" altLang="en-US"/>
              <a:pPr/>
              <a:t>11</a:t>
            </a:fld>
            <a:endParaRPr lang="en-US" altLang="zh-CN"/>
          </a:p>
        </p:txBody>
      </p:sp>
      <p:sp>
        <p:nvSpPr>
          <p:cNvPr id="37890" name="Rectangle 2"/>
          <p:cNvSpPr>
            <a:spLocks noGrp="1" noRot="1" noChangeAspect="1" noChangeArrowheads="1" noTextEdit="1"/>
          </p:cNvSpPr>
          <p:nvPr>
            <p:ph type="sldImg"/>
          </p:nvPr>
        </p:nvSpPr>
        <p:spPr>
          <a:xfrm>
            <a:off x="141288" y="457200"/>
            <a:ext cx="6575425" cy="4110038"/>
          </a:xfrm>
          <a:ln/>
        </p:spPr>
      </p:sp>
      <p:sp>
        <p:nvSpPr>
          <p:cNvPr id="37891" name="Rectangle 3"/>
          <p:cNvSpPr>
            <a:spLocks noGrp="1" noChangeArrowheads="1"/>
          </p:cNvSpPr>
          <p:nvPr>
            <p:ph type="body" idx="1"/>
          </p:nvPr>
        </p:nvSpPr>
        <p:spPr>
          <a:xfrm>
            <a:off x="374650" y="4686300"/>
            <a:ext cx="6110288" cy="4003675"/>
          </a:xfrm>
        </p:spPr>
        <p:txBody>
          <a:bodyPr/>
          <a:lstStyle/>
          <a:p>
            <a:r>
              <a:rPr lang="en-US" altLang="zh-CN" dirty="0">
                <a:ea typeface="宋体" panose="02010600030101010101" pitchFamily="2" charset="-122"/>
              </a:rPr>
              <a:t>The SNIA (Storage Networking Industry Association) storage virtualization taxonomy provides a systematic classification of storage virtualization, with three levels defining what, where, and how storage can be virtualized. The first level of the storage virtualization taxonomy addresses “what” is created. It specifies the types of virtualization: block virtualization, file virtualization, disk virtualization, tape virtualization, or any other device virtualization. Block-level and file-level virtualization are the core focus areas covered later in this module. </a:t>
            </a:r>
          </a:p>
        </p:txBody>
      </p:sp>
    </p:spTree>
    <p:extLst>
      <p:ext uri="{BB962C8B-B14F-4D97-AF65-F5344CB8AC3E}">
        <p14:creationId xmlns:p14="http://schemas.microsoft.com/office/powerpoint/2010/main" val="91532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Copyright © 2009 EMC Corporation. Do not Copy - All Rights Reserved.</a:t>
            </a:r>
          </a:p>
        </p:txBody>
      </p:sp>
      <p:sp>
        <p:nvSpPr>
          <p:cNvPr id="6" name="Rectangle 6"/>
          <p:cNvSpPr>
            <a:spLocks noGrp="1" noChangeArrowheads="1"/>
          </p:cNvSpPr>
          <p:nvPr>
            <p:ph type="ftr" sz="quarter" idx="4"/>
          </p:nvPr>
        </p:nvSpPr>
        <p:spPr>
          <a:ln/>
        </p:spPr>
        <p:txBody>
          <a:bodyPr/>
          <a:lstStyle/>
          <a:p>
            <a:r>
              <a:rPr lang="zh-CN" altLang="en-US"/>
              <a:t>Storage Virtualization</a:t>
            </a:r>
            <a:endParaRPr lang="en-US" altLang="zh-CN"/>
          </a:p>
        </p:txBody>
      </p:sp>
      <p:sp>
        <p:nvSpPr>
          <p:cNvPr id="7" name="Rectangle 7"/>
          <p:cNvSpPr>
            <a:spLocks noGrp="1" noChangeArrowheads="1"/>
          </p:cNvSpPr>
          <p:nvPr>
            <p:ph type="sldNum" sz="quarter" idx="5"/>
          </p:nvPr>
        </p:nvSpPr>
        <p:spPr>
          <a:ln/>
        </p:spPr>
        <p:txBody>
          <a:bodyPr/>
          <a:lstStyle/>
          <a:p>
            <a:fld id="{2DF3DE13-D778-4302-98D8-FEED1008E175}" type="slidenum">
              <a:rPr lang="zh-CN" altLang="en-US"/>
              <a:pPr/>
              <a:t>14</a:t>
            </a:fld>
            <a:endParaRPr lang="en-US" altLang="zh-CN"/>
          </a:p>
        </p:txBody>
      </p:sp>
      <p:sp>
        <p:nvSpPr>
          <p:cNvPr id="106498" name="Rectangle 2"/>
          <p:cNvSpPr>
            <a:spLocks noGrp="1" noRot="1" noChangeAspect="1" noChangeArrowheads="1" noTextEdit="1"/>
          </p:cNvSpPr>
          <p:nvPr>
            <p:ph type="sldImg"/>
          </p:nvPr>
        </p:nvSpPr>
        <p:spPr>
          <a:xfrm>
            <a:off x="141288" y="457200"/>
            <a:ext cx="6575425" cy="4110038"/>
          </a:xfrm>
          <a:ln/>
        </p:spPr>
      </p:sp>
      <p:sp>
        <p:nvSpPr>
          <p:cNvPr id="106499" name="Rectangle 3"/>
          <p:cNvSpPr>
            <a:spLocks noGrp="1" noChangeArrowheads="1"/>
          </p:cNvSpPr>
          <p:nvPr>
            <p:ph type="body" idx="1"/>
          </p:nvPr>
        </p:nvSpPr>
        <p:spPr>
          <a:xfrm>
            <a:off x="374650" y="4686300"/>
            <a:ext cx="6110288" cy="4003675"/>
          </a:xfrm>
        </p:spPr>
        <p:txBody>
          <a:bodyPr/>
          <a:lstStyle/>
          <a:p>
            <a:r>
              <a:rPr lang="en-US" altLang="zh-CN" i="1" dirty="0">
                <a:ea typeface="宋体" panose="02010600030101010101" pitchFamily="2" charset="-122"/>
              </a:rPr>
              <a:t>Virtual memory </a:t>
            </a:r>
            <a:r>
              <a:rPr lang="en-US" altLang="zh-CN" dirty="0">
                <a:ea typeface="宋体" panose="02010600030101010101" pitchFamily="2" charset="-122"/>
              </a:rPr>
              <a:t>makes an application appear as if it has its own contiguous logical memory independent of the existing physical memory resources.</a:t>
            </a:r>
          </a:p>
          <a:p>
            <a:r>
              <a:rPr lang="en-US" altLang="zh-CN" dirty="0">
                <a:ea typeface="宋体" panose="02010600030101010101" pitchFamily="2" charset="-122"/>
              </a:rPr>
              <a:t>Since the beginning of the computer industry, memory has been and continues to be an expensive component of a host. It determines both the size and the number of applications that can run on a host.</a:t>
            </a:r>
          </a:p>
          <a:p>
            <a:r>
              <a:rPr lang="en-US" altLang="zh-CN" dirty="0">
                <a:ea typeface="宋体" panose="02010600030101010101" pitchFamily="2" charset="-122"/>
              </a:rPr>
              <a:t>With technological advancements, memory technology has changed and the cost of memory has decreased. Virtual memory managers (VMMs) have evolved, enabling multiple applications to be hosted and processed simultaneously. </a:t>
            </a:r>
          </a:p>
          <a:p>
            <a:r>
              <a:rPr lang="en-US" altLang="zh-CN" dirty="0">
                <a:ea typeface="宋体" panose="02010600030101010101" pitchFamily="2" charset="-122"/>
              </a:rPr>
              <a:t>In a virtual memory implementation, a memory address space is divided into contiguous blocks of fixed-size pages. A process known as </a:t>
            </a:r>
            <a:r>
              <a:rPr lang="en-US" altLang="zh-CN" i="1" dirty="0">
                <a:ea typeface="宋体" panose="02010600030101010101" pitchFamily="2" charset="-122"/>
              </a:rPr>
              <a:t>paging </a:t>
            </a:r>
            <a:r>
              <a:rPr lang="en-US" altLang="zh-CN" dirty="0">
                <a:ea typeface="宋体" panose="02010600030101010101" pitchFamily="2" charset="-122"/>
              </a:rPr>
              <a:t>saves inactive memory pages onto the disk and brings them back to physical memory when required. This enables efficient use of available physical memory among different processes. The space used by VMMs on the disk is known as a </a:t>
            </a:r>
            <a:r>
              <a:rPr lang="en-US" altLang="zh-CN" i="1" dirty="0">
                <a:ea typeface="宋体" panose="02010600030101010101" pitchFamily="2" charset="-122"/>
              </a:rPr>
              <a:t>swap file</a:t>
            </a:r>
            <a:r>
              <a:rPr lang="en-US" altLang="zh-CN" dirty="0">
                <a:ea typeface="宋体" panose="02010600030101010101" pitchFamily="2" charset="-122"/>
              </a:rPr>
              <a:t>. A swap file (also known as </a:t>
            </a:r>
            <a:r>
              <a:rPr lang="en-US" altLang="zh-CN" i="1" dirty="0">
                <a:ea typeface="宋体" panose="02010600030101010101" pitchFamily="2" charset="-122"/>
              </a:rPr>
              <a:t>page file </a:t>
            </a:r>
            <a:r>
              <a:rPr lang="en-US" altLang="zh-CN" dirty="0">
                <a:ea typeface="宋体" panose="02010600030101010101" pitchFamily="2" charset="-122"/>
              </a:rPr>
              <a:t>or </a:t>
            </a:r>
            <a:r>
              <a:rPr lang="en-US" altLang="zh-CN" i="1" dirty="0">
                <a:ea typeface="宋体" panose="02010600030101010101" pitchFamily="2" charset="-122"/>
              </a:rPr>
              <a:t>swap space</a:t>
            </a:r>
            <a:r>
              <a:rPr lang="en-US" altLang="zh-CN" dirty="0">
                <a:ea typeface="宋体" panose="02010600030101010101" pitchFamily="2" charset="-122"/>
              </a:rPr>
              <a:t>) is a portion of the hard disk that functions like physical memory (RAM) to the operating system. The operating system typically moves the least used data into the swap file so that RAM will be available for processes that are more active. Because the space allocated to the swap file is on the hard disk (which is slower than the physical memory), access to this file is slower.</a:t>
            </a:r>
          </a:p>
        </p:txBody>
      </p:sp>
    </p:spTree>
    <p:extLst>
      <p:ext uri="{BB962C8B-B14F-4D97-AF65-F5344CB8AC3E}">
        <p14:creationId xmlns:p14="http://schemas.microsoft.com/office/powerpoint/2010/main" val="12562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Copyright © 2009 EMC Corporation. Do not Copy - All Rights Reserved.</a:t>
            </a:r>
          </a:p>
        </p:txBody>
      </p:sp>
      <p:sp>
        <p:nvSpPr>
          <p:cNvPr id="6" name="Rectangle 6"/>
          <p:cNvSpPr>
            <a:spLocks noGrp="1" noChangeArrowheads="1"/>
          </p:cNvSpPr>
          <p:nvPr>
            <p:ph type="ftr" sz="quarter" idx="4"/>
          </p:nvPr>
        </p:nvSpPr>
        <p:spPr>
          <a:ln/>
        </p:spPr>
        <p:txBody>
          <a:bodyPr/>
          <a:lstStyle/>
          <a:p>
            <a:r>
              <a:rPr lang="zh-CN" altLang="en-US"/>
              <a:t>Storage Virtualization</a:t>
            </a:r>
            <a:endParaRPr lang="en-US" altLang="zh-CN"/>
          </a:p>
        </p:txBody>
      </p:sp>
      <p:sp>
        <p:nvSpPr>
          <p:cNvPr id="7" name="Rectangle 7"/>
          <p:cNvSpPr>
            <a:spLocks noGrp="1" noChangeArrowheads="1"/>
          </p:cNvSpPr>
          <p:nvPr>
            <p:ph type="sldNum" sz="quarter" idx="5"/>
          </p:nvPr>
        </p:nvSpPr>
        <p:spPr>
          <a:ln/>
        </p:spPr>
        <p:txBody>
          <a:bodyPr/>
          <a:lstStyle/>
          <a:p>
            <a:fld id="{836B164C-5607-4943-9762-02785A91F74C}" type="slidenum">
              <a:rPr lang="zh-CN" altLang="en-US"/>
              <a:pPr/>
              <a:t>22</a:t>
            </a:fld>
            <a:endParaRPr lang="en-US" altLang="zh-CN"/>
          </a:p>
        </p:txBody>
      </p:sp>
      <p:sp>
        <p:nvSpPr>
          <p:cNvPr id="53250" name="Rectangle 2"/>
          <p:cNvSpPr>
            <a:spLocks noGrp="1" noRot="1" noChangeAspect="1" noChangeArrowheads="1" noTextEdit="1"/>
          </p:cNvSpPr>
          <p:nvPr>
            <p:ph type="sldImg"/>
          </p:nvPr>
        </p:nvSpPr>
        <p:spPr>
          <a:xfrm>
            <a:off x="141288" y="457200"/>
            <a:ext cx="6575425" cy="4110038"/>
          </a:xfrm>
          <a:ln/>
        </p:spPr>
      </p:sp>
      <p:sp>
        <p:nvSpPr>
          <p:cNvPr id="53251" name="Rectangle 3"/>
          <p:cNvSpPr>
            <a:spLocks noGrp="1" noChangeArrowheads="1"/>
          </p:cNvSpPr>
          <p:nvPr>
            <p:ph type="body" idx="1"/>
          </p:nvPr>
        </p:nvSpPr>
        <p:spPr>
          <a:xfrm>
            <a:off x="374650" y="4686300"/>
            <a:ext cx="6110288" cy="4003675"/>
          </a:xfrm>
        </p:spPr>
        <p:txBody>
          <a:bodyPr/>
          <a:lstStyle/>
          <a:p>
            <a:pPr>
              <a:lnSpc>
                <a:spcPct val="90000"/>
              </a:lnSpc>
            </a:pPr>
            <a:r>
              <a:rPr lang="en-US" altLang="zh-CN" sz="900">
                <a:ea typeface="宋体" panose="02010600030101010101" pitchFamily="2" charset="-122"/>
              </a:rPr>
              <a:t>Storage networking and feature-rich intelligent storage arrays have addressed and provided  specific solutions to business problems. As an enabler, virtualization should add value to the existing solution, but introducing virtualization into an environment adds new challenges. The storage virtualization solution must be capable of addressing issues such as scalability, functionality, manageability, and support. </a:t>
            </a:r>
          </a:p>
          <a:p>
            <a:pPr>
              <a:lnSpc>
                <a:spcPct val="90000"/>
              </a:lnSpc>
            </a:pPr>
            <a:r>
              <a:rPr lang="en-US" altLang="zh-CN" sz="900" b="1">
                <a:ea typeface="宋体" panose="02010600030101010101" pitchFamily="2" charset="-122"/>
              </a:rPr>
              <a:t>Scalability:</a:t>
            </a:r>
          </a:p>
          <a:p>
            <a:pPr>
              <a:lnSpc>
                <a:spcPct val="90000"/>
              </a:lnSpc>
            </a:pPr>
            <a:r>
              <a:rPr lang="en-US" altLang="zh-CN" sz="900">
                <a:ea typeface="宋体" panose="02010600030101010101" pitchFamily="2" charset="-122"/>
              </a:rPr>
              <a:t>Consider the scalability of an environment with no virtualization. This environment may have several storage arrays that provide storage independently of each other. Each array is managed independently and meets application requirements in terms of IOPS and capacity. After virtualization, a storage array can no longer be viewed as an individual entity. The environment as a whole must now be analyzed. As a result, the infrastructure that is implemented both at a physical level and from a virtualization perspective must be able to adequately handle the workload. </a:t>
            </a:r>
          </a:p>
          <a:p>
            <a:pPr>
              <a:lnSpc>
                <a:spcPct val="90000"/>
              </a:lnSpc>
            </a:pPr>
            <a:r>
              <a:rPr lang="en-US" altLang="zh-CN" sz="900" b="1">
                <a:ea typeface="宋体" panose="02010600030101010101" pitchFamily="2" charset="-122"/>
              </a:rPr>
              <a:t>Functionality:</a:t>
            </a:r>
          </a:p>
          <a:p>
            <a:pPr>
              <a:lnSpc>
                <a:spcPct val="90000"/>
              </a:lnSpc>
            </a:pPr>
            <a:r>
              <a:rPr lang="en-US" altLang="zh-CN" sz="900">
                <a:ea typeface="宋体" panose="02010600030101010101" pitchFamily="2" charset="-122"/>
              </a:rPr>
              <a:t>Storage array provides a wide range of advanced functionality necessary for meeting an application’s service levels. This includes local replication, extended-distance remote replication. In a virtualized environment, the virtual device must provide the same or better functionality than what is currently available on the storage array, and it must continue to leverage existing functionality on the arrays.</a:t>
            </a:r>
          </a:p>
          <a:p>
            <a:pPr>
              <a:lnSpc>
                <a:spcPct val="90000"/>
              </a:lnSpc>
            </a:pPr>
            <a:r>
              <a:rPr lang="en-US" altLang="zh-CN" sz="900" b="1">
                <a:ea typeface="宋体" panose="02010600030101010101" pitchFamily="2" charset="-122"/>
              </a:rPr>
              <a:t>Manageability: </a:t>
            </a:r>
          </a:p>
          <a:p>
            <a:pPr>
              <a:lnSpc>
                <a:spcPct val="90000"/>
              </a:lnSpc>
            </a:pPr>
            <a:r>
              <a:rPr lang="en-US" altLang="zh-CN" sz="900">
                <a:ea typeface="宋体" panose="02010600030101010101" pitchFamily="2" charset="-122"/>
              </a:rPr>
              <a:t>Introducing a virtualization device breaks the end-to-end view into three distinct domains: the server to the virtualization device, the virtualization device to the physical storage, and the virtualization device itself. The virtualized storage environment must be capable of meeting these challenges and must integrate with existing management tools to enable management of an end- to-end virtualized environment. </a:t>
            </a:r>
          </a:p>
          <a:p>
            <a:pPr>
              <a:lnSpc>
                <a:spcPct val="90000"/>
              </a:lnSpc>
            </a:pPr>
            <a:r>
              <a:rPr lang="en-US" altLang="zh-CN" sz="900" b="1">
                <a:ea typeface="宋体" panose="02010600030101010101" pitchFamily="2" charset="-122"/>
              </a:rPr>
              <a:t>Support:</a:t>
            </a:r>
          </a:p>
          <a:p>
            <a:pPr>
              <a:lnSpc>
                <a:spcPct val="90000"/>
              </a:lnSpc>
            </a:pPr>
            <a:r>
              <a:rPr lang="en-US" altLang="zh-CN" sz="900">
                <a:ea typeface="宋体" panose="02010600030101010101" pitchFamily="2" charset="-122"/>
              </a:rPr>
              <a:t>Virtualization is not a stand-alone technology but something that has to work within an existing environment which is complex and often requires multiple management tools that introduces interoperability issues. Without a virtualization solution, many companies try to consolidate products from a single vendor to ease these challenges. Introducing a virtualization solution reduces the need to standardize on a single vendor. However, supportability issues in a virtualized heterogeneous environment introduce challenges in coordination and compatibility of products and solutions from different manufacturers and vendors.</a:t>
            </a:r>
          </a:p>
        </p:txBody>
      </p:sp>
    </p:spTree>
    <p:extLst>
      <p:ext uri="{BB962C8B-B14F-4D97-AF65-F5344CB8AC3E}">
        <p14:creationId xmlns:p14="http://schemas.microsoft.com/office/powerpoint/2010/main" val="2170347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2" name="Title 1"/>
          <p:cNvSpPr>
            <a:spLocks noGrp="1"/>
          </p:cNvSpPr>
          <p:nvPr>
            <p:ph type="ctrTitle"/>
          </p:nvPr>
        </p:nvSpPr>
        <p:spPr>
          <a:xfrm>
            <a:off x="71406" y="4786326"/>
            <a:ext cx="9072594" cy="468638"/>
          </a:xfrm>
        </p:spPr>
        <p:txBody>
          <a:bodyPr>
            <a:normAutofit/>
          </a:bodyPr>
          <a:lstStyle>
            <a:lvl1pPr algn="r">
              <a:defRPr sz="2400" b="1">
                <a:solidFill>
                  <a:srgbClr val="003399"/>
                </a:solidFill>
                <a:latin typeface="Arial" pitchFamily="34" charset="0"/>
                <a:cs typeface="Arial"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5425" y="486833"/>
            <a:ext cx="8705850" cy="381000"/>
          </a:xfrm>
        </p:spPr>
        <p:txBody>
          <a:bodyPr/>
          <a:lstStyle/>
          <a:p>
            <a:r>
              <a:rPr lang="en-US"/>
              <a:t>Click to edit Master title style</a:t>
            </a:r>
            <a:endParaRPr lang="en-IN"/>
          </a:p>
        </p:txBody>
      </p:sp>
      <p:sp>
        <p:nvSpPr>
          <p:cNvPr id="3" name="SmartArt Placeholder 2"/>
          <p:cNvSpPr>
            <a:spLocks noGrp="1"/>
          </p:cNvSpPr>
          <p:nvPr>
            <p:ph type="dgm" idx="1"/>
          </p:nvPr>
        </p:nvSpPr>
        <p:spPr>
          <a:xfrm>
            <a:off x="228600" y="1027907"/>
            <a:ext cx="8705850" cy="4441031"/>
          </a:xfrm>
        </p:spPr>
        <p:txBody>
          <a:bodyPr/>
          <a:lstStyle/>
          <a:p>
            <a:endParaRPr lang="en-IN"/>
          </a:p>
        </p:txBody>
      </p:sp>
      <p:sp>
        <p:nvSpPr>
          <p:cNvPr id="4" name="Footer Placeholder 3"/>
          <p:cNvSpPr>
            <a:spLocks noGrp="1"/>
          </p:cNvSpPr>
          <p:nvPr>
            <p:ph type="ftr" sz="quarter" idx="10"/>
          </p:nvPr>
        </p:nvSpPr>
        <p:spPr>
          <a:xfrm>
            <a:off x="4772025" y="5550958"/>
            <a:ext cx="3840163" cy="190500"/>
          </a:xfrm>
        </p:spPr>
        <p:txBody>
          <a:bodyPr/>
          <a:lstStyle>
            <a:lvl1pPr>
              <a:defRPr/>
            </a:lvl1pPr>
          </a:lstStyle>
          <a:p>
            <a:r>
              <a:rPr lang="zh-CN" altLang="en-US"/>
              <a:t>Storage Virtualization</a:t>
            </a:r>
            <a:endParaRPr lang="en-US" altLang="zh-CN"/>
          </a:p>
        </p:txBody>
      </p:sp>
      <p:sp>
        <p:nvSpPr>
          <p:cNvPr id="5" name="Slide Number Placeholder 4"/>
          <p:cNvSpPr>
            <a:spLocks noGrp="1"/>
          </p:cNvSpPr>
          <p:nvPr>
            <p:ph type="sldNum" sz="quarter" idx="11"/>
          </p:nvPr>
        </p:nvSpPr>
        <p:spPr>
          <a:xfrm>
            <a:off x="8469314" y="5539053"/>
            <a:ext cx="2135187" cy="190500"/>
          </a:xfrm>
        </p:spPr>
        <p:txBody>
          <a:bodyPr/>
          <a:lstStyle>
            <a:lvl1pPr>
              <a:defRPr/>
            </a:lvl1pPr>
          </a:lstStyle>
          <a:p>
            <a:r>
              <a:rPr lang="zh-CN" altLang="en-US"/>
              <a:t> </a:t>
            </a:r>
            <a:r>
              <a:rPr lang="en-US" altLang="zh-CN"/>
              <a:t>- </a:t>
            </a:r>
            <a:fld id="{C678B720-F025-43FB-8A42-FE0D6F88892E}" type="slidenum">
              <a:rPr lang="en-US" altLang="zh-CN" sz="667"/>
              <a:pPr/>
              <a:t>‹#›</a:t>
            </a:fld>
            <a:endParaRPr lang="en-US" altLang="zh-CN" sz="667"/>
          </a:p>
        </p:txBody>
      </p:sp>
    </p:spTree>
    <p:extLst>
      <p:ext uri="{BB962C8B-B14F-4D97-AF65-F5344CB8AC3E}">
        <p14:creationId xmlns:p14="http://schemas.microsoft.com/office/powerpoint/2010/main" val="1390098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58204" cy="522000"/>
          </a:xfrm>
        </p:spPr>
        <p:txBody>
          <a:bodyPr/>
          <a:lstStyle/>
          <a:p>
            <a:r>
              <a:rPr lang="en-US"/>
              <a:t>Click to edit Master title style</a:t>
            </a:r>
            <a:endParaRPr lang="en-IN"/>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7C774709-785F-457C-9429-4E3DA889C601}" type="datetime3">
              <a:rPr lang="en-US"/>
              <a:pPr>
                <a:defRPr/>
              </a:pPr>
              <a:t>13 March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DC16FC18-A483-43BC-83D0-C7F7814867AE}"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28674"/>
            <a:ext cx="4038600" cy="421484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B52210CE-E9BF-439F-887E-E5FC4510379A}" type="datetime3">
              <a:rPr lang="en-US"/>
              <a:pPr>
                <a:defRPr/>
              </a:pPr>
              <a:t>13 March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7" name="Slide Number Placeholder 5"/>
          <p:cNvSpPr>
            <a:spLocks noGrp="1"/>
          </p:cNvSpPr>
          <p:nvPr>
            <p:ph type="sldNum" sz="quarter" idx="12"/>
          </p:nvPr>
        </p:nvSpPr>
        <p:spPr/>
        <p:txBody>
          <a:bodyPr/>
          <a:lstStyle>
            <a:lvl1pPr>
              <a:defRPr/>
            </a:lvl1pPr>
          </a:lstStyle>
          <a:p>
            <a:pPr>
              <a:defRPr/>
            </a:pPr>
            <a:fld id="{68F8C114-B763-4CBF-B5DD-49D2D8823C4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522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928674"/>
            <a:ext cx="4040188"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00178"/>
            <a:ext cx="4040188"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6" y="928674"/>
            <a:ext cx="4041775" cy="53313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500178"/>
            <a:ext cx="4041775" cy="371477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3"/>
          <p:cNvSpPr>
            <a:spLocks noGrp="1"/>
          </p:cNvSpPr>
          <p:nvPr>
            <p:ph type="dt" sz="half" idx="10"/>
          </p:nvPr>
        </p:nvSpPr>
        <p:spPr/>
        <p:txBody>
          <a:bodyPr/>
          <a:lstStyle>
            <a:lvl1pPr>
              <a:defRPr/>
            </a:lvl1pPr>
          </a:lstStyle>
          <a:p>
            <a:pPr>
              <a:defRPr/>
            </a:pPr>
            <a:fld id="{766B9085-2344-4D33-ABA8-34A6022C206F}" type="datetime3">
              <a:rPr lang="en-US"/>
              <a:pPr>
                <a:defRPr/>
              </a:pPr>
              <a:t>13 March 2022</a:t>
            </a:fld>
            <a:endParaRPr lang="en-IN"/>
          </a:p>
        </p:txBody>
      </p:sp>
      <p:sp>
        <p:nvSpPr>
          <p:cNvPr id="8"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9" name="Slide Number Placeholder 5"/>
          <p:cNvSpPr>
            <a:spLocks noGrp="1"/>
          </p:cNvSpPr>
          <p:nvPr>
            <p:ph type="sldNum" sz="quarter" idx="12"/>
          </p:nvPr>
        </p:nvSpPr>
        <p:spPr/>
        <p:txBody>
          <a:bodyPr/>
          <a:lstStyle>
            <a:lvl1pPr>
              <a:defRPr/>
            </a:lvl1pPr>
          </a:lstStyle>
          <a:p>
            <a:pPr>
              <a:defRPr/>
            </a:pPr>
            <a:fld id="{99166475-10CE-487A-A234-748010D13EC0}" type="slidenum">
              <a:rPr lang="en-IN"/>
              <a:pPr>
                <a:defRPr/>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15BE3B-6E56-4DBB-8503-D66D5865FAEA}" type="datetime3">
              <a:rPr lang="en-US"/>
              <a:pPr>
                <a:defRPr/>
              </a:pPr>
              <a:t>13 March 2022</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dirty="0"/>
              <a:t>SWE4005 STM</a:t>
            </a:r>
          </a:p>
        </p:txBody>
      </p:sp>
      <p:sp>
        <p:nvSpPr>
          <p:cNvPr id="5" name="Slide Number Placeholder 5"/>
          <p:cNvSpPr>
            <a:spLocks noGrp="1"/>
          </p:cNvSpPr>
          <p:nvPr>
            <p:ph type="sldNum" sz="quarter" idx="12"/>
          </p:nvPr>
        </p:nvSpPr>
        <p:spPr/>
        <p:txBody>
          <a:bodyPr/>
          <a:lstStyle>
            <a:lvl1pPr>
              <a:defRPr/>
            </a:lvl1pPr>
          </a:lstStyle>
          <a:p>
            <a:pPr>
              <a:defRPr/>
            </a:pPr>
            <a:fld id="{5AE88A24-15B2-4014-B454-8406F43B342A}" type="slidenum">
              <a:rPr lang="en-IN"/>
              <a:pPr>
                <a:defRPr/>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067C778C-E472-459B-A199-6D1A098CE9FE}" type="datetime3">
              <a:rPr lang="en-US"/>
              <a:pPr>
                <a:defRPr/>
              </a:pPr>
              <a:t>13 March 2022</a:t>
            </a:fld>
            <a:endParaRPr lang="en-IN"/>
          </a:p>
        </p:txBody>
      </p:sp>
      <p:sp>
        <p:nvSpPr>
          <p:cNvPr id="5"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8EBE58E4-4C09-4B68-AA89-9B519AD825DD}"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able Placeholder 2"/>
          <p:cNvSpPr>
            <a:spLocks noGrp="1"/>
          </p:cNvSpPr>
          <p:nvPr>
            <p:ph type="tbl" idx="1"/>
          </p:nvPr>
        </p:nvSpPr>
        <p:spPr>
          <a:xfrm>
            <a:off x="457200" y="1000125"/>
            <a:ext cx="8229600" cy="4105275"/>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05C85099-9D73-4FF5-824F-18922298BE49}" type="datetime3">
              <a:rPr lang="en-US"/>
              <a:pPr>
                <a:defRPr/>
              </a:pPr>
              <a:t>13 March 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dirty="0"/>
              <a:t>SWE4005 STM</a:t>
            </a:r>
          </a:p>
        </p:txBody>
      </p:sp>
      <p:sp>
        <p:nvSpPr>
          <p:cNvPr id="6" name="Slide Number Placeholder 5"/>
          <p:cNvSpPr>
            <a:spLocks noGrp="1"/>
          </p:cNvSpPr>
          <p:nvPr>
            <p:ph type="sldNum" sz="quarter" idx="12"/>
          </p:nvPr>
        </p:nvSpPr>
        <p:spPr/>
        <p:txBody>
          <a:bodyPr/>
          <a:lstStyle>
            <a:lvl1pPr>
              <a:defRPr/>
            </a:lvl1pPr>
          </a:lstStyle>
          <a:p>
            <a:pPr>
              <a:defRPr/>
            </a:pPr>
            <a:fld id="{6C975163-F4B9-4804-9087-CAD0DE4888DA}" type="slidenum">
              <a:rPr lang="en-IN"/>
              <a:pPr>
                <a:defRPr/>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58175" cy="522288"/>
          </a:xfrm>
        </p:spPr>
        <p:txBody>
          <a:bodyPr/>
          <a:lstStyle/>
          <a:p>
            <a:r>
              <a:rPr lang="en-US"/>
              <a:t>Click to edit Master title style</a:t>
            </a:r>
          </a:p>
        </p:txBody>
      </p:sp>
      <p:sp>
        <p:nvSpPr>
          <p:cNvPr id="3" name="Text Placeholder 2"/>
          <p:cNvSpPr>
            <a:spLocks noGrp="1"/>
          </p:cNvSpPr>
          <p:nvPr>
            <p:ph type="body" sz="half" idx="1"/>
          </p:nvPr>
        </p:nvSpPr>
        <p:spPr>
          <a:xfrm>
            <a:off x="457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0125"/>
            <a:ext cx="4038600" cy="4105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D03C916-84AC-49A4-BA95-C87AE8C788FC}" type="datetime3">
              <a:rPr lang="en-US"/>
              <a:pPr>
                <a:defRPr/>
              </a:pPr>
              <a:t>13 March 2022</a:t>
            </a:fld>
            <a:endParaRPr lang="en-IN"/>
          </a:p>
        </p:txBody>
      </p:sp>
      <p:sp>
        <p:nvSpPr>
          <p:cNvPr id="6" name="Footer Placeholder 4"/>
          <p:cNvSpPr>
            <a:spLocks noGrp="1"/>
          </p:cNvSpPr>
          <p:nvPr>
            <p:ph type="ftr" sz="quarter" idx="11"/>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defRPr/>
            </a:pPr>
            <a:r>
              <a:rPr lang="en-IN" dirty="0"/>
              <a:t>SWE4005 STM</a:t>
            </a:r>
          </a:p>
        </p:txBody>
      </p:sp>
      <p:sp>
        <p:nvSpPr>
          <p:cNvPr id="7" name="Slide Number Placeholder 5"/>
          <p:cNvSpPr>
            <a:spLocks noGrp="1"/>
          </p:cNvSpPr>
          <p:nvPr>
            <p:ph type="sldNum" sz="quarter" idx="12"/>
          </p:nvPr>
        </p:nvSpPr>
        <p:spPr/>
        <p:txBody>
          <a:bodyPr/>
          <a:lstStyle>
            <a:lvl1pPr>
              <a:defRPr/>
            </a:lvl1pPr>
          </a:lstStyle>
          <a:p>
            <a:pPr>
              <a:defRPr/>
            </a:pPr>
            <a:fld id="{622436D7-947C-46F4-AAB0-A4F6E570EC14}" type="slidenum">
              <a:rPr lang="en-IN"/>
              <a:pPr>
                <a:defRPr/>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5161756"/>
            <a:ext cx="1584176" cy="49048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1800" y="5269912"/>
            <a:ext cx="1135873" cy="274176"/>
          </a:xfrm>
          <a:prstGeom prst="rect">
            <a:avLst/>
          </a:prstGeom>
        </p:spPr>
      </p:pic>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42875"/>
            <a:ext cx="9144000" cy="642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Rectangle 4"/>
          <p:cNvSpPr/>
          <p:nvPr userDrawn="1"/>
        </p:nvSpPr>
        <p:spPr>
          <a:xfrm>
            <a:off x="0" y="0"/>
            <a:ext cx="28575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ectangle 5"/>
          <p:cNvSpPr/>
          <p:nvPr userDrawn="1"/>
        </p:nvSpPr>
        <p:spPr>
          <a:xfrm>
            <a:off x="6858000" y="5286375"/>
            <a:ext cx="285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49"/>
          <p:cNvSpPr>
            <a:spLocks noChangeArrowheads="1"/>
          </p:cNvSpPr>
          <p:nvPr userDrawn="1"/>
        </p:nvSpPr>
        <p:spPr bwMode="auto">
          <a:xfrm>
            <a:off x="0" y="4189413"/>
            <a:ext cx="9144000" cy="36512"/>
          </a:xfrm>
          <a:prstGeom prst="rect">
            <a:avLst/>
          </a:prstGeom>
          <a:solidFill>
            <a:srgbClr val="003399"/>
          </a:solidFill>
          <a:ln w="9525">
            <a:noFill/>
            <a:miter lim="800000"/>
            <a:headEnd/>
            <a:tailEnd/>
          </a:ln>
          <a:effectLst/>
        </p:spPr>
        <p:txBody>
          <a:bodyPr wrap="none" anchor="ctr"/>
          <a:lstStyle/>
          <a:p>
            <a:pPr>
              <a:defRPr/>
            </a:pPr>
            <a:endParaRPr lang="en-IN"/>
          </a:p>
        </p:txBody>
      </p:sp>
      <p:sp>
        <p:nvSpPr>
          <p:cNvPr id="3" name="Subtitle 2"/>
          <p:cNvSpPr>
            <a:spLocks noGrp="1"/>
          </p:cNvSpPr>
          <p:nvPr>
            <p:ph type="subTitle" idx="1"/>
          </p:nvPr>
        </p:nvSpPr>
        <p:spPr>
          <a:xfrm>
            <a:off x="71406" y="5252831"/>
            <a:ext cx="9072594" cy="357190"/>
          </a:xfrm>
        </p:spPr>
        <p:txBody>
          <a:bodyPr>
            <a:noAutofit/>
          </a:bodyPr>
          <a:lstStyle>
            <a:lvl1pPr marL="0" indent="0" algn="r">
              <a:buNone/>
              <a:defRPr sz="19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0123" y="142875"/>
            <a:ext cx="2386224" cy="73881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76257" y="337220"/>
            <a:ext cx="1728191" cy="417150"/>
          </a:xfrm>
          <a:prstGeom prst="rect">
            <a:avLst/>
          </a:prstGeom>
        </p:spPr>
      </p:pic>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8715375" y="238125"/>
            <a:ext cx="428625" cy="49688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27" name="Text Placeholder 2"/>
          <p:cNvSpPr>
            <a:spLocks noGrp="1"/>
          </p:cNvSpPr>
          <p:nvPr>
            <p:ph type="body" idx="1"/>
          </p:nvPr>
        </p:nvSpPr>
        <p:spPr bwMode="auto">
          <a:xfrm>
            <a:off x="457200" y="1000125"/>
            <a:ext cx="8229600" cy="4105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000875" y="5297488"/>
            <a:ext cx="1674813" cy="303212"/>
          </a:xfrm>
          <a:prstGeom prst="rect">
            <a:avLst/>
          </a:prstGeom>
        </p:spPr>
        <p:txBody>
          <a:bodyPr vert="horz" lIns="91440" tIns="45720" rIns="91440" bIns="45720" rtlCol="0" anchor="ctr"/>
          <a:lstStyle>
            <a:lvl1pPr algn="l" fontAlgn="auto">
              <a:spcBef>
                <a:spcPts val="0"/>
              </a:spcBef>
              <a:spcAft>
                <a:spcPts val="0"/>
              </a:spcAft>
              <a:defRPr sz="1000" b="1">
                <a:solidFill>
                  <a:srgbClr val="C51230"/>
                </a:solidFill>
                <a:latin typeface="Arial" pitchFamily="34" charset="0"/>
                <a:cs typeface="Arial" pitchFamily="34" charset="0"/>
              </a:defRPr>
            </a:lvl1pPr>
          </a:lstStyle>
          <a:p>
            <a:pPr>
              <a:defRPr/>
            </a:pPr>
            <a:fld id="{48B9D937-9D35-46BF-A1AD-A550A037BCB7}" type="datetime3">
              <a:rPr lang="en-US"/>
              <a:pPr>
                <a:defRPr/>
              </a:pPr>
              <a:t>13 March 2022</a:t>
            </a:fld>
            <a:endParaRPr lang="en-IN"/>
          </a:p>
        </p:txBody>
      </p:sp>
      <p:sp>
        <p:nvSpPr>
          <p:cNvPr id="5" name="Footer Placeholder 4"/>
          <p:cNvSpPr>
            <a:spLocks noGrp="1"/>
          </p:cNvSpPr>
          <p:nvPr>
            <p:ph type="ftr" sz="quarter" idx="3"/>
          </p:nvPr>
        </p:nvSpPr>
        <p:spPr>
          <a:xfrm>
            <a:off x="4105275" y="5297488"/>
            <a:ext cx="2895600" cy="303212"/>
          </a:xfrm>
          <a:prstGeom prst="rect">
            <a:avLst/>
          </a:prstGeom>
        </p:spPr>
        <p:txBody>
          <a:bodyPr vert="horz" wrap="square" lIns="91440" tIns="45720" rIns="91440" bIns="45720" numCol="1" anchor="ctr" anchorCtr="0" compatLnSpc="1">
            <a:prstTxWarp prst="textNoShape">
              <a:avLst/>
            </a:prstTxWarp>
          </a:bodyPr>
          <a:lstStyle>
            <a:lvl1pPr marL="0" marR="0" indent="0" algn="r" defTabSz="914400" rtl="0" eaLnBrk="1" fontAlgn="base" latinLnBrk="0" hangingPunct="1">
              <a:lnSpc>
                <a:spcPct val="100000"/>
              </a:lnSpc>
              <a:spcBef>
                <a:spcPct val="0"/>
              </a:spcBef>
              <a:spcAft>
                <a:spcPct val="0"/>
              </a:spcAft>
              <a:buClrTx/>
              <a:buSzTx/>
              <a:buFontTx/>
              <a:buNone/>
              <a:tabLst/>
              <a:defRPr sz="1000" b="1">
                <a:solidFill>
                  <a:srgbClr val="003399"/>
                </a:solidFill>
              </a:defRPr>
            </a:lvl1pPr>
          </a:lstStyle>
          <a:p>
            <a:pPr>
              <a:defRPr/>
            </a:pPr>
            <a:r>
              <a:rPr lang="en-IN" dirty="0"/>
              <a:t>SWE4005 STM</a:t>
            </a:r>
          </a:p>
        </p:txBody>
      </p:sp>
      <p:sp>
        <p:nvSpPr>
          <p:cNvPr id="6" name="Slide Number Placeholder 5"/>
          <p:cNvSpPr>
            <a:spLocks noGrp="1"/>
          </p:cNvSpPr>
          <p:nvPr>
            <p:ph type="sldNum" sz="quarter" idx="4"/>
          </p:nvPr>
        </p:nvSpPr>
        <p:spPr>
          <a:xfrm>
            <a:off x="8715375" y="274638"/>
            <a:ext cx="428625" cy="428625"/>
          </a:xfrm>
          <a:prstGeom prst="rect">
            <a:avLst/>
          </a:prstGeom>
        </p:spPr>
        <p:txBody>
          <a:bodyPr vert="horz" lIns="91440" tIns="45720" rIns="91440" bIns="45720" rtlCol="0" anchor="ctr"/>
          <a:lstStyle>
            <a:lvl1pPr algn="ctr" fontAlgn="auto">
              <a:spcBef>
                <a:spcPts val="0"/>
              </a:spcBef>
              <a:spcAft>
                <a:spcPts val="0"/>
              </a:spcAft>
              <a:defRPr sz="1100" b="1">
                <a:solidFill>
                  <a:schemeClr val="bg1"/>
                </a:solidFill>
                <a:latin typeface="Arial" pitchFamily="34" charset="0"/>
                <a:cs typeface="Arial" pitchFamily="34" charset="0"/>
              </a:defRPr>
            </a:lvl1pPr>
          </a:lstStyle>
          <a:p>
            <a:pPr>
              <a:defRPr/>
            </a:pPr>
            <a:fld id="{C63BC23E-C0FD-44A0-8393-5A086AC36B3D}" type="slidenum">
              <a:rPr lang="en-IN"/>
              <a:pPr>
                <a:defRPr/>
              </a:pPr>
              <a:t>‹#›</a:t>
            </a:fld>
            <a:endParaRPr lang="en-IN"/>
          </a:p>
        </p:txBody>
      </p:sp>
      <p:sp>
        <p:nvSpPr>
          <p:cNvPr id="1031" name="Title Placeholder 1"/>
          <p:cNvSpPr>
            <a:spLocks noGrp="1"/>
          </p:cNvSpPr>
          <p:nvPr>
            <p:ph type="title"/>
          </p:nvPr>
        </p:nvSpPr>
        <p:spPr bwMode="auto">
          <a:xfrm>
            <a:off x="457200" y="228600"/>
            <a:ext cx="8258175" cy="522288"/>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 name="Rectangle 9"/>
          <p:cNvSpPr/>
          <p:nvPr userDrawn="1"/>
        </p:nvSpPr>
        <p:spPr>
          <a:xfrm>
            <a:off x="0" y="0"/>
            <a:ext cx="142875" cy="5724525"/>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13" name="Straight Connector 12"/>
          <p:cNvCxnSpPr/>
          <p:nvPr userDrawn="1"/>
        </p:nvCxnSpPr>
        <p:spPr>
          <a:xfrm rot="5400000">
            <a:off x="6910388" y="5456238"/>
            <a:ext cx="179387"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8" r:id="rId1"/>
    <p:sldLayoutId id="2147483861" r:id="rId2"/>
    <p:sldLayoutId id="2147483862" r:id="rId3"/>
    <p:sldLayoutId id="2147483863" r:id="rId4"/>
    <p:sldLayoutId id="2147483864" r:id="rId5"/>
    <p:sldLayoutId id="2147483865" r:id="rId6"/>
    <p:sldLayoutId id="2147483866" r:id="rId7"/>
    <p:sldLayoutId id="2147483867" r:id="rId8"/>
    <p:sldLayoutId id="2147483869" r:id="rId9"/>
    <p:sldLayoutId id="2147483870" r:id="rId10"/>
  </p:sldLayoutIdLst>
  <p:transition>
    <p:wipe dir="r"/>
  </p:transition>
  <p:hf hdr="0"/>
  <p:txStyles>
    <p:titleStyle>
      <a:lvl1pPr algn="l" rtl="0" eaLnBrk="0" fontAlgn="base" hangingPunct="0">
        <a:spcBef>
          <a:spcPct val="0"/>
        </a:spcBef>
        <a:spcAft>
          <a:spcPct val="0"/>
        </a:spcAft>
        <a:defRPr sz="2200" b="1" kern="1200">
          <a:solidFill>
            <a:srgbClr val="003399"/>
          </a:solidFill>
          <a:latin typeface="Arial" pitchFamily="34" charset="0"/>
          <a:ea typeface="+mj-ea"/>
          <a:cs typeface="Arial" pitchFamily="34" charset="0"/>
        </a:defRPr>
      </a:lvl1pPr>
      <a:lvl2pPr algn="l" rtl="0" eaLnBrk="0" fontAlgn="base" hangingPunct="0">
        <a:spcBef>
          <a:spcPct val="0"/>
        </a:spcBef>
        <a:spcAft>
          <a:spcPct val="0"/>
        </a:spcAft>
        <a:defRPr sz="2200" b="1">
          <a:solidFill>
            <a:srgbClr val="003399"/>
          </a:solidFill>
          <a:latin typeface="Arial" charset="0"/>
          <a:cs typeface="Arial" charset="0"/>
        </a:defRPr>
      </a:lvl2pPr>
      <a:lvl3pPr algn="l" rtl="0" eaLnBrk="0" fontAlgn="base" hangingPunct="0">
        <a:spcBef>
          <a:spcPct val="0"/>
        </a:spcBef>
        <a:spcAft>
          <a:spcPct val="0"/>
        </a:spcAft>
        <a:defRPr sz="2200" b="1">
          <a:solidFill>
            <a:srgbClr val="003399"/>
          </a:solidFill>
          <a:latin typeface="Arial" charset="0"/>
          <a:cs typeface="Arial" charset="0"/>
        </a:defRPr>
      </a:lvl3pPr>
      <a:lvl4pPr algn="l" rtl="0" eaLnBrk="0" fontAlgn="base" hangingPunct="0">
        <a:spcBef>
          <a:spcPct val="0"/>
        </a:spcBef>
        <a:spcAft>
          <a:spcPct val="0"/>
        </a:spcAft>
        <a:defRPr sz="2200" b="1">
          <a:solidFill>
            <a:srgbClr val="003399"/>
          </a:solidFill>
          <a:latin typeface="Arial" charset="0"/>
          <a:cs typeface="Arial" charset="0"/>
        </a:defRPr>
      </a:lvl4pPr>
      <a:lvl5pPr algn="l" rtl="0" eaLnBrk="0" fontAlgn="base" hangingPunct="0">
        <a:spcBef>
          <a:spcPct val="0"/>
        </a:spcBef>
        <a:spcAft>
          <a:spcPct val="0"/>
        </a:spcAft>
        <a:defRPr sz="2200" b="1">
          <a:solidFill>
            <a:srgbClr val="003399"/>
          </a:solidFill>
          <a:latin typeface="Arial" charset="0"/>
          <a:cs typeface="Arial" charset="0"/>
        </a:defRPr>
      </a:lvl5pPr>
      <a:lvl6pPr marL="457200" algn="l" rtl="0" fontAlgn="base">
        <a:spcBef>
          <a:spcPct val="0"/>
        </a:spcBef>
        <a:spcAft>
          <a:spcPct val="0"/>
        </a:spcAft>
        <a:defRPr sz="2200" b="1">
          <a:solidFill>
            <a:schemeClr val="accent2"/>
          </a:solidFill>
          <a:latin typeface="Arial" charset="0"/>
          <a:cs typeface="Arial" charset="0"/>
        </a:defRPr>
      </a:lvl6pPr>
      <a:lvl7pPr marL="914400" algn="l" rtl="0" fontAlgn="base">
        <a:spcBef>
          <a:spcPct val="0"/>
        </a:spcBef>
        <a:spcAft>
          <a:spcPct val="0"/>
        </a:spcAft>
        <a:defRPr sz="2200" b="1">
          <a:solidFill>
            <a:schemeClr val="accent2"/>
          </a:solidFill>
          <a:latin typeface="Arial" charset="0"/>
          <a:cs typeface="Arial" charset="0"/>
        </a:defRPr>
      </a:lvl7pPr>
      <a:lvl8pPr marL="1371600" algn="l" rtl="0" fontAlgn="base">
        <a:spcBef>
          <a:spcPct val="0"/>
        </a:spcBef>
        <a:spcAft>
          <a:spcPct val="0"/>
        </a:spcAft>
        <a:defRPr sz="2200" b="1">
          <a:solidFill>
            <a:schemeClr val="accent2"/>
          </a:solidFill>
          <a:latin typeface="Arial" charset="0"/>
          <a:cs typeface="Arial" charset="0"/>
        </a:defRPr>
      </a:lvl8pPr>
      <a:lvl9pPr marL="1828800" algn="l" rtl="0" fontAlgn="base">
        <a:spcBef>
          <a:spcPct val="0"/>
        </a:spcBef>
        <a:spcAft>
          <a:spcPct val="0"/>
        </a:spcAft>
        <a:defRPr sz="2200" b="1">
          <a:solidFill>
            <a:schemeClr val="accent2"/>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3"/>
          <p:cNvSpPr txBox="1">
            <a:spLocks noChangeArrowheads="1"/>
          </p:cNvSpPr>
          <p:nvPr/>
        </p:nvSpPr>
        <p:spPr bwMode="auto">
          <a:xfrm>
            <a:off x="684213" y="1920875"/>
            <a:ext cx="8352283" cy="1508105"/>
          </a:xfrm>
          <a:prstGeom prst="rect">
            <a:avLst/>
          </a:prstGeom>
          <a:noFill/>
          <a:ln w="9525">
            <a:noFill/>
            <a:miter lim="800000"/>
            <a:headEnd/>
            <a:tailEnd/>
          </a:ln>
        </p:spPr>
        <p:txBody>
          <a:bodyPr wrap="square">
            <a:spAutoFit/>
          </a:bodyPr>
          <a:lstStyle/>
          <a:p>
            <a:pPr hangingPunct="0"/>
            <a:r>
              <a:rPr lang="en-US" sz="2400" b="1" dirty="0">
                <a:solidFill>
                  <a:srgbClr val="003399"/>
                </a:solidFill>
                <a:ea typeface="Arial Unicode MS" pitchFamily="34" charset="-128"/>
                <a:cs typeface="Arial Unicode MS" pitchFamily="34" charset="-128"/>
              </a:rPr>
              <a:t>SWE4005- Storage Technology and Management</a:t>
            </a:r>
            <a:r>
              <a:rPr lang="en-US" sz="2400" b="1" dirty="0"/>
              <a:t>					</a:t>
            </a:r>
          </a:p>
          <a:p>
            <a:pPr algn="r"/>
            <a:r>
              <a:rPr lang="en-GB" sz="4400" b="1" cap="all" dirty="0">
                <a:solidFill>
                  <a:srgbClr val="2C95DD"/>
                </a:solidFill>
                <a:latin typeface="MetaNormalLF-Roman"/>
                <a:ea typeface="+mj-ea"/>
                <a:cs typeface="Arial"/>
              </a:rPr>
              <a:t>Storage Virtualization</a:t>
            </a:r>
            <a:endParaRPr lang="en-US" sz="2400" b="1" dirty="0"/>
          </a:p>
        </p:txBody>
      </p:sp>
      <p:sp>
        <p:nvSpPr>
          <p:cNvPr id="4" name="Subtitle 3">
            <a:extLst>
              <a:ext uri="{FF2B5EF4-FFF2-40B4-BE49-F238E27FC236}">
                <a16:creationId xmlns:a16="http://schemas.microsoft.com/office/drawing/2014/main" id="{70024963-3177-4E36-BB4D-5D2F989347DB}"/>
              </a:ext>
            </a:extLst>
          </p:cNvPr>
          <p:cNvSpPr>
            <a:spLocks noGrp="1"/>
          </p:cNvSpPr>
          <p:nvPr>
            <p:ph type="subTitle" idx="1"/>
          </p:nvPr>
        </p:nvSpPr>
        <p:spPr/>
        <p:txBody>
          <a:bodyPr/>
          <a:lstStyle/>
          <a:p>
            <a:endParaRPr lang="en-IN"/>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VLAN</a:t>
            </a:r>
            <a:endParaRPr lang="en-IN" dirty="0"/>
          </a:p>
        </p:txBody>
      </p:sp>
      <p:sp>
        <p:nvSpPr>
          <p:cNvPr id="3" name="Content Placeholder 2"/>
          <p:cNvSpPr>
            <a:spLocks noGrp="1"/>
          </p:cNvSpPr>
          <p:nvPr>
            <p:ph idx="1"/>
          </p:nvPr>
        </p:nvSpPr>
        <p:spPr/>
        <p:txBody>
          <a:bodyPr/>
          <a:lstStyle/>
          <a:p>
            <a:r>
              <a:rPr lang="en-GB" dirty="0"/>
              <a:t>Security </a:t>
            </a:r>
          </a:p>
          <a:p>
            <a:r>
              <a:rPr lang="en-GB" dirty="0"/>
              <a:t>Cost reduction</a:t>
            </a:r>
          </a:p>
          <a:p>
            <a:r>
              <a:rPr lang="en-GB" dirty="0"/>
              <a:t>Better performance </a:t>
            </a:r>
          </a:p>
          <a:p>
            <a:r>
              <a:rPr lang="en-GB" dirty="0"/>
              <a:t>Shrinks Broadcast domain</a:t>
            </a:r>
          </a:p>
          <a:p>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10</a:t>
            </a:fld>
            <a:endParaRPr lang="en-IN"/>
          </a:p>
        </p:txBody>
      </p:sp>
    </p:spTree>
    <p:extLst>
      <p:ext uri="{BB962C8B-B14F-4D97-AF65-F5344CB8AC3E}">
        <p14:creationId xmlns:p14="http://schemas.microsoft.com/office/powerpoint/2010/main" val="314047961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ooter Placeholder 3"/>
          <p:cNvSpPr>
            <a:spLocks noGrp="1"/>
          </p:cNvSpPr>
          <p:nvPr>
            <p:ph type="ftr" sz="quarter" idx="10"/>
          </p:nvPr>
        </p:nvSpPr>
        <p:spPr/>
        <p:txBody>
          <a:bodyPr/>
          <a:lstStyle/>
          <a:p>
            <a:r>
              <a:rPr lang="zh-CN" altLang="en-US"/>
              <a:t>Storage Virtualization</a:t>
            </a:r>
            <a:endParaRPr lang="en-US" altLang="zh-CN"/>
          </a:p>
        </p:txBody>
      </p:sp>
      <p:sp>
        <p:nvSpPr>
          <p:cNvPr id="329" name="Slide Number Placeholder 4"/>
          <p:cNvSpPr>
            <a:spLocks noGrp="1"/>
          </p:cNvSpPr>
          <p:nvPr>
            <p:ph type="sldNum" sz="quarter" idx="11"/>
          </p:nvPr>
        </p:nvSpPr>
        <p:spPr/>
        <p:txBody>
          <a:bodyPr/>
          <a:lstStyle/>
          <a:p>
            <a:r>
              <a:rPr lang="zh-CN" altLang="en-US"/>
              <a:t> </a:t>
            </a:r>
            <a:r>
              <a:rPr lang="en-US" altLang="zh-CN"/>
              <a:t>- </a:t>
            </a:r>
            <a:fld id="{3EA71510-DC55-4BCA-AF12-64B4FC08DE93}" type="slidenum">
              <a:rPr lang="en-US" altLang="zh-CN" sz="667"/>
              <a:pPr/>
              <a:t>11</a:t>
            </a:fld>
            <a:endParaRPr lang="en-US" altLang="zh-CN" sz="667"/>
          </a:p>
        </p:txBody>
      </p:sp>
      <p:sp>
        <p:nvSpPr>
          <p:cNvPr id="36866" name="Rectangle 2"/>
          <p:cNvSpPr>
            <a:spLocks noGrp="1" noChangeArrowheads="1"/>
          </p:cNvSpPr>
          <p:nvPr>
            <p:ph type="title"/>
          </p:nvPr>
        </p:nvSpPr>
        <p:spPr/>
        <p:txBody>
          <a:bodyPr/>
          <a:lstStyle/>
          <a:p>
            <a:r>
              <a:rPr lang="en-US" altLang="zh-CN">
                <a:ea typeface="宋体" panose="02010600030101010101" pitchFamily="2" charset="-122"/>
              </a:rPr>
              <a:t>SNIA Storage Virtualization Taxonomy</a:t>
            </a:r>
          </a:p>
        </p:txBody>
      </p:sp>
      <p:grpSp>
        <p:nvGrpSpPr>
          <p:cNvPr id="37244" name="Group 380"/>
          <p:cNvGrpSpPr>
            <a:grpSpLocks/>
          </p:cNvGrpSpPr>
          <p:nvPr/>
        </p:nvGrpSpPr>
        <p:grpSpPr bwMode="auto">
          <a:xfrm>
            <a:off x="970756" y="1160859"/>
            <a:ext cx="7215188" cy="4085167"/>
            <a:chOff x="165" y="928"/>
            <a:chExt cx="5454" cy="3088"/>
          </a:xfrm>
        </p:grpSpPr>
        <p:grpSp>
          <p:nvGrpSpPr>
            <p:cNvPr id="36918" name="Group 54"/>
            <p:cNvGrpSpPr>
              <a:grpSpLocks/>
            </p:cNvGrpSpPr>
            <p:nvPr/>
          </p:nvGrpSpPr>
          <p:grpSpPr bwMode="auto">
            <a:xfrm>
              <a:off x="180" y="2344"/>
              <a:ext cx="5439" cy="864"/>
              <a:chOff x="180" y="2331"/>
              <a:chExt cx="5439" cy="864"/>
            </a:xfrm>
          </p:grpSpPr>
          <p:sp>
            <p:nvSpPr>
              <p:cNvPr id="36919" name="Line 55"/>
              <p:cNvSpPr>
                <a:spLocks noChangeShapeType="1"/>
              </p:cNvSpPr>
              <p:nvPr/>
            </p:nvSpPr>
            <p:spPr bwMode="auto">
              <a:xfrm flipH="1">
                <a:off x="559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0" name="Line 56"/>
              <p:cNvSpPr>
                <a:spLocks noChangeShapeType="1"/>
              </p:cNvSpPr>
              <p:nvPr/>
            </p:nvSpPr>
            <p:spPr bwMode="auto">
              <a:xfrm flipH="1">
                <a:off x="554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1" name="Line 57"/>
              <p:cNvSpPr>
                <a:spLocks noChangeShapeType="1"/>
              </p:cNvSpPr>
              <p:nvPr/>
            </p:nvSpPr>
            <p:spPr bwMode="auto">
              <a:xfrm flipH="1">
                <a:off x="549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2" name="Line 58"/>
              <p:cNvSpPr>
                <a:spLocks noChangeShapeType="1"/>
              </p:cNvSpPr>
              <p:nvPr/>
            </p:nvSpPr>
            <p:spPr bwMode="auto">
              <a:xfrm flipH="1">
                <a:off x="545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3" name="Line 59"/>
              <p:cNvSpPr>
                <a:spLocks noChangeShapeType="1"/>
              </p:cNvSpPr>
              <p:nvPr/>
            </p:nvSpPr>
            <p:spPr bwMode="auto">
              <a:xfrm flipH="1">
                <a:off x="540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4" name="Line 60"/>
              <p:cNvSpPr>
                <a:spLocks noChangeShapeType="1"/>
              </p:cNvSpPr>
              <p:nvPr/>
            </p:nvSpPr>
            <p:spPr bwMode="auto">
              <a:xfrm flipH="1">
                <a:off x="535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5" name="Line 61"/>
              <p:cNvSpPr>
                <a:spLocks noChangeShapeType="1"/>
              </p:cNvSpPr>
              <p:nvPr/>
            </p:nvSpPr>
            <p:spPr bwMode="auto">
              <a:xfrm flipH="1">
                <a:off x="530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6" name="Line 62"/>
              <p:cNvSpPr>
                <a:spLocks noChangeShapeType="1"/>
              </p:cNvSpPr>
              <p:nvPr/>
            </p:nvSpPr>
            <p:spPr bwMode="auto">
              <a:xfrm flipH="1">
                <a:off x="525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7" name="Line 63"/>
              <p:cNvSpPr>
                <a:spLocks noChangeShapeType="1"/>
              </p:cNvSpPr>
              <p:nvPr/>
            </p:nvSpPr>
            <p:spPr bwMode="auto">
              <a:xfrm flipH="1">
                <a:off x="521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8" name="Line 64"/>
              <p:cNvSpPr>
                <a:spLocks noChangeShapeType="1"/>
              </p:cNvSpPr>
              <p:nvPr/>
            </p:nvSpPr>
            <p:spPr bwMode="auto">
              <a:xfrm flipH="1">
                <a:off x="516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29" name="Line 65"/>
              <p:cNvSpPr>
                <a:spLocks noChangeShapeType="1"/>
              </p:cNvSpPr>
              <p:nvPr/>
            </p:nvSpPr>
            <p:spPr bwMode="auto">
              <a:xfrm flipH="1">
                <a:off x="511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0" name="Line 66"/>
              <p:cNvSpPr>
                <a:spLocks noChangeShapeType="1"/>
              </p:cNvSpPr>
              <p:nvPr/>
            </p:nvSpPr>
            <p:spPr bwMode="auto">
              <a:xfrm flipH="1">
                <a:off x="506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1" name="Line 67"/>
              <p:cNvSpPr>
                <a:spLocks noChangeShapeType="1"/>
              </p:cNvSpPr>
              <p:nvPr/>
            </p:nvSpPr>
            <p:spPr bwMode="auto">
              <a:xfrm flipH="1">
                <a:off x="501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2" name="Line 68"/>
              <p:cNvSpPr>
                <a:spLocks noChangeShapeType="1"/>
              </p:cNvSpPr>
              <p:nvPr/>
            </p:nvSpPr>
            <p:spPr bwMode="auto">
              <a:xfrm flipH="1">
                <a:off x="497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3" name="Line 69"/>
              <p:cNvSpPr>
                <a:spLocks noChangeShapeType="1"/>
              </p:cNvSpPr>
              <p:nvPr/>
            </p:nvSpPr>
            <p:spPr bwMode="auto">
              <a:xfrm flipH="1">
                <a:off x="492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4" name="Line 70"/>
              <p:cNvSpPr>
                <a:spLocks noChangeShapeType="1"/>
              </p:cNvSpPr>
              <p:nvPr/>
            </p:nvSpPr>
            <p:spPr bwMode="auto">
              <a:xfrm flipH="1">
                <a:off x="487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5" name="Line 71"/>
              <p:cNvSpPr>
                <a:spLocks noChangeShapeType="1"/>
              </p:cNvSpPr>
              <p:nvPr/>
            </p:nvSpPr>
            <p:spPr bwMode="auto">
              <a:xfrm flipH="1">
                <a:off x="482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6" name="Line 72"/>
              <p:cNvSpPr>
                <a:spLocks noChangeShapeType="1"/>
              </p:cNvSpPr>
              <p:nvPr/>
            </p:nvSpPr>
            <p:spPr bwMode="auto">
              <a:xfrm flipH="1">
                <a:off x="477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7" name="Line 73"/>
              <p:cNvSpPr>
                <a:spLocks noChangeShapeType="1"/>
              </p:cNvSpPr>
              <p:nvPr/>
            </p:nvSpPr>
            <p:spPr bwMode="auto">
              <a:xfrm flipH="1">
                <a:off x="473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8" name="Line 74"/>
              <p:cNvSpPr>
                <a:spLocks noChangeShapeType="1"/>
              </p:cNvSpPr>
              <p:nvPr/>
            </p:nvSpPr>
            <p:spPr bwMode="auto">
              <a:xfrm flipH="1">
                <a:off x="468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39" name="Line 75"/>
              <p:cNvSpPr>
                <a:spLocks noChangeShapeType="1"/>
              </p:cNvSpPr>
              <p:nvPr/>
            </p:nvSpPr>
            <p:spPr bwMode="auto">
              <a:xfrm flipH="1">
                <a:off x="463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0" name="Line 76"/>
              <p:cNvSpPr>
                <a:spLocks noChangeShapeType="1"/>
              </p:cNvSpPr>
              <p:nvPr/>
            </p:nvSpPr>
            <p:spPr bwMode="auto">
              <a:xfrm flipH="1">
                <a:off x="458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1" name="Line 77"/>
              <p:cNvSpPr>
                <a:spLocks noChangeShapeType="1"/>
              </p:cNvSpPr>
              <p:nvPr/>
            </p:nvSpPr>
            <p:spPr bwMode="auto">
              <a:xfrm flipH="1">
                <a:off x="453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2" name="Line 78"/>
              <p:cNvSpPr>
                <a:spLocks noChangeShapeType="1"/>
              </p:cNvSpPr>
              <p:nvPr/>
            </p:nvSpPr>
            <p:spPr bwMode="auto">
              <a:xfrm flipH="1">
                <a:off x="449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3" name="Line 79"/>
              <p:cNvSpPr>
                <a:spLocks noChangeShapeType="1"/>
              </p:cNvSpPr>
              <p:nvPr/>
            </p:nvSpPr>
            <p:spPr bwMode="auto">
              <a:xfrm flipH="1">
                <a:off x="444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4" name="Line 80"/>
              <p:cNvSpPr>
                <a:spLocks noChangeShapeType="1"/>
              </p:cNvSpPr>
              <p:nvPr/>
            </p:nvSpPr>
            <p:spPr bwMode="auto">
              <a:xfrm flipH="1">
                <a:off x="439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5" name="Line 81"/>
              <p:cNvSpPr>
                <a:spLocks noChangeShapeType="1"/>
              </p:cNvSpPr>
              <p:nvPr/>
            </p:nvSpPr>
            <p:spPr bwMode="auto">
              <a:xfrm flipH="1">
                <a:off x="434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6" name="Line 82"/>
              <p:cNvSpPr>
                <a:spLocks noChangeShapeType="1"/>
              </p:cNvSpPr>
              <p:nvPr/>
            </p:nvSpPr>
            <p:spPr bwMode="auto">
              <a:xfrm flipH="1">
                <a:off x="429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7" name="Line 83"/>
              <p:cNvSpPr>
                <a:spLocks noChangeShapeType="1"/>
              </p:cNvSpPr>
              <p:nvPr/>
            </p:nvSpPr>
            <p:spPr bwMode="auto">
              <a:xfrm flipH="1">
                <a:off x="425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8" name="Line 84"/>
              <p:cNvSpPr>
                <a:spLocks noChangeShapeType="1"/>
              </p:cNvSpPr>
              <p:nvPr/>
            </p:nvSpPr>
            <p:spPr bwMode="auto">
              <a:xfrm flipH="1">
                <a:off x="420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49" name="Line 85"/>
              <p:cNvSpPr>
                <a:spLocks noChangeShapeType="1"/>
              </p:cNvSpPr>
              <p:nvPr/>
            </p:nvSpPr>
            <p:spPr bwMode="auto">
              <a:xfrm flipH="1">
                <a:off x="415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0" name="Line 86"/>
              <p:cNvSpPr>
                <a:spLocks noChangeShapeType="1"/>
              </p:cNvSpPr>
              <p:nvPr/>
            </p:nvSpPr>
            <p:spPr bwMode="auto">
              <a:xfrm flipH="1">
                <a:off x="410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1" name="Line 87"/>
              <p:cNvSpPr>
                <a:spLocks noChangeShapeType="1"/>
              </p:cNvSpPr>
              <p:nvPr/>
            </p:nvSpPr>
            <p:spPr bwMode="auto">
              <a:xfrm flipH="1">
                <a:off x="405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2" name="Line 88"/>
              <p:cNvSpPr>
                <a:spLocks noChangeShapeType="1"/>
              </p:cNvSpPr>
              <p:nvPr/>
            </p:nvSpPr>
            <p:spPr bwMode="auto">
              <a:xfrm flipH="1">
                <a:off x="401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3" name="Line 89"/>
              <p:cNvSpPr>
                <a:spLocks noChangeShapeType="1"/>
              </p:cNvSpPr>
              <p:nvPr/>
            </p:nvSpPr>
            <p:spPr bwMode="auto">
              <a:xfrm flipH="1">
                <a:off x="396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4" name="Line 90"/>
              <p:cNvSpPr>
                <a:spLocks noChangeShapeType="1"/>
              </p:cNvSpPr>
              <p:nvPr/>
            </p:nvSpPr>
            <p:spPr bwMode="auto">
              <a:xfrm flipH="1">
                <a:off x="391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5" name="Line 91"/>
              <p:cNvSpPr>
                <a:spLocks noChangeShapeType="1"/>
              </p:cNvSpPr>
              <p:nvPr/>
            </p:nvSpPr>
            <p:spPr bwMode="auto">
              <a:xfrm flipH="1">
                <a:off x="386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6" name="Line 92"/>
              <p:cNvSpPr>
                <a:spLocks noChangeShapeType="1"/>
              </p:cNvSpPr>
              <p:nvPr/>
            </p:nvSpPr>
            <p:spPr bwMode="auto">
              <a:xfrm flipH="1">
                <a:off x="381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7" name="Line 93"/>
              <p:cNvSpPr>
                <a:spLocks noChangeShapeType="1"/>
              </p:cNvSpPr>
              <p:nvPr/>
            </p:nvSpPr>
            <p:spPr bwMode="auto">
              <a:xfrm flipH="1">
                <a:off x="377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8" name="Line 94"/>
              <p:cNvSpPr>
                <a:spLocks noChangeShapeType="1"/>
              </p:cNvSpPr>
              <p:nvPr/>
            </p:nvSpPr>
            <p:spPr bwMode="auto">
              <a:xfrm flipH="1">
                <a:off x="372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59" name="Line 95"/>
              <p:cNvSpPr>
                <a:spLocks noChangeShapeType="1"/>
              </p:cNvSpPr>
              <p:nvPr/>
            </p:nvSpPr>
            <p:spPr bwMode="auto">
              <a:xfrm flipH="1">
                <a:off x="367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0" name="Line 96"/>
              <p:cNvSpPr>
                <a:spLocks noChangeShapeType="1"/>
              </p:cNvSpPr>
              <p:nvPr/>
            </p:nvSpPr>
            <p:spPr bwMode="auto">
              <a:xfrm flipH="1">
                <a:off x="362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1" name="Line 97"/>
              <p:cNvSpPr>
                <a:spLocks noChangeShapeType="1"/>
              </p:cNvSpPr>
              <p:nvPr/>
            </p:nvSpPr>
            <p:spPr bwMode="auto">
              <a:xfrm flipH="1">
                <a:off x="357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2" name="Line 98"/>
              <p:cNvSpPr>
                <a:spLocks noChangeShapeType="1"/>
              </p:cNvSpPr>
              <p:nvPr/>
            </p:nvSpPr>
            <p:spPr bwMode="auto">
              <a:xfrm flipH="1">
                <a:off x="353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3" name="Line 99"/>
              <p:cNvSpPr>
                <a:spLocks noChangeShapeType="1"/>
              </p:cNvSpPr>
              <p:nvPr/>
            </p:nvSpPr>
            <p:spPr bwMode="auto">
              <a:xfrm flipH="1">
                <a:off x="348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4" name="Line 100"/>
              <p:cNvSpPr>
                <a:spLocks noChangeShapeType="1"/>
              </p:cNvSpPr>
              <p:nvPr/>
            </p:nvSpPr>
            <p:spPr bwMode="auto">
              <a:xfrm flipH="1">
                <a:off x="343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5" name="Line 101"/>
              <p:cNvSpPr>
                <a:spLocks noChangeShapeType="1"/>
              </p:cNvSpPr>
              <p:nvPr/>
            </p:nvSpPr>
            <p:spPr bwMode="auto">
              <a:xfrm flipH="1">
                <a:off x="338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6" name="Line 102"/>
              <p:cNvSpPr>
                <a:spLocks noChangeShapeType="1"/>
              </p:cNvSpPr>
              <p:nvPr/>
            </p:nvSpPr>
            <p:spPr bwMode="auto">
              <a:xfrm flipH="1">
                <a:off x="333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7" name="Line 103"/>
              <p:cNvSpPr>
                <a:spLocks noChangeShapeType="1"/>
              </p:cNvSpPr>
              <p:nvPr/>
            </p:nvSpPr>
            <p:spPr bwMode="auto">
              <a:xfrm flipH="1">
                <a:off x="329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8" name="Line 104"/>
              <p:cNvSpPr>
                <a:spLocks noChangeShapeType="1"/>
              </p:cNvSpPr>
              <p:nvPr/>
            </p:nvSpPr>
            <p:spPr bwMode="auto">
              <a:xfrm flipH="1">
                <a:off x="324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69" name="Line 105"/>
              <p:cNvSpPr>
                <a:spLocks noChangeShapeType="1"/>
              </p:cNvSpPr>
              <p:nvPr/>
            </p:nvSpPr>
            <p:spPr bwMode="auto">
              <a:xfrm flipH="1">
                <a:off x="319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0" name="Line 106"/>
              <p:cNvSpPr>
                <a:spLocks noChangeShapeType="1"/>
              </p:cNvSpPr>
              <p:nvPr/>
            </p:nvSpPr>
            <p:spPr bwMode="auto">
              <a:xfrm flipH="1">
                <a:off x="314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1" name="Line 107"/>
              <p:cNvSpPr>
                <a:spLocks noChangeShapeType="1"/>
              </p:cNvSpPr>
              <p:nvPr/>
            </p:nvSpPr>
            <p:spPr bwMode="auto">
              <a:xfrm flipH="1">
                <a:off x="309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2" name="Line 108"/>
              <p:cNvSpPr>
                <a:spLocks noChangeShapeType="1"/>
              </p:cNvSpPr>
              <p:nvPr/>
            </p:nvSpPr>
            <p:spPr bwMode="auto">
              <a:xfrm flipH="1">
                <a:off x="305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3" name="Line 109"/>
              <p:cNvSpPr>
                <a:spLocks noChangeShapeType="1"/>
              </p:cNvSpPr>
              <p:nvPr/>
            </p:nvSpPr>
            <p:spPr bwMode="auto">
              <a:xfrm flipH="1">
                <a:off x="300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4" name="Line 110"/>
              <p:cNvSpPr>
                <a:spLocks noChangeShapeType="1"/>
              </p:cNvSpPr>
              <p:nvPr/>
            </p:nvSpPr>
            <p:spPr bwMode="auto">
              <a:xfrm flipH="1">
                <a:off x="295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5" name="Line 111"/>
              <p:cNvSpPr>
                <a:spLocks noChangeShapeType="1"/>
              </p:cNvSpPr>
              <p:nvPr/>
            </p:nvSpPr>
            <p:spPr bwMode="auto">
              <a:xfrm flipH="1">
                <a:off x="290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6" name="Line 112"/>
              <p:cNvSpPr>
                <a:spLocks noChangeShapeType="1"/>
              </p:cNvSpPr>
              <p:nvPr/>
            </p:nvSpPr>
            <p:spPr bwMode="auto">
              <a:xfrm flipH="1">
                <a:off x="285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7" name="Line 113"/>
              <p:cNvSpPr>
                <a:spLocks noChangeShapeType="1"/>
              </p:cNvSpPr>
              <p:nvPr/>
            </p:nvSpPr>
            <p:spPr bwMode="auto">
              <a:xfrm flipH="1">
                <a:off x="281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8" name="Line 114"/>
              <p:cNvSpPr>
                <a:spLocks noChangeShapeType="1"/>
              </p:cNvSpPr>
              <p:nvPr/>
            </p:nvSpPr>
            <p:spPr bwMode="auto">
              <a:xfrm flipH="1">
                <a:off x="276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79" name="Line 115"/>
              <p:cNvSpPr>
                <a:spLocks noChangeShapeType="1"/>
              </p:cNvSpPr>
              <p:nvPr/>
            </p:nvSpPr>
            <p:spPr bwMode="auto">
              <a:xfrm flipH="1">
                <a:off x="271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0" name="Line 116"/>
              <p:cNvSpPr>
                <a:spLocks noChangeShapeType="1"/>
              </p:cNvSpPr>
              <p:nvPr/>
            </p:nvSpPr>
            <p:spPr bwMode="auto">
              <a:xfrm flipH="1">
                <a:off x="266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1" name="Line 117"/>
              <p:cNvSpPr>
                <a:spLocks noChangeShapeType="1"/>
              </p:cNvSpPr>
              <p:nvPr/>
            </p:nvSpPr>
            <p:spPr bwMode="auto">
              <a:xfrm flipH="1">
                <a:off x="261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2" name="Line 118"/>
              <p:cNvSpPr>
                <a:spLocks noChangeShapeType="1"/>
              </p:cNvSpPr>
              <p:nvPr/>
            </p:nvSpPr>
            <p:spPr bwMode="auto">
              <a:xfrm flipH="1">
                <a:off x="257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3" name="Line 119"/>
              <p:cNvSpPr>
                <a:spLocks noChangeShapeType="1"/>
              </p:cNvSpPr>
              <p:nvPr/>
            </p:nvSpPr>
            <p:spPr bwMode="auto">
              <a:xfrm flipH="1">
                <a:off x="252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4" name="Line 120"/>
              <p:cNvSpPr>
                <a:spLocks noChangeShapeType="1"/>
              </p:cNvSpPr>
              <p:nvPr/>
            </p:nvSpPr>
            <p:spPr bwMode="auto">
              <a:xfrm flipH="1">
                <a:off x="247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5" name="Line 121"/>
              <p:cNvSpPr>
                <a:spLocks noChangeShapeType="1"/>
              </p:cNvSpPr>
              <p:nvPr/>
            </p:nvSpPr>
            <p:spPr bwMode="auto">
              <a:xfrm flipH="1">
                <a:off x="242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6" name="Line 122"/>
              <p:cNvSpPr>
                <a:spLocks noChangeShapeType="1"/>
              </p:cNvSpPr>
              <p:nvPr/>
            </p:nvSpPr>
            <p:spPr bwMode="auto">
              <a:xfrm flipH="1">
                <a:off x="237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7" name="Line 123"/>
              <p:cNvSpPr>
                <a:spLocks noChangeShapeType="1"/>
              </p:cNvSpPr>
              <p:nvPr/>
            </p:nvSpPr>
            <p:spPr bwMode="auto">
              <a:xfrm flipH="1">
                <a:off x="233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8" name="Line 124"/>
              <p:cNvSpPr>
                <a:spLocks noChangeShapeType="1"/>
              </p:cNvSpPr>
              <p:nvPr/>
            </p:nvSpPr>
            <p:spPr bwMode="auto">
              <a:xfrm flipH="1">
                <a:off x="228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89" name="Line 125"/>
              <p:cNvSpPr>
                <a:spLocks noChangeShapeType="1"/>
              </p:cNvSpPr>
              <p:nvPr/>
            </p:nvSpPr>
            <p:spPr bwMode="auto">
              <a:xfrm flipH="1">
                <a:off x="223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0" name="Line 126"/>
              <p:cNvSpPr>
                <a:spLocks noChangeShapeType="1"/>
              </p:cNvSpPr>
              <p:nvPr/>
            </p:nvSpPr>
            <p:spPr bwMode="auto">
              <a:xfrm flipH="1">
                <a:off x="218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1" name="Line 127"/>
              <p:cNvSpPr>
                <a:spLocks noChangeShapeType="1"/>
              </p:cNvSpPr>
              <p:nvPr/>
            </p:nvSpPr>
            <p:spPr bwMode="auto">
              <a:xfrm flipH="1">
                <a:off x="213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2" name="Line 128"/>
              <p:cNvSpPr>
                <a:spLocks noChangeShapeType="1"/>
              </p:cNvSpPr>
              <p:nvPr/>
            </p:nvSpPr>
            <p:spPr bwMode="auto">
              <a:xfrm flipH="1">
                <a:off x="209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3" name="Line 129"/>
              <p:cNvSpPr>
                <a:spLocks noChangeShapeType="1"/>
              </p:cNvSpPr>
              <p:nvPr/>
            </p:nvSpPr>
            <p:spPr bwMode="auto">
              <a:xfrm flipH="1">
                <a:off x="204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4" name="Line 130"/>
              <p:cNvSpPr>
                <a:spLocks noChangeShapeType="1"/>
              </p:cNvSpPr>
              <p:nvPr/>
            </p:nvSpPr>
            <p:spPr bwMode="auto">
              <a:xfrm flipH="1">
                <a:off x="199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5" name="Line 131"/>
              <p:cNvSpPr>
                <a:spLocks noChangeShapeType="1"/>
              </p:cNvSpPr>
              <p:nvPr/>
            </p:nvSpPr>
            <p:spPr bwMode="auto">
              <a:xfrm flipH="1">
                <a:off x="194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6" name="Line 132"/>
              <p:cNvSpPr>
                <a:spLocks noChangeShapeType="1"/>
              </p:cNvSpPr>
              <p:nvPr/>
            </p:nvSpPr>
            <p:spPr bwMode="auto">
              <a:xfrm flipH="1">
                <a:off x="189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7" name="Line 133"/>
              <p:cNvSpPr>
                <a:spLocks noChangeShapeType="1"/>
              </p:cNvSpPr>
              <p:nvPr/>
            </p:nvSpPr>
            <p:spPr bwMode="auto">
              <a:xfrm flipH="1">
                <a:off x="185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8" name="Line 134"/>
              <p:cNvSpPr>
                <a:spLocks noChangeShapeType="1"/>
              </p:cNvSpPr>
              <p:nvPr/>
            </p:nvSpPr>
            <p:spPr bwMode="auto">
              <a:xfrm flipH="1">
                <a:off x="180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999" name="Line 135"/>
              <p:cNvSpPr>
                <a:spLocks noChangeShapeType="1"/>
              </p:cNvSpPr>
              <p:nvPr/>
            </p:nvSpPr>
            <p:spPr bwMode="auto">
              <a:xfrm flipH="1">
                <a:off x="175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0" name="Line 136"/>
              <p:cNvSpPr>
                <a:spLocks noChangeShapeType="1"/>
              </p:cNvSpPr>
              <p:nvPr/>
            </p:nvSpPr>
            <p:spPr bwMode="auto">
              <a:xfrm flipH="1">
                <a:off x="170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1" name="Line 137"/>
              <p:cNvSpPr>
                <a:spLocks noChangeShapeType="1"/>
              </p:cNvSpPr>
              <p:nvPr/>
            </p:nvSpPr>
            <p:spPr bwMode="auto">
              <a:xfrm flipH="1">
                <a:off x="165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2" name="Line 138"/>
              <p:cNvSpPr>
                <a:spLocks noChangeShapeType="1"/>
              </p:cNvSpPr>
              <p:nvPr/>
            </p:nvSpPr>
            <p:spPr bwMode="auto">
              <a:xfrm flipH="1">
                <a:off x="161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3" name="Line 139"/>
              <p:cNvSpPr>
                <a:spLocks noChangeShapeType="1"/>
              </p:cNvSpPr>
              <p:nvPr/>
            </p:nvSpPr>
            <p:spPr bwMode="auto">
              <a:xfrm flipH="1">
                <a:off x="156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4" name="Line 140"/>
              <p:cNvSpPr>
                <a:spLocks noChangeShapeType="1"/>
              </p:cNvSpPr>
              <p:nvPr/>
            </p:nvSpPr>
            <p:spPr bwMode="auto">
              <a:xfrm flipH="1">
                <a:off x="151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5" name="Line 141"/>
              <p:cNvSpPr>
                <a:spLocks noChangeShapeType="1"/>
              </p:cNvSpPr>
              <p:nvPr/>
            </p:nvSpPr>
            <p:spPr bwMode="auto">
              <a:xfrm flipH="1">
                <a:off x="146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6" name="Line 142"/>
              <p:cNvSpPr>
                <a:spLocks noChangeShapeType="1"/>
              </p:cNvSpPr>
              <p:nvPr/>
            </p:nvSpPr>
            <p:spPr bwMode="auto">
              <a:xfrm flipH="1">
                <a:off x="141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7" name="Line 143"/>
              <p:cNvSpPr>
                <a:spLocks noChangeShapeType="1"/>
              </p:cNvSpPr>
              <p:nvPr/>
            </p:nvSpPr>
            <p:spPr bwMode="auto">
              <a:xfrm flipH="1">
                <a:off x="137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8" name="Line 144"/>
              <p:cNvSpPr>
                <a:spLocks noChangeShapeType="1"/>
              </p:cNvSpPr>
              <p:nvPr/>
            </p:nvSpPr>
            <p:spPr bwMode="auto">
              <a:xfrm flipH="1">
                <a:off x="132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09" name="Line 145"/>
              <p:cNvSpPr>
                <a:spLocks noChangeShapeType="1"/>
              </p:cNvSpPr>
              <p:nvPr/>
            </p:nvSpPr>
            <p:spPr bwMode="auto">
              <a:xfrm flipH="1">
                <a:off x="127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0" name="Line 146"/>
              <p:cNvSpPr>
                <a:spLocks noChangeShapeType="1"/>
              </p:cNvSpPr>
              <p:nvPr/>
            </p:nvSpPr>
            <p:spPr bwMode="auto">
              <a:xfrm flipH="1">
                <a:off x="122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1" name="Line 147"/>
              <p:cNvSpPr>
                <a:spLocks noChangeShapeType="1"/>
              </p:cNvSpPr>
              <p:nvPr/>
            </p:nvSpPr>
            <p:spPr bwMode="auto">
              <a:xfrm flipH="1">
                <a:off x="117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2" name="Line 148"/>
              <p:cNvSpPr>
                <a:spLocks noChangeShapeType="1"/>
              </p:cNvSpPr>
              <p:nvPr/>
            </p:nvSpPr>
            <p:spPr bwMode="auto">
              <a:xfrm flipH="1">
                <a:off x="113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3" name="Line 149"/>
              <p:cNvSpPr>
                <a:spLocks noChangeShapeType="1"/>
              </p:cNvSpPr>
              <p:nvPr/>
            </p:nvSpPr>
            <p:spPr bwMode="auto">
              <a:xfrm flipH="1">
                <a:off x="108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4" name="Line 150"/>
              <p:cNvSpPr>
                <a:spLocks noChangeShapeType="1"/>
              </p:cNvSpPr>
              <p:nvPr/>
            </p:nvSpPr>
            <p:spPr bwMode="auto">
              <a:xfrm flipH="1">
                <a:off x="103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5" name="Line 151"/>
              <p:cNvSpPr>
                <a:spLocks noChangeShapeType="1"/>
              </p:cNvSpPr>
              <p:nvPr/>
            </p:nvSpPr>
            <p:spPr bwMode="auto">
              <a:xfrm flipH="1">
                <a:off x="98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6" name="Line 152"/>
              <p:cNvSpPr>
                <a:spLocks noChangeShapeType="1"/>
              </p:cNvSpPr>
              <p:nvPr/>
            </p:nvSpPr>
            <p:spPr bwMode="auto">
              <a:xfrm flipH="1">
                <a:off x="93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7" name="Line 153"/>
              <p:cNvSpPr>
                <a:spLocks noChangeShapeType="1"/>
              </p:cNvSpPr>
              <p:nvPr/>
            </p:nvSpPr>
            <p:spPr bwMode="auto">
              <a:xfrm flipH="1">
                <a:off x="89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8" name="Line 154"/>
              <p:cNvSpPr>
                <a:spLocks noChangeShapeType="1"/>
              </p:cNvSpPr>
              <p:nvPr/>
            </p:nvSpPr>
            <p:spPr bwMode="auto">
              <a:xfrm flipH="1">
                <a:off x="84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19" name="Line 155"/>
              <p:cNvSpPr>
                <a:spLocks noChangeShapeType="1"/>
              </p:cNvSpPr>
              <p:nvPr/>
            </p:nvSpPr>
            <p:spPr bwMode="auto">
              <a:xfrm flipH="1">
                <a:off x="79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0" name="Line 156"/>
              <p:cNvSpPr>
                <a:spLocks noChangeShapeType="1"/>
              </p:cNvSpPr>
              <p:nvPr/>
            </p:nvSpPr>
            <p:spPr bwMode="auto">
              <a:xfrm flipH="1">
                <a:off x="74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1" name="Line 157"/>
              <p:cNvSpPr>
                <a:spLocks noChangeShapeType="1"/>
              </p:cNvSpPr>
              <p:nvPr/>
            </p:nvSpPr>
            <p:spPr bwMode="auto">
              <a:xfrm flipH="1">
                <a:off x="69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2" name="Line 158"/>
              <p:cNvSpPr>
                <a:spLocks noChangeShapeType="1"/>
              </p:cNvSpPr>
              <p:nvPr/>
            </p:nvSpPr>
            <p:spPr bwMode="auto">
              <a:xfrm flipH="1">
                <a:off x="65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3" name="Line 159"/>
              <p:cNvSpPr>
                <a:spLocks noChangeShapeType="1"/>
              </p:cNvSpPr>
              <p:nvPr/>
            </p:nvSpPr>
            <p:spPr bwMode="auto">
              <a:xfrm flipH="1">
                <a:off x="60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4" name="Line 160"/>
              <p:cNvSpPr>
                <a:spLocks noChangeShapeType="1"/>
              </p:cNvSpPr>
              <p:nvPr/>
            </p:nvSpPr>
            <p:spPr bwMode="auto">
              <a:xfrm flipH="1">
                <a:off x="55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5" name="Line 161"/>
              <p:cNvSpPr>
                <a:spLocks noChangeShapeType="1"/>
              </p:cNvSpPr>
              <p:nvPr/>
            </p:nvSpPr>
            <p:spPr bwMode="auto">
              <a:xfrm flipH="1">
                <a:off x="50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6" name="Line 162"/>
              <p:cNvSpPr>
                <a:spLocks noChangeShapeType="1"/>
              </p:cNvSpPr>
              <p:nvPr/>
            </p:nvSpPr>
            <p:spPr bwMode="auto">
              <a:xfrm flipH="1">
                <a:off x="45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7" name="Line 163"/>
              <p:cNvSpPr>
                <a:spLocks noChangeShapeType="1"/>
              </p:cNvSpPr>
              <p:nvPr/>
            </p:nvSpPr>
            <p:spPr bwMode="auto">
              <a:xfrm flipH="1">
                <a:off x="411"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8" name="Line 164"/>
              <p:cNvSpPr>
                <a:spLocks noChangeShapeType="1"/>
              </p:cNvSpPr>
              <p:nvPr/>
            </p:nvSpPr>
            <p:spPr bwMode="auto">
              <a:xfrm flipH="1">
                <a:off x="363"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29" name="Line 165"/>
              <p:cNvSpPr>
                <a:spLocks noChangeShapeType="1"/>
              </p:cNvSpPr>
              <p:nvPr/>
            </p:nvSpPr>
            <p:spPr bwMode="auto">
              <a:xfrm flipH="1">
                <a:off x="315"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0" name="Line 166"/>
              <p:cNvSpPr>
                <a:spLocks noChangeShapeType="1"/>
              </p:cNvSpPr>
              <p:nvPr/>
            </p:nvSpPr>
            <p:spPr bwMode="auto">
              <a:xfrm flipH="1">
                <a:off x="267"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1" name="Line 167"/>
              <p:cNvSpPr>
                <a:spLocks noChangeShapeType="1"/>
              </p:cNvSpPr>
              <p:nvPr/>
            </p:nvSpPr>
            <p:spPr bwMode="auto">
              <a:xfrm flipH="1">
                <a:off x="219" y="3195"/>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2" name="Line 168"/>
              <p:cNvSpPr>
                <a:spLocks noChangeShapeType="1"/>
              </p:cNvSpPr>
              <p:nvPr/>
            </p:nvSpPr>
            <p:spPr bwMode="auto">
              <a:xfrm flipH="1">
                <a:off x="180" y="3195"/>
                <a:ext cx="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3" name="Line 169"/>
              <p:cNvSpPr>
                <a:spLocks noChangeShapeType="1"/>
              </p:cNvSpPr>
              <p:nvPr/>
            </p:nvSpPr>
            <p:spPr bwMode="auto">
              <a:xfrm flipH="1">
                <a:off x="559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4" name="Line 170"/>
              <p:cNvSpPr>
                <a:spLocks noChangeShapeType="1"/>
              </p:cNvSpPr>
              <p:nvPr/>
            </p:nvSpPr>
            <p:spPr bwMode="auto">
              <a:xfrm flipH="1">
                <a:off x="554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5" name="Line 171"/>
              <p:cNvSpPr>
                <a:spLocks noChangeShapeType="1"/>
              </p:cNvSpPr>
              <p:nvPr/>
            </p:nvSpPr>
            <p:spPr bwMode="auto">
              <a:xfrm flipH="1">
                <a:off x="549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6" name="Line 172"/>
              <p:cNvSpPr>
                <a:spLocks noChangeShapeType="1"/>
              </p:cNvSpPr>
              <p:nvPr/>
            </p:nvSpPr>
            <p:spPr bwMode="auto">
              <a:xfrm flipH="1">
                <a:off x="545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7" name="Line 173"/>
              <p:cNvSpPr>
                <a:spLocks noChangeShapeType="1"/>
              </p:cNvSpPr>
              <p:nvPr/>
            </p:nvSpPr>
            <p:spPr bwMode="auto">
              <a:xfrm flipH="1">
                <a:off x="540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8" name="Line 174"/>
              <p:cNvSpPr>
                <a:spLocks noChangeShapeType="1"/>
              </p:cNvSpPr>
              <p:nvPr/>
            </p:nvSpPr>
            <p:spPr bwMode="auto">
              <a:xfrm flipH="1">
                <a:off x="535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39" name="Line 175"/>
              <p:cNvSpPr>
                <a:spLocks noChangeShapeType="1"/>
              </p:cNvSpPr>
              <p:nvPr/>
            </p:nvSpPr>
            <p:spPr bwMode="auto">
              <a:xfrm flipH="1">
                <a:off x="530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0" name="Line 176"/>
              <p:cNvSpPr>
                <a:spLocks noChangeShapeType="1"/>
              </p:cNvSpPr>
              <p:nvPr/>
            </p:nvSpPr>
            <p:spPr bwMode="auto">
              <a:xfrm flipH="1">
                <a:off x="525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1" name="Line 177"/>
              <p:cNvSpPr>
                <a:spLocks noChangeShapeType="1"/>
              </p:cNvSpPr>
              <p:nvPr/>
            </p:nvSpPr>
            <p:spPr bwMode="auto">
              <a:xfrm flipH="1">
                <a:off x="521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2" name="Line 178"/>
              <p:cNvSpPr>
                <a:spLocks noChangeShapeType="1"/>
              </p:cNvSpPr>
              <p:nvPr/>
            </p:nvSpPr>
            <p:spPr bwMode="auto">
              <a:xfrm flipH="1">
                <a:off x="516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3" name="Line 179"/>
              <p:cNvSpPr>
                <a:spLocks noChangeShapeType="1"/>
              </p:cNvSpPr>
              <p:nvPr/>
            </p:nvSpPr>
            <p:spPr bwMode="auto">
              <a:xfrm flipH="1">
                <a:off x="511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4" name="Line 180"/>
              <p:cNvSpPr>
                <a:spLocks noChangeShapeType="1"/>
              </p:cNvSpPr>
              <p:nvPr/>
            </p:nvSpPr>
            <p:spPr bwMode="auto">
              <a:xfrm flipH="1">
                <a:off x="506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5" name="Line 181"/>
              <p:cNvSpPr>
                <a:spLocks noChangeShapeType="1"/>
              </p:cNvSpPr>
              <p:nvPr/>
            </p:nvSpPr>
            <p:spPr bwMode="auto">
              <a:xfrm flipH="1">
                <a:off x="501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6" name="Line 182"/>
              <p:cNvSpPr>
                <a:spLocks noChangeShapeType="1"/>
              </p:cNvSpPr>
              <p:nvPr/>
            </p:nvSpPr>
            <p:spPr bwMode="auto">
              <a:xfrm flipH="1">
                <a:off x="497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7" name="Line 183"/>
              <p:cNvSpPr>
                <a:spLocks noChangeShapeType="1"/>
              </p:cNvSpPr>
              <p:nvPr/>
            </p:nvSpPr>
            <p:spPr bwMode="auto">
              <a:xfrm flipH="1">
                <a:off x="492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8" name="Line 184"/>
              <p:cNvSpPr>
                <a:spLocks noChangeShapeType="1"/>
              </p:cNvSpPr>
              <p:nvPr/>
            </p:nvSpPr>
            <p:spPr bwMode="auto">
              <a:xfrm flipH="1">
                <a:off x="487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49" name="Line 185"/>
              <p:cNvSpPr>
                <a:spLocks noChangeShapeType="1"/>
              </p:cNvSpPr>
              <p:nvPr/>
            </p:nvSpPr>
            <p:spPr bwMode="auto">
              <a:xfrm flipH="1">
                <a:off x="482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0" name="Line 186"/>
              <p:cNvSpPr>
                <a:spLocks noChangeShapeType="1"/>
              </p:cNvSpPr>
              <p:nvPr/>
            </p:nvSpPr>
            <p:spPr bwMode="auto">
              <a:xfrm flipH="1">
                <a:off x="477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1" name="Line 187"/>
              <p:cNvSpPr>
                <a:spLocks noChangeShapeType="1"/>
              </p:cNvSpPr>
              <p:nvPr/>
            </p:nvSpPr>
            <p:spPr bwMode="auto">
              <a:xfrm flipH="1">
                <a:off x="473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2" name="Line 188"/>
              <p:cNvSpPr>
                <a:spLocks noChangeShapeType="1"/>
              </p:cNvSpPr>
              <p:nvPr/>
            </p:nvSpPr>
            <p:spPr bwMode="auto">
              <a:xfrm flipH="1">
                <a:off x="468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3" name="Line 189"/>
              <p:cNvSpPr>
                <a:spLocks noChangeShapeType="1"/>
              </p:cNvSpPr>
              <p:nvPr/>
            </p:nvSpPr>
            <p:spPr bwMode="auto">
              <a:xfrm flipH="1">
                <a:off x="463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4" name="Line 190"/>
              <p:cNvSpPr>
                <a:spLocks noChangeShapeType="1"/>
              </p:cNvSpPr>
              <p:nvPr/>
            </p:nvSpPr>
            <p:spPr bwMode="auto">
              <a:xfrm flipH="1">
                <a:off x="458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5" name="Line 191"/>
              <p:cNvSpPr>
                <a:spLocks noChangeShapeType="1"/>
              </p:cNvSpPr>
              <p:nvPr/>
            </p:nvSpPr>
            <p:spPr bwMode="auto">
              <a:xfrm flipH="1">
                <a:off x="453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6" name="Line 192"/>
              <p:cNvSpPr>
                <a:spLocks noChangeShapeType="1"/>
              </p:cNvSpPr>
              <p:nvPr/>
            </p:nvSpPr>
            <p:spPr bwMode="auto">
              <a:xfrm flipH="1">
                <a:off x="449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7" name="Line 193"/>
              <p:cNvSpPr>
                <a:spLocks noChangeShapeType="1"/>
              </p:cNvSpPr>
              <p:nvPr/>
            </p:nvSpPr>
            <p:spPr bwMode="auto">
              <a:xfrm flipH="1">
                <a:off x="444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8" name="Line 194"/>
              <p:cNvSpPr>
                <a:spLocks noChangeShapeType="1"/>
              </p:cNvSpPr>
              <p:nvPr/>
            </p:nvSpPr>
            <p:spPr bwMode="auto">
              <a:xfrm flipH="1">
                <a:off x="439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59" name="Line 195"/>
              <p:cNvSpPr>
                <a:spLocks noChangeShapeType="1"/>
              </p:cNvSpPr>
              <p:nvPr/>
            </p:nvSpPr>
            <p:spPr bwMode="auto">
              <a:xfrm flipH="1">
                <a:off x="434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0" name="Line 196"/>
              <p:cNvSpPr>
                <a:spLocks noChangeShapeType="1"/>
              </p:cNvSpPr>
              <p:nvPr/>
            </p:nvSpPr>
            <p:spPr bwMode="auto">
              <a:xfrm flipH="1">
                <a:off x="429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1" name="Line 197"/>
              <p:cNvSpPr>
                <a:spLocks noChangeShapeType="1"/>
              </p:cNvSpPr>
              <p:nvPr/>
            </p:nvSpPr>
            <p:spPr bwMode="auto">
              <a:xfrm flipH="1">
                <a:off x="425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2" name="Line 198"/>
              <p:cNvSpPr>
                <a:spLocks noChangeShapeType="1"/>
              </p:cNvSpPr>
              <p:nvPr/>
            </p:nvSpPr>
            <p:spPr bwMode="auto">
              <a:xfrm flipH="1">
                <a:off x="420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3" name="Line 199"/>
              <p:cNvSpPr>
                <a:spLocks noChangeShapeType="1"/>
              </p:cNvSpPr>
              <p:nvPr/>
            </p:nvSpPr>
            <p:spPr bwMode="auto">
              <a:xfrm flipH="1">
                <a:off x="415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4" name="Line 200"/>
              <p:cNvSpPr>
                <a:spLocks noChangeShapeType="1"/>
              </p:cNvSpPr>
              <p:nvPr/>
            </p:nvSpPr>
            <p:spPr bwMode="auto">
              <a:xfrm flipH="1">
                <a:off x="410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5" name="Line 201"/>
              <p:cNvSpPr>
                <a:spLocks noChangeShapeType="1"/>
              </p:cNvSpPr>
              <p:nvPr/>
            </p:nvSpPr>
            <p:spPr bwMode="auto">
              <a:xfrm flipH="1">
                <a:off x="405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6" name="Line 202"/>
              <p:cNvSpPr>
                <a:spLocks noChangeShapeType="1"/>
              </p:cNvSpPr>
              <p:nvPr/>
            </p:nvSpPr>
            <p:spPr bwMode="auto">
              <a:xfrm flipH="1">
                <a:off x="401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7" name="Line 203"/>
              <p:cNvSpPr>
                <a:spLocks noChangeShapeType="1"/>
              </p:cNvSpPr>
              <p:nvPr/>
            </p:nvSpPr>
            <p:spPr bwMode="auto">
              <a:xfrm flipH="1">
                <a:off x="396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8" name="Line 204"/>
              <p:cNvSpPr>
                <a:spLocks noChangeShapeType="1"/>
              </p:cNvSpPr>
              <p:nvPr/>
            </p:nvSpPr>
            <p:spPr bwMode="auto">
              <a:xfrm flipH="1">
                <a:off x="391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69" name="Line 205"/>
              <p:cNvSpPr>
                <a:spLocks noChangeShapeType="1"/>
              </p:cNvSpPr>
              <p:nvPr/>
            </p:nvSpPr>
            <p:spPr bwMode="auto">
              <a:xfrm flipH="1">
                <a:off x="386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0" name="Line 206"/>
              <p:cNvSpPr>
                <a:spLocks noChangeShapeType="1"/>
              </p:cNvSpPr>
              <p:nvPr/>
            </p:nvSpPr>
            <p:spPr bwMode="auto">
              <a:xfrm flipH="1">
                <a:off x="381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1" name="Line 207"/>
              <p:cNvSpPr>
                <a:spLocks noChangeShapeType="1"/>
              </p:cNvSpPr>
              <p:nvPr/>
            </p:nvSpPr>
            <p:spPr bwMode="auto">
              <a:xfrm flipH="1">
                <a:off x="377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2" name="Line 208"/>
              <p:cNvSpPr>
                <a:spLocks noChangeShapeType="1"/>
              </p:cNvSpPr>
              <p:nvPr/>
            </p:nvSpPr>
            <p:spPr bwMode="auto">
              <a:xfrm flipH="1">
                <a:off x="372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3" name="Line 209"/>
              <p:cNvSpPr>
                <a:spLocks noChangeShapeType="1"/>
              </p:cNvSpPr>
              <p:nvPr/>
            </p:nvSpPr>
            <p:spPr bwMode="auto">
              <a:xfrm flipH="1">
                <a:off x="367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4" name="Line 210"/>
              <p:cNvSpPr>
                <a:spLocks noChangeShapeType="1"/>
              </p:cNvSpPr>
              <p:nvPr/>
            </p:nvSpPr>
            <p:spPr bwMode="auto">
              <a:xfrm flipH="1">
                <a:off x="362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5" name="Line 211"/>
              <p:cNvSpPr>
                <a:spLocks noChangeShapeType="1"/>
              </p:cNvSpPr>
              <p:nvPr/>
            </p:nvSpPr>
            <p:spPr bwMode="auto">
              <a:xfrm flipH="1">
                <a:off x="357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6" name="Line 212"/>
              <p:cNvSpPr>
                <a:spLocks noChangeShapeType="1"/>
              </p:cNvSpPr>
              <p:nvPr/>
            </p:nvSpPr>
            <p:spPr bwMode="auto">
              <a:xfrm flipH="1">
                <a:off x="353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7" name="Line 213"/>
              <p:cNvSpPr>
                <a:spLocks noChangeShapeType="1"/>
              </p:cNvSpPr>
              <p:nvPr/>
            </p:nvSpPr>
            <p:spPr bwMode="auto">
              <a:xfrm flipH="1">
                <a:off x="348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8" name="Line 214"/>
              <p:cNvSpPr>
                <a:spLocks noChangeShapeType="1"/>
              </p:cNvSpPr>
              <p:nvPr/>
            </p:nvSpPr>
            <p:spPr bwMode="auto">
              <a:xfrm flipH="1">
                <a:off x="343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79" name="Line 215"/>
              <p:cNvSpPr>
                <a:spLocks noChangeShapeType="1"/>
              </p:cNvSpPr>
              <p:nvPr/>
            </p:nvSpPr>
            <p:spPr bwMode="auto">
              <a:xfrm flipH="1">
                <a:off x="338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0" name="Line 216"/>
              <p:cNvSpPr>
                <a:spLocks noChangeShapeType="1"/>
              </p:cNvSpPr>
              <p:nvPr/>
            </p:nvSpPr>
            <p:spPr bwMode="auto">
              <a:xfrm flipH="1">
                <a:off x="333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1" name="Line 217"/>
              <p:cNvSpPr>
                <a:spLocks noChangeShapeType="1"/>
              </p:cNvSpPr>
              <p:nvPr/>
            </p:nvSpPr>
            <p:spPr bwMode="auto">
              <a:xfrm flipH="1">
                <a:off x="329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2" name="Line 218"/>
              <p:cNvSpPr>
                <a:spLocks noChangeShapeType="1"/>
              </p:cNvSpPr>
              <p:nvPr/>
            </p:nvSpPr>
            <p:spPr bwMode="auto">
              <a:xfrm flipH="1">
                <a:off x="324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3" name="Line 219"/>
              <p:cNvSpPr>
                <a:spLocks noChangeShapeType="1"/>
              </p:cNvSpPr>
              <p:nvPr/>
            </p:nvSpPr>
            <p:spPr bwMode="auto">
              <a:xfrm flipH="1">
                <a:off x="319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4" name="Line 220"/>
              <p:cNvSpPr>
                <a:spLocks noChangeShapeType="1"/>
              </p:cNvSpPr>
              <p:nvPr/>
            </p:nvSpPr>
            <p:spPr bwMode="auto">
              <a:xfrm flipH="1">
                <a:off x="314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5" name="Line 221"/>
              <p:cNvSpPr>
                <a:spLocks noChangeShapeType="1"/>
              </p:cNvSpPr>
              <p:nvPr/>
            </p:nvSpPr>
            <p:spPr bwMode="auto">
              <a:xfrm flipH="1">
                <a:off x="309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6" name="Line 222"/>
              <p:cNvSpPr>
                <a:spLocks noChangeShapeType="1"/>
              </p:cNvSpPr>
              <p:nvPr/>
            </p:nvSpPr>
            <p:spPr bwMode="auto">
              <a:xfrm flipH="1">
                <a:off x="305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7" name="Line 223"/>
              <p:cNvSpPr>
                <a:spLocks noChangeShapeType="1"/>
              </p:cNvSpPr>
              <p:nvPr/>
            </p:nvSpPr>
            <p:spPr bwMode="auto">
              <a:xfrm flipH="1">
                <a:off x="300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8" name="Line 224"/>
              <p:cNvSpPr>
                <a:spLocks noChangeShapeType="1"/>
              </p:cNvSpPr>
              <p:nvPr/>
            </p:nvSpPr>
            <p:spPr bwMode="auto">
              <a:xfrm flipH="1">
                <a:off x="295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89" name="Line 225"/>
              <p:cNvSpPr>
                <a:spLocks noChangeShapeType="1"/>
              </p:cNvSpPr>
              <p:nvPr/>
            </p:nvSpPr>
            <p:spPr bwMode="auto">
              <a:xfrm flipH="1">
                <a:off x="290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0" name="Line 226"/>
              <p:cNvSpPr>
                <a:spLocks noChangeShapeType="1"/>
              </p:cNvSpPr>
              <p:nvPr/>
            </p:nvSpPr>
            <p:spPr bwMode="auto">
              <a:xfrm flipH="1">
                <a:off x="285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1" name="Line 227"/>
              <p:cNvSpPr>
                <a:spLocks noChangeShapeType="1"/>
              </p:cNvSpPr>
              <p:nvPr/>
            </p:nvSpPr>
            <p:spPr bwMode="auto">
              <a:xfrm flipH="1">
                <a:off x="281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2" name="Line 228"/>
              <p:cNvSpPr>
                <a:spLocks noChangeShapeType="1"/>
              </p:cNvSpPr>
              <p:nvPr/>
            </p:nvSpPr>
            <p:spPr bwMode="auto">
              <a:xfrm flipH="1">
                <a:off x="276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3" name="Line 229"/>
              <p:cNvSpPr>
                <a:spLocks noChangeShapeType="1"/>
              </p:cNvSpPr>
              <p:nvPr/>
            </p:nvSpPr>
            <p:spPr bwMode="auto">
              <a:xfrm flipH="1">
                <a:off x="271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4" name="Line 230"/>
              <p:cNvSpPr>
                <a:spLocks noChangeShapeType="1"/>
              </p:cNvSpPr>
              <p:nvPr/>
            </p:nvSpPr>
            <p:spPr bwMode="auto">
              <a:xfrm flipH="1">
                <a:off x="266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5" name="Line 231"/>
              <p:cNvSpPr>
                <a:spLocks noChangeShapeType="1"/>
              </p:cNvSpPr>
              <p:nvPr/>
            </p:nvSpPr>
            <p:spPr bwMode="auto">
              <a:xfrm flipH="1">
                <a:off x="261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6" name="Line 232"/>
              <p:cNvSpPr>
                <a:spLocks noChangeShapeType="1"/>
              </p:cNvSpPr>
              <p:nvPr/>
            </p:nvSpPr>
            <p:spPr bwMode="auto">
              <a:xfrm flipH="1">
                <a:off x="257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7" name="Line 233"/>
              <p:cNvSpPr>
                <a:spLocks noChangeShapeType="1"/>
              </p:cNvSpPr>
              <p:nvPr/>
            </p:nvSpPr>
            <p:spPr bwMode="auto">
              <a:xfrm flipH="1">
                <a:off x="252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8" name="Line 234"/>
              <p:cNvSpPr>
                <a:spLocks noChangeShapeType="1"/>
              </p:cNvSpPr>
              <p:nvPr/>
            </p:nvSpPr>
            <p:spPr bwMode="auto">
              <a:xfrm flipH="1">
                <a:off x="247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099" name="Line 235"/>
              <p:cNvSpPr>
                <a:spLocks noChangeShapeType="1"/>
              </p:cNvSpPr>
              <p:nvPr/>
            </p:nvSpPr>
            <p:spPr bwMode="auto">
              <a:xfrm flipH="1">
                <a:off x="242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0" name="Line 236"/>
              <p:cNvSpPr>
                <a:spLocks noChangeShapeType="1"/>
              </p:cNvSpPr>
              <p:nvPr/>
            </p:nvSpPr>
            <p:spPr bwMode="auto">
              <a:xfrm flipH="1">
                <a:off x="237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1" name="Line 237"/>
              <p:cNvSpPr>
                <a:spLocks noChangeShapeType="1"/>
              </p:cNvSpPr>
              <p:nvPr/>
            </p:nvSpPr>
            <p:spPr bwMode="auto">
              <a:xfrm flipH="1">
                <a:off x="233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2" name="Line 238"/>
              <p:cNvSpPr>
                <a:spLocks noChangeShapeType="1"/>
              </p:cNvSpPr>
              <p:nvPr/>
            </p:nvSpPr>
            <p:spPr bwMode="auto">
              <a:xfrm flipH="1">
                <a:off x="228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3" name="Line 239"/>
              <p:cNvSpPr>
                <a:spLocks noChangeShapeType="1"/>
              </p:cNvSpPr>
              <p:nvPr/>
            </p:nvSpPr>
            <p:spPr bwMode="auto">
              <a:xfrm flipH="1">
                <a:off x="223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4" name="Line 240"/>
              <p:cNvSpPr>
                <a:spLocks noChangeShapeType="1"/>
              </p:cNvSpPr>
              <p:nvPr/>
            </p:nvSpPr>
            <p:spPr bwMode="auto">
              <a:xfrm flipH="1">
                <a:off x="218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5" name="Line 241"/>
              <p:cNvSpPr>
                <a:spLocks noChangeShapeType="1"/>
              </p:cNvSpPr>
              <p:nvPr/>
            </p:nvSpPr>
            <p:spPr bwMode="auto">
              <a:xfrm flipH="1">
                <a:off x="213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6" name="Line 242"/>
              <p:cNvSpPr>
                <a:spLocks noChangeShapeType="1"/>
              </p:cNvSpPr>
              <p:nvPr/>
            </p:nvSpPr>
            <p:spPr bwMode="auto">
              <a:xfrm flipH="1">
                <a:off x="209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7" name="Line 243"/>
              <p:cNvSpPr>
                <a:spLocks noChangeShapeType="1"/>
              </p:cNvSpPr>
              <p:nvPr/>
            </p:nvSpPr>
            <p:spPr bwMode="auto">
              <a:xfrm flipH="1">
                <a:off x="204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8" name="Line 244"/>
              <p:cNvSpPr>
                <a:spLocks noChangeShapeType="1"/>
              </p:cNvSpPr>
              <p:nvPr/>
            </p:nvSpPr>
            <p:spPr bwMode="auto">
              <a:xfrm flipH="1">
                <a:off x="199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09" name="Line 245"/>
              <p:cNvSpPr>
                <a:spLocks noChangeShapeType="1"/>
              </p:cNvSpPr>
              <p:nvPr/>
            </p:nvSpPr>
            <p:spPr bwMode="auto">
              <a:xfrm flipH="1">
                <a:off x="194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0" name="Line 246"/>
              <p:cNvSpPr>
                <a:spLocks noChangeShapeType="1"/>
              </p:cNvSpPr>
              <p:nvPr/>
            </p:nvSpPr>
            <p:spPr bwMode="auto">
              <a:xfrm flipH="1">
                <a:off x="189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1" name="Line 247"/>
              <p:cNvSpPr>
                <a:spLocks noChangeShapeType="1"/>
              </p:cNvSpPr>
              <p:nvPr/>
            </p:nvSpPr>
            <p:spPr bwMode="auto">
              <a:xfrm flipH="1">
                <a:off x="185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2" name="Line 248"/>
              <p:cNvSpPr>
                <a:spLocks noChangeShapeType="1"/>
              </p:cNvSpPr>
              <p:nvPr/>
            </p:nvSpPr>
            <p:spPr bwMode="auto">
              <a:xfrm flipH="1">
                <a:off x="180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3" name="Line 249"/>
              <p:cNvSpPr>
                <a:spLocks noChangeShapeType="1"/>
              </p:cNvSpPr>
              <p:nvPr/>
            </p:nvSpPr>
            <p:spPr bwMode="auto">
              <a:xfrm flipH="1">
                <a:off x="175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4" name="Line 250"/>
              <p:cNvSpPr>
                <a:spLocks noChangeShapeType="1"/>
              </p:cNvSpPr>
              <p:nvPr/>
            </p:nvSpPr>
            <p:spPr bwMode="auto">
              <a:xfrm flipH="1">
                <a:off x="1707"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5" name="Line 251"/>
              <p:cNvSpPr>
                <a:spLocks noChangeShapeType="1"/>
              </p:cNvSpPr>
              <p:nvPr/>
            </p:nvSpPr>
            <p:spPr bwMode="auto">
              <a:xfrm flipH="1">
                <a:off x="1659"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6" name="Line 252"/>
              <p:cNvSpPr>
                <a:spLocks noChangeShapeType="1"/>
              </p:cNvSpPr>
              <p:nvPr/>
            </p:nvSpPr>
            <p:spPr bwMode="auto">
              <a:xfrm flipH="1">
                <a:off x="1611"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7" name="Line 253"/>
              <p:cNvSpPr>
                <a:spLocks noChangeShapeType="1"/>
              </p:cNvSpPr>
              <p:nvPr/>
            </p:nvSpPr>
            <p:spPr bwMode="auto">
              <a:xfrm flipH="1">
                <a:off x="1563"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18" name="Line 254"/>
              <p:cNvSpPr>
                <a:spLocks noChangeShapeType="1"/>
              </p:cNvSpPr>
              <p:nvPr/>
            </p:nvSpPr>
            <p:spPr bwMode="auto">
              <a:xfrm flipH="1">
                <a:off x="1515" y="2331"/>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37119" name="Line 255"/>
            <p:cNvSpPr>
              <a:spLocks noChangeShapeType="1"/>
            </p:cNvSpPr>
            <p:nvPr/>
          </p:nvSpPr>
          <p:spPr bwMode="auto">
            <a:xfrm flipH="1">
              <a:off x="146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0" name="Line 256"/>
            <p:cNvSpPr>
              <a:spLocks noChangeShapeType="1"/>
            </p:cNvSpPr>
            <p:nvPr/>
          </p:nvSpPr>
          <p:spPr bwMode="auto">
            <a:xfrm flipH="1">
              <a:off x="141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1" name="Line 257"/>
            <p:cNvSpPr>
              <a:spLocks noChangeShapeType="1"/>
            </p:cNvSpPr>
            <p:nvPr/>
          </p:nvSpPr>
          <p:spPr bwMode="auto">
            <a:xfrm flipH="1">
              <a:off x="1371"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2" name="Line 258"/>
            <p:cNvSpPr>
              <a:spLocks noChangeShapeType="1"/>
            </p:cNvSpPr>
            <p:nvPr/>
          </p:nvSpPr>
          <p:spPr bwMode="auto">
            <a:xfrm flipH="1">
              <a:off x="1323"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3" name="Line 259"/>
            <p:cNvSpPr>
              <a:spLocks noChangeShapeType="1"/>
            </p:cNvSpPr>
            <p:nvPr/>
          </p:nvSpPr>
          <p:spPr bwMode="auto">
            <a:xfrm flipH="1">
              <a:off x="1275"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4" name="Line 260"/>
            <p:cNvSpPr>
              <a:spLocks noChangeShapeType="1"/>
            </p:cNvSpPr>
            <p:nvPr/>
          </p:nvSpPr>
          <p:spPr bwMode="auto">
            <a:xfrm flipH="1">
              <a:off x="122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5" name="Line 261"/>
            <p:cNvSpPr>
              <a:spLocks noChangeShapeType="1"/>
            </p:cNvSpPr>
            <p:nvPr/>
          </p:nvSpPr>
          <p:spPr bwMode="auto">
            <a:xfrm flipH="1">
              <a:off x="117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6" name="Line 262"/>
            <p:cNvSpPr>
              <a:spLocks noChangeShapeType="1"/>
            </p:cNvSpPr>
            <p:nvPr/>
          </p:nvSpPr>
          <p:spPr bwMode="auto">
            <a:xfrm flipH="1">
              <a:off x="1131"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7" name="Line 263"/>
            <p:cNvSpPr>
              <a:spLocks noChangeShapeType="1"/>
            </p:cNvSpPr>
            <p:nvPr/>
          </p:nvSpPr>
          <p:spPr bwMode="auto">
            <a:xfrm flipH="1">
              <a:off x="1083"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8" name="Line 264"/>
            <p:cNvSpPr>
              <a:spLocks noChangeShapeType="1"/>
            </p:cNvSpPr>
            <p:nvPr/>
          </p:nvSpPr>
          <p:spPr bwMode="auto">
            <a:xfrm flipH="1">
              <a:off x="1035"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29" name="Line 265"/>
            <p:cNvSpPr>
              <a:spLocks noChangeShapeType="1"/>
            </p:cNvSpPr>
            <p:nvPr/>
          </p:nvSpPr>
          <p:spPr bwMode="auto">
            <a:xfrm flipH="1">
              <a:off x="98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0" name="Line 266"/>
            <p:cNvSpPr>
              <a:spLocks noChangeShapeType="1"/>
            </p:cNvSpPr>
            <p:nvPr/>
          </p:nvSpPr>
          <p:spPr bwMode="auto">
            <a:xfrm flipH="1">
              <a:off x="93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1" name="Line 267"/>
            <p:cNvSpPr>
              <a:spLocks noChangeShapeType="1"/>
            </p:cNvSpPr>
            <p:nvPr/>
          </p:nvSpPr>
          <p:spPr bwMode="auto">
            <a:xfrm flipH="1">
              <a:off x="891"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2" name="Line 268"/>
            <p:cNvSpPr>
              <a:spLocks noChangeShapeType="1"/>
            </p:cNvSpPr>
            <p:nvPr/>
          </p:nvSpPr>
          <p:spPr bwMode="auto">
            <a:xfrm flipH="1">
              <a:off x="843"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3" name="Line 269"/>
            <p:cNvSpPr>
              <a:spLocks noChangeShapeType="1"/>
            </p:cNvSpPr>
            <p:nvPr/>
          </p:nvSpPr>
          <p:spPr bwMode="auto">
            <a:xfrm flipH="1">
              <a:off x="795"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4" name="Line 270"/>
            <p:cNvSpPr>
              <a:spLocks noChangeShapeType="1"/>
            </p:cNvSpPr>
            <p:nvPr/>
          </p:nvSpPr>
          <p:spPr bwMode="auto">
            <a:xfrm flipH="1">
              <a:off x="74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5" name="Line 271"/>
            <p:cNvSpPr>
              <a:spLocks noChangeShapeType="1"/>
            </p:cNvSpPr>
            <p:nvPr/>
          </p:nvSpPr>
          <p:spPr bwMode="auto">
            <a:xfrm flipH="1">
              <a:off x="69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6" name="Line 272"/>
            <p:cNvSpPr>
              <a:spLocks noChangeShapeType="1"/>
            </p:cNvSpPr>
            <p:nvPr/>
          </p:nvSpPr>
          <p:spPr bwMode="auto">
            <a:xfrm flipH="1">
              <a:off x="651"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7" name="Line 273"/>
            <p:cNvSpPr>
              <a:spLocks noChangeShapeType="1"/>
            </p:cNvSpPr>
            <p:nvPr/>
          </p:nvSpPr>
          <p:spPr bwMode="auto">
            <a:xfrm flipH="1">
              <a:off x="603"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8" name="Line 274"/>
            <p:cNvSpPr>
              <a:spLocks noChangeShapeType="1"/>
            </p:cNvSpPr>
            <p:nvPr/>
          </p:nvSpPr>
          <p:spPr bwMode="auto">
            <a:xfrm flipH="1">
              <a:off x="555"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39" name="Line 275"/>
            <p:cNvSpPr>
              <a:spLocks noChangeShapeType="1"/>
            </p:cNvSpPr>
            <p:nvPr/>
          </p:nvSpPr>
          <p:spPr bwMode="auto">
            <a:xfrm flipH="1">
              <a:off x="50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0" name="Line 276"/>
            <p:cNvSpPr>
              <a:spLocks noChangeShapeType="1"/>
            </p:cNvSpPr>
            <p:nvPr/>
          </p:nvSpPr>
          <p:spPr bwMode="auto">
            <a:xfrm flipH="1">
              <a:off x="45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1" name="Line 277"/>
            <p:cNvSpPr>
              <a:spLocks noChangeShapeType="1"/>
            </p:cNvSpPr>
            <p:nvPr/>
          </p:nvSpPr>
          <p:spPr bwMode="auto">
            <a:xfrm flipH="1">
              <a:off x="411"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2" name="Line 278"/>
            <p:cNvSpPr>
              <a:spLocks noChangeShapeType="1"/>
            </p:cNvSpPr>
            <p:nvPr/>
          </p:nvSpPr>
          <p:spPr bwMode="auto">
            <a:xfrm flipH="1">
              <a:off x="363"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3" name="Line 279"/>
            <p:cNvSpPr>
              <a:spLocks noChangeShapeType="1"/>
            </p:cNvSpPr>
            <p:nvPr/>
          </p:nvSpPr>
          <p:spPr bwMode="auto">
            <a:xfrm flipH="1">
              <a:off x="315"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4" name="Line 280"/>
            <p:cNvSpPr>
              <a:spLocks noChangeShapeType="1"/>
            </p:cNvSpPr>
            <p:nvPr/>
          </p:nvSpPr>
          <p:spPr bwMode="auto">
            <a:xfrm flipH="1">
              <a:off x="267"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5" name="Line 281"/>
            <p:cNvSpPr>
              <a:spLocks noChangeShapeType="1"/>
            </p:cNvSpPr>
            <p:nvPr/>
          </p:nvSpPr>
          <p:spPr bwMode="auto">
            <a:xfrm flipH="1">
              <a:off x="219" y="2344"/>
              <a:ext cx="2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6" name="Line 282"/>
            <p:cNvSpPr>
              <a:spLocks noChangeShapeType="1"/>
            </p:cNvSpPr>
            <p:nvPr/>
          </p:nvSpPr>
          <p:spPr bwMode="auto">
            <a:xfrm flipH="1">
              <a:off x="180" y="2344"/>
              <a:ext cx="1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7" name="Freeform 283"/>
            <p:cNvSpPr>
              <a:spLocks/>
            </p:cNvSpPr>
            <p:nvPr/>
          </p:nvSpPr>
          <p:spPr bwMode="auto">
            <a:xfrm>
              <a:off x="2907" y="1624"/>
              <a:ext cx="2144" cy="0"/>
            </a:xfrm>
            <a:custGeom>
              <a:avLst/>
              <a:gdLst>
                <a:gd name="T0" fmla="*/ 0 w 6431"/>
                <a:gd name="T1" fmla="*/ 3432 w 6431"/>
                <a:gd name="T2" fmla="*/ 6431 w 6431"/>
              </a:gdLst>
              <a:ahLst/>
              <a:cxnLst>
                <a:cxn ang="0">
                  <a:pos x="T0" y="0"/>
                </a:cxn>
                <a:cxn ang="0">
                  <a:pos x="T1" y="0"/>
                </a:cxn>
                <a:cxn ang="0">
                  <a:pos x="T2" y="0"/>
                </a:cxn>
              </a:cxnLst>
              <a:rect l="0" t="0" r="r" b="b"/>
              <a:pathLst>
                <a:path w="6431">
                  <a:moveTo>
                    <a:pt x="0" y="0"/>
                  </a:moveTo>
                  <a:lnTo>
                    <a:pt x="3432" y="0"/>
                  </a:lnTo>
                  <a:lnTo>
                    <a:pt x="6431"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48" name="Line 284"/>
            <p:cNvSpPr>
              <a:spLocks noChangeShapeType="1"/>
            </p:cNvSpPr>
            <p:nvPr/>
          </p:nvSpPr>
          <p:spPr bwMode="auto">
            <a:xfrm>
              <a:off x="2907" y="1448"/>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49" name="Line 285"/>
            <p:cNvSpPr>
              <a:spLocks noChangeShapeType="1"/>
            </p:cNvSpPr>
            <p:nvPr/>
          </p:nvSpPr>
          <p:spPr bwMode="auto">
            <a:xfrm flipV="1">
              <a:off x="2907" y="2496"/>
              <a:ext cx="0" cy="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0" name="Line 286"/>
            <p:cNvSpPr>
              <a:spLocks noChangeShapeType="1"/>
            </p:cNvSpPr>
            <p:nvPr/>
          </p:nvSpPr>
          <p:spPr bwMode="auto">
            <a:xfrm flipV="1">
              <a:off x="4555" y="2528"/>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1" name="Line 287"/>
            <p:cNvSpPr>
              <a:spLocks noChangeShapeType="1"/>
            </p:cNvSpPr>
            <p:nvPr/>
          </p:nvSpPr>
          <p:spPr bwMode="auto">
            <a:xfrm flipV="1">
              <a:off x="5051" y="2263"/>
              <a:ext cx="0" cy="2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2" name="Line 288"/>
            <p:cNvSpPr>
              <a:spLocks noChangeShapeType="1"/>
            </p:cNvSpPr>
            <p:nvPr/>
          </p:nvSpPr>
          <p:spPr bwMode="auto">
            <a:xfrm flipV="1">
              <a:off x="4051" y="2263"/>
              <a:ext cx="0" cy="2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3" name="Freeform 289"/>
            <p:cNvSpPr>
              <a:spLocks/>
            </p:cNvSpPr>
            <p:nvPr/>
          </p:nvSpPr>
          <p:spPr bwMode="auto">
            <a:xfrm>
              <a:off x="2907" y="2528"/>
              <a:ext cx="2184" cy="0"/>
            </a:xfrm>
            <a:custGeom>
              <a:avLst/>
              <a:gdLst>
                <a:gd name="T0" fmla="*/ 6551 w 6551"/>
                <a:gd name="T1" fmla="*/ 4944 w 6551"/>
                <a:gd name="T2" fmla="*/ 0 w 6551"/>
              </a:gdLst>
              <a:ahLst/>
              <a:cxnLst>
                <a:cxn ang="0">
                  <a:pos x="T0" y="0"/>
                </a:cxn>
                <a:cxn ang="0">
                  <a:pos x="T1" y="0"/>
                </a:cxn>
                <a:cxn ang="0">
                  <a:pos x="T2" y="0"/>
                </a:cxn>
              </a:cxnLst>
              <a:rect l="0" t="0" r="r" b="b"/>
              <a:pathLst>
                <a:path w="6551">
                  <a:moveTo>
                    <a:pt x="6551" y="0"/>
                  </a:moveTo>
                  <a:lnTo>
                    <a:pt x="4944"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54" name="Line 290"/>
            <p:cNvSpPr>
              <a:spLocks noChangeShapeType="1"/>
            </p:cNvSpPr>
            <p:nvPr/>
          </p:nvSpPr>
          <p:spPr bwMode="auto">
            <a:xfrm flipV="1">
              <a:off x="2907" y="1624"/>
              <a:ext cx="0" cy="84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5" name="Line 291"/>
            <p:cNvSpPr>
              <a:spLocks noChangeShapeType="1"/>
            </p:cNvSpPr>
            <p:nvPr/>
          </p:nvSpPr>
          <p:spPr bwMode="auto">
            <a:xfrm flipV="1">
              <a:off x="5051" y="1624"/>
              <a:ext cx="0"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6" name="Line 292"/>
            <p:cNvSpPr>
              <a:spLocks noChangeShapeType="1"/>
            </p:cNvSpPr>
            <p:nvPr/>
          </p:nvSpPr>
          <p:spPr bwMode="auto">
            <a:xfrm flipV="1">
              <a:off x="4051" y="1624"/>
              <a:ext cx="0"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7" name="Line 293"/>
            <p:cNvSpPr>
              <a:spLocks noChangeShapeType="1"/>
            </p:cNvSpPr>
            <p:nvPr/>
          </p:nvSpPr>
          <p:spPr bwMode="auto">
            <a:xfrm flipV="1">
              <a:off x="1244" y="2528"/>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58" name="Freeform 294"/>
            <p:cNvSpPr>
              <a:spLocks/>
            </p:cNvSpPr>
            <p:nvPr/>
          </p:nvSpPr>
          <p:spPr bwMode="auto">
            <a:xfrm>
              <a:off x="708" y="2528"/>
              <a:ext cx="2199" cy="0"/>
            </a:xfrm>
            <a:custGeom>
              <a:avLst/>
              <a:gdLst>
                <a:gd name="T0" fmla="*/ 6599 w 6599"/>
                <a:gd name="T1" fmla="*/ 1608 w 6599"/>
                <a:gd name="T2" fmla="*/ 0 w 6599"/>
              </a:gdLst>
              <a:ahLst/>
              <a:cxnLst>
                <a:cxn ang="0">
                  <a:pos x="T0" y="0"/>
                </a:cxn>
                <a:cxn ang="0">
                  <a:pos x="T1" y="0"/>
                </a:cxn>
                <a:cxn ang="0">
                  <a:pos x="T2" y="0"/>
                </a:cxn>
              </a:cxnLst>
              <a:rect l="0" t="0" r="r" b="b"/>
              <a:pathLst>
                <a:path w="6599">
                  <a:moveTo>
                    <a:pt x="6599" y="0"/>
                  </a:moveTo>
                  <a:lnTo>
                    <a:pt x="1608"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59" name="Line 295"/>
            <p:cNvSpPr>
              <a:spLocks noChangeShapeType="1"/>
            </p:cNvSpPr>
            <p:nvPr/>
          </p:nvSpPr>
          <p:spPr bwMode="auto">
            <a:xfrm flipV="1">
              <a:off x="740" y="2263"/>
              <a:ext cx="0" cy="20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0" name="Line 296"/>
            <p:cNvSpPr>
              <a:spLocks noChangeShapeType="1"/>
            </p:cNvSpPr>
            <p:nvPr/>
          </p:nvSpPr>
          <p:spPr bwMode="auto">
            <a:xfrm flipV="1">
              <a:off x="1780" y="2263"/>
              <a:ext cx="0" cy="2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1" name="Line 297"/>
            <p:cNvSpPr>
              <a:spLocks noChangeShapeType="1"/>
            </p:cNvSpPr>
            <p:nvPr/>
          </p:nvSpPr>
          <p:spPr bwMode="auto">
            <a:xfrm>
              <a:off x="1780" y="1624"/>
              <a:ext cx="0"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2" name="Line 298"/>
            <p:cNvSpPr>
              <a:spLocks noChangeShapeType="1"/>
            </p:cNvSpPr>
            <p:nvPr/>
          </p:nvSpPr>
          <p:spPr bwMode="auto">
            <a:xfrm>
              <a:off x="740" y="1624"/>
              <a:ext cx="0" cy="1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3" name="Freeform 299"/>
            <p:cNvSpPr>
              <a:spLocks/>
            </p:cNvSpPr>
            <p:nvPr/>
          </p:nvSpPr>
          <p:spPr bwMode="auto">
            <a:xfrm>
              <a:off x="740" y="1624"/>
              <a:ext cx="2167" cy="0"/>
            </a:xfrm>
            <a:custGeom>
              <a:avLst/>
              <a:gdLst>
                <a:gd name="T0" fmla="*/ 6503 w 6503"/>
                <a:gd name="T1" fmla="*/ 3120 w 6503"/>
                <a:gd name="T2" fmla="*/ 0 w 6503"/>
              </a:gdLst>
              <a:ahLst/>
              <a:cxnLst>
                <a:cxn ang="0">
                  <a:pos x="T0" y="0"/>
                </a:cxn>
                <a:cxn ang="0">
                  <a:pos x="T1" y="0"/>
                </a:cxn>
                <a:cxn ang="0">
                  <a:pos x="T2" y="0"/>
                </a:cxn>
              </a:cxnLst>
              <a:rect l="0" t="0" r="r" b="b"/>
              <a:pathLst>
                <a:path w="6503">
                  <a:moveTo>
                    <a:pt x="6503" y="0"/>
                  </a:moveTo>
                  <a:lnTo>
                    <a:pt x="3120"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64" name="Line 300"/>
            <p:cNvSpPr>
              <a:spLocks noChangeShapeType="1"/>
            </p:cNvSpPr>
            <p:nvPr/>
          </p:nvSpPr>
          <p:spPr bwMode="auto">
            <a:xfrm flipV="1">
              <a:off x="2068" y="3400"/>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5" name="Freeform 301"/>
            <p:cNvSpPr>
              <a:spLocks/>
            </p:cNvSpPr>
            <p:nvPr/>
          </p:nvSpPr>
          <p:spPr bwMode="auto">
            <a:xfrm>
              <a:off x="1204" y="3400"/>
              <a:ext cx="3391" cy="0"/>
            </a:xfrm>
            <a:custGeom>
              <a:avLst/>
              <a:gdLst>
                <a:gd name="T0" fmla="*/ 10174 w 10174"/>
                <a:gd name="T1" fmla="*/ 7679 w 10174"/>
                <a:gd name="T2" fmla="*/ 2592 w 10174"/>
                <a:gd name="T3" fmla="*/ 0 w 10174"/>
              </a:gdLst>
              <a:ahLst/>
              <a:cxnLst>
                <a:cxn ang="0">
                  <a:pos x="T0" y="0"/>
                </a:cxn>
                <a:cxn ang="0">
                  <a:pos x="T1" y="0"/>
                </a:cxn>
                <a:cxn ang="0">
                  <a:pos x="T2" y="0"/>
                </a:cxn>
                <a:cxn ang="0">
                  <a:pos x="T3" y="0"/>
                </a:cxn>
              </a:cxnLst>
              <a:rect l="0" t="0" r="r" b="b"/>
              <a:pathLst>
                <a:path w="10174">
                  <a:moveTo>
                    <a:pt x="10174" y="0"/>
                  </a:moveTo>
                  <a:lnTo>
                    <a:pt x="7679" y="0"/>
                  </a:lnTo>
                  <a:lnTo>
                    <a:pt x="2592" y="0"/>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66" name="Line 302"/>
            <p:cNvSpPr>
              <a:spLocks noChangeShapeType="1"/>
            </p:cNvSpPr>
            <p:nvPr/>
          </p:nvSpPr>
          <p:spPr bwMode="auto">
            <a:xfrm flipV="1">
              <a:off x="3763" y="3400"/>
              <a:ext cx="0" cy="1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7" name="Line 303"/>
            <p:cNvSpPr>
              <a:spLocks noChangeShapeType="1"/>
            </p:cNvSpPr>
            <p:nvPr/>
          </p:nvSpPr>
          <p:spPr bwMode="auto">
            <a:xfrm flipV="1">
              <a:off x="2907" y="2528"/>
              <a:ext cx="0" cy="8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8" name="Line 304"/>
            <p:cNvSpPr>
              <a:spLocks noChangeShapeType="1"/>
            </p:cNvSpPr>
            <p:nvPr/>
          </p:nvSpPr>
          <p:spPr bwMode="auto">
            <a:xfrm flipV="1">
              <a:off x="4555" y="3135"/>
              <a:ext cx="0" cy="2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69" name="Line 305"/>
            <p:cNvSpPr>
              <a:spLocks noChangeShapeType="1"/>
            </p:cNvSpPr>
            <p:nvPr/>
          </p:nvSpPr>
          <p:spPr bwMode="auto">
            <a:xfrm flipV="1">
              <a:off x="1244" y="3135"/>
              <a:ext cx="0" cy="2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70" name="Freeform 306"/>
            <p:cNvSpPr>
              <a:spLocks/>
            </p:cNvSpPr>
            <p:nvPr/>
          </p:nvSpPr>
          <p:spPr bwMode="auto">
            <a:xfrm>
              <a:off x="2476" y="928"/>
              <a:ext cx="863" cy="520"/>
            </a:xfrm>
            <a:custGeom>
              <a:avLst/>
              <a:gdLst>
                <a:gd name="T0" fmla="*/ 2591 w 2591"/>
                <a:gd name="T1" fmla="*/ 192 h 1560"/>
                <a:gd name="T2" fmla="*/ 2588 w 2591"/>
                <a:gd name="T3" fmla="*/ 146 h 1560"/>
                <a:gd name="T4" fmla="*/ 2579 w 2591"/>
                <a:gd name="T5" fmla="*/ 108 h 1560"/>
                <a:gd name="T6" fmla="*/ 2564 w 2591"/>
                <a:gd name="T7" fmla="*/ 74 h 1560"/>
                <a:gd name="T8" fmla="*/ 2543 w 2591"/>
                <a:gd name="T9" fmla="*/ 48 h 1560"/>
                <a:gd name="T10" fmla="*/ 2516 w 2591"/>
                <a:gd name="T11" fmla="*/ 26 h 1560"/>
                <a:gd name="T12" fmla="*/ 2483 w 2591"/>
                <a:gd name="T13" fmla="*/ 12 h 1560"/>
                <a:gd name="T14" fmla="*/ 2444 w 2591"/>
                <a:gd name="T15" fmla="*/ 2 h 1560"/>
                <a:gd name="T16" fmla="*/ 2399 w 2591"/>
                <a:gd name="T17" fmla="*/ 0 h 1560"/>
                <a:gd name="T18" fmla="*/ 168 w 2591"/>
                <a:gd name="T19" fmla="*/ 0 h 1560"/>
                <a:gd name="T20" fmla="*/ 126 w 2591"/>
                <a:gd name="T21" fmla="*/ 6 h 1560"/>
                <a:gd name="T22" fmla="*/ 90 w 2591"/>
                <a:gd name="T23" fmla="*/ 18 h 1560"/>
                <a:gd name="T24" fmla="*/ 60 w 2591"/>
                <a:gd name="T25" fmla="*/ 36 h 1560"/>
                <a:gd name="T26" fmla="*/ 36 w 2591"/>
                <a:gd name="T27" fmla="*/ 60 h 1560"/>
                <a:gd name="T28" fmla="*/ 18 w 2591"/>
                <a:gd name="T29" fmla="*/ 90 h 1560"/>
                <a:gd name="T30" fmla="*/ 6 w 2591"/>
                <a:gd name="T31" fmla="*/ 126 h 1560"/>
                <a:gd name="T32" fmla="*/ 0 w 2591"/>
                <a:gd name="T33" fmla="*/ 168 h 1560"/>
                <a:gd name="T34" fmla="*/ 0 w 2591"/>
                <a:gd name="T35" fmla="*/ 1368 h 1560"/>
                <a:gd name="T36" fmla="*/ 2 w 2591"/>
                <a:gd name="T37" fmla="*/ 1412 h 1560"/>
                <a:gd name="T38" fmla="*/ 12 w 2591"/>
                <a:gd name="T39" fmla="*/ 1452 h 1560"/>
                <a:gd name="T40" fmla="*/ 26 w 2591"/>
                <a:gd name="T41" fmla="*/ 1484 h 1560"/>
                <a:gd name="T42" fmla="*/ 48 w 2591"/>
                <a:gd name="T43" fmla="*/ 1512 h 1560"/>
                <a:gd name="T44" fmla="*/ 74 w 2591"/>
                <a:gd name="T45" fmla="*/ 1532 h 1560"/>
                <a:gd name="T46" fmla="*/ 108 w 2591"/>
                <a:gd name="T47" fmla="*/ 1548 h 1560"/>
                <a:gd name="T48" fmla="*/ 146 w 2591"/>
                <a:gd name="T49" fmla="*/ 1556 h 1560"/>
                <a:gd name="T50" fmla="*/ 192 w 2591"/>
                <a:gd name="T51" fmla="*/ 1560 h 1560"/>
                <a:gd name="T52" fmla="*/ 2404 w 2591"/>
                <a:gd name="T53" fmla="*/ 1559 h 1560"/>
                <a:gd name="T54" fmla="*/ 2422 w 2591"/>
                <a:gd name="T55" fmla="*/ 1559 h 1560"/>
                <a:gd name="T56" fmla="*/ 2453 w 2591"/>
                <a:gd name="T57" fmla="*/ 1554 h 1560"/>
                <a:gd name="T58" fmla="*/ 2464 w 2591"/>
                <a:gd name="T59" fmla="*/ 1553 h 1560"/>
                <a:gd name="T60" fmla="*/ 2500 w 2591"/>
                <a:gd name="T61" fmla="*/ 1541 h 1560"/>
                <a:gd name="T62" fmla="*/ 2511 w 2591"/>
                <a:gd name="T63" fmla="*/ 1534 h 1560"/>
                <a:gd name="T64" fmla="*/ 2530 w 2591"/>
                <a:gd name="T65" fmla="*/ 1523 h 1560"/>
                <a:gd name="T66" fmla="*/ 2536 w 2591"/>
                <a:gd name="T67" fmla="*/ 1517 h 1560"/>
                <a:gd name="T68" fmla="*/ 2548 w 2591"/>
                <a:gd name="T69" fmla="*/ 1505 h 1560"/>
                <a:gd name="T70" fmla="*/ 2554 w 2591"/>
                <a:gd name="T71" fmla="*/ 1499 h 1560"/>
                <a:gd name="T72" fmla="*/ 2565 w 2591"/>
                <a:gd name="T73" fmla="*/ 1480 h 1560"/>
                <a:gd name="T74" fmla="*/ 2572 w 2591"/>
                <a:gd name="T75" fmla="*/ 1469 h 1560"/>
                <a:gd name="T76" fmla="*/ 2584 w 2591"/>
                <a:gd name="T77" fmla="*/ 1433 h 1560"/>
                <a:gd name="T78" fmla="*/ 2585 w 2591"/>
                <a:gd name="T79" fmla="*/ 1422 h 1560"/>
                <a:gd name="T80" fmla="*/ 2590 w 2591"/>
                <a:gd name="T81" fmla="*/ 1391 h 1560"/>
                <a:gd name="T82" fmla="*/ 2590 w 2591"/>
                <a:gd name="T83" fmla="*/ 1373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1" h="1560">
                  <a:moveTo>
                    <a:pt x="2591" y="1368"/>
                  </a:moveTo>
                  <a:lnTo>
                    <a:pt x="2591" y="192"/>
                  </a:lnTo>
                  <a:lnTo>
                    <a:pt x="2590" y="168"/>
                  </a:lnTo>
                  <a:lnTo>
                    <a:pt x="2588" y="146"/>
                  </a:lnTo>
                  <a:lnTo>
                    <a:pt x="2584" y="126"/>
                  </a:lnTo>
                  <a:lnTo>
                    <a:pt x="2579" y="108"/>
                  </a:lnTo>
                  <a:lnTo>
                    <a:pt x="2572" y="90"/>
                  </a:lnTo>
                  <a:lnTo>
                    <a:pt x="2564" y="74"/>
                  </a:lnTo>
                  <a:lnTo>
                    <a:pt x="2554" y="60"/>
                  </a:lnTo>
                  <a:lnTo>
                    <a:pt x="2543" y="48"/>
                  </a:lnTo>
                  <a:lnTo>
                    <a:pt x="2530" y="36"/>
                  </a:lnTo>
                  <a:lnTo>
                    <a:pt x="2516" y="26"/>
                  </a:lnTo>
                  <a:lnTo>
                    <a:pt x="2500" y="18"/>
                  </a:lnTo>
                  <a:lnTo>
                    <a:pt x="2483" y="12"/>
                  </a:lnTo>
                  <a:lnTo>
                    <a:pt x="2464" y="6"/>
                  </a:lnTo>
                  <a:lnTo>
                    <a:pt x="2444" y="2"/>
                  </a:lnTo>
                  <a:lnTo>
                    <a:pt x="2422" y="0"/>
                  </a:lnTo>
                  <a:lnTo>
                    <a:pt x="2399"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1368"/>
                  </a:lnTo>
                  <a:lnTo>
                    <a:pt x="0" y="1391"/>
                  </a:lnTo>
                  <a:lnTo>
                    <a:pt x="2" y="1412"/>
                  </a:lnTo>
                  <a:lnTo>
                    <a:pt x="6" y="1433"/>
                  </a:lnTo>
                  <a:lnTo>
                    <a:pt x="12" y="1452"/>
                  </a:lnTo>
                  <a:lnTo>
                    <a:pt x="18" y="1469"/>
                  </a:lnTo>
                  <a:lnTo>
                    <a:pt x="26" y="1484"/>
                  </a:lnTo>
                  <a:lnTo>
                    <a:pt x="36" y="1499"/>
                  </a:lnTo>
                  <a:lnTo>
                    <a:pt x="48" y="1512"/>
                  </a:lnTo>
                  <a:lnTo>
                    <a:pt x="60" y="1523"/>
                  </a:lnTo>
                  <a:lnTo>
                    <a:pt x="74" y="1532"/>
                  </a:lnTo>
                  <a:lnTo>
                    <a:pt x="90" y="1541"/>
                  </a:lnTo>
                  <a:lnTo>
                    <a:pt x="108" y="1548"/>
                  </a:lnTo>
                  <a:lnTo>
                    <a:pt x="126" y="1553"/>
                  </a:lnTo>
                  <a:lnTo>
                    <a:pt x="146" y="1556"/>
                  </a:lnTo>
                  <a:lnTo>
                    <a:pt x="168" y="1559"/>
                  </a:lnTo>
                  <a:lnTo>
                    <a:pt x="192" y="1560"/>
                  </a:lnTo>
                  <a:lnTo>
                    <a:pt x="2399" y="1560"/>
                  </a:lnTo>
                  <a:lnTo>
                    <a:pt x="2404" y="1559"/>
                  </a:lnTo>
                  <a:lnTo>
                    <a:pt x="2410" y="1559"/>
                  </a:lnTo>
                  <a:lnTo>
                    <a:pt x="2422" y="1559"/>
                  </a:lnTo>
                  <a:lnTo>
                    <a:pt x="2444" y="1556"/>
                  </a:lnTo>
                  <a:lnTo>
                    <a:pt x="2453" y="1554"/>
                  </a:lnTo>
                  <a:lnTo>
                    <a:pt x="2458" y="1553"/>
                  </a:lnTo>
                  <a:lnTo>
                    <a:pt x="2464" y="1553"/>
                  </a:lnTo>
                  <a:lnTo>
                    <a:pt x="2483" y="1548"/>
                  </a:lnTo>
                  <a:lnTo>
                    <a:pt x="2500" y="1541"/>
                  </a:lnTo>
                  <a:lnTo>
                    <a:pt x="2507" y="1536"/>
                  </a:lnTo>
                  <a:lnTo>
                    <a:pt x="2511" y="1534"/>
                  </a:lnTo>
                  <a:lnTo>
                    <a:pt x="2516" y="1532"/>
                  </a:lnTo>
                  <a:lnTo>
                    <a:pt x="2530" y="1523"/>
                  </a:lnTo>
                  <a:lnTo>
                    <a:pt x="2533" y="1519"/>
                  </a:lnTo>
                  <a:lnTo>
                    <a:pt x="2536" y="1517"/>
                  </a:lnTo>
                  <a:lnTo>
                    <a:pt x="2543" y="1512"/>
                  </a:lnTo>
                  <a:lnTo>
                    <a:pt x="2548" y="1505"/>
                  </a:lnTo>
                  <a:lnTo>
                    <a:pt x="2551" y="1501"/>
                  </a:lnTo>
                  <a:lnTo>
                    <a:pt x="2554" y="1499"/>
                  </a:lnTo>
                  <a:lnTo>
                    <a:pt x="2564" y="1484"/>
                  </a:lnTo>
                  <a:lnTo>
                    <a:pt x="2565" y="1480"/>
                  </a:lnTo>
                  <a:lnTo>
                    <a:pt x="2567" y="1476"/>
                  </a:lnTo>
                  <a:lnTo>
                    <a:pt x="2572" y="1469"/>
                  </a:lnTo>
                  <a:lnTo>
                    <a:pt x="2579" y="1452"/>
                  </a:lnTo>
                  <a:lnTo>
                    <a:pt x="2584" y="1433"/>
                  </a:lnTo>
                  <a:lnTo>
                    <a:pt x="2584" y="1427"/>
                  </a:lnTo>
                  <a:lnTo>
                    <a:pt x="2585" y="1422"/>
                  </a:lnTo>
                  <a:lnTo>
                    <a:pt x="2588" y="1412"/>
                  </a:lnTo>
                  <a:lnTo>
                    <a:pt x="2590" y="1391"/>
                  </a:lnTo>
                  <a:lnTo>
                    <a:pt x="2590" y="1379"/>
                  </a:lnTo>
                  <a:lnTo>
                    <a:pt x="2590" y="1373"/>
                  </a:lnTo>
                  <a:lnTo>
                    <a:pt x="2591" y="1368"/>
                  </a:lnTo>
                  <a:close/>
                </a:path>
              </a:pathLst>
            </a:custGeom>
            <a:gradFill rotWithShape="1">
              <a:gsLst>
                <a:gs pos="0">
                  <a:srgbClr val="005596">
                    <a:gamma/>
                    <a:shade val="46275"/>
                    <a:invGamma/>
                  </a:srgbClr>
                </a:gs>
                <a:gs pos="50000">
                  <a:srgbClr val="005596"/>
                </a:gs>
                <a:gs pos="100000">
                  <a:srgbClr val="005596">
                    <a:gamma/>
                    <a:shade val="46275"/>
                    <a:invGamma/>
                  </a:srgbClr>
                </a:gs>
              </a:gsLst>
              <a:lin ang="5400000" scaled="1"/>
            </a:gra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71" name="Freeform 307"/>
            <p:cNvSpPr>
              <a:spLocks/>
            </p:cNvSpPr>
            <p:nvPr/>
          </p:nvSpPr>
          <p:spPr bwMode="auto">
            <a:xfrm>
              <a:off x="2476" y="928"/>
              <a:ext cx="863" cy="520"/>
            </a:xfrm>
            <a:custGeom>
              <a:avLst/>
              <a:gdLst>
                <a:gd name="T0" fmla="*/ 2590 w 2591"/>
                <a:gd name="T1" fmla="*/ 1373 h 1560"/>
                <a:gd name="T2" fmla="*/ 2590 w 2591"/>
                <a:gd name="T3" fmla="*/ 1391 h 1560"/>
                <a:gd name="T4" fmla="*/ 2585 w 2591"/>
                <a:gd name="T5" fmla="*/ 1422 h 1560"/>
                <a:gd name="T6" fmla="*/ 2584 w 2591"/>
                <a:gd name="T7" fmla="*/ 1433 h 1560"/>
                <a:gd name="T8" fmla="*/ 2572 w 2591"/>
                <a:gd name="T9" fmla="*/ 1469 h 1560"/>
                <a:gd name="T10" fmla="*/ 2565 w 2591"/>
                <a:gd name="T11" fmla="*/ 1480 h 1560"/>
                <a:gd name="T12" fmla="*/ 2554 w 2591"/>
                <a:gd name="T13" fmla="*/ 1499 h 1560"/>
                <a:gd name="T14" fmla="*/ 2548 w 2591"/>
                <a:gd name="T15" fmla="*/ 1505 h 1560"/>
                <a:gd name="T16" fmla="*/ 2536 w 2591"/>
                <a:gd name="T17" fmla="*/ 1517 h 1560"/>
                <a:gd name="T18" fmla="*/ 2530 w 2591"/>
                <a:gd name="T19" fmla="*/ 1523 h 1560"/>
                <a:gd name="T20" fmla="*/ 2511 w 2591"/>
                <a:gd name="T21" fmla="*/ 1534 h 1560"/>
                <a:gd name="T22" fmla="*/ 2500 w 2591"/>
                <a:gd name="T23" fmla="*/ 1541 h 1560"/>
                <a:gd name="T24" fmla="*/ 2464 w 2591"/>
                <a:gd name="T25" fmla="*/ 1553 h 1560"/>
                <a:gd name="T26" fmla="*/ 2453 w 2591"/>
                <a:gd name="T27" fmla="*/ 1554 h 1560"/>
                <a:gd name="T28" fmla="*/ 2422 w 2591"/>
                <a:gd name="T29" fmla="*/ 1559 h 1560"/>
                <a:gd name="T30" fmla="*/ 2404 w 2591"/>
                <a:gd name="T31" fmla="*/ 1559 h 1560"/>
                <a:gd name="T32" fmla="*/ 192 w 2591"/>
                <a:gd name="T33" fmla="*/ 1560 h 1560"/>
                <a:gd name="T34" fmla="*/ 146 w 2591"/>
                <a:gd name="T35" fmla="*/ 1556 h 1560"/>
                <a:gd name="T36" fmla="*/ 108 w 2591"/>
                <a:gd name="T37" fmla="*/ 1548 h 1560"/>
                <a:gd name="T38" fmla="*/ 74 w 2591"/>
                <a:gd name="T39" fmla="*/ 1532 h 1560"/>
                <a:gd name="T40" fmla="*/ 48 w 2591"/>
                <a:gd name="T41" fmla="*/ 1512 h 1560"/>
                <a:gd name="T42" fmla="*/ 26 w 2591"/>
                <a:gd name="T43" fmla="*/ 1484 h 1560"/>
                <a:gd name="T44" fmla="*/ 12 w 2591"/>
                <a:gd name="T45" fmla="*/ 1452 h 1560"/>
                <a:gd name="T46" fmla="*/ 2 w 2591"/>
                <a:gd name="T47" fmla="*/ 1412 h 1560"/>
                <a:gd name="T48" fmla="*/ 0 w 2591"/>
                <a:gd name="T49" fmla="*/ 1368 h 1560"/>
                <a:gd name="T50" fmla="*/ 0 w 2591"/>
                <a:gd name="T51" fmla="*/ 168 h 1560"/>
                <a:gd name="T52" fmla="*/ 6 w 2591"/>
                <a:gd name="T53" fmla="*/ 126 h 1560"/>
                <a:gd name="T54" fmla="*/ 18 w 2591"/>
                <a:gd name="T55" fmla="*/ 90 h 1560"/>
                <a:gd name="T56" fmla="*/ 36 w 2591"/>
                <a:gd name="T57" fmla="*/ 60 h 1560"/>
                <a:gd name="T58" fmla="*/ 60 w 2591"/>
                <a:gd name="T59" fmla="*/ 36 h 1560"/>
                <a:gd name="T60" fmla="*/ 90 w 2591"/>
                <a:gd name="T61" fmla="*/ 18 h 1560"/>
                <a:gd name="T62" fmla="*/ 126 w 2591"/>
                <a:gd name="T63" fmla="*/ 6 h 1560"/>
                <a:gd name="T64" fmla="*/ 168 w 2591"/>
                <a:gd name="T65" fmla="*/ 0 h 1560"/>
                <a:gd name="T66" fmla="*/ 2399 w 2591"/>
                <a:gd name="T67" fmla="*/ 0 h 1560"/>
                <a:gd name="T68" fmla="*/ 2444 w 2591"/>
                <a:gd name="T69" fmla="*/ 2 h 1560"/>
                <a:gd name="T70" fmla="*/ 2483 w 2591"/>
                <a:gd name="T71" fmla="*/ 12 h 1560"/>
                <a:gd name="T72" fmla="*/ 2516 w 2591"/>
                <a:gd name="T73" fmla="*/ 26 h 1560"/>
                <a:gd name="T74" fmla="*/ 2543 w 2591"/>
                <a:gd name="T75" fmla="*/ 48 h 1560"/>
                <a:gd name="T76" fmla="*/ 2564 w 2591"/>
                <a:gd name="T77" fmla="*/ 74 h 1560"/>
                <a:gd name="T78" fmla="*/ 2579 w 2591"/>
                <a:gd name="T79" fmla="*/ 108 h 1560"/>
                <a:gd name="T80" fmla="*/ 2588 w 2591"/>
                <a:gd name="T81" fmla="*/ 146 h 1560"/>
                <a:gd name="T82" fmla="*/ 2591 w 2591"/>
                <a:gd name="T83" fmla="*/ 192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1" h="1560">
                  <a:moveTo>
                    <a:pt x="2591" y="1368"/>
                  </a:moveTo>
                  <a:lnTo>
                    <a:pt x="2590" y="1373"/>
                  </a:lnTo>
                  <a:lnTo>
                    <a:pt x="2590" y="1379"/>
                  </a:lnTo>
                  <a:lnTo>
                    <a:pt x="2590" y="1391"/>
                  </a:lnTo>
                  <a:lnTo>
                    <a:pt x="2588" y="1412"/>
                  </a:lnTo>
                  <a:lnTo>
                    <a:pt x="2585" y="1422"/>
                  </a:lnTo>
                  <a:lnTo>
                    <a:pt x="2584" y="1427"/>
                  </a:lnTo>
                  <a:lnTo>
                    <a:pt x="2584" y="1433"/>
                  </a:lnTo>
                  <a:lnTo>
                    <a:pt x="2579" y="1452"/>
                  </a:lnTo>
                  <a:lnTo>
                    <a:pt x="2572" y="1469"/>
                  </a:lnTo>
                  <a:lnTo>
                    <a:pt x="2567" y="1476"/>
                  </a:lnTo>
                  <a:lnTo>
                    <a:pt x="2565" y="1480"/>
                  </a:lnTo>
                  <a:lnTo>
                    <a:pt x="2564" y="1484"/>
                  </a:lnTo>
                  <a:lnTo>
                    <a:pt x="2554" y="1499"/>
                  </a:lnTo>
                  <a:lnTo>
                    <a:pt x="2551" y="1501"/>
                  </a:lnTo>
                  <a:lnTo>
                    <a:pt x="2548" y="1505"/>
                  </a:lnTo>
                  <a:lnTo>
                    <a:pt x="2543" y="1512"/>
                  </a:lnTo>
                  <a:lnTo>
                    <a:pt x="2536" y="1517"/>
                  </a:lnTo>
                  <a:lnTo>
                    <a:pt x="2533" y="1519"/>
                  </a:lnTo>
                  <a:lnTo>
                    <a:pt x="2530" y="1523"/>
                  </a:lnTo>
                  <a:lnTo>
                    <a:pt x="2516" y="1532"/>
                  </a:lnTo>
                  <a:lnTo>
                    <a:pt x="2511" y="1534"/>
                  </a:lnTo>
                  <a:lnTo>
                    <a:pt x="2507" y="1536"/>
                  </a:lnTo>
                  <a:lnTo>
                    <a:pt x="2500" y="1541"/>
                  </a:lnTo>
                  <a:lnTo>
                    <a:pt x="2483" y="1548"/>
                  </a:lnTo>
                  <a:lnTo>
                    <a:pt x="2464" y="1553"/>
                  </a:lnTo>
                  <a:lnTo>
                    <a:pt x="2458" y="1553"/>
                  </a:lnTo>
                  <a:lnTo>
                    <a:pt x="2453" y="1554"/>
                  </a:lnTo>
                  <a:lnTo>
                    <a:pt x="2444" y="1556"/>
                  </a:lnTo>
                  <a:lnTo>
                    <a:pt x="2422" y="1559"/>
                  </a:lnTo>
                  <a:lnTo>
                    <a:pt x="2410" y="1559"/>
                  </a:lnTo>
                  <a:lnTo>
                    <a:pt x="2404" y="1559"/>
                  </a:lnTo>
                  <a:lnTo>
                    <a:pt x="2399" y="1560"/>
                  </a:lnTo>
                  <a:lnTo>
                    <a:pt x="192" y="1560"/>
                  </a:lnTo>
                  <a:lnTo>
                    <a:pt x="168" y="1559"/>
                  </a:lnTo>
                  <a:lnTo>
                    <a:pt x="146" y="1556"/>
                  </a:lnTo>
                  <a:lnTo>
                    <a:pt x="126" y="1553"/>
                  </a:lnTo>
                  <a:lnTo>
                    <a:pt x="108" y="1548"/>
                  </a:lnTo>
                  <a:lnTo>
                    <a:pt x="90" y="1541"/>
                  </a:lnTo>
                  <a:lnTo>
                    <a:pt x="74" y="1532"/>
                  </a:lnTo>
                  <a:lnTo>
                    <a:pt x="60" y="1523"/>
                  </a:lnTo>
                  <a:lnTo>
                    <a:pt x="48" y="1512"/>
                  </a:lnTo>
                  <a:lnTo>
                    <a:pt x="36" y="1499"/>
                  </a:lnTo>
                  <a:lnTo>
                    <a:pt x="26" y="1484"/>
                  </a:lnTo>
                  <a:lnTo>
                    <a:pt x="18" y="1469"/>
                  </a:lnTo>
                  <a:lnTo>
                    <a:pt x="12" y="1452"/>
                  </a:lnTo>
                  <a:lnTo>
                    <a:pt x="6" y="1433"/>
                  </a:lnTo>
                  <a:lnTo>
                    <a:pt x="2" y="1412"/>
                  </a:lnTo>
                  <a:lnTo>
                    <a:pt x="0" y="1391"/>
                  </a:lnTo>
                  <a:lnTo>
                    <a:pt x="0" y="1368"/>
                  </a:lnTo>
                  <a:lnTo>
                    <a:pt x="0" y="192"/>
                  </a:lnTo>
                  <a:lnTo>
                    <a:pt x="0" y="168"/>
                  </a:lnTo>
                  <a:lnTo>
                    <a:pt x="2" y="146"/>
                  </a:lnTo>
                  <a:lnTo>
                    <a:pt x="6" y="126"/>
                  </a:lnTo>
                  <a:lnTo>
                    <a:pt x="12" y="108"/>
                  </a:lnTo>
                  <a:lnTo>
                    <a:pt x="18" y="90"/>
                  </a:lnTo>
                  <a:lnTo>
                    <a:pt x="26" y="74"/>
                  </a:lnTo>
                  <a:lnTo>
                    <a:pt x="36" y="60"/>
                  </a:lnTo>
                  <a:lnTo>
                    <a:pt x="48" y="48"/>
                  </a:lnTo>
                  <a:lnTo>
                    <a:pt x="60" y="36"/>
                  </a:lnTo>
                  <a:lnTo>
                    <a:pt x="74" y="26"/>
                  </a:lnTo>
                  <a:lnTo>
                    <a:pt x="90" y="18"/>
                  </a:lnTo>
                  <a:lnTo>
                    <a:pt x="108" y="12"/>
                  </a:lnTo>
                  <a:lnTo>
                    <a:pt x="126" y="6"/>
                  </a:lnTo>
                  <a:lnTo>
                    <a:pt x="146" y="2"/>
                  </a:lnTo>
                  <a:lnTo>
                    <a:pt x="168" y="0"/>
                  </a:lnTo>
                  <a:lnTo>
                    <a:pt x="192" y="0"/>
                  </a:lnTo>
                  <a:lnTo>
                    <a:pt x="2399" y="0"/>
                  </a:lnTo>
                  <a:lnTo>
                    <a:pt x="2422" y="0"/>
                  </a:lnTo>
                  <a:lnTo>
                    <a:pt x="2444" y="2"/>
                  </a:lnTo>
                  <a:lnTo>
                    <a:pt x="2464" y="6"/>
                  </a:lnTo>
                  <a:lnTo>
                    <a:pt x="2483" y="12"/>
                  </a:lnTo>
                  <a:lnTo>
                    <a:pt x="2500" y="18"/>
                  </a:lnTo>
                  <a:lnTo>
                    <a:pt x="2516" y="26"/>
                  </a:lnTo>
                  <a:lnTo>
                    <a:pt x="2530" y="36"/>
                  </a:lnTo>
                  <a:lnTo>
                    <a:pt x="2543" y="48"/>
                  </a:lnTo>
                  <a:lnTo>
                    <a:pt x="2554" y="60"/>
                  </a:lnTo>
                  <a:lnTo>
                    <a:pt x="2564" y="74"/>
                  </a:lnTo>
                  <a:lnTo>
                    <a:pt x="2572" y="90"/>
                  </a:lnTo>
                  <a:lnTo>
                    <a:pt x="2579" y="108"/>
                  </a:lnTo>
                  <a:lnTo>
                    <a:pt x="2584" y="126"/>
                  </a:lnTo>
                  <a:lnTo>
                    <a:pt x="2588" y="146"/>
                  </a:lnTo>
                  <a:lnTo>
                    <a:pt x="2590" y="168"/>
                  </a:lnTo>
                  <a:lnTo>
                    <a:pt x="2591" y="192"/>
                  </a:lnTo>
                  <a:lnTo>
                    <a:pt x="2591" y="1368"/>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72" name="Rectangle 308"/>
            <p:cNvSpPr>
              <a:spLocks noChangeArrowheads="1"/>
            </p:cNvSpPr>
            <p:nvPr/>
          </p:nvSpPr>
          <p:spPr bwMode="auto">
            <a:xfrm>
              <a:off x="2692" y="1064"/>
              <a:ext cx="4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Storage</a:t>
              </a:r>
              <a:endParaRPr lang="en-US" altLang="zh-CN" sz="1500">
                <a:solidFill>
                  <a:schemeClr val="bg1"/>
                </a:solidFill>
                <a:ea typeface="宋体" panose="02010600030101010101" pitchFamily="2" charset="-122"/>
              </a:endParaRPr>
            </a:p>
          </p:txBody>
        </p:sp>
        <p:sp>
          <p:nvSpPr>
            <p:cNvPr id="37173" name="Rectangle 309"/>
            <p:cNvSpPr>
              <a:spLocks noChangeArrowheads="1"/>
            </p:cNvSpPr>
            <p:nvPr/>
          </p:nvSpPr>
          <p:spPr bwMode="auto">
            <a:xfrm>
              <a:off x="2539" y="1196"/>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74" name="Freeform 310"/>
            <p:cNvSpPr>
              <a:spLocks/>
            </p:cNvSpPr>
            <p:nvPr/>
          </p:nvSpPr>
          <p:spPr bwMode="auto">
            <a:xfrm>
              <a:off x="308" y="1752"/>
              <a:ext cx="864" cy="520"/>
            </a:xfrm>
            <a:custGeom>
              <a:avLst/>
              <a:gdLst>
                <a:gd name="T0" fmla="*/ 2590 w 2592"/>
                <a:gd name="T1" fmla="*/ 168 h 1560"/>
                <a:gd name="T2" fmla="*/ 2584 w 2592"/>
                <a:gd name="T3" fmla="*/ 126 h 1560"/>
                <a:gd name="T4" fmla="*/ 2572 w 2592"/>
                <a:gd name="T5" fmla="*/ 90 h 1560"/>
                <a:gd name="T6" fmla="*/ 2554 w 2592"/>
                <a:gd name="T7" fmla="*/ 60 h 1560"/>
                <a:gd name="T8" fmla="*/ 2530 w 2592"/>
                <a:gd name="T9" fmla="*/ 36 h 1560"/>
                <a:gd name="T10" fmla="*/ 2500 w 2592"/>
                <a:gd name="T11" fmla="*/ 18 h 1560"/>
                <a:gd name="T12" fmla="*/ 2464 w 2592"/>
                <a:gd name="T13" fmla="*/ 6 h 1560"/>
                <a:gd name="T14" fmla="*/ 2422 w 2592"/>
                <a:gd name="T15" fmla="*/ 0 h 1560"/>
                <a:gd name="T16" fmla="*/ 192 w 2592"/>
                <a:gd name="T17" fmla="*/ 0 h 1560"/>
                <a:gd name="T18" fmla="*/ 146 w 2592"/>
                <a:gd name="T19" fmla="*/ 2 h 1560"/>
                <a:gd name="T20" fmla="*/ 108 w 2592"/>
                <a:gd name="T21" fmla="*/ 12 h 1560"/>
                <a:gd name="T22" fmla="*/ 74 w 2592"/>
                <a:gd name="T23" fmla="*/ 26 h 1560"/>
                <a:gd name="T24" fmla="*/ 48 w 2592"/>
                <a:gd name="T25" fmla="*/ 48 h 1560"/>
                <a:gd name="T26" fmla="*/ 26 w 2592"/>
                <a:gd name="T27" fmla="*/ 74 h 1560"/>
                <a:gd name="T28" fmla="*/ 12 w 2592"/>
                <a:gd name="T29" fmla="*/ 108 h 1560"/>
                <a:gd name="T30" fmla="*/ 2 w 2592"/>
                <a:gd name="T31" fmla="*/ 146 h 1560"/>
                <a:gd name="T32" fmla="*/ 0 w 2592"/>
                <a:gd name="T33" fmla="*/ 192 h 1560"/>
                <a:gd name="T34" fmla="*/ 0 w 2592"/>
                <a:gd name="T35" fmla="*/ 1391 h 1560"/>
                <a:gd name="T36" fmla="*/ 6 w 2592"/>
                <a:gd name="T37" fmla="*/ 1433 h 1560"/>
                <a:gd name="T38" fmla="*/ 18 w 2592"/>
                <a:gd name="T39" fmla="*/ 1469 h 1560"/>
                <a:gd name="T40" fmla="*/ 36 w 2592"/>
                <a:gd name="T41" fmla="*/ 1499 h 1560"/>
                <a:gd name="T42" fmla="*/ 60 w 2592"/>
                <a:gd name="T43" fmla="*/ 1523 h 1560"/>
                <a:gd name="T44" fmla="*/ 90 w 2592"/>
                <a:gd name="T45" fmla="*/ 1541 h 1560"/>
                <a:gd name="T46" fmla="*/ 126 w 2592"/>
                <a:gd name="T47" fmla="*/ 1553 h 1560"/>
                <a:gd name="T48" fmla="*/ 168 w 2592"/>
                <a:gd name="T49" fmla="*/ 1559 h 1560"/>
                <a:gd name="T50" fmla="*/ 2400 w 2592"/>
                <a:gd name="T51" fmla="*/ 1560 h 1560"/>
                <a:gd name="T52" fmla="*/ 2410 w 2592"/>
                <a:gd name="T53" fmla="*/ 1559 h 1560"/>
                <a:gd name="T54" fmla="*/ 2444 w 2592"/>
                <a:gd name="T55" fmla="*/ 1556 h 1560"/>
                <a:gd name="T56" fmla="*/ 2458 w 2592"/>
                <a:gd name="T57" fmla="*/ 1553 h 1560"/>
                <a:gd name="T58" fmla="*/ 2484 w 2592"/>
                <a:gd name="T59" fmla="*/ 1548 h 1560"/>
                <a:gd name="T60" fmla="*/ 2508 w 2592"/>
                <a:gd name="T61" fmla="*/ 1536 h 1560"/>
                <a:gd name="T62" fmla="*/ 2516 w 2592"/>
                <a:gd name="T63" fmla="*/ 1532 h 1560"/>
                <a:gd name="T64" fmla="*/ 2533 w 2592"/>
                <a:gd name="T65" fmla="*/ 1519 h 1560"/>
                <a:gd name="T66" fmla="*/ 2544 w 2592"/>
                <a:gd name="T67" fmla="*/ 1512 h 1560"/>
                <a:gd name="T68" fmla="*/ 2551 w 2592"/>
                <a:gd name="T69" fmla="*/ 1501 h 1560"/>
                <a:gd name="T70" fmla="*/ 2564 w 2592"/>
                <a:gd name="T71" fmla="*/ 1484 h 1560"/>
                <a:gd name="T72" fmla="*/ 2568 w 2592"/>
                <a:gd name="T73" fmla="*/ 1476 h 1560"/>
                <a:gd name="T74" fmla="*/ 2580 w 2592"/>
                <a:gd name="T75" fmla="*/ 1452 h 1560"/>
                <a:gd name="T76" fmla="*/ 2584 w 2592"/>
                <a:gd name="T77" fmla="*/ 1427 h 1560"/>
                <a:gd name="T78" fmla="*/ 2588 w 2592"/>
                <a:gd name="T79" fmla="*/ 1412 h 1560"/>
                <a:gd name="T80" fmla="*/ 2590 w 2592"/>
                <a:gd name="T81" fmla="*/ 1379 h 1560"/>
                <a:gd name="T82" fmla="*/ 2592 w 2592"/>
                <a:gd name="T83" fmla="*/ 13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2592" y="192"/>
                  </a:moveTo>
                  <a:lnTo>
                    <a:pt x="2590" y="168"/>
                  </a:lnTo>
                  <a:lnTo>
                    <a:pt x="2588" y="146"/>
                  </a:lnTo>
                  <a:lnTo>
                    <a:pt x="2584" y="126"/>
                  </a:lnTo>
                  <a:lnTo>
                    <a:pt x="2580" y="108"/>
                  </a:lnTo>
                  <a:lnTo>
                    <a:pt x="2572" y="90"/>
                  </a:lnTo>
                  <a:lnTo>
                    <a:pt x="2564" y="74"/>
                  </a:lnTo>
                  <a:lnTo>
                    <a:pt x="2554" y="60"/>
                  </a:lnTo>
                  <a:lnTo>
                    <a:pt x="2544" y="48"/>
                  </a:lnTo>
                  <a:lnTo>
                    <a:pt x="2530" y="36"/>
                  </a:lnTo>
                  <a:lnTo>
                    <a:pt x="2516" y="26"/>
                  </a:lnTo>
                  <a:lnTo>
                    <a:pt x="2500" y="18"/>
                  </a:lnTo>
                  <a:lnTo>
                    <a:pt x="2484" y="12"/>
                  </a:lnTo>
                  <a:lnTo>
                    <a:pt x="2464" y="6"/>
                  </a:lnTo>
                  <a:lnTo>
                    <a:pt x="2444" y="2"/>
                  </a:lnTo>
                  <a:lnTo>
                    <a:pt x="2422" y="0"/>
                  </a:lnTo>
                  <a:lnTo>
                    <a:pt x="2400"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1368"/>
                  </a:lnTo>
                  <a:lnTo>
                    <a:pt x="0" y="1391"/>
                  </a:lnTo>
                  <a:lnTo>
                    <a:pt x="2" y="1412"/>
                  </a:lnTo>
                  <a:lnTo>
                    <a:pt x="6" y="1433"/>
                  </a:lnTo>
                  <a:lnTo>
                    <a:pt x="12" y="1452"/>
                  </a:lnTo>
                  <a:lnTo>
                    <a:pt x="18" y="1469"/>
                  </a:lnTo>
                  <a:lnTo>
                    <a:pt x="26" y="1484"/>
                  </a:lnTo>
                  <a:lnTo>
                    <a:pt x="36" y="1499"/>
                  </a:lnTo>
                  <a:lnTo>
                    <a:pt x="48" y="1512"/>
                  </a:lnTo>
                  <a:lnTo>
                    <a:pt x="60" y="1523"/>
                  </a:lnTo>
                  <a:lnTo>
                    <a:pt x="74" y="1532"/>
                  </a:lnTo>
                  <a:lnTo>
                    <a:pt x="90" y="1541"/>
                  </a:lnTo>
                  <a:lnTo>
                    <a:pt x="108" y="1548"/>
                  </a:lnTo>
                  <a:lnTo>
                    <a:pt x="126" y="1553"/>
                  </a:lnTo>
                  <a:lnTo>
                    <a:pt x="146" y="1556"/>
                  </a:lnTo>
                  <a:lnTo>
                    <a:pt x="168" y="1559"/>
                  </a:lnTo>
                  <a:lnTo>
                    <a:pt x="192" y="1560"/>
                  </a:lnTo>
                  <a:lnTo>
                    <a:pt x="2400" y="1560"/>
                  </a:lnTo>
                  <a:lnTo>
                    <a:pt x="2404" y="1559"/>
                  </a:lnTo>
                  <a:lnTo>
                    <a:pt x="2410" y="1559"/>
                  </a:lnTo>
                  <a:lnTo>
                    <a:pt x="2422" y="1559"/>
                  </a:lnTo>
                  <a:lnTo>
                    <a:pt x="2444" y="1556"/>
                  </a:lnTo>
                  <a:lnTo>
                    <a:pt x="2454" y="1554"/>
                  </a:lnTo>
                  <a:lnTo>
                    <a:pt x="2458" y="1553"/>
                  </a:lnTo>
                  <a:lnTo>
                    <a:pt x="2464" y="1553"/>
                  </a:lnTo>
                  <a:lnTo>
                    <a:pt x="2484" y="1548"/>
                  </a:lnTo>
                  <a:lnTo>
                    <a:pt x="2500" y="1541"/>
                  </a:lnTo>
                  <a:lnTo>
                    <a:pt x="2508" y="1536"/>
                  </a:lnTo>
                  <a:lnTo>
                    <a:pt x="2511" y="1534"/>
                  </a:lnTo>
                  <a:lnTo>
                    <a:pt x="2516" y="1532"/>
                  </a:lnTo>
                  <a:lnTo>
                    <a:pt x="2530" y="1523"/>
                  </a:lnTo>
                  <a:lnTo>
                    <a:pt x="2533" y="1519"/>
                  </a:lnTo>
                  <a:lnTo>
                    <a:pt x="2536" y="1517"/>
                  </a:lnTo>
                  <a:lnTo>
                    <a:pt x="2544" y="1512"/>
                  </a:lnTo>
                  <a:lnTo>
                    <a:pt x="2548" y="1505"/>
                  </a:lnTo>
                  <a:lnTo>
                    <a:pt x="2551" y="1501"/>
                  </a:lnTo>
                  <a:lnTo>
                    <a:pt x="2554" y="1499"/>
                  </a:lnTo>
                  <a:lnTo>
                    <a:pt x="2564" y="1484"/>
                  </a:lnTo>
                  <a:lnTo>
                    <a:pt x="2565" y="1480"/>
                  </a:lnTo>
                  <a:lnTo>
                    <a:pt x="2568" y="1476"/>
                  </a:lnTo>
                  <a:lnTo>
                    <a:pt x="2572" y="1469"/>
                  </a:lnTo>
                  <a:lnTo>
                    <a:pt x="2580" y="1452"/>
                  </a:lnTo>
                  <a:lnTo>
                    <a:pt x="2584" y="1433"/>
                  </a:lnTo>
                  <a:lnTo>
                    <a:pt x="2584" y="1427"/>
                  </a:lnTo>
                  <a:lnTo>
                    <a:pt x="2586" y="1422"/>
                  </a:lnTo>
                  <a:lnTo>
                    <a:pt x="2588" y="1412"/>
                  </a:lnTo>
                  <a:lnTo>
                    <a:pt x="2590" y="1391"/>
                  </a:lnTo>
                  <a:lnTo>
                    <a:pt x="2590" y="1379"/>
                  </a:lnTo>
                  <a:lnTo>
                    <a:pt x="2590" y="1373"/>
                  </a:lnTo>
                  <a:lnTo>
                    <a:pt x="2592" y="1368"/>
                  </a:lnTo>
                  <a:lnTo>
                    <a:pt x="2592" y="192"/>
                  </a:lnTo>
                  <a:close/>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75" name="Freeform 311"/>
            <p:cNvSpPr>
              <a:spLocks/>
            </p:cNvSpPr>
            <p:nvPr/>
          </p:nvSpPr>
          <p:spPr bwMode="auto">
            <a:xfrm>
              <a:off x="1348" y="1752"/>
              <a:ext cx="864" cy="520"/>
            </a:xfrm>
            <a:custGeom>
              <a:avLst/>
              <a:gdLst>
                <a:gd name="T0" fmla="*/ 0 w 2592"/>
                <a:gd name="T1" fmla="*/ 1368 h 1560"/>
                <a:gd name="T2" fmla="*/ 2 w 2592"/>
                <a:gd name="T3" fmla="*/ 1412 h 1560"/>
                <a:gd name="T4" fmla="*/ 12 w 2592"/>
                <a:gd name="T5" fmla="*/ 1452 h 1560"/>
                <a:gd name="T6" fmla="*/ 26 w 2592"/>
                <a:gd name="T7" fmla="*/ 1484 h 1560"/>
                <a:gd name="T8" fmla="*/ 48 w 2592"/>
                <a:gd name="T9" fmla="*/ 1512 h 1560"/>
                <a:gd name="T10" fmla="*/ 74 w 2592"/>
                <a:gd name="T11" fmla="*/ 1532 h 1560"/>
                <a:gd name="T12" fmla="*/ 108 w 2592"/>
                <a:gd name="T13" fmla="*/ 1548 h 1560"/>
                <a:gd name="T14" fmla="*/ 146 w 2592"/>
                <a:gd name="T15" fmla="*/ 1556 h 1560"/>
                <a:gd name="T16" fmla="*/ 192 w 2592"/>
                <a:gd name="T17" fmla="*/ 1560 h 1560"/>
                <a:gd name="T18" fmla="*/ 2404 w 2592"/>
                <a:gd name="T19" fmla="*/ 1559 h 1560"/>
                <a:gd name="T20" fmla="*/ 2422 w 2592"/>
                <a:gd name="T21" fmla="*/ 1559 h 1560"/>
                <a:gd name="T22" fmla="*/ 2454 w 2592"/>
                <a:gd name="T23" fmla="*/ 1554 h 1560"/>
                <a:gd name="T24" fmla="*/ 2464 w 2592"/>
                <a:gd name="T25" fmla="*/ 1553 h 1560"/>
                <a:gd name="T26" fmla="*/ 2500 w 2592"/>
                <a:gd name="T27" fmla="*/ 1541 h 1560"/>
                <a:gd name="T28" fmla="*/ 2511 w 2592"/>
                <a:gd name="T29" fmla="*/ 1534 h 1560"/>
                <a:gd name="T30" fmla="*/ 2530 w 2592"/>
                <a:gd name="T31" fmla="*/ 1523 h 1560"/>
                <a:gd name="T32" fmla="*/ 2536 w 2592"/>
                <a:gd name="T33" fmla="*/ 1517 h 1560"/>
                <a:gd name="T34" fmla="*/ 2548 w 2592"/>
                <a:gd name="T35" fmla="*/ 1505 h 1560"/>
                <a:gd name="T36" fmla="*/ 2554 w 2592"/>
                <a:gd name="T37" fmla="*/ 1499 h 1560"/>
                <a:gd name="T38" fmla="*/ 2565 w 2592"/>
                <a:gd name="T39" fmla="*/ 1480 h 1560"/>
                <a:gd name="T40" fmla="*/ 2572 w 2592"/>
                <a:gd name="T41" fmla="*/ 1469 h 1560"/>
                <a:gd name="T42" fmla="*/ 2584 w 2592"/>
                <a:gd name="T43" fmla="*/ 1433 h 1560"/>
                <a:gd name="T44" fmla="*/ 2586 w 2592"/>
                <a:gd name="T45" fmla="*/ 1422 h 1560"/>
                <a:gd name="T46" fmla="*/ 2590 w 2592"/>
                <a:gd name="T47" fmla="*/ 1391 h 1560"/>
                <a:gd name="T48" fmla="*/ 2590 w 2592"/>
                <a:gd name="T49" fmla="*/ 1373 h 1560"/>
                <a:gd name="T50" fmla="*/ 2592 w 2592"/>
                <a:gd name="T51" fmla="*/ 192 h 1560"/>
                <a:gd name="T52" fmla="*/ 2588 w 2592"/>
                <a:gd name="T53" fmla="*/ 146 h 1560"/>
                <a:gd name="T54" fmla="*/ 2580 w 2592"/>
                <a:gd name="T55" fmla="*/ 108 h 1560"/>
                <a:gd name="T56" fmla="*/ 2564 w 2592"/>
                <a:gd name="T57" fmla="*/ 74 h 1560"/>
                <a:gd name="T58" fmla="*/ 2544 w 2592"/>
                <a:gd name="T59" fmla="*/ 48 h 1560"/>
                <a:gd name="T60" fmla="*/ 2516 w 2592"/>
                <a:gd name="T61" fmla="*/ 26 h 1560"/>
                <a:gd name="T62" fmla="*/ 2484 w 2592"/>
                <a:gd name="T63" fmla="*/ 12 h 1560"/>
                <a:gd name="T64" fmla="*/ 2444 w 2592"/>
                <a:gd name="T65" fmla="*/ 2 h 1560"/>
                <a:gd name="T66" fmla="*/ 2400 w 2592"/>
                <a:gd name="T67" fmla="*/ 0 h 1560"/>
                <a:gd name="T68" fmla="*/ 168 w 2592"/>
                <a:gd name="T69" fmla="*/ 0 h 1560"/>
                <a:gd name="T70" fmla="*/ 126 w 2592"/>
                <a:gd name="T71" fmla="*/ 6 h 1560"/>
                <a:gd name="T72" fmla="*/ 90 w 2592"/>
                <a:gd name="T73" fmla="*/ 18 h 1560"/>
                <a:gd name="T74" fmla="*/ 60 w 2592"/>
                <a:gd name="T75" fmla="*/ 36 h 1560"/>
                <a:gd name="T76" fmla="*/ 36 w 2592"/>
                <a:gd name="T77" fmla="*/ 60 h 1560"/>
                <a:gd name="T78" fmla="*/ 18 w 2592"/>
                <a:gd name="T79" fmla="*/ 90 h 1560"/>
                <a:gd name="T80" fmla="*/ 6 w 2592"/>
                <a:gd name="T81" fmla="*/ 126 h 1560"/>
                <a:gd name="T82" fmla="*/ 0 w 2592"/>
                <a:gd name="T83" fmla="*/ 1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0" y="192"/>
                  </a:moveTo>
                  <a:lnTo>
                    <a:pt x="0" y="1368"/>
                  </a:lnTo>
                  <a:lnTo>
                    <a:pt x="0" y="1391"/>
                  </a:lnTo>
                  <a:lnTo>
                    <a:pt x="2" y="1412"/>
                  </a:lnTo>
                  <a:lnTo>
                    <a:pt x="6" y="1433"/>
                  </a:lnTo>
                  <a:lnTo>
                    <a:pt x="12" y="1452"/>
                  </a:lnTo>
                  <a:lnTo>
                    <a:pt x="18" y="1469"/>
                  </a:lnTo>
                  <a:lnTo>
                    <a:pt x="26" y="1484"/>
                  </a:lnTo>
                  <a:lnTo>
                    <a:pt x="36" y="1499"/>
                  </a:lnTo>
                  <a:lnTo>
                    <a:pt x="48" y="1512"/>
                  </a:lnTo>
                  <a:lnTo>
                    <a:pt x="60" y="1523"/>
                  </a:lnTo>
                  <a:lnTo>
                    <a:pt x="74" y="1532"/>
                  </a:lnTo>
                  <a:lnTo>
                    <a:pt x="90" y="1541"/>
                  </a:lnTo>
                  <a:lnTo>
                    <a:pt x="108" y="1548"/>
                  </a:lnTo>
                  <a:lnTo>
                    <a:pt x="126" y="1553"/>
                  </a:lnTo>
                  <a:lnTo>
                    <a:pt x="146" y="1556"/>
                  </a:lnTo>
                  <a:lnTo>
                    <a:pt x="168" y="1559"/>
                  </a:lnTo>
                  <a:lnTo>
                    <a:pt x="192" y="1560"/>
                  </a:lnTo>
                  <a:lnTo>
                    <a:pt x="2400" y="1560"/>
                  </a:lnTo>
                  <a:lnTo>
                    <a:pt x="2404" y="1559"/>
                  </a:lnTo>
                  <a:lnTo>
                    <a:pt x="2410" y="1559"/>
                  </a:lnTo>
                  <a:lnTo>
                    <a:pt x="2422" y="1559"/>
                  </a:lnTo>
                  <a:lnTo>
                    <a:pt x="2444" y="1556"/>
                  </a:lnTo>
                  <a:lnTo>
                    <a:pt x="2454" y="1554"/>
                  </a:lnTo>
                  <a:lnTo>
                    <a:pt x="2458" y="1553"/>
                  </a:lnTo>
                  <a:lnTo>
                    <a:pt x="2464" y="1553"/>
                  </a:lnTo>
                  <a:lnTo>
                    <a:pt x="2484" y="1548"/>
                  </a:lnTo>
                  <a:lnTo>
                    <a:pt x="2500" y="1541"/>
                  </a:lnTo>
                  <a:lnTo>
                    <a:pt x="2508" y="1536"/>
                  </a:lnTo>
                  <a:lnTo>
                    <a:pt x="2511" y="1534"/>
                  </a:lnTo>
                  <a:lnTo>
                    <a:pt x="2516" y="1532"/>
                  </a:lnTo>
                  <a:lnTo>
                    <a:pt x="2530" y="1523"/>
                  </a:lnTo>
                  <a:lnTo>
                    <a:pt x="2533" y="1519"/>
                  </a:lnTo>
                  <a:lnTo>
                    <a:pt x="2536" y="1517"/>
                  </a:lnTo>
                  <a:lnTo>
                    <a:pt x="2544" y="1512"/>
                  </a:lnTo>
                  <a:lnTo>
                    <a:pt x="2548" y="1505"/>
                  </a:lnTo>
                  <a:lnTo>
                    <a:pt x="2551" y="1501"/>
                  </a:lnTo>
                  <a:lnTo>
                    <a:pt x="2554" y="1499"/>
                  </a:lnTo>
                  <a:lnTo>
                    <a:pt x="2564" y="1484"/>
                  </a:lnTo>
                  <a:lnTo>
                    <a:pt x="2565" y="1480"/>
                  </a:lnTo>
                  <a:lnTo>
                    <a:pt x="2568" y="1476"/>
                  </a:lnTo>
                  <a:lnTo>
                    <a:pt x="2572" y="1469"/>
                  </a:lnTo>
                  <a:lnTo>
                    <a:pt x="2580" y="1452"/>
                  </a:lnTo>
                  <a:lnTo>
                    <a:pt x="2584" y="1433"/>
                  </a:lnTo>
                  <a:lnTo>
                    <a:pt x="2584" y="1427"/>
                  </a:lnTo>
                  <a:lnTo>
                    <a:pt x="2586" y="1422"/>
                  </a:lnTo>
                  <a:lnTo>
                    <a:pt x="2588" y="1412"/>
                  </a:lnTo>
                  <a:lnTo>
                    <a:pt x="2590" y="1391"/>
                  </a:lnTo>
                  <a:lnTo>
                    <a:pt x="2590" y="1379"/>
                  </a:lnTo>
                  <a:lnTo>
                    <a:pt x="2590" y="1373"/>
                  </a:lnTo>
                  <a:lnTo>
                    <a:pt x="2592" y="1368"/>
                  </a:lnTo>
                  <a:lnTo>
                    <a:pt x="2592" y="192"/>
                  </a:lnTo>
                  <a:lnTo>
                    <a:pt x="2590" y="168"/>
                  </a:lnTo>
                  <a:lnTo>
                    <a:pt x="2588" y="146"/>
                  </a:lnTo>
                  <a:lnTo>
                    <a:pt x="2584" y="126"/>
                  </a:lnTo>
                  <a:lnTo>
                    <a:pt x="2580" y="108"/>
                  </a:lnTo>
                  <a:lnTo>
                    <a:pt x="2572" y="90"/>
                  </a:lnTo>
                  <a:lnTo>
                    <a:pt x="2564" y="74"/>
                  </a:lnTo>
                  <a:lnTo>
                    <a:pt x="2554" y="60"/>
                  </a:lnTo>
                  <a:lnTo>
                    <a:pt x="2544" y="48"/>
                  </a:lnTo>
                  <a:lnTo>
                    <a:pt x="2530" y="36"/>
                  </a:lnTo>
                  <a:lnTo>
                    <a:pt x="2516" y="26"/>
                  </a:lnTo>
                  <a:lnTo>
                    <a:pt x="2500" y="18"/>
                  </a:lnTo>
                  <a:lnTo>
                    <a:pt x="2484" y="12"/>
                  </a:lnTo>
                  <a:lnTo>
                    <a:pt x="2464" y="6"/>
                  </a:lnTo>
                  <a:lnTo>
                    <a:pt x="2444" y="2"/>
                  </a:lnTo>
                  <a:lnTo>
                    <a:pt x="2422" y="0"/>
                  </a:lnTo>
                  <a:lnTo>
                    <a:pt x="2400"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close/>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76" name="Freeform 312"/>
            <p:cNvSpPr>
              <a:spLocks/>
            </p:cNvSpPr>
            <p:nvPr/>
          </p:nvSpPr>
          <p:spPr bwMode="auto">
            <a:xfrm>
              <a:off x="1348" y="1752"/>
              <a:ext cx="864" cy="520"/>
            </a:xfrm>
            <a:custGeom>
              <a:avLst/>
              <a:gdLst>
                <a:gd name="T0" fmla="*/ 0 w 2592"/>
                <a:gd name="T1" fmla="*/ 168 h 1560"/>
                <a:gd name="T2" fmla="*/ 6 w 2592"/>
                <a:gd name="T3" fmla="*/ 126 h 1560"/>
                <a:gd name="T4" fmla="*/ 18 w 2592"/>
                <a:gd name="T5" fmla="*/ 90 h 1560"/>
                <a:gd name="T6" fmla="*/ 36 w 2592"/>
                <a:gd name="T7" fmla="*/ 60 h 1560"/>
                <a:gd name="T8" fmla="*/ 60 w 2592"/>
                <a:gd name="T9" fmla="*/ 36 h 1560"/>
                <a:gd name="T10" fmla="*/ 90 w 2592"/>
                <a:gd name="T11" fmla="*/ 18 h 1560"/>
                <a:gd name="T12" fmla="*/ 126 w 2592"/>
                <a:gd name="T13" fmla="*/ 6 h 1560"/>
                <a:gd name="T14" fmla="*/ 168 w 2592"/>
                <a:gd name="T15" fmla="*/ 0 h 1560"/>
                <a:gd name="T16" fmla="*/ 2400 w 2592"/>
                <a:gd name="T17" fmla="*/ 0 h 1560"/>
                <a:gd name="T18" fmla="*/ 2444 w 2592"/>
                <a:gd name="T19" fmla="*/ 2 h 1560"/>
                <a:gd name="T20" fmla="*/ 2484 w 2592"/>
                <a:gd name="T21" fmla="*/ 12 h 1560"/>
                <a:gd name="T22" fmla="*/ 2516 w 2592"/>
                <a:gd name="T23" fmla="*/ 26 h 1560"/>
                <a:gd name="T24" fmla="*/ 2544 w 2592"/>
                <a:gd name="T25" fmla="*/ 48 h 1560"/>
                <a:gd name="T26" fmla="*/ 2564 w 2592"/>
                <a:gd name="T27" fmla="*/ 74 h 1560"/>
                <a:gd name="T28" fmla="*/ 2580 w 2592"/>
                <a:gd name="T29" fmla="*/ 108 h 1560"/>
                <a:gd name="T30" fmla="*/ 2588 w 2592"/>
                <a:gd name="T31" fmla="*/ 146 h 1560"/>
                <a:gd name="T32" fmla="*/ 2592 w 2592"/>
                <a:gd name="T33" fmla="*/ 192 h 1560"/>
                <a:gd name="T34" fmla="*/ 2590 w 2592"/>
                <a:gd name="T35" fmla="*/ 1373 h 1560"/>
                <a:gd name="T36" fmla="*/ 2590 w 2592"/>
                <a:gd name="T37" fmla="*/ 1391 h 1560"/>
                <a:gd name="T38" fmla="*/ 2586 w 2592"/>
                <a:gd name="T39" fmla="*/ 1422 h 1560"/>
                <a:gd name="T40" fmla="*/ 2584 w 2592"/>
                <a:gd name="T41" fmla="*/ 1433 h 1560"/>
                <a:gd name="T42" fmla="*/ 2572 w 2592"/>
                <a:gd name="T43" fmla="*/ 1469 h 1560"/>
                <a:gd name="T44" fmla="*/ 2565 w 2592"/>
                <a:gd name="T45" fmla="*/ 1480 h 1560"/>
                <a:gd name="T46" fmla="*/ 2554 w 2592"/>
                <a:gd name="T47" fmla="*/ 1499 h 1560"/>
                <a:gd name="T48" fmla="*/ 2548 w 2592"/>
                <a:gd name="T49" fmla="*/ 1505 h 1560"/>
                <a:gd name="T50" fmla="*/ 2536 w 2592"/>
                <a:gd name="T51" fmla="*/ 1517 h 1560"/>
                <a:gd name="T52" fmla="*/ 2530 w 2592"/>
                <a:gd name="T53" fmla="*/ 1523 h 1560"/>
                <a:gd name="T54" fmla="*/ 2511 w 2592"/>
                <a:gd name="T55" fmla="*/ 1534 h 1560"/>
                <a:gd name="T56" fmla="*/ 2500 w 2592"/>
                <a:gd name="T57" fmla="*/ 1541 h 1560"/>
                <a:gd name="T58" fmla="*/ 2464 w 2592"/>
                <a:gd name="T59" fmla="*/ 1553 h 1560"/>
                <a:gd name="T60" fmla="*/ 2454 w 2592"/>
                <a:gd name="T61" fmla="*/ 1554 h 1560"/>
                <a:gd name="T62" fmla="*/ 2422 w 2592"/>
                <a:gd name="T63" fmla="*/ 1559 h 1560"/>
                <a:gd name="T64" fmla="*/ 2404 w 2592"/>
                <a:gd name="T65" fmla="*/ 1559 h 1560"/>
                <a:gd name="T66" fmla="*/ 192 w 2592"/>
                <a:gd name="T67" fmla="*/ 1560 h 1560"/>
                <a:gd name="T68" fmla="*/ 146 w 2592"/>
                <a:gd name="T69" fmla="*/ 1556 h 1560"/>
                <a:gd name="T70" fmla="*/ 108 w 2592"/>
                <a:gd name="T71" fmla="*/ 1548 h 1560"/>
                <a:gd name="T72" fmla="*/ 74 w 2592"/>
                <a:gd name="T73" fmla="*/ 1532 h 1560"/>
                <a:gd name="T74" fmla="*/ 48 w 2592"/>
                <a:gd name="T75" fmla="*/ 1512 h 1560"/>
                <a:gd name="T76" fmla="*/ 26 w 2592"/>
                <a:gd name="T77" fmla="*/ 1484 h 1560"/>
                <a:gd name="T78" fmla="*/ 12 w 2592"/>
                <a:gd name="T79" fmla="*/ 1452 h 1560"/>
                <a:gd name="T80" fmla="*/ 2 w 2592"/>
                <a:gd name="T81" fmla="*/ 1412 h 1560"/>
                <a:gd name="T82" fmla="*/ 0 w 2592"/>
                <a:gd name="T83" fmla="*/ 13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0" y="192"/>
                  </a:moveTo>
                  <a:lnTo>
                    <a:pt x="0" y="168"/>
                  </a:lnTo>
                  <a:lnTo>
                    <a:pt x="2" y="146"/>
                  </a:lnTo>
                  <a:lnTo>
                    <a:pt x="6" y="126"/>
                  </a:lnTo>
                  <a:lnTo>
                    <a:pt x="12" y="108"/>
                  </a:lnTo>
                  <a:lnTo>
                    <a:pt x="18" y="90"/>
                  </a:lnTo>
                  <a:lnTo>
                    <a:pt x="26" y="74"/>
                  </a:lnTo>
                  <a:lnTo>
                    <a:pt x="36" y="60"/>
                  </a:lnTo>
                  <a:lnTo>
                    <a:pt x="48" y="48"/>
                  </a:lnTo>
                  <a:lnTo>
                    <a:pt x="60" y="36"/>
                  </a:lnTo>
                  <a:lnTo>
                    <a:pt x="74" y="26"/>
                  </a:lnTo>
                  <a:lnTo>
                    <a:pt x="90" y="18"/>
                  </a:lnTo>
                  <a:lnTo>
                    <a:pt x="108" y="12"/>
                  </a:lnTo>
                  <a:lnTo>
                    <a:pt x="126" y="6"/>
                  </a:lnTo>
                  <a:lnTo>
                    <a:pt x="146" y="2"/>
                  </a:lnTo>
                  <a:lnTo>
                    <a:pt x="168" y="0"/>
                  </a:lnTo>
                  <a:lnTo>
                    <a:pt x="192" y="0"/>
                  </a:lnTo>
                  <a:lnTo>
                    <a:pt x="2400" y="0"/>
                  </a:lnTo>
                  <a:lnTo>
                    <a:pt x="2422" y="0"/>
                  </a:lnTo>
                  <a:lnTo>
                    <a:pt x="2444" y="2"/>
                  </a:lnTo>
                  <a:lnTo>
                    <a:pt x="2464" y="6"/>
                  </a:lnTo>
                  <a:lnTo>
                    <a:pt x="2484" y="12"/>
                  </a:lnTo>
                  <a:lnTo>
                    <a:pt x="2500" y="18"/>
                  </a:lnTo>
                  <a:lnTo>
                    <a:pt x="2516" y="26"/>
                  </a:lnTo>
                  <a:lnTo>
                    <a:pt x="2530" y="36"/>
                  </a:lnTo>
                  <a:lnTo>
                    <a:pt x="2544" y="48"/>
                  </a:lnTo>
                  <a:lnTo>
                    <a:pt x="2554" y="60"/>
                  </a:lnTo>
                  <a:lnTo>
                    <a:pt x="2564" y="74"/>
                  </a:lnTo>
                  <a:lnTo>
                    <a:pt x="2572" y="90"/>
                  </a:lnTo>
                  <a:lnTo>
                    <a:pt x="2580" y="108"/>
                  </a:lnTo>
                  <a:lnTo>
                    <a:pt x="2584" y="126"/>
                  </a:lnTo>
                  <a:lnTo>
                    <a:pt x="2588" y="146"/>
                  </a:lnTo>
                  <a:lnTo>
                    <a:pt x="2590" y="168"/>
                  </a:lnTo>
                  <a:lnTo>
                    <a:pt x="2592" y="192"/>
                  </a:lnTo>
                  <a:lnTo>
                    <a:pt x="2592" y="1368"/>
                  </a:lnTo>
                  <a:lnTo>
                    <a:pt x="2590" y="1373"/>
                  </a:lnTo>
                  <a:lnTo>
                    <a:pt x="2590" y="1379"/>
                  </a:lnTo>
                  <a:lnTo>
                    <a:pt x="2590" y="1391"/>
                  </a:lnTo>
                  <a:lnTo>
                    <a:pt x="2588" y="1412"/>
                  </a:lnTo>
                  <a:lnTo>
                    <a:pt x="2586" y="1422"/>
                  </a:lnTo>
                  <a:lnTo>
                    <a:pt x="2584" y="1427"/>
                  </a:lnTo>
                  <a:lnTo>
                    <a:pt x="2584" y="1433"/>
                  </a:lnTo>
                  <a:lnTo>
                    <a:pt x="2580" y="1452"/>
                  </a:lnTo>
                  <a:lnTo>
                    <a:pt x="2572" y="1469"/>
                  </a:lnTo>
                  <a:lnTo>
                    <a:pt x="2568" y="1476"/>
                  </a:lnTo>
                  <a:lnTo>
                    <a:pt x="2565" y="1480"/>
                  </a:lnTo>
                  <a:lnTo>
                    <a:pt x="2564" y="1484"/>
                  </a:lnTo>
                  <a:lnTo>
                    <a:pt x="2554" y="1499"/>
                  </a:lnTo>
                  <a:lnTo>
                    <a:pt x="2551" y="1501"/>
                  </a:lnTo>
                  <a:lnTo>
                    <a:pt x="2548" y="1505"/>
                  </a:lnTo>
                  <a:lnTo>
                    <a:pt x="2544" y="1512"/>
                  </a:lnTo>
                  <a:lnTo>
                    <a:pt x="2536" y="1517"/>
                  </a:lnTo>
                  <a:lnTo>
                    <a:pt x="2533" y="1519"/>
                  </a:lnTo>
                  <a:lnTo>
                    <a:pt x="2530" y="1523"/>
                  </a:lnTo>
                  <a:lnTo>
                    <a:pt x="2516" y="1532"/>
                  </a:lnTo>
                  <a:lnTo>
                    <a:pt x="2511" y="1534"/>
                  </a:lnTo>
                  <a:lnTo>
                    <a:pt x="2508" y="1536"/>
                  </a:lnTo>
                  <a:lnTo>
                    <a:pt x="2500" y="1541"/>
                  </a:lnTo>
                  <a:lnTo>
                    <a:pt x="2484" y="1548"/>
                  </a:lnTo>
                  <a:lnTo>
                    <a:pt x="2464" y="1553"/>
                  </a:lnTo>
                  <a:lnTo>
                    <a:pt x="2458" y="1553"/>
                  </a:lnTo>
                  <a:lnTo>
                    <a:pt x="2454" y="1554"/>
                  </a:lnTo>
                  <a:lnTo>
                    <a:pt x="2444" y="1556"/>
                  </a:lnTo>
                  <a:lnTo>
                    <a:pt x="2422" y="1559"/>
                  </a:lnTo>
                  <a:lnTo>
                    <a:pt x="2410" y="1559"/>
                  </a:lnTo>
                  <a:lnTo>
                    <a:pt x="2404" y="1559"/>
                  </a:lnTo>
                  <a:lnTo>
                    <a:pt x="2400" y="1560"/>
                  </a:lnTo>
                  <a:lnTo>
                    <a:pt x="192" y="1560"/>
                  </a:lnTo>
                  <a:lnTo>
                    <a:pt x="168" y="1559"/>
                  </a:lnTo>
                  <a:lnTo>
                    <a:pt x="146" y="1556"/>
                  </a:lnTo>
                  <a:lnTo>
                    <a:pt x="126" y="1553"/>
                  </a:lnTo>
                  <a:lnTo>
                    <a:pt x="108" y="1548"/>
                  </a:lnTo>
                  <a:lnTo>
                    <a:pt x="90" y="1541"/>
                  </a:lnTo>
                  <a:lnTo>
                    <a:pt x="74" y="1532"/>
                  </a:lnTo>
                  <a:lnTo>
                    <a:pt x="60" y="1523"/>
                  </a:lnTo>
                  <a:lnTo>
                    <a:pt x="48" y="1512"/>
                  </a:lnTo>
                  <a:lnTo>
                    <a:pt x="36" y="1499"/>
                  </a:lnTo>
                  <a:lnTo>
                    <a:pt x="26" y="1484"/>
                  </a:lnTo>
                  <a:lnTo>
                    <a:pt x="18" y="1469"/>
                  </a:lnTo>
                  <a:lnTo>
                    <a:pt x="12" y="1452"/>
                  </a:lnTo>
                  <a:lnTo>
                    <a:pt x="6" y="1433"/>
                  </a:lnTo>
                  <a:lnTo>
                    <a:pt x="2" y="1412"/>
                  </a:lnTo>
                  <a:lnTo>
                    <a:pt x="0" y="1391"/>
                  </a:lnTo>
                  <a:lnTo>
                    <a:pt x="0" y="1368"/>
                  </a:lnTo>
                  <a:lnTo>
                    <a:pt x="0" y="192"/>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77" name="Freeform 313"/>
            <p:cNvSpPr>
              <a:spLocks/>
            </p:cNvSpPr>
            <p:nvPr/>
          </p:nvSpPr>
          <p:spPr bwMode="auto">
            <a:xfrm>
              <a:off x="308" y="1752"/>
              <a:ext cx="864" cy="520"/>
            </a:xfrm>
            <a:custGeom>
              <a:avLst/>
              <a:gdLst>
                <a:gd name="T0" fmla="*/ 2592 w 2592"/>
                <a:gd name="T1" fmla="*/ 1368 h 1560"/>
                <a:gd name="T2" fmla="*/ 2590 w 2592"/>
                <a:gd name="T3" fmla="*/ 1379 h 1560"/>
                <a:gd name="T4" fmla="*/ 2588 w 2592"/>
                <a:gd name="T5" fmla="*/ 1412 h 1560"/>
                <a:gd name="T6" fmla="*/ 2584 w 2592"/>
                <a:gd name="T7" fmla="*/ 1427 h 1560"/>
                <a:gd name="T8" fmla="*/ 2580 w 2592"/>
                <a:gd name="T9" fmla="*/ 1452 h 1560"/>
                <a:gd name="T10" fmla="*/ 2568 w 2592"/>
                <a:gd name="T11" fmla="*/ 1476 h 1560"/>
                <a:gd name="T12" fmla="*/ 2564 w 2592"/>
                <a:gd name="T13" fmla="*/ 1484 h 1560"/>
                <a:gd name="T14" fmla="*/ 2551 w 2592"/>
                <a:gd name="T15" fmla="*/ 1501 h 1560"/>
                <a:gd name="T16" fmla="*/ 2544 w 2592"/>
                <a:gd name="T17" fmla="*/ 1512 h 1560"/>
                <a:gd name="T18" fmla="*/ 2533 w 2592"/>
                <a:gd name="T19" fmla="*/ 1519 h 1560"/>
                <a:gd name="T20" fmla="*/ 2516 w 2592"/>
                <a:gd name="T21" fmla="*/ 1532 h 1560"/>
                <a:gd name="T22" fmla="*/ 2508 w 2592"/>
                <a:gd name="T23" fmla="*/ 1536 h 1560"/>
                <a:gd name="T24" fmla="*/ 2484 w 2592"/>
                <a:gd name="T25" fmla="*/ 1548 h 1560"/>
                <a:gd name="T26" fmla="*/ 2458 w 2592"/>
                <a:gd name="T27" fmla="*/ 1553 h 1560"/>
                <a:gd name="T28" fmla="*/ 2444 w 2592"/>
                <a:gd name="T29" fmla="*/ 1556 h 1560"/>
                <a:gd name="T30" fmla="*/ 2410 w 2592"/>
                <a:gd name="T31" fmla="*/ 1559 h 1560"/>
                <a:gd name="T32" fmla="*/ 2400 w 2592"/>
                <a:gd name="T33" fmla="*/ 1560 h 1560"/>
                <a:gd name="T34" fmla="*/ 168 w 2592"/>
                <a:gd name="T35" fmla="*/ 1559 h 1560"/>
                <a:gd name="T36" fmla="*/ 126 w 2592"/>
                <a:gd name="T37" fmla="*/ 1553 h 1560"/>
                <a:gd name="T38" fmla="*/ 90 w 2592"/>
                <a:gd name="T39" fmla="*/ 1541 h 1560"/>
                <a:gd name="T40" fmla="*/ 60 w 2592"/>
                <a:gd name="T41" fmla="*/ 1523 h 1560"/>
                <a:gd name="T42" fmla="*/ 36 w 2592"/>
                <a:gd name="T43" fmla="*/ 1499 h 1560"/>
                <a:gd name="T44" fmla="*/ 18 w 2592"/>
                <a:gd name="T45" fmla="*/ 1469 h 1560"/>
                <a:gd name="T46" fmla="*/ 6 w 2592"/>
                <a:gd name="T47" fmla="*/ 1433 h 1560"/>
                <a:gd name="T48" fmla="*/ 0 w 2592"/>
                <a:gd name="T49" fmla="*/ 1391 h 1560"/>
                <a:gd name="T50" fmla="*/ 0 w 2592"/>
                <a:gd name="T51" fmla="*/ 192 h 1560"/>
                <a:gd name="T52" fmla="*/ 2 w 2592"/>
                <a:gd name="T53" fmla="*/ 146 h 1560"/>
                <a:gd name="T54" fmla="*/ 12 w 2592"/>
                <a:gd name="T55" fmla="*/ 108 h 1560"/>
                <a:gd name="T56" fmla="*/ 26 w 2592"/>
                <a:gd name="T57" fmla="*/ 74 h 1560"/>
                <a:gd name="T58" fmla="*/ 48 w 2592"/>
                <a:gd name="T59" fmla="*/ 48 h 1560"/>
                <a:gd name="T60" fmla="*/ 74 w 2592"/>
                <a:gd name="T61" fmla="*/ 26 h 1560"/>
                <a:gd name="T62" fmla="*/ 108 w 2592"/>
                <a:gd name="T63" fmla="*/ 12 h 1560"/>
                <a:gd name="T64" fmla="*/ 146 w 2592"/>
                <a:gd name="T65" fmla="*/ 2 h 1560"/>
                <a:gd name="T66" fmla="*/ 192 w 2592"/>
                <a:gd name="T67" fmla="*/ 0 h 1560"/>
                <a:gd name="T68" fmla="*/ 2422 w 2592"/>
                <a:gd name="T69" fmla="*/ 0 h 1560"/>
                <a:gd name="T70" fmla="*/ 2464 w 2592"/>
                <a:gd name="T71" fmla="*/ 6 h 1560"/>
                <a:gd name="T72" fmla="*/ 2500 w 2592"/>
                <a:gd name="T73" fmla="*/ 18 h 1560"/>
                <a:gd name="T74" fmla="*/ 2530 w 2592"/>
                <a:gd name="T75" fmla="*/ 36 h 1560"/>
                <a:gd name="T76" fmla="*/ 2554 w 2592"/>
                <a:gd name="T77" fmla="*/ 60 h 1560"/>
                <a:gd name="T78" fmla="*/ 2572 w 2592"/>
                <a:gd name="T79" fmla="*/ 90 h 1560"/>
                <a:gd name="T80" fmla="*/ 2584 w 2592"/>
                <a:gd name="T81" fmla="*/ 126 h 1560"/>
                <a:gd name="T82" fmla="*/ 2590 w 2592"/>
                <a:gd name="T83" fmla="*/ 1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2592" y="192"/>
                  </a:moveTo>
                  <a:lnTo>
                    <a:pt x="2592" y="1368"/>
                  </a:lnTo>
                  <a:lnTo>
                    <a:pt x="2590" y="1373"/>
                  </a:lnTo>
                  <a:lnTo>
                    <a:pt x="2590" y="1379"/>
                  </a:lnTo>
                  <a:lnTo>
                    <a:pt x="2590" y="1391"/>
                  </a:lnTo>
                  <a:lnTo>
                    <a:pt x="2588" y="1412"/>
                  </a:lnTo>
                  <a:lnTo>
                    <a:pt x="2586" y="1422"/>
                  </a:lnTo>
                  <a:lnTo>
                    <a:pt x="2584" y="1427"/>
                  </a:lnTo>
                  <a:lnTo>
                    <a:pt x="2584" y="1433"/>
                  </a:lnTo>
                  <a:lnTo>
                    <a:pt x="2580" y="1452"/>
                  </a:lnTo>
                  <a:lnTo>
                    <a:pt x="2572" y="1469"/>
                  </a:lnTo>
                  <a:lnTo>
                    <a:pt x="2568" y="1476"/>
                  </a:lnTo>
                  <a:lnTo>
                    <a:pt x="2565" y="1480"/>
                  </a:lnTo>
                  <a:lnTo>
                    <a:pt x="2564" y="1484"/>
                  </a:lnTo>
                  <a:lnTo>
                    <a:pt x="2554" y="1499"/>
                  </a:lnTo>
                  <a:lnTo>
                    <a:pt x="2551" y="1501"/>
                  </a:lnTo>
                  <a:lnTo>
                    <a:pt x="2548" y="1505"/>
                  </a:lnTo>
                  <a:lnTo>
                    <a:pt x="2544" y="1512"/>
                  </a:lnTo>
                  <a:lnTo>
                    <a:pt x="2536" y="1517"/>
                  </a:lnTo>
                  <a:lnTo>
                    <a:pt x="2533" y="1519"/>
                  </a:lnTo>
                  <a:lnTo>
                    <a:pt x="2530" y="1523"/>
                  </a:lnTo>
                  <a:lnTo>
                    <a:pt x="2516" y="1532"/>
                  </a:lnTo>
                  <a:lnTo>
                    <a:pt x="2511" y="1534"/>
                  </a:lnTo>
                  <a:lnTo>
                    <a:pt x="2508" y="1536"/>
                  </a:lnTo>
                  <a:lnTo>
                    <a:pt x="2500" y="1541"/>
                  </a:lnTo>
                  <a:lnTo>
                    <a:pt x="2484" y="1548"/>
                  </a:lnTo>
                  <a:lnTo>
                    <a:pt x="2464" y="1553"/>
                  </a:lnTo>
                  <a:lnTo>
                    <a:pt x="2458" y="1553"/>
                  </a:lnTo>
                  <a:lnTo>
                    <a:pt x="2454" y="1554"/>
                  </a:lnTo>
                  <a:lnTo>
                    <a:pt x="2444" y="1556"/>
                  </a:lnTo>
                  <a:lnTo>
                    <a:pt x="2422" y="1559"/>
                  </a:lnTo>
                  <a:lnTo>
                    <a:pt x="2410" y="1559"/>
                  </a:lnTo>
                  <a:lnTo>
                    <a:pt x="2404" y="1559"/>
                  </a:lnTo>
                  <a:lnTo>
                    <a:pt x="2400" y="1560"/>
                  </a:lnTo>
                  <a:lnTo>
                    <a:pt x="192" y="1560"/>
                  </a:lnTo>
                  <a:lnTo>
                    <a:pt x="168" y="1559"/>
                  </a:lnTo>
                  <a:lnTo>
                    <a:pt x="146" y="1556"/>
                  </a:lnTo>
                  <a:lnTo>
                    <a:pt x="126" y="1553"/>
                  </a:lnTo>
                  <a:lnTo>
                    <a:pt x="108" y="1548"/>
                  </a:lnTo>
                  <a:lnTo>
                    <a:pt x="90" y="1541"/>
                  </a:lnTo>
                  <a:lnTo>
                    <a:pt x="74" y="1532"/>
                  </a:lnTo>
                  <a:lnTo>
                    <a:pt x="60" y="1523"/>
                  </a:lnTo>
                  <a:lnTo>
                    <a:pt x="48" y="1512"/>
                  </a:lnTo>
                  <a:lnTo>
                    <a:pt x="36" y="1499"/>
                  </a:lnTo>
                  <a:lnTo>
                    <a:pt x="26" y="1484"/>
                  </a:lnTo>
                  <a:lnTo>
                    <a:pt x="18" y="1469"/>
                  </a:lnTo>
                  <a:lnTo>
                    <a:pt x="12" y="1452"/>
                  </a:lnTo>
                  <a:lnTo>
                    <a:pt x="6" y="1433"/>
                  </a:lnTo>
                  <a:lnTo>
                    <a:pt x="2" y="1412"/>
                  </a:lnTo>
                  <a:lnTo>
                    <a:pt x="0" y="1391"/>
                  </a:lnTo>
                  <a:lnTo>
                    <a:pt x="0" y="1368"/>
                  </a:lnTo>
                  <a:lnTo>
                    <a:pt x="0" y="192"/>
                  </a:lnTo>
                  <a:lnTo>
                    <a:pt x="0" y="168"/>
                  </a:lnTo>
                  <a:lnTo>
                    <a:pt x="2" y="146"/>
                  </a:lnTo>
                  <a:lnTo>
                    <a:pt x="6" y="126"/>
                  </a:lnTo>
                  <a:lnTo>
                    <a:pt x="12" y="108"/>
                  </a:lnTo>
                  <a:lnTo>
                    <a:pt x="18" y="90"/>
                  </a:lnTo>
                  <a:lnTo>
                    <a:pt x="26" y="74"/>
                  </a:lnTo>
                  <a:lnTo>
                    <a:pt x="36" y="60"/>
                  </a:lnTo>
                  <a:lnTo>
                    <a:pt x="48" y="48"/>
                  </a:lnTo>
                  <a:lnTo>
                    <a:pt x="60" y="36"/>
                  </a:lnTo>
                  <a:lnTo>
                    <a:pt x="74" y="26"/>
                  </a:lnTo>
                  <a:lnTo>
                    <a:pt x="90" y="18"/>
                  </a:lnTo>
                  <a:lnTo>
                    <a:pt x="108" y="12"/>
                  </a:lnTo>
                  <a:lnTo>
                    <a:pt x="126" y="6"/>
                  </a:lnTo>
                  <a:lnTo>
                    <a:pt x="146" y="2"/>
                  </a:lnTo>
                  <a:lnTo>
                    <a:pt x="168" y="0"/>
                  </a:lnTo>
                  <a:lnTo>
                    <a:pt x="192" y="0"/>
                  </a:lnTo>
                  <a:lnTo>
                    <a:pt x="2400" y="0"/>
                  </a:lnTo>
                  <a:lnTo>
                    <a:pt x="2422" y="0"/>
                  </a:lnTo>
                  <a:lnTo>
                    <a:pt x="2444" y="2"/>
                  </a:lnTo>
                  <a:lnTo>
                    <a:pt x="2464" y="6"/>
                  </a:lnTo>
                  <a:lnTo>
                    <a:pt x="2484" y="12"/>
                  </a:lnTo>
                  <a:lnTo>
                    <a:pt x="2500" y="18"/>
                  </a:lnTo>
                  <a:lnTo>
                    <a:pt x="2516" y="26"/>
                  </a:lnTo>
                  <a:lnTo>
                    <a:pt x="2530" y="36"/>
                  </a:lnTo>
                  <a:lnTo>
                    <a:pt x="2544" y="48"/>
                  </a:lnTo>
                  <a:lnTo>
                    <a:pt x="2554" y="60"/>
                  </a:lnTo>
                  <a:lnTo>
                    <a:pt x="2564" y="74"/>
                  </a:lnTo>
                  <a:lnTo>
                    <a:pt x="2572" y="90"/>
                  </a:lnTo>
                  <a:lnTo>
                    <a:pt x="2580" y="108"/>
                  </a:lnTo>
                  <a:lnTo>
                    <a:pt x="2584" y="126"/>
                  </a:lnTo>
                  <a:lnTo>
                    <a:pt x="2588" y="146"/>
                  </a:lnTo>
                  <a:lnTo>
                    <a:pt x="2590" y="168"/>
                  </a:lnTo>
                  <a:lnTo>
                    <a:pt x="2592" y="192"/>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178" name="Rectangle 314"/>
            <p:cNvSpPr>
              <a:spLocks noChangeArrowheads="1"/>
            </p:cNvSpPr>
            <p:nvPr/>
          </p:nvSpPr>
          <p:spPr bwMode="auto">
            <a:xfrm>
              <a:off x="588" y="1888"/>
              <a:ext cx="2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Block</a:t>
              </a:r>
              <a:endParaRPr lang="en-US" altLang="zh-CN" sz="1500">
                <a:solidFill>
                  <a:schemeClr val="bg1"/>
                </a:solidFill>
                <a:ea typeface="宋体" panose="02010600030101010101" pitchFamily="2" charset="-122"/>
              </a:endParaRPr>
            </a:p>
          </p:txBody>
        </p:sp>
        <p:sp>
          <p:nvSpPr>
            <p:cNvPr id="37179" name="Rectangle 315"/>
            <p:cNvSpPr>
              <a:spLocks noChangeArrowheads="1"/>
            </p:cNvSpPr>
            <p:nvPr/>
          </p:nvSpPr>
          <p:spPr bwMode="auto">
            <a:xfrm>
              <a:off x="371" y="2020"/>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80" name="Rectangle 316"/>
            <p:cNvSpPr>
              <a:spLocks noChangeArrowheads="1"/>
            </p:cNvSpPr>
            <p:nvPr/>
          </p:nvSpPr>
          <p:spPr bwMode="auto">
            <a:xfrm>
              <a:off x="1666" y="1888"/>
              <a:ext cx="23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Disk</a:t>
              </a:r>
              <a:endParaRPr lang="en-US" altLang="zh-CN" sz="1500">
                <a:solidFill>
                  <a:schemeClr val="bg1"/>
                </a:solidFill>
                <a:ea typeface="宋体" panose="02010600030101010101" pitchFamily="2" charset="-122"/>
              </a:endParaRPr>
            </a:p>
          </p:txBody>
        </p:sp>
        <p:sp>
          <p:nvSpPr>
            <p:cNvPr id="37181" name="Rectangle 317"/>
            <p:cNvSpPr>
              <a:spLocks noChangeArrowheads="1"/>
            </p:cNvSpPr>
            <p:nvPr/>
          </p:nvSpPr>
          <p:spPr bwMode="auto">
            <a:xfrm>
              <a:off x="1419" y="2020"/>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82" name="Freeform 318"/>
            <p:cNvSpPr>
              <a:spLocks/>
            </p:cNvSpPr>
            <p:nvPr/>
          </p:nvSpPr>
          <p:spPr bwMode="auto">
            <a:xfrm>
              <a:off x="4643" y="1752"/>
              <a:ext cx="864" cy="520"/>
            </a:xfrm>
            <a:custGeom>
              <a:avLst/>
              <a:gdLst>
                <a:gd name="T0" fmla="*/ 2591 w 2592"/>
                <a:gd name="T1" fmla="*/ 168 h 1560"/>
                <a:gd name="T2" fmla="*/ 2585 w 2592"/>
                <a:gd name="T3" fmla="*/ 126 h 1560"/>
                <a:gd name="T4" fmla="*/ 2573 w 2592"/>
                <a:gd name="T5" fmla="*/ 90 h 1560"/>
                <a:gd name="T6" fmla="*/ 2555 w 2592"/>
                <a:gd name="T7" fmla="*/ 60 h 1560"/>
                <a:gd name="T8" fmla="*/ 2531 w 2592"/>
                <a:gd name="T9" fmla="*/ 36 h 1560"/>
                <a:gd name="T10" fmla="*/ 2501 w 2592"/>
                <a:gd name="T11" fmla="*/ 18 h 1560"/>
                <a:gd name="T12" fmla="*/ 2465 w 2592"/>
                <a:gd name="T13" fmla="*/ 6 h 1560"/>
                <a:gd name="T14" fmla="*/ 2423 w 2592"/>
                <a:gd name="T15" fmla="*/ 0 h 1560"/>
                <a:gd name="T16" fmla="*/ 192 w 2592"/>
                <a:gd name="T17" fmla="*/ 0 h 1560"/>
                <a:gd name="T18" fmla="*/ 147 w 2592"/>
                <a:gd name="T19" fmla="*/ 2 h 1560"/>
                <a:gd name="T20" fmla="*/ 108 w 2592"/>
                <a:gd name="T21" fmla="*/ 12 h 1560"/>
                <a:gd name="T22" fmla="*/ 75 w 2592"/>
                <a:gd name="T23" fmla="*/ 26 h 1560"/>
                <a:gd name="T24" fmla="*/ 48 w 2592"/>
                <a:gd name="T25" fmla="*/ 48 h 1560"/>
                <a:gd name="T26" fmla="*/ 27 w 2592"/>
                <a:gd name="T27" fmla="*/ 74 h 1560"/>
                <a:gd name="T28" fmla="*/ 12 w 2592"/>
                <a:gd name="T29" fmla="*/ 108 h 1560"/>
                <a:gd name="T30" fmla="*/ 3 w 2592"/>
                <a:gd name="T31" fmla="*/ 146 h 1560"/>
                <a:gd name="T32" fmla="*/ 0 w 2592"/>
                <a:gd name="T33" fmla="*/ 192 h 1560"/>
                <a:gd name="T34" fmla="*/ 0 w 2592"/>
                <a:gd name="T35" fmla="*/ 1391 h 1560"/>
                <a:gd name="T36" fmla="*/ 6 w 2592"/>
                <a:gd name="T37" fmla="*/ 1433 h 1560"/>
                <a:gd name="T38" fmla="*/ 18 w 2592"/>
                <a:gd name="T39" fmla="*/ 1469 h 1560"/>
                <a:gd name="T40" fmla="*/ 36 w 2592"/>
                <a:gd name="T41" fmla="*/ 1499 h 1560"/>
                <a:gd name="T42" fmla="*/ 60 w 2592"/>
                <a:gd name="T43" fmla="*/ 1523 h 1560"/>
                <a:gd name="T44" fmla="*/ 90 w 2592"/>
                <a:gd name="T45" fmla="*/ 1541 h 1560"/>
                <a:gd name="T46" fmla="*/ 126 w 2592"/>
                <a:gd name="T47" fmla="*/ 1553 h 1560"/>
                <a:gd name="T48" fmla="*/ 168 w 2592"/>
                <a:gd name="T49" fmla="*/ 1559 h 1560"/>
                <a:gd name="T50" fmla="*/ 2400 w 2592"/>
                <a:gd name="T51" fmla="*/ 1560 h 1560"/>
                <a:gd name="T52" fmla="*/ 2411 w 2592"/>
                <a:gd name="T53" fmla="*/ 1559 h 1560"/>
                <a:gd name="T54" fmla="*/ 2445 w 2592"/>
                <a:gd name="T55" fmla="*/ 1556 h 1560"/>
                <a:gd name="T56" fmla="*/ 2459 w 2592"/>
                <a:gd name="T57" fmla="*/ 1553 h 1560"/>
                <a:gd name="T58" fmla="*/ 2484 w 2592"/>
                <a:gd name="T59" fmla="*/ 1548 h 1560"/>
                <a:gd name="T60" fmla="*/ 2508 w 2592"/>
                <a:gd name="T61" fmla="*/ 1536 h 1560"/>
                <a:gd name="T62" fmla="*/ 2517 w 2592"/>
                <a:gd name="T63" fmla="*/ 1532 h 1560"/>
                <a:gd name="T64" fmla="*/ 2533 w 2592"/>
                <a:gd name="T65" fmla="*/ 1519 h 1560"/>
                <a:gd name="T66" fmla="*/ 2544 w 2592"/>
                <a:gd name="T67" fmla="*/ 1512 h 1560"/>
                <a:gd name="T68" fmla="*/ 2551 w 2592"/>
                <a:gd name="T69" fmla="*/ 1501 h 1560"/>
                <a:gd name="T70" fmla="*/ 2565 w 2592"/>
                <a:gd name="T71" fmla="*/ 1484 h 1560"/>
                <a:gd name="T72" fmla="*/ 2568 w 2592"/>
                <a:gd name="T73" fmla="*/ 1476 h 1560"/>
                <a:gd name="T74" fmla="*/ 2580 w 2592"/>
                <a:gd name="T75" fmla="*/ 1452 h 1560"/>
                <a:gd name="T76" fmla="*/ 2585 w 2592"/>
                <a:gd name="T77" fmla="*/ 1427 h 1560"/>
                <a:gd name="T78" fmla="*/ 2589 w 2592"/>
                <a:gd name="T79" fmla="*/ 1412 h 1560"/>
                <a:gd name="T80" fmla="*/ 2591 w 2592"/>
                <a:gd name="T81" fmla="*/ 1379 h 1560"/>
                <a:gd name="T82" fmla="*/ 2592 w 2592"/>
                <a:gd name="T83" fmla="*/ 13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2592" y="192"/>
                  </a:moveTo>
                  <a:lnTo>
                    <a:pt x="2591" y="168"/>
                  </a:lnTo>
                  <a:lnTo>
                    <a:pt x="2589" y="146"/>
                  </a:lnTo>
                  <a:lnTo>
                    <a:pt x="2585" y="126"/>
                  </a:lnTo>
                  <a:lnTo>
                    <a:pt x="2580" y="108"/>
                  </a:lnTo>
                  <a:lnTo>
                    <a:pt x="2573" y="90"/>
                  </a:lnTo>
                  <a:lnTo>
                    <a:pt x="2565" y="74"/>
                  </a:lnTo>
                  <a:lnTo>
                    <a:pt x="2555" y="60"/>
                  </a:lnTo>
                  <a:lnTo>
                    <a:pt x="2544" y="48"/>
                  </a:lnTo>
                  <a:lnTo>
                    <a:pt x="2531" y="36"/>
                  </a:lnTo>
                  <a:lnTo>
                    <a:pt x="2517" y="26"/>
                  </a:lnTo>
                  <a:lnTo>
                    <a:pt x="2501" y="18"/>
                  </a:lnTo>
                  <a:lnTo>
                    <a:pt x="2484" y="12"/>
                  </a:lnTo>
                  <a:lnTo>
                    <a:pt x="2465" y="6"/>
                  </a:lnTo>
                  <a:lnTo>
                    <a:pt x="2445" y="2"/>
                  </a:lnTo>
                  <a:lnTo>
                    <a:pt x="2423" y="0"/>
                  </a:lnTo>
                  <a:lnTo>
                    <a:pt x="2400" y="0"/>
                  </a:lnTo>
                  <a:lnTo>
                    <a:pt x="192" y="0"/>
                  </a:ln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1368"/>
                  </a:lnTo>
                  <a:lnTo>
                    <a:pt x="0" y="1391"/>
                  </a:lnTo>
                  <a:lnTo>
                    <a:pt x="3" y="1412"/>
                  </a:lnTo>
                  <a:lnTo>
                    <a:pt x="6" y="1433"/>
                  </a:lnTo>
                  <a:lnTo>
                    <a:pt x="12" y="1452"/>
                  </a:lnTo>
                  <a:lnTo>
                    <a:pt x="18" y="1469"/>
                  </a:lnTo>
                  <a:lnTo>
                    <a:pt x="27" y="1484"/>
                  </a:lnTo>
                  <a:lnTo>
                    <a:pt x="36" y="1499"/>
                  </a:lnTo>
                  <a:lnTo>
                    <a:pt x="48" y="1512"/>
                  </a:lnTo>
                  <a:lnTo>
                    <a:pt x="60" y="1523"/>
                  </a:lnTo>
                  <a:lnTo>
                    <a:pt x="75" y="1532"/>
                  </a:lnTo>
                  <a:lnTo>
                    <a:pt x="90" y="1541"/>
                  </a:lnTo>
                  <a:lnTo>
                    <a:pt x="108" y="1548"/>
                  </a:lnTo>
                  <a:lnTo>
                    <a:pt x="126" y="1553"/>
                  </a:lnTo>
                  <a:lnTo>
                    <a:pt x="147" y="1556"/>
                  </a:lnTo>
                  <a:lnTo>
                    <a:pt x="168" y="1559"/>
                  </a:lnTo>
                  <a:lnTo>
                    <a:pt x="192" y="1560"/>
                  </a:lnTo>
                  <a:lnTo>
                    <a:pt x="2400" y="1560"/>
                  </a:lnTo>
                  <a:lnTo>
                    <a:pt x="2405" y="1559"/>
                  </a:lnTo>
                  <a:lnTo>
                    <a:pt x="2411" y="1559"/>
                  </a:lnTo>
                  <a:lnTo>
                    <a:pt x="2423" y="1559"/>
                  </a:lnTo>
                  <a:lnTo>
                    <a:pt x="2445" y="1556"/>
                  </a:lnTo>
                  <a:lnTo>
                    <a:pt x="2454" y="1554"/>
                  </a:lnTo>
                  <a:lnTo>
                    <a:pt x="2459" y="1553"/>
                  </a:lnTo>
                  <a:lnTo>
                    <a:pt x="2465" y="1553"/>
                  </a:lnTo>
                  <a:lnTo>
                    <a:pt x="2484" y="1548"/>
                  </a:lnTo>
                  <a:lnTo>
                    <a:pt x="2501" y="1541"/>
                  </a:lnTo>
                  <a:lnTo>
                    <a:pt x="2508" y="1536"/>
                  </a:lnTo>
                  <a:lnTo>
                    <a:pt x="2512" y="1534"/>
                  </a:lnTo>
                  <a:lnTo>
                    <a:pt x="2517" y="1532"/>
                  </a:lnTo>
                  <a:lnTo>
                    <a:pt x="2531" y="1523"/>
                  </a:lnTo>
                  <a:lnTo>
                    <a:pt x="2533" y="1519"/>
                  </a:lnTo>
                  <a:lnTo>
                    <a:pt x="2537" y="1517"/>
                  </a:lnTo>
                  <a:lnTo>
                    <a:pt x="2544" y="1512"/>
                  </a:lnTo>
                  <a:lnTo>
                    <a:pt x="2549" y="1505"/>
                  </a:lnTo>
                  <a:lnTo>
                    <a:pt x="2551" y="1501"/>
                  </a:lnTo>
                  <a:lnTo>
                    <a:pt x="2555" y="1499"/>
                  </a:lnTo>
                  <a:lnTo>
                    <a:pt x="2565" y="1484"/>
                  </a:lnTo>
                  <a:lnTo>
                    <a:pt x="2566" y="1480"/>
                  </a:lnTo>
                  <a:lnTo>
                    <a:pt x="2568" y="1476"/>
                  </a:lnTo>
                  <a:lnTo>
                    <a:pt x="2573" y="1469"/>
                  </a:lnTo>
                  <a:lnTo>
                    <a:pt x="2580" y="1452"/>
                  </a:lnTo>
                  <a:lnTo>
                    <a:pt x="2585" y="1433"/>
                  </a:lnTo>
                  <a:lnTo>
                    <a:pt x="2585" y="1427"/>
                  </a:lnTo>
                  <a:lnTo>
                    <a:pt x="2586" y="1422"/>
                  </a:lnTo>
                  <a:lnTo>
                    <a:pt x="2589" y="1412"/>
                  </a:lnTo>
                  <a:lnTo>
                    <a:pt x="2591" y="1391"/>
                  </a:lnTo>
                  <a:lnTo>
                    <a:pt x="2591" y="1379"/>
                  </a:lnTo>
                  <a:lnTo>
                    <a:pt x="2591" y="1373"/>
                  </a:lnTo>
                  <a:lnTo>
                    <a:pt x="2592" y="1368"/>
                  </a:lnTo>
                  <a:lnTo>
                    <a:pt x="2592" y="192"/>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183" name="Freeform 319"/>
            <p:cNvSpPr>
              <a:spLocks/>
            </p:cNvSpPr>
            <p:nvPr/>
          </p:nvSpPr>
          <p:spPr bwMode="auto">
            <a:xfrm>
              <a:off x="3619" y="1752"/>
              <a:ext cx="864" cy="520"/>
            </a:xfrm>
            <a:custGeom>
              <a:avLst/>
              <a:gdLst>
                <a:gd name="T0" fmla="*/ 168 w 2592"/>
                <a:gd name="T1" fmla="*/ 0 h 1560"/>
                <a:gd name="T2" fmla="*/ 126 w 2592"/>
                <a:gd name="T3" fmla="*/ 6 h 1560"/>
                <a:gd name="T4" fmla="*/ 90 w 2592"/>
                <a:gd name="T5" fmla="*/ 18 h 1560"/>
                <a:gd name="T6" fmla="*/ 60 w 2592"/>
                <a:gd name="T7" fmla="*/ 36 h 1560"/>
                <a:gd name="T8" fmla="*/ 36 w 2592"/>
                <a:gd name="T9" fmla="*/ 60 h 1560"/>
                <a:gd name="T10" fmla="*/ 18 w 2592"/>
                <a:gd name="T11" fmla="*/ 90 h 1560"/>
                <a:gd name="T12" fmla="*/ 6 w 2592"/>
                <a:gd name="T13" fmla="*/ 126 h 1560"/>
                <a:gd name="T14" fmla="*/ 0 w 2592"/>
                <a:gd name="T15" fmla="*/ 168 h 1560"/>
                <a:gd name="T16" fmla="*/ 0 w 2592"/>
                <a:gd name="T17" fmla="*/ 1368 h 1560"/>
                <a:gd name="T18" fmla="*/ 3 w 2592"/>
                <a:gd name="T19" fmla="*/ 1412 h 1560"/>
                <a:gd name="T20" fmla="*/ 12 w 2592"/>
                <a:gd name="T21" fmla="*/ 1452 h 1560"/>
                <a:gd name="T22" fmla="*/ 27 w 2592"/>
                <a:gd name="T23" fmla="*/ 1484 h 1560"/>
                <a:gd name="T24" fmla="*/ 48 w 2592"/>
                <a:gd name="T25" fmla="*/ 1512 h 1560"/>
                <a:gd name="T26" fmla="*/ 75 w 2592"/>
                <a:gd name="T27" fmla="*/ 1532 h 1560"/>
                <a:gd name="T28" fmla="*/ 108 w 2592"/>
                <a:gd name="T29" fmla="*/ 1548 h 1560"/>
                <a:gd name="T30" fmla="*/ 147 w 2592"/>
                <a:gd name="T31" fmla="*/ 1556 h 1560"/>
                <a:gd name="T32" fmla="*/ 192 w 2592"/>
                <a:gd name="T33" fmla="*/ 1560 h 1560"/>
                <a:gd name="T34" fmla="*/ 2405 w 2592"/>
                <a:gd name="T35" fmla="*/ 1559 h 1560"/>
                <a:gd name="T36" fmla="*/ 2423 w 2592"/>
                <a:gd name="T37" fmla="*/ 1559 h 1560"/>
                <a:gd name="T38" fmla="*/ 2454 w 2592"/>
                <a:gd name="T39" fmla="*/ 1554 h 1560"/>
                <a:gd name="T40" fmla="*/ 2465 w 2592"/>
                <a:gd name="T41" fmla="*/ 1553 h 1560"/>
                <a:gd name="T42" fmla="*/ 2501 w 2592"/>
                <a:gd name="T43" fmla="*/ 1541 h 1560"/>
                <a:gd name="T44" fmla="*/ 2512 w 2592"/>
                <a:gd name="T45" fmla="*/ 1534 h 1560"/>
                <a:gd name="T46" fmla="*/ 2531 w 2592"/>
                <a:gd name="T47" fmla="*/ 1523 h 1560"/>
                <a:gd name="T48" fmla="*/ 2537 w 2592"/>
                <a:gd name="T49" fmla="*/ 1517 h 1560"/>
                <a:gd name="T50" fmla="*/ 2549 w 2592"/>
                <a:gd name="T51" fmla="*/ 1505 h 1560"/>
                <a:gd name="T52" fmla="*/ 2555 w 2592"/>
                <a:gd name="T53" fmla="*/ 1499 h 1560"/>
                <a:gd name="T54" fmla="*/ 2566 w 2592"/>
                <a:gd name="T55" fmla="*/ 1480 h 1560"/>
                <a:gd name="T56" fmla="*/ 2573 w 2592"/>
                <a:gd name="T57" fmla="*/ 1469 h 1560"/>
                <a:gd name="T58" fmla="*/ 2585 w 2592"/>
                <a:gd name="T59" fmla="*/ 1433 h 1560"/>
                <a:gd name="T60" fmla="*/ 2586 w 2592"/>
                <a:gd name="T61" fmla="*/ 1422 h 1560"/>
                <a:gd name="T62" fmla="*/ 2591 w 2592"/>
                <a:gd name="T63" fmla="*/ 1391 h 1560"/>
                <a:gd name="T64" fmla="*/ 2591 w 2592"/>
                <a:gd name="T65" fmla="*/ 1373 h 1560"/>
                <a:gd name="T66" fmla="*/ 2592 w 2592"/>
                <a:gd name="T67" fmla="*/ 192 h 1560"/>
                <a:gd name="T68" fmla="*/ 2589 w 2592"/>
                <a:gd name="T69" fmla="*/ 146 h 1560"/>
                <a:gd name="T70" fmla="*/ 2580 w 2592"/>
                <a:gd name="T71" fmla="*/ 108 h 1560"/>
                <a:gd name="T72" fmla="*/ 2565 w 2592"/>
                <a:gd name="T73" fmla="*/ 74 h 1560"/>
                <a:gd name="T74" fmla="*/ 2544 w 2592"/>
                <a:gd name="T75" fmla="*/ 48 h 1560"/>
                <a:gd name="T76" fmla="*/ 2517 w 2592"/>
                <a:gd name="T77" fmla="*/ 26 h 1560"/>
                <a:gd name="T78" fmla="*/ 2484 w 2592"/>
                <a:gd name="T79" fmla="*/ 12 h 1560"/>
                <a:gd name="T80" fmla="*/ 2445 w 2592"/>
                <a:gd name="T81" fmla="*/ 2 h 1560"/>
                <a:gd name="T82" fmla="*/ 2400 w 2592"/>
                <a:gd name="T83" fmla="*/ 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192" y="0"/>
                  </a:move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1368"/>
                  </a:lnTo>
                  <a:lnTo>
                    <a:pt x="0" y="1391"/>
                  </a:lnTo>
                  <a:lnTo>
                    <a:pt x="3" y="1412"/>
                  </a:lnTo>
                  <a:lnTo>
                    <a:pt x="6" y="1433"/>
                  </a:lnTo>
                  <a:lnTo>
                    <a:pt x="12" y="1452"/>
                  </a:lnTo>
                  <a:lnTo>
                    <a:pt x="18" y="1469"/>
                  </a:lnTo>
                  <a:lnTo>
                    <a:pt x="27" y="1484"/>
                  </a:lnTo>
                  <a:lnTo>
                    <a:pt x="36" y="1499"/>
                  </a:lnTo>
                  <a:lnTo>
                    <a:pt x="48" y="1512"/>
                  </a:lnTo>
                  <a:lnTo>
                    <a:pt x="60" y="1523"/>
                  </a:lnTo>
                  <a:lnTo>
                    <a:pt x="75" y="1532"/>
                  </a:lnTo>
                  <a:lnTo>
                    <a:pt x="90" y="1541"/>
                  </a:lnTo>
                  <a:lnTo>
                    <a:pt x="108" y="1548"/>
                  </a:lnTo>
                  <a:lnTo>
                    <a:pt x="126" y="1553"/>
                  </a:lnTo>
                  <a:lnTo>
                    <a:pt x="147" y="1556"/>
                  </a:lnTo>
                  <a:lnTo>
                    <a:pt x="168" y="1559"/>
                  </a:lnTo>
                  <a:lnTo>
                    <a:pt x="192" y="1560"/>
                  </a:lnTo>
                  <a:lnTo>
                    <a:pt x="2400" y="1560"/>
                  </a:lnTo>
                  <a:lnTo>
                    <a:pt x="2405" y="1559"/>
                  </a:lnTo>
                  <a:lnTo>
                    <a:pt x="2411" y="1559"/>
                  </a:lnTo>
                  <a:lnTo>
                    <a:pt x="2423" y="1559"/>
                  </a:lnTo>
                  <a:lnTo>
                    <a:pt x="2445" y="1556"/>
                  </a:lnTo>
                  <a:lnTo>
                    <a:pt x="2454" y="1554"/>
                  </a:lnTo>
                  <a:lnTo>
                    <a:pt x="2459" y="1553"/>
                  </a:lnTo>
                  <a:lnTo>
                    <a:pt x="2465" y="1553"/>
                  </a:lnTo>
                  <a:lnTo>
                    <a:pt x="2484" y="1548"/>
                  </a:lnTo>
                  <a:lnTo>
                    <a:pt x="2501" y="1541"/>
                  </a:lnTo>
                  <a:lnTo>
                    <a:pt x="2508" y="1536"/>
                  </a:lnTo>
                  <a:lnTo>
                    <a:pt x="2512" y="1534"/>
                  </a:lnTo>
                  <a:lnTo>
                    <a:pt x="2517" y="1532"/>
                  </a:lnTo>
                  <a:lnTo>
                    <a:pt x="2531" y="1523"/>
                  </a:lnTo>
                  <a:lnTo>
                    <a:pt x="2534" y="1519"/>
                  </a:lnTo>
                  <a:lnTo>
                    <a:pt x="2537" y="1517"/>
                  </a:lnTo>
                  <a:lnTo>
                    <a:pt x="2544" y="1512"/>
                  </a:lnTo>
                  <a:lnTo>
                    <a:pt x="2549" y="1505"/>
                  </a:lnTo>
                  <a:lnTo>
                    <a:pt x="2552" y="1501"/>
                  </a:lnTo>
                  <a:lnTo>
                    <a:pt x="2555" y="1499"/>
                  </a:lnTo>
                  <a:lnTo>
                    <a:pt x="2565" y="1484"/>
                  </a:lnTo>
                  <a:lnTo>
                    <a:pt x="2566" y="1480"/>
                  </a:lnTo>
                  <a:lnTo>
                    <a:pt x="2568" y="1476"/>
                  </a:lnTo>
                  <a:lnTo>
                    <a:pt x="2573" y="1469"/>
                  </a:lnTo>
                  <a:lnTo>
                    <a:pt x="2580" y="1452"/>
                  </a:lnTo>
                  <a:lnTo>
                    <a:pt x="2585" y="1433"/>
                  </a:lnTo>
                  <a:lnTo>
                    <a:pt x="2585" y="1427"/>
                  </a:lnTo>
                  <a:lnTo>
                    <a:pt x="2586" y="1422"/>
                  </a:lnTo>
                  <a:lnTo>
                    <a:pt x="2589" y="1412"/>
                  </a:lnTo>
                  <a:lnTo>
                    <a:pt x="2591" y="1391"/>
                  </a:lnTo>
                  <a:lnTo>
                    <a:pt x="2591" y="1379"/>
                  </a:lnTo>
                  <a:lnTo>
                    <a:pt x="2591" y="1373"/>
                  </a:lnTo>
                  <a:lnTo>
                    <a:pt x="2592" y="1368"/>
                  </a:lnTo>
                  <a:lnTo>
                    <a:pt x="2592" y="192"/>
                  </a:lnTo>
                  <a:lnTo>
                    <a:pt x="2591" y="168"/>
                  </a:lnTo>
                  <a:lnTo>
                    <a:pt x="2589" y="146"/>
                  </a:lnTo>
                  <a:lnTo>
                    <a:pt x="2585" y="126"/>
                  </a:lnTo>
                  <a:lnTo>
                    <a:pt x="2580" y="108"/>
                  </a:lnTo>
                  <a:lnTo>
                    <a:pt x="2573" y="90"/>
                  </a:lnTo>
                  <a:lnTo>
                    <a:pt x="2565" y="74"/>
                  </a:lnTo>
                  <a:lnTo>
                    <a:pt x="2555" y="60"/>
                  </a:lnTo>
                  <a:lnTo>
                    <a:pt x="2544" y="48"/>
                  </a:lnTo>
                  <a:lnTo>
                    <a:pt x="2531" y="36"/>
                  </a:lnTo>
                  <a:lnTo>
                    <a:pt x="2517" y="26"/>
                  </a:lnTo>
                  <a:lnTo>
                    <a:pt x="2501" y="18"/>
                  </a:lnTo>
                  <a:lnTo>
                    <a:pt x="2484" y="12"/>
                  </a:lnTo>
                  <a:lnTo>
                    <a:pt x="2465" y="6"/>
                  </a:lnTo>
                  <a:lnTo>
                    <a:pt x="2445" y="2"/>
                  </a:lnTo>
                  <a:lnTo>
                    <a:pt x="2423" y="0"/>
                  </a:lnTo>
                  <a:lnTo>
                    <a:pt x="2400" y="0"/>
                  </a:lnTo>
                  <a:lnTo>
                    <a:pt x="192"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184" name="Freeform 320"/>
            <p:cNvSpPr>
              <a:spLocks/>
            </p:cNvSpPr>
            <p:nvPr/>
          </p:nvSpPr>
          <p:spPr bwMode="auto">
            <a:xfrm>
              <a:off x="3619" y="1752"/>
              <a:ext cx="864" cy="520"/>
            </a:xfrm>
            <a:custGeom>
              <a:avLst/>
              <a:gdLst>
                <a:gd name="T0" fmla="*/ 2400 w 2592"/>
                <a:gd name="T1" fmla="*/ 0 h 1560"/>
                <a:gd name="T2" fmla="*/ 2445 w 2592"/>
                <a:gd name="T3" fmla="*/ 2 h 1560"/>
                <a:gd name="T4" fmla="*/ 2484 w 2592"/>
                <a:gd name="T5" fmla="*/ 12 h 1560"/>
                <a:gd name="T6" fmla="*/ 2517 w 2592"/>
                <a:gd name="T7" fmla="*/ 26 h 1560"/>
                <a:gd name="T8" fmla="*/ 2544 w 2592"/>
                <a:gd name="T9" fmla="*/ 48 h 1560"/>
                <a:gd name="T10" fmla="*/ 2565 w 2592"/>
                <a:gd name="T11" fmla="*/ 74 h 1560"/>
                <a:gd name="T12" fmla="*/ 2580 w 2592"/>
                <a:gd name="T13" fmla="*/ 108 h 1560"/>
                <a:gd name="T14" fmla="*/ 2589 w 2592"/>
                <a:gd name="T15" fmla="*/ 146 h 1560"/>
                <a:gd name="T16" fmla="*/ 2592 w 2592"/>
                <a:gd name="T17" fmla="*/ 192 h 1560"/>
                <a:gd name="T18" fmla="*/ 2591 w 2592"/>
                <a:gd name="T19" fmla="*/ 1373 h 1560"/>
                <a:gd name="T20" fmla="*/ 2591 w 2592"/>
                <a:gd name="T21" fmla="*/ 1391 h 1560"/>
                <a:gd name="T22" fmla="*/ 2586 w 2592"/>
                <a:gd name="T23" fmla="*/ 1422 h 1560"/>
                <a:gd name="T24" fmla="*/ 2585 w 2592"/>
                <a:gd name="T25" fmla="*/ 1433 h 1560"/>
                <a:gd name="T26" fmla="*/ 2573 w 2592"/>
                <a:gd name="T27" fmla="*/ 1469 h 1560"/>
                <a:gd name="T28" fmla="*/ 2566 w 2592"/>
                <a:gd name="T29" fmla="*/ 1480 h 1560"/>
                <a:gd name="T30" fmla="*/ 2555 w 2592"/>
                <a:gd name="T31" fmla="*/ 1499 h 1560"/>
                <a:gd name="T32" fmla="*/ 2549 w 2592"/>
                <a:gd name="T33" fmla="*/ 1505 h 1560"/>
                <a:gd name="T34" fmla="*/ 2537 w 2592"/>
                <a:gd name="T35" fmla="*/ 1517 h 1560"/>
                <a:gd name="T36" fmla="*/ 2531 w 2592"/>
                <a:gd name="T37" fmla="*/ 1523 h 1560"/>
                <a:gd name="T38" fmla="*/ 2512 w 2592"/>
                <a:gd name="T39" fmla="*/ 1534 h 1560"/>
                <a:gd name="T40" fmla="*/ 2501 w 2592"/>
                <a:gd name="T41" fmla="*/ 1541 h 1560"/>
                <a:gd name="T42" fmla="*/ 2465 w 2592"/>
                <a:gd name="T43" fmla="*/ 1553 h 1560"/>
                <a:gd name="T44" fmla="*/ 2454 w 2592"/>
                <a:gd name="T45" fmla="*/ 1554 h 1560"/>
                <a:gd name="T46" fmla="*/ 2423 w 2592"/>
                <a:gd name="T47" fmla="*/ 1559 h 1560"/>
                <a:gd name="T48" fmla="*/ 2405 w 2592"/>
                <a:gd name="T49" fmla="*/ 1559 h 1560"/>
                <a:gd name="T50" fmla="*/ 192 w 2592"/>
                <a:gd name="T51" fmla="*/ 1560 h 1560"/>
                <a:gd name="T52" fmla="*/ 147 w 2592"/>
                <a:gd name="T53" fmla="*/ 1556 h 1560"/>
                <a:gd name="T54" fmla="*/ 108 w 2592"/>
                <a:gd name="T55" fmla="*/ 1548 h 1560"/>
                <a:gd name="T56" fmla="*/ 75 w 2592"/>
                <a:gd name="T57" fmla="*/ 1532 h 1560"/>
                <a:gd name="T58" fmla="*/ 48 w 2592"/>
                <a:gd name="T59" fmla="*/ 1512 h 1560"/>
                <a:gd name="T60" fmla="*/ 27 w 2592"/>
                <a:gd name="T61" fmla="*/ 1484 h 1560"/>
                <a:gd name="T62" fmla="*/ 12 w 2592"/>
                <a:gd name="T63" fmla="*/ 1452 h 1560"/>
                <a:gd name="T64" fmla="*/ 3 w 2592"/>
                <a:gd name="T65" fmla="*/ 1412 h 1560"/>
                <a:gd name="T66" fmla="*/ 0 w 2592"/>
                <a:gd name="T67" fmla="*/ 1368 h 1560"/>
                <a:gd name="T68" fmla="*/ 0 w 2592"/>
                <a:gd name="T69" fmla="*/ 168 h 1560"/>
                <a:gd name="T70" fmla="*/ 6 w 2592"/>
                <a:gd name="T71" fmla="*/ 126 h 1560"/>
                <a:gd name="T72" fmla="*/ 18 w 2592"/>
                <a:gd name="T73" fmla="*/ 90 h 1560"/>
                <a:gd name="T74" fmla="*/ 36 w 2592"/>
                <a:gd name="T75" fmla="*/ 60 h 1560"/>
                <a:gd name="T76" fmla="*/ 60 w 2592"/>
                <a:gd name="T77" fmla="*/ 36 h 1560"/>
                <a:gd name="T78" fmla="*/ 90 w 2592"/>
                <a:gd name="T79" fmla="*/ 18 h 1560"/>
                <a:gd name="T80" fmla="*/ 126 w 2592"/>
                <a:gd name="T81" fmla="*/ 6 h 1560"/>
                <a:gd name="T82" fmla="*/ 168 w 2592"/>
                <a:gd name="T83" fmla="*/ 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192" y="0"/>
                  </a:moveTo>
                  <a:lnTo>
                    <a:pt x="2400" y="0"/>
                  </a:lnTo>
                  <a:lnTo>
                    <a:pt x="2423" y="0"/>
                  </a:lnTo>
                  <a:lnTo>
                    <a:pt x="2445" y="2"/>
                  </a:lnTo>
                  <a:lnTo>
                    <a:pt x="2465" y="6"/>
                  </a:lnTo>
                  <a:lnTo>
                    <a:pt x="2484" y="12"/>
                  </a:lnTo>
                  <a:lnTo>
                    <a:pt x="2501" y="18"/>
                  </a:lnTo>
                  <a:lnTo>
                    <a:pt x="2517" y="26"/>
                  </a:lnTo>
                  <a:lnTo>
                    <a:pt x="2531" y="36"/>
                  </a:lnTo>
                  <a:lnTo>
                    <a:pt x="2544" y="48"/>
                  </a:lnTo>
                  <a:lnTo>
                    <a:pt x="2555" y="60"/>
                  </a:lnTo>
                  <a:lnTo>
                    <a:pt x="2565" y="74"/>
                  </a:lnTo>
                  <a:lnTo>
                    <a:pt x="2573" y="90"/>
                  </a:lnTo>
                  <a:lnTo>
                    <a:pt x="2580" y="108"/>
                  </a:lnTo>
                  <a:lnTo>
                    <a:pt x="2585" y="126"/>
                  </a:lnTo>
                  <a:lnTo>
                    <a:pt x="2589" y="146"/>
                  </a:lnTo>
                  <a:lnTo>
                    <a:pt x="2591" y="168"/>
                  </a:lnTo>
                  <a:lnTo>
                    <a:pt x="2592" y="192"/>
                  </a:lnTo>
                  <a:lnTo>
                    <a:pt x="2592" y="1368"/>
                  </a:lnTo>
                  <a:lnTo>
                    <a:pt x="2591" y="1373"/>
                  </a:lnTo>
                  <a:lnTo>
                    <a:pt x="2591" y="1379"/>
                  </a:lnTo>
                  <a:lnTo>
                    <a:pt x="2591" y="1391"/>
                  </a:lnTo>
                  <a:lnTo>
                    <a:pt x="2589" y="1412"/>
                  </a:lnTo>
                  <a:lnTo>
                    <a:pt x="2586" y="1422"/>
                  </a:lnTo>
                  <a:lnTo>
                    <a:pt x="2585" y="1427"/>
                  </a:lnTo>
                  <a:lnTo>
                    <a:pt x="2585" y="1433"/>
                  </a:lnTo>
                  <a:lnTo>
                    <a:pt x="2580" y="1452"/>
                  </a:lnTo>
                  <a:lnTo>
                    <a:pt x="2573" y="1469"/>
                  </a:lnTo>
                  <a:lnTo>
                    <a:pt x="2568" y="1476"/>
                  </a:lnTo>
                  <a:lnTo>
                    <a:pt x="2566" y="1480"/>
                  </a:lnTo>
                  <a:lnTo>
                    <a:pt x="2565" y="1484"/>
                  </a:lnTo>
                  <a:lnTo>
                    <a:pt x="2555" y="1499"/>
                  </a:lnTo>
                  <a:lnTo>
                    <a:pt x="2552" y="1501"/>
                  </a:lnTo>
                  <a:lnTo>
                    <a:pt x="2549" y="1505"/>
                  </a:lnTo>
                  <a:lnTo>
                    <a:pt x="2544" y="1512"/>
                  </a:lnTo>
                  <a:lnTo>
                    <a:pt x="2537" y="1517"/>
                  </a:lnTo>
                  <a:lnTo>
                    <a:pt x="2534" y="1519"/>
                  </a:lnTo>
                  <a:lnTo>
                    <a:pt x="2531" y="1523"/>
                  </a:lnTo>
                  <a:lnTo>
                    <a:pt x="2517" y="1532"/>
                  </a:lnTo>
                  <a:lnTo>
                    <a:pt x="2512" y="1534"/>
                  </a:lnTo>
                  <a:lnTo>
                    <a:pt x="2508" y="1536"/>
                  </a:lnTo>
                  <a:lnTo>
                    <a:pt x="2501" y="1541"/>
                  </a:lnTo>
                  <a:lnTo>
                    <a:pt x="2484" y="1548"/>
                  </a:lnTo>
                  <a:lnTo>
                    <a:pt x="2465" y="1553"/>
                  </a:lnTo>
                  <a:lnTo>
                    <a:pt x="2459" y="1553"/>
                  </a:lnTo>
                  <a:lnTo>
                    <a:pt x="2454" y="1554"/>
                  </a:lnTo>
                  <a:lnTo>
                    <a:pt x="2445" y="1556"/>
                  </a:lnTo>
                  <a:lnTo>
                    <a:pt x="2423" y="1559"/>
                  </a:lnTo>
                  <a:lnTo>
                    <a:pt x="2411" y="1559"/>
                  </a:lnTo>
                  <a:lnTo>
                    <a:pt x="2405" y="1559"/>
                  </a:lnTo>
                  <a:lnTo>
                    <a:pt x="2400" y="1560"/>
                  </a:lnTo>
                  <a:lnTo>
                    <a:pt x="192" y="1560"/>
                  </a:lnTo>
                  <a:lnTo>
                    <a:pt x="168" y="1559"/>
                  </a:lnTo>
                  <a:lnTo>
                    <a:pt x="147" y="1556"/>
                  </a:lnTo>
                  <a:lnTo>
                    <a:pt x="126" y="1553"/>
                  </a:lnTo>
                  <a:lnTo>
                    <a:pt x="108" y="1548"/>
                  </a:lnTo>
                  <a:lnTo>
                    <a:pt x="90" y="1541"/>
                  </a:lnTo>
                  <a:lnTo>
                    <a:pt x="75" y="1532"/>
                  </a:lnTo>
                  <a:lnTo>
                    <a:pt x="60" y="1523"/>
                  </a:lnTo>
                  <a:lnTo>
                    <a:pt x="48" y="1512"/>
                  </a:lnTo>
                  <a:lnTo>
                    <a:pt x="36" y="1499"/>
                  </a:lnTo>
                  <a:lnTo>
                    <a:pt x="27" y="1484"/>
                  </a:lnTo>
                  <a:lnTo>
                    <a:pt x="18" y="1469"/>
                  </a:lnTo>
                  <a:lnTo>
                    <a:pt x="12" y="1452"/>
                  </a:lnTo>
                  <a:lnTo>
                    <a:pt x="6" y="1433"/>
                  </a:lnTo>
                  <a:lnTo>
                    <a:pt x="3" y="1412"/>
                  </a:lnTo>
                  <a:lnTo>
                    <a:pt x="0" y="1391"/>
                  </a:lnTo>
                  <a:lnTo>
                    <a:pt x="0" y="1368"/>
                  </a:lnTo>
                  <a:lnTo>
                    <a:pt x="0" y="192"/>
                  </a:lnTo>
                  <a:lnTo>
                    <a:pt x="0" y="168"/>
                  </a:lnTo>
                  <a:lnTo>
                    <a:pt x="3" y="146"/>
                  </a:lnTo>
                  <a:lnTo>
                    <a:pt x="6" y="126"/>
                  </a:lnTo>
                  <a:lnTo>
                    <a:pt x="12" y="108"/>
                  </a:lnTo>
                  <a:lnTo>
                    <a:pt x="18" y="90"/>
                  </a:lnTo>
                  <a:lnTo>
                    <a:pt x="27" y="74"/>
                  </a:lnTo>
                  <a:lnTo>
                    <a:pt x="36" y="60"/>
                  </a:lnTo>
                  <a:lnTo>
                    <a:pt x="48" y="48"/>
                  </a:lnTo>
                  <a:lnTo>
                    <a:pt x="60" y="36"/>
                  </a:lnTo>
                  <a:lnTo>
                    <a:pt x="75" y="26"/>
                  </a:lnTo>
                  <a:lnTo>
                    <a:pt x="90" y="18"/>
                  </a:lnTo>
                  <a:lnTo>
                    <a:pt x="108" y="12"/>
                  </a:lnTo>
                  <a:lnTo>
                    <a:pt x="126" y="6"/>
                  </a:lnTo>
                  <a:lnTo>
                    <a:pt x="147" y="2"/>
                  </a:lnTo>
                  <a:lnTo>
                    <a:pt x="168" y="0"/>
                  </a:lnTo>
                  <a:lnTo>
                    <a:pt x="192" y="0"/>
                  </a:lnTo>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w="25400"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85" name="Freeform 321"/>
            <p:cNvSpPr>
              <a:spLocks/>
            </p:cNvSpPr>
            <p:nvPr/>
          </p:nvSpPr>
          <p:spPr bwMode="auto">
            <a:xfrm>
              <a:off x="4643" y="1752"/>
              <a:ext cx="864" cy="520"/>
            </a:xfrm>
            <a:custGeom>
              <a:avLst/>
              <a:gdLst>
                <a:gd name="T0" fmla="*/ 2592 w 2592"/>
                <a:gd name="T1" fmla="*/ 1368 h 1560"/>
                <a:gd name="T2" fmla="*/ 2591 w 2592"/>
                <a:gd name="T3" fmla="*/ 1379 h 1560"/>
                <a:gd name="T4" fmla="*/ 2589 w 2592"/>
                <a:gd name="T5" fmla="*/ 1412 h 1560"/>
                <a:gd name="T6" fmla="*/ 2585 w 2592"/>
                <a:gd name="T7" fmla="*/ 1427 h 1560"/>
                <a:gd name="T8" fmla="*/ 2580 w 2592"/>
                <a:gd name="T9" fmla="*/ 1452 h 1560"/>
                <a:gd name="T10" fmla="*/ 2568 w 2592"/>
                <a:gd name="T11" fmla="*/ 1476 h 1560"/>
                <a:gd name="T12" fmla="*/ 2565 w 2592"/>
                <a:gd name="T13" fmla="*/ 1484 h 1560"/>
                <a:gd name="T14" fmla="*/ 2551 w 2592"/>
                <a:gd name="T15" fmla="*/ 1501 h 1560"/>
                <a:gd name="T16" fmla="*/ 2544 w 2592"/>
                <a:gd name="T17" fmla="*/ 1512 h 1560"/>
                <a:gd name="T18" fmla="*/ 2533 w 2592"/>
                <a:gd name="T19" fmla="*/ 1519 h 1560"/>
                <a:gd name="T20" fmla="*/ 2517 w 2592"/>
                <a:gd name="T21" fmla="*/ 1532 h 1560"/>
                <a:gd name="T22" fmla="*/ 2508 w 2592"/>
                <a:gd name="T23" fmla="*/ 1536 h 1560"/>
                <a:gd name="T24" fmla="*/ 2484 w 2592"/>
                <a:gd name="T25" fmla="*/ 1548 h 1560"/>
                <a:gd name="T26" fmla="*/ 2459 w 2592"/>
                <a:gd name="T27" fmla="*/ 1553 h 1560"/>
                <a:gd name="T28" fmla="*/ 2445 w 2592"/>
                <a:gd name="T29" fmla="*/ 1556 h 1560"/>
                <a:gd name="T30" fmla="*/ 2411 w 2592"/>
                <a:gd name="T31" fmla="*/ 1559 h 1560"/>
                <a:gd name="T32" fmla="*/ 2400 w 2592"/>
                <a:gd name="T33" fmla="*/ 1560 h 1560"/>
                <a:gd name="T34" fmla="*/ 168 w 2592"/>
                <a:gd name="T35" fmla="*/ 1559 h 1560"/>
                <a:gd name="T36" fmla="*/ 126 w 2592"/>
                <a:gd name="T37" fmla="*/ 1553 h 1560"/>
                <a:gd name="T38" fmla="*/ 90 w 2592"/>
                <a:gd name="T39" fmla="*/ 1541 h 1560"/>
                <a:gd name="T40" fmla="*/ 60 w 2592"/>
                <a:gd name="T41" fmla="*/ 1523 h 1560"/>
                <a:gd name="T42" fmla="*/ 36 w 2592"/>
                <a:gd name="T43" fmla="*/ 1499 h 1560"/>
                <a:gd name="T44" fmla="*/ 18 w 2592"/>
                <a:gd name="T45" fmla="*/ 1469 h 1560"/>
                <a:gd name="T46" fmla="*/ 6 w 2592"/>
                <a:gd name="T47" fmla="*/ 1433 h 1560"/>
                <a:gd name="T48" fmla="*/ 0 w 2592"/>
                <a:gd name="T49" fmla="*/ 1391 h 1560"/>
                <a:gd name="T50" fmla="*/ 0 w 2592"/>
                <a:gd name="T51" fmla="*/ 192 h 1560"/>
                <a:gd name="T52" fmla="*/ 3 w 2592"/>
                <a:gd name="T53" fmla="*/ 146 h 1560"/>
                <a:gd name="T54" fmla="*/ 12 w 2592"/>
                <a:gd name="T55" fmla="*/ 108 h 1560"/>
                <a:gd name="T56" fmla="*/ 27 w 2592"/>
                <a:gd name="T57" fmla="*/ 74 h 1560"/>
                <a:gd name="T58" fmla="*/ 48 w 2592"/>
                <a:gd name="T59" fmla="*/ 48 h 1560"/>
                <a:gd name="T60" fmla="*/ 75 w 2592"/>
                <a:gd name="T61" fmla="*/ 26 h 1560"/>
                <a:gd name="T62" fmla="*/ 108 w 2592"/>
                <a:gd name="T63" fmla="*/ 12 h 1560"/>
                <a:gd name="T64" fmla="*/ 147 w 2592"/>
                <a:gd name="T65" fmla="*/ 2 h 1560"/>
                <a:gd name="T66" fmla="*/ 192 w 2592"/>
                <a:gd name="T67" fmla="*/ 0 h 1560"/>
                <a:gd name="T68" fmla="*/ 2423 w 2592"/>
                <a:gd name="T69" fmla="*/ 0 h 1560"/>
                <a:gd name="T70" fmla="*/ 2465 w 2592"/>
                <a:gd name="T71" fmla="*/ 6 h 1560"/>
                <a:gd name="T72" fmla="*/ 2501 w 2592"/>
                <a:gd name="T73" fmla="*/ 18 h 1560"/>
                <a:gd name="T74" fmla="*/ 2531 w 2592"/>
                <a:gd name="T75" fmla="*/ 36 h 1560"/>
                <a:gd name="T76" fmla="*/ 2555 w 2592"/>
                <a:gd name="T77" fmla="*/ 60 h 1560"/>
                <a:gd name="T78" fmla="*/ 2573 w 2592"/>
                <a:gd name="T79" fmla="*/ 90 h 1560"/>
                <a:gd name="T80" fmla="*/ 2585 w 2592"/>
                <a:gd name="T81" fmla="*/ 126 h 1560"/>
                <a:gd name="T82" fmla="*/ 2591 w 2592"/>
                <a:gd name="T83" fmla="*/ 1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2" h="1560">
                  <a:moveTo>
                    <a:pt x="2592" y="192"/>
                  </a:moveTo>
                  <a:lnTo>
                    <a:pt x="2592" y="1368"/>
                  </a:lnTo>
                  <a:lnTo>
                    <a:pt x="2591" y="1373"/>
                  </a:lnTo>
                  <a:lnTo>
                    <a:pt x="2591" y="1379"/>
                  </a:lnTo>
                  <a:lnTo>
                    <a:pt x="2591" y="1391"/>
                  </a:lnTo>
                  <a:lnTo>
                    <a:pt x="2589" y="1412"/>
                  </a:lnTo>
                  <a:lnTo>
                    <a:pt x="2586" y="1422"/>
                  </a:lnTo>
                  <a:lnTo>
                    <a:pt x="2585" y="1427"/>
                  </a:lnTo>
                  <a:lnTo>
                    <a:pt x="2585" y="1433"/>
                  </a:lnTo>
                  <a:lnTo>
                    <a:pt x="2580" y="1452"/>
                  </a:lnTo>
                  <a:lnTo>
                    <a:pt x="2573" y="1469"/>
                  </a:lnTo>
                  <a:lnTo>
                    <a:pt x="2568" y="1476"/>
                  </a:lnTo>
                  <a:lnTo>
                    <a:pt x="2566" y="1480"/>
                  </a:lnTo>
                  <a:lnTo>
                    <a:pt x="2565" y="1484"/>
                  </a:lnTo>
                  <a:lnTo>
                    <a:pt x="2555" y="1499"/>
                  </a:lnTo>
                  <a:lnTo>
                    <a:pt x="2551" y="1501"/>
                  </a:lnTo>
                  <a:lnTo>
                    <a:pt x="2549" y="1505"/>
                  </a:lnTo>
                  <a:lnTo>
                    <a:pt x="2544" y="1512"/>
                  </a:lnTo>
                  <a:lnTo>
                    <a:pt x="2537" y="1517"/>
                  </a:lnTo>
                  <a:lnTo>
                    <a:pt x="2533" y="1519"/>
                  </a:lnTo>
                  <a:lnTo>
                    <a:pt x="2531" y="1523"/>
                  </a:lnTo>
                  <a:lnTo>
                    <a:pt x="2517" y="1532"/>
                  </a:lnTo>
                  <a:lnTo>
                    <a:pt x="2512" y="1534"/>
                  </a:lnTo>
                  <a:lnTo>
                    <a:pt x="2508" y="1536"/>
                  </a:lnTo>
                  <a:lnTo>
                    <a:pt x="2501" y="1541"/>
                  </a:lnTo>
                  <a:lnTo>
                    <a:pt x="2484" y="1548"/>
                  </a:lnTo>
                  <a:lnTo>
                    <a:pt x="2465" y="1553"/>
                  </a:lnTo>
                  <a:lnTo>
                    <a:pt x="2459" y="1553"/>
                  </a:lnTo>
                  <a:lnTo>
                    <a:pt x="2454" y="1554"/>
                  </a:lnTo>
                  <a:lnTo>
                    <a:pt x="2445" y="1556"/>
                  </a:lnTo>
                  <a:lnTo>
                    <a:pt x="2423" y="1559"/>
                  </a:lnTo>
                  <a:lnTo>
                    <a:pt x="2411" y="1559"/>
                  </a:lnTo>
                  <a:lnTo>
                    <a:pt x="2405" y="1559"/>
                  </a:lnTo>
                  <a:lnTo>
                    <a:pt x="2400" y="1560"/>
                  </a:lnTo>
                  <a:lnTo>
                    <a:pt x="192" y="1560"/>
                  </a:lnTo>
                  <a:lnTo>
                    <a:pt x="168" y="1559"/>
                  </a:lnTo>
                  <a:lnTo>
                    <a:pt x="147" y="1556"/>
                  </a:lnTo>
                  <a:lnTo>
                    <a:pt x="126" y="1553"/>
                  </a:lnTo>
                  <a:lnTo>
                    <a:pt x="108" y="1548"/>
                  </a:lnTo>
                  <a:lnTo>
                    <a:pt x="90" y="1541"/>
                  </a:lnTo>
                  <a:lnTo>
                    <a:pt x="75" y="1532"/>
                  </a:lnTo>
                  <a:lnTo>
                    <a:pt x="60" y="1523"/>
                  </a:lnTo>
                  <a:lnTo>
                    <a:pt x="48" y="1512"/>
                  </a:lnTo>
                  <a:lnTo>
                    <a:pt x="36" y="1499"/>
                  </a:lnTo>
                  <a:lnTo>
                    <a:pt x="27" y="1484"/>
                  </a:lnTo>
                  <a:lnTo>
                    <a:pt x="18" y="1469"/>
                  </a:lnTo>
                  <a:lnTo>
                    <a:pt x="12" y="1452"/>
                  </a:lnTo>
                  <a:lnTo>
                    <a:pt x="6" y="1433"/>
                  </a:lnTo>
                  <a:lnTo>
                    <a:pt x="3" y="1412"/>
                  </a:lnTo>
                  <a:lnTo>
                    <a:pt x="0" y="1391"/>
                  </a:lnTo>
                  <a:lnTo>
                    <a:pt x="0" y="1368"/>
                  </a:lnTo>
                  <a:lnTo>
                    <a:pt x="0" y="192"/>
                  </a:lnTo>
                  <a:lnTo>
                    <a:pt x="0" y="168"/>
                  </a:lnTo>
                  <a:lnTo>
                    <a:pt x="3" y="146"/>
                  </a:lnTo>
                  <a:lnTo>
                    <a:pt x="6" y="126"/>
                  </a:lnTo>
                  <a:lnTo>
                    <a:pt x="12" y="108"/>
                  </a:lnTo>
                  <a:lnTo>
                    <a:pt x="18" y="90"/>
                  </a:lnTo>
                  <a:lnTo>
                    <a:pt x="27" y="74"/>
                  </a:lnTo>
                  <a:lnTo>
                    <a:pt x="36" y="60"/>
                  </a:lnTo>
                  <a:lnTo>
                    <a:pt x="48" y="48"/>
                  </a:lnTo>
                  <a:lnTo>
                    <a:pt x="60" y="36"/>
                  </a:lnTo>
                  <a:lnTo>
                    <a:pt x="75" y="26"/>
                  </a:lnTo>
                  <a:lnTo>
                    <a:pt x="90" y="18"/>
                  </a:lnTo>
                  <a:lnTo>
                    <a:pt x="108" y="12"/>
                  </a:lnTo>
                  <a:lnTo>
                    <a:pt x="126" y="6"/>
                  </a:lnTo>
                  <a:lnTo>
                    <a:pt x="147" y="2"/>
                  </a:lnTo>
                  <a:lnTo>
                    <a:pt x="168" y="0"/>
                  </a:lnTo>
                  <a:lnTo>
                    <a:pt x="192" y="0"/>
                  </a:lnTo>
                  <a:lnTo>
                    <a:pt x="2400" y="0"/>
                  </a:lnTo>
                  <a:lnTo>
                    <a:pt x="2423" y="0"/>
                  </a:lnTo>
                  <a:lnTo>
                    <a:pt x="2445" y="2"/>
                  </a:lnTo>
                  <a:lnTo>
                    <a:pt x="2465" y="6"/>
                  </a:lnTo>
                  <a:lnTo>
                    <a:pt x="2484" y="12"/>
                  </a:lnTo>
                  <a:lnTo>
                    <a:pt x="2501" y="18"/>
                  </a:lnTo>
                  <a:lnTo>
                    <a:pt x="2517" y="26"/>
                  </a:lnTo>
                  <a:lnTo>
                    <a:pt x="2531" y="36"/>
                  </a:lnTo>
                  <a:lnTo>
                    <a:pt x="2544" y="48"/>
                  </a:lnTo>
                  <a:lnTo>
                    <a:pt x="2555" y="60"/>
                  </a:lnTo>
                  <a:lnTo>
                    <a:pt x="2565" y="74"/>
                  </a:lnTo>
                  <a:lnTo>
                    <a:pt x="2573" y="90"/>
                  </a:lnTo>
                  <a:lnTo>
                    <a:pt x="2580" y="108"/>
                  </a:lnTo>
                  <a:lnTo>
                    <a:pt x="2585" y="126"/>
                  </a:lnTo>
                  <a:lnTo>
                    <a:pt x="2589" y="146"/>
                  </a:lnTo>
                  <a:lnTo>
                    <a:pt x="2591" y="168"/>
                  </a:lnTo>
                  <a:lnTo>
                    <a:pt x="2592" y="192"/>
                  </a:lnTo>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w="25400"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86" name="Rectangle 322"/>
            <p:cNvSpPr>
              <a:spLocks noChangeArrowheads="1"/>
            </p:cNvSpPr>
            <p:nvPr/>
          </p:nvSpPr>
          <p:spPr bwMode="auto">
            <a:xfrm>
              <a:off x="3726" y="1824"/>
              <a:ext cx="66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File System,</a:t>
              </a:r>
              <a:endParaRPr lang="en-US" altLang="zh-CN" sz="1500">
                <a:solidFill>
                  <a:schemeClr val="bg1"/>
                </a:solidFill>
                <a:ea typeface="宋体" panose="02010600030101010101" pitchFamily="2" charset="-122"/>
              </a:endParaRPr>
            </a:p>
          </p:txBody>
        </p:sp>
        <p:sp>
          <p:nvSpPr>
            <p:cNvPr id="37187" name="Rectangle 323"/>
            <p:cNvSpPr>
              <a:spLocks noChangeArrowheads="1"/>
            </p:cNvSpPr>
            <p:nvPr/>
          </p:nvSpPr>
          <p:spPr bwMode="auto">
            <a:xfrm>
              <a:off x="3751" y="1956"/>
              <a:ext cx="61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File/record</a:t>
              </a:r>
              <a:endParaRPr lang="en-US" altLang="zh-CN" sz="1500">
                <a:solidFill>
                  <a:schemeClr val="bg1"/>
                </a:solidFill>
                <a:ea typeface="宋体" panose="02010600030101010101" pitchFamily="2" charset="-122"/>
              </a:endParaRPr>
            </a:p>
          </p:txBody>
        </p:sp>
        <p:sp>
          <p:nvSpPr>
            <p:cNvPr id="37188" name="Rectangle 324"/>
            <p:cNvSpPr>
              <a:spLocks noChangeArrowheads="1"/>
            </p:cNvSpPr>
            <p:nvPr/>
          </p:nvSpPr>
          <p:spPr bwMode="auto">
            <a:xfrm>
              <a:off x="3691" y="2088"/>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89" name="Rectangle 325"/>
            <p:cNvSpPr>
              <a:spLocks noChangeArrowheads="1"/>
            </p:cNvSpPr>
            <p:nvPr/>
          </p:nvSpPr>
          <p:spPr bwMode="auto">
            <a:xfrm>
              <a:off x="4730" y="1888"/>
              <a:ext cx="7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Other Device</a:t>
              </a:r>
              <a:endParaRPr lang="en-US" altLang="zh-CN" sz="1500">
                <a:solidFill>
                  <a:schemeClr val="bg1"/>
                </a:solidFill>
                <a:ea typeface="宋体" panose="02010600030101010101" pitchFamily="2" charset="-122"/>
              </a:endParaRPr>
            </a:p>
          </p:txBody>
        </p:sp>
        <p:sp>
          <p:nvSpPr>
            <p:cNvPr id="37190" name="Rectangle 326"/>
            <p:cNvSpPr>
              <a:spLocks noChangeArrowheads="1"/>
            </p:cNvSpPr>
            <p:nvPr/>
          </p:nvSpPr>
          <p:spPr bwMode="auto">
            <a:xfrm>
              <a:off x="4715" y="2020"/>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91" name="Freeform 327"/>
            <p:cNvSpPr>
              <a:spLocks/>
            </p:cNvSpPr>
            <p:nvPr/>
          </p:nvSpPr>
          <p:spPr bwMode="auto">
            <a:xfrm>
              <a:off x="2384" y="1752"/>
              <a:ext cx="1039" cy="520"/>
            </a:xfrm>
            <a:custGeom>
              <a:avLst/>
              <a:gdLst>
                <a:gd name="T0" fmla="*/ 3118 w 3119"/>
                <a:gd name="T1" fmla="*/ 168 h 1560"/>
                <a:gd name="T2" fmla="*/ 3112 w 3119"/>
                <a:gd name="T3" fmla="*/ 126 h 1560"/>
                <a:gd name="T4" fmla="*/ 3100 w 3119"/>
                <a:gd name="T5" fmla="*/ 90 h 1560"/>
                <a:gd name="T6" fmla="*/ 3082 w 3119"/>
                <a:gd name="T7" fmla="*/ 60 h 1560"/>
                <a:gd name="T8" fmla="*/ 3058 w 3119"/>
                <a:gd name="T9" fmla="*/ 36 h 1560"/>
                <a:gd name="T10" fmla="*/ 3028 w 3119"/>
                <a:gd name="T11" fmla="*/ 18 h 1560"/>
                <a:gd name="T12" fmla="*/ 2992 w 3119"/>
                <a:gd name="T13" fmla="*/ 6 h 1560"/>
                <a:gd name="T14" fmla="*/ 2950 w 3119"/>
                <a:gd name="T15" fmla="*/ 0 h 1560"/>
                <a:gd name="T16" fmla="*/ 192 w 3119"/>
                <a:gd name="T17" fmla="*/ 0 h 1560"/>
                <a:gd name="T18" fmla="*/ 146 w 3119"/>
                <a:gd name="T19" fmla="*/ 2 h 1560"/>
                <a:gd name="T20" fmla="*/ 108 w 3119"/>
                <a:gd name="T21" fmla="*/ 12 h 1560"/>
                <a:gd name="T22" fmla="*/ 74 w 3119"/>
                <a:gd name="T23" fmla="*/ 26 h 1560"/>
                <a:gd name="T24" fmla="*/ 48 w 3119"/>
                <a:gd name="T25" fmla="*/ 48 h 1560"/>
                <a:gd name="T26" fmla="*/ 26 w 3119"/>
                <a:gd name="T27" fmla="*/ 74 h 1560"/>
                <a:gd name="T28" fmla="*/ 12 w 3119"/>
                <a:gd name="T29" fmla="*/ 108 h 1560"/>
                <a:gd name="T30" fmla="*/ 2 w 3119"/>
                <a:gd name="T31" fmla="*/ 146 h 1560"/>
                <a:gd name="T32" fmla="*/ 0 w 3119"/>
                <a:gd name="T33" fmla="*/ 192 h 1560"/>
                <a:gd name="T34" fmla="*/ 0 w 3119"/>
                <a:gd name="T35" fmla="*/ 1391 h 1560"/>
                <a:gd name="T36" fmla="*/ 6 w 3119"/>
                <a:gd name="T37" fmla="*/ 1433 h 1560"/>
                <a:gd name="T38" fmla="*/ 18 w 3119"/>
                <a:gd name="T39" fmla="*/ 1469 h 1560"/>
                <a:gd name="T40" fmla="*/ 36 w 3119"/>
                <a:gd name="T41" fmla="*/ 1499 h 1560"/>
                <a:gd name="T42" fmla="*/ 60 w 3119"/>
                <a:gd name="T43" fmla="*/ 1523 h 1560"/>
                <a:gd name="T44" fmla="*/ 90 w 3119"/>
                <a:gd name="T45" fmla="*/ 1541 h 1560"/>
                <a:gd name="T46" fmla="*/ 126 w 3119"/>
                <a:gd name="T47" fmla="*/ 1553 h 1560"/>
                <a:gd name="T48" fmla="*/ 168 w 3119"/>
                <a:gd name="T49" fmla="*/ 1559 h 1560"/>
                <a:gd name="T50" fmla="*/ 2927 w 3119"/>
                <a:gd name="T51" fmla="*/ 1560 h 1560"/>
                <a:gd name="T52" fmla="*/ 2938 w 3119"/>
                <a:gd name="T53" fmla="*/ 1559 h 1560"/>
                <a:gd name="T54" fmla="*/ 2972 w 3119"/>
                <a:gd name="T55" fmla="*/ 1556 h 1560"/>
                <a:gd name="T56" fmla="*/ 2986 w 3119"/>
                <a:gd name="T57" fmla="*/ 1553 h 1560"/>
                <a:gd name="T58" fmla="*/ 3011 w 3119"/>
                <a:gd name="T59" fmla="*/ 1548 h 1560"/>
                <a:gd name="T60" fmla="*/ 3035 w 3119"/>
                <a:gd name="T61" fmla="*/ 1536 h 1560"/>
                <a:gd name="T62" fmla="*/ 3044 w 3119"/>
                <a:gd name="T63" fmla="*/ 1532 h 1560"/>
                <a:gd name="T64" fmla="*/ 3061 w 3119"/>
                <a:gd name="T65" fmla="*/ 1519 h 1560"/>
                <a:gd name="T66" fmla="*/ 3071 w 3119"/>
                <a:gd name="T67" fmla="*/ 1512 h 1560"/>
                <a:gd name="T68" fmla="*/ 3079 w 3119"/>
                <a:gd name="T69" fmla="*/ 1501 h 1560"/>
                <a:gd name="T70" fmla="*/ 3092 w 3119"/>
                <a:gd name="T71" fmla="*/ 1484 h 1560"/>
                <a:gd name="T72" fmla="*/ 3095 w 3119"/>
                <a:gd name="T73" fmla="*/ 1476 h 1560"/>
                <a:gd name="T74" fmla="*/ 3107 w 3119"/>
                <a:gd name="T75" fmla="*/ 1452 h 1560"/>
                <a:gd name="T76" fmla="*/ 3112 w 3119"/>
                <a:gd name="T77" fmla="*/ 1427 h 1560"/>
                <a:gd name="T78" fmla="*/ 3116 w 3119"/>
                <a:gd name="T79" fmla="*/ 1412 h 1560"/>
                <a:gd name="T80" fmla="*/ 3118 w 3119"/>
                <a:gd name="T81" fmla="*/ 1379 h 1560"/>
                <a:gd name="T82" fmla="*/ 3119 w 3119"/>
                <a:gd name="T83" fmla="*/ 13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19" h="1560">
                  <a:moveTo>
                    <a:pt x="3119" y="192"/>
                  </a:moveTo>
                  <a:lnTo>
                    <a:pt x="3118" y="168"/>
                  </a:lnTo>
                  <a:lnTo>
                    <a:pt x="3116" y="146"/>
                  </a:lnTo>
                  <a:lnTo>
                    <a:pt x="3112" y="126"/>
                  </a:lnTo>
                  <a:lnTo>
                    <a:pt x="3107" y="108"/>
                  </a:lnTo>
                  <a:lnTo>
                    <a:pt x="3100" y="90"/>
                  </a:lnTo>
                  <a:lnTo>
                    <a:pt x="3092" y="74"/>
                  </a:lnTo>
                  <a:lnTo>
                    <a:pt x="3082" y="60"/>
                  </a:lnTo>
                  <a:lnTo>
                    <a:pt x="3071" y="48"/>
                  </a:lnTo>
                  <a:lnTo>
                    <a:pt x="3058" y="36"/>
                  </a:lnTo>
                  <a:lnTo>
                    <a:pt x="3044" y="26"/>
                  </a:lnTo>
                  <a:lnTo>
                    <a:pt x="3028" y="18"/>
                  </a:lnTo>
                  <a:lnTo>
                    <a:pt x="3011" y="12"/>
                  </a:lnTo>
                  <a:lnTo>
                    <a:pt x="2992" y="6"/>
                  </a:lnTo>
                  <a:lnTo>
                    <a:pt x="2972" y="2"/>
                  </a:lnTo>
                  <a:lnTo>
                    <a:pt x="2950" y="0"/>
                  </a:lnTo>
                  <a:lnTo>
                    <a:pt x="2927"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1368"/>
                  </a:lnTo>
                  <a:lnTo>
                    <a:pt x="0" y="1391"/>
                  </a:lnTo>
                  <a:lnTo>
                    <a:pt x="2" y="1412"/>
                  </a:lnTo>
                  <a:lnTo>
                    <a:pt x="6" y="1433"/>
                  </a:lnTo>
                  <a:lnTo>
                    <a:pt x="12" y="1452"/>
                  </a:lnTo>
                  <a:lnTo>
                    <a:pt x="18" y="1469"/>
                  </a:lnTo>
                  <a:lnTo>
                    <a:pt x="26" y="1484"/>
                  </a:lnTo>
                  <a:lnTo>
                    <a:pt x="36" y="1499"/>
                  </a:lnTo>
                  <a:lnTo>
                    <a:pt x="48" y="1512"/>
                  </a:lnTo>
                  <a:lnTo>
                    <a:pt x="60" y="1523"/>
                  </a:lnTo>
                  <a:lnTo>
                    <a:pt x="74" y="1532"/>
                  </a:lnTo>
                  <a:lnTo>
                    <a:pt x="90" y="1541"/>
                  </a:lnTo>
                  <a:lnTo>
                    <a:pt x="108" y="1548"/>
                  </a:lnTo>
                  <a:lnTo>
                    <a:pt x="126" y="1553"/>
                  </a:lnTo>
                  <a:lnTo>
                    <a:pt x="146" y="1556"/>
                  </a:lnTo>
                  <a:lnTo>
                    <a:pt x="168" y="1559"/>
                  </a:lnTo>
                  <a:lnTo>
                    <a:pt x="192" y="1560"/>
                  </a:lnTo>
                  <a:lnTo>
                    <a:pt x="2927" y="1560"/>
                  </a:lnTo>
                  <a:lnTo>
                    <a:pt x="2932" y="1559"/>
                  </a:lnTo>
                  <a:lnTo>
                    <a:pt x="2938" y="1559"/>
                  </a:lnTo>
                  <a:lnTo>
                    <a:pt x="2950" y="1559"/>
                  </a:lnTo>
                  <a:lnTo>
                    <a:pt x="2972" y="1556"/>
                  </a:lnTo>
                  <a:lnTo>
                    <a:pt x="2981" y="1554"/>
                  </a:lnTo>
                  <a:lnTo>
                    <a:pt x="2986" y="1553"/>
                  </a:lnTo>
                  <a:lnTo>
                    <a:pt x="2992" y="1553"/>
                  </a:lnTo>
                  <a:lnTo>
                    <a:pt x="3011" y="1548"/>
                  </a:lnTo>
                  <a:lnTo>
                    <a:pt x="3028" y="1541"/>
                  </a:lnTo>
                  <a:lnTo>
                    <a:pt x="3035" y="1536"/>
                  </a:lnTo>
                  <a:lnTo>
                    <a:pt x="3039" y="1534"/>
                  </a:lnTo>
                  <a:lnTo>
                    <a:pt x="3044" y="1532"/>
                  </a:lnTo>
                  <a:lnTo>
                    <a:pt x="3058" y="1523"/>
                  </a:lnTo>
                  <a:lnTo>
                    <a:pt x="3061" y="1519"/>
                  </a:lnTo>
                  <a:lnTo>
                    <a:pt x="3064" y="1517"/>
                  </a:lnTo>
                  <a:lnTo>
                    <a:pt x="3071" y="1512"/>
                  </a:lnTo>
                  <a:lnTo>
                    <a:pt x="3076" y="1505"/>
                  </a:lnTo>
                  <a:lnTo>
                    <a:pt x="3079" y="1501"/>
                  </a:lnTo>
                  <a:lnTo>
                    <a:pt x="3082" y="1499"/>
                  </a:lnTo>
                  <a:lnTo>
                    <a:pt x="3092" y="1484"/>
                  </a:lnTo>
                  <a:lnTo>
                    <a:pt x="3093" y="1480"/>
                  </a:lnTo>
                  <a:lnTo>
                    <a:pt x="3095" y="1476"/>
                  </a:lnTo>
                  <a:lnTo>
                    <a:pt x="3100" y="1469"/>
                  </a:lnTo>
                  <a:lnTo>
                    <a:pt x="3107" y="1452"/>
                  </a:lnTo>
                  <a:lnTo>
                    <a:pt x="3112" y="1433"/>
                  </a:lnTo>
                  <a:lnTo>
                    <a:pt x="3112" y="1427"/>
                  </a:lnTo>
                  <a:lnTo>
                    <a:pt x="3113" y="1422"/>
                  </a:lnTo>
                  <a:lnTo>
                    <a:pt x="3116" y="1412"/>
                  </a:lnTo>
                  <a:lnTo>
                    <a:pt x="3118" y="1391"/>
                  </a:lnTo>
                  <a:lnTo>
                    <a:pt x="3118" y="1379"/>
                  </a:lnTo>
                  <a:lnTo>
                    <a:pt x="3118" y="1373"/>
                  </a:lnTo>
                  <a:lnTo>
                    <a:pt x="3119" y="1368"/>
                  </a:lnTo>
                  <a:lnTo>
                    <a:pt x="3119" y="192"/>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192" name="Freeform 328"/>
            <p:cNvSpPr>
              <a:spLocks/>
            </p:cNvSpPr>
            <p:nvPr/>
          </p:nvSpPr>
          <p:spPr bwMode="auto">
            <a:xfrm>
              <a:off x="2384" y="1752"/>
              <a:ext cx="1039" cy="520"/>
            </a:xfrm>
            <a:custGeom>
              <a:avLst/>
              <a:gdLst>
                <a:gd name="T0" fmla="*/ 3119 w 3119"/>
                <a:gd name="T1" fmla="*/ 1368 h 1560"/>
                <a:gd name="T2" fmla="*/ 3118 w 3119"/>
                <a:gd name="T3" fmla="*/ 1379 h 1560"/>
                <a:gd name="T4" fmla="*/ 3116 w 3119"/>
                <a:gd name="T5" fmla="*/ 1412 h 1560"/>
                <a:gd name="T6" fmla="*/ 3112 w 3119"/>
                <a:gd name="T7" fmla="*/ 1427 h 1560"/>
                <a:gd name="T8" fmla="*/ 3107 w 3119"/>
                <a:gd name="T9" fmla="*/ 1452 h 1560"/>
                <a:gd name="T10" fmla="*/ 3095 w 3119"/>
                <a:gd name="T11" fmla="*/ 1476 h 1560"/>
                <a:gd name="T12" fmla="*/ 3092 w 3119"/>
                <a:gd name="T13" fmla="*/ 1484 h 1560"/>
                <a:gd name="T14" fmla="*/ 3079 w 3119"/>
                <a:gd name="T15" fmla="*/ 1501 h 1560"/>
                <a:gd name="T16" fmla="*/ 3071 w 3119"/>
                <a:gd name="T17" fmla="*/ 1512 h 1560"/>
                <a:gd name="T18" fmla="*/ 3061 w 3119"/>
                <a:gd name="T19" fmla="*/ 1519 h 1560"/>
                <a:gd name="T20" fmla="*/ 3044 w 3119"/>
                <a:gd name="T21" fmla="*/ 1532 h 1560"/>
                <a:gd name="T22" fmla="*/ 3035 w 3119"/>
                <a:gd name="T23" fmla="*/ 1536 h 1560"/>
                <a:gd name="T24" fmla="*/ 3011 w 3119"/>
                <a:gd name="T25" fmla="*/ 1548 h 1560"/>
                <a:gd name="T26" fmla="*/ 2986 w 3119"/>
                <a:gd name="T27" fmla="*/ 1553 h 1560"/>
                <a:gd name="T28" fmla="*/ 2972 w 3119"/>
                <a:gd name="T29" fmla="*/ 1556 h 1560"/>
                <a:gd name="T30" fmla="*/ 2938 w 3119"/>
                <a:gd name="T31" fmla="*/ 1559 h 1560"/>
                <a:gd name="T32" fmla="*/ 2927 w 3119"/>
                <a:gd name="T33" fmla="*/ 1560 h 1560"/>
                <a:gd name="T34" fmla="*/ 168 w 3119"/>
                <a:gd name="T35" fmla="*/ 1559 h 1560"/>
                <a:gd name="T36" fmla="*/ 126 w 3119"/>
                <a:gd name="T37" fmla="*/ 1553 h 1560"/>
                <a:gd name="T38" fmla="*/ 90 w 3119"/>
                <a:gd name="T39" fmla="*/ 1541 h 1560"/>
                <a:gd name="T40" fmla="*/ 60 w 3119"/>
                <a:gd name="T41" fmla="*/ 1523 h 1560"/>
                <a:gd name="T42" fmla="*/ 36 w 3119"/>
                <a:gd name="T43" fmla="*/ 1499 h 1560"/>
                <a:gd name="T44" fmla="*/ 18 w 3119"/>
                <a:gd name="T45" fmla="*/ 1469 h 1560"/>
                <a:gd name="T46" fmla="*/ 6 w 3119"/>
                <a:gd name="T47" fmla="*/ 1433 h 1560"/>
                <a:gd name="T48" fmla="*/ 0 w 3119"/>
                <a:gd name="T49" fmla="*/ 1391 h 1560"/>
                <a:gd name="T50" fmla="*/ 0 w 3119"/>
                <a:gd name="T51" fmla="*/ 192 h 1560"/>
                <a:gd name="T52" fmla="*/ 2 w 3119"/>
                <a:gd name="T53" fmla="*/ 146 h 1560"/>
                <a:gd name="T54" fmla="*/ 12 w 3119"/>
                <a:gd name="T55" fmla="*/ 108 h 1560"/>
                <a:gd name="T56" fmla="*/ 26 w 3119"/>
                <a:gd name="T57" fmla="*/ 74 h 1560"/>
                <a:gd name="T58" fmla="*/ 48 w 3119"/>
                <a:gd name="T59" fmla="*/ 48 h 1560"/>
                <a:gd name="T60" fmla="*/ 74 w 3119"/>
                <a:gd name="T61" fmla="*/ 26 h 1560"/>
                <a:gd name="T62" fmla="*/ 108 w 3119"/>
                <a:gd name="T63" fmla="*/ 12 h 1560"/>
                <a:gd name="T64" fmla="*/ 146 w 3119"/>
                <a:gd name="T65" fmla="*/ 2 h 1560"/>
                <a:gd name="T66" fmla="*/ 192 w 3119"/>
                <a:gd name="T67" fmla="*/ 0 h 1560"/>
                <a:gd name="T68" fmla="*/ 2950 w 3119"/>
                <a:gd name="T69" fmla="*/ 0 h 1560"/>
                <a:gd name="T70" fmla="*/ 2992 w 3119"/>
                <a:gd name="T71" fmla="*/ 6 h 1560"/>
                <a:gd name="T72" fmla="*/ 3028 w 3119"/>
                <a:gd name="T73" fmla="*/ 18 h 1560"/>
                <a:gd name="T74" fmla="*/ 3058 w 3119"/>
                <a:gd name="T75" fmla="*/ 36 h 1560"/>
                <a:gd name="T76" fmla="*/ 3082 w 3119"/>
                <a:gd name="T77" fmla="*/ 60 h 1560"/>
                <a:gd name="T78" fmla="*/ 3100 w 3119"/>
                <a:gd name="T79" fmla="*/ 90 h 1560"/>
                <a:gd name="T80" fmla="*/ 3112 w 3119"/>
                <a:gd name="T81" fmla="*/ 126 h 1560"/>
                <a:gd name="T82" fmla="*/ 3118 w 3119"/>
                <a:gd name="T83" fmla="*/ 168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19" h="1560">
                  <a:moveTo>
                    <a:pt x="3119" y="192"/>
                  </a:moveTo>
                  <a:lnTo>
                    <a:pt x="3119" y="1368"/>
                  </a:lnTo>
                  <a:lnTo>
                    <a:pt x="3118" y="1373"/>
                  </a:lnTo>
                  <a:lnTo>
                    <a:pt x="3118" y="1379"/>
                  </a:lnTo>
                  <a:lnTo>
                    <a:pt x="3118" y="1391"/>
                  </a:lnTo>
                  <a:lnTo>
                    <a:pt x="3116" y="1412"/>
                  </a:lnTo>
                  <a:lnTo>
                    <a:pt x="3113" y="1422"/>
                  </a:lnTo>
                  <a:lnTo>
                    <a:pt x="3112" y="1427"/>
                  </a:lnTo>
                  <a:lnTo>
                    <a:pt x="3112" y="1433"/>
                  </a:lnTo>
                  <a:lnTo>
                    <a:pt x="3107" y="1452"/>
                  </a:lnTo>
                  <a:lnTo>
                    <a:pt x="3100" y="1469"/>
                  </a:lnTo>
                  <a:lnTo>
                    <a:pt x="3095" y="1476"/>
                  </a:lnTo>
                  <a:lnTo>
                    <a:pt x="3093" y="1480"/>
                  </a:lnTo>
                  <a:lnTo>
                    <a:pt x="3092" y="1484"/>
                  </a:lnTo>
                  <a:lnTo>
                    <a:pt x="3082" y="1499"/>
                  </a:lnTo>
                  <a:lnTo>
                    <a:pt x="3079" y="1501"/>
                  </a:lnTo>
                  <a:lnTo>
                    <a:pt x="3076" y="1505"/>
                  </a:lnTo>
                  <a:lnTo>
                    <a:pt x="3071" y="1512"/>
                  </a:lnTo>
                  <a:lnTo>
                    <a:pt x="3064" y="1517"/>
                  </a:lnTo>
                  <a:lnTo>
                    <a:pt x="3061" y="1519"/>
                  </a:lnTo>
                  <a:lnTo>
                    <a:pt x="3058" y="1523"/>
                  </a:lnTo>
                  <a:lnTo>
                    <a:pt x="3044" y="1532"/>
                  </a:lnTo>
                  <a:lnTo>
                    <a:pt x="3039" y="1534"/>
                  </a:lnTo>
                  <a:lnTo>
                    <a:pt x="3035" y="1536"/>
                  </a:lnTo>
                  <a:lnTo>
                    <a:pt x="3028" y="1541"/>
                  </a:lnTo>
                  <a:lnTo>
                    <a:pt x="3011" y="1548"/>
                  </a:lnTo>
                  <a:lnTo>
                    <a:pt x="2992" y="1553"/>
                  </a:lnTo>
                  <a:lnTo>
                    <a:pt x="2986" y="1553"/>
                  </a:lnTo>
                  <a:lnTo>
                    <a:pt x="2981" y="1554"/>
                  </a:lnTo>
                  <a:lnTo>
                    <a:pt x="2972" y="1556"/>
                  </a:lnTo>
                  <a:lnTo>
                    <a:pt x="2950" y="1559"/>
                  </a:lnTo>
                  <a:lnTo>
                    <a:pt x="2938" y="1559"/>
                  </a:lnTo>
                  <a:lnTo>
                    <a:pt x="2932" y="1559"/>
                  </a:lnTo>
                  <a:lnTo>
                    <a:pt x="2927" y="1560"/>
                  </a:lnTo>
                  <a:lnTo>
                    <a:pt x="192" y="1560"/>
                  </a:lnTo>
                  <a:lnTo>
                    <a:pt x="168" y="1559"/>
                  </a:lnTo>
                  <a:lnTo>
                    <a:pt x="146" y="1556"/>
                  </a:lnTo>
                  <a:lnTo>
                    <a:pt x="126" y="1553"/>
                  </a:lnTo>
                  <a:lnTo>
                    <a:pt x="108" y="1548"/>
                  </a:lnTo>
                  <a:lnTo>
                    <a:pt x="90" y="1541"/>
                  </a:lnTo>
                  <a:lnTo>
                    <a:pt x="74" y="1532"/>
                  </a:lnTo>
                  <a:lnTo>
                    <a:pt x="60" y="1523"/>
                  </a:lnTo>
                  <a:lnTo>
                    <a:pt x="48" y="1512"/>
                  </a:lnTo>
                  <a:lnTo>
                    <a:pt x="36" y="1499"/>
                  </a:lnTo>
                  <a:lnTo>
                    <a:pt x="26" y="1484"/>
                  </a:lnTo>
                  <a:lnTo>
                    <a:pt x="18" y="1469"/>
                  </a:lnTo>
                  <a:lnTo>
                    <a:pt x="12" y="1452"/>
                  </a:lnTo>
                  <a:lnTo>
                    <a:pt x="6" y="1433"/>
                  </a:lnTo>
                  <a:lnTo>
                    <a:pt x="2" y="1412"/>
                  </a:lnTo>
                  <a:lnTo>
                    <a:pt x="0" y="1391"/>
                  </a:lnTo>
                  <a:lnTo>
                    <a:pt x="0" y="1368"/>
                  </a:lnTo>
                  <a:lnTo>
                    <a:pt x="0" y="192"/>
                  </a:lnTo>
                  <a:lnTo>
                    <a:pt x="0" y="168"/>
                  </a:lnTo>
                  <a:lnTo>
                    <a:pt x="2" y="146"/>
                  </a:lnTo>
                  <a:lnTo>
                    <a:pt x="6" y="126"/>
                  </a:lnTo>
                  <a:lnTo>
                    <a:pt x="12" y="108"/>
                  </a:lnTo>
                  <a:lnTo>
                    <a:pt x="18" y="90"/>
                  </a:lnTo>
                  <a:lnTo>
                    <a:pt x="26" y="74"/>
                  </a:lnTo>
                  <a:lnTo>
                    <a:pt x="36" y="60"/>
                  </a:lnTo>
                  <a:lnTo>
                    <a:pt x="48" y="48"/>
                  </a:lnTo>
                  <a:lnTo>
                    <a:pt x="60" y="36"/>
                  </a:lnTo>
                  <a:lnTo>
                    <a:pt x="74" y="26"/>
                  </a:lnTo>
                  <a:lnTo>
                    <a:pt x="90" y="18"/>
                  </a:lnTo>
                  <a:lnTo>
                    <a:pt x="108" y="12"/>
                  </a:lnTo>
                  <a:lnTo>
                    <a:pt x="126" y="6"/>
                  </a:lnTo>
                  <a:lnTo>
                    <a:pt x="146" y="2"/>
                  </a:lnTo>
                  <a:lnTo>
                    <a:pt x="168" y="0"/>
                  </a:lnTo>
                  <a:lnTo>
                    <a:pt x="192" y="0"/>
                  </a:lnTo>
                  <a:lnTo>
                    <a:pt x="2927" y="0"/>
                  </a:lnTo>
                  <a:lnTo>
                    <a:pt x="2950" y="0"/>
                  </a:lnTo>
                  <a:lnTo>
                    <a:pt x="2972" y="2"/>
                  </a:lnTo>
                  <a:lnTo>
                    <a:pt x="2992" y="6"/>
                  </a:lnTo>
                  <a:lnTo>
                    <a:pt x="3011" y="12"/>
                  </a:lnTo>
                  <a:lnTo>
                    <a:pt x="3028" y="18"/>
                  </a:lnTo>
                  <a:lnTo>
                    <a:pt x="3044" y="26"/>
                  </a:lnTo>
                  <a:lnTo>
                    <a:pt x="3058" y="36"/>
                  </a:lnTo>
                  <a:lnTo>
                    <a:pt x="3071" y="48"/>
                  </a:lnTo>
                  <a:lnTo>
                    <a:pt x="3082" y="60"/>
                  </a:lnTo>
                  <a:lnTo>
                    <a:pt x="3092" y="74"/>
                  </a:lnTo>
                  <a:lnTo>
                    <a:pt x="3100" y="90"/>
                  </a:lnTo>
                  <a:lnTo>
                    <a:pt x="3107" y="108"/>
                  </a:lnTo>
                  <a:lnTo>
                    <a:pt x="3112" y="126"/>
                  </a:lnTo>
                  <a:lnTo>
                    <a:pt x="3116" y="146"/>
                  </a:lnTo>
                  <a:lnTo>
                    <a:pt x="3118" y="168"/>
                  </a:lnTo>
                  <a:lnTo>
                    <a:pt x="3119" y="192"/>
                  </a:lnTo>
                </a:path>
              </a:pathLst>
            </a:custGeom>
            <a:gradFill rotWithShape="1">
              <a:gsLst>
                <a:gs pos="0">
                  <a:srgbClr val="D18316">
                    <a:gamma/>
                    <a:shade val="46275"/>
                    <a:invGamma/>
                  </a:srgbClr>
                </a:gs>
                <a:gs pos="50000">
                  <a:srgbClr val="D18316"/>
                </a:gs>
                <a:gs pos="100000">
                  <a:srgbClr val="D18316">
                    <a:gamma/>
                    <a:shade val="46275"/>
                    <a:invGamma/>
                  </a:srgbClr>
                </a:gs>
              </a:gsLst>
              <a:lin ang="5400000" scaled="1"/>
            </a:gradFill>
            <a:ln w="25400"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93" name="Rectangle 329"/>
            <p:cNvSpPr>
              <a:spLocks noChangeArrowheads="1"/>
            </p:cNvSpPr>
            <p:nvPr/>
          </p:nvSpPr>
          <p:spPr bwMode="auto">
            <a:xfrm>
              <a:off x="2435" y="1824"/>
              <a:ext cx="9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Tape, Tape Drive,</a:t>
              </a:r>
              <a:endParaRPr lang="en-US" altLang="zh-CN" sz="1500">
                <a:solidFill>
                  <a:schemeClr val="bg1"/>
                </a:solidFill>
                <a:ea typeface="宋体" panose="02010600030101010101" pitchFamily="2" charset="-122"/>
              </a:endParaRPr>
            </a:p>
          </p:txBody>
        </p:sp>
        <p:sp>
          <p:nvSpPr>
            <p:cNvPr id="37194" name="Rectangle 330"/>
            <p:cNvSpPr>
              <a:spLocks noChangeArrowheads="1"/>
            </p:cNvSpPr>
            <p:nvPr/>
          </p:nvSpPr>
          <p:spPr bwMode="auto">
            <a:xfrm>
              <a:off x="2568" y="1956"/>
              <a:ext cx="6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Tape Library</a:t>
              </a:r>
              <a:endParaRPr lang="en-US" altLang="zh-CN" sz="1500">
                <a:solidFill>
                  <a:schemeClr val="bg1"/>
                </a:solidFill>
                <a:ea typeface="宋体" panose="02010600030101010101" pitchFamily="2" charset="-122"/>
              </a:endParaRPr>
            </a:p>
          </p:txBody>
        </p:sp>
        <p:sp>
          <p:nvSpPr>
            <p:cNvPr id="37195" name="Rectangle 331"/>
            <p:cNvSpPr>
              <a:spLocks noChangeArrowheads="1"/>
            </p:cNvSpPr>
            <p:nvPr/>
          </p:nvSpPr>
          <p:spPr bwMode="auto">
            <a:xfrm>
              <a:off x="2543" y="2088"/>
              <a:ext cx="73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endParaRPr lang="en-US" altLang="zh-CN" sz="1500">
                <a:solidFill>
                  <a:schemeClr val="bg1"/>
                </a:solidFill>
                <a:ea typeface="宋体" panose="02010600030101010101" pitchFamily="2" charset="-122"/>
              </a:endParaRPr>
            </a:p>
          </p:txBody>
        </p:sp>
        <p:sp>
          <p:nvSpPr>
            <p:cNvPr id="37196" name="Freeform 332"/>
            <p:cNvSpPr>
              <a:spLocks/>
            </p:cNvSpPr>
            <p:nvPr/>
          </p:nvSpPr>
          <p:spPr bwMode="auto">
            <a:xfrm>
              <a:off x="2224" y="2760"/>
              <a:ext cx="1359" cy="368"/>
            </a:xfrm>
            <a:custGeom>
              <a:avLst/>
              <a:gdLst>
                <a:gd name="T0" fmla="*/ 4079 w 4079"/>
                <a:gd name="T1" fmla="*/ 0 h 1104"/>
                <a:gd name="T2" fmla="*/ 3815 w 4079"/>
                <a:gd name="T3" fmla="*/ 0 h 1104"/>
                <a:gd name="T4" fmla="*/ 0 w 4079"/>
                <a:gd name="T5" fmla="*/ 0 h 1104"/>
                <a:gd name="T6" fmla="*/ 0 w 4079"/>
                <a:gd name="T7" fmla="*/ 1104 h 1104"/>
                <a:gd name="T8" fmla="*/ 3143 w 4079"/>
                <a:gd name="T9" fmla="*/ 1104 h 1104"/>
                <a:gd name="T10" fmla="*/ 4079 w 4079"/>
                <a:gd name="T11" fmla="*/ 1104 h 1104"/>
                <a:gd name="T12" fmla="*/ 4079 w 4079"/>
                <a:gd name="T13" fmla="*/ 0 h 1104"/>
              </a:gdLst>
              <a:ahLst/>
              <a:cxnLst>
                <a:cxn ang="0">
                  <a:pos x="T0" y="T1"/>
                </a:cxn>
                <a:cxn ang="0">
                  <a:pos x="T2" y="T3"/>
                </a:cxn>
                <a:cxn ang="0">
                  <a:pos x="T4" y="T5"/>
                </a:cxn>
                <a:cxn ang="0">
                  <a:pos x="T6" y="T7"/>
                </a:cxn>
                <a:cxn ang="0">
                  <a:pos x="T8" y="T9"/>
                </a:cxn>
                <a:cxn ang="0">
                  <a:pos x="T10" y="T11"/>
                </a:cxn>
                <a:cxn ang="0">
                  <a:pos x="T12" y="T13"/>
                </a:cxn>
              </a:cxnLst>
              <a:rect l="0" t="0" r="r" b="b"/>
              <a:pathLst>
                <a:path w="4079" h="1104">
                  <a:moveTo>
                    <a:pt x="4079" y="0"/>
                  </a:moveTo>
                  <a:lnTo>
                    <a:pt x="3815" y="0"/>
                  </a:lnTo>
                  <a:lnTo>
                    <a:pt x="0" y="0"/>
                  </a:lnTo>
                  <a:lnTo>
                    <a:pt x="0" y="1104"/>
                  </a:lnTo>
                  <a:lnTo>
                    <a:pt x="3143" y="1104"/>
                  </a:lnTo>
                  <a:lnTo>
                    <a:pt x="4079" y="1104"/>
                  </a:lnTo>
                  <a:lnTo>
                    <a:pt x="4079" y="0"/>
                  </a:lnTo>
                  <a:close/>
                </a:path>
              </a:pathLst>
            </a:custGeom>
            <a:gradFill rotWithShape="1">
              <a:gsLst>
                <a:gs pos="0">
                  <a:srgbClr val="B5121B">
                    <a:gamma/>
                    <a:shade val="46275"/>
                    <a:invGamma/>
                  </a:srgbClr>
                </a:gs>
                <a:gs pos="50000">
                  <a:srgbClr val="B5121B"/>
                </a:gs>
                <a:gs pos="100000">
                  <a:srgbClr val="B5121B">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197" name="Line 333"/>
            <p:cNvSpPr>
              <a:spLocks noChangeShapeType="1"/>
            </p:cNvSpPr>
            <p:nvPr/>
          </p:nvSpPr>
          <p:spPr bwMode="auto">
            <a:xfrm>
              <a:off x="2224" y="2760"/>
              <a:ext cx="0" cy="368"/>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98" name="Line 334"/>
            <p:cNvSpPr>
              <a:spLocks noChangeShapeType="1"/>
            </p:cNvSpPr>
            <p:nvPr/>
          </p:nvSpPr>
          <p:spPr bwMode="auto">
            <a:xfrm flipH="1">
              <a:off x="2224" y="2760"/>
              <a:ext cx="1271" cy="0"/>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199" name="Line 335"/>
            <p:cNvSpPr>
              <a:spLocks noChangeShapeType="1"/>
            </p:cNvSpPr>
            <p:nvPr/>
          </p:nvSpPr>
          <p:spPr bwMode="auto">
            <a:xfrm>
              <a:off x="2224" y="3128"/>
              <a:ext cx="1047" cy="0"/>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200" name="Freeform 336"/>
            <p:cNvSpPr>
              <a:spLocks/>
            </p:cNvSpPr>
            <p:nvPr/>
          </p:nvSpPr>
          <p:spPr bwMode="auto">
            <a:xfrm>
              <a:off x="3271" y="2760"/>
              <a:ext cx="312" cy="368"/>
            </a:xfrm>
            <a:custGeom>
              <a:avLst/>
              <a:gdLst>
                <a:gd name="T0" fmla="*/ 0 w 936"/>
                <a:gd name="T1" fmla="*/ 1104 h 1104"/>
                <a:gd name="T2" fmla="*/ 936 w 936"/>
                <a:gd name="T3" fmla="*/ 1104 h 1104"/>
                <a:gd name="T4" fmla="*/ 936 w 936"/>
                <a:gd name="T5" fmla="*/ 0 h 1104"/>
                <a:gd name="T6" fmla="*/ 672 w 936"/>
                <a:gd name="T7" fmla="*/ 0 h 1104"/>
              </a:gdLst>
              <a:ahLst/>
              <a:cxnLst>
                <a:cxn ang="0">
                  <a:pos x="T0" y="T1"/>
                </a:cxn>
                <a:cxn ang="0">
                  <a:pos x="T2" y="T3"/>
                </a:cxn>
                <a:cxn ang="0">
                  <a:pos x="T4" y="T5"/>
                </a:cxn>
                <a:cxn ang="0">
                  <a:pos x="T6" y="T7"/>
                </a:cxn>
              </a:cxnLst>
              <a:rect l="0" t="0" r="r" b="b"/>
              <a:pathLst>
                <a:path w="936" h="1104">
                  <a:moveTo>
                    <a:pt x="0" y="1104"/>
                  </a:moveTo>
                  <a:lnTo>
                    <a:pt x="936" y="1104"/>
                  </a:lnTo>
                  <a:lnTo>
                    <a:pt x="936" y="0"/>
                  </a:lnTo>
                  <a:lnTo>
                    <a:pt x="672"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01" name="Rectangle 337"/>
            <p:cNvSpPr>
              <a:spLocks noChangeArrowheads="1"/>
            </p:cNvSpPr>
            <p:nvPr/>
          </p:nvSpPr>
          <p:spPr bwMode="auto">
            <a:xfrm>
              <a:off x="2673" y="2816"/>
              <a:ext cx="4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Network</a:t>
              </a:r>
              <a:endParaRPr lang="en-US" altLang="zh-CN" sz="1500">
                <a:solidFill>
                  <a:schemeClr val="bg1"/>
                </a:solidFill>
                <a:ea typeface="宋体" panose="02010600030101010101" pitchFamily="2" charset="-122"/>
              </a:endParaRPr>
            </a:p>
          </p:txBody>
        </p:sp>
        <p:sp>
          <p:nvSpPr>
            <p:cNvPr id="37202" name="Rectangle 338"/>
            <p:cNvSpPr>
              <a:spLocks noChangeArrowheads="1"/>
            </p:cNvSpPr>
            <p:nvPr/>
          </p:nvSpPr>
          <p:spPr bwMode="auto">
            <a:xfrm>
              <a:off x="2361" y="2948"/>
              <a:ext cx="11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Based Virtualization </a:t>
              </a:r>
              <a:endParaRPr lang="en-US" altLang="zh-CN" sz="1500">
                <a:solidFill>
                  <a:schemeClr val="bg1"/>
                </a:solidFill>
                <a:ea typeface="宋体" panose="02010600030101010101" pitchFamily="2" charset="-122"/>
              </a:endParaRPr>
            </a:p>
          </p:txBody>
        </p:sp>
        <p:sp>
          <p:nvSpPr>
            <p:cNvPr id="37203" name="Freeform 339"/>
            <p:cNvSpPr>
              <a:spLocks/>
            </p:cNvSpPr>
            <p:nvPr/>
          </p:nvSpPr>
          <p:spPr bwMode="auto">
            <a:xfrm>
              <a:off x="3883" y="2760"/>
              <a:ext cx="1464" cy="368"/>
            </a:xfrm>
            <a:custGeom>
              <a:avLst/>
              <a:gdLst>
                <a:gd name="T0" fmla="*/ 4392 w 4392"/>
                <a:gd name="T1" fmla="*/ 1104 h 1104"/>
                <a:gd name="T2" fmla="*/ 4392 w 4392"/>
                <a:gd name="T3" fmla="*/ 0 h 1104"/>
                <a:gd name="T4" fmla="*/ 3336 w 4392"/>
                <a:gd name="T5" fmla="*/ 0 h 1104"/>
                <a:gd name="T6" fmla="*/ 0 w 4392"/>
                <a:gd name="T7" fmla="*/ 0 h 1104"/>
                <a:gd name="T8" fmla="*/ 0 w 4392"/>
                <a:gd name="T9" fmla="*/ 1104 h 1104"/>
                <a:gd name="T10" fmla="*/ 3144 w 4392"/>
                <a:gd name="T11" fmla="*/ 1104 h 1104"/>
                <a:gd name="T12" fmla="*/ 4392 w 4392"/>
                <a:gd name="T13" fmla="*/ 1104 h 1104"/>
              </a:gdLst>
              <a:ahLst/>
              <a:cxnLst>
                <a:cxn ang="0">
                  <a:pos x="T0" y="T1"/>
                </a:cxn>
                <a:cxn ang="0">
                  <a:pos x="T2" y="T3"/>
                </a:cxn>
                <a:cxn ang="0">
                  <a:pos x="T4" y="T5"/>
                </a:cxn>
                <a:cxn ang="0">
                  <a:pos x="T6" y="T7"/>
                </a:cxn>
                <a:cxn ang="0">
                  <a:pos x="T8" y="T9"/>
                </a:cxn>
                <a:cxn ang="0">
                  <a:pos x="T10" y="T11"/>
                </a:cxn>
                <a:cxn ang="0">
                  <a:pos x="T12" y="T13"/>
                </a:cxn>
              </a:cxnLst>
              <a:rect l="0" t="0" r="r" b="b"/>
              <a:pathLst>
                <a:path w="4392" h="1104">
                  <a:moveTo>
                    <a:pt x="4392" y="1104"/>
                  </a:moveTo>
                  <a:lnTo>
                    <a:pt x="4392" y="0"/>
                  </a:lnTo>
                  <a:lnTo>
                    <a:pt x="3336" y="0"/>
                  </a:lnTo>
                  <a:lnTo>
                    <a:pt x="0" y="0"/>
                  </a:lnTo>
                  <a:lnTo>
                    <a:pt x="0" y="1104"/>
                  </a:lnTo>
                  <a:lnTo>
                    <a:pt x="3144" y="1104"/>
                  </a:lnTo>
                  <a:lnTo>
                    <a:pt x="4392" y="1104"/>
                  </a:lnTo>
                  <a:close/>
                </a:path>
              </a:pathLst>
            </a:custGeom>
            <a:gradFill rotWithShape="1">
              <a:gsLst>
                <a:gs pos="0">
                  <a:srgbClr val="B5121B">
                    <a:gamma/>
                    <a:shade val="46275"/>
                    <a:invGamma/>
                  </a:srgbClr>
                </a:gs>
                <a:gs pos="50000">
                  <a:srgbClr val="B5121B"/>
                </a:gs>
                <a:gs pos="100000">
                  <a:srgbClr val="B5121B">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04" name="Line 340"/>
            <p:cNvSpPr>
              <a:spLocks noChangeShapeType="1"/>
            </p:cNvSpPr>
            <p:nvPr/>
          </p:nvSpPr>
          <p:spPr bwMode="auto">
            <a:xfrm>
              <a:off x="3883" y="2760"/>
              <a:ext cx="0" cy="368"/>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205" name="Line 341"/>
            <p:cNvSpPr>
              <a:spLocks noChangeShapeType="1"/>
            </p:cNvSpPr>
            <p:nvPr/>
          </p:nvSpPr>
          <p:spPr bwMode="auto">
            <a:xfrm flipH="1">
              <a:off x="3883" y="2760"/>
              <a:ext cx="1112"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06" name="Line 342"/>
            <p:cNvSpPr>
              <a:spLocks noChangeShapeType="1"/>
            </p:cNvSpPr>
            <p:nvPr/>
          </p:nvSpPr>
          <p:spPr bwMode="auto">
            <a:xfrm>
              <a:off x="3883" y="3128"/>
              <a:ext cx="1048" cy="0"/>
            </a:xfrm>
            <a:prstGeom prst="line">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07" name="Freeform 343"/>
            <p:cNvSpPr>
              <a:spLocks/>
            </p:cNvSpPr>
            <p:nvPr/>
          </p:nvSpPr>
          <p:spPr bwMode="auto">
            <a:xfrm>
              <a:off x="4931" y="2760"/>
              <a:ext cx="416" cy="368"/>
            </a:xfrm>
            <a:custGeom>
              <a:avLst/>
              <a:gdLst>
                <a:gd name="T0" fmla="*/ 0 w 1248"/>
                <a:gd name="T1" fmla="*/ 1104 h 1104"/>
                <a:gd name="T2" fmla="*/ 1248 w 1248"/>
                <a:gd name="T3" fmla="*/ 1104 h 1104"/>
                <a:gd name="T4" fmla="*/ 1248 w 1248"/>
                <a:gd name="T5" fmla="*/ 0 h 1104"/>
                <a:gd name="T6" fmla="*/ 192 w 1248"/>
                <a:gd name="T7" fmla="*/ 0 h 1104"/>
              </a:gdLst>
              <a:ahLst/>
              <a:cxnLst>
                <a:cxn ang="0">
                  <a:pos x="T0" y="T1"/>
                </a:cxn>
                <a:cxn ang="0">
                  <a:pos x="T2" y="T3"/>
                </a:cxn>
                <a:cxn ang="0">
                  <a:pos x="T4" y="T5"/>
                </a:cxn>
                <a:cxn ang="0">
                  <a:pos x="T6" y="T7"/>
                </a:cxn>
              </a:cxnLst>
              <a:rect l="0" t="0" r="r" b="b"/>
              <a:pathLst>
                <a:path w="1248" h="1104">
                  <a:moveTo>
                    <a:pt x="0" y="1104"/>
                  </a:moveTo>
                  <a:lnTo>
                    <a:pt x="1248" y="1104"/>
                  </a:lnTo>
                  <a:lnTo>
                    <a:pt x="1248" y="0"/>
                  </a:lnTo>
                  <a:lnTo>
                    <a:pt x="192"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08" name="Rectangle 344"/>
            <p:cNvSpPr>
              <a:spLocks noChangeArrowheads="1"/>
            </p:cNvSpPr>
            <p:nvPr/>
          </p:nvSpPr>
          <p:spPr bwMode="auto">
            <a:xfrm>
              <a:off x="3970" y="2816"/>
              <a:ext cx="13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Storage Device/Storage</a:t>
              </a:r>
              <a:endParaRPr lang="en-US" altLang="zh-CN" sz="1500">
                <a:solidFill>
                  <a:schemeClr val="bg1"/>
                </a:solidFill>
                <a:ea typeface="宋体" panose="02010600030101010101" pitchFamily="2" charset="-122"/>
              </a:endParaRPr>
            </a:p>
          </p:txBody>
        </p:sp>
        <p:sp>
          <p:nvSpPr>
            <p:cNvPr id="37209" name="Rectangle 345"/>
            <p:cNvSpPr>
              <a:spLocks noChangeArrowheads="1"/>
            </p:cNvSpPr>
            <p:nvPr/>
          </p:nvSpPr>
          <p:spPr bwMode="auto">
            <a:xfrm>
              <a:off x="3945" y="2948"/>
              <a:ext cx="139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Subsystem Virtualization</a:t>
              </a:r>
              <a:r>
                <a:rPr lang="en-US" altLang="zh-CN" sz="1000" b="1">
                  <a:solidFill>
                    <a:srgbClr val="000000"/>
                  </a:solidFill>
                  <a:latin typeface="Verdana" panose="020B0604030504040204" pitchFamily="34" charset="0"/>
                  <a:ea typeface="宋体" panose="02010600030101010101" pitchFamily="2" charset="-122"/>
                </a:rPr>
                <a:t> </a:t>
              </a:r>
              <a:endParaRPr lang="en-US" altLang="zh-CN" sz="1500">
                <a:ea typeface="宋体" panose="02010600030101010101" pitchFamily="2" charset="-122"/>
              </a:endParaRPr>
            </a:p>
          </p:txBody>
        </p:sp>
        <p:sp>
          <p:nvSpPr>
            <p:cNvPr id="37210" name="Freeform 346"/>
            <p:cNvSpPr>
              <a:spLocks/>
            </p:cNvSpPr>
            <p:nvPr/>
          </p:nvSpPr>
          <p:spPr bwMode="auto">
            <a:xfrm>
              <a:off x="580" y="2760"/>
              <a:ext cx="1360" cy="368"/>
            </a:xfrm>
            <a:custGeom>
              <a:avLst/>
              <a:gdLst>
                <a:gd name="T0" fmla="*/ 0 w 4080"/>
                <a:gd name="T1" fmla="*/ 0 h 1104"/>
                <a:gd name="T2" fmla="*/ 0 w 4080"/>
                <a:gd name="T3" fmla="*/ 1104 h 1104"/>
                <a:gd name="T4" fmla="*/ 3144 w 4080"/>
                <a:gd name="T5" fmla="*/ 1104 h 1104"/>
                <a:gd name="T6" fmla="*/ 4080 w 4080"/>
                <a:gd name="T7" fmla="*/ 1104 h 1104"/>
                <a:gd name="T8" fmla="*/ 4080 w 4080"/>
                <a:gd name="T9" fmla="*/ 0 h 1104"/>
                <a:gd name="T10" fmla="*/ 3816 w 4080"/>
                <a:gd name="T11" fmla="*/ 0 h 1104"/>
                <a:gd name="T12" fmla="*/ 0 w 4080"/>
                <a:gd name="T13" fmla="*/ 0 h 1104"/>
              </a:gdLst>
              <a:ahLst/>
              <a:cxnLst>
                <a:cxn ang="0">
                  <a:pos x="T0" y="T1"/>
                </a:cxn>
                <a:cxn ang="0">
                  <a:pos x="T2" y="T3"/>
                </a:cxn>
                <a:cxn ang="0">
                  <a:pos x="T4" y="T5"/>
                </a:cxn>
                <a:cxn ang="0">
                  <a:pos x="T6" y="T7"/>
                </a:cxn>
                <a:cxn ang="0">
                  <a:pos x="T8" y="T9"/>
                </a:cxn>
                <a:cxn ang="0">
                  <a:pos x="T10" y="T11"/>
                </a:cxn>
                <a:cxn ang="0">
                  <a:pos x="T12" y="T13"/>
                </a:cxn>
              </a:cxnLst>
              <a:rect l="0" t="0" r="r" b="b"/>
              <a:pathLst>
                <a:path w="4080" h="1104">
                  <a:moveTo>
                    <a:pt x="0" y="0"/>
                  </a:moveTo>
                  <a:lnTo>
                    <a:pt x="0" y="1104"/>
                  </a:lnTo>
                  <a:lnTo>
                    <a:pt x="3144" y="1104"/>
                  </a:lnTo>
                  <a:lnTo>
                    <a:pt x="4080" y="1104"/>
                  </a:lnTo>
                  <a:lnTo>
                    <a:pt x="4080" y="0"/>
                  </a:lnTo>
                  <a:lnTo>
                    <a:pt x="3816" y="0"/>
                  </a:lnTo>
                  <a:lnTo>
                    <a:pt x="0" y="0"/>
                  </a:lnTo>
                  <a:close/>
                </a:path>
              </a:pathLst>
            </a:custGeom>
            <a:gradFill rotWithShape="1">
              <a:gsLst>
                <a:gs pos="0">
                  <a:srgbClr val="B5121B">
                    <a:gamma/>
                    <a:shade val="46275"/>
                    <a:invGamma/>
                  </a:srgbClr>
                </a:gs>
                <a:gs pos="50000">
                  <a:srgbClr val="B5121B"/>
                </a:gs>
                <a:gs pos="100000">
                  <a:srgbClr val="B5121B">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11" name="Freeform 347"/>
            <p:cNvSpPr>
              <a:spLocks/>
            </p:cNvSpPr>
            <p:nvPr/>
          </p:nvSpPr>
          <p:spPr bwMode="auto">
            <a:xfrm>
              <a:off x="1628" y="2760"/>
              <a:ext cx="312" cy="368"/>
            </a:xfrm>
            <a:custGeom>
              <a:avLst/>
              <a:gdLst>
                <a:gd name="T0" fmla="*/ 0 w 936"/>
                <a:gd name="T1" fmla="*/ 1104 h 1104"/>
                <a:gd name="T2" fmla="*/ 936 w 936"/>
                <a:gd name="T3" fmla="*/ 1104 h 1104"/>
                <a:gd name="T4" fmla="*/ 936 w 936"/>
                <a:gd name="T5" fmla="*/ 0 h 1104"/>
                <a:gd name="T6" fmla="*/ 672 w 936"/>
                <a:gd name="T7" fmla="*/ 0 h 1104"/>
              </a:gdLst>
              <a:ahLst/>
              <a:cxnLst>
                <a:cxn ang="0">
                  <a:pos x="T0" y="T1"/>
                </a:cxn>
                <a:cxn ang="0">
                  <a:pos x="T2" y="T3"/>
                </a:cxn>
                <a:cxn ang="0">
                  <a:pos x="T4" y="T5"/>
                </a:cxn>
                <a:cxn ang="0">
                  <a:pos x="T6" y="T7"/>
                </a:cxn>
              </a:cxnLst>
              <a:rect l="0" t="0" r="r" b="b"/>
              <a:pathLst>
                <a:path w="936" h="1104">
                  <a:moveTo>
                    <a:pt x="0" y="1104"/>
                  </a:moveTo>
                  <a:lnTo>
                    <a:pt x="936" y="1104"/>
                  </a:lnTo>
                  <a:lnTo>
                    <a:pt x="936" y="0"/>
                  </a:lnTo>
                  <a:lnTo>
                    <a:pt x="672"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12" name="Line 348"/>
            <p:cNvSpPr>
              <a:spLocks noChangeShapeType="1"/>
            </p:cNvSpPr>
            <p:nvPr/>
          </p:nvSpPr>
          <p:spPr bwMode="auto">
            <a:xfrm flipH="1">
              <a:off x="580" y="2760"/>
              <a:ext cx="1272" cy="0"/>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213" name="Line 349"/>
            <p:cNvSpPr>
              <a:spLocks noChangeShapeType="1"/>
            </p:cNvSpPr>
            <p:nvPr/>
          </p:nvSpPr>
          <p:spPr bwMode="auto">
            <a:xfrm>
              <a:off x="580" y="3128"/>
              <a:ext cx="1048" cy="0"/>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214" name="Line 350"/>
            <p:cNvSpPr>
              <a:spLocks noChangeShapeType="1"/>
            </p:cNvSpPr>
            <p:nvPr/>
          </p:nvSpPr>
          <p:spPr bwMode="auto">
            <a:xfrm>
              <a:off x="580" y="2760"/>
              <a:ext cx="0" cy="368"/>
            </a:xfrm>
            <a:prstGeom prst="line">
              <a:avLst/>
            </a:prstGeom>
            <a:noFill/>
            <a:ln w="25400">
              <a:solidFill>
                <a:srgbClr val="6666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215" name="Rectangle 351"/>
            <p:cNvSpPr>
              <a:spLocks noChangeArrowheads="1"/>
            </p:cNvSpPr>
            <p:nvPr/>
          </p:nvSpPr>
          <p:spPr bwMode="auto">
            <a:xfrm>
              <a:off x="957" y="2816"/>
              <a:ext cx="6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Host Based</a:t>
              </a:r>
              <a:endParaRPr lang="en-US" altLang="zh-CN" sz="1500">
                <a:solidFill>
                  <a:schemeClr val="bg1"/>
                </a:solidFill>
                <a:ea typeface="宋体" panose="02010600030101010101" pitchFamily="2" charset="-122"/>
              </a:endParaRPr>
            </a:p>
          </p:txBody>
        </p:sp>
        <p:sp>
          <p:nvSpPr>
            <p:cNvPr id="37216" name="Rectangle 352"/>
            <p:cNvSpPr>
              <a:spLocks noChangeArrowheads="1"/>
            </p:cNvSpPr>
            <p:nvPr/>
          </p:nvSpPr>
          <p:spPr bwMode="auto">
            <a:xfrm>
              <a:off x="880" y="2948"/>
              <a:ext cx="7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zh-CN" altLang="en-US" sz="1000" b="1">
                  <a:solidFill>
                    <a:srgbClr val="000000"/>
                  </a:solidFill>
                  <a:latin typeface="Verdana" panose="020B0604030504040204" pitchFamily="34" charset="0"/>
                  <a:ea typeface="宋体" panose="02010600030101010101" pitchFamily="2" charset="-122"/>
                </a:rPr>
                <a:t> </a:t>
              </a:r>
              <a:r>
                <a:rPr lang="en-US" altLang="zh-CN" sz="1000" b="1">
                  <a:solidFill>
                    <a:schemeClr val="bg1"/>
                  </a:solidFill>
                  <a:latin typeface="Verdana" panose="020B0604030504040204" pitchFamily="34" charset="0"/>
                  <a:ea typeface="宋体" panose="02010600030101010101" pitchFamily="2" charset="-122"/>
                </a:rPr>
                <a:t>Virtualization </a:t>
              </a:r>
              <a:endParaRPr lang="en-US" altLang="zh-CN" sz="1500">
                <a:solidFill>
                  <a:schemeClr val="bg1"/>
                </a:solidFill>
                <a:ea typeface="宋体" panose="02010600030101010101" pitchFamily="2" charset="-122"/>
              </a:endParaRPr>
            </a:p>
          </p:txBody>
        </p:sp>
        <p:sp>
          <p:nvSpPr>
            <p:cNvPr id="37217" name="Rectangle 353"/>
            <p:cNvSpPr>
              <a:spLocks noChangeArrowheads="1"/>
            </p:cNvSpPr>
            <p:nvPr/>
          </p:nvSpPr>
          <p:spPr bwMode="auto">
            <a:xfrm>
              <a:off x="1412" y="3648"/>
              <a:ext cx="1360" cy="368"/>
            </a:xfrm>
            <a:prstGeom prst="rect">
              <a:avLst/>
            </a:prstGeom>
            <a:gradFill rotWithShape="1">
              <a:gsLst>
                <a:gs pos="0">
                  <a:srgbClr val="6AA121">
                    <a:gamma/>
                    <a:shade val="46275"/>
                    <a:invGamma/>
                  </a:srgbClr>
                </a:gs>
                <a:gs pos="50000">
                  <a:srgbClr val="6AA121"/>
                </a:gs>
                <a:gs pos="100000">
                  <a:srgbClr val="6AA121">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18" name="Rectangle 354"/>
            <p:cNvSpPr>
              <a:spLocks noChangeArrowheads="1"/>
            </p:cNvSpPr>
            <p:nvPr/>
          </p:nvSpPr>
          <p:spPr bwMode="auto">
            <a:xfrm>
              <a:off x="1420" y="3656"/>
              <a:ext cx="1344" cy="352"/>
            </a:xfrm>
            <a:prstGeom prst="rect">
              <a:avLst/>
            </a:prstGeom>
            <a:noFill/>
            <a:ln w="25400">
              <a:solidFill>
                <a:srgbClr val="6666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19" name="Rectangle 355"/>
            <p:cNvSpPr>
              <a:spLocks noChangeArrowheads="1"/>
            </p:cNvSpPr>
            <p:nvPr/>
          </p:nvSpPr>
          <p:spPr bwMode="auto">
            <a:xfrm>
              <a:off x="1875" y="3712"/>
              <a:ext cx="4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In-band </a:t>
              </a:r>
              <a:endParaRPr lang="en-US" altLang="zh-CN" sz="1500">
                <a:solidFill>
                  <a:schemeClr val="bg1"/>
                </a:solidFill>
                <a:ea typeface="宋体" panose="02010600030101010101" pitchFamily="2" charset="-122"/>
              </a:endParaRPr>
            </a:p>
          </p:txBody>
        </p:sp>
        <p:sp>
          <p:nvSpPr>
            <p:cNvPr id="37220" name="Rectangle 356"/>
            <p:cNvSpPr>
              <a:spLocks noChangeArrowheads="1"/>
            </p:cNvSpPr>
            <p:nvPr/>
          </p:nvSpPr>
          <p:spPr bwMode="auto">
            <a:xfrm>
              <a:off x="1728" y="3844"/>
              <a:ext cx="7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a:t>
              </a:r>
              <a:r>
                <a:rPr lang="en-US" altLang="zh-CN" sz="1000" b="1">
                  <a:solidFill>
                    <a:srgbClr val="000000"/>
                  </a:solidFill>
                  <a:latin typeface="Verdana" panose="020B0604030504040204" pitchFamily="34" charset="0"/>
                  <a:ea typeface="宋体" panose="02010600030101010101" pitchFamily="2" charset="-122"/>
                </a:rPr>
                <a:t> </a:t>
              </a:r>
              <a:endParaRPr lang="en-US" altLang="zh-CN" sz="1500">
                <a:ea typeface="宋体" panose="02010600030101010101" pitchFamily="2" charset="-122"/>
              </a:endParaRPr>
            </a:p>
          </p:txBody>
        </p:sp>
        <p:sp>
          <p:nvSpPr>
            <p:cNvPr id="37221" name="Freeform 357"/>
            <p:cNvSpPr>
              <a:spLocks/>
            </p:cNvSpPr>
            <p:nvPr/>
          </p:nvSpPr>
          <p:spPr bwMode="auto">
            <a:xfrm>
              <a:off x="3051" y="3648"/>
              <a:ext cx="1360" cy="368"/>
            </a:xfrm>
            <a:custGeom>
              <a:avLst/>
              <a:gdLst>
                <a:gd name="T0" fmla="*/ 4080 w 4080"/>
                <a:gd name="T1" fmla="*/ 0 h 1104"/>
                <a:gd name="T2" fmla="*/ 3816 w 4080"/>
                <a:gd name="T3" fmla="*/ 0 h 1104"/>
                <a:gd name="T4" fmla="*/ 0 w 4080"/>
                <a:gd name="T5" fmla="*/ 0 h 1104"/>
                <a:gd name="T6" fmla="*/ 0 w 4080"/>
                <a:gd name="T7" fmla="*/ 1104 h 1104"/>
                <a:gd name="T8" fmla="*/ 3144 w 4080"/>
                <a:gd name="T9" fmla="*/ 1104 h 1104"/>
                <a:gd name="T10" fmla="*/ 4080 w 4080"/>
                <a:gd name="T11" fmla="*/ 1104 h 1104"/>
                <a:gd name="T12" fmla="*/ 4080 w 4080"/>
                <a:gd name="T13" fmla="*/ 0 h 1104"/>
              </a:gdLst>
              <a:ahLst/>
              <a:cxnLst>
                <a:cxn ang="0">
                  <a:pos x="T0" y="T1"/>
                </a:cxn>
                <a:cxn ang="0">
                  <a:pos x="T2" y="T3"/>
                </a:cxn>
                <a:cxn ang="0">
                  <a:pos x="T4" y="T5"/>
                </a:cxn>
                <a:cxn ang="0">
                  <a:pos x="T6" y="T7"/>
                </a:cxn>
                <a:cxn ang="0">
                  <a:pos x="T8" y="T9"/>
                </a:cxn>
                <a:cxn ang="0">
                  <a:pos x="T10" y="T11"/>
                </a:cxn>
                <a:cxn ang="0">
                  <a:pos x="T12" y="T13"/>
                </a:cxn>
              </a:cxnLst>
              <a:rect l="0" t="0" r="r" b="b"/>
              <a:pathLst>
                <a:path w="4080" h="1104">
                  <a:moveTo>
                    <a:pt x="4080" y="0"/>
                  </a:moveTo>
                  <a:lnTo>
                    <a:pt x="3816" y="0"/>
                  </a:lnTo>
                  <a:lnTo>
                    <a:pt x="0" y="0"/>
                  </a:lnTo>
                  <a:lnTo>
                    <a:pt x="0" y="1104"/>
                  </a:lnTo>
                  <a:lnTo>
                    <a:pt x="3144" y="1104"/>
                  </a:lnTo>
                  <a:lnTo>
                    <a:pt x="4080" y="1104"/>
                  </a:lnTo>
                  <a:lnTo>
                    <a:pt x="4080" y="0"/>
                  </a:lnTo>
                  <a:close/>
                </a:path>
              </a:pathLst>
            </a:custGeom>
            <a:gradFill rotWithShape="1">
              <a:gsLst>
                <a:gs pos="0">
                  <a:srgbClr val="6AA121">
                    <a:gamma/>
                    <a:shade val="46275"/>
                    <a:invGamma/>
                  </a:srgbClr>
                </a:gs>
                <a:gs pos="50000">
                  <a:srgbClr val="6AA121"/>
                </a:gs>
                <a:gs pos="100000">
                  <a:srgbClr val="6AA121">
                    <a:gamma/>
                    <a:shade val="46275"/>
                    <a:invGamma/>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endParaRPr lang="en-IN"/>
            </a:p>
          </p:txBody>
        </p:sp>
        <p:sp>
          <p:nvSpPr>
            <p:cNvPr id="37222" name="Freeform 358"/>
            <p:cNvSpPr>
              <a:spLocks/>
            </p:cNvSpPr>
            <p:nvPr/>
          </p:nvSpPr>
          <p:spPr bwMode="auto">
            <a:xfrm>
              <a:off x="3051" y="3648"/>
              <a:ext cx="1272" cy="368"/>
            </a:xfrm>
            <a:custGeom>
              <a:avLst/>
              <a:gdLst>
                <a:gd name="T0" fmla="*/ 3816 w 3816"/>
                <a:gd name="T1" fmla="*/ 0 h 1104"/>
                <a:gd name="T2" fmla="*/ 0 w 3816"/>
                <a:gd name="T3" fmla="*/ 0 h 1104"/>
                <a:gd name="T4" fmla="*/ 0 w 3816"/>
                <a:gd name="T5" fmla="*/ 1104 h 1104"/>
                <a:gd name="T6" fmla="*/ 3144 w 3816"/>
                <a:gd name="T7" fmla="*/ 1104 h 1104"/>
              </a:gdLst>
              <a:ahLst/>
              <a:cxnLst>
                <a:cxn ang="0">
                  <a:pos x="T0" y="T1"/>
                </a:cxn>
                <a:cxn ang="0">
                  <a:pos x="T2" y="T3"/>
                </a:cxn>
                <a:cxn ang="0">
                  <a:pos x="T4" y="T5"/>
                </a:cxn>
                <a:cxn ang="0">
                  <a:pos x="T6" y="T7"/>
                </a:cxn>
              </a:cxnLst>
              <a:rect l="0" t="0" r="r" b="b"/>
              <a:pathLst>
                <a:path w="3816" h="1104">
                  <a:moveTo>
                    <a:pt x="3816" y="0"/>
                  </a:moveTo>
                  <a:lnTo>
                    <a:pt x="0" y="0"/>
                  </a:lnTo>
                  <a:lnTo>
                    <a:pt x="0" y="1104"/>
                  </a:lnTo>
                  <a:lnTo>
                    <a:pt x="3144" y="1104"/>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23" name="Freeform 359"/>
            <p:cNvSpPr>
              <a:spLocks/>
            </p:cNvSpPr>
            <p:nvPr/>
          </p:nvSpPr>
          <p:spPr bwMode="auto">
            <a:xfrm>
              <a:off x="4099" y="3648"/>
              <a:ext cx="312" cy="368"/>
            </a:xfrm>
            <a:custGeom>
              <a:avLst/>
              <a:gdLst>
                <a:gd name="T0" fmla="*/ 0 w 936"/>
                <a:gd name="T1" fmla="*/ 1104 h 1104"/>
                <a:gd name="T2" fmla="*/ 936 w 936"/>
                <a:gd name="T3" fmla="*/ 1104 h 1104"/>
                <a:gd name="T4" fmla="*/ 936 w 936"/>
                <a:gd name="T5" fmla="*/ 0 h 1104"/>
                <a:gd name="T6" fmla="*/ 672 w 936"/>
                <a:gd name="T7" fmla="*/ 0 h 1104"/>
              </a:gdLst>
              <a:ahLst/>
              <a:cxnLst>
                <a:cxn ang="0">
                  <a:pos x="T0" y="T1"/>
                </a:cxn>
                <a:cxn ang="0">
                  <a:pos x="T2" y="T3"/>
                </a:cxn>
                <a:cxn ang="0">
                  <a:pos x="T4" y="T5"/>
                </a:cxn>
                <a:cxn ang="0">
                  <a:pos x="T6" y="T7"/>
                </a:cxn>
              </a:cxnLst>
              <a:rect l="0" t="0" r="r" b="b"/>
              <a:pathLst>
                <a:path w="936" h="1104">
                  <a:moveTo>
                    <a:pt x="0" y="1104"/>
                  </a:moveTo>
                  <a:lnTo>
                    <a:pt x="936" y="1104"/>
                  </a:lnTo>
                  <a:lnTo>
                    <a:pt x="936" y="0"/>
                  </a:lnTo>
                  <a:lnTo>
                    <a:pt x="672" y="0"/>
                  </a:lnTo>
                </a:path>
              </a:pathLst>
            </a:custGeom>
            <a:noFill/>
            <a:ln w="25400">
              <a:solidFill>
                <a:srgbClr val="6666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224" name="Rectangle 360"/>
            <p:cNvSpPr>
              <a:spLocks noChangeArrowheads="1"/>
            </p:cNvSpPr>
            <p:nvPr/>
          </p:nvSpPr>
          <p:spPr bwMode="auto">
            <a:xfrm>
              <a:off x="3402" y="3712"/>
              <a:ext cx="6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Out-of-band </a:t>
              </a:r>
              <a:endParaRPr lang="en-US" altLang="zh-CN" sz="1500">
                <a:solidFill>
                  <a:schemeClr val="bg1"/>
                </a:solidFill>
                <a:ea typeface="宋体" panose="02010600030101010101" pitchFamily="2" charset="-122"/>
              </a:endParaRPr>
            </a:p>
          </p:txBody>
        </p:sp>
        <p:sp>
          <p:nvSpPr>
            <p:cNvPr id="37225" name="Rectangle 361"/>
            <p:cNvSpPr>
              <a:spLocks noChangeArrowheads="1"/>
            </p:cNvSpPr>
            <p:nvPr/>
          </p:nvSpPr>
          <p:spPr bwMode="auto">
            <a:xfrm>
              <a:off x="3368" y="3844"/>
              <a:ext cx="7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chemeClr val="bg1"/>
                  </a:solidFill>
                  <a:latin typeface="Verdana" panose="020B0604030504040204" pitchFamily="34" charset="0"/>
                  <a:ea typeface="宋体" panose="02010600030101010101" pitchFamily="2" charset="-122"/>
                </a:rPr>
                <a:t>Virtualization </a:t>
              </a:r>
              <a:endParaRPr lang="en-US" altLang="zh-CN" sz="1500">
                <a:solidFill>
                  <a:schemeClr val="bg1"/>
                </a:solidFill>
                <a:ea typeface="宋体" panose="02010600030101010101" pitchFamily="2" charset="-122"/>
              </a:endParaRPr>
            </a:p>
          </p:txBody>
        </p:sp>
        <p:sp>
          <p:nvSpPr>
            <p:cNvPr id="37226" name="Freeform 362"/>
            <p:cNvSpPr>
              <a:spLocks/>
            </p:cNvSpPr>
            <p:nvPr/>
          </p:nvSpPr>
          <p:spPr bwMode="auto">
            <a:xfrm>
              <a:off x="2856" y="2406"/>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27" name="Freeform 363"/>
            <p:cNvSpPr>
              <a:spLocks/>
            </p:cNvSpPr>
            <p:nvPr/>
          </p:nvSpPr>
          <p:spPr bwMode="auto">
            <a:xfrm>
              <a:off x="1728" y="2406"/>
              <a:ext cx="104"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28" name="Freeform 364"/>
            <p:cNvSpPr>
              <a:spLocks/>
            </p:cNvSpPr>
            <p:nvPr/>
          </p:nvSpPr>
          <p:spPr bwMode="auto">
            <a:xfrm>
              <a:off x="688" y="2406"/>
              <a:ext cx="104"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29" name="Freeform 365"/>
            <p:cNvSpPr>
              <a:spLocks/>
            </p:cNvSpPr>
            <p:nvPr/>
          </p:nvSpPr>
          <p:spPr bwMode="auto">
            <a:xfrm>
              <a:off x="4000" y="2406"/>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0" name="Freeform 366"/>
            <p:cNvSpPr>
              <a:spLocks/>
            </p:cNvSpPr>
            <p:nvPr/>
          </p:nvSpPr>
          <p:spPr bwMode="auto">
            <a:xfrm>
              <a:off x="5000" y="2406"/>
              <a:ext cx="103"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1" name="Freeform 367"/>
            <p:cNvSpPr>
              <a:spLocks/>
            </p:cNvSpPr>
            <p:nvPr/>
          </p:nvSpPr>
          <p:spPr bwMode="auto">
            <a:xfrm>
              <a:off x="1192" y="2638"/>
              <a:ext cx="104"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2" name="Freeform 368"/>
            <p:cNvSpPr>
              <a:spLocks/>
            </p:cNvSpPr>
            <p:nvPr/>
          </p:nvSpPr>
          <p:spPr bwMode="auto">
            <a:xfrm>
              <a:off x="2856" y="2638"/>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3" name="Freeform 369"/>
            <p:cNvSpPr>
              <a:spLocks/>
            </p:cNvSpPr>
            <p:nvPr/>
          </p:nvSpPr>
          <p:spPr bwMode="auto">
            <a:xfrm>
              <a:off x="4504" y="2638"/>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4" name="Freeform 370"/>
            <p:cNvSpPr>
              <a:spLocks/>
            </p:cNvSpPr>
            <p:nvPr/>
          </p:nvSpPr>
          <p:spPr bwMode="auto">
            <a:xfrm>
              <a:off x="2856" y="3278"/>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5" name="Freeform 371"/>
            <p:cNvSpPr>
              <a:spLocks/>
            </p:cNvSpPr>
            <p:nvPr/>
          </p:nvSpPr>
          <p:spPr bwMode="auto">
            <a:xfrm>
              <a:off x="1192" y="3278"/>
              <a:ext cx="104"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6" name="Freeform 372"/>
            <p:cNvSpPr>
              <a:spLocks/>
            </p:cNvSpPr>
            <p:nvPr/>
          </p:nvSpPr>
          <p:spPr bwMode="auto">
            <a:xfrm>
              <a:off x="4504" y="3278"/>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7" name="Freeform 373"/>
            <p:cNvSpPr>
              <a:spLocks/>
            </p:cNvSpPr>
            <p:nvPr/>
          </p:nvSpPr>
          <p:spPr bwMode="auto">
            <a:xfrm>
              <a:off x="2016" y="3510"/>
              <a:ext cx="104" cy="116"/>
            </a:xfrm>
            <a:custGeom>
              <a:avLst/>
              <a:gdLst>
                <a:gd name="T0" fmla="*/ 311 w 311"/>
                <a:gd name="T1" fmla="*/ 0 h 350"/>
                <a:gd name="T2" fmla="*/ 156 w 311"/>
                <a:gd name="T3" fmla="*/ 72 h 350"/>
                <a:gd name="T4" fmla="*/ 0 w 311"/>
                <a:gd name="T5" fmla="*/ 0 h 350"/>
                <a:gd name="T6" fmla="*/ 156 w 311"/>
                <a:gd name="T7" fmla="*/ 350 h 350"/>
                <a:gd name="T8" fmla="*/ 311 w 311"/>
                <a:gd name="T9" fmla="*/ 0 h 350"/>
              </a:gdLst>
              <a:ahLst/>
              <a:cxnLst>
                <a:cxn ang="0">
                  <a:pos x="T0" y="T1"/>
                </a:cxn>
                <a:cxn ang="0">
                  <a:pos x="T2" y="T3"/>
                </a:cxn>
                <a:cxn ang="0">
                  <a:pos x="T4" y="T5"/>
                </a:cxn>
                <a:cxn ang="0">
                  <a:pos x="T6" y="T7"/>
                </a:cxn>
                <a:cxn ang="0">
                  <a:pos x="T8" y="T9"/>
                </a:cxn>
              </a:cxnLst>
              <a:rect l="0" t="0" r="r" b="b"/>
              <a:pathLst>
                <a:path w="311" h="350">
                  <a:moveTo>
                    <a:pt x="311" y="0"/>
                  </a:moveTo>
                  <a:lnTo>
                    <a:pt x="156" y="72"/>
                  </a:lnTo>
                  <a:lnTo>
                    <a:pt x="0" y="0"/>
                  </a:lnTo>
                  <a:lnTo>
                    <a:pt x="156" y="350"/>
                  </a:lnTo>
                  <a:lnTo>
                    <a:pt x="3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8" name="Freeform 374"/>
            <p:cNvSpPr>
              <a:spLocks/>
            </p:cNvSpPr>
            <p:nvPr/>
          </p:nvSpPr>
          <p:spPr bwMode="auto">
            <a:xfrm>
              <a:off x="3712" y="3510"/>
              <a:ext cx="103" cy="116"/>
            </a:xfrm>
            <a:custGeom>
              <a:avLst/>
              <a:gdLst>
                <a:gd name="T0" fmla="*/ 310 w 310"/>
                <a:gd name="T1" fmla="*/ 0 h 350"/>
                <a:gd name="T2" fmla="*/ 156 w 310"/>
                <a:gd name="T3" fmla="*/ 72 h 350"/>
                <a:gd name="T4" fmla="*/ 0 w 310"/>
                <a:gd name="T5" fmla="*/ 0 h 350"/>
                <a:gd name="T6" fmla="*/ 156 w 310"/>
                <a:gd name="T7" fmla="*/ 350 h 350"/>
                <a:gd name="T8" fmla="*/ 310 w 310"/>
                <a:gd name="T9" fmla="*/ 0 h 350"/>
              </a:gdLst>
              <a:ahLst/>
              <a:cxnLst>
                <a:cxn ang="0">
                  <a:pos x="T0" y="T1"/>
                </a:cxn>
                <a:cxn ang="0">
                  <a:pos x="T2" y="T3"/>
                </a:cxn>
                <a:cxn ang="0">
                  <a:pos x="T4" y="T5"/>
                </a:cxn>
                <a:cxn ang="0">
                  <a:pos x="T6" y="T7"/>
                </a:cxn>
                <a:cxn ang="0">
                  <a:pos x="T8" y="T9"/>
                </a:cxn>
              </a:cxnLst>
              <a:rect l="0" t="0" r="r" b="b"/>
              <a:pathLst>
                <a:path w="310" h="350">
                  <a:moveTo>
                    <a:pt x="310" y="0"/>
                  </a:moveTo>
                  <a:lnTo>
                    <a:pt x="156" y="72"/>
                  </a:lnTo>
                  <a:lnTo>
                    <a:pt x="0" y="0"/>
                  </a:lnTo>
                  <a:lnTo>
                    <a:pt x="156" y="350"/>
                  </a:lnTo>
                  <a:lnTo>
                    <a:pt x="3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7239" name="Rectangle 375"/>
            <p:cNvSpPr>
              <a:spLocks noChangeArrowheads="1"/>
            </p:cNvSpPr>
            <p:nvPr/>
          </p:nvSpPr>
          <p:spPr bwMode="auto">
            <a:xfrm>
              <a:off x="165" y="1320"/>
              <a:ext cx="8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rgbClr val="C08E00"/>
                  </a:solidFill>
                  <a:latin typeface="Verdana" panose="020B0604030504040204" pitchFamily="34" charset="0"/>
                  <a:ea typeface="宋体" panose="02010600030101010101" pitchFamily="2" charset="-122"/>
                </a:rPr>
                <a:t>What is created</a:t>
              </a:r>
              <a:endParaRPr lang="en-US" altLang="zh-CN" sz="1500" b="1">
                <a:solidFill>
                  <a:srgbClr val="C08E00"/>
                </a:solidFill>
                <a:ea typeface="宋体" panose="02010600030101010101" pitchFamily="2" charset="-122"/>
              </a:endParaRPr>
            </a:p>
          </p:txBody>
        </p:sp>
        <p:sp>
          <p:nvSpPr>
            <p:cNvPr id="37240" name="Rectangle 376"/>
            <p:cNvSpPr>
              <a:spLocks noChangeArrowheads="1"/>
            </p:cNvSpPr>
            <p:nvPr/>
          </p:nvSpPr>
          <p:spPr bwMode="auto">
            <a:xfrm>
              <a:off x="165" y="2584"/>
              <a:ext cx="88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rgbClr val="CC0000"/>
                  </a:solidFill>
                  <a:latin typeface="Verdana" panose="020B0604030504040204" pitchFamily="34" charset="0"/>
                  <a:ea typeface="宋体" panose="02010600030101010101" pitchFamily="2" charset="-122"/>
                </a:rPr>
                <a:t>Where it is done</a:t>
              </a:r>
              <a:endParaRPr lang="en-US" altLang="zh-CN" sz="1500">
                <a:solidFill>
                  <a:srgbClr val="CC0000"/>
                </a:solidFill>
                <a:ea typeface="宋体" panose="02010600030101010101" pitchFamily="2" charset="-122"/>
              </a:endParaRPr>
            </a:p>
          </p:txBody>
        </p:sp>
        <p:sp>
          <p:nvSpPr>
            <p:cNvPr id="37241" name="Rectangle 377"/>
            <p:cNvSpPr>
              <a:spLocks noChangeArrowheads="1"/>
            </p:cNvSpPr>
            <p:nvPr/>
          </p:nvSpPr>
          <p:spPr bwMode="auto">
            <a:xfrm>
              <a:off x="165" y="3488"/>
              <a:ext cx="121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buClrTx/>
                <a:buFontTx/>
                <a:buNone/>
              </a:pPr>
              <a:r>
                <a:rPr lang="en-US" altLang="zh-CN" sz="1000" b="1">
                  <a:solidFill>
                    <a:srgbClr val="008000"/>
                  </a:solidFill>
                  <a:latin typeface="Verdana" panose="020B0604030504040204" pitchFamily="34" charset="0"/>
                  <a:ea typeface="宋体" panose="02010600030101010101" pitchFamily="2" charset="-122"/>
                </a:rPr>
                <a:t>How it is implemented</a:t>
              </a:r>
              <a:endParaRPr lang="en-US" altLang="zh-CN" sz="1500" b="1">
                <a:solidFill>
                  <a:srgbClr val="008000"/>
                </a:solidFill>
                <a:ea typeface="宋体" panose="02010600030101010101" pitchFamily="2" charset="-122"/>
              </a:endParaRPr>
            </a:p>
          </p:txBody>
        </p:sp>
      </p:grpSp>
    </p:spTree>
    <p:extLst>
      <p:ext uri="{BB962C8B-B14F-4D97-AF65-F5344CB8AC3E}">
        <p14:creationId xmlns:p14="http://schemas.microsoft.com/office/powerpoint/2010/main" val="27646295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12</a:t>
            </a:fld>
            <a:endParaRPr lang="en-IN"/>
          </a:p>
        </p:txBody>
      </p:sp>
      <p:grpSp>
        <p:nvGrpSpPr>
          <p:cNvPr id="7" name="Group 6"/>
          <p:cNvGrpSpPr/>
          <p:nvPr/>
        </p:nvGrpSpPr>
        <p:grpSpPr>
          <a:xfrm>
            <a:off x="381000" y="990600"/>
            <a:ext cx="7315200" cy="1676400"/>
            <a:chOff x="381000" y="990600"/>
            <a:chExt cx="7315200" cy="1676400"/>
          </a:xfrm>
        </p:grpSpPr>
        <p:sp>
          <p:nvSpPr>
            <p:cNvPr id="8" name="Rectangle 7"/>
            <p:cNvSpPr/>
            <p:nvPr/>
          </p:nvSpPr>
          <p:spPr>
            <a:xfrm>
              <a:off x="381000" y="1179512"/>
              <a:ext cx="7315200" cy="1487488"/>
            </a:xfrm>
            <a:prstGeom prst="rect">
              <a:avLst/>
            </a:prstGeom>
            <a:solidFill>
              <a:srgbClr val="FFFFFF">
                <a:lumMod val="95000"/>
              </a:srgbClr>
            </a:solidFill>
            <a:ln>
              <a:solidFill>
                <a:srgbClr val="00B050"/>
              </a:solidFill>
            </a:ln>
            <a:effectLst/>
          </p:spPr>
          <p:txBody>
            <a:bodyPr lIns="297330" tIns="229108" rIns="297330" bIns="113792" spcCol="127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etaNormalLF-Roman"/>
                  <a:ea typeface="+mn-ea"/>
                  <a:cs typeface="Arial"/>
                </a:rPr>
                <a:t>It is the process of masking the underlying complexity of physical storage resources and presenting the logical view of these resources to compute systems.</a:t>
              </a:r>
            </a:p>
          </p:txBody>
        </p:sp>
        <p:sp>
          <p:nvSpPr>
            <p:cNvPr id="9" name="Rounded Rectangle 4"/>
            <p:cNvSpPr/>
            <p:nvPr/>
          </p:nvSpPr>
          <p:spPr>
            <a:xfrm>
              <a:off x="650450" y="990600"/>
              <a:ext cx="2397550" cy="304800"/>
            </a:xfrm>
            <a:prstGeom prst="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1362" tIns="0" rIns="101362" bIns="0" spcCol="1270" anchor="ctr"/>
            <a:lstStyle/>
            <a:p>
              <a:pPr marL="0" marR="0" lvl="0" indent="0" algn="ctr" defTabSz="800100" eaLnBrk="1" fontAlgn="auto" latinLnBrk="0" hangingPunct="1">
                <a:lnSpc>
                  <a:spcPct val="90000"/>
                </a:lnSpc>
                <a:spcBef>
                  <a:spcPts val="0"/>
                </a:spcBef>
                <a:spcAft>
                  <a:spcPct val="3500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MetaNormalLF-Roman"/>
                  <a:ea typeface="+mn-ea"/>
                  <a:cs typeface="Arial"/>
                </a:rPr>
                <a:t>Storage virtualization</a:t>
              </a:r>
            </a:p>
          </p:txBody>
        </p:sp>
      </p:grpSp>
      <p:sp>
        <p:nvSpPr>
          <p:cNvPr id="10" name="Content Placeholder 6"/>
          <p:cNvSpPr>
            <a:spLocks noGrp="1"/>
          </p:cNvSpPr>
          <p:nvPr>
            <p:ph idx="1"/>
          </p:nvPr>
        </p:nvSpPr>
        <p:spPr>
          <a:xfrm>
            <a:off x="304800" y="2895600"/>
            <a:ext cx="8458200" cy="3124200"/>
          </a:xfrm>
        </p:spPr>
        <p:txBody>
          <a:bodyPr/>
          <a:lstStyle/>
          <a:p>
            <a:r>
              <a:rPr lang="en-US" dirty="0"/>
              <a:t>Logical to physical storage mapping is performed by virtualization layer </a:t>
            </a:r>
          </a:p>
          <a:p>
            <a:r>
              <a:rPr lang="en-US" dirty="0"/>
              <a:t>Virtualization layer abstracts the identity of physical storage devices</a:t>
            </a:r>
          </a:p>
          <a:p>
            <a:pPr lvl="1"/>
            <a:r>
              <a:rPr lang="en-US" sz="2000" dirty="0"/>
              <a:t>Creates a storage pool from multiple, heterogeneous storage arrays</a:t>
            </a:r>
          </a:p>
          <a:p>
            <a:r>
              <a:rPr lang="en-US" dirty="0"/>
              <a:t>Virtual volumes are created from the storage pools and are assigned to the compute system</a:t>
            </a:r>
          </a:p>
          <a:p>
            <a:pPr>
              <a:buNone/>
            </a:pPr>
            <a:endParaRPr lang="en-US" dirty="0">
              <a:solidFill>
                <a:schemeClr val="bg2">
                  <a:lumMod val="75000"/>
                </a:schemeClr>
              </a:solidFill>
            </a:endParaRPr>
          </a:p>
        </p:txBody>
      </p:sp>
    </p:spTree>
    <p:extLst>
      <p:ext uri="{BB962C8B-B14F-4D97-AF65-F5344CB8AC3E}">
        <p14:creationId xmlns:p14="http://schemas.microsoft.com/office/powerpoint/2010/main" val="242555281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Storage Virtualization</a:t>
            </a:r>
            <a:endParaRPr lang="en-IN" dirty="0"/>
          </a:p>
        </p:txBody>
      </p:sp>
      <p:sp>
        <p:nvSpPr>
          <p:cNvPr id="3" name="Content Placeholder 2"/>
          <p:cNvSpPr>
            <a:spLocks noGrp="1"/>
          </p:cNvSpPr>
          <p:nvPr>
            <p:ph idx="1"/>
          </p:nvPr>
        </p:nvSpPr>
        <p:spPr/>
        <p:txBody>
          <a:bodyPr/>
          <a:lstStyle/>
          <a:p>
            <a:r>
              <a:rPr lang="en-US" dirty="0"/>
              <a:t>Adds or removes storage without any downtime</a:t>
            </a:r>
          </a:p>
          <a:p>
            <a:r>
              <a:rPr lang="en-US" dirty="0"/>
              <a:t>Increases storage utilization thereby reducing TCO</a:t>
            </a:r>
          </a:p>
          <a:p>
            <a:r>
              <a:rPr lang="en-US" dirty="0"/>
              <a:t>Provides non-disruptive data migration between storage devices</a:t>
            </a:r>
          </a:p>
          <a:p>
            <a:r>
              <a:rPr lang="en-US" dirty="0"/>
              <a:t>Supports heterogeneous, multi-vendor storage platforms</a:t>
            </a:r>
          </a:p>
          <a:p>
            <a:r>
              <a:rPr lang="en-US" dirty="0"/>
              <a:t>Simplifies storage management</a:t>
            </a:r>
          </a:p>
          <a:p>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13</a:t>
            </a:fld>
            <a:endParaRPr lang="en-IN"/>
          </a:p>
        </p:txBody>
      </p:sp>
    </p:spTree>
    <p:extLst>
      <p:ext uri="{BB962C8B-B14F-4D97-AF65-F5344CB8AC3E}">
        <p14:creationId xmlns:p14="http://schemas.microsoft.com/office/powerpoint/2010/main" val="1878166608"/>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zh-CN" altLang="en-US"/>
              <a:t>Storage Virtualization</a:t>
            </a:r>
            <a:endParaRPr lang="en-US" altLang="zh-CN"/>
          </a:p>
        </p:txBody>
      </p:sp>
      <p:sp>
        <p:nvSpPr>
          <p:cNvPr id="30" name="Slide Number Placeholder 4"/>
          <p:cNvSpPr>
            <a:spLocks noGrp="1"/>
          </p:cNvSpPr>
          <p:nvPr>
            <p:ph type="sldNum" sz="quarter" idx="11"/>
          </p:nvPr>
        </p:nvSpPr>
        <p:spPr/>
        <p:txBody>
          <a:bodyPr/>
          <a:lstStyle/>
          <a:p>
            <a:r>
              <a:rPr lang="zh-CN" altLang="en-US" dirty="0"/>
              <a:t> </a:t>
            </a:r>
            <a:r>
              <a:rPr lang="en-US" altLang="zh-CN" dirty="0"/>
              <a:t>- </a:t>
            </a:r>
            <a:fld id="{7DBA8A06-F8EA-4660-8C11-AE5DE64BFF85}" type="slidenum">
              <a:rPr lang="en-US" altLang="zh-CN" sz="667"/>
              <a:pPr/>
              <a:t>14</a:t>
            </a:fld>
            <a:endParaRPr lang="en-US" altLang="zh-CN" sz="667" dirty="0"/>
          </a:p>
        </p:txBody>
      </p:sp>
      <p:pic>
        <p:nvPicPr>
          <p:cNvPr id="105474" name="Picture 2" descr="200022159-001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028058" y="17252"/>
            <a:ext cx="3257370" cy="4518976"/>
          </a:xfrm>
          <a:prstGeom prst="rect">
            <a:avLst/>
          </a:prstGeom>
          <a:noFill/>
          <a:extLst>
            <a:ext uri="{909E8E84-426E-40DD-AFC4-6F175D3DCCD1}">
              <a14:hiddenFill xmlns:a14="http://schemas.microsoft.com/office/drawing/2010/main">
                <a:solidFill>
                  <a:srgbClr val="FFFFFF"/>
                </a:solidFill>
              </a14:hiddenFill>
            </a:ext>
          </a:extLst>
        </p:spPr>
      </p:pic>
      <p:sp>
        <p:nvSpPr>
          <p:cNvPr id="105475" name="Rectangle 3"/>
          <p:cNvSpPr>
            <a:spLocks noChangeArrowheads="1"/>
          </p:cNvSpPr>
          <p:nvPr/>
        </p:nvSpPr>
        <p:spPr bwMode="gray">
          <a:xfrm>
            <a:off x="8190178" y="5597261"/>
            <a:ext cx="190500"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0"/>
              </a:spcBef>
              <a:buClrTx/>
              <a:buFontTx/>
              <a:buNone/>
            </a:pPr>
            <a:fld id="{4D17A830-FD67-4419-AB84-EF4BB1A09601}" type="slidenum">
              <a:rPr lang="zh-CN" altLang="en-US" sz="667">
                <a:ea typeface="宋体" panose="02010600030101010101" pitchFamily="2" charset="-122"/>
              </a:rPr>
              <a:pPr eaLnBrk="0" hangingPunct="0">
                <a:spcBef>
                  <a:spcPct val="0"/>
                </a:spcBef>
                <a:buClrTx/>
                <a:buFontTx/>
                <a:buNone/>
              </a:pPr>
              <a:t>14</a:t>
            </a:fld>
            <a:endParaRPr lang="en-US" altLang="zh-CN" sz="667">
              <a:ea typeface="宋体" panose="02010600030101010101" pitchFamily="2" charset="-122"/>
            </a:endParaRPr>
          </a:p>
        </p:txBody>
      </p:sp>
      <p:grpSp>
        <p:nvGrpSpPr>
          <p:cNvPr id="105476" name="Group 4"/>
          <p:cNvGrpSpPr>
            <a:grpSpLocks/>
          </p:cNvGrpSpPr>
          <p:nvPr/>
        </p:nvGrpSpPr>
        <p:grpSpPr bwMode="auto">
          <a:xfrm>
            <a:off x="457200" y="885416"/>
            <a:ext cx="4448969" cy="1156229"/>
            <a:chOff x="231" y="1071"/>
            <a:chExt cx="3363" cy="874"/>
          </a:xfrm>
        </p:grpSpPr>
        <p:sp>
          <p:nvSpPr>
            <p:cNvPr id="105477" name="Rectangle 5"/>
            <p:cNvSpPr>
              <a:spLocks noChangeArrowheads="1"/>
            </p:cNvSpPr>
            <p:nvPr/>
          </p:nvSpPr>
          <p:spPr bwMode="gray">
            <a:xfrm>
              <a:off x="984" y="1295"/>
              <a:ext cx="2610" cy="426"/>
            </a:xfrm>
            <a:prstGeom prst="rect">
              <a:avLst/>
            </a:prstGeom>
            <a:gradFill rotWithShape="1">
              <a:gsLst>
                <a:gs pos="0">
                  <a:srgbClr val="FFCB05">
                    <a:alpha val="60001"/>
                  </a:srgbClr>
                </a:gs>
                <a:gs pos="100000">
                  <a:schemeClr val="bg1">
                    <a:alpha val="60001"/>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76200" bIns="76200" anchor="ctr" anchorCtr="1">
              <a:spAutoFit/>
            </a:bodyPr>
            <a:lstStyle/>
            <a:p>
              <a:pPr algn="l">
                <a:spcBef>
                  <a:spcPct val="0"/>
                </a:spcBef>
                <a:buClrTx/>
                <a:buFontTx/>
                <a:buNone/>
              </a:pPr>
              <a:r>
                <a:rPr lang="en-US" altLang="zh-CN" sz="1333" dirty="0">
                  <a:ea typeface="宋体" panose="02010600030101010101" pitchFamily="2" charset="-122"/>
                </a:rPr>
                <a:t>Each application sees its own logical </a:t>
              </a:r>
            </a:p>
            <a:p>
              <a:pPr algn="l">
                <a:spcBef>
                  <a:spcPct val="0"/>
                </a:spcBef>
                <a:buClrTx/>
                <a:buFontTx/>
                <a:buNone/>
              </a:pPr>
              <a:r>
                <a:rPr lang="en-US" altLang="zh-CN" sz="1333" b="1" dirty="0">
                  <a:ea typeface="宋体" panose="02010600030101010101" pitchFamily="2" charset="-122"/>
                </a:rPr>
                <a:t>memory,</a:t>
              </a:r>
              <a:r>
                <a:rPr lang="en-US" altLang="zh-CN" sz="1333" dirty="0">
                  <a:ea typeface="宋体" panose="02010600030101010101" pitchFamily="2" charset="-122"/>
                </a:rPr>
                <a:t> independent of physical memory</a:t>
              </a:r>
            </a:p>
          </p:txBody>
        </p:sp>
        <p:pic>
          <p:nvPicPr>
            <p:cNvPr id="105478" name="Picture 6" descr="Hex yell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31" y="1071"/>
              <a:ext cx="765" cy="874"/>
            </a:xfrm>
            <a:prstGeom prst="rect">
              <a:avLst/>
            </a:prstGeom>
            <a:noFill/>
            <a:extLst>
              <a:ext uri="{909E8E84-426E-40DD-AFC4-6F175D3DCCD1}">
                <a14:hiddenFill xmlns:a14="http://schemas.microsoft.com/office/drawing/2010/main">
                  <a:solidFill>
                    <a:srgbClr val="FFFFFF"/>
                  </a:solidFill>
                </a14:hiddenFill>
              </a:ext>
            </a:extLst>
          </p:spPr>
        </p:pic>
        <p:sp>
          <p:nvSpPr>
            <p:cNvPr id="105479" name="Text Box 7"/>
            <p:cNvSpPr txBox="1">
              <a:spLocks noChangeArrowheads="1"/>
            </p:cNvSpPr>
            <p:nvPr/>
          </p:nvSpPr>
          <p:spPr bwMode="gray">
            <a:xfrm>
              <a:off x="338" y="1334"/>
              <a:ext cx="55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0"/>
                </a:spcBef>
                <a:buClrTx/>
                <a:buFontTx/>
                <a:buNone/>
              </a:pPr>
              <a:r>
                <a:rPr lang="en-US" altLang="zh-CN" sz="1500" b="1">
                  <a:ea typeface="宋体" panose="02010600030101010101" pitchFamily="2" charset="-122"/>
                </a:rPr>
                <a:t>Virtual </a:t>
              </a:r>
              <a:br>
                <a:rPr lang="en-US" altLang="zh-CN" sz="1500" b="1">
                  <a:ea typeface="宋体" panose="02010600030101010101" pitchFamily="2" charset="-122"/>
                </a:rPr>
              </a:br>
              <a:r>
                <a:rPr lang="en-US" altLang="zh-CN" sz="1500" b="1">
                  <a:ea typeface="宋体" panose="02010600030101010101" pitchFamily="2" charset="-122"/>
                </a:rPr>
                <a:t>Memory</a:t>
              </a:r>
            </a:p>
          </p:txBody>
        </p:sp>
      </p:grpSp>
      <p:sp>
        <p:nvSpPr>
          <p:cNvPr id="105480" name="Rectangle 8"/>
          <p:cNvSpPr>
            <a:spLocks noGrp="1" noChangeArrowheads="1"/>
          </p:cNvSpPr>
          <p:nvPr>
            <p:ph type="title"/>
          </p:nvPr>
        </p:nvSpPr>
        <p:spPr bwMode="gray"/>
        <p:txBody>
          <a:bodyPr/>
          <a:lstStyle/>
          <a:p>
            <a:r>
              <a:rPr lang="en-US" altLang="zh-CN">
                <a:ea typeface="宋体" panose="02010600030101010101" pitchFamily="2" charset="-122"/>
              </a:rPr>
              <a:t>Memory Virtualization</a:t>
            </a:r>
          </a:p>
        </p:txBody>
      </p:sp>
      <p:sp>
        <p:nvSpPr>
          <p:cNvPr id="105481" name="Text Box 9"/>
          <p:cNvSpPr txBox="1">
            <a:spLocks noChangeArrowheads="1"/>
          </p:cNvSpPr>
          <p:nvPr/>
        </p:nvSpPr>
        <p:spPr bwMode="gray">
          <a:xfrm>
            <a:off x="5273050" y="3865562"/>
            <a:ext cx="3282156" cy="881010"/>
          </a:xfrm>
          <a:prstGeom prst="rect">
            <a:avLst/>
          </a:prstGeom>
          <a:gradFill rotWithShape="1">
            <a:gsLst>
              <a:gs pos="0">
                <a:srgbClr val="FFCB05">
                  <a:alpha val="80000"/>
                </a:srgbClr>
              </a:gs>
              <a:gs pos="100000">
                <a:schemeClr val="bg1">
                  <a:alpha val="80000"/>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400" tIns="76200" bIns="76200" anchor="ctr" anchorCtr="1">
            <a:spAutoFit/>
          </a:bodyPr>
          <a:lstStyle>
            <a:lvl1pPr algn="l">
              <a:spcBef>
                <a:spcPct val="0"/>
              </a:spcBef>
              <a:defRPr>
                <a:solidFill>
                  <a:schemeClr val="tx1"/>
                </a:solidFill>
                <a:latin typeface="Arial" panose="020B0604020202020204" pitchFamily="34" charset="0"/>
                <a:cs typeface="Arial" panose="020B0604020202020204" pitchFamily="34" charset="0"/>
              </a:defRPr>
            </a:lvl1pPr>
            <a:lvl2pPr marL="225425" indent="-111125"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30000"/>
              </a:spcBef>
              <a:buClrTx/>
              <a:buFontTx/>
              <a:buNone/>
            </a:pPr>
            <a:r>
              <a:rPr lang="en-US" altLang="zh-CN" sz="1500" b="1" dirty="0">
                <a:solidFill>
                  <a:schemeClr val="tx2"/>
                </a:solidFill>
                <a:ea typeface="宋体" panose="02010600030101010101" pitchFamily="2" charset="-122"/>
              </a:rPr>
              <a:t>Benefits of Virtual Memory</a:t>
            </a:r>
          </a:p>
          <a:p>
            <a:pPr lvl="1">
              <a:lnSpc>
                <a:spcPct val="85000"/>
              </a:lnSpc>
              <a:spcBef>
                <a:spcPct val="30000"/>
              </a:spcBef>
              <a:buClrTx/>
              <a:buFontTx/>
              <a:buChar char="•"/>
            </a:pPr>
            <a:r>
              <a:rPr lang="en-US" altLang="zh-CN" sz="1500" dirty="0">
                <a:ea typeface="宋体" panose="02010600030101010101" pitchFamily="2" charset="-122"/>
              </a:rPr>
              <a:t>Remove physical-memory limits</a:t>
            </a:r>
          </a:p>
          <a:p>
            <a:pPr lvl="1">
              <a:lnSpc>
                <a:spcPct val="85000"/>
              </a:lnSpc>
              <a:spcBef>
                <a:spcPct val="30000"/>
              </a:spcBef>
              <a:buClrTx/>
              <a:buFontTx/>
              <a:buChar char="•"/>
            </a:pPr>
            <a:r>
              <a:rPr lang="en-US" altLang="zh-CN" sz="1500" dirty="0">
                <a:ea typeface="宋体" panose="02010600030101010101" pitchFamily="2" charset="-122"/>
              </a:rPr>
              <a:t>Run multiple applications at once</a:t>
            </a:r>
          </a:p>
        </p:txBody>
      </p:sp>
      <p:sp>
        <p:nvSpPr>
          <p:cNvPr id="105483" name="Freeform 11"/>
          <p:cNvSpPr>
            <a:spLocks/>
          </p:cNvSpPr>
          <p:nvPr/>
        </p:nvSpPr>
        <p:spPr bwMode="gray">
          <a:xfrm>
            <a:off x="2262450" y="3887938"/>
            <a:ext cx="1176073" cy="930010"/>
          </a:xfrm>
          <a:custGeom>
            <a:avLst/>
            <a:gdLst>
              <a:gd name="T0" fmla="*/ 835 w 835"/>
              <a:gd name="T1" fmla="*/ 0 h 726"/>
              <a:gd name="T2" fmla="*/ 835 w 835"/>
              <a:gd name="T3" fmla="*/ 726 h 726"/>
              <a:gd name="T4" fmla="*/ 0 w 835"/>
              <a:gd name="T5" fmla="*/ 726 h 726"/>
            </a:gdLst>
            <a:ahLst/>
            <a:cxnLst>
              <a:cxn ang="0">
                <a:pos x="T0" y="T1"/>
              </a:cxn>
              <a:cxn ang="0">
                <a:pos x="T2" y="T3"/>
              </a:cxn>
              <a:cxn ang="0">
                <a:pos x="T4" y="T5"/>
              </a:cxn>
            </a:cxnLst>
            <a:rect l="0" t="0" r="r" b="b"/>
            <a:pathLst>
              <a:path w="835" h="726">
                <a:moveTo>
                  <a:pt x="835" y="0"/>
                </a:moveTo>
                <a:lnTo>
                  <a:pt x="835" y="726"/>
                </a:lnTo>
                <a:lnTo>
                  <a:pt x="0" y="726"/>
                </a:ln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84" name="Text Box 12"/>
          <p:cNvSpPr txBox="1">
            <a:spLocks noChangeArrowheads="1"/>
          </p:cNvSpPr>
          <p:nvPr/>
        </p:nvSpPr>
        <p:spPr bwMode="gray">
          <a:xfrm>
            <a:off x="1782232" y="2016011"/>
            <a:ext cx="1415521" cy="20512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0"/>
              </a:spcBef>
              <a:buClrTx/>
              <a:buFontTx/>
              <a:buNone/>
            </a:pPr>
            <a:r>
              <a:rPr lang="en-US" altLang="zh-CN" sz="1333" b="1">
                <a:ea typeface="宋体" panose="02010600030101010101" pitchFamily="2" charset="-122"/>
              </a:rPr>
              <a:t>Physical memory</a:t>
            </a:r>
          </a:p>
        </p:txBody>
      </p:sp>
      <p:sp>
        <p:nvSpPr>
          <p:cNvPr id="105485" name="Text Box 13"/>
          <p:cNvSpPr txBox="1">
            <a:spLocks noChangeArrowheads="1"/>
          </p:cNvSpPr>
          <p:nvPr/>
        </p:nvSpPr>
        <p:spPr bwMode="gray">
          <a:xfrm>
            <a:off x="1516325" y="4181626"/>
            <a:ext cx="1174750" cy="20512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0"/>
              </a:spcBef>
              <a:buClrTx/>
              <a:buFontTx/>
              <a:buNone/>
            </a:pPr>
            <a:r>
              <a:rPr lang="en-US" altLang="zh-CN" sz="1333" b="1">
                <a:ea typeface="宋体" panose="02010600030101010101" pitchFamily="2" charset="-122"/>
              </a:rPr>
              <a:t>Swap space</a:t>
            </a:r>
          </a:p>
        </p:txBody>
      </p:sp>
      <p:sp>
        <p:nvSpPr>
          <p:cNvPr id="105486" name="AutoShape 14"/>
          <p:cNvSpPr>
            <a:spLocks noChangeArrowheads="1"/>
          </p:cNvSpPr>
          <p:nvPr/>
        </p:nvSpPr>
        <p:spPr bwMode="gray">
          <a:xfrm>
            <a:off x="3222888" y="2399657"/>
            <a:ext cx="431271" cy="432594"/>
          </a:xfrm>
          <a:prstGeom prst="roundRect">
            <a:avLst>
              <a:gd name="adj" fmla="val 11963"/>
            </a:avLst>
          </a:prstGeom>
          <a:solidFill>
            <a:schemeClr val="accent2"/>
          </a:solidFill>
          <a:ln>
            <a:noFill/>
          </a:ln>
          <a:effectLst/>
          <a:extLst>
            <a:ext uri="{91240B29-F687-4F45-9708-019B960494DF}">
              <a14:hiddenLine xmlns:a14="http://schemas.microsoft.com/office/drawing/2010/main" w="6350" algn="ctr">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0"/>
              </a:spcBef>
              <a:buClrTx/>
              <a:buFontTx/>
              <a:buNone/>
            </a:pPr>
            <a:r>
              <a:rPr lang="en-US" altLang="zh-CN" sz="1167" b="1" dirty="0">
                <a:ea typeface="宋体" panose="02010600030101010101" pitchFamily="2" charset="-122"/>
              </a:rPr>
              <a:t>App</a:t>
            </a:r>
          </a:p>
        </p:txBody>
      </p:sp>
      <p:sp>
        <p:nvSpPr>
          <p:cNvPr id="105487" name="Rectangle 15"/>
          <p:cNvSpPr>
            <a:spLocks noChangeArrowheads="1"/>
          </p:cNvSpPr>
          <p:nvPr/>
        </p:nvSpPr>
        <p:spPr bwMode="gray">
          <a:xfrm>
            <a:off x="1782232" y="2543855"/>
            <a:ext cx="527843" cy="240771"/>
          </a:xfrm>
          <a:prstGeom prst="rect">
            <a:avLst/>
          </a:prstGeom>
          <a:solidFill>
            <a:schemeClr val="accent2"/>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88" name="Rectangle 16"/>
          <p:cNvSpPr>
            <a:spLocks noChangeArrowheads="1"/>
          </p:cNvSpPr>
          <p:nvPr/>
        </p:nvSpPr>
        <p:spPr bwMode="gray">
          <a:xfrm>
            <a:off x="1782232" y="2783302"/>
            <a:ext cx="529167" cy="239448"/>
          </a:xfrm>
          <a:prstGeom prst="rect">
            <a:avLst/>
          </a:prstGeom>
          <a:solidFill>
            <a:schemeClr val="bg2"/>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89" name="Rectangle 17"/>
          <p:cNvSpPr>
            <a:spLocks noChangeArrowheads="1"/>
          </p:cNvSpPr>
          <p:nvPr/>
        </p:nvSpPr>
        <p:spPr bwMode="gray">
          <a:xfrm>
            <a:off x="1782232" y="3024073"/>
            <a:ext cx="527843" cy="239448"/>
          </a:xfrm>
          <a:prstGeom prst="rect">
            <a:avLst/>
          </a:prstGeom>
          <a:solidFill>
            <a:schemeClr val="accent2"/>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0" name="Rectangle 18"/>
          <p:cNvSpPr>
            <a:spLocks noChangeArrowheads="1"/>
          </p:cNvSpPr>
          <p:nvPr/>
        </p:nvSpPr>
        <p:spPr bwMode="gray">
          <a:xfrm>
            <a:off x="1782232" y="3263521"/>
            <a:ext cx="529167" cy="239448"/>
          </a:xfrm>
          <a:prstGeom prst="rect">
            <a:avLst/>
          </a:prstGeom>
          <a:solidFill>
            <a:schemeClr val="bg2"/>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1" name="Rectangle 19"/>
          <p:cNvSpPr>
            <a:spLocks noChangeArrowheads="1"/>
          </p:cNvSpPr>
          <p:nvPr/>
        </p:nvSpPr>
        <p:spPr bwMode="gray">
          <a:xfrm>
            <a:off x="1782232" y="3743740"/>
            <a:ext cx="529167" cy="239448"/>
          </a:xfrm>
          <a:prstGeom prst="rect">
            <a:avLst/>
          </a:prstGeom>
          <a:solidFill>
            <a:schemeClr val="hlink"/>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2" name="Rectangle 20"/>
          <p:cNvSpPr>
            <a:spLocks noChangeArrowheads="1"/>
          </p:cNvSpPr>
          <p:nvPr/>
        </p:nvSpPr>
        <p:spPr bwMode="gray">
          <a:xfrm>
            <a:off x="1782232" y="3504292"/>
            <a:ext cx="529167" cy="239448"/>
          </a:xfrm>
          <a:prstGeom prst="rect">
            <a:avLst/>
          </a:prstGeom>
          <a:solidFill>
            <a:schemeClr val="folHlink"/>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3" name="Rectangle 21"/>
          <p:cNvSpPr>
            <a:spLocks noChangeArrowheads="1"/>
          </p:cNvSpPr>
          <p:nvPr/>
        </p:nvSpPr>
        <p:spPr bwMode="gray">
          <a:xfrm>
            <a:off x="1782232" y="2304406"/>
            <a:ext cx="527843" cy="239448"/>
          </a:xfrm>
          <a:prstGeom prst="rect">
            <a:avLst/>
          </a:prstGeom>
          <a:solidFill>
            <a:schemeClr val="folHlink"/>
          </a:solidFill>
          <a:ln w="635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4" name="AutoShape 22"/>
          <p:cNvSpPr>
            <a:spLocks noChangeArrowheads="1"/>
          </p:cNvSpPr>
          <p:nvPr/>
        </p:nvSpPr>
        <p:spPr bwMode="gray">
          <a:xfrm>
            <a:off x="3222888" y="2927500"/>
            <a:ext cx="431271" cy="432593"/>
          </a:xfrm>
          <a:prstGeom prst="roundRect">
            <a:avLst>
              <a:gd name="adj" fmla="val 11963"/>
            </a:avLst>
          </a:prstGeom>
          <a:solidFill>
            <a:schemeClr val="folHlink"/>
          </a:solidFill>
          <a:ln>
            <a:noFill/>
          </a:ln>
          <a:effectLst/>
          <a:extLst>
            <a:ext uri="{91240B29-F687-4F45-9708-019B960494DF}">
              <a14:hiddenLine xmlns:a14="http://schemas.microsoft.com/office/drawing/2010/main" w="6350" algn="ctr">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0"/>
              </a:spcBef>
              <a:buClrTx/>
              <a:buFontTx/>
              <a:buNone/>
            </a:pPr>
            <a:r>
              <a:rPr lang="en-US" altLang="zh-CN" sz="1167" b="1">
                <a:ea typeface="宋体" panose="02010600030101010101" pitchFamily="2" charset="-122"/>
              </a:rPr>
              <a:t>App</a:t>
            </a:r>
          </a:p>
        </p:txBody>
      </p:sp>
      <p:sp>
        <p:nvSpPr>
          <p:cNvPr id="105495" name="AutoShape 23"/>
          <p:cNvSpPr>
            <a:spLocks noChangeArrowheads="1"/>
          </p:cNvSpPr>
          <p:nvPr/>
        </p:nvSpPr>
        <p:spPr bwMode="gray">
          <a:xfrm>
            <a:off x="3222888" y="3456667"/>
            <a:ext cx="431271" cy="432593"/>
          </a:xfrm>
          <a:prstGeom prst="roundRect">
            <a:avLst>
              <a:gd name="adj" fmla="val 11963"/>
            </a:avLst>
          </a:prstGeom>
          <a:solidFill>
            <a:schemeClr val="hlink"/>
          </a:solidFill>
          <a:ln>
            <a:noFill/>
          </a:ln>
          <a:effectLst/>
          <a:extLst>
            <a:ext uri="{91240B29-F687-4F45-9708-019B960494DF}">
              <a14:hiddenLine xmlns:a14="http://schemas.microsoft.com/office/drawing/2010/main" w="6350" algn="ctr">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0"/>
              </a:spcBef>
              <a:buClrTx/>
              <a:buFontTx/>
              <a:buNone/>
            </a:pPr>
            <a:r>
              <a:rPr lang="en-US" altLang="zh-CN" sz="1167" b="1">
                <a:ea typeface="宋体" panose="02010600030101010101" pitchFamily="2" charset="-122"/>
              </a:rPr>
              <a:t>App</a:t>
            </a:r>
          </a:p>
        </p:txBody>
      </p:sp>
      <p:sp>
        <p:nvSpPr>
          <p:cNvPr id="105496" name="Line 24"/>
          <p:cNvSpPr>
            <a:spLocks noChangeShapeType="1"/>
          </p:cNvSpPr>
          <p:nvPr/>
        </p:nvSpPr>
        <p:spPr bwMode="gray">
          <a:xfrm flipV="1">
            <a:off x="2310075" y="2591479"/>
            <a:ext cx="9128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en-IN"/>
          </a:p>
        </p:txBody>
      </p:sp>
      <p:sp>
        <p:nvSpPr>
          <p:cNvPr id="105497" name="Freeform 25"/>
          <p:cNvSpPr>
            <a:spLocks/>
          </p:cNvSpPr>
          <p:nvPr/>
        </p:nvSpPr>
        <p:spPr bwMode="gray">
          <a:xfrm>
            <a:off x="2310075" y="2664240"/>
            <a:ext cx="912813" cy="480219"/>
          </a:xfrm>
          <a:custGeom>
            <a:avLst/>
            <a:gdLst>
              <a:gd name="T0" fmla="*/ 0 w 690"/>
              <a:gd name="T1" fmla="*/ 363 h 363"/>
              <a:gd name="T2" fmla="*/ 363 w 690"/>
              <a:gd name="T3" fmla="*/ 363 h 363"/>
              <a:gd name="T4" fmla="*/ 363 w 690"/>
              <a:gd name="T5" fmla="*/ 0 h 363"/>
              <a:gd name="T6" fmla="*/ 690 w 690"/>
              <a:gd name="T7" fmla="*/ 0 h 363"/>
            </a:gdLst>
            <a:ahLst/>
            <a:cxnLst>
              <a:cxn ang="0">
                <a:pos x="T0" y="T1"/>
              </a:cxn>
              <a:cxn ang="0">
                <a:pos x="T2" y="T3"/>
              </a:cxn>
              <a:cxn ang="0">
                <a:pos x="T4" y="T5"/>
              </a:cxn>
              <a:cxn ang="0">
                <a:pos x="T6" y="T7"/>
              </a:cxn>
            </a:cxnLst>
            <a:rect l="0" t="0" r="r" b="b"/>
            <a:pathLst>
              <a:path w="690" h="363">
                <a:moveTo>
                  <a:pt x="0" y="363"/>
                </a:moveTo>
                <a:lnTo>
                  <a:pt x="363" y="363"/>
                </a:lnTo>
                <a:lnTo>
                  <a:pt x="363" y="0"/>
                </a:lnTo>
                <a:lnTo>
                  <a:pt x="690" y="0"/>
                </a:lnTo>
              </a:path>
            </a:pathLst>
          </a:custGeom>
          <a:noFill/>
          <a:ln w="2857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en-IN"/>
          </a:p>
        </p:txBody>
      </p:sp>
      <p:sp>
        <p:nvSpPr>
          <p:cNvPr id="105498" name="Freeform 26"/>
          <p:cNvSpPr>
            <a:spLocks/>
          </p:cNvSpPr>
          <p:nvPr/>
        </p:nvSpPr>
        <p:spPr bwMode="gray">
          <a:xfrm>
            <a:off x="2310075" y="2424792"/>
            <a:ext cx="912813" cy="646906"/>
          </a:xfrm>
          <a:custGeom>
            <a:avLst/>
            <a:gdLst>
              <a:gd name="T0" fmla="*/ 0 w 690"/>
              <a:gd name="T1" fmla="*/ 0 h 508"/>
              <a:gd name="T2" fmla="*/ 254 w 690"/>
              <a:gd name="T3" fmla="*/ 0 h 508"/>
              <a:gd name="T4" fmla="*/ 254 w 690"/>
              <a:gd name="T5" fmla="*/ 508 h 508"/>
              <a:gd name="T6" fmla="*/ 690 w 690"/>
              <a:gd name="T7" fmla="*/ 508 h 508"/>
            </a:gdLst>
            <a:ahLst/>
            <a:cxnLst>
              <a:cxn ang="0">
                <a:pos x="T0" y="T1"/>
              </a:cxn>
              <a:cxn ang="0">
                <a:pos x="T2" y="T3"/>
              </a:cxn>
              <a:cxn ang="0">
                <a:pos x="T4" y="T5"/>
              </a:cxn>
              <a:cxn ang="0">
                <a:pos x="T6" y="T7"/>
              </a:cxn>
            </a:cxnLst>
            <a:rect l="0" t="0" r="r" b="b"/>
            <a:pathLst>
              <a:path w="690" h="508">
                <a:moveTo>
                  <a:pt x="0" y="0"/>
                </a:moveTo>
                <a:lnTo>
                  <a:pt x="254" y="0"/>
                </a:lnTo>
                <a:lnTo>
                  <a:pt x="254" y="508"/>
                </a:lnTo>
                <a:lnTo>
                  <a:pt x="690" y="508"/>
                </a:ln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499" name="Freeform 27"/>
          <p:cNvSpPr>
            <a:spLocks/>
          </p:cNvSpPr>
          <p:nvPr/>
        </p:nvSpPr>
        <p:spPr bwMode="gray">
          <a:xfrm flipV="1">
            <a:off x="2310075" y="3215896"/>
            <a:ext cx="912813" cy="408781"/>
          </a:xfrm>
          <a:custGeom>
            <a:avLst/>
            <a:gdLst>
              <a:gd name="T0" fmla="*/ 0 w 690"/>
              <a:gd name="T1" fmla="*/ 0 h 508"/>
              <a:gd name="T2" fmla="*/ 254 w 690"/>
              <a:gd name="T3" fmla="*/ 0 h 508"/>
              <a:gd name="T4" fmla="*/ 254 w 690"/>
              <a:gd name="T5" fmla="*/ 508 h 508"/>
              <a:gd name="T6" fmla="*/ 690 w 690"/>
              <a:gd name="T7" fmla="*/ 508 h 508"/>
            </a:gdLst>
            <a:ahLst/>
            <a:cxnLst>
              <a:cxn ang="0">
                <a:pos x="T0" y="T1"/>
              </a:cxn>
              <a:cxn ang="0">
                <a:pos x="T2" y="T3"/>
              </a:cxn>
              <a:cxn ang="0">
                <a:pos x="T4" y="T5"/>
              </a:cxn>
              <a:cxn ang="0">
                <a:pos x="T6" y="T7"/>
              </a:cxn>
            </a:cxnLst>
            <a:rect l="0" t="0" r="r" b="b"/>
            <a:pathLst>
              <a:path w="690" h="508">
                <a:moveTo>
                  <a:pt x="0" y="0"/>
                </a:moveTo>
                <a:lnTo>
                  <a:pt x="254" y="0"/>
                </a:lnTo>
                <a:lnTo>
                  <a:pt x="254" y="508"/>
                </a:lnTo>
                <a:lnTo>
                  <a:pt x="690" y="508"/>
                </a:ln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sp>
        <p:nvSpPr>
          <p:cNvPr id="105500" name="Freeform 28"/>
          <p:cNvSpPr>
            <a:spLocks/>
          </p:cNvSpPr>
          <p:nvPr/>
        </p:nvSpPr>
        <p:spPr bwMode="gray">
          <a:xfrm flipV="1">
            <a:off x="2310075" y="3694792"/>
            <a:ext cx="912813" cy="169333"/>
          </a:xfrm>
          <a:custGeom>
            <a:avLst/>
            <a:gdLst>
              <a:gd name="T0" fmla="*/ 0 w 690"/>
              <a:gd name="T1" fmla="*/ 0 h 508"/>
              <a:gd name="T2" fmla="*/ 254 w 690"/>
              <a:gd name="T3" fmla="*/ 0 h 508"/>
              <a:gd name="T4" fmla="*/ 254 w 690"/>
              <a:gd name="T5" fmla="*/ 508 h 508"/>
              <a:gd name="T6" fmla="*/ 690 w 690"/>
              <a:gd name="T7" fmla="*/ 508 h 508"/>
            </a:gdLst>
            <a:ahLst/>
            <a:cxnLst>
              <a:cxn ang="0">
                <a:pos x="T0" y="T1"/>
              </a:cxn>
              <a:cxn ang="0">
                <a:pos x="T2" y="T3"/>
              </a:cxn>
              <a:cxn ang="0">
                <a:pos x="T4" y="T5"/>
              </a:cxn>
              <a:cxn ang="0">
                <a:pos x="T6" y="T7"/>
              </a:cxn>
            </a:cxnLst>
            <a:rect l="0" t="0" r="r" b="b"/>
            <a:pathLst>
              <a:path w="690" h="508">
                <a:moveTo>
                  <a:pt x="0" y="0"/>
                </a:moveTo>
                <a:lnTo>
                  <a:pt x="254" y="0"/>
                </a:lnTo>
                <a:lnTo>
                  <a:pt x="254" y="508"/>
                </a:lnTo>
                <a:lnTo>
                  <a:pt x="690" y="508"/>
                </a:ln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IN"/>
          </a:p>
        </p:txBody>
      </p:sp>
      <p:pic>
        <p:nvPicPr>
          <p:cNvPr id="105505" name="Picture 33" descr="dis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6357" y="4557334"/>
            <a:ext cx="508000" cy="5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486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Effect transition="in" filter="fade">
                                      <p:cBhvr>
                                        <p:cTn id="7" dur="1000"/>
                                        <p:tgtEl>
                                          <p:spTgt spid="105481"/>
                                        </p:tgtEl>
                                      </p:cBhvr>
                                    </p:animEffect>
                                    <p:anim calcmode="lin" valueType="num">
                                      <p:cBhvr>
                                        <p:cTn id="8" dur="1000" fill="hold"/>
                                        <p:tgtEl>
                                          <p:spTgt spid="105481"/>
                                        </p:tgtEl>
                                        <p:attrNameLst>
                                          <p:attrName>ppt_x</p:attrName>
                                        </p:attrNameLst>
                                      </p:cBhvr>
                                      <p:tavLst>
                                        <p:tav tm="0">
                                          <p:val>
                                            <p:strVal val="#ppt_x-.1"/>
                                          </p:val>
                                        </p:tav>
                                        <p:tav tm="100000">
                                          <p:val>
                                            <p:strVal val="#ppt_x"/>
                                          </p:val>
                                        </p:tav>
                                      </p:tavLst>
                                    </p:anim>
                                    <p:anim calcmode="lin" valueType="num">
                                      <p:cBhvr>
                                        <p:cTn id="9" dur="1000" fill="hold"/>
                                        <p:tgtEl>
                                          <p:spTgt spid="105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zh-CN" dirty="0"/>
              <a:t>In a virtual memory implementation, a memory address space is divided into contiguous blocks of fixed-size pages. </a:t>
            </a:r>
          </a:p>
          <a:p>
            <a:r>
              <a:rPr lang="en-US" altLang="zh-CN" dirty="0"/>
              <a:t>A process known as </a:t>
            </a:r>
            <a:r>
              <a:rPr lang="en-US" altLang="zh-CN" i="1" dirty="0"/>
              <a:t>paging </a:t>
            </a:r>
            <a:r>
              <a:rPr lang="en-US" altLang="zh-CN" dirty="0"/>
              <a:t>saves inactive memory pages onto the disk and brings them back to physical memory when required. </a:t>
            </a:r>
          </a:p>
          <a:p>
            <a:r>
              <a:rPr lang="en-US" altLang="zh-CN" dirty="0"/>
              <a:t>This enables efficient use of available physical memory among different processes. </a:t>
            </a:r>
          </a:p>
          <a:p>
            <a:r>
              <a:rPr lang="en-US" altLang="zh-CN" dirty="0"/>
              <a:t>The space used by VMMs on the disk is known as a </a:t>
            </a:r>
            <a:r>
              <a:rPr lang="en-US" altLang="zh-CN" i="1" dirty="0"/>
              <a:t>swap file</a:t>
            </a:r>
            <a:r>
              <a:rPr lang="en-US" altLang="zh-CN" dirty="0"/>
              <a:t>.</a:t>
            </a:r>
          </a:p>
          <a:p>
            <a:r>
              <a:rPr lang="en-US" altLang="zh-CN" dirty="0"/>
              <a:t>A swap file (also known as </a:t>
            </a:r>
            <a:r>
              <a:rPr lang="en-US" altLang="zh-CN" i="1" dirty="0"/>
              <a:t>page file </a:t>
            </a:r>
            <a:r>
              <a:rPr lang="en-US" altLang="zh-CN" dirty="0"/>
              <a:t>or </a:t>
            </a:r>
            <a:r>
              <a:rPr lang="en-US" altLang="zh-CN" i="1" dirty="0"/>
              <a:t>swap space</a:t>
            </a:r>
            <a:r>
              <a:rPr lang="en-US" altLang="zh-CN" dirty="0"/>
              <a:t>) is a portion of the hard disk that functions like physical memory (RAM) to the operating system. </a:t>
            </a:r>
          </a:p>
          <a:p>
            <a:r>
              <a:rPr lang="en-US" altLang="zh-CN" dirty="0"/>
              <a:t>The operating system typically moves the least used data into the swap file so that RAM will be available for processes that are more active. Because the space allocated to the swap file is on the hard disk (which is slower than the physical memory), access to this file is slower.</a:t>
            </a:r>
          </a:p>
          <a:p>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15</a:t>
            </a:fld>
            <a:endParaRPr lang="en-IN"/>
          </a:p>
        </p:txBody>
      </p:sp>
    </p:spTree>
    <p:extLst>
      <p:ext uri="{BB962C8B-B14F-4D97-AF65-F5344CB8AC3E}">
        <p14:creationId xmlns:p14="http://schemas.microsoft.com/office/powerpoint/2010/main" val="156352563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 at Different Layers</a:t>
            </a:r>
            <a:endParaRPr lang="en-IN" dirty="0"/>
          </a:p>
        </p:txBody>
      </p:sp>
      <p:pic>
        <p:nvPicPr>
          <p:cNvPr id="7" name="Content Placeholder 6"/>
          <p:cNvPicPr>
            <a:picLocks noGrp="1" noChangeAspect="1"/>
          </p:cNvPicPr>
          <p:nvPr>
            <p:ph idx="1"/>
          </p:nvPr>
        </p:nvPicPr>
        <p:blipFill>
          <a:blip r:embed="rId2"/>
          <a:stretch>
            <a:fillRect/>
          </a:stretch>
        </p:blipFill>
        <p:spPr>
          <a:xfrm>
            <a:off x="743380" y="1327445"/>
            <a:ext cx="7657240" cy="345063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16</a:t>
            </a:fld>
            <a:endParaRPr lang="en-IN"/>
          </a:p>
        </p:txBody>
      </p:sp>
    </p:spTree>
    <p:extLst>
      <p:ext uri="{BB962C8B-B14F-4D97-AF65-F5344CB8AC3E}">
        <p14:creationId xmlns:p14="http://schemas.microsoft.com/office/powerpoint/2010/main" val="231562216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for Virtual Machines</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17</a:t>
            </a:fld>
            <a:endParaRPr lang="en-IN"/>
          </a:p>
        </p:txBody>
      </p:sp>
      <p:sp>
        <p:nvSpPr>
          <p:cNvPr id="7" name="Content Placeholder 6"/>
          <p:cNvSpPr>
            <a:spLocks noGrp="1"/>
          </p:cNvSpPr>
          <p:nvPr>
            <p:ph idx="1"/>
          </p:nvPr>
        </p:nvSpPr>
        <p:spPr>
          <a:xfrm>
            <a:off x="457200" y="1000125"/>
            <a:ext cx="4330824" cy="4105275"/>
          </a:xfrm>
        </p:spPr>
        <p:txBody>
          <a:bodyPr/>
          <a:lstStyle/>
          <a:p>
            <a:r>
              <a:rPr lang="en-US" dirty="0"/>
              <a:t>VMs are stored as set of files on storage space available to hypervisor</a:t>
            </a:r>
          </a:p>
          <a:p>
            <a:r>
              <a:rPr lang="en-US" dirty="0"/>
              <a:t>‘Virtual disk file’ represents a virtual disk used by a VM to store its data</a:t>
            </a:r>
          </a:p>
          <a:p>
            <a:r>
              <a:rPr lang="en-US" dirty="0"/>
              <a:t>Size of virtual disk file represents storage space allocated to virtual disk</a:t>
            </a:r>
          </a:p>
          <a:p>
            <a:r>
              <a:rPr lang="en-US" dirty="0"/>
              <a:t>VMs remain unaware of</a:t>
            </a:r>
          </a:p>
          <a:p>
            <a:pPr lvl="1"/>
            <a:r>
              <a:rPr lang="en-US" dirty="0"/>
              <a:t>Total space available to the hypervisor</a:t>
            </a:r>
          </a:p>
          <a:p>
            <a:pPr lvl="1"/>
            <a:r>
              <a:rPr lang="en-US" dirty="0"/>
              <a:t>Underlying storage technologies</a:t>
            </a:r>
          </a:p>
        </p:txBody>
      </p:sp>
      <p:pic>
        <p:nvPicPr>
          <p:cNvPr id="8" name="Picture 7"/>
          <p:cNvPicPr>
            <a:picLocks noChangeAspect="1"/>
          </p:cNvPicPr>
          <p:nvPr/>
        </p:nvPicPr>
        <p:blipFill>
          <a:blip r:embed="rId2"/>
          <a:stretch>
            <a:fillRect/>
          </a:stretch>
        </p:blipFill>
        <p:spPr>
          <a:xfrm>
            <a:off x="5000649" y="186806"/>
            <a:ext cx="3672408" cy="5117274"/>
          </a:xfrm>
          <a:prstGeom prst="rect">
            <a:avLst/>
          </a:prstGeom>
        </p:spPr>
      </p:pic>
    </p:spTree>
    <p:extLst>
      <p:ext uri="{BB962C8B-B14F-4D97-AF65-F5344CB8AC3E}">
        <p14:creationId xmlns:p14="http://schemas.microsoft.com/office/powerpoint/2010/main" val="392836772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Block-level Storage Virtualization</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18</a:t>
            </a:fld>
            <a:endParaRPr lang="en-IN"/>
          </a:p>
        </p:txBody>
      </p:sp>
      <p:sp>
        <p:nvSpPr>
          <p:cNvPr id="7" name="Content Placeholder 2"/>
          <p:cNvSpPr>
            <a:spLocks noGrp="1"/>
          </p:cNvSpPr>
          <p:nvPr>
            <p:ph idx="1"/>
          </p:nvPr>
        </p:nvSpPr>
        <p:spPr>
          <a:xfrm>
            <a:off x="457200" y="1000125"/>
            <a:ext cx="3827463" cy="4105275"/>
          </a:xfrm>
        </p:spPr>
        <p:txBody>
          <a:bodyPr/>
          <a:lstStyle/>
          <a:p>
            <a:pPr>
              <a:lnSpc>
                <a:spcPct val="90000"/>
              </a:lnSpc>
            </a:pPr>
            <a:r>
              <a:rPr lang="en-US" dirty="0"/>
              <a:t>Provides a virtualization layer in SAN</a:t>
            </a:r>
          </a:p>
          <a:p>
            <a:pPr>
              <a:lnSpc>
                <a:spcPct val="90000"/>
              </a:lnSpc>
            </a:pPr>
            <a:r>
              <a:rPr lang="en-US" dirty="0"/>
              <a:t>Abstracts block storage devices and creates a storage pool by aggregating LUNs</a:t>
            </a:r>
          </a:p>
          <a:p>
            <a:pPr>
              <a:lnSpc>
                <a:spcPct val="90000"/>
              </a:lnSpc>
            </a:pPr>
            <a:r>
              <a:rPr lang="en-US" dirty="0"/>
              <a:t>Virtual volumes are created from storage pool and assigned to hosts </a:t>
            </a:r>
          </a:p>
          <a:p>
            <a:pPr lvl="1">
              <a:lnSpc>
                <a:spcPct val="90000"/>
              </a:lnSpc>
            </a:pPr>
            <a:r>
              <a:rPr lang="en-US" dirty="0"/>
              <a:t>Virtualization layer maps virtual volumes to LUNs </a:t>
            </a:r>
          </a:p>
          <a:p>
            <a:pPr>
              <a:lnSpc>
                <a:spcPct val="90000"/>
              </a:lnSpc>
            </a:pPr>
            <a:r>
              <a:rPr lang="en-US" dirty="0"/>
              <a:t>Benefits</a:t>
            </a:r>
          </a:p>
          <a:p>
            <a:pPr lvl="1">
              <a:lnSpc>
                <a:spcPct val="90000"/>
              </a:lnSpc>
            </a:pPr>
            <a:r>
              <a:rPr lang="en-US" dirty="0"/>
              <a:t>Online volume expansion</a:t>
            </a:r>
          </a:p>
          <a:p>
            <a:pPr lvl="1">
              <a:lnSpc>
                <a:spcPct val="90000"/>
              </a:lnSpc>
            </a:pPr>
            <a:r>
              <a:rPr lang="en-US" dirty="0" err="1"/>
              <a:t>Nondisruptive</a:t>
            </a:r>
            <a:r>
              <a:rPr lang="en-US" dirty="0"/>
              <a:t> migration</a:t>
            </a:r>
          </a:p>
          <a:p>
            <a:pPr lvl="1">
              <a:lnSpc>
                <a:spcPct val="90000"/>
              </a:lnSpc>
              <a:buNone/>
            </a:pPr>
            <a:endParaRPr lang="en-US" sz="2400" dirty="0"/>
          </a:p>
        </p:txBody>
      </p:sp>
      <p:grpSp>
        <p:nvGrpSpPr>
          <p:cNvPr id="8" name="Group 7"/>
          <p:cNvGrpSpPr/>
          <p:nvPr/>
        </p:nvGrpSpPr>
        <p:grpSpPr>
          <a:xfrm>
            <a:off x="4586302" y="830958"/>
            <a:ext cx="3896974" cy="4386436"/>
            <a:chOff x="4137102" y="880947"/>
            <a:chExt cx="4835928" cy="5138853"/>
          </a:xfrm>
        </p:grpSpPr>
        <p:sp>
          <p:nvSpPr>
            <p:cNvPr id="9" name="Freeform 5"/>
            <p:cNvSpPr>
              <a:spLocks/>
            </p:cNvSpPr>
            <p:nvPr/>
          </p:nvSpPr>
          <p:spPr bwMode="auto">
            <a:xfrm>
              <a:off x="7682268" y="3610485"/>
              <a:ext cx="875728" cy="1251380"/>
            </a:xfrm>
            <a:custGeom>
              <a:avLst/>
              <a:gdLst/>
              <a:ahLst/>
              <a:cxnLst>
                <a:cxn ang="0">
                  <a:pos x="0" y="0"/>
                </a:cxn>
                <a:cxn ang="0">
                  <a:pos x="1922" y="0"/>
                </a:cxn>
                <a:cxn ang="0">
                  <a:pos x="1922" y="3253"/>
                </a:cxn>
              </a:cxnLst>
              <a:rect l="0" t="0" r="r" b="b"/>
              <a:pathLst>
                <a:path w="1922" h="3253">
                  <a:moveTo>
                    <a:pt x="0" y="0"/>
                  </a:moveTo>
                  <a:lnTo>
                    <a:pt x="1922" y="0"/>
                  </a:lnTo>
                  <a:lnTo>
                    <a:pt x="1922" y="3253"/>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latin typeface="Calibri" pitchFamily="34" charset="0"/>
              </a:endParaRPr>
            </a:p>
          </p:txBody>
        </p:sp>
        <p:sp>
          <p:nvSpPr>
            <p:cNvPr id="10" name="Freeform 9"/>
            <p:cNvSpPr>
              <a:spLocks/>
            </p:cNvSpPr>
            <p:nvPr/>
          </p:nvSpPr>
          <p:spPr bwMode="auto">
            <a:xfrm>
              <a:off x="4534184" y="3610485"/>
              <a:ext cx="862084" cy="1251380"/>
            </a:xfrm>
            <a:custGeom>
              <a:avLst/>
              <a:gdLst/>
              <a:ahLst/>
              <a:cxnLst>
                <a:cxn ang="0">
                  <a:pos x="0" y="3253"/>
                </a:cxn>
                <a:cxn ang="0">
                  <a:pos x="0" y="0"/>
                </a:cxn>
                <a:cxn ang="0">
                  <a:pos x="1753" y="0"/>
                </a:cxn>
              </a:cxnLst>
              <a:rect l="0" t="0" r="r" b="b"/>
              <a:pathLst>
                <a:path w="1753" h="3253">
                  <a:moveTo>
                    <a:pt x="0" y="3253"/>
                  </a:moveTo>
                  <a:lnTo>
                    <a:pt x="0" y="0"/>
                  </a:lnTo>
                  <a:lnTo>
                    <a:pt x="1753"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latin typeface="Calibri" pitchFamily="34" charset="0"/>
              </a:endParaRPr>
            </a:p>
          </p:txBody>
        </p:sp>
        <p:sp>
          <p:nvSpPr>
            <p:cNvPr id="11" name="Freeform 6"/>
            <p:cNvSpPr>
              <a:spLocks/>
            </p:cNvSpPr>
            <p:nvPr/>
          </p:nvSpPr>
          <p:spPr bwMode="auto">
            <a:xfrm>
              <a:off x="5594768" y="2148232"/>
              <a:ext cx="398091" cy="747367"/>
            </a:xfrm>
            <a:custGeom>
              <a:avLst/>
              <a:gdLst/>
              <a:ahLst/>
              <a:cxnLst>
                <a:cxn ang="0">
                  <a:pos x="0" y="1689"/>
                </a:cxn>
                <a:cxn ang="0">
                  <a:pos x="0" y="0"/>
                </a:cxn>
                <a:cxn ang="0">
                  <a:pos x="201" y="0"/>
                </a:cxn>
              </a:cxnLst>
              <a:rect l="0" t="0" r="r" b="b"/>
              <a:pathLst>
                <a:path w="201" h="1689">
                  <a:moveTo>
                    <a:pt x="0" y="1689"/>
                  </a:moveTo>
                  <a:lnTo>
                    <a:pt x="0" y="0"/>
                  </a:lnTo>
                  <a:lnTo>
                    <a:pt x="201"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latin typeface="Calibri" pitchFamily="34" charset="0"/>
              </a:endParaRPr>
            </a:p>
          </p:txBody>
        </p:sp>
        <p:sp>
          <p:nvSpPr>
            <p:cNvPr id="12" name="Freeform 8"/>
            <p:cNvSpPr>
              <a:spLocks/>
            </p:cNvSpPr>
            <p:nvPr/>
          </p:nvSpPr>
          <p:spPr bwMode="auto">
            <a:xfrm>
              <a:off x="7278535" y="2132534"/>
              <a:ext cx="327533" cy="839266"/>
            </a:xfrm>
            <a:custGeom>
              <a:avLst/>
              <a:gdLst/>
              <a:ahLst/>
              <a:cxnLst>
                <a:cxn ang="0">
                  <a:pos x="212" y="1756"/>
                </a:cxn>
                <a:cxn ang="0">
                  <a:pos x="212" y="0"/>
                </a:cxn>
                <a:cxn ang="0">
                  <a:pos x="0" y="0"/>
                </a:cxn>
              </a:cxnLst>
              <a:rect l="0" t="0" r="r" b="b"/>
              <a:pathLst>
                <a:path w="212" h="1756">
                  <a:moveTo>
                    <a:pt x="212" y="1756"/>
                  </a:moveTo>
                  <a:lnTo>
                    <a:pt x="212" y="0"/>
                  </a:lnTo>
                  <a:lnTo>
                    <a:pt x="0" y="0"/>
                  </a:lnTo>
                </a:path>
              </a:pathLst>
            </a:cu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400">
                <a:latin typeface="Calibri" pitchFamily="34" charset="0"/>
              </a:endParaRPr>
            </a:p>
          </p:txBody>
        </p:sp>
        <p:pic>
          <p:nvPicPr>
            <p:cNvPr id="13" name="Picture 15"/>
            <p:cNvPicPr>
              <a:picLocks noChangeAspect="1" noChangeArrowheads="1"/>
            </p:cNvPicPr>
            <p:nvPr/>
          </p:nvPicPr>
          <p:blipFill>
            <a:blip r:embed="rId2" cstate="print"/>
            <a:srcRect/>
            <a:stretch>
              <a:fillRect/>
            </a:stretch>
          </p:blipFill>
          <p:spPr bwMode="auto">
            <a:xfrm>
              <a:off x="5323782" y="2757072"/>
              <a:ext cx="2514600" cy="1630932"/>
            </a:xfrm>
            <a:prstGeom prst="rect">
              <a:avLst/>
            </a:prstGeom>
            <a:noFill/>
            <a:ln w="9525">
              <a:noFill/>
              <a:miter lim="800000"/>
              <a:headEnd/>
              <a:tailEnd/>
            </a:ln>
            <a:effectLst/>
          </p:spPr>
        </p:pic>
        <p:sp>
          <p:nvSpPr>
            <p:cNvPr id="14" name="Rectangle 2033"/>
            <p:cNvSpPr>
              <a:spLocks noChangeArrowheads="1"/>
            </p:cNvSpPr>
            <p:nvPr/>
          </p:nvSpPr>
          <p:spPr bwMode="auto">
            <a:xfrm>
              <a:off x="4143615" y="3166947"/>
              <a:ext cx="916918"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Virtual Volume </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15" name="Rectangle 2093"/>
            <p:cNvSpPr>
              <a:spLocks noChangeArrowheads="1"/>
            </p:cNvSpPr>
            <p:nvPr/>
          </p:nvSpPr>
          <p:spPr bwMode="auto">
            <a:xfrm>
              <a:off x="8139468" y="5844703"/>
              <a:ext cx="83356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333333"/>
                  </a:solidFill>
                  <a:effectLst/>
                  <a:latin typeface="Calibri" pitchFamily="34" charset="0"/>
                  <a:cs typeface="Arial" pitchFamily="34" charset="0"/>
                </a:rPr>
                <a:t>Storage Array </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16" name="Rectangle 2094"/>
            <p:cNvSpPr>
              <a:spLocks noChangeArrowheads="1"/>
            </p:cNvSpPr>
            <p:nvPr/>
          </p:nvSpPr>
          <p:spPr bwMode="auto">
            <a:xfrm>
              <a:off x="4137102" y="5850523"/>
              <a:ext cx="833562"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333333"/>
                  </a:solidFill>
                  <a:effectLst/>
                  <a:latin typeface="Calibri" pitchFamily="34" charset="0"/>
                  <a:cs typeface="Arial" pitchFamily="34" charset="0"/>
                </a:rPr>
                <a:t>Storage Array </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17" name="Rectangle 2096"/>
            <p:cNvSpPr>
              <a:spLocks noChangeArrowheads="1"/>
            </p:cNvSpPr>
            <p:nvPr/>
          </p:nvSpPr>
          <p:spPr bwMode="auto">
            <a:xfrm>
              <a:off x="7078565" y="1525775"/>
              <a:ext cx="375103"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Server</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18" name="Rectangle 2099"/>
            <p:cNvSpPr>
              <a:spLocks noChangeArrowheads="1"/>
            </p:cNvSpPr>
            <p:nvPr/>
          </p:nvSpPr>
          <p:spPr bwMode="auto">
            <a:xfrm>
              <a:off x="8077200" y="3200400"/>
              <a:ext cx="825546"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Virtualization </a:t>
              </a:r>
            </a:p>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a:solidFill>
                    <a:srgbClr val="000000"/>
                  </a:solidFill>
                  <a:latin typeface="Calibri" pitchFamily="34" charset="0"/>
                  <a:cs typeface="Arial" pitchFamily="34" charset="0"/>
                </a:rPr>
                <a:t>Appliance</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19" name="Rectangle 2096"/>
            <p:cNvSpPr>
              <a:spLocks noChangeArrowheads="1"/>
            </p:cNvSpPr>
            <p:nvPr/>
          </p:nvSpPr>
          <p:spPr bwMode="auto">
            <a:xfrm>
              <a:off x="5724405" y="880947"/>
              <a:ext cx="431208"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Servers</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pic>
          <p:nvPicPr>
            <p:cNvPr id="20" name="Picture 11" descr="C:\Documents and Settings\sridhs\Desktop\ISM Book L3\colored Icons\Storage Array.png"/>
            <p:cNvPicPr>
              <a:picLocks noChangeAspect="1" noChangeArrowheads="1"/>
            </p:cNvPicPr>
            <p:nvPr/>
          </p:nvPicPr>
          <p:blipFill>
            <a:blip r:embed="rId3" cstate="print"/>
            <a:srcRect/>
            <a:stretch>
              <a:fillRect/>
            </a:stretch>
          </p:blipFill>
          <p:spPr bwMode="auto">
            <a:xfrm>
              <a:off x="4221672" y="4746702"/>
              <a:ext cx="655035" cy="1112520"/>
            </a:xfrm>
            <a:prstGeom prst="rect">
              <a:avLst/>
            </a:prstGeom>
            <a:noFill/>
          </p:spPr>
        </p:pic>
        <p:pic>
          <p:nvPicPr>
            <p:cNvPr id="21"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7086189" y="1724560"/>
              <a:ext cx="367479" cy="849420"/>
            </a:xfrm>
            <a:prstGeom prst="rect">
              <a:avLst/>
            </a:prstGeom>
            <a:noFill/>
          </p:spPr>
        </p:pic>
        <p:pic>
          <p:nvPicPr>
            <p:cNvPr id="22" name="Picture 21"/>
            <p:cNvPicPr>
              <a:picLocks noChangeAspect="1" noChangeArrowheads="1"/>
            </p:cNvPicPr>
            <p:nvPr/>
          </p:nvPicPr>
          <p:blipFill>
            <a:blip r:embed="rId5" cstate="print"/>
            <a:srcRect/>
            <a:stretch>
              <a:fillRect/>
            </a:stretch>
          </p:blipFill>
          <p:spPr bwMode="auto">
            <a:xfrm>
              <a:off x="5570970" y="1066800"/>
              <a:ext cx="721078" cy="1507180"/>
            </a:xfrm>
            <a:prstGeom prst="rect">
              <a:avLst/>
            </a:prstGeom>
            <a:noFill/>
            <a:ln w="9525">
              <a:noFill/>
              <a:miter lim="800000"/>
              <a:headEnd/>
              <a:tailEnd/>
            </a:ln>
            <a:effectLst/>
          </p:spPr>
        </p:pic>
        <p:pic>
          <p:nvPicPr>
            <p:cNvPr id="23" name="Picture 7"/>
            <p:cNvPicPr>
              <a:picLocks noChangeAspect="1" noChangeArrowheads="1"/>
            </p:cNvPicPr>
            <p:nvPr/>
          </p:nvPicPr>
          <p:blipFill>
            <a:blip r:embed="rId6" cstate="print">
              <a:lum bright="70000" contrast="-70000"/>
            </a:blip>
            <a:srcRect/>
            <a:stretch>
              <a:fillRect/>
            </a:stretch>
          </p:blipFill>
          <p:spPr bwMode="auto">
            <a:xfrm>
              <a:off x="5628562" y="3321204"/>
              <a:ext cx="1910600" cy="460247"/>
            </a:xfrm>
            <a:prstGeom prst="rect">
              <a:avLst/>
            </a:prstGeom>
            <a:noFill/>
            <a:ln w="9525">
              <a:noFill/>
              <a:miter lim="800000"/>
              <a:headEnd/>
              <a:tailEnd/>
            </a:ln>
            <a:effectLst/>
          </p:spPr>
        </p:pic>
        <p:pic>
          <p:nvPicPr>
            <p:cNvPr id="24" name="Picture 11" descr="C:\Documents and Settings\sridhs\Desktop\ISM Book L3\colored Icons\Storage Array.png"/>
            <p:cNvPicPr>
              <a:picLocks noChangeAspect="1" noChangeArrowheads="1"/>
            </p:cNvPicPr>
            <p:nvPr/>
          </p:nvPicPr>
          <p:blipFill>
            <a:blip r:embed="rId3" cstate="print"/>
            <a:srcRect/>
            <a:stretch>
              <a:fillRect/>
            </a:stretch>
          </p:blipFill>
          <p:spPr bwMode="auto">
            <a:xfrm>
              <a:off x="8246433" y="4746702"/>
              <a:ext cx="655035" cy="1112520"/>
            </a:xfrm>
            <a:prstGeom prst="rect">
              <a:avLst/>
            </a:prstGeom>
            <a:noFill/>
          </p:spPr>
        </p:pic>
        <p:cxnSp>
          <p:nvCxnSpPr>
            <p:cNvPr id="25" name="Straight Connector 24"/>
            <p:cNvCxnSpPr/>
            <p:nvPr/>
          </p:nvCxnSpPr>
          <p:spPr>
            <a:xfrm rot="180000" flipV="1">
              <a:off x="4927917" y="3794575"/>
              <a:ext cx="905106" cy="1219202"/>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688166" y="4899101"/>
              <a:ext cx="297363" cy="297363"/>
              <a:chOff x="4800600" y="4648200"/>
              <a:chExt cx="381000" cy="381000"/>
            </a:xfrm>
          </p:grpSpPr>
          <p:pic>
            <p:nvPicPr>
              <p:cNvPr id="65"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4800600" y="4648200"/>
                <a:ext cx="381000" cy="381000"/>
              </a:xfrm>
              <a:prstGeom prst="rect">
                <a:avLst/>
              </a:prstGeom>
              <a:noFill/>
            </p:spPr>
          </p:pic>
          <p:sp>
            <p:nvSpPr>
              <p:cNvPr id="66" name="Rectangle 2032"/>
              <p:cNvSpPr>
                <a:spLocks noChangeArrowheads="1"/>
              </p:cNvSpPr>
              <p:nvPr/>
            </p:nvSpPr>
            <p:spPr bwMode="auto">
              <a:xfrm>
                <a:off x="4870527" y="4800600"/>
                <a:ext cx="192726" cy="1342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Calibri" pitchFamily="34" charset="0"/>
                    <a:cs typeface="Arial" pitchFamily="34" charset="0"/>
                  </a:rPr>
                  <a:t>LUN</a:t>
                </a:r>
                <a:endParaRPr kumimoji="0" lang="en-US" sz="2400" b="0" i="0" u="none" strike="noStrike" cap="none" normalizeH="0" baseline="0" dirty="0">
                  <a:ln>
                    <a:noFill/>
                  </a:ln>
                  <a:solidFill>
                    <a:schemeClr val="tx1"/>
                  </a:solidFill>
                  <a:effectLst/>
                  <a:latin typeface="Calibri" pitchFamily="34" charset="0"/>
                  <a:cs typeface="Arial" pitchFamily="34" charset="0"/>
                </a:endParaRPr>
              </a:p>
            </p:txBody>
          </p:sp>
        </p:grpSp>
        <p:cxnSp>
          <p:nvCxnSpPr>
            <p:cNvPr id="27" name="Straight Connector 26"/>
            <p:cNvCxnSpPr/>
            <p:nvPr/>
          </p:nvCxnSpPr>
          <p:spPr>
            <a:xfrm flipV="1">
              <a:off x="4983672" y="3876902"/>
              <a:ext cx="1046909" cy="1271245"/>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60000" flipV="1">
              <a:off x="4937212" y="3841132"/>
              <a:ext cx="1306969" cy="16378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958211" y="3878766"/>
              <a:ext cx="1479457" cy="1793487"/>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21480000" flipH="1" flipV="1">
              <a:off x="7214472" y="3946227"/>
              <a:ext cx="905106" cy="1219202"/>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80000" flipH="1" flipV="1">
              <a:off x="7330454" y="3897352"/>
              <a:ext cx="894504" cy="1012900"/>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962597" y="3915475"/>
              <a:ext cx="1306969" cy="1637839"/>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60000" flipH="1" flipV="1">
              <a:off x="6691607" y="3886200"/>
              <a:ext cx="1479457" cy="1793487"/>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8120880" y="5421350"/>
              <a:ext cx="297363" cy="297363"/>
              <a:chOff x="4800600" y="4648200"/>
              <a:chExt cx="381000" cy="381000"/>
            </a:xfrm>
          </p:grpSpPr>
          <p:pic>
            <p:nvPicPr>
              <p:cNvPr id="63"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4800600" y="4648200"/>
                <a:ext cx="381000" cy="381000"/>
              </a:xfrm>
              <a:prstGeom prst="rect">
                <a:avLst/>
              </a:prstGeom>
              <a:noFill/>
            </p:spPr>
          </p:pic>
          <p:sp>
            <p:nvSpPr>
              <p:cNvPr id="64" name="Rectangle 2032"/>
              <p:cNvSpPr>
                <a:spLocks noChangeArrowheads="1"/>
              </p:cNvSpPr>
              <p:nvPr/>
            </p:nvSpPr>
            <p:spPr bwMode="auto">
              <a:xfrm>
                <a:off x="4870527" y="4800600"/>
                <a:ext cx="192726" cy="1342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Calibri" pitchFamily="34" charset="0"/>
                    <a:cs typeface="Arial" pitchFamily="34" charset="0"/>
                  </a:rPr>
                  <a:t>LUN</a:t>
                </a:r>
                <a:endParaRPr kumimoji="0" lang="en-US" sz="2400" b="0" i="0" u="none" strike="noStrike" cap="none" normalizeH="0" baseline="0" dirty="0">
                  <a:ln>
                    <a:noFill/>
                  </a:ln>
                  <a:solidFill>
                    <a:schemeClr val="tx1"/>
                  </a:solidFill>
                  <a:effectLst/>
                  <a:latin typeface="Calibri" pitchFamily="34" charset="0"/>
                  <a:cs typeface="Arial" pitchFamily="34" charset="0"/>
                </a:endParaRPr>
              </a:p>
            </p:txBody>
          </p:sp>
        </p:grpSp>
        <p:grpSp>
          <p:nvGrpSpPr>
            <p:cNvPr id="35" name="Group 34"/>
            <p:cNvGrpSpPr/>
            <p:nvPr/>
          </p:nvGrpSpPr>
          <p:grpSpPr>
            <a:xfrm>
              <a:off x="8120880" y="4899101"/>
              <a:ext cx="297363" cy="297363"/>
              <a:chOff x="4800600" y="4648200"/>
              <a:chExt cx="381000" cy="381000"/>
            </a:xfrm>
          </p:grpSpPr>
          <p:pic>
            <p:nvPicPr>
              <p:cNvPr id="61"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4800600" y="4648200"/>
                <a:ext cx="381000" cy="381000"/>
              </a:xfrm>
              <a:prstGeom prst="rect">
                <a:avLst/>
              </a:prstGeom>
              <a:noFill/>
            </p:spPr>
          </p:pic>
          <p:sp>
            <p:nvSpPr>
              <p:cNvPr id="62" name="Rectangle 2032"/>
              <p:cNvSpPr>
                <a:spLocks noChangeArrowheads="1"/>
              </p:cNvSpPr>
              <p:nvPr/>
            </p:nvSpPr>
            <p:spPr bwMode="auto">
              <a:xfrm>
                <a:off x="4870527" y="4800600"/>
                <a:ext cx="192726" cy="1342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Calibri" pitchFamily="34" charset="0"/>
                    <a:cs typeface="Arial" pitchFamily="34" charset="0"/>
                  </a:rPr>
                  <a:t>LUN</a:t>
                </a:r>
                <a:endParaRPr kumimoji="0" lang="en-US" sz="2400" b="0" i="0" u="none" strike="noStrike" cap="none" normalizeH="0" baseline="0" dirty="0">
                  <a:ln>
                    <a:noFill/>
                  </a:ln>
                  <a:solidFill>
                    <a:schemeClr val="tx1"/>
                  </a:solidFill>
                  <a:effectLst/>
                  <a:latin typeface="Calibri" pitchFamily="34" charset="0"/>
                  <a:cs typeface="Arial" pitchFamily="34" charset="0"/>
                </a:endParaRPr>
              </a:p>
            </p:txBody>
          </p:sp>
        </p:grpSp>
        <p:grpSp>
          <p:nvGrpSpPr>
            <p:cNvPr id="36" name="Group 35"/>
            <p:cNvGrpSpPr/>
            <p:nvPr/>
          </p:nvGrpSpPr>
          <p:grpSpPr>
            <a:xfrm>
              <a:off x="4688166" y="5399048"/>
              <a:ext cx="297363" cy="297363"/>
              <a:chOff x="4800600" y="4648200"/>
              <a:chExt cx="381000" cy="381000"/>
            </a:xfrm>
          </p:grpSpPr>
          <p:pic>
            <p:nvPicPr>
              <p:cNvPr id="59"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4800600" y="4648200"/>
                <a:ext cx="381000" cy="381000"/>
              </a:xfrm>
              <a:prstGeom prst="rect">
                <a:avLst/>
              </a:prstGeom>
              <a:noFill/>
            </p:spPr>
          </p:pic>
          <p:sp>
            <p:nvSpPr>
              <p:cNvPr id="60" name="Rectangle 2032"/>
              <p:cNvSpPr>
                <a:spLocks noChangeArrowheads="1"/>
              </p:cNvSpPr>
              <p:nvPr/>
            </p:nvSpPr>
            <p:spPr bwMode="auto">
              <a:xfrm>
                <a:off x="4870527" y="4800600"/>
                <a:ext cx="192726" cy="1342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Calibri" pitchFamily="34" charset="0"/>
                    <a:cs typeface="Arial" pitchFamily="34" charset="0"/>
                  </a:rPr>
                  <a:t>LUN</a:t>
                </a:r>
                <a:endParaRPr kumimoji="0" lang="en-US" sz="2400" b="0" i="0" u="none" strike="noStrike" cap="none" normalizeH="0" baseline="0" dirty="0">
                  <a:ln>
                    <a:noFill/>
                  </a:ln>
                  <a:solidFill>
                    <a:schemeClr val="tx1"/>
                  </a:solidFill>
                  <a:effectLst/>
                  <a:latin typeface="Calibri" pitchFamily="34" charset="0"/>
                  <a:cs typeface="Arial" pitchFamily="34" charset="0"/>
                </a:endParaRPr>
              </a:p>
            </p:txBody>
          </p:sp>
        </p:grpSp>
        <p:cxnSp>
          <p:nvCxnSpPr>
            <p:cNvPr id="37" name="Straight Connector 36"/>
            <p:cNvCxnSpPr/>
            <p:nvPr/>
          </p:nvCxnSpPr>
          <p:spPr>
            <a:xfrm flipV="1">
              <a:off x="5864307" y="3200401"/>
              <a:ext cx="259570" cy="410084"/>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38"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5753109" y="3653885"/>
              <a:ext cx="297363" cy="297363"/>
            </a:xfrm>
            <a:prstGeom prst="rect">
              <a:avLst/>
            </a:prstGeom>
            <a:noFill/>
          </p:spPr>
        </p:pic>
        <p:cxnSp>
          <p:nvCxnSpPr>
            <p:cNvPr id="39" name="Straight Connector 38"/>
            <p:cNvCxnSpPr/>
            <p:nvPr/>
          </p:nvCxnSpPr>
          <p:spPr>
            <a:xfrm flipH="1" flipV="1">
              <a:off x="6156832" y="3186952"/>
              <a:ext cx="232022" cy="423533"/>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0"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184909" y="3653885"/>
              <a:ext cx="297363" cy="297363"/>
            </a:xfrm>
            <a:prstGeom prst="rect">
              <a:avLst/>
            </a:prstGeom>
            <a:noFill/>
          </p:spPr>
        </p:pic>
        <p:cxnSp>
          <p:nvCxnSpPr>
            <p:cNvPr id="41" name="Straight Connector 40"/>
            <p:cNvCxnSpPr/>
            <p:nvPr/>
          </p:nvCxnSpPr>
          <p:spPr>
            <a:xfrm flipV="1">
              <a:off x="6801321" y="3197772"/>
              <a:ext cx="318813" cy="412713"/>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7063436" y="3174489"/>
              <a:ext cx="327964" cy="435996"/>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3"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717068" y="3653885"/>
              <a:ext cx="297363" cy="297363"/>
            </a:xfrm>
            <a:prstGeom prst="rect">
              <a:avLst/>
            </a:prstGeom>
            <a:noFill/>
          </p:spPr>
        </p:pic>
        <p:pic>
          <p:nvPicPr>
            <p:cNvPr id="44"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7148868" y="3653885"/>
              <a:ext cx="297363" cy="297363"/>
            </a:xfrm>
            <a:prstGeom prst="rect">
              <a:avLst/>
            </a:prstGeom>
            <a:noFill/>
          </p:spPr>
        </p:pic>
        <p:cxnSp>
          <p:nvCxnSpPr>
            <p:cNvPr id="45" name="Straight Connector 44"/>
            <p:cNvCxnSpPr/>
            <p:nvPr/>
          </p:nvCxnSpPr>
          <p:spPr>
            <a:xfrm rot="21480000" flipV="1">
              <a:off x="5970361" y="2176925"/>
              <a:ext cx="42288" cy="1054654"/>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21480000" flipV="1">
              <a:off x="6245422" y="2173211"/>
              <a:ext cx="42288" cy="1054654"/>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1480000" flipV="1">
              <a:off x="6922781" y="2165774"/>
              <a:ext cx="42288" cy="1054654"/>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1480000" flipV="1">
              <a:off x="7197842" y="2162060"/>
              <a:ext cx="42288" cy="1054654"/>
            </a:xfrm>
            <a:prstGeom prst="line">
              <a:avLst/>
            </a:prstGeom>
            <a:ln>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9"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931419" y="2020242"/>
              <a:ext cx="297363" cy="297363"/>
            </a:xfrm>
            <a:prstGeom prst="rect">
              <a:avLst/>
            </a:prstGeom>
            <a:noFill/>
          </p:spPr>
        </p:pic>
        <p:pic>
          <p:nvPicPr>
            <p:cNvPr id="50"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5983566" y="2020242"/>
              <a:ext cx="297363" cy="297363"/>
            </a:xfrm>
            <a:prstGeom prst="rect">
              <a:avLst/>
            </a:prstGeom>
            <a:noFill/>
          </p:spPr>
        </p:pic>
        <p:pic>
          <p:nvPicPr>
            <p:cNvPr id="51"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5983566" y="3124200"/>
              <a:ext cx="297363" cy="297363"/>
            </a:xfrm>
            <a:prstGeom prst="rect">
              <a:avLst/>
            </a:prstGeom>
            <a:noFill/>
          </p:spPr>
        </p:pic>
        <p:pic>
          <p:nvPicPr>
            <p:cNvPr id="52"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931419" y="3124200"/>
              <a:ext cx="297363" cy="297363"/>
            </a:xfrm>
            <a:prstGeom prst="rect">
              <a:avLst/>
            </a:prstGeom>
            <a:noFill/>
          </p:spPr>
        </p:pic>
        <p:cxnSp>
          <p:nvCxnSpPr>
            <p:cNvPr id="53" name="Straight Arrow Connector 52"/>
            <p:cNvCxnSpPr/>
            <p:nvPr/>
          </p:nvCxnSpPr>
          <p:spPr>
            <a:xfrm flipV="1">
              <a:off x="6604317" y="3947414"/>
              <a:ext cx="0" cy="96981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091468" y="3254299"/>
              <a:ext cx="901392"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2052"/>
            <p:cNvSpPr>
              <a:spLocks noChangeArrowheads="1"/>
            </p:cNvSpPr>
            <p:nvPr/>
          </p:nvSpPr>
          <p:spPr bwMode="auto">
            <a:xfrm>
              <a:off x="6384540" y="2891731"/>
              <a:ext cx="416781"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FC SAN</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sp>
          <p:nvSpPr>
            <p:cNvPr id="56" name="Rectangle 55"/>
            <p:cNvSpPr/>
            <p:nvPr/>
          </p:nvSpPr>
          <p:spPr>
            <a:xfrm>
              <a:off x="5697939" y="3610485"/>
              <a:ext cx="1841223" cy="362803"/>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033"/>
            <p:cNvSpPr>
              <a:spLocks noChangeArrowheads="1"/>
            </p:cNvSpPr>
            <p:nvPr/>
          </p:nvSpPr>
          <p:spPr bwMode="auto">
            <a:xfrm>
              <a:off x="6228834" y="4943438"/>
              <a:ext cx="774251" cy="1692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pitchFamily="34" charset="0"/>
                  <a:cs typeface="Arial" pitchFamily="34" charset="0"/>
                </a:rPr>
                <a:t>Storage Pool </a:t>
              </a:r>
              <a:endParaRPr kumimoji="0" lang="en-US" sz="2800" b="0" i="0" u="none" strike="noStrike" cap="none" normalizeH="0" baseline="0" dirty="0">
                <a:ln>
                  <a:noFill/>
                </a:ln>
                <a:solidFill>
                  <a:schemeClr val="tx1"/>
                </a:solidFill>
                <a:effectLst/>
                <a:latin typeface="Calibri" pitchFamily="34" charset="0"/>
                <a:cs typeface="Arial" pitchFamily="34" charset="0"/>
              </a:endParaRPr>
            </a:p>
          </p:txBody>
        </p:sp>
        <p:cxnSp>
          <p:nvCxnSpPr>
            <p:cNvPr id="58" name="Straight Arrow Connector 57"/>
            <p:cNvCxnSpPr/>
            <p:nvPr/>
          </p:nvCxnSpPr>
          <p:spPr>
            <a:xfrm flipH="1">
              <a:off x="7467600" y="3429000"/>
              <a:ext cx="615663"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9291092"/>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Block-level Storage Virtualization across Data Centers </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19</a:t>
            </a:fld>
            <a:endParaRPr lang="en-IN"/>
          </a:p>
        </p:txBody>
      </p:sp>
      <p:grpSp>
        <p:nvGrpSpPr>
          <p:cNvPr id="7" name="Group 6"/>
          <p:cNvGrpSpPr/>
          <p:nvPr/>
        </p:nvGrpSpPr>
        <p:grpSpPr>
          <a:xfrm>
            <a:off x="2267744" y="488950"/>
            <a:ext cx="5161301" cy="4812904"/>
            <a:chOff x="1763751" y="732261"/>
            <a:chExt cx="5737302" cy="5281959"/>
          </a:xfrm>
        </p:grpSpPr>
        <p:sp>
          <p:nvSpPr>
            <p:cNvPr id="8" name="Rectangle 7"/>
            <p:cNvSpPr/>
            <p:nvPr/>
          </p:nvSpPr>
          <p:spPr>
            <a:xfrm>
              <a:off x="5367453" y="854922"/>
              <a:ext cx="2133600" cy="5159298"/>
            </a:xfrm>
            <a:prstGeom prst="rect">
              <a:avLst/>
            </a:prstGeom>
            <a:noFill/>
            <a:ln>
              <a:solidFill>
                <a:schemeClr val="bg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10147" y="734118"/>
              <a:ext cx="914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latin typeface="Calibri" pitchFamily="34" charset="0"/>
                  <a:cs typeface="Calibri" pitchFamily="34" charset="0"/>
                </a:rPr>
                <a:t>Data Center 2</a:t>
              </a:r>
            </a:p>
          </p:txBody>
        </p:sp>
        <p:sp>
          <p:nvSpPr>
            <p:cNvPr id="10" name="Rectangle 9"/>
            <p:cNvSpPr/>
            <p:nvPr/>
          </p:nvSpPr>
          <p:spPr>
            <a:xfrm>
              <a:off x="1763751" y="853065"/>
              <a:ext cx="2133600" cy="5159298"/>
            </a:xfrm>
            <a:prstGeom prst="rect">
              <a:avLst/>
            </a:prstGeom>
            <a:noFill/>
            <a:ln>
              <a:solidFill>
                <a:schemeClr val="bg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06445" y="732261"/>
              <a:ext cx="914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1"/>
                  </a:solidFill>
                  <a:latin typeface="Calibri" pitchFamily="34" charset="0"/>
                  <a:cs typeface="Calibri" pitchFamily="34" charset="0"/>
                </a:rPr>
                <a:t>Data Center 1</a:t>
              </a:r>
            </a:p>
          </p:txBody>
        </p:sp>
        <p:sp>
          <p:nvSpPr>
            <p:cNvPr id="12" name="Line 750"/>
            <p:cNvSpPr>
              <a:spLocks noChangeShapeType="1"/>
            </p:cNvSpPr>
            <p:nvPr/>
          </p:nvSpPr>
          <p:spPr bwMode="auto">
            <a:xfrm flipV="1">
              <a:off x="5930862" y="2643766"/>
              <a:ext cx="1588" cy="555625"/>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3" name="Line 751"/>
            <p:cNvSpPr>
              <a:spLocks noChangeShapeType="1"/>
            </p:cNvSpPr>
            <p:nvPr/>
          </p:nvSpPr>
          <p:spPr bwMode="auto">
            <a:xfrm flipV="1">
              <a:off x="6967538" y="2651703"/>
              <a:ext cx="1588" cy="547688"/>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4" name="Line 752"/>
            <p:cNvSpPr>
              <a:spLocks noChangeShapeType="1"/>
            </p:cNvSpPr>
            <p:nvPr/>
          </p:nvSpPr>
          <p:spPr bwMode="auto">
            <a:xfrm flipV="1">
              <a:off x="2309813" y="2686628"/>
              <a:ext cx="1588" cy="487363"/>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5" name="Line 753"/>
            <p:cNvSpPr>
              <a:spLocks noChangeShapeType="1"/>
            </p:cNvSpPr>
            <p:nvPr/>
          </p:nvSpPr>
          <p:spPr bwMode="auto">
            <a:xfrm flipV="1">
              <a:off x="3352801" y="2643766"/>
              <a:ext cx="1588" cy="547688"/>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6" name="Line 754"/>
            <p:cNvSpPr>
              <a:spLocks noChangeShapeType="1"/>
            </p:cNvSpPr>
            <p:nvPr/>
          </p:nvSpPr>
          <p:spPr bwMode="auto">
            <a:xfrm flipV="1">
              <a:off x="6008688" y="4245553"/>
              <a:ext cx="1588" cy="6350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7" name="Line 755"/>
            <p:cNvSpPr>
              <a:spLocks noChangeShapeType="1"/>
            </p:cNvSpPr>
            <p:nvPr/>
          </p:nvSpPr>
          <p:spPr bwMode="auto">
            <a:xfrm flipV="1">
              <a:off x="6915151" y="4242378"/>
              <a:ext cx="1588" cy="6350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8" name="Line 756"/>
            <p:cNvSpPr>
              <a:spLocks noChangeShapeType="1"/>
            </p:cNvSpPr>
            <p:nvPr/>
          </p:nvSpPr>
          <p:spPr bwMode="auto">
            <a:xfrm flipV="1">
              <a:off x="3270251" y="4224916"/>
              <a:ext cx="1588" cy="6350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9" name="Line 757"/>
            <p:cNvSpPr>
              <a:spLocks noChangeShapeType="1"/>
            </p:cNvSpPr>
            <p:nvPr/>
          </p:nvSpPr>
          <p:spPr bwMode="auto">
            <a:xfrm flipV="1">
              <a:off x="2401888" y="4253491"/>
              <a:ext cx="1588" cy="63500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20" name="Rectangle 1584"/>
            <p:cNvSpPr>
              <a:spLocks noChangeArrowheads="1"/>
            </p:cNvSpPr>
            <p:nvPr/>
          </p:nvSpPr>
          <p:spPr bwMode="auto">
            <a:xfrm>
              <a:off x="2101966" y="950079"/>
              <a:ext cx="3911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Servers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1" name="Rectangle 1585"/>
            <p:cNvSpPr>
              <a:spLocks noChangeArrowheads="1"/>
            </p:cNvSpPr>
            <p:nvPr/>
          </p:nvSpPr>
          <p:spPr bwMode="auto">
            <a:xfrm>
              <a:off x="3203405" y="1667475"/>
              <a:ext cx="33983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Server</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2" name="Rectangle 1586"/>
            <p:cNvSpPr>
              <a:spLocks noChangeArrowheads="1"/>
            </p:cNvSpPr>
            <p:nvPr/>
          </p:nvSpPr>
          <p:spPr bwMode="auto">
            <a:xfrm>
              <a:off x="6800660" y="1667475"/>
              <a:ext cx="33983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Server</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3" name="Rectangle 1587"/>
            <p:cNvSpPr>
              <a:spLocks noChangeArrowheads="1"/>
            </p:cNvSpPr>
            <p:nvPr/>
          </p:nvSpPr>
          <p:spPr bwMode="auto">
            <a:xfrm>
              <a:off x="2343151" y="5799216"/>
              <a:ext cx="77745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Storage Arrays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4" name="Rectangle 1588"/>
            <p:cNvSpPr>
              <a:spLocks noChangeArrowheads="1"/>
            </p:cNvSpPr>
            <p:nvPr/>
          </p:nvSpPr>
          <p:spPr bwMode="auto">
            <a:xfrm>
              <a:off x="5992813" y="5799216"/>
              <a:ext cx="777457"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Storage Arrays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5" name="Rectangle 1589"/>
            <p:cNvSpPr>
              <a:spLocks noChangeArrowheads="1"/>
            </p:cNvSpPr>
            <p:nvPr/>
          </p:nvSpPr>
          <p:spPr bwMode="auto">
            <a:xfrm>
              <a:off x="4125990" y="4620687"/>
              <a:ext cx="103714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Virtualization Layer</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6" name="Rectangle 3406"/>
            <p:cNvSpPr>
              <a:spLocks noChangeArrowheads="1"/>
            </p:cNvSpPr>
            <p:nvPr/>
          </p:nvSpPr>
          <p:spPr bwMode="auto">
            <a:xfrm>
              <a:off x="4067557" y="2777116"/>
              <a:ext cx="1277594"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Virtualization Appliance</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7" name="Rectangle 3409"/>
            <p:cNvSpPr>
              <a:spLocks noChangeArrowheads="1"/>
            </p:cNvSpPr>
            <p:nvPr/>
          </p:nvSpPr>
          <p:spPr bwMode="auto">
            <a:xfrm>
              <a:off x="2597112" y="2529465"/>
              <a:ext cx="464871"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sz="1000" b="1" dirty="0">
                  <a:solidFill>
                    <a:srgbClr val="000000"/>
                  </a:solidFill>
                  <a:latin typeface="Calibri" pitchFamily="34" charset="0"/>
                  <a:cs typeface="Arial" pitchFamily="34" charset="0"/>
                </a:rPr>
                <a:t>Volumes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8" name="Rectangle 1584"/>
            <p:cNvSpPr>
              <a:spLocks noChangeArrowheads="1"/>
            </p:cNvSpPr>
            <p:nvPr/>
          </p:nvSpPr>
          <p:spPr bwMode="auto">
            <a:xfrm>
              <a:off x="5731257" y="961230"/>
              <a:ext cx="391133"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Servers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pic>
          <p:nvPicPr>
            <p:cNvPr id="29"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2057400" y="4583151"/>
              <a:ext cx="704154" cy="1195945"/>
            </a:xfrm>
            <a:prstGeom prst="rect">
              <a:avLst/>
            </a:prstGeom>
            <a:noFill/>
          </p:spPr>
        </p:pic>
        <p:pic>
          <p:nvPicPr>
            <p:cNvPr id="30"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3157653" y="1845522"/>
              <a:ext cx="395036" cy="913116"/>
            </a:xfrm>
            <a:prstGeom prst="rect">
              <a:avLst/>
            </a:prstGeom>
            <a:noFill/>
          </p:spPr>
        </p:pic>
        <p:pic>
          <p:nvPicPr>
            <p:cNvPr id="31" name="Picture 30"/>
            <p:cNvPicPr>
              <a:picLocks noChangeAspect="1" noChangeArrowheads="1"/>
            </p:cNvPicPr>
            <p:nvPr/>
          </p:nvPicPr>
          <p:blipFill>
            <a:blip r:embed="rId4" cstate="print"/>
            <a:srcRect/>
            <a:stretch>
              <a:fillRect/>
            </a:stretch>
          </p:blipFill>
          <p:spPr bwMode="auto">
            <a:xfrm>
              <a:off x="1916151" y="1138438"/>
              <a:ext cx="775150" cy="1620200"/>
            </a:xfrm>
            <a:prstGeom prst="rect">
              <a:avLst/>
            </a:prstGeom>
            <a:noFill/>
            <a:ln w="9525">
              <a:noFill/>
              <a:miter lim="800000"/>
              <a:headEnd/>
              <a:tailEnd/>
            </a:ln>
            <a:effectLst/>
          </p:spPr>
        </p:pic>
        <p:pic>
          <p:nvPicPr>
            <p:cNvPr id="32"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6779943" y="1842647"/>
              <a:ext cx="395036" cy="913116"/>
            </a:xfrm>
            <a:prstGeom prst="rect">
              <a:avLst/>
            </a:prstGeom>
            <a:noFill/>
          </p:spPr>
        </p:pic>
        <p:pic>
          <p:nvPicPr>
            <p:cNvPr id="33" name="Picture 32"/>
            <p:cNvPicPr>
              <a:picLocks noChangeAspect="1" noChangeArrowheads="1"/>
            </p:cNvPicPr>
            <p:nvPr/>
          </p:nvPicPr>
          <p:blipFill>
            <a:blip r:embed="rId4" cstate="print"/>
            <a:srcRect/>
            <a:stretch>
              <a:fillRect/>
            </a:stretch>
          </p:blipFill>
          <p:spPr bwMode="auto">
            <a:xfrm>
              <a:off x="5538441" y="1135563"/>
              <a:ext cx="775150" cy="1620200"/>
            </a:xfrm>
            <a:prstGeom prst="rect">
              <a:avLst/>
            </a:prstGeom>
            <a:noFill/>
            <a:ln w="9525">
              <a:noFill/>
              <a:miter lim="800000"/>
              <a:headEnd/>
              <a:tailEnd/>
            </a:ln>
            <a:effectLst/>
          </p:spPr>
        </p:pic>
        <p:pic>
          <p:nvPicPr>
            <p:cNvPr id="34"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2921850" y="4583151"/>
              <a:ext cx="704154" cy="1195945"/>
            </a:xfrm>
            <a:prstGeom prst="rect">
              <a:avLst/>
            </a:prstGeom>
            <a:noFill/>
          </p:spPr>
        </p:pic>
        <p:pic>
          <p:nvPicPr>
            <p:cNvPr id="35"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5672253" y="4562706"/>
              <a:ext cx="704154" cy="1195945"/>
            </a:xfrm>
            <a:prstGeom prst="rect">
              <a:avLst/>
            </a:prstGeom>
            <a:noFill/>
          </p:spPr>
        </p:pic>
        <p:pic>
          <p:nvPicPr>
            <p:cNvPr id="36"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6570156" y="4562706"/>
              <a:ext cx="704154" cy="1195945"/>
            </a:xfrm>
            <a:prstGeom prst="rect">
              <a:avLst/>
            </a:prstGeom>
            <a:noFill/>
          </p:spPr>
        </p:pic>
        <p:pic>
          <p:nvPicPr>
            <p:cNvPr id="37" name="Picture 15"/>
            <p:cNvPicPr>
              <a:picLocks noChangeAspect="1" noChangeArrowheads="1"/>
            </p:cNvPicPr>
            <p:nvPr/>
          </p:nvPicPr>
          <p:blipFill>
            <a:blip r:embed="rId5" cstate="print"/>
            <a:srcRect/>
            <a:stretch>
              <a:fillRect/>
            </a:stretch>
          </p:blipFill>
          <p:spPr bwMode="auto">
            <a:xfrm>
              <a:off x="1849245" y="3062865"/>
              <a:ext cx="1981200" cy="1284976"/>
            </a:xfrm>
            <a:prstGeom prst="rect">
              <a:avLst/>
            </a:prstGeom>
            <a:noFill/>
            <a:ln w="9525">
              <a:noFill/>
              <a:miter lim="800000"/>
              <a:headEnd/>
              <a:tailEnd/>
            </a:ln>
            <a:effectLst/>
          </p:spPr>
        </p:pic>
        <p:pic>
          <p:nvPicPr>
            <p:cNvPr id="38" name="Picture 15"/>
            <p:cNvPicPr>
              <a:picLocks noChangeAspect="1" noChangeArrowheads="1"/>
            </p:cNvPicPr>
            <p:nvPr/>
          </p:nvPicPr>
          <p:blipFill>
            <a:blip r:embed="rId5" cstate="print"/>
            <a:srcRect/>
            <a:stretch>
              <a:fillRect/>
            </a:stretch>
          </p:blipFill>
          <p:spPr bwMode="auto">
            <a:xfrm>
              <a:off x="5454804" y="3062865"/>
              <a:ext cx="1981200" cy="1284976"/>
            </a:xfrm>
            <a:prstGeom prst="rect">
              <a:avLst/>
            </a:prstGeom>
            <a:noFill/>
            <a:ln w="9525">
              <a:noFill/>
              <a:miter lim="800000"/>
              <a:headEnd/>
              <a:tailEnd/>
            </a:ln>
            <a:effectLst/>
          </p:spPr>
        </p:pic>
        <p:sp>
          <p:nvSpPr>
            <p:cNvPr id="39" name="Rectangle 38"/>
            <p:cNvSpPr/>
            <p:nvPr/>
          </p:nvSpPr>
          <p:spPr>
            <a:xfrm>
              <a:off x="1971906" y="3365807"/>
              <a:ext cx="5345151" cy="683943"/>
            </a:xfrm>
            <a:prstGeom prst="rect">
              <a:avLst/>
            </a:prstGeom>
            <a:solidFill>
              <a:schemeClr val="accent5">
                <a:lumMod val="40000"/>
                <a:lumOff val="60000"/>
                <a:alpha val="75000"/>
              </a:schemeClr>
            </a:solidFill>
            <a:ln w="12700">
              <a:solidFill>
                <a:schemeClr val="bg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9" descr="C:\Documents and Settings\sridhs\Desktop\ISM Book L3\colored Icons\LUN.png"/>
            <p:cNvPicPr>
              <a:picLocks noChangeAspect="1" noChangeArrowheads="1"/>
            </p:cNvPicPr>
            <p:nvPr/>
          </p:nvPicPr>
          <p:blipFill>
            <a:blip r:embed="rId6" cstate="print"/>
            <a:srcRect/>
            <a:stretch>
              <a:fillRect/>
            </a:stretch>
          </p:blipFill>
          <p:spPr bwMode="auto">
            <a:xfrm>
              <a:off x="2122449" y="3062865"/>
              <a:ext cx="381000" cy="381000"/>
            </a:xfrm>
            <a:prstGeom prst="rect">
              <a:avLst/>
            </a:prstGeom>
            <a:noFill/>
          </p:spPr>
        </p:pic>
        <p:pic>
          <p:nvPicPr>
            <p:cNvPr id="41" name="Picture 9" descr="C:\Documents and Settings\sridhs\Desktop\ISM Book L3\colored Icons\LUN.png"/>
            <p:cNvPicPr>
              <a:picLocks noChangeAspect="1" noChangeArrowheads="1"/>
            </p:cNvPicPr>
            <p:nvPr/>
          </p:nvPicPr>
          <p:blipFill>
            <a:blip r:embed="rId6" cstate="print"/>
            <a:srcRect/>
            <a:stretch>
              <a:fillRect/>
            </a:stretch>
          </p:blipFill>
          <p:spPr bwMode="auto">
            <a:xfrm>
              <a:off x="3179955" y="3062865"/>
              <a:ext cx="381000" cy="381000"/>
            </a:xfrm>
            <a:prstGeom prst="rect">
              <a:avLst/>
            </a:prstGeom>
            <a:noFill/>
          </p:spPr>
        </p:pic>
        <p:pic>
          <p:nvPicPr>
            <p:cNvPr id="42" name="Picture 9" descr="C:\Documents and Settings\sridhs\Desktop\ISM Book L3\colored Icons\LUN.png"/>
            <p:cNvPicPr>
              <a:picLocks noChangeAspect="1" noChangeArrowheads="1"/>
            </p:cNvPicPr>
            <p:nvPr/>
          </p:nvPicPr>
          <p:blipFill>
            <a:blip r:embed="rId6" cstate="print"/>
            <a:srcRect/>
            <a:stretch>
              <a:fillRect/>
            </a:stretch>
          </p:blipFill>
          <p:spPr bwMode="auto">
            <a:xfrm>
              <a:off x="5746596" y="3062865"/>
              <a:ext cx="381000" cy="381000"/>
            </a:xfrm>
            <a:prstGeom prst="rect">
              <a:avLst/>
            </a:prstGeom>
            <a:noFill/>
          </p:spPr>
        </p:pic>
        <p:pic>
          <p:nvPicPr>
            <p:cNvPr id="43" name="Picture 9" descr="C:\Documents and Settings\sridhs\Desktop\ISM Book L3\colored Icons\LUN.png"/>
            <p:cNvPicPr>
              <a:picLocks noChangeAspect="1" noChangeArrowheads="1"/>
            </p:cNvPicPr>
            <p:nvPr/>
          </p:nvPicPr>
          <p:blipFill>
            <a:blip r:embed="rId6" cstate="print"/>
            <a:srcRect/>
            <a:stretch>
              <a:fillRect/>
            </a:stretch>
          </p:blipFill>
          <p:spPr bwMode="auto">
            <a:xfrm>
              <a:off x="6792951" y="3062865"/>
              <a:ext cx="381000" cy="381000"/>
            </a:xfrm>
            <a:prstGeom prst="rect">
              <a:avLst/>
            </a:prstGeom>
            <a:noFill/>
          </p:spPr>
        </p:pic>
        <p:cxnSp>
          <p:nvCxnSpPr>
            <p:cNvPr id="44" name="Straight Connector 43"/>
            <p:cNvCxnSpPr/>
            <p:nvPr/>
          </p:nvCxnSpPr>
          <p:spPr>
            <a:xfrm>
              <a:off x="3547947" y="3713355"/>
              <a:ext cx="22098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pic>
          <p:nvPicPr>
            <p:cNvPr id="45" name="Picture 7"/>
            <p:cNvPicPr>
              <a:picLocks noChangeAspect="1" noChangeArrowheads="1"/>
            </p:cNvPicPr>
            <p:nvPr/>
          </p:nvPicPr>
          <p:blipFill>
            <a:blip r:embed="rId7" cstate="print"/>
            <a:srcRect/>
            <a:stretch>
              <a:fillRect/>
            </a:stretch>
          </p:blipFill>
          <p:spPr bwMode="auto">
            <a:xfrm>
              <a:off x="2057400" y="3527502"/>
              <a:ext cx="1594278" cy="384048"/>
            </a:xfrm>
            <a:prstGeom prst="rect">
              <a:avLst/>
            </a:prstGeom>
            <a:noFill/>
            <a:ln w="9525">
              <a:noFill/>
              <a:miter lim="800000"/>
              <a:headEnd/>
              <a:tailEnd/>
            </a:ln>
            <a:effectLst/>
          </p:spPr>
        </p:pic>
        <p:pic>
          <p:nvPicPr>
            <p:cNvPr id="46" name="Picture 7"/>
            <p:cNvPicPr>
              <a:picLocks noChangeAspect="1" noChangeArrowheads="1"/>
            </p:cNvPicPr>
            <p:nvPr/>
          </p:nvPicPr>
          <p:blipFill>
            <a:blip r:embed="rId7" cstate="print"/>
            <a:srcRect/>
            <a:stretch>
              <a:fillRect/>
            </a:stretch>
          </p:blipFill>
          <p:spPr bwMode="auto">
            <a:xfrm>
              <a:off x="5644722" y="3527502"/>
              <a:ext cx="1594278" cy="384048"/>
            </a:xfrm>
            <a:prstGeom prst="rect">
              <a:avLst/>
            </a:prstGeom>
            <a:noFill/>
            <a:ln w="9525">
              <a:noFill/>
              <a:miter lim="800000"/>
              <a:headEnd/>
              <a:tailEnd/>
            </a:ln>
            <a:effectLst/>
          </p:spPr>
        </p:pic>
        <p:pic>
          <p:nvPicPr>
            <p:cNvPr id="47" name="Picture 14"/>
            <p:cNvPicPr>
              <a:picLocks noChangeAspect="1" noChangeArrowheads="1"/>
            </p:cNvPicPr>
            <p:nvPr/>
          </p:nvPicPr>
          <p:blipFill>
            <a:blip r:embed="rId8" cstate="print"/>
            <a:srcRect/>
            <a:stretch>
              <a:fillRect/>
            </a:stretch>
          </p:blipFill>
          <p:spPr bwMode="auto">
            <a:xfrm>
              <a:off x="4226311" y="3429532"/>
              <a:ext cx="838200" cy="543644"/>
            </a:xfrm>
            <a:prstGeom prst="rect">
              <a:avLst/>
            </a:prstGeom>
            <a:noFill/>
            <a:ln w="9525">
              <a:noFill/>
              <a:miter lim="800000"/>
              <a:headEnd/>
              <a:tailEnd/>
            </a:ln>
            <a:effectLst/>
          </p:spPr>
        </p:pic>
        <p:sp>
          <p:nvSpPr>
            <p:cNvPr id="48" name="Rectangle 1589"/>
            <p:cNvSpPr>
              <a:spLocks noChangeArrowheads="1"/>
            </p:cNvSpPr>
            <p:nvPr/>
          </p:nvSpPr>
          <p:spPr bwMode="auto">
            <a:xfrm>
              <a:off x="4453747" y="3616710"/>
              <a:ext cx="400751"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FC or IP</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cxnSp>
          <p:nvCxnSpPr>
            <p:cNvPr id="49" name="Straight Arrow Connector 48"/>
            <p:cNvCxnSpPr/>
            <p:nvPr/>
          </p:nvCxnSpPr>
          <p:spPr>
            <a:xfrm rot="16200000">
              <a:off x="4372023" y="4316635"/>
              <a:ext cx="548640"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2382646" y="2832777"/>
              <a:ext cx="247919" cy="2523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026824" y="2845416"/>
              <a:ext cx="247919" cy="2523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3409"/>
            <p:cNvSpPr>
              <a:spLocks noChangeArrowheads="1"/>
            </p:cNvSpPr>
            <p:nvPr/>
          </p:nvSpPr>
          <p:spPr bwMode="auto">
            <a:xfrm>
              <a:off x="6224973" y="2529465"/>
              <a:ext cx="464871"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Virtual</a:t>
              </a:r>
            </a:p>
            <a:p>
              <a:pPr marL="0" marR="0" lvl="0" indent="0" algn="ctr" defTabSz="914400" rtl="0" eaLnBrk="1" fontAlgn="base" latinLnBrk="0" hangingPunct="1">
                <a:lnSpc>
                  <a:spcPct val="100000"/>
                </a:lnSpc>
                <a:spcBef>
                  <a:spcPct val="0"/>
                </a:spcBef>
                <a:spcAft>
                  <a:spcPct val="0"/>
                </a:spcAft>
                <a:buClrTx/>
                <a:buSzTx/>
                <a:buFontTx/>
                <a:buNone/>
                <a:tabLst/>
              </a:pPr>
              <a:r>
                <a:rPr lang="en-US" sz="1000" b="1" dirty="0">
                  <a:solidFill>
                    <a:srgbClr val="000000"/>
                  </a:solidFill>
                  <a:latin typeface="Calibri" pitchFamily="34" charset="0"/>
                  <a:cs typeface="Arial" pitchFamily="34" charset="0"/>
                </a:rPr>
                <a:t>Volumes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cxnSp>
          <p:nvCxnSpPr>
            <p:cNvPr id="53" name="Straight Arrow Connector 52"/>
            <p:cNvCxnSpPr/>
            <p:nvPr/>
          </p:nvCxnSpPr>
          <p:spPr>
            <a:xfrm flipH="1">
              <a:off x="6010507" y="2832777"/>
              <a:ext cx="247919" cy="2523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654685" y="2845416"/>
              <a:ext cx="247919" cy="25239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590694" y="2955069"/>
              <a:ext cx="705120" cy="56499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018049" y="2975514"/>
              <a:ext cx="705120" cy="564996"/>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1584"/>
            <p:cNvSpPr>
              <a:spLocks noChangeArrowheads="1"/>
            </p:cNvSpPr>
            <p:nvPr/>
          </p:nvSpPr>
          <p:spPr bwMode="auto">
            <a:xfrm>
              <a:off x="2668857" y="4116657"/>
              <a:ext cx="37830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FC SAN</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58" name="Rectangle 1584"/>
            <p:cNvSpPr>
              <a:spLocks noChangeArrowheads="1"/>
            </p:cNvSpPr>
            <p:nvPr/>
          </p:nvSpPr>
          <p:spPr bwMode="auto">
            <a:xfrm>
              <a:off x="6251091" y="4116657"/>
              <a:ext cx="378309"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Calibri" pitchFamily="34" charset="0"/>
                  <a:cs typeface="Arial" pitchFamily="34" charset="0"/>
                </a:rPr>
                <a:t>FC SAN</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grpSp>
    </p:spTree>
    <p:extLst>
      <p:ext uri="{BB962C8B-B14F-4D97-AF65-F5344CB8AC3E}">
        <p14:creationId xmlns:p14="http://schemas.microsoft.com/office/powerpoint/2010/main" val="2608035358"/>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pic>
        <p:nvPicPr>
          <p:cNvPr id="8" name="Content Placeholder 7">
            <a:extLst>
              <a:ext uri="{FF2B5EF4-FFF2-40B4-BE49-F238E27FC236}">
                <a16:creationId xmlns:a16="http://schemas.microsoft.com/office/drawing/2014/main" id="{433EA702-BE6D-430F-B909-CF45C135C0D6}"/>
              </a:ext>
            </a:extLst>
          </p:cNvPr>
          <p:cNvPicPr>
            <a:picLocks noGrp="1" noChangeAspect="1"/>
          </p:cNvPicPr>
          <p:nvPr>
            <p:ph idx="1"/>
          </p:nvPr>
        </p:nvPicPr>
        <p:blipFill>
          <a:blip r:embed="rId2"/>
          <a:stretch>
            <a:fillRect/>
          </a:stretch>
        </p:blipFill>
        <p:spPr>
          <a:xfrm>
            <a:off x="1619672" y="703263"/>
            <a:ext cx="6120680" cy="4381965"/>
          </a:xfr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dirty="0"/>
              <a:t>SWE4005 STM</a:t>
            </a:r>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a:t>
            </a:fld>
            <a:endParaRPr lang="en-IN"/>
          </a:p>
        </p:txBody>
      </p:sp>
    </p:spTree>
    <p:extLst>
      <p:ext uri="{BB962C8B-B14F-4D97-AF65-F5344CB8AC3E}">
        <p14:creationId xmlns:p14="http://schemas.microsoft.com/office/powerpoint/2010/main" val="2753772149"/>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SAN (VSAN)/Virtual Fabric</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20</a:t>
            </a:fld>
            <a:endParaRPr lang="en-IN"/>
          </a:p>
        </p:txBody>
      </p:sp>
      <p:sp>
        <p:nvSpPr>
          <p:cNvPr id="8" name="Rectangle 7"/>
          <p:cNvSpPr/>
          <p:nvPr/>
        </p:nvSpPr>
        <p:spPr>
          <a:xfrm>
            <a:off x="755576" y="1201316"/>
            <a:ext cx="4495799" cy="1524000"/>
          </a:xfrm>
          <a:prstGeom prst="rect">
            <a:avLst/>
          </a:prstGeom>
          <a:solidFill>
            <a:srgbClr val="FFFFFF">
              <a:lumMod val="95000"/>
            </a:srgbClr>
          </a:solidFill>
          <a:ln>
            <a:solidFill>
              <a:srgbClr val="00B050"/>
            </a:solidFill>
          </a:ln>
          <a:effectLst/>
        </p:spPr>
        <p:txBody>
          <a:bodyPr spcFirstLastPara="0" vert="horz" wrap="square" lIns="297330" tIns="229108" rIns="297330" bIns="113792" numCol="1" spcCol="127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etaNormalLF-Roman"/>
                <a:ea typeface="+mn-ea"/>
                <a:cs typeface="Arial"/>
              </a:rPr>
              <a:t>It is a logical fabric on an FC SAN, enabling communication among a group of nodes, regardless of their physical location in the fabric.</a:t>
            </a:r>
          </a:p>
        </p:txBody>
      </p:sp>
      <p:sp>
        <p:nvSpPr>
          <p:cNvPr id="9" name="Rounded Rectangle 4"/>
          <p:cNvSpPr/>
          <p:nvPr/>
        </p:nvSpPr>
        <p:spPr>
          <a:xfrm>
            <a:off x="758952" y="987552"/>
            <a:ext cx="822960" cy="292608"/>
          </a:xfrm>
          <a:prstGeom prst="rect">
            <a:avLst/>
          </a:prstGeom>
          <a:gradFill rotWithShape="1">
            <a:gsLst>
              <a:gs pos="0">
                <a:srgbClr val="4D9940"/>
              </a:gs>
              <a:gs pos="80000">
                <a:srgbClr val="74C167">
                  <a:shade val="93000"/>
                  <a:satMod val="130000"/>
                </a:srgbClr>
              </a:gs>
              <a:gs pos="100000">
                <a:srgbClr val="74C167">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101362" tIns="0" rIns="101362" bIns="0" numCol="1" spcCol="1270" anchor="ctr" anchorCtr="0">
            <a:noAutofit/>
          </a:bodyPr>
          <a:lstStyle/>
          <a:p>
            <a:pPr marL="0" marR="0" lvl="0" indent="0" algn="ctr" defTabSz="800100" eaLnBrk="1" fontAlgn="auto" latinLnBrk="0" hangingPunct="1">
              <a:lnSpc>
                <a:spcPct val="90000"/>
              </a:lnSpc>
              <a:spcBef>
                <a:spcPts val="0"/>
              </a:spcBef>
              <a:spcAft>
                <a:spcPct val="3500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MetaNormalLF-Roman"/>
                <a:ea typeface="+mn-ea"/>
                <a:cs typeface="Arial"/>
              </a:rPr>
              <a:t>VSAN</a:t>
            </a:r>
          </a:p>
        </p:txBody>
      </p:sp>
      <p:grpSp>
        <p:nvGrpSpPr>
          <p:cNvPr id="10" name="Group 9"/>
          <p:cNvGrpSpPr/>
          <p:nvPr/>
        </p:nvGrpSpPr>
        <p:grpSpPr>
          <a:xfrm>
            <a:off x="5535955" y="703263"/>
            <a:ext cx="3573380" cy="4739943"/>
            <a:chOff x="5189620" y="1279857"/>
            <a:chExt cx="3573380" cy="4739943"/>
          </a:xfrm>
        </p:grpSpPr>
        <p:sp>
          <p:nvSpPr>
            <p:cNvPr id="11" name="Line 752"/>
            <p:cNvSpPr>
              <a:spLocks noChangeShapeType="1"/>
            </p:cNvSpPr>
            <p:nvPr/>
          </p:nvSpPr>
          <p:spPr bwMode="auto">
            <a:xfrm flipH="1" flipV="1">
              <a:off x="6400800" y="3024653"/>
              <a:ext cx="304800" cy="478970"/>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2" name="Line 752"/>
            <p:cNvSpPr>
              <a:spLocks noChangeShapeType="1"/>
            </p:cNvSpPr>
            <p:nvPr/>
          </p:nvSpPr>
          <p:spPr bwMode="auto">
            <a:xfrm flipV="1">
              <a:off x="7315200" y="3032675"/>
              <a:ext cx="288758" cy="453762"/>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3" name="Text Box 75"/>
            <p:cNvSpPr txBox="1">
              <a:spLocks noChangeArrowheads="1"/>
            </p:cNvSpPr>
            <p:nvPr/>
          </p:nvSpPr>
          <p:spPr bwMode="auto">
            <a:xfrm>
              <a:off x="5691512" y="5742801"/>
              <a:ext cx="1045607" cy="276999"/>
            </a:xfrm>
            <a:prstGeom prst="rect">
              <a:avLst/>
            </a:prstGeom>
            <a:noFill/>
            <a:ln w="9525">
              <a:noFill/>
              <a:miter lim="800000"/>
              <a:headEnd/>
              <a:tailEnd/>
            </a:ln>
            <a:effectLst/>
          </p:spPr>
          <p:txBody>
            <a:bodyPr wrap="none">
              <a:spAutoFit/>
            </a:bodyPr>
            <a:lstStyle/>
            <a:p>
              <a:r>
                <a:rPr lang="en-US" sz="1200" b="1" dirty="0">
                  <a:latin typeface="Calibri" pitchFamily="34" charset="0"/>
                </a:rPr>
                <a:t>Storage Array</a:t>
              </a:r>
            </a:p>
          </p:txBody>
        </p:sp>
        <p:sp>
          <p:nvSpPr>
            <p:cNvPr id="14" name="Text Box 78"/>
            <p:cNvSpPr txBox="1">
              <a:spLocks noChangeArrowheads="1"/>
            </p:cNvSpPr>
            <p:nvPr/>
          </p:nvSpPr>
          <p:spPr bwMode="auto">
            <a:xfrm>
              <a:off x="7239000" y="5742801"/>
              <a:ext cx="1045607" cy="276999"/>
            </a:xfrm>
            <a:prstGeom prst="rect">
              <a:avLst/>
            </a:prstGeom>
            <a:noFill/>
            <a:ln w="9525">
              <a:noFill/>
              <a:miter lim="800000"/>
              <a:headEnd/>
              <a:tailEnd/>
            </a:ln>
            <a:effectLst/>
          </p:spPr>
          <p:txBody>
            <a:bodyPr wrap="none">
              <a:spAutoFit/>
            </a:bodyPr>
            <a:lstStyle/>
            <a:p>
              <a:r>
                <a:rPr lang="en-US" sz="1200" b="1" dirty="0">
                  <a:latin typeface="Calibri" pitchFamily="34" charset="0"/>
                </a:rPr>
                <a:t>Storage Array</a:t>
              </a:r>
            </a:p>
          </p:txBody>
        </p:sp>
        <p:sp>
          <p:nvSpPr>
            <p:cNvPr id="15" name="Line 752"/>
            <p:cNvSpPr>
              <a:spLocks noChangeShapeType="1"/>
            </p:cNvSpPr>
            <p:nvPr/>
          </p:nvSpPr>
          <p:spPr bwMode="auto">
            <a:xfrm flipH="1" flipV="1">
              <a:off x="5638799" y="3075644"/>
              <a:ext cx="467318" cy="734355"/>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6" name="Line 752"/>
            <p:cNvSpPr>
              <a:spLocks noChangeShapeType="1"/>
            </p:cNvSpPr>
            <p:nvPr/>
          </p:nvSpPr>
          <p:spPr bwMode="auto">
            <a:xfrm flipV="1">
              <a:off x="6232358" y="4349055"/>
              <a:ext cx="0" cy="852323"/>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7" name="Line 752"/>
            <p:cNvSpPr>
              <a:spLocks noChangeShapeType="1"/>
            </p:cNvSpPr>
            <p:nvPr/>
          </p:nvSpPr>
          <p:spPr bwMode="auto">
            <a:xfrm flipV="1">
              <a:off x="7700210" y="4359169"/>
              <a:ext cx="0" cy="852323"/>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8" name="Line 752"/>
            <p:cNvSpPr>
              <a:spLocks noChangeShapeType="1"/>
            </p:cNvSpPr>
            <p:nvPr/>
          </p:nvSpPr>
          <p:spPr bwMode="auto">
            <a:xfrm flipV="1">
              <a:off x="7779417" y="3008610"/>
              <a:ext cx="558467" cy="877589"/>
            </a:xfrm>
            <a:prstGeom prst="line">
              <a:avLst/>
            </a:prstGeom>
            <a:noFill/>
            <a:ln w="38100">
              <a:solidFill>
                <a:srgbClr val="FF9900"/>
              </a:solidFill>
              <a:prstDash val="solid"/>
              <a:round/>
              <a:headEnd/>
              <a:tailEnd/>
            </a:ln>
          </p:spPr>
          <p:txBody>
            <a:bodyPr vert="horz" wrap="square" lIns="91440" tIns="45720" rIns="91440" bIns="45720" numCol="1" anchor="t" anchorCtr="0" compatLnSpc="1">
              <a:prstTxWarp prst="textNoShape">
                <a:avLst/>
              </a:prstTxWarp>
            </a:bodyPr>
            <a:lstStyle/>
            <a:p>
              <a:endParaRPr lang="en-US" sz="2000">
                <a:latin typeface="Calibri" pitchFamily="34" charset="0"/>
              </a:endParaRPr>
            </a:p>
          </p:txBody>
        </p:sp>
        <p:sp>
          <p:nvSpPr>
            <p:cNvPr id="19" name="Text Box 75"/>
            <p:cNvSpPr txBox="1">
              <a:spLocks noChangeArrowheads="1"/>
            </p:cNvSpPr>
            <p:nvPr/>
          </p:nvSpPr>
          <p:spPr bwMode="auto">
            <a:xfrm>
              <a:off x="5351190" y="1465487"/>
              <a:ext cx="650819" cy="276999"/>
            </a:xfrm>
            <a:prstGeom prst="rect">
              <a:avLst/>
            </a:prstGeom>
            <a:noFill/>
            <a:ln w="9525">
              <a:noFill/>
              <a:miter lim="800000"/>
              <a:headEnd/>
              <a:tailEnd/>
            </a:ln>
            <a:effectLst/>
          </p:spPr>
          <p:txBody>
            <a:bodyPr wrap="none">
              <a:spAutoFit/>
            </a:bodyPr>
            <a:lstStyle/>
            <a:p>
              <a:r>
                <a:rPr lang="en-US" sz="1200" b="1" dirty="0">
                  <a:latin typeface="Calibri" pitchFamily="34" charset="0"/>
                </a:rPr>
                <a:t>Servers</a:t>
              </a:r>
            </a:p>
          </p:txBody>
        </p:sp>
        <p:sp>
          <p:nvSpPr>
            <p:cNvPr id="20" name="Text Box 75"/>
            <p:cNvSpPr txBox="1">
              <a:spLocks noChangeArrowheads="1"/>
            </p:cNvSpPr>
            <p:nvPr/>
          </p:nvSpPr>
          <p:spPr bwMode="auto">
            <a:xfrm>
              <a:off x="6152753" y="1473509"/>
              <a:ext cx="650819" cy="276999"/>
            </a:xfrm>
            <a:prstGeom prst="rect">
              <a:avLst/>
            </a:prstGeom>
            <a:noFill/>
            <a:ln w="9525">
              <a:noFill/>
              <a:miter lim="800000"/>
              <a:headEnd/>
              <a:tailEnd/>
            </a:ln>
            <a:effectLst/>
          </p:spPr>
          <p:txBody>
            <a:bodyPr wrap="none">
              <a:spAutoFit/>
            </a:bodyPr>
            <a:lstStyle/>
            <a:p>
              <a:r>
                <a:rPr lang="en-US" sz="1200" b="1" dirty="0">
                  <a:latin typeface="Calibri" pitchFamily="34" charset="0"/>
                </a:rPr>
                <a:t>Servers</a:t>
              </a:r>
            </a:p>
          </p:txBody>
        </p:sp>
        <p:sp>
          <p:nvSpPr>
            <p:cNvPr id="21" name="Text Box 75"/>
            <p:cNvSpPr txBox="1">
              <a:spLocks noChangeArrowheads="1"/>
            </p:cNvSpPr>
            <p:nvPr/>
          </p:nvSpPr>
          <p:spPr bwMode="auto">
            <a:xfrm>
              <a:off x="7273981" y="2091432"/>
              <a:ext cx="591765" cy="276999"/>
            </a:xfrm>
            <a:prstGeom prst="rect">
              <a:avLst/>
            </a:prstGeom>
            <a:noFill/>
            <a:ln w="9525">
              <a:noFill/>
              <a:miter lim="800000"/>
              <a:headEnd/>
              <a:tailEnd/>
            </a:ln>
            <a:effectLst/>
          </p:spPr>
          <p:txBody>
            <a:bodyPr wrap="none">
              <a:spAutoFit/>
            </a:bodyPr>
            <a:lstStyle/>
            <a:p>
              <a:r>
                <a:rPr lang="en-US" sz="1200" b="1" dirty="0">
                  <a:latin typeface="Calibri" pitchFamily="34" charset="0"/>
                </a:rPr>
                <a:t>Server</a:t>
              </a:r>
            </a:p>
          </p:txBody>
        </p:sp>
        <p:sp>
          <p:nvSpPr>
            <p:cNvPr id="22" name="Text Box 75"/>
            <p:cNvSpPr txBox="1">
              <a:spLocks noChangeArrowheads="1"/>
            </p:cNvSpPr>
            <p:nvPr/>
          </p:nvSpPr>
          <p:spPr bwMode="auto">
            <a:xfrm>
              <a:off x="8023417" y="2099454"/>
              <a:ext cx="591765" cy="276999"/>
            </a:xfrm>
            <a:prstGeom prst="rect">
              <a:avLst/>
            </a:prstGeom>
            <a:noFill/>
            <a:ln w="9525">
              <a:noFill/>
              <a:miter lim="800000"/>
              <a:headEnd/>
              <a:tailEnd/>
            </a:ln>
            <a:effectLst/>
          </p:spPr>
          <p:txBody>
            <a:bodyPr wrap="none">
              <a:spAutoFit/>
            </a:bodyPr>
            <a:lstStyle/>
            <a:p>
              <a:r>
                <a:rPr lang="en-US" sz="1200" b="1" dirty="0">
                  <a:latin typeface="Calibri" pitchFamily="34" charset="0"/>
                </a:rPr>
                <a:t>Server</a:t>
              </a:r>
            </a:p>
          </p:txBody>
        </p:sp>
        <p:pic>
          <p:nvPicPr>
            <p:cNvPr id="23"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5932716" y="4724400"/>
              <a:ext cx="610170" cy="1036320"/>
            </a:xfrm>
            <a:prstGeom prst="rect">
              <a:avLst/>
            </a:prstGeom>
            <a:noFill/>
          </p:spPr>
        </p:pic>
        <p:pic>
          <p:nvPicPr>
            <p:cNvPr id="24"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7424056" y="2365308"/>
              <a:ext cx="342309" cy="791240"/>
            </a:xfrm>
            <a:prstGeom prst="rect">
              <a:avLst/>
            </a:prstGeom>
            <a:noFill/>
          </p:spPr>
        </p:pic>
        <p:pic>
          <p:nvPicPr>
            <p:cNvPr id="25" name="Picture 24"/>
            <p:cNvPicPr>
              <a:picLocks noChangeAspect="1" noChangeArrowheads="1"/>
            </p:cNvPicPr>
            <p:nvPr/>
          </p:nvPicPr>
          <p:blipFill>
            <a:blip r:embed="rId4" cstate="print"/>
            <a:srcRect/>
            <a:stretch>
              <a:fillRect/>
            </a:stretch>
          </p:blipFill>
          <p:spPr bwMode="auto">
            <a:xfrm>
              <a:off x="5344888" y="1752600"/>
              <a:ext cx="671689" cy="1403948"/>
            </a:xfrm>
            <a:prstGeom prst="rect">
              <a:avLst/>
            </a:prstGeom>
            <a:noFill/>
            <a:ln w="9525">
              <a:noFill/>
              <a:miter lim="800000"/>
              <a:headEnd/>
              <a:tailEnd/>
            </a:ln>
            <a:effectLst/>
          </p:spPr>
        </p:pic>
        <p:pic>
          <p:nvPicPr>
            <p:cNvPr id="26" name="Picture 25"/>
            <p:cNvPicPr>
              <a:picLocks noChangeAspect="1" noChangeArrowheads="1"/>
            </p:cNvPicPr>
            <p:nvPr/>
          </p:nvPicPr>
          <p:blipFill>
            <a:blip r:embed="rId4" cstate="print"/>
            <a:srcRect/>
            <a:stretch>
              <a:fillRect/>
            </a:stretch>
          </p:blipFill>
          <p:spPr bwMode="auto">
            <a:xfrm>
              <a:off x="6161314" y="1752600"/>
              <a:ext cx="671689" cy="1403948"/>
            </a:xfrm>
            <a:prstGeom prst="rect">
              <a:avLst/>
            </a:prstGeom>
            <a:noFill/>
            <a:ln w="9525">
              <a:noFill/>
              <a:miter lim="800000"/>
              <a:headEnd/>
              <a:tailEnd/>
            </a:ln>
            <a:effectLst/>
          </p:spPr>
        </p:pic>
        <p:pic>
          <p:nvPicPr>
            <p:cNvPr id="2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8153414" y="2365308"/>
              <a:ext cx="342309" cy="791240"/>
            </a:xfrm>
            <a:prstGeom prst="rect">
              <a:avLst/>
            </a:prstGeom>
            <a:noFill/>
          </p:spPr>
        </p:pic>
        <p:pic>
          <p:nvPicPr>
            <p:cNvPr id="28" name="Picture 11" descr="C:\Documents and Settings\sridhs\Desktop\ISM Book L3\colored Icons\Storage Array.png"/>
            <p:cNvPicPr>
              <a:picLocks noChangeAspect="1" noChangeArrowheads="1"/>
            </p:cNvPicPr>
            <p:nvPr/>
          </p:nvPicPr>
          <p:blipFill>
            <a:blip r:embed="rId2" cstate="print"/>
            <a:srcRect/>
            <a:stretch>
              <a:fillRect/>
            </a:stretch>
          </p:blipFill>
          <p:spPr bwMode="auto">
            <a:xfrm>
              <a:off x="7401718" y="4724400"/>
              <a:ext cx="610170" cy="1036320"/>
            </a:xfrm>
            <a:prstGeom prst="rect">
              <a:avLst/>
            </a:prstGeom>
            <a:noFill/>
          </p:spPr>
        </p:pic>
        <p:pic>
          <p:nvPicPr>
            <p:cNvPr id="29" name="Picture 15"/>
            <p:cNvPicPr>
              <a:picLocks noChangeAspect="1" noChangeArrowheads="1"/>
            </p:cNvPicPr>
            <p:nvPr/>
          </p:nvPicPr>
          <p:blipFill>
            <a:blip r:embed="rId5" cstate="print"/>
            <a:srcRect/>
            <a:stretch>
              <a:fillRect/>
            </a:stretch>
          </p:blipFill>
          <p:spPr bwMode="auto">
            <a:xfrm>
              <a:off x="6045017" y="3341914"/>
              <a:ext cx="1879785" cy="1219200"/>
            </a:xfrm>
            <a:prstGeom prst="rect">
              <a:avLst/>
            </a:prstGeom>
            <a:noFill/>
            <a:ln w="9525">
              <a:noFill/>
              <a:miter lim="800000"/>
              <a:headEnd/>
              <a:tailEnd/>
            </a:ln>
            <a:effectLst/>
          </p:spPr>
        </p:pic>
        <p:sp>
          <p:nvSpPr>
            <p:cNvPr id="30" name="Rectangle 2101"/>
            <p:cNvSpPr>
              <a:spLocks noChangeArrowheads="1"/>
            </p:cNvSpPr>
            <p:nvPr/>
          </p:nvSpPr>
          <p:spPr bwMode="auto">
            <a:xfrm>
              <a:off x="6705600" y="3814149"/>
              <a:ext cx="603563"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pitchFamily="34" charset="0"/>
                  <a:cs typeface="Arial" pitchFamily="34" charset="0"/>
                </a:rPr>
                <a:t>FC SAN</a:t>
              </a:r>
              <a:endParaRPr kumimoji="0" lang="en-US" sz="4000" b="0" i="0" u="none" strike="noStrike" cap="none" normalizeH="0" baseline="0" dirty="0">
                <a:ln>
                  <a:noFill/>
                </a:ln>
                <a:solidFill>
                  <a:schemeClr val="tx1"/>
                </a:solidFill>
                <a:effectLst/>
                <a:latin typeface="Calibri" pitchFamily="34" charset="0"/>
                <a:cs typeface="Arial" pitchFamily="34" charset="0"/>
              </a:endParaRPr>
            </a:p>
          </p:txBody>
        </p:sp>
        <p:sp>
          <p:nvSpPr>
            <p:cNvPr id="31" name="Rounded Rectangle 30"/>
            <p:cNvSpPr/>
            <p:nvPr/>
          </p:nvSpPr>
          <p:spPr>
            <a:xfrm>
              <a:off x="5189620" y="1413349"/>
              <a:ext cx="1744578" cy="4572000"/>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018422" y="1421371"/>
              <a:ext cx="1744578" cy="4572000"/>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Box 75"/>
            <p:cNvSpPr txBox="1">
              <a:spLocks noChangeArrowheads="1"/>
            </p:cNvSpPr>
            <p:nvPr/>
          </p:nvSpPr>
          <p:spPr bwMode="auto">
            <a:xfrm>
              <a:off x="7548386" y="1285013"/>
              <a:ext cx="561474" cy="276999"/>
            </a:xfrm>
            <a:prstGeom prst="rect">
              <a:avLst/>
            </a:prstGeom>
            <a:solidFill>
              <a:srgbClr val="FFFFFF"/>
            </a:solidFill>
            <a:ln w="9525">
              <a:noFill/>
              <a:miter lim="800000"/>
              <a:headEnd/>
              <a:tailEnd/>
            </a:ln>
            <a:effectLst/>
          </p:spPr>
          <p:txBody>
            <a:bodyPr wrap="square" lIns="0" rIns="0">
              <a:spAutoFit/>
            </a:bodyPr>
            <a:lstStyle/>
            <a:p>
              <a:r>
                <a:rPr lang="en-US" sz="1200" b="1" dirty="0">
                  <a:latin typeface="Calibri" pitchFamily="34" charset="0"/>
                </a:rPr>
                <a:t>VSAN 20</a:t>
              </a:r>
            </a:p>
          </p:txBody>
        </p:sp>
        <p:sp>
          <p:nvSpPr>
            <p:cNvPr id="34" name="Text Box 75"/>
            <p:cNvSpPr txBox="1">
              <a:spLocks noChangeArrowheads="1"/>
            </p:cNvSpPr>
            <p:nvPr/>
          </p:nvSpPr>
          <p:spPr bwMode="auto">
            <a:xfrm>
              <a:off x="5795786" y="1279857"/>
              <a:ext cx="561474" cy="276999"/>
            </a:xfrm>
            <a:prstGeom prst="rect">
              <a:avLst/>
            </a:prstGeom>
            <a:solidFill>
              <a:srgbClr val="FFFFFF"/>
            </a:solidFill>
            <a:ln w="9525">
              <a:noFill/>
              <a:miter lim="800000"/>
              <a:headEnd/>
              <a:tailEnd/>
            </a:ln>
            <a:effectLst/>
          </p:spPr>
          <p:txBody>
            <a:bodyPr wrap="square" lIns="0" rIns="0">
              <a:spAutoFit/>
            </a:bodyPr>
            <a:lstStyle/>
            <a:p>
              <a:r>
                <a:rPr lang="en-US" sz="1200" b="1" dirty="0">
                  <a:latin typeface="Calibri" pitchFamily="34" charset="0"/>
                </a:rPr>
                <a:t>VSAN 10</a:t>
              </a:r>
            </a:p>
          </p:txBody>
        </p:sp>
      </p:grpSp>
      <p:sp>
        <p:nvSpPr>
          <p:cNvPr id="35" name="Content Placeholder 2"/>
          <p:cNvSpPr txBox="1">
            <a:spLocks/>
          </p:cNvSpPr>
          <p:nvPr/>
        </p:nvSpPr>
        <p:spPr bwMode="auto">
          <a:xfrm>
            <a:off x="304800" y="2819400"/>
            <a:ext cx="4648200" cy="2063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marR="0" lvl="0" indent="-231775" algn="l" defTabSz="914400" rtl="0" eaLnBrk="1" fontAlgn="base" latinLnBrk="0" hangingPunct="1">
              <a:lnSpc>
                <a:spcPct val="100000"/>
              </a:lnSpc>
              <a:spcBef>
                <a:spcPts val="600"/>
              </a:spcBef>
              <a:spcAft>
                <a:spcPct val="0"/>
              </a:spcAft>
              <a:buClr>
                <a:srgbClr val="92D050"/>
              </a:buClr>
              <a:buSzPct val="120000"/>
              <a:buFont typeface="Arial" charset="0"/>
              <a:buChar char="•"/>
              <a:tabLst/>
              <a:defRPr/>
            </a:pPr>
            <a:r>
              <a:rPr kumimoji="0" lang="en-US" sz="2000" b="0" i="0" u="none" strike="noStrike" kern="1200" cap="none" spc="0" normalizeH="0" baseline="0" noProof="0">
                <a:ln>
                  <a:noFill/>
                </a:ln>
                <a:solidFill>
                  <a:srgbClr val="5F5F5F">
                    <a:lumMod val="75000"/>
                  </a:srgbClr>
                </a:solidFill>
                <a:effectLst/>
                <a:uLnTx/>
                <a:uFillTx/>
                <a:latin typeface="Calibri" pitchFamily="34" charset="0"/>
                <a:ea typeface="+mn-ea"/>
                <a:cs typeface="Arial"/>
              </a:rPr>
              <a:t>Each VSAN has its own fabric services (name server, zoning), configuration, and set of FC addresses </a:t>
            </a:r>
          </a:p>
          <a:p>
            <a:pPr marL="231775" marR="0" lvl="0" indent="-231775" algn="l" defTabSz="914400" rtl="0" eaLnBrk="1" fontAlgn="base" latinLnBrk="0" hangingPunct="1">
              <a:lnSpc>
                <a:spcPct val="100000"/>
              </a:lnSpc>
              <a:spcBef>
                <a:spcPts val="600"/>
              </a:spcBef>
              <a:spcAft>
                <a:spcPct val="0"/>
              </a:spcAft>
              <a:buClr>
                <a:srgbClr val="92D050"/>
              </a:buClr>
              <a:buSzPct val="120000"/>
              <a:buFont typeface="Arial" charset="0"/>
              <a:buChar char="•"/>
              <a:tabLst/>
              <a:defRPr/>
            </a:pPr>
            <a:r>
              <a:rPr kumimoji="0" lang="en-US" sz="2000" b="0" i="0" u="none" strike="noStrike" kern="1200" cap="none" spc="0" normalizeH="0" baseline="0" noProof="0">
                <a:ln>
                  <a:noFill/>
                </a:ln>
                <a:solidFill>
                  <a:srgbClr val="5F5F5F">
                    <a:lumMod val="75000"/>
                  </a:srgbClr>
                </a:solidFill>
                <a:effectLst/>
                <a:uLnTx/>
                <a:uFillTx/>
                <a:latin typeface="Calibri" pitchFamily="34" charset="0"/>
                <a:ea typeface="+mn-ea"/>
                <a:cs typeface="Arial"/>
              </a:rPr>
              <a:t>VSANs improve SAN security, scalability, availability, and manageability </a:t>
            </a:r>
            <a:endParaRPr kumimoji="0" lang="en-US" sz="2000" b="0" i="0" u="none" strike="noStrike" kern="1200" cap="none" spc="0" normalizeH="0" baseline="0" noProof="0" dirty="0">
              <a:ln>
                <a:noFill/>
              </a:ln>
              <a:solidFill>
                <a:srgbClr val="5F5F5F">
                  <a:lumMod val="75000"/>
                </a:srgbClr>
              </a:solidFill>
              <a:effectLst/>
              <a:uLnTx/>
              <a:uFillTx/>
              <a:latin typeface="Calibri" pitchFamily="34" charset="0"/>
              <a:ea typeface="+mn-ea"/>
              <a:cs typeface="Arial"/>
            </a:endParaRPr>
          </a:p>
        </p:txBody>
      </p:sp>
    </p:spTree>
    <p:extLst>
      <p:ext uri="{BB962C8B-B14F-4D97-AF65-F5344CB8AC3E}">
        <p14:creationId xmlns:p14="http://schemas.microsoft.com/office/powerpoint/2010/main" val="386972425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Provisioning (Thin Provisioning)</a:t>
            </a:r>
            <a:endParaRPr lang="en-IN"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21</a:t>
            </a:fld>
            <a:endParaRPr lang="en-IN"/>
          </a:p>
        </p:txBody>
      </p:sp>
      <p:grpSp>
        <p:nvGrpSpPr>
          <p:cNvPr id="11" name="Group 10"/>
          <p:cNvGrpSpPr/>
          <p:nvPr/>
        </p:nvGrpSpPr>
        <p:grpSpPr>
          <a:xfrm>
            <a:off x="228600" y="750864"/>
            <a:ext cx="5257800" cy="1774818"/>
            <a:chOff x="381000" y="762000"/>
            <a:chExt cx="5334000" cy="1538130"/>
          </a:xfrm>
        </p:grpSpPr>
        <p:sp>
          <p:nvSpPr>
            <p:cNvPr id="12" name="Rectangle 11"/>
            <p:cNvSpPr/>
            <p:nvPr/>
          </p:nvSpPr>
          <p:spPr>
            <a:xfrm>
              <a:off x="381000" y="965042"/>
              <a:ext cx="5334000" cy="1335088"/>
            </a:xfrm>
            <a:prstGeom prst="rect">
              <a:avLst/>
            </a:prstGeom>
            <a:solidFill>
              <a:srgbClr val="FFFFFF">
                <a:lumMod val="95000"/>
              </a:srgbClr>
            </a:solidFill>
            <a:ln>
              <a:solidFill>
                <a:srgbClr val="00B050"/>
              </a:solidFill>
            </a:ln>
            <a:effectLst/>
          </p:spPr>
          <p:txBody>
            <a:bodyPr lIns="297330" tIns="229108" rIns="297330" bIns="113792" spcCol="127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etaNormalLF-Roman"/>
                  <a:ea typeface="+mn-ea"/>
                  <a:cs typeface="Arial"/>
                </a:rPr>
                <a:t>It is the ability to present a LUN to a compute system with more capacity than what is physically allocated to the LUN.</a:t>
              </a:r>
              <a:r>
                <a:rPr kumimoji="0" lang="en-US" sz="2000" b="0" i="0" u="none" strike="noStrike" kern="0" cap="none" spc="0" normalizeH="0" baseline="0" noProof="0" dirty="0">
                  <a:ln>
                    <a:noFill/>
                  </a:ln>
                  <a:solidFill>
                    <a:srgbClr val="FF0000"/>
                  </a:solidFill>
                  <a:effectLst/>
                  <a:uLnTx/>
                  <a:uFillTx/>
                  <a:latin typeface="MetaNormalLF-Roman"/>
                  <a:ea typeface="+mn-ea"/>
                  <a:cs typeface="Arial"/>
                </a:rPr>
                <a:t>  </a:t>
              </a:r>
            </a:p>
          </p:txBody>
        </p:sp>
        <p:sp>
          <p:nvSpPr>
            <p:cNvPr id="13" name="Rounded Rectangle 4"/>
            <p:cNvSpPr/>
            <p:nvPr/>
          </p:nvSpPr>
          <p:spPr>
            <a:xfrm>
              <a:off x="574250" y="762000"/>
              <a:ext cx="3845350" cy="390380"/>
            </a:xfrm>
            <a:prstGeom prst="rect">
              <a:avLst/>
            </a:prstGeom>
            <a:gradFill rotWithShape="1">
              <a:gsLst>
                <a:gs pos="0">
                  <a:srgbClr val="49A942">
                    <a:shade val="51000"/>
                    <a:satMod val="130000"/>
                  </a:srgbClr>
                </a:gs>
                <a:gs pos="80000">
                  <a:srgbClr val="49A942">
                    <a:shade val="93000"/>
                    <a:satMod val="130000"/>
                  </a:srgbClr>
                </a:gs>
                <a:gs pos="100000">
                  <a:srgbClr val="49A94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1362" tIns="0" rIns="101362" bIns="0" spcCol="1270" anchor="ctr"/>
            <a:lstStyle/>
            <a:p>
              <a:pPr marL="0" marR="0" lvl="0" indent="0" algn="ctr" defTabSz="800100" eaLnBrk="1" fontAlgn="auto" latinLnBrk="0" hangingPunct="1">
                <a:lnSpc>
                  <a:spcPct val="90000"/>
                </a:lnSpc>
                <a:spcBef>
                  <a:spcPts val="0"/>
                </a:spcBef>
                <a:spcAft>
                  <a:spcPct val="3500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MetaNormalLF-Roman"/>
                  <a:ea typeface="+mn-ea"/>
                  <a:cs typeface="Arial"/>
                </a:rPr>
                <a:t>Virtual Provisioning (Thin Provisioning)</a:t>
              </a:r>
            </a:p>
          </p:txBody>
        </p:sp>
      </p:grpSp>
      <p:sp>
        <p:nvSpPr>
          <p:cNvPr id="14" name="Rectangle 3"/>
          <p:cNvSpPr>
            <a:spLocks noGrp="1" noChangeArrowheads="1"/>
          </p:cNvSpPr>
          <p:nvPr>
            <p:ph sz="half" idx="1"/>
          </p:nvPr>
        </p:nvSpPr>
        <p:spPr>
          <a:xfrm>
            <a:off x="304800" y="2819400"/>
            <a:ext cx="5181600" cy="3124200"/>
          </a:xfrm>
        </p:spPr>
        <p:txBody>
          <a:bodyPr/>
          <a:lstStyle/>
          <a:p>
            <a:pPr>
              <a:spcBef>
                <a:spcPts val="600"/>
              </a:spcBef>
            </a:pPr>
            <a:r>
              <a:rPr lang="en-US" sz="1600" dirty="0"/>
              <a:t>Capacity-on-demand from a shared storage pool, called Thin pool</a:t>
            </a:r>
          </a:p>
          <a:p>
            <a:pPr lvl="1">
              <a:spcBef>
                <a:spcPts val="600"/>
              </a:spcBef>
            </a:pPr>
            <a:r>
              <a:rPr lang="en-US" sz="1200" dirty="0"/>
              <a:t>Physical storage is allocated only when the compute requires it</a:t>
            </a:r>
          </a:p>
          <a:p>
            <a:pPr lvl="1">
              <a:spcBef>
                <a:spcPts val="600"/>
              </a:spcBef>
            </a:pPr>
            <a:r>
              <a:rPr lang="en-US" sz="1200" dirty="0"/>
              <a:t>Provisioning decisions not bound by currently available storage</a:t>
            </a:r>
          </a:p>
          <a:p>
            <a:pPr>
              <a:spcBef>
                <a:spcPts val="600"/>
              </a:spcBef>
            </a:pPr>
            <a:r>
              <a:rPr lang="en-US" sz="1600" dirty="0"/>
              <a:t>May be implemented at</a:t>
            </a:r>
          </a:p>
          <a:p>
            <a:pPr lvl="1">
              <a:spcBef>
                <a:spcPts val="600"/>
              </a:spcBef>
            </a:pPr>
            <a:r>
              <a:rPr lang="en-US" sz="1200" dirty="0"/>
              <a:t>Storage layer</a:t>
            </a:r>
          </a:p>
          <a:p>
            <a:pPr lvl="1">
              <a:spcBef>
                <a:spcPts val="600"/>
              </a:spcBef>
            </a:pPr>
            <a:r>
              <a:rPr lang="en-US" sz="1200" dirty="0"/>
              <a:t>Compute layer – virtual Provisioning for virtual disk</a:t>
            </a:r>
          </a:p>
          <a:p>
            <a:pPr lvl="1">
              <a:spcBef>
                <a:spcPts val="600"/>
              </a:spcBef>
            </a:pPr>
            <a:endParaRPr lang="en-US" sz="1200" dirty="0"/>
          </a:p>
        </p:txBody>
      </p:sp>
      <p:pic>
        <p:nvPicPr>
          <p:cNvPr id="16" name="Picture 15"/>
          <p:cNvPicPr>
            <a:picLocks noChangeAspect="1"/>
          </p:cNvPicPr>
          <p:nvPr/>
        </p:nvPicPr>
        <p:blipFill rotWithShape="1">
          <a:blip r:embed="rId2"/>
          <a:srcRect t="1779"/>
          <a:stretch/>
        </p:blipFill>
        <p:spPr>
          <a:xfrm>
            <a:off x="5909231" y="913284"/>
            <a:ext cx="2752725" cy="3882553"/>
          </a:xfrm>
          <a:prstGeom prst="rect">
            <a:avLst/>
          </a:prstGeom>
        </p:spPr>
      </p:pic>
    </p:spTree>
    <p:extLst>
      <p:ext uri="{BB962C8B-B14F-4D97-AF65-F5344CB8AC3E}">
        <p14:creationId xmlns:p14="http://schemas.microsoft.com/office/powerpoint/2010/main" val="436534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zh-CN" altLang="en-US"/>
              <a:t>Storage Virtualization</a:t>
            </a:r>
            <a:endParaRPr lang="en-US" altLang="zh-CN"/>
          </a:p>
        </p:txBody>
      </p:sp>
      <p:sp>
        <p:nvSpPr>
          <p:cNvPr id="5" name="Slide Number Placeholder 4"/>
          <p:cNvSpPr>
            <a:spLocks noGrp="1"/>
          </p:cNvSpPr>
          <p:nvPr>
            <p:ph type="sldNum" sz="quarter" idx="11"/>
          </p:nvPr>
        </p:nvSpPr>
        <p:spPr/>
        <p:txBody>
          <a:bodyPr/>
          <a:lstStyle/>
          <a:p>
            <a:r>
              <a:rPr lang="zh-CN" altLang="en-US"/>
              <a:t> </a:t>
            </a:r>
            <a:r>
              <a:rPr lang="en-US" altLang="zh-CN"/>
              <a:t>- </a:t>
            </a:r>
            <a:fld id="{46C4B8FB-54EA-49AB-8F98-B33F771F688C}" type="slidenum">
              <a:rPr lang="en-US" altLang="zh-CN" sz="667"/>
              <a:pPr/>
              <a:t>22</a:t>
            </a:fld>
            <a:endParaRPr lang="en-US" altLang="zh-CN" sz="667"/>
          </a:p>
        </p:txBody>
      </p:sp>
      <p:sp>
        <p:nvSpPr>
          <p:cNvPr id="52226" name="Rectangle 2"/>
          <p:cNvSpPr>
            <a:spLocks noGrp="1" noChangeArrowheads="1"/>
          </p:cNvSpPr>
          <p:nvPr>
            <p:ph type="title"/>
          </p:nvPr>
        </p:nvSpPr>
        <p:spPr/>
        <p:txBody>
          <a:bodyPr/>
          <a:lstStyle/>
          <a:p>
            <a:r>
              <a:rPr lang="en-US" altLang="zh-CN">
                <a:ea typeface="宋体" panose="02010600030101010101" pitchFamily="2" charset="-122"/>
              </a:rPr>
              <a:t>Storage Virtualization Challenges </a:t>
            </a:r>
          </a:p>
        </p:txBody>
      </p:sp>
      <p:sp>
        <p:nvSpPr>
          <p:cNvPr id="52227" name="Rectangle 3"/>
          <p:cNvSpPr>
            <a:spLocks noGrp="1" noChangeArrowheads="1"/>
          </p:cNvSpPr>
          <p:nvPr>
            <p:ph type="body" idx="1"/>
          </p:nvPr>
        </p:nvSpPr>
        <p:spPr/>
        <p:txBody>
          <a:bodyPr/>
          <a:lstStyle/>
          <a:p>
            <a:r>
              <a:rPr lang="en-US" altLang="zh-CN" dirty="0">
                <a:ea typeface="宋体" panose="02010600030101010101" pitchFamily="2" charset="-122"/>
              </a:rPr>
              <a:t>Scalability</a:t>
            </a:r>
          </a:p>
          <a:p>
            <a:pPr lvl="1"/>
            <a:r>
              <a:rPr lang="en-US" altLang="zh-CN" dirty="0">
                <a:ea typeface="宋体" panose="02010600030101010101" pitchFamily="2" charset="-122"/>
              </a:rPr>
              <a:t>Ensure storage devices perform appropriate requirements</a:t>
            </a:r>
          </a:p>
          <a:p>
            <a:r>
              <a:rPr lang="en-US" altLang="zh-CN" dirty="0">
                <a:ea typeface="宋体" panose="02010600030101010101" pitchFamily="2" charset="-122"/>
              </a:rPr>
              <a:t>Functionality</a:t>
            </a:r>
          </a:p>
          <a:p>
            <a:pPr lvl="1"/>
            <a:r>
              <a:rPr lang="en-US" altLang="zh-CN" dirty="0">
                <a:ea typeface="宋体" panose="02010600030101010101" pitchFamily="2" charset="-122"/>
              </a:rPr>
              <a:t>Virtualized environment must provide same or better functionality</a:t>
            </a:r>
          </a:p>
          <a:p>
            <a:pPr lvl="1"/>
            <a:r>
              <a:rPr lang="en-US" altLang="zh-CN" dirty="0">
                <a:ea typeface="宋体" panose="02010600030101010101" pitchFamily="2" charset="-122"/>
              </a:rPr>
              <a:t>Must continue to leverage existing functionality on arrays</a:t>
            </a:r>
          </a:p>
          <a:p>
            <a:r>
              <a:rPr lang="en-US" altLang="zh-CN" dirty="0">
                <a:ea typeface="宋体" panose="02010600030101010101" pitchFamily="2" charset="-122"/>
              </a:rPr>
              <a:t>Manageability</a:t>
            </a:r>
          </a:p>
          <a:p>
            <a:pPr lvl="1"/>
            <a:r>
              <a:rPr lang="en-US" altLang="zh-CN" dirty="0">
                <a:ea typeface="宋体" panose="02010600030101010101" pitchFamily="2" charset="-122"/>
              </a:rPr>
              <a:t>Virtualization device breaks end-to-end view of storage infrastructure</a:t>
            </a:r>
          </a:p>
          <a:p>
            <a:pPr lvl="1"/>
            <a:r>
              <a:rPr lang="en-US" altLang="zh-CN" dirty="0">
                <a:ea typeface="宋体" panose="02010600030101010101" pitchFamily="2" charset="-122"/>
              </a:rPr>
              <a:t>Must integrate existing management tools</a:t>
            </a:r>
          </a:p>
          <a:p>
            <a:r>
              <a:rPr lang="en-US" altLang="zh-CN" dirty="0">
                <a:ea typeface="宋体" panose="02010600030101010101" pitchFamily="2" charset="-122"/>
              </a:rPr>
              <a:t>Support</a:t>
            </a:r>
          </a:p>
          <a:p>
            <a:pPr lvl="1"/>
            <a:r>
              <a:rPr lang="en-US" altLang="zh-CN" dirty="0">
                <a:ea typeface="宋体" panose="02010600030101010101" pitchFamily="2" charset="-122"/>
              </a:rPr>
              <a:t>Interoperability in multivendor environment</a:t>
            </a:r>
          </a:p>
        </p:txBody>
      </p:sp>
    </p:spTree>
    <p:extLst>
      <p:ext uri="{BB962C8B-B14F-4D97-AF65-F5344CB8AC3E}">
        <p14:creationId xmlns:p14="http://schemas.microsoft.com/office/powerpoint/2010/main" val="322352842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zh-CN" altLang="en-US"/>
              <a:t>Storage Virtualization</a:t>
            </a:r>
            <a:endParaRPr lang="en-US" altLang="zh-CN"/>
          </a:p>
        </p:txBody>
      </p:sp>
      <p:sp>
        <p:nvSpPr>
          <p:cNvPr id="18" name="Slide Number Placeholder 4"/>
          <p:cNvSpPr>
            <a:spLocks noGrp="1"/>
          </p:cNvSpPr>
          <p:nvPr>
            <p:ph type="sldNum" sz="quarter" idx="11"/>
          </p:nvPr>
        </p:nvSpPr>
        <p:spPr/>
        <p:txBody>
          <a:bodyPr/>
          <a:lstStyle/>
          <a:p>
            <a:r>
              <a:rPr lang="zh-CN" altLang="en-US"/>
              <a:t> </a:t>
            </a:r>
            <a:r>
              <a:rPr lang="en-US" altLang="zh-CN"/>
              <a:t>- </a:t>
            </a:r>
            <a:fld id="{2905985A-E8A7-46DF-9C07-9E2644362AA6}" type="slidenum">
              <a:rPr lang="en-US" altLang="zh-CN" sz="667"/>
              <a:pPr/>
              <a:t>3</a:t>
            </a:fld>
            <a:endParaRPr lang="en-US" altLang="zh-CN" sz="667"/>
          </a:p>
        </p:txBody>
      </p:sp>
      <p:sp>
        <p:nvSpPr>
          <p:cNvPr id="101379" name="Rectangle 3"/>
          <p:cNvSpPr>
            <a:spLocks noGrp="1" noChangeArrowheads="1"/>
          </p:cNvSpPr>
          <p:nvPr>
            <p:ph type="title"/>
          </p:nvPr>
        </p:nvSpPr>
        <p:spPr bwMode="gray"/>
        <p:txBody>
          <a:bodyPr/>
          <a:lstStyle/>
          <a:p>
            <a:r>
              <a:rPr lang="en-US" altLang="zh-CN">
                <a:ea typeface="宋体" panose="02010600030101010101" pitchFamily="2" charset="-122"/>
              </a:rPr>
              <a:t>Virtualization Comes in Many Forms</a:t>
            </a:r>
          </a:p>
        </p:txBody>
      </p:sp>
      <p:sp>
        <p:nvSpPr>
          <p:cNvPr id="101380" name="Rectangle 4"/>
          <p:cNvSpPr>
            <a:spLocks noChangeArrowheads="1"/>
          </p:cNvSpPr>
          <p:nvPr/>
        </p:nvSpPr>
        <p:spPr bwMode="gray">
          <a:xfrm>
            <a:off x="8190178" y="5597261"/>
            <a:ext cx="190500"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0"/>
              </a:spcBef>
              <a:buClrTx/>
              <a:buFontTx/>
              <a:buNone/>
            </a:pPr>
            <a:fld id="{D9D18C59-74D6-4FE4-A722-65A0B857277F}" type="slidenum">
              <a:rPr lang="zh-CN" altLang="en-US" sz="667">
                <a:ea typeface="宋体" panose="02010600030101010101" pitchFamily="2" charset="-122"/>
              </a:rPr>
              <a:pPr eaLnBrk="0" hangingPunct="0">
                <a:spcBef>
                  <a:spcPct val="0"/>
                </a:spcBef>
                <a:buClrTx/>
                <a:buFontTx/>
                <a:buNone/>
              </a:pPr>
              <a:t>3</a:t>
            </a:fld>
            <a:endParaRPr lang="en-US" altLang="zh-CN" sz="667">
              <a:ea typeface="宋体" panose="02010600030101010101" pitchFamily="2" charset="-122"/>
            </a:endParaRPr>
          </a:p>
        </p:txBody>
      </p:sp>
      <p:sp>
        <p:nvSpPr>
          <p:cNvPr id="101381" name="Rectangle 5"/>
          <p:cNvSpPr>
            <a:spLocks noChangeArrowheads="1"/>
          </p:cNvSpPr>
          <p:nvPr/>
        </p:nvSpPr>
        <p:spPr bwMode="gray">
          <a:xfrm>
            <a:off x="2063750" y="1712894"/>
            <a:ext cx="3452355" cy="564129"/>
          </a:xfrm>
          <a:prstGeom prst="rect">
            <a:avLst/>
          </a:prstGeom>
          <a:gradFill rotWithShape="1">
            <a:gsLst>
              <a:gs pos="0">
                <a:srgbClr val="FFCB05">
                  <a:alpha val="60001"/>
                </a:srgbClr>
              </a:gs>
              <a:gs pos="100000">
                <a:schemeClr val="bg1">
                  <a:alpha val="60001"/>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76200" bIns="76200" anchor="ctr" anchorCtr="1">
            <a:spAutoFit/>
          </a:bodyPr>
          <a:lstStyle/>
          <a:p>
            <a:pPr algn="l">
              <a:spcBef>
                <a:spcPct val="0"/>
              </a:spcBef>
              <a:buClrTx/>
              <a:buFontTx/>
              <a:buNone/>
            </a:pPr>
            <a:r>
              <a:rPr lang="en-US" altLang="zh-CN" sz="1333">
                <a:ea typeface="宋体" panose="02010600030101010101" pitchFamily="2" charset="-122"/>
              </a:rPr>
              <a:t>Each application sees its own logical </a:t>
            </a:r>
          </a:p>
          <a:p>
            <a:pPr algn="l">
              <a:spcBef>
                <a:spcPct val="0"/>
              </a:spcBef>
              <a:buClrTx/>
              <a:buFontTx/>
              <a:buNone/>
            </a:pPr>
            <a:r>
              <a:rPr lang="en-US" altLang="zh-CN" sz="1333" b="1">
                <a:ea typeface="宋体" panose="02010600030101010101" pitchFamily="2" charset="-122"/>
              </a:rPr>
              <a:t>memory,</a:t>
            </a:r>
            <a:r>
              <a:rPr lang="en-US" altLang="zh-CN" sz="1333">
                <a:ea typeface="宋体" panose="02010600030101010101" pitchFamily="2" charset="-122"/>
              </a:rPr>
              <a:t> independent of physical memory</a:t>
            </a:r>
          </a:p>
        </p:txBody>
      </p:sp>
      <p:pic>
        <p:nvPicPr>
          <p:cNvPr id="101382" name="Picture 6" descr="Hex yell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067595" y="1416845"/>
            <a:ext cx="1012031" cy="1156229"/>
          </a:xfrm>
          <a:prstGeom prst="rect">
            <a:avLst/>
          </a:prstGeom>
          <a:noFill/>
          <a:extLst>
            <a:ext uri="{909E8E84-426E-40DD-AFC4-6F175D3DCCD1}">
              <a14:hiddenFill xmlns:a14="http://schemas.microsoft.com/office/drawing/2010/main">
                <a:solidFill>
                  <a:srgbClr val="FFFFFF"/>
                </a:solidFill>
              </a14:hiddenFill>
            </a:ext>
          </a:extLst>
        </p:spPr>
      </p:pic>
      <p:sp>
        <p:nvSpPr>
          <p:cNvPr id="101383" name="Text Box 7"/>
          <p:cNvSpPr txBox="1">
            <a:spLocks noChangeArrowheads="1"/>
          </p:cNvSpPr>
          <p:nvPr/>
        </p:nvSpPr>
        <p:spPr bwMode="gray">
          <a:xfrm>
            <a:off x="1209146" y="1764127"/>
            <a:ext cx="738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0"/>
              </a:spcBef>
              <a:buClrTx/>
              <a:buFontTx/>
              <a:buNone/>
            </a:pPr>
            <a:r>
              <a:rPr lang="en-US" altLang="zh-CN" sz="1500" b="1">
                <a:ea typeface="宋体" panose="02010600030101010101" pitchFamily="2" charset="-122"/>
              </a:rPr>
              <a:t>Virtual </a:t>
            </a:r>
            <a:br>
              <a:rPr lang="en-US" altLang="zh-CN" sz="1500" b="1">
                <a:ea typeface="宋体" panose="02010600030101010101" pitchFamily="2" charset="-122"/>
              </a:rPr>
            </a:br>
            <a:r>
              <a:rPr lang="en-US" altLang="zh-CN" sz="1500" b="1">
                <a:ea typeface="宋体" panose="02010600030101010101" pitchFamily="2" charset="-122"/>
              </a:rPr>
              <a:t>Memory</a:t>
            </a:r>
          </a:p>
        </p:txBody>
      </p:sp>
      <p:sp>
        <p:nvSpPr>
          <p:cNvPr id="101384" name="Rectangle 8"/>
          <p:cNvSpPr>
            <a:spLocks noChangeArrowheads="1"/>
          </p:cNvSpPr>
          <p:nvPr/>
        </p:nvSpPr>
        <p:spPr bwMode="gray">
          <a:xfrm>
            <a:off x="2573074" y="2616446"/>
            <a:ext cx="3436197" cy="564129"/>
          </a:xfrm>
          <a:prstGeom prst="rect">
            <a:avLst/>
          </a:prstGeom>
          <a:gradFill rotWithShape="1">
            <a:gsLst>
              <a:gs pos="0">
                <a:schemeClr val="hlink">
                  <a:alpha val="60001"/>
                </a:schemeClr>
              </a:gs>
              <a:gs pos="100000">
                <a:schemeClr val="bg1">
                  <a:alpha val="60001"/>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76200" bIns="76200" anchor="ctr" anchorCtr="1">
            <a:spAutoFit/>
          </a:bodyPr>
          <a:lstStyle/>
          <a:p>
            <a:pPr algn="l">
              <a:spcBef>
                <a:spcPct val="0"/>
              </a:spcBef>
              <a:buClrTx/>
              <a:buFontTx/>
              <a:buNone/>
            </a:pPr>
            <a:r>
              <a:rPr lang="en-US" altLang="zh-CN" sz="1333">
                <a:ea typeface="宋体" panose="02010600030101010101" pitchFamily="2" charset="-122"/>
              </a:rPr>
              <a:t>Each application sees its own logical </a:t>
            </a:r>
          </a:p>
          <a:p>
            <a:pPr algn="l">
              <a:spcBef>
                <a:spcPct val="0"/>
              </a:spcBef>
              <a:buClrTx/>
              <a:buFontTx/>
              <a:buNone/>
            </a:pPr>
            <a:r>
              <a:rPr lang="en-US" altLang="zh-CN" sz="1333" b="1">
                <a:ea typeface="宋体" panose="02010600030101010101" pitchFamily="2" charset="-122"/>
              </a:rPr>
              <a:t>network,</a:t>
            </a:r>
            <a:r>
              <a:rPr lang="en-US" altLang="zh-CN" sz="1333">
                <a:ea typeface="宋体" panose="02010600030101010101" pitchFamily="2" charset="-122"/>
              </a:rPr>
              <a:t> independent of physical network</a:t>
            </a:r>
          </a:p>
        </p:txBody>
      </p:sp>
      <p:pic>
        <p:nvPicPr>
          <p:cNvPr id="101385" name="Picture 9" descr="Hex cy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598083" y="2327011"/>
            <a:ext cx="1012032" cy="1156229"/>
          </a:xfrm>
          <a:prstGeom prst="rect">
            <a:avLst/>
          </a:prstGeom>
          <a:noFill/>
          <a:extLst>
            <a:ext uri="{909E8E84-426E-40DD-AFC4-6F175D3DCCD1}">
              <a14:hiddenFill xmlns:a14="http://schemas.microsoft.com/office/drawing/2010/main">
                <a:solidFill>
                  <a:srgbClr val="FFFFFF"/>
                </a:solidFill>
              </a14:hiddenFill>
            </a:ext>
          </a:extLst>
        </p:spPr>
      </p:pic>
      <p:sp>
        <p:nvSpPr>
          <p:cNvPr id="101386" name="Text Box 10"/>
          <p:cNvSpPr txBox="1">
            <a:spLocks noChangeArrowheads="1"/>
          </p:cNvSpPr>
          <p:nvPr/>
        </p:nvSpPr>
        <p:spPr bwMode="gray">
          <a:xfrm>
            <a:off x="1676136" y="2674293"/>
            <a:ext cx="867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0"/>
              </a:spcBef>
              <a:buClrTx/>
              <a:buFontTx/>
              <a:buNone/>
            </a:pPr>
            <a:r>
              <a:rPr lang="en-US" altLang="zh-CN" sz="1500" b="1">
                <a:ea typeface="宋体" panose="02010600030101010101" pitchFamily="2" charset="-122"/>
              </a:rPr>
              <a:t>Virtual </a:t>
            </a:r>
            <a:br>
              <a:rPr lang="en-US" altLang="zh-CN" sz="1500" b="1">
                <a:ea typeface="宋体" panose="02010600030101010101" pitchFamily="2" charset="-122"/>
              </a:rPr>
            </a:br>
            <a:r>
              <a:rPr lang="en-US" altLang="zh-CN" sz="1500" b="1">
                <a:ea typeface="宋体" panose="02010600030101010101" pitchFamily="2" charset="-122"/>
              </a:rPr>
              <a:t>Networks</a:t>
            </a:r>
          </a:p>
        </p:txBody>
      </p:sp>
      <p:sp>
        <p:nvSpPr>
          <p:cNvPr id="101387" name="Rectangle 11"/>
          <p:cNvSpPr>
            <a:spLocks noChangeArrowheads="1"/>
          </p:cNvSpPr>
          <p:nvPr/>
        </p:nvSpPr>
        <p:spPr bwMode="gray">
          <a:xfrm>
            <a:off x="2028032" y="3537196"/>
            <a:ext cx="3245632" cy="564129"/>
          </a:xfrm>
          <a:prstGeom prst="rect">
            <a:avLst/>
          </a:prstGeom>
          <a:gradFill rotWithShape="1">
            <a:gsLst>
              <a:gs pos="0">
                <a:schemeClr val="accent2">
                  <a:alpha val="60001"/>
                </a:schemeClr>
              </a:gs>
              <a:gs pos="100000">
                <a:schemeClr val="bg1">
                  <a:alpha val="60001"/>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76200" bIns="76200" anchor="ctr" anchorCtr="1">
            <a:spAutoFit/>
          </a:bodyPr>
          <a:lstStyle/>
          <a:p>
            <a:pPr algn="l">
              <a:spcBef>
                <a:spcPct val="0"/>
              </a:spcBef>
              <a:buClrTx/>
              <a:buFontTx/>
              <a:buNone/>
            </a:pPr>
            <a:r>
              <a:rPr lang="en-US" altLang="zh-CN" sz="1333">
                <a:ea typeface="宋体" panose="02010600030101010101" pitchFamily="2" charset="-122"/>
              </a:rPr>
              <a:t>Each application sees its own logical </a:t>
            </a:r>
          </a:p>
          <a:p>
            <a:pPr algn="l">
              <a:spcBef>
                <a:spcPct val="0"/>
              </a:spcBef>
              <a:buClrTx/>
              <a:buFontTx/>
              <a:buNone/>
            </a:pPr>
            <a:r>
              <a:rPr lang="en-US" altLang="zh-CN" sz="1333" b="1">
                <a:ea typeface="宋体" panose="02010600030101010101" pitchFamily="2" charset="-122"/>
              </a:rPr>
              <a:t>server,</a:t>
            </a:r>
            <a:r>
              <a:rPr lang="en-US" altLang="zh-CN" sz="1333">
                <a:ea typeface="宋体" panose="02010600030101010101" pitchFamily="2" charset="-122"/>
              </a:rPr>
              <a:t> independent of physical servers</a:t>
            </a:r>
          </a:p>
        </p:txBody>
      </p:sp>
      <p:pic>
        <p:nvPicPr>
          <p:cNvPr id="101388" name="Picture 12" descr="Hex oran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067595" y="3241146"/>
            <a:ext cx="1012031" cy="1156229"/>
          </a:xfrm>
          <a:prstGeom prst="rect">
            <a:avLst/>
          </a:prstGeom>
          <a:noFill/>
          <a:extLst>
            <a:ext uri="{909E8E84-426E-40DD-AFC4-6F175D3DCCD1}">
              <a14:hiddenFill xmlns:a14="http://schemas.microsoft.com/office/drawing/2010/main">
                <a:solidFill>
                  <a:srgbClr val="FFFFFF"/>
                </a:solidFill>
              </a14:hiddenFill>
            </a:ext>
          </a:extLst>
        </p:spPr>
      </p:pic>
      <p:sp>
        <p:nvSpPr>
          <p:cNvPr id="101389" name="Text Box 13"/>
          <p:cNvSpPr txBox="1">
            <a:spLocks noChangeArrowheads="1"/>
          </p:cNvSpPr>
          <p:nvPr/>
        </p:nvSpPr>
        <p:spPr bwMode="gray">
          <a:xfrm>
            <a:off x="1225021" y="3588428"/>
            <a:ext cx="708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0"/>
              </a:spcBef>
              <a:buClrTx/>
              <a:buFontTx/>
              <a:buNone/>
            </a:pPr>
            <a:r>
              <a:rPr lang="en-US" altLang="zh-CN" sz="1500" b="1">
                <a:ea typeface="宋体" panose="02010600030101010101" pitchFamily="2" charset="-122"/>
              </a:rPr>
              <a:t>Virtual </a:t>
            </a:r>
            <a:br>
              <a:rPr lang="en-US" altLang="zh-CN" sz="1500" b="1">
                <a:ea typeface="宋体" panose="02010600030101010101" pitchFamily="2" charset="-122"/>
              </a:rPr>
            </a:br>
            <a:r>
              <a:rPr lang="en-US" altLang="zh-CN" sz="1500" b="1">
                <a:ea typeface="宋体" panose="02010600030101010101" pitchFamily="2" charset="-122"/>
              </a:rPr>
              <a:t>Servers</a:t>
            </a:r>
          </a:p>
        </p:txBody>
      </p:sp>
      <p:sp>
        <p:nvSpPr>
          <p:cNvPr id="101390" name="Rectangle 14"/>
          <p:cNvSpPr>
            <a:spLocks noChangeArrowheads="1"/>
          </p:cNvSpPr>
          <p:nvPr/>
        </p:nvSpPr>
        <p:spPr bwMode="gray">
          <a:xfrm>
            <a:off x="2573074" y="4446040"/>
            <a:ext cx="3368871" cy="564129"/>
          </a:xfrm>
          <a:prstGeom prst="rect">
            <a:avLst/>
          </a:prstGeom>
          <a:gradFill rotWithShape="1">
            <a:gsLst>
              <a:gs pos="0">
                <a:schemeClr val="folHlink">
                  <a:alpha val="60001"/>
                </a:schemeClr>
              </a:gs>
              <a:gs pos="100000">
                <a:schemeClr val="bg1">
                  <a:alpha val="60001"/>
                </a:schemeClr>
              </a:gs>
            </a:gsLst>
            <a:lin ang="0" scaled="1"/>
          </a:gradFill>
          <a:ln>
            <a:noFill/>
          </a:ln>
          <a:effectLst/>
          <a:extLst>
            <a:ext uri="{91240B29-F687-4F45-9708-019B960494DF}">
              <a14:hiddenLine xmlns:a14="http://schemas.microsoft.com/office/drawing/2010/main" w="12700" algn="ctr">
                <a:solidFill>
                  <a:srgbClr val="9877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2400" tIns="76200" bIns="76200" anchor="ctr" anchorCtr="1">
            <a:spAutoFit/>
          </a:bodyPr>
          <a:lstStyle/>
          <a:p>
            <a:pPr algn="l">
              <a:spcBef>
                <a:spcPct val="0"/>
              </a:spcBef>
              <a:buClrTx/>
              <a:buFontTx/>
              <a:buNone/>
            </a:pPr>
            <a:r>
              <a:rPr lang="en-US" altLang="zh-CN" sz="1333">
                <a:ea typeface="宋体" panose="02010600030101010101" pitchFamily="2" charset="-122"/>
              </a:rPr>
              <a:t>Each application sees its own logical </a:t>
            </a:r>
          </a:p>
          <a:p>
            <a:pPr algn="l">
              <a:spcBef>
                <a:spcPct val="0"/>
              </a:spcBef>
              <a:buClrTx/>
              <a:buFontTx/>
              <a:buNone/>
            </a:pPr>
            <a:r>
              <a:rPr lang="en-US" altLang="zh-CN" sz="1333" b="1">
                <a:ea typeface="宋体" panose="02010600030101010101" pitchFamily="2" charset="-122"/>
              </a:rPr>
              <a:t>storage,</a:t>
            </a:r>
            <a:r>
              <a:rPr lang="en-US" altLang="zh-CN" sz="1333">
                <a:ea typeface="宋体" panose="02010600030101010101" pitchFamily="2" charset="-122"/>
              </a:rPr>
              <a:t> independent of physical storage</a:t>
            </a:r>
          </a:p>
        </p:txBody>
      </p:sp>
      <p:pic>
        <p:nvPicPr>
          <p:cNvPr id="101391" name="Picture 15" descr="Hex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598083" y="4149991"/>
            <a:ext cx="1012032" cy="1156229"/>
          </a:xfrm>
          <a:prstGeom prst="rect">
            <a:avLst/>
          </a:prstGeom>
          <a:noFill/>
          <a:extLst>
            <a:ext uri="{909E8E84-426E-40DD-AFC4-6F175D3DCCD1}">
              <a14:hiddenFill xmlns:a14="http://schemas.microsoft.com/office/drawing/2010/main">
                <a:solidFill>
                  <a:srgbClr val="FFFFFF"/>
                </a:solidFill>
              </a14:hiddenFill>
            </a:ext>
          </a:extLst>
        </p:spPr>
      </p:pic>
      <p:sp>
        <p:nvSpPr>
          <p:cNvPr id="101392" name="Text Box 16"/>
          <p:cNvSpPr txBox="1">
            <a:spLocks noChangeArrowheads="1"/>
          </p:cNvSpPr>
          <p:nvPr/>
        </p:nvSpPr>
        <p:spPr bwMode="gray">
          <a:xfrm>
            <a:off x="1750220" y="4497273"/>
            <a:ext cx="716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0"/>
              </a:spcBef>
              <a:buClrTx/>
              <a:buFontTx/>
              <a:buNone/>
            </a:pPr>
            <a:r>
              <a:rPr lang="en-US" altLang="zh-CN" sz="1500" b="1">
                <a:ea typeface="宋体" panose="02010600030101010101" pitchFamily="2" charset="-122"/>
              </a:rPr>
              <a:t>Virtual </a:t>
            </a:r>
            <a:br>
              <a:rPr lang="en-US" altLang="zh-CN" sz="1500" b="1">
                <a:ea typeface="宋体" panose="02010600030101010101" pitchFamily="2" charset="-122"/>
              </a:rPr>
            </a:br>
            <a:r>
              <a:rPr lang="en-US" altLang="zh-CN" sz="1500" b="1">
                <a:ea typeface="宋体" panose="02010600030101010101" pitchFamily="2" charset="-122"/>
              </a:rPr>
              <a:t>Storage</a:t>
            </a:r>
          </a:p>
        </p:txBody>
      </p:sp>
    </p:spTree>
    <p:extLst>
      <p:ext uri="{BB962C8B-B14F-4D97-AF65-F5344CB8AC3E}">
        <p14:creationId xmlns:p14="http://schemas.microsoft.com/office/powerpoint/2010/main" val="17029742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fade">
                                      <p:cBhvr>
                                        <p:cTn id="7" dur="500"/>
                                        <p:tgtEl>
                                          <p:spTgt spid="10138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381"/>
                                        </p:tgtEl>
                                        <p:attrNameLst>
                                          <p:attrName>style.visibility</p:attrName>
                                        </p:attrNameLst>
                                      </p:cBhvr>
                                      <p:to>
                                        <p:strVal val="visible"/>
                                      </p:to>
                                    </p:set>
                                    <p:animEffect transition="in" filter="wipe(left)">
                                      <p:cBhvr>
                                        <p:cTn id="11" dur="500"/>
                                        <p:tgtEl>
                                          <p:spTgt spid="101381"/>
                                        </p:tgtEl>
                                      </p:cBhvr>
                                    </p:animEffect>
                                  </p:childTnLst>
                                </p:cTn>
                              </p:par>
                            </p:childTnLst>
                          </p:cTn>
                        </p:par>
                        <p:par>
                          <p:cTn id="12" fill="hold" nodeType="afterGroup">
                            <p:stCondLst>
                              <p:cond delay="1000"/>
                            </p:stCondLst>
                            <p:childTnLst>
                              <p:par>
                                <p:cTn id="13" presetID="10" presetClass="entr" presetSubtype="0" fill="hold" grpId="0" nodeType="afterEffect">
                                  <p:stCondLst>
                                    <p:cond delay="1000"/>
                                  </p:stCondLst>
                                  <p:childTnLst>
                                    <p:set>
                                      <p:cBhvr>
                                        <p:cTn id="14" dur="1" fill="hold">
                                          <p:stCondLst>
                                            <p:cond delay="0"/>
                                          </p:stCondLst>
                                        </p:cTn>
                                        <p:tgtEl>
                                          <p:spTgt spid="101386"/>
                                        </p:tgtEl>
                                        <p:attrNameLst>
                                          <p:attrName>style.visibility</p:attrName>
                                        </p:attrNameLst>
                                      </p:cBhvr>
                                      <p:to>
                                        <p:strVal val="visible"/>
                                      </p:to>
                                    </p:set>
                                    <p:animEffect transition="in" filter="fade">
                                      <p:cBhvr>
                                        <p:cTn id="15" dur="500"/>
                                        <p:tgtEl>
                                          <p:spTgt spid="101386"/>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01384"/>
                                        </p:tgtEl>
                                        <p:attrNameLst>
                                          <p:attrName>style.visibility</p:attrName>
                                        </p:attrNameLst>
                                      </p:cBhvr>
                                      <p:to>
                                        <p:strVal val="visible"/>
                                      </p:to>
                                    </p:set>
                                    <p:animEffect transition="in" filter="wipe(left)">
                                      <p:cBhvr>
                                        <p:cTn id="19" dur="500"/>
                                        <p:tgtEl>
                                          <p:spTgt spid="101384"/>
                                        </p:tgtEl>
                                      </p:cBhvr>
                                    </p:animEffect>
                                  </p:childTnLst>
                                </p:cTn>
                              </p:par>
                            </p:childTnLst>
                          </p:cTn>
                        </p:par>
                        <p:par>
                          <p:cTn id="20" fill="hold" nodeType="afterGroup">
                            <p:stCondLst>
                              <p:cond delay="3000"/>
                            </p:stCondLst>
                            <p:childTnLst>
                              <p:par>
                                <p:cTn id="21" presetID="10" presetClass="entr" presetSubtype="0" fill="hold" grpId="0" nodeType="afterEffect">
                                  <p:stCondLst>
                                    <p:cond delay="1000"/>
                                  </p:stCondLst>
                                  <p:childTnLst>
                                    <p:set>
                                      <p:cBhvr>
                                        <p:cTn id="22" dur="1" fill="hold">
                                          <p:stCondLst>
                                            <p:cond delay="0"/>
                                          </p:stCondLst>
                                        </p:cTn>
                                        <p:tgtEl>
                                          <p:spTgt spid="101389"/>
                                        </p:tgtEl>
                                        <p:attrNameLst>
                                          <p:attrName>style.visibility</p:attrName>
                                        </p:attrNameLst>
                                      </p:cBhvr>
                                      <p:to>
                                        <p:strVal val="visible"/>
                                      </p:to>
                                    </p:set>
                                    <p:animEffect transition="in" filter="fade">
                                      <p:cBhvr>
                                        <p:cTn id="23" dur="500"/>
                                        <p:tgtEl>
                                          <p:spTgt spid="101389"/>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01387"/>
                                        </p:tgtEl>
                                        <p:attrNameLst>
                                          <p:attrName>style.visibility</p:attrName>
                                        </p:attrNameLst>
                                      </p:cBhvr>
                                      <p:to>
                                        <p:strVal val="visible"/>
                                      </p:to>
                                    </p:set>
                                    <p:animEffect transition="in" filter="wipe(left)">
                                      <p:cBhvr>
                                        <p:cTn id="27" dur="500"/>
                                        <p:tgtEl>
                                          <p:spTgt spid="101387"/>
                                        </p:tgtEl>
                                      </p:cBhvr>
                                    </p:animEffect>
                                  </p:childTnLst>
                                </p:cTn>
                              </p:par>
                            </p:childTnLst>
                          </p:cTn>
                        </p:par>
                        <p:par>
                          <p:cTn id="28" fill="hold" nodeType="afterGroup">
                            <p:stCondLst>
                              <p:cond delay="5000"/>
                            </p:stCondLst>
                            <p:childTnLst>
                              <p:par>
                                <p:cTn id="29" presetID="10" presetClass="entr" presetSubtype="0" fill="hold" grpId="0" nodeType="afterEffect">
                                  <p:stCondLst>
                                    <p:cond delay="1000"/>
                                  </p:stCondLst>
                                  <p:childTnLst>
                                    <p:set>
                                      <p:cBhvr>
                                        <p:cTn id="30" dur="1" fill="hold">
                                          <p:stCondLst>
                                            <p:cond delay="0"/>
                                          </p:stCondLst>
                                        </p:cTn>
                                        <p:tgtEl>
                                          <p:spTgt spid="101392"/>
                                        </p:tgtEl>
                                        <p:attrNameLst>
                                          <p:attrName>style.visibility</p:attrName>
                                        </p:attrNameLst>
                                      </p:cBhvr>
                                      <p:to>
                                        <p:strVal val="visible"/>
                                      </p:to>
                                    </p:set>
                                    <p:animEffect transition="in" filter="fade">
                                      <p:cBhvr>
                                        <p:cTn id="31" dur="500"/>
                                        <p:tgtEl>
                                          <p:spTgt spid="101392"/>
                                        </p:tgtEl>
                                      </p:cBhvr>
                                    </p:animEffect>
                                  </p:childTnLst>
                                </p:cTn>
                              </p:par>
                            </p:childTnLst>
                          </p:cTn>
                        </p:par>
                        <p:par>
                          <p:cTn id="32" fill="hold" nodeType="afterGroup">
                            <p:stCondLst>
                              <p:cond delay="6500"/>
                            </p:stCondLst>
                            <p:childTnLst>
                              <p:par>
                                <p:cTn id="33" presetID="22" presetClass="entr" presetSubtype="8" fill="hold" grpId="0" nodeType="afterEffect">
                                  <p:stCondLst>
                                    <p:cond delay="0"/>
                                  </p:stCondLst>
                                  <p:childTnLst>
                                    <p:set>
                                      <p:cBhvr>
                                        <p:cTn id="34" dur="1" fill="hold">
                                          <p:stCondLst>
                                            <p:cond delay="0"/>
                                          </p:stCondLst>
                                        </p:cTn>
                                        <p:tgtEl>
                                          <p:spTgt spid="101390"/>
                                        </p:tgtEl>
                                        <p:attrNameLst>
                                          <p:attrName>style.visibility</p:attrName>
                                        </p:attrNameLst>
                                      </p:cBhvr>
                                      <p:to>
                                        <p:strVal val="visible"/>
                                      </p:to>
                                    </p:set>
                                    <p:animEffect transition="in" filter="wipe(left)">
                                      <p:cBhvr>
                                        <p:cTn id="35" dur="500"/>
                                        <p:tgtEl>
                                          <p:spTgt spid="10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nimBg="1"/>
      <p:bldP spid="101383" grpId="0"/>
      <p:bldP spid="101384" grpId="0" animBg="1"/>
      <p:bldP spid="101386" grpId="0"/>
      <p:bldP spid="101387" grpId="0" animBg="1"/>
      <p:bldP spid="101389" grpId="0"/>
      <p:bldP spid="101390" grpId="0" animBg="1"/>
      <p:bldP spid="1013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23D61F-DE77-46F5-B544-F6F70F917E6E}"/>
              </a:ext>
            </a:extLst>
          </p:cNvPr>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a:extLst>
              <a:ext uri="{FF2B5EF4-FFF2-40B4-BE49-F238E27FC236}">
                <a16:creationId xmlns:a16="http://schemas.microsoft.com/office/drawing/2014/main" id="{02176FB7-D763-40B8-8973-F83A5768303A}"/>
              </a:ext>
            </a:extLst>
          </p:cNvPr>
          <p:cNvSpPr>
            <a:spLocks noGrp="1"/>
          </p:cNvSpPr>
          <p:nvPr>
            <p:ph type="ftr" sz="quarter" idx="11"/>
          </p:nvPr>
        </p:nvSpPr>
        <p:spPr/>
        <p:txBody>
          <a:bodyPr/>
          <a:lstStyle/>
          <a:p>
            <a:pPr>
              <a:defRPr/>
            </a:pPr>
            <a:r>
              <a:rPr lang="en-IN"/>
              <a:t>SWE4005 STM</a:t>
            </a:r>
            <a:endParaRPr lang="en-IN" dirty="0"/>
          </a:p>
        </p:txBody>
      </p:sp>
      <p:sp>
        <p:nvSpPr>
          <p:cNvPr id="6" name="Slide Number Placeholder 5">
            <a:extLst>
              <a:ext uri="{FF2B5EF4-FFF2-40B4-BE49-F238E27FC236}">
                <a16:creationId xmlns:a16="http://schemas.microsoft.com/office/drawing/2014/main" id="{53677EDC-CD6B-4B1A-B1D6-D6F7FC6558D2}"/>
              </a:ext>
            </a:extLst>
          </p:cNvPr>
          <p:cNvSpPr>
            <a:spLocks noGrp="1"/>
          </p:cNvSpPr>
          <p:nvPr>
            <p:ph type="sldNum" sz="quarter" idx="12"/>
          </p:nvPr>
        </p:nvSpPr>
        <p:spPr/>
        <p:txBody>
          <a:bodyPr/>
          <a:lstStyle/>
          <a:p>
            <a:pPr>
              <a:defRPr/>
            </a:pPr>
            <a:fld id="{DC16FC18-A483-43BC-83D0-C7F7814867AE}" type="slidenum">
              <a:rPr lang="en-IN" smtClean="0"/>
              <a:pPr>
                <a:defRPr/>
              </a:pPr>
              <a:t>4</a:t>
            </a:fld>
            <a:endParaRPr lang="en-IN"/>
          </a:p>
        </p:txBody>
      </p:sp>
      <p:pic>
        <p:nvPicPr>
          <p:cNvPr id="8" name="Picture 7">
            <a:extLst>
              <a:ext uri="{FF2B5EF4-FFF2-40B4-BE49-F238E27FC236}">
                <a16:creationId xmlns:a16="http://schemas.microsoft.com/office/drawing/2014/main" id="{8399096F-917B-44EF-8AFF-BE7E72DEDB9C}"/>
              </a:ext>
            </a:extLst>
          </p:cNvPr>
          <p:cNvPicPr>
            <a:picLocks noChangeAspect="1"/>
          </p:cNvPicPr>
          <p:nvPr/>
        </p:nvPicPr>
        <p:blipFill>
          <a:blip r:embed="rId2"/>
          <a:stretch>
            <a:fillRect/>
          </a:stretch>
        </p:blipFill>
        <p:spPr>
          <a:xfrm>
            <a:off x="864869" y="274638"/>
            <a:ext cx="7414261" cy="4748222"/>
          </a:xfrm>
          <a:prstGeom prst="rect">
            <a:avLst/>
          </a:prstGeom>
        </p:spPr>
      </p:pic>
    </p:spTree>
    <p:extLst>
      <p:ext uri="{BB962C8B-B14F-4D97-AF65-F5344CB8AC3E}">
        <p14:creationId xmlns:p14="http://schemas.microsoft.com/office/powerpoint/2010/main" val="30664977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23D61F-DE77-46F5-B544-F6F70F917E6E}"/>
              </a:ext>
            </a:extLst>
          </p:cNvPr>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a:extLst>
              <a:ext uri="{FF2B5EF4-FFF2-40B4-BE49-F238E27FC236}">
                <a16:creationId xmlns:a16="http://schemas.microsoft.com/office/drawing/2014/main" id="{02176FB7-D763-40B8-8973-F83A5768303A}"/>
              </a:ext>
            </a:extLst>
          </p:cNvPr>
          <p:cNvSpPr>
            <a:spLocks noGrp="1"/>
          </p:cNvSpPr>
          <p:nvPr>
            <p:ph type="ftr" sz="quarter" idx="11"/>
          </p:nvPr>
        </p:nvSpPr>
        <p:spPr/>
        <p:txBody>
          <a:bodyPr/>
          <a:lstStyle/>
          <a:p>
            <a:pPr>
              <a:defRPr/>
            </a:pPr>
            <a:r>
              <a:rPr lang="en-IN"/>
              <a:t>SWE4005 STM</a:t>
            </a:r>
            <a:endParaRPr lang="en-IN" dirty="0"/>
          </a:p>
        </p:txBody>
      </p:sp>
      <p:sp>
        <p:nvSpPr>
          <p:cNvPr id="6" name="Slide Number Placeholder 5">
            <a:extLst>
              <a:ext uri="{FF2B5EF4-FFF2-40B4-BE49-F238E27FC236}">
                <a16:creationId xmlns:a16="http://schemas.microsoft.com/office/drawing/2014/main" id="{53677EDC-CD6B-4B1A-B1D6-D6F7FC6558D2}"/>
              </a:ext>
            </a:extLst>
          </p:cNvPr>
          <p:cNvSpPr>
            <a:spLocks noGrp="1"/>
          </p:cNvSpPr>
          <p:nvPr>
            <p:ph type="sldNum" sz="quarter" idx="12"/>
          </p:nvPr>
        </p:nvSpPr>
        <p:spPr/>
        <p:txBody>
          <a:bodyPr/>
          <a:lstStyle/>
          <a:p>
            <a:pPr>
              <a:defRPr/>
            </a:pPr>
            <a:fld id="{DC16FC18-A483-43BC-83D0-C7F7814867AE}" type="slidenum">
              <a:rPr lang="en-IN" smtClean="0"/>
              <a:pPr>
                <a:defRPr/>
              </a:pPr>
              <a:t>5</a:t>
            </a:fld>
            <a:endParaRPr lang="en-IN"/>
          </a:p>
        </p:txBody>
      </p:sp>
      <p:pic>
        <p:nvPicPr>
          <p:cNvPr id="3" name="Picture 2">
            <a:extLst>
              <a:ext uri="{FF2B5EF4-FFF2-40B4-BE49-F238E27FC236}">
                <a16:creationId xmlns:a16="http://schemas.microsoft.com/office/drawing/2014/main" id="{16BD76CA-87DB-42C8-A45F-83634695522C}"/>
              </a:ext>
            </a:extLst>
          </p:cNvPr>
          <p:cNvPicPr>
            <a:picLocks noChangeAspect="1"/>
          </p:cNvPicPr>
          <p:nvPr/>
        </p:nvPicPr>
        <p:blipFill>
          <a:blip r:embed="rId2"/>
          <a:stretch>
            <a:fillRect/>
          </a:stretch>
        </p:blipFill>
        <p:spPr>
          <a:xfrm>
            <a:off x="2483768" y="193204"/>
            <a:ext cx="3624601" cy="4903017"/>
          </a:xfrm>
          <a:prstGeom prst="rect">
            <a:avLst/>
          </a:prstGeom>
        </p:spPr>
      </p:pic>
    </p:spTree>
    <p:extLst>
      <p:ext uri="{BB962C8B-B14F-4D97-AF65-F5344CB8AC3E}">
        <p14:creationId xmlns:p14="http://schemas.microsoft.com/office/powerpoint/2010/main" val="220108684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23D61F-DE77-46F5-B544-F6F70F917E6E}"/>
              </a:ext>
            </a:extLst>
          </p:cNvPr>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a:extLst>
              <a:ext uri="{FF2B5EF4-FFF2-40B4-BE49-F238E27FC236}">
                <a16:creationId xmlns:a16="http://schemas.microsoft.com/office/drawing/2014/main" id="{02176FB7-D763-40B8-8973-F83A5768303A}"/>
              </a:ext>
            </a:extLst>
          </p:cNvPr>
          <p:cNvSpPr>
            <a:spLocks noGrp="1"/>
          </p:cNvSpPr>
          <p:nvPr>
            <p:ph type="ftr" sz="quarter" idx="11"/>
          </p:nvPr>
        </p:nvSpPr>
        <p:spPr/>
        <p:txBody>
          <a:bodyPr/>
          <a:lstStyle/>
          <a:p>
            <a:pPr>
              <a:defRPr/>
            </a:pPr>
            <a:r>
              <a:rPr lang="en-IN"/>
              <a:t>SWE4005 STM</a:t>
            </a:r>
            <a:endParaRPr lang="en-IN" dirty="0"/>
          </a:p>
        </p:txBody>
      </p:sp>
      <p:sp>
        <p:nvSpPr>
          <p:cNvPr id="6" name="Slide Number Placeholder 5">
            <a:extLst>
              <a:ext uri="{FF2B5EF4-FFF2-40B4-BE49-F238E27FC236}">
                <a16:creationId xmlns:a16="http://schemas.microsoft.com/office/drawing/2014/main" id="{53677EDC-CD6B-4B1A-B1D6-D6F7FC6558D2}"/>
              </a:ext>
            </a:extLst>
          </p:cNvPr>
          <p:cNvSpPr>
            <a:spLocks noGrp="1"/>
          </p:cNvSpPr>
          <p:nvPr>
            <p:ph type="sldNum" sz="quarter" idx="12"/>
          </p:nvPr>
        </p:nvSpPr>
        <p:spPr/>
        <p:txBody>
          <a:bodyPr/>
          <a:lstStyle/>
          <a:p>
            <a:pPr>
              <a:defRPr/>
            </a:pPr>
            <a:fld id="{DC16FC18-A483-43BC-83D0-C7F7814867AE}" type="slidenum">
              <a:rPr lang="en-IN" smtClean="0"/>
              <a:pPr>
                <a:defRPr/>
              </a:pPr>
              <a:t>6</a:t>
            </a:fld>
            <a:endParaRPr lang="en-IN"/>
          </a:p>
        </p:txBody>
      </p:sp>
      <p:pic>
        <p:nvPicPr>
          <p:cNvPr id="9" name="Picture 8">
            <a:extLst>
              <a:ext uri="{FF2B5EF4-FFF2-40B4-BE49-F238E27FC236}">
                <a16:creationId xmlns:a16="http://schemas.microsoft.com/office/drawing/2014/main" id="{9CEDDB2D-EA81-466B-9546-0FE83AA69AB9}"/>
              </a:ext>
            </a:extLst>
          </p:cNvPr>
          <p:cNvPicPr>
            <a:picLocks noChangeAspect="1"/>
          </p:cNvPicPr>
          <p:nvPr/>
        </p:nvPicPr>
        <p:blipFill>
          <a:blip r:embed="rId2"/>
          <a:stretch>
            <a:fillRect/>
          </a:stretch>
        </p:blipFill>
        <p:spPr>
          <a:xfrm>
            <a:off x="971600" y="193204"/>
            <a:ext cx="6391057" cy="4609188"/>
          </a:xfrm>
          <a:prstGeom prst="rect">
            <a:avLst/>
          </a:prstGeom>
        </p:spPr>
      </p:pic>
    </p:spTree>
    <p:extLst>
      <p:ext uri="{BB962C8B-B14F-4D97-AF65-F5344CB8AC3E}">
        <p14:creationId xmlns:p14="http://schemas.microsoft.com/office/powerpoint/2010/main" val="837890563"/>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Virtualization</a:t>
            </a:r>
            <a:endParaRPr lang="en-IN" dirty="0"/>
          </a:p>
        </p:txBody>
      </p:sp>
      <p:pic>
        <p:nvPicPr>
          <p:cNvPr id="7" name="Content Placeholder 6"/>
          <p:cNvPicPr>
            <a:picLocks noGrp="1" noChangeAspect="1"/>
          </p:cNvPicPr>
          <p:nvPr>
            <p:ph idx="1"/>
          </p:nvPr>
        </p:nvPicPr>
        <p:blipFill>
          <a:blip r:embed="rId2"/>
          <a:stretch>
            <a:fillRect/>
          </a:stretch>
        </p:blipFill>
        <p:spPr>
          <a:xfrm>
            <a:off x="989368" y="1000125"/>
            <a:ext cx="7165264" cy="4105275"/>
          </a:xfrm>
          <a:prstGeom prst="rect">
            <a:avLst/>
          </a:prstGeom>
        </p:spPr>
      </p:pic>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7</a:t>
            </a:fld>
            <a:endParaRPr lang="en-IN"/>
          </a:p>
        </p:txBody>
      </p:sp>
    </p:spTree>
    <p:extLst>
      <p:ext uri="{BB962C8B-B14F-4D97-AF65-F5344CB8AC3E}">
        <p14:creationId xmlns:p14="http://schemas.microsoft.com/office/powerpoint/2010/main" val="375985245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VLAN</a:t>
            </a:r>
            <a:endParaRPr lang="en-IN" dirty="0"/>
          </a:p>
        </p:txBody>
      </p:sp>
      <p:sp>
        <p:nvSpPr>
          <p:cNvPr id="3" name="Content Placeholder 2"/>
          <p:cNvSpPr>
            <a:spLocks noGrp="1"/>
          </p:cNvSpPr>
          <p:nvPr>
            <p:ph idx="1"/>
          </p:nvPr>
        </p:nvSpPr>
        <p:spPr>
          <a:xfrm>
            <a:off x="457200" y="1000125"/>
            <a:ext cx="8003232" cy="4105275"/>
          </a:xfrm>
        </p:spPr>
        <p:txBody>
          <a:bodyPr/>
          <a:lstStyle/>
          <a:p>
            <a:r>
              <a:rPr lang="en-GB" sz="2000" dirty="0"/>
              <a:t>A VLAN is logical partition of layer 2 network </a:t>
            </a:r>
          </a:p>
          <a:p>
            <a:r>
              <a:rPr lang="en-GB" sz="2000" dirty="0"/>
              <a:t>Multiple partitions can be created allowing for multiple VLANS to co-exist</a:t>
            </a:r>
          </a:p>
          <a:p>
            <a:r>
              <a:rPr lang="en-GB" sz="2000" dirty="0"/>
              <a:t>Each VLAN is a broadcast domain, usually with its own </a:t>
            </a:r>
            <a:r>
              <a:rPr lang="en-GB" sz="2000" dirty="0" err="1"/>
              <a:t>ip</a:t>
            </a:r>
            <a:r>
              <a:rPr lang="en-GB" sz="2000" dirty="0"/>
              <a:t> network</a:t>
            </a:r>
          </a:p>
          <a:p>
            <a:r>
              <a:rPr lang="en-GB" sz="2000" dirty="0"/>
              <a:t>VLANs are mutually isolated and packets can only pass between them via router</a:t>
            </a:r>
          </a:p>
          <a:p>
            <a:r>
              <a:rPr lang="en-GB" sz="2000" dirty="0"/>
              <a:t>The partitioning of the layer 2 network takes place inside a layer 2 device , usually via switch.</a:t>
            </a:r>
          </a:p>
          <a:p>
            <a:r>
              <a:rPr lang="en-GB" sz="2000" dirty="0"/>
              <a:t>The hosts are grouped within a VLAN are unaware of the VLAN’s existence.</a:t>
            </a:r>
            <a:endParaRPr lang="en-IN" sz="2000" dirty="0"/>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8</a:t>
            </a:fld>
            <a:endParaRPr lang="en-IN"/>
          </a:p>
        </p:txBody>
      </p:sp>
    </p:spTree>
    <p:extLst>
      <p:ext uri="{BB962C8B-B14F-4D97-AF65-F5344CB8AC3E}">
        <p14:creationId xmlns:p14="http://schemas.microsoft.com/office/powerpoint/2010/main" val="3522966073"/>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pPr>
              <a:defRPr/>
            </a:pPr>
            <a:fld id="{7C774709-785F-457C-9429-4E3DA889C601}" type="datetime3">
              <a:rPr lang="en-US" smtClean="0"/>
              <a:pPr>
                <a:defRPr/>
              </a:pPr>
              <a:t>13 March 2022</a:t>
            </a:fld>
            <a:endParaRPr lang="en-IN"/>
          </a:p>
        </p:txBody>
      </p:sp>
      <p:sp>
        <p:nvSpPr>
          <p:cNvPr id="5" name="Footer Placeholder 4"/>
          <p:cNvSpPr>
            <a:spLocks noGrp="1"/>
          </p:cNvSpPr>
          <p:nvPr>
            <p:ph type="ftr" sz="quarter" idx="11"/>
          </p:nvPr>
        </p:nvSpPr>
        <p:spPr/>
        <p:txBody>
          <a:bodyPr/>
          <a:lstStyle/>
          <a:p>
            <a:pPr>
              <a:defRPr/>
            </a:pPr>
            <a:r>
              <a:rPr lang="en-IN"/>
              <a:t>SWE4005 STM</a:t>
            </a:r>
            <a:endParaRPr lang="en-IN" dirty="0"/>
          </a:p>
        </p:txBody>
      </p:sp>
      <p:sp>
        <p:nvSpPr>
          <p:cNvPr id="6" name="Slide Number Placeholder 5"/>
          <p:cNvSpPr>
            <a:spLocks noGrp="1"/>
          </p:cNvSpPr>
          <p:nvPr>
            <p:ph type="sldNum" sz="quarter" idx="12"/>
          </p:nvPr>
        </p:nvSpPr>
        <p:spPr/>
        <p:txBody>
          <a:bodyPr/>
          <a:lstStyle/>
          <a:p>
            <a:pPr>
              <a:defRPr/>
            </a:pPr>
            <a:fld id="{DC16FC18-A483-43BC-83D0-C7F7814867AE}" type="slidenum">
              <a:rPr lang="en-IN" smtClean="0"/>
              <a:pPr>
                <a:defRPr/>
              </a:pPr>
              <a:t>9</a:t>
            </a:fld>
            <a:endParaRPr lang="en-IN"/>
          </a:p>
        </p:txBody>
      </p:sp>
      <p:pic>
        <p:nvPicPr>
          <p:cNvPr id="7" name="Content Placeholder 6"/>
          <p:cNvPicPr>
            <a:picLocks noGrp="1" noChangeAspect="1"/>
          </p:cNvPicPr>
          <p:nvPr>
            <p:ph idx="1"/>
          </p:nvPr>
        </p:nvPicPr>
        <p:blipFill>
          <a:blip r:embed="rId2"/>
          <a:stretch>
            <a:fillRect/>
          </a:stretch>
        </p:blipFill>
        <p:spPr>
          <a:xfrm>
            <a:off x="1060213" y="1000125"/>
            <a:ext cx="7023573" cy="4105275"/>
          </a:xfrm>
          <a:prstGeom prst="rect">
            <a:avLst/>
          </a:prstGeom>
        </p:spPr>
      </p:pic>
    </p:spTree>
    <p:extLst>
      <p:ext uri="{BB962C8B-B14F-4D97-AF65-F5344CB8AC3E}">
        <p14:creationId xmlns:p14="http://schemas.microsoft.com/office/powerpoint/2010/main" val="2538530371"/>
      </p:ext>
    </p:extLst>
  </p:cSld>
  <p:clrMapOvr>
    <a:masterClrMapping/>
  </p:clrMapOvr>
  <p:transition>
    <p:wipe dir="r"/>
  </p:transition>
</p:sld>
</file>

<file path=ppt/theme/theme1.xml><?xml version="1.0" encoding="utf-8"?>
<a:theme xmlns:a="http://schemas.openxmlformats.org/drawingml/2006/main" name="Office Theme">
  <a:themeElements>
    <a:clrScheme name="Cambridge">
      <a:dk1>
        <a:srgbClr val="000000"/>
      </a:dk1>
      <a:lt1>
        <a:srgbClr val="FFFFFF"/>
      </a:lt1>
      <a:dk2>
        <a:srgbClr val="003E72"/>
      </a:dk2>
      <a:lt2>
        <a:srgbClr val="FFFFFF"/>
      </a:lt2>
      <a:accent1>
        <a:srgbClr val="8E258D"/>
      </a:accent1>
      <a:accent2>
        <a:srgbClr val="205867"/>
      </a:accent2>
      <a:accent3>
        <a:srgbClr val="412D5D"/>
      </a:accent3>
      <a:accent4>
        <a:srgbClr val="8064A2"/>
      </a:accent4>
      <a:accent5>
        <a:srgbClr val="58A618"/>
      </a:accent5>
      <a:accent6>
        <a:srgbClr val="C84E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C9C58F52C93548845CCCB59578AD2C" ma:contentTypeVersion="7" ma:contentTypeDescription="Create a new document." ma:contentTypeScope="" ma:versionID="1471a559a6ec62358b7c2781a612691f">
  <xsd:schema xmlns:xsd="http://www.w3.org/2001/XMLSchema" xmlns:xs="http://www.w3.org/2001/XMLSchema" xmlns:p="http://schemas.microsoft.com/office/2006/metadata/properties" xmlns:ns2="9fcdf280-26ce-4ded-ac66-85ca9a77751c" xmlns:ns3="94c440a1-7b33-409d-914f-d28ebe05b8d5" targetNamespace="http://schemas.microsoft.com/office/2006/metadata/properties" ma:root="true" ma:fieldsID="f9d95b5ac87565e9a5cd3eb721799c02" ns2:_="" ns3:_="">
    <xsd:import namespace="9fcdf280-26ce-4ded-ac66-85ca9a77751c"/>
    <xsd:import namespace="94c440a1-7b33-409d-914f-d28ebe05b8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df280-26ce-4ded-ac66-85ca9a777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c440a1-7b33-409d-914f-d28ebe05b8d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9978C-5739-47E7-B45E-78AF30833F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83BB71-7A51-451A-87B3-B35583238501}">
  <ds:schemaRefs>
    <ds:schemaRef ds:uri="http://schemas.microsoft.com/sharepoint/v3/contenttype/forms"/>
  </ds:schemaRefs>
</ds:datastoreItem>
</file>

<file path=customXml/itemProps3.xml><?xml version="1.0" encoding="utf-8"?>
<ds:datastoreItem xmlns:ds="http://schemas.openxmlformats.org/officeDocument/2006/customXml" ds:itemID="{A25C447B-0292-4266-A10B-DCCB160560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cdf280-26ce-4ded-ac66-85ca9a77751c"/>
    <ds:schemaRef ds:uri="94c440a1-7b33-409d-914f-d28ebe05b8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14597</TotalTime>
  <Words>2126</Words>
  <Application>Microsoft Office PowerPoint</Application>
  <PresentationFormat>On-screen Show (16:10)</PresentationFormat>
  <Paragraphs>263</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Modules</vt:lpstr>
      <vt:lpstr>Virtualization Comes in Many Forms</vt:lpstr>
      <vt:lpstr>PowerPoint Presentation</vt:lpstr>
      <vt:lpstr>PowerPoint Presentation</vt:lpstr>
      <vt:lpstr>PowerPoint Presentation</vt:lpstr>
      <vt:lpstr>Virtualization</vt:lpstr>
      <vt:lpstr>VLAN</vt:lpstr>
      <vt:lpstr>PowerPoint Presentation</vt:lpstr>
      <vt:lpstr>Benefits of VLAN</vt:lpstr>
      <vt:lpstr>SNIA Storage Virtualization Taxonomy</vt:lpstr>
      <vt:lpstr>Storage Virtualization</vt:lpstr>
      <vt:lpstr>Benefits of Storage Virtualization</vt:lpstr>
      <vt:lpstr>Memory Virtualization</vt:lpstr>
      <vt:lpstr>PowerPoint Presentation</vt:lpstr>
      <vt:lpstr>Storage Virtualization at Different Layers</vt:lpstr>
      <vt:lpstr>Storage for Virtual Machines</vt:lpstr>
      <vt:lpstr>Block-level Storage Virtualization</vt:lpstr>
      <vt:lpstr>Use Case: Block-level Storage Virtualization across Data Centers </vt:lpstr>
      <vt:lpstr>Virtual SAN (VSAN)/Virtual Fabric</vt:lpstr>
      <vt:lpstr>Virtual Provisioning (Thin Provisioning)</vt:lpstr>
      <vt:lpstr>Storage Virtualization 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M.DEIVAMANI</dc:creator>
  <cp:lastModifiedBy>Dr.Muneeswari G</cp:lastModifiedBy>
  <cp:revision>519</cp:revision>
  <dcterms:created xsi:type="dcterms:W3CDTF">2010-01-03T09:38:03Z</dcterms:created>
  <dcterms:modified xsi:type="dcterms:W3CDTF">2022-03-14T06:55:04Z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0x01010069C9C58F52C93548845CCCB59578AD2C</vt:lpwstr>
  </property>
</Properties>
</file>