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7"/>
  </p:notesMasterIdLst>
  <p:handoutMasterIdLst>
    <p:handoutMasterId r:id="rId48"/>
  </p:handoutMasterIdLst>
  <p:sldIdLst>
    <p:sldId id="271" r:id="rId5"/>
    <p:sldId id="331" r:id="rId6"/>
    <p:sldId id="333" r:id="rId7"/>
    <p:sldId id="334" r:id="rId8"/>
    <p:sldId id="335" r:id="rId9"/>
    <p:sldId id="336" r:id="rId10"/>
    <p:sldId id="337" r:id="rId11"/>
    <p:sldId id="371" r:id="rId12"/>
    <p:sldId id="370" r:id="rId13"/>
    <p:sldId id="372" r:id="rId14"/>
    <p:sldId id="338" r:id="rId15"/>
    <p:sldId id="339" r:id="rId16"/>
    <p:sldId id="342" r:id="rId17"/>
    <p:sldId id="343" r:id="rId18"/>
    <p:sldId id="341" r:id="rId19"/>
    <p:sldId id="340" r:id="rId20"/>
    <p:sldId id="344" r:id="rId21"/>
    <p:sldId id="345" r:id="rId22"/>
    <p:sldId id="346" r:id="rId23"/>
    <p:sldId id="347" r:id="rId24"/>
    <p:sldId id="348" r:id="rId25"/>
    <p:sldId id="353" r:id="rId26"/>
    <p:sldId id="349" r:id="rId27"/>
    <p:sldId id="350" r:id="rId28"/>
    <p:sldId id="351" r:id="rId29"/>
    <p:sldId id="352" r:id="rId30"/>
    <p:sldId id="354" r:id="rId31"/>
    <p:sldId id="355" r:id="rId32"/>
    <p:sldId id="357" r:id="rId33"/>
    <p:sldId id="358" r:id="rId34"/>
    <p:sldId id="359" r:id="rId35"/>
    <p:sldId id="360" r:id="rId36"/>
    <p:sldId id="361" r:id="rId37"/>
    <p:sldId id="356" r:id="rId38"/>
    <p:sldId id="362" r:id="rId39"/>
    <p:sldId id="363" r:id="rId40"/>
    <p:sldId id="364" r:id="rId41"/>
    <p:sldId id="365" r:id="rId42"/>
    <p:sldId id="366" r:id="rId43"/>
    <p:sldId id="367" r:id="rId44"/>
    <p:sldId id="368" r:id="rId45"/>
    <p:sldId id="369" r:id="rId46"/>
  </p:sldIdLst>
  <p:sldSz cx="9144000" cy="5715000" type="screen16x10"/>
  <p:notesSz cx="6645275" cy="917416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FF0066"/>
    <a:srgbClr val="B2F3FC"/>
    <a:srgbClr val="FFFFCC"/>
    <a:srgbClr val="FF0000"/>
    <a:srgbClr val="C5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44AB9-6A28-44B4-B1F0-B2A700FC3459}" v="2" dt="2022-04-12T01:58:36.881"/>
    <p1510:client id="{C20ADF02-731E-4C83-BD8A-772FD2B2DFF2}" v="16" dt="2021-03-11T23:40:58.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00"/>
        <p:guide pos="2880"/>
      </p:guideLst>
    </p:cSldViewPr>
  </p:slideViewPr>
  <p:notesViewPr>
    <p:cSldViewPr snapToGrid="0">
      <p:cViewPr>
        <p:scale>
          <a:sx n="1" d="2"/>
          <a:sy n="1" d="2"/>
        </p:scale>
        <p:origin x="0" y="0"/>
      </p:cViewPr>
      <p:guideLst>
        <p:guide orient="horz" pos="2890"/>
        <p:guide pos="209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YALA AKASH REDDY 18MIS7208" userId="S::akash.18mis7208@vitap.ac.in::6bca5dc1-298a-4d6c-a22a-e843409a5a9e" providerId="AD" clId="Web-{15744AB9-6A28-44B4-B1F0-B2A700FC3459}"/>
    <pc:docChg chg="modSld">
      <pc:chgData name="NANDYALA AKASH REDDY 18MIS7208" userId="S::akash.18mis7208@vitap.ac.in::6bca5dc1-298a-4d6c-a22a-e843409a5a9e" providerId="AD" clId="Web-{15744AB9-6A28-44B4-B1F0-B2A700FC3459}" dt="2022-04-12T01:58:36.881" v="1"/>
      <pc:docMkLst>
        <pc:docMk/>
      </pc:docMkLst>
      <pc:sldChg chg="addSp">
        <pc:chgData name="NANDYALA AKASH REDDY 18MIS7208" userId="S::akash.18mis7208@vitap.ac.in::6bca5dc1-298a-4d6c-a22a-e843409a5a9e" providerId="AD" clId="Web-{15744AB9-6A28-44B4-B1F0-B2A700FC3459}" dt="2022-04-12T01:58:36.881" v="1"/>
        <pc:sldMkLst>
          <pc:docMk/>
          <pc:sldMk cId="0" sldId="271"/>
        </pc:sldMkLst>
        <pc:spChg chg="add">
          <ac:chgData name="NANDYALA AKASH REDDY 18MIS7208" userId="S::akash.18mis7208@vitap.ac.in::6bca5dc1-298a-4d6c-a22a-e843409a5a9e" providerId="AD" clId="Web-{15744AB9-6A28-44B4-B1F0-B2A700FC3459}" dt="2022-04-12T01:58:34.538" v="0"/>
          <ac:spMkLst>
            <pc:docMk/>
            <pc:sldMk cId="0" sldId="271"/>
            <ac:spMk id="2" creationId="{29742716-41E1-CA3B-CC82-21E81D674439}"/>
          </ac:spMkLst>
        </pc:spChg>
        <pc:spChg chg="add">
          <ac:chgData name="NANDYALA AKASH REDDY 18MIS7208" userId="S::akash.18mis7208@vitap.ac.in::6bca5dc1-298a-4d6c-a22a-e843409a5a9e" providerId="AD" clId="Web-{15744AB9-6A28-44B4-B1F0-B2A700FC3459}" dt="2022-04-12T01:58:36.881" v="1"/>
          <ac:spMkLst>
            <pc:docMk/>
            <pc:sldMk cId="0" sldId="271"/>
            <ac:spMk id="3" creationId="{3B62ECDB-1CF6-35B6-2A24-9E0AA1861F0F}"/>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bwMode="auto">
          <a:xfrm>
            <a:off x="3073400" y="86883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000" b="1"/>
            </a:lvl1pPr>
          </a:lstStyle>
          <a:p>
            <a:pPr>
              <a:defRPr/>
            </a:pPr>
            <a:r>
              <a:rPr lang="en-IN"/>
              <a:t>DC Meeting</a:t>
            </a:r>
          </a:p>
        </p:txBody>
      </p:sp>
      <p:sp>
        <p:nvSpPr>
          <p:cNvPr id="5" name="Slide Number Placeholder 4"/>
          <p:cNvSpPr>
            <a:spLocks noGrp="1"/>
          </p:cNvSpPr>
          <p:nvPr>
            <p:ph type="sldNum" sz="quarter" idx="3"/>
          </p:nvPr>
        </p:nvSpPr>
        <p:spPr bwMode="auto">
          <a:xfrm>
            <a:off x="5953125" y="8688388"/>
            <a:ext cx="620713"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000" b="1"/>
            </a:lvl1pPr>
          </a:lstStyle>
          <a:p>
            <a:pPr>
              <a:defRPr/>
            </a:pPr>
            <a:fld id="{73B4E500-E37F-4B0E-96AA-0E2483706BB5}" type="slidenum">
              <a:rPr lang="en-IN"/>
              <a:pPr>
                <a:defRPr/>
              </a:pPr>
              <a:t>‹#›</a:t>
            </a:fld>
            <a:endParaRPr lang="en-IN"/>
          </a:p>
        </p:txBody>
      </p:sp>
      <p:cxnSp>
        <p:nvCxnSpPr>
          <p:cNvPr id="6" name="Straight Connector 5"/>
          <p:cNvCxnSpPr/>
          <p:nvPr/>
        </p:nvCxnSpPr>
        <p:spPr>
          <a:xfrm rot="5400000">
            <a:off x="6261894" y="10052844"/>
            <a:ext cx="200025"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1989" name="Picture 2" descr="D:\Design Images\pic\search-bar-bg.jpg"/>
          <p:cNvPicPr>
            <a:picLocks noChangeArrowheads="1"/>
          </p:cNvPicPr>
          <p:nvPr/>
        </p:nvPicPr>
        <p:blipFill>
          <a:blip r:embed="rId2"/>
          <a:srcRect/>
          <a:stretch>
            <a:fillRect/>
          </a:stretch>
        </p:blipFill>
        <p:spPr bwMode="auto">
          <a:xfrm>
            <a:off x="0" y="144463"/>
            <a:ext cx="207963" cy="285750"/>
          </a:xfrm>
          <a:prstGeom prst="rect">
            <a:avLst/>
          </a:prstGeom>
          <a:noFill/>
          <a:ln w="9525">
            <a:noFill/>
            <a:miter lim="800000"/>
            <a:headEnd/>
            <a:tailEnd/>
          </a:ln>
        </p:spPr>
      </p:pic>
      <p:sp>
        <p:nvSpPr>
          <p:cNvPr id="2" name="Header Placeholder 1"/>
          <p:cNvSpPr>
            <a:spLocks noGrp="1"/>
          </p:cNvSpPr>
          <p:nvPr>
            <p:ph type="hdr" sz="quarter"/>
          </p:nvPr>
        </p:nvSpPr>
        <p:spPr bwMode="auto">
          <a:xfrm>
            <a:off x="0" y="158750"/>
            <a:ext cx="6645275" cy="28733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marL="176213" defTabSz="835025">
              <a:defRPr sz="1100" b="1"/>
            </a:lvl1pPr>
          </a:lstStyle>
          <a:p>
            <a:pPr>
              <a:defRPr/>
            </a:pPr>
            <a:endParaRPr lang="en-IN"/>
          </a:p>
        </p:txBody>
      </p:sp>
    </p:spTree>
    <p:extLst>
      <p:ext uri="{BB962C8B-B14F-4D97-AF65-F5344CB8AC3E}">
        <p14:creationId xmlns:p14="http://schemas.microsoft.com/office/powerpoint/2010/main" val="3111774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defTabSz="835025">
              <a:defRPr sz="1200">
                <a:latin typeface="Calibri" pitchFamily="34" charset="0"/>
              </a:defRPr>
            </a:lvl1pPr>
          </a:lstStyle>
          <a:p>
            <a:pPr>
              <a:defRPr/>
            </a:pPr>
            <a:endParaRPr lang="en-IN"/>
          </a:p>
        </p:txBody>
      </p:sp>
      <p:sp>
        <p:nvSpPr>
          <p:cNvPr id="3" name="Date Placeholder 2"/>
          <p:cNvSpPr>
            <a:spLocks noGrp="1"/>
          </p:cNvSpPr>
          <p:nvPr>
            <p:ph type="dt" idx="1"/>
          </p:nvPr>
        </p:nvSpPr>
        <p:spPr bwMode="auto">
          <a:xfrm>
            <a:off x="3763963"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algn="r" defTabSz="835025">
              <a:defRPr sz="1200">
                <a:latin typeface="Calibri" pitchFamily="34" charset="0"/>
              </a:defRPr>
            </a:lvl1pPr>
          </a:lstStyle>
          <a:p>
            <a:pPr>
              <a:defRPr/>
            </a:pPr>
            <a:fld id="{F255D118-8232-4825-B18F-F0CD1BEB431D}" type="datetime1">
              <a:rPr lang="en-US"/>
              <a:pPr>
                <a:defRPr/>
              </a:pPr>
              <a:t>4/11/2022</a:t>
            </a:fld>
            <a:endParaRPr lang="en-IN"/>
          </a:p>
        </p:txBody>
      </p:sp>
      <p:sp>
        <p:nvSpPr>
          <p:cNvPr id="4" name="Slide Image Placeholder 3"/>
          <p:cNvSpPr>
            <a:spLocks noGrp="1" noRot="1" noChangeAspect="1"/>
          </p:cNvSpPr>
          <p:nvPr>
            <p:ph type="sldImg" idx="2"/>
          </p:nvPr>
        </p:nvSpPr>
        <p:spPr>
          <a:xfrm>
            <a:off x="571500" y="688975"/>
            <a:ext cx="5502275" cy="3438525"/>
          </a:xfrm>
          <a:prstGeom prst="rect">
            <a:avLst/>
          </a:prstGeom>
          <a:noFill/>
          <a:ln w="12700">
            <a:solidFill>
              <a:prstClr val="black"/>
            </a:solidFill>
          </a:ln>
        </p:spPr>
        <p:txBody>
          <a:bodyPr vert="horz" lIns="99066" tIns="49533" rIns="99066" bIns="49533" rtlCol="0" anchor="ctr"/>
          <a:lstStyle/>
          <a:p>
            <a:pPr lvl="0"/>
            <a:endParaRPr lang="en-IN" noProof="0"/>
          </a:p>
        </p:txBody>
      </p:sp>
      <p:sp>
        <p:nvSpPr>
          <p:cNvPr id="5" name="Notes Placeholder 4"/>
          <p:cNvSpPr>
            <a:spLocks noGrp="1"/>
          </p:cNvSpPr>
          <p:nvPr>
            <p:ph type="body" sz="quarter" idx="3"/>
          </p:nvPr>
        </p:nvSpPr>
        <p:spPr bwMode="auto">
          <a:xfrm>
            <a:off x="663575" y="4357688"/>
            <a:ext cx="5318125" cy="4127500"/>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bwMode="auto">
          <a:xfrm>
            <a:off x="0"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200">
                <a:latin typeface="Calibri" pitchFamily="34" charset="0"/>
              </a:defRPr>
            </a:lvl1pPr>
          </a:lstStyle>
          <a:p>
            <a:pPr>
              <a:defRPr/>
            </a:pPr>
            <a:r>
              <a:rPr lang="en-IN"/>
              <a:t>DC Meeting</a:t>
            </a:r>
          </a:p>
        </p:txBody>
      </p:sp>
      <p:sp>
        <p:nvSpPr>
          <p:cNvPr id="7" name="Slide Number Placeholder 6"/>
          <p:cNvSpPr>
            <a:spLocks noGrp="1"/>
          </p:cNvSpPr>
          <p:nvPr>
            <p:ph type="sldNum" sz="quarter" idx="5"/>
          </p:nvPr>
        </p:nvSpPr>
        <p:spPr bwMode="auto">
          <a:xfrm>
            <a:off x="3763963"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200">
                <a:latin typeface="Calibri" pitchFamily="34" charset="0"/>
              </a:defRPr>
            </a:lvl1pPr>
          </a:lstStyle>
          <a:p>
            <a:pPr>
              <a:defRPr/>
            </a:pPr>
            <a:fld id="{36F143FB-66E5-4E47-8069-3C3B0CBB9B7D}" type="slidenum">
              <a:rPr lang="en-IN"/>
              <a:pPr>
                <a:defRPr/>
              </a:pPr>
              <a:t>‹#›</a:t>
            </a:fld>
            <a:endParaRPr lang="en-IN"/>
          </a:p>
        </p:txBody>
      </p:sp>
    </p:spTree>
    <p:extLst>
      <p:ext uri="{BB962C8B-B14F-4D97-AF65-F5344CB8AC3E}">
        <p14:creationId xmlns:p14="http://schemas.microsoft.com/office/powerpoint/2010/main" val="136498291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inary_data" TargetMode="External"/><Relationship Id="rId7" Type="http://schemas.openxmlformats.org/officeDocument/2006/relationships/hyperlink" Target="https://en.wikipedia.org/wiki/Binary_executable"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Multimedia" TargetMode="External"/><Relationship Id="rId5" Type="http://schemas.openxmlformats.org/officeDocument/2006/relationships/hyperlink" Target="https://en.wikipedia.org/wiki/Sound" TargetMode="External"/><Relationship Id="rId4" Type="http://schemas.openxmlformats.org/officeDocument/2006/relationships/hyperlink" Target="https://en.wikipedia.org/wiki/Imag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573088" y="688975"/>
            <a:ext cx="5499100" cy="3438525"/>
          </a:xfrm>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pPr eaLnBrk="1" hangingPunct="1"/>
            <a:endParaRPr lang="en-IN"/>
          </a:p>
        </p:txBody>
      </p:sp>
      <p:sp>
        <p:nvSpPr>
          <p:cNvPr id="39940" name="Slide Number Placeholder 3"/>
          <p:cNvSpPr>
            <a:spLocks noGrp="1"/>
          </p:cNvSpPr>
          <p:nvPr>
            <p:ph type="sldNum" sz="quarter" idx="5"/>
          </p:nvPr>
        </p:nvSpPr>
        <p:spPr>
          <a:noFill/>
        </p:spPr>
        <p:txBody>
          <a:bodyPr/>
          <a:lstStyle/>
          <a:p>
            <a:fld id="{33CD1C9B-69BB-40ED-88E4-C0F9C29B81B8}" type="slidenum">
              <a:rPr lang="en-IN" smtClean="0"/>
              <a:pPr/>
              <a:t>1</a:t>
            </a:fld>
            <a:endParaRPr lang="en-IN"/>
          </a:p>
        </p:txBody>
      </p:sp>
      <p:sp>
        <p:nvSpPr>
          <p:cNvPr id="39941" name="Footer Placeholder 4"/>
          <p:cNvSpPr>
            <a:spLocks noGrp="1"/>
          </p:cNvSpPr>
          <p:nvPr>
            <p:ph type="ftr" sz="quarter" idx="4"/>
          </p:nvPr>
        </p:nvSpPr>
        <p:spPr>
          <a:noFill/>
        </p:spPr>
        <p:txBody>
          <a:bodyPr/>
          <a:lstStyle/>
          <a:p>
            <a:r>
              <a:rPr lang="en-IN"/>
              <a:t>DC Meeting</a:t>
            </a:r>
          </a:p>
        </p:txBody>
      </p:sp>
      <p:sp>
        <p:nvSpPr>
          <p:cNvPr id="39942" name="Header Placeholder 5"/>
          <p:cNvSpPr>
            <a:spLocks noGrp="1"/>
          </p:cNvSpPr>
          <p:nvPr>
            <p:ph type="hdr" sz="quarter"/>
          </p:nvPr>
        </p:nvSpPr>
        <p:spPr>
          <a:noFill/>
        </p:spPr>
        <p:txBody>
          <a:bodyPr/>
          <a:lstStyle/>
          <a:p>
            <a:endParaRPr lang="en-IN"/>
          </a:p>
        </p:txBody>
      </p:sp>
    </p:spTree>
    <p:extLst>
      <p:ext uri="{BB962C8B-B14F-4D97-AF65-F5344CB8AC3E}">
        <p14:creationId xmlns:p14="http://schemas.microsoft.com/office/powerpoint/2010/main" val="234240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A </a:t>
            </a:r>
            <a:r>
              <a:rPr lang="en-GB" sz="1200" b="1" i="0" kern="1200">
                <a:solidFill>
                  <a:schemeClr val="tx1"/>
                </a:solidFill>
                <a:effectLst/>
                <a:latin typeface="+mn-lt"/>
                <a:ea typeface="+mn-ea"/>
                <a:cs typeface="+mn-cs"/>
              </a:rPr>
              <a:t>Binary Large </a:t>
            </a:r>
            <a:r>
              <a:rPr lang="en-GB" sz="1200" b="1" i="0" kern="1200" err="1">
                <a:solidFill>
                  <a:schemeClr val="tx1"/>
                </a:solidFill>
                <a:effectLst/>
                <a:latin typeface="+mn-lt"/>
                <a:ea typeface="+mn-ea"/>
                <a:cs typeface="+mn-cs"/>
              </a:rPr>
              <a:t>OBject</a:t>
            </a:r>
            <a:r>
              <a:rPr lang="en-GB" sz="1200" b="0" i="0" kern="1200">
                <a:solidFill>
                  <a:schemeClr val="tx1"/>
                </a:solidFill>
                <a:effectLst/>
                <a:latin typeface="+mn-lt"/>
                <a:ea typeface="+mn-ea"/>
                <a:cs typeface="+mn-cs"/>
              </a:rPr>
              <a:t> (</a:t>
            </a:r>
            <a:r>
              <a:rPr lang="en-GB" sz="1200" b="1" i="0" kern="1200">
                <a:solidFill>
                  <a:schemeClr val="tx1"/>
                </a:solidFill>
                <a:effectLst/>
                <a:latin typeface="+mn-lt"/>
                <a:ea typeface="+mn-ea"/>
                <a:cs typeface="+mn-cs"/>
              </a:rPr>
              <a:t>BLOB</a:t>
            </a:r>
            <a:r>
              <a:rPr lang="en-GB" sz="1200" b="0" i="0" kern="1200">
                <a:solidFill>
                  <a:schemeClr val="tx1"/>
                </a:solidFill>
                <a:effectLst/>
                <a:latin typeface="+mn-lt"/>
                <a:ea typeface="+mn-ea"/>
                <a:cs typeface="+mn-cs"/>
              </a:rPr>
              <a:t>) is a collection of </a:t>
            </a:r>
            <a:r>
              <a:rPr lang="en-GB" sz="1200" b="0" i="0" u="none" strike="noStrike" kern="1200">
                <a:solidFill>
                  <a:schemeClr val="tx1"/>
                </a:solidFill>
                <a:effectLst/>
                <a:latin typeface="+mn-lt"/>
                <a:ea typeface="+mn-ea"/>
                <a:cs typeface="+mn-cs"/>
                <a:hlinkClick r:id="rId3" tooltip="Binary data"/>
              </a:rPr>
              <a:t>binary data</a:t>
            </a:r>
            <a:r>
              <a:rPr lang="en-GB" sz="1200" b="0" i="0" kern="1200">
                <a:solidFill>
                  <a:schemeClr val="tx1"/>
                </a:solidFill>
                <a:effectLst/>
                <a:latin typeface="+mn-lt"/>
                <a:ea typeface="+mn-ea"/>
                <a:cs typeface="+mn-cs"/>
              </a:rPr>
              <a:t> stored as a single entity. Blobs are typically </a:t>
            </a:r>
            <a:r>
              <a:rPr lang="en-GB" sz="1200" b="0" i="0" u="none" strike="noStrike" kern="1200">
                <a:solidFill>
                  <a:schemeClr val="tx1"/>
                </a:solidFill>
                <a:effectLst/>
                <a:latin typeface="+mn-lt"/>
                <a:ea typeface="+mn-ea"/>
                <a:cs typeface="+mn-cs"/>
                <a:hlinkClick r:id="rId4" tooltip="Image"/>
              </a:rPr>
              <a:t>images</a:t>
            </a:r>
            <a:r>
              <a:rPr lang="en-GB" sz="1200" b="0" i="0" kern="1200">
                <a:solidFill>
                  <a:schemeClr val="tx1"/>
                </a:solidFill>
                <a:effectLst/>
                <a:latin typeface="+mn-lt"/>
                <a:ea typeface="+mn-ea"/>
                <a:cs typeface="+mn-cs"/>
              </a:rPr>
              <a:t>, </a:t>
            </a:r>
            <a:r>
              <a:rPr lang="en-GB" sz="1200" b="0" i="0" u="none" strike="noStrike" kern="1200">
                <a:solidFill>
                  <a:schemeClr val="tx1"/>
                </a:solidFill>
                <a:effectLst/>
                <a:latin typeface="+mn-lt"/>
                <a:ea typeface="+mn-ea"/>
                <a:cs typeface="+mn-cs"/>
                <a:hlinkClick r:id="rId5" tooltip="Sound"/>
              </a:rPr>
              <a:t>audio</a:t>
            </a:r>
            <a:r>
              <a:rPr lang="en-GB" sz="1200" b="0" i="0" kern="1200">
                <a:solidFill>
                  <a:schemeClr val="tx1"/>
                </a:solidFill>
                <a:effectLst/>
                <a:latin typeface="+mn-lt"/>
                <a:ea typeface="+mn-ea"/>
                <a:cs typeface="+mn-cs"/>
              </a:rPr>
              <a:t> or other </a:t>
            </a:r>
            <a:r>
              <a:rPr lang="en-GB" sz="1200" b="0" i="0" u="none" strike="noStrike" kern="1200">
                <a:solidFill>
                  <a:schemeClr val="tx1"/>
                </a:solidFill>
                <a:effectLst/>
                <a:latin typeface="+mn-lt"/>
                <a:ea typeface="+mn-ea"/>
                <a:cs typeface="+mn-cs"/>
                <a:hlinkClick r:id="rId6" tooltip="Multimedia"/>
              </a:rPr>
              <a:t>multimedia</a:t>
            </a:r>
            <a:r>
              <a:rPr lang="en-GB" sz="1200" b="0" i="0" kern="1200">
                <a:solidFill>
                  <a:schemeClr val="tx1"/>
                </a:solidFill>
                <a:effectLst/>
                <a:latin typeface="+mn-lt"/>
                <a:ea typeface="+mn-ea"/>
                <a:cs typeface="+mn-cs"/>
              </a:rPr>
              <a:t> objects, though sometimes </a:t>
            </a:r>
            <a:r>
              <a:rPr lang="en-GB" sz="1200" b="0" i="0" u="none" strike="noStrike" kern="1200">
                <a:solidFill>
                  <a:schemeClr val="tx1"/>
                </a:solidFill>
                <a:effectLst/>
                <a:latin typeface="+mn-lt"/>
                <a:ea typeface="+mn-ea"/>
                <a:cs typeface="+mn-cs"/>
                <a:hlinkClick r:id="rId7" tooltip="Binary executable"/>
              </a:rPr>
              <a:t>binary executable</a:t>
            </a:r>
            <a:r>
              <a:rPr lang="en-GB" sz="1200" b="0" i="0" kern="1200">
                <a:solidFill>
                  <a:schemeClr val="tx1"/>
                </a:solidFill>
                <a:effectLst/>
                <a:latin typeface="+mn-lt"/>
                <a:ea typeface="+mn-ea"/>
                <a:cs typeface="+mn-cs"/>
              </a:rPr>
              <a:t> code is stored as a blob.</a:t>
            </a:r>
            <a:endParaRPr lang="en-IN"/>
          </a:p>
        </p:txBody>
      </p:sp>
      <p:sp>
        <p:nvSpPr>
          <p:cNvPr id="4" name="Header Placeholder 3"/>
          <p:cNvSpPr>
            <a:spLocks noGrp="1"/>
          </p:cNvSpPr>
          <p:nvPr>
            <p:ph type="hdr" sz="quarter"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r>
              <a:rPr lang="en-IN"/>
              <a:t>DC Meeting</a:t>
            </a:r>
          </a:p>
        </p:txBody>
      </p:sp>
      <p:sp>
        <p:nvSpPr>
          <p:cNvPr id="6" name="Slide Number Placeholder 5"/>
          <p:cNvSpPr>
            <a:spLocks noGrp="1"/>
          </p:cNvSpPr>
          <p:nvPr>
            <p:ph type="sldNum" sz="quarter" idx="12"/>
          </p:nvPr>
        </p:nvSpPr>
        <p:spPr/>
        <p:txBody>
          <a:bodyPr/>
          <a:lstStyle/>
          <a:p>
            <a:pPr>
              <a:defRPr/>
            </a:pPr>
            <a:fld id="{36F143FB-66E5-4E47-8069-3C3B0CBB9B7D}" type="slidenum">
              <a:rPr lang="en-IN" smtClean="0"/>
              <a:pPr>
                <a:defRPr/>
              </a:pPr>
              <a:t>19</a:t>
            </a:fld>
            <a:endParaRPr lang="en-IN"/>
          </a:p>
        </p:txBody>
      </p:sp>
    </p:spTree>
    <p:extLst>
      <p:ext uri="{BB962C8B-B14F-4D97-AF65-F5344CB8AC3E}">
        <p14:creationId xmlns:p14="http://schemas.microsoft.com/office/powerpoint/2010/main" val="3965216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2" name="Title 1"/>
          <p:cNvSpPr>
            <a:spLocks noGrp="1"/>
          </p:cNvSpPr>
          <p:nvPr>
            <p:ph type="ctrTitle"/>
          </p:nvPr>
        </p:nvSpPr>
        <p:spPr>
          <a:xfrm>
            <a:off x="71406" y="4786326"/>
            <a:ext cx="9072594" cy="468638"/>
          </a:xfrm>
        </p:spPr>
        <p:txBody>
          <a:bodyPr>
            <a:normAutofit/>
          </a:bodyPr>
          <a:lstStyle>
            <a:lvl1pPr algn="r">
              <a:defRPr sz="2400" b="1">
                <a:solidFill>
                  <a:srgbClr val="003399"/>
                </a:solidFill>
                <a:latin typeface="Arial" pitchFamily="34" charset="0"/>
                <a:cs typeface="Arial" pitchFamily="34" charset="0"/>
              </a:defRPr>
            </a:lvl1pPr>
          </a:lstStyle>
          <a:p>
            <a:r>
              <a:rPr lang="en-US"/>
              <a:t>Click to edit Master title style</a:t>
            </a:r>
            <a:endParaRPr lang="en-IN"/>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58204" cy="522000"/>
          </a:xfrm>
        </p:spPr>
        <p:txBody>
          <a:bodyPr/>
          <a:lstStyle/>
          <a:p>
            <a:r>
              <a:rPr lang="en-US"/>
              <a:t>Click to edit Master title style</a:t>
            </a:r>
            <a:endParaRPr lang="en-IN"/>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7C774709-785F-457C-9429-4E3DA889C601}" type="datetime3">
              <a:rPr lang="en-US"/>
              <a:pPr>
                <a:defRPr/>
              </a:pPr>
              <a:t>11 April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SWE4005 STM</a:t>
            </a:r>
          </a:p>
        </p:txBody>
      </p:sp>
      <p:sp>
        <p:nvSpPr>
          <p:cNvPr id="6" name="Slide Number Placeholder 5"/>
          <p:cNvSpPr>
            <a:spLocks noGrp="1"/>
          </p:cNvSpPr>
          <p:nvPr>
            <p:ph type="sldNum" sz="quarter" idx="12"/>
          </p:nvPr>
        </p:nvSpPr>
        <p:spPr/>
        <p:txBody>
          <a:bodyPr/>
          <a:lstStyle>
            <a:lvl1pPr>
              <a:defRPr/>
            </a:lvl1pPr>
          </a:lstStyle>
          <a:p>
            <a:pPr>
              <a:defRPr/>
            </a:pPr>
            <a:fld id="{DC16FC18-A483-43BC-83D0-C7F7814867AE}"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B52210CE-E9BF-439F-887E-E5FC4510379A}" type="datetime3">
              <a:rPr lang="en-US"/>
              <a:pPr>
                <a:defRPr/>
              </a:pPr>
              <a:t>11 April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a:t>SWE4005 STM</a:t>
            </a:r>
          </a:p>
        </p:txBody>
      </p:sp>
      <p:sp>
        <p:nvSpPr>
          <p:cNvPr id="7" name="Slide Number Placeholder 5"/>
          <p:cNvSpPr>
            <a:spLocks noGrp="1"/>
          </p:cNvSpPr>
          <p:nvPr>
            <p:ph type="sldNum" sz="quarter" idx="12"/>
          </p:nvPr>
        </p:nvSpPr>
        <p:spPr/>
        <p:txBody>
          <a:bodyPr/>
          <a:lstStyle>
            <a:lvl1pPr>
              <a:defRPr/>
            </a:lvl1pPr>
          </a:lstStyle>
          <a:p>
            <a:pPr>
              <a:defRPr/>
            </a:pPr>
            <a:fld id="{68F8C114-B763-4CBF-B5DD-49D2D8823C4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522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928674"/>
            <a:ext cx="4040188"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00178"/>
            <a:ext cx="4040188"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928674"/>
            <a:ext cx="4041775"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500178"/>
            <a:ext cx="4041775"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766B9085-2344-4D33-ABA8-34A6022C206F}" type="datetime3">
              <a:rPr lang="en-US"/>
              <a:pPr>
                <a:defRPr/>
              </a:pPr>
              <a:t>11 April 2022</a:t>
            </a:fld>
            <a:endParaRPr lang="en-IN"/>
          </a:p>
        </p:txBody>
      </p:sp>
      <p:sp>
        <p:nvSpPr>
          <p:cNvPr id="8"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a:t>SWE4005 STM</a:t>
            </a:r>
          </a:p>
        </p:txBody>
      </p:sp>
      <p:sp>
        <p:nvSpPr>
          <p:cNvPr id="9" name="Slide Number Placeholder 5"/>
          <p:cNvSpPr>
            <a:spLocks noGrp="1"/>
          </p:cNvSpPr>
          <p:nvPr>
            <p:ph type="sldNum" sz="quarter" idx="12"/>
          </p:nvPr>
        </p:nvSpPr>
        <p:spPr/>
        <p:txBody>
          <a:bodyPr/>
          <a:lstStyle>
            <a:lvl1pPr>
              <a:defRPr/>
            </a:lvl1pPr>
          </a:lstStyle>
          <a:p>
            <a:pPr>
              <a:defRPr/>
            </a:pPr>
            <a:fld id="{99166475-10CE-487A-A234-748010D13EC0}" type="slidenum">
              <a:rPr lang="en-IN"/>
              <a:pPr>
                <a:defRPr/>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15BE3B-6E56-4DBB-8503-D66D5865FAEA}" type="datetime3">
              <a:rPr lang="en-US"/>
              <a:pPr>
                <a:defRPr/>
              </a:pPr>
              <a:t>11 April 2022</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SWE4005 STM</a:t>
            </a:r>
          </a:p>
        </p:txBody>
      </p:sp>
      <p:sp>
        <p:nvSpPr>
          <p:cNvPr id="5" name="Slide Number Placeholder 5"/>
          <p:cNvSpPr>
            <a:spLocks noGrp="1"/>
          </p:cNvSpPr>
          <p:nvPr>
            <p:ph type="sldNum" sz="quarter" idx="12"/>
          </p:nvPr>
        </p:nvSpPr>
        <p:spPr/>
        <p:txBody>
          <a:bodyPr/>
          <a:lstStyle>
            <a:lvl1pPr>
              <a:defRPr/>
            </a:lvl1pPr>
          </a:lstStyle>
          <a:p>
            <a:pPr>
              <a:defRPr/>
            </a:pPr>
            <a:fld id="{5AE88A24-15B2-4014-B454-8406F43B342A}" type="slidenum">
              <a:rPr lang="en-IN"/>
              <a:pPr>
                <a:defRPr/>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067C778C-E472-459B-A199-6D1A098CE9FE}" type="datetime3">
              <a:rPr lang="en-US"/>
              <a:pPr>
                <a:defRPr/>
              </a:pPr>
              <a:t>11 April 2022</a:t>
            </a:fld>
            <a:endParaRPr lang="en-IN"/>
          </a:p>
        </p:txBody>
      </p:sp>
      <p:sp>
        <p:nvSpPr>
          <p:cNvPr id="5"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a:t>SWE4005 STM</a:t>
            </a:r>
          </a:p>
        </p:txBody>
      </p:sp>
      <p:sp>
        <p:nvSpPr>
          <p:cNvPr id="6" name="Slide Number Placeholder 5"/>
          <p:cNvSpPr>
            <a:spLocks noGrp="1"/>
          </p:cNvSpPr>
          <p:nvPr>
            <p:ph type="sldNum" sz="quarter" idx="12"/>
          </p:nvPr>
        </p:nvSpPr>
        <p:spPr/>
        <p:txBody>
          <a:bodyPr/>
          <a:lstStyle>
            <a:lvl1pPr>
              <a:defRPr/>
            </a:lvl1pPr>
          </a:lstStyle>
          <a:p>
            <a:pPr>
              <a:defRPr/>
            </a:pPr>
            <a:fld id="{8EBE58E4-4C09-4B68-AA89-9B519AD825DD}"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able Placeholder 2"/>
          <p:cNvSpPr>
            <a:spLocks noGrp="1"/>
          </p:cNvSpPr>
          <p:nvPr>
            <p:ph type="tbl" idx="1"/>
          </p:nvPr>
        </p:nvSpPr>
        <p:spPr>
          <a:xfrm>
            <a:off x="457200" y="1000125"/>
            <a:ext cx="8229600" cy="4105275"/>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05C85099-9D73-4FF5-824F-18922298BE49}" type="datetime3">
              <a:rPr lang="en-US"/>
              <a:pPr>
                <a:defRPr/>
              </a:pPr>
              <a:t>11 April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SWE4005 STM</a:t>
            </a:r>
          </a:p>
        </p:txBody>
      </p:sp>
      <p:sp>
        <p:nvSpPr>
          <p:cNvPr id="6" name="Slide Number Placeholder 5"/>
          <p:cNvSpPr>
            <a:spLocks noGrp="1"/>
          </p:cNvSpPr>
          <p:nvPr>
            <p:ph type="sldNum" sz="quarter" idx="12"/>
          </p:nvPr>
        </p:nvSpPr>
        <p:spPr/>
        <p:txBody>
          <a:bodyPr/>
          <a:lstStyle>
            <a:lvl1pPr>
              <a:defRPr/>
            </a:lvl1pPr>
          </a:lstStyle>
          <a:p>
            <a:pPr>
              <a:defRPr/>
            </a:pPr>
            <a:fld id="{6C975163-F4B9-4804-9087-CAD0DE4888DA}"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ext Placeholder 2"/>
          <p:cNvSpPr>
            <a:spLocks noGrp="1"/>
          </p:cNvSpPr>
          <p:nvPr>
            <p:ph type="body" sz="half" idx="1"/>
          </p:nvPr>
        </p:nvSpPr>
        <p:spPr>
          <a:xfrm>
            <a:off x="457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D03C916-84AC-49A4-BA95-C87AE8C788FC}" type="datetime3">
              <a:rPr lang="en-US"/>
              <a:pPr>
                <a:defRPr/>
              </a:pPr>
              <a:t>11 April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a:t>SWE4005 STM</a:t>
            </a:r>
          </a:p>
        </p:txBody>
      </p:sp>
      <p:sp>
        <p:nvSpPr>
          <p:cNvPr id="7" name="Slide Number Placeholder 5"/>
          <p:cNvSpPr>
            <a:spLocks noGrp="1"/>
          </p:cNvSpPr>
          <p:nvPr>
            <p:ph type="sldNum" sz="quarter" idx="12"/>
          </p:nvPr>
        </p:nvSpPr>
        <p:spPr/>
        <p:txBody>
          <a:bodyPr/>
          <a:lstStyle>
            <a:lvl1pPr>
              <a:defRPr/>
            </a:lvl1pPr>
          </a:lstStyle>
          <a:p>
            <a:pPr>
              <a:defRPr/>
            </a:pPr>
            <a:fld id="{622436D7-947C-46F4-AAB0-A4F6E570EC1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8715375" y="238125"/>
            <a:ext cx="428625" cy="49688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27" name="Text Placeholder 2"/>
          <p:cNvSpPr>
            <a:spLocks noGrp="1"/>
          </p:cNvSpPr>
          <p:nvPr>
            <p:ph type="body" idx="1"/>
          </p:nvPr>
        </p:nvSpPr>
        <p:spPr bwMode="auto">
          <a:xfrm>
            <a:off x="457200" y="1000125"/>
            <a:ext cx="8229600"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000875" y="5297488"/>
            <a:ext cx="1674813" cy="303212"/>
          </a:xfrm>
          <a:prstGeom prst="rect">
            <a:avLst/>
          </a:prstGeom>
        </p:spPr>
        <p:txBody>
          <a:bodyPr vert="horz" lIns="91440" tIns="45720" rIns="91440" bIns="45720" rtlCol="0" anchor="ctr"/>
          <a:lstStyle>
            <a:lvl1pPr algn="l" fontAlgn="auto">
              <a:spcBef>
                <a:spcPts val="0"/>
              </a:spcBef>
              <a:spcAft>
                <a:spcPts val="0"/>
              </a:spcAft>
              <a:defRPr sz="1000" b="1">
                <a:solidFill>
                  <a:srgbClr val="C51230"/>
                </a:solidFill>
                <a:latin typeface="Arial" pitchFamily="34" charset="0"/>
                <a:cs typeface="Arial" pitchFamily="34" charset="0"/>
              </a:defRPr>
            </a:lvl1pPr>
          </a:lstStyle>
          <a:p>
            <a:pPr>
              <a:defRPr/>
            </a:pPr>
            <a:fld id="{48B9D937-9D35-46BF-A1AD-A550A037BCB7}" type="datetime3">
              <a:rPr lang="en-US"/>
              <a:pPr>
                <a:defRPr/>
              </a:pPr>
              <a:t>11 April 2022</a:t>
            </a:fld>
            <a:endParaRPr lang="en-IN"/>
          </a:p>
        </p:txBody>
      </p:sp>
      <p:sp>
        <p:nvSpPr>
          <p:cNvPr id="5" name="Footer Placeholder 4"/>
          <p:cNvSpPr>
            <a:spLocks noGrp="1"/>
          </p:cNvSpPr>
          <p:nvPr>
            <p:ph type="ftr" sz="quarter" idx="3"/>
          </p:nvPr>
        </p:nvSpPr>
        <p:spPr>
          <a:xfrm>
            <a:off x="4105275" y="5297488"/>
            <a:ext cx="2895600" cy="303212"/>
          </a:xfrm>
          <a:prstGeom prst="rect">
            <a:avLst/>
          </a:prstGeom>
        </p:spPr>
        <p:txBody>
          <a:bodyPr vert="horz" wrap="square" lIns="91440" tIns="45720" rIns="91440" bIns="45720" numCol="1" anchor="ctr" anchorCtr="0" compatLnSpc="1">
            <a:prstTxWarp prst="textNoShape">
              <a:avLst/>
            </a:prstTxWarp>
          </a:bodyPr>
          <a:lstStyle>
            <a:lvl1pPr marL="0" marR="0" indent="0" algn="r" defTabSz="914400" rtl="0" eaLnBrk="1" fontAlgn="base" latinLnBrk="0" hangingPunct="1">
              <a:lnSpc>
                <a:spcPct val="100000"/>
              </a:lnSpc>
              <a:spcBef>
                <a:spcPct val="0"/>
              </a:spcBef>
              <a:spcAft>
                <a:spcPct val="0"/>
              </a:spcAft>
              <a:buClrTx/>
              <a:buSzTx/>
              <a:buFontTx/>
              <a:buNone/>
              <a:tabLst/>
              <a:defRPr sz="1000" b="1">
                <a:solidFill>
                  <a:srgbClr val="003399"/>
                </a:solidFill>
              </a:defRPr>
            </a:lvl1pPr>
          </a:lstStyle>
          <a:p>
            <a:pPr>
              <a:defRPr/>
            </a:pPr>
            <a:r>
              <a:rPr lang="en-IN"/>
              <a:t>SWE4005 STM</a:t>
            </a:r>
          </a:p>
        </p:txBody>
      </p:sp>
      <p:sp>
        <p:nvSpPr>
          <p:cNvPr id="6" name="Slide Number Placeholder 5"/>
          <p:cNvSpPr>
            <a:spLocks noGrp="1"/>
          </p:cNvSpPr>
          <p:nvPr>
            <p:ph type="sldNum" sz="quarter" idx="4"/>
          </p:nvPr>
        </p:nvSpPr>
        <p:spPr>
          <a:xfrm>
            <a:off x="8715375" y="274638"/>
            <a:ext cx="428625" cy="428625"/>
          </a:xfrm>
          <a:prstGeom prst="rect">
            <a:avLst/>
          </a:prstGeom>
        </p:spPr>
        <p:txBody>
          <a:bodyPr vert="horz" lIns="91440" tIns="45720" rIns="91440" bIns="45720" rtlCol="0" anchor="ctr"/>
          <a:lstStyle>
            <a:lvl1pPr algn="ctr" fontAlgn="auto">
              <a:spcBef>
                <a:spcPts val="0"/>
              </a:spcBef>
              <a:spcAft>
                <a:spcPts val="0"/>
              </a:spcAft>
              <a:defRPr sz="1100" b="1">
                <a:solidFill>
                  <a:schemeClr val="bg1"/>
                </a:solidFill>
                <a:latin typeface="Arial" pitchFamily="34" charset="0"/>
                <a:cs typeface="Arial" pitchFamily="34" charset="0"/>
              </a:defRPr>
            </a:lvl1pPr>
          </a:lstStyle>
          <a:p>
            <a:pPr>
              <a:defRPr/>
            </a:pPr>
            <a:fld id="{C63BC23E-C0FD-44A0-8393-5A086AC36B3D}" type="slidenum">
              <a:rPr lang="en-IN"/>
              <a:pPr>
                <a:defRPr/>
              </a:pPr>
              <a:t>‹#›</a:t>
            </a:fld>
            <a:endParaRPr lang="en-IN"/>
          </a:p>
        </p:txBody>
      </p:sp>
      <p:sp>
        <p:nvSpPr>
          <p:cNvPr id="1031" name="Title Placeholder 1"/>
          <p:cNvSpPr>
            <a:spLocks noGrp="1"/>
          </p:cNvSpPr>
          <p:nvPr>
            <p:ph type="title"/>
          </p:nvPr>
        </p:nvSpPr>
        <p:spPr bwMode="auto">
          <a:xfrm>
            <a:off x="457200" y="228600"/>
            <a:ext cx="8258175" cy="522288"/>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 name="Rectangle 9"/>
          <p:cNvSpPr/>
          <p:nvPr userDrawn="1"/>
        </p:nvSpPr>
        <p:spPr>
          <a:xfrm>
            <a:off x="0" y="0"/>
            <a:ext cx="142875" cy="5724525"/>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13" name="Straight Connector 12"/>
          <p:cNvCxnSpPr/>
          <p:nvPr userDrawn="1"/>
        </p:nvCxnSpPr>
        <p:spPr>
          <a:xfrm rot="5400000">
            <a:off x="6910388" y="5456238"/>
            <a:ext cx="179387"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8" r:id="rId1"/>
    <p:sldLayoutId id="2147483861" r:id="rId2"/>
    <p:sldLayoutId id="2147483862" r:id="rId3"/>
    <p:sldLayoutId id="2147483863" r:id="rId4"/>
    <p:sldLayoutId id="2147483864" r:id="rId5"/>
    <p:sldLayoutId id="2147483865" r:id="rId6"/>
    <p:sldLayoutId id="2147483866" r:id="rId7"/>
    <p:sldLayoutId id="2147483867" r:id="rId8"/>
    <p:sldLayoutId id="2147483869" r:id="rId9"/>
  </p:sldLayoutIdLst>
  <p:transition>
    <p:wipe dir="r"/>
  </p:transition>
  <p:hf hdr="0"/>
  <p:txStyles>
    <p:titleStyle>
      <a:lvl1pPr algn="l" rtl="0" eaLnBrk="0" fontAlgn="base" hangingPunct="0">
        <a:spcBef>
          <a:spcPct val="0"/>
        </a:spcBef>
        <a:spcAft>
          <a:spcPct val="0"/>
        </a:spcAft>
        <a:defRPr sz="2200" b="1" kern="1200">
          <a:solidFill>
            <a:srgbClr val="003399"/>
          </a:solidFill>
          <a:latin typeface="Arial" pitchFamily="34" charset="0"/>
          <a:ea typeface="+mj-ea"/>
          <a:cs typeface="Arial" pitchFamily="34" charset="0"/>
        </a:defRPr>
      </a:lvl1pPr>
      <a:lvl2pPr algn="l" rtl="0" eaLnBrk="0" fontAlgn="base" hangingPunct="0">
        <a:spcBef>
          <a:spcPct val="0"/>
        </a:spcBef>
        <a:spcAft>
          <a:spcPct val="0"/>
        </a:spcAft>
        <a:defRPr sz="2200" b="1">
          <a:solidFill>
            <a:srgbClr val="003399"/>
          </a:solidFill>
          <a:latin typeface="Arial" charset="0"/>
          <a:cs typeface="Arial" charset="0"/>
        </a:defRPr>
      </a:lvl2pPr>
      <a:lvl3pPr algn="l" rtl="0" eaLnBrk="0" fontAlgn="base" hangingPunct="0">
        <a:spcBef>
          <a:spcPct val="0"/>
        </a:spcBef>
        <a:spcAft>
          <a:spcPct val="0"/>
        </a:spcAft>
        <a:defRPr sz="2200" b="1">
          <a:solidFill>
            <a:srgbClr val="003399"/>
          </a:solidFill>
          <a:latin typeface="Arial" charset="0"/>
          <a:cs typeface="Arial" charset="0"/>
        </a:defRPr>
      </a:lvl3pPr>
      <a:lvl4pPr algn="l" rtl="0" eaLnBrk="0" fontAlgn="base" hangingPunct="0">
        <a:spcBef>
          <a:spcPct val="0"/>
        </a:spcBef>
        <a:spcAft>
          <a:spcPct val="0"/>
        </a:spcAft>
        <a:defRPr sz="2200" b="1">
          <a:solidFill>
            <a:srgbClr val="003399"/>
          </a:solidFill>
          <a:latin typeface="Arial" charset="0"/>
          <a:cs typeface="Arial" charset="0"/>
        </a:defRPr>
      </a:lvl4pPr>
      <a:lvl5pPr algn="l" rtl="0" eaLnBrk="0" fontAlgn="base" hangingPunct="0">
        <a:spcBef>
          <a:spcPct val="0"/>
        </a:spcBef>
        <a:spcAft>
          <a:spcPct val="0"/>
        </a:spcAft>
        <a:defRPr sz="2200" b="1">
          <a:solidFill>
            <a:srgbClr val="003399"/>
          </a:solidFill>
          <a:latin typeface="Arial" charset="0"/>
          <a:cs typeface="Arial" charset="0"/>
        </a:defRPr>
      </a:lvl5pPr>
      <a:lvl6pPr marL="457200" algn="l" rtl="0" fontAlgn="base">
        <a:spcBef>
          <a:spcPct val="0"/>
        </a:spcBef>
        <a:spcAft>
          <a:spcPct val="0"/>
        </a:spcAft>
        <a:defRPr sz="2200" b="1">
          <a:solidFill>
            <a:schemeClr val="accent2"/>
          </a:solidFill>
          <a:latin typeface="Arial" charset="0"/>
          <a:cs typeface="Arial" charset="0"/>
        </a:defRPr>
      </a:lvl6pPr>
      <a:lvl7pPr marL="914400" algn="l" rtl="0" fontAlgn="base">
        <a:spcBef>
          <a:spcPct val="0"/>
        </a:spcBef>
        <a:spcAft>
          <a:spcPct val="0"/>
        </a:spcAft>
        <a:defRPr sz="2200" b="1">
          <a:solidFill>
            <a:schemeClr val="accent2"/>
          </a:solidFill>
          <a:latin typeface="Arial" charset="0"/>
          <a:cs typeface="Arial" charset="0"/>
        </a:defRPr>
      </a:lvl7pPr>
      <a:lvl8pPr marL="1371600" algn="l" rtl="0" fontAlgn="base">
        <a:spcBef>
          <a:spcPct val="0"/>
        </a:spcBef>
        <a:spcAft>
          <a:spcPct val="0"/>
        </a:spcAft>
        <a:defRPr sz="2200" b="1">
          <a:solidFill>
            <a:schemeClr val="accent2"/>
          </a:solidFill>
          <a:latin typeface="Arial" charset="0"/>
          <a:cs typeface="Arial" charset="0"/>
        </a:defRPr>
      </a:lvl8pPr>
      <a:lvl9pPr marL="1828800" algn="l" rtl="0" fontAlgn="base">
        <a:spcBef>
          <a:spcPct val="0"/>
        </a:spcBef>
        <a:spcAft>
          <a:spcPct val="0"/>
        </a:spcAft>
        <a:defRPr sz="2200" b="1">
          <a:solidFill>
            <a:schemeClr val="accent2"/>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3"/>
          <p:cNvSpPr txBox="1">
            <a:spLocks noChangeArrowheads="1"/>
          </p:cNvSpPr>
          <p:nvPr/>
        </p:nvSpPr>
        <p:spPr bwMode="auto">
          <a:xfrm>
            <a:off x="684213" y="1920875"/>
            <a:ext cx="8352283" cy="1508105"/>
          </a:xfrm>
          <a:prstGeom prst="rect">
            <a:avLst/>
          </a:prstGeom>
          <a:noFill/>
          <a:ln w="9525">
            <a:noFill/>
            <a:miter lim="800000"/>
            <a:headEnd/>
            <a:tailEnd/>
          </a:ln>
        </p:spPr>
        <p:txBody>
          <a:bodyPr wrap="square">
            <a:spAutoFit/>
          </a:bodyPr>
          <a:lstStyle/>
          <a:p>
            <a:pPr hangingPunct="0"/>
            <a:r>
              <a:rPr lang="en-US" sz="2400" b="1">
                <a:solidFill>
                  <a:srgbClr val="003399"/>
                </a:solidFill>
                <a:ea typeface="Arial Unicode MS" pitchFamily="34" charset="-128"/>
                <a:cs typeface="Arial Unicode MS" pitchFamily="34" charset="-128"/>
              </a:rPr>
              <a:t>SWE4005- Storage Technology and Management</a:t>
            </a:r>
            <a:r>
              <a:rPr lang="en-US" sz="2400" b="1"/>
              <a:t>					</a:t>
            </a:r>
          </a:p>
          <a:p>
            <a:pPr algn="r"/>
            <a:r>
              <a:rPr lang="en-GB" sz="4400" b="1" cap="all">
                <a:solidFill>
                  <a:srgbClr val="2C95DD"/>
                </a:solidFill>
                <a:latin typeface="MetaNormalLF-Roman"/>
                <a:ea typeface="+mj-ea"/>
                <a:cs typeface="Arial"/>
              </a:rPr>
              <a:t>Storage Virtualization</a:t>
            </a:r>
            <a:endParaRPr lang="en-US" sz="2400" b="1"/>
          </a:p>
        </p:txBody>
      </p:sp>
      <p:sp>
        <p:nvSpPr>
          <p:cNvPr id="4" name="Subtitle 3">
            <a:extLst>
              <a:ext uri="{FF2B5EF4-FFF2-40B4-BE49-F238E27FC236}">
                <a16:creationId xmlns:a16="http://schemas.microsoft.com/office/drawing/2014/main" id="{F0011607-E0DA-49DD-BD55-BCB34AE2A459}"/>
              </a:ext>
            </a:extLst>
          </p:cNvPr>
          <p:cNvSpPr>
            <a:spLocks noGrp="1"/>
          </p:cNvSpPr>
          <p:nvPr>
            <p:ph type="subTitle" idx="1"/>
          </p:nvPr>
        </p:nvSpPr>
        <p:spPr/>
        <p:txBody>
          <a:bodyPr/>
          <a:lstStyle/>
          <a:p>
            <a:endParaRPr lang="en-IN"/>
          </a:p>
        </p:txBody>
      </p:sp>
      <p:sp>
        <p:nvSpPr>
          <p:cNvPr id="2" name="TextBox 1">
            <a:extLst>
              <a:ext uri="{FF2B5EF4-FFF2-40B4-BE49-F238E27FC236}">
                <a16:creationId xmlns:a16="http://schemas.microsoft.com/office/drawing/2014/main" id="{29742716-41E1-CA3B-CC82-21E81D674439}"/>
              </a:ext>
            </a:extLst>
          </p:cNvPr>
          <p:cNvSpPr txBox="1"/>
          <p:nvPr/>
        </p:nvSpPr>
        <p:spPr>
          <a:xfrm>
            <a:off x="3200400" y="26288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id="{3B62ECDB-1CF6-35B6-2A24-9E0AA1861F0F}"/>
              </a:ext>
            </a:extLst>
          </p:cNvPr>
          <p:cNvSpPr txBox="1"/>
          <p:nvPr/>
        </p:nvSpPr>
        <p:spPr>
          <a:xfrm>
            <a:off x="3343275" y="27717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 1 Algorithm</a:t>
            </a:r>
            <a:endParaRPr lang="en-IN"/>
          </a:p>
        </p:txBody>
      </p:sp>
      <p:pic>
        <p:nvPicPr>
          <p:cNvPr id="7" name="Content Placeholder 6"/>
          <p:cNvPicPr>
            <a:picLocks noGrp="1" noChangeAspect="1"/>
          </p:cNvPicPr>
          <p:nvPr>
            <p:ph idx="1"/>
          </p:nvPr>
        </p:nvPicPr>
        <p:blipFill>
          <a:blip r:embed="rId2"/>
          <a:stretch>
            <a:fillRect/>
          </a:stretch>
        </p:blipFill>
        <p:spPr>
          <a:xfrm>
            <a:off x="1907704" y="1000125"/>
            <a:ext cx="4896543" cy="410527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10</a:t>
            </a:fld>
            <a:endParaRPr lang="en-IN"/>
          </a:p>
        </p:txBody>
      </p:sp>
    </p:spTree>
    <p:extLst>
      <p:ext uri="{BB962C8B-B14F-4D97-AF65-F5344CB8AC3E}">
        <p14:creationId xmlns:p14="http://schemas.microsoft.com/office/powerpoint/2010/main" val="75075946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is Content Addressed Storage (CAS)</a:t>
            </a:r>
            <a:endParaRPr lang="en-IN"/>
          </a:p>
        </p:txBody>
      </p:sp>
      <p:sp>
        <p:nvSpPr>
          <p:cNvPr id="3" name="Content Placeholder 2"/>
          <p:cNvSpPr>
            <a:spLocks noGrp="1"/>
          </p:cNvSpPr>
          <p:nvPr>
            <p:ph idx="1"/>
          </p:nvPr>
        </p:nvSpPr>
        <p:spPr/>
        <p:txBody>
          <a:bodyPr/>
          <a:lstStyle/>
          <a:p>
            <a:r>
              <a:rPr lang="en-US" altLang="en-US"/>
              <a:t>Object-oriented, location-independent approach to data storage </a:t>
            </a:r>
          </a:p>
          <a:p>
            <a:r>
              <a:rPr lang="en-US" altLang="en-US"/>
              <a:t>Repository for the “Objects”</a:t>
            </a:r>
          </a:p>
          <a:p>
            <a:r>
              <a:rPr lang="en-US" altLang="en-US"/>
              <a:t>Access mechanism to interface with repository</a:t>
            </a:r>
          </a:p>
          <a:p>
            <a:r>
              <a:rPr lang="en-US" altLang="en-US"/>
              <a:t>Globally unique identifiers provide access to objects</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11</a:t>
            </a:fld>
            <a:endParaRPr lang="en-IN"/>
          </a:p>
        </p:txBody>
      </p:sp>
    </p:spTree>
    <p:extLst>
      <p:ext uri="{BB962C8B-B14F-4D97-AF65-F5344CB8AC3E}">
        <p14:creationId xmlns:p14="http://schemas.microsoft.com/office/powerpoint/2010/main" val="3855295255"/>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Benefits of CAS</a:t>
            </a:r>
            <a:endParaRPr lang="en-IN"/>
          </a:p>
        </p:txBody>
      </p:sp>
      <p:sp>
        <p:nvSpPr>
          <p:cNvPr id="3" name="Content Placeholder 2"/>
          <p:cNvSpPr>
            <a:spLocks noGrp="1"/>
          </p:cNvSpPr>
          <p:nvPr>
            <p:ph idx="1"/>
          </p:nvPr>
        </p:nvSpPr>
        <p:spPr/>
        <p:txBody>
          <a:bodyPr/>
          <a:lstStyle/>
          <a:p>
            <a:r>
              <a:rPr lang="en-US" altLang="en-US"/>
              <a:t>Content authenticity</a:t>
            </a:r>
          </a:p>
          <a:p>
            <a:pPr lvl="1"/>
            <a:r>
              <a:rPr lang="en-GB"/>
              <a:t>It assures the </a:t>
            </a:r>
            <a:r>
              <a:rPr lang="en-GB">
                <a:solidFill>
                  <a:srgbClr val="FF0000"/>
                </a:solidFill>
              </a:rPr>
              <a:t>genuineness</a:t>
            </a:r>
            <a:r>
              <a:rPr lang="en-GB"/>
              <a:t> of stored content. This is achieved by generating a </a:t>
            </a:r>
            <a:r>
              <a:rPr lang="en-GB">
                <a:solidFill>
                  <a:srgbClr val="FF0000"/>
                </a:solidFill>
              </a:rPr>
              <a:t>unique content address and automating</a:t>
            </a:r>
            <a:r>
              <a:rPr lang="en-GB"/>
              <a:t> the process of continuously checking and recalculating the content address</a:t>
            </a:r>
            <a:br>
              <a:rPr lang="en-GB"/>
            </a:br>
            <a:r>
              <a:rPr lang="en-GB"/>
              <a:t>for stored objects. </a:t>
            </a:r>
            <a:br>
              <a:rPr lang="en-GB"/>
            </a:br>
            <a:endParaRPr lang="en-US" altLang="en-US"/>
          </a:p>
          <a:p>
            <a:r>
              <a:rPr lang="en-US" altLang="en-US"/>
              <a:t>Content integrity</a:t>
            </a:r>
          </a:p>
          <a:p>
            <a:pPr lvl="1"/>
            <a:r>
              <a:rPr lang="en-GB"/>
              <a:t>stored content has not been altered. Use of hashing algorithm for content authenticity also ensures content integrity in CAS </a:t>
            </a:r>
            <a:br>
              <a:rPr lang="en-GB"/>
            </a:br>
            <a:endParaRPr lang="en-US" altLang="en-US"/>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12</a:t>
            </a:fld>
            <a:endParaRPr lang="en-IN"/>
          </a:p>
        </p:txBody>
      </p:sp>
    </p:spTree>
    <p:extLst>
      <p:ext uri="{BB962C8B-B14F-4D97-AF65-F5344CB8AC3E}">
        <p14:creationId xmlns:p14="http://schemas.microsoft.com/office/powerpoint/2010/main" val="183835740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a:t>Location independence</a:t>
            </a:r>
          </a:p>
          <a:p>
            <a:pPr lvl="1"/>
            <a:r>
              <a:rPr lang="en-GB"/>
              <a:t>Using a content address to access fixed content makes the physical location of the data irrelevant to the application requesting the data. </a:t>
            </a:r>
            <a:br>
              <a:rPr lang="en-GB"/>
            </a:br>
            <a:endParaRPr lang="en-US" altLang="en-US"/>
          </a:p>
          <a:p>
            <a:r>
              <a:rPr lang="en-US" altLang="en-US"/>
              <a:t>Single-instance storage (</a:t>
            </a:r>
            <a:r>
              <a:rPr lang="en-US" altLang="en-US" err="1"/>
              <a:t>SiS</a:t>
            </a:r>
            <a:r>
              <a:rPr lang="en-US" altLang="en-US"/>
              <a:t>)</a:t>
            </a:r>
          </a:p>
          <a:p>
            <a:pPr lvl="1"/>
            <a:r>
              <a:rPr lang="en-GB"/>
              <a:t>The unique signature is used to guarantee the storage of only a single instance of an object. This signature is derived from the binary representation of the object </a:t>
            </a:r>
            <a:br>
              <a:rPr lang="en-GB"/>
            </a:br>
            <a:endParaRPr lang="en-US" altLang="en-US"/>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13</a:t>
            </a:fld>
            <a:endParaRPr lang="en-IN"/>
          </a:p>
        </p:txBody>
      </p:sp>
    </p:spTree>
    <p:extLst>
      <p:ext uri="{BB962C8B-B14F-4D97-AF65-F5344CB8AC3E}">
        <p14:creationId xmlns:p14="http://schemas.microsoft.com/office/powerpoint/2010/main" val="397352637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a:t>Retention enforcement</a:t>
            </a:r>
          </a:p>
          <a:p>
            <a:pPr lvl="1"/>
            <a:r>
              <a:rPr lang="en-GB"/>
              <a:t>Protecting and retaining data objects is a core requirement of an archive system. CAS creates two immutable components: a data object and a meta‑object for every object stored. The meta‑object stores object’s attributes and data handling policies. </a:t>
            </a:r>
            <a:br>
              <a:rPr lang="en-GB"/>
            </a:br>
            <a:endParaRPr lang="en-US" altLang="en-US"/>
          </a:p>
          <a:p>
            <a:r>
              <a:rPr lang="en-US" altLang="en-US"/>
              <a:t>Record-level protection and disposition</a:t>
            </a:r>
          </a:p>
          <a:p>
            <a:pPr lvl="1"/>
            <a:r>
              <a:rPr lang="en-GB"/>
              <a:t>All fixed content is stored in CAS once and is backed up with a protection scheme. The array is composed of one or more storage clusters. Some CAS architectures provide an extra level of protection by replicating the content onto arrays located at a different location. </a:t>
            </a:r>
          </a:p>
          <a:p>
            <a:pPr lvl="1"/>
            <a:r>
              <a:rPr lang="en-GB"/>
              <a:t>The disposition of records also follows the stringent guidelines established by regulators </a:t>
            </a:r>
            <a:br>
              <a:rPr lang="en-GB"/>
            </a:br>
            <a:br>
              <a:rPr lang="en-GB"/>
            </a:br>
            <a:endParaRPr lang="en-US" altLang="en-US"/>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14</a:t>
            </a:fld>
            <a:endParaRPr lang="en-IN"/>
          </a:p>
        </p:txBody>
      </p:sp>
    </p:spTree>
    <p:extLst>
      <p:ext uri="{BB962C8B-B14F-4D97-AF65-F5344CB8AC3E}">
        <p14:creationId xmlns:p14="http://schemas.microsoft.com/office/powerpoint/2010/main" val="1800349823"/>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a:t>Technology independence</a:t>
            </a:r>
          </a:p>
          <a:p>
            <a:pPr lvl="1"/>
            <a:r>
              <a:rPr lang="en-GB"/>
              <a:t>application server is able to map the original content address the data remains accessible. </a:t>
            </a:r>
            <a:br>
              <a:rPr lang="en-GB"/>
            </a:br>
            <a:endParaRPr lang="en-US" altLang="en-US"/>
          </a:p>
          <a:p>
            <a:r>
              <a:rPr lang="en-US" altLang="en-US"/>
              <a:t>Fast record retrieval</a:t>
            </a:r>
          </a:p>
          <a:p>
            <a:pPr lvl="1"/>
            <a:r>
              <a:rPr lang="en-GB"/>
              <a:t>CAS maintains all content on disks that provide </a:t>
            </a:r>
            <a:r>
              <a:rPr lang="en-GB" err="1"/>
              <a:t>subsecond</a:t>
            </a:r>
            <a:r>
              <a:rPr lang="en-GB"/>
              <a:t> “time to first byte” (200 </a:t>
            </a:r>
            <a:r>
              <a:rPr lang="en-GB" err="1"/>
              <a:t>ms</a:t>
            </a:r>
            <a:r>
              <a:rPr lang="en-GB"/>
              <a:t>–400 </a:t>
            </a:r>
            <a:r>
              <a:rPr lang="en-GB" err="1"/>
              <a:t>ms</a:t>
            </a:r>
            <a:r>
              <a:rPr lang="en-GB"/>
              <a:t>) in a single cluster. Random disk access in CAS enables fast record retrieval. </a:t>
            </a:r>
            <a:br>
              <a:rPr lang="en-GB"/>
            </a:br>
            <a:endParaRPr lang="en-US" altLang="en-US"/>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15</a:t>
            </a:fld>
            <a:endParaRPr lang="en-IN"/>
          </a:p>
        </p:txBody>
      </p:sp>
    </p:spTree>
    <p:extLst>
      <p:ext uri="{BB962C8B-B14F-4D97-AF65-F5344CB8AC3E}">
        <p14:creationId xmlns:p14="http://schemas.microsoft.com/office/powerpoint/2010/main" val="240918560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CAS Architecture</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16</a:t>
            </a:fld>
            <a:endParaRPr lang="en-IN"/>
          </a:p>
        </p:txBody>
      </p:sp>
      <p:sp>
        <p:nvSpPr>
          <p:cNvPr id="7" name="Rectangle 3"/>
          <p:cNvSpPr>
            <a:spLocks noGrp="1" noChangeArrowheads="1"/>
          </p:cNvSpPr>
          <p:nvPr>
            <p:ph idx="1"/>
          </p:nvPr>
        </p:nvSpPr>
        <p:spPr/>
        <p:txBody>
          <a:bodyPr/>
          <a:lstStyle/>
          <a:p>
            <a:pPr>
              <a:lnSpc>
                <a:spcPct val="80000"/>
              </a:lnSpc>
            </a:pPr>
            <a:r>
              <a:rPr lang="en-US" altLang="en-US"/>
              <a:t> Storage devices (CAS Based)</a:t>
            </a:r>
          </a:p>
          <a:p>
            <a:pPr lvl="1">
              <a:lnSpc>
                <a:spcPct val="80000"/>
              </a:lnSpc>
            </a:pPr>
            <a:r>
              <a:rPr lang="en-US" altLang="en-US"/>
              <a:t>Storage node</a:t>
            </a:r>
          </a:p>
          <a:p>
            <a:pPr lvl="1">
              <a:lnSpc>
                <a:spcPct val="80000"/>
              </a:lnSpc>
            </a:pPr>
            <a:r>
              <a:rPr lang="en-US" altLang="en-US"/>
              <a:t>Access node</a:t>
            </a:r>
          </a:p>
          <a:p>
            <a:pPr>
              <a:lnSpc>
                <a:spcPct val="80000"/>
              </a:lnSpc>
            </a:pPr>
            <a:r>
              <a:rPr lang="en-US" altLang="en-US"/>
              <a:t>Servers (to which storage devices get connected)</a:t>
            </a:r>
          </a:p>
          <a:p>
            <a:pPr>
              <a:lnSpc>
                <a:spcPct val="80000"/>
              </a:lnSpc>
            </a:pPr>
            <a:r>
              <a:rPr lang="en-US" altLang="en-US"/>
              <a:t>Client </a:t>
            </a:r>
          </a:p>
          <a:p>
            <a:pPr>
              <a:lnSpc>
                <a:spcPct val="80000"/>
              </a:lnSpc>
              <a:buFontTx/>
              <a:buNone/>
            </a:pPr>
            <a:endParaRPr lang="en-US" altLang="en-US"/>
          </a:p>
          <a:p>
            <a:pPr>
              <a:lnSpc>
                <a:spcPct val="80000"/>
              </a:lnSpc>
              <a:buFontTx/>
              <a:buNone/>
            </a:pPr>
            <a:endParaRPr lang="en-US" altLang="en-US" sz="900"/>
          </a:p>
        </p:txBody>
      </p:sp>
      <p:grpSp>
        <p:nvGrpSpPr>
          <p:cNvPr id="8" name="Group 7"/>
          <p:cNvGrpSpPr/>
          <p:nvPr/>
        </p:nvGrpSpPr>
        <p:grpSpPr>
          <a:xfrm>
            <a:off x="1331640" y="1672655"/>
            <a:ext cx="6999882" cy="3528789"/>
            <a:chOff x="465137" y="1666875"/>
            <a:chExt cx="8226425" cy="4647406"/>
          </a:xfrm>
        </p:grpSpPr>
        <p:sp>
          <p:nvSpPr>
            <p:cNvPr id="9" name="Rectangle 1893"/>
            <p:cNvSpPr>
              <a:spLocks noChangeArrowheads="1"/>
            </p:cNvSpPr>
            <p:nvPr/>
          </p:nvSpPr>
          <p:spPr bwMode="auto">
            <a:xfrm>
              <a:off x="2617787" y="6176169"/>
              <a:ext cx="422275"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eaLnBrk="0" hangingPunct="0">
                <a:defRPr sz="2200">
                  <a:solidFill>
                    <a:srgbClr val="003580"/>
                  </a:solidFill>
                  <a:latin typeface="Arial" panose="020B0604020202020204" pitchFamily="34" charset="0"/>
                  <a:cs typeface="Arial" panose="020B0604020202020204" pitchFamily="34" charset="0"/>
                </a:defRPr>
              </a:lvl1pPr>
              <a:lvl2pPr marL="742950" indent="-285750" defTabSz="941388" eaLnBrk="0" hangingPunct="0">
                <a:defRPr sz="2200">
                  <a:solidFill>
                    <a:srgbClr val="003580"/>
                  </a:solidFill>
                  <a:latin typeface="Arial" panose="020B0604020202020204" pitchFamily="34" charset="0"/>
                  <a:cs typeface="Arial" panose="020B0604020202020204" pitchFamily="34" charset="0"/>
                </a:defRPr>
              </a:lvl2pPr>
              <a:lvl3pPr marL="1143000" indent="-228600" defTabSz="941388" eaLnBrk="0" hangingPunct="0">
                <a:defRPr sz="2200">
                  <a:solidFill>
                    <a:srgbClr val="003580"/>
                  </a:solidFill>
                  <a:latin typeface="Arial" panose="020B0604020202020204" pitchFamily="34" charset="0"/>
                  <a:cs typeface="Arial" panose="020B0604020202020204" pitchFamily="34" charset="0"/>
                </a:defRPr>
              </a:lvl3pPr>
              <a:lvl4pPr marL="1600200" indent="-228600" defTabSz="941388" eaLnBrk="0" hangingPunct="0">
                <a:defRPr sz="2200">
                  <a:solidFill>
                    <a:srgbClr val="003580"/>
                  </a:solidFill>
                  <a:latin typeface="Arial" panose="020B0604020202020204" pitchFamily="34" charset="0"/>
                  <a:cs typeface="Arial" panose="020B0604020202020204" pitchFamily="34" charset="0"/>
                </a:defRPr>
              </a:lvl4pPr>
              <a:lvl5pPr marL="2057400" indent="-228600" defTabSz="941388" eaLnBrk="0" hangingPunct="0">
                <a:defRPr sz="2200">
                  <a:solidFill>
                    <a:srgbClr val="003580"/>
                  </a:solidFill>
                  <a:latin typeface="Arial" panose="020B0604020202020204" pitchFamily="34" charset="0"/>
                  <a:cs typeface="Arial" panose="020B0604020202020204" pitchFamily="34" charset="0"/>
                </a:defRPr>
              </a:lvl5pPr>
              <a:lvl6pPr marL="25146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r>
                <a:rPr lang="en-US" altLang="en-US" sz="900" b="1">
                  <a:solidFill>
                    <a:srgbClr val="000000"/>
                  </a:solidFill>
                  <a:latin typeface="Verdana" panose="020B0604030504040204" pitchFamily="34" charset="0"/>
                </a:rPr>
                <a:t>Server</a:t>
              </a:r>
              <a:endParaRPr lang="en-US" altLang="en-US" sz="2600"/>
            </a:p>
          </p:txBody>
        </p:sp>
        <p:grpSp>
          <p:nvGrpSpPr>
            <p:cNvPr id="10" name="Group 9"/>
            <p:cNvGrpSpPr/>
            <p:nvPr/>
          </p:nvGrpSpPr>
          <p:grpSpPr>
            <a:xfrm>
              <a:off x="465137" y="1666875"/>
              <a:ext cx="8226425" cy="4419600"/>
              <a:chOff x="152400" y="2143564"/>
              <a:chExt cx="8226425" cy="4419600"/>
            </a:xfrm>
          </p:grpSpPr>
          <p:sp>
            <p:nvSpPr>
              <p:cNvPr id="11" name="Line 1876"/>
              <p:cNvSpPr>
                <a:spLocks noChangeShapeType="1"/>
              </p:cNvSpPr>
              <p:nvPr/>
            </p:nvSpPr>
            <p:spPr bwMode="auto">
              <a:xfrm>
                <a:off x="7467600" y="2816225"/>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Rectangle 1877"/>
              <p:cNvSpPr>
                <a:spLocks noChangeArrowheads="1"/>
              </p:cNvSpPr>
              <p:nvPr/>
            </p:nvSpPr>
            <p:spPr bwMode="auto">
              <a:xfrm>
                <a:off x="7188200" y="2816225"/>
                <a:ext cx="279400" cy="63500"/>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 name="Rectangle 1878"/>
              <p:cNvSpPr>
                <a:spLocks noChangeArrowheads="1"/>
              </p:cNvSpPr>
              <p:nvPr/>
            </p:nvSpPr>
            <p:spPr bwMode="auto">
              <a:xfrm>
                <a:off x="7869238" y="2816225"/>
                <a:ext cx="279400" cy="63500"/>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 name="Rectangle 1879"/>
              <p:cNvSpPr>
                <a:spLocks noChangeArrowheads="1"/>
              </p:cNvSpPr>
              <p:nvPr/>
            </p:nvSpPr>
            <p:spPr bwMode="auto">
              <a:xfrm>
                <a:off x="7869238" y="2940050"/>
                <a:ext cx="279400" cy="61913"/>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 name="Rectangle 1880"/>
              <p:cNvSpPr>
                <a:spLocks noChangeArrowheads="1"/>
              </p:cNvSpPr>
              <p:nvPr/>
            </p:nvSpPr>
            <p:spPr bwMode="auto">
              <a:xfrm>
                <a:off x="7869238" y="3063875"/>
                <a:ext cx="279400" cy="61913"/>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 name="Rectangle 1881"/>
              <p:cNvSpPr>
                <a:spLocks noChangeArrowheads="1"/>
              </p:cNvSpPr>
              <p:nvPr/>
            </p:nvSpPr>
            <p:spPr bwMode="auto">
              <a:xfrm>
                <a:off x="7869238" y="318928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 name="Rectangle 1882"/>
              <p:cNvSpPr>
                <a:spLocks noChangeArrowheads="1"/>
              </p:cNvSpPr>
              <p:nvPr/>
            </p:nvSpPr>
            <p:spPr bwMode="auto">
              <a:xfrm>
                <a:off x="7869238" y="3313113"/>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Rectangle 1883"/>
              <p:cNvSpPr>
                <a:spLocks noChangeArrowheads="1"/>
              </p:cNvSpPr>
              <p:nvPr/>
            </p:nvSpPr>
            <p:spPr bwMode="auto">
              <a:xfrm>
                <a:off x="7869238" y="343693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 name="Rectangle 1884"/>
              <p:cNvSpPr>
                <a:spLocks noChangeArrowheads="1"/>
              </p:cNvSpPr>
              <p:nvPr/>
            </p:nvSpPr>
            <p:spPr bwMode="auto">
              <a:xfrm>
                <a:off x="7869238" y="3560763"/>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 name="Line 1885"/>
              <p:cNvSpPr>
                <a:spLocks noChangeShapeType="1"/>
              </p:cNvSpPr>
              <p:nvPr/>
            </p:nvSpPr>
            <p:spPr bwMode="auto">
              <a:xfrm>
                <a:off x="7734300" y="2816225"/>
                <a:ext cx="0" cy="9937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1886"/>
              <p:cNvSpPr>
                <a:spLocks noChangeShapeType="1"/>
              </p:cNvSpPr>
              <p:nvPr/>
            </p:nvSpPr>
            <p:spPr bwMode="auto">
              <a:xfrm>
                <a:off x="7734300" y="2816225"/>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Freeform 1890"/>
              <p:cNvSpPr>
                <a:spLocks/>
              </p:cNvSpPr>
              <p:nvPr/>
            </p:nvSpPr>
            <p:spPr bwMode="auto">
              <a:xfrm>
                <a:off x="7637463" y="2816225"/>
                <a:ext cx="3175" cy="927100"/>
              </a:xfrm>
              <a:custGeom>
                <a:avLst/>
                <a:gdLst>
                  <a:gd name="T0" fmla="*/ 3175 w 2"/>
                  <a:gd name="T1" fmla="*/ 0 h 717"/>
                  <a:gd name="T2" fmla="*/ 0 w 2"/>
                  <a:gd name="T3" fmla="*/ 927100 h 717"/>
                  <a:gd name="T4" fmla="*/ 0 60000 65536"/>
                  <a:gd name="T5" fmla="*/ 0 60000 65536"/>
                  <a:gd name="T6" fmla="*/ 0 w 2"/>
                  <a:gd name="T7" fmla="*/ 0 h 717"/>
                  <a:gd name="T8" fmla="*/ 2 w 2"/>
                  <a:gd name="T9" fmla="*/ 717 h 717"/>
                </a:gdLst>
                <a:ahLst/>
                <a:cxnLst>
                  <a:cxn ang="T4">
                    <a:pos x="T0" y="T1"/>
                  </a:cxn>
                  <a:cxn ang="T5">
                    <a:pos x="T2" y="T3"/>
                  </a:cxn>
                </a:cxnLst>
                <a:rect l="T6" t="T7" r="T8" b="T9"/>
                <a:pathLst>
                  <a:path w="2" h="717">
                    <a:moveTo>
                      <a:pt x="2" y="0"/>
                    </a:moveTo>
                    <a:lnTo>
                      <a:pt x="0" y="717"/>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 name="Rectangle 2283"/>
              <p:cNvSpPr>
                <a:spLocks noChangeArrowheads="1"/>
              </p:cNvSpPr>
              <p:nvPr/>
            </p:nvSpPr>
            <p:spPr bwMode="auto">
              <a:xfrm>
                <a:off x="2182813" y="41608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en-US" sz="1200" b="1">
                    <a:solidFill>
                      <a:srgbClr val="000000"/>
                    </a:solidFill>
                    <a:latin typeface="Verdana" panose="020B0604030504040204" pitchFamily="34" charset="0"/>
                  </a:rPr>
                  <a:t>IP</a:t>
                </a:r>
                <a:endParaRPr lang="en-US" altLang="en-US" sz="1800" b="1">
                  <a:solidFill>
                    <a:schemeClr val="tx1"/>
                  </a:solidFill>
                </a:endParaRPr>
              </a:p>
            </p:txBody>
          </p:sp>
          <p:sp>
            <p:nvSpPr>
              <p:cNvPr id="24" name="Line 2287"/>
              <p:cNvSpPr>
                <a:spLocks noChangeShapeType="1"/>
              </p:cNvSpPr>
              <p:nvPr/>
            </p:nvSpPr>
            <p:spPr bwMode="auto">
              <a:xfrm>
                <a:off x="7467600" y="3560763"/>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2288"/>
              <p:cNvSpPr>
                <a:spLocks noChangeShapeType="1"/>
              </p:cNvSpPr>
              <p:nvPr/>
            </p:nvSpPr>
            <p:spPr bwMode="auto">
              <a:xfrm>
                <a:off x="7467600" y="3436938"/>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Line 2289"/>
              <p:cNvSpPr>
                <a:spLocks noChangeShapeType="1"/>
              </p:cNvSpPr>
              <p:nvPr/>
            </p:nvSpPr>
            <p:spPr bwMode="auto">
              <a:xfrm>
                <a:off x="7467600" y="3313113"/>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2290"/>
              <p:cNvSpPr>
                <a:spLocks noChangeShapeType="1"/>
              </p:cNvSpPr>
              <p:nvPr/>
            </p:nvSpPr>
            <p:spPr bwMode="auto">
              <a:xfrm>
                <a:off x="7467600" y="3189288"/>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Line 2291"/>
              <p:cNvSpPr>
                <a:spLocks noChangeShapeType="1"/>
              </p:cNvSpPr>
              <p:nvPr/>
            </p:nvSpPr>
            <p:spPr bwMode="auto">
              <a:xfrm>
                <a:off x="7467600" y="3063875"/>
                <a:ext cx="1666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Line 2292"/>
              <p:cNvSpPr>
                <a:spLocks noChangeShapeType="1"/>
              </p:cNvSpPr>
              <p:nvPr/>
            </p:nvSpPr>
            <p:spPr bwMode="auto">
              <a:xfrm>
                <a:off x="7467600" y="2940050"/>
                <a:ext cx="166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2293"/>
              <p:cNvSpPr>
                <a:spLocks noChangeShapeType="1"/>
              </p:cNvSpPr>
              <p:nvPr/>
            </p:nvSpPr>
            <p:spPr bwMode="auto">
              <a:xfrm>
                <a:off x="6383338" y="3189288"/>
                <a:ext cx="223837"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Rectangle 2294"/>
              <p:cNvSpPr>
                <a:spLocks noChangeArrowheads="1"/>
              </p:cNvSpPr>
              <p:nvPr/>
            </p:nvSpPr>
            <p:spPr bwMode="auto">
              <a:xfrm>
                <a:off x="7188200" y="2940050"/>
                <a:ext cx="279400" cy="61913"/>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 name="Rectangle 2295"/>
              <p:cNvSpPr>
                <a:spLocks noChangeArrowheads="1"/>
              </p:cNvSpPr>
              <p:nvPr/>
            </p:nvSpPr>
            <p:spPr bwMode="auto">
              <a:xfrm>
                <a:off x="7188200" y="3063875"/>
                <a:ext cx="279400" cy="61913"/>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 name="Rectangle 2296"/>
              <p:cNvSpPr>
                <a:spLocks noChangeArrowheads="1"/>
              </p:cNvSpPr>
              <p:nvPr/>
            </p:nvSpPr>
            <p:spPr bwMode="auto">
              <a:xfrm>
                <a:off x="7188200" y="318928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 name="Rectangle 2298"/>
              <p:cNvSpPr>
                <a:spLocks noChangeArrowheads="1"/>
              </p:cNvSpPr>
              <p:nvPr/>
            </p:nvSpPr>
            <p:spPr bwMode="auto">
              <a:xfrm>
                <a:off x="7188200" y="343693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 name="Rectangle 2299"/>
              <p:cNvSpPr>
                <a:spLocks noChangeArrowheads="1"/>
              </p:cNvSpPr>
              <p:nvPr/>
            </p:nvSpPr>
            <p:spPr bwMode="auto">
              <a:xfrm>
                <a:off x="7188200" y="3560763"/>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 name="Line 2300"/>
              <p:cNvSpPr>
                <a:spLocks noChangeShapeType="1"/>
              </p:cNvSpPr>
              <p:nvPr/>
            </p:nvSpPr>
            <p:spPr bwMode="auto">
              <a:xfrm>
                <a:off x="7734300" y="3063875"/>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2301"/>
              <p:cNvSpPr>
                <a:spLocks noChangeShapeType="1"/>
              </p:cNvSpPr>
              <p:nvPr/>
            </p:nvSpPr>
            <p:spPr bwMode="auto">
              <a:xfrm>
                <a:off x="7734300" y="2940050"/>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2302"/>
              <p:cNvSpPr>
                <a:spLocks noChangeShapeType="1"/>
              </p:cNvSpPr>
              <p:nvPr/>
            </p:nvSpPr>
            <p:spPr bwMode="auto">
              <a:xfrm>
                <a:off x="7734300" y="3189288"/>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2303"/>
              <p:cNvSpPr>
                <a:spLocks noChangeShapeType="1"/>
              </p:cNvSpPr>
              <p:nvPr/>
            </p:nvSpPr>
            <p:spPr bwMode="auto">
              <a:xfrm>
                <a:off x="7734300" y="3313113"/>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2304"/>
              <p:cNvSpPr>
                <a:spLocks noChangeShapeType="1"/>
              </p:cNvSpPr>
              <p:nvPr/>
            </p:nvSpPr>
            <p:spPr bwMode="auto">
              <a:xfrm>
                <a:off x="7734300" y="3436938"/>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 name="Line 2305"/>
              <p:cNvSpPr>
                <a:spLocks noChangeShapeType="1"/>
              </p:cNvSpPr>
              <p:nvPr/>
            </p:nvSpPr>
            <p:spPr bwMode="auto">
              <a:xfrm>
                <a:off x="7734300" y="3560763"/>
                <a:ext cx="168275"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 name="Freeform 2306"/>
              <p:cNvSpPr>
                <a:spLocks/>
              </p:cNvSpPr>
              <p:nvPr/>
            </p:nvSpPr>
            <p:spPr bwMode="auto">
              <a:xfrm>
                <a:off x="6797675" y="3810000"/>
                <a:ext cx="936625" cy="1588"/>
              </a:xfrm>
              <a:custGeom>
                <a:avLst/>
                <a:gdLst>
                  <a:gd name="T0" fmla="*/ 936625 w 672"/>
                  <a:gd name="T1" fmla="*/ 0 h 1"/>
                  <a:gd name="T2" fmla="*/ 0 w 672"/>
                  <a:gd name="T3" fmla="*/ 0 h 1"/>
                  <a:gd name="T4" fmla="*/ 0 60000 65536"/>
                  <a:gd name="T5" fmla="*/ 0 60000 65536"/>
                  <a:gd name="T6" fmla="*/ 0 w 672"/>
                  <a:gd name="T7" fmla="*/ 0 h 1"/>
                  <a:gd name="T8" fmla="*/ 672 w 672"/>
                  <a:gd name="T9" fmla="*/ 1 h 1"/>
                </a:gdLst>
                <a:ahLst/>
                <a:cxnLst>
                  <a:cxn ang="T4">
                    <a:pos x="T0" y="T1"/>
                  </a:cxn>
                  <a:cxn ang="T5">
                    <a:pos x="T2" y="T3"/>
                  </a:cxn>
                </a:cxnLst>
                <a:rect l="T6" t="T7" r="T8" b="T9"/>
                <a:pathLst>
                  <a:path w="672" h="1">
                    <a:moveTo>
                      <a:pt x="672" y="0"/>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3" name="Rectangle 2307"/>
              <p:cNvSpPr>
                <a:spLocks noChangeArrowheads="1"/>
              </p:cNvSpPr>
              <p:nvPr/>
            </p:nvSpPr>
            <p:spPr bwMode="auto">
              <a:xfrm>
                <a:off x="6103938" y="3063875"/>
                <a:ext cx="279400" cy="61913"/>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 name="Rectangle 2308"/>
              <p:cNvSpPr>
                <a:spLocks noChangeArrowheads="1"/>
              </p:cNvSpPr>
              <p:nvPr/>
            </p:nvSpPr>
            <p:spPr bwMode="auto">
              <a:xfrm>
                <a:off x="6103938" y="318928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45" name="Rectangle 2309"/>
              <p:cNvSpPr>
                <a:spLocks noChangeArrowheads="1"/>
              </p:cNvSpPr>
              <p:nvPr/>
            </p:nvSpPr>
            <p:spPr bwMode="auto">
              <a:xfrm>
                <a:off x="6103938" y="3313113"/>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 name="Rectangle 2310"/>
              <p:cNvSpPr>
                <a:spLocks noChangeArrowheads="1"/>
              </p:cNvSpPr>
              <p:nvPr/>
            </p:nvSpPr>
            <p:spPr bwMode="auto">
              <a:xfrm>
                <a:off x="6103938" y="3436938"/>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47" name="Freeform 2311"/>
              <p:cNvSpPr>
                <a:spLocks/>
              </p:cNvSpPr>
              <p:nvPr/>
            </p:nvSpPr>
            <p:spPr bwMode="auto">
              <a:xfrm>
                <a:off x="6732588" y="3297238"/>
                <a:ext cx="46037" cy="30162"/>
              </a:xfrm>
              <a:custGeom>
                <a:avLst/>
                <a:gdLst>
                  <a:gd name="T0" fmla="*/ 25359 w 118"/>
                  <a:gd name="T1" fmla="*/ 13803 h 59"/>
                  <a:gd name="T2" fmla="*/ 46037 w 118"/>
                  <a:gd name="T3" fmla="*/ 17893 h 59"/>
                  <a:gd name="T4" fmla="*/ 0 w 118"/>
                  <a:gd name="T5" fmla="*/ 30162 h 59"/>
                  <a:gd name="T6" fmla="*/ 17556 w 118"/>
                  <a:gd name="T7" fmla="*/ 0 h 59"/>
                  <a:gd name="T8" fmla="*/ 25359 w 118"/>
                  <a:gd name="T9" fmla="*/ 13803 h 59"/>
                  <a:gd name="T10" fmla="*/ 0 60000 65536"/>
                  <a:gd name="T11" fmla="*/ 0 60000 65536"/>
                  <a:gd name="T12" fmla="*/ 0 60000 65536"/>
                  <a:gd name="T13" fmla="*/ 0 60000 65536"/>
                  <a:gd name="T14" fmla="*/ 0 60000 65536"/>
                  <a:gd name="T15" fmla="*/ 0 w 118"/>
                  <a:gd name="T16" fmla="*/ 0 h 59"/>
                  <a:gd name="T17" fmla="*/ 118 w 118"/>
                  <a:gd name="T18" fmla="*/ 59 h 59"/>
                </a:gdLst>
                <a:ahLst/>
                <a:cxnLst>
                  <a:cxn ang="T10">
                    <a:pos x="T0" y="T1"/>
                  </a:cxn>
                  <a:cxn ang="T11">
                    <a:pos x="T2" y="T3"/>
                  </a:cxn>
                  <a:cxn ang="T12">
                    <a:pos x="T4" y="T5"/>
                  </a:cxn>
                  <a:cxn ang="T13">
                    <a:pos x="T6" y="T7"/>
                  </a:cxn>
                  <a:cxn ang="T14">
                    <a:pos x="T8" y="T9"/>
                  </a:cxn>
                </a:cxnLst>
                <a:rect l="T15" t="T16" r="T17" b="T18"/>
                <a:pathLst>
                  <a:path w="118" h="59">
                    <a:moveTo>
                      <a:pt x="65" y="27"/>
                    </a:moveTo>
                    <a:lnTo>
                      <a:pt x="118" y="35"/>
                    </a:lnTo>
                    <a:lnTo>
                      <a:pt x="0" y="59"/>
                    </a:lnTo>
                    <a:lnTo>
                      <a:pt x="45" y="0"/>
                    </a:lnTo>
                    <a:lnTo>
                      <a:pt x="65"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8" name="Freeform 2312"/>
              <p:cNvSpPr>
                <a:spLocks/>
              </p:cNvSpPr>
              <p:nvPr/>
            </p:nvSpPr>
            <p:spPr bwMode="auto">
              <a:xfrm>
                <a:off x="6897688" y="3184525"/>
                <a:ext cx="44450" cy="31750"/>
              </a:xfrm>
              <a:custGeom>
                <a:avLst/>
                <a:gdLst>
                  <a:gd name="T0" fmla="*/ 20342 w 118"/>
                  <a:gd name="T1" fmla="*/ 17517 h 58"/>
                  <a:gd name="T2" fmla="*/ 27499 w 118"/>
                  <a:gd name="T3" fmla="*/ 31750 h 58"/>
                  <a:gd name="T4" fmla="*/ 44450 w 118"/>
                  <a:gd name="T5" fmla="*/ 0 h 58"/>
                  <a:gd name="T6" fmla="*/ 0 w 118"/>
                  <a:gd name="T7" fmla="*/ 12591 h 58"/>
                  <a:gd name="T8" fmla="*/ 20342 w 118"/>
                  <a:gd name="T9" fmla="*/ 17517 h 58"/>
                  <a:gd name="T10" fmla="*/ 0 60000 65536"/>
                  <a:gd name="T11" fmla="*/ 0 60000 65536"/>
                  <a:gd name="T12" fmla="*/ 0 60000 65536"/>
                  <a:gd name="T13" fmla="*/ 0 60000 65536"/>
                  <a:gd name="T14" fmla="*/ 0 60000 65536"/>
                  <a:gd name="T15" fmla="*/ 0 w 118"/>
                  <a:gd name="T16" fmla="*/ 0 h 58"/>
                  <a:gd name="T17" fmla="*/ 118 w 118"/>
                  <a:gd name="T18" fmla="*/ 58 h 58"/>
                </a:gdLst>
                <a:ahLst/>
                <a:cxnLst>
                  <a:cxn ang="T10">
                    <a:pos x="T0" y="T1"/>
                  </a:cxn>
                  <a:cxn ang="T11">
                    <a:pos x="T2" y="T3"/>
                  </a:cxn>
                  <a:cxn ang="T12">
                    <a:pos x="T4" y="T5"/>
                  </a:cxn>
                  <a:cxn ang="T13">
                    <a:pos x="T6" y="T7"/>
                  </a:cxn>
                  <a:cxn ang="T14">
                    <a:pos x="T8" y="T9"/>
                  </a:cxn>
                </a:cxnLst>
                <a:rect l="T15" t="T16" r="T17" b="T18"/>
                <a:pathLst>
                  <a:path w="118" h="58">
                    <a:moveTo>
                      <a:pt x="54" y="32"/>
                    </a:moveTo>
                    <a:lnTo>
                      <a:pt x="73" y="58"/>
                    </a:lnTo>
                    <a:lnTo>
                      <a:pt x="118" y="0"/>
                    </a:lnTo>
                    <a:lnTo>
                      <a:pt x="0" y="23"/>
                    </a:lnTo>
                    <a:lnTo>
                      <a:pt x="5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 name="Freeform 2313"/>
              <p:cNvSpPr>
                <a:spLocks/>
              </p:cNvSpPr>
              <p:nvPr/>
            </p:nvSpPr>
            <p:spPr bwMode="auto">
              <a:xfrm>
                <a:off x="6897688" y="3297238"/>
                <a:ext cx="44450" cy="31750"/>
              </a:xfrm>
              <a:custGeom>
                <a:avLst/>
                <a:gdLst>
                  <a:gd name="T0" fmla="*/ 20342 w 118"/>
                  <a:gd name="T1" fmla="*/ 14233 h 58"/>
                  <a:gd name="T2" fmla="*/ 27499 w 118"/>
                  <a:gd name="T3" fmla="*/ 0 h 58"/>
                  <a:gd name="T4" fmla="*/ 44450 w 118"/>
                  <a:gd name="T5" fmla="*/ 31750 h 58"/>
                  <a:gd name="T6" fmla="*/ 0 w 118"/>
                  <a:gd name="T7" fmla="*/ 19159 h 58"/>
                  <a:gd name="T8" fmla="*/ 20342 w 118"/>
                  <a:gd name="T9" fmla="*/ 14233 h 58"/>
                  <a:gd name="T10" fmla="*/ 0 60000 65536"/>
                  <a:gd name="T11" fmla="*/ 0 60000 65536"/>
                  <a:gd name="T12" fmla="*/ 0 60000 65536"/>
                  <a:gd name="T13" fmla="*/ 0 60000 65536"/>
                  <a:gd name="T14" fmla="*/ 0 60000 65536"/>
                  <a:gd name="T15" fmla="*/ 0 w 118"/>
                  <a:gd name="T16" fmla="*/ 0 h 58"/>
                  <a:gd name="T17" fmla="*/ 118 w 118"/>
                  <a:gd name="T18" fmla="*/ 58 h 58"/>
                </a:gdLst>
                <a:ahLst/>
                <a:cxnLst>
                  <a:cxn ang="T10">
                    <a:pos x="T0" y="T1"/>
                  </a:cxn>
                  <a:cxn ang="T11">
                    <a:pos x="T2" y="T3"/>
                  </a:cxn>
                  <a:cxn ang="T12">
                    <a:pos x="T4" y="T5"/>
                  </a:cxn>
                  <a:cxn ang="T13">
                    <a:pos x="T6" y="T7"/>
                  </a:cxn>
                  <a:cxn ang="T14">
                    <a:pos x="T8" y="T9"/>
                  </a:cxn>
                </a:cxnLst>
                <a:rect l="T15" t="T16" r="T17" b="T18"/>
                <a:pathLst>
                  <a:path w="118" h="58">
                    <a:moveTo>
                      <a:pt x="54" y="26"/>
                    </a:moveTo>
                    <a:lnTo>
                      <a:pt x="73" y="0"/>
                    </a:lnTo>
                    <a:lnTo>
                      <a:pt x="118" y="58"/>
                    </a:lnTo>
                    <a:lnTo>
                      <a:pt x="0" y="35"/>
                    </a:lnTo>
                    <a:lnTo>
                      <a:pt x="5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0" name="Freeform 2314"/>
              <p:cNvSpPr>
                <a:spLocks/>
              </p:cNvSpPr>
              <p:nvPr/>
            </p:nvSpPr>
            <p:spPr bwMode="auto">
              <a:xfrm>
                <a:off x="6732588" y="3184525"/>
                <a:ext cx="46037" cy="33338"/>
              </a:xfrm>
              <a:custGeom>
                <a:avLst/>
                <a:gdLst>
                  <a:gd name="T0" fmla="*/ 25359 w 118"/>
                  <a:gd name="T1" fmla="*/ 18082 h 59"/>
                  <a:gd name="T2" fmla="*/ 46037 w 118"/>
                  <a:gd name="T3" fmla="*/ 13561 h 59"/>
                  <a:gd name="T4" fmla="*/ 0 w 118"/>
                  <a:gd name="T5" fmla="*/ 0 h 59"/>
                  <a:gd name="T6" fmla="*/ 17556 w 118"/>
                  <a:gd name="T7" fmla="*/ 33338 h 59"/>
                  <a:gd name="T8" fmla="*/ 25359 w 118"/>
                  <a:gd name="T9" fmla="*/ 18082 h 59"/>
                  <a:gd name="T10" fmla="*/ 0 60000 65536"/>
                  <a:gd name="T11" fmla="*/ 0 60000 65536"/>
                  <a:gd name="T12" fmla="*/ 0 60000 65536"/>
                  <a:gd name="T13" fmla="*/ 0 60000 65536"/>
                  <a:gd name="T14" fmla="*/ 0 60000 65536"/>
                  <a:gd name="T15" fmla="*/ 0 w 118"/>
                  <a:gd name="T16" fmla="*/ 0 h 59"/>
                  <a:gd name="T17" fmla="*/ 118 w 118"/>
                  <a:gd name="T18" fmla="*/ 59 h 59"/>
                </a:gdLst>
                <a:ahLst/>
                <a:cxnLst>
                  <a:cxn ang="T10">
                    <a:pos x="T0" y="T1"/>
                  </a:cxn>
                  <a:cxn ang="T11">
                    <a:pos x="T2" y="T3"/>
                  </a:cxn>
                  <a:cxn ang="T12">
                    <a:pos x="T4" y="T5"/>
                  </a:cxn>
                  <a:cxn ang="T13">
                    <a:pos x="T6" y="T7"/>
                  </a:cxn>
                  <a:cxn ang="T14">
                    <a:pos x="T8" y="T9"/>
                  </a:cxn>
                </a:cxnLst>
                <a:rect l="T15" t="T16" r="T17" b="T18"/>
                <a:pathLst>
                  <a:path w="118" h="59">
                    <a:moveTo>
                      <a:pt x="65" y="32"/>
                    </a:moveTo>
                    <a:lnTo>
                      <a:pt x="118" y="24"/>
                    </a:lnTo>
                    <a:lnTo>
                      <a:pt x="0" y="0"/>
                    </a:lnTo>
                    <a:lnTo>
                      <a:pt x="45" y="59"/>
                    </a:lnTo>
                    <a:lnTo>
                      <a:pt x="6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 name="Freeform 2315"/>
              <p:cNvSpPr>
                <a:spLocks/>
              </p:cNvSpPr>
              <p:nvPr/>
            </p:nvSpPr>
            <p:spPr bwMode="auto">
              <a:xfrm>
                <a:off x="6818313" y="3155950"/>
                <a:ext cx="38100" cy="28575"/>
              </a:xfrm>
              <a:custGeom>
                <a:avLst/>
                <a:gdLst>
                  <a:gd name="T0" fmla="*/ 18865 w 103"/>
                  <a:gd name="T1" fmla="*/ 23061 h 57"/>
                  <a:gd name="T2" fmla="*/ 0 w 103"/>
                  <a:gd name="T3" fmla="*/ 28575 h 57"/>
                  <a:gd name="T4" fmla="*/ 18865 w 103"/>
                  <a:gd name="T5" fmla="*/ 0 h 57"/>
                  <a:gd name="T6" fmla="*/ 38100 w 103"/>
                  <a:gd name="T7" fmla="*/ 28575 h 57"/>
                  <a:gd name="T8" fmla="*/ 18865 w 103"/>
                  <a:gd name="T9" fmla="*/ 23061 h 57"/>
                  <a:gd name="T10" fmla="*/ 0 60000 65536"/>
                  <a:gd name="T11" fmla="*/ 0 60000 65536"/>
                  <a:gd name="T12" fmla="*/ 0 60000 65536"/>
                  <a:gd name="T13" fmla="*/ 0 60000 65536"/>
                  <a:gd name="T14" fmla="*/ 0 60000 65536"/>
                  <a:gd name="T15" fmla="*/ 0 w 103"/>
                  <a:gd name="T16" fmla="*/ 0 h 57"/>
                  <a:gd name="T17" fmla="*/ 103 w 103"/>
                  <a:gd name="T18" fmla="*/ 57 h 57"/>
                </a:gdLst>
                <a:ahLst/>
                <a:cxnLst>
                  <a:cxn ang="T10">
                    <a:pos x="T0" y="T1"/>
                  </a:cxn>
                  <a:cxn ang="T11">
                    <a:pos x="T2" y="T3"/>
                  </a:cxn>
                  <a:cxn ang="T12">
                    <a:pos x="T4" y="T5"/>
                  </a:cxn>
                  <a:cxn ang="T13">
                    <a:pos x="T6" y="T7"/>
                  </a:cxn>
                  <a:cxn ang="T14">
                    <a:pos x="T8" y="T9"/>
                  </a:cxn>
                </a:cxnLst>
                <a:rect l="T15" t="T16" r="T17" b="T18"/>
                <a:pathLst>
                  <a:path w="103" h="57">
                    <a:moveTo>
                      <a:pt x="51" y="46"/>
                    </a:moveTo>
                    <a:lnTo>
                      <a:pt x="0" y="57"/>
                    </a:lnTo>
                    <a:lnTo>
                      <a:pt x="51" y="0"/>
                    </a:lnTo>
                    <a:lnTo>
                      <a:pt x="103" y="57"/>
                    </a:lnTo>
                    <a:lnTo>
                      <a:pt x="5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 name="Freeform 2316"/>
              <p:cNvSpPr>
                <a:spLocks/>
              </p:cNvSpPr>
              <p:nvPr/>
            </p:nvSpPr>
            <p:spPr bwMode="auto">
              <a:xfrm>
                <a:off x="6818313" y="3327400"/>
                <a:ext cx="38100" cy="30163"/>
              </a:xfrm>
              <a:custGeom>
                <a:avLst/>
                <a:gdLst>
                  <a:gd name="T0" fmla="*/ 18865 w 103"/>
                  <a:gd name="T1" fmla="*/ 6241 h 58"/>
                  <a:gd name="T2" fmla="*/ 0 w 103"/>
                  <a:gd name="T3" fmla="*/ 0 h 58"/>
                  <a:gd name="T4" fmla="*/ 18865 w 103"/>
                  <a:gd name="T5" fmla="*/ 30163 h 58"/>
                  <a:gd name="T6" fmla="*/ 38100 w 103"/>
                  <a:gd name="T7" fmla="*/ 0 h 58"/>
                  <a:gd name="T8" fmla="*/ 18865 w 103"/>
                  <a:gd name="T9" fmla="*/ 6241 h 58"/>
                  <a:gd name="T10" fmla="*/ 0 60000 65536"/>
                  <a:gd name="T11" fmla="*/ 0 60000 65536"/>
                  <a:gd name="T12" fmla="*/ 0 60000 65536"/>
                  <a:gd name="T13" fmla="*/ 0 60000 65536"/>
                  <a:gd name="T14" fmla="*/ 0 60000 65536"/>
                  <a:gd name="T15" fmla="*/ 0 w 103"/>
                  <a:gd name="T16" fmla="*/ 0 h 58"/>
                  <a:gd name="T17" fmla="*/ 103 w 103"/>
                  <a:gd name="T18" fmla="*/ 58 h 58"/>
                </a:gdLst>
                <a:ahLst/>
                <a:cxnLst>
                  <a:cxn ang="T10">
                    <a:pos x="T0" y="T1"/>
                  </a:cxn>
                  <a:cxn ang="T11">
                    <a:pos x="T2" y="T3"/>
                  </a:cxn>
                  <a:cxn ang="T12">
                    <a:pos x="T4" y="T5"/>
                  </a:cxn>
                  <a:cxn ang="T13">
                    <a:pos x="T6" y="T7"/>
                  </a:cxn>
                  <a:cxn ang="T14">
                    <a:pos x="T8" y="T9"/>
                  </a:cxn>
                </a:cxnLst>
                <a:rect l="T15" t="T16" r="T17" b="T18"/>
                <a:pathLst>
                  <a:path w="103" h="58">
                    <a:moveTo>
                      <a:pt x="51" y="12"/>
                    </a:moveTo>
                    <a:lnTo>
                      <a:pt x="0" y="0"/>
                    </a:lnTo>
                    <a:lnTo>
                      <a:pt x="51" y="58"/>
                    </a:lnTo>
                    <a:lnTo>
                      <a:pt x="103" y="0"/>
                    </a:lnTo>
                    <a:lnTo>
                      <a:pt x="5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 name="Freeform 2317"/>
              <p:cNvSpPr>
                <a:spLocks/>
              </p:cNvSpPr>
              <p:nvPr/>
            </p:nvSpPr>
            <p:spPr bwMode="auto">
              <a:xfrm>
                <a:off x="6940550" y="3241675"/>
                <a:ext cx="47625" cy="26988"/>
              </a:xfrm>
              <a:custGeom>
                <a:avLst/>
                <a:gdLst>
                  <a:gd name="T0" fmla="*/ 10176 w 117"/>
                  <a:gd name="T1" fmla="*/ 14034 h 50"/>
                  <a:gd name="T2" fmla="*/ 0 w 117"/>
                  <a:gd name="T3" fmla="*/ 26988 h 50"/>
                  <a:gd name="T4" fmla="*/ 47625 w 117"/>
                  <a:gd name="T5" fmla="*/ 14034 h 50"/>
                  <a:gd name="T6" fmla="*/ 0 w 117"/>
                  <a:gd name="T7" fmla="*/ 0 h 50"/>
                  <a:gd name="T8" fmla="*/ 10176 w 117"/>
                  <a:gd name="T9" fmla="*/ 14034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25" y="26"/>
                    </a:moveTo>
                    <a:lnTo>
                      <a:pt x="0" y="50"/>
                    </a:lnTo>
                    <a:lnTo>
                      <a:pt x="117" y="26"/>
                    </a:lnTo>
                    <a:lnTo>
                      <a:pt x="0" y="0"/>
                    </a:lnTo>
                    <a:lnTo>
                      <a:pt x="2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4" name="Line 2318"/>
              <p:cNvSpPr>
                <a:spLocks noChangeShapeType="1"/>
              </p:cNvSpPr>
              <p:nvPr/>
            </p:nvSpPr>
            <p:spPr bwMode="auto">
              <a:xfrm>
                <a:off x="6773863" y="387191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 name="Line 2319"/>
              <p:cNvSpPr>
                <a:spLocks noChangeShapeType="1"/>
              </p:cNvSpPr>
              <p:nvPr/>
            </p:nvSpPr>
            <p:spPr bwMode="auto">
              <a:xfrm>
                <a:off x="6797675" y="3375025"/>
                <a:ext cx="0" cy="4349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 name="Line 2320"/>
              <p:cNvSpPr>
                <a:spLocks noChangeShapeType="1"/>
              </p:cNvSpPr>
              <p:nvPr/>
            </p:nvSpPr>
            <p:spPr bwMode="auto">
              <a:xfrm>
                <a:off x="6383338" y="3063875"/>
                <a:ext cx="279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 name="Line 2321"/>
              <p:cNvSpPr>
                <a:spLocks noChangeShapeType="1"/>
              </p:cNvSpPr>
              <p:nvPr/>
            </p:nvSpPr>
            <p:spPr bwMode="auto">
              <a:xfrm>
                <a:off x="6383338" y="3313113"/>
                <a:ext cx="223837"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 name="Line 2322"/>
              <p:cNvSpPr>
                <a:spLocks noChangeShapeType="1"/>
              </p:cNvSpPr>
              <p:nvPr/>
            </p:nvSpPr>
            <p:spPr bwMode="auto">
              <a:xfrm>
                <a:off x="6383338" y="3436938"/>
                <a:ext cx="279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 name="Line 2323"/>
              <p:cNvSpPr>
                <a:spLocks noChangeShapeType="1"/>
              </p:cNvSpPr>
              <p:nvPr/>
            </p:nvSpPr>
            <p:spPr bwMode="auto">
              <a:xfrm flipV="1">
                <a:off x="6662738" y="3375025"/>
                <a:ext cx="0" cy="61913"/>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 name="Line 2324"/>
              <p:cNvSpPr>
                <a:spLocks noChangeShapeType="1"/>
              </p:cNvSpPr>
              <p:nvPr/>
            </p:nvSpPr>
            <p:spPr bwMode="auto">
              <a:xfrm>
                <a:off x="6662738" y="3063875"/>
                <a:ext cx="0" cy="61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 name="Freeform 2325"/>
              <p:cNvSpPr>
                <a:spLocks/>
              </p:cNvSpPr>
              <p:nvPr/>
            </p:nvSpPr>
            <p:spPr bwMode="auto">
              <a:xfrm>
                <a:off x="6891338" y="3375025"/>
                <a:ext cx="1587" cy="358775"/>
              </a:xfrm>
              <a:custGeom>
                <a:avLst/>
                <a:gdLst>
                  <a:gd name="T0" fmla="*/ 0 w 1"/>
                  <a:gd name="T1" fmla="*/ 0 h 278"/>
                  <a:gd name="T2" fmla="*/ 0 w 1"/>
                  <a:gd name="T3" fmla="*/ 358775 h 278"/>
                  <a:gd name="T4" fmla="*/ 0 60000 65536"/>
                  <a:gd name="T5" fmla="*/ 0 60000 65536"/>
                  <a:gd name="T6" fmla="*/ 0 w 1"/>
                  <a:gd name="T7" fmla="*/ 0 h 278"/>
                  <a:gd name="T8" fmla="*/ 1 w 1"/>
                  <a:gd name="T9" fmla="*/ 278 h 278"/>
                </a:gdLst>
                <a:ahLst/>
                <a:cxnLst>
                  <a:cxn ang="T4">
                    <a:pos x="T0" y="T1"/>
                  </a:cxn>
                  <a:cxn ang="T5">
                    <a:pos x="T2" y="T3"/>
                  </a:cxn>
                </a:cxnLst>
                <a:rect l="T6" t="T7" r="T8" b="T9"/>
                <a:pathLst>
                  <a:path w="1" h="278">
                    <a:moveTo>
                      <a:pt x="0" y="0"/>
                    </a:moveTo>
                    <a:lnTo>
                      <a:pt x="0" y="278"/>
                    </a:lnTo>
                  </a:path>
                </a:pathLst>
              </a:custGeom>
              <a:noFill/>
              <a:ln w="9525">
                <a:solidFill>
                  <a:srgbClr val="0000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2" name="Line 2326"/>
              <p:cNvSpPr>
                <a:spLocks noChangeShapeType="1"/>
              </p:cNvSpPr>
              <p:nvPr/>
            </p:nvSpPr>
            <p:spPr bwMode="auto">
              <a:xfrm>
                <a:off x="6894513" y="3736975"/>
                <a:ext cx="7366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63" name="Picture 2327" descr="ip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130550"/>
                <a:ext cx="533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63"/>
              <p:cNvGrpSpPr/>
              <p:nvPr/>
            </p:nvGrpSpPr>
            <p:grpSpPr>
              <a:xfrm>
                <a:off x="152400" y="2143564"/>
                <a:ext cx="8226425" cy="4419600"/>
                <a:chOff x="155575" y="2133600"/>
                <a:chExt cx="8226425" cy="4419600"/>
              </a:xfrm>
            </p:grpSpPr>
            <p:sp>
              <p:nvSpPr>
                <p:cNvPr id="65" name="Line 1892"/>
                <p:cNvSpPr>
                  <a:spLocks noChangeShapeType="1"/>
                </p:cNvSpPr>
                <p:nvPr/>
              </p:nvSpPr>
              <p:spPr bwMode="auto">
                <a:xfrm flipH="1">
                  <a:off x="2722563" y="4267200"/>
                  <a:ext cx="11430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 name="Line 2285"/>
                <p:cNvSpPr>
                  <a:spLocks noChangeShapeType="1"/>
                </p:cNvSpPr>
                <p:nvPr/>
              </p:nvSpPr>
              <p:spPr bwMode="auto">
                <a:xfrm flipH="1" flipV="1">
                  <a:off x="2286000" y="4572000"/>
                  <a:ext cx="0" cy="763588"/>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 name="Oval 1875"/>
                <p:cNvSpPr>
                  <a:spLocks noChangeArrowheads="1"/>
                </p:cNvSpPr>
                <p:nvPr/>
              </p:nvSpPr>
              <p:spPr bwMode="auto">
                <a:xfrm>
                  <a:off x="5970588" y="2133600"/>
                  <a:ext cx="2411412" cy="2084388"/>
                </a:xfrm>
                <a:prstGeom prst="ellipse">
                  <a:avLst/>
                </a:prstGeom>
                <a:solidFill>
                  <a:schemeClr val="accent1">
                    <a:alpha val="0"/>
                  </a:schemeClr>
                </a:solidFill>
                <a:ln w="9525">
                  <a:solidFill>
                    <a:srgbClr val="000610"/>
                  </a:solidFill>
                  <a:round/>
                  <a:headEnd/>
                  <a:tailEnd/>
                </a:ln>
              </p:spPr>
              <p:txBody>
                <a:bodyPr wrap="none" anchor="ct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sp>
              <p:nvSpPr>
                <p:cNvPr id="68" name="Text Box 1887"/>
                <p:cNvSpPr txBox="1">
                  <a:spLocks noChangeArrowheads="1"/>
                </p:cNvSpPr>
                <p:nvPr/>
              </p:nvSpPr>
              <p:spPr bwMode="auto">
                <a:xfrm>
                  <a:off x="6596063" y="2579688"/>
                  <a:ext cx="617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buClrTx/>
                    <a:buFontTx/>
                    <a:buNone/>
                  </a:pPr>
                  <a:r>
                    <a:rPr lang="en-US" altLang="en-US" sz="800" b="1">
                      <a:solidFill>
                        <a:srgbClr val="000610"/>
                      </a:solidFill>
                      <a:latin typeface="Verdana" panose="020B0604030504040204" pitchFamily="34" charset="0"/>
                    </a:rPr>
                    <a:t>Private LAN</a:t>
                  </a:r>
                </a:p>
              </p:txBody>
            </p:sp>
            <p:sp>
              <p:nvSpPr>
                <p:cNvPr id="69" name="Text Box 1888"/>
                <p:cNvSpPr txBox="1">
                  <a:spLocks noChangeArrowheads="1"/>
                </p:cNvSpPr>
                <p:nvPr/>
              </p:nvSpPr>
              <p:spPr bwMode="auto">
                <a:xfrm>
                  <a:off x="7312025" y="240665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buClrTx/>
                    <a:buFontTx/>
                    <a:buNone/>
                  </a:pPr>
                  <a:r>
                    <a:rPr lang="en-US" altLang="en-US" sz="800" b="1">
                      <a:solidFill>
                        <a:srgbClr val="000610"/>
                      </a:solidFill>
                      <a:latin typeface="Verdana" panose="020B0604030504040204" pitchFamily="34" charset="0"/>
                    </a:rPr>
                    <a:t>Storage Nodes</a:t>
                  </a:r>
                </a:p>
              </p:txBody>
            </p:sp>
            <p:sp>
              <p:nvSpPr>
                <p:cNvPr id="70" name="Text Box 1889"/>
                <p:cNvSpPr txBox="1">
                  <a:spLocks noChangeArrowheads="1"/>
                </p:cNvSpPr>
                <p:nvPr/>
              </p:nvSpPr>
              <p:spPr bwMode="auto">
                <a:xfrm>
                  <a:off x="5992813" y="2695575"/>
                  <a:ext cx="712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buClrTx/>
                    <a:buFontTx/>
                    <a:buNone/>
                  </a:pPr>
                  <a:r>
                    <a:rPr lang="en-US" altLang="en-US" sz="800" b="1">
                      <a:solidFill>
                        <a:srgbClr val="000610"/>
                      </a:solidFill>
                      <a:latin typeface="Verdana" panose="020B0604030504040204" pitchFamily="34" charset="0"/>
                    </a:rPr>
                    <a:t>Access Nodes</a:t>
                  </a:r>
                </a:p>
              </p:txBody>
            </p:sp>
            <p:sp>
              <p:nvSpPr>
                <p:cNvPr id="71" name="Line 1891"/>
                <p:cNvSpPr>
                  <a:spLocks noChangeShapeType="1"/>
                </p:cNvSpPr>
                <p:nvPr/>
              </p:nvSpPr>
              <p:spPr bwMode="auto">
                <a:xfrm flipV="1">
                  <a:off x="5105400" y="2514600"/>
                  <a:ext cx="1143000" cy="1458913"/>
                </a:xfrm>
                <a:prstGeom prst="line">
                  <a:avLst/>
                </a:prstGeom>
                <a:noFill/>
                <a:ln w="22225">
                  <a:solidFill>
                    <a:srgbClr val="00061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2" name="Rectangle 2000"/>
                <p:cNvSpPr>
                  <a:spLocks noChangeArrowheads="1"/>
                </p:cNvSpPr>
                <p:nvPr/>
              </p:nvSpPr>
              <p:spPr bwMode="auto">
                <a:xfrm>
                  <a:off x="3959225" y="5562600"/>
                  <a:ext cx="7651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eaLnBrk="0" hangingPunct="0">
                    <a:defRPr sz="2200">
                      <a:solidFill>
                        <a:srgbClr val="003580"/>
                      </a:solidFill>
                      <a:latin typeface="Arial" panose="020B0604020202020204" pitchFamily="34" charset="0"/>
                      <a:cs typeface="Arial" panose="020B0604020202020204" pitchFamily="34" charset="0"/>
                    </a:defRPr>
                  </a:lvl1pPr>
                  <a:lvl2pPr marL="742950" indent="-285750" defTabSz="941388" eaLnBrk="0" hangingPunct="0">
                    <a:defRPr sz="2200">
                      <a:solidFill>
                        <a:srgbClr val="003580"/>
                      </a:solidFill>
                      <a:latin typeface="Arial" panose="020B0604020202020204" pitchFamily="34" charset="0"/>
                      <a:cs typeface="Arial" panose="020B0604020202020204" pitchFamily="34" charset="0"/>
                    </a:defRPr>
                  </a:lvl2pPr>
                  <a:lvl3pPr marL="1143000" indent="-228600" defTabSz="941388" eaLnBrk="0" hangingPunct="0">
                    <a:defRPr sz="2200">
                      <a:solidFill>
                        <a:srgbClr val="003580"/>
                      </a:solidFill>
                      <a:latin typeface="Arial" panose="020B0604020202020204" pitchFamily="34" charset="0"/>
                      <a:cs typeface="Arial" panose="020B0604020202020204" pitchFamily="34" charset="0"/>
                    </a:defRPr>
                  </a:lvl3pPr>
                  <a:lvl4pPr marL="1600200" indent="-228600" defTabSz="941388" eaLnBrk="0" hangingPunct="0">
                    <a:defRPr sz="2200">
                      <a:solidFill>
                        <a:srgbClr val="003580"/>
                      </a:solidFill>
                      <a:latin typeface="Arial" panose="020B0604020202020204" pitchFamily="34" charset="0"/>
                      <a:cs typeface="Arial" panose="020B0604020202020204" pitchFamily="34" charset="0"/>
                    </a:defRPr>
                  </a:lvl4pPr>
                  <a:lvl5pPr marL="2057400" indent="-228600" defTabSz="941388" eaLnBrk="0" hangingPunct="0">
                    <a:defRPr sz="2200">
                      <a:solidFill>
                        <a:srgbClr val="003580"/>
                      </a:solidFill>
                      <a:latin typeface="Arial" panose="020B0604020202020204" pitchFamily="34" charset="0"/>
                      <a:cs typeface="Arial" panose="020B0604020202020204" pitchFamily="34" charset="0"/>
                    </a:defRPr>
                  </a:lvl5pPr>
                  <a:lvl6pPr marL="25146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r>
                    <a:rPr lang="en-US" altLang="en-US" sz="900" b="1">
                      <a:solidFill>
                        <a:srgbClr val="000000"/>
                      </a:solidFill>
                      <a:latin typeface="Verdana" panose="020B0604030504040204" pitchFamily="34" charset="0"/>
                    </a:rPr>
                    <a:t>CAS System</a:t>
                  </a:r>
                  <a:endParaRPr lang="en-US" altLang="en-US" sz="2600"/>
                </a:p>
              </p:txBody>
            </p:sp>
            <p:sp>
              <p:nvSpPr>
                <p:cNvPr id="73" name="Freeform 2282"/>
                <p:cNvSpPr>
                  <a:spLocks/>
                </p:cNvSpPr>
                <p:nvPr/>
              </p:nvSpPr>
              <p:spPr bwMode="auto">
                <a:xfrm>
                  <a:off x="1828800" y="3962400"/>
                  <a:ext cx="901700" cy="611188"/>
                </a:xfrm>
                <a:custGeom>
                  <a:avLst/>
                  <a:gdLst/>
                  <a:ahLst/>
                  <a:cxnLst>
                    <a:cxn ang="0">
                      <a:pos x="1157" y="5"/>
                    </a:cxn>
                    <a:cxn ang="0">
                      <a:pos x="1228" y="34"/>
                    </a:cxn>
                    <a:cxn ang="0">
                      <a:pos x="1287" y="80"/>
                    </a:cxn>
                    <a:cxn ang="0">
                      <a:pos x="1334" y="157"/>
                    </a:cxn>
                    <a:cxn ang="0">
                      <a:pos x="1346" y="214"/>
                    </a:cxn>
                    <a:cxn ang="0">
                      <a:pos x="1338" y="269"/>
                    </a:cxn>
                    <a:cxn ang="0">
                      <a:pos x="1371" y="328"/>
                    </a:cxn>
                    <a:cxn ang="0">
                      <a:pos x="1408" y="388"/>
                    </a:cxn>
                    <a:cxn ang="0">
                      <a:pos x="1422" y="452"/>
                    </a:cxn>
                    <a:cxn ang="0">
                      <a:pos x="1408" y="515"/>
                    </a:cxn>
                    <a:cxn ang="0">
                      <a:pos x="1371" y="580"/>
                    </a:cxn>
                    <a:cxn ang="0">
                      <a:pos x="1340" y="640"/>
                    </a:cxn>
                    <a:cxn ang="0">
                      <a:pos x="1342" y="719"/>
                    </a:cxn>
                    <a:cxn ang="0">
                      <a:pos x="1328" y="769"/>
                    </a:cxn>
                    <a:cxn ang="0">
                      <a:pos x="1298" y="815"/>
                    </a:cxn>
                    <a:cxn ang="0">
                      <a:pos x="1259" y="853"/>
                    </a:cxn>
                    <a:cxn ang="0">
                      <a:pos x="1228" y="876"/>
                    </a:cxn>
                    <a:cxn ang="0">
                      <a:pos x="1182" y="894"/>
                    </a:cxn>
                    <a:cxn ang="0">
                      <a:pos x="1157" y="902"/>
                    </a:cxn>
                    <a:cxn ang="0">
                      <a:pos x="1067" y="904"/>
                    </a:cxn>
                    <a:cxn ang="0">
                      <a:pos x="1016" y="882"/>
                    </a:cxn>
                    <a:cxn ang="0">
                      <a:pos x="971" y="845"/>
                    </a:cxn>
                    <a:cxn ang="0">
                      <a:pos x="892" y="866"/>
                    </a:cxn>
                    <a:cxn ang="0">
                      <a:pos x="794" y="902"/>
                    </a:cxn>
                    <a:cxn ang="0">
                      <a:pos x="701" y="917"/>
                    </a:cxn>
                    <a:cxn ang="0">
                      <a:pos x="609" y="902"/>
                    </a:cxn>
                    <a:cxn ang="0">
                      <a:pos x="521" y="866"/>
                    </a:cxn>
                    <a:cxn ang="0">
                      <a:pos x="457" y="836"/>
                    </a:cxn>
                    <a:cxn ang="0">
                      <a:pos x="451" y="845"/>
                    </a:cxn>
                    <a:cxn ang="0">
                      <a:pos x="408" y="882"/>
                    </a:cxn>
                    <a:cxn ang="0">
                      <a:pos x="355" y="904"/>
                    </a:cxn>
                    <a:cxn ang="0">
                      <a:pos x="301" y="907"/>
                    </a:cxn>
                    <a:cxn ang="0">
                      <a:pos x="231" y="892"/>
                    </a:cxn>
                    <a:cxn ang="0">
                      <a:pos x="177" y="863"/>
                    </a:cxn>
                    <a:cxn ang="0">
                      <a:pos x="124" y="812"/>
                    </a:cxn>
                    <a:cxn ang="0">
                      <a:pos x="84" y="731"/>
                    </a:cxn>
                    <a:cxn ang="0">
                      <a:pos x="81" y="659"/>
                    </a:cxn>
                    <a:cxn ang="0">
                      <a:pos x="51" y="581"/>
                    </a:cxn>
                    <a:cxn ang="0">
                      <a:pos x="12" y="518"/>
                    </a:cxn>
                    <a:cxn ang="0">
                      <a:pos x="1" y="476"/>
                    </a:cxn>
                    <a:cxn ang="0">
                      <a:pos x="5" y="414"/>
                    </a:cxn>
                    <a:cxn ang="0">
                      <a:pos x="35" y="350"/>
                    </a:cxn>
                    <a:cxn ang="0">
                      <a:pos x="91" y="288"/>
                    </a:cxn>
                    <a:cxn ang="0">
                      <a:pos x="78" y="214"/>
                    </a:cxn>
                    <a:cxn ang="0">
                      <a:pos x="114" y="108"/>
                    </a:cxn>
                    <a:cxn ang="0">
                      <a:pos x="179" y="43"/>
                    </a:cxn>
                    <a:cxn ang="0">
                      <a:pos x="267" y="5"/>
                    </a:cxn>
                    <a:cxn ang="0">
                      <a:pos x="355" y="5"/>
                    </a:cxn>
                    <a:cxn ang="0">
                      <a:pos x="408" y="26"/>
                    </a:cxn>
                    <a:cxn ang="0">
                      <a:pos x="451" y="62"/>
                    </a:cxn>
                    <a:cxn ang="0">
                      <a:pos x="556" y="35"/>
                    </a:cxn>
                    <a:cxn ang="0">
                      <a:pos x="650" y="12"/>
                    </a:cxn>
                    <a:cxn ang="0">
                      <a:pos x="803" y="18"/>
                    </a:cxn>
                    <a:cxn ang="0">
                      <a:pos x="897" y="48"/>
                    </a:cxn>
                    <a:cxn ang="0">
                      <a:pos x="984" y="49"/>
                    </a:cxn>
                    <a:cxn ang="0">
                      <a:pos x="1031" y="17"/>
                    </a:cxn>
                    <a:cxn ang="0">
                      <a:pos x="1088" y="2"/>
                    </a:cxn>
                  </a:cxnLst>
                  <a:rect l="0" t="0" r="r" b="b"/>
                  <a:pathLst>
                    <a:path w="1422" h="917">
                      <a:moveTo>
                        <a:pt x="1088" y="2"/>
                      </a:moveTo>
                      <a:lnTo>
                        <a:pt x="1121" y="0"/>
                      </a:lnTo>
                      <a:lnTo>
                        <a:pt x="1157" y="5"/>
                      </a:lnTo>
                      <a:lnTo>
                        <a:pt x="1174" y="8"/>
                      </a:lnTo>
                      <a:lnTo>
                        <a:pt x="1192" y="16"/>
                      </a:lnTo>
                      <a:lnTo>
                        <a:pt x="1228" y="34"/>
                      </a:lnTo>
                      <a:lnTo>
                        <a:pt x="1244" y="43"/>
                      </a:lnTo>
                      <a:lnTo>
                        <a:pt x="1259" y="55"/>
                      </a:lnTo>
                      <a:lnTo>
                        <a:pt x="1287" y="80"/>
                      </a:lnTo>
                      <a:lnTo>
                        <a:pt x="1308" y="108"/>
                      </a:lnTo>
                      <a:lnTo>
                        <a:pt x="1328" y="140"/>
                      </a:lnTo>
                      <a:lnTo>
                        <a:pt x="1334" y="157"/>
                      </a:lnTo>
                      <a:lnTo>
                        <a:pt x="1340" y="176"/>
                      </a:lnTo>
                      <a:lnTo>
                        <a:pt x="1343" y="194"/>
                      </a:lnTo>
                      <a:lnTo>
                        <a:pt x="1346" y="214"/>
                      </a:lnTo>
                      <a:lnTo>
                        <a:pt x="1344" y="230"/>
                      </a:lnTo>
                      <a:lnTo>
                        <a:pt x="1342" y="250"/>
                      </a:lnTo>
                      <a:lnTo>
                        <a:pt x="1338" y="269"/>
                      </a:lnTo>
                      <a:lnTo>
                        <a:pt x="1332" y="288"/>
                      </a:lnTo>
                      <a:lnTo>
                        <a:pt x="1353" y="307"/>
                      </a:lnTo>
                      <a:lnTo>
                        <a:pt x="1371" y="328"/>
                      </a:lnTo>
                      <a:lnTo>
                        <a:pt x="1386" y="347"/>
                      </a:lnTo>
                      <a:lnTo>
                        <a:pt x="1400" y="368"/>
                      </a:lnTo>
                      <a:lnTo>
                        <a:pt x="1408" y="388"/>
                      </a:lnTo>
                      <a:lnTo>
                        <a:pt x="1416" y="409"/>
                      </a:lnTo>
                      <a:lnTo>
                        <a:pt x="1420" y="431"/>
                      </a:lnTo>
                      <a:lnTo>
                        <a:pt x="1422" y="452"/>
                      </a:lnTo>
                      <a:lnTo>
                        <a:pt x="1420" y="472"/>
                      </a:lnTo>
                      <a:lnTo>
                        <a:pt x="1416" y="493"/>
                      </a:lnTo>
                      <a:lnTo>
                        <a:pt x="1408" y="515"/>
                      </a:lnTo>
                      <a:lnTo>
                        <a:pt x="1400" y="536"/>
                      </a:lnTo>
                      <a:lnTo>
                        <a:pt x="1386" y="558"/>
                      </a:lnTo>
                      <a:lnTo>
                        <a:pt x="1371" y="580"/>
                      </a:lnTo>
                      <a:lnTo>
                        <a:pt x="1353" y="601"/>
                      </a:lnTo>
                      <a:lnTo>
                        <a:pt x="1332" y="623"/>
                      </a:lnTo>
                      <a:lnTo>
                        <a:pt x="1340" y="640"/>
                      </a:lnTo>
                      <a:lnTo>
                        <a:pt x="1344" y="671"/>
                      </a:lnTo>
                      <a:lnTo>
                        <a:pt x="1344" y="704"/>
                      </a:lnTo>
                      <a:lnTo>
                        <a:pt x="1342" y="719"/>
                      </a:lnTo>
                      <a:lnTo>
                        <a:pt x="1338" y="736"/>
                      </a:lnTo>
                      <a:lnTo>
                        <a:pt x="1334" y="752"/>
                      </a:lnTo>
                      <a:lnTo>
                        <a:pt x="1328" y="769"/>
                      </a:lnTo>
                      <a:lnTo>
                        <a:pt x="1318" y="785"/>
                      </a:lnTo>
                      <a:lnTo>
                        <a:pt x="1308" y="800"/>
                      </a:lnTo>
                      <a:lnTo>
                        <a:pt x="1298" y="815"/>
                      </a:lnTo>
                      <a:lnTo>
                        <a:pt x="1287" y="829"/>
                      </a:lnTo>
                      <a:lnTo>
                        <a:pt x="1272" y="841"/>
                      </a:lnTo>
                      <a:lnTo>
                        <a:pt x="1259" y="853"/>
                      </a:lnTo>
                      <a:lnTo>
                        <a:pt x="1251" y="858"/>
                      </a:lnTo>
                      <a:lnTo>
                        <a:pt x="1244" y="864"/>
                      </a:lnTo>
                      <a:lnTo>
                        <a:pt x="1228" y="876"/>
                      </a:lnTo>
                      <a:lnTo>
                        <a:pt x="1209" y="884"/>
                      </a:lnTo>
                      <a:lnTo>
                        <a:pt x="1192" y="892"/>
                      </a:lnTo>
                      <a:lnTo>
                        <a:pt x="1182" y="894"/>
                      </a:lnTo>
                      <a:lnTo>
                        <a:pt x="1178" y="895"/>
                      </a:lnTo>
                      <a:lnTo>
                        <a:pt x="1174" y="898"/>
                      </a:lnTo>
                      <a:lnTo>
                        <a:pt x="1157" y="902"/>
                      </a:lnTo>
                      <a:lnTo>
                        <a:pt x="1121" y="907"/>
                      </a:lnTo>
                      <a:lnTo>
                        <a:pt x="1088" y="907"/>
                      </a:lnTo>
                      <a:lnTo>
                        <a:pt x="1067" y="904"/>
                      </a:lnTo>
                      <a:lnTo>
                        <a:pt x="1049" y="898"/>
                      </a:lnTo>
                      <a:lnTo>
                        <a:pt x="1031" y="890"/>
                      </a:lnTo>
                      <a:lnTo>
                        <a:pt x="1016" y="882"/>
                      </a:lnTo>
                      <a:lnTo>
                        <a:pt x="999" y="871"/>
                      </a:lnTo>
                      <a:lnTo>
                        <a:pt x="984" y="859"/>
                      </a:lnTo>
                      <a:lnTo>
                        <a:pt x="971" y="845"/>
                      </a:lnTo>
                      <a:lnTo>
                        <a:pt x="959" y="829"/>
                      </a:lnTo>
                      <a:lnTo>
                        <a:pt x="926" y="848"/>
                      </a:lnTo>
                      <a:lnTo>
                        <a:pt x="892" y="866"/>
                      </a:lnTo>
                      <a:lnTo>
                        <a:pt x="858" y="881"/>
                      </a:lnTo>
                      <a:lnTo>
                        <a:pt x="827" y="894"/>
                      </a:lnTo>
                      <a:lnTo>
                        <a:pt x="794" y="902"/>
                      </a:lnTo>
                      <a:lnTo>
                        <a:pt x="762" y="911"/>
                      </a:lnTo>
                      <a:lnTo>
                        <a:pt x="731" y="914"/>
                      </a:lnTo>
                      <a:lnTo>
                        <a:pt x="701" y="917"/>
                      </a:lnTo>
                      <a:lnTo>
                        <a:pt x="670" y="914"/>
                      </a:lnTo>
                      <a:lnTo>
                        <a:pt x="639" y="911"/>
                      </a:lnTo>
                      <a:lnTo>
                        <a:pt x="609" y="902"/>
                      </a:lnTo>
                      <a:lnTo>
                        <a:pt x="580" y="894"/>
                      </a:lnTo>
                      <a:lnTo>
                        <a:pt x="550" y="881"/>
                      </a:lnTo>
                      <a:lnTo>
                        <a:pt x="521" y="866"/>
                      </a:lnTo>
                      <a:lnTo>
                        <a:pt x="492" y="848"/>
                      </a:lnTo>
                      <a:lnTo>
                        <a:pt x="465" y="829"/>
                      </a:lnTo>
                      <a:lnTo>
                        <a:pt x="457" y="836"/>
                      </a:lnTo>
                      <a:lnTo>
                        <a:pt x="455" y="838"/>
                      </a:lnTo>
                      <a:lnTo>
                        <a:pt x="454" y="840"/>
                      </a:lnTo>
                      <a:lnTo>
                        <a:pt x="451" y="845"/>
                      </a:lnTo>
                      <a:lnTo>
                        <a:pt x="438" y="859"/>
                      </a:lnTo>
                      <a:lnTo>
                        <a:pt x="423" y="871"/>
                      </a:lnTo>
                      <a:lnTo>
                        <a:pt x="408" y="882"/>
                      </a:lnTo>
                      <a:lnTo>
                        <a:pt x="391" y="890"/>
                      </a:lnTo>
                      <a:lnTo>
                        <a:pt x="375" y="898"/>
                      </a:lnTo>
                      <a:lnTo>
                        <a:pt x="355" y="904"/>
                      </a:lnTo>
                      <a:lnTo>
                        <a:pt x="346" y="905"/>
                      </a:lnTo>
                      <a:lnTo>
                        <a:pt x="337" y="907"/>
                      </a:lnTo>
                      <a:lnTo>
                        <a:pt x="301" y="907"/>
                      </a:lnTo>
                      <a:lnTo>
                        <a:pt x="267" y="902"/>
                      </a:lnTo>
                      <a:lnTo>
                        <a:pt x="247" y="898"/>
                      </a:lnTo>
                      <a:lnTo>
                        <a:pt x="231" y="892"/>
                      </a:lnTo>
                      <a:lnTo>
                        <a:pt x="214" y="884"/>
                      </a:lnTo>
                      <a:lnTo>
                        <a:pt x="197" y="876"/>
                      </a:lnTo>
                      <a:lnTo>
                        <a:pt x="177" y="863"/>
                      </a:lnTo>
                      <a:lnTo>
                        <a:pt x="160" y="850"/>
                      </a:lnTo>
                      <a:lnTo>
                        <a:pt x="139" y="832"/>
                      </a:lnTo>
                      <a:lnTo>
                        <a:pt x="124" y="812"/>
                      </a:lnTo>
                      <a:lnTo>
                        <a:pt x="108" y="791"/>
                      </a:lnTo>
                      <a:lnTo>
                        <a:pt x="97" y="769"/>
                      </a:lnTo>
                      <a:lnTo>
                        <a:pt x="84" y="731"/>
                      </a:lnTo>
                      <a:lnTo>
                        <a:pt x="78" y="695"/>
                      </a:lnTo>
                      <a:lnTo>
                        <a:pt x="77" y="676"/>
                      </a:lnTo>
                      <a:lnTo>
                        <a:pt x="81" y="659"/>
                      </a:lnTo>
                      <a:lnTo>
                        <a:pt x="91" y="623"/>
                      </a:lnTo>
                      <a:lnTo>
                        <a:pt x="69" y="601"/>
                      </a:lnTo>
                      <a:lnTo>
                        <a:pt x="51" y="581"/>
                      </a:lnTo>
                      <a:lnTo>
                        <a:pt x="35" y="559"/>
                      </a:lnTo>
                      <a:lnTo>
                        <a:pt x="23" y="540"/>
                      </a:lnTo>
                      <a:lnTo>
                        <a:pt x="12" y="518"/>
                      </a:lnTo>
                      <a:lnTo>
                        <a:pt x="7" y="508"/>
                      </a:lnTo>
                      <a:lnTo>
                        <a:pt x="5" y="498"/>
                      </a:lnTo>
                      <a:lnTo>
                        <a:pt x="1" y="476"/>
                      </a:lnTo>
                      <a:lnTo>
                        <a:pt x="0" y="457"/>
                      </a:lnTo>
                      <a:lnTo>
                        <a:pt x="1" y="436"/>
                      </a:lnTo>
                      <a:lnTo>
                        <a:pt x="5" y="414"/>
                      </a:lnTo>
                      <a:lnTo>
                        <a:pt x="12" y="392"/>
                      </a:lnTo>
                      <a:lnTo>
                        <a:pt x="23" y="372"/>
                      </a:lnTo>
                      <a:lnTo>
                        <a:pt x="35" y="350"/>
                      </a:lnTo>
                      <a:lnTo>
                        <a:pt x="51" y="329"/>
                      </a:lnTo>
                      <a:lnTo>
                        <a:pt x="69" y="307"/>
                      </a:lnTo>
                      <a:lnTo>
                        <a:pt x="91" y="288"/>
                      </a:lnTo>
                      <a:lnTo>
                        <a:pt x="81" y="250"/>
                      </a:lnTo>
                      <a:lnTo>
                        <a:pt x="77" y="230"/>
                      </a:lnTo>
                      <a:lnTo>
                        <a:pt x="78" y="214"/>
                      </a:lnTo>
                      <a:lnTo>
                        <a:pt x="84" y="176"/>
                      </a:lnTo>
                      <a:lnTo>
                        <a:pt x="97" y="140"/>
                      </a:lnTo>
                      <a:lnTo>
                        <a:pt x="114" y="108"/>
                      </a:lnTo>
                      <a:lnTo>
                        <a:pt x="137" y="80"/>
                      </a:lnTo>
                      <a:lnTo>
                        <a:pt x="163" y="55"/>
                      </a:lnTo>
                      <a:lnTo>
                        <a:pt x="179" y="43"/>
                      </a:lnTo>
                      <a:lnTo>
                        <a:pt x="197" y="34"/>
                      </a:lnTo>
                      <a:lnTo>
                        <a:pt x="231" y="16"/>
                      </a:lnTo>
                      <a:lnTo>
                        <a:pt x="267" y="5"/>
                      </a:lnTo>
                      <a:lnTo>
                        <a:pt x="301" y="0"/>
                      </a:lnTo>
                      <a:lnTo>
                        <a:pt x="337" y="2"/>
                      </a:lnTo>
                      <a:lnTo>
                        <a:pt x="355" y="5"/>
                      </a:lnTo>
                      <a:lnTo>
                        <a:pt x="375" y="11"/>
                      </a:lnTo>
                      <a:lnTo>
                        <a:pt x="391" y="17"/>
                      </a:lnTo>
                      <a:lnTo>
                        <a:pt x="408" y="26"/>
                      </a:lnTo>
                      <a:lnTo>
                        <a:pt x="423" y="36"/>
                      </a:lnTo>
                      <a:lnTo>
                        <a:pt x="438" y="49"/>
                      </a:lnTo>
                      <a:lnTo>
                        <a:pt x="451" y="62"/>
                      </a:lnTo>
                      <a:lnTo>
                        <a:pt x="465" y="80"/>
                      </a:lnTo>
                      <a:lnTo>
                        <a:pt x="525" y="48"/>
                      </a:lnTo>
                      <a:lnTo>
                        <a:pt x="556" y="35"/>
                      </a:lnTo>
                      <a:lnTo>
                        <a:pt x="587" y="26"/>
                      </a:lnTo>
                      <a:lnTo>
                        <a:pt x="618" y="18"/>
                      </a:lnTo>
                      <a:lnTo>
                        <a:pt x="650" y="12"/>
                      </a:lnTo>
                      <a:lnTo>
                        <a:pt x="712" y="8"/>
                      </a:lnTo>
                      <a:lnTo>
                        <a:pt x="772" y="12"/>
                      </a:lnTo>
                      <a:lnTo>
                        <a:pt x="803" y="18"/>
                      </a:lnTo>
                      <a:lnTo>
                        <a:pt x="834" y="26"/>
                      </a:lnTo>
                      <a:lnTo>
                        <a:pt x="866" y="35"/>
                      </a:lnTo>
                      <a:lnTo>
                        <a:pt x="897" y="48"/>
                      </a:lnTo>
                      <a:lnTo>
                        <a:pt x="959" y="80"/>
                      </a:lnTo>
                      <a:lnTo>
                        <a:pt x="971" y="62"/>
                      </a:lnTo>
                      <a:lnTo>
                        <a:pt x="984" y="49"/>
                      </a:lnTo>
                      <a:lnTo>
                        <a:pt x="999" y="36"/>
                      </a:lnTo>
                      <a:lnTo>
                        <a:pt x="1016" y="26"/>
                      </a:lnTo>
                      <a:lnTo>
                        <a:pt x="1031" y="17"/>
                      </a:lnTo>
                      <a:lnTo>
                        <a:pt x="1049" y="11"/>
                      </a:lnTo>
                      <a:lnTo>
                        <a:pt x="1067" y="5"/>
                      </a:lnTo>
                      <a:lnTo>
                        <a:pt x="1088" y="2"/>
                      </a:lnTo>
                    </a:path>
                  </a:pathLst>
                </a:custGeom>
                <a:gradFill rotWithShape="1">
                  <a:gsLst>
                    <a:gs pos="0">
                      <a:srgbClr val="2E31AC"/>
                    </a:gs>
                    <a:gs pos="50000">
                      <a:srgbClr val="0000FF">
                        <a:alpha val="39000"/>
                      </a:srgbClr>
                    </a:gs>
                    <a:gs pos="100000">
                      <a:srgbClr val="2E31AC"/>
                    </a:gs>
                  </a:gsLst>
                  <a:lin ang="5400000" scaled="1"/>
                </a:gradFill>
                <a:ln w="12700" cap="flat" cmpd="sng">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sp>
              <p:nvSpPr>
                <p:cNvPr id="74" name="Line 2286"/>
                <p:cNvSpPr>
                  <a:spLocks noChangeShapeType="1"/>
                </p:cNvSpPr>
                <p:nvPr/>
              </p:nvSpPr>
              <p:spPr bwMode="auto">
                <a:xfrm flipV="1">
                  <a:off x="5105400" y="4217988"/>
                  <a:ext cx="2325688" cy="277812"/>
                </a:xfrm>
                <a:prstGeom prst="line">
                  <a:avLst/>
                </a:prstGeom>
                <a:noFill/>
                <a:ln w="22225">
                  <a:solidFill>
                    <a:srgbClr val="00061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5" name="Rectangle 2297"/>
                <p:cNvSpPr>
                  <a:spLocks noChangeArrowheads="1"/>
                </p:cNvSpPr>
                <p:nvPr/>
              </p:nvSpPr>
              <p:spPr bwMode="auto">
                <a:xfrm>
                  <a:off x="7188200" y="3313113"/>
                  <a:ext cx="279400" cy="61912"/>
                </a:xfrm>
                <a:prstGeom prst="rect">
                  <a:avLst/>
                </a:prstGeom>
                <a:gradFill rotWithShape="1">
                  <a:gsLst>
                    <a:gs pos="0">
                      <a:srgbClr val="005596"/>
                    </a:gs>
                    <a:gs pos="100000">
                      <a:srgbClr val="002745"/>
                    </a:gs>
                  </a:gsLst>
                  <a:lin ang="5400000" scaled="1"/>
                </a:gra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5596"/>
                  </a:extrusionClr>
                  <a:contourClr>
                    <a:srgbClr val="005596"/>
                  </a:contourClr>
                </a:sp3d>
              </p:spPr>
              <p:txBody>
                <a:bodyPr tIns="0" bIns="0" anchor="ctr">
                  <a:flatTx/>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76" name="Group 2333"/>
                <p:cNvGrpSpPr>
                  <a:grpSpLocks/>
                </p:cNvGrpSpPr>
                <p:nvPr/>
              </p:nvGrpSpPr>
              <p:grpSpPr bwMode="auto">
                <a:xfrm>
                  <a:off x="1828800" y="5181600"/>
                  <a:ext cx="1130300" cy="1371600"/>
                  <a:chOff x="1544" y="2448"/>
                  <a:chExt cx="712" cy="864"/>
                </a:xfrm>
              </p:grpSpPr>
              <p:pic>
                <p:nvPicPr>
                  <p:cNvPr id="81" name="Picture 2334" descr="host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 y="2448"/>
                    <a:ext cx="56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2335"/>
                  <p:cNvGrpSpPr>
                    <a:grpSpLocks/>
                  </p:cNvGrpSpPr>
                  <p:nvPr/>
                </p:nvGrpSpPr>
                <p:grpSpPr bwMode="auto">
                  <a:xfrm>
                    <a:off x="1925" y="2784"/>
                    <a:ext cx="331" cy="154"/>
                    <a:chOff x="2619" y="2006"/>
                    <a:chExt cx="331" cy="154"/>
                  </a:xfrm>
                </p:grpSpPr>
                <p:sp>
                  <p:nvSpPr>
                    <p:cNvPr id="83" name="Freeform 2336"/>
                    <p:cNvSpPr>
                      <a:spLocks/>
                    </p:cNvSpPr>
                    <p:nvPr/>
                  </p:nvSpPr>
                  <p:spPr bwMode="auto">
                    <a:xfrm>
                      <a:off x="2645" y="2010"/>
                      <a:ext cx="235" cy="150"/>
                    </a:xfrm>
                    <a:custGeom>
                      <a:avLst/>
                      <a:gdLst>
                        <a:gd name="T0" fmla="*/ 41 w 733"/>
                        <a:gd name="T1" fmla="*/ 0 h 492"/>
                        <a:gd name="T2" fmla="*/ 194 w 733"/>
                        <a:gd name="T3" fmla="*/ 0 h 492"/>
                        <a:gd name="T4" fmla="*/ 204 w 733"/>
                        <a:gd name="T5" fmla="*/ 0 h 492"/>
                        <a:gd name="T6" fmla="*/ 208 w 733"/>
                        <a:gd name="T7" fmla="*/ 1 h 492"/>
                        <a:gd name="T8" fmla="*/ 212 w 733"/>
                        <a:gd name="T9" fmla="*/ 2 h 492"/>
                        <a:gd name="T10" fmla="*/ 219 w 733"/>
                        <a:gd name="T11" fmla="*/ 5 h 492"/>
                        <a:gd name="T12" fmla="*/ 222 w 733"/>
                        <a:gd name="T13" fmla="*/ 7 h 492"/>
                        <a:gd name="T14" fmla="*/ 225 w 733"/>
                        <a:gd name="T15" fmla="*/ 10 h 492"/>
                        <a:gd name="T16" fmla="*/ 227 w 733"/>
                        <a:gd name="T17" fmla="*/ 12 h 492"/>
                        <a:gd name="T18" fmla="*/ 229 w 733"/>
                        <a:gd name="T19" fmla="*/ 15 h 492"/>
                        <a:gd name="T20" fmla="*/ 232 w 733"/>
                        <a:gd name="T21" fmla="*/ 22 h 492"/>
                        <a:gd name="T22" fmla="*/ 233 w 733"/>
                        <a:gd name="T23" fmla="*/ 25 h 492"/>
                        <a:gd name="T24" fmla="*/ 234 w 733"/>
                        <a:gd name="T25" fmla="*/ 30 h 492"/>
                        <a:gd name="T26" fmla="*/ 235 w 733"/>
                        <a:gd name="T27" fmla="*/ 39 h 492"/>
                        <a:gd name="T28" fmla="*/ 235 w 733"/>
                        <a:gd name="T29" fmla="*/ 111 h 492"/>
                        <a:gd name="T30" fmla="*/ 235 w 733"/>
                        <a:gd name="T31" fmla="*/ 116 h 492"/>
                        <a:gd name="T32" fmla="*/ 234 w 733"/>
                        <a:gd name="T33" fmla="*/ 120 h 492"/>
                        <a:gd name="T34" fmla="*/ 233 w 733"/>
                        <a:gd name="T35" fmla="*/ 124 h 492"/>
                        <a:gd name="T36" fmla="*/ 232 w 733"/>
                        <a:gd name="T37" fmla="*/ 128 h 492"/>
                        <a:gd name="T38" fmla="*/ 231 w 733"/>
                        <a:gd name="T39" fmla="*/ 131 h 492"/>
                        <a:gd name="T40" fmla="*/ 229 w 733"/>
                        <a:gd name="T41" fmla="*/ 134 h 492"/>
                        <a:gd name="T42" fmla="*/ 227 w 733"/>
                        <a:gd name="T43" fmla="*/ 137 h 492"/>
                        <a:gd name="T44" fmla="*/ 225 w 733"/>
                        <a:gd name="T45" fmla="*/ 140 h 492"/>
                        <a:gd name="T46" fmla="*/ 222 w 733"/>
                        <a:gd name="T47" fmla="*/ 142 h 492"/>
                        <a:gd name="T48" fmla="*/ 219 w 733"/>
                        <a:gd name="T49" fmla="*/ 144 h 492"/>
                        <a:gd name="T50" fmla="*/ 215 w 733"/>
                        <a:gd name="T51" fmla="*/ 146 h 492"/>
                        <a:gd name="T52" fmla="*/ 212 w 733"/>
                        <a:gd name="T53" fmla="*/ 147 h 492"/>
                        <a:gd name="T54" fmla="*/ 208 w 733"/>
                        <a:gd name="T55" fmla="*/ 148 h 492"/>
                        <a:gd name="T56" fmla="*/ 204 w 733"/>
                        <a:gd name="T57" fmla="*/ 149 h 492"/>
                        <a:gd name="T58" fmla="*/ 199 w 733"/>
                        <a:gd name="T59" fmla="*/ 150 h 492"/>
                        <a:gd name="T60" fmla="*/ 194 w 733"/>
                        <a:gd name="T61" fmla="*/ 150 h 492"/>
                        <a:gd name="T62" fmla="*/ 41 w 733"/>
                        <a:gd name="T63" fmla="*/ 150 h 492"/>
                        <a:gd name="T64" fmla="*/ 31 w 733"/>
                        <a:gd name="T65" fmla="*/ 149 h 492"/>
                        <a:gd name="T66" fmla="*/ 27 w 733"/>
                        <a:gd name="T67" fmla="*/ 148 h 492"/>
                        <a:gd name="T68" fmla="*/ 23 w 733"/>
                        <a:gd name="T69" fmla="*/ 147 h 492"/>
                        <a:gd name="T70" fmla="*/ 16 w 733"/>
                        <a:gd name="T71" fmla="*/ 144 h 492"/>
                        <a:gd name="T72" fmla="*/ 13 w 733"/>
                        <a:gd name="T73" fmla="*/ 142 h 492"/>
                        <a:gd name="T74" fmla="*/ 10 w 733"/>
                        <a:gd name="T75" fmla="*/ 140 h 492"/>
                        <a:gd name="T76" fmla="*/ 7 w 733"/>
                        <a:gd name="T77" fmla="*/ 137 h 492"/>
                        <a:gd name="T78" fmla="*/ 5 w 733"/>
                        <a:gd name="T79" fmla="*/ 134 h 492"/>
                        <a:gd name="T80" fmla="*/ 3 w 733"/>
                        <a:gd name="T81" fmla="*/ 128 h 492"/>
                        <a:gd name="T82" fmla="*/ 1 w 733"/>
                        <a:gd name="T83" fmla="*/ 124 h 492"/>
                        <a:gd name="T84" fmla="*/ 0 w 733"/>
                        <a:gd name="T85" fmla="*/ 120 h 492"/>
                        <a:gd name="T86" fmla="*/ 0 w 733"/>
                        <a:gd name="T87" fmla="*/ 111 h 492"/>
                        <a:gd name="T88" fmla="*/ 0 w 733"/>
                        <a:gd name="T89" fmla="*/ 39 h 492"/>
                        <a:gd name="T90" fmla="*/ 0 w 733"/>
                        <a:gd name="T91" fmla="*/ 30 h 492"/>
                        <a:gd name="T92" fmla="*/ 1 w 733"/>
                        <a:gd name="T93" fmla="*/ 25 h 492"/>
                        <a:gd name="T94" fmla="*/ 3 w 733"/>
                        <a:gd name="T95" fmla="*/ 22 h 492"/>
                        <a:gd name="T96" fmla="*/ 5 w 733"/>
                        <a:gd name="T97" fmla="*/ 15 h 492"/>
                        <a:gd name="T98" fmla="*/ 7 w 733"/>
                        <a:gd name="T99" fmla="*/ 12 h 492"/>
                        <a:gd name="T100" fmla="*/ 10 w 733"/>
                        <a:gd name="T101" fmla="*/ 10 h 492"/>
                        <a:gd name="T102" fmla="*/ 13 w 733"/>
                        <a:gd name="T103" fmla="*/ 7 h 492"/>
                        <a:gd name="T104" fmla="*/ 16 w 733"/>
                        <a:gd name="T105" fmla="*/ 5 h 492"/>
                        <a:gd name="T106" fmla="*/ 23 w 733"/>
                        <a:gd name="T107" fmla="*/ 2 h 492"/>
                        <a:gd name="T108" fmla="*/ 27 w 733"/>
                        <a:gd name="T109" fmla="*/ 1 h 492"/>
                        <a:gd name="T110" fmla="*/ 31 w 733"/>
                        <a:gd name="T111" fmla="*/ 0 h 492"/>
                        <a:gd name="T112" fmla="*/ 41 w 733"/>
                        <a:gd name="T113" fmla="*/ 0 h 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33"/>
                        <a:gd name="T172" fmla="*/ 0 h 492"/>
                        <a:gd name="T173" fmla="*/ 733 w 733"/>
                        <a:gd name="T174" fmla="*/ 492 h 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IN"/>
                    </a:p>
                  </p:txBody>
                </p:sp>
                <p:sp>
                  <p:nvSpPr>
                    <p:cNvPr id="84" name="Text Box 2337"/>
                    <p:cNvSpPr txBox="1">
                      <a:spLocks noChangeArrowheads="1"/>
                    </p:cNvSpPr>
                    <p:nvPr/>
                  </p:nvSpPr>
                  <p:spPr bwMode="auto">
                    <a:xfrm>
                      <a:off x="2619" y="2006"/>
                      <a:ext cx="3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algn="l" eaLnBrk="1" hangingPunct="1">
                        <a:buClrTx/>
                        <a:buFontTx/>
                        <a:buNone/>
                      </a:pPr>
                      <a:r>
                        <a:rPr lang="en-US" altLang="en-US" sz="1000" b="1">
                          <a:solidFill>
                            <a:schemeClr val="bg1"/>
                          </a:solidFill>
                          <a:latin typeface="Verdana" panose="020B0604030504040204" pitchFamily="34" charset="0"/>
                        </a:rPr>
                        <a:t>API</a:t>
                      </a:r>
                    </a:p>
                  </p:txBody>
                </p:sp>
              </p:grpSp>
            </p:grpSp>
            <p:pic>
              <p:nvPicPr>
                <p:cNvPr id="77" name="Picture 2342" descr="ca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9050" y="3581400"/>
                  <a:ext cx="1295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343" descr="Client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575" y="3886200"/>
                  <a:ext cx="835025" cy="652463"/>
                </a:xfrm>
                <a:prstGeom prst="rect">
                  <a:avLst/>
                </a:prstGeom>
                <a:gradFill rotWithShape="1">
                  <a:gsLst>
                    <a:gs pos="0">
                      <a:srgbClr val="F4F1E3"/>
                    </a:gs>
                    <a:gs pos="100000">
                      <a:srgbClr val="E0D8B0"/>
                    </a:gs>
                  </a:gsLst>
                  <a:lin ang="5400000" scaled="1"/>
                </a:gradFill>
                <a:ln w="28575" algn="ctr">
                  <a:solidFill>
                    <a:schemeClr val="bg1"/>
                  </a:solidFill>
                  <a:miter lim="800000"/>
                  <a:headEnd/>
                  <a:tailEnd/>
                </a:ln>
              </p:spPr>
            </p:pic>
            <p:sp>
              <p:nvSpPr>
                <p:cNvPr id="79" name="Line 2284"/>
                <p:cNvSpPr>
                  <a:spLocks noChangeShapeType="1"/>
                </p:cNvSpPr>
                <p:nvPr/>
              </p:nvSpPr>
              <p:spPr bwMode="auto">
                <a:xfrm flipH="1">
                  <a:off x="977900" y="4276725"/>
                  <a:ext cx="841375"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 name="Freeform 2282"/>
                <p:cNvSpPr>
                  <a:spLocks/>
                </p:cNvSpPr>
                <p:nvPr/>
              </p:nvSpPr>
              <p:spPr bwMode="auto">
                <a:xfrm>
                  <a:off x="1873578" y="3963056"/>
                  <a:ext cx="901700" cy="611188"/>
                </a:xfrm>
                <a:custGeom>
                  <a:avLst/>
                  <a:gdLst/>
                  <a:ahLst/>
                  <a:cxnLst>
                    <a:cxn ang="0">
                      <a:pos x="1157" y="5"/>
                    </a:cxn>
                    <a:cxn ang="0">
                      <a:pos x="1228" y="34"/>
                    </a:cxn>
                    <a:cxn ang="0">
                      <a:pos x="1287" y="80"/>
                    </a:cxn>
                    <a:cxn ang="0">
                      <a:pos x="1334" y="157"/>
                    </a:cxn>
                    <a:cxn ang="0">
                      <a:pos x="1346" y="214"/>
                    </a:cxn>
                    <a:cxn ang="0">
                      <a:pos x="1338" y="269"/>
                    </a:cxn>
                    <a:cxn ang="0">
                      <a:pos x="1371" y="328"/>
                    </a:cxn>
                    <a:cxn ang="0">
                      <a:pos x="1408" y="388"/>
                    </a:cxn>
                    <a:cxn ang="0">
                      <a:pos x="1422" y="452"/>
                    </a:cxn>
                    <a:cxn ang="0">
                      <a:pos x="1408" y="515"/>
                    </a:cxn>
                    <a:cxn ang="0">
                      <a:pos x="1371" y="580"/>
                    </a:cxn>
                    <a:cxn ang="0">
                      <a:pos x="1340" y="640"/>
                    </a:cxn>
                    <a:cxn ang="0">
                      <a:pos x="1342" y="719"/>
                    </a:cxn>
                    <a:cxn ang="0">
                      <a:pos x="1328" y="769"/>
                    </a:cxn>
                    <a:cxn ang="0">
                      <a:pos x="1298" y="815"/>
                    </a:cxn>
                    <a:cxn ang="0">
                      <a:pos x="1259" y="853"/>
                    </a:cxn>
                    <a:cxn ang="0">
                      <a:pos x="1228" y="876"/>
                    </a:cxn>
                    <a:cxn ang="0">
                      <a:pos x="1182" y="894"/>
                    </a:cxn>
                    <a:cxn ang="0">
                      <a:pos x="1157" y="902"/>
                    </a:cxn>
                    <a:cxn ang="0">
                      <a:pos x="1067" y="904"/>
                    </a:cxn>
                    <a:cxn ang="0">
                      <a:pos x="1016" y="882"/>
                    </a:cxn>
                    <a:cxn ang="0">
                      <a:pos x="971" y="845"/>
                    </a:cxn>
                    <a:cxn ang="0">
                      <a:pos x="892" y="866"/>
                    </a:cxn>
                    <a:cxn ang="0">
                      <a:pos x="794" y="902"/>
                    </a:cxn>
                    <a:cxn ang="0">
                      <a:pos x="701" y="917"/>
                    </a:cxn>
                    <a:cxn ang="0">
                      <a:pos x="609" y="902"/>
                    </a:cxn>
                    <a:cxn ang="0">
                      <a:pos x="521" y="866"/>
                    </a:cxn>
                    <a:cxn ang="0">
                      <a:pos x="457" y="836"/>
                    </a:cxn>
                    <a:cxn ang="0">
                      <a:pos x="451" y="845"/>
                    </a:cxn>
                    <a:cxn ang="0">
                      <a:pos x="408" y="882"/>
                    </a:cxn>
                    <a:cxn ang="0">
                      <a:pos x="355" y="904"/>
                    </a:cxn>
                    <a:cxn ang="0">
                      <a:pos x="301" y="907"/>
                    </a:cxn>
                    <a:cxn ang="0">
                      <a:pos x="231" y="892"/>
                    </a:cxn>
                    <a:cxn ang="0">
                      <a:pos x="177" y="863"/>
                    </a:cxn>
                    <a:cxn ang="0">
                      <a:pos x="124" y="812"/>
                    </a:cxn>
                    <a:cxn ang="0">
                      <a:pos x="84" y="731"/>
                    </a:cxn>
                    <a:cxn ang="0">
                      <a:pos x="81" y="659"/>
                    </a:cxn>
                    <a:cxn ang="0">
                      <a:pos x="51" y="581"/>
                    </a:cxn>
                    <a:cxn ang="0">
                      <a:pos x="12" y="518"/>
                    </a:cxn>
                    <a:cxn ang="0">
                      <a:pos x="1" y="476"/>
                    </a:cxn>
                    <a:cxn ang="0">
                      <a:pos x="5" y="414"/>
                    </a:cxn>
                    <a:cxn ang="0">
                      <a:pos x="35" y="350"/>
                    </a:cxn>
                    <a:cxn ang="0">
                      <a:pos x="91" y="288"/>
                    </a:cxn>
                    <a:cxn ang="0">
                      <a:pos x="78" y="214"/>
                    </a:cxn>
                    <a:cxn ang="0">
                      <a:pos x="114" y="108"/>
                    </a:cxn>
                    <a:cxn ang="0">
                      <a:pos x="179" y="43"/>
                    </a:cxn>
                    <a:cxn ang="0">
                      <a:pos x="267" y="5"/>
                    </a:cxn>
                    <a:cxn ang="0">
                      <a:pos x="355" y="5"/>
                    </a:cxn>
                    <a:cxn ang="0">
                      <a:pos x="408" y="26"/>
                    </a:cxn>
                    <a:cxn ang="0">
                      <a:pos x="451" y="62"/>
                    </a:cxn>
                    <a:cxn ang="0">
                      <a:pos x="556" y="35"/>
                    </a:cxn>
                    <a:cxn ang="0">
                      <a:pos x="650" y="12"/>
                    </a:cxn>
                    <a:cxn ang="0">
                      <a:pos x="803" y="18"/>
                    </a:cxn>
                    <a:cxn ang="0">
                      <a:pos x="897" y="48"/>
                    </a:cxn>
                    <a:cxn ang="0">
                      <a:pos x="984" y="49"/>
                    </a:cxn>
                    <a:cxn ang="0">
                      <a:pos x="1031" y="17"/>
                    </a:cxn>
                    <a:cxn ang="0">
                      <a:pos x="1088" y="2"/>
                    </a:cxn>
                  </a:cxnLst>
                  <a:rect l="0" t="0" r="r" b="b"/>
                  <a:pathLst>
                    <a:path w="1422" h="917">
                      <a:moveTo>
                        <a:pt x="1088" y="2"/>
                      </a:moveTo>
                      <a:lnTo>
                        <a:pt x="1121" y="0"/>
                      </a:lnTo>
                      <a:lnTo>
                        <a:pt x="1157" y="5"/>
                      </a:lnTo>
                      <a:lnTo>
                        <a:pt x="1174" y="8"/>
                      </a:lnTo>
                      <a:lnTo>
                        <a:pt x="1192" y="16"/>
                      </a:lnTo>
                      <a:lnTo>
                        <a:pt x="1228" y="34"/>
                      </a:lnTo>
                      <a:lnTo>
                        <a:pt x="1244" y="43"/>
                      </a:lnTo>
                      <a:lnTo>
                        <a:pt x="1259" y="55"/>
                      </a:lnTo>
                      <a:lnTo>
                        <a:pt x="1287" y="80"/>
                      </a:lnTo>
                      <a:lnTo>
                        <a:pt x="1308" y="108"/>
                      </a:lnTo>
                      <a:lnTo>
                        <a:pt x="1328" y="140"/>
                      </a:lnTo>
                      <a:lnTo>
                        <a:pt x="1334" y="157"/>
                      </a:lnTo>
                      <a:lnTo>
                        <a:pt x="1340" y="176"/>
                      </a:lnTo>
                      <a:lnTo>
                        <a:pt x="1343" y="194"/>
                      </a:lnTo>
                      <a:lnTo>
                        <a:pt x="1346" y="214"/>
                      </a:lnTo>
                      <a:lnTo>
                        <a:pt x="1344" y="230"/>
                      </a:lnTo>
                      <a:lnTo>
                        <a:pt x="1342" y="250"/>
                      </a:lnTo>
                      <a:lnTo>
                        <a:pt x="1338" y="269"/>
                      </a:lnTo>
                      <a:lnTo>
                        <a:pt x="1332" y="288"/>
                      </a:lnTo>
                      <a:lnTo>
                        <a:pt x="1353" y="307"/>
                      </a:lnTo>
                      <a:lnTo>
                        <a:pt x="1371" y="328"/>
                      </a:lnTo>
                      <a:lnTo>
                        <a:pt x="1386" y="347"/>
                      </a:lnTo>
                      <a:lnTo>
                        <a:pt x="1400" y="368"/>
                      </a:lnTo>
                      <a:lnTo>
                        <a:pt x="1408" y="388"/>
                      </a:lnTo>
                      <a:lnTo>
                        <a:pt x="1416" y="409"/>
                      </a:lnTo>
                      <a:lnTo>
                        <a:pt x="1420" y="431"/>
                      </a:lnTo>
                      <a:lnTo>
                        <a:pt x="1422" y="452"/>
                      </a:lnTo>
                      <a:lnTo>
                        <a:pt x="1420" y="472"/>
                      </a:lnTo>
                      <a:lnTo>
                        <a:pt x="1416" y="493"/>
                      </a:lnTo>
                      <a:lnTo>
                        <a:pt x="1408" y="515"/>
                      </a:lnTo>
                      <a:lnTo>
                        <a:pt x="1400" y="536"/>
                      </a:lnTo>
                      <a:lnTo>
                        <a:pt x="1386" y="558"/>
                      </a:lnTo>
                      <a:lnTo>
                        <a:pt x="1371" y="580"/>
                      </a:lnTo>
                      <a:lnTo>
                        <a:pt x="1353" y="601"/>
                      </a:lnTo>
                      <a:lnTo>
                        <a:pt x="1332" y="623"/>
                      </a:lnTo>
                      <a:lnTo>
                        <a:pt x="1340" y="640"/>
                      </a:lnTo>
                      <a:lnTo>
                        <a:pt x="1344" y="671"/>
                      </a:lnTo>
                      <a:lnTo>
                        <a:pt x="1344" y="704"/>
                      </a:lnTo>
                      <a:lnTo>
                        <a:pt x="1342" y="719"/>
                      </a:lnTo>
                      <a:lnTo>
                        <a:pt x="1338" y="736"/>
                      </a:lnTo>
                      <a:lnTo>
                        <a:pt x="1334" y="752"/>
                      </a:lnTo>
                      <a:lnTo>
                        <a:pt x="1328" y="769"/>
                      </a:lnTo>
                      <a:lnTo>
                        <a:pt x="1318" y="785"/>
                      </a:lnTo>
                      <a:lnTo>
                        <a:pt x="1308" y="800"/>
                      </a:lnTo>
                      <a:lnTo>
                        <a:pt x="1298" y="815"/>
                      </a:lnTo>
                      <a:lnTo>
                        <a:pt x="1287" y="829"/>
                      </a:lnTo>
                      <a:lnTo>
                        <a:pt x="1272" y="841"/>
                      </a:lnTo>
                      <a:lnTo>
                        <a:pt x="1259" y="853"/>
                      </a:lnTo>
                      <a:lnTo>
                        <a:pt x="1251" y="858"/>
                      </a:lnTo>
                      <a:lnTo>
                        <a:pt x="1244" y="864"/>
                      </a:lnTo>
                      <a:lnTo>
                        <a:pt x="1228" y="876"/>
                      </a:lnTo>
                      <a:lnTo>
                        <a:pt x="1209" y="884"/>
                      </a:lnTo>
                      <a:lnTo>
                        <a:pt x="1192" y="892"/>
                      </a:lnTo>
                      <a:lnTo>
                        <a:pt x="1182" y="894"/>
                      </a:lnTo>
                      <a:lnTo>
                        <a:pt x="1178" y="895"/>
                      </a:lnTo>
                      <a:lnTo>
                        <a:pt x="1174" y="898"/>
                      </a:lnTo>
                      <a:lnTo>
                        <a:pt x="1157" y="902"/>
                      </a:lnTo>
                      <a:lnTo>
                        <a:pt x="1121" y="907"/>
                      </a:lnTo>
                      <a:lnTo>
                        <a:pt x="1088" y="907"/>
                      </a:lnTo>
                      <a:lnTo>
                        <a:pt x="1067" y="904"/>
                      </a:lnTo>
                      <a:lnTo>
                        <a:pt x="1049" y="898"/>
                      </a:lnTo>
                      <a:lnTo>
                        <a:pt x="1031" y="890"/>
                      </a:lnTo>
                      <a:lnTo>
                        <a:pt x="1016" y="882"/>
                      </a:lnTo>
                      <a:lnTo>
                        <a:pt x="999" y="871"/>
                      </a:lnTo>
                      <a:lnTo>
                        <a:pt x="984" y="859"/>
                      </a:lnTo>
                      <a:lnTo>
                        <a:pt x="971" y="845"/>
                      </a:lnTo>
                      <a:lnTo>
                        <a:pt x="959" y="829"/>
                      </a:lnTo>
                      <a:lnTo>
                        <a:pt x="926" y="848"/>
                      </a:lnTo>
                      <a:lnTo>
                        <a:pt x="892" y="866"/>
                      </a:lnTo>
                      <a:lnTo>
                        <a:pt x="858" y="881"/>
                      </a:lnTo>
                      <a:lnTo>
                        <a:pt x="827" y="894"/>
                      </a:lnTo>
                      <a:lnTo>
                        <a:pt x="794" y="902"/>
                      </a:lnTo>
                      <a:lnTo>
                        <a:pt x="762" y="911"/>
                      </a:lnTo>
                      <a:lnTo>
                        <a:pt x="731" y="914"/>
                      </a:lnTo>
                      <a:lnTo>
                        <a:pt x="701" y="917"/>
                      </a:lnTo>
                      <a:lnTo>
                        <a:pt x="670" y="914"/>
                      </a:lnTo>
                      <a:lnTo>
                        <a:pt x="639" y="911"/>
                      </a:lnTo>
                      <a:lnTo>
                        <a:pt x="609" y="902"/>
                      </a:lnTo>
                      <a:lnTo>
                        <a:pt x="580" y="894"/>
                      </a:lnTo>
                      <a:lnTo>
                        <a:pt x="550" y="881"/>
                      </a:lnTo>
                      <a:lnTo>
                        <a:pt x="521" y="866"/>
                      </a:lnTo>
                      <a:lnTo>
                        <a:pt x="492" y="848"/>
                      </a:lnTo>
                      <a:lnTo>
                        <a:pt x="465" y="829"/>
                      </a:lnTo>
                      <a:lnTo>
                        <a:pt x="457" y="836"/>
                      </a:lnTo>
                      <a:lnTo>
                        <a:pt x="455" y="838"/>
                      </a:lnTo>
                      <a:lnTo>
                        <a:pt x="454" y="840"/>
                      </a:lnTo>
                      <a:lnTo>
                        <a:pt x="451" y="845"/>
                      </a:lnTo>
                      <a:lnTo>
                        <a:pt x="438" y="859"/>
                      </a:lnTo>
                      <a:lnTo>
                        <a:pt x="423" y="871"/>
                      </a:lnTo>
                      <a:lnTo>
                        <a:pt x="408" y="882"/>
                      </a:lnTo>
                      <a:lnTo>
                        <a:pt x="391" y="890"/>
                      </a:lnTo>
                      <a:lnTo>
                        <a:pt x="375" y="898"/>
                      </a:lnTo>
                      <a:lnTo>
                        <a:pt x="355" y="904"/>
                      </a:lnTo>
                      <a:lnTo>
                        <a:pt x="346" y="905"/>
                      </a:lnTo>
                      <a:lnTo>
                        <a:pt x="337" y="907"/>
                      </a:lnTo>
                      <a:lnTo>
                        <a:pt x="301" y="907"/>
                      </a:lnTo>
                      <a:lnTo>
                        <a:pt x="267" y="902"/>
                      </a:lnTo>
                      <a:lnTo>
                        <a:pt x="247" y="898"/>
                      </a:lnTo>
                      <a:lnTo>
                        <a:pt x="231" y="892"/>
                      </a:lnTo>
                      <a:lnTo>
                        <a:pt x="214" y="884"/>
                      </a:lnTo>
                      <a:lnTo>
                        <a:pt x="197" y="876"/>
                      </a:lnTo>
                      <a:lnTo>
                        <a:pt x="177" y="863"/>
                      </a:lnTo>
                      <a:lnTo>
                        <a:pt x="160" y="850"/>
                      </a:lnTo>
                      <a:lnTo>
                        <a:pt x="139" y="832"/>
                      </a:lnTo>
                      <a:lnTo>
                        <a:pt x="124" y="812"/>
                      </a:lnTo>
                      <a:lnTo>
                        <a:pt x="108" y="791"/>
                      </a:lnTo>
                      <a:lnTo>
                        <a:pt x="97" y="769"/>
                      </a:lnTo>
                      <a:lnTo>
                        <a:pt x="84" y="731"/>
                      </a:lnTo>
                      <a:lnTo>
                        <a:pt x="78" y="695"/>
                      </a:lnTo>
                      <a:lnTo>
                        <a:pt x="77" y="676"/>
                      </a:lnTo>
                      <a:lnTo>
                        <a:pt x="81" y="659"/>
                      </a:lnTo>
                      <a:lnTo>
                        <a:pt x="91" y="623"/>
                      </a:lnTo>
                      <a:lnTo>
                        <a:pt x="69" y="601"/>
                      </a:lnTo>
                      <a:lnTo>
                        <a:pt x="51" y="581"/>
                      </a:lnTo>
                      <a:lnTo>
                        <a:pt x="35" y="559"/>
                      </a:lnTo>
                      <a:lnTo>
                        <a:pt x="23" y="540"/>
                      </a:lnTo>
                      <a:lnTo>
                        <a:pt x="12" y="518"/>
                      </a:lnTo>
                      <a:lnTo>
                        <a:pt x="7" y="508"/>
                      </a:lnTo>
                      <a:lnTo>
                        <a:pt x="5" y="498"/>
                      </a:lnTo>
                      <a:lnTo>
                        <a:pt x="1" y="476"/>
                      </a:lnTo>
                      <a:lnTo>
                        <a:pt x="0" y="457"/>
                      </a:lnTo>
                      <a:lnTo>
                        <a:pt x="1" y="436"/>
                      </a:lnTo>
                      <a:lnTo>
                        <a:pt x="5" y="414"/>
                      </a:lnTo>
                      <a:lnTo>
                        <a:pt x="12" y="392"/>
                      </a:lnTo>
                      <a:lnTo>
                        <a:pt x="23" y="372"/>
                      </a:lnTo>
                      <a:lnTo>
                        <a:pt x="35" y="350"/>
                      </a:lnTo>
                      <a:lnTo>
                        <a:pt x="51" y="329"/>
                      </a:lnTo>
                      <a:lnTo>
                        <a:pt x="69" y="307"/>
                      </a:lnTo>
                      <a:lnTo>
                        <a:pt x="91" y="288"/>
                      </a:lnTo>
                      <a:lnTo>
                        <a:pt x="81" y="250"/>
                      </a:lnTo>
                      <a:lnTo>
                        <a:pt x="77" y="230"/>
                      </a:lnTo>
                      <a:lnTo>
                        <a:pt x="78" y="214"/>
                      </a:lnTo>
                      <a:lnTo>
                        <a:pt x="84" y="176"/>
                      </a:lnTo>
                      <a:lnTo>
                        <a:pt x="97" y="140"/>
                      </a:lnTo>
                      <a:lnTo>
                        <a:pt x="114" y="108"/>
                      </a:lnTo>
                      <a:lnTo>
                        <a:pt x="137" y="80"/>
                      </a:lnTo>
                      <a:lnTo>
                        <a:pt x="163" y="55"/>
                      </a:lnTo>
                      <a:lnTo>
                        <a:pt x="179" y="43"/>
                      </a:lnTo>
                      <a:lnTo>
                        <a:pt x="197" y="34"/>
                      </a:lnTo>
                      <a:lnTo>
                        <a:pt x="231" y="16"/>
                      </a:lnTo>
                      <a:lnTo>
                        <a:pt x="267" y="5"/>
                      </a:lnTo>
                      <a:lnTo>
                        <a:pt x="301" y="0"/>
                      </a:lnTo>
                      <a:lnTo>
                        <a:pt x="337" y="2"/>
                      </a:lnTo>
                      <a:lnTo>
                        <a:pt x="355" y="5"/>
                      </a:lnTo>
                      <a:lnTo>
                        <a:pt x="375" y="11"/>
                      </a:lnTo>
                      <a:lnTo>
                        <a:pt x="391" y="17"/>
                      </a:lnTo>
                      <a:lnTo>
                        <a:pt x="408" y="26"/>
                      </a:lnTo>
                      <a:lnTo>
                        <a:pt x="423" y="36"/>
                      </a:lnTo>
                      <a:lnTo>
                        <a:pt x="438" y="49"/>
                      </a:lnTo>
                      <a:lnTo>
                        <a:pt x="451" y="62"/>
                      </a:lnTo>
                      <a:lnTo>
                        <a:pt x="465" y="80"/>
                      </a:lnTo>
                      <a:lnTo>
                        <a:pt x="525" y="48"/>
                      </a:lnTo>
                      <a:lnTo>
                        <a:pt x="556" y="35"/>
                      </a:lnTo>
                      <a:lnTo>
                        <a:pt x="587" y="26"/>
                      </a:lnTo>
                      <a:lnTo>
                        <a:pt x="618" y="18"/>
                      </a:lnTo>
                      <a:lnTo>
                        <a:pt x="650" y="12"/>
                      </a:lnTo>
                      <a:lnTo>
                        <a:pt x="712" y="8"/>
                      </a:lnTo>
                      <a:lnTo>
                        <a:pt x="772" y="12"/>
                      </a:lnTo>
                      <a:lnTo>
                        <a:pt x="803" y="18"/>
                      </a:lnTo>
                      <a:lnTo>
                        <a:pt x="834" y="26"/>
                      </a:lnTo>
                      <a:lnTo>
                        <a:pt x="866" y="35"/>
                      </a:lnTo>
                      <a:lnTo>
                        <a:pt x="897" y="48"/>
                      </a:lnTo>
                      <a:lnTo>
                        <a:pt x="959" y="80"/>
                      </a:lnTo>
                      <a:lnTo>
                        <a:pt x="971" y="62"/>
                      </a:lnTo>
                      <a:lnTo>
                        <a:pt x="984" y="49"/>
                      </a:lnTo>
                      <a:lnTo>
                        <a:pt x="999" y="36"/>
                      </a:lnTo>
                      <a:lnTo>
                        <a:pt x="1016" y="26"/>
                      </a:lnTo>
                      <a:lnTo>
                        <a:pt x="1031" y="17"/>
                      </a:lnTo>
                      <a:lnTo>
                        <a:pt x="1049" y="11"/>
                      </a:lnTo>
                      <a:lnTo>
                        <a:pt x="1067" y="5"/>
                      </a:lnTo>
                      <a:lnTo>
                        <a:pt x="1088" y="2"/>
                      </a:lnTo>
                    </a:path>
                  </a:pathLst>
                </a:custGeom>
                <a:gradFill rotWithShape="1">
                  <a:gsLst>
                    <a:gs pos="0">
                      <a:srgbClr val="2E31AC"/>
                    </a:gs>
                    <a:gs pos="50000">
                      <a:srgbClr val="0000FF">
                        <a:alpha val="39000"/>
                      </a:srgbClr>
                    </a:gs>
                    <a:gs pos="100000">
                      <a:srgbClr val="2E31AC"/>
                    </a:gs>
                  </a:gsLst>
                  <a:lin ang="5400000" scaled="1"/>
                </a:gradFill>
                <a:ln w="12700" cap="flat" cmpd="sng">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grpSp>
        </p:grpSp>
      </p:grpSp>
    </p:spTree>
    <p:extLst>
      <p:ext uri="{BB962C8B-B14F-4D97-AF65-F5344CB8AC3E}">
        <p14:creationId xmlns:p14="http://schemas.microsoft.com/office/powerpoint/2010/main" val="397102745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CAS Architecture( </a:t>
            </a:r>
            <a:r>
              <a:rPr lang="en-GB" err="1"/>
              <a:t>cont</a:t>
            </a:r>
            <a:r>
              <a:rPr lang="en-GB"/>
              <a:t>…)</a:t>
            </a:r>
            <a:endParaRPr lang="en-IN"/>
          </a:p>
        </p:txBody>
      </p:sp>
      <p:sp>
        <p:nvSpPr>
          <p:cNvPr id="3" name="Content Placeholder 2"/>
          <p:cNvSpPr>
            <a:spLocks noGrp="1"/>
          </p:cNvSpPr>
          <p:nvPr>
            <p:ph idx="1"/>
          </p:nvPr>
        </p:nvSpPr>
        <p:spPr>
          <a:xfrm>
            <a:off x="457200" y="750864"/>
            <a:ext cx="8229600" cy="4354537"/>
          </a:xfrm>
        </p:spPr>
        <p:txBody>
          <a:bodyPr/>
          <a:lstStyle/>
          <a:p>
            <a:r>
              <a:rPr lang="en-GB"/>
              <a:t>CAS architecture is a </a:t>
            </a:r>
            <a:r>
              <a:rPr lang="en-GB" i="1"/>
              <a:t>Redundant Array of Independent Nodes (RAIN).</a:t>
            </a:r>
            <a:r>
              <a:rPr lang="en-GB"/>
              <a:t> </a:t>
            </a:r>
          </a:p>
          <a:p>
            <a:r>
              <a:rPr lang="en-GB"/>
              <a:t>Storage nodes and access nodes networked as a cluster by using a private LAN that is internal to it</a:t>
            </a:r>
          </a:p>
          <a:p>
            <a:r>
              <a:rPr lang="en-GB"/>
              <a:t>LAN can be reconfigured automatically to detect the configuration changes such as the addition of storage or access nodes.</a:t>
            </a:r>
          </a:p>
          <a:p>
            <a:r>
              <a:rPr lang="en-GB"/>
              <a:t>Clients access the CAS on a separate LAN, which is used for interconnecting clients and servers to the CAS </a:t>
            </a:r>
          </a:p>
          <a:p>
            <a:r>
              <a:rPr lang="en-GB"/>
              <a:t>Nodes are configured with low‑cost, high‑capacity ATA HDDs. </a:t>
            </a:r>
          </a:p>
          <a:p>
            <a:r>
              <a:rPr lang="en-GB"/>
              <a:t>These nodes run an operating system with special software that implements the features and functionality required in a CAS system. </a:t>
            </a:r>
          </a:p>
          <a:p>
            <a:r>
              <a:rPr lang="en-GB"/>
              <a:t>When the cluster is installed, the nodes are configured with a “role” defining the functionality they provide to the cluster. </a:t>
            </a:r>
          </a:p>
          <a:p>
            <a:pPr lvl="1"/>
            <a:r>
              <a:rPr lang="en-GB"/>
              <a:t>A node can be configured as a storage node, an access node, or a dual‑role node. </a:t>
            </a:r>
            <a:br>
              <a:rPr lang="en-GB"/>
            </a:br>
            <a:br>
              <a:rPr lang="en-GB"/>
            </a:b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17</a:t>
            </a:fld>
            <a:endParaRPr lang="en-IN"/>
          </a:p>
        </p:txBody>
      </p:sp>
    </p:spTree>
    <p:extLst>
      <p:ext uri="{BB962C8B-B14F-4D97-AF65-F5344CB8AC3E}">
        <p14:creationId xmlns:p14="http://schemas.microsoft.com/office/powerpoint/2010/main" val="27272331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i="1"/>
              <a:t>Storage nodes </a:t>
            </a:r>
            <a:r>
              <a:rPr lang="en-GB"/>
              <a:t>store and protect data objects. They are sometimes referred to as </a:t>
            </a:r>
            <a:r>
              <a:rPr lang="en-GB" i="1"/>
              <a:t>back-end nodes</a:t>
            </a:r>
            <a:r>
              <a:rPr lang="en-GB"/>
              <a:t>.</a:t>
            </a:r>
          </a:p>
          <a:p>
            <a:r>
              <a:rPr lang="en-GB"/>
              <a:t> </a:t>
            </a:r>
            <a:r>
              <a:rPr lang="en-GB" i="1"/>
              <a:t>Access nodes </a:t>
            </a:r>
            <a:r>
              <a:rPr lang="en-GB"/>
              <a:t>provide connectivity to application servers through the customer’s LAN </a:t>
            </a:r>
          </a:p>
          <a:p>
            <a:r>
              <a:rPr lang="en-GB"/>
              <a:t>Storage and retrieval requests are sent to the access node via the customer’s LAN.</a:t>
            </a:r>
          </a:p>
          <a:p>
            <a:pPr marL="0" indent="0">
              <a:buNone/>
            </a:pPr>
            <a:br>
              <a:rPr lang="en-GB"/>
            </a:b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18</a:t>
            </a:fld>
            <a:endParaRPr lang="en-IN"/>
          </a:p>
        </p:txBody>
      </p:sp>
    </p:spTree>
    <p:extLst>
      <p:ext uri="{BB962C8B-B14F-4D97-AF65-F5344CB8AC3E}">
        <p14:creationId xmlns:p14="http://schemas.microsoft.com/office/powerpoint/2010/main" val="200625084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CAS Terminology</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19</a:t>
            </a:fld>
            <a:endParaRPr lang="en-IN"/>
          </a:p>
        </p:txBody>
      </p:sp>
      <p:sp>
        <p:nvSpPr>
          <p:cNvPr id="8" name="Rectangle 3"/>
          <p:cNvSpPr txBox="1">
            <a:spLocks noChangeArrowheads="1"/>
          </p:cNvSpPr>
          <p:nvPr/>
        </p:nvSpPr>
        <p:spPr>
          <a:xfrm>
            <a:off x="3131106" y="749037"/>
            <a:ext cx="5789612" cy="4340711"/>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b="1"/>
              <a:t>Application Programming Interface (API)</a:t>
            </a:r>
          </a:p>
          <a:p>
            <a:pPr lvl="1"/>
            <a:r>
              <a:rPr lang="en-US" altLang="en-US" sz="1800"/>
              <a:t>A set of function calls that enables communication between applications or between an application and an operating system</a:t>
            </a:r>
          </a:p>
          <a:p>
            <a:r>
              <a:rPr lang="en-US" altLang="en-US" b="1"/>
              <a:t>BLOB (</a:t>
            </a:r>
            <a:r>
              <a:rPr lang="en-US" altLang="en-US" sz="2400" b="1"/>
              <a:t>Binary</a:t>
            </a:r>
            <a:r>
              <a:rPr lang="en-US" altLang="en-US" b="1"/>
              <a:t> Large Object) </a:t>
            </a:r>
          </a:p>
          <a:p>
            <a:pPr lvl="1"/>
            <a:r>
              <a:rPr lang="en-US" altLang="en-US" sz="1800"/>
              <a:t>The actual data without the descriptive information (metadata)</a:t>
            </a:r>
          </a:p>
          <a:p>
            <a:pPr lvl="1"/>
            <a:r>
              <a:rPr lang="en-US" altLang="en-US" sz="1800"/>
              <a:t>The </a:t>
            </a:r>
            <a:r>
              <a:rPr lang="en-US" altLang="en-US" sz="1800" b="1"/>
              <a:t>Distinct Bit Sequence (DBS) </a:t>
            </a:r>
            <a:r>
              <a:rPr lang="en-US" altLang="en-US" sz="1800"/>
              <a:t>of user data represents the actual content of a file and is independent of the filename and physical location</a:t>
            </a:r>
          </a:p>
        </p:txBody>
      </p:sp>
      <p:grpSp>
        <p:nvGrpSpPr>
          <p:cNvPr id="9" name="Group 56"/>
          <p:cNvGrpSpPr>
            <a:grpSpLocks/>
          </p:cNvGrpSpPr>
          <p:nvPr/>
        </p:nvGrpSpPr>
        <p:grpSpPr bwMode="auto">
          <a:xfrm>
            <a:off x="1219200" y="1295400"/>
            <a:ext cx="1130300" cy="1371600"/>
            <a:chOff x="1544" y="2448"/>
            <a:chExt cx="712" cy="864"/>
          </a:xfrm>
        </p:grpSpPr>
        <p:pic>
          <p:nvPicPr>
            <p:cNvPr id="10" name="Picture 57"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 y="2448"/>
              <a:ext cx="56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58"/>
            <p:cNvGrpSpPr>
              <a:grpSpLocks/>
            </p:cNvGrpSpPr>
            <p:nvPr/>
          </p:nvGrpSpPr>
          <p:grpSpPr bwMode="auto">
            <a:xfrm>
              <a:off x="1925" y="2784"/>
              <a:ext cx="331" cy="154"/>
              <a:chOff x="2619" y="2006"/>
              <a:chExt cx="331" cy="154"/>
            </a:xfrm>
          </p:grpSpPr>
          <p:sp>
            <p:nvSpPr>
              <p:cNvPr id="12" name="Freeform 59"/>
              <p:cNvSpPr>
                <a:spLocks/>
              </p:cNvSpPr>
              <p:nvPr/>
            </p:nvSpPr>
            <p:spPr bwMode="auto">
              <a:xfrm>
                <a:off x="2645" y="2010"/>
                <a:ext cx="235" cy="150"/>
              </a:xfrm>
              <a:custGeom>
                <a:avLst/>
                <a:gdLst>
                  <a:gd name="T0" fmla="*/ 41 w 733"/>
                  <a:gd name="T1" fmla="*/ 0 h 492"/>
                  <a:gd name="T2" fmla="*/ 194 w 733"/>
                  <a:gd name="T3" fmla="*/ 0 h 492"/>
                  <a:gd name="T4" fmla="*/ 204 w 733"/>
                  <a:gd name="T5" fmla="*/ 0 h 492"/>
                  <a:gd name="T6" fmla="*/ 208 w 733"/>
                  <a:gd name="T7" fmla="*/ 1 h 492"/>
                  <a:gd name="T8" fmla="*/ 212 w 733"/>
                  <a:gd name="T9" fmla="*/ 2 h 492"/>
                  <a:gd name="T10" fmla="*/ 219 w 733"/>
                  <a:gd name="T11" fmla="*/ 5 h 492"/>
                  <a:gd name="T12" fmla="*/ 222 w 733"/>
                  <a:gd name="T13" fmla="*/ 7 h 492"/>
                  <a:gd name="T14" fmla="*/ 225 w 733"/>
                  <a:gd name="T15" fmla="*/ 10 h 492"/>
                  <a:gd name="T16" fmla="*/ 227 w 733"/>
                  <a:gd name="T17" fmla="*/ 12 h 492"/>
                  <a:gd name="T18" fmla="*/ 229 w 733"/>
                  <a:gd name="T19" fmla="*/ 15 h 492"/>
                  <a:gd name="T20" fmla="*/ 232 w 733"/>
                  <a:gd name="T21" fmla="*/ 22 h 492"/>
                  <a:gd name="T22" fmla="*/ 233 w 733"/>
                  <a:gd name="T23" fmla="*/ 25 h 492"/>
                  <a:gd name="T24" fmla="*/ 234 w 733"/>
                  <a:gd name="T25" fmla="*/ 30 h 492"/>
                  <a:gd name="T26" fmla="*/ 235 w 733"/>
                  <a:gd name="T27" fmla="*/ 39 h 492"/>
                  <a:gd name="T28" fmla="*/ 235 w 733"/>
                  <a:gd name="T29" fmla="*/ 111 h 492"/>
                  <a:gd name="T30" fmla="*/ 235 w 733"/>
                  <a:gd name="T31" fmla="*/ 116 h 492"/>
                  <a:gd name="T32" fmla="*/ 234 w 733"/>
                  <a:gd name="T33" fmla="*/ 120 h 492"/>
                  <a:gd name="T34" fmla="*/ 233 w 733"/>
                  <a:gd name="T35" fmla="*/ 124 h 492"/>
                  <a:gd name="T36" fmla="*/ 232 w 733"/>
                  <a:gd name="T37" fmla="*/ 128 h 492"/>
                  <a:gd name="T38" fmla="*/ 231 w 733"/>
                  <a:gd name="T39" fmla="*/ 131 h 492"/>
                  <a:gd name="T40" fmla="*/ 229 w 733"/>
                  <a:gd name="T41" fmla="*/ 134 h 492"/>
                  <a:gd name="T42" fmla="*/ 227 w 733"/>
                  <a:gd name="T43" fmla="*/ 137 h 492"/>
                  <a:gd name="T44" fmla="*/ 225 w 733"/>
                  <a:gd name="T45" fmla="*/ 140 h 492"/>
                  <a:gd name="T46" fmla="*/ 222 w 733"/>
                  <a:gd name="T47" fmla="*/ 142 h 492"/>
                  <a:gd name="T48" fmla="*/ 219 w 733"/>
                  <a:gd name="T49" fmla="*/ 144 h 492"/>
                  <a:gd name="T50" fmla="*/ 215 w 733"/>
                  <a:gd name="T51" fmla="*/ 146 h 492"/>
                  <a:gd name="T52" fmla="*/ 212 w 733"/>
                  <a:gd name="T53" fmla="*/ 147 h 492"/>
                  <a:gd name="T54" fmla="*/ 208 w 733"/>
                  <a:gd name="T55" fmla="*/ 148 h 492"/>
                  <a:gd name="T56" fmla="*/ 204 w 733"/>
                  <a:gd name="T57" fmla="*/ 149 h 492"/>
                  <a:gd name="T58" fmla="*/ 199 w 733"/>
                  <a:gd name="T59" fmla="*/ 150 h 492"/>
                  <a:gd name="T60" fmla="*/ 194 w 733"/>
                  <a:gd name="T61" fmla="*/ 150 h 492"/>
                  <a:gd name="T62" fmla="*/ 41 w 733"/>
                  <a:gd name="T63" fmla="*/ 150 h 492"/>
                  <a:gd name="T64" fmla="*/ 31 w 733"/>
                  <a:gd name="T65" fmla="*/ 149 h 492"/>
                  <a:gd name="T66" fmla="*/ 27 w 733"/>
                  <a:gd name="T67" fmla="*/ 148 h 492"/>
                  <a:gd name="T68" fmla="*/ 23 w 733"/>
                  <a:gd name="T69" fmla="*/ 147 h 492"/>
                  <a:gd name="T70" fmla="*/ 16 w 733"/>
                  <a:gd name="T71" fmla="*/ 144 h 492"/>
                  <a:gd name="T72" fmla="*/ 13 w 733"/>
                  <a:gd name="T73" fmla="*/ 142 h 492"/>
                  <a:gd name="T74" fmla="*/ 10 w 733"/>
                  <a:gd name="T75" fmla="*/ 140 h 492"/>
                  <a:gd name="T76" fmla="*/ 7 w 733"/>
                  <a:gd name="T77" fmla="*/ 137 h 492"/>
                  <a:gd name="T78" fmla="*/ 5 w 733"/>
                  <a:gd name="T79" fmla="*/ 134 h 492"/>
                  <a:gd name="T80" fmla="*/ 3 w 733"/>
                  <a:gd name="T81" fmla="*/ 128 h 492"/>
                  <a:gd name="T82" fmla="*/ 1 w 733"/>
                  <a:gd name="T83" fmla="*/ 124 h 492"/>
                  <a:gd name="T84" fmla="*/ 0 w 733"/>
                  <a:gd name="T85" fmla="*/ 120 h 492"/>
                  <a:gd name="T86" fmla="*/ 0 w 733"/>
                  <a:gd name="T87" fmla="*/ 111 h 492"/>
                  <a:gd name="T88" fmla="*/ 0 w 733"/>
                  <a:gd name="T89" fmla="*/ 39 h 492"/>
                  <a:gd name="T90" fmla="*/ 0 w 733"/>
                  <a:gd name="T91" fmla="*/ 30 h 492"/>
                  <a:gd name="T92" fmla="*/ 1 w 733"/>
                  <a:gd name="T93" fmla="*/ 25 h 492"/>
                  <a:gd name="T94" fmla="*/ 3 w 733"/>
                  <a:gd name="T95" fmla="*/ 22 h 492"/>
                  <a:gd name="T96" fmla="*/ 5 w 733"/>
                  <a:gd name="T97" fmla="*/ 15 h 492"/>
                  <a:gd name="T98" fmla="*/ 7 w 733"/>
                  <a:gd name="T99" fmla="*/ 12 h 492"/>
                  <a:gd name="T100" fmla="*/ 10 w 733"/>
                  <a:gd name="T101" fmla="*/ 10 h 492"/>
                  <a:gd name="T102" fmla="*/ 13 w 733"/>
                  <a:gd name="T103" fmla="*/ 7 h 492"/>
                  <a:gd name="T104" fmla="*/ 16 w 733"/>
                  <a:gd name="T105" fmla="*/ 5 h 492"/>
                  <a:gd name="T106" fmla="*/ 23 w 733"/>
                  <a:gd name="T107" fmla="*/ 2 h 492"/>
                  <a:gd name="T108" fmla="*/ 27 w 733"/>
                  <a:gd name="T109" fmla="*/ 1 h 492"/>
                  <a:gd name="T110" fmla="*/ 31 w 733"/>
                  <a:gd name="T111" fmla="*/ 0 h 492"/>
                  <a:gd name="T112" fmla="*/ 41 w 733"/>
                  <a:gd name="T113" fmla="*/ 0 h 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33"/>
                  <a:gd name="T172" fmla="*/ 0 h 492"/>
                  <a:gd name="T173" fmla="*/ 733 w 733"/>
                  <a:gd name="T174" fmla="*/ 492 h 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IN"/>
              </a:p>
            </p:txBody>
          </p:sp>
          <p:sp>
            <p:nvSpPr>
              <p:cNvPr id="13" name="Text Box 60"/>
              <p:cNvSpPr txBox="1">
                <a:spLocks noChangeArrowheads="1"/>
              </p:cNvSpPr>
              <p:nvPr/>
            </p:nvSpPr>
            <p:spPr bwMode="auto">
              <a:xfrm>
                <a:off x="2619" y="2006"/>
                <a:ext cx="3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rgbClr val="003580"/>
                    </a:solidFill>
                    <a:latin typeface="Arial" panose="020B0604020202020204" pitchFamily="34" charset="0"/>
                    <a:cs typeface="Arial" panose="020B0604020202020204" pitchFamily="34" charset="0"/>
                  </a:defRPr>
                </a:lvl1pPr>
                <a:lvl2pPr marL="742950" indent="-285750" eaLnBrk="0" hangingPunct="0">
                  <a:defRPr sz="2200">
                    <a:solidFill>
                      <a:srgbClr val="003580"/>
                    </a:solidFill>
                    <a:latin typeface="Arial" panose="020B0604020202020204" pitchFamily="34" charset="0"/>
                    <a:cs typeface="Arial" panose="020B0604020202020204" pitchFamily="34" charset="0"/>
                  </a:defRPr>
                </a:lvl2pPr>
                <a:lvl3pPr marL="1143000" indent="-228600" eaLnBrk="0" hangingPunct="0">
                  <a:defRPr sz="2200">
                    <a:solidFill>
                      <a:srgbClr val="003580"/>
                    </a:solidFill>
                    <a:latin typeface="Arial" panose="020B0604020202020204" pitchFamily="34" charset="0"/>
                    <a:cs typeface="Arial" panose="020B0604020202020204" pitchFamily="34" charset="0"/>
                  </a:defRPr>
                </a:lvl3pPr>
                <a:lvl4pPr marL="1600200" indent="-228600" eaLnBrk="0" hangingPunct="0">
                  <a:defRPr sz="2200">
                    <a:solidFill>
                      <a:srgbClr val="003580"/>
                    </a:solidFill>
                    <a:latin typeface="Arial" panose="020B0604020202020204" pitchFamily="34" charset="0"/>
                    <a:cs typeface="Arial" panose="020B0604020202020204" pitchFamily="34" charset="0"/>
                  </a:defRPr>
                </a:lvl4pPr>
                <a:lvl5pPr marL="2057400" indent="-228600" eaLnBrk="0" hangingPunct="0">
                  <a:defRPr sz="2200">
                    <a:solidFill>
                      <a:srgbClr val="003580"/>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algn="l" eaLnBrk="1" hangingPunct="1">
                  <a:buClrTx/>
                  <a:buFontTx/>
                  <a:buNone/>
                </a:pPr>
                <a:r>
                  <a:rPr lang="en-US" altLang="en-US" sz="1000" b="1">
                    <a:solidFill>
                      <a:schemeClr val="bg1"/>
                    </a:solidFill>
                    <a:latin typeface="Verdana" panose="020B0604030504040204" pitchFamily="34" charset="0"/>
                  </a:rPr>
                  <a:t>API</a:t>
                </a:r>
              </a:p>
            </p:txBody>
          </p:sp>
        </p:grpSp>
      </p:grpSp>
      <p:pic>
        <p:nvPicPr>
          <p:cNvPr id="14" name="Picture 5" descr="blob"/>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134110" y="3151211"/>
            <a:ext cx="1374775" cy="1270000"/>
          </a:xfrm>
          <a:prstGeom prst="rect">
            <a:avLst/>
          </a:prstGeom>
          <a:noFill/>
        </p:spPr>
      </p:pic>
    </p:spTree>
    <p:extLst>
      <p:ext uri="{BB962C8B-B14F-4D97-AF65-F5344CB8AC3E}">
        <p14:creationId xmlns:p14="http://schemas.microsoft.com/office/powerpoint/2010/main" val="1614259607"/>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ltLang="en-US"/>
          </a:p>
          <a:p>
            <a:endParaRPr lang="en-US" altLang="en-US"/>
          </a:p>
          <a:p>
            <a:endParaRPr lang="en-US" altLang="en-US"/>
          </a:p>
          <a:p>
            <a:endParaRPr lang="en-US" altLang="en-US"/>
          </a:p>
          <a:p>
            <a:pPr marL="0" indent="0" algn="ctr">
              <a:buNone/>
            </a:pPr>
            <a:r>
              <a:rPr lang="en-US" altLang="en-US" sz="3200">
                <a:solidFill>
                  <a:srgbClr val="FF0000"/>
                </a:solidFill>
              </a:rPr>
              <a:t>Content Addressed Storage</a:t>
            </a:r>
          </a:p>
          <a:p>
            <a:pPr marL="0" indent="0" algn="ctr">
              <a:buNone/>
            </a:pPr>
            <a:r>
              <a:rPr lang="en-US" sz="3200">
                <a:solidFill>
                  <a:srgbClr val="FF0000"/>
                </a:solidFill>
              </a:rPr>
              <a:t>(CAS)</a:t>
            </a:r>
            <a:endParaRPr lang="en-IN" sz="3200">
              <a:solidFill>
                <a:srgbClr val="FF0000"/>
              </a:solidFill>
            </a:endParaRPr>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a:t>
            </a:fld>
            <a:endParaRPr lang="en-IN"/>
          </a:p>
        </p:txBody>
      </p:sp>
    </p:spTree>
    <p:extLst>
      <p:ext uri="{BB962C8B-B14F-4D97-AF65-F5344CB8AC3E}">
        <p14:creationId xmlns:p14="http://schemas.microsoft.com/office/powerpoint/2010/main" val="280904362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20</a:t>
            </a:fld>
            <a:endParaRPr lang="en-IN"/>
          </a:p>
        </p:txBody>
      </p:sp>
      <p:sp>
        <p:nvSpPr>
          <p:cNvPr id="7" name="Rectangle 3"/>
          <p:cNvSpPr txBox="1">
            <a:spLocks noChangeArrowheads="1"/>
          </p:cNvSpPr>
          <p:nvPr/>
        </p:nvSpPr>
        <p:spPr>
          <a:xfrm>
            <a:off x="323528" y="957065"/>
            <a:ext cx="7848871" cy="4134222"/>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100" b="1"/>
              <a:t>C-Clip</a:t>
            </a:r>
          </a:p>
          <a:p>
            <a:pPr lvl="1">
              <a:lnSpc>
                <a:spcPct val="90000"/>
              </a:lnSpc>
            </a:pPr>
            <a:r>
              <a:rPr lang="en-US" altLang="en-US" sz="1900"/>
              <a:t>A package containing the user's data and associated  metadata</a:t>
            </a:r>
          </a:p>
          <a:p>
            <a:pPr lvl="1">
              <a:lnSpc>
                <a:spcPct val="90000"/>
              </a:lnSpc>
            </a:pPr>
            <a:r>
              <a:rPr lang="en-US" altLang="en-US" sz="1900" i="1"/>
              <a:t>C-Clip ID (C-Clip handle </a:t>
            </a:r>
            <a:r>
              <a:rPr lang="en-US" altLang="en-US" sz="1900"/>
              <a:t>or </a:t>
            </a:r>
            <a:r>
              <a:rPr lang="en-US" altLang="en-US" sz="1900" i="1"/>
              <a:t>C-Clip reference) </a:t>
            </a:r>
            <a:r>
              <a:rPr lang="en-US" altLang="en-US" sz="1900"/>
              <a:t>is the CA that the system returns to the client application</a:t>
            </a:r>
          </a:p>
          <a:p>
            <a:pPr>
              <a:lnSpc>
                <a:spcPct val="90000"/>
              </a:lnSpc>
            </a:pPr>
            <a:r>
              <a:rPr lang="en-US" altLang="en-US" sz="2100" b="1"/>
              <a:t>Content Address (CA)</a:t>
            </a:r>
          </a:p>
          <a:p>
            <a:pPr lvl="1">
              <a:lnSpc>
                <a:spcPct val="90000"/>
              </a:lnSpc>
            </a:pPr>
            <a:r>
              <a:rPr lang="en-US" altLang="en-US" sz="1900"/>
              <a:t>An identifier that uniquely addresses the content of a file and not its location. Unlike location-based addresses, content addresses are inherently stable and, once calculated, they never change and always refer to the same content</a:t>
            </a:r>
          </a:p>
          <a:p>
            <a:pPr>
              <a:lnSpc>
                <a:spcPct val="90000"/>
              </a:lnSpc>
            </a:pPr>
            <a:r>
              <a:rPr lang="en-US" altLang="en-US" sz="2100" b="1"/>
              <a:t>C-Clip Descriptor File (CDF)</a:t>
            </a:r>
          </a:p>
          <a:p>
            <a:pPr lvl="1">
              <a:lnSpc>
                <a:spcPct val="90000"/>
              </a:lnSpc>
            </a:pPr>
            <a:r>
              <a:rPr lang="en-US" altLang="en-US" sz="1900"/>
              <a:t>The additional XML file that the system creates when making a C-Clip. This file includes the content addresses for all referenced BLOBs and associated metadata</a:t>
            </a:r>
          </a:p>
        </p:txBody>
      </p:sp>
      <p:pic>
        <p:nvPicPr>
          <p:cNvPr id="8" name="Picture 4" descr="c_clip"/>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058165" y="1173177"/>
            <a:ext cx="1085835" cy="1013146"/>
          </a:xfrm>
          <a:noFill/>
        </p:spPr>
      </p:pic>
      <p:pic>
        <p:nvPicPr>
          <p:cNvPr id="9" name="Picture 5" descr="content_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788" y="2474384"/>
            <a:ext cx="94943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descriptor_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833" y="3837886"/>
            <a:ext cx="1028386" cy="92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13295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rPr>
              <a:t>How CAS Stores a Data Object </a:t>
            </a:r>
            <a:endParaRPr lang="en-IN"/>
          </a:p>
        </p:txBody>
      </p:sp>
      <p:pic>
        <p:nvPicPr>
          <p:cNvPr id="7" name="Content Placeholder 6"/>
          <p:cNvPicPr>
            <a:picLocks noGrp="1" noChangeAspect="1"/>
          </p:cNvPicPr>
          <p:nvPr>
            <p:ph idx="1"/>
          </p:nvPr>
        </p:nvPicPr>
        <p:blipFill>
          <a:blip r:embed="rId2"/>
          <a:stretch>
            <a:fillRect/>
          </a:stretch>
        </p:blipFill>
        <p:spPr>
          <a:xfrm>
            <a:off x="1547664" y="913284"/>
            <a:ext cx="6408712" cy="3827269"/>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21</a:t>
            </a:fld>
            <a:endParaRPr lang="en-IN"/>
          </a:p>
        </p:txBody>
      </p:sp>
    </p:spTree>
    <p:extLst>
      <p:ext uri="{BB962C8B-B14F-4D97-AF65-F5344CB8AC3E}">
        <p14:creationId xmlns:p14="http://schemas.microsoft.com/office/powerpoint/2010/main" val="96671127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rPr>
              <a:t>How CAS Stores a Data Object </a:t>
            </a:r>
            <a:endParaRPr lang="en-IN"/>
          </a:p>
        </p:txBody>
      </p:sp>
      <p:pic>
        <p:nvPicPr>
          <p:cNvPr id="7" name="Content Placeholder 6"/>
          <p:cNvPicPr>
            <a:picLocks noGrp="1" noChangeAspect="1"/>
          </p:cNvPicPr>
          <p:nvPr>
            <p:ph idx="1"/>
          </p:nvPr>
        </p:nvPicPr>
        <p:blipFill>
          <a:blip r:embed="rId2"/>
          <a:stretch>
            <a:fillRect/>
          </a:stretch>
        </p:blipFill>
        <p:spPr>
          <a:xfrm>
            <a:off x="1331640" y="913284"/>
            <a:ext cx="6554148" cy="4032448"/>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22</a:t>
            </a:fld>
            <a:endParaRPr lang="en-IN"/>
          </a:p>
        </p:txBody>
      </p:sp>
    </p:spTree>
    <p:extLst>
      <p:ext uri="{BB962C8B-B14F-4D97-AF65-F5344CB8AC3E}">
        <p14:creationId xmlns:p14="http://schemas.microsoft.com/office/powerpoint/2010/main" val="321631030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How CAS Retrieves a Data Object </a:t>
            </a:r>
            <a:endParaRPr lang="en-IN"/>
          </a:p>
        </p:txBody>
      </p:sp>
      <p:pic>
        <p:nvPicPr>
          <p:cNvPr id="7" name="Content Placeholder 6"/>
          <p:cNvPicPr>
            <a:picLocks noGrp="1" noChangeAspect="1"/>
          </p:cNvPicPr>
          <p:nvPr>
            <p:ph idx="1"/>
          </p:nvPr>
        </p:nvPicPr>
        <p:blipFill>
          <a:blip r:embed="rId2"/>
          <a:stretch>
            <a:fillRect/>
          </a:stretch>
        </p:blipFill>
        <p:spPr>
          <a:xfrm>
            <a:off x="1403648" y="913284"/>
            <a:ext cx="6631980" cy="3960440"/>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23</a:t>
            </a:fld>
            <a:endParaRPr lang="en-IN"/>
          </a:p>
        </p:txBody>
      </p:sp>
    </p:spTree>
    <p:extLst>
      <p:ext uri="{BB962C8B-B14F-4D97-AF65-F5344CB8AC3E}">
        <p14:creationId xmlns:p14="http://schemas.microsoft.com/office/powerpoint/2010/main" val="67424679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CAS Features</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24</a:t>
            </a:fld>
            <a:endParaRPr lang="en-IN"/>
          </a:p>
        </p:txBody>
      </p:sp>
      <p:sp>
        <p:nvSpPr>
          <p:cNvPr id="7" name="Rectangle 3"/>
          <p:cNvSpPr txBox="1">
            <a:spLocks noChangeArrowheads="1"/>
          </p:cNvSpPr>
          <p:nvPr/>
        </p:nvSpPr>
        <p:spPr bwMode="auto">
          <a:xfrm>
            <a:off x="179512" y="796638"/>
            <a:ext cx="8705850" cy="401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t>Features available with most CAS systems are:</a:t>
            </a:r>
          </a:p>
          <a:p>
            <a:pPr lvl="1"/>
            <a:r>
              <a:rPr lang="en-US" altLang="en-US"/>
              <a:t>Integrity checking </a:t>
            </a:r>
          </a:p>
          <a:p>
            <a:pPr lvl="1"/>
            <a:r>
              <a:rPr lang="en-US" altLang="en-US"/>
              <a:t>Data protection </a:t>
            </a:r>
          </a:p>
          <a:p>
            <a:pPr lvl="2"/>
            <a:r>
              <a:rPr lang="en-US" altLang="en-US"/>
              <a:t>Local replication </a:t>
            </a:r>
          </a:p>
          <a:p>
            <a:pPr lvl="2"/>
            <a:r>
              <a:rPr lang="en-US" altLang="en-US"/>
              <a:t>Remote replication</a:t>
            </a:r>
          </a:p>
          <a:p>
            <a:pPr lvl="1"/>
            <a:r>
              <a:rPr lang="en-US" altLang="en-US"/>
              <a:t>Load balancing </a:t>
            </a:r>
          </a:p>
          <a:p>
            <a:pPr lvl="1"/>
            <a:r>
              <a:rPr lang="en-US" altLang="en-US"/>
              <a:t>Scalability </a:t>
            </a:r>
          </a:p>
          <a:p>
            <a:pPr lvl="1"/>
            <a:r>
              <a:rPr lang="en-US" altLang="en-US"/>
              <a:t>Self-diagnosis and repair </a:t>
            </a:r>
          </a:p>
          <a:p>
            <a:pPr lvl="1"/>
            <a:r>
              <a:rPr lang="en-US" altLang="en-US"/>
              <a:t>Report generation and event notification </a:t>
            </a:r>
          </a:p>
          <a:p>
            <a:pPr lvl="1"/>
            <a:r>
              <a:rPr lang="en-US" altLang="en-US"/>
              <a:t>Fault tolerance </a:t>
            </a:r>
          </a:p>
          <a:p>
            <a:pPr lvl="2"/>
            <a:r>
              <a:rPr lang="en-US" altLang="en-US"/>
              <a:t>Through the use of redundant components and data protection schemes</a:t>
            </a:r>
          </a:p>
          <a:p>
            <a:pPr lvl="1"/>
            <a:r>
              <a:rPr lang="en-US" altLang="en-US"/>
              <a:t>Audit trails </a:t>
            </a:r>
          </a:p>
          <a:p>
            <a:pPr lvl="2"/>
            <a:r>
              <a:rPr lang="en-US" altLang="en-US"/>
              <a:t>Documentation of management activities, access and disposition of data</a:t>
            </a:r>
          </a:p>
        </p:txBody>
      </p:sp>
    </p:spTree>
    <p:extLst>
      <p:ext uri="{BB962C8B-B14F-4D97-AF65-F5344CB8AC3E}">
        <p14:creationId xmlns:p14="http://schemas.microsoft.com/office/powerpoint/2010/main" val="1318161149"/>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Example 1: CAS Healthcare Solution</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25</a:t>
            </a:fld>
            <a:endParaRPr lang="en-IN"/>
          </a:p>
        </p:txBody>
      </p:sp>
      <p:sp>
        <p:nvSpPr>
          <p:cNvPr id="7" name="Rectangle 24"/>
          <p:cNvSpPr txBox="1">
            <a:spLocks noChangeArrowheads="1"/>
          </p:cNvSpPr>
          <p:nvPr/>
        </p:nvSpPr>
        <p:spPr bwMode="auto">
          <a:xfrm>
            <a:off x="611560" y="3240201"/>
            <a:ext cx="8705850" cy="1390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t>Each X-ray image ranges from about 15MB to over 1GB</a:t>
            </a:r>
          </a:p>
          <a:p>
            <a:r>
              <a:rPr lang="en-US" altLang="en-US"/>
              <a:t>Patient record is stored online for a period of 60-90 days</a:t>
            </a:r>
          </a:p>
          <a:p>
            <a:r>
              <a:rPr lang="en-US" altLang="en-US"/>
              <a:t>Beyond 90 days patient records are archived</a:t>
            </a:r>
          </a:p>
        </p:txBody>
      </p:sp>
      <p:pic>
        <p:nvPicPr>
          <p:cNvPr id="8" name="Picture 7"/>
          <p:cNvPicPr>
            <a:picLocks noChangeAspect="1"/>
          </p:cNvPicPr>
          <p:nvPr/>
        </p:nvPicPr>
        <p:blipFill>
          <a:blip r:embed="rId2"/>
          <a:stretch>
            <a:fillRect/>
          </a:stretch>
        </p:blipFill>
        <p:spPr>
          <a:xfrm>
            <a:off x="971600" y="913284"/>
            <a:ext cx="7272808" cy="2304256"/>
          </a:xfrm>
          <a:prstGeom prst="rect">
            <a:avLst/>
          </a:prstGeom>
        </p:spPr>
      </p:pic>
    </p:spTree>
    <p:extLst>
      <p:ext uri="{BB962C8B-B14F-4D97-AF65-F5344CB8AC3E}">
        <p14:creationId xmlns:p14="http://schemas.microsoft.com/office/powerpoint/2010/main" val="1712499637"/>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Example 2: CAS Financial Solution</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26</a:t>
            </a:fld>
            <a:endParaRPr lang="en-IN"/>
          </a:p>
        </p:txBody>
      </p:sp>
      <p:sp>
        <p:nvSpPr>
          <p:cNvPr id="7" name="Rectangle 7"/>
          <p:cNvSpPr txBox="1">
            <a:spLocks noChangeArrowheads="1"/>
          </p:cNvSpPr>
          <p:nvPr/>
        </p:nvSpPr>
        <p:spPr bwMode="auto">
          <a:xfrm>
            <a:off x="437771" y="3233911"/>
            <a:ext cx="8705850" cy="1855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a:t>Check image size is about 25KB</a:t>
            </a:r>
          </a:p>
          <a:p>
            <a:pPr>
              <a:lnSpc>
                <a:spcPct val="90000"/>
              </a:lnSpc>
            </a:pPr>
            <a:r>
              <a:rPr lang="en-US" altLang="en-US"/>
              <a:t>Check imaging service provider may process 50–90 million check images per month</a:t>
            </a:r>
          </a:p>
          <a:p>
            <a:pPr>
              <a:lnSpc>
                <a:spcPct val="90000"/>
              </a:lnSpc>
            </a:pPr>
            <a:r>
              <a:rPr lang="en-US" altLang="en-US"/>
              <a:t>Checks are stored online for a period of 60 days</a:t>
            </a:r>
          </a:p>
          <a:p>
            <a:pPr>
              <a:lnSpc>
                <a:spcPct val="90000"/>
              </a:lnSpc>
            </a:pPr>
            <a:r>
              <a:rPr lang="en-US" altLang="en-US"/>
              <a:t>Beyond 60 days data is archived </a:t>
            </a:r>
          </a:p>
        </p:txBody>
      </p:sp>
      <p:pic>
        <p:nvPicPr>
          <p:cNvPr id="8" name="Picture 7"/>
          <p:cNvPicPr>
            <a:picLocks noChangeAspect="1"/>
          </p:cNvPicPr>
          <p:nvPr/>
        </p:nvPicPr>
        <p:blipFill>
          <a:blip r:embed="rId2"/>
          <a:stretch>
            <a:fillRect/>
          </a:stretch>
        </p:blipFill>
        <p:spPr>
          <a:xfrm>
            <a:off x="1619672" y="949775"/>
            <a:ext cx="6024846" cy="2067567"/>
          </a:xfrm>
          <a:prstGeom prst="rect">
            <a:avLst/>
          </a:prstGeom>
        </p:spPr>
      </p:pic>
    </p:spTree>
    <p:extLst>
      <p:ext uri="{BB962C8B-B14F-4D97-AF65-F5344CB8AC3E}">
        <p14:creationId xmlns:p14="http://schemas.microsoft.com/office/powerpoint/2010/main" val="382572199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Hierarchical Storage Management (HSM)</a:t>
            </a:r>
            <a:endParaRPr lang="en-IN"/>
          </a:p>
        </p:txBody>
      </p:sp>
      <p:sp>
        <p:nvSpPr>
          <p:cNvPr id="3" name="Content Placeholder 2"/>
          <p:cNvSpPr>
            <a:spLocks noGrp="1"/>
          </p:cNvSpPr>
          <p:nvPr>
            <p:ph idx="1"/>
          </p:nvPr>
        </p:nvSpPr>
        <p:spPr/>
        <p:txBody>
          <a:bodyPr/>
          <a:lstStyle/>
          <a:p>
            <a:r>
              <a:rPr lang="en-GB"/>
              <a:t>Business organizations need to move data between storage</a:t>
            </a:r>
            <a:br>
              <a:rPr lang="en-GB"/>
            </a:br>
            <a:r>
              <a:rPr lang="en-GB"/>
              <a:t>tiers for many reasons, </a:t>
            </a:r>
          </a:p>
          <a:p>
            <a:pPr lvl="1"/>
            <a:r>
              <a:rPr lang="en-GB"/>
              <a:t>including cost, protection, and compliance, depending on its value over time. </a:t>
            </a:r>
          </a:p>
          <a:p>
            <a:r>
              <a:rPr lang="en-GB"/>
              <a:t>HSM is a policy based management system of file backup and archiving. </a:t>
            </a:r>
          </a:p>
          <a:p>
            <a:endParaRPr lang="en-GB"/>
          </a:p>
          <a:p>
            <a:r>
              <a:rPr lang="en-GB"/>
              <a:t>The policies are established to store data on different tiers of storage based on the relevance and importance of the information. </a:t>
            </a:r>
          </a:p>
          <a:p>
            <a:pPr marL="0" indent="0">
              <a:buNone/>
            </a:pPr>
            <a:br>
              <a:rPr lang="en-GB"/>
            </a:b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27</a:t>
            </a:fld>
            <a:endParaRPr lang="en-IN"/>
          </a:p>
        </p:txBody>
      </p:sp>
    </p:spTree>
    <p:extLst>
      <p:ext uri="{BB962C8B-B14F-4D97-AF65-F5344CB8AC3E}">
        <p14:creationId xmlns:p14="http://schemas.microsoft.com/office/powerpoint/2010/main" val="83202875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 example of a policy</a:t>
            </a:r>
            <a:endParaRPr lang="en-IN"/>
          </a:p>
        </p:txBody>
      </p:sp>
      <p:sp>
        <p:nvSpPr>
          <p:cNvPr id="3" name="Content Placeholder 2"/>
          <p:cNvSpPr>
            <a:spLocks noGrp="1"/>
          </p:cNvSpPr>
          <p:nvPr>
            <p:ph idx="1"/>
          </p:nvPr>
        </p:nvSpPr>
        <p:spPr/>
        <p:txBody>
          <a:bodyPr/>
          <a:lstStyle/>
          <a:p>
            <a:r>
              <a:rPr lang="en-GB"/>
              <a:t>if a file on a high-performance storage tier</a:t>
            </a:r>
            <a:br>
              <a:rPr lang="en-GB"/>
            </a:br>
            <a:r>
              <a:rPr lang="en-GB"/>
              <a:t>is not accessed for 120 days, it should be migrated to a low performance storage tier or archived on the CAS system. </a:t>
            </a:r>
          </a:p>
          <a:p>
            <a:r>
              <a:rPr lang="en-GB"/>
              <a:t>At the same time, when users need that migrated file, access to it must be provided seamlessly. </a:t>
            </a:r>
            <a:br>
              <a:rPr lang="en-GB"/>
            </a:b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28</a:t>
            </a:fld>
            <a:endParaRPr lang="en-IN"/>
          </a:p>
        </p:txBody>
      </p:sp>
    </p:spTree>
    <p:extLst>
      <p:ext uri="{BB962C8B-B14F-4D97-AF65-F5344CB8AC3E}">
        <p14:creationId xmlns:p14="http://schemas.microsoft.com/office/powerpoint/2010/main" val="1646643499"/>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EMC Centera</a:t>
            </a:r>
            <a:endParaRPr lang="en-IN"/>
          </a:p>
        </p:txBody>
      </p:sp>
      <p:pic>
        <p:nvPicPr>
          <p:cNvPr id="7" name="Content Placeholder 6"/>
          <p:cNvPicPr>
            <a:picLocks noGrp="1" noChangeAspect="1"/>
          </p:cNvPicPr>
          <p:nvPr>
            <p:ph idx="1"/>
          </p:nvPr>
        </p:nvPicPr>
        <p:blipFill>
          <a:blip r:embed="rId2"/>
          <a:stretch>
            <a:fillRect/>
          </a:stretch>
        </p:blipFill>
        <p:spPr>
          <a:xfrm>
            <a:off x="1043608" y="764616"/>
            <a:ext cx="6494912" cy="410527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29</a:t>
            </a:fld>
            <a:endParaRPr lang="en-IN"/>
          </a:p>
        </p:txBody>
      </p:sp>
    </p:spTree>
    <p:extLst>
      <p:ext uri="{BB962C8B-B14F-4D97-AF65-F5344CB8AC3E}">
        <p14:creationId xmlns:p14="http://schemas.microsoft.com/office/powerpoint/2010/main" val="190039214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Lesson: CAS Overview</a:t>
            </a:r>
            <a:endParaRPr lang="en-IN"/>
          </a:p>
        </p:txBody>
      </p:sp>
      <p:sp>
        <p:nvSpPr>
          <p:cNvPr id="3" name="Content Placeholder 2"/>
          <p:cNvSpPr>
            <a:spLocks noGrp="1"/>
          </p:cNvSpPr>
          <p:nvPr>
            <p:ph idx="1"/>
          </p:nvPr>
        </p:nvSpPr>
        <p:spPr/>
        <p:txBody>
          <a:bodyPr/>
          <a:lstStyle/>
          <a:p>
            <a:pPr>
              <a:buFontTx/>
              <a:buNone/>
            </a:pPr>
            <a:r>
              <a:rPr lang="en-US" altLang="en-US"/>
              <a:t>Upon completion of this lesson, you be able to:</a:t>
            </a:r>
          </a:p>
          <a:p>
            <a:r>
              <a:rPr lang="en-US" altLang="en-US"/>
              <a:t>Define fixed content</a:t>
            </a:r>
          </a:p>
          <a:p>
            <a:r>
              <a:rPr lang="en-US" altLang="en-US"/>
              <a:t>Describe traditional archival solutions and its shortcoming </a:t>
            </a:r>
          </a:p>
          <a:p>
            <a:r>
              <a:rPr lang="en-US" altLang="en-US"/>
              <a:t>Define Content Addressed Storage (CAS)</a:t>
            </a:r>
          </a:p>
          <a:p>
            <a:r>
              <a:rPr lang="en-US" altLang="en-US"/>
              <a:t>List benefits of CAS</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a:t>
            </a:fld>
            <a:endParaRPr lang="en-IN"/>
          </a:p>
        </p:txBody>
      </p:sp>
    </p:spTree>
    <p:extLst>
      <p:ext uri="{BB962C8B-B14F-4D97-AF65-F5344CB8AC3E}">
        <p14:creationId xmlns:p14="http://schemas.microsoft.com/office/powerpoint/2010/main" val="271259885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EMC Centera</a:t>
            </a:r>
            <a:endParaRPr lang="en-IN"/>
          </a:p>
        </p:txBody>
      </p:sp>
      <p:sp>
        <p:nvSpPr>
          <p:cNvPr id="3" name="Content Placeholder 2"/>
          <p:cNvSpPr>
            <a:spLocks noGrp="1"/>
          </p:cNvSpPr>
          <p:nvPr>
            <p:ph idx="1"/>
          </p:nvPr>
        </p:nvSpPr>
        <p:spPr/>
        <p:txBody>
          <a:bodyPr/>
          <a:lstStyle/>
          <a:p>
            <a:r>
              <a:rPr lang="en-GB"/>
              <a:t>EMC Centera is a simple, affordable, and secure repository for information archiving. </a:t>
            </a:r>
          </a:p>
          <a:p>
            <a:r>
              <a:rPr lang="en-GB"/>
              <a:t>EMC Centera is designed and optimized specifically to deal with the storage and retrieval of fixed content by meeting performance, compliance, and regulatory requirements. </a:t>
            </a:r>
          </a:p>
          <a:p>
            <a:r>
              <a:rPr lang="en-GB"/>
              <a:t>Compared to traditional archive storage, EMC Centera provides </a:t>
            </a:r>
          </a:p>
          <a:p>
            <a:pPr lvl="1"/>
            <a:r>
              <a:rPr lang="en-GB"/>
              <a:t>faster record retrieval, </a:t>
            </a:r>
          </a:p>
          <a:p>
            <a:pPr lvl="1"/>
            <a:r>
              <a:rPr lang="en-GB"/>
              <a:t>Single instance</a:t>
            </a:r>
            <a:br>
              <a:rPr lang="en-GB"/>
            </a:br>
            <a:r>
              <a:rPr lang="en-GB"/>
              <a:t>storage (SIS), </a:t>
            </a:r>
          </a:p>
          <a:p>
            <a:pPr lvl="1"/>
            <a:r>
              <a:rPr lang="en-GB"/>
              <a:t>guaranteed content authenticity, </a:t>
            </a:r>
          </a:p>
          <a:p>
            <a:pPr lvl="1"/>
            <a:r>
              <a:rPr lang="en-GB"/>
              <a:t>self-healing, and support for numerous industry and regulatory standards. </a:t>
            </a: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30</a:t>
            </a:fld>
            <a:endParaRPr lang="en-IN"/>
          </a:p>
        </p:txBody>
      </p:sp>
    </p:spTree>
    <p:extLst>
      <p:ext uri="{BB962C8B-B14F-4D97-AF65-F5344CB8AC3E}">
        <p14:creationId xmlns:p14="http://schemas.microsoft.com/office/powerpoint/2010/main" val="424517635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EMC Centera Types</a:t>
            </a:r>
            <a:endParaRPr lang="en-IN"/>
          </a:p>
        </p:txBody>
      </p:sp>
      <p:sp>
        <p:nvSpPr>
          <p:cNvPr id="3" name="Content Placeholder 2"/>
          <p:cNvSpPr>
            <a:spLocks noGrp="1"/>
          </p:cNvSpPr>
          <p:nvPr>
            <p:ph idx="1"/>
          </p:nvPr>
        </p:nvSpPr>
        <p:spPr/>
        <p:txBody>
          <a:bodyPr/>
          <a:lstStyle/>
          <a:p>
            <a:r>
              <a:rPr lang="en-GB"/>
              <a:t>EMC Centera is offered in three different models to meet different types of user requirements—</a:t>
            </a:r>
          </a:p>
          <a:p>
            <a:pPr lvl="1"/>
            <a:r>
              <a:rPr lang="en-GB"/>
              <a:t>EMC Centera Basic, </a:t>
            </a:r>
          </a:p>
          <a:p>
            <a:pPr lvl="1"/>
            <a:r>
              <a:rPr lang="en-GB"/>
              <a:t>EMC Centera Governance Edition, and </a:t>
            </a:r>
          </a:p>
          <a:p>
            <a:pPr lvl="1"/>
            <a:r>
              <a:rPr lang="en-GB"/>
              <a:t>EMC Centera Compliance Edition Plus (CE+) </a:t>
            </a: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31</a:t>
            </a:fld>
            <a:endParaRPr lang="en-IN"/>
          </a:p>
        </p:txBody>
      </p:sp>
    </p:spTree>
    <p:extLst>
      <p:ext uri="{BB962C8B-B14F-4D97-AF65-F5344CB8AC3E}">
        <p14:creationId xmlns:p14="http://schemas.microsoft.com/office/powerpoint/2010/main" val="1981691289"/>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i="1"/>
              <a:t>EMC Centera Basic</a:t>
            </a:r>
            <a:r>
              <a:rPr lang="en-GB"/>
              <a:t>: Provides all functionalities without the enforcement of retention periods. </a:t>
            </a:r>
          </a:p>
          <a:p>
            <a:r>
              <a:rPr lang="en-GB" i="1"/>
              <a:t>EMC Centera Governance Edition</a:t>
            </a:r>
            <a:r>
              <a:rPr lang="en-GB"/>
              <a:t>: Provides the retention capabilities required by organizations to manage digital records in addition to the features provided by EMC Centera Basic. </a:t>
            </a:r>
          </a:p>
          <a:p>
            <a:r>
              <a:rPr lang="en-GB" i="1"/>
              <a:t>EMC Centera Compliance Edition Plus</a:t>
            </a:r>
            <a:r>
              <a:rPr lang="en-GB"/>
              <a:t>: Provides extensive compliance capabilities. </a:t>
            </a:r>
          </a:p>
          <a:p>
            <a:pPr lvl="1"/>
            <a:r>
              <a:rPr lang="en-GB"/>
              <a:t>CE+ is designed to meet the requirements of the most stringent regulated business environments for electronic storage media, as established by regulations from the Securities and Exchange Commission (SEC), or other national and international regulatory groups. </a:t>
            </a:r>
            <a:br>
              <a:rPr lang="en-GB"/>
            </a:b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32</a:t>
            </a:fld>
            <a:endParaRPr lang="en-IN"/>
          </a:p>
        </p:txBody>
      </p:sp>
    </p:spTree>
    <p:extLst>
      <p:ext uri="{BB962C8B-B14F-4D97-AF65-F5344CB8AC3E}">
        <p14:creationId xmlns:p14="http://schemas.microsoft.com/office/powerpoint/2010/main" val="3588472746"/>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a:t>A client accesses the Centera over a LAN. </a:t>
            </a:r>
          </a:p>
          <a:p>
            <a:r>
              <a:rPr lang="en-GB"/>
              <a:t>The client can access Centera only through the server that runs the Centera API (application programming interface). </a:t>
            </a:r>
          </a:p>
          <a:p>
            <a:r>
              <a:rPr lang="en-GB"/>
              <a:t>The Centera API is responsible for performing functions that enable an application to store and retrieve the data. </a:t>
            </a:r>
          </a:p>
          <a:p>
            <a:r>
              <a:rPr lang="en-GB"/>
              <a:t>Centera- RAIN</a:t>
            </a:r>
          </a:p>
          <a:p>
            <a:r>
              <a:rPr lang="en-GB"/>
              <a:t>Type of Disk – SATA</a:t>
            </a:r>
          </a:p>
          <a:p>
            <a:r>
              <a:rPr lang="en-GB"/>
              <a:t>Node – Role (Storage or Access or Duel)</a:t>
            </a:r>
            <a:br>
              <a:rPr lang="en-GB"/>
            </a:b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33</a:t>
            </a:fld>
            <a:endParaRPr lang="en-IN"/>
          </a:p>
        </p:txBody>
      </p:sp>
    </p:spTree>
    <p:extLst>
      <p:ext uri="{BB962C8B-B14F-4D97-AF65-F5344CB8AC3E}">
        <p14:creationId xmlns:p14="http://schemas.microsoft.com/office/powerpoint/2010/main" val="3875615766"/>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 Storage </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34</a:t>
            </a:fld>
            <a:endParaRPr lang="en-IN"/>
          </a:p>
        </p:txBody>
      </p:sp>
      <p:sp>
        <p:nvSpPr>
          <p:cNvPr id="7" name="Content Placeholder 6"/>
          <p:cNvSpPr>
            <a:spLocks noGrp="1"/>
          </p:cNvSpPr>
          <p:nvPr>
            <p:ph idx="1"/>
          </p:nvPr>
        </p:nvSpPr>
        <p:spPr/>
        <p:txBody>
          <a:bodyPr/>
          <a:lstStyle/>
          <a:p>
            <a:r>
              <a:rPr lang="en-US"/>
              <a:t>More than 90% of the data being generated is unstructured</a:t>
            </a:r>
          </a:p>
          <a:p>
            <a:r>
              <a:rPr lang="en-US"/>
              <a:t>Traditional solutions are inefficient to handle the growth</a:t>
            </a:r>
          </a:p>
          <a:p>
            <a:pPr lvl="1"/>
            <a:r>
              <a:rPr lang="en-US"/>
              <a:t>High overhead on NAS due to managing large number of permissions and nested directories</a:t>
            </a:r>
          </a:p>
          <a:p>
            <a:r>
              <a:rPr lang="en-US"/>
              <a:t>These challenges demanded a smarter approach to manage unstructured data based on its content rather than metadata about its name, location, etc.</a:t>
            </a:r>
          </a:p>
          <a:p>
            <a:endParaRPr lang="en-US">
              <a:solidFill>
                <a:schemeClr val="bg2">
                  <a:lumMod val="75000"/>
                </a:schemeClr>
              </a:solidFill>
            </a:endParaRPr>
          </a:p>
        </p:txBody>
      </p:sp>
      <p:sp>
        <p:nvSpPr>
          <p:cNvPr id="8" name="Rounded Rectangle 7"/>
          <p:cNvSpPr/>
          <p:nvPr/>
        </p:nvSpPr>
        <p:spPr>
          <a:xfrm>
            <a:off x="1259632" y="3361556"/>
            <a:ext cx="7039745" cy="161277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i="1"/>
              <a:t>Object-based storage is a way to store file data in the form of objects on </a:t>
            </a:r>
            <a:r>
              <a:rPr lang="en-US" sz="2400" b="1" i="1"/>
              <a:t>flat address space </a:t>
            </a:r>
            <a:r>
              <a:rPr lang="en-US" sz="2400" i="1"/>
              <a:t>based on its </a:t>
            </a:r>
            <a:r>
              <a:rPr lang="en-US" sz="2400" b="1" i="1"/>
              <a:t>content</a:t>
            </a:r>
            <a:r>
              <a:rPr lang="en-US" sz="2400" i="1"/>
              <a:t>  and </a:t>
            </a:r>
            <a:r>
              <a:rPr lang="en-US" sz="2400" b="1" i="1"/>
              <a:t>attributes</a:t>
            </a:r>
            <a:r>
              <a:rPr lang="en-US" sz="2400" i="1"/>
              <a:t> rather than the name and location</a:t>
            </a:r>
          </a:p>
        </p:txBody>
      </p:sp>
    </p:spTree>
    <p:extLst>
      <p:ext uri="{BB962C8B-B14F-4D97-AF65-F5344CB8AC3E}">
        <p14:creationId xmlns:p14="http://schemas.microsoft.com/office/powerpoint/2010/main" val="2801068338"/>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Object-based Storage Device (OSD)</a:t>
            </a:r>
            <a:endParaRPr lang="en-IN"/>
          </a:p>
        </p:txBody>
      </p:sp>
      <p:sp>
        <p:nvSpPr>
          <p:cNvPr id="3" name="Content Placeholder 2"/>
          <p:cNvSpPr>
            <a:spLocks noGrp="1"/>
          </p:cNvSpPr>
          <p:nvPr>
            <p:ph idx="1"/>
          </p:nvPr>
        </p:nvSpPr>
        <p:spPr/>
        <p:txBody>
          <a:bodyPr/>
          <a:lstStyle/>
          <a:p>
            <a:r>
              <a:rPr lang="en-US"/>
              <a:t>A device that </a:t>
            </a:r>
            <a:r>
              <a:rPr lang="en-US" b="1"/>
              <a:t>organizes</a:t>
            </a:r>
            <a:r>
              <a:rPr lang="en-US"/>
              <a:t> and </a:t>
            </a:r>
            <a:r>
              <a:rPr lang="en-US" b="1"/>
              <a:t>stores</a:t>
            </a:r>
            <a:r>
              <a:rPr lang="en-US"/>
              <a:t> </a:t>
            </a:r>
            <a:r>
              <a:rPr lang="en-US" b="1"/>
              <a:t>unstructured</a:t>
            </a:r>
            <a:r>
              <a:rPr lang="en-US"/>
              <a:t> </a:t>
            </a:r>
            <a:r>
              <a:rPr lang="en-US" b="1"/>
              <a:t>data</a:t>
            </a:r>
            <a:r>
              <a:rPr lang="en-US"/>
              <a:t>, such as movies, office documents, and graphics, as objects</a:t>
            </a:r>
          </a:p>
          <a:p>
            <a:r>
              <a:rPr lang="en-US"/>
              <a:t>Object-based storage provides a scalable, self-managed, protected, and shared storage option</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35</a:t>
            </a:fld>
            <a:endParaRPr lang="en-IN"/>
          </a:p>
        </p:txBody>
      </p:sp>
    </p:spTree>
    <p:extLst>
      <p:ext uri="{BB962C8B-B14F-4D97-AF65-F5344CB8AC3E}">
        <p14:creationId xmlns:p14="http://schemas.microsoft.com/office/powerpoint/2010/main" val="3296900172"/>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File System Vs. Flat Address Space</a:t>
            </a:r>
            <a:endParaRPr lang="en-IN"/>
          </a:p>
        </p:txBody>
      </p:sp>
      <p:sp>
        <p:nvSpPr>
          <p:cNvPr id="3" name="Content Placeholder 2"/>
          <p:cNvSpPr>
            <a:spLocks noGrp="1"/>
          </p:cNvSpPr>
          <p:nvPr>
            <p:ph idx="1"/>
          </p:nvPr>
        </p:nvSpPr>
        <p:spPr/>
        <p:txBody>
          <a:bodyPr/>
          <a:lstStyle/>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endParaRPr lang="en-US">
              <a:cs typeface="Calibri" pitchFamily="34" charset="0"/>
            </a:endParaRPr>
          </a:p>
          <a:p>
            <a:r>
              <a:rPr lang="en-US">
                <a:cs typeface="Calibri" pitchFamily="34" charset="0"/>
              </a:rPr>
              <a:t>Hierarchical file system organizes data in the form of files and directories</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36</a:t>
            </a:fld>
            <a:endParaRPr lang="en-IN"/>
          </a:p>
        </p:txBody>
      </p:sp>
      <p:grpSp>
        <p:nvGrpSpPr>
          <p:cNvPr id="7" name="Group 6"/>
          <p:cNvGrpSpPr/>
          <p:nvPr/>
        </p:nvGrpSpPr>
        <p:grpSpPr>
          <a:xfrm>
            <a:off x="3203848" y="1201316"/>
            <a:ext cx="2440632" cy="2942401"/>
            <a:chOff x="9312663" y="363081"/>
            <a:chExt cx="2193537" cy="2950911"/>
          </a:xfrm>
        </p:grpSpPr>
        <p:grpSp>
          <p:nvGrpSpPr>
            <p:cNvPr id="8" name="Group 7"/>
            <p:cNvGrpSpPr/>
            <p:nvPr/>
          </p:nvGrpSpPr>
          <p:grpSpPr>
            <a:xfrm>
              <a:off x="9312663" y="609600"/>
              <a:ext cx="2193537" cy="2438400"/>
              <a:chOff x="9312663" y="609600"/>
              <a:chExt cx="2193537" cy="2438400"/>
            </a:xfrm>
          </p:grpSpPr>
          <p:grpSp>
            <p:nvGrpSpPr>
              <p:cNvPr id="11" name="Group 10"/>
              <p:cNvGrpSpPr/>
              <p:nvPr/>
            </p:nvGrpSpPr>
            <p:grpSpPr>
              <a:xfrm>
                <a:off x="9677400" y="1600200"/>
                <a:ext cx="1447800" cy="1447800"/>
                <a:chOff x="9677400" y="1600200"/>
                <a:chExt cx="1447800" cy="1447800"/>
              </a:xfrm>
            </p:grpSpPr>
            <p:pic>
              <p:nvPicPr>
                <p:cNvPr id="46" name="Picture 41" descr="dis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7400" y="1600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0"/>
                <p:cNvSpPr>
                  <a:spLocks/>
                </p:cNvSpPr>
                <p:nvPr/>
              </p:nvSpPr>
              <p:spPr bwMode="auto">
                <a:xfrm>
                  <a:off x="9824225" y="238893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48" name="Freeform 10"/>
                <p:cNvSpPr>
                  <a:spLocks/>
                </p:cNvSpPr>
                <p:nvPr/>
              </p:nvSpPr>
              <p:spPr bwMode="auto">
                <a:xfrm>
                  <a:off x="10275849" y="211591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49" name="Freeform 10"/>
                <p:cNvSpPr>
                  <a:spLocks/>
                </p:cNvSpPr>
                <p:nvPr/>
              </p:nvSpPr>
              <p:spPr bwMode="auto">
                <a:xfrm>
                  <a:off x="10123449" y="238893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0" name="Freeform 10"/>
                <p:cNvSpPr>
                  <a:spLocks/>
                </p:cNvSpPr>
                <p:nvPr/>
              </p:nvSpPr>
              <p:spPr bwMode="auto">
                <a:xfrm>
                  <a:off x="9976625" y="211591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1" name="Freeform 10"/>
                <p:cNvSpPr>
                  <a:spLocks/>
                </p:cNvSpPr>
                <p:nvPr/>
              </p:nvSpPr>
              <p:spPr bwMode="auto">
                <a:xfrm>
                  <a:off x="10422673" y="238893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2" name="Freeform 10"/>
                <p:cNvSpPr>
                  <a:spLocks/>
                </p:cNvSpPr>
                <p:nvPr/>
              </p:nvSpPr>
              <p:spPr bwMode="auto">
                <a:xfrm>
                  <a:off x="10874298" y="211591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3" name="Freeform 10"/>
                <p:cNvSpPr>
                  <a:spLocks/>
                </p:cNvSpPr>
                <p:nvPr/>
              </p:nvSpPr>
              <p:spPr bwMode="auto">
                <a:xfrm>
                  <a:off x="10721898" y="238893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4" name="Freeform 10"/>
                <p:cNvSpPr>
                  <a:spLocks/>
                </p:cNvSpPr>
                <p:nvPr/>
              </p:nvSpPr>
              <p:spPr bwMode="auto">
                <a:xfrm>
                  <a:off x="10575073" y="2115910"/>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5" name="Freeform 10"/>
                <p:cNvSpPr>
                  <a:spLocks/>
                </p:cNvSpPr>
                <p:nvPr/>
              </p:nvSpPr>
              <p:spPr bwMode="auto">
                <a:xfrm>
                  <a:off x="9807498" y="183170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6" name="Freeform 10"/>
                <p:cNvSpPr>
                  <a:spLocks/>
                </p:cNvSpPr>
                <p:nvPr/>
              </p:nvSpPr>
              <p:spPr bwMode="auto">
                <a:xfrm>
                  <a:off x="10259122" y="265109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7" name="Freeform 10"/>
                <p:cNvSpPr>
                  <a:spLocks/>
                </p:cNvSpPr>
                <p:nvPr/>
              </p:nvSpPr>
              <p:spPr bwMode="auto">
                <a:xfrm>
                  <a:off x="10106722" y="183170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8" name="Freeform 10"/>
                <p:cNvSpPr>
                  <a:spLocks/>
                </p:cNvSpPr>
                <p:nvPr/>
              </p:nvSpPr>
              <p:spPr bwMode="auto">
                <a:xfrm>
                  <a:off x="9959898" y="265109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59" name="Freeform 10"/>
                <p:cNvSpPr>
                  <a:spLocks/>
                </p:cNvSpPr>
                <p:nvPr/>
              </p:nvSpPr>
              <p:spPr bwMode="auto">
                <a:xfrm>
                  <a:off x="10405946" y="183170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60" name="Freeform 10"/>
                <p:cNvSpPr>
                  <a:spLocks/>
                </p:cNvSpPr>
                <p:nvPr/>
              </p:nvSpPr>
              <p:spPr bwMode="auto">
                <a:xfrm>
                  <a:off x="10857571" y="265109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61" name="Freeform 10"/>
                <p:cNvSpPr>
                  <a:spLocks/>
                </p:cNvSpPr>
                <p:nvPr/>
              </p:nvSpPr>
              <p:spPr bwMode="auto">
                <a:xfrm>
                  <a:off x="10705171" y="183170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sp>
              <p:nvSpPr>
                <p:cNvPr id="62" name="Freeform 10"/>
                <p:cNvSpPr>
                  <a:spLocks/>
                </p:cNvSpPr>
                <p:nvPr/>
              </p:nvSpPr>
              <p:spPr bwMode="auto">
                <a:xfrm>
                  <a:off x="10558346" y="2651091"/>
                  <a:ext cx="152400" cy="211056"/>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gradFill rotWithShape="1">
                  <a:gsLst>
                    <a:gs pos="0">
                      <a:srgbClr val="2A84D6"/>
                    </a:gs>
                    <a:gs pos="100000">
                      <a:srgbClr val="2A84D6">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solidFill>
                      <a:schemeClr val="tx1"/>
                    </a:solidFill>
                    <a:latin typeface="Calibri" pitchFamily="34" charset="0"/>
                    <a:cs typeface="Calibri" pitchFamily="34" charset="0"/>
                  </a:endParaRPr>
                </a:p>
              </p:txBody>
            </p:sp>
          </p:grpSp>
          <p:sp>
            <p:nvSpPr>
              <p:cNvPr id="12" name="Rectangle 11"/>
              <p:cNvSpPr/>
              <p:nvPr/>
            </p:nvSpPr>
            <p:spPr>
              <a:xfrm>
                <a:off x="10265162" y="6096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p:cNvSpPr/>
              <p:nvPr/>
            </p:nvSpPr>
            <p:spPr>
              <a:xfrm>
                <a:off x="9862325" y="92202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Rectangle 13"/>
              <p:cNvSpPr/>
              <p:nvPr/>
            </p:nvSpPr>
            <p:spPr>
              <a:xfrm>
                <a:off x="10668000" y="92202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p:cNvSpPr/>
              <p:nvPr/>
            </p:nvSpPr>
            <p:spPr>
              <a:xfrm>
                <a:off x="10264140" y="914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Rectangle 15"/>
              <p:cNvSpPr/>
              <p:nvPr/>
            </p:nvSpPr>
            <p:spPr>
              <a:xfrm>
                <a:off x="9312663" y="128016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p:cNvSpPr/>
              <p:nvPr/>
            </p:nvSpPr>
            <p:spPr>
              <a:xfrm>
                <a:off x="9753600" y="128016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17"/>
              <p:cNvSpPr/>
              <p:nvPr/>
            </p:nvSpPr>
            <p:spPr>
              <a:xfrm>
                <a:off x="9533131" y="128016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Rectangle 18"/>
              <p:cNvSpPr/>
              <p:nvPr/>
            </p:nvSpPr>
            <p:spPr>
              <a:xfrm>
                <a:off x="10134600"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10575537"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Rectangle 20"/>
              <p:cNvSpPr/>
              <p:nvPr/>
            </p:nvSpPr>
            <p:spPr>
              <a:xfrm>
                <a:off x="10355068"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p:cNvSpPr/>
              <p:nvPr/>
            </p:nvSpPr>
            <p:spPr>
              <a:xfrm>
                <a:off x="10989063"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p:cNvSpPr/>
              <p:nvPr/>
            </p:nvSpPr>
            <p:spPr>
              <a:xfrm>
                <a:off x="11430000"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23"/>
              <p:cNvSpPr/>
              <p:nvPr/>
            </p:nvSpPr>
            <p:spPr>
              <a:xfrm>
                <a:off x="11209531" y="12954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5" name="Straight Connector 24"/>
              <p:cNvCxnSpPr>
                <a:stCxn id="12" idx="2"/>
                <a:endCxn id="13" idx="0"/>
              </p:cNvCxnSpPr>
              <p:nvPr/>
            </p:nvCxnSpPr>
            <p:spPr>
              <a:xfrm flipH="1">
                <a:off x="9900425" y="685800"/>
                <a:ext cx="402837" cy="236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a:endCxn id="15" idx="0"/>
              </p:cNvCxnSpPr>
              <p:nvPr/>
            </p:nvCxnSpPr>
            <p:spPr>
              <a:xfrm flipH="1">
                <a:off x="10302240" y="685800"/>
                <a:ext cx="102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2"/>
                <a:endCxn id="14" idx="0"/>
              </p:cNvCxnSpPr>
              <p:nvPr/>
            </p:nvCxnSpPr>
            <p:spPr>
              <a:xfrm>
                <a:off x="10303262" y="685800"/>
                <a:ext cx="402838" cy="236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2"/>
                <a:endCxn id="16" idx="0"/>
              </p:cNvCxnSpPr>
              <p:nvPr/>
            </p:nvCxnSpPr>
            <p:spPr>
              <a:xfrm flipH="1">
                <a:off x="9350763" y="998220"/>
                <a:ext cx="549662" cy="281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8" idx="0"/>
              </p:cNvCxnSpPr>
              <p:nvPr/>
            </p:nvCxnSpPr>
            <p:spPr>
              <a:xfrm flipH="1">
                <a:off x="9571231" y="998220"/>
                <a:ext cx="329194" cy="281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2"/>
                <a:endCxn id="17" idx="0"/>
              </p:cNvCxnSpPr>
              <p:nvPr/>
            </p:nvCxnSpPr>
            <p:spPr>
              <a:xfrm flipH="1">
                <a:off x="9791700" y="998220"/>
                <a:ext cx="108725" cy="281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2"/>
                <a:endCxn id="19" idx="0"/>
              </p:cNvCxnSpPr>
              <p:nvPr/>
            </p:nvCxnSpPr>
            <p:spPr>
              <a:xfrm flipH="1">
                <a:off x="10172700" y="990600"/>
                <a:ext cx="12954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21" idx="0"/>
              </p:cNvCxnSpPr>
              <p:nvPr/>
            </p:nvCxnSpPr>
            <p:spPr>
              <a:xfrm>
                <a:off x="10302240" y="990600"/>
                <a:ext cx="90928"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2"/>
                <a:endCxn id="20" idx="0"/>
              </p:cNvCxnSpPr>
              <p:nvPr/>
            </p:nvCxnSpPr>
            <p:spPr>
              <a:xfrm>
                <a:off x="10302240" y="990600"/>
                <a:ext cx="311397"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4" idx="2"/>
                <a:endCxn id="22" idx="0"/>
              </p:cNvCxnSpPr>
              <p:nvPr/>
            </p:nvCxnSpPr>
            <p:spPr>
              <a:xfrm>
                <a:off x="10706100" y="998220"/>
                <a:ext cx="321063" cy="29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2"/>
                <a:endCxn id="24" idx="0"/>
              </p:cNvCxnSpPr>
              <p:nvPr/>
            </p:nvCxnSpPr>
            <p:spPr>
              <a:xfrm>
                <a:off x="10706100" y="998220"/>
                <a:ext cx="541531" cy="29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4" idx="2"/>
                <a:endCxn id="23" idx="0"/>
              </p:cNvCxnSpPr>
              <p:nvPr/>
            </p:nvCxnSpPr>
            <p:spPr>
              <a:xfrm>
                <a:off x="10706100" y="998220"/>
                <a:ext cx="762000" cy="29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2"/>
                <a:endCxn id="47" idx="0"/>
              </p:cNvCxnSpPr>
              <p:nvPr/>
            </p:nvCxnSpPr>
            <p:spPr>
              <a:xfrm>
                <a:off x="9350763" y="1356360"/>
                <a:ext cx="473462" cy="1032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2"/>
                <a:endCxn id="55" idx="4"/>
              </p:cNvCxnSpPr>
              <p:nvPr/>
            </p:nvCxnSpPr>
            <p:spPr>
              <a:xfrm>
                <a:off x="9571231" y="1356360"/>
                <a:ext cx="347818" cy="4784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7" idx="2"/>
                <a:endCxn id="57" idx="0"/>
              </p:cNvCxnSpPr>
              <p:nvPr/>
            </p:nvCxnSpPr>
            <p:spPr>
              <a:xfrm>
                <a:off x="9791700" y="1356360"/>
                <a:ext cx="315022" cy="4753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2"/>
                <a:endCxn id="50" idx="4"/>
              </p:cNvCxnSpPr>
              <p:nvPr/>
            </p:nvCxnSpPr>
            <p:spPr>
              <a:xfrm flipH="1">
                <a:off x="10088176" y="1371600"/>
                <a:ext cx="84524" cy="7474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1" idx="2"/>
                <a:endCxn id="58" idx="4"/>
              </p:cNvCxnSpPr>
              <p:nvPr/>
            </p:nvCxnSpPr>
            <p:spPr>
              <a:xfrm flipH="1">
                <a:off x="10071449" y="1371600"/>
                <a:ext cx="321719" cy="1282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2"/>
                <a:endCxn id="59" idx="4"/>
              </p:cNvCxnSpPr>
              <p:nvPr/>
            </p:nvCxnSpPr>
            <p:spPr>
              <a:xfrm flipH="1">
                <a:off x="10517497" y="1371600"/>
                <a:ext cx="96140" cy="463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2"/>
                <a:endCxn id="48" idx="3"/>
              </p:cNvCxnSpPr>
              <p:nvPr/>
            </p:nvCxnSpPr>
            <p:spPr>
              <a:xfrm flipH="1">
                <a:off x="10428249" y="1371600"/>
                <a:ext cx="598914" cy="7883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2"/>
                <a:endCxn id="61" idx="3"/>
              </p:cNvCxnSpPr>
              <p:nvPr/>
            </p:nvCxnSpPr>
            <p:spPr>
              <a:xfrm flipH="1">
                <a:off x="10857571" y="1371600"/>
                <a:ext cx="390060" cy="5040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52" idx="4"/>
              </p:cNvCxnSpPr>
              <p:nvPr/>
            </p:nvCxnSpPr>
            <p:spPr>
              <a:xfrm flipH="1">
                <a:off x="10985849" y="1371600"/>
                <a:ext cx="482251" cy="7474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9902632" y="363081"/>
              <a:ext cx="1162632" cy="265992"/>
            </a:xfrm>
            <a:prstGeom prst="rect">
              <a:avLst/>
            </a:prstGeom>
            <a:noFill/>
          </p:spPr>
          <p:txBody>
            <a:bodyPr wrap="square" rtlCol="0">
              <a:spAutoFit/>
            </a:bodyPr>
            <a:lstStyle/>
            <a:p>
              <a:r>
                <a:rPr lang="en-US" sz="1200">
                  <a:latin typeface="Calibri" pitchFamily="34" charset="0"/>
                  <a:cs typeface="Calibri" pitchFamily="34" charset="0"/>
                </a:rPr>
                <a:t>Filenames/</a:t>
              </a:r>
              <a:r>
                <a:rPr lang="en-US" sz="1200" err="1">
                  <a:latin typeface="Calibri" pitchFamily="34" charset="0"/>
                  <a:cs typeface="Calibri" pitchFamily="34" charset="0"/>
                </a:rPr>
                <a:t>inodes</a:t>
              </a:r>
              <a:endParaRPr lang="en-US" sz="1200">
                <a:latin typeface="Calibri" pitchFamily="34" charset="0"/>
                <a:cs typeface="Calibri" pitchFamily="34" charset="0"/>
              </a:endParaRPr>
            </a:p>
          </p:txBody>
        </p:sp>
        <p:sp>
          <p:nvSpPr>
            <p:cNvPr id="10" name="TextBox 9"/>
            <p:cNvSpPr txBox="1"/>
            <p:nvPr/>
          </p:nvSpPr>
          <p:spPr>
            <a:xfrm>
              <a:off x="9671985" y="3048000"/>
              <a:ext cx="1446100" cy="265992"/>
            </a:xfrm>
            <a:prstGeom prst="rect">
              <a:avLst/>
            </a:prstGeom>
            <a:noFill/>
          </p:spPr>
          <p:txBody>
            <a:bodyPr wrap="square" rtlCol="0">
              <a:spAutoFit/>
            </a:bodyPr>
            <a:lstStyle/>
            <a:p>
              <a:r>
                <a:rPr lang="en-US" sz="1200">
                  <a:latin typeface="Calibri" pitchFamily="34" charset="0"/>
                  <a:cs typeface="Calibri" pitchFamily="34" charset="0"/>
                </a:rPr>
                <a:t>Hierarchical File System</a:t>
              </a:r>
            </a:p>
          </p:txBody>
        </p:sp>
      </p:grpSp>
    </p:spTree>
    <p:extLst>
      <p:ext uri="{BB962C8B-B14F-4D97-AF65-F5344CB8AC3E}">
        <p14:creationId xmlns:p14="http://schemas.microsoft.com/office/powerpoint/2010/main" val="103316107"/>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 Storage</a:t>
            </a:r>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37</a:t>
            </a:fld>
            <a:endParaRPr lang="en-IN"/>
          </a:p>
        </p:txBody>
      </p:sp>
      <p:sp>
        <p:nvSpPr>
          <p:cNvPr id="7" name="Content Placeholder 154"/>
          <p:cNvSpPr txBox="1">
            <a:spLocks noGrp="1"/>
          </p:cNvSpPr>
          <p:nvPr>
            <p:ph idx="1"/>
          </p:nvPr>
        </p:nvSpPr>
        <p:spPr>
          <a:prstGeom prst="rect">
            <a:avLst/>
          </a:prstGeom>
        </p:spPr>
        <p:txBody>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solidFill>
                  <a:schemeClr val="tx1"/>
                </a:solidFill>
              </a:rPr>
              <a:t>Object-based storage devices store the data in the form of objects</a:t>
            </a:r>
          </a:p>
          <a:p>
            <a:pPr lvl="1"/>
            <a:r>
              <a:rPr lang="en-US" sz="1800">
                <a:solidFill>
                  <a:schemeClr val="tx1"/>
                </a:solidFill>
              </a:rPr>
              <a:t>It uses </a:t>
            </a:r>
            <a:r>
              <a:rPr lang="en-US" sz="1800" b="1">
                <a:solidFill>
                  <a:schemeClr val="tx1"/>
                </a:solidFill>
              </a:rPr>
              <a:t>flat address space </a:t>
            </a:r>
            <a:r>
              <a:rPr lang="en-US" sz="1800">
                <a:solidFill>
                  <a:schemeClr val="tx1"/>
                </a:solidFill>
              </a:rPr>
              <a:t>that enables storage of large number of objects</a:t>
            </a:r>
          </a:p>
          <a:p>
            <a:pPr lvl="1"/>
            <a:r>
              <a:rPr lang="en-US" sz="1800">
                <a:solidFill>
                  <a:schemeClr val="tx1"/>
                </a:solidFill>
              </a:rPr>
              <a:t>An object contains user data, related metadata, and other attributes</a:t>
            </a:r>
          </a:p>
          <a:p>
            <a:pPr lvl="1"/>
            <a:r>
              <a:rPr lang="en-US" sz="1800">
                <a:solidFill>
                  <a:schemeClr val="tx1"/>
                </a:solidFill>
              </a:rPr>
              <a:t>Each object has a unique object ID, generated using specialized algorithm</a:t>
            </a:r>
          </a:p>
        </p:txBody>
      </p:sp>
      <p:grpSp>
        <p:nvGrpSpPr>
          <p:cNvPr id="59" name="Group 58"/>
          <p:cNvGrpSpPr/>
          <p:nvPr/>
        </p:nvGrpSpPr>
        <p:grpSpPr>
          <a:xfrm>
            <a:off x="2051720" y="2425452"/>
            <a:ext cx="4256447" cy="2464463"/>
            <a:chOff x="4876800" y="3798979"/>
            <a:chExt cx="3567439" cy="2286608"/>
          </a:xfrm>
        </p:grpSpPr>
        <p:grpSp>
          <p:nvGrpSpPr>
            <p:cNvPr id="60" name="Group 59"/>
            <p:cNvGrpSpPr/>
            <p:nvPr/>
          </p:nvGrpSpPr>
          <p:grpSpPr>
            <a:xfrm>
              <a:off x="6996439" y="3798979"/>
              <a:ext cx="1447800" cy="2286608"/>
              <a:chOff x="9677400" y="3990201"/>
              <a:chExt cx="1447800" cy="2286608"/>
            </a:xfrm>
          </p:grpSpPr>
          <p:pic>
            <p:nvPicPr>
              <p:cNvPr id="77" name="Picture 41" descr="dis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7400" y="45720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77"/>
              <p:cNvSpPr/>
              <p:nvPr/>
            </p:nvSpPr>
            <p:spPr>
              <a:xfrm>
                <a:off x="9906000" y="42672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78"/>
              <p:cNvSpPr/>
              <p:nvPr/>
            </p:nvSpPr>
            <p:spPr>
              <a:xfrm>
                <a:off x="10256520" y="427441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ectangle 79"/>
              <p:cNvSpPr/>
              <p:nvPr/>
            </p:nvSpPr>
            <p:spPr>
              <a:xfrm>
                <a:off x="10076242" y="42672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p:cNvSpPr/>
              <p:nvPr/>
            </p:nvSpPr>
            <p:spPr>
              <a:xfrm>
                <a:off x="10455663" y="42672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2" name="Rectangle 81"/>
              <p:cNvSpPr/>
              <p:nvPr/>
            </p:nvSpPr>
            <p:spPr>
              <a:xfrm>
                <a:off x="10896600" y="42672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3" name="Rectangle 82"/>
              <p:cNvSpPr/>
              <p:nvPr/>
            </p:nvSpPr>
            <p:spPr>
              <a:xfrm>
                <a:off x="10676131" y="4267200"/>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83"/>
              <p:cNvCxnSpPr>
                <a:stCxn id="78" idx="2"/>
                <a:endCxn id="108" idx="0"/>
              </p:cNvCxnSpPr>
              <p:nvPr/>
            </p:nvCxnSpPr>
            <p:spPr>
              <a:xfrm>
                <a:off x="9944100" y="4343400"/>
                <a:ext cx="12355" cy="483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2"/>
              </p:cNvCxnSpPr>
              <p:nvPr/>
            </p:nvCxnSpPr>
            <p:spPr>
              <a:xfrm>
                <a:off x="10294620" y="4350610"/>
                <a:ext cx="7620" cy="846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2"/>
              </p:cNvCxnSpPr>
              <p:nvPr/>
            </p:nvCxnSpPr>
            <p:spPr>
              <a:xfrm>
                <a:off x="10493763" y="4343400"/>
                <a:ext cx="10918" cy="5011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745995" y="3990201"/>
                <a:ext cx="1227485" cy="257009"/>
              </a:xfrm>
              <a:prstGeom prst="rect">
                <a:avLst/>
              </a:prstGeom>
              <a:noFill/>
            </p:spPr>
            <p:txBody>
              <a:bodyPr wrap="square" rtlCol="0">
                <a:spAutoFit/>
              </a:bodyPr>
              <a:lstStyle/>
              <a:p>
                <a:pPr algn="ctr"/>
                <a:r>
                  <a:rPr lang="en-US" sz="1200">
                    <a:latin typeface="Calibri" pitchFamily="34" charset="0"/>
                    <a:cs typeface="Calibri" pitchFamily="34" charset="0"/>
                  </a:rPr>
                  <a:t>Object IDs</a:t>
                </a:r>
              </a:p>
            </p:txBody>
          </p:sp>
          <p:sp>
            <p:nvSpPr>
              <p:cNvPr id="88" name="TextBox 87"/>
              <p:cNvSpPr txBox="1"/>
              <p:nvPr/>
            </p:nvSpPr>
            <p:spPr>
              <a:xfrm>
                <a:off x="9827073" y="6019800"/>
                <a:ext cx="1221889" cy="257009"/>
              </a:xfrm>
              <a:prstGeom prst="rect">
                <a:avLst/>
              </a:prstGeom>
              <a:noFill/>
            </p:spPr>
            <p:txBody>
              <a:bodyPr wrap="square" rtlCol="0">
                <a:spAutoFit/>
              </a:bodyPr>
              <a:lstStyle/>
              <a:p>
                <a:r>
                  <a:rPr lang="en-US" sz="1200">
                    <a:latin typeface="Calibri" pitchFamily="34" charset="0"/>
                    <a:cs typeface="Calibri" pitchFamily="34" charset="0"/>
                  </a:rPr>
                  <a:t>Flat Address Space</a:t>
                </a:r>
              </a:p>
            </p:txBody>
          </p:sp>
          <p:grpSp>
            <p:nvGrpSpPr>
              <p:cNvPr id="89" name="Group 88"/>
              <p:cNvGrpSpPr/>
              <p:nvPr/>
            </p:nvGrpSpPr>
            <p:grpSpPr>
              <a:xfrm>
                <a:off x="9703462" y="4826902"/>
                <a:ext cx="505986" cy="263950"/>
                <a:chOff x="9726322" y="4826902"/>
                <a:chExt cx="505986" cy="263950"/>
              </a:xfrm>
            </p:grpSpPr>
            <p:sp>
              <p:nvSpPr>
                <p:cNvPr id="108" name="Oval 107"/>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109" name="TextBox 108"/>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grpSp>
            <p:nvGrpSpPr>
              <p:cNvPr id="90" name="Group 89"/>
              <p:cNvGrpSpPr/>
              <p:nvPr/>
            </p:nvGrpSpPr>
            <p:grpSpPr>
              <a:xfrm>
                <a:off x="10445878" y="4826902"/>
                <a:ext cx="505986" cy="263950"/>
                <a:chOff x="9726322" y="4826902"/>
                <a:chExt cx="505986" cy="263950"/>
              </a:xfrm>
            </p:grpSpPr>
            <p:sp>
              <p:nvSpPr>
                <p:cNvPr id="106" name="Oval 105"/>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107" name="TextBox 106"/>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grpSp>
            <p:nvGrpSpPr>
              <p:cNvPr id="91" name="Group 90"/>
              <p:cNvGrpSpPr/>
              <p:nvPr/>
            </p:nvGrpSpPr>
            <p:grpSpPr>
              <a:xfrm>
                <a:off x="9988678" y="5186337"/>
                <a:ext cx="505986" cy="263950"/>
                <a:chOff x="9726322" y="4826902"/>
                <a:chExt cx="505986" cy="263950"/>
              </a:xfrm>
            </p:grpSpPr>
            <p:sp>
              <p:nvSpPr>
                <p:cNvPr id="104" name="Oval 103"/>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105" name="TextBox 104"/>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grpSp>
            <p:nvGrpSpPr>
              <p:cNvPr id="92" name="Group 91"/>
              <p:cNvGrpSpPr/>
              <p:nvPr/>
            </p:nvGrpSpPr>
            <p:grpSpPr>
              <a:xfrm>
                <a:off x="10590658" y="5186337"/>
                <a:ext cx="505986" cy="263950"/>
                <a:chOff x="9726322" y="4826902"/>
                <a:chExt cx="505986" cy="263950"/>
              </a:xfrm>
            </p:grpSpPr>
            <p:sp>
              <p:nvSpPr>
                <p:cNvPr id="102" name="Oval 101"/>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103" name="TextBox 102"/>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grpSp>
            <p:nvGrpSpPr>
              <p:cNvPr id="93" name="Group 92"/>
              <p:cNvGrpSpPr/>
              <p:nvPr/>
            </p:nvGrpSpPr>
            <p:grpSpPr>
              <a:xfrm>
                <a:off x="9734710" y="5572970"/>
                <a:ext cx="505986" cy="263950"/>
                <a:chOff x="9726322" y="4826902"/>
                <a:chExt cx="505986" cy="263950"/>
              </a:xfrm>
            </p:grpSpPr>
            <p:sp>
              <p:nvSpPr>
                <p:cNvPr id="100" name="Oval 99"/>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101" name="TextBox 100"/>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grpSp>
            <p:nvGrpSpPr>
              <p:cNvPr id="94" name="Group 93"/>
              <p:cNvGrpSpPr/>
              <p:nvPr/>
            </p:nvGrpSpPr>
            <p:grpSpPr>
              <a:xfrm>
                <a:off x="10553326" y="5572970"/>
                <a:ext cx="505986" cy="263950"/>
                <a:chOff x="9726322" y="4826902"/>
                <a:chExt cx="505986" cy="263950"/>
              </a:xfrm>
            </p:grpSpPr>
            <p:sp>
              <p:nvSpPr>
                <p:cNvPr id="98" name="Oval 97"/>
                <p:cNvSpPr/>
                <p:nvPr/>
              </p:nvSpPr>
              <p:spPr>
                <a:xfrm>
                  <a:off x="9726322" y="4826902"/>
                  <a:ext cx="505986" cy="263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a:latin typeface="Calibri" pitchFamily="34" charset="0"/>
                    <a:cs typeface="Calibri" pitchFamily="34" charset="0"/>
                  </a:endParaRPr>
                </a:p>
              </p:txBody>
            </p:sp>
            <p:sp>
              <p:nvSpPr>
                <p:cNvPr id="99" name="TextBox 98"/>
                <p:cNvSpPr txBox="1"/>
                <p:nvPr/>
              </p:nvSpPr>
              <p:spPr>
                <a:xfrm>
                  <a:off x="9737608" y="4841060"/>
                  <a:ext cx="458409" cy="235591"/>
                </a:xfrm>
                <a:prstGeom prst="rect">
                  <a:avLst/>
                </a:prstGeom>
                <a:noFill/>
              </p:spPr>
              <p:txBody>
                <a:bodyPr wrap="none" rtlCol="0">
                  <a:spAutoFit/>
                </a:bodyPr>
                <a:lstStyle/>
                <a:p>
                  <a:r>
                    <a:rPr lang="en-US" sz="1050">
                      <a:solidFill>
                        <a:schemeClr val="bg1"/>
                      </a:solidFill>
                      <a:latin typeface="Calibri" pitchFamily="34" charset="0"/>
                      <a:cs typeface="Calibri" pitchFamily="34" charset="0"/>
                    </a:rPr>
                    <a:t>Object</a:t>
                  </a:r>
                </a:p>
              </p:txBody>
            </p:sp>
          </p:grpSp>
          <p:cxnSp>
            <p:nvCxnSpPr>
              <p:cNvPr id="95" name="Straight Arrow Connector 94"/>
              <p:cNvCxnSpPr>
                <a:stCxn id="80" idx="2"/>
              </p:cNvCxnSpPr>
              <p:nvPr/>
            </p:nvCxnSpPr>
            <p:spPr>
              <a:xfrm>
                <a:off x="10114342" y="4343400"/>
                <a:ext cx="0" cy="1229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2"/>
              </p:cNvCxnSpPr>
              <p:nvPr/>
            </p:nvCxnSpPr>
            <p:spPr>
              <a:xfrm>
                <a:off x="10934700" y="4343400"/>
                <a:ext cx="0" cy="1229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3" idx="2"/>
              </p:cNvCxnSpPr>
              <p:nvPr/>
            </p:nvCxnSpPr>
            <p:spPr>
              <a:xfrm>
                <a:off x="10714231" y="4343400"/>
                <a:ext cx="0" cy="8539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a:off x="4876800" y="4833458"/>
              <a:ext cx="1752600" cy="881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2" name="Straight Connector 61"/>
            <p:cNvCxnSpPr>
              <a:stCxn id="61" idx="7"/>
              <a:endCxn id="101" idx="0"/>
            </p:cNvCxnSpPr>
            <p:nvPr/>
          </p:nvCxnSpPr>
          <p:spPr>
            <a:xfrm>
              <a:off x="6372738" y="4962557"/>
              <a:ext cx="921503" cy="4333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00" idx="4"/>
            </p:cNvCxnSpPr>
            <p:nvPr/>
          </p:nvCxnSpPr>
          <p:spPr>
            <a:xfrm flipH="1">
              <a:off x="6097396" y="5645698"/>
              <a:ext cx="1209346" cy="34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07280" y="5155011"/>
              <a:ext cx="609600" cy="238437"/>
              <a:chOff x="4114800" y="4774011"/>
              <a:chExt cx="609600" cy="238437"/>
            </a:xfrm>
          </p:grpSpPr>
          <p:sp>
            <p:nvSpPr>
              <p:cNvPr id="75" name="Oval 74"/>
              <p:cNvSpPr/>
              <p:nvPr/>
            </p:nvSpPr>
            <p:spPr>
              <a:xfrm>
                <a:off x="4114800" y="4774011"/>
                <a:ext cx="609600" cy="23843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76" name="TextBox 75"/>
              <p:cNvSpPr txBox="1"/>
              <p:nvPr/>
            </p:nvSpPr>
            <p:spPr>
              <a:xfrm>
                <a:off x="4247078" y="4791701"/>
                <a:ext cx="345553" cy="214173"/>
              </a:xfrm>
              <a:prstGeom prst="rect">
                <a:avLst/>
              </a:prstGeom>
              <a:noFill/>
            </p:spPr>
            <p:txBody>
              <a:bodyPr wrap="none" rtlCol="0">
                <a:spAutoFit/>
              </a:bodyPr>
              <a:lstStyle/>
              <a:p>
                <a:pPr algn="ctr"/>
                <a:r>
                  <a:rPr lang="en-US" sz="900" b="1">
                    <a:latin typeface="Calibri" pitchFamily="34" charset="0"/>
                    <a:cs typeface="Calibri" pitchFamily="34" charset="0"/>
                  </a:rPr>
                  <a:t>Data</a:t>
                </a:r>
              </a:p>
            </p:txBody>
          </p:sp>
        </p:grpSp>
        <p:grpSp>
          <p:nvGrpSpPr>
            <p:cNvPr id="65" name="Group 64"/>
            <p:cNvGrpSpPr/>
            <p:nvPr/>
          </p:nvGrpSpPr>
          <p:grpSpPr>
            <a:xfrm>
              <a:off x="5448301" y="5348070"/>
              <a:ext cx="609600" cy="238437"/>
              <a:chOff x="4109597" y="4767655"/>
              <a:chExt cx="609600" cy="238437"/>
            </a:xfrm>
          </p:grpSpPr>
          <p:sp>
            <p:nvSpPr>
              <p:cNvPr id="73" name="Oval 72"/>
              <p:cNvSpPr/>
              <p:nvPr/>
            </p:nvSpPr>
            <p:spPr>
              <a:xfrm>
                <a:off x="4109597" y="4767655"/>
                <a:ext cx="609600" cy="23843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74" name="TextBox 73"/>
              <p:cNvSpPr txBox="1"/>
              <p:nvPr/>
            </p:nvSpPr>
            <p:spPr>
              <a:xfrm>
                <a:off x="4117092" y="4782429"/>
                <a:ext cx="594608" cy="214173"/>
              </a:xfrm>
              <a:prstGeom prst="rect">
                <a:avLst/>
              </a:prstGeom>
              <a:noFill/>
            </p:spPr>
            <p:txBody>
              <a:bodyPr wrap="square" rtlCol="0">
                <a:spAutoFit/>
              </a:bodyPr>
              <a:lstStyle/>
              <a:p>
                <a:pPr algn="ctr"/>
                <a:r>
                  <a:rPr lang="en-US" sz="900" b="1">
                    <a:latin typeface="Calibri" pitchFamily="34" charset="0"/>
                    <a:cs typeface="Calibri" pitchFamily="34" charset="0"/>
                  </a:rPr>
                  <a:t>Attributes</a:t>
                </a:r>
              </a:p>
            </p:txBody>
          </p:sp>
        </p:grpSp>
        <p:grpSp>
          <p:nvGrpSpPr>
            <p:cNvPr id="66" name="Group 65"/>
            <p:cNvGrpSpPr/>
            <p:nvPr/>
          </p:nvGrpSpPr>
          <p:grpSpPr>
            <a:xfrm>
              <a:off x="5448300" y="4964660"/>
              <a:ext cx="649095" cy="238437"/>
              <a:chOff x="4114800" y="4734765"/>
              <a:chExt cx="649095" cy="238437"/>
            </a:xfrm>
          </p:grpSpPr>
          <p:sp>
            <p:nvSpPr>
              <p:cNvPr id="71" name="Oval 70"/>
              <p:cNvSpPr/>
              <p:nvPr/>
            </p:nvSpPr>
            <p:spPr>
              <a:xfrm>
                <a:off x="4114800" y="4734765"/>
                <a:ext cx="609600" cy="23843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72" name="TextBox 71"/>
              <p:cNvSpPr txBox="1"/>
              <p:nvPr/>
            </p:nvSpPr>
            <p:spPr>
              <a:xfrm>
                <a:off x="4160279" y="4749539"/>
                <a:ext cx="603616" cy="214173"/>
              </a:xfrm>
              <a:prstGeom prst="rect">
                <a:avLst/>
              </a:prstGeom>
              <a:noFill/>
            </p:spPr>
            <p:txBody>
              <a:bodyPr wrap="square" rtlCol="0">
                <a:spAutoFit/>
              </a:bodyPr>
              <a:lstStyle/>
              <a:p>
                <a:r>
                  <a:rPr lang="en-US" sz="900" b="1">
                    <a:latin typeface="Calibri" pitchFamily="34" charset="0"/>
                    <a:cs typeface="Calibri" pitchFamily="34" charset="0"/>
                  </a:rPr>
                  <a:t>Object ID</a:t>
                </a:r>
              </a:p>
            </p:txBody>
          </p:sp>
        </p:grpSp>
        <p:grpSp>
          <p:nvGrpSpPr>
            <p:cNvPr id="67" name="Group 66"/>
            <p:cNvGrpSpPr/>
            <p:nvPr/>
          </p:nvGrpSpPr>
          <p:grpSpPr>
            <a:xfrm>
              <a:off x="5997170" y="5142330"/>
              <a:ext cx="609600" cy="238437"/>
              <a:chOff x="4114800" y="4767655"/>
              <a:chExt cx="609600" cy="238437"/>
            </a:xfrm>
          </p:grpSpPr>
          <p:sp>
            <p:nvSpPr>
              <p:cNvPr id="69" name="Oval 68"/>
              <p:cNvSpPr/>
              <p:nvPr/>
            </p:nvSpPr>
            <p:spPr>
              <a:xfrm>
                <a:off x="4114800" y="4767655"/>
                <a:ext cx="609600" cy="23843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70" name="TextBox 69"/>
              <p:cNvSpPr txBox="1"/>
              <p:nvPr/>
            </p:nvSpPr>
            <p:spPr>
              <a:xfrm>
                <a:off x="4137784" y="4785344"/>
                <a:ext cx="562526" cy="214173"/>
              </a:xfrm>
              <a:prstGeom prst="rect">
                <a:avLst/>
              </a:prstGeom>
              <a:noFill/>
            </p:spPr>
            <p:txBody>
              <a:bodyPr wrap="square" rtlCol="0">
                <a:spAutoFit/>
              </a:bodyPr>
              <a:lstStyle/>
              <a:p>
                <a:pPr algn="ctr"/>
                <a:r>
                  <a:rPr lang="en-US" sz="900" b="1">
                    <a:latin typeface="Calibri" pitchFamily="34" charset="0"/>
                    <a:cs typeface="Calibri" pitchFamily="34" charset="0"/>
                  </a:rPr>
                  <a:t>Metadata</a:t>
                </a:r>
              </a:p>
            </p:txBody>
          </p:sp>
        </p:grpSp>
        <p:sp>
          <p:nvSpPr>
            <p:cNvPr id="68" name="TextBox 67"/>
            <p:cNvSpPr txBox="1"/>
            <p:nvPr/>
          </p:nvSpPr>
          <p:spPr>
            <a:xfrm>
              <a:off x="5512483" y="4778412"/>
              <a:ext cx="481234" cy="235591"/>
            </a:xfrm>
            <a:prstGeom prst="rect">
              <a:avLst/>
            </a:prstGeom>
            <a:noFill/>
          </p:spPr>
          <p:txBody>
            <a:bodyPr wrap="square" rtlCol="0">
              <a:spAutoFit/>
            </a:bodyPr>
            <a:lstStyle/>
            <a:p>
              <a:pPr algn="ctr"/>
              <a:r>
                <a:rPr lang="en-US" sz="1050" b="1">
                  <a:solidFill>
                    <a:schemeClr val="bg1"/>
                  </a:solidFill>
                  <a:latin typeface="Calibri" pitchFamily="34" charset="0"/>
                  <a:cs typeface="Calibri" pitchFamily="34" charset="0"/>
                </a:rPr>
                <a:t>Object</a:t>
              </a:r>
            </a:p>
          </p:txBody>
        </p:sp>
      </p:grpSp>
    </p:spTree>
    <p:extLst>
      <p:ext uri="{BB962C8B-B14F-4D97-AF65-F5344CB8AC3E}">
        <p14:creationId xmlns:p14="http://schemas.microsoft.com/office/powerpoint/2010/main" val="2865289833"/>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Traditional Vs. Object-based Storage Model</a:t>
            </a:r>
            <a:endParaRPr lang="en-IN"/>
          </a:p>
        </p:txBody>
      </p:sp>
      <p:pic>
        <p:nvPicPr>
          <p:cNvPr id="7" name="Content Placeholder 6"/>
          <p:cNvPicPr>
            <a:picLocks noGrp="1" noChangeAspect="1"/>
          </p:cNvPicPr>
          <p:nvPr>
            <p:ph idx="1"/>
          </p:nvPr>
        </p:nvPicPr>
        <p:blipFill>
          <a:blip r:embed="rId2"/>
          <a:stretch>
            <a:fillRect/>
          </a:stretch>
        </p:blipFill>
        <p:spPr>
          <a:xfrm>
            <a:off x="4931701" y="1002893"/>
            <a:ext cx="3813968" cy="404256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38</a:t>
            </a:fld>
            <a:endParaRPr lang="en-IN"/>
          </a:p>
        </p:txBody>
      </p:sp>
      <p:sp>
        <p:nvSpPr>
          <p:cNvPr id="8" name="Rectangle 7"/>
          <p:cNvSpPr/>
          <p:nvPr/>
        </p:nvSpPr>
        <p:spPr>
          <a:xfrm>
            <a:off x="480279" y="775169"/>
            <a:ext cx="4572000" cy="4524315"/>
          </a:xfrm>
          <a:prstGeom prst="rect">
            <a:avLst/>
          </a:prstGeom>
        </p:spPr>
        <p:txBody>
          <a:bodyPr>
            <a:spAutoFit/>
          </a:bodyPr>
          <a:lstStyle/>
          <a:p>
            <a:r>
              <a:rPr lang="en-US">
                <a:latin typeface="Calibri" panose="020F0502020204030204" pitchFamily="34" charset="0"/>
              </a:rPr>
              <a:t>An I/O in the traditional block access method passes through </a:t>
            </a:r>
            <a:r>
              <a:rPr lang="en-US" b="1">
                <a:latin typeface="Calibri" panose="020F0502020204030204" pitchFamily="34" charset="0"/>
              </a:rPr>
              <a:t>various layers </a:t>
            </a:r>
            <a:r>
              <a:rPr lang="en-US">
                <a:latin typeface="Calibri" panose="020F0502020204030204" pitchFamily="34" charset="0"/>
              </a:rPr>
              <a:t>in the I/O path.</a:t>
            </a:r>
          </a:p>
          <a:p>
            <a:endParaRPr lang="en-US">
              <a:latin typeface="Calibri" panose="020F0502020204030204" pitchFamily="34" charset="0"/>
            </a:endParaRPr>
          </a:p>
          <a:p>
            <a:r>
              <a:rPr lang="en-US">
                <a:latin typeface="Calibri" panose="020F0502020204030204" pitchFamily="34" charset="0"/>
              </a:rPr>
              <a:t>The I/O generated by an application </a:t>
            </a:r>
            <a:r>
              <a:rPr lang="en-US" b="1">
                <a:latin typeface="Calibri" panose="020F0502020204030204" pitchFamily="34" charset="0"/>
              </a:rPr>
              <a:t>passes through </a:t>
            </a:r>
            <a:r>
              <a:rPr lang="en-US">
                <a:latin typeface="Calibri" panose="020F0502020204030204" pitchFamily="34" charset="0"/>
              </a:rPr>
              <a:t>the file system, the channel, or network and reaches the disk drive.</a:t>
            </a:r>
          </a:p>
          <a:p>
            <a:endParaRPr lang="en-US">
              <a:latin typeface="Calibri" panose="020F0502020204030204" pitchFamily="34" charset="0"/>
            </a:endParaRPr>
          </a:p>
          <a:p>
            <a:r>
              <a:rPr lang="en-US">
                <a:latin typeface="Calibri" panose="020F0502020204030204" pitchFamily="34" charset="0"/>
              </a:rPr>
              <a:t>When an application accesses data stored in OSD, the request is sent to the file system </a:t>
            </a:r>
            <a:r>
              <a:rPr lang="en-US" b="1">
                <a:latin typeface="Calibri" panose="020F0502020204030204" pitchFamily="34" charset="0"/>
              </a:rPr>
              <a:t>user component</a:t>
            </a:r>
            <a:r>
              <a:rPr lang="en-US">
                <a:latin typeface="Calibri" panose="020F0502020204030204" pitchFamily="34" charset="0"/>
              </a:rPr>
              <a:t>. </a:t>
            </a:r>
          </a:p>
          <a:p>
            <a:endParaRPr lang="en-US">
              <a:latin typeface="Calibri" panose="020F0502020204030204" pitchFamily="34" charset="0"/>
            </a:endParaRPr>
          </a:p>
          <a:p>
            <a:r>
              <a:rPr lang="en-US">
                <a:latin typeface="Calibri" panose="020F0502020204030204" pitchFamily="34" charset="0"/>
              </a:rPr>
              <a:t>The file system user component communicates to the </a:t>
            </a:r>
            <a:r>
              <a:rPr lang="en-US" b="1">
                <a:latin typeface="Calibri" panose="020F0502020204030204" pitchFamily="34" charset="0"/>
              </a:rPr>
              <a:t>OSD interface.</a:t>
            </a:r>
          </a:p>
          <a:p>
            <a:endParaRPr lang="en-US">
              <a:latin typeface="Calibri" panose="020F0502020204030204" pitchFamily="34" charset="0"/>
            </a:endParaRPr>
          </a:p>
          <a:p>
            <a:endParaRPr lang="en-US">
              <a:latin typeface="Calibri" panose="020F0502020204030204" pitchFamily="34" charset="0"/>
            </a:endParaRPr>
          </a:p>
          <a:p>
            <a:endParaRPr lang="en-US">
              <a:latin typeface="Calibri" panose="020F0502020204030204" pitchFamily="34" charset="0"/>
            </a:endParaRPr>
          </a:p>
        </p:txBody>
      </p:sp>
    </p:spTree>
    <p:extLst>
      <p:ext uri="{BB962C8B-B14F-4D97-AF65-F5344CB8AC3E}">
        <p14:creationId xmlns:p14="http://schemas.microsoft.com/office/powerpoint/2010/main" val="261208453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171" y="2217265"/>
            <a:ext cx="7298395" cy="2996232"/>
          </a:xfrm>
        </p:spPr>
        <p:txBody>
          <a:bodyPr/>
          <a:lstStyle/>
          <a:p>
            <a:r>
              <a:rPr lang="en-US"/>
              <a:t>OSD system typically comprises 3 key components:</a:t>
            </a:r>
          </a:p>
          <a:p>
            <a:pPr lvl="1"/>
            <a:r>
              <a:rPr lang="en-US"/>
              <a:t>OSD nodes: A server that runs the OSD operating environment and provides services to store, retrieve, and manage data in the system</a:t>
            </a:r>
          </a:p>
          <a:p>
            <a:pPr lvl="1"/>
            <a:r>
              <a:rPr lang="en-US"/>
              <a:t>Internal network: Provides node-to-node connectivity and node-to-storage connectivity</a:t>
            </a:r>
          </a:p>
          <a:p>
            <a:pPr lvl="1"/>
            <a:r>
              <a:rPr lang="en-US"/>
              <a:t>Storage: OSD typically uses low-cost and high-density disk drives to store the objects. As more capacity is required, more disk drives can be added to the system.</a:t>
            </a:r>
          </a:p>
          <a:p>
            <a:endParaRPr lang="en-IN" sz="160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39</a:t>
            </a:fld>
            <a:endParaRPr lang="en-IN"/>
          </a:p>
        </p:txBody>
      </p:sp>
      <p:grpSp>
        <p:nvGrpSpPr>
          <p:cNvPr id="7" name="Group 6"/>
          <p:cNvGrpSpPr/>
          <p:nvPr/>
        </p:nvGrpSpPr>
        <p:grpSpPr>
          <a:xfrm>
            <a:off x="1187624" y="293970"/>
            <a:ext cx="6195569" cy="1800200"/>
            <a:chOff x="204470" y="1017622"/>
            <a:chExt cx="8710930" cy="3225386"/>
          </a:xfrm>
        </p:grpSpPr>
        <p:cxnSp>
          <p:nvCxnSpPr>
            <p:cNvPr id="8" name="Straight Connector 7"/>
            <p:cNvCxnSpPr/>
            <p:nvPr/>
          </p:nvCxnSpPr>
          <p:spPr>
            <a:xfrm>
              <a:off x="2380916" y="2498112"/>
              <a:ext cx="35499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3" idx="1"/>
            </p:cNvCxnSpPr>
            <p:nvPr/>
          </p:nvCxnSpPr>
          <p:spPr>
            <a:xfrm>
              <a:off x="4998720" y="2483547"/>
              <a:ext cx="170688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8" idx="1"/>
            </p:cNvCxnSpPr>
            <p:nvPr/>
          </p:nvCxnSpPr>
          <p:spPr>
            <a:xfrm>
              <a:off x="1193165" y="2497783"/>
              <a:ext cx="29338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4470" y="3508320"/>
              <a:ext cx="1167130" cy="663954"/>
            </a:xfrm>
            <a:prstGeom prst="rect">
              <a:avLst/>
            </a:prstGeom>
            <a:noFill/>
          </p:spPr>
          <p:txBody>
            <a:bodyPr wrap="square" rtlCol="0">
              <a:spAutoFit/>
            </a:bodyPr>
            <a:lstStyle/>
            <a:p>
              <a:pPr algn="ctr"/>
              <a:r>
                <a:rPr lang="en-US" sz="1400">
                  <a:latin typeface="Calibri" pitchFamily="34" charset="0"/>
                  <a:cs typeface="Calibri" pitchFamily="34" charset="0"/>
                </a:rPr>
                <a:t>Application</a:t>
              </a:r>
            </a:p>
            <a:p>
              <a:pPr algn="ctr"/>
              <a:r>
                <a:rPr lang="en-US" sz="1400">
                  <a:latin typeface="Calibri" pitchFamily="34" charset="0"/>
                  <a:cs typeface="Calibri" pitchFamily="34" charset="0"/>
                </a:rPr>
                <a:t>Server</a:t>
              </a:r>
            </a:p>
          </p:txBody>
        </p:sp>
        <p:sp>
          <p:nvSpPr>
            <p:cNvPr id="12" name="TextBox 11"/>
            <p:cNvSpPr txBox="1"/>
            <p:nvPr/>
          </p:nvSpPr>
          <p:spPr>
            <a:xfrm>
              <a:off x="7391400" y="3687346"/>
              <a:ext cx="833455" cy="390562"/>
            </a:xfrm>
            <a:prstGeom prst="rect">
              <a:avLst/>
            </a:prstGeom>
            <a:noFill/>
          </p:spPr>
          <p:txBody>
            <a:bodyPr wrap="none" rtlCol="0">
              <a:spAutoFit/>
            </a:bodyPr>
            <a:lstStyle/>
            <a:p>
              <a:r>
                <a:rPr lang="en-US" sz="1400">
                  <a:latin typeface="Calibri" pitchFamily="34" charset="0"/>
                  <a:cs typeface="Calibri" pitchFamily="34" charset="0"/>
                </a:rPr>
                <a:t>Storage</a:t>
              </a:r>
              <a:endParaRPr lang="en-US" sz="1600">
                <a:latin typeface="Calibri" pitchFamily="34" charset="0"/>
                <a:cs typeface="Calibri" pitchFamily="34" charset="0"/>
              </a:endParaRPr>
            </a:p>
          </p:txBody>
        </p:sp>
        <p:sp>
          <p:nvSpPr>
            <p:cNvPr id="13" name="Rounded Rectangle 12"/>
            <p:cNvSpPr/>
            <p:nvPr/>
          </p:nvSpPr>
          <p:spPr>
            <a:xfrm>
              <a:off x="6705600" y="1309261"/>
              <a:ext cx="2057400" cy="23485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Calibri" pitchFamily="34" charset="0"/>
                <a:cs typeface="Calibri" pitchFamily="34" charset="0"/>
              </a:endParaRPr>
            </a:p>
          </p:txBody>
        </p:sp>
        <p:sp>
          <p:nvSpPr>
            <p:cNvPr id="14" name="Rounded Rectangle 13"/>
            <p:cNvSpPr/>
            <p:nvPr/>
          </p:nvSpPr>
          <p:spPr>
            <a:xfrm>
              <a:off x="2941320" y="1309261"/>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Calibri" pitchFamily="34" charset="0"/>
                <a:cs typeface="Calibri" pitchFamily="34" charset="0"/>
              </a:endParaRPr>
            </a:p>
          </p:txBody>
        </p:sp>
        <p:sp>
          <p:nvSpPr>
            <p:cNvPr id="15" name="Rounded Rectangle 14"/>
            <p:cNvSpPr/>
            <p:nvPr/>
          </p:nvSpPr>
          <p:spPr>
            <a:xfrm>
              <a:off x="3118659" y="1385461"/>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a:latin typeface="Calibri" pitchFamily="34" charset="0"/>
                  <a:cs typeface="Calibri" pitchFamily="34" charset="0"/>
                </a:rPr>
                <a:t>Metadata Server</a:t>
              </a:r>
            </a:p>
          </p:txBody>
        </p:sp>
        <p:sp>
          <p:nvSpPr>
            <p:cNvPr id="16" name="Rounded Rectangle 15"/>
            <p:cNvSpPr/>
            <p:nvPr/>
          </p:nvSpPr>
          <p:spPr>
            <a:xfrm>
              <a:off x="3118659" y="2299861"/>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latin typeface="Calibri" pitchFamily="34" charset="0"/>
                  <a:cs typeface="Calibri" pitchFamily="34" charset="0"/>
                </a:rPr>
                <a:t>Storage Server</a:t>
              </a:r>
            </a:p>
          </p:txBody>
        </p:sp>
        <p:sp>
          <p:nvSpPr>
            <p:cNvPr id="17" name="TextBox 16"/>
            <p:cNvSpPr txBox="1"/>
            <p:nvPr/>
          </p:nvSpPr>
          <p:spPr>
            <a:xfrm>
              <a:off x="3398520" y="3138061"/>
              <a:ext cx="841193" cy="322213"/>
            </a:xfrm>
            <a:prstGeom prst="rect">
              <a:avLst/>
            </a:prstGeom>
            <a:noFill/>
          </p:spPr>
          <p:txBody>
            <a:bodyPr wrap="none" rtlCol="0">
              <a:spAutoFit/>
            </a:bodyPr>
            <a:lstStyle/>
            <a:p>
              <a:r>
                <a:rPr lang="en-US" sz="1050">
                  <a:latin typeface="Calibri" pitchFamily="34" charset="0"/>
                  <a:cs typeface="Calibri" pitchFamily="34" charset="0"/>
                </a:rPr>
                <a:t>OSD Node</a:t>
              </a:r>
            </a:p>
          </p:txBody>
        </p:sp>
        <p:sp>
          <p:nvSpPr>
            <p:cNvPr id="18" name="Rounded Rectangle 17"/>
            <p:cNvSpPr/>
            <p:nvPr/>
          </p:nvSpPr>
          <p:spPr>
            <a:xfrm>
              <a:off x="3093720" y="1461661"/>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Calibri" pitchFamily="34" charset="0"/>
                <a:cs typeface="Calibri" pitchFamily="34" charset="0"/>
              </a:endParaRPr>
            </a:p>
          </p:txBody>
        </p:sp>
        <p:sp>
          <p:nvSpPr>
            <p:cNvPr id="19" name="Rounded Rectangle 18"/>
            <p:cNvSpPr/>
            <p:nvPr/>
          </p:nvSpPr>
          <p:spPr>
            <a:xfrm>
              <a:off x="3271059" y="1537861"/>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a:latin typeface="Calibri" pitchFamily="34" charset="0"/>
                  <a:cs typeface="Calibri" pitchFamily="34" charset="0"/>
                </a:rPr>
                <a:t>Metadata Server</a:t>
              </a:r>
            </a:p>
          </p:txBody>
        </p:sp>
        <p:sp>
          <p:nvSpPr>
            <p:cNvPr id="20" name="Rounded Rectangle 19"/>
            <p:cNvSpPr/>
            <p:nvPr/>
          </p:nvSpPr>
          <p:spPr>
            <a:xfrm>
              <a:off x="3271059" y="2452261"/>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latin typeface="Calibri" pitchFamily="34" charset="0"/>
                  <a:cs typeface="Calibri" pitchFamily="34" charset="0"/>
                </a:rPr>
                <a:t>Storage Server</a:t>
              </a:r>
            </a:p>
          </p:txBody>
        </p:sp>
        <p:sp>
          <p:nvSpPr>
            <p:cNvPr id="21" name="TextBox 20"/>
            <p:cNvSpPr txBox="1"/>
            <p:nvPr/>
          </p:nvSpPr>
          <p:spPr>
            <a:xfrm>
              <a:off x="3550920" y="3290461"/>
              <a:ext cx="841193" cy="322213"/>
            </a:xfrm>
            <a:prstGeom prst="rect">
              <a:avLst/>
            </a:prstGeom>
            <a:noFill/>
          </p:spPr>
          <p:txBody>
            <a:bodyPr wrap="none" rtlCol="0">
              <a:spAutoFit/>
            </a:bodyPr>
            <a:lstStyle/>
            <a:p>
              <a:r>
                <a:rPr lang="en-US" sz="1050">
                  <a:latin typeface="Calibri" pitchFamily="34" charset="0"/>
                  <a:cs typeface="Calibri" pitchFamily="34" charset="0"/>
                </a:rPr>
                <a:t>OSD Node</a:t>
              </a:r>
            </a:p>
          </p:txBody>
        </p:sp>
        <p:sp>
          <p:nvSpPr>
            <p:cNvPr id="22" name="Rounded Rectangle 21"/>
            <p:cNvSpPr/>
            <p:nvPr/>
          </p:nvSpPr>
          <p:spPr>
            <a:xfrm>
              <a:off x="3246120" y="1614061"/>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Calibri" pitchFamily="34" charset="0"/>
                <a:cs typeface="Calibri" pitchFamily="34" charset="0"/>
              </a:endParaRPr>
            </a:p>
          </p:txBody>
        </p:sp>
        <p:sp>
          <p:nvSpPr>
            <p:cNvPr id="23" name="Rounded Rectangle 22"/>
            <p:cNvSpPr/>
            <p:nvPr/>
          </p:nvSpPr>
          <p:spPr>
            <a:xfrm>
              <a:off x="3423459" y="1690261"/>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a:latin typeface="Calibri" pitchFamily="34" charset="0"/>
                  <a:cs typeface="Calibri" pitchFamily="34" charset="0"/>
                </a:rPr>
                <a:t>Metadata Service</a:t>
              </a:r>
            </a:p>
          </p:txBody>
        </p:sp>
        <p:sp>
          <p:nvSpPr>
            <p:cNvPr id="24" name="Rounded Rectangle 23"/>
            <p:cNvSpPr/>
            <p:nvPr/>
          </p:nvSpPr>
          <p:spPr>
            <a:xfrm>
              <a:off x="3423459" y="2604661"/>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a:latin typeface="Calibri" pitchFamily="34" charset="0"/>
                  <a:cs typeface="Calibri" pitchFamily="34" charset="0"/>
                </a:rPr>
                <a:t>Storage Service</a:t>
              </a:r>
            </a:p>
          </p:txBody>
        </p:sp>
        <p:sp>
          <p:nvSpPr>
            <p:cNvPr id="25" name="TextBox 24"/>
            <p:cNvSpPr txBox="1"/>
            <p:nvPr/>
          </p:nvSpPr>
          <p:spPr>
            <a:xfrm>
              <a:off x="3620194" y="3687346"/>
              <a:ext cx="1128703" cy="390562"/>
            </a:xfrm>
            <a:prstGeom prst="rect">
              <a:avLst/>
            </a:prstGeom>
            <a:noFill/>
          </p:spPr>
          <p:txBody>
            <a:bodyPr wrap="none" rtlCol="0">
              <a:spAutoFit/>
            </a:bodyPr>
            <a:lstStyle/>
            <a:p>
              <a:r>
                <a:rPr lang="en-US" sz="1400">
                  <a:latin typeface="Calibri" pitchFamily="34" charset="0"/>
                  <a:cs typeface="Calibri" pitchFamily="34" charset="0"/>
                </a:rPr>
                <a:t>OSD Nodes</a:t>
              </a:r>
            </a:p>
          </p:txBody>
        </p:sp>
        <p:sp>
          <p:nvSpPr>
            <p:cNvPr id="26" name="Rounded Rectangle 25"/>
            <p:cNvSpPr/>
            <p:nvPr/>
          </p:nvSpPr>
          <p:spPr>
            <a:xfrm>
              <a:off x="2743200" y="1017622"/>
              <a:ext cx="6172200" cy="300990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Calibri" pitchFamily="34" charset="0"/>
                <a:cs typeface="Calibri" pitchFamily="34" charset="0"/>
              </a:endParaRPr>
            </a:p>
          </p:txBody>
        </p:sp>
        <p:sp>
          <p:nvSpPr>
            <p:cNvPr id="27" name="TextBox 26"/>
            <p:cNvSpPr txBox="1"/>
            <p:nvPr/>
          </p:nvSpPr>
          <p:spPr>
            <a:xfrm>
              <a:off x="5238080" y="3852446"/>
              <a:ext cx="1190473" cy="390562"/>
            </a:xfrm>
            <a:prstGeom prst="rect">
              <a:avLst/>
            </a:prstGeom>
            <a:solidFill>
              <a:schemeClr val="bg1"/>
            </a:solidFill>
          </p:spPr>
          <p:txBody>
            <a:bodyPr wrap="none" rtlCol="0">
              <a:spAutoFit/>
            </a:bodyPr>
            <a:lstStyle/>
            <a:p>
              <a:r>
                <a:rPr lang="en-US" sz="1400">
                  <a:latin typeface="Calibri" pitchFamily="34" charset="0"/>
                  <a:cs typeface="Calibri" pitchFamily="34" charset="0"/>
                </a:rPr>
                <a:t>OSD System</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3212" y="2176547"/>
              <a:ext cx="990576" cy="64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1461661"/>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5" descr="C:\Documents and Settings\patils1\Local Settings\Temp\colored Icons\Ho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532" y="1106857"/>
              <a:ext cx="1061982" cy="2454746"/>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30"/>
            <p:cNvSpPr txBox="1">
              <a:spLocks noChangeArrowheads="1"/>
            </p:cNvSpPr>
            <p:nvPr/>
          </p:nvSpPr>
          <p:spPr bwMode="auto">
            <a:xfrm>
              <a:off x="1752599" y="2338776"/>
              <a:ext cx="457200" cy="351505"/>
            </a:xfrm>
            <a:prstGeom prst="rect">
              <a:avLst/>
            </a:prstGeom>
            <a:noFill/>
            <a:ln w="9525">
              <a:noFill/>
              <a:miter lim="800000"/>
              <a:headEnd/>
              <a:tailEnd/>
            </a:ln>
            <a:effectLst/>
          </p:spPr>
          <p:txBody>
            <a:bodyPr wrap="square">
              <a:spAutoFit/>
            </a:bodyPr>
            <a:lstStyle/>
            <a:p>
              <a:pPr algn="ctr"/>
              <a:r>
                <a:rPr lang="en-US" sz="1200" b="1">
                  <a:latin typeface="Calibri" pitchFamily="34" charset="0"/>
                  <a:cs typeface="Calibri" pitchFamily="34" charset="0"/>
                </a:rPr>
                <a:t>IP</a:t>
              </a:r>
            </a:p>
          </p:txBody>
        </p:sp>
        <p:pic>
          <p:nvPicPr>
            <p:cNvPr id="32"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1461661"/>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1461661"/>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195173"/>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195173"/>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195173"/>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928685"/>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928685"/>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928685"/>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7791" y="2148346"/>
              <a:ext cx="1033484" cy="67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5489132" y="2255522"/>
              <a:ext cx="785138" cy="546785"/>
            </a:xfrm>
            <a:prstGeom prst="rect">
              <a:avLst/>
            </a:prstGeom>
            <a:noFill/>
          </p:spPr>
          <p:txBody>
            <a:bodyPr wrap="none" rtlCol="0">
              <a:spAutoFit/>
            </a:bodyPr>
            <a:lstStyle/>
            <a:p>
              <a:pPr algn="ctr"/>
              <a:r>
                <a:rPr lang="en-US" sz="1100" b="1">
                  <a:latin typeface="Calibri" pitchFamily="34" charset="0"/>
                  <a:cs typeface="Calibri" pitchFamily="34" charset="0"/>
                </a:rPr>
                <a:t>Internal</a:t>
              </a:r>
            </a:p>
            <a:p>
              <a:pPr algn="ctr"/>
              <a:r>
                <a:rPr lang="en-US" sz="1100" b="1">
                  <a:latin typeface="Calibri" pitchFamily="34" charset="0"/>
                  <a:cs typeface="Calibri" pitchFamily="34" charset="0"/>
                </a:rPr>
                <a:t>Network</a:t>
              </a:r>
            </a:p>
          </p:txBody>
        </p:sp>
      </p:grpSp>
    </p:spTree>
    <p:extLst>
      <p:ext uri="{BB962C8B-B14F-4D97-AF65-F5344CB8AC3E}">
        <p14:creationId xmlns:p14="http://schemas.microsoft.com/office/powerpoint/2010/main" val="381391028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Fixed Content and Archives</a:t>
            </a:r>
            <a:endParaRPr lang="en-IN"/>
          </a:p>
        </p:txBody>
      </p:sp>
      <p:pic>
        <p:nvPicPr>
          <p:cNvPr id="8" name="Content Placeholder 7"/>
          <p:cNvPicPr>
            <a:picLocks noGrp="1" noChangeAspect="1"/>
          </p:cNvPicPr>
          <p:nvPr>
            <p:ph idx="1"/>
          </p:nvPr>
        </p:nvPicPr>
        <p:blipFill>
          <a:blip r:embed="rId2"/>
          <a:stretch>
            <a:fillRect/>
          </a:stretch>
        </p:blipFill>
        <p:spPr>
          <a:xfrm>
            <a:off x="923664" y="750864"/>
            <a:ext cx="7248736" cy="4283639"/>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4</a:t>
            </a:fld>
            <a:endParaRPr lang="en-IN"/>
          </a:p>
        </p:txBody>
      </p:sp>
    </p:spTree>
    <p:extLst>
      <p:ext uri="{BB962C8B-B14F-4D97-AF65-F5344CB8AC3E}">
        <p14:creationId xmlns:p14="http://schemas.microsoft.com/office/powerpoint/2010/main" val="2394267785"/>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40</a:t>
            </a:fld>
            <a:endParaRPr lang="en-IN"/>
          </a:p>
        </p:txBody>
      </p:sp>
      <p:grpSp>
        <p:nvGrpSpPr>
          <p:cNvPr id="7" name="Group 6"/>
          <p:cNvGrpSpPr/>
          <p:nvPr/>
        </p:nvGrpSpPr>
        <p:grpSpPr>
          <a:xfrm>
            <a:off x="846874" y="1016294"/>
            <a:ext cx="7541550" cy="4281334"/>
            <a:chOff x="228600" y="697992"/>
            <a:chExt cx="8715733" cy="5432730"/>
          </a:xfrm>
        </p:grpSpPr>
        <p:sp>
          <p:nvSpPr>
            <p:cNvPr id="8" name="TextBox 7"/>
            <p:cNvSpPr txBox="1"/>
            <p:nvPr/>
          </p:nvSpPr>
          <p:spPr>
            <a:xfrm>
              <a:off x="228600" y="3149025"/>
              <a:ext cx="1257175" cy="584775"/>
            </a:xfrm>
            <a:prstGeom prst="rect">
              <a:avLst/>
            </a:prstGeom>
            <a:noFill/>
          </p:spPr>
          <p:txBody>
            <a:bodyPr wrap="square" rtlCol="0">
              <a:spAutoFit/>
            </a:bodyPr>
            <a:lstStyle/>
            <a:p>
              <a:pPr algn="ctr"/>
              <a:r>
                <a:rPr lang="en-US" sz="1600">
                  <a:latin typeface="Calibri" pitchFamily="34" charset="0"/>
                  <a:cs typeface="Calibri" pitchFamily="34" charset="0"/>
                </a:rPr>
                <a:t>Application</a:t>
              </a:r>
            </a:p>
            <a:p>
              <a:pPr algn="ctr"/>
              <a:r>
                <a:rPr lang="en-US" sz="1600">
                  <a:latin typeface="Calibri" pitchFamily="34" charset="0"/>
                  <a:cs typeface="Calibri" pitchFamily="34" charset="0"/>
                </a:rPr>
                <a:t>Server</a:t>
              </a:r>
            </a:p>
          </p:txBody>
        </p:sp>
        <p:grpSp>
          <p:nvGrpSpPr>
            <p:cNvPr id="9" name="Group 8"/>
            <p:cNvGrpSpPr/>
            <p:nvPr/>
          </p:nvGrpSpPr>
          <p:grpSpPr>
            <a:xfrm>
              <a:off x="4844240" y="1185452"/>
              <a:ext cx="1789259" cy="2124903"/>
              <a:chOff x="3246641" y="986203"/>
              <a:chExt cx="1789259" cy="2124903"/>
            </a:xfrm>
          </p:grpSpPr>
          <p:grpSp>
            <p:nvGrpSpPr>
              <p:cNvPr id="32" name="Group 31"/>
              <p:cNvGrpSpPr/>
              <p:nvPr/>
            </p:nvGrpSpPr>
            <p:grpSpPr>
              <a:xfrm>
                <a:off x="3246641" y="986203"/>
                <a:ext cx="1524178" cy="1855521"/>
                <a:chOff x="3124200" y="1524000"/>
                <a:chExt cx="1752600" cy="2133600"/>
              </a:xfrm>
            </p:grpSpPr>
            <p:sp>
              <p:nvSpPr>
                <p:cNvPr id="43" name="Rounded Rectangle 42"/>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44" name="Rounded Rectangle 43"/>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a:latin typeface="Calibri" pitchFamily="34" charset="0"/>
                      <a:cs typeface="Calibri" pitchFamily="34" charset="0"/>
                    </a:rPr>
                    <a:t>Metadata Server</a:t>
                  </a:r>
                </a:p>
              </p:txBody>
            </p:sp>
            <p:sp>
              <p:nvSpPr>
                <p:cNvPr id="45" name="Rounded Rectangle 44"/>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latin typeface="Calibri" pitchFamily="34" charset="0"/>
                      <a:cs typeface="Calibri" pitchFamily="34" charset="0"/>
                    </a:rPr>
                    <a:t>Storage Server</a:t>
                  </a:r>
                </a:p>
              </p:txBody>
            </p:sp>
            <p:sp>
              <p:nvSpPr>
                <p:cNvPr id="46" name="TextBox 45"/>
                <p:cNvSpPr txBox="1"/>
                <p:nvPr/>
              </p:nvSpPr>
              <p:spPr>
                <a:xfrm>
                  <a:off x="3581400" y="3352800"/>
                  <a:ext cx="885124" cy="300816"/>
                </a:xfrm>
                <a:prstGeom prst="rect">
                  <a:avLst/>
                </a:prstGeom>
                <a:noFill/>
              </p:spPr>
              <p:txBody>
                <a:bodyPr wrap="none" rtlCol="0">
                  <a:spAutoFit/>
                </a:bodyPr>
                <a:lstStyle/>
                <a:p>
                  <a:r>
                    <a:rPr lang="en-US" sz="1100">
                      <a:latin typeface="Calibri" pitchFamily="34" charset="0"/>
                      <a:cs typeface="Calibri" pitchFamily="34" charset="0"/>
                    </a:rPr>
                    <a:t>OSD Node</a:t>
                  </a:r>
                </a:p>
              </p:txBody>
            </p:sp>
          </p:grpSp>
          <p:grpSp>
            <p:nvGrpSpPr>
              <p:cNvPr id="33" name="Group 32"/>
              <p:cNvGrpSpPr/>
              <p:nvPr/>
            </p:nvGrpSpPr>
            <p:grpSpPr>
              <a:xfrm>
                <a:off x="3379179" y="1118740"/>
                <a:ext cx="1524178" cy="1855521"/>
                <a:chOff x="3124200" y="1524000"/>
                <a:chExt cx="1752600" cy="2133600"/>
              </a:xfrm>
            </p:grpSpPr>
            <p:sp>
              <p:nvSpPr>
                <p:cNvPr id="39" name="Rounded Rectangle 38"/>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40" name="Rounded Rectangle 39"/>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a:latin typeface="Calibri" pitchFamily="34" charset="0"/>
                      <a:cs typeface="Calibri" pitchFamily="34" charset="0"/>
                    </a:rPr>
                    <a:t>Metadata Server</a:t>
                  </a:r>
                </a:p>
              </p:txBody>
            </p:sp>
            <p:sp>
              <p:nvSpPr>
                <p:cNvPr id="41" name="Rounded Rectangle 40"/>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latin typeface="Calibri" pitchFamily="34" charset="0"/>
                      <a:cs typeface="Calibri" pitchFamily="34" charset="0"/>
                    </a:rPr>
                    <a:t>Storage Server</a:t>
                  </a:r>
                </a:p>
              </p:txBody>
            </p:sp>
            <p:sp>
              <p:nvSpPr>
                <p:cNvPr id="42" name="TextBox 41"/>
                <p:cNvSpPr txBox="1"/>
                <p:nvPr/>
              </p:nvSpPr>
              <p:spPr>
                <a:xfrm>
                  <a:off x="3581400" y="3352800"/>
                  <a:ext cx="885124" cy="300816"/>
                </a:xfrm>
                <a:prstGeom prst="rect">
                  <a:avLst/>
                </a:prstGeom>
                <a:noFill/>
              </p:spPr>
              <p:txBody>
                <a:bodyPr wrap="none" rtlCol="0">
                  <a:spAutoFit/>
                </a:bodyPr>
                <a:lstStyle/>
                <a:p>
                  <a:r>
                    <a:rPr lang="en-US" sz="1100">
                      <a:latin typeface="Calibri" pitchFamily="34" charset="0"/>
                      <a:cs typeface="Calibri" pitchFamily="34" charset="0"/>
                    </a:rPr>
                    <a:t>OSD Node</a:t>
                  </a:r>
                </a:p>
              </p:txBody>
            </p:sp>
          </p:grpSp>
          <p:grpSp>
            <p:nvGrpSpPr>
              <p:cNvPr id="34" name="Group 33"/>
              <p:cNvGrpSpPr/>
              <p:nvPr/>
            </p:nvGrpSpPr>
            <p:grpSpPr>
              <a:xfrm>
                <a:off x="3511720" y="1251277"/>
                <a:ext cx="1524180" cy="1859829"/>
                <a:chOff x="3124200" y="1524000"/>
                <a:chExt cx="1752600" cy="2138552"/>
              </a:xfrm>
            </p:grpSpPr>
            <p:sp>
              <p:nvSpPr>
                <p:cNvPr id="35" name="Rounded Rectangle 34"/>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36" name="Rounded Rectangle 35"/>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a:latin typeface="Calibri" pitchFamily="34" charset="0"/>
                      <a:cs typeface="Calibri" pitchFamily="34" charset="0"/>
                    </a:rPr>
                    <a:t>Metadata Service</a:t>
                  </a:r>
                </a:p>
              </p:txBody>
            </p:sp>
            <p:sp>
              <p:nvSpPr>
                <p:cNvPr id="37" name="Rounded Rectangle 36"/>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a:latin typeface="Calibri" pitchFamily="34" charset="0"/>
                      <a:cs typeface="Calibri" pitchFamily="34" charset="0"/>
                    </a:rPr>
                    <a:t>Storage Service</a:t>
                  </a:r>
                </a:p>
              </p:txBody>
            </p:sp>
            <p:sp>
              <p:nvSpPr>
                <p:cNvPr id="38" name="TextBox 37"/>
                <p:cNvSpPr txBox="1"/>
                <p:nvPr/>
              </p:nvSpPr>
              <p:spPr>
                <a:xfrm>
                  <a:off x="3410591" y="3273261"/>
                  <a:ext cx="1196629" cy="389291"/>
                </a:xfrm>
                <a:prstGeom prst="rect">
                  <a:avLst/>
                </a:prstGeom>
                <a:noFill/>
              </p:spPr>
              <p:txBody>
                <a:bodyPr wrap="none" rtlCol="0">
                  <a:spAutoFit/>
                </a:bodyPr>
                <a:lstStyle/>
                <a:p>
                  <a:r>
                    <a:rPr lang="en-US" sz="1600">
                      <a:latin typeface="Calibri" pitchFamily="34" charset="0"/>
                      <a:cs typeface="Calibri" pitchFamily="34" charset="0"/>
                    </a:rPr>
                    <a:t>OSD Node</a:t>
                  </a:r>
                </a:p>
              </p:txBody>
            </p:sp>
          </p:grpSp>
        </p:grpSp>
        <p:cxnSp>
          <p:nvCxnSpPr>
            <p:cNvPr id="10" name="Straight Arrow Connector 9"/>
            <p:cNvCxnSpPr/>
            <p:nvPr/>
          </p:nvCxnSpPr>
          <p:spPr>
            <a:xfrm>
              <a:off x="1436020" y="1937216"/>
              <a:ext cx="329239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1436020" y="2089616"/>
              <a:ext cx="329239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295106" y="697992"/>
              <a:ext cx="3131114" cy="492443"/>
            </a:xfrm>
            <a:prstGeom prst="rect">
              <a:avLst/>
            </a:prstGeom>
            <a:noFill/>
          </p:spPr>
          <p:txBody>
            <a:bodyPr wrap="none" rtlCol="0">
              <a:spAutoFit/>
            </a:bodyPr>
            <a:lstStyle/>
            <a:p>
              <a:r>
                <a:rPr lang="en-US" sz="1300">
                  <a:latin typeface="Calibri" pitchFamily="34" charset="0"/>
                  <a:cs typeface="Calibri" pitchFamily="34" charset="0"/>
                </a:rPr>
                <a:t>2. OSD node divides the file into two parts, </a:t>
              </a:r>
            </a:p>
            <a:p>
              <a:r>
                <a:rPr lang="en-US" sz="1300">
                  <a:latin typeface="Calibri" pitchFamily="34" charset="0"/>
                  <a:cs typeface="Calibri" pitchFamily="34" charset="0"/>
                </a:rPr>
                <a:t>user data and metadata</a:t>
              </a:r>
            </a:p>
          </p:txBody>
        </p:sp>
        <p:sp>
          <p:nvSpPr>
            <p:cNvPr id="13" name="TextBox 12"/>
            <p:cNvSpPr txBox="1"/>
            <p:nvPr/>
          </p:nvSpPr>
          <p:spPr>
            <a:xfrm>
              <a:off x="1685520" y="2107517"/>
              <a:ext cx="3158720" cy="492443"/>
            </a:xfrm>
            <a:prstGeom prst="rect">
              <a:avLst/>
            </a:prstGeom>
            <a:noFill/>
          </p:spPr>
          <p:txBody>
            <a:bodyPr wrap="square" rtlCol="0">
              <a:spAutoFit/>
            </a:bodyPr>
            <a:lstStyle/>
            <a:p>
              <a:r>
                <a:rPr lang="en-US" sz="1300">
                  <a:latin typeface="Calibri" pitchFamily="34" charset="0"/>
                  <a:cs typeface="Calibri" pitchFamily="34" charset="0"/>
                </a:rPr>
                <a:t>6. Acknowledgment sent to the application server</a:t>
              </a:r>
            </a:p>
          </p:txBody>
        </p:sp>
        <p:sp>
          <p:nvSpPr>
            <p:cNvPr id="14" name="TextBox 13"/>
            <p:cNvSpPr txBox="1"/>
            <p:nvPr/>
          </p:nvSpPr>
          <p:spPr>
            <a:xfrm>
              <a:off x="6664220" y="1981200"/>
              <a:ext cx="2098780" cy="492443"/>
            </a:xfrm>
            <a:prstGeom prst="rect">
              <a:avLst/>
            </a:prstGeom>
            <a:noFill/>
          </p:spPr>
          <p:txBody>
            <a:bodyPr wrap="none" rtlCol="0">
              <a:spAutoFit/>
            </a:bodyPr>
            <a:lstStyle/>
            <a:p>
              <a:r>
                <a:rPr lang="en-US" sz="1300">
                  <a:latin typeface="Calibri" pitchFamily="34" charset="0"/>
                  <a:cs typeface="Calibri" pitchFamily="34" charset="0"/>
                </a:rPr>
                <a:t>3. OSD node generates</a:t>
              </a:r>
            </a:p>
            <a:p>
              <a:r>
                <a:rPr lang="en-US" sz="1300">
                  <a:latin typeface="Calibri" pitchFamily="34" charset="0"/>
                  <a:cs typeface="Calibri" pitchFamily="34" charset="0"/>
                </a:rPr>
                <a:t>object ID from the user data</a:t>
              </a:r>
            </a:p>
          </p:txBody>
        </p:sp>
        <p:sp>
          <p:nvSpPr>
            <p:cNvPr id="15" name="TextBox 14"/>
            <p:cNvSpPr txBox="1"/>
            <p:nvPr/>
          </p:nvSpPr>
          <p:spPr>
            <a:xfrm>
              <a:off x="6283220" y="3429000"/>
              <a:ext cx="2661113" cy="492443"/>
            </a:xfrm>
            <a:prstGeom prst="rect">
              <a:avLst/>
            </a:prstGeom>
            <a:noFill/>
          </p:spPr>
          <p:txBody>
            <a:bodyPr wrap="none" rtlCol="0">
              <a:spAutoFit/>
            </a:bodyPr>
            <a:lstStyle/>
            <a:p>
              <a:r>
                <a:rPr lang="en-US" sz="1300">
                  <a:latin typeface="Calibri" pitchFamily="34" charset="0"/>
                  <a:cs typeface="Calibri" pitchFamily="34" charset="0"/>
                </a:rPr>
                <a:t>4. OSD stores metadata and </a:t>
              </a:r>
            </a:p>
            <a:p>
              <a:r>
                <a:rPr lang="en-US" sz="1300">
                  <a:latin typeface="Calibri" pitchFamily="34" charset="0"/>
                  <a:cs typeface="Calibri" pitchFamily="34" charset="0"/>
                </a:rPr>
                <a:t>object ID using the metadata service</a:t>
              </a:r>
            </a:p>
          </p:txBody>
        </p:sp>
        <p:cxnSp>
          <p:nvCxnSpPr>
            <p:cNvPr id="16" name="Straight Arrow Connector 15"/>
            <p:cNvCxnSpPr>
              <a:stCxn id="35" idx="2"/>
            </p:cNvCxnSpPr>
            <p:nvPr/>
          </p:nvCxnSpPr>
          <p:spPr>
            <a:xfrm flipH="1">
              <a:off x="5870255" y="3306047"/>
              <a:ext cx="1149" cy="6849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3305279" y="3429000"/>
              <a:ext cx="2368341" cy="492443"/>
            </a:xfrm>
            <a:prstGeom prst="rect">
              <a:avLst/>
            </a:prstGeom>
            <a:noFill/>
          </p:spPr>
          <p:txBody>
            <a:bodyPr wrap="none" rtlCol="0">
              <a:spAutoFit/>
            </a:bodyPr>
            <a:lstStyle/>
            <a:p>
              <a:r>
                <a:rPr lang="en-US" sz="1300">
                  <a:latin typeface="Calibri" pitchFamily="34" charset="0"/>
                  <a:cs typeface="Calibri" pitchFamily="34" charset="0"/>
                </a:rPr>
                <a:t>5. OSD stores user data (object) </a:t>
              </a:r>
            </a:p>
            <a:p>
              <a:r>
                <a:rPr lang="en-US" sz="1300">
                  <a:latin typeface="Calibri" pitchFamily="34" charset="0"/>
                  <a:cs typeface="Calibri" pitchFamily="34" charset="0"/>
                </a:rPr>
                <a:t>using the storage service</a:t>
              </a:r>
            </a:p>
          </p:txBody>
        </p:sp>
        <p:sp>
          <p:nvSpPr>
            <p:cNvPr id="18" name="TextBox 17"/>
            <p:cNvSpPr txBox="1"/>
            <p:nvPr/>
          </p:nvSpPr>
          <p:spPr>
            <a:xfrm>
              <a:off x="1685520" y="1592953"/>
              <a:ext cx="2964466" cy="292388"/>
            </a:xfrm>
            <a:prstGeom prst="rect">
              <a:avLst/>
            </a:prstGeom>
            <a:noFill/>
          </p:spPr>
          <p:txBody>
            <a:bodyPr wrap="none" rtlCol="0">
              <a:spAutoFit/>
            </a:bodyPr>
            <a:lstStyle/>
            <a:p>
              <a:r>
                <a:rPr lang="en-US" sz="1300">
                  <a:latin typeface="Calibri" pitchFamily="34" charset="0"/>
                  <a:cs typeface="Calibri" pitchFamily="34" charset="0"/>
                </a:rPr>
                <a:t>1. Application server sends a file to OSD</a:t>
              </a:r>
            </a:p>
          </p:txBody>
        </p:sp>
        <p:pic>
          <p:nvPicPr>
            <p:cNvPr id="19" name="Picture 5" descr="C:\Documents and Settings\patils1\Local Settings\Temp\colored Icons\Ho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60" y="838200"/>
              <a:ext cx="1000592" cy="231284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4933220" y="4001845"/>
              <a:ext cx="1853476" cy="2128877"/>
              <a:chOff x="6705600" y="1451432"/>
              <a:chExt cx="2057400" cy="2332909"/>
            </a:xfrm>
          </p:grpSpPr>
          <p:sp>
            <p:nvSpPr>
              <p:cNvPr id="21" name="TextBox 20"/>
              <p:cNvSpPr txBox="1"/>
              <p:nvPr/>
            </p:nvSpPr>
            <p:spPr>
              <a:xfrm>
                <a:off x="7294030" y="3413340"/>
                <a:ext cx="907905" cy="371001"/>
              </a:xfrm>
              <a:prstGeom prst="rect">
                <a:avLst/>
              </a:prstGeom>
              <a:noFill/>
            </p:spPr>
            <p:txBody>
              <a:bodyPr wrap="none" rtlCol="0">
                <a:spAutoFit/>
              </a:bodyPr>
              <a:lstStyle/>
              <a:p>
                <a:r>
                  <a:rPr lang="en-US" sz="1600">
                    <a:latin typeface="Calibri" pitchFamily="34" charset="0"/>
                    <a:cs typeface="Calibri" pitchFamily="34" charset="0"/>
                  </a:rPr>
                  <a:t>Storage</a:t>
                </a:r>
                <a:endParaRPr lang="en-US">
                  <a:latin typeface="Calibri" pitchFamily="34" charset="0"/>
                  <a:cs typeface="Calibri" pitchFamily="34" charset="0"/>
                </a:endParaRPr>
              </a:p>
            </p:txBody>
          </p:sp>
          <p:sp>
            <p:nvSpPr>
              <p:cNvPr id="22" name="Rounded Rectangle 21"/>
              <p:cNvSpPr/>
              <p:nvPr/>
            </p:nvSpPr>
            <p:spPr>
              <a:xfrm>
                <a:off x="6705600" y="1451432"/>
                <a:ext cx="2057400" cy="20120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Calibri" pitchFamily="34" charset="0"/>
                  <a:cs typeface="Calibri" pitchFamily="34" charset="0"/>
                </a:endParaRPr>
              </a:p>
            </p:txBody>
          </p:sp>
          <p:pic>
            <p:nvPicPr>
              <p:cNvPr id="23"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795422"/>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795422"/>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795422"/>
                <a:ext cx="545738" cy="54573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154888492"/>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41</a:t>
            </a:fld>
            <a:endParaRPr lang="en-IN"/>
          </a:p>
        </p:txBody>
      </p:sp>
      <p:grpSp>
        <p:nvGrpSpPr>
          <p:cNvPr id="7" name="Group 6"/>
          <p:cNvGrpSpPr/>
          <p:nvPr/>
        </p:nvGrpSpPr>
        <p:grpSpPr>
          <a:xfrm>
            <a:off x="457200" y="1006279"/>
            <a:ext cx="8363272" cy="4291209"/>
            <a:chOff x="420280" y="697992"/>
            <a:chExt cx="8266520" cy="5429384"/>
          </a:xfrm>
        </p:grpSpPr>
        <p:sp>
          <p:nvSpPr>
            <p:cNvPr id="8" name="TextBox 7"/>
            <p:cNvSpPr txBox="1"/>
            <p:nvPr/>
          </p:nvSpPr>
          <p:spPr>
            <a:xfrm>
              <a:off x="420280" y="3220786"/>
              <a:ext cx="1257175" cy="584775"/>
            </a:xfrm>
            <a:prstGeom prst="rect">
              <a:avLst/>
            </a:prstGeom>
            <a:noFill/>
          </p:spPr>
          <p:txBody>
            <a:bodyPr wrap="square" rtlCol="0">
              <a:spAutoFit/>
            </a:bodyPr>
            <a:lstStyle/>
            <a:p>
              <a:pPr algn="ctr"/>
              <a:r>
                <a:rPr lang="en-US" sz="1600">
                  <a:latin typeface="Calibri" pitchFamily="34" charset="0"/>
                  <a:cs typeface="Calibri" pitchFamily="34" charset="0"/>
                </a:rPr>
                <a:t>Application</a:t>
              </a:r>
            </a:p>
            <a:p>
              <a:pPr algn="ctr"/>
              <a:r>
                <a:rPr lang="en-US" sz="1600">
                  <a:latin typeface="Calibri" pitchFamily="34" charset="0"/>
                  <a:cs typeface="Calibri" pitchFamily="34" charset="0"/>
                </a:rPr>
                <a:t>Server</a:t>
              </a:r>
            </a:p>
          </p:txBody>
        </p:sp>
        <p:grpSp>
          <p:nvGrpSpPr>
            <p:cNvPr id="9" name="Group 8"/>
            <p:cNvGrpSpPr/>
            <p:nvPr/>
          </p:nvGrpSpPr>
          <p:grpSpPr>
            <a:xfrm>
              <a:off x="6596840" y="1185452"/>
              <a:ext cx="1789253" cy="2124903"/>
              <a:chOff x="3246641" y="986203"/>
              <a:chExt cx="1789253" cy="2124903"/>
            </a:xfrm>
          </p:grpSpPr>
          <p:grpSp>
            <p:nvGrpSpPr>
              <p:cNvPr id="34" name="Group 33"/>
              <p:cNvGrpSpPr/>
              <p:nvPr/>
            </p:nvGrpSpPr>
            <p:grpSpPr>
              <a:xfrm>
                <a:off x="3246641" y="986203"/>
                <a:ext cx="1524178" cy="1855521"/>
                <a:chOff x="3124200" y="1524000"/>
                <a:chExt cx="1752600" cy="2133600"/>
              </a:xfrm>
            </p:grpSpPr>
            <p:sp>
              <p:nvSpPr>
                <p:cNvPr id="45" name="Rounded Rectangle 44"/>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46" name="Rounded Rectangle 45"/>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a:latin typeface="Calibri" pitchFamily="34" charset="0"/>
                      <a:cs typeface="Calibri" pitchFamily="34" charset="0"/>
                    </a:rPr>
                    <a:t>Metadata Server</a:t>
                  </a:r>
                </a:p>
              </p:txBody>
            </p:sp>
            <p:sp>
              <p:nvSpPr>
                <p:cNvPr id="47" name="Rounded Rectangle 46"/>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latin typeface="Calibri" pitchFamily="34" charset="0"/>
                      <a:cs typeface="Calibri" pitchFamily="34" charset="0"/>
                    </a:rPr>
                    <a:t>Storage Server</a:t>
                  </a:r>
                </a:p>
              </p:txBody>
            </p:sp>
            <p:sp>
              <p:nvSpPr>
                <p:cNvPr id="48" name="TextBox 47"/>
                <p:cNvSpPr txBox="1"/>
                <p:nvPr/>
              </p:nvSpPr>
              <p:spPr>
                <a:xfrm>
                  <a:off x="3581400" y="3352800"/>
                  <a:ext cx="885124" cy="300816"/>
                </a:xfrm>
                <a:prstGeom prst="rect">
                  <a:avLst/>
                </a:prstGeom>
                <a:noFill/>
              </p:spPr>
              <p:txBody>
                <a:bodyPr wrap="none" rtlCol="0">
                  <a:spAutoFit/>
                </a:bodyPr>
                <a:lstStyle/>
                <a:p>
                  <a:r>
                    <a:rPr lang="en-US" sz="1100">
                      <a:latin typeface="Calibri" pitchFamily="34" charset="0"/>
                      <a:cs typeface="Calibri" pitchFamily="34" charset="0"/>
                    </a:rPr>
                    <a:t>OSD Node</a:t>
                  </a:r>
                </a:p>
              </p:txBody>
            </p:sp>
          </p:grpSp>
          <p:grpSp>
            <p:nvGrpSpPr>
              <p:cNvPr id="35" name="Group 34"/>
              <p:cNvGrpSpPr/>
              <p:nvPr/>
            </p:nvGrpSpPr>
            <p:grpSpPr>
              <a:xfrm>
                <a:off x="3379179" y="1118740"/>
                <a:ext cx="1524178" cy="1855521"/>
                <a:chOff x="3124200" y="1524000"/>
                <a:chExt cx="1752600" cy="2133600"/>
              </a:xfrm>
            </p:grpSpPr>
            <p:sp>
              <p:nvSpPr>
                <p:cNvPr id="41" name="Rounded Rectangle 40"/>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42" name="Rounded Rectangle 41"/>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a:latin typeface="Calibri" pitchFamily="34" charset="0"/>
                      <a:cs typeface="Calibri" pitchFamily="34" charset="0"/>
                    </a:rPr>
                    <a:t>Metadata Server</a:t>
                  </a:r>
                </a:p>
              </p:txBody>
            </p:sp>
            <p:sp>
              <p:nvSpPr>
                <p:cNvPr id="43" name="Rounded Rectangle 42"/>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latin typeface="Calibri" pitchFamily="34" charset="0"/>
                      <a:cs typeface="Calibri" pitchFamily="34" charset="0"/>
                    </a:rPr>
                    <a:t>Storage Server</a:t>
                  </a:r>
                </a:p>
              </p:txBody>
            </p:sp>
            <p:sp>
              <p:nvSpPr>
                <p:cNvPr id="44" name="TextBox 43"/>
                <p:cNvSpPr txBox="1"/>
                <p:nvPr/>
              </p:nvSpPr>
              <p:spPr>
                <a:xfrm>
                  <a:off x="3581400" y="3352800"/>
                  <a:ext cx="885124" cy="300816"/>
                </a:xfrm>
                <a:prstGeom prst="rect">
                  <a:avLst/>
                </a:prstGeom>
                <a:noFill/>
              </p:spPr>
              <p:txBody>
                <a:bodyPr wrap="none" rtlCol="0">
                  <a:spAutoFit/>
                </a:bodyPr>
                <a:lstStyle/>
                <a:p>
                  <a:r>
                    <a:rPr lang="en-US" sz="1100">
                      <a:latin typeface="Calibri" pitchFamily="34" charset="0"/>
                      <a:cs typeface="Calibri" pitchFamily="34" charset="0"/>
                    </a:rPr>
                    <a:t>OSD Node</a:t>
                  </a:r>
                </a:p>
              </p:txBody>
            </p:sp>
          </p:grpSp>
          <p:grpSp>
            <p:nvGrpSpPr>
              <p:cNvPr id="36" name="Group 35"/>
              <p:cNvGrpSpPr/>
              <p:nvPr/>
            </p:nvGrpSpPr>
            <p:grpSpPr>
              <a:xfrm>
                <a:off x="3511716" y="1251277"/>
                <a:ext cx="1524178" cy="1859829"/>
                <a:chOff x="3124200" y="1524000"/>
                <a:chExt cx="1752600" cy="2138553"/>
              </a:xfrm>
            </p:grpSpPr>
            <p:sp>
              <p:nvSpPr>
                <p:cNvPr id="37" name="Rounded Rectangle 36"/>
                <p:cNvSpPr/>
                <p:nvPr/>
              </p:nvSpPr>
              <p:spPr>
                <a:xfrm>
                  <a:off x="3124200" y="1524000"/>
                  <a:ext cx="1752600" cy="2133600"/>
                </a:xfrm>
                <a:prstGeom prst="round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itchFamily="34" charset="0"/>
                    <a:cs typeface="Calibri" pitchFamily="34" charset="0"/>
                  </a:endParaRPr>
                </a:p>
              </p:txBody>
            </p:sp>
            <p:sp>
              <p:nvSpPr>
                <p:cNvPr id="38" name="Rounded Rectangle 37"/>
                <p:cNvSpPr/>
                <p:nvPr/>
              </p:nvSpPr>
              <p:spPr>
                <a:xfrm>
                  <a:off x="3301539" y="16002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a:latin typeface="Calibri" pitchFamily="34" charset="0"/>
                      <a:cs typeface="Calibri" pitchFamily="34" charset="0"/>
                    </a:rPr>
                    <a:t>Metadata Service</a:t>
                  </a:r>
                </a:p>
              </p:txBody>
            </p:sp>
            <p:sp>
              <p:nvSpPr>
                <p:cNvPr id="39" name="Rounded Rectangle 38"/>
                <p:cNvSpPr/>
                <p:nvPr/>
              </p:nvSpPr>
              <p:spPr>
                <a:xfrm>
                  <a:off x="3301539" y="2514600"/>
                  <a:ext cx="1371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a:latin typeface="Calibri" pitchFamily="34" charset="0"/>
                      <a:cs typeface="Calibri" pitchFamily="34" charset="0"/>
                    </a:rPr>
                    <a:t>Storage Service</a:t>
                  </a:r>
                </a:p>
              </p:txBody>
            </p:sp>
            <p:sp>
              <p:nvSpPr>
                <p:cNvPr id="40" name="TextBox 39"/>
                <p:cNvSpPr txBox="1"/>
                <p:nvPr/>
              </p:nvSpPr>
              <p:spPr>
                <a:xfrm>
                  <a:off x="3410596" y="3273261"/>
                  <a:ext cx="1196631" cy="389292"/>
                </a:xfrm>
                <a:prstGeom prst="rect">
                  <a:avLst/>
                </a:prstGeom>
                <a:noFill/>
              </p:spPr>
              <p:txBody>
                <a:bodyPr wrap="none" rtlCol="0">
                  <a:spAutoFit/>
                </a:bodyPr>
                <a:lstStyle/>
                <a:p>
                  <a:r>
                    <a:rPr lang="en-US" sz="1600">
                      <a:latin typeface="Calibri" pitchFamily="34" charset="0"/>
                      <a:cs typeface="Calibri" pitchFamily="34" charset="0"/>
                    </a:rPr>
                    <a:t>OSD Node</a:t>
                  </a:r>
                </a:p>
              </p:txBody>
            </p:sp>
          </p:grpSp>
        </p:grpSp>
        <p:cxnSp>
          <p:nvCxnSpPr>
            <p:cNvPr id="10" name="Straight Arrow Connector 9"/>
            <p:cNvCxnSpPr/>
            <p:nvPr/>
          </p:nvCxnSpPr>
          <p:spPr>
            <a:xfrm>
              <a:off x="1714030" y="1542127"/>
              <a:ext cx="479478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flipV="1">
              <a:off x="1714030" y="2899255"/>
              <a:ext cx="4740973" cy="91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348413" y="697992"/>
              <a:ext cx="2338387" cy="492443"/>
            </a:xfrm>
            <a:prstGeom prst="rect">
              <a:avLst/>
            </a:prstGeom>
            <a:noFill/>
          </p:spPr>
          <p:txBody>
            <a:bodyPr wrap="square" rtlCol="0">
              <a:spAutoFit/>
            </a:bodyPr>
            <a:lstStyle/>
            <a:p>
              <a:r>
                <a:rPr lang="en-US" sz="1300">
                  <a:latin typeface="Calibri" pitchFamily="34" charset="0"/>
                  <a:cs typeface="Calibri" pitchFamily="34" charset="0"/>
                </a:rPr>
                <a:t>2. Metadata service locates the object ID for the requested file</a:t>
              </a:r>
            </a:p>
          </p:txBody>
        </p:sp>
        <p:sp>
          <p:nvSpPr>
            <p:cNvPr id="13" name="TextBox 12"/>
            <p:cNvSpPr txBox="1"/>
            <p:nvPr/>
          </p:nvSpPr>
          <p:spPr>
            <a:xfrm>
              <a:off x="1827697" y="2908436"/>
              <a:ext cx="4627305" cy="307777"/>
            </a:xfrm>
            <a:prstGeom prst="rect">
              <a:avLst/>
            </a:prstGeom>
            <a:noFill/>
          </p:spPr>
          <p:txBody>
            <a:bodyPr wrap="square" rtlCol="0">
              <a:spAutoFit/>
            </a:bodyPr>
            <a:lstStyle/>
            <a:p>
              <a:r>
                <a:rPr lang="en-US" sz="1300">
                  <a:latin typeface="Calibri" pitchFamily="34" charset="0"/>
                  <a:cs typeface="Calibri" pitchFamily="34" charset="0"/>
                </a:rPr>
                <a:t>6. </a:t>
              </a:r>
              <a:r>
                <a:rPr lang="en-US" sz="1400">
                  <a:latin typeface="Calibri" pitchFamily="34" charset="0"/>
                  <a:cs typeface="Calibri" pitchFamily="34" charset="0"/>
                </a:rPr>
                <a:t>Storage service sends the file to the application server</a:t>
              </a:r>
              <a:endParaRPr lang="en-US" sz="1300">
                <a:latin typeface="Calibri" pitchFamily="34" charset="0"/>
                <a:cs typeface="Calibri" pitchFamily="34" charset="0"/>
              </a:endParaRPr>
            </a:p>
          </p:txBody>
        </p:sp>
        <p:sp>
          <p:nvSpPr>
            <p:cNvPr id="14" name="TextBox 13"/>
            <p:cNvSpPr txBox="1"/>
            <p:nvPr/>
          </p:nvSpPr>
          <p:spPr>
            <a:xfrm>
              <a:off x="5039007" y="3469957"/>
              <a:ext cx="2657193" cy="492443"/>
            </a:xfrm>
            <a:prstGeom prst="rect">
              <a:avLst/>
            </a:prstGeom>
            <a:noFill/>
          </p:spPr>
          <p:txBody>
            <a:bodyPr wrap="square" rtlCol="0">
              <a:spAutoFit/>
            </a:bodyPr>
            <a:lstStyle/>
            <a:p>
              <a:r>
                <a:rPr lang="en-US" sz="1300">
                  <a:latin typeface="Calibri" pitchFamily="34" charset="0"/>
                  <a:cs typeface="Calibri" pitchFamily="34" charset="0"/>
                </a:rPr>
                <a:t>5. OSD storage service retrieves the object from the storage device</a:t>
              </a:r>
            </a:p>
          </p:txBody>
        </p:sp>
        <p:cxnSp>
          <p:nvCxnSpPr>
            <p:cNvPr id="15" name="Straight Arrow Connector 14"/>
            <p:cNvCxnSpPr/>
            <p:nvPr/>
          </p:nvCxnSpPr>
          <p:spPr>
            <a:xfrm flipH="1" flipV="1">
              <a:off x="7639774" y="3332251"/>
              <a:ext cx="1149" cy="6849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828110" y="1197864"/>
              <a:ext cx="3081164" cy="292388"/>
            </a:xfrm>
            <a:prstGeom prst="rect">
              <a:avLst/>
            </a:prstGeom>
            <a:noFill/>
          </p:spPr>
          <p:txBody>
            <a:bodyPr wrap="none" rtlCol="0">
              <a:spAutoFit/>
            </a:bodyPr>
            <a:lstStyle/>
            <a:p>
              <a:r>
                <a:rPr lang="en-US" sz="1300">
                  <a:latin typeface="Calibri" pitchFamily="34" charset="0"/>
                  <a:cs typeface="Calibri" pitchFamily="34" charset="0"/>
                </a:rPr>
                <a:t>1. Application server request file from OSD</a:t>
              </a:r>
            </a:p>
          </p:txBody>
        </p:sp>
        <p:cxnSp>
          <p:nvCxnSpPr>
            <p:cNvPr id="17" name="Straight Arrow Connector 16"/>
            <p:cNvCxnSpPr/>
            <p:nvPr/>
          </p:nvCxnSpPr>
          <p:spPr>
            <a:xfrm flipH="1">
              <a:off x="1714030" y="1750698"/>
              <a:ext cx="47934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828110" y="1768599"/>
              <a:ext cx="4680702" cy="292388"/>
            </a:xfrm>
            <a:prstGeom prst="rect">
              <a:avLst/>
            </a:prstGeom>
            <a:noFill/>
          </p:spPr>
          <p:txBody>
            <a:bodyPr wrap="square" rtlCol="0">
              <a:spAutoFit/>
            </a:bodyPr>
            <a:lstStyle/>
            <a:p>
              <a:r>
                <a:rPr lang="en-US" sz="1300">
                  <a:latin typeface="Calibri" pitchFamily="34" charset="0"/>
                  <a:cs typeface="Calibri" pitchFamily="34" charset="0"/>
                </a:rPr>
                <a:t>3. Metadata service sends the object ID to the application server</a:t>
              </a:r>
            </a:p>
          </p:txBody>
        </p:sp>
        <p:cxnSp>
          <p:nvCxnSpPr>
            <p:cNvPr id="19" name="Straight Arrow Connector 18"/>
            <p:cNvCxnSpPr/>
            <p:nvPr/>
          </p:nvCxnSpPr>
          <p:spPr>
            <a:xfrm>
              <a:off x="1713618" y="2695700"/>
              <a:ext cx="479478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1827697" y="2227259"/>
              <a:ext cx="4627305" cy="492443"/>
            </a:xfrm>
            <a:prstGeom prst="rect">
              <a:avLst/>
            </a:prstGeom>
            <a:noFill/>
          </p:spPr>
          <p:txBody>
            <a:bodyPr wrap="square" rtlCol="0">
              <a:spAutoFit/>
            </a:bodyPr>
            <a:lstStyle/>
            <a:p>
              <a:r>
                <a:rPr lang="en-US" sz="1300">
                  <a:latin typeface="Calibri" pitchFamily="34" charset="0"/>
                  <a:cs typeface="Calibri" pitchFamily="34" charset="0"/>
                </a:rPr>
                <a:t>4. Application server sends the object ID to the OSD storage service for object retrieval</a:t>
              </a:r>
            </a:p>
          </p:txBody>
        </p:sp>
        <p:pic>
          <p:nvPicPr>
            <p:cNvPr id="21" name="Picture 5" descr="C:\Documents and Settings\patils1\Local Settings\Temp\colored Icons\Ho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633" y="1115661"/>
              <a:ext cx="920468" cy="212764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6715467" y="4016828"/>
              <a:ext cx="1853476" cy="2110548"/>
              <a:chOff x="6705600" y="1451432"/>
              <a:chExt cx="2057400" cy="2312825"/>
            </a:xfrm>
          </p:grpSpPr>
          <p:sp>
            <p:nvSpPr>
              <p:cNvPr id="23" name="TextBox 22"/>
              <p:cNvSpPr txBox="1"/>
              <p:nvPr/>
            </p:nvSpPr>
            <p:spPr>
              <a:xfrm>
                <a:off x="7294030" y="3393256"/>
                <a:ext cx="907905" cy="371001"/>
              </a:xfrm>
              <a:prstGeom prst="rect">
                <a:avLst/>
              </a:prstGeom>
              <a:noFill/>
            </p:spPr>
            <p:txBody>
              <a:bodyPr wrap="none" rtlCol="0">
                <a:spAutoFit/>
              </a:bodyPr>
              <a:lstStyle/>
              <a:p>
                <a:r>
                  <a:rPr lang="en-US" sz="1600">
                    <a:latin typeface="Calibri" pitchFamily="34" charset="0"/>
                    <a:cs typeface="Calibri" pitchFamily="34" charset="0"/>
                  </a:rPr>
                  <a:t>Storage</a:t>
                </a:r>
                <a:endParaRPr lang="en-US">
                  <a:latin typeface="Calibri" pitchFamily="34" charset="0"/>
                  <a:cs typeface="Calibri" pitchFamily="34" charset="0"/>
                </a:endParaRPr>
              </a:p>
            </p:txBody>
          </p:sp>
          <p:sp>
            <p:nvSpPr>
              <p:cNvPr id="24" name="Rounded Rectangle 23"/>
              <p:cNvSpPr/>
              <p:nvPr/>
            </p:nvSpPr>
            <p:spPr>
              <a:xfrm>
                <a:off x="6705600" y="1451432"/>
                <a:ext cx="2057400" cy="20120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Calibri" pitchFamily="34" charset="0"/>
                  <a:cs typeface="Calibri" pitchFamily="34" charset="0"/>
                </a:endParaRPr>
              </a:p>
            </p:txBody>
          </p:sp>
          <p:pic>
            <p:nvPicPr>
              <p:cNvPr id="25"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1568638"/>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182030"/>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562" y="2795422"/>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025" y="2795422"/>
                <a:ext cx="545738" cy="54573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Documents and Settings\patils1\Local Settings\Temp\colored Icons\Standard 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487" y="2795422"/>
                <a:ext cx="545738" cy="54573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70019666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Benefits of Object-based Storage</a:t>
            </a:r>
            <a:endParaRPr lang="en-IN"/>
          </a:p>
        </p:txBody>
      </p:sp>
      <p:pic>
        <p:nvPicPr>
          <p:cNvPr id="7" name="Content Placeholder 6"/>
          <p:cNvPicPr>
            <a:picLocks noGrp="1" noChangeAspect="1"/>
          </p:cNvPicPr>
          <p:nvPr>
            <p:ph idx="1"/>
          </p:nvPr>
        </p:nvPicPr>
        <p:blipFill>
          <a:blip r:embed="rId2"/>
          <a:stretch>
            <a:fillRect/>
          </a:stretch>
        </p:blipFill>
        <p:spPr>
          <a:xfrm>
            <a:off x="1429937" y="1000125"/>
            <a:ext cx="6284126" cy="410527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42</a:t>
            </a:fld>
            <a:endParaRPr lang="en-IN"/>
          </a:p>
        </p:txBody>
      </p:sp>
    </p:spTree>
    <p:extLst>
      <p:ext uri="{BB962C8B-B14F-4D97-AF65-F5344CB8AC3E}">
        <p14:creationId xmlns:p14="http://schemas.microsoft.com/office/powerpoint/2010/main" val="314085534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Challenges of Storing Fixed Content</a:t>
            </a:r>
            <a:endParaRPr lang="en-IN"/>
          </a:p>
        </p:txBody>
      </p:sp>
      <p:sp>
        <p:nvSpPr>
          <p:cNvPr id="3" name="Content Placeholder 2"/>
          <p:cNvSpPr>
            <a:spLocks noGrp="1"/>
          </p:cNvSpPr>
          <p:nvPr>
            <p:ph idx="1"/>
          </p:nvPr>
        </p:nvSpPr>
        <p:spPr/>
        <p:txBody>
          <a:bodyPr/>
          <a:lstStyle/>
          <a:p>
            <a:r>
              <a:rPr lang="en-US" altLang="en-US"/>
              <a:t>Fixed content is growing at more than 90% annually</a:t>
            </a:r>
          </a:p>
          <a:p>
            <a:pPr lvl="1"/>
            <a:r>
              <a:rPr lang="en-US" altLang="en-US"/>
              <a:t>Significant amount of newly created information falls into this category </a:t>
            </a:r>
          </a:p>
          <a:p>
            <a:pPr lvl="1"/>
            <a:r>
              <a:rPr lang="en-US" altLang="en-US"/>
              <a:t>New regulations require retention and data protection</a:t>
            </a:r>
          </a:p>
          <a:p>
            <a:r>
              <a:rPr lang="en-US" altLang="en-US"/>
              <a:t>Often, long-term preservation is required (years-decades)</a:t>
            </a:r>
          </a:p>
          <a:p>
            <a:r>
              <a:rPr lang="en-US" altLang="en-US"/>
              <a:t>Simultaneous multi-user online access is preferable to offline storage</a:t>
            </a:r>
          </a:p>
          <a:p>
            <a:r>
              <a:rPr lang="en-US" altLang="en-US"/>
              <a:t>Need faster access to fixed content</a:t>
            </a:r>
          </a:p>
          <a:p>
            <a:r>
              <a:rPr lang="en-US" altLang="en-US"/>
              <a:t>Need for location independent data, enabling technology refresh and migration</a:t>
            </a:r>
          </a:p>
          <a:p>
            <a:r>
              <a:rPr lang="en-US" altLang="en-US"/>
              <a:t>Traditional storage methods are inadequate</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5</a:t>
            </a:fld>
            <a:endParaRPr lang="en-IN"/>
          </a:p>
        </p:txBody>
      </p:sp>
    </p:spTree>
    <p:extLst>
      <p:ext uri="{BB962C8B-B14F-4D97-AF65-F5344CB8AC3E}">
        <p14:creationId xmlns:p14="http://schemas.microsoft.com/office/powerpoint/2010/main" val="396121153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Traditional storage solutions for Archive</a:t>
            </a:r>
            <a:endParaRPr lang="en-IN"/>
          </a:p>
        </p:txBody>
      </p:sp>
      <p:sp>
        <p:nvSpPr>
          <p:cNvPr id="3" name="Content Placeholder 2"/>
          <p:cNvSpPr>
            <a:spLocks noGrp="1"/>
          </p:cNvSpPr>
          <p:nvPr>
            <p:ph idx="1"/>
          </p:nvPr>
        </p:nvSpPr>
        <p:spPr/>
        <p:txBody>
          <a:bodyPr/>
          <a:lstStyle/>
          <a:p>
            <a:r>
              <a:rPr lang="en-US" altLang="en-US"/>
              <a:t>Three categories of archival solution are:</a:t>
            </a:r>
          </a:p>
          <a:p>
            <a:pPr lvl="1"/>
            <a:r>
              <a:rPr lang="en-US" altLang="en-US"/>
              <a:t>Online, </a:t>
            </a:r>
            <a:r>
              <a:rPr lang="en-US" altLang="en-US" err="1"/>
              <a:t>nearline</a:t>
            </a:r>
            <a:r>
              <a:rPr lang="en-US" altLang="en-US"/>
              <a:t>, and offline based on the means of access</a:t>
            </a:r>
          </a:p>
          <a:p>
            <a:r>
              <a:rPr lang="en-US" altLang="en-US"/>
              <a:t>Traditional archival solution were offline</a:t>
            </a:r>
          </a:p>
          <a:p>
            <a:pPr lvl="1"/>
            <a:r>
              <a:rPr lang="en-US" altLang="en-US"/>
              <a:t>Traditional archival process used optical disks and tapes as media for archival</a:t>
            </a:r>
          </a:p>
          <a:p>
            <a:pPr lvl="1"/>
            <a:r>
              <a:rPr lang="en-US" altLang="en-US"/>
              <a:t>An archive is often stored on a Write Once Read Many (WORM) device, such as a CD-ROM</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6</a:t>
            </a:fld>
            <a:endParaRPr lang="en-IN"/>
          </a:p>
        </p:txBody>
      </p:sp>
    </p:spTree>
    <p:extLst>
      <p:ext uri="{BB962C8B-B14F-4D97-AF65-F5344CB8AC3E}">
        <p14:creationId xmlns:p14="http://schemas.microsoft.com/office/powerpoint/2010/main" val="63436272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Shortcomings of Traditional Archiving Solutions</a:t>
            </a:r>
            <a:endParaRPr lang="en-IN"/>
          </a:p>
        </p:txBody>
      </p:sp>
      <p:sp>
        <p:nvSpPr>
          <p:cNvPr id="3" name="Content Placeholder 2"/>
          <p:cNvSpPr>
            <a:spLocks noGrp="1"/>
          </p:cNvSpPr>
          <p:nvPr>
            <p:ph idx="1"/>
          </p:nvPr>
        </p:nvSpPr>
        <p:spPr/>
        <p:txBody>
          <a:bodyPr/>
          <a:lstStyle/>
          <a:p>
            <a:r>
              <a:rPr lang="en-US" altLang="en-US"/>
              <a:t>Tape is slow, and standards are always changing </a:t>
            </a:r>
          </a:p>
          <a:p>
            <a:r>
              <a:rPr lang="en-US" altLang="en-US"/>
              <a:t>Optical is expensive, and requires vast amounts of media</a:t>
            </a:r>
          </a:p>
          <a:p>
            <a:r>
              <a:rPr lang="en-US" altLang="en-US"/>
              <a:t>Recovering files from tape and optical is often time consuming</a:t>
            </a:r>
          </a:p>
          <a:p>
            <a:r>
              <a:rPr lang="en-US" altLang="en-US"/>
              <a:t>Data on tape and optical is subject to media degradation</a:t>
            </a:r>
          </a:p>
          <a:p>
            <a:r>
              <a:rPr lang="en-US" altLang="en-US"/>
              <a:t>Both solution require sophisticated media management</a:t>
            </a:r>
          </a:p>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7</a:t>
            </a:fld>
            <a:endParaRPr lang="en-IN"/>
          </a:p>
        </p:txBody>
      </p:sp>
      <p:sp>
        <p:nvSpPr>
          <p:cNvPr id="8" name="Text Box 4"/>
          <p:cNvSpPr txBox="1">
            <a:spLocks noChangeArrowheads="1"/>
          </p:cNvSpPr>
          <p:nvPr/>
        </p:nvSpPr>
        <p:spPr bwMode="auto">
          <a:xfrm>
            <a:off x="933184" y="3577580"/>
            <a:ext cx="727763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200">
                <a:solidFill>
                  <a:srgbClr val="003580"/>
                </a:solidFill>
                <a:latin typeface="Arial" panose="020B0604020202020204" pitchFamily="34" charset="0"/>
                <a:cs typeface="Arial" panose="020B0604020202020204" pitchFamily="34" charset="0"/>
              </a:defRPr>
            </a:lvl1pPr>
            <a:lvl2pPr marL="742950" indent="-285750" defTabSz="941388" eaLnBrk="0" hangingPunct="0">
              <a:defRPr sz="2200">
                <a:solidFill>
                  <a:srgbClr val="003580"/>
                </a:solidFill>
                <a:latin typeface="Arial" panose="020B0604020202020204" pitchFamily="34" charset="0"/>
                <a:cs typeface="Arial" panose="020B0604020202020204" pitchFamily="34" charset="0"/>
              </a:defRPr>
            </a:lvl2pPr>
            <a:lvl3pPr marL="1143000" indent="-228600" defTabSz="941388" eaLnBrk="0" hangingPunct="0">
              <a:defRPr sz="2200">
                <a:solidFill>
                  <a:srgbClr val="003580"/>
                </a:solidFill>
                <a:latin typeface="Arial" panose="020B0604020202020204" pitchFamily="34" charset="0"/>
                <a:cs typeface="Arial" panose="020B0604020202020204" pitchFamily="34" charset="0"/>
              </a:defRPr>
            </a:lvl3pPr>
            <a:lvl4pPr marL="1600200" indent="-228600" defTabSz="941388" eaLnBrk="0" hangingPunct="0">
              <a:defRPr sz="2200">
                <a:solidFill>
                  <a:srgbClr val="003580"/>
                </a:solidFill>
                <a:latin typeface="Arial" panose="020B0604020202020204" pitchFamily="34" charset="0"/>
                <a:cs typeface="Arial" panose="020B0604020202020204" pitchFamily="34" charset="0"/>
              </a:defRPr>
            </a:lvl4pPr>
            <a:lvl5pPr marL="2057400" indent="-228600" defTabSz="941388" eaLnBrk="0" hangingPunct="0">
              <a:defRPr sz="2200">
                <a:solidFill>
                  <a:srgbClr val="003580"/>
                </a:solidFill>
                <a:latin typeface="Arial" panose="020B0604020202020204" pitchFamily="34" charset="0"/>
                <a:cs typeface="Arial" panose="020B0604020202020204" pitchFamily="34" charset="0"/>
              </a:defRPr>
            </a:lvl5pPr>
            <a:lvl6pPr marL="25146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6pPr>
            <a:lvl7pPr marL="29718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7pPr>
            <a:lvl8pPr marL="34290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8pPr>
            <a:lvl9pPr marL="3886200" indent="-228600" algn="ctr" defTabSz="941388" eaLnBrk="0" fontAlgn="base" hangingPunct="0">
              <a:spcBef>
                <a:spcPct val="50000"/>
              </a:spcBef>
              <a:spcAft>
                <a:spcPct val="0"/>
              </a:spcAft>
              <a:buClr>
                <a:srgbClr val="003580"/>
              </a:buClr>
              <a:buFont typeface="Wingdings" panose="05000000000000000000" pitchFamily="2" charset="2"/>
              <a:defRPr sz="2200">
                <a:solidFill>
                  <a:srgbClr val="003580"/>
                </a:solidFill>
                <a:latin typeface="Arial" panose="020B0604020202020204" pitchFamily="34" charset="0"/>
                <a:cs typeface="Arial" panose="020B0604020202020204" pitchFamily="34" charset="0"/>
              </a:defRPr>
            </a:lvl9pPr>
          </a:lstStyle>
          <a:p>
            <a:pPr algn="ctr"/>
            <a:r>
              <a:rPr lang="en-US" altLang="en-US" sz="2600" i="1">
                <a:solidFill>
                  <a:srgbClr val="FF0000"/>
                </a:solidFill>
              </a:rPr>
              <a:t>CAS has emerged as an alternative to traditional </a:t>
            </a:r>
          </a:p>
          <a:p>
            <a:pPr algn="ctr"/>
            <a:r>
              <a:rPr lang="en-US" altLang="en-US" sz="2600" i="1">
                <a:solidFill>
                  <a:srgbClr val="FF0000"/>
                </a:solidFill>
              </a:rPr>
              <a:t>archiving solutions</a:t>
            </a:r>
          </a:p>
        </p:txBody>
      </p:sp>
    </p:spTree>
    <p:extLst>
      <p:ext uri="{BB962C8B-B14F-4D97-AF65-F5344CB8AC3E}">
        <p14:creationId xmlns:p14="http://schemas.microsoft.com/office/powerpoint/2010/main" val="423033931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Addressable Storage Basics</a:t>
            </a:r>
            <a:endParaRPr lang="en-IN"/>
          </a:p>
        </p:txBody>
      </p:sp>
      <p:pic>
        <p:nvPicPr>
          <p:cNvPr id="7" name="Content Placeholder 6"/>
          <p:cNvPicPr>
            <a:picLocks noGrp="1" noChangeAspect="1"/>
          </p:cNvPicPr>
          <p:nvPr>
            <p:ph idx="1"/>
          </p:nvPr>
        </p:nvPicPr>
        <p:blipFill>
          <a:blip r:embed="rId2"/>
          <a:stretch>
            <a:fillRect/>
          </a:stretch>
        </p:blipFill>
        <p:spPr>
          <a:xfrm>
            <a:off x="971600" y="950907"/>
            <a:ext cx="6243587" cy="364490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8</a:t>
            </a:fld>
            <a:endParaRPr lang="en-IN"/>
          </a:p>
        </p:txBody>
      </p:sp>
    </p:spTree>
    <p:extLst>
      <p:ext uri="{BB962C8B-B14F-4D97-AF65-F5344CB8AC3E}">
        <p14:creationId xmlns:p14="http://schemas.microsoft.com/office/powerpoint/2010/main" val="3175528944"/>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Content Address</a:t>
            </a:r>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75" y="1195387"/>
            <a:ext cx="5810250" cy="3714750"/>
          </a:xfr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11 April 2022</a:t>
            </a:fld>
            <a:endParaRPr lang="en-IN"/>
          </a:p>
        </p:txBody>
      </p:sp>
      <p:sp>
        <p:nvSpPr>
          <p:cNvPr id="5" name="Footer Placeholder 4"/>
          <p:cNvSpPr>
            <a:spLocks noGrp="1"/>
          </p:cNvSpPr>
          <p:nvPr>
            <p:ph type="ftr" sz="quarter" idx="11"/>
          </p:nvPr>
        </p:nvSpPr>
        <p:spPr/>
        <p:txBody>
          <a:bodyPr/>
          <a:lstStyle/>
          <a:p>
            <a:pPr>
              <a:defRPr/>
            </a:pPr>
            <a:r>
              <a:rPr lang="en-IN"/>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9</a:t>
            </a:fld>
            <a:endParaRPr lang="en-IN"/>
          </a:p>
        </p:txBody>
      </p:sp>
    </p:spTree>
    <p:extLst>
      <p:ext uri="{BB962C8B-B14F-4D97-AF65-F5344CB8AC3E}">
        <p14:creationId xmlns:p14="http://schemas.microsoft.com/office/powerpoint/2010/main" val="911726479"/>
      </p:ext>
    </p:extLst>
  </p:cSld>
  <p:clrMapOvr>
    <a:masterClrMapping/>
  </p:clrMapOvr>
  <p:transition>
    <p:wipe dir="r"/>
  </p:transition>
</p:sld>
</file>

<file path=ppt/theme/theme1.xml><?xml version="1.0" encoding="utf-8"?>
<a:theme xmlns:a="http://schemas.openxmlformats.org/drawingml/2006/main" name="Office Theme">
  <a:themeElements>
    <a:clrScheme name="Cambridge">
      <a:dk1>
        <a:srgbClr val="000000"/>
      </a:dk1>
      <a:lt1>
        <a:srgbClr val="FFFFFF"/>
      </a:lt1>
      <a:dk2>
        <a:srgbClr val="003E72"/>
      </a:dk2>
      <a:lt2>
        <a:srgbClr val="FFFFFF"/>
      </a:lt2>
      <a:accent1>
        <a:srgbClr val="8E258D"/>
      </a:accent1>
      <a:accent2>
        <a:srgbClr val="205867"/>
      </a:accent2>
      <a:accent3>
        <a:srgbClr val="412D5D"/>
      </a:accent3>
      <a:accent4>
        <a:srgbClr val="8064A2"/>
      </a:accent4>
      <a:accent5>
        <a:srgbClr val="58A618"/>
      </a:accent5>
      <a:accent6>
        <a:srgbClr val="C84E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C9C58F52C93548845CCCB59578AD2C" ma:contentTypeVersion="7" ma:contentTypeDescription="Create a new document." ma:contentTypeScope="" ma:versionID="1471a559a6ec62358b7c2781a612691f">
  <xsd:schema xmlns:xsd="http://www.w3.org/2001/XMLSchema" xmlns:xs="http://www.w3.org/2001/XMLSchema" xmlns:p="http://schemas.microsoft.com/office/2006/metadata/properties" xmlns:ns2="9fcdf280-26ce-4ded-ac66-85ca9a77751c" xmlns:ns3="94c440a1-7b33-409d-914f-d28ebe05b8d5" targetNamespace="http://schemas.microsoft.com/office/2006/metadata/properties" ma:root="true" ma:fieldsID="f9d95b5ac87565e9a5cd3eb721799c02" ns2:_="" ns3:_="">
    <xsd:import namespace="9fcdf280-26ce-4ded-ac66-85ca9a77751c"/>
    <xsd:import namespace="94c440a1-7b33-409d-914f-d28ebe05b8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df280-26ce-4ded-ac66-85ca9a777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c440a1-7b33-409d-914f-d28ebe05b8d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5D7BDD-F49E-46C3-92E7-76A726CF9E68}">
  <ds:schemaRefs>
    <ds:schemaRef ds:uri="http://schemas.microsoft.com/sharepoint/v3/contenttype/forms"/>
  </ds:schemaRefs>
</ds:datastoreItem>
</file>

<file path=customXml/itemProps2.xml><?xml version="1.0" encoding="utf-8"?>
<ds:datastoreItem xmlns:ds="http://schemas.openxmlformats.org/officeDocument/2006/customXml" ds:itemID="{7DDF2466-AE0E-4E39-BDBA-BEE38018F484}">
  <ds:schemaRefs>
    <ds:schemaRef ds:uri="6f6a66e7-dcc0-4ccb-8b53-b5f0fa735e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59162A8-5421-4982-9E1C-EA782A2EB729}">
  <ds:schemaRefs>
    <ds:schemaRef ds:uri="94c440a1-7b33-409d-914f-d28ebe05b8d5"/>
    <ds:schemaRef ds:uri="9fcdf280-26ce-4ded-ac66-85ca9a7775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(16:10)</PresentationFormat>
  <Slides>42</Slides>
  <Notes>2</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Lesson: CAS Overview</vt:lpstr>
      <vt:lpstr>What are Fixed Content and Archives</vt:lpstr>
      <vt:lpstr>Challenges of Storing Fixed Content</vt:lpstr>
      <vt:lpstr>Traditional storage solutions for Archive</vt:lpstr>
      <vt:lpstr>Shortcomings of Traditional Archiving Solutions</vt:lpstr>
      <vt:lpstr>Content Addressable Storage Basics</vt:lpstr>
      <vt:lpstr>Generating Content Address</vt:lpstr>
      <vt:lpstr>SHA 1 Algorithm</vt:lpstr>
      <vt:lpstr>What is Content Addressed Storage (CAS)</vt:lpstr>
      <vt:lpstr>Benefits of CAS</vt:lpstr>
      <vt:lpstr>PowerPoint Presentation</vt:lpstr>
      <vt:lpstr>PowerPoint Presentation</vt:lpstr>
      <vt:lpstr>PowerPoint Presentation</vt:lpstr>
      <vt:lpstr>CAS Architecture</vt:lpstr>
      <vt:lpstr>CAS Architecture( cont…)</vt:lpstr>
      <vt:lpstr>PowerPoint Presentation</vt:lpstr>
      <vt:lpstr>CAS Terminology</vt:lpstr>
      <vt:lpstr>PowerPoint Presentation</vt:lpstr>
      <vt:lpstr>How CAS Stores a Data Object </vt:lpstr>
      <vt:lpstr>How CAS Stores a Data Object </vt:lpstr>
      <vt:lpstr>How CAS Retrieves a Data Object </vt:lpstr>
      <vt:lpstr>CAS Features</vt:lpstr>
      <vt:lpstr>Example 1: CAS Healthcare Solution</vt:lpstr>
      <vt:lpstr>Example 2: CAS Financial Solution</vt:lpstr>
      <vt:lpstr>Hierarchical Storage Management (HSM)</vt:lpstr>
      <vt:lpstr>An example of a policy</vt:lpstr>
      <vt:lpstr>EMC Centera</vt:lpstr>
      <vt:lpstr>EMC Centera</vt:lpstr>
      <vt:lpstr>EMC Centera Types</vt:lpstr>
      <vt:lpstr>PowerPoint Presentation</vt:lpstr>
      <vt:lpstr>PowerPoint Presentation</vt:lpstr>
      <vt:lpstr>Object Storage </vt:lpstr>
      <vt:lpstr>Object-based Storage Device (OSD)</vt:lpstr>
      <vt:lpstr>Hierarchical File System Vs. Flat Address Space</vt:lpstr>
      <vt:lpstr>Object Storage</vt:lpstr>
      <vt:lpstr>Traditional Vs. Object-based Storage Model</vt:lpstr>
      <vt:lpstr>PowerPoint Presentation</vt:lpstr>
      <vt:lpstr>PowerPoint Presentation</vt:lpstr>
      <vt:lpstr>PowerPoint Presentation</vt:lpstr>
      <vt:lpstr>Key Benefits of Object-based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M.DEIVAMANI</dc:creator>
  <cp:revision>1</cp:revision>
  <dcterms:created xsi:type="dcterms:W3CDTF">2010-01-03T09:38:03Z</dcterms:created>
  <dcterms:modified xsi:type="dcterms:W3CDTF">2022-04-12T01:59:00Z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0x01010069C9C58F52C93548845CCCB59578AD2C</vt:lpwstr>
  </property>
</Properties>
</file>