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5781-DB2B-A141-8A5F-420072FD2162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70C7-9968-1041-96B4-BC6A1F80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" TargetMode="External"/><Relationship Id="rId4" Type="http://schemas.openxmlformats.org/officeDocument/2006/relationships/hyperlink" Target="http://en.wikipedia.org/wiki/Stream_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Keystrea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ipher" TargetMode="External"/><Relationship Id="rId4" Type="http://schemas.openxmlformats.org/officeDocument/2006/relationships/hyperlink" Target="http://en.wikipedia.org/wiki/Bit" TargetMode="External"/><Relationship Id="rId5" Type="http://schemas.openxmlformats.org/officeDocument/2006/relationships/hyperlink" Target="http://en.wikipedia.org/wiki/Plaintext" TargetMode="External"/><Relationship Id="rId6" Type="http://schemas.openxmlformats.org/officeDocument/2006/relationships/hyperlink" Target="http://en.wikipedia.org/wiki/Key_(cryptography)" TargetMode="External"/><Relationship Id="rId7" Type="http://schemas.openxmlformats.org/officeDocument/2006/relationships/hyperlink" Target="http://www.youtube.com/watch?v=OJuWOPSOOK4&amp;feature=mfu_in_order&amp;list=U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ymmetric_key_algorith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4F25862-CF45-9E44-AFB5-73DEA0FCD715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A5/</a:t>
            </a:r>
            <a:r>
              <a:rPr lang="en-US" dirty="0" smtClean="0"/>
              <a:t>1: </a:t>
            </a:r>
            <a:r>
              <a:rPr lang="en-US" dirty="0" err="1" smtClean="0"/>
              <a:t>Keystream</a:t>
            </a:r>
            <a:endParaRPr lang="en-US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At each step: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>
                <a:latin typeface="Times New Roman" charset="0"/>
              </a:rPr>
              <a:t> = maj(</a:t>
            </a:r>
            <a:r>
              <a:rPr lang="en-US" sz="2800" i="1" dirty="0">
                <a:latin typeface="Times New Roman" charset="0"/>
                <a:sym typeface="Symbol" charset="2"/>
              </a:rPr>
              <a:t>x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)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Examples: </a:t>
            </a:r>
            <a:r>
              <a:rPr lang="en-US" sz="2400" dirty="0">
                <a:latin typeface="Times New Roman" charset="0"/>
              </a:rPr>
              <a:t>maj(0</a:t>
            </a:r>
            <a:r>
              <a:rPr lang="en-US" sz="2400" dirty="0">
                <a:latin typeface="Times New Roman" charset="0"/>
                <a:sym typeface="Symbol" charset="2"/>
              </a:rPr>
              <a:t>,1,0) = 0</a:t>
            </a:r>
            <a:r>
              <a:rPr lang="en-US" sz="2400" dirty="0"/>
              <a:t> and </a:t>
            </a:r>
            <a:r>
              <a:rPr lang="en-US" sz="2400" dirty="0">
                <a:latin typeface="Times New Roman" charset="0"/>
              </a:rPr>
              <a:t>maj(1</a:t>
            </a:r>
            <a:r>
              <a:rPr lang="en-US" sz="2400" dirty="0">
                <a:latin typeface="Times New Roman" charset="0"/>
                <a:sym typeface="Symbol" charset="2"/>
              </a:rPr>
              <a:t>,1,0) = 1</a:t>
            </a:r>
            <a:r>
              <a:rPr lang="en-US" sz="2400" dirty="0"/>
              <a:t> </a:t>
            </a:r>
            <a:endParaRPr lang="en-US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</a:t>
            </a:r>
            <a:r>
              <a:rPr lang="en-US" sz="2800" i="1" dirty="0">
                <a:latin typeface="Times New Roman" charset="0"/>
                <a:sym typeface="Symbol" charset="2"/>
              </a:rPr>
              <a:t>x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800" dirty="0">
                <a:latin typeface="Times New Roman" charset="0"/>
                <a:sym typeface="Symbol" charset="2"/>
              </a:rPr>
              <a:t> =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/>
              <a:t> then </a:t>
            </a:r>
            <a:r>
              <a:rPr lang="en-US" sz="2800" dirty="0">
                <a:latin typeface="Times-Roman" charset="0"/>
              </a:rPr>
              <a:t>X</a:t>
            </a:r>
            <a:r>
              <a:rPr lang="en-US" sz="2800" dirty="0"/>
              <a:t> </a:t>
            </a:r>
            <a:r>
              <a:rPr lang="en-US" sz="2800" i="1" dirty="0"/>
              <a:t>steps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</a:rPr>
              <a:t>13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16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17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18</a:t>
            </a:r>
            <a:endParaRPr lang="en-US" sz="2400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dirty="0">
                <a:latin typeface="Times New Roman" charset="0"/>
              </a:rPr>
              <a:t>for </a:t>
            </a:r>
            <a:r>
              <a:rPr lang="en-US" sz="2400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18,17,…,1 and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</a:rPr>
              <a:t>0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 err="1">
                <a:latin typeface="Times New Roman" charset="0"/>
              </a:rPr>
              <a:t>t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 =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/>
              <a:t> then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dirty="0"/>
              <a:t> </a:t>
            </a:r>
            <a:r>
              <a:rPr lang="en-US" sz="2800" i="1" dirty="0"/>
              <a:t>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y</a:t>
            </a:r>
            <a:r>
              <a:rPr lang="en-US" sz="2400" baseline="-25000" dirty="0">
                <a:latin typeface="Times New Roman" charset="0"/>
              </a:rPr>
              <a:t>20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y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21</a:t>
            </a:r>
            <a:endParaRPr lang="en-US" sz="2400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y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y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dirty="0">
                <a:latin typeface="Times New Roman" charset="0"/>
              </a:rPr>
              <a:t>for </a:t>
            </a:r>
            <a:r>
              <a:rPr lang="en-US" sz="2400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21,20,…,1 and </a:t>
            </a:r>
            <a:r>
              <a:rPr lang="en-US" sz="2400" i="1" dirty="0">
                <a:latin typeface="Times New Roman" charset="0"/>
              </a:rPr>
              <a:t>y</a:t>
            </a:r>
            <a:r>
              <a:rPr lang="en-US" sz="2400" i="1" baseline="-25000" dirty="0">
                <a:latin typeface="Times New Roman" charset="0"/>
              </a:rPr>
              <a:t>0</a:t>
            </a:r>
            <a:r>
              <a:rPr lang="en-US" sz="2400" i="1" dirty="0">
                <a:latin typeface="Times New Roman" charset="0"/>
              </a:rPr>
              <a:t> 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i="1" dirty="0" err="1">
                <a:latin typeface="Times New Roman" charset="0"/>
              </a:rPr>
              <a:t>t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 =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/>
              <a:t> then </a:t>
            </a:r>
            <a:r>
              <a:rPr lang="en-US" sz="2800" dirty="0">
                <a:latin typeface="Times-Roman" charset="0"/>
              </a:rPr>
              <a:t>Z</a:t>
            </a:r>
            <a:r>
              <a:rPr lang="en-US" sz="2800" dirty="0"/>
              <a:t> </a:t>
            </a:r>
            <a:r>
              <a:rPr lang="en-US" sz="2800" i="1" dirty="0"/>
              <a:t>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>
                <a:latin typeface="Times New Roman" charset="0"/>
              </a:rPr>
              <a:t>t = </a:t>
            </a:r>
            <a:r>
              <a:rPr lang="en-US" sz="2400" dirty="0">
                <a:latin typeface="Times New Roman" charset="0"/>
              </a:rPr>
              <a:t>z</a:t>
            </a:r>
            <a:r>
              <a:rPr lang="en-US" sz="2400" baseline="-25000" dirty="0">
                <a:latin typeface="Times New Roman" charset="0"/>
              </a:rPr>
              <a:t>7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  <a:sym typeface="Symbol" charset="2"/>
              </a:rPr>
              <a:t>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20</a:t>
            </a:r>
            <a:r>
              <a:rPr lang="en-US" sz="2400" dirty="0">
                <a:latin typeface="Times New Roman" charset="0"/>
                <a:sym typeface="Symbol" charset="2"/>
              </a:rPr>
              <a:t> 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21</a:t>
            </a:r>
            <a:r>
              <a:rPr lang="en-US" sz="2400" dirty="0">
                <a:latin typeface="Times New Roman" charset="0"/>
                <a:sym typeface="Symbol" charset="2"/>
              </a:rPr>
              <a:t> 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22</a:t>
            </a:r>
            <a:endParaRPr lang="en-US" sz="2400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z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z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dirty="0">
                <a:latin typeface="Times New Roman" charset="0"/>
              </a:rPr>
              <a:t>for </a:t>
            </a:r>
            <a:r>
              <a:rPr lang="en-US" sz="2400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22,21,…,1 and </a:t>
            </a:r>
            <a:r>
              <a:rPr lang="en-US" sz="2400" i="1" dirty="0">
                <a:latin typeface="Times New Roman" charset="0"/>
              </a:rPr>
              <a:t>z</a:t>
            </a:r>
            <a:r>
              <a:rPr lang="en-US" sz="2400" baseline="-25000" dirty="0">
                <a:latin typeface="Times New Roman" charset="0"/>
              </a:rPr>
              <a:t>0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 err="1">
                <a:latin typeface="Times New Roman" charset="0"/>
              </a:rPr>
              <a:t>t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Keystream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hlink"/>
                </a:solidFill>
              </a:rPr>
              <a:t>bit</a:t>
            </a:r>
            <a:r>
              <a:rPr lang="en-US" sz="2800" dirty="0"/>
              <a:t> is </a:t>
            </a:r>
            <a:r>
              <a:rPr lang="en-US" sz="2800" i="1" dirty="0">
                <a:latin typeface="Times New Roman" charset="0"/>
              </a:rPr>
              <a:t>x</a:t>
            </a:r>
            <a:r>
              <a:rPr lang="en-US" sz="2800" baseline="-25000" dirty="0">
                <a:latin typeface="Times New Roman" charset="0"/>
              </a:rPr>
              <a:t>18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 err="1">
                <a:latin typeface="Times New Roman" charset="0"/>
                <a:sym typeface="Symbol" charset="2"/>
              </a:rPr>
              <a:t>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21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  <a:r>
              <a:rPr lang="en-US" sz="2800" dirty="0" err="1">
                <a:latin typeface="Times New Roman" charset="0"/>
                <a:sym typeface="Symbol" charset="2"/>
              </a:rPr>
              <a:t>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22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3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E9BF726-F5D3-8047-89D3-A2A39BAAF856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A5/1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8229600" cy="160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Each variable here is a single bit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Key is used as </a:t>
            </a:r>
            <a:r>
              <a:rPr lang="en-US" sz="2400" b="1" dirty="0">
                <a:solidFill>
                  <a:schemeClr val="hlink"/>
                </a:solidFill>
              </a:rPr>
              <a:t>initial fill</a:t>
            </a:r>
            <a:r>
              <a:rPr lang="en-US" sz="2400" dirty="0"/>
              <a:t> of registers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Each register steps (or not) based on </a:t>
            </a:r>
            <a:r>
              <a:rPr lang="en-US" sz="2400" dirty="0">
                <a:latin typeface="Times New Roman" charset="0"/>
              </a:rPr>
              <a:t>maj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  <a:sym typeface="Symbol" charset="2"/>
              </a:rPr>
              <a:t>x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)</a:t>
            </a:r>
            <a:endParaRPr lang="en-US" sz="2400" dirty="0"/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bit is XOR of rightmost bits of registers</a:t>
            </a:r>
          </a:p>
        </p:txBody>
      </p:sp>
      <p:graphicFrame>
        <p:nvGraphicFramePr>
          <p:cNvPr id="497098" name="Group 458"/>
          <p:cNvGraphicFramePr>
            <a:graphicFrameLocks noGrp="1"/>
          </p:cNvGraphicFramePr>
          <p:nvPr/>
        </p:nvGraphicFramePr>
        <p:xfrm>
          <a:off x="914400" y="2438400"/>
          <a:ext cx="6477000" cy="304800"/>
        </p:xfrm>
        <a:graphic>
          <a:graphicData uri="http://schemas.openxmlformats.org/drawingml/2006/table">
            <a:tbl>
              <a:tblPr/>
              <a:tblGrid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endParaRPr kumimoji="0" lang="en-US" sz="12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7100" name="Group 460"/>
          <p:cNvGraphicFramePr>
            <a:graphicFrameLocks noGrp="1"/>
          </p:cNvGraphicFramePr>
          <p:nvPr/>
        </p:nvGraphicFramePr>
        <p:xfrm>
          <a:off x="914400" y="3581400"/>
          <a:ext cx="6705600" cy="304800"/>
        </p:xfrm>
        <a:graphic>
          <a:graphicData uri="http://schemas.openxmlformats.org/drawingml/2006/table">
            <a:tbl>
              <a:tblPr/>
              <a:tblGrid>
                <a:gridCol w="292100"/>
                <a:gridCol w="290513"/>
                <a:gridCol w="292100"/>
                <a:gridCol w="292100"/>
                <a:gridCol w="292100"/>
                <a:gridCol w="290512"/>
                <a:gridCol w="292100"/>
                <a:gridCol w="292100"/>
                <a:gridCol w="290513"/>
                <a:gridCol w="292100"/>
                <a:gridCol w="292100"/>
                <a:gridCol w="288925"/>
                <a:gridCol w="292100"/>
                <a:gridCol w="292100"/>
                <a:gridCol w="290512"/>
                <a:gridCol w="292100"/>
                <a:gridCol w="292100"/>
                <a:gridCol w="292100"/>
                <a:gridCol w="290513"/>
                <a:gridCol w="292100"/>
                <a:gridCol w="292100"/>
                <a:gridCol w="290512"/>
                <a:gridCol w="292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1" name="Rectangle 391"/>
          <p:cNvSpPr>
            <a:spLocks noChangeArrowheads="1"/>
          </p:cNvSpPr>
          <p:nvPr/>
        </p:nvSpPr>
        <p:spPr bwMode="auto">
          <a:xfrm>
            <a:off x="222250" y="129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58472" name="Rectangle 392"/>
          <p:cNvSpPr>
            <a:spLocks noChangeArrowheads="1"/>
          </p:cNvSpPr>
          <p:nvPr/>
        </p:nvSpPr>
        <p:spPr bwMode="auto">
          <a:xfrm>
            <a:off x="222250" y="236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58473" name="Rectangle 393"/>
          <p:cNvSpPr>
            <a:spLocks noChangeArrowheads="1"/>
          </p:cNvSpPr>
          <p:nvPr/>
        </p:nvSpPr>
        <p:spPr bwMode="auto">
          <a:xfrm>
            <a:off x="2286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Z</a:t>
            </a:r>
          </a:p>
        </p:txBody>
      </p:sp>
      <p:sp>
        <p:nvSpPr>
          <p:cNvPr id="58474" name="Text Box 395"/>
          <p:cNvSpPr txBox="1">
            <a:spLocks noChangeArrowheads="1"/>
          </p:cNvSpPr>
          <p:nvPr/>
        </p:nvSpPr>
        <p:spPr bwMode="auto">
          <a:xfrm>
            <a:off x="6019800" y="18288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5" name="Text Box 396"/>
          <p:cNvSpPr txBox="1">
            <a:spLocks noChangeArrowheads="1"/>
          </p:cNvSpPr>
          <p:nvPr/>
        </p:nvSpPr>
        <p:spPr bwMode="auto">
          <a:xfrm>
            <a:off x="6783388" y="2895600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6" name="Text Box 397"/>
          <p:cNvSpPr txBox="1">
            <a:spLocks noChangeArrowheads="1"/>
          </p:cNvSpPr>
          <p:nvPr/>
        </p:nvSpPr>
        <p:spPr bwMode="auto">
          <a:xfrm>
            <a:off x="6705600" y="40386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7" name="Text Box 398"/>
          <p:cNvSpPr txBox="1">
            <a:spLocks noChangeArrowheads="1"/>
          </p:cNvSpPr>
          <p:nvPr/>
        </p:nvSpPr>
        <p:spPr bwMode="auto">
          <a:xfrm>
            <a:off x="8077200" y="2422525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8" name="Rectangle 399"/>
          <p:cNvSpPr>
            <a:spLocks noChangeArrowheads="1"/>
          </p:cNvSpPr>
          <p:nvPr/>
        </p:nvSpPr>
        <p:spPr bwMode="auto">
          <a:xfrm>
            <a:off x="6584950" y="2744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7207" name="Group 567"/>
          <p:cNvGraphicFramePr>
            <a:graphicFrameLocks noGrp="1"/>
          </p:cNvGraphicFramePr>
          <p:nvPr/>
        </p:nvGraphicFramePr>
        <p:xfrm>
          <a:off x="914400" y="1397000"/>
          <a:ext cx="6096000" cy="2794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22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2262"/>
                <a:gridCol w="320675"/>
                <a:gridCol w="320675"/>
                <a:gridCol w="320675"/>
                <a:gridCol w="3206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21" name="Line 568"/>
          <p:cNvSpPr>
            <a:spLocks noChangeShapeType="1"/>
          </p:cNvSpPr>
          <p:nvPr/>
        </p:nvSpPr>
        <p:spPr bwMode="auto">
          <a:xfrm>
            <a:off x="61722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2" name="Line 569"/>
          <p:cNvSpPr>
            <a:spLocks noChangeShapeType="1"/>
          </p:cNvSpPr>
          <p:nvPr/>
        </p:nvSpPr>
        <p:spPr bwMode="auto">
          <a:xfrm flipH="1">
            <a:off x="62484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3" name="Line 570"/>
          <p:cNvSpPr>
            <a:spLocks noChangeShapeType="1"/>
          </p:cNvSpPr>
          <p:nvPr/>
        </p:nvSpPr>
        <p:spPr bwMode="auto">
          <a:xfrm flipH="1">
            <a:off x="6324600" y="1676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4" name="Line 571"/>
          <p:cNvSpPr>
            <a:spLocks noChangeShapeType="1"/>
          </p:cNvSpPr>
          <p:nvPr/>
        </p:nvSpPr>
        <p:spPr bwMode="auto">
          <a:xfrm>
            <a:off x="5181600" y="167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5" name="Line 574"/>
          <p:cNvSpPr>
            <a:spLocks noChangeShapeType="1"/>
          </p:cNvSpPr>
          <p:nvPr/>
        </p:nvSpPr>
        <p:spPr bwMode="auto">
          <a:xfrm flipH="1">
            <a:off x="1066800" y="1981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6" name="Line 575"/>
          <p:cNvSpPr>
            <a:spLocks noChangeShapeType="1"/>
          </p:cNvSpPr>
          <p:nvPr/>
        </p:nvSpPr>
        <p:spPr bwMode="auto">
          <a:xfrm flipV="1">
            <a:off x="10668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7" name="Line 576"/>
          <p:cNvSpPr>
            <a:spLocks noChangeShapeType="1"/>
          </p:cNvSpPr>
          <p:nvPr/>
        </p:nvSpPr>
        <p:spPr bwMode="auto">
          <a:xfrm>
            <a:off x="6934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8" name="Line 577"/>
          <p:cNvSpPr>
            <a:spLocks noChangeShapeType="1"/>
          </p:cNvSpPr>
          <p:nvPr/>
        </p:nvSpPr>
        <p:spPr bwMode="auto">
          <a:xfrm flipH="1">
            <a:off x="70104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9" name="Line 578"/>
          <p:cNvSpPr>
            <a:spLocks noChangeShapeType="1"/>
          </p:cNvSpPr>
          <p:nvPr/>
        </p:nvSpPr>
        <p:spPr bwMode="auto">
          <a:xfrm flipH="1">
            <a:off x="1066800" y="3048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0" name="Line 579"/>
          <p:cNvSpPr>
            <a:spLocks noChangeShapeType="1"/>
          </p:cNvSpPr>
          <p:nvPr/>
        </p:nvSpPr>
        <p:spPr bwMode="auto">
          <a:xfrm flipV="1">
            <a:off x="1066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1" name="Line 580"/>
          <p:cNvSpPr>
            <a:spLocks noChangeShapeType="1"/>
          </p:cNvSpPr>
          <p:nvPr/>
        </p:nvSpPr>
        <p:spPr bwMode="auto">
          <a:xfrm>
            <a:off x="6858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2" name="Line 581"/>
          <p:cNvSpPr>
            <a:spLocks noChangeShapeType="1"/>
          </p:cNvSpPr>
          <p:nvPr/>
        </p:nvSpPr>
        <p:spPr bwMode="auto">
          <a:xfrm flipH="1">
            <a:off x="69342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3" name="Line 582"/>
          <p:cNvSpPr>
            <a:spLocks noChangeShapeType="1"/>
          </p:cNvSpPr>
          <p:nvPr/>
        </p:nvSpPr>
        <p:spPr bwMode="auto">
          <a:xfrm flipH="1">
            <a:off x="7010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4" name="Line 583"/>
          <p:cNvSpPr>
            <a:spLocks noChangeShapeType="1"/>
          </p:cNvSpPr>
          <p:nvPr/>
        </p:nvSpPr>
        <p:spPr bwMode="auto">
          <a:xfrm flipH="1">
            <a:off x="1066800" y="4191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5" name="Line 584"/>
          <p:cNvSpPr>
            <a:spLocks noChangeShapeType="1"/>
          </p:cNvSpPr>
          <p:nvPr/>
        </p:nvSpPr>
        <p:spPr bwMode="auto">
          <a:xfrm flipV="1">
            <a:off x="1066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6" name="Line 585"/>
          <p:cNvSpPr>
            <a:spLocks noChangeShapeType="1"/>
          </p:cNvSpPr>
          <p:nvPr/>
        </p:nvSpPr>
        <p:spPr bwMode="auto">
          <a:xfrm>
            <a:off x="73914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7" name="Line 586"/>
          <p:cNvSpPr>
            <a:spLocks noChangeShapeType="1"/>
          </p:cNvSpPr>
          <p:nvPr/>
        </p:nvSpPr>
        <p:spPr bwMode="auto">
          <a:xfrm>
            <a:off x="3124200" y="4038600"/>
            <a:ext cx="3657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8" name="Line 587"/>
          <p:cNvSpPr>
            <a:spLocks noChangeShapeType="1"/>
          </p:cNvSpPr>
          <p:nvPr/>
        </p:nvSpPr>
        <p:spPr bwMode="auto">
          <a:xfrm flipV="1">
            <a:off x="7620000" y="2667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9" name="Line 588"/>
          <p:cNvSpPr>
            <a:spLocks noChangeShapeType="1"/>
          </p:cNvSpPr>
          <p:nvPr/>
        </p:nvSpPr>
        <p:spPr bwMode="auto">
          <a:xfrm>
            <a:off x="7010400" y="15240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40" name="Line 589"/>
          <p:cNvSpPr>
            <a:spLocks noChangeShapeType="1"/>
          </p:cNvSpPr>
          <p:nvPr/>
        </p:nvSpPr>
        <p:spPr bwMode="auto">
          <a:xfrm>
            <a:off x="83820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41" name="Line 590"/>
          <p:cNvSpPr>
            <a:spLocks noChangeShapeType="1"/>
          </p:cNvSpPr>
          <p:nvPr/>
        </p:nvSpPr>
        <p:spPr bwMode="auto">
          <a:xfrm>
            <a:off x="31242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E00BDDD-DED9-DC49-BA10-21F8ED42EFAE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A5/1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 this example, </a:t>
            </a:r>
            <a:r>
              <a:rPr lang="en-US" sz="2400" i="1" dirty="0" err="1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= maj(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400" dirty="0">
                <a:latin typeface="Times New Roman" charset="0"/>
                <a:sym typeface="Symbol" charset="2"/>
              </a:rPr>
              <a:t>, </a:t>
            </a:r>
            <a:r>
              <a:rPr lang="en-US" sz="2400" i="1" dirty="0">
                <a:latin typeface="Times New Roman" charset="0"/>
                <a:sym typeface="Symbol" charset="2"/>
              </a:rPr>
              <a:t>y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400" dirty="0">
                <a:latin typeface="Times New Roman" charset="0"/>
                <a:sym typeface="Symbol" charset="2"/>
              </a:rPr>
              <a:t>,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400" dirty="0">
                <a:latin typeface="Times New Roman" charset="0"/>
                <a:sym typeface="Symbol" charset="2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Times New Roman" charset="0"/>
              </a:rPr>
              <a:t>= maj(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>
                <a:latin typeface="Times New Roman" charset="0"/>
                <a:sym typeface="Symbol" charset="2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0</a:t>
            </a:r>
            <a:r>
              <a:rPr lang="en-US" sz="2400" dirty="0">
                <a:latin typeface="Times New Roman" charset="0"/>
                <a:sym typeface="Symbol" charset="2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>
                <a:latin typeface="Times New Roman" charset="0"/>
                <a:sym typeface="Symbol" charset="2"/>
              </a:rPr>
              <a:t>) = </a:t>
            </a:r>
            <a:r>
              <a:rPr lang="en-US" sz="2400" b="1" dirty="0">
                <a:solidFill>
                  <a:schemeClr val="hlink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Register 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dirty="0"/>
              <a:t> steps, </a:t>
            </a:r>
            <a:r>
              <a:rPr lang="en-US" sz="2400" dirty="0">
                <a:latin typeface="Times-Roman" charset="0"/>
              </a:rPr>
              <a:t>Y</a:t>
            </a:r>
            <a:r>
              <a:rPr lang="en-US" sz="2400" dirty="0"/>
              <a:t> does not step, and </a:t>
            </a:r>
            <a:r>
              <a:rPr lang="en-US" sz="2400" dirty="0">
                <a:latin typeface="Times-Roman" charset="0"/>
              </a:rPr>
              <a:t>Z</a:t>
            </a:r>
            <a:r>
              <a:rPr lang="en-US" sz="2400" dirty="0"/>
              <a:t> steps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bit is XOR of right bits of registers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Here, </a:t>
            </a:r>
            <a:r>
              <a:rPr lang="en-US" sz="2400" dirty="0" err="1"/>
              <a:t>keystream</a:t>
            </a:r>
            <a:r>
              <a:rPr lang="en-US" sz="2400" dirty="0"/>
              <a:t> bit will be </a:t>
            </a:r>
            <a:r>
              <a:rPr lang="en-US" sz="2400" dirty="0">
                <a:latin typeface="Times-Roman" charset="0"/>
              </a:rPr>
              <a:t>0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1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0 = 1</a:t>
            </a:r>
            <a:endParaRPr lang="en-US" sz="2400" dirty="0">
              <a:sym typeface="Symbol" charset="2"/>
            </a:endParaRPr>
          </a:p>
        </p:txBody>
      </p:sp>
      <p:graphicFrame>
        <p:nvGraphicFramePr>
          <p:cNvPr id="508079" name="Group 175"/>
          <p:cNvGraphicFramePr>
            <a:graphicFrameLocks noGrp="1"/>
          </p:cNvGraphicFramePr>
          <p:nvPr/>
        </p:nvGraphicFramePr>
        <p:xfrm>
          <a:off x="914400" y="2438400"/>
          <a:ext cx="6477000" cy="304800"/>
        </p:xfrm>
        <a:graphic>
          <a:graphicData uri="http://schemas.openxmlformats.org/drawingml/2006/table">
            <a:tbl>
              <a:tblPr/>
              <a:tblGrid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080" name="Group 176"/>
          <p:cNvGraphicFramePr>
            <a:graphicFrameLocks noGrp="1"/>
          </p:cNvGraphicFramePr>
          <p:nvPr/>
        </p:nvGraphicFramePr>
        <p:xfrm>
          <a:off x="914400" y="3581400"/>
          <a:ext cx="6705600" cy="304800"/>
        </p:xfrm>
        <a:graphic>
          <a:graphicData uri="http://schemas.openxmlformats.org/drawingml/2006/table">
            <a:tbl>
              <a:tblPr/>
              <a:tblGrid>
                <a:gridCol w="292100"/>
                <a:gridCol w="290513"/>
                <a:gridCol w="292100"/>
                <a:gridCol w="292100"/>
                <a:gridCol w="292100"/>
                <a:gridCol w="290512"/>
                <a:gridCol w="292100"/>
                <a:gridCol w="292100"/>
                <a:gridCol w="290513"/>
                <a:gridCol w="292100"/>
                <a:gridCol w="292100"/>
                <a:gridCol w="288925"/>
                <a:gridCol w="292100"/>
                <a:gridCol w="292100"/>
                <a:gridCol w="290512"/>
                <a:gridCol w="292100"/>
                <a:gridCol w="292100"/>
                <a:gridCol w="292100"/>
                <a:gridCol w="290513"/>
                <a:gridCol w="292100"/>
                <a:gridCol w="292100"/>
                <a:gridCol w="290512"/>
                <a:gridCol w="292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95" name="Rectangle 102"/>
          <p:cNvSpPr>
            <a:spLocks noChangeArrowheads="1"/>
          </p:cNvSpPr>
          <p:nvPr/>
        </p:nvSpPr>
        <p:spPr bwMode="auto">
          <a:xfrm>
            <a:off x="222250" y="129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59496" name="Rectangle 103"/>
          <p:cNvSpPr>
            <a:spLocks noChangeArrowheads="1"/>
          </p:cNvSpPr>
          <p:nvPr/>
        </p:nvSpPr>
        <p:spPr bwMode="auto">
          <a:xfrm>
            <a:off x="222250" y="236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59497" name="Rectangle 104"/>
          <p:cNvSpPr>
            <a:spLocks noChangeArrowheads="1"/>
          </p:cNvSpPr>
          <p:nvPr/>
        </p:nvSpPr>
        <p:spPr bwMode="auto">
          <a:xfrm>
            <a:off x="2286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Z</a:t>
            </a:r>
          </a:p>
        </p:txBody>
      </p:sp>
      <p:sp>
        <p:nvSpPr>
          <p:cNvPr id="59498" name="Text Box 105"/>
          <p:cNvSpPr txBox="1">
            <a:spLocks noChangeArrowheads="1"/>
          </p:cNvSpPr>
          <p:nvPr/>
        </p:nvSpPr>
        <p:spPr bwMode="auto">
          <a:xfrm>
            <a:off x="6019800" y="18288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499" name="Text Box 106"/>
          <p:cNvSpPr txBox="1">
            <a:spLocks noChangeArrowheads="1"/>
          </p:cNvSpPr>
          <p:nvPr/>
        </p:nvSpPr>
        <p:spPr bwMode="auto">
          <a:xfrm>
            <a:off x="6783388" y="2895600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0" name="Text Box 107"/>
          <p:cNvSpPr txBox="1">
            <a:spLocks noChangeArrowheads="1"/>
          </p:cNvSpPr>
          <p:nvPr/>
        </p:nvSpPr>
        <p:spPr bwMode="auto">
          <a:xfrm>
            <a:off x="6705600" y="40386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1" name="Text Box 108"/>
          <p:cNvSpPr txBox="1">
            <a:spLocks noChangeArrowheads="1"/>
          </p:cNvSpPr>
          <p:nvPr/>
        </p:nvSpPr>
        <p:spPr bwMode="auto">
          <a:xfrm>
            <a:off x="8040688" y="2378075"/>
            <a:ext cx="417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2" name="Rectangle 109"/>
          <p:cNvSpPr>
            <a:spLocks noChangeArrowheads="1"/>
          </p:cNvSpPr>
          <p:nvPr/>
        </p:nvSpPr>
        <p:spPr bwMode="auto">
          <a:xfrm>
            <a:off x="6584950" y="2744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8014" name="Group 110"/>
          <p:cNvGraphicFramePr>
            <a:graphicFrameLocks noGrp="1"/>
          </p:cNvGraphicFramePr>
          <p:nvPr/>
        </p:nvGraphicFramePr>
        <p:xfrm>
          <a:off x="914400" y="1397000"/>
          <a:ext cx="6096000" cy="2794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22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2262"/>
                <a:gridCol w="320675"/>
                <a:gridCol w="320675"/>
                <a:gridCol w="320675"/>
                <a:gridCol w="3206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45" name="Line 152"/>
          <p:cNvSpPr>
            <a:spLocks noChangeShapeType="1"/>
          </p:cNvSpPr>
          <p:nvPr/>
        </p:nvSpPr>
        <p:spPr bwMode="auto">
          <a:xfrm>
            <a:off x="61722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6" name="Line 153"/>
          <p:cNvSpPr>
            <a:spLocks noChangeShapeType="1"/>
          </p:cNvSpPr>
          <p:nvPr/>
        </p:nvSpPr>
        <p:spPr bwMode="auto">
          <a:xfrm flipH="1">
            <a:off x="62484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7" name="Line 154"/>
          <p:cNvSpPr>
            <a:spLocks noChangeShapeType="1"/>
          </p:cNvSpPr>
          <p:nvPr/>
        </p:nvSpPr>
        <p:spPr bwMode="auto">
          <a:xfrm flipH="1">
            <a:off x="6324600" y="1676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8" name="Line 155"/>
          <p:cNvSpPr>
            <a:spLocks noChangeShapeType="1"/>
          </p:cNvSpPr>
          <p:nvPr/>
        </p:nvSpPr>
        <p:spPr bwMode="auto">
          <a:xfrm>
            <a:off x="5181600" y="167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9" name="Line 156"/>
          <p:cNvSpPr>
            <a:spLocks noChangeShapeType="1"/>
          </p:cNvSpPr>
          <p:nvPr/>
        </p:nvSpPr>
        <p:spPr bwMode="auto">
          <a:xfrm flipH="1">
            <a:off x="1066800" y="1981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0" name="Line 157"/>
          <p:cNvSpPr>
            <a:spLocks noChangeShapeType="1"/>
          </p:cNvSpPr>
          <p:nvPr/>
        </p:nvSpPr>
        <p:spPr bwMode="auto">
          <a:xfrm flipV="1">
            <a:off x="10668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1" name="Line 158"/>
          <p:cNvSpPr>
            <a:spLocks noChangeShapeType="1"/>
          </p:cNvSpPr>
          <p:nvPr/>
        </p:nvSpPr>
        <p:spPr bwMode="auto">
          <a:xfrm>
            <a:off x="6934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2" name="Line 159"/>
          <p:cNvSpPr>
            <a:spLocks noChangeShapeType="1"/>
          </p:cNvSpPr>
          <p:nvPr/>
        </p:nvSpPr>
        <p:spPr bwMode="auto">
          <a:xfrm flipH="1">
            <a:off x="70104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3" name="Line 160"/>
          <p:cNvSpPr>
            <a:spLocks noChangeShapeType="1"/>
          </p:cNvSpPr>
          <p:nvPr/>
        </p:nvSpPr>
        <p:spPr bwMode="auto">
          <a:xfrm flipH="1">
            <a:off x="1066800" y="3048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4" name="Line 161"/>
          <p:cNvSpPr>
            <a:spLocks noChangeShapeType="1"/>
          </p:cNvSpPr>
          <p:nvPr/>
        </p:nvSpPr>
        <p:spPr bwMode="auto">
          <a:xfrm flipV="1">
            <a:off x="1066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5" name="Line 162"/>
          <p:cNvSpPr>
            <a:spLocks noChangeShapeType="1"/>
          </p:cNvSpPr>
          <p:nvPr/>
        </p:nvSpPr>
        <p:spPr bwMode="auto">
          <a:xfrm>
            <a:off x="6858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6" name="Line 163"/>
          <p:cNvSpPr>
            <a:spLocks noChangeShapeType="1"/>
          </p:cNvSpPr>
          <p:nvPr/>
        </p:nvSpPr>
        <p:spPr bwMode="auto">
          <a:xfrm flipH="1">
            <a:off x="69342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7" name="Line 164"/>
          <p:cNvSpPr>
            <a:spLocks noChangeShapeType="1"/>
          </p:cNvSpPr>
          <p:nvPr/>
        </p:nvSpPr>
        <p:spPr bwMode="auto">
          <a:xfrm flipH="1">
            <a:off x="7010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8" name="Line 165"/>
          <p:cNvSpPr>
            <a:spLocks noChangeShapeType="1"/>
          </p:cNvSpPr>
          <p:nvPr/>
        </p:nvSpPr>
        <p:spPr bwMode="auto">
          <a:xfrm flipH="1">
            <a:off x="1066800" y="4191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9" name="Line 166"/>
          <p:cNvSpPr>
            <a:spLocks noChangeShapeType="1"/>
          </p:cNvSpPr>
          <p:nvPr/>
        </p:nvSpPr>
        <p:spPr bwMode="auto">
          <a:xfrm flipV="1">
            <a:off x="1066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0" name="Line 167"/>
          <p:cNvSpPr>
            <a:spLocks noChangeShapeType="1"/>
          </p:cNvSpPr>
          <p:nvPr/>
        </p:nvSpPr>
        <p:spPr bwMode="auto">
          <a:xfrm>
            <a:off x="73914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1" name="Line 168"/>
          <p:cNvSpPr>
            <a:spLocks noChangeShapeType="1"/>
          </p:cNvSpPr>
          <p:nvPr/>
        </p:nvSpPr>
        <p:spPr bwMode="auto">
          <a:xfrm>
            <a:off x="3124200" y="4038600"/>
            <a:ext cx="3657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2" name="Line 169"/>
          <p:cNvSpPr>
            <a:spLocks noChangeShapeType="1"/>
          </p:cNvSpPr>
          <p:nvPr/>
        </p:nvSpPr>
        <p:spPr bwMode="auto">
          <a:xfrm flipV="1">
            <a:off x="7620000" y="2667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3" name="Line 170"/>
          <p:cNvSpPr>
            <a:spLocks noChangeShapeType="1"/>
          </p:cNvSpPr>
          <p:nvPr/>
        </p:nvSpPr>
        <p:spPr bwMode="auto">
          <a:xfrm>
            <a:off x="7010400" y="15240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4" name="Line 171"/>
          <p:cNvSpPr>
            <a:spLocks noChangeShapeType="1"/>
          </p:cNvSpPr>
          <p:nvPr/>
        </p:nvSpPr>
        <p:spPr bwMode="auto">
          <a:xfrm>
            <a:off x="8305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5" name="Line 177"/>
          <p:cNvSpPr>
            <a:spLocks noChangeShapeType="1"/>
          </p:cNvSpPr>
          <p:nvPr/>
        </p:nvSpPr>
        <p:spPr bwMode="auto">
          <a:xfrm>
            <a:off x="31242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A5/1 exercise (8)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 the A5</a:t>
            </a:r>
            <a:r>
              <a:rPr lang="en-US" sz="2000" i="1" dirty="0" smtClean="0"/>
              <a:t>/1 algorithm. Suppose that, after a particular step, the values in </a:t>
            </a:r>
            <a:r>
              <a:rPr lang="en-US" sz="2000" dirty="0" smtClean="0"/>
              <a:t>the registers are</a:t>
            </a:r>
          </a:p>
          <a:p>
            <a:r>
              <a:rPr lang="en-US" sz="2000" i="1" dirty="0" smtClean="0"/>
              <a:t>X = (x0, x1, . . . , x18) = (1010101010101010101)</a:t>
            </a:r>
          </a:p>
          <a:p>
            <a:r>
              <a:rPr lang="es-ES" sz="2000" i="1" dirty="0" smtClean="0"/>
              <a:t>Y = (y0, y1, . . . , y21) = (1100110011001100110011)</a:t>
            </a:r>
          </a:p>
          <a:p>
            <a:r>
              <a:rPr lang="pl-PL" sz="2000" i="1" dirty="0" smtClean="0"/>
              <a:t>Z = (z0, z1, . . . , z22) = (11100001111000011110000)</a:t>
            </a:r>
          </a:p>
          <a:p>
            <a:r>
              <a:rPr lang="en-US" sz="2000" dirty="0" smtClean="0"/>
              <a:t>Generate and print the next 32 </a:t>
            </a:r>
            <a:r>
              <a:rPr lang="en-US" sz="2000" dirty="0" err="1" smtClean="0"/>
              <a:t>keystream</a:t>
            </a:r>
            <a:r>
              <a:rPr lang="en-US" sz="2000" dirty="0" smtClean="0"/>
              <a:t> bits. Print the contents of </a:t>
            </a:r>
            <a:r>
              <a:rPr lang="en-US" sz="2000" i="1" dirty="0" smtClean="0"/>
              <a:t>X, Y and Z after </a:t>
            </a:r>
            <a:r>
              <a:rPr lang="en-US" sz="2000" dirty="0" smtClean="0"/>
              <a:t>the 32 </a:t>
            </a:r>
            <a:r>
              <a:rPr lang="en-US" sz="2000" dirty="0" err="1" smtClean="0"/>
              <a:t>keystream</a:t>
            </a:r>
            <a:r>
              <a:rPr lang="en-US" sz="2000" dirty="0" smtClean="0"/>
              <a:t> bits have been generated</a:t>
            </a:r>
            <a:endParaRPr lang="x-non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D201B23-E879-9846-A2A9-CED7FCA065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"/>
            <a:ext cx="7772400" cy="6324600"/>
          </a:xfrm>
        </p:spPr>
        <p:txBody>
          <a:bodyPr/>
          <a:lstStyle/>
          <a:p>
            <a:r>
              <a:rPr lang="en-US" sz="1600" i="1" dirty="0" smtClean="0"/>
              <a:t>sol</a:t>
            </a:r>
          </a:p>
          <a:p>
            <a:r>
              <a:rPr lang="en-US" sz="1600" i="1" dirty="0" smtClean="0"/>
              <a:t>X = (x0, x1, . . . , x18) = (10 10 10 10 </a:t>
            </a:r>
            <a:r>
              <a:rPr lang="en-US" sz="1600" i="1" dirty="0" smtClean="0">
                <a:solidFill>
                  <a:srgbClr val="FF0000"/>
                </a:solidFill>
              </a:rPr>
              <a:t>1</a:t>
            </a:r>
            <a:r>
              <a:rPr lang="en-US" sz="1600" i="1" dirty="0" smtClean="0"/>
              <a:t>0 10 10 10 10 1)</a:t>
            </a:r>
          </a:p>
          <a:p>
            <a:r>
              <a:rPr lang="es-ES" sz="1600" i="1" dirty="0" smtClean="0"/>
              <a:t>Y = (y0, y1, . . . , y21) = (11 00 11 00 11 </a:t>
            </a:r>
            <a:r>
              <a:rPr lang="es-ES" sz="1600" i="1" dirty="0" smtClean="0">
                <a:solidFill>
                  <a:srgbClr val="FF0000"/>
                </a:solidFill>
              </a:rPr>
              <a:t>0</a:t>
            </a:r>
            <a:r>
              <a:rPr lang="es-ES" sz="1600" i="1" dirty="0" smtClean="0"/>
              <a:t>0 11 00 11 00 11)</a:t>
            </a:r>
          </a:p>
          <a:p>
            <a:r>
              <a:rPr lang="pl-PL" sz="1600" i="1" dirty="0" smtClean="0"/>
              <a:t>Z = (z0, z1, . . . , z22) = (11</a:t>
            </a:r>
            <a:r>
              <a:rPr lang="en-US" sz="1600" i="1" dirty="0" smtClean="0"/>
              <a:t> </a:t>
            </a:r>
            <a:r>
              <a:rPr lang="pl-PL" sz="1600" i="1" dirty="0" smtClean="0"/>
              <a:t>10</a:t>
            </a:r>
            <a:r>
              <a:rPr lang="en-US" sz="1600" i="1" dirty="0" smtClean="0"/>
              <a:t> </a:t>
            </a:r>
            <a:r>
              <a:rPr lang="pl-PL" sz="1600" i="1" dirty="0" smtClean="0"/>
              <a:t>00</a:t>
            </a:r>
            <a:r>
              <a:rPr lang="en-US" sz="1600" i="1" dirty="0" smtClean="0"/>
              <a:t> </a:t>
            </a:r>
            <a:r>
              <a:rPr lang="pl-PL" sz="1600" i="1" dirty="0" smtClean="0"/>
              <a:t>01</a:t>
            </a:r>
            <a:r>
              <a:rPr lang="en-US" sz="1600" i="1" dirty="0" smtClean="0"/>
              <a:t> </a:t>
            </a:r>
            <a:r>
              <a:rPr lang="pl-PL" sz="1600" i="1" dirty="0" smtClean="0"/>
              <a:t>11</a:t>
            </a:r>
            <a:r>
              <a:rPr lang="en-US" sz="1600" i="1" dirty="0" smtClean="0"/>
              <a:t> </a:t>
            </a:r>
            <a:r>
              <a:rPr lang="pl-PL" sz="1600" i="1" dirty="0" smtClean="0">
                <a:solidFill>
                  <a:srgbClr val="FF0000"/>
                </a:solidFill>
              </a:rPr>
              <a:t>1</a:t>
            </a:r>
            <a:r>
              <a:rPr lang="pl-PL" sz="1600" i="1" dirty="0" smtClean="0"/>
              <a:t>0</a:t>
            </a:r>
            <a:r>
              <a:rPr lang="en-US" sz="1600" i="1" dirty="0" smtClean="0"/>
              <a:t> </a:t>
            </a:r>
            <a:r>
              <a:rPr lang="pl-PL" sz="1600" i="1" dirty="0" smtClean="0"/>
              <a:t>00</a:t>
            </a:r>
            <a:r>
              <a:rPr lang="en-US" sz="1600" i="1" dirty="0" smtClean="0"/>
              <a:t> </a:t>
            </a:r>
            <a:r>
              <a:rPr lang="pl-PL" sz="1600" i="1" dirty="0" smtClean="0"/>
              <a:t>01</a:t>
            </a:r>
            <a:r>
              <a:rPr lang="en-US" sz="1600" i="1" dirty="0" smtClean="0"/>
              <a:t> </a:t>
            </a:r>
            <a:r>
              <a:rPr lang="pl-PL" sz="1600" i="1" dirty="0" smtClean="0"/>
              <a:t>11</a:t>
            </a:r>
            <a:r>
              <a:rPr lang="en-US" sz="1600" i="1" dirty="0" smtClean="0"/>
              <a:t> </a:t>
            </a:r>
            <a:r>
              <a:rPr lang="pl-PL" sz="1600" i="1" dirty="0" smtClean="0"/>
              <a:t>10</a:t>
            </a:r>
            <a:r>
              <a:rPr lang="en-US" sz="1600" i="1" dirty="0" smtClean="0"/>
              <a:t> </a:t>
            </a:r>
            <a:r>
              <a:rPr lang="pl-PL" sz="1600" i="1" dirty="0" smtClean="0"/>
              <a:t>00</a:t>
            </a:r>
            <a:r>
              <a:rPr lang="en-US" sz="1600" i="1" dirty="0" smtClean="0"/>
              <a:t> </a:t>
            </a:r>
            <a:r>
              <a:rPr lang="pl-PL" sz="1600" i="1" dirty="0" smtClean="0"/>
              <a:t>0)</a:t>
            </a:r>
          </a:p>
          <a:p>
            <a:r>
              <a:rPr lang="en-US" sz="1600" dirty="0" smtClean="0"/>
              <a:t>M= major vote (</a:t>
            </a:r>
            <a:r>
              <a:rPr lang="en-US" sz="1600" dirty="0" err="1" smtClean="0"/>
              <a:t>maj</a:t>
            </a:r>
            <a:r>
              <a:rPr lang="en-US" sz="1600" dirty="0" smtClean="0"/>
              <a:t>(x8,y10,z10))</a:t>
            </a:r>
          </a:p>
          <a:p>
            <a:r>
              <a:rPr lang="en-US" sz="1600" dirty="0" smtClean="0"/>
              <a:t>M=</a:t>
            </a:r>
            <a:r>
              <a:rPr lang="en-US" sz="1600" dirty="0" err="1" smtClean="0"/>
              <a:t>maj</a:t>
            </a:r>
            <a:r>
              <a:rPr lang="en-US" sz="1600" dirty="0" smtClean="0"/>
              <a:t>(1,0,1)=1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For register x</a:t>
            </a:r>
          </a:p>
          <a:p>
            <a:r>
              <a:rPr lang="en-US" sz="1600" dirty="0" smtClean="0"/>
              <a:t>Compare x</a:t>
            </a:r>
            <a:r>
              <a:rPr lang="en-US" sz="1600" baseline="-25000" dirty="0" smtClean="0"/>
              <a:t>8</a:t>
            </a:r>
            <a:r>
              <a:rPr lang="en-US" sz="1600" dirty="0" smtClean="0"/>
              <a:t>=1  with m =1  they are equal then </a:t>
            </a:r>
            <a:r>
              <a:rPr lang="en-US" sz="1600" dirty="0" smtClean="0">
                <a:solidFill>
                  <a:srgbClr val="FF0000"/>
                </a:solidFill>
              </a:rPr>
              <a:t>do step</a:t>
            </a:r>
          </a:p>
          <a:p>
            <a:r>
              <a:rPr lang="en-US" sz="1600" dirty="0" err="1" smtClean="0"/>
              <a:t>T</a:t>
            </a:r>
            <a:r>
              <a:rPr lang="en-US" sz="1600" baseline="-25000" dirty="0" err="1" smtClean="0"/>
              <a:t>x</a:t>
            </a:r>
            <a:r>
              <a:rPr lang="en-US" sz="1600" dirty="0" smtClean="0"/>
              <a:t>=x</a:t>
            </a:r>
            <a:r>
              <a:rPr lang="en-US" sz="1600" baseline="-25000" dirty="0" smtClean="0"/>
              <a:t>13</a:t>
            </a:r>
            <a:r>
              <a:rPr lang="en-US" sz="1600" dirty="0" smtClean="0"/>
              <a:t> </a:t>
            </a:r>
            <a:r>
              <a:rPr lang="en-US" sz="1600" baseline="-25000" dirty="0" smtClean="0">
                <a:latin typeface="Cambria Math"/>
                <a:ea typeface="Cambria Math"/>
              </a:rPr>
              <a:t>⊕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16</a:t>
            </a:r>
            <a:r>
              <a:rPr lang="en-US" sz="1600" baseline="-25000" dirty="0" smtClean="0">
                <a:latin typeface="Cambria Math"/>
                <a:ea typeface="Cambria Math"/>
              </a:rPr>
              <a:t> ⊕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17</a:t>
            </a:r>
            <a:r>
              <a:rPr lang="en-US" sz="1600" baseline="-25000" dirty="0" smtClean="0">
                <a:latin typeface="Cambria Math"/>
                <a:ea typeface="Cambria Math"/>
              </a:rPr>
              <a:t> ⊕</a:t>
            </a:r>
            <a:r>
              <a:rPr lang="en-US" sz="1600" dirty="0" smtClean="0"/>
              <a:t>  x</a:t>
            </a:r>
            <a:r>
              <a:rPr lang="en-US" sz="1600" baseline="-25000" dirty="0" smtClean="0"/>
              <a:t>18</a:t>
            </a:r>
            <a:r>
              <a:rPr lang="en-US" sz="1600" baseline="-25000" dirty="0" smtClean="0">
                <a:latin typeface="Cambria Math"/>
                <a:ea typeface="Cambria Math"/>
              </a:rPr>
              <a:t> </a:t>
            </a:r>
          </a:p>
          <a:p>
            <a:r>
              <a:rPr lang="en-US" sz="1600" dirty="0" err="1" smtClean="0"/>
              <a:t>T</a:t>
            </a:r>
            <a:r>
              <a:rPr lang="en-US" sz="1600" baseline="-25000" dirty="0" err="1" smtClean="0"/>
              <a:t>x</a:t>
            </a:r>
            <a:r>
              <a:rPr lang="en-US" sz="1600" dirty="0" smtClean="0"/>
              <a:t>=0 </a:t>
            </a:r>
            <a:r>
              <a:rPr lang="en-US" sz="1600" baseline="-25000" dirty="0" smtClean="0">
                <a:latin typeface="Cambria Math"/>
                <a:ea typeface="Cambria Math"/>
              </a:rPr>
              <a:t>⊕</a:t>
            </a:r>
            <a:r>
              <a:rPr lang="en-US" sz="1600" dirty="0" smtClean="0"/>
              <a:t> 1</a:t>
            </a:r>
            <a:r>
              <a:rPr lang="en-US" sz="1600" baseline="-25000" dirty="0" smtClean="0">
                <a:latin typeface="Cambria Math"/>
                <a:ea typeface="Cambria Math"/>
              </a:rPr>
              <a:t> ⊕</a:t>
            </a:r>
            <a:r>
              <a:rPr lang="en-US" sz="1600" dirty="0" smtClean="0"/>
              <a:t> 0</a:t>
            </a:r>
            <a:r>
              <a:rPr lang="en-US" sz="1600" baseline="-25000" dirty="0" smtClean="0">
                <a:latin typeface="Cambria Math"/>
                <a:ea typeface="Cambria Math"/>
              </a:rPr>
              <a:t> ⊕</a:t>
            </a:r>
            <a:r>
              <a:rPr lang="en-US" sz="1600" dirty="0" smtClean="0"/>
              <a:t>  1,  </a:t>
            </a:r>
            <a:r>
              <a:rPr lang="en-US" sz="1600" dirty="0" err="1" smtClean="0"/>
              <a:t>Tx</a:t>
            </a:r>
            <a:r>
              <a:rPr lang="en-US" sz="1600" dirty="0" smtClean="0"/>
              <a:t>=0</a:t>
            </a:r>
          </a:p>
          <a:p>
            <a:r>
              <a:rPr lang="en-US" sz="1600" i="1" dirty="0" smtClean="0"/>
              <a:t>X = (tx,,x0, x1, . . . , x17) = (</a:t>
            </a:r>
            <a:r>
              <a:rPr lang="en-US" sz="1600" i="1" dirty="0" smtClean="0">
                <a:solidFill>
                  <a:srgbClr val="FF0000"/>
                </a:solidFill>
              </a:rPr>
              <a:t>0</a:t>
            </a:r>
            <a:r>
              <a:rPr lang="en-US" sz="1600" i="1" dirty="0" smtClean="0"/>
              <a:t> 10 10 10 10 </a:t>
            </a:r>
            <a:r>
              <a:rPr lang="en-US" sz="1600" i="1" dirty="0" smtClean="0">
                <a:solidFill>
                  <a:srgbClr val="FF0000"/>
                </a:solidFill>
              </a:rPr>
              <a:t>1</a:t>
            </a:r>
            <a:r>
              <a:rPr lang="en-US" sz="1600" i="1" dirty="0" smtClean="0"/>
              <a:t>0 10 10 10 10)</a:t>
            </a:r>
          </a:p>
          <a:p>
            <a:r>
              <a:rPr lang="en-US" sz="1600" i="1" dirty="0" smtClean="0">
                <a:solidFill>
                  <a:srgbClr val="0070C0"/>
                </a:solidFill>
              </a:rPr>
              <a:t>For register y </a:t>
            </a:r>
          </a:p>
          <a:p>
            <a:r>
              <a:rPr lang="en-US" sz="1600" dirty="0" smtClean="0"/>
              <a:t>Compare y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=0  with m =1  they are </a:t>
            </a:r>
            <a:r>
              <a:rPr lang="en-US" sz="1600" dirty="0" smtClean="0">
                <a:solidFill>
                  <a:srgbClr val="FF0000"/>
                </a:solidFill>
              </a:rPr>
              <a:t>not</a:t>
            </a:r>
            <a:r>
              <a:rPr lang="en-US" sz="1600" dirty="0" smtClean="0"/>
              <a:t>  equal then do </a:t>
            </a:r>
            <a:r>
              <a:rPr lang="en-US" sz="1600" dirty="0" smtClean="0">
                <a:solidFill>
                  <a:srgbClr val="FF0000"/>
                </a:solidFill>
              </a:rPr>
              <a:t>not do step</a:t>
            </a:r>
          </a:p>
          <a:p>
            <a:r>
              <a:rPr lang="es-ES" sz="1600" i="1" dirty="0" smtClean="0"/>
              <a:t>Y = (y0, y1, . . . , y21) = (11 00 11 00 11 </a:t>
            </a:r>
            <a:r>
              <a:rPr lang="es-ES" sz="1600" i="1" dirty="0" smtClean="0">
                <a:solidFill>
                  <a:srgbClr val="FF0000"/>
                </a:solidFill>
              </a:rPr>
              <a:t>0</a:t>
            </a:r>
            <a:r>
              <a:rPr lang="es-ES" sz="1600" i="1" dirty="0" smtClean="0"/>
              <a:t>0 11 00 11 00 11)</a:t>
            </a:r>
          </a:p>
          <a:p>
            <a:r>
              <a:rPr lang="en-US" sz="1600" i="1" dirty="0" smtClean="0">
                <a:solidFill>
                  <a:srgbClr val="0070C0"/>
                </a:solidFill>
              </a:rPr>
              <a:t>For register z </a:t>
            </a:r>
          </a:p>
          <a:p>
            <a:r>
              <a:rPr lang="en-US" sz="1600" dirty="0" smtClean="0"/>
              <a:t>Compare z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=1  with m =1  they are equal then </a:t>
            </a:r>
            <a:r>
              <a:rPr lang="en-US" sz="1600" dirty="0" smtClean="0">
                <a:solidFill>
                  <a:srgbClr val="FF0000"/>
                </a:solidFill>
              </a:rPr>
              <a:t>do step</a:t>
            </a:r>
          </a:p>
          <a:p>
            <a:pPr marL="342900" lvl="1" indent="-342900">
              <a:buSzPct val="75000"/>
              <a:buFont typeface="Wingdings" charset="2"/>
              <a:buChar char="q"/>
            </a:pPr>
            <a:r>
              <a:rPr lang="en-US" sz="1600" i="1" dirty="0" err="1" smtClean="0">
                <a:latin typeface="Times New Roman" charset="0"/>
              </a:rPr>
              <a:t>T</a:t>
            </a:r>
            <a:r>
              <a:rPr lang="en-US" sz="1600" i="1" baseline="-25000" dirty="0" err="1" smtClean="0">
                <a:latin typeface="Times New Roman" charset="0"/>
              </a:rPr>
              <a:t>z</a:t>
            </a:r>
            <a:r>
              <a:rPr lang="en-US" sz="1600" i="1" dirty="0" smtClean="0">
                <a:latin typeface="Times New Roman" charset="0"/>
              </a:rPr>
              <a:t>=  </a:t>
            </a:r>
            <a:r>
              <a:rPr lang="en-US" sz="1600" dirty="0" smtClean="0">
                <a:latin typeface="Times New Roman" charset="0"/>
              </a:rPr>
              <a:t>z</a:t>
            </a:r>
            <a:r>
              <a:rPr lang="en-US" sz="1600" baseline="-25000" dirty="0" smtClean="0">
                <a:latin typeface="Times New Roman" charset="0"/>
              </a:rPr>
              <a:t>7</a:t>
            </a:r>
            <a:r>
              <a:rPr lang="en-US" sz="1600" dirty="0" smtClean="0">
                <a:latin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sym typeface="Symbol" charset="2"/>
              </a:rPr>
              <a:t>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z</a:t>
            </a:r>
            <a:r>
              <a:rPr lang="en-US" sz="1600" baseline="-25000" dirty="0" smtClean="0">
                <a:latin typeface="Times New Roman" charset="0"/>
                <a:sym typeface="Symbol" charset="2"/>
              </a:rPr>
              <a:t>20</a:t>
            </a:r>
            <a:r>
              <a:rPr lang="en-US" sz="1600" dirty="0" smtClean="0">
                <a:latin typeface="Times New Roman" charset="0"/>
                <a:sym typeface="Symbol" charset="2"/>
              </a:rPr>
              <a:t> 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z</a:t>
            </a:r>
            <a:r>
              <a:rPr lang="en-US" sz="1600" baseline="-25000" dirty="0" smtClean="0">
                <a:latin typeface="Times New Roman" charset="0"/>
                <a:sym typeface="Symbol" charset="2"/>
              </a:rPr>
              <a:t>21</a:t>
            </a:r>
            <a:r>
              <a:rPr lang="en-US" sz="1600" dirty="0" smtClean="0">
                <a:latin typeface="Times New Roman" charset="0"/>
                <a:sym typeface="Symbol" charset="2"/>
              </a:rPr>
              <a:t> 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z</a:t>
            </a:r>
            <a:r>
              <a:rPr lang="en-US" sz="1600" baseline="-25000" dirty="0" smtClean="0">
                <a:latin typeface="Times New Roman" charset="0"/>
                <a:sym typeface="Symbol" charset="2"/>
              </a:rPr>
              <a:t>22</a:t>
            </a:r>
          </a:p>
          <a:p>
            <a:pPr marL="342900" lvl="1" indent="-342900">
              <a:buSzPct val="75000"/>
              <a:buFont typeface="Wingdings" charset="2"/>
              <a:buChar char="q"/>
            </a:pPr>
            <a:r>
              <a:rPr lang="en-US" sz="1600" i="1" dirty="0" err="1" smtClean="0">
                <a:latin typeface="Times New Roman" charset="0"/>
              </a:rPr>
              <a:t>T</a:t>
            </a:r>
            <a:r>
              <a:rPr lang="en-US" sz="1600" i="1" baseline="-25000" dirty="0" err="1" smtClean="0">
                <a:latin typeface="Times New Roman" charset="0"/>
              </a:rPr>
              <a:t>z</a:t>
            </a:r>
            <a:r>
              <a:rPr lang="en-US" sz="1600" i="1" dirty="0" smtClean="0">
                <a:latin typeface="Times New Roman" charset="0"/>
              </a:rPr>
              <a:t>= 1</a:t>
            </a:r>
            <a:r>
              <a:rPr lang="en-US" sz="1600" dirty="0" smtClean="0">
                <a:latin typeface="Times New Roman" charset="0"/>
                <a:sym typeface="Symbol" charset="2"/>
              </a:rPr>
              <a:t>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0</a:t>
            </a:r>
            <a:r>
              <a:rPr lang="en-US" sz="1600" dirty="0" smtClean="0">
                <a:latin typeface="Times New Roman" charset="0"/>
                <a:sym typeface="Symbol" charset="2"/>
              </a:rPr>
              <a:t> 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0</a:t>
            </a:r>
            <a:r>
              <a:rPr lang="en-US" sz="1600" dirty="0" smtClean="0">
                <a:latin typeface="Times New Roman" charset="0"/>
                <a:sym typeface="Symbol" charset="2"/>
              </a:rPr>
              <a:t> 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0 = 1</a:t>
            </a:r>
          </a:p>
          <a:p>
            <a:pPr marL="342900" lvl="1" indent="-342900">
              <a:buSzPct val="75000"/>
              <a:buFont typeface="Wingdings" charset="2"/>
              <a:buChar char="q"/>
            </a:pPr>
            <a:r>
              <a:rPr lang="pl-PL" sz="1600" i="1" dirty="0" smtClean="0"/>
              <a:t>Z = (</a:t>
            </a:r>
            <a:r>
              <a:rPr lang="en-US" sz="1600" i="1" dirty="0" err="1" smtClean="0"/>
              <a:t>T</a:t>
            </a:r>
            <a:r>
              <a:rPr lang="en-US" sz="1600" i="1" baseline="-25000" dirty="0" err="1" smtClean="0"/>
              <a:t>z</a:t>
            </a:r>
            <a:r>
              <a:rPr lang="en-US" sz="1600" i="1" dirty="0" smtClean="0"/>
              <a:t>, </a:t>
            </a:r>
            <a:r>
              <a:rPr lang="pl-PL" sz="1600" i="1" dirty="0" smtClean="0"/>
              <a:t>z0, z1, . . . , z2</a:t>
            </a:r>
            <a:r>
              <a:rPr lang="en-US" sz="1600" i="1" dirty="0" smtClean="0"/>
              <a:t>1</a:t>
            </a:r>
            <a:r>
              <a:rPr lang="pl-PL" sz="1600" i="1" dirty="0" smtClean="0"/>
              <a:t>) = (</a:t>
            </a:r>
            <a:r>
              <a:rPr lang="en-US" sz="1600" i="1" dirty="0" smtClean="0">
                <a:solidFill>
                  <a:srgbClr val="FF0000"/>
                </a:solidFill>
              </a:rPr>
              <a:t>1</a:t>
            </a:r>
            <a:r>
              <a:rPr lang="en-US" sz="1600" i="1" dirty="0" smtClean="0"/>
              <a:t> </a:t>
            </a:r>
            <a:r>
              <a:rPr lang="pl-PL" sz="1600" i="1" dirty="0" smtClean="0"/>
              <a:t>11</a:t>
            </a:r>
            <a:r>
              <a:rPr lang="en-US" sz="1600" i="1" dirty="0" smtClean="0"/>
              <a:t> </a:t>
            </a:r>
            <a:r>
              <a:rPr lang="pl-PL" sz="1600" i="1" dirty="0" smtClean="0"/>
              <a:t>10</a:t>
            </a:r>
            <a:r>
              <a:rPr lang="en-US" sz="1600" i="1" dirty="0" smtClean="0"/>
              <a:t> </a:t>
            </a:r>
            <a:r>
              <a:rPr lang="pl-PL" sz="1600" i="1" dirty="0" smtClean="0"/>
              <a:t>00</a:t>
            </a:r>
            <a:r>
              <a:rPr lang="en-US" sz="1600" i="1" dirty="0" smtClean="0"/>
              <a:t> </a:t>
            </a:r>
            <a:r>
              <a:rPr lang="pl-PL" sz="1600" i="1" dirty="0" smtClean="0"/>
              <a:t>01</a:t>
            </a:r>
            <a:r>
              <a:rPr lang="en-US" sz="1600" i="1" dirty="0" smtClean="0"/>
              <a:t> </a:t>
            </a:r>
            <a:r>
              <a:rPr lang="pl-PL" sz="1600" i="1" dirty="0" smtClean="0"/>
              <a:t>11</a:t>
            </a:r>
            <a:r>
              <a:rPr lang="en-US" sz="1600" i="1" dirty="0" smtClean="0"/>
              <a:t> </a:t>
            </a:r>
            <a:r>
              <a:rPr lang="pl-PL" sz="1600" i="1" dirty="0" smtClean="0">
                <a:solidFill>
                  <a:srgbClr val="FF0000"/>
                </a:solidFill>
              </a:rPr>
              <a:t>1</a:t>
            </a:r>
            <a:r>
              <a:rPr lang="pl-PL" sz="1600" i="1" dirty="0" smtClean="0"/>
              <a:t>0</a:t>
            </a:r>
            <a:r>
              <a:rPr lang="en-US" sz="1600" i="1" dirty="0" smtClean="0"/>
              <a:t> </a:t>
            </a:r>
            <a:r>
              <a:rPr lang="pl-PL" sz="1600" i="1" dirty="0" smtClean="0"/>
              <a:t>00</a:t>
            </a:r>
            <a:r>
              <a:rPr lang="en-US" sz="1600" i="1" dirty="0" smtClean="0"/>
              <a:t> </a:t>
            </a:r>
            <a:r>
              <a:rPr lang="pl-PL" sz="1600" i="1" dirty="0" smtClean="0"/>
              <a:t>01</a:t>
            </a:r>
            <a:r>
              <a:rPr lang="en-US" sz="1600" i="1" dirty="0" smtClean="0"/>
              <a:t> </a:t>
            </a:r>
            <a:r>
              <a:rPr lang="pl-PL" sz="1600" i="1" dirty="0" smtClean="0"/>
              <a:t>11</a:t>
            </a:r>
            <a:r>
              <a:rPr lang="en-US" sz="1600" i="1" dirty="0" smtClean="0"/>
              <a:t> </a:t>
            </a:r>
            <a:r>
              <a:rPr lang="pl-PL" sz="1600" i="1" dirty="0" smtClean="0"/>
              <a:t>10</a:t>
            </a:r>
            <a:r>
              <a:rPr lang="en-US" sz="1600" i="1" dirty="0" smtClean="0"/>
              <a:t> </a:t>
            </a:r>
            <a:r>
              <a:rPr lang="pl-PL" sz="1600" i="1" dirty="0" smtClean="0"/>
              <a:t>00)</a:t>
            </a:r>
            <a:endParaRPr lang="en-US" sz="1600" baseline="-25000" dirty="0" smtClean="0">
              <a:latin typeface="Times New Roman" charset="0"/>
              <a:sym typeface="Symbol" charset="2"/>
            </a:endParaRPr>
          </a:p>
          <a:p>
            <a:pPr marL="342900" lvl="1" indent="-342900">
              <a:buSzPct val="75000"/>
              <a:buFont typeface="Wingdings" charset="2"/>
              <a:buChar char="q"/>
            </a:pPr>
            <a:r>
              <a:rPr lang="en-US" sz="1600" dirty="0" err="1" smtClean="0">
                <a:solidFill>
                  <a:srgbClr val="FF0000"/>
                </a:solidFill>
              </a:rPr>
              <a:t>Keystream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hlink"/>
                </a:solidFill>
              </a:rPr>
              <a:t>bit</a:t>
            </a:r>
            <a:r>
              <a:rPr lang="en-US" sz="1600" dirty="0" smtClean="0"/>
              <a:t> is </a:t>
            </a:r>
            <a:r>
              <a:rPr lang="en-US" sz="1600" i="1" dirty="0" smtClean="0">
                <a:latin typeface="Times New Roman" charset="0"/>
              </a:rPr>
              <a:t>x</a:t>
            </a:r>
            <a:r>
              <a:rPr lang="en-US" sz="1600" baseline="-25000" dirty="0" smtClean="0">
                <a:latin typeface="Times New Roman" charset="0"/>
              </a:rPr>
              <a:t>18</a:t>
            </a:r>
            <a:r>
              <a:rPr lang="en-US" sz="1600" dirty="0" smtClean="0">
                <a:latin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sym typeface="Symbol" charset="2"/>
              </a:rPr>
              <a:t>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y</a:t>
            </a:r>
            <a:r>
              <a:rPr lang="en-US" sz="1600" baseline="-25000" dirty="0" smtClean="0">
                <a:latin typeface="Times New Roman" charset="0"/>
                <a:sym typeface="Symbol" charset="2"/>
              </a:rPr>
              <a:t>21</a:t>
            </a:r>
            <a:r>
              <a:rPr lang="en-US" sz="1600" dirty="0" smtClean="0">
                <a:latin typeface="Times New Roman" charset="0"/>
                <a:sym typeface="Symbol" charset="2"/>
              </a:rPr>
              <a:t>  </a:t>
            </a:r>
            <a:r>
              <a:rPr lang="en-US" sz="1600" i="1" dirty="0" smtClean="0">
                <a:latin typeface="Times New Roman" charset="0"/>
                <a:sym typeface="Symbol" charset="2"/>
              </a:rPr>
              <a:t>z</a:t>
            </a:r>
            <a:r>
              <a:rPr lang="en-US" sz="1600" baseline="-25000" dirty="0" smtClean="0">
                <a:latin typeface="Times New Roman" charset="0"/>
                <a:sym typeface="Symbol" charset="2"/>
              </a:rPr>
              <a:t>22</a:t>
            </a:r>
            <a:r>
              <a:rPr lang="en-US" sz="1600" dirty="0" smtClean="0">
                <a:latin typeface="Times New Roman" charset="0"/>
                <a:sym typeface="Symbol" charset="2"/>
              </a:rPr>
              <a:t>  = </a:t>
            </a:r>
            <a:r>
              <a:rPr lang="en-US" sz="1600" dirty="0" smtClean="0">
                <a:sym typeface="Symbol" charset="2"/>
              </a:rPr>
              <a:t>0</a:t>
            </a:r>
            <a:r>
              <a:rPr lang="en-US" sz="1600" dirty="0" smtClean="0">
                <a:latin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sym typeface="Symbol" charset="2"/>
              </a:rPr>
              <a:t>1  0 =</a:t>
            </a:r>
            <a:r>
              <a:rPr lang="en-US" sz="1600" dirty="0" smtClean="0">
                <a:solidFill>
                  <a:srgbClr val="FF0000"/>
                </a:solidFill>
                <a:latin typeface="Times New Roman" charset="0"/>
                <a:sym typeface="Symbol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972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158269F-32BF-8A47-97B9-9A9B2CAF4F87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Shift Register Crypto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Shift </a:t>
            </a:r>
            <a:r>
              <a:rPr lang="en-US" sz="2800" dirty="0" smtClean="0"/>
              <a:t>register </a:t>
            </a:r>
            <a:r>
              <a:rPr lang="en-US" sz="2800" dirty="0"/>
              <a:t>crypto</a:t>
            </a:r>
            <a:r>
              <a:rPr lang="en-US" sz="2800" dirty="0" smtClean="0"/>
              <a:t> efficient </a:t>
            </a:r>
            <a:r>
              <a:rPr lang="en-US" sz="2800" dirty="0"/>
              <a:t>in hardware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Often, slow </a:t>
            </a:r>
            <a:r>
              <a:rPr lang="en-US" sz="2800" dirty="0"/>
              <a:t>if implement in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the past, very popular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Today, more is done in software due to fast processors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Shift register crypto still used some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Resource-constrained devices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799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3574FED-E4DC-5B49-8C62-D3463D0D69FB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Stream Ciphers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Stream ciphers were popular in the past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Efficient in hardware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Speed</a:t>
            </a:r>
            <a:r>
              <a:rPr lang="en-US" sz="2400" dirty="0" smtClean="0"/>
              <a:t> was needed </a:t>
            </a:r>
            <a:r>
              <a:rPr lang="en-US" sz="2400" dirty="0"/>
              <a:t>to keep up with voice,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Today, processors are fast, so software-based crypto is usually more than fast enough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Future of stream ciphers?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Shamir declared “the death of stream ciphers”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May be greatly exaggerated…</a:t>
            </a:r>
          </a:p>
        </p:txBody>
      </p:sp>
    </p:spTree>
    <p:extLst>
      <p:ext uri="{BB962C8B-B14F-4D97-AF65-F5344CB8AC3E}">
        <p14:creationId xmlns:p14="http://schemas.microsoft.com/office/powerpoint/2010/main" val="99931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379088D-F5A0-8A42-8062-723709313645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905000"/>
          </a:xfrm>
        </p:spPr>
        <p:txBody>
          <a:bodyPr/>
          <a:lstStyle/>
          <a:p>
            <a:pPr eaLnBrk="1" hangingPunct="1"/>
            <a:r>
              <a:rPr lang="en-US" smtClean="0"/>
              <a:t>Chapter 3:</a:t>
            </a:r>
            <a:br>
              <a:rPr lang="en-US" smtClean="0"/>
            </a:br>
            <a:r>
              <a:rPr lang="en-US" smtClean="0"/>
              <a:t>Symmetric Key Crypto</a:t>
            </a:r>
          </a:p>
        </p:txBody>
      </p:sp>
      <p:sp>
        <p:nvSpPr>
          <p:cNvPr id="52228" name="TextBox 5"/>
          <p:cNvSpPr txBox="1">
            <a:spLocks noChangeArrowheads="1"/>
          </p:cNvSpPr>
          <p:nvPr/>
        </p:nvSpPr>
        <p:spPr bwMode="auto">
          <a:xfrm>
            <a:off x="3121025" y="3351213"/>
            <a:ext cx="1857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293813" y="2743200"/>
            <a:ext cx="6707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The chief forms of beauty are order and symmetry…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Aristotle</a:t>
            </a:r>
          </a:p>
        </p:txBody>
      </p:sp>
      <p:sp>
        <p:nvSpPr>
          <p:cNvPr id="52230" name="TextBox 7"/>
          <p:cNvSpPr txBox="1">
            <a:spLocks noChangeArrowheads="1"/>
          </p:cNvSpPr>
          <p:nvPr/>
        </p:nvSpPr>
        <p:spPr bwMode="auto">
          <a:xfrm>
            <a:off x="1208088" y="3810000"/>
            <a:ext cx="648811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“You boil it in sawdust: you salt it in glue: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You condense it with locusts and tape: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Still keeping one principal object in view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To preserve its symmetrical shape.”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The Hunting of the Snark</a:t>
            </a:r>
          </a:p>
        </p:txBody>
      </p:sp>
    </p:spTree>
    <p:extLst>
      <p:ext uri="{BB962C8B-B14F-4D97-AF65-F5344CB8AC3E}">
        <p14:creationId xmlns:p14="http://schemas.microsoft.com/office/powerpoint/2010/main" val="259795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and Block Ciphers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50288" cy="4800600"/>
          </a:xfrm>
        </p:spPr>
        <p:txBody>
          <a:bodyPr/>
          <a:lstStyle/>
          <a:p>
            <a:r>
              <a:rPr lang="en-US" sz="2800" smtClean="0"/>
              <a:t>Stream Ciphers  and block ciphers are two categories of ciphers used in classical cryptography. </a:t>
            </a:r>
          </a:p>
          <a:p>
            <a:r>
              <a:rPr lang="en-US" sz="2800" smtClean="0"/>
              <a:t>Stream and Block Ciphers differ in how large a piece of the message is processed in each encryption operation.</a:t>
            </a:r>
          </a:p>
          <a:p>
            <a:r>
              <a:rPr lang="en-US" sz="2800" u="sng" smtClean="0"/>
              <a:t>Stream ciphers </a:t>
            </a:r>
            <a:r>
              <a:rPr lang="en-US" sz="2800" smtClean="0"/>
              <a:t>encrypt plaintext one byte or one bit at a time. </a:t>
            </a:r>
          </a:p>
          <a:p>
            <a:r>
              <a:rPr lang="en-US" sz="2800" u="sng" smtClean="0"/>
              <a:t>Block ciphers </a:t>
            </a:r>
            <a:r>
              <a:rPr lang="en-US" sz="2800" smtClean="0"/>
              <a:t>encrypt plaintext in chunks. Common block sizes are 64 and 128 bits.</a:t>
            </a:r>
            <a:endParaRPr lang="en-US" sz="2800" b="1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8F0DAFF-62FC-4102-B0F2-31789F63CCDB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930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Cipher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Stream Cipher – encryption of bits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Often pseudorandom generators</a:t>
            </a:r>
          </a:p>
          <a:p>
            <a:pPr lvl="1"/>
            <a:r>
              <a:rPr lang="en-US" sz="2400" dirty="0" smtClean="0"/>
              <a:t>Simple and fast</a:t>
            </a:r>
          </a:p>
          <a:p>
            <a:pPr lvl="1"/>
            <a:r>
              <a:rPr lang="en-US" sz="2400" dirty="0" smtClean="0"/>
              <a:t>Not very secure</a:t>
            </a:r>
          </a:p>
          <a:p>
            <a:pPr lvl="1"/>
            <a:r>
              <a:rPr lang="en-US" sz="2400" dirty="0" smtClean="0"/>
              <a:t>RC4, A5/1</a:t>
            </a:r>
          </a:p>
          <a:p>
            <a:pPr lvl="1"/>
            <a:r>
              <a:rPr lang="en-US" sz="2400" dirty="0" smtClean="0"/>
              <a:t>Inspired by the one time pad (OTP)</a:t>
            </a:r>
          </a:p>
          <a:p>
            <a:pPr lvl="1"/>
            <a:r>
              <a:rPr lang="en-US" dirty="0" smtClean="0"/>
              <a:t>A one-time pad uses a </a:t>
            </a:r>
            <a:r>
              <a:rPr lang="en-US" dirty="0" err="1" smtClean="0">
                <a:hlinkClick r:id="rId2" tooltip="Keystream"/>
              </a:rPr>
              <a:t>keystream</a:t>
            </a:r>
            <a:r>
              <a:rPr lang="en-US" dirty="0" smtClean="0"/>
              <a:t> of completely </a:t>
            </a:r>
            <a:r>
              <a:rPr lang="en-US" dirty="0" smtClean="0">
                <a:hlinkClick r:id="rId3" tooltip="Random"/>
              </a:rPr>
              <a:t>random</a:t>
            </a:r>
            <a:r>
              <a:rPr lang="en-US" dirty="0" smtClean="0"/>
              <a:t> digits. The </a:t>
            </a:r>
            <a:r>
              <a:rPr lang="en-US" dirty="0" err="1" smtClean="0"/>
              <a:t>keystream</a:t>
            </a:r>
            <a:r>
              <a:rPr lang="en-US" dirty="0" smtClean="0"/>
              <a:t> is combined with the plaintext digits one at a time to form the cipher text.</a:t>
            </a:r>
          </a:p>
          <a:p>
            <a:pPr lvl="1"/>
            <a:r>
              <a:rPr lang="en-US" sz="2400" dirty="0" smtClean="0">
                <a:hlinkClick r:id="rId4"/>
              </a:rPr>
              <a:t>http://en.wikipedia.org/wiki/Stream_cipher</a:t>
            </a:r>
            <a:endParaRPr lang="en-US" sz="24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BDAA610-E87C-40F4-A1D5-7EC06A33446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255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Ciphers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50288" cy="4456113"/>
          </a:xfrm>
        </p:spPr>
        <p:txBody>
          <a:bodyPr/>
          <a:lstStyle/>
          <a:p>
            <a:r>
              <a:rPr lang="en-US" sz="2800" dirty="0" smtClean="0"/>
              <a:t>Block Cipher is a </a:t>
            </a:r>
            <a:r>
              <a:rPr lang="en-US" sz="2800" dirty="0" smtClean="0">
                <a:hlinkClick r:id="rId2" tooltip="Symmetric key algorithm"/>
              </a:rPr>
              <a:t>symmetric key</a:t>
            </a:r>
            <a:r>
              <a:rPr lang="en-US" sz="2800" dirty="0" smtClean="0"/>
              <a:t> </a:t>
            </a:r>
            <a:r>
              <a:rPr lang="en-US" sz="2800" dirty="0" smtClean="0">
                <a:hlinkClick r:id="rId3" tooltip="Cipher"/>
              </a:rPr>
              <a:t>cipher</a:t>
            </a:r>
            <a:r>
              <a:rPr lang="en-US" sz="2800" dirty="0" smtClean="0"/>
              <a:t> operating on fixed-length groups of </a:t>
            </a:r>
            <a:r>
              <a:rPr lang="en-US" sz="2800" dirty="0" smtClean="0">
                <a:hlinkClick r:id="rId4" tooltip="Bit"/>
              </a:rPr>
              <a:t>bits</a:t>
            </a:r>
            <a:r>
              <a:rPr lang="en-US" sz="2800" dirty="0" smtClean="0"/>
              <a:t>, called </a:t>
            </a:r>
            <a:r>
              <a:rPr lang="en-US" sz="2800" i="1" dirty="0" smtClean="0"/>
              <a:t>blocks</a:t>
            </a:r>
            <a:r>
              <a:rPr lang="en-US" sz="2800" dirty="0" smtClean="0"/>
              <a:t>, with an unvarying transformation. A block cipher encryption algorithm might take (for example) a 128-bit block of </a:t>
            </a:r>
            <a:r>
              <a:rPr lang="en-US" sz="2800" dirty="0" smtClean="0">
                <a:hlinkClick r:id="rId5" tooltip="Plaintext"/>
              </a:rPr>
              <a:t>plaintext</a:t>
            </a:r>
            <a:r>
              <a:rPr lang="en-US" sz="2800" dirty="0" smtClean="0"/>
              <a:t> as input, and output a corresponding 128-bit block of cipher text. The exact transformation is controlled using a second input — the secret </a:t>
            </a:r>
            <a:r>
              <a:rPr lang="en-US" sz="2800" dirty="0" smtClean="0">
                <a:hlinkClick r:id="rId6" tooltip="Key (cryptography)"/>
              </a:rPr>
              <a:t>key</a:t>
            </a:r>
            <a:r>
              <a:rPr lang="en-US" sz="2800" dirty="0" smtClean="0"/>
              <a:t>. </a:t>
            </a:r>
          </a:p>
          <a:p>
            <a:r>
              <a:rPr lang="en-US" sz="2800" dirty="0" smtClean="0">
                <a:hlinkClick r:id="rId7"/>
              </a:rPr>
              <a:t>Short explanation</a:t>
            </a:r>
            <a:endParaRPr lang="en-US" sz="2800" dirty="0" smtClean="0"/>
          </a:p>
          <a:p>
            <a:pPr lvl="1"/>
            <a:r>
              <a:rPr lang="en-US" sz="2400" dirty="0" smtClean="0"/>
              <a:t>DES, 3DES, AES, IDEA,TEA,XTEA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74D5AD3-D716-4FBA-B5BA-A8B0064A8480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50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906AFC4-BFC5-B847-9BEA-4E48D12E61DE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Crypto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Stream cipher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 smtClean="0"/>
              <a:t> based on </a:t>
            </a:r>
            <a:r>
              <a:rPr lang="en-US" sz="2800" dirty="0"/>
              <a:t>one-time pad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Except that key is relatively short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 is stretched into a long </a:t>
            </a:r>
            <a:r>
              <a:rPr lang="en-US" sz="2400" b="1" dirty="0" err="1">
                <a:solidFill>
                  <a:schemeClr val="accent2"/>
                </a:solidFill>
              </a:rPr>
              <a:t>keystream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is used just like a one-time pad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Block cipher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based on codebook concept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Block cipher key determines a codebook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Each key yields a different codebook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Employs both “confusion” and “diffusion”</a:t>
            </a:r>
          </a:p>
        </p:txBody>
      </p:sp>
    </p:spTree>
    <p:extLst>
      <p:ext uri="{BB962C8B-B14F-4D97-AF65-F5344CB8AC3E}">
        <p14:creationId xmlns:p14="http://schemas.microsoft.com/office/powerpoint/2010/main" val="396647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FF06CA1-3735-E441-B5DC-20741A50237C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Stream Ciphers</a:t>
            </a:r>
          </a:p>
        </p:txBody>
      </p:sp>
      <p:pic>
        <p:nvPicPr>
          <p:cNvPr id="54276" name="Picture 5" descr="Wooden bridge over stream.tif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4581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94869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 stream cipher takes a key </a:t>
            </a:r>
            <a:r>
              <a:rPr lang="en-US" sz="1800" i="1" dirty="0" smtClean="0"/>
              <a:t>K of n bits in length and stretches it into a long </a:t>
            </a:r>
            <a:r>
              <a:rPr lang="en-US" sz="1800" i="1" dirty="0" err="1" smtClean="0"/>
              <a:t>keystream</a:t>
            </a:r>
            <a:r>
              <a:rPr lang="en-US" sz="1800" i="1" dirty="0" smtClean="0"/>
              <a:t>.</a:t>
            </a:r>
          </a:p>
          <a:p>
            <a:r>
              <a:rPr lang="en-US" sz="1800" dirty="0" smtClean="0"/>
              <a:t>This </a:t>
            </a:r>
            <a:r>
              <a:rPr lang="en-US" sz="1800" dirty="0" err="1" smtClean="0"/>
              <a:t>keystream</a:t>
            </a:r>
            <a:r>
              <a:rPr lang="en-US" sz="1800" dirty="0" smtClean="0"/>
              <a:t> is then </a:t>
            </a:r>
            <a:r>
              <a:rPr lang="en-US" sz="1800" dirty="0" err="1" smtClean="0"/>
              <a:t>XORed</a:t>
            </a:r>
            <a:r>
              <a:rPr lang="en-US" sz="1800" dirty="0" smtClean="0"/>
              <a:t> with the plaintext </a:t>
            </a:r>
            <a:r>
              <a:rPr lang="en-US" sz="1800" i="1" dirty="0" smtClean="0"/>
              <a:t>P to produce </a:t>
            </a:r>
            <a:r>
              <a:rPr lang="en-US" sz="1800" i="1" dirty="0" err="1" smtClean="0"/>
              <a:t>ciphertext</a:t>
            </a:r>
            <a:r>
              <a:rPr lang="en-US" sz="1800" i="1" dirty="0" smtClean="0"/>
              <a:t> C. The use of </a:t>
            </a:r>
            <a:r>
              <a:rPr lang="en-US" sz="1800" dirty="0" smtClean="0"/>
              <a:t>the </a:t>
            </a:r>
            <a:r>
              <a:rPr lang="en-US" sz="1800" dirty="0" err="1" smtClean="0"/>
              <a:t>keystream</a:t>
            </a:r>
            <a:r>
              <a:rPr lang="en-US" sz="1800" dirty="0" smtClean="0"/>
              <a:t> is identical to the use of the key in a one-time pad cipher. To decrypt with a stream cipher, the same </a:t>
            </a:r>
            <a:r>
              <a:rPr lang="en-US" sz="1800" dirty="0" err="1" smtClean="0"/>
              <a:t>keystream</a:t>
            </a:r>
            <a:r>
              <a:rPr lang="en-US" sz="1800" dirty="0" smtClean="0"/>
              <a:t> is generated and </a:t>
            </a:r>
            <a:r>
              <a:rPr lang="en-US" sz="1800" dirty="0" err="1" smtClean="0"/>
              <a:t>XORed</a:t>
            </a:r>
            <a:r>
              <a:rPr lang="en-US" sz="1800" dirty="0" smtClean="0"/>
              <a:t> with the </a:t>
            </a:r>
            <a:r>
              <a:rPr lang="en-US" sz="1800" dirty="0" err="1" smtClean="0"/>
              <a:t>ciphertext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The function of a stream cipher can be viewed simply as</a:t>
            </a:r>
          </a:p>
          <a:p>
            <a:r>
              <a:rPr lang="en-US" sz="1800" dirty="0" err="1" smtClean="0"/>
              <a:t>StreamCipher</a:t>
            </a:r>
            <a:r>
              <a:rPr lang="en-US" sz="1800" i="1" dirty="0" smtClean="0"/>
              <a:t>(K) = S</a:t>
            </a:r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K is the key and S is the </a:t>
            </a:r>
            <a:r>
              <a:rPr lang="en-US" sz="1800" i="1" dirty="0" err="1" smtClean="0"/>
              <a:t>keystream</a:t>
            </a:r>
            <a:r>
              <a:rPr lang="en-US" sz="1800" i="1" dirty="0" smtClean="0"/>
              <a:t> that we’ll use like a one-time pad. The </a:t>
            </a:r>
            <a:r>
              <a:rPr lang="en-US" sz="1800" dirty="0" smtClean="0"/>
              <a:t>encryption formula is</a:t>
            </a:r>
          </a:p>
          <a:p>
            <a:r>
              <a:rPr lang="en-US" sz="1800" i="1" dirty="0" smtClean="0"/>
              <a:t>c0 = p0 ⊕ s0, c1 = p1 ⊕ s1, c2 = p2 ⊕ s2, . . .</a:t>
            </a:r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P = p0p1p2 . . . is the plaintext, S = s0s1s2 . . . is the </a:t>
            </a:r>
            <a:r>
              <a:rPr lang="en-US" sz="1800" i="1" dirty="0" err="1" smtClean="0"/>
              <a:t>keystream</a:t>
            </a:r>
            <a:r>
              <a:rPr lang="en-US" sz="1800" i="1" dirty="0" smtClean="0"/>
              <a:t> and</a:t>
            </a:r>
          </a:p>
          <a:p>
            <a:r>
              <a:rPr lang="en-US" sz="1800" i="1" dirty="0" smtClean="0"/>
              <a:t> C = c0c1c2 . . . is the </a:t>
            </a:r>
            <a:r>
              <a:rPr lang="en-US" sz="1800" i="1" dirty="0" err="1" smtClean="0"/>
              <a:t>ciphertext</a:t>
            </a:r>
            <a:r>
              <a:rPr lang="en-US" sz="1800" i="1" dirty="0" smtClean="0"/>
              <a:t>. </a:t>
            </a:r>
          </a:p>
          <a:p>
            <a:r>
              <a:rPr lang="en-US" sz="1800" i="1" dirty="0" smtClean="0"/>
              <a:t>To decrypt </a:t>
            </a:r>
            <a:r>
              <a:rPr lang="en-US" sz="1800" i="1" dirty="0" err="1" smtClean="0"/>
              <a:t>ciphertext</a:t>
            </a:r>
            <a:r>
              <a:rPr lang="en-US" sz="1800" i="1" dirty="0" smtClean="0"/>
              <a:t> C, the </a:t>
            </a:r>
            <a:r>
              <a:rPr lang="en-US" sz="1800" i="1" dirty="0" err="1" smtClean="0"/>
              <a:t>keystream</a:t>
            </a:r>
            <a:r>
              <a:rPr lang="en-US" sz="1800" i="1" dirty="0" smtClean="0"/>
              <a:t> S is again used </a:t>
            </a:r>
          </a:p>
          <a:p>
            <a:r>
              <a:rPr lang="en-US" sz="1800" i="1" dirty="0" smtClean="0"/>
              <a:t> p0 = c0 ⊕ s0, p1 = c1 ⊕ s1, p2 = c2 ⊕ s2, . . . .</a:t>
            </a:r>
          </a:p>
          <a:p>
            <a:r>
              <a:rPr lang="en-US" sz="1800" dirty="0" smtClean="0"/>
              <a:t>Provided that both the sender and receiver have the same stream cipher algorithm and that both know the key </a:t>
            </a:r>
            <a:r>
              <a:rPr lang="en-US" sz="1800" i="1" dirty="0" smtClean="0"/>
              <a:t>K, this system is a practical generalization of the one-time </a:t>
            </a:r>
            <a:r>
              <a:rPr lang="en-US" sz="1800" dirty="0" smtClean="0"/>
              <a:t>pad—although not provably secure in the sense of the one-time pad.</a:t>
            </a:r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89846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3EA9536-8A98-FF40-A5F3-8138EC035496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Stream Ciphers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Once upon a time, not so very long ago, stream ciphers were the king of crypto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Today</a:t>
            </a:r>
            <a:r>
              <a:rPr lang="en-US" sz="2800" dirty="0"/>
              <a:t>, not as popular as block ciphers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We’ll discuss two</a:t>
            </a:r>
            <a:r>
              <a:rPr lang="en-US" sz="2800" dirty="0" smtClean="0"/>
              <a:t> stream ciphers…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A5/1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Based on shift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in GSM mobile phone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RC4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Based on a changing lookup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many places</a:t>
            </a:r>
          </a:p>
        </p:txBody>
      </p:sp>
    </p:spTree>
    <p:extLst>
      <p:ext uri="{BB962C8B-B14F-4D97-AF65-F5344CB8AC3E}">
        <p14:creationId xmlns:p14="http://schemas.microsoft.com/office/powerpoint/2010/main" val="218894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07D91BD-25EE-CE49-9511-2A9DADE48DAD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A5/</a:t>
            </a:r>
            <a:r>
              <a:rPr lang="en-US" dirty="0" smtClean="0"/>
              <a:t>1: Shift Registers</a:t>
            </a:r>
            <a:endParaRPr lang="en-US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A5/1 uses 3 </a:t>
            </a:r>
            <a:r>
              <a:rPr lang="en-US" i="1"/>
              <a:t>shift registers</a:t>
            </a:r>
          </a:p>
          <a:p>
            <a:pPr lvl="1" eaLnBrk="1" hangingPunct="1"/>
            <a:r>
              <a:rPr lang="en-US">
                <a:latin typeface="Times-Roman" charset="0"/>
              </a:rPr>
              <a:t>X</a:t>
            </a:r>
            <a:r>
              <a:rPr lang="en-US"/>
              <a:t>: 19 bits 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x</a:t>
            </a:r>
            <a:r>
              <a:rPr lang="en-US" baseline="-25000">
                <a:latin typeface="Times New Roman" charset="0"/>
                <a:sym typeface="Symbol" charset="2"/>
              </a:rPr>
              <a:t>1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x</a:t>
            </a:r>
            <a:r>
              <a:rPr lang="en-US" baseline="-25000">
                <a:latin typeface="Times New Roman" charset="0"/>
                <a:sym typeface="Symbol" charset="2"/>
              </a:rPr>
              <a:t>2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baseline="30000">
                <a:latin typeface="Times New Roman" charset="0"/>
                <a:sym typeface="Symbol" charset="2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…,x</a:t>
            </a:r>
            <a:r>
              <a:rPr lang="en-US" baseline="-25000">
                <a:latin typeface="Times New Roman" charset="0"/>
                <a:sym typeface="Symbol" charset="2"/>
              </a:rPr>
              <a:t>18</a:t>
            </a:r>
            <a:r>
              <a:rPr lang="en-US">
                <a:latin typeface="Times New Roman" charset="0"/>
                <a:sym typeface="Symbol" charset="2"/>
              </a:rPr>
              <a:t>)</a:t>
            </a:r>
            <a:endParaRPr lang="en-US" i="1">
              <a:latin typeface="Times New Roman" charset="0"/>
              <a:sym typeface="Symbol" charset="2"/>
            </a:endParaRPr>
          </a:p>
          <a:p>
            <a:pPr lvl="1" eaLnBrk="1" hangingPunct="1"/>
            <a:r>
              <a:rPr lang="en-US">
                <a:latin typeface="Times-Roman" charset="0"/>
              </a:rPr>
              <a:t>Y</a:t>
            </a:r>
            <a:r>
              <a:rPr lang="en-US"/>
              <a:t>: 22 bits 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y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y</a:t>
            </a:r>
            <a:r>
              <a:rPr lang="en-US" baseline="-25000">
                <a:latin typeface="Times New Roman" charset="0"/>
                <a:sym typeface="Symbol" charset="2"/>
              </a:rPr>
              <a:t>1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y</a:t>
            </a:r>
            <a:r>
              <a:rPr lang="en-US" baseline="-25000">
                <a:latin typeface="Times New Roman" charset="0"/>
                <a:sym typeface="Symbol" charset="2"/>
              </a:rPr>
              <a:t>2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baseline="30000">
                <a:latin typeface="Times New Roman" charset="0"/>
                <a:sym typeface="Symbol" charset="2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…,y</a:t>
            </a:r>
            <a:r>
              <a:rPr lang="en-US" baseline="-25000">
                <a:latin typeface="Times New Roman" charset="0"/>
                <a:sym typeface="Symbol" charset="2"/>
              </a:rPr>
              <a:t>21</a:t>
            </a:r>
            <a:r>
              <a:rPr lang="en-US">
                <a:latin typeface="Times New Roman" charset="0"/>
                <a:sym typeface="Symbol" charset="2"/>
              </a:rPr>
              <a:t>)</a:t>
            </a:r>
            <a:endParaRPr lang="en-US"/>
          </a:p>
          <a:p>
            <a:pPr lvl="1" eaLnBrk="1" hangingPunct="1"/>
            <a:r>
              <a:rPr lang="en-US">
                <a:latin typeface="Times-Roman" charset="0"/>
              </a:rPr>
              <a:t>Z</a:t>
            </a:r>
            <a:r>
              <a:rPr lang="en-US"/>
              <a:t>: 23 bits 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z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z</a:t>
            </a:r>
            <a:r>
              <a:rPr lang="en-US" baseline="-25000">
                <a:latin typeface="Times New Roman" charset="0"/>
                <a:sym typeface="Symbol" charset="2"/>
              </a:rPr>
              <a:t>1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z</a:t>
            </a:r>
            <a:r>
              <a:rPr lang="en-US" baseline="-25000">
                <a:latin typeface="Times New Roman" charset="0"/>
                <a:sym typeface="Symbol" charset="2"/>
              </a:rPr>
              <a:t>2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baseline="30000">
                <a:latin typeface="Times New Roman" charset="0"/>
                <a:sym typeface="Symbol" charset="2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…,z</a:t>
            </a:r>
            <a:r>
              <a:rPr lang="en-US" baseline="-25000">
                <a:latin typeface="Times New Roman" charset="0"/>
                <a:sym typeface="Symbol" charset="2"/>
              </a:rPr>
              <a:t>22</a:t>
            </a:r>
            <a:r>
              <a:rPr lang="en-US">
                <a:latin typeface="Times New Roman" charset="0"/>
                <a:sym typeface="Symbol" charset="2"/>
              </a:rPr>
              <a:t>)</a:t>
            </a:r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5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1533</Words>
  <Application>Microsoft Macintosh PowerPoint</Application>
  <PresentationFormat>On-screen Show (4:3)</PresentationFormat>
  <Paragraphs>282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Chapter 3: Symmetric Key Crypto</vt:lpstr>
      <vt:lpstr>Stream and Block Ciphers</vt:lpstr>
      <vt:lpstr>Stream Cipher</vt:lpstr>
      <vt:lpstr>Block Ciphers</vt:lpstr>
      <vt:lpstr>Symmetric Key Crypto</vt:lpstr>
      <vt:lpstr>Stream Ciphers</vt:lpstr>
      <vt:lpstr>Stream Ciphers</vt:lpstr>
      <vt:lpstr>A5/1: Shift Registers</vt:lpstr>
      <vt:lpstr>A5/1: Keystream</vt:lpstr>
      <vt:lpstr>A5/1</vt:lpstr>
      <vt:lpstr>A5/1</vt:lpstr>
      <vt:lpstr>A5/1 exercise (8)</vt:lpstr>
      <vt:lpstr>PowerPoint Presentation</vt:lpstr>
      <vt:lpstr>Shift Register Crypto</vt:lpstr>
      <vt:lpstr>Stream Ciphers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Nouf Alghanmi</dc:creator>
  <cp:lastModifiedBy>Nouf Alghanmi</cp:lastModifiedBy>
  <cp:revision>1</cp:revision>
  <dcterms:created xsi:type="dcterms:W3CDTF">2014-05-03T14:18:04Z</dcterms:created>
  <dcterms:modified xsi:type="dcterms:W3CDTF">2014-05-03T14:19:13Z</dcterms:modified>
</cp:coreProperties>
</file>