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9" r:id="rId9"/>
    <p:sldId id="268" r:id="rId10"/>
    <p:sldId id="262" r:id="rId11"/>
    <p:sldId id="263" r:id="rId12"/>
    <p:sldId id="266" r:id="rId13"/>
    <p:sldId id="267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84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0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50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36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0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38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4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65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9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39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00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87E0-C460-4ED3-AC87-9804B7F57F78}" type="datetimeFigureOut">
              <a:rPr lang="en-IN" smtClean="0"/>
              <a:t>10-10-2020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4BED-4971-4AD9-8163-319CAE9DAA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08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Protection Act - 2019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Councils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Centre consumer protection council</a:t>
            </a:r>
          </a:p>
          <a:p>
            <a:r>
              <a:rPr lang="en-US" dirty="0" smtClean="0"/>
              <a:t>State consumer protection council</a:t>
            </a:r>
          </a:p>
          <a:p>
            <a:r>
              <a:rPr lang="en-US" dirty="0" smtClean="0"/>
              <a:t>District consumer protection council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2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Consumer dispute </a:t>
            </a:r>
            <a:r>
              <a:rPr lang="en-US" dirty="0" err="1" smtClean="0"/>
              <a:t>redressal</a:t>
            </a:r>
            <a:r>
              <a:rPr lang="en-US" dirty="0" smtClean="0"/>
              <a:t> agencies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005995"/>
              </p:ext>
            </p:extLst>
          </p:nvPr>
        </p:nvGraphicFramePr>
        <p:xfrm>
          <a:off x="395536" y="1268760"/>
          <a:ext cx="8352927" cy="53285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5328"/>
                <a:gridCol w="2411874"/>
                <a:gridCol w="2192613"/>
                <a:gridCol w="2203112"/>
              </a:tblGrid>
              <a:tr h="69003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r>
                        <a:rPr lang="en-US" baseline="0" dirty="0" smtClean="0"/>
                        <a:t> consumer forum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commission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 commission </a:t>
                      </a:r>
                      <a:endParaRPr lang="en-IN" dirty="0"/>
                    </a:p>
                  </a:txBody>
                  <a:tcPr/>
                </a:tc>
              </a:tr>
              <a:tr h="18729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Composition</a:t>
                      </a:r>
                      <a:r>
                        <a:rPr lang="en-US" b="1" baseline="0" dirty="0" smtClean="0"/>
                        <a:t>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 members and one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members  and</a:t>
                      </a:r>
                    </a:p>
                    <a:p>
                      <a:r>
                        <a:rPr lang="en-US" baseline="0" dirty="0" smtClean="0"/>
                        <a:t>One head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members and</a:t>
                      </a:r>
                    </a:p>
                    <a:p>
                      <a:r>
                        <a:rPr lang="en-US" baseline="0" dirty="0" smtClean="0"/>
                        <a:t>One head</a:t>
                      </a:r>
                      <a:endParaRPr lang="en-IN" dirty="0" smtClean="0"/>
                    </a:p>
                  </a:txBody>
                  <a:tcPr/>
                </a:tc>
              </a:tr>
              <a:tr h="98576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Qualification</a:t>
                      </a:r>
                      <a:r>
                        <a:rPr lang="en-US" b="1" baseline="0" dirty="0" smtClean="0"/>
                        <a:t> for head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Sitting district</a:t>
                      </a:r>
                      <a:r>
                        <a:rPr lang="en-US" baseline="0" dirty="0" smtClean="0"/>
                        <a:t> judge or retired district judge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court Judge either </a:t>
                      </a:r>
                      <a:r>
                        <a:rPr lang="en-US" dirty="0" smtClean="0"/>
                        <a:t>Sitting or</a:t>
                      </a:r>
                      <a:r>
                        <a:rPr lang="en-US" baseline="0" dirty="0" smtClean="0"/>
                        <a:t> retired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Supreme</a:t>
                      </a:r>
                      <a:r>
                        <a:rPr lang="en-US" baseline="0" dirty="0" smtClean="0"/>
                        <a:t> court Judge either </a:t>
                      </a:r>
                      <a:r>
                        <a:rPr lang="en-US" dirty="0" smtClean="0"/>
                        <a:t>Sitting or</a:t>
                      </a:r>
                      <a:r>
                        <a:rPr lang="en-US" baseline="0" dirty="0" smtClean="0"/>
                        <a:t> former</a:t>
                      </a:r>
                      <a:endParaRPr lang="en-IN" dirty="0" smtClean="0"/>
                    </a:p>
                  </a:txBody>
                  <a:tcPr/>
                </a:tc>
              </a:tr>
              <a:tr h="6900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Term of office</a:t>
                      </a:r>
                      <a:r>
                        <a:rPr lang="en-US" b="1" baseline="0" dirty="0" smtClean="0"/>
                        <a:t>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r>
                        <a:rPr lang="en-US" baseline="0" dirty="0" smtClean="0"/>
                        <a:t> years or 5 years which ever is earlier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67</a:t>
                      </a:r>
                      <a:r>
                        <a:rPr lang="en-US" baseline="0" dirty="0" smtClean="0"/>
                        <a:t> years or 5 years which ever is earlier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70 years or 5 years which ever is earlier</a:t>
                      </a:r>
                      <a:endParaRPr lang="en-IN" dirty="0" smtClean="0"/>
                    </a:p>
                  </a:txBody>
                  <a:tcPr/>
                </a:tc>
              </a:tr>
              <a:tr h="690033">
                <a:tc>
                  <a:txBody>
                    <a:bodyPr/>
                    <a:lstStyle/>
                    <a:p>
                      <a:r>
                        <a:rPr lang="en-US" dirty="0" smtClean="0"/>
                        <a:t>Claim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crore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Above one </a:t>
                      </a:r>
                      <a:r>
                        <a:rPr lang="en-US" dirty="0" err="1" smtClean="0"/>
                        <a:t>crore</a:t>
                      </a:r>
                      <a:r>
                        <a:rPr lang="en-US" baseline="0" dirty="0" smtClean="0"/>
                        <a:t> –  up to 10 </a:t>
                      </a:r>
                      <a:r>
                        <a:rPr lang="en-US" baseline="0" dirty="0" err="1" smtClean="0"/>
                        <a:t>crore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than 10 </a:t>
                      </a:r>
                      <a:r>
                        <a:rPr lang="en-US" dirty="0" err="1" smtClean="0"/>
                        <a:t>crore</a:t>
                      </a:r>
                      <a:endParaRPr lang="en-IN" dirty="0"/>
                    </a:p>
                  </a:txBody>
                  <a:tcPr/>
                </a:tc>
              </a:tr>
              <a:tr h="399781">
                <a:tc>
                  <a:txBody>
                    <a:bodyPr/>
                    <a:lstStyle/>
                    <a:p>
                      <a:r>
                        <a:rPr lang="en-US" dirty="0" smtClean="0"/>
                        <a:t>Appeal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Commission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National commission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Supreme</a:t>
                      </a:r>
                      <a:r>
                        <a:rPr lang="en-US" baseline="0" dirty="0" smtClean="0"/>
                        <a:t> court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9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Central Protection Councils (CPCs)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Act makes CPCs advisory bodies for promotion and protection of consumer rights. Establishes CPCs at the District, State and National Level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0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Regulator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Establishes the Central Consumer Protection Authority (CCPA) to promote, protect, and enforce the rights of consumers as a class.   CCPA may: issue safety notices;  pass orders to recall goods, prevent unfair practices, and reimburse purchase price paid; and  impose penalties for false and misleading advertisements.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51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Complaint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Opposite party reply within 30 + 15(exceptional cases)</a:t>
            </a:r>
          </a:p>
          <a:p>
            <a:endParaRPr lang="en-US" dirty="0" smtClean="0"/>
          </a:p>
          <a:p>
            <a:r>
              <a:rPr lang="en-US" dirty="0" smtClean="0"/>
              <a:t>Laboratory </a:t>
            </a:r>
            <a:r>
              <a:rPr lang="en-US" dirty="0" smtClean="0"/>
              <a:t>should submit </a:t>
            </a:r>
            <a:r>
              <a:rPr lang="en-US" dirty="0" smtClean="0"/>
              <a:t>report within </a:t>
            </a:r>
            <a:r>
              <a:rPr lang="en-US" dirty="0" smtClean="0"/>
              <a:t>45 days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Order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Appeal </a:t>
            </a:r>
          </a:p>
          <a:p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4856" y="1916832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32280" y="3284984"/>
            <a:ext cx="0" cy="532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19672" y="4221088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50576" y="5162308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basic aim of the Consumer Protection Act, 2019 to save the rights of the consumers by establishing authorities for timely and effective administration and settlement of consumers’ disputes.</a:t>
            </a:r>
            <a:endParaRPr lang="en-US" dirty="0" smtClean="0"/>
          </a:p>
          <a:p>
            <a:r>
              <a:rPr lang="en-US" dirty="0" smtClean="0"/>
              <a:t>Protection against marketing of dangerous goods and services</a:t>
            </a:r>
          </a:p>
          <a:p>
            <a:r>
              <a:rPr lang="en-US" dirty="0" smtClean="0"/>
              <a:t>Information about quantity, quality, purity, potency and standards of Goods &amp; services. </a:t>
            </a:r>
          </a:p>
          <a:p>
            <a:r>
              <a:rPr lang="en-US" dirty="0" smtClean="0"/>
              <a:t>Access to variety of goods and services at competitive prices</a:t>
            </a:r>
          </a:p>
          <a:p>
            <a:r>
              <a:rPr lang="en-US" dirty="0" smtClean="0"/>
              <a:t>Remedy or redress to the consumer</a:t>
            </a:r>
          </a:p>
          <a:p>
            <a:r>
              <a:rPr lang="en-US" dirty="0" smtClean="0"/>
              <a:t>Hearing opportunity must be given to the consumer before consumer forums (PNJ) </a:t>
            </a:r>
          </a:p>
          <a:p>
            <a:r>
              <a:rPr lang="en-US" dirty="0" smtClean="0"/>
              <a:t>Education to the </a:t>
            </a:r>
            <a:r>
              <a:rPr lang="en-US" dirty="0"/>
              <a:t>c</a:t>
            </a:r>
            <a:r>
              <a:rPr lang="en-US" dirty="0" smtClean="0"/>
              <a:t>onsumer is to be provided</a:t>
            </a:r>
          </a:p>
        </p:txBody>
      </p:sp>
    </p:spTree>
    <p:extLst>
      <p:ext uri="{BB962C8B-B14F-4D97-AF65-F5344CB8AC3E}">
        <p14:creationId xmlns:p14="http://schemas.microsoft.com/office/powerpoint/2010/main" val="26114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Sec-2(21) of CPA</a:t>
            </a:r>
          </a:p>
          <a:p>
            <a:r>
              <a:rPr lang="en-US" dirty="0" smtClean="0"/>
              <a:t>"</a:t>
            </a:r>
            <a:r>
              <a:rPr lang="en-US" dirty="0"/>
              <a:t>goods" means every kind of movable property and includes "food" as defined in clause (j) of sub-section (1) of section 3 of the Food Safety and Standards Act, 2006;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6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consumer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Under Sec-2(7) of CPA :-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Consumer means </a:t>
            </a:r>
            <a:r>
              <a:rPr lang="en-US" b="1" i="1" dirty="0" smtClean="0"/>
              <a:t>( for Goods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 person who purchased goods for consideration (or)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User of goods with the permission of buyer</a:t>
            </a:r>
          </a:p>
          <a:p>
            <a:pPr marL="0" indent="0">
              <a:buNone/>
            </a:pPr>
            <a:r>
              <a:rPr lang="en-US" dirty="0" smtClean="0"/>
              <a:t>Consumer does </a:t>
            </a:r>
            <a:r>
              <a:rPr lang="en-US" b="1" dirty="0" smtClean="0"/>
              <a:t>not include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 person who purchased goods for re-sale (or)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For commercial purpose</a:t>
            </a:r>
          </a:p>
          <a:p>
            <a:pPr marL="0" indent="0">
              <a:buNone/>
            </a:pPr>
            <a:r>
              <a:rPr lang="en-US" dirty="0"/>
              <a:t>"commercial purpose" does not include use by a person of goods bought and used by him exclusively for the purpose of earning his livelihood, by means of </a:t>
            </a:r>
            <a:r>
              <a:rPr lang="en-US" dirty="0" smtClean="0"/>
              <a:t>self-employment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3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en-US" dirty="0" smtClean="0"/>
              <a:t>Consumer also means (</a:t>
            </a:r>
            <a:r>
              <a:rPr lang="en-US" b="1" i="1" dirty="0" smtClean="0"/>
              <a:t>for Services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Hirer of the service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Beneficiary of the service</a:t>
            </a:r>
          </a:p>
          <a:p>
            <a:pPr marL="0" indent="0">
              <a:buNone/>
            </a:pPr>
            <a:r>
              <a:rPr lang="en-US" dirty="0" smtClean="0"/>
              <a:t>Consumer </a:t>
            </a:r>
            <a:r>
              <a:rPr lang="en-US" b="1" dirty="0" smtClean="0"/>
              <a:t>Does not include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Free service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Service under contract of personal service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Service for commercial purpose</a:t>
            </a:r>
          </a:p>
        </p:txBody>
      </p:sp>
    </p:spTree>
    <p:extLst>
      <p:ext uri="{BB962C8B-B14F-4D97-AF65-F5344CB8AC3E}">
        <p14:creationId xmlns:p14="http://schemas.microsoft.com/office/powerpoint/2010/main" val="16743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"buys any goods" and "hires or avails any services" includes offline or online transactions through electronic means or by teleshopping or direct selling or multi-level marketing</a:t>
            </a:r>
            <a:r>
              <a:rPr lang="en-US" dirty="0" smtClean="0"/>
              <a:t>;</a:t>
            </a:r>
          </a:p>
          <a:p>
            <a:r>
              <a:rPr lang="en-US" b="1" i="1" dirty="0"/>
              <a:t>All goods and services, including telecom and housing construction, and all modes of transactions (online, teleshopping, etc.) for consideration. Free and personal services are </a:t>
            </a:r>
            <a:r>
              <a:rPr lang="en-US" b="1" i="1" dirty="0" smtClean="0"/>
              <a:t>excluded.</a:t>
            </a:r>
            <a:endParaRPr lang="en-US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8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Sec-2(6) – </a:t>
            </a:r>
          </a:p>
          <a:p>
            <a:pPr marL="0" indent="0">
              <a:buNone/>
            </a:pPr>
            <a:r>
              <a:rPr lang="en-US" dirty="0" smtClean="0"/>
              <a:t>Complaint means any allegation in writing made by the complainant that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Unfair trade practice or restrictive trade practice has been adopted by the trader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Deficiency in service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Dangerous goods or services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Charging extra price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5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complainant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Consumer</a:t>
            </a:r>
          </a:p>
          <a:p>
            <a:r>
              <a:rPr lang="en-IN" dirty="0" smtClean="0"/>
              <a:t>C.A</a:t>
            </a:r>
          </a:p>
          <a:p>
            <a:r>
              <a:rPr lang="en-IN" dirty="0" smtClean="0"/>
              <a:t>Central govt. or state </a:t>
            </a:r>
            <a:r>
              <a:rPr lang="en-IN" dirty="0" err="1" smtClean="0"/>
              <a:t>govt</a:t>
            </a:r>
            <a:endParaRPr lang="en-IN" dirty="0" smtClean="0"/>
          </a:p>
          <a:p>
            <a:r>
              <a:rPr lang="en-IN" dirty="0" smtClean="0"/>
              <a:t>Any authority</a:t>
            </a:r>
          </a:p>
          <a:p>
            <a:r>
              <a:rPr lang="en-IN" dirty="0" smtClean="0"/>
              <a:t>Death of a consumer – legal heirs</a:t>
            </a:r>
          </a:p>
          <a:p>
            <a:r>
              <a:rPr lang="en-IN" dirty="0" smtClean="0"/>
              <a:t>Minor - guardian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69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liability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Product liability Responsibility of a product manufacturer or product seller, of any product or service, to compensate for any harm caused to a consumer by such defective product manufactured or sold or by deficiency service resulting there to. </a:t>
            </a:r>
          </a:p>
          <a:p>
            <a:r>
              <a:rPr lang="en-US" dirty="0" smtClean="0"/>
              <a:t>Claim </a:t>
            </a:r>
            <a:r>
              <a:rPr lang="en-US" dirty="0"/>
              <a:t>for product liability can be made against manufacturer, service provider, and seller. Compensation can be obtained by proving one of the several specified conditions in the 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3CA7B58CB742AE325175108AEBE9" ma:contentTypeVersion="9" ma:contentTypeDescription="Create a new document." ma:contentTypeScope="" ma:versionID="c22f97891dd282c5327b7ac7201b22b9">
  <xsd:schema xmlns:xsd="http://www.w3.org/2001/XMLSchema" xmlns:xs="http://www.w3.org/2001/XMLSchema" xmlns:p="http://schemas.microsoft.com/office/2006/metadata/properties" xmlns:ns2="01e6aae9-b236-437a-8d13-d697c8e2323c" targetNamespace="http://schemas.microsoft.com/office/2006/metadata/properties" ma:root="true" ma:fieldsID="8995bda01ff31d1738a20c02828972ed" ns2:_="">
    <xsd:import namespace="01e6aae9-b236-437a-8d13-d697c8e23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aae9-b236-437a-8d13-d697c8e23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737B35-57CC-41F1-A03D-E621EF3BB780}"/>
</file>

<file path=customXml/itemProps2.xml><?xml version="1.0" encoding="utf-8"?>
<ds:datastoreItem xmlns:ds="http://schemas.openxmlformats.org/officeDocument/2006/customXml" ds:itemID="{4B58A7B3-72E0-4164-995F-FEA7B45BB423}"/>
</file>

<file path=customXml/itemProps3.xml><?xml version="1.0" encoding="utf-8"?>
<ds:datastoreItem xmlns:ds="http://schemas.openxmlformats.org/officeDocument/2006/customXml" ds:itemID="{804DBB50-CBFC-4185-9512-581B6A4AF81F}"/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654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Consumer Protection Act - 2019</vt:lpstr>
      <vt:lpstr>Objectives of the Act</vt:lpstr>
      <vt:lpstr>Goods</vt:lpstr>
      <vt:lpstr>Who is consumer</vt:lpstr>
      <vt:lpstr>PowerPoint Presentation</vt:lpstr>
      <vt:lpstr>PowerPoint Presentation</vt:lpstr>
      <vt:lpstr>Complaint</vt:lpstr>
      <vt:lpstr>complainant</vt:lpstr>
      <vt:lpstr>product liability</vt:lpstr>
      <vt:lpstr>Councils</vt:lpstr>
      <vt:lpstr>Consumer dispute redressal agencies</vt:lpstr>
      <vt:lpstr>Central Protection Councils (CPCs)</vt:lpstr>
      <vt:lpstr>Regulator</vt:lpstr>
      <vt:lpstr>Procedure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Protection Act - 1986</dc:title>
  <dc:creator>HP</dc:creator>
  <cp:lastModifiedBy>HP</cp:lastModifiedBy>
  <cp:revision>27</cp:revision>
  <dcterms:created xsi:type="dcterms:W3CDTF">2020-02-20T09:11:02Z</dcterms:created>
  <dcterms:modified xsi:type="dcterms:W3CDTF">2020-10-10T02:54:28Z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0x01010030773CA7B58CB742AE325175108AEBE9</vt:lpwstr>
  </property>
</Properties>
</file>