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27341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131778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394260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107088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249709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284924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393086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373392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347712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188037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4C361-0F82-4EEA-8C83-88FE5CB70500}" type="datetimeFigureOut">
              <a:rPr lang="en-IN" smtClean="0"/>
              <a:pPr/>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301052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4C361-0F82-4EEA-8C83-88FE5CB70500}" type="datetimeFigureOut">
              <a:rPr lang="en-IN" smtClean="0"/>
              <a:pPr/>
              <a:t>11-02-2021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42715-E99C-4592-9F58-F7A64E7891D7}" type="slidenum">
              <a:rPr lang="en-IN" smtClean="0"/>
              <a:pPr/>
              <a:t>‹#›</a:t>
            </a:fld>
            <a:endParaRPr lang="en-IN"/>
          </a:p>
        </p:txBody>
      </p:sp>
    </p:spTree>
    <p:extLst>
      <p:ext uri="{BB962C8B-B14F-4D97-AF65-F5344CB8AC3E}">
        <p14:creationId xmlns:p14="http://schemas.microsoft.com/office/powerpoint/2010/main" xmlns="" val="673214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Definitions under Competition Act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279633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relevant geographic market</a:t>
            </a:r>
            <a:endParaRPr lang="en-IN" dirty="0"/>
          </a:p>
        </p:txBody>
      </p:sp>
      <p:sp>
        <p:nvSpPr>
          <p:cNvPr id="3" name="Content Placeholder 2"/>
          <p:cNvSpPr>
            <a:spLocks noGrp="1"/>
          </p:cNvSpPr>
          <p:nvPr>
            <p:ph idx="1"/>
          </p:nvPr>
        </p:nvSpPr>
        <p:spPr/>
        <p:txBody>
          <a:bodyPr/>
          <a:lstStyle/>
          <a:p>
            <a:r>
              <a:rPr lang="en-US" dirty="0"/>
              <a:t>It means a market comprising the area in which the conditions of competition for supply of goods or provision of services are distinctly homogenous and can be distinguished from the conditions prevailing in the </a:t>
            </a:r>
            <a:r>
              <a:rPr lang="en-US" dirty="0" err="1"/>
              <a:t>neighbouring</a:t>
            </a:r>
            <a:r>
              <a:rPr lang="en-US" dirty="0"/>
              <a:t> areas </a:t>
            </a:r>
            <a:endParaRPr lang="en-IN" dirty="0"/>
          </a:p>
        </p:txBody>
      </p:sp>
    </p:spTree>
    <p:extLst>
      <p:ext uri="{BB962C8B-B14F-4D97-AF65-F5344CB8AC3E}">
        <p14:creationId xmlns:p14="http://schemas.microsoft.com/office/powerpoint/2010/main" xmlns="" val="149190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relevant product market</a:t>
            </a:r>
            <a:endParaRPr lang="en-IN" dirty="0"/>
          </a:p>
        </p:txBody>
      </p:sp>
      <p:sp>
        <p:nvSpPr>
          <p:cNvPr id="3" name="Content Placeholder 2"/>
          <p:cNvSpPr>
            <a:spLocks noGrp="1"/>
          </p:cNvSpPr>
          <p:nvPr>
            <p:ph idx="1"/>
          </p:nvPr>
        </p:nvSpPr>
        <p:spPr/>
        <p:txBody>
          <a:bodyPr/>
          <a:lstStyle/>
          <a:p>
            <a:r>
              <a:rPr lang="en-US"/>
              <a:t>It means a market comprising all those products or services which are regarded as interchangeable or substitutable by the consumer by reason of characteristics of the products or services, their prices and intended use.</a:t>
            </a:r>
            <a:endParaRPr lang="en-IN"/>
          </a:p>
        </p:txBody>
      </p:sp>
    </p:spTree>
    <p:extLst>
      <p:ext uri="{BB962C8B-B14F-4D97-AF65-F5344CB8AC3E}">
        <p14:creationId xmlns:p14="http://schemas.microsoft.com/office/powerpoint/2010/main" xmlns="" val="416459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Acquisition</a:t>
            </a:r>
            <a:endParaRPr lang="en-IN" dirty="0"/>
          </a:p>
        </p:txBody>
      </p:sp>
      <p:sp>
        <p:nvSpPr>
          <p:cNvPr id="3" name="Content Placeholder 2"/>
          <p:cNvSpPr>
            <a:spLocks noGrp="1"/>
          </p:cNvSpPr>
          <p:nvPr>
            <p:ph idx="1"/>
          </p:nvPr>
        </p:nvSpPr>
        <p:spPr/>
        <p:txBody>
          <a:bodyPr/>
          <a:lstStyle/>
          <a:p>
            <a:r>
              <a:rPr lang="en-US" dirty="0" smtClean="0"/>
              <a:t>It means, directly or indirectly, acquiring or agreeing to acquire-</a:t>
            </a:r>
          </a:p>
          <a:p>
            <a:pPr>
              <a:buFont typeface="Wingdings" pitchFamily="2" charset="2"/>
              <a:buChar char="Ø"/>
            </a:pPr>
            <a:r>
              <a:rPr lang="en-US" dirty="0" smtClean="0"/>
              <a:t>Shares, voting rights or assets of any enterprise, or </a:t>
            </a:r>
          </a:p>
          <a:p>
            <a:pPr>
              <a:buFont typeface="Wingdings" pitchFamily="2" charset="2"/>
              <a:buChar char="Ø"/>
            </a:pPr>
            <a:r>
              <a:rPr lang="en-US" dirty="0" smtClean="0"/>
              <a:t>Control over management or control over assets of any </a:t>
            </a:r>
            <a:r>
              <a:rPr lang="en-US" dirty="0" smtClean="0"/>
              <a:t>enterprise</a:t>
            </a:r>
            <a:endParaRPr lang="en-IN" dirty="0"/>
          </a:p>
        </p:txBody>
      </p:sp>
    </p:spTree>
    <p:extLst>
      <p:ext uri="{BB962C8B-B14F-4D97-AF65-F5344CB8AC3E}">
        <p14:creationId xmlns:p14="http://schemas.microsoft.com/office/powerpoint/2010/main" xmlns="" val="276881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Agreement</a:t>
            </a:r>
            <a:endParaRPr lang="en-IN" dirty="0"/>
          </a:p>
        </p:txBody>
      </p:sp>
      <p:sp>
        <p:nvSpPr>
          <p:cNvPr id="3" name="Content Placeholder 2"/>
          <p:cNvSpPr>
            <a:spLocks noGrp="1"/>
          </p:cNvSpPr>
          <p:nvPr>
            <p:ph idx="1"/>
          </p:nvPr>
        </p:nvSpPr>
        <p:spPr/>
        <p:txBody>
          <a:bodyPr/>
          <a:lstStyle/>
          <a:p>
            <a:r>
              <a:rPr lang="en-US" dirty="0" smtClean="0"/>
              <a:t>It includes any arrangement or understanding or action in concert,- </a:t>
            </a:r>
          </a:p>
          <a:p>
            <a:pPr marL="0" indent="0">
              <a:buNone/>
            </a:pPr>
            <a:r>
              <a:rPr lang="en-US" dirty="0" smtClean="0"/>
              <a:t> Whether </a:t>
            </a:r>
            <a:r>
              <a:rPr lang="en-US" dirty="0" smtClean="0"/>
              <a:t>or not, </a:t>
            </a:r>
            <a:r>
              <a:rPr lang="en-US" dirty="0" smtClean="0"/>
              <a:t>such arrangement, understanding or action is formal or in writing” or </a:t>
            </a:r>
          </a:p>
          <a:p>
            <a:pPr marL="0" indent="0">
              <a:buNone/>
            </a:pPr>
            <a:r>
              <a:rPr lang="en-US" dirty="0" smtClean="0"/>
              <a:t>Whether or not such arrangement, understanding or action is intended to be enforceable by legal proceedings;</a:t>
            </a:r>
          </a:p>
          <a:p>
            <a:pPr marL="0" indent="0">
              <a:buNone/>
            </a:pPr>
            <a:endParaRPr lang="en-IN" dirty="0"/>
          </a:p>
        </p:txBody>
      </p:sp>
    </p:spTree>
    <p:extLst>
      <p:ext uri="{BB962C8B-B14F-4D97-AF65-F5344CB8AC3E}">
        <p14:creationId xmlns:p14="http://schemas.microsoft.com/office/powerpoint/2010/main" xmlns="" val="17090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Agreements may be horizontal and vertical agreements. </a:t>
            </a:r>
          </a:p>
          <a:p>
            <a:pPr marL="0" indent="0">
              <a:buNone/>
            </a:pPr>
            <a:r>
              <a:rPr lang="en-US" dirty="0" smtClean="0"/>
              <a:t> Horizontal agreements are arrangements between enterprises at the same stage of production. </a:t>
            </a:r>
          </a:p>
          <a:p>
            <a:pPr marL="0" indent="0">
              <a:buNone/>
            </a:pPr>
            <a:r>
              <a:rPr lang="en-US" dirty="0" smtClean="0"/>
              <a:t>Vertical agreements are those agreements which are entered into between two or more enterprises operating at different levels of production.</a:t>
            </a:r>
            <a:endParaRPr lang="en-IN" dirty="0"/>
          </a:p>
        </p:txBody>
      </p:sp>
    </p:spTree>
    <p:extLst>
      <p:ext uri="{BB962C8B-B14F-4D97-AF65-F5344CB8AC3E}">
        <p14:creationId xmlns:p14="http://schemas.microsoft.com/office/powerpoint/2010/main" xmlns="" val="3788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Consumer</a:t>
            </a:r>
            <a:endParaRPr lang="en-IN" dirty="0"/>
          </a:p>
        </p:txBody>
      </p:sp>
      <p:sp>
        <p:nvSpPr>
          <p:cNvPr id="3" name="Content Placeholder 2"/>
          <p:cNvSpPr>
            <a:spLocks noGrp="1"/>
          </p:cNvSpPr>
          <p:nvPr>
            <p:ph idx="1"/>
          </p:nvPr>
        </p:nvSpPr>
        <p:spPr/>
        <p:txBody>
          <a:bodyPr/>
          <a:lstStyle/>
          <a:p>
            <a:pPr marL="571500" indent="-571500">
              <a:buFont typeface="+mj-lt"/>
              <a:buAutoNum type="romanUcPeriod"/>
            </a:pPr>
            <a:r>
              <a:rPr lang="en-US" dirty="0" smtClean="0"/>
              <a:t>Consumer means ( for Goods)</a:t>
            </a:r>
          </a:p>
          <a:p>
            <a:pPr marL="514350" indent="-514350">
              <a:buFont typeface="+mj-lt"/>
              <a:buAutoNum type="alphaLcPeriod"/>
            </a:pPr>
            <a:r>
              <a:rPr lang="en-US" dirty="0" smtClean="0"/>
              <a:t>A person who purchased goods for consideration (or)</a:t>
            </a:r>
          </a:p>
          <a:p>
            <a:pPr marL="514350" indent="-514350">
              <a:buFont typeface="+mj-lt"/>
              <a:buAutoNum type="alphaLcPeriod"/>
            </a:pPr>
            <a:r>
              <a:rPr lang="en-US" dirty="0" smtClean="0"/>
              <a:t>User of goods with the permission of buyer</a:t>
            </a:r>
          </a:p>
          <a:p>
            <a:pPr marL="0" indent="0">
              <a:buNone/>
            </a:pPr>
            <a:r>
              <a:rPr lang="en-US" dirty="0" smtClean="0"/>
              <a:t>Consumer does </a:t>
            </a:r>
            <a:r>
              <a:rPr lang="en-US" b="1" dirty="0" smtClean="0"/>
              <a:t>not include</a:t>
            </a:r>
          </a:p>
          <a:p>
            <a:pPr marL="514350" indent="-514350">
              <a:buFont typeface="+mj-lt"/>
              <a:buAutoNum type="alphaLcPeriod"/>
            </a:pPr>
            <a:r>
              <a:rPr lang="en-US" dirty="0" smtClean="0"/>
              <a:t>A person who purchased goods for re-sale (or)</a:t>
            </a:r>
          </a:p>
          <a:p>
            <a:pPr marL="514350" indent="-514350">
              <a:buFont typeface="+mj-lt"/>
              <a:buAutoNum type="alphaLcPeriod"/>
            </a:pPr>
            <a:r>
              <a:rPr lang="en-US" dirty="0" smtClean="0"/>
              <a:t>For commercial purpose</a:t>
            </a:r>
          </a:p>
        </p:txBody>
      </p:sp>
    </p:spTree>
    <p:extLst>
      <p:ext uri="{BB962C8B-B14F-4D97-AF65-F5344CB8AC3E}">
        <p14:creationId xmlns:p14="http://schemas.microsoft.com/office/powerpoint/2010/main" xmlns="" val="2268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pPr marL="571500" indent="-571500">
              <a:buFont typeface="+mj-lt"/>
              <a:buAutoNum type="romanUcPeriod" startAt="2"/>
            </a:pPr>
            <a:r>
              <a:rPr lang="en-US" dirty="0" smtClean="0"/>
              <a:t>Consumer also means (for Services)</a:t>
            </a:r>
          </a:p>
          <a:p>
            <a:pPr marL="514350" indent="-514350">
              <a:buFont typeface="+mj-lt"/>
              <a:buAutoNum type="alphaLcPeriod"/>
            </a:pPr>
            <a:r>
              <a:rPr lang="en-US" dirty="0" smtClean="0"/>
              <a:t>Hirer of the service </a:t>
            </a:r>
          </a:p>
          <a:p>
            <a:pPr marL="514350" indent="-514350">
              <a:buFont typeface="+mj-lt"/>
              <a:buAutoNum type="alphaLcPeriod"/>
            </a:pPr>
            <a:r>
              <a:rPr lang="en-US" dirty="0" smtClean="0"/>
              <a:t>Beneficiary of the service</a:t>
            </a:r>
          </a:p>
          <a:p>
            <a:pPr marL="0" indent="0">
              <a:buNone/>
            </a:pPr>
            <a:r>
              <a:rPr lang="en-US" dirty="0" smtClean="0"/>
              <a:t>Consumer </a:t>
            </a:r>
            <a:r>
              <a:rPr lang="en-US" b="1" dirty="0" smtClean="0"/>
              <a:t>Does not include</a:t>
            </a:r>
          </a:p>
          <a:p>
            <a:pPr marL="514350" indent="-514350">
              <a:buFont typeface="+mj-lt"/>
              <a:buAutoNum type="alphaLcPeriod"/>
            </a:pPr>
            <a:r>
              <a:rPr lang="en-US" dirty="0" smtClean="0"/>
              <a:t>Free service</a:t>
            </a:r>
          </a:p>
          <a:p>
            <a:pPr marL="514350" indent="-514350">
              <a:buFont typeface="+mj-lt"/>
              <a:buAutoNum type="alphaLcPeriod"/>
            </a:pPr>
            <a:r>
              <a:rPr lang="en-US" dirty="0" smtClean="0"/>
              <a:t>Service under contract of personal service</a:t>
            </a:r>
          </a:p>
          <a:p>
            <a:pPr marL="514350" indent="-514350">
              <a:buFont typeface="+mj-lt"/>
              <a:buAutoNum type="alphaLcPeriod"/>
            </a:pPr>
            <a:r>
              <a:rPr lang="en-US" dirty="0" smtClean="0"/>
              <a:t>Service for commercial purpose</a:t>
            </a:r>
          </a:p>
          <a:p>
            <a:pPr marL="0" indent="0">
              <a:buNone/>
            </a:pPr>
            <a:endParaRPr lang="en-IN" dirty="0"/>
          </a:p>
        </p:txBody>
      </p:sp>
    </p:spTree>
    <p:extLst>
      <p:ext uri="{BB962C8B-B14F-4D97-AF65-F5344CB8AC3E}">
        <p14:creationId xmlns:p14="http://schemas.microsoft.com/office/powerpoint/2010/main" xmlns="" val="88763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Enterprise</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It means a person or a department of the Government, who or which is, or has been, engaged in any activity, relating to the production, storage, supply, distribution, acquisition or control of articles or goods, or the provision of services of any kind, or in investment, or in the business of acquiring, holding, underwriting or dealing with shares, debentures or other body corporate, either directly or through one or more of its units or divisions or subsidiaries, whether such unit or division or subsidiary is located at the same place where the enterprise is located or at a different place or at different places, </a:t>
            </a:r>
          </a:p>
          <a:p>
            <a:pPr marL="0" indent="0">
              <a:buNone/>
            </a:pPr>
            <a:r>
              <a:rPr lang="en-US" dirty="0" smtClean="0"/>
              <a:t>but </a:t>
            </a:r>
            <a:r>
              <a:rPr lang="en-US" b="1" dirty="0" smtClean="0"/>
              <a:t>does not include </a:t>
            </a:r>
            <a:r>
              <a:rPr lang="en-US" dirty="0" smtClean="0"/>
              <a:t>any activity of the Government relating to the sovereign functions of the Government including all activities carried on by the department of the Central Government dealing with atomic energy, currency, </a:t>
            </a:r>
            <a:r>
              <a:rPr lang="en-US" dirty="0" err="1" smtClean="0"/>
              <a:t>defence</a:t>
            </a:r>
            <a:r>
              <a:rPr lang="en-US" dirty="0" smtClean="0"/>
              <a:t> and space.</a:t>
            </a:r>
            <a:endParaRPr lang="en-IN" dirty="0"/>
          </a:p>
        </p:txBody>
      </p:sp>
    </p:spTree>
    <p:extLst>
      <p:ext uri="{BB962C8B-B14F-4D97-AF65-F5344CB8AC3E}">
        <p14:creationId xmlns:p14="http://schemas.microsoft.com/office/powerpoint/2010/main" xmlns="" val="368343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a:t>
            </a:r>
            <a:endParaRPr lang="en-IN" dirty="0"/>
          </a:p>
        </p:txBody>
      </p:sp>
      <p:sp>
        <p:nvSpPr>
          <p:cNvPr id="3" name="Content Placeholder 2"/>
          <p:cNvSpPr>
            <a:spLocks noGrp="1"/>
          </p:cNvSpPr>
          <p:nvPr>
            <p:ph idx="1"/>
          </p:nvPr>
        </p:nvSpPr>
        <p:spPr/>
        <p:txBody>
          <a:bodyPr/>
          <a:lstStyle/>
          <a:p>
            <a:r>
              <a:rPr lang="en-US" dirty="0"/>
              <a:t>It Includes </a:t>
            </a:r>
            <a:endParaRPr lang="en-US" dirty="0" smtClean="0"/>
          </a:p>
          <a:p>
            <a:pPr marL="0" indent="0">
              <a:buNone/>
            </a:pPr>
            <a:r>
              <a:rPr lang="en-US" dirty="0" smtClean="0"/>
              <a:t>an </a:t>
            </a:r>
            <a:r>
              <a:rPr lang="en-US" dirty="0"/>
              <a:t>individual; </a:t>
            </a:r>
          </a:p>
          <a:p>
            <a:pPr marL="0" indent="0">
              <a:buNone/>
            </a:pPr>
            <a:r>
              <a:rPr lang="en-US" dirty="0" smtClean="0"/>
              <a:t>a </a:t>
            </a:r>
            <a:r>
              <a:rPr lang="en-US" dirty="0"/>
              <a:t>Hindu undivided family; </a:t>
            </a:r>
          </a:p>
          <a:p>
            <a:pPr marL="0" indent="0">
              <a:buNone/>
            </a:pPr>
            <a:r>
              <a:rPr lang="en-US" dirty="0" smtClean="0"/>
              <a:t>a </a:t>
            </a:r>
            <a:r>
              <a:rPr lang="en-US" dirty="0"/>
              <a:t>company; </a:t>
            </a:r>
            <a:endParaRPr lang="en-US" dirty="0" smtClean="0"/>
          </a:p>
          <a:p>
            <a:pPr marL="0" indent="0">
              <a:buNone/>
            </a:pPr>
            <a:r>
              <a:rPr lang="en-US" dirty="0" smtClean="0"/>
              <a:t> </a:t>
            </a:r>
            <a:r>
              <a:rPr lang="en-US" dirty="0"/>
              <a:t>a firm; </a:t>
            </a:r>
          </a:p>
          <a:p>
            <a:pPr marL="0" indent="0">
              <a:buNone/>
            </a:pPr>
            <a:r>
              <a:rPr lang="en-US" dirty="0" smtClean="0"/>
              <a:t>an </a:t>
            </a:r>
            <a:r>
              <a:rPr lang="en-US" dirty="0"/>
              <a:t>association of persons or a body of individuals, whether incorporated or not, in India or outside India;</a:t>
            </a:r>
            <a:endParaRPr lang="en-IN" dirty="0"/>
          </a:p>
        </p:txBody>
      </p:sp>
    </p:spTree>
    <p:extLst>
      <p:ext uri="{BB962C8B-B14F-4D97-AF65-F5344CB8AC3E}">
        <p14:creationId xmlns:p14="http://schemas.microsoft.com/office/powerpoint/2010/main" xmlns="" val="186836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Relevant market</a:t>
            </a:r>
            <a:endParaRPr lang="en-IN" dirty="0"/>
          </a:p>
        </p:txBody>
      </p:sp>
      <p:sp>
        <p:nvSpPr>
          <p:cNvPr id="3" name="Content Placeholder 2"/>
          <p:cNvSpPr>
            <a:spLocks noGrp="1"/>
          </p:cNvSpPr>
          <p:nvPr>
            <p:ph idx="1"/>
          </p:nvPr>
        </p:nvSpPr>
        <p:spPr/>
        <p:txBody>
          <a:bodyPr/>
          <a:lstStyle/>
          <a:p>
            <a:r>
              <a:rPr lang="en-US" dirty="0"/>
              <a:t>It means the market which may be determined by the commission with reference to the relevant product market or relevant geographic market </a:t>
            </a:r>
            <a:r>
              <a:rPr lang="en-US" dirty="0" smtClean="0"/>
              <a:t>or </a:t>
            </a:r>
            <a:r>
              <a:rPr lang="en-US" dirty="0"/>
              <a:t>both.</a:t>
            </a:r>
            <a:endParaRPr lang="en-IN" dirty="0"/>
          </a:p>
        </p:txBody>
      </p:sp>
    </p:spTree>
    <p:extLst>
      <p:ext uri="{BB962C8B-B14F-4D97-AF65-F5344CB8AC3E}">
        <p14:creationId xmlns:p14="http://schemas.microsoft.com/office/powerpoint/2010/main" xmlns="" val="2810251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73CA7B58CB742AE325175108AEBE9" ma:contentTypeVersion="0" ma:contentTypeDescription="Create a new document." ma:contentTypeScope="" ma:versionID="e3e7984e406bf6e73576d8fa9f42a896">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9B2659-8B32-4C58-86FB-A8F5F2BA8263}"/>
</file>

<file path=customXml/itemProps2.xml><?xml version="1.0" encoding="utf-8"?>
<ds:datastoreItem xmlns:ds="http://schemas.openxmlformats.org/officeDocument/2006/customXml" ds:itemID="{1A4D7E71-9BDF-4D90-9D21-1AAC602773A2}"/>
</file>

<file path=customXml/itemProps3.xml><?xml version="1.0" encoding="utf-8"?>
<ds:datastoreItem xmlns:ds="http://schemas.openxmlformats.org/officeDocument/2006/customXml" ds:itemID="{BA956703-6EA0-4A3A-B26E-A71EA8F3130E}"/>
</file>

<file path=docProps/app.xml><?xml version="1.0" encoding="utf-8"?>
<Properties xmlns="http://schemas.openxmlformats.org/officeDocument/2006/extended-properties" xmlns:vt="http://schemas.openxmlformats.org/officeDocument/2006/docPropsVTypes">
  <TotalTime>347</TotalTime>
  <Words>508</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Definitions under Competition Act</vt:lpstr>
      <vt:lpstr>Acquisition</vt:lpstr>
      <vt:lpstr>Agreement</vt:lpstr>
      <vt:lpstr>Slide 4</vt:lpstr>
      <vt:lpstr>Consumer</vt:lpstr>
      <vt:lpstr>Slide 6</vt:lpstr>
      <vt:lpstr>Enterprise</vt:lpstr>
      <vt:lpstr>Person</vt:lpstr>
      <vt:lpstr>Relevant market</vt:lpstr>
      <vt:lpstr>relevant geographic market</vt:lpstr>
      <vt:lpstr>relevant product market</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 under Competition Act</dc:title>
  <dc:creator>HP</dc:creator>
  <cp:lastModifiedBy>HP</cp:lastModifiedBy>
  <cp:revision>17</cp:revision>
  <dcterms:created xsi:type="dcterms:W3CDTF">2020-07-23T03:24:31Z</dcterms:created>
  <dcterms:modified xsi:type="dcterms:W3CDTF">2021-02-11T10:42:38Z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0x01010030773CA7B58CB742AE325175108AEBE9</vt:lpwstr>
  </property>
</Properties>
</file>