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3E16166-73FD-4D33-A411-F25A07A0F60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5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B708D6-46FC-49D2-95A2-5A67D1E6ED1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16166-73FD-4D33-A411-F25A07A0F601}" type="slidenum">
              <a:rPr lang="en-IN" smtClean="0"/>
              <a:t>‹#›</a:t>
            </a:fld>
            <a:endParaRPr lang="en-IN"/>
          </a:p>
        </p:txBody>
      </p:sp>
    </p:spTree>
    <p:extLst>
      <p:ext uri="{BB962C8B-B14F-4D97-AF65-F5344CB8AC3E}">
        <p14:creationId xmlns:p14="http://schemas.microsoft.com/office/powerpoint/2010/main" val="211326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28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534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spTree>
    <p:extLst>
      <p:ext uri="{BB962C8B-B14F-4D97-AF65-F5344CB8AC3E}">
        <p14:creationId xmlns:p14="http://schemas.microsoft.com/office/powerpoint/2010/main" val="2265748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59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790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28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76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spTree>
    <p:extLst>
      <p:ext uri="{BB962C8B-B14F-4D97-AF65-F5344CB8AC3E}">
        <p14:creationId xmlns:p14="http://schemas.microsoft.com/office/powerpoint/2010/main" val="110586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708D6-46FC-49D2-95A2-5A67D1E6ED1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16166-73FD-4D33-A411-F25A07A0F60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82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B708D6-46FC-49D2-95A2-5A67D1E6ED1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16166-73FD-4D33-A411-F25A07A0F601}" type="slidenum">
              <a:rPr lang="en-IN" smtClean="0"/>
              <a:t>‹#›</a:t>
            </a:fld>
            <a:endParaRPr lang="en-IN"/>
          </a:p>
        </p:txBody>
      </p:sp>
    </p:spTree>
    <p:extLst>
      <p:ext uri="{BB962C8B-B14F-4D97-AF65-F5344CB8AC3E}">
        <p14:creationId xmlns:p14="http://schemas.microsoft.com/office/powerpoint/2010/main" val="181065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708D6-46FC-49D2-95A2-5A67D1E6ED11}"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16166-73FD-4D33-A411-F25A07A0F60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93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B708D6-46FC-49D2-95A2-5A67D1E6ED11}"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16166-73FD-4D33-A411-F25A07A0F60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13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708D6-46FC-49D2-95A2-5A67D1E6ED11}"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16166-73FD-4D33-A411-F25A07A0F601}" type="slidenum">
              <a:rPr lang="en-IN" smtClean="0"/>
              <a:t>‹#›</a:t>
            </a:fld>
            <a:endParaRPr lang="en-IN"/>
          </a:p>
        </p:txBody>
      </p:sp>
    </p:spTree>
    <p:extLst>
      <p:ext uri="{BB962C8B-B14F-4D97-AF65-F5344CB8AC3E}">
        <p14:creationId xmlns:p14="http://schemas.microsoft.com/office/powerpoint/2010/main" val="338388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B708D6-46FC-49D2-95A2-5A67D1E6ED1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16166-73FD-4D33-A411-F25A07A0F60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6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B708D6-46FC-49D2-95A2-5A67D1E6ED1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16166-73FD-4D33-A411-F25A07A0F601}" type="slidenum">
              <a:rPr lang="en-IN" smtClean="0"/>
              <a:t>‹#›</a:t>
            </a:fld>
            <a:endParaRPr lang="en-IN"/>
          </a:p>
        </p:txBody>
      </p:sp>
    </p:spTree>
    <p:extLst>
      <p:ext uri="{BB962C8B-B14F-4D97-AF65-F5344CB8AC3E}">
        <p14:creationId xmlns:p14="http://schemas.microsoft.com/office/powerpoint/2010/main" val="379049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B708D6-46FC-49D2-95A2-5A67D1E6ED11}" type="datetimeFigureOut">
              <a:rPr lang="en-IN" smtClean="0"/>
              <a:t>03-06-2021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E16166-73FD-4D33-A411-F25A07A0F601}" type="slidenum">
              <a:rPr lang="en-IN" smtClean="0"/>
              <a:t>‹#›</a:t>
            </a:fld>
            <a:endParaRPr lang="en-IN"/>
          </a:p>
        </p:txBody>
      </p:sp>
    </p:spTree>
    <p:extLst>
      <p:ext uri="{BB962C8B-B14F-4D97-AF65-F5344CB8AC3E}">
        <p14:creationId xmlns:p14="http://schemas.microsoft.com/office/powerpoint/2010/main" val="152407779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B04D-3AA2-44A9-BC97-525474390FDF}"/>
              </a:ext>
            </a:extLst>
          </p:cNvPr>
          <p:cNvSpPr>
            <a:spLocks noGrp="1"/>
          </p:cNvSpPr>
          <p:nvPr>
            <p:ph type="ctrTitle"/>
          </p:nvPr>
        </p:nvSpPr>
        <p:spPr/>
        <p:txBody>
          <a:bodyPr/>
          <a:lstStyle/>
          <a:p>
            <a:r>
              <a:rPr lang="en-US" dirty="0"/>
              <a:t>FTC Sues Facebook for Illegal Monopolization</a:t>
            </a:r>
            <a:endParaRPr lang="en-IN" dirty="0"/>
          </a:p>
        </p:txBody>
      </p:sp>
      <p:sp>
        <p:nvSpPr>
          <p:cNvPr id="3" name="Subtitle 2">
            <a:extLst>
              <a:ext uri="{FF2B5EF4-FFF2-40B4-BE49-F238E27FC236}">
                <a16:creationId xmlns:a16="http://schemas.microsoft.com/office/drawing/2014/main" id="{B090439A-8431-4176-83F1-1D1452723798}"/>
              </a:ext>
            </a:extLst>
          </p:cNvPr>
          <p:cNvSpPr>
            <a:spLocks noGrp="1"/>
          </p:cNvSpPr>
          <p:nvPr>
            <p:ph type="subTitle" idx="1"/>
          </p:nvPr>
        </p:nvSpPr>
        <p:spPr>
          <a:xfrm>
            <a:off x="2692398" y="3657597"/>
            <a:ext cx="6939874" cy="1597984"/>
          </a:xfrm>
        </p:spPr>
        <p:txBody>
          <a:bodyPr>
            <a:normAutofit fontScale="55000" lnSpcReduction="20000"/>
          </a:bodyPr>
          <a:lstStyle/>
          <a:p>
            <a:pPr algn="r"/>
            <a:r>
              <a:rPr lang="en-IN" sz="2500" dirty="0"/>
              <a:t>TEAM MEMBERS</a:t>
            </a:r>
          </a:p>
          <a:p>
            <a:pPr algn="r"/>
            <a:r>
              <a:rPr lang="en-IN" sz="2500" dirty="0"/>
              <a:t>B. Vijaya Chandra - 17MIS7118</a:t>
            </a:r>
          </a:p>
          <a:p>
            <a:pPr algn="r"/>
            <a:r>
              <a:rPr lang="en-IN" sz="2500" dirty="0" err="1"/>
              <a:t>Tharun</a:t>
            </a:r>
            <a:r>
              <a:rPr lang="en-IN" sz="2500" dirty="0"/>
              <a:t> - 17MIS7094</a:t>
            </a:r>
          </a:p>
          <a:p>
            <a:pPr algn="r"/>
            <a:r>
              <a:rPr lang="en-IN" sz="2500" dirty="0"/>
              <a:t> A. Yogendra - 17MIS7136</a:t>
            </a:r>
          </a:p>
          <a:p>
            <a:pPr algn="r"/>
            <a:r>
              <a:rPr lang="en-IN" sz="2500" dirty="0"/>
              <a:t> </a:t>
            </a:r>
            <a:r>
              <a:rPr lang="en-IN" sz="2500" dirty="0" err="1"/>
              <a:t>koushik</a:t>
            </a:r>
            <a:r>
              <a:rPr lang="en-IN" sz="2500" dirty="0"/>
              <a:t> - 17MIS7012 </a:t>
            </a:r>
          </a:p>
          <a:p>
            <a:endParaRPr lang="en-IN" dirty="0"/>
          </a:p>
          <a:p>
            <a:endParaRPr lang="en-IN" dirty="0"/>
          </a:p>
        </p:txBody>
      </p:sp>
    </p:spTree>
    <p:extLst>
      <p:ext uri="{BB962C8B-B14F-4D97-AF65-F5344CB8AC3E}">
        <p14:creationId xmlns:p14="http://schemas.microsoft.com/office/powerpoint/2010/main" val="255599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80D1-924E-483C-8480-C53CFEFFDD7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3E64A20-6CDE-469B-A52F-BDAE5CBB79C6}"/>
              </a:ext>
            </a:extLst>
          </p:cNvPr>
          <p:cNvSpPr>
            <a:spLocks noGrp="1"/>
          </p:cNvSpPr>
          <p:nvPr>
            <p:ph idx="1"/>
          </p:nvPr>
        </p:nvSpPr>
        <p:spPr/>
        <p:txBody>
          <a:bodyPr>
            <a:normAutofit fontScale="92500" lnSpcReduction="10000"/>
          </a:bodyPr>
          <a:lstStyle/>
          <a:p>
            <a:r>
              <a:rPr lang="en-US" dirty="0"/>
              <a:t>Facebook is the world’s dominant online social network. More than 3 billion people regularly use Facebook’s services to connect with friends and family and enrich their social lives.</a:t>
            </a:r>
          </a:p>
          <a:p>
            <a:r>
              <a:rPr lang="en-US" dirty="0"/>
              <a:t>Sherman Act: The Sherman Antitrust Act—proposed in 1890 by Senator John Sherman from Ohio—was the first measure passed by the U.S. Congress to prohibit trusts, monopolies, and cartels. The Sherman Act also outlawed contracts, conspiracies, and other business practices that restrained trade and created monopolies within industries. For example, the Sherman Act says that competing individuals or businesses can't fix prices, divide markets, or attempt to rig bids. The Act also laid out specific penalties and fines for violating its rules.</a:t>
            </a:r>
            <a:endParaRPr lang="en-IN" dirty="0"/>
          </a:p>
        </p:txBody>
      </p:sp>
    </p:spTree>
    <p:extLst>
      <p:ext uri="{BB962C8B-B14F-4D97-AF65-F5344CB8AC3E}">
        <p14:creationId xmlns:p14="http://schemas.microsoft.com/office/powerpoint/2010/main" val="66617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E392-0221-44F5-B2A5-D635FC2F0076}"/>
              </a:ext>
            </a:extLst>
          </p:cNvPr>
          <p:cNvSpPr>
            <a:spLocks noGrp="1"/>
          </p:cNvSpPr>
          <p:nvPr>
            <p:ph type="title"/>
          </p:nvPr>
        </p:nvSpPr>
        <p:spPr/>
        <p:txBody>
          <a:bodyPr/>
          <a:lstStyle/>
          <a:p>
            <a:r>
              <a:rPr lang="en-IN" dirty="0"/>
              <a:t>Anticompetitive Acquisitions</a:t>
            </a:r>
          </a:p>
        </p:txBody>
      </p:sp>
      <p:sp>
        <p:nvSpPr>
          <p:cNvPr id="3" name="Content Placeholder 2">
            <a:extLst>
              <a:ext uri="{FF2B5EF4-FFF2-40B4-BE49-F238E27FC236}">
                <a16:creationId xmlns:a16="http://schemas.microsoft.com/office/drawing/2014/main" id="{0F4FAAF1-DC58-456D-8EF7-228D7BCB25CA}"/>
              </a:ext>
            </a:extLst>
          </p:cNvPr>
          <p:cNvSpPr>
            <a:spLocks noGrp="1"/>
          </p:cNvSpPr>
          <p:nvPr>
            <p:ph idx="1"/>
          </p:nvPr>
        </p:nvSpPr>
        <p:spPr/>
        <p:txBody>
          <a:bodyPr>
            <a:normAutofit fontScale="85000" lnSpcReduction="20000"/>
          </a:bodyPr>
          <a:lstStyle/>
          <a:p>
            <a:r>
              <a:rPr lang="en-US" dirty="0"/>
              <a:t>The complaint alleges that Facebook initially tried to compete with Instagram on the merits by improving its own offerings, but Facebook ultimately chose to buy Instagram rather than compete with it. Facebook’s acquisition of Instagram for $1 billion in April 2012 allegedly both neutralizes the direct threat posed by Instagram and makes it more difficult for another personal social networking competitor to gain scale.</a:t>
            </a:r>
          </a:p>
          <a:p>
            <a:r>
              <a:rPr lang="en-US" dirty="0"/>
              <a:t>The complaint alleges that, by 2012, WhatsApp had emerged as the clear global “category leader” in mobile messaging. Again, according to the complaint, Facebook chose to buy an emerging threat rather than compete, and announced an agreement in February 2014 to acquire WhatsApp for $19 billion. Facebook’s acquisition of WhatsApp allegedly both neutralizes the prospect that WhatsApp itself might threaten Facebook’s personal social networking monopoly and ensures that any future threat will have a more difficult time gaining scale in mobile messaging.</a:t>
            </a:r>
            <a:endParaRPr lang="en-IN" dirty="0"/>
          </a:p>
        </p:txBody>
      </p:sp>
    </p:spTree>
    <p:extLst>
      <p:ext uri="{BB962C8B-B14F-4D97-AF65-F5344CB8AC3E}">
        <p14:creationId xmlns:p14="http://schemas.microsoft.com/office/powerpoint/2010/main" val="179055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6E13-1545-455A-B4CE-F92EED2DBAEA}"/>
              </a:ext>
            </a:extLst>
          </p:cNvPr>
          <p:cNvSpPr>
            <a:spLocks noGrp="1"/>
          </p:cNvSpPr>
          <p:nvPr>
            <p:ph type="title"/>
          </p:nvPr>
        </p:nvSpPr>
        <p:spPr/>
        <p:txBody>
          <a:bodyPr/>
          <a:lstStyle/>
          <a:p>
            <a:r>
              <a:rPr lang="en-IN" dirty="0"/>
              <a:t>Anticompetitive Platform Conduct</a:t>
            </a:r>
          </a:p>
        </p:txBody>
      </p:sp>
      <p:sp>
        <p:nvSpPr>
          <p:cNvPr id="3" name="Content Placeholder 2">
            <a:extLst>
              <a:ext uri="{FF2B5EF4-FFF2-40B4-BE49-F238E27FC236}">
                <a16:creationId xmlns:a16="http://schemas.microsoft.com/office/drawing/2014/main" id="{F3809BDC-C629-489C-9E0E-0125CED001A5}"/>
              </a:ext>
            </a:extLst>
          </p:cNvPr>
          <p:cNvSpPr>
            <a:spLocks noGrp="1"/>
          </p:cNvSpPr>
          <p:nvPr>
            <p:ph idx="1"/>
          </p:nvPr>
        </p:nvSpPr>
        <p:spPr/>
        <p:txBody>
          <a:bodyPr>
            <a:normAutofit fontScale="92500" lnSpcReduction="10000"/>
          </a:bodyPr>
          <a:lstStyle/>
          <a:p>
            <a:r>
              <a:rPr lang="en-US" dirty="0"/>
              <a:t>The complaint also alleges that Facebook, over many years, has imposed anticompetitive conditions on third-party software developers’ access to valuable interconnections to its platform, such as the application programming interfaces (“APIs”) that allow the developers’ apps to interface with Facebook.</a:t>
            </a:r>
          </a:p>
          <a:p>
            <a:r>
              <a:rPr lang="en-US" dirty="0"/>
              <a:t>The complaint alleges that Facebook has enforced these policies by cutting off API access to blunt perceived competitive threats from rival personal social networking services, mobile messaging apps, and other apps with social functionalities. For example, in 2013, Twitter launched the app Vine, which allowed users to shoot and share short video segments. In response, according to the complaint, Facebook shut down the API that would have allowed Vine to access friends via Facebook.</a:t>
            </a:r>
            <a:endParaRPr lang="en-IN" dirty="0"/>
          </a:p>
        </p:txBody>
      </p:sp>
    </p:spTree>
    <p:extLst>
      <p:ext uri="{BB962C8B-B14F-4D97-AF65-F5344CB8AC3E}">
        <p14:creationId xmlns:p14="http://schemas.microsoft.com/office/powerpoint/2010/main" val="412044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8052-651D-430A-ADFA-C996522DC8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DFA944-4318-4EE9-9278-495530C3B54C}"/>
              </a:ext>
            </a:extLst>
          </p:cNvPr>
          <p:cNvSpPr>
            <a:spLocks noGrp="1"/>
          </p:cNvSpPr>
          <p:nvPr>
            <p:ph idx="1"/>
          </p:nvPr>
        </p:nvSpPr>
        <p:spPr/>
        <p:txBody>
          <a:bodyPr/>
          <a:lstStyle/>
          <a:p>
            <a:r>
              <a:rPr lang="en-US" dirty="0"/>
              <a:t>But FTC had approved the Instagram and WhatsApp deals.</a:t>
            </a:r>
          </a:p>
          <a:p>
            <a:r>
              <a:rPr lang="en-US" dirty="0"/>
              <a:t>Yes – but it says its “action challenges more than just the acquisitions”. It is “challenging a multi-year course of conduct that constituted monopolization of the personal social networking market”.</a:t>
            </a:r>
          </a:p>
          <a:p>
            <a:r>
              <a:rPr lang="en-US" dirty="0"/>
              <a:t>The FTC also says that it can – and often does – challenge approved transactions when they violate the law.</a:t>
            </a:r>
            <a:endParaRPr lang="en-IN" dirty="0"/>
          </a:p>
        </p:txBody>
      </p:sp>
    </p:spTree>
    <p:extLst>
      <p:ext uri="{BB962C8B-B14F-4D97-AF65-F5344CB8AC3E}">
        <p14:creationId xmlns:p14="http://schemas.microsoft.com/office/powerpoint/2010/main" val="43233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8FCC-9773-47E1-A720-694772D6FB00}"/>
              </a:ext>
            </a:extLst>
          </p:cNvPr>
          <p:cNvSpPr>
            <a:spLocks noGrp="1"/>
          </p:cNvSpPr>
          <p:nvPr>
            <p:ph type="title"/>
          </p:nvPr>
        </p:nvSpPr>
        <p:spPr/>
        <p:txBody>
          <a:bodyPr/>
          <a:lstStyle/>
          <a:p>
            <a:r>
              <a:rPr lang="en-IN" dirty="0"/>
              <a:t>How has Facebook responded?</a:t>
            </a:r>
          </a:p>
        </p:txBody>
      </p:sp>
      <p:sp>
        <p:nvSpPr>
          <p:cNvPr id="3" name="Content Placeholder 2">
            <a:extLst>
              <a:ext uri="{FF2B5EF4-FFF2-40B4-BE49-F238E27FC236}">
                <a16:creationId xmlns:a16="http://schemas.microsoft.com/office/drawing/2014/main" id="{6199401E-50A9-4793-9B8C-AAAA57021213}"/>
              </a:ext>
            </a:extLst>
          </p:cNvPr>
          <p:cNvSpPr>
            <a:spLocks noGrp="1"/>
          </p:cNvSpPr>
          <p:nvPr>
            <p:ph idx="1"/>
          </p:nvPr>
        </p:nvSpPr>
        <p:spPr/>
        <p:txBody>
          <a:bodyPr>
            <a:normAutofit fontScale="92500" lnSpcReduction="10000"/>
          </a:bodyPr>
          <a:lstStyle/>
          <a:p>
            <a:r>
              <a:rPr lang="en-US" dirty="0"/>
              <a:t>The company has said it is not true that it has no competition, and named “Apple, Google, Twitter, Snap, Amazon, </a:t>
            </a:r>
            <a:r>
              <a:rPr lang="en-US" dirty="0" err="1"/>
              <a:t>TikTok</a:t>
            </a:r>
            <a:r>
              <a:rPr lang="en-US" dirty="0"/>
              <a:t> and Microsoft”. The lawsuits ignore the fact that users can and do move often to competing apps, it has said.</a:t>
            </a:r>
          </a:p>
          <a:p>
            <a:r>
              <a:rPr lang="en-US" dirty="0"/>
              <a:t>Facebook has also questioned the “attack” on its acquisitions, and recalled that the FTC had cleared the Instagram deal after an in-depth review. The WhatsApp transaction had been reviewed by the European Union as well.</a:t>
            </a:r>
          </a:p>
          <a:p>
            <a:r>
              <a:rPr lang="en-US" dirty="0"/>
              <a:t>Regarding the API restrictions, Facebook argues that it is allowed to choose its business partners. YouTube, Twitter, and WeChat have done well despite these API policies, it says.</a:t>
            </a:r>
            <a:endParaRPr lang="en-IN" dirty="0"/>
          </a:p>
        </p:txBody>
      </p:sp>
    </p:spTree>
    <p:extLst>
      <p:ext uri="{BB962C8B-B14F-4D97-AF65-F5344CB8AC3E}">
        <p14:creationId xmlns:p14="http://schemas.microsoft.com/office/powerpoint/2010/main" val="270876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5384-A06F-4DC2-9F29-CB9600A354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0DE593-F4D3-438E-8BC0-05B455B1E92E}"/>
              </a:ext>
            </a:extLst>
          </p:cNvPr>
          <p:cNvSpPr>
            <a:spLocks noGrp="1"/>
          </p:cNvSpPr>
          <p:nvPr>
            <p:ph idx="1"/>
          </p:nvPr>
        </p:nvSpPr>
        <p:spPr/>
        <p:txBody>
          <a:bodyPr/>
          <a:lstStyle/>
          <a:p>
            <a:r>
              <a:rPr lang="en-US" dirty="0"/>
              <a:t>The Commission vote to authorize staff to file for a permanent injunction and other equitable relief in the U.S. </a:t>
            </a:r>
          </a:p>
          <a:p>
            <a:endParaRPr lang="en-IN" dirty="0"/>
          </a:p>
        </p:txBody>
      </p:sp>
    </p:spTree>
    <p:extLst>
      <p:ext uri="{BB962C8B-B14F-4D97-AF65-F5344CB8AC3E}">
        <p14:creationId xmlns:p14="http://schemas.microsoft.com/office/powerpoint/2010/main" val="250142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B69E-19FE-41BC-961A-69F6C8AEA9DE}"/>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EB4AB5B3-1790-4690-A292-FEA1EBA6773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653702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73CA7B58CB742AE325175108AEBE9" ma:contentTypeVersion="9" ma:contentTypeDescription="Create a new document." ma:contentTypeScope="" ma:versionID="c22f97891dd282c5327b7ac7201b22b9">
  <xsd:schema xmlns:xsd="http://www.w3.org/2001/XMLSchema" xmlns:xs="http://www.w3.org/2001/XMLSchema" xmlns:p="http://schemas.microsoft.com/office/2006/metadata/properties" xmlns:ns2="01e6aae9-b236-437a-8d13-d697c8e2323c" targetNamespace="http://schemas.microsoft.com/office/2006/metadata/properties" ma:root="true" ma:fieldsID="8995bda01ff31d1738a20c02828972ed" ns2:_="">
    <xsd:import namespace="01e6aae9-b236-437a-8d13-d697c8e232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aae9-b236-437a-8d13-d697c8e232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7F4366-D256-4046-8B8B-35DD725B7179}"/>
</file>

<file path=customXml/itemProps2.xml><?xml version="1.0" encoding="utf-8"?>
<ds:datastoreItem xmlns:ds="http://schemas.openxmlformats.org/officeDocument/2006/customXml" ds:itemID="{5F1CC504-54A3-4DC1-B2C2-1EE3FEEF1015}"/>
</file>

<file path=customXml/itemProps3.xml><?xml version="1.0" encoding="utf-8"?>
<ds:datastoreItem xmlns:ds="http://schemas.openxmlformats.org/officeDocument/2006/customXml" ds:itemID="{84C7E98F-6758-4F18-90CA-7EB56999BBC1}"/>
</file>

<file path=docProps/app.xml><?xml version="1.0" encoding="utf-8"?>
<Properties xmlns="http://schemas.openxmlformats.org/officeDocument/2006/extended-properties" xmlns:vt="http://schemas.openxmlformats.org/officeDocument/2006/docPropsVTypes">
  <Template>Organic</Template>
  <TotalTime>12</TotalTime>
  <Words>675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FTC Sues Facebook for Illegal Monopolization</vt:lpstr>
      <vt:lpstr>INTRODUCTION</vt:lpstr>
      <vt:lpstr>Anticompetitive Acquisitions</vt:lpstr>
      <vt:lpstr>Anticompetitive Platform Conduct</vt:lpstr>
      <vt:lpstr>PowerPoint Presentation</vt:lpstr>
      <vt:lpstr>How has Facebook responded?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FTC Sues Facebook for Illegal Monopolization</dc:title>
  <dc:creator>BANDI VIJAYA CHANDRA  17MIS7118</dc:creator>
  <cp:lastModifiedBy>BANDI VIJAYA CHANDRA  17MIS7118</cp:lastModifiedBy>
  <cp:revision>3</cp:revision>
  <dcterms:created xsi:type="dcterms:W3CDTF">2021-06-03T03:42:22Z</dcterms:created>
  <dcterms:modified xsi:type="dcterms:W3CDTF">2021-06-03T03:55:17Z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0x01010030773CA7B58CB742AE325175108AEBE9</vt:lpwstr>
  </property>
</Properties>
</file>