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4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.xml" ContentType="application/vnd.openxmlformats-officedocument.presentationml.tags+xml"/>
  <Override PartName="/docProps/core.xml" ContentType="application/vnd.openxmlformats-package.core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</p:sldMasterIdLst>
  <p:notesMasterIdLst>
    <p:notesMasterId r:id="rId50"/>
  </p:notesMasterIdLst>
  <p:sldIdLst>
    <p:sldId id="256" r:id="rId4"/>
    <p:sldId id="257" r:id="rId5"/>
    <p:sldId id="291" r:id="rId6"/>
    <p:sldId id="258" r:id="rId7"/>
    <p:sldId id="259" r:id="rId8"/>
    <p:sldId id="260" r:id="rId9"/>
    <p:sldId id="292" r:id="rId10"/>
    <p:sldId id="262" r:id="rId11"/>
    <p:sldId id="263" r:id="rId12"/>
    <p:sldId id="264" r:id="rId13"/>
    <p:sldId id="301" r:id="rId14"/>
    <p:sldId id="30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9" r:id="rId23"/>
    <p:sldId id="273" r:id="rId24"/>
    <p:sldId id="274" r:id="rId25"/>
    <p:sldId id="275" r:id="rId26"/>
    <p:sldId id="276" r:id="rId27"/>
    <p:sldId id="290" r:id="rId28"/>
    <p:sldId id="299" r:id="rId29"/>
    <p:sldId id="300" r:id="rId30"/>
    <p:sldId id="294" r:id="rId31"/>
    <p:sldId id="295" r:id="rId32"/>
    <p:sldId id="296" r:id="rId33"/>
    <p:sldId id="297" r:id="rId34"/>
    <p:sldId id="303" r:id="rId35"/>
    <p:sldId id="298" r:id="rId36"/>
    <p:sldId id="304" r:id="rId37"/>
    <p:sldId id="305" r:id="rId38"/>
    <p:sldId id="306" r:id="rId39"/>
    <p:sldId id="307" r:id="rId40"/>
    <p:sldId id="308" r:id="rId41"/>
    <p:sldId id="309" r:id="rId42"/>
    <p:sldId id="314" r:id="rId43"/>
    <p:sldId id="315" r:id="rId44"/>
    <p:sldId id="316" r:id="rId45"/>
    <p:sldId id="317" r:id="rId46"/>
    <p:sldId id="318" r:id="rId47"/>
    <p:sldId id="319" r:id="rId48"/>
    <p:sldId id="320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ustomXml" Target="../customXml/item2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customXml" Target="../customXml/item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589B-BF6E-4EA8-9D90-9B78646623F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B153-DEC4-476F-9C6B-096D74D80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01975" y="482600"/>
            <a:ext cx="3217863" cy="2413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227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5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7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535117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73056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273060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8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6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7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7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6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7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535117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73054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73058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6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4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5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5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8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3" y="896239"/>
            <a:ext cx="54641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822450"/>
            <a:ext cx="7943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32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32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32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9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30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30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30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7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91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7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41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41" y="0"/>
            <a:ext cx="117475" cy="6858000"/>
            <a:chOff x="825538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3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35757" y="2683842"/>
            <a:ext cx="45586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6865" marR="5080" indent="-1574800">
              <a:lnSpc>
                <a:spcPct val="100000"/>
              </a:lnSpc>
              <a:spcBef>
                <a:spcPts val="100"/>
              </a:spcBef>
            </a:pPr>
            <a:r>
              <a:rPr sz="2700" b="1" spc="290" dirty="0">
                <a:solidFill>
                  <a:srgbClr val="565F6C"/>
                </a:solidFill>
                <a:latin typeface="Cambria"/>
                <a:cs typeface="Cambria"/>
              </a:rPr>
              <a:t>I</a:t>
            </a:r>
            <a:r>
              <a:rPr sz="2150" b="1" spc="290" dirty="0">
                <a:solidFill>
                  <a:srgbClr val="565F6C"/>
                </a:solidFill>
                <a:latin typeface="Cambria"/>
                <a:cs typeface="Cambria"/>
              </a:rPr>
              <a:t>NTRODUCTION</a:t>
            </a:r>
            <a:r>
              <a:rPr sz="2150" b="1" spc="29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150" b="1" spc="245" dirty="0">
                <a:solidFill>
                  <a:srgbClr val="565F6C"/>
                </a:solidFill>
                <a:latin typeface="Cambria"/>
                <a:cs typeface="Cambria"/>
              </a:rPr>
              <a:t>TO</a:t>
            </a:r>
            <a:r>
              <a:rPr sz="2150" b="1" spc="28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700" b="1" spc="300" dirty="0">
                <a:solidFill>
                  <a:srgbClr val="565F6C"/>
                </a:solidFill>
                <a:latin typeface="Cambria"/>
                <a:cs typeface="Cambria"/>
              </a:rPr>
              <a:t>M</a:t>
            </a:r>
            <a:r>
              <a:rPr sz="2150" b="1" spc="300" dirty="0">
                <a:solidFill>
                  <a:srgbClr val="565F6C"/>
                </a:solidFill>
                <a:latin typeface="Cambria"/>
                <a:cs typeface="Cambria"/>
              </a:rPr>
              <a:t>ARKOV </a:t>
            </a:r>
            <a:r>
              <a:rPr sz="2150" b="1" spc="-45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700" b="1" spc="340" dirty="0">
                <a:solidFill>
                  <a:srgbClr val="565F6C"/>
                </a:solidFill>
                <a:latin typeface="Cambria"/>
                <a:cs typeface="Cambria"/>
              </a:rPr>
              <a:t>M</a:t>
            </a:r>
            <a:r>
              <a:rPr sz="2150" b="1" spc="340" dirty="0">
                <a:solidFill>
                  <a:srgbClr val="565F6C"/>
                </a:solidFill>
                <a:latin typeface="Cambria"/>
                <a:cs typeface="Cambria"/>
              </a:rPr>
              <a:t>ODELS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2622" y="2598673"/>
            <a:ext cx="672465" cy="212090"/>
          </a:xfrm>
          <a:custGeom>
            <a:avLst/>
            <a:gdLst/>
            <a:ahLst/>
            <a:cxnLst/>
            <a:rect l="l" t="t" r="r" b="b"/>
            <a:pathLst>
              <a:path w="672464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72464" h="212089">
                <a:moveTo>
                  <a:pt x="604392" y="0"/>
                </a:moveTo>
                <a:lnTo>
                  <a:pt x="601344" y="8636"/>
                </a:lnTo>
                <a:lnTo>
                  <a:pt x="613630" y="13946"/>
                </a:lnTo>
                <a:lnTo>
                  <a:pt x="624189" y="21304"/>
                </a:lnTo>
                <a:lnTo>
                  <a:pt x="645580" y="55429"/>
                </a:lnTo>
                <a:lnTo>
                  <a:pt x="652652" y="104775"/>
                </a:lnTo>
                <a:lnTo>
                  <a:pt x="651867" y="123444"/>
                </a:lnTo>
                <a:lnTo>
                  <a:pt x="640079" y="169163"/>
                </a:lnTo>
                <a:lnTo>
                  <a:pt x="613773" y="197792"/>
                </a:lnTo>
                <a:lnTo>
                  <a:pt x="601726" y="203200"/>
                </a:lnTo>
                <a:lnTo>
                  <a:pt x="604392" y="211709"/>
                </a:lnTo>
                <a:lnTo>
                  <a:pt x="644862" y="187705"/>
                </a:lnTo>
                <a:lnTo>
                  <a:pt x="667591" y="143335"/>
                </a:lnTo>
                <a:lnTo>
                  <a:pt x="671957" y="105917"/>
                </a:lnTo>
                <a:lnTo>
                  <a:pt x="670861" y="86536"/>
                </a:lnTo>
                <a:lnTo>
                  <a:pt x="654430" y="37084"/>
                </a:lnTo>
                <a:lnTo>
                  <a:pt x="619748" y="5544"/>
                </a:lnTo>
                <a:lnTo>
                  <a:pt x="604392" y="0"/>
                </a:lnTo>
                <a:close/>
              </a:path>
              <a:path w="6724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1017" y="3298190"/>
            <a:ext cx="1597025" cy="212090"/>
          </a:xfrm>
          <a:custGeom>
            <a:avLst/>
            <a:gdLst/>
            <a:ahLst/>
            <a:cxnLst/>
            <a:rect l="l" t="t" r="r" b="b"/>
            <a:pathLst>
              <a:path w="1597025" h="212089">
                <a:moveTo>
                  <a:pt x="768350" y="1524"/>
                </a:moveTo>
                <a:lnTo>
                  <a:pt x="751205" y="1524"/>
                </a:lnTo>
                <a:lnTo>
                  <a:pt x="751205" y="209296"/>
                </a:lnTo>
                <a:lnTo>
                  <a:pt x="768350" y="209296"/>
                </a:lnTo>
                <a:lnTo>
                  <a:pt x="768350" y="1524"/>
                </a:lnTo>
                <a:close/>
              </a:path>
              <a:path w="1597025" h="212089">
                <a:moveTo>
                  <a:pt x="1529461" y="0"/>
                </a:moveTo>
                <a:lnTo>
                  <a:pt x="1526413" y="8636"/>
                </a:lnTo>
                <a:lnTo>
                  <a:pt x="1538698" y="13946"/>
                </a:lnTo>
                <a:lnTo>
                  <a:pt x="1549257" y="21304"/>
                </a:lnTo>
                <a:lnTo>
                  <a:pt x="1570648" y="55429"/>
                </a:lnTo>
                <a:lnTo>
                  <a:pt x="1577721" y="104775"/>
                </a:lnTo>
                <a:lnTo>
                  <a:pt x="1576935" y="123444"/>
                </a:lnTo>
                <a:lnTo>
                  <a:pt x="1565148" y="169163"/>
                </a:lnTo>
                <a:lnTo>
                  <a:pt x="1538841" y="197792"/>
                </a:lnTo>
                <a:lnTo>
                  <a:pt x="1526794" y="203200"/>
                </a:lnTo>
                <a:lnTo>
                  <a:pt x="1529461" y="211709"/>
                </a:lnTo>
                <a:lnTo>
                  <a:pt x="1569930" y="187705"/>
                </a:lnTo>
                <a:lnTo>
                  <a:pt x="1592659" y="143335"/>
                </a:lnTo>
                <a:lnTo>
                  <a:pt x="1597025" y="105918"/>
                </a:lnTo>
                <a:lnTo>
                  <a:pt x="1595929" y="86536"/>
                </a:lnTo>
                <a:lnTo>
                  <a:pt x="1579499" y="37084"/>
                </a:lnTo>
                <a:lnTo>
                  <a:pt x="1544816" y="5544"/>
                </a:lnTo>
                <a:lnTo>
                  <a:pt x="1529461" y="0"/>
                </a:lnTo>
                <a:close/>
              </a:path>
              <a:path w="15970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3" y="1630432"/>
            <a:ext cx="8163559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 dirty="0">
                <a:latin typeface="Cambria"/>
                <a:cs typeface="Cambria"/>
              </a:rPr>
              <a:t>Exercise</a:t>
            </a:r>
            <a:r>
              <a:rPr sz="1800" spc="46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2: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Assume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yesterday’s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weather</a:t>
            </a:r>
            <a:r>
              <a:rPr sz="1800" spc="4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was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Rainy,</a:t>
            </a:r>
            <a:r>
              <a:rPr sz="1800" spc="4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4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today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is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Cloudy,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probability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be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Sunny?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35" dirty="0">
                <a:latin typeface="Cambria Math"/>
                <a:cs typeface="Cambria Math"/>
              </a:rPr>
              <a:t>𝑃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3</a:t>
            </a:r>
            <a:r>
              <a:rPr sz="1800" spc="5" dirty="0">
                <a:latin typeface="Cambria Math"/>
                <a:cs typeface="Cambria Math"/>
              </a:rPr>
              <a:t>|</a:t>
            </a:r>
            <a:r>
              <a:rPr sz="1800" spc="-70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97" baseline="-14957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mbria Math"/>
              <a:cs typeface="Cambria Math"/>
            </a:endParaRPr>
          </a:p>
          <a:p>
            <a:pPr marL="134556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𝐶𝑙𝑜𝑢𝑑𝑦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Cambria Math"/>
              <a:cs typeface="Cambria Math"/>
            </a:endParaRPr>
          </a:p>
          <a:p>
            <a:pPr marL="1371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0.2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1" y="2590800"/>
            <a:ext cx="4396994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472443" y="1630430"/>
            <a:ext cx="81635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>
                <a:latin typeface="Cambria"/>
                <a:cs typeface="Cambria"/>
              </a:rPr>
              <a:t>Exercise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z="1800" spc="465" dirty="0" smtClean="0">
                <a:latin typeface="Cambria"/>
                <a:cs typeface="Cambria"/>
              </a:rPr>
              <a:t>3</a:t>
            </a:r>
            <a:r>
              <a:rPr sz="1800" spc="5" smtClean="0">
                <a:latin typeface="Cambria"/>
                <a:cs typeface="Cambria"/>
              </a:rPr>
              <a:t>:</a:t>
            </a:r>
            <a:r>
              <a:rPr sz="1800" spc="60" smtClean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Assume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95">
                <a:latin typeface="Cambria"/>
                <a:cs typeface="Cambria"/>
              </a:rPr>
              <a:t>that</a:t>
            </a:r>
            <a:r>
              <a:rPr sz="1800" spc="459">
                <a:latin typeface="Cambria"/>
                <a:cs typeface="Cambria"/>
              </a:rPr>
              <a:t> </a:t>
            </a:r>
            <a:r>
              <a:rPr lang="en-GB" spc="45" dirty="0" smtClean="0">
                <a:latin typeface="Cambria"/>
                <a:cs typeface="Cambria"/>
              </a:rPr>
              <a:t>today</a:t>
            </a:r>
            <a:r>
              <a:rPr sz="1800" spc="470" smtClean="0">
                <a:latin typeface="Cambria"/>
                <a:cs typeface="Cambria"/>
              </a:rPr>
              <a:t> </a:t>
            </a:r>
            <a:r>
              <a:rPr sz="1800" spc="55">
                <a:latin typeface="Cambria"/>
                <a:cs typeface="Cambria"/>
              </a:rPr>
              <a:t>weather</a:t>
            </a:r>
            <a:r>
              <a:rPr sz="1800" spc="480">
                <a:latin typeface="Cambria"/>
                <a:cs typeface="Cambria"/>
              </a:rPr>
              <a:t> </a:t>
            </a:r>
            <a:r>
              <a:rPr lang="en-GB" spc="60" dirty="0" smtClean="0">
                <a:latin typeface="Cambria"/>
                <a:cs typeface="Cambria"/>
              </a:rPr>
              <a:t>is</a:t>
            </a:r>
            <a:r>
              <a:rPr sz="1800" spc="459" smtClean="0">
                <a:latin typeface="Cambria"/>
                <a:cs typeface="Cambria"/>
              </a:rPr>
              <a:t> </a:t>
            </a:r>
            <a:r>
              <a:rPr lang="en-GB" sz="1800" spc="105" dirty="0" smtClean="0">
                <a:latin typeface="Cambria"/>
                <a:cs typeface="Cambria"/>
              </a:rPr>
              <a:t>Cloudy</a:t>
            </a:r>
            <a:r>
              <a:rPr sz="1800" spc="105" smtClean="0">
                <a:latin typeface="Cambria"/>
                <a:cs typeface="Cambria"/>
              </a:rPr>
              <a:t>,</a:t>
            </a:r>
            <a:r>
              <a:rPr sz="1800" spc="475" smtClean="0">
                <a:latin typeface="Cambria"/>
                <a:cs typeface="Cambria"/>
              </a:rPr>
              <a:t> </a:t>
            </a:r>
            <a:r>
              <a:rPr sz="1800" spc="80">
                <a:latin typeface="Cambria"/>
                <a:cs typeface="Cambria"/>
              </a:rPr>
              <a:t>and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z="1800" spc="45" dirty="0" smtClean="0">
                <a:latin typeface="Cambria"/>
                <a:cs typeface="Cambria"/>
              </a:rPr>
              <a:t>Yesterday was Rainy</a:t>
            </a:r>
            <a:r>
              <a:rPr sz="1800" spc="90" smtClean="0">
                <a:latin typeface="Cambria"/>
                <a:cs typeface="Cambria"/>
              </a:rPr>
              <a:t>,</a:t>
            </a:r>
            <a:r>
              <a:rPr sz="1800" spc="100" smtClean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probability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be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5">
                <a:latin typeface="Cambria"/>
                <a:cs typeface="Cambria"/>
              </a:rPr>
              <a:t>Sunny</a:t>
            </a:r>
            <a:r>
              <a:rPr sz="1800" spc="105" smtClean="0"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472443" y="1630432"/>
            <a:ext cx="81635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>
                <a:latin typeface="Cambria"/>
                <a:cs typeface="Cambria"/>
              </a:rPr>
              <a:t>Exercise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pc="465" dirty="0" smtClean="0">
                <a:latin typeface="Cambria"/>
                <a:cs typeface="Cambria"/>
              </a:rPr>
              <a:t>4</a:t>
            </a:r>
            <a:r>
              <a:rPr sz="1800" spc="5" smtClean="0">
                <a:latin typeface="Cambria"/>
                <a:cs typeface="Cambria"/>
              </a:rPr>
              <a:t>:</a:t>
            </a:r>
            <a:r>
              <a:rPr sz="1800" spc="60" smtClean="0">
                <a:latin typeface="Cambria"/>
                <a:cs typeface="Cambria"/>
              </a:rPr>
              <a:t> </a:t>
            </a:r>
            <a:r>
              <a:rPr lang="en-GB" sz="1800" spc="80" dirty="0" smtClean="0">
                <a:latin typeface="Cambria"/>
                <a:cs typeface="Cambria"/>
              </a:rPr>
              <a:t>What is the probability of given sequence  S,R,R,R,C,C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3" y="896239"/>
            <a:ext cx="4961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85" dirty="0"/>
              <a:t> </a:t>
            </a:r>
            <a:r>
              <a:rPr spc="254" dirty="0"/>
              <a:t>IS</a:t>
            </a:r>
            <a:r>
              <a:rPr spc="295" dirty="0"/>
              <a:t> </a:t>
            </a:r>
            <a:r>
              <a:rPr spc="235" dirty="0"/>
              <a:t>A</a:t>
            </a:r>
            <a:r>
              <a:rPr spc="295" dirty="0"/>
              <a:t> </a:t>
            </a: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280" dirty="0"/>
              <a:t>M</a:t>
            </a:r>
            <a:r>
              <a:rPr spc="280" dirty="0"/>
              <a:t>ODEL</a:t>
            </a:r>
            <a:r>
              <a:rPr sz="3000" spc="280" dirty="0"/>
              <a:t>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95455"/>
            <a:ext cx="8073390" cy="4539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51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98500" algn="l"/>
                <a:tab pos="1908175" algn="l"/>
                <a:tab pos="2910205" algn="l"/>
                <a:tab pos="3336925" algn="l"/>
                <a:tab pos="3702685" algn="l"/>
                <a:tab pos="5188585" algn="l"/>
                <a:tab pos="6173470" algn="l"/>
                <a:tab pos="7153275" algn="l"/>
              </a:tabLst>
            </a:pPr>
            <a:r>
              <a:rPr sz="2200" spc="215" dirty="0">
                <a:latin typeface="Cambria"/>
                <a:cs typeface="Cambria"/>
              </a:rPr>
              <a:t>A	</a:t>
            </a:r>
            <a:r>
              <a:rPr sz="2200" spc="105" dirty="0">
                <a:latin typeface="Cambria"/>
                <a:cs typeface="Cambria"/>
              </a:rPr>
              <a:t>Markov	</a:t>
            </a:r>
            <a:r>
              <a:rPr sz="2200" spc="75" dirty="0">
                <a:latin typeface="Cambria"/>
                <a:cs typeface="Cambria"/>
              </a:rPr>
              <a:t>Model	is	</a:t>
            </a:r>
            <a:r>
              <a:rPr sz="2200" spc="145" dirty="0">
                <a:latin typeface="Cambria"/>
                <a:cs typeface="Cambria"/>
              </a:rPr>
              <a:t>a	</a:t>
            </a:r>
            <a:r>
              <a:rPr sz="2200" spc="60" dirty="0">
                <a:latin typeface="Cambria"/>
                <a:cs typeface="Cambria"/>
              </a:rPr>
              <a:t>stochastic	</a:t>
            </a:r>
            <a:r>
              <a:rPr sz="2200" spc="35" dirty="0">
                <a:latin typeface="Cambria"/>
                <a:cs typeface="Cambria"/>
              </a:rPr>
              <a:t>model	</a:t>
            </a:r>
            <a:r>
              <a:rPr sz="2200" spc="70" dirty="0">
                <a:latin typeface="Cambria"/>
                <a:cs typeface="Cambria"/>
              </a:rPr>
              <a:t>which	</a:t>
            </a:r>
            <a:r>
              <a:rPr sz="2200" spc="45" dirty="0">
                <a:latin typeface="Cambria"/>
                <a:cs typeface="Cambria"/>
              </a:rPr>
              <a:t>models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510"/>
              </a:lnSpc>
            </a:pPr>
            <a:r>
              <a:rPr sz="2200" spc="60" dirty="0">
                <a:latin typeface="Cambria"/>
                <a:cs typeface="Cambria"/>
              </a:rPr>
              <a:t>temporal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sequential</a:t>
            </a:r>
            <a:r>
              <a:rPr sz="2200" spc="114" dirty="0">
                <a:latin typeface="Cambria"/>
                <a:cs typeface="Cambria"/>
              </a:rPr>
              <a:t> data,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i.e., </a:t>
            </a:r>
            <a:r>
              <a:rPr sz="2200" spc="105" dirty="0">
                <a:latin typeface="Cambria"/>
                <a:cs typeface="Cambria"/>
              </a:rPr>
              <a:t>data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ordered.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mbria"/>
              <a:cs typeface="Cambria"/>
            </a:endParaRPr>
          </a:p>
          <a:p>
            <a:pPr marL="287020" indent="-274320">
              <a:lnSpc>
                <a:spcPts val="251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66115" algn="l"/>
                <a:tab pos="1914525" algn="l"/>
                <a:tab pos="2228850" algn="l"/>
                <a:tab pos="2908300" algn="l"/>
                <a:tab pos="3315335" algn="l"/>
                <a:tab pos="4248150" algn="l"/>
                <a:tab pos="4824730" algn="l"/>
                <a:tab pos="6705600" algn="l"/>
                <a:tab pos="7095490" algn="l"/>
              </a:tabLst>
            </a:pPr>
            <a:r>
              <a:rPr sz="2200" spc="145" dirty="0">
                <a:latin typeface="Cambria"/>
                <a:cs typeface="Cambria"/>
              </a:rPr>
              <a:t>It	</a:t>
            </a:r>
            <a:r>
              <a:rPr sz="2200" spc="35" dirty="0">
                <a:latin typeface="Cambria"/>
                <a:cs typeface="Cambria"/>
              </a:rPr>
              <a:t>provides	</a:t>
            </a:r>
            <a:r>
              <a:rPr sz="2200" spc="145" dirty="0">
                <a:latin typeface="Cambria"/>
                <a:cs typeface="Cambria"/>
              </a:rPr>
              <a:t>a	</a:t>
            </a:r>
            <a:r>
              <a:rPr sz="2200" spc="75" dirty="0">
                <a:latin typeface="Cambria"/>
                <a:cs typeface="Cambria"/>
              </a:rPr>
              <a:t>way	</a:t>
            </a:r>
            <a:r>
              <a:rPr sz="2200" spc="15" dirty="0">
                <a:latin typeface="Cambria"/>
                <a:cs typeface="Cambria"/>
              </a:rPr>
              <a:t>to	</a:t>
            </a:r>
            <a:r>
              <a:rPr sz="2200" spc="40" dirty="0">
                <a:latin typeface="Cambria"/>
                <a:cs typeface="Cambria"/>
              </a:rPr>
              <a:t>model	</a:t>
            </a:r>
            <a:r>
              <a:rPr sz="2200" spc="80" dirty="0">
                <a:latin typeface="Cambria"/>
                <a:cs typeface="Cambria"/>
              </a:rPr>
              <a:t>the	</a:t>
            </a:r>
            <a:r>
              <a:rPr sz="2200" spc="50" dirty="0">
                <a:latin typeface="Cambria"/>
                <a:cs typeface="Cambria"/>
              </a:rPr>
              <a:t>dependencies	</a:t>
            </a:r>
            <a:r>
              <a:rPr sz="2200" dirty="0">
                <a:latin typeface="Cambria"/>
                <a:cs typeface="Cambria"/>
              </a:rPr>
              <a:t>of	</a:t>
            </a:r>
            <a:r>
              <a:rPr sz="2200" spc="70" dirty="0">
                <a:latin typeface="Cambria"/>
                <a:cs typeface="Cambria"/>
              </a:rPr>
              <a:t>current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510"/>
              </a:lnSpc>
            </a:pPr>
            <a:r>
              <a:rPr sz="2200" spc="70" dirty="0">
                <a:latin typeface="Cambria"/>
                <a:cs typeface="Cambria"/>
              </a:rPr>
              <a:t>information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(e.g.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weather)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previous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information.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mbria"/>
              <a:cs typeface="Cambria"/>
            </a:endParaRPr>
          </a:p>
          <a:p>
            <a:pPr marL="286385" marR="6985" indent="-274320">
              <a:lnSpc>
                <a:spcPts val="238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45" dirty="0">
                <a:latin typeface="Cambria"/>
                <a:cs typeface="Cambria"/>
              </a:rPr>
              <a:t>It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is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composed</a:t>
            </a:r>
            <a:r>
              <a:rPr sz="2200" spc="3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35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states,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transition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scheme</a:t>
            </a:r>
            <a:r>
              <a:rPr sz="2200" spc="38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states,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emission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outputs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(discrete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continuous).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275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00" dirty="0">
                <a:latin typeface="Cambria"/>
                <a:cs typeface="Cambria"/>
              </a:rPr>
              <a:t>Several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goals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accomplished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using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Markov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models: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05" dirty="0">
                <a:latin typeface="Cambria"/>
                <a:cs typeface="Cambria"/>
              </a:rPr>
              <a:t>Learn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statistics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sequential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data.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75" dirty="0">
                <a:latin typeface="Cambria"/>
                <a:cs typeface="Cambria"/>
              </a:rPr>
              <a:t>Do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prediction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or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estimation.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45" dirty="0">
                <a:latin typeface="Cambria"/>
                <a:cs typeface="Cambria"/>
              </a:rPr>
              <a:t>Recognize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patterns.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82"/>
            <a:ext cx="8150859" cy="42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07314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Hidden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Model,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stochastic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hidden.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emit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output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observed.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"/>
            </a:pPr>
            <a:endParaRPr sz="345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99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150" dirty="0">
                <a:latin typeface="Cambria"/>
                <a:cs typeface="Cambria"/>
              </a:rPr>
              <a:t>Imagine: </a:t>
            </a:r>
            <a:r>
              <a:rPr sz="2400" spc="125" dirty="0">
                <a:latin typeface="Cambria"/>
                <a:cs typeface="Cambria"/>
              </a:rPr>
              <a:t>You </a:t>
            </a:r>
            <a:r>
              <a:rPr sz="2400" spc="30" dirty="0">
                <a:latin typeface="Cambria"/>
                <a:cs typeface="Cambria"/>
              </a:rPr>
              <a:t>were </a:t>
            </a:r>
            <a:r>
              <a:rPr sz="2400" spc="40" dirty="0">
                <a:latin typeface="Cambria"/>
                <a:cs typeface="Cambria"/>
              </a:rPr>
              <a:t>locked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5" dirty="0">
                <a:latin typeface="Cambria"/>
                <a:cs typeface="Cambria"/>
              </a:rPr>
              <a:t>room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75" dirty="0">
                <a:latin typeface="Cambria"/>
                <a:cs typeface="Cambria"/>
              </a:rPr>
              <a:t>several </a:t>
            </a:r>
            <a:r>
              <a:rPr sz="2400" spc="80" dirty="0">
                <a:latin typeface="Cambria"/>
                <a:cs typeface="Cambria"/>
              </a:rPr>
              <a:t>days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were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asked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about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weather  </a:t>
            </a:r>
            <a:r>
              <a:rPr sz="2400" spc="70" dirty="0">
                <a:latin typeface="Cambria"/>
                <a:cs typeface="Cambria"/>
              </a:rPr>
              <a:t>outside. 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30" dirty="0">
                <a:latin typeface="Cambria"/>
                <a:cs typeface="Cambria"/>
              </a:rPr>
              <a:t>piece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45" dirty="0">
                <a:latin typeface="Cambria"/>
                <a:cs typeface="Cambria"/>
              </a:rPr>
              <a:t>evidence you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75" dirty="0">
                <a:latin typeface="Cambria"/>
                <a:cs typeface="Cambria"/>
              </a:rPr>
              <a:t>is whether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0" dirty="0">
                <a:latin typeface="Cambria"/>
                <a:cs typeface="Cambria"/>
              </a:rPr>
              <a:t>person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who</a:t>
            </a:r>
            <a:r>
              <a:rPr sz="2400" spc="30" dirty="0">
                <a:latin typeface="Cambria"/>
                <a:cs typeface="Cambria"/>
              </a:rPr>
              <a:t> comes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5" dirty="0">
                <a:latin typeface="Cambria"/>
                <a:cs typeface="Cambria"/>
              </a:rPr>
              <a:t>room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bringing </a:t>
            </a:r>
            <a:r>
              <a:rPr sz="2400" spc="45" dirty="0">
                <a:latin typeface="Cambria"/>
                <a:cs typeface="Cambria"/>
              </a:rPr>
              <a:t>your </a:t>
            </a:r>
            <a:r>
              <a:rPr sz="2400" spc="90" dirty="0">
                <a:latin typeface="Cambria"/>
                <a:cs typeface="Cambria"/>
              </a:rPr>
              <a:t>daily </a:t>
            </a:r>
            <a:r>
              <a:rPr sz="2400" spc="100" dirty="0">
                <a:latin typeface="Cambria"/>
                <a:cs typeface="Cambria"/>
              </a:rPr>
              <a:t>meal </a:t>
            </a:r>
            <a:r>
              <a:rPr sz="2400" spc="65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carrying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95" dirty="0">
                <a:latin typeface="Cambria"/>
                <a:cs typeface="Cambria"/>
              </a:rPr>
              <a:t>umbrella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not.</a:t>
            </a:r>
            <a:endParaRPr sz="24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b="1" spc="125" dirty="0">
                <a:latin typeface="Cambria"/>
                <a:cs typeface="Cambria"/>
              </a:rPr>
              <a:t>What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95" dirty="0">
                <a:latin typeface="Cambria"/>
                <a:cs typeface="Cambria"/>
              </a:rPr>
              <a:t>is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35" dirty="0">
                <a:latin typeface="Cambria"/>
                <a:cs typeface="Cambria"/>
              </a:rPr>
              <a:t>hidden?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Sunny,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Rainy,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Cloudy</a:t>
            </a:r>
            <a:endParaRPr sz="21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b="1" spc="125" dirty="0">
                <a:latin typeface="Cambria"/>
                <a:cs typeface="Cambria"/>
              </a:rPr>
              <a:t>What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65" dirty="0">
                <a:latin typeface="Cambria"/>
                <a:cs typeface="Cambria"/>
              </a:rPr>
              <a:t>can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45" dirty="0">
                <a:latin typeface="Cambria"/>
                <a:cs typeface="Cambria"/>
              </a:rPr>
              <a:t>you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observe?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Umbrella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Not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3" y="438738"/>
            <a:ext cx="62820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90" dirty="0"/>
              <a:t> </a:t>
            </a:r>
            <a:r>
              <a:rPr spc="254" dirty="0"/>
              <a:t>IS</a:t>
            </a:r>
            <a:r>
              <a:rPr spc="305" dirty="0"/>
              <a:t> </a:t>
            </a:r>
            <a:r>
              <a:rPr spc="235" dirty="0"/>
              <a:t>A</a:t>
            </a:r>
            <a:r>
              <a:rPr spc="305" dirty="0"/>
              <a:t> </a:t>
            </a:r>
            <a:r>
              <a:rPr sz="3000" spc="305" dirty="0"/>
              <a:t>H</a:t>
            </a:r>
            <a:r>
              <a:rPr spc="305" dirty="0"/>
              <a:t>IDDEN</a:t>
            </a:r>
            <a:r>
              <a:rPr spc="285" dirty="0"/>
              <a:t> </a:t>
            </a:r>
            <a:r>
              <a:rPr sz="3000" spc="295" dirty="0"/>
              <a:t>M</a:t>
            </a:r>
            <a:r>
              <a:rPr spc="295" dirty="0"/>
              <a:t>ARKOV</a:t>
            </a:r>
            <a:r>
              <a:rPr spc="315" dirty="0"/>
              <a:t> </a:t>
            </a:r>
            <a:r>
              <a:rPr sz="3000" spc="325" dirty="0"/>
              <a:t>M</a:t>
            </a:r>
            <a:r>
              <a:rPr spc="325" dirty="0"/>
              <a:t>ODEL </a:t>
            </a:r>
            <a:r>
              <a:rPr spc="-515" dirty="0"/>
              <a:t> </a:t>
            </a:r>
            <a:r>
              <a:rPr sz="3000" spc="160" dirty="0"/>
              <a:t>(HMM)?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517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315" dirty="0"/>
              <a:t>C</a:t>
            </a:r>
            <a:r>
              <a:rPr spc="315" dirty="0"/>
              <a:t>HAIN</a:t>
            </a:r>
            <a:r>
              <a:rPr spc="280" dirty="0"/>
              <a:t> </a:t>
            </a:r>
            <a:r>
              <a:rPr spc="270" dirty="0"/>
              <a:t>VS</a:t>
            </a:r>
            <a:r>
              <a:rPr sz="3000" spc="270" dirty="0"/>
              <a:t>.</a:t>
            </a:r>
            <a:r>
              <a:rPr sz="3000" spc="180" dirty="0"/>
              <a:t> </a:t>
            </a:r>
            <a:r>
              <a:rPr sz="3000" spc="400" dirty="0"/>
              <a:t>HMM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3" y="1628978"/>
            <a:ext cx="2414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Chain: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30" y="2357777"/>
            <a:ext cx="5772469" cy="428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3" y="1628978"/>
            <a:ext cx="1214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50" dirty="0">
                <a:latin typeface="Cambria"/>
                <a:cs typeface="Cambria"/>
              </a:rPr>
              <a:t>HMM: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05190" cy="449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6323183"/>
            <a:ext cx="1655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35" dirty="0">
                <a:latin typeface="Cambria"/>
                <a:cs typeface="Cambria"/>
              </a:rPr>
              <a:t>U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Umbrella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210" dirty="0">
                <a:latin typeface="Cambria"/>
                <a:cs typeface="Cambria"/>
              </a:rPr>
              <a:t>NU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Not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Umbrella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3732" y="2448311"/>
            <a:ext cx="3493135" cy="283845"/>
          </a:xfrm>
          <a:custGeom>
            <a:avLst/>
            <a:gdLst/>
            <a:ahLst/>
            <a:cxnLst/>
            <a:rect l="l" t="t" r="r" b="b"/>
            <a:pathLst>
              <a:path w="3493135" h="283844">
                <a:moveTo>
                  <a:pt x="3401822" y="0"/>
                </a:moveTo>
                <a:lnTo>
                  <a:pt x="3397884" y="0"/>
                </a:lnTo>
                <a:lnTo>
                  <a:pt x="3397884" y="11303"/>
                </a:lnTo>
                <a:lnTo>
                  <a:pt x="3400171" y="11303"/>
                </a:lnTo>
                <a:lnTo>
                  <a:pt x="3410360" y="12013"/>
                </a:lnTo>
                <a:lnTo>
                  <a:pt x="3443097" y="37417"/>
                </a:lnTo>
                <a:lnTo>
                  <a:pt x="3446145" y="59690"/>
                </a:lnTo>
                <a:lnTo>
                  <a:pt x="3445956" y="65218"/>
                </a:lnTo>
                <a:lnTo>
                  <a:pt x="3445398" y="71342"/>
                </a:lnTo>
                <a:lnTo>
                  <a:pt x="3444484" y="78085"/>
                </a:lnTo>
                <a:lnTo>
                  <a:pt x="3443224" y="85471"/>
                </a:lnTo>
                <a:lnTo>
                  <a:pt x="3441192" y="95631"/>
                </a:lnTo>
                <a:lnTo>
                  <a:pt x="3440176" y="102870"/>
                </a:lnTo>
                <a:lnTo>
                  <a:pt x="3440176" y="115697"/>
                </a:lnTo>
                <a:lnTo>
                  <a:pt x="3442716" y="122682"/>
                </a:lnTo>
                <a:lnTo>
                  <a:pt x="3447669" y="128016"/>
                </a:lnTo>
                <a:lnTo>
                  <a:pt x="3452622" y="133477"/>
                </a:lnTo>
                <a:lnTo>
                  <a:pt x="3458463" y="137414"/>
                </a:lnTo>
                <a:lnTo>
                  <a:pt x="3465322" y="140081"/>
                </a:lnTo>
                <a:lnTo>
                  <a:pt x="3465322" y="142748"/>
                </a:lnTo>
                <a:lnTo>
                  <a:pt x="3440176" y="167005"/>
                </a:lnTo>
                <a:lnTo>
                  <a:pt x="3440176" y="179832"/>
                </a:lnTo>
                <a:lnTo>
                  <a:pt x="3441192" y="187071"/>
                </a:lnTo>
                <a:lnTo>
                  <a:pt x="3443224" y="197358"/>
                </a:lnTo>
                <a:lnTo>
                  <a:pt x="3444484" y="204690"/>
                </a:lnTo>
                <a:lnTo>
                  <a:pt x="3445398" y="211439"/>
                </a:lnTo>
                <a:lnTo>
                  <a:pt x="3445956" y="217592"/>
                </a:lnTo>
                <a:lnTo>
                  <a:pt x="3446145" y="223139"/>
                </a:lnTo>
                <a:lnTo>
                  <a:pt x="3445383" y="235592"/>
                </a:lnTo>
                <a:lnTo>
                  <a:pt x="3419395" y="269700"/>
                </a:lnTo>
                <a:lnTo>
                  <a:pt x="3400171" y="272542"/>
                </a:lnTo>
                <a:lnTo>
                  <a:pt x="3397884" y="272542"/>
                </a:lnTo>
                <a:lnTo>
                  <a:pt x="3397884" y="283845"/>
                </a:lnTo>
                <a:lnTo>
                  <a:pt x="3401822" y="283845"/>
                </a:lnTo>
                <a:lnTo>
                  <a:pt x="3418177" y="282630"/>
                </a:lnTo>
                <a:lnTo>
                  <a:pt x="3454146" y="267843"/>
                </a:lnTo>
                <a:lnTo>
                  <a:pt x="3471418" y="220345"/>
                </a:lnTo>
                <a:lnTo>
                  <a:pt x="3471203" y="214012"/>
                </a:lnTo>
                <a:lnTo>
                  <a:pt x="3470560" y="207216"/>
                </a:lnTo>
                <a:lnTo>
                  <a:pt x="3469489" y="199967"/>
                </a:lnTo>
                <a:lnTo>
                  <a:pt x="3467988" y="192278"/>
                </a:lnTo>
                <a:lnTo>
                  <a:pt x="3465576" y="181737"/>
                </a:lnTo>
                <a:lnTo>
                  <a:pt x="3464432" y="174752"/>
                </a:lnTo>
                <a:lnTo>
                  <a:pt x="3464432" y="164338"/>
                </a:lnTo>
                <a:lnTo>
                  <a:pt x="3466846" y="158750"/>
                </a:lnTo>
                <a:lnTo>
                  <a:pt x="3476244" y="150114"/>
                </a:lnTo>
                <a:lnTo>
                  <a:pt x="3483355" y="147828"/>
                </a:lnTo>
                <a:lnTo>
                  <a:pt x="3492880" y="147447"/>
                </a:lnTo>
                <a:lnTo>
                  <a:pt x="3492880" y="135255"/>
                </a:lnTo>
                <a:lnTo>
                  <a:pt x="3483355" y="135001"/>
                </a:lnTo>
                <a:lnTo>
                  <a:pt x="3476244" y="132715"/>
                </a:lnTo>
                <a:lnTo>
                  <a:pt x="3466846" y="124079"/>
                </a:lnTo>
                <a:lnTo>
                  <a:pt x="3464432" y="118491"/>
                </a:lnTo>
                <a:lnTo>
                  <a:pt x="3464432" y="108077"/>
                </a:lnTo>
                <a:lnTo>
                  <a:pt x="3465576" y="100965"/>
                </a:lnTo>
                <a:lnTo>
                  <a:pt x="3467988" y="90424"/>
                </a:lnTo>
                <a:lnTo>
                  <a:pt x="3469489" y="82805"/>
                </a:lnTo>
                <a:lnTo>
                  <a:pt x="3470560" y="75580"/>
                </a:lnTo>
                <a:lnTo>
                  <a:pt x="3471203" y="68760"/>
                </a:lnTo>
                <a:lnTo>
                  <a:pt x="3471418" y="62357"/>
                </a:lnTo>
                <a:lnTo>
                  <a:pt x="3470344" y="47827"/>
                </a:lnTo>
                <a:lnTo>
                  <a:pt x="3444363" y="9215"/>
                </a:lnTo>
                <a:lnTo>
                  <a:pt x="3418177" y="1214"/>
                </a:lnTo>
                <a:lnTo>
                  <a:pt x="3401822" y="0"/>
                </a:lnTo>
                <a:close/>
              </a:path>
              <a:path w="3493135" h="283844">
                <a:moveTo>
                  <a:pt x="94995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2"/>
                </a:lnTo>
                <a:lnTo>
                  <a:pt x="21664" y="59563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7"/>
                </a:lnTo>
                <a:lnTo>
                  <a:pt x="27304" y="100838"/>
                </a:lnTo>
                <a:lnTo>
                  <a:pt x="28447" y="107950"/>
                </a:lnTo>
                <a:lnTo>
                  <a:pt x="28447" y="118364"/>
                </a:lnTo>
                <a:lnTo>
                  <a:pt x="26162" y="123952"/>
                </a:lnTo>
                <a:lnTo>
                  <a:pt x="21335" y="128270"/>
                </a:lnTo>
                <a:lnTo>
                  <a:pt x="16637" y="132588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574"/>
                </a:lnTo>
                <a:lnTo>
                  <a:pt x="16637" y="149987"/>
                </a:lnTo>
                <a:lnTo>
                  <a:pt x="21335" y="154305"/>
                </a:lnTo>
                <a:lnTo>
                  <a:pt x="26162" y="158623"/>
                </a:lnTo>
                <a:lnTo>
                  <a:pt x="28447" y="164211"/>
                </a:lnTo>
                <a:lnTo>
                  <a:pt x="28447" y="174625"/>
                </a:lnTo>
                <a:lnTo>
                  <a:pt x="27304" y="181610"/>
                </a:lnTo>
                <a:lnTo>
                  <a:pt x="25018" y="192151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5"/>
                </a:lnTo>
                <a:lnTo>
                  <a:pt x="94995" y="283845"/>
                </a:lnTo>
                <a:lnTo>
                  <a:pt x="94995" y="272542"/>
                </a:lnTo>
                <a:lnTo>
                  <a:pt x="92709" y="272542"/>
                </a:lnTo>
                <a:lnTo>
                  <a:pt x="82520" y="271829"/>
                </a:lnTo>
                <a:lnTo>
                  <a:pt x="49783" y="246062"/>
                </a:lnTo>
                <a:lnTo>
                  <a:pt x="46735" y="222885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3" y="197231"/>
                </a:lnTo>
                <a:lnTo>
                  <a:pt x="51688" y="186944"/>
                </a:lnTo>
                <a:lnTo>
                  <a:pt x="52704" y="179705"/>
                </a:lnTo>
                <a:lnTo>
                  <a:pt x="52704" y="166878"/>
                </a:lnTo>
                <a:lnTo>
                  <a:pt x="50291" y="160020"/>
                </a:lnTo>
                <a:lnTo>
                  <a:pt x="40385" y="149098"/>
                </a:lnTo>
                <a:lnTo>
                  <a:pt x="34416" y="145161"/>
                </a:lnTo>
                <a:lnTo>
                  <a:pt x="27558" y="142621"/>
                </a:lnTo>
                <a:lnTo>
                  <a:pt x="27558" y="139954"/>
                </a:lnTo>
                <a:lnTo>
                  <a:pt x="34416" y="137287"/>
                </a:lnTo>
                <a:lnTo>
                  <a:pt x="40385" y="133350"/>
                </a:lnTo>
                <a:lnTo>
                  <a:pt x="45338" y="127889"/>
                </a:lnTo>
                <a:lnTo>
                  <a:pt x="50291" y="122555"/>
                </a:lnTo>
                <a:lnTo>
                  <a:pt x="52704" y="115570"/>
                </a:lnTo>
                <a:lnTo>
                  <a:pt x="52704" y="102743"/>
                </a:lnTo>
                <a:lnTo>
                  <a:pt x="51688" y="95504"/>
                </a:lnTo>
                <a:lnTo>
                  <a:pt x="49783" y="85217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735" y="59563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3"/>
                </a:lnTo>
                <a:lnTo>
                  <a:pt x="94995" y="11303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180" y="4063752"/>
            <a:ext cx="1280160" cy="283845"/>
          </a:xfrm>
          <a:custGeom>
            <a:avLst/>
            <a:gdLst/>
            <a:ahLst/>
            <a:cxnLst/>
            <a:rect l="l" t="t" r="r" b="b"/>
            <a:pathLst>
              <a:path w="1280160" h="283845">
                <a:moveTo>
                  <a:pt x="1188974" y="0"/>
                </a:moveTo>
                <a:lnTo>
                  <a:pt x="1185037" y="0"/>
                </a:lnTo>
                <a:lnTo>
                  <a:pt x="1185037" y="11302"/>
                </a:lnTo>
                <a:lnTo>
                  <a:pt x="1187323" y="11302"/>
                </a:lnTo>
                <a:lnTo>
                  <a:pt x="1197512" y="12013"/>
                </a:lnTo>
                <a:lnTo>
                  <a:pt x="1230248" y="37417"/>
                </a:lnTo>
                <a:lnTo>
                  <a:pt x="1233296" y="59689"/>
                </a:lnTo>
                <a:lnTo>
                  <a:pt x="1233108" y="65218"/>
                </a:lnTo>
                <a:lnTo>
                  <a:pt x="1232550" y="71342"/>
                </a:lnTo>
                <a:lnTo>
                  <a:pt x="1231636" y="78085"/>
                </a:lnTo>
                <a:lnTo>
                  <a:pt x="1230376" y="85470"/>
                </a:lnTo>
                <a:lnTo>
                  <a:pt x="1228344" y="95630"/>
                </a:lnTo>
                <a:lnTo>
                  <a:pt x="1227327" y="102869"/>
                </a:lnTo>
                <a:lnTo>
                  <a:pt x="1227327" y="115696"/>
                </a:lnTo>
                <a:lnTo>
                  <a:pt x="1229868" y="122681"/>
                </a:lnTo>
                <a:lnTo>
                  <a:pt x="1234820" y="128015"/>
                </a:lnTo>
                <a:lnTo>
                  <a:pt x="1239774" y="133476"/>
                </a:lnTo>
                <a:lnTo>
                  <a:pt x="1245616" y="137413"/>
                </a:lnTo>
                <a:lnTo>
                  <a:pt x="1252474" y="140080"/>
                </a:lnTo>
                <a:lnTo>
                  <a:pt x="1252474" y="142747"/>
                </a:lnTo>
                <a:lnTo>
                  <a:pt x="1227327" y="167004"/>
                </a:lnTo>
                <a:lnTo>
                  <a:pt x="1227327" y="179831"/>
                </a:lnTo>
                <a:lnTo>
                  <a:pt x="1228344" y="187070"/>
                </a:lnTo>
                <a:lnTo>
                  <a:pt x="1230376" y="197357"/>
                </a:lnTo>
                <a:lnTo>
                  <a:pt x="1231636" y="204690"/>
                </a:lnTo>
                <a:lnTo>
                  <a:pt x="1232550" y="211439"/>
                </a:lnTo>
                <a:lnTo>
                  <a:pt x="1233108" y="217592"/>
                </a:lnTo>
                <a:lnTo>
                  <a:pt x="1233296" y="223138"/>
                </a:lnTo>
                <a:lnTo>
                  <a:pt x="1232534" y="235592"/>
                </a:lnTo>
                <a:lnTo>
                  <a:pt x="1206547" y="269700"/>
                </a:lnTo>
                <a:lnTo>
                  <a:pt x="1187323" y="272541"/>
                </a:lnTo>
                <a:lnTo>
                  <a:pt x="1185037" y="272541"/>
                </a:lnTo>
                <a:lnTo>
                  <a:pt x="1185037" y="283844"/>
                </a:lnTo>
                <a:lnTo>
                  <a:pt x="1188974" y="283844"/>
                </a:lnTo>
                <a:lnTo>
                  <a:pt x="1205329" y="282630"/>
                </a:lnTo>
                <a:lnTo>
                  <a:pt x="1241298" y="267842"/>
                </a:lnTo>
                <a:lnTo>
                  <a:pt x="1258570" y="220344"/>
                </a:lnTo>
                <a:lnTo>
                  <a:pt x="1258355" y="214012"/>
                </a:lnTo>
                <a:lnTo>
                  <a:pt x="1257712" y="207216"/>
                </a:lnTo>
                <a:lnTo>
                  <a:pt x="1256641" y="199967"/>
                </a:lnTo>
                <a:lnTo>
                  <a:pt x="1255141" y="192277"/>
                </a:lnTo>
                <a:lnTo>
                  <a:pt x="1252727" y="181736"/>
                </a:lnTo>
                <a:lnTo>
                  <a:pt x="1251585" y="174751"/>
                </a:lnTo>
                <a:lnTo>
                  <a:pt x="1251585" y="164337"/>
                </a:lnTo>
                <a:lnTo>
                  <a:pt x="1253998" y="158749"/>
                </a:lnTo>
                <a:lnTo>
                  <a:pt x="1263395" y="150113"/>
                </a:lnTo>
                <a:lnTo>
                  <a:pt x="1270508" y="147827"/>
                </a:lnTo>
                <a:lnTo>
                  <a:pt x="1280033" y="147446"/>
                </a:lnTo>
                <a:lnTo>
                  <a:pt x="1280033" y="135254"/>
                </a:lnTo>
                <a:lnTo>
                  <a:pt x="1270508" y="135000"/>
                </a:lnTo>
                <a:lnTo>
                  <a:pt x="1263395" y="132714"/>
                </a:lnTo>
                <a:lnTo>
                  <a:pt x="1253998" y="124078"/>
                </a:lnTo>
                <a:lnTo>
                  <a:pt x="1251585" y="118490"/>
                </a:lnTo>
                <a:lnTo>
                  <a:pt x="1251585" y="108076"/>
                </a:lnTo>
                <a:lnTo>
                  <a:pt x="1252727" y="100964"/>
                </a:lnTo>
                <a:lnTo>
                  <a:pt x="1255141" y="90423"/>
                </a:lnTo>
                <a:lnTo>
                  <a:pt x="1256641" y="82805"/>
                </a:lnTo>
                <a:lnTo>
                  <a:pt x="1257712" y="75580"/>
                </a:lnTo>
                <a:lnTo>
                  <a:pt x="1258355" y="68760"/>
                </a:lnTo>
                <a:lnTo>
                  <a:pt x="1258570" y="62356"/>
                </a:lnTo>
                <a:lnTo>
                  <a:pt x="1257496" y="47827"/>
                </a:lnTo>
                <a:lnTo>
                  <a:pt x="1231515" y="9215"/>
                </a:lnTo>
                <a:lnTo>
                  <a:pt x="1205329" y="1214"/>
                </a:lnTo>
                <a:lnTo>
                  <a:pt x="1188974" y="0"/>
                </a:lnTo>
                <a:close/>
              </a:path>
              <a:path w="1280160" h="283845">
                <a:moveTo>
                  <a:pt x="94996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6"/>
                </a:lnTo>
                <a:lnTo>
                  <a:pt x="27305" y="100837"/>
                </a:lnTo>
                <a:lnTo>
                  <a:pt x="28447" y="107949"/>
                </a:lnTo>
                <a:lnTo>
                  <a:pt x="28447" y="118363"/>
                </a:lnTo>
                <a:lnTo>
                  <a:pt x="26162" y="123951"/>
                </a:lnTo>
                <a:lnTo>
                  <a:pt x="21335" y="128269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7" y="149986"/>
                </a:lnTo>
                <a:lnTo>
                  <a:pt x="21335" y="154304"/>
                </a:lnTo>
                <a:lnTo>
                  <a:pt x="26162" y="158622"/>
                </a:lnTo>
                <a:lnTo>
                  <a:pt x="28447" y="164210"/>
                </a:lnTo>
                <a:lnTo>
                  <a:pt x="28447" y="174624"/>
                </a:lnTo>
                <a:lnTo>
                  <a:pt x="27305" y="181609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4"/>
                </a:lnTo>
                <a:lnTo>
                  <a:pt x="94996" y="283844"/>
                </a:lnTo>
                <a:lnTo>
                  <a:pt x="94996" y="272541"/>
                </a:lnTo>
                <a:lnTo>
                  <a:pt x="92709" y="272541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5" y="222884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4" y="197230"/>
                </a:lnTo>
                <a:lnTo>
                  <a:pt x="51688" y="186943"/>
                </a:lnTo>
                <a:lnTo>
                  <a:pt x="52705" y="179704"/>
                </a:lnTo>
                <a:lnTo>
                  <a:pt x="52705" y="166877"/>
                </a:lnTo>
                <a:lnTo>
                  <a:pt x="50291" y="160019"/>
                </a:lnTo>
                <a:lnTo>
                  <a:pt x="40385" y="149097"/>
                </a:lnTo>
                <a:lnTo>
                  <a:pt x="34416" y="145160"/>
                </a:lnTo>
                <a:lnTo>
                  <a:pt x="27559" y="142620"/>
                </a:lnTo>
                <a:lnTo>
                  <a:pt x="27559" y="139953"/>
                </a:lnTo>
                <a:lnTo>
                  <a:pt x="34416" y="137286"/>
                </a:lnTo>
                <a:lnTo>
                  <a:pt x="40385" y="133349"/>
                </a:lnTo>
                <a:lnTo>
                  <a:pt x="45338" y="127888"/>
                </a:lnTo>
                <a:lnTo>
                  <a:pt x="50291" y="122554"/>
                </a:lnTo>
                <a:lnTo>
                  <a:pt x="52705" y="115569"/>
                </a:lnTo>
                <a:lnTo>
                  <a:pt x="52705" y="102742"/>
                </a:lnTo>
                <a:lnTo>
                  <a:pt x="51688" y="95503"/>
                </a:lnTo>
                <a:lnTo>
                  <a:pt x="49784" y="85216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5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0836" y="4063752"/>
            <a:ext cx="3072765" cy="283845"/>
          </a:xfrm>
          <a:custGeom>
            <a:avLst/>
            <a:gdLst/>
            <a:ahLst/>
            <a:cxnLst/>
            <a:rect l="l" t="t" r="r" b="b"/>
            <a:pathLst>
              <a:path w="3072765" h="283845">
                <a:moveTo>
                  <a:pt x="2981197" y="0"/>
                </a:moveTo>
                <a:lnTo>
                  <a:pt x="2977261" y="0"/>
                </a:lnTo>
                <a:lnTo>
                  <a:pt x="2977261" y="11302"/>
                </a:lnTo>
                <a:lnTo>
                  <a:pt x="2979546" y="11302"/>
                </a:lnTo>
                <a:lnTo>
                  <a:pt x="2989736" y="12013"/>
                </a:lnTo>
                <a:lnTo>
                  <a:pt x="3022473" y="37417"/>
                </a:lnTo>
                <a:lnTo>
                  <a:pt x="3025520" y="59689"/>
                </a:lnTo>
                <a:lnTo>
                  <a:pt x="3025332" y="65218"/>
                </a:lnTo>
                <a:lnTo>
                  <a:pt x="3024774" y="71342"/>
                </a:lnTo>
                <a:lnTo>
                  <a:pt x="3023860" y="78085"/>
                </a:lnTo>
                <a:lnTo>
                  <a:pt x="3022599" y="85470"/>
                </a:lnTo>
                <a:lnTo>
                  <a:pt x="3020567" y="95630"/>
                </a:lnTo>
                <a:lnTo>
                  <a:pt x="3019552" y="102869"/>
                </a:lnTo>
                <a:lnTo>
                  <a:pt x="3019552" y="115696"/>
                </a:lnTo>
                <a:lnTo>
                  <a:pt x="3022091" y="122681"/>
                </a:lnTo>
                <a:lnTo>
                  <a:pt x="3027044" y="128015"/>
                </a:lnTo>
                <a:lnTo>
                  <a:pt x="3031997" y="133476"/>
                </a:lnTo>
                <a:lnTo>
                  <a:pt x="3037840" y="137413"/>
                </a:lnTo>
                <a:lnTo>
                  <a:pt x="3044697" y="140080"/>
                </a:lnTo>
                <a:lnTo>
                  <a:pt x="3044697" y="142747"/>
                </a:lnTo>
                <a:lnTo>
                  <a:pt x="3019552" y="167004"/>
                </a:lnTo>
                <a:lnTo>
                  <a:pt x="3019552" y="179831"/>
                </a:lnTo>
                <a:lnTo>
                  <a:pt x="3020567" y="187070"/>
                </a:lnTo>
                <a:lnTo>
                  <a:pt x="3022599" y="197357"/>
                </a:lnTo>
                <a:lnTo>
                  <a:pt x="3023860" y="204690"/>
                </a:lnTo>
                <a:lnTo>
                  <a:pt x="3024774" y="211439"/>
                </a:lnTo>
                <a:lnTo>
                  <a:pt x="3025332" y="217592"/>
                </a:lnTo>
                <a:lnTo>
                  <a:pt x="3025520" y="223138"/>
                </a:lnTo>
                <a:lnTo>
                  <a:pt x="3024758" y="235592"/>
                </a:lnTo>
                <a:lnTo>
                  <a:pt x="2998771" y="269700"/>
                </a:lnTo>
                <a:lnTo>
                  <a:pt x="2979546" y="272541"/>
                </a:lnTo>
                <a:lnTo>
                  <a:pt x="2977261" y="272541"/>
                </a:lnTo>
                <a:lnTo>
                  <a:pt x="2977261" y="283844"/>
                </a:lnTo>
                <a:lnTo>
                  <a:pt x="2981197" y="283844"/>
                </a:lnTo>
                <a:lnTo>
                  <a:pt x="2997553" y="282630"/>
                </a:lnTo>
                <a:lnTo>
                  <a:pt x="3033521" y="267842"/>
                </a:lnTo>
                <a:lnTo>
                  <a:pt x="3050793" y="220344"/>
                </a:lnTo>
                <a:lnTo>
                  <a:pt x="3050579" y="214012"/>
                </a:lnTo>
                <a:lnTo>
                  <a:pt x="3049936" y="207216"/>
                </a:lnTo>
                <a:lnTo>
                  <a:pt x="3048865" y="199967"/>
                </a:lnTo>
                <a:lnTo>
                  <a:pt x="3047365" y="192277"/>
                </a:lnTo>
                <a:lnTo>
                  <a:pt x="3044952" y="181736"/>
                </a:lnTo>
                <a:lnTo>
                  <a:pt x="3043809" y="174751"/>
                </a:lnTo>
                <a:lnTo>
                  <a:pt x="3043809" y="164337"/>
                </a:lnTo>
                <a:lnTo>
                  <a:pt x="3046221" y="158749"/>
                </a:lnTo>
                <a:lnTo>
                  <a:pt x="3055619" y="150113"/>
                </a:lnTo>
                <a:lnTo>
                  <a:pt x="3062732" y="147827"/>
                </a:lnTo>
                <a:lnTo>
                  <a:pt x="3072257" y="147446"/>
                </a:lnTo>
                <a:lnTo>
                  <a:pt x="3072257" y="135254"/>
                </a:lnTo>
                <a:lnTo>
                  <a:pt x="3062732" y="135000"/>
                </a:lnTo>
                <a:lnTo>
                  <a:pt x="3055619" y="132714"/>
                </a:lnTo>
                <a:lnTo>
                  <a:pt x="3046221" y="124078"/>
                </a:lnTo>
                <a:lnTo>
                  <a:pt x="3043809" y="118490"/>
                </a:lnTo>
                <a:lnTo>
                  <a:pt x="3043809" y="108076"/>
                </a:lnTo>
                <a:lnTo>
                  <a:pt x="3044952" y="100964"/>
                </a:lnTo>
                <a:lnTo>
                  <a:pt x="3047365" y="90423"/>
                </a:lnTo>
                <a:lnTo>
                  <a:pt x="3048865" y="82805"/>
                </a:lnTo>
                <a:lnTo>
                  <a:pt x="3049936" y="75580"/>
                </a:lnTo>
                <a:lnTo>
                  <a:pt x="3050579" y="68760"/>
                </a:lnTo>
                <a:lnTo>
                  <a:pt x="3050793" y="62356"/>
                </a:lnTo>
                <a:lnTo>
                  <a:pt x="3049720" y="47827"/>
                </a:lnTo>
                <a:lnTo>
                  <a:pt x="3023739" y="9215"/>
                </a:lnTo>
                <a:lnTo>
                  <a:pt x="2997553" y="1214"/>
                </a:lnTo>
                <a:lnTo>
                  <a:pt x="2981197" y="0"/>
                </a:lnTo>
                <a:close/>
              </a:path>
              <a:path w="3072765" h="283845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6"/>
                </a:lnTo>
                <a:lnTo>
                  <a:pt x="27304" y="100837"/>
                </a:lnTo>
                <a:lnTo>
                  <a:pt x="28448" y="107949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69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7" y="149986"/>
                </a:lnTo>
                <a:lnTo>
                  <a:pt x="21336" y="154304"/>
                </a:lnTo>
                <a:lnTo>
                  <a:pt x="26162" y="158622"/>
                </a:lnTo>
                <a:lnTo>
                  <a:pt x="28448" y="164210"/>
                </a:lnTo>
                <a:lnTo>
                  <a:pt x="28448" y="174624"/>
                </a:lnTo>
                <a:lnTo>
                  <a:pt x="27304" y="181609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4"/>
                </a:lnTo>
                <a:lnTo>
                  <a:pt x="94996" y="283844"/>
                </a:lnTo>
                <a:lnTo>
                  <a:pt x="94996" y="272541"/>
                </a:lnTo>
                <a:lnTo>
                  <a:pt x="92710" y="272541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4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0"/>
                </a:lnTo>
                <a:lnTo>
                  <a:pt x="51688" y="186943"/>
                </a:lnTo>
                <a:lnTo>
                  <a:pt x="52704" y="179704"/>
                </a:lnTo>
                <a:lnTo>
                  <a:pt x="52704" y="166877"/>
                </a:lnTo>
                <a:lnTo>
                  <a:pt x="50291" y="160019"/>
                </a:lnTo>
                <a:lnTo>
                  <a:pt x="40386" y="149097"/>
                </a:lnTo>
                <a:lnTo>
                  <a:pt x="34416" y="145160"/>
                </a:lnTo>
                <a:lnTo>
                  <a:pt x="27559" y="142620"/>
                </a:lnTo>
                <a:lnTo>
                  <a:pt x="27559" y="139953"/>
                </a:lnTo>
                <a:lnTo>
                  <a:pt x="34416" y="137286"/>
                </a:lnTo>
                <a:lnTo>
                  <a:pt x="40386" y="133349"/>
                </a:lnTo>
                <a:lnTo>
                  <a:pt x="45338" y="127888"/>
                </a:lnTo>
                <a:lnTo>
                  <a:pt x="50291" y="122554"/>
                </a:lnTo>
                <a:lnTo>
                  <a:pt x="52704" y="115569"/>
                </a:lnTo>
                <a:lnTo>
                  <a:pt x="52704" y="102742"/>
                </a:lnTo>
                <a:lnTo>
                  <a:pt x="51688" y="95503"/>
                </a:lnTo>
                <a:lnTo>
                  <a:pt x="49784" y="85216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10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143" y="1627459"/>
            <a:ext cx="8188325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6731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95" dirty="0">
                <a:latin typeface="Cambria"/>
                <a:cs typeface="Cambria"/>
              </a:rPr>
              <a:t>Let’s</a:t>
            </a:r>
            <a:r>
              <a:rPr sz="2400" spc="100" dirty="0">
                <a:latin typeface="Cambria"/>
                <a:cs typeface="Cambria"/>
              </a:rPr>
              <a:t> assume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85" dirty="0">
                <a:latin typeface="Cambria"/>
                <a:cs typeface="Cambria"/>
              </a:rPr>
              <a:t>days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had </a:t>
            </a:r>
            <a:r>
              <a:rPr sz="2400" spc="80" dirty="0">
                <a:latin typeface="Cambria"/>
                <a:cs typeface="Cambria"/>
              </a:rPr>
              <a:t>passed.  </a:t>
            </a:r>
            <a:r>
              <a:rPr sz="2400" spc="70" dirty="0">
                <a:latin typeface="Cambria"/>
                <a:cs typeface="Cambria"/>
              </a:rPr>
              <a:t>Therefore,  </a:t>
            </a:r>
            <a:r>
              <a:rPr sz="2400" spc="20" dirty="0">
                <a:latin typeface="Cambria"/>
                <a:cs typeface="Cambria"/>
              </a:rPr>
              <a:t>we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</a:t>
            </a:r>
            <a:r>
              <a:rPr sz="2400" spc="15" dirty="0">
                <a:latin typeface="Cambria"/>
                <a:cs typeface="Cambria"/>
              </a:rPr>
              <a:t>i</a:t>
            </a:r>
            <a:r>
              <a:rPr sz="2400" spc="100" dirty="0">
                <a:latin typeface="Cambria"/>
                <a:cs typeface="Cambria"/>
              </a:rPr>
              <a:t>ll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</a:t>
            </a:r>
            <a:r>
              <a:rPr sz="2400" spc="114" dirty="0">
                <a:latin typeface="Cambria"/>
                <a:cs typeface="Cambria"/>
              </a:rPr>
              <a:t>v</a:t>
            </a:r>
            <a:r>
              <a:rPr sz="2400" spc="2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5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6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obs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80" dirty="0">
                <a:latin typeface="Cambria"/>
                <a:cs typeface="Cambria"/>
              </a:rPr>
              <a:t>rvation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6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se</a:t>
            </a:r>
            <a:r>
              <a:rPr sz="2400" spc="35" dirty="0">
                <a:latin typeface="Cambria"/>
                <a:cs typeface="Cambria"/>
              </a:rPr>
              <a:t>q</a:t>
            </a:r>
            <a:r>
              <a:rPr sz="2400" spc="65" dirty="0">
                <a:latin typeface="Cambria"/>
                <a:cs typeface="Cambria"/>
              </a:rPr>
              <a:t>uence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75" dirty="0">
                <a:latin typeface="Cambria"/>
                <a:cs typeface="Cambria"/>
              </a:rPr>
              <a:t> </a:t>
            </a:r>
            <a:r>
              <a:rPr sz="2400" dirty="0">
                <a:latin typeface="Cambria Math"/>
                <a:cs typeface="Cambria Math"/>
              </a:rPr>
              <a:t>O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{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65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}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spc="180" dirty="0">
                <a:latin typeface="Cambria"/>
                <a:cs typeface="Cambria"/>
              </a:rPr>
              <a:t>, 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dirty="0">
                <a:latin typeface="Cambria"/>
                <a:cs typeface="Cambria"/>
              </a:rPr>
              <a:t>  </a:t>
            </a:r>
            <a:r>
              <a:rPr sz="2400" spc="-26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27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  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𝑈𝑚</a:t>
            </a:r>
            <a:r>
              <a:rPr sz="2400" spc="-5" dirty="0">
                <a:latin typeface="Cambria Math"/>
                <a:cs typeface="Cambria Math"/>
              </a:rPr>
              <a:t>𝑏𝑟𝑒𝑙𝑙</a:t>
            </a:r>
            <a:r>
              <a:rPr sz="2400" spc="6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𝑁𝑜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𝑈𝑚</a:t>
            </a:r>
            <a:r>
              <a:rPr sz="2400" spc="-5" dirty="0">
                <a:latin typeface="Cambria Math"/>
                <a:cs typeface="Cambria Math"/>
              </a:rPr>
              <a:t>𝑏𝑟𝑒𝑙𝑙</a:t>
            </a:r>
            <a:r>
              <a:rPr sz="2400" dirty="0">
                <a:latin typeface="Cambria Math"/>
                <a:cs typeface="Cambria Math"/>
              </a:rPr>
              <a:t>𝑎 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3450">
              <a:latin typeface="Cambria Math"/>
              <a:cs typeface="Cambria Math"/>
            </a:endParaRPr>
          </a:p>
          <a:p>
            <a:pPr marL="337185" marR="685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observation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comes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state.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Therefore,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2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will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sequence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870"/>
              </a:lnSpc>
              <a:tabLst>
                <a:tab pos="1067435" algn="l"/>
                <a:tab pos="2256790" algn="l"/>
                <a:tab pos="4029710" algn="l"/>
              </a:tabLst>
            </a:pPr>
            <a:r>
              <a:rPr sz="2400" dirty="0">
                <a:latin typeface="Cambria Math"/>
                <a:cs typeface="Cambria Math"/>
              </a:rPr>
              <a:t>𝑄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170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27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	𝑆𝑢𝑛𝑛</a:t>
            </a:r>
            <a:r>
              <a:rPr sz="2400" spc="2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𝑅</a:t>
            </a:r>
            <a:r>
              <a:rPr sz="2400" spc="-1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𝑖𝑛</a:t>
            </a:r>
            <a:r>
              <a:rPr sz="2400" spc="3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𝐶𝑙</a:t>
            </a:r>
            <a:r>
              <a:rPr sz="2400" spc="5" dirty="0">
                <a:latin typeface="Cambria Math"/>
                <a:cs typeface="Cambria Math"/>
              </a:rPr>
              <a:t>𝑜</a:t>
            </a:r>
            <a:r>
              <a:rPr sz="2400" dirty="0">
                <a:latin typeface="Cambria Math"/>
                <a:cs typeface="Cambria Math"/>
              </a:rPr>
              <a:t>𝑢𝑑𝑦 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mbria Math"/>
              <a:cs typeface="Cambria Math"/>
            </a:endParaRPr>
          </a:p>
          <a:p>
            <a:pPr marL="3378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05" dirty="0">
                <a:latin typeface="Cambria"/>
                <a:cs typeface="Cambria"/>
              </a:rPr>
              <a:t>W</a:t>
            </a:r>
            <a:r>
              <a:rPr sz="2400" spc="55" dirty="0">
                <a:latin typeface="Cambria"/>
                <a:cs typeface="Cambria"/>
              </a:rPr>
              <a:t>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would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like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kno</a:t>
            </a:r>
            <a:r>
              <a:rPr sz="2400" spc="75" dirty="0">
                <a:latin typeface="Cambria"/>
                <a:cs typeface="Cambria"/>
              </a:rPr>
              <a:t>w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532" baseline="-15873" dirty="0">
                <a:latin typeface="Cambria Math"/>
                <a:cs typeface="Cambria Math"/>
              </a:rPr>
              <a:t>𝑡</a:t>
            </a:r>
            <a:r>
              <a:rPr sz="2400" spc="-5" dirty="0">
                <a:latin typeface="Cambria Math"/>
                <a:cs typeface="Cambria Math"/>
              </a:rPr>
              <a:t>|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spc="-5" dirty="0">
                <a:latin typeface="Cambria Math"/>
                <a:cs typeface="Cambria Math"/>
              </a:rPr>
              <a:t>)</a:t>
            </a:r>
            <a:r>
              <a:rPr sz="2400" spc="17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896239"/>
            <a:ext cx="5274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0" dirty="0"/>
              <a:t>HMM</a:t>
            </a:r>
            <a:r>
              <a:rPr sz="3000" spc="165" dirty="0"/>
              <a:t> </a:t>
            </a:r>
            <a:r>
              <a:rPr sz="3000" spc="275" dirty="0"/>
              <a:t>M</a:t>
            </a:r>
            <a:r>
              <a:rPr spc="275" dirty="0"/>
              <a:t>ATHEMATICAL</a:t>
            </a:r>
            <a:r>
              <a:rPr spc="335" dirty="0"/>
              <a:t> </a:t>
            </a:r>
            <a:r>
              <a:rPr sz="3000" spc="320" dirty="0"/>
              <a:t>M</a:t>
            </a:r>
            <a:r>
              <a:rPr spc="320" dirty="0"/>
              <a:t>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3" y="1628978"/>
            <a:ext cx="8072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191895" algn="l"/>
                <a:tab pos="2244090" algn="l"/>
                <a:tab pos="3722370" algn="l"/>
                <a:tab pos="4253230" algn="l"/>
                <a:tab pos="4886960" algn="l"/>
                <a:tab pos="5922010" algn="l"/>
                <a:tab pos="6520815" algn="l"/>
              </a:tabLst>
            </a:pPr>
            <a:r>
              <a:rPr sz="2400" spc="110" dirty="0">
                <a:latin typeface="Cambria"/>
                <a:cs typeface="Cambria"/>
              </a:rPr>
              <a:t>From	</a:t>
            </a:r>
            <a:r>
              <a:rPr sz="2400" spc="90" dirty="0">
                <a:latin typeface="Cambria"/>
                <a:cs typeface="Cambria"/>
              </a:rPr>
              <a:t>Bayes’	</a:t>
            </a:r>
            <a:r>
              <a:rPr sz="2400" spc="80" dirty="0">
                <a:latin typeface="Cambria"/>
                <a:cs typeface="Cambria"/>
              </a:rPr>
              <a:t>Theorem,	</a:t>
            </a:r>
            <a:r>
              <a:rPr sz="2400" spc="20" dirty="0">
                <a:latin typeface="Cambria"/>
                <a:cs typeface="Cambria"/>
              </a:rPr>
              <a:t>we	</a:t>
            </a:r>
            <a:r>
              <a:rPr sz="2400" spc="100" dirty="0">
                <a:latin typeface="Cambria"/>
                <a:cs typeface="Cambria"/>
              </a:rPr>
              <a:t>can	</a:t>
            </a:r>
            <a:r>
              <a:rPr sz="2400" spc="70" dirty="0">
                <a:latin typeface="Cambria"/>
                <a:cs typeface="Cambria"/>
              </a:rPr>
              <a:t>obtain	</a:t>
            </a:r>
            <a:r>
              <a:rPr sz="2400" spc="90" dirty="0">
                <a:latin typeface="Cambria"/>
                <a:cs typeface="Cambria"/>
              </a:rPr>
              <a:t>the	</a:t>
            </a:r>
            <a:r>
              <a:rPr sz="2400" spc="60" dirty="0">
                <a:latin typeface="Cambria"/>
                <a:cs typeface="Cambria"/>
              </a:rPr>
              <a:t>probability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particular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day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8619" y="3095123"/>
            <a:ext cx="801370" cy="282575"/>
          </a:xfrm>
          <a:custGeom>
            <a:avLst/>
            <a:gdLst/>
            <a:ahLst/>
            <a:cxnLst/>
            <a:rect l="l" t="t" r="r" b="b"/>
            <a:pathLst>
              <a:path w="801370" h="282575">
                <a:moveTo>
                  <a:pt x="415417" y="2032"/>
                </a:moveTo>
                <a:lnTo>
                  <a:pt x="392430" y="2032"/>
                </a:lnTo>
                <a:lnTo>
                  <a:pt x="392430" y="279019"/>
                </a:lnTo>
                <a:lnTo>
                  <a:pt x="415417" y="279019"/>
                </a:lnTo>
                <a:lnTo>
                  <a:pt x="415417" y="2032"/>
                </a:lnTo>
                <a:close/>
              </a:path>
              <a:path w="801370" h="282575">
                <a:moveTo>
                  <a:pt x="711327" y="0"/>
                </a:moveTo>
                <a:lnTo>
                  <a:pt x="707390" y="11430"/>
                </a:lnTo>
                <a:lnTo>
                  <a:pt x="723697" y="18504"/>
                </a:lnTo>
                <a:lnTo>
                  <a:pt x="737743" y="28305"/>
                </a:lnTo>
                <a:lnTo>
                  <a:pt x="766266" y="73852"/>
                </a:lnTo>
                <a:lnTo>
                  <a:pt x="774561" y="115623"/>
                </a:lnTo>
                <a:lnTo>
                  <a:pt x="775588" y="139700"/>
                </a:lnTo>
                <a:lnTo>
                  <a:pt x="774543" y="164580"/>
                </a:lnTo>
                <a:lnTo>
                  <a:pt x="766212" y="207529"/>
                </a:lnTo>
                <a:lnTo>
                  <a:pt x="737790" y="253777"/>
                </a:lnTo>
                <a:lnTo>
                  <a:pt x="707770" y="270763"/>
                </a:lnTo>
                <a:lnTo>
                  <a:pt x="711327" y="282321"/>
                </a:lnTo>
                <a:lnTo>
                  <a:pt x="749823" y="264239"/>
                </a:lnTo>
                <a:lnTo>
                  <a:pt x="778129" y="232918"/>
                </a:lnTo>
                <a:lnTo>
                  <a:pt x="795559" y="191071"/>
                </a:lnTo>
                <a:lnTo>
                  <a:pt x="801369" y="141224"/>
                </a:lnTo>
                <a:lnTo>
                  <a:pt x="799917" y="115339"/>
                </a:lnTo>
                <a:lnTo>
                  <a:pt x="788296" y="69429"/>
                </a:lnTo>
                <a:lnTo>
                  <a:pt x="765173" y="32093"/>
                </a:lnTo>
                <a:lnTo>
                  <a:pt x="731783" y="7379"/>
                </a:lnTo>
                <a:lnTo>
                  <a:pt x="711327" y="0"/>
                </a:lnTo>
                <a:close/>
              </a:path>
              <a:path w="801370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3160" y="3005709"/>
            <a:ext cx="86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687705" algn="l"/>
              </a:tabLst>
            </a:pPr>
            <a:r>
              <a:rPr sz="2400" dirty="0">
                <a:latin typeface="Cambria Math"/>
                <a:cs typeface="Cambria Math"/>
              </a:rPr>
              <a:t>𝑃	𝑞	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43" y="3150492"/>
            <a:ext cx="451484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1750" spc="185" dirty="0">
                <a:latin typeface="Cambria Math"/>
                <a:cs typeface="Cambria Math"/>
              </a:rPr>
              <a:t>𝑖	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3472" y="2864998"/>
            <a:ext cx="801370" cy="282575"/>
          </a:xfrm>
          <a:custGeom>
            <a:avLst/>
            <a:gdLst/>
            <a:ahLst/>
            <a:cxnLst/>
            <a:rect l="l" t="t" r="r" b="b"/>
            <a:pathLst>
              <a:path w="801370" h="282575">
                <a:moveTo>
                  <a:pt x="409321" y="2032"/>
                </a:moveTo>
                <a:lnTo>
                  <a:pt x="386334" y="2032"/>
                </a:lnTo>
                <a:lnTo>
                  <a:pt x="386334" y="279019"/>
                </a:lnTo>
                <a:lnTo>
                  <a:pt x="409321" y="279019"/>
                </a:lnTo>
                <a:lnTo>
                  <a:pt x="409321" y="2032"/>
                </a:lnTo>
                <a:close/>
              </a:path>
              <a:path w="801370" h="282575">
                <a:moveTo>
                  <a:pt x="711326" y="0"/>
                </a:moveTo>
                <a:lnTo>
                  <a:pt x="707389" y="11430"/>
                </a:lnTo>
                <a:lnTo>
                  <a:pt x="723697" y="18504"/>
                </a:lnTo>
                <a:lnTo>
                  <a:pt x="737742" y="28305"/>
                </a:lnTo>
                <a:lnTo>
                  <a:pt x="766266" y="73852"/>
                </a:lnTo>
                <a:lnTo>
                  <a:pt x="774561" y="115623"/>
                </a:lnTo>
                <a:lnTo>
                  <a:pt x="775588" y="139700"/>
                </a:lnTo>
                <a:lnTo>
                  <a:pt x="774543" y="164580"/>
                </a:lnTo>
                <a:lnTo>
                  <a:pt x="766212" y="207529"/>
                </a:lnTo>
                <a:lnTo>
                  <a:pt x="737790" y="253777"/>
                </a:lnTo>
                <a:lnTo>
                  <a:pt x="707771" y="270764"/>
                </a:lnTo>
                <a:lnTo>
                  <a:pt x="711326" y="282321"/>
                </a:lnTo>
                <a:lnTo>
                  <a:pt x="749823" y="264239"/>
                </a:lnTo>
                <a:lnTo>
                  <a:pt x="778128" y="232918"/>
                </a:lnTo>
                <a:lnTo>
                  <a:pt x="795559" y="191071"/>
                </a:lnTo>
                <a:lnTo>
                  <a:pt x="801369" y="141224"/>
                </a:lnTo>
                <a:lnTo>
                  <a:pt x="799917" y="115339"/>
                </a:lnTo>
                <a:lnTo>
                  <a:pt x="788296" y="69429"/>
                </a:lnTo>
                <a:lnTo>
                  <a:pt x="765173" y="32093"/>
                </a:lnTo>
                <a:lnTo>
                  <a:pt x="731783" y="7379"/>
                </a:lnTo>
                <a:lnTo>
                  <a:pt x="711326" y="0"/>
                </a:lnTo>
                <a:close/>
              </a:path>
              <a:path w="80137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4663" y="2775330"/>
            <a:ext cx="221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739140" algn="l"/>
                <a:tab pos="146748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0" dirty="0">
                <a:latin typeface="Cambria Math"/>
                <a:cs typeface="Cambria Math"/>
              </a:rPr>
              <a:t>𝑜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625" spc="772" baseline="-15873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𝑞</a:t>
            </a:r>
            <a:r>
              <a:rPr sz="2625" spc="7" baseline="-15873" dirty="0">
                <a:latin typeface="Cambria Math"/>
                <a:cs typeface="Cambria Math"/>
              </a:rPr>
              <a:t>𝑖	</a:t>
            </a:r>
            <a:r>
              <a:rPr sz="2400" spc="40" dirty="0">
                <a:latin typeface="Cambria Math"/>
                <a:cs typeface="Cambria Math"/>
              </a:rPr>
              <a:t>𝑃(𝑞</a:t>
            </a:r>
            <a:r>
              <a:rPr sz="2625" spc="60" baseline="-15873" dirty="0">
                <a:latin typeface="Cambria Math"/>
                <a:cs typeface="Cambria Math"/>
              </a:rPr>
              <a:t>𝑖</a:t>
            </a:r>
            <a:r>
              <a:rPr sz="2400" spc="4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0174" y="3209925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Cambria Math"/>
                <a:cs typeface="Cambria Math"/>
              </a:rPr>
              <a:t>𝑃(𝑜</a:t>
            </a:r>
            <a:r>
              <a:rPr sz="2625" spc="60" baseline="-15873" dirty="0">
                <a:latin typeface="Cambria Math"/>
                <a:cs typeface="Cambria Math"/>
              </a:rPr>
              <a:t>𝑖</a:t>
            </a:r>
            <a:r>
              <a:rPr sz="2400" spc="4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080" y="3226307"/>
            <a:ext cx="1757680" cy="20320"/>
          </a:xfrm>
          <a:custGeom>
            <a:avLst/>
            <a:gdLst/>
            <a:ahLst/>
            <a:cxnLst/>
            <a:rect l="l" t="t" r="r" b="b"/>
            <a:pathLst>
              <a:path w="1757679" h="20319">
                <a:moveTo>
                  <a:pt x="1757172" y="0"/>
                </a:moveTo>
                <a:lnTo>
                  <a:pt x="0" y="0"/>
                </a:lnTo>
                <a:lnTo>
                  <a:pt x="0" y="19812"/>
                </a:lnTo>
                <a:lnTo>
                  <a:pt x="1757172" y="19812"/>
                </a:lnTo>
                <a:lnTo>
                  <a:pt x="175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1" y="3651884"/>
            <a:ext cx="375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sequence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length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𝑡</a:t>
            </a:r>
            <a:r>
              <a:rPr sz="2400" spc="45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4065" y="4754759"/>
            <a:ext cx="2429510" cy="282575"/>
          </a:xfrm>
          <a:custGeom>
            <a:avLst/>
            <a:gdLst/>
            <a:ahLst/>
            <a:cxnLst/>
            <a:rect l="l" t="t" r="r" b="b"/>
            <a:pathLst>
              <a:path w="2429510" h="282575">
                <a:moveTo>
                  <a:pt x="1230769" y="2032"/>
                </a:moveTo>
                <a:lnTo>
                  <a:pt x="1207782" y="2032"/>
                </a:lnTo>
                <a:lnTo>
                  <a:pt x="1207782" y="279019"/>
                </a:lnTo>
                <a:lnTo>
                  <a:pt x="1230769" y="279019"/>
                </a:lnTo>
                <a:lnTo>
                  <a:pt x="1230769" y="2032"/>
                </a:lnTo>
                <a:close/>
              </a:path>
              <a:path w="2429510" h="282575">
                <a:moveTo>
                  <a:pt x="2338971" y="0"/>
                </a:moveTo>
                <a:lnTo>
                  <a:pt x="2335034" y="11430"/>
                </a:lnTo>
                <a:lnTo>
                  <a:pt x="2351342" y="18504"/>
                </a:lnTo>
                <a:lnTo>
                  <a:pt x="2365387" y="28305"/>
                </a:lnTo>
                <a:lnTo>
                  <a:pt x="2393911" y="73852"/>
                </a:lnTo>
                <a:lnTo>
                  <a:pt x="2402205" y="115623"/>
                </a:lnTo>
                <a:lnTo>
                  <a:pt x="2403233" y="139700"/>
                </a:lnTo>
                <a:lnTo>
                  <a:pt x="2402187" y="164580"/>
                </a:lnTo>
                <a:lnTo>
                  <a:pt x="2393857" y="207529"/>
                </a:lnTo>
                <a:lnTo>
                  <a:pt x="2365435" y="253777"/>
                </a:lnTo>
                <a:lnTo>
                  <a:pt x="2335415" y="270764"/>
                </a:lnTo>
                <a:lnTo>
                  <a:pt x="2338971" y="282321"/>
                </a:lnTo>
                <a:lnTo>
                  <a:pt x="2377468" y="264239"/>
                </a:lnTo>
                <a:lnTo>
                  <a:pt x="2405773" y="232918"/>
                </a:lnTo>
                <a:lnTo>
                  <a:pt x="2423204" y="191071"/>
                </a:lnTo>
                <a:lnTo>
                  <a:pt x="2429014" y="141224"/>
                </a:lnTo>
                <a:lnTo>
                  <a:pt x="2427562" y="115339"/>
                </a:lnTo>
                <a:lnTo>
                  <a:pt x="2415941" y="69429"/>
                </a:lnTo>
                <a:lnTo>
                  <a:pt x="2392817" y="32093"/>
                </a:lnTo>
                <a:lnTo>
                  <a:pt x="2359428" y="7379"/>
                </a:lnTo>
                <a:lnTo>
                  <a:pt x="2338971" y="0"/>
                </a:lnTo>
                <a:close/>
              </a:path>
              <a:path w="2429510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4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4415" y="4665726"/>
            <a:ext cx="2610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202" baseline="-15873" dirty="0">
                <a:latin typeface="Cambria Math"/>
                <a:cs typeface="Cambria Math"/>
              </a:rPr>
              <a:t> 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5043" y="4524634"/>
            <a:ext cx="2427605" cy="282575"/>
          </a:xfrm>
          <a:custGeom>
            <a:avLst/>
            <a:gdLst/>
            <a:ahLst/>
            <a:cxnLst/>
            <a:rect l="l" t="t" r="r" b="b"/>
            <a:pathLst>
              <a:path w="2427604" h="282575">
                <a:moveTo>
                  <a:pt x="1220089" y="2032"/>
                </a:moveTo>
                <a:lnTo>
                  <a:pt x="1197102" y="2032"/>
                </a:lnTo>
                <a:lnTo>
                  <a:pt x="1197102" y="279019"/>
                </a:lnTo>
                <a:lnTo>
                  <a:pt x="1220089" y="279019"/>
                </a:lnTo>
                <a:lnTo>
                  <a:pt x="1220089" y="2032"/>
                </a:lnTo>
                <a:close/>
              </a:path>
              <a:path w="2427604" h="282575">
                <a:moveTo>
                  <a:pt x="2337435" y="0"/>
                </a:moveTo>
                <a:lnTo>
                  <a:pt x="2333498" y="11430"/>
                </a:lnTo>
                <a:lnTo>
                  <a:pt x="2349805" y="18504"/>
                </a:lnTo>
                <a:lnTo>
                  <a:pt x="2363850" y="28305"/>
                </a:lnTo>
                <a:lnTo>
                  <a:pt x="2392374" y="73852"/>
                </a:lnTo>
                <a:lnTo>
                  <a:pt x="2400669" y="115623"/>
                </a:lnTo>
                <a:lnTo>
                  <a:pt x="2401697" y="139700"/>
                </a:lnTo>
                <a:lnTo>
                  <a:pt x="2400651" y="164580"/>
                </a:lnTo>
                <a:lnTo>
                  <a:pt x="2392320" y="207529"/>
                </a:lnTo>
                <a:lnTo>
                  <a:pt x="2363898" y="253777"/>
                </a:lnTo>
                <a:lnTo>
                  <a:pt x="2333879" y="270764"/>
                </a:lnTo>
                <a:lnTo>
                  <a:pt x="2337435" y="282321"/>
                </a:lnTo>
                <a:lnTo>
                  <a:pt x="2375931" y="264239"/>
                </a:lnTo>
                <a:lnTo>
                  <a:pt x="2404237" y="232918"/>
                </a:lnTo>
                <a:lnTo>
                  <a:pt x="2421667" y="191071"/>
                </a:lnTo>
                <a:lnTo>
                  <a:pt x="2427478" y="141224"/>
                </a:lnTo>
                <a:lnTo>
                  <a:pt x="2426025" y="115339"/>
                </a:lnTo>
                <a:lnTo>
                  <a:pt x="2414404" y="69429"/>
                </a:lnTo>
                <a:lnTo>
                  <a:pt x="2391281" y="32093"/>
                </a:lnTo>
                <a:lnTo>
                  <a:pt x="2357891" y="7379"/>
                </a:lnTo>
                <a:lnTo>
                  <a:pt x="2337435" y="0"/>
                </a:lnTo>
                <a:close/>
              </a:path>
              <a:path w="242760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6231" y="4435602"/>
            <a:ext cx="465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738505" algn="l"/>
                <a:tab pos="3093720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25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187" baseline="-15873" dirty="0">
                <a:latin typeface="Cambria Math"/>
                <a:cs typeface="Cambria Math"/>
              </a:rPr>
              <a:t> 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8605" y="4869942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80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1647" y="4885944"/>
            <a:ext cx="4198620" cy="20320"/>
          </a:xfrm>
          <a:custGeom>
            <a:avLst/>
            <a:gdLst/>
            <a:ahLst/>
            <a:cxnLst/>
            <a:rect l="l" t="t" r="r" b="b"/>
            <a:pathLst>
              <a:path w="4198620" h="20320">
                <a:moveTo>
                  <a:pt x="4198620" y="0"/>
                </a:moveTo>
                <a:lnTo>
                  <a:pt x="0" y="0"/>
                </a:lnTo>
                <a:lnTo>
                  <a:pt x="0" y="19811"/>
                </a:lnTo>
                <a:lnTo>
                  <a:pt x="4198620" y="19811"/>
                </a:lnTo>
                <a:lnTo>
                  <a:pt x="4198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762000"/>
            <a:ext cx="723366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567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0" dirty="0"/>
              <a:t>O</a:t>
            </a:r>
            <a:r>
              <a:rPr spc="310" dirty="0"/>
              <a:t>UT</a:t>
            </a:r>
            <a:r>
              <a:rPr spc="254" dirty="0"/>
              <a:t>L</a:t>
            </a:r>
            <a:r>
              <a:rPr spc="285" dirty="0"/>
              <a:t>INE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1" y="1552763"/>
            <a:ext cx="5666740" cy="13516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Hidden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model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45" dirty="0">
                <a:latin typeface="Cambria"/>
                <a:cs typeface="Cambria"/>
              </a:rPr>
              <a:t>(HMM)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>
                <a:latin typeface="Cambria"/>
                <a:cs typeface="Cambria"/>
              </a:rPr>
              <a:t>Example</a:t>
            </a:r>
            <a:r>
              <a:rPr sz="2400" spc="114" smtClean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62" y="882943"/>
            <a:ext cx="7921838" cy="52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0" dirty="0"/>
              <a:t>HMM</a:t>
            </a:r>
            <a:r>
              <a:rPr sz="3000" spc="120" dirty="0"/>
              <a:t> </a:t>
            </a:r>
            <a:r>
              <a:rPr sz="3000" spc="270" dirty="0"/>
              <a:t>P</a:t>
            </a:r>
            <a:r>
              <a:rPr spc="270" dirty="0"/>
              <a:t>ARAMETERS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203575" y="5688335"/>
            <a:ext cx="1299845" cy="283845"/>
          </a:xfrm>
          <a:custGeom>
            <a:avLst/>
            <a:gdLst/>
            <a:ahLst/>
            <a:cxnLst/>
            <a:rect l="l" t="t" r="r" b="b"/>
            <a:pathLst>
              <a:path w="1299845" h="283845">
                <a:moveTo>
                  <a:pt x="1208786" y="0"/>
                </a:moveTo>
                <a:lnTo>
                  <a:pt x="1204849" y="0"/>
                </a:lnTo>
                <a:lnTo>
                  <a:pt x="1204849" y="11303"/>
                </a:lnTo>
                <a:lnTo>
                  <a:pt x="1207135" y="11303"/>
                </a:lnTo>
                <a:lnTo>
                  <a:pt x="1217324" y="12005"/>
                </a:lnTo>
                <a:lnTo>
                  <a:pt x="1250061" y="37442"/>
                </a:lnTo>
                <a:lnTo>
                  <a:pt x="1253109" y="59677"/>
                </a:lnTo>
                <a:lnTo>
                  <a:pt x="1252920" y="65192"/>
                </a:lnTo>
                <a:lnTo>
                  <a:pt x="1252362" y="71320"/>
                </a:lnTo>
                <a:lnTo>
                  <a:pt x="1251448" y="78061"/>
                </a:lnTo>
                <a:lnTo>
                  <a:pt x="1250188" y="85420"/>
                </a:lnTo>
                <a:lnTo>
                  <a:pt x="1248155" y="95643"/>
                </a:lnTo>
                <a:lnTo>
                  <a:pt x="1247139" y="102933"/>
                </a:lnTo>
                <a:lnTo>
                  <a:pt x="1247139" y="115735"/>
                </a:lnTo>
                <a:lnTo>
                  <a:pt x="1249679" y="122656"/>
                </a:lnTo>
                <a:lnTo>
                  <a:pt x="1259586" y="133464"/>
                </a:lnTo>
                <a:lnTo>
                  <a:pt x="1265427" y="137464"/>
                </a:lnTo>
                <a:lnTo>
                  <a:pt x="1272286" y="140042"/>
                </a:lnTo>
                <a:lnTo>
                  <a:pt x="1272286" y="142722"/>
                </a:lnTo>
                <a:lnTo>
                  <a:pt x="1265427" y="145300"/>
                </a:lnTo>
                <a:lnTo>
                  <a:pt x="1259586" y="149288"/>
                </a:lnTo>
                <a:lnTo>
                  <a:pt x="1249679" y="160108"/>
                </a:lnTo>
                <a:lnTo>
                  <a:pt x="1247139" y="167030"/>
                </a:lnTo>
                <a:lnTo>
                  <a:pt x="1247139" y="179832"/>
                </a:lnTo>
                <a:lnTo>
                  <a:pt x="1248155" y="187121"/>
                </a:lnTo>
                <a:lnTo>
                  <a:pt x="1250188" y="197345"/>
                </a:lnTo>
                <a:lnTo>
                  <a:pt x="1251448" y="204698"/>
                </a:lnTo>
                <a:lnTo>
                  <a:pt x="1252362" y="211440"/>
                </a:lnTo>
                <a:lnTo>
                  <a:pt x="1252920" y="217571"/>
                </a:lnTo>
                <a:lnTo>
                  <a:pt x="1253109" y="223088"/>
                </a:lnTo>
                <a:lnTo>
                  <a:pt x="1252347" y="235575"/>
                </a:lnTo>
                <a:lnTo>
                  <a:pt x="1226359" y="269694"/>
                </a:lnTo>
                <a:lnTo>
                  <a:pt x="1207135" y="272503"/>
                </a:lnTo>
                <a:lnTo>
                  <a:pt x="1204849" y="272503"/>
                </a:lnTo>
                <a:lnTo>
                  <a:pt x="1204849" y="283806"/>
                </a:lnTo>
                <a:lnTo>
                  <a:pt x="1208786" y="283806"/>
                </a:lnTo>
                <a:lnTo>
                  <a:pt x="1225141" y="282585"/>
                </a:lnTo>
                <a:lnTo>
                  <a:pt x="1261110" y="267804"/>
                </a:lnTo>
                <a:lnTo>
                  <a:pt x="1278381" y="220408"/>
                </a:lnTo>
                <a:lnTo>
                  <a:pt x="1278167" y="214020"/>
                </a:lnTo>
                <a:lnTo>
                  <a:pt x="1277524" y="207200"/>
                </a:lnTo>
                <a:lnTo>
                  <a:pt x="1276453" y="199952"/>
                </a:lnTo>
                <a:lnTo>
                  <a:pt x="1274952" y="192278"/>
                </a:lnTo>
                <a:lnTo>
                  <a:pt x="1272539" y="181762"/>
                </a:lnTo>
                <a:lnTo>
                  <a:pt x="1271397" y="174713"/>
                </a:lnTo>
                <a:lnTo>
                  <a:pt x="1271397" y="164299"/>
                </a:lnTo>
                <a:lnTo>
                  <a:pt x="1273810" y="158724"/>
                </a:lnTo>
                <a:lnTo>
                  <a:pt x="1283207" y="150088"/>
                </a:lnTo>
                <a:lnTo>
                  <a:pt x="1290319" y="147777"/>
                </a:lnTo>
                <a:lnTo>
                  <a:pt x="1299844" y="147485"/>
                </a:lnTo>
                <a:lnTo>
                  <a:pt x="1299844" y="135280"/>
                </a:lnTo>
                <a:lnTo>
                  <a:pt x="1290319" y="134975"/>
                </a:lnTo>
                <a:lnTo>
                  <a:pt x="1283207" y="132676"/>
                </a:lnTo>
                <a:lnTo>
                  <a:pt x="1273810" y="124040"/>
                </a:lnTo>
                <a:lnTo>
                  <a:pt x="1271397" y="118465"/>
                </a:lnTo>
                <a:lnTo>
                  <a:pt x="1271397" y="108038"/>
                </a:lnTo>
                <a:lnTo>
                  <a:pt x="1272539" y="101003"/>
                </a:lnTo>
                <a:lnTo>
                  <a:pt x="1274952" y="90487"/>
                </a:lnTo>
                <a:lnTo>
                  <a:pt x="1276453" y="82807"/>
                </a:lnTo>
                <a:lnTo>
                  <a:pt x="1277524" y="75560"/>
                </a:lnTo>
                <a:lnTo>
                  <a:pt x="1278167" y="68743"/>
                </a:lnTo>
                <a:lnTo>
                  <a:pt x="1278381" y="62357"/>
                </a:lnTo>
                <a:lnTo>
                  <a:pt x="1277308" y="47850"/>
                </a:lnTo>
                <a:lnTo>
                  <a:pt x="1251327" y="9217"/>
                </a:lnTo>
                <a:lnTo>
                  <a:pt x="1225141" y="1221"/>
                </a:lnTo>
                <a:lnTo>
                  <a:pt x="1208786" y="0"/>
                </a:lnTo>
                <a:close/>
              </a:path>
              <a:path w="1299845" h="283845">
                <a:moveTo>
                  <a:pt x="94996" y="0"/>
                </a:moveTo>
                <a:lnTo>
                  <a:pt x="91186" y="0"/>
                </a:lnTo>
                <a:lnTo>
                  <a:pt x="74777" y="1221"/>
                </a:lnTo>
                <a:lnTo>
                  <a:pt x="38862" y="15989"/>
                </a:lnTo>
                <a:lnTo>
                  <a:pt x="21665" y="59524"/>
                </a:lnTo>
                <a:lnTo>
                  <a:pt x="21559" y="65042"/>
                </a:lnTo>
                <a:lnTo>
                  <a:pt x="21679" y="68593"/>
                </a:lnTo>
                <a:lnTo>
                  <a:pt x="22336" y="75412"/>
                </a:lnTo>
                <a:lnTo>
                  <a:pt x="23445" y="82660"/>
                </a:lnTo>
                <a:lnTo>
                  <a:pt x="25018" y="90335"/>
                </a:lnTo>
                <a:lnTo>
                  <a:pt x="27304" y="100850"/>
                </a:lnTo>
                <a:lnTo>
                  <a:pt x="28448" y="107899"/>
                </a:lnTo>
                <a:lnTo>
                  <a:pt x="28448" y="118313"/>
                </a:lnTo>
                <a:lnTo>
                  <a:pt x="26162" y="123888"/>
                </a:lnTo>
                <a:lnTo>
                  <a:pt x="21336" y="128206"/>
                </a:lnTo>
                <a:lnTo>
                  <a:pt x="16637" y="132524"/>
                </a:lnTo>
                <a:lnTo>
                  <a:pt x="9525" y="134835"/>
                </a:lnTo>
                <a:lnTo>
                  <a:pt x="0" y="135128"/>
                </a:lnTo>
                <a:lnTo>
                  <a:pt x="0" y="147332"/>
                </a:lnTo>
                <a:lnTo>
                  <a:pt x="9525" y="147637"/>
                </a:lnTo>
                <a:lnTo>
                  <a:pt x="16637" y="149936"/>
                </a:lnTo>
                <a:lnTo>
                  <a:pt x="21336" y="154254"/>
                </a:lnTo>
                <a:lnTo>
                  <a:pt x="26162" y="158572"/>
                </a:lnTo>
                <a:lnTo>
                  <a:pt x="28448" y="164147"/>
                </a:lnTo>
                <a:lnTo>
                  <a:pt x="28448" y="174574"/>
                </a:lnTo>
                <a:lnTo>
                  <a:pt x="27304" y="181610"/>
                </a:lnTo>
                <a:lnTo>
                  <a:pt x="25018" y="192125"/>
                </a:lnTo>
                <a:lnTo>
                  <a:pt x="23445" y="199805"/>
                </a:lnTo>
                <a:lnTo>
                  <a:pt x="22336" y="207052"/>
                </a:lnTo>
                <a:lnTo>
                  <a:pt x="21679" y="213869"/>
                </a:lnTo>
                <a:lnTo>
                  <a:pt x="21462" y="220256"/>
                </a:lnTo>
                <a:lnTo>
                  <a:pt x="22556" y="235286"/>
                </a:lnTo>
                <a:lnTo>
                  <a:pt x="48627" y="274584"/>
                </a:lnTo>
                <a:lnTo>
                  <a:pt x="91186" y="283806"/>
                </a:lnTo>
                <a:lnTo>
                  <a:pt x="94996" y="283806"/>
                </a:lnTo>
                <a:lnTo>
                  <a:pt x="94996" y="272503"/>
                </a:lnTo>
                <a:lnTo>
                  <a:pt x="92710" y="272503"/>
                </a:lnTo>
                <a:lnTo>
                  <a:pt x="82520" y="271801"/>
                </a:lnTo>
                <a:lnTo>
                  <a:pt x="49784" y="246062"/>
                </a:lnTo>
                <a:lnTo>
                  <a:pt x="46736" y="222935"/>
                </a:lnTo>
                <a:lnTo>
                  <a:pt x="46926" y="217420"/>
                </a:lnTo>
                <a:lnTo>
                  <a:pt x="47498" y="211293"/>
                </a:lnTo>
                <a:lnTo>
                  <a:pt x="48450" y="204551"/>
                </a:lnTo>
                <a:lnTo>
                  <a:pt x="49784" y="197192"/>
                </a:lnTo>
                <a:lnTo>
                  <a:pt x="51688" y="186969"/>
                </a:lnTo>
                <a:lnTo>
                  <a:pt x="52704" y="179679"/>
                </a:lnTo>
                <a:lnTo>
                  <a:pt x="52704" y="166878"/>
                </a:lnTo>
                <a:lnTo>
                  <a:pt x="50291" y="159956"/>
                </a:lnTo>
                <a:lnTo>
                  <a:pt x="40386" y="149148"/>
                </a:lnTo>
                <a:lnTo>
                  <a:pt x="34416" y="145148"/>
                </a:lnTo>
                <a:lnTo>
                  <a:pt x="27559" y="142570"/>
                </a:lnTo>
                <a:lnTo>
                  <a:pt x="27559" y="139890"/>
                </a:lnTo>
                <a:lnTo>
                  <a:pt x="34416" y="137312"/>
                </a:lnTo>
                <a:lnTo>
                  <a:pt x="40386" y="133324"/>
                </a:lnTo>
                <a:lnTo>
                  <a:pt x="50291" y="122504"/>
                </a:lnTo>
                <a:lnTo>
                  <a:pt x="52704" y="115582"/>
                </a:lnTo>
                <a:lnTo>
                  <a:pt x="52704" y="102781"/>
                </a:lnTo>
                <a:lnTo>
                  <a:pt x="51688" y="95491"/>
                </a:lnTo>
                <a:lnTo>
                  <a:pt x="49784" y="85267"/>
                </a:lnTo>
                <a:lnTo>
                  <a:pt x="48450" y="77914"/>
                </a:lnTo>
                <a:lnTo>
                  <a:pt x="47498" y="71172"/>
                </a:lnTo>
                <a:lnTo>
                  <a:pt x="46926" y="65042"/>
                </a:lnTo>
                <a:lnTo>
                  <a:pt x="46736" y="59524"/>
                </a:lnTo>
                <a:lnTo>
                  <a:pt x="47497" y="47556"/>
                </a:lnTo>
                <a:lnTo>
                  <a:pt x="73485" y="14112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1" y="1628982"/>
            <a:ext cx="7255509" cy="440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20" dirty="0">
                <a:latin typeface="Cambria"/>
                <a:cs typeface="Cambria"/>
              </a:rPr>
              <a:t>HMM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governed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parameters: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239770">
              <a:lnSpc>
                <a:spcPct val="100000"/>
              </a:lnSpc>
            </a:pPr>
            <a:r>
              <a:rPr sz="2400" spc="140" dirty="0">
                <a:latin typeface="Cambria"/>
                <a:cs typeface="Cambria"/>
              </a:rPr>
              <a:t>λ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{</a:t>
            </a:r>
            <a:r>
              <a:rPr sz="2400" spc="30" dirty="0">
                <a:latin typeface="Cambria Math"/>
                <a:cs typeface="Cambria Math"/>
              </a:rPr>
              <a:t>𝐴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𝐵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𝜋</a:t>
            </a:r>
            <a:r>
              <a:rPr sz="2400" dirty="0">
                <a:latin typeface="Cambria Math"/>
                <a:cs typeface="Cambria Math"/>
              </a:rPr>
              <a:t>}</a:t>
            </a:r>
            <a:endParaRPr sz="2400">
              <a:latin typeface="Cambria Math"/>
              <a:cs typeface="Cambria Math"/>
            </a:endParaRPr>
          </a:p>
          <a:p>
            <a:pPr marL="6654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85" dirty="0">
                <a:latin typeface="Cambria"/>
                <a:cs typeface="Cambria"/>
              </a:rPr>
              <a:t>State-transition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probability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matrix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𝐴</a:t>
            </a:r>
            <a:endParaRPr sz="2100">
              <a:latin typeface="Cambria Math"/>
              <a:cs typeface="Cambria Math"/>
            </a:endParaRPr>
          </a:p>
          <a:p>
            <a:pPr marL="665480" marR="647065" lvl="1" indent="-274320">
              <a:lnSpc>
                <a:spcPts val="2510"/>
              </a:lnSpc>
              <a:spcBef>
                <a:spcPts val="61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50" dirty="0">
                <a:latin typeface="Cambria"/>
                <a:cs typeface="Cambria"/>
              </a:rPr>
              <a:t>Emission/Observation/State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Conditional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Output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probabilities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𝐵</a:t>
            </a:r>
            <a:endParaRPr sz="2100">
              <a:latin typeface="Cambria Math"/>
              <a:cs typeface="Cambria Math"/>
            </a:endParaRPr>
          </a:p>
          <a:p>
            <a:pPr marL="665480" lvl="1" indent="-274955">
              <a:lnSpc>
                <a:spcPct val="100000"/>
              </a:lnSpc>
              <a:spcBef>
                <a:spcPts val="4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105" dirty="0">
                <a:latin typeface="Cambria"/>
                <a:cs typeface="Cambria"/>
              </a:rPr>
              <a:t>Initial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(prior)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probabilities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𝜋</a:t>
            </a:r>
            <a:endParaRPr sz="21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Segoe UI Symbol"/>
              <a:buChar char="⚫"/>
            </a:pPr>
            <a:endParaRPr sz="3450">
              <a:latin typeface="Cambria Math"/>
              <a:cs typeface="Cambria Math"/>
            </a:endParaRPr>
          </a:p>
          <a:p>
            <a:pPr marL="2997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100" dirty="0">
                <a:latin typeface="Cambria"/>
                <a:cs typeface="Cambria"/>
              </a:rPr>
              <a:t>Determine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fixed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(</a:t>
            </a:r>
            <a:r>
              <a:rPr sz="2400" spc="-35" dirty="0">
                <a:latin typeface="Cambria Math"/>
                <a:cs typeface="Cambria Math"/>
              </a:rPr>
              <a:t>𝑁</a:t>
            </a:r>
            <a:r>
              <a:rPr sz="2400" spc="-35" dirty="0">
                <a:latin typeface="Cambria"/>
                <a:cs typeface="Cambria"/>
              </a:rPr>
              <a:t>):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mbria"/>
              <a:cs typeface="Cambria"/>
            </a:endParaRPr>
          </a:p>
          <a:p>
            <a:pPr marL="3101340">
              <a:lnSpc>
                <a:spcPct val="100000"/>
              </a:lnSpc>
              <a:tabLst>
                <a:tab pos="3783965" algn="l"/>
              </a:tabLst>
            </a:pPr>
            <a:r>
              <a:rPr sz="2400" dirty="0">
                <a:latin typeface="Cambria Math"/>
                <a:cs typeface="Cambria Math"/>
              </a:rPr>
              <a:t>𝑆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25" dirty="0">
                <a:latin typeface="Cambria Math"/>
                <a:cs typeface="Cambria Math"/>
              </a:rPr>
              <a:t>𝑠</a:t>
            </a:r>
            <a:r>
              <a:rPr sz="2625" spc="232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65" dirty="0">
                <a:latin typeface="Cambria Math"/>
                <a:cs typeface="Cambria Math"/>
              </a:rPr>
              <a:t>𝑠</a:t>
            </a:r>
            <a:r>
              <a:rPr sz="2625" spc="82" baseline="-15873" dirty="0">
                <a:latin typeface="Cambria Math"/>
                <a:cs typeface="Cambria Math"/>
              </a:rPr>
              <a:t>𝑁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3" y="1628978"/>
            <a:ext cx="5300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0" dirty="0">
                <a:latin typeface="Cambria"/>
                <a:cs typeface="Cambria"/>
              </a:rPr>
              <a:t>State-transition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probability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matrix: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40" y="306184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5847" y="2524759"/>
            <a:ext cx="67310" cy="1423670"/>
          </a:xfrm>
          <a:custGeom>
            <a:avLst/>
            <a:gdLst/>
            <a:ahLst/>
            <a:cxnLst/>
            <a:rect l="l" t="t" r="r" b="b"/>
            <a:pathLst>
              <a:path w="67310" h="1423670">
                <a:moveTo>
                  <a:pt x="67183" y="0"/>
                </a:moveTo>
                <a:lnTo>
                  <a:pt x="0" y="0"/>
                </a:lnTo>
                <a:lnTo>
                  <a:pt x="0" y="10160"/>
                </a:lnTo>
                <a:lnTo>
                  <a:pt x="43688" y="10160"/>
                </a:lnTo>
                <a:lnTo>
                  <a:pt x="43688" y="1413510"/>
                </a:lnTo>
                <a:lnTo>
                  <a:pt x="0" y="1413510"/>
                </a:lnTo>
                <a:lnTo>
                  <a:pt x="0" y="1423670"/>
                </a:lnTo>
                <a:lnTo>
                  <a:pt x="67183" y="1423670"/>
                </a:lnTo>
                <a:lnTo>
                  <a:pt x="67183" y="1413510"/>
                </a:lnTo>
                <a:lnTo>
                  <a:pt x="67183" y="10160"/>
                </a:lnTo>
                <a:lnTo>
                  <a:pt x="6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428" y="2524759"/>
            <a:ext cx="67310" cy="1423670"/>
          </a:xfrm>
          <a:custGeom>
            <a:avLst/>
            <a:gdLst/>
            <a:ahLst/>
            <a:cxnLst/>
            <a:rect l="l" t="t" r="r" b="b"/>
            <a:pathLst>
              <a:path w="67309" h="142367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413510"/>
                </a:lnTo>
                <a:lnTo>
                  <a:pt x="0" y="1423670"/>
                </a:lnTo>
                <a:lnTo>
                  <a:pt x="67195" y="1423670"/>
                </a:lnTo>
                <a:lnTo>
                  <a:pt x="67195" y="1413510"/>
                </a:lnTo>
                <a:lnTo>
                  <a:pt x="23444" y="1413510"/>
                </a:lnTo>
                <a:lnTo>
                  <a:pt x="23444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0480" y="2404623"/>
            <a:ext cx="873125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ts val="2135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2700" spc="15" baseline="10802" dirty="0">
                <a:latin typeface="Cambria Math"/>
                <a:cs typeface="Cambria Math"/>
              </a:rPr>
              <a:t>𝑎</a:t>
            </a:r>
            <a:r>
              <a:rPr sz="1300" spc="10" dirty="0">
                <a:latin typeface="Cambria Math"/>
                <a:cs typeface="Cambria Math"/>
              </a:rPr>
              <a:t>11	</a:t>
            </a:r>
            <a:r>
              <a:rPr sz="2700" spc="15" baseline="10802" dirty="0">
                <a:latin typeface="Cambria Math"/>
                <a:cs typeface="Cambria Math"/>
              </a:rPr>
              <a:t>𝑎</a:t>
            </a:r>
            <a:r>
              <a:rPr sz="1300" spc="10" dirty="0">
                <a:latin typeface="Cambria Math"/>
                <a:cs typeface="Cambria Math"/>
              </a:rPr>
              <a:t>12</a:t>
            </a:r>
            <a:endParaRPr sz="1300">
              <a:latin typeface="Cambria Math"/>
              <a:cs typeface="Cambria Math"/>
            </a:endParaRPr>
          </a:p>
          <a:p>
            <a:pPr marL="13335" algn="ctr">
              <a:lnSpc>
                <a:spcPts val="1930"/>
              </a:lnSpc>
              <a:tabLst>
                <a:tab pos="473709" algn="l"/>
              </a:tabLst>
            </a:pP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21	</a:t>
            </a: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23</a:t>
            </a:r>
            <a:endParaRPr sz="1300">
              <a:latin typeface="Cambria Math"/>
              <a:cs typeface="Cambria Math"/>
            </a:endParaRPr>
          </a:p>
          <a:p>
            <a:pPr marL="20955" algn="ctr">
              <a:lnSpc>
                <a:spcPts val="1920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20955" algn="ctr">
              <a:lnSpc>
                <a:spcPts val="2105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20955" algn="ctr">
              <a:lnSpc>
                <a:spcPts val="2135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R="78740" algn="ctr">
              <a:lnSpc>
                <a:spcPct val="100000"/>
              </a:lnSpc>
              <a:spcBef>
                <a:spcPts val="325"/>
              </a:spcBef>
            </a:pPr>
            <a:r>
              <a:rPr sz="2700" spc="52" baseline="10802" dirty="0">
                <a:latin typeface="Cambria Math"/>
                <a:cs typeface="Cambria Math"/>
              </a:rPr>
              <a:t>𝑎</a:t>
            </a:r>
            <a:r>
              <a:rPr sz="1300" spc="35" dirty="0">
                <a:latin typeface="Cambria Math"/>
                <a:cs typeface="Cambria Math"/>
              </a:rPr>
              <a:t>𝑁1</a:t>
            </a:r>
            <a:r>
              <a:rPr sz="2700" spc="52" baseline="10802" dirty="0">
                <a:latin typeface="Cambria Math"/>
                <a:cs typeface="Cambria Math"/>
              </a:rPr>
              <a:t>𝑎</a:t>
            </a:r>
            <a:r>
              <a:rPr sz="1300" spc="35" dirty="0">
                <a:latin typeface="Cambria Math"/>
                <a:cs typeface="Cambria Math"/>
              </a:rPr>
              <a:t>𝑁2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7425" y="2339085"/>
            <a:ext cx="40513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34480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15"/>
              </a:lnSpc>
              <a:tabLst>
                <a:tab pos="34480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344805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7427" y="3410840"/>
            <a:ext cx="93535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ts val="2135"/>
              </a:lnSpc>
              <a:tabLst>
                <a:tab pos="332105" algn="l"/>
                <a:tab pos="836294" algn="l"/>
              </a:tabLst>
            </a:pPr>
            <a:r>
              <a:rPr sz="1800" dirty="0">
                <a:latin typeface="Cambria Math"/>
                <a:cs typeface="Cambria Math"/>
              </a:rPr>
              <a:t>.	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008" y="2339091"/>
            <a:ext cx="7239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128" y="2404623"/>
            <a:ext cx="457834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2700" spc="22" baseline="10802" dirty="0">
                <a:latin typeface="Cambria Math"/>
                <a:cs typeface="Cambria Math"/>
              </a:rPr>
              <a:t>𝑎</a:t>
            </a:r>
            <a:r>
              <a:rPr sz="1300" spc="15" dirty="0">
                <a:latin typeface="Cambria Math"/>
                <a:cs typeface="Cambria Math"/>
              </a:rPr>
              <a:t>1𝑁</a:t>
            </a:r>
            <a:endParaRPr sz="1300">
              <a:latin typeface="Cambria Math"/>
              <a:cs typeface="Cambria Math"/>
            </a:endParaRPr>
          </a:p>
          <a:p>
            <a:pPr algn="ctr">
              <a:lnSpc>
                <a:spcPts val="1930"/>
              </a:lnSpc>
            </a:pPr>
            <a:r>
              <a:rPr sz="2700" spc="37" baseline="10802" dirty="0">
                <a:latin typeface="Cambria Math"/>
                <a:cs typeface="Cambria Math"/>
              </a:rPr>
              <a:t>𝑎</a:t>
            </a:r>
            <a:r>
              <a:rPr sz="1300" spc="25" dirty="0">
                <a:latin typeface="Cambria Math"/>
                <a:cs typeface="Cambria Math"/>
              </a:rPr>
              <a:t>2𝑁</a:t>
            </a:r>
            <a:endParaRPr sz="1300">
              <a:latin typeface="Cambria Math"/>
              <a:cs typeface="Cambria Math"/>
            </a:endParaRPr>
          </a:p>
          <a:p>
            <a:pPr marL="9525" algn="ctr">
              <a:lnSpc>
                <a:spcPts val="1920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9525" algn="ctr">
              <a:lnSpc>
                <a:spcPts val="210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9525" algn="ctr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𝑁𝑁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8594" y="3165730"/>
            <a:ext cx="16446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r>
              <a:rPr sz="1300" spc="42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176" y="3057525"/>
            <a:ext cx="417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2981325" algn="l"/>
              </a:tabLst>
            </a:pPr>
            <a:r>
              <a:rPr sz="1800" dirty="0">
                <a:latin typeface="Cambria Math"/>
                <a:cs typeface="Cambria Math"/>
              </a:rPr>
              <a:t>𝑎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𝑃(𝑞</a:t>
            </a:r>
            <a:r>
              <a:rPr sz="1950" spc="22" baseline="-14957" dirty="0">
                <a:latin typeface="Cambria Math"/>
                <a:cs typeface="Cambria Math"/>
              </a:rPr>
              <a:t>𝑡 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latin typeface="Cambria Math"/>
                <a:cs typeface="Cambria Math"/>
              </a:rPr>
              <a:t>𝑗</a:t>
            </a:r>
            <a:r>
              <a:rPr sz="1950" spc="502" baseline="-14957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|𝑞</a:t>
            </a:r>
            <a:r>
              <a:rPr sz="1950" spc="22" baseline="-14957" dirty="0">
                <a:latin typeface="Cambria Math"/>
                <a:cs typeface="Cambria Math"/>
              </a:rPr>
              <a:t>𝑡−1</a:t>
            </a:r>
            <a:r>
              <a:rPr sz="1950" spc="43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𝑠</a:t>
            </a:r>
            <a:r>
              <a:rPr sz="1950" spc="89" baseline="-14957" dirty="0">
                <a:latin typeface="Cambria Math"/>
                <a:cs typeface="Cambria Math"/>
              </a:rPr>
              <a:t>𝑖</a:t>
            </a:r>
            <a:r>
              <a:rPr sz="1800" spc="60" dirty="0">
                <a:latin typeface="Cambria Math"/>
                <a:cs typeface="Cambria Math"/>
              </a:rPr>
              <a:t>)</a:t>
            </a:r>
            <a:r>
              <a:rPr sz="1800" spc="60" dirty="0">
                <a:latin typeface="Cambria"/>
                <a:cs typeface="Cambria"/>
              </a:rPr>
              <a:t>,	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𝑖,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7693" y="2354326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0" baseline="-20061" dirty="0">
                <a:latin typeface="Cambria Math"/>
                <a:cs typeface="Cambria Math"/>
              </a:rPr>
              <a:t>∑</a:t>
            </a:r>
            <a:r>
              <a:rPr sz="1300" spc="2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4639" y="2564639"/>
            <a:ext cx="32829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9" dirty="0">
                <a:latin typeface="Cambria Math"/>
                <a:cs typeface="Cambria Math"/>
              </a:rPr>
              <a:t>𝑗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092" y="2447290"/>
            <a:ext cx="378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mbria Math"/>
                <a:cs typeface="Cambria Math"/>
              </a:rPr>
              <a:t>𝑎</a:t>
            </a:r>
            <a:r>
              <a:rPr sz="1950" spc="97" baseline="-14957" dirty="0">
                <a:latin typeface="Cambria Math"/>
                <a:cs typeface="Cambria Math"/>
              </a:rPr>
              <a:t>𝑖𝑗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(Each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row/Outgoing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arrows)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566" y="472389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5757" y="4676394"/>
            <a:ext cx="465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𝑇𝑟𝑎𝑛𝑠𝑖𝑠𝑖𝑡𝑜𝑛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𝑝𝑟𝑜𝑏𝑎𝑏𝑖𝑙𝑖𝑡𝑦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𝑓𝑟𝑜𝑚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𝑠𝑡𝑎𝑡𝑒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𝑡𝑜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11302" y="5702300"/>
            <a:ext cx="711200" cy="711200"/>
            <a:chOff x="1511300" y="5702300"/>
            <a:chExt cx="711200" cy="711200"/>
          </a:xfrm>
        </p:grpSpPr>
        <p:sp>
          <p:nvSpPr>
            <p:cNvPr id="19" name="object 19"/>
            <p:cNvSpPr/>
            <p:nvPr/>
          </p:nvSpPr>
          <p:spPr>
            <a:xfrm>
              <a:off x="15240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48"/>
                  </a:lnTo>
                  <a:lnTo>
                    <a:pt x="209436" y="26946"/>
                  </a:lnTo>
                  <a:lnTo>
                    <a:pt x="169841" y="46815"/>
                  </a:lnTo>
                  <a:lnTo>
                    <a:pt x="133373" y="71446"/>
                  </a:lnTo>
                  <a:lnTo>
                    <a:pt x="100441" y="100431"/>
                  </a:lnTo>
                  <a:lnTo>
                    <a:pt x="71454" y="133362"/>
                  </a:lnTo>
                  <a:lnTo>
                    <a:pt x="46820" y="169830"/>
                  </a:lnTo>
                  <a:lnTo>
                    <a:pt x="26949" y="209426"/>
                  </a:lnTo>
                  <a:lnTo>
                    <a:pt x="12250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50" y="434057"/>
                  </a:lnTo>
                  <a:lnTo>
                    <a:pt x="26949" y="476373"/>
                  </a:lnTo>
                  <a:lnTo>
                    <a:pt x="46820" y="515969"/>
                  </a:lnTo>
                  <a:lnTo>
                    <a:pt x="71454" y="552437"/>
                  </a:lnTo>
                  <a:lnTo>
                    <a:pt x="100441" y="585368"/>
                  </a:lnTo>
                  <a:lnTo>
                    <a:pt x="133373" y="614353"/>
                  </a:lnTo>
                  <a:lnTo>
                    <a:pt x="169841" y="638984"/>
                  </a:lnTo>
                  <a:lnTo>
                    <a:pt x="209436" y="658853"/>
                  </a:lnTo>
                  <a:lnTo>
                    <a:pt x="251751" y="673551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51"/>
                  </a:lnTo>
                  <a:lnTo>
                    <a:pt x="476363" y="658853"/>
                  </a:lnTo>
                  <a:lnTo>
                    <a:pt x="515958" y="638984"/>
                  </a:lnTo>
                  <a:lnTo>
                    <a:pt x="552426" y="614353"/>
                  </a:lnTo>
                  <a:lnTo>
                    <a:pt x="585358" y="585368"/>
                  </a:lnTo>
                  <a:lnTo>
                    <a:pt x="614345" y="552437"/>
                  </a:lnTo>
                  <a:lnTo>
                    <a:pt x="638979" y="515969"/>
                  </a:lnTo>
                  <a:lnTo>
                    <a:pt x="658850" y="476373"/>
                  </a:lnTo>
                  <a:lnTo>
                    <a:pt x="673549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49" y="251742"/>
                  </a:lnTo>
                  <a:lnTo>
                    <a:pt x="658850" y="209426"/>
                  </a:lnTo>
                  <a:lnTo>
                    <a:pt x="638979" y="169830"/>
                  </a:lnTo>
                  <a:lnTo>
                    <a:pt x="614345" y="133362"/>
                  </a:lnTo>
                  <a:lnTo>
                    <a:pt x="585358" y="100431"/>
                  </a:lnTo>
                  <a:lnTo>
                    <a:pt x="552426" y="71446"/>
                  </a:lnTo>
                  <a:lnTo>
                    <a:pt x="515958" y="46815"/>
                  </a:lnTo>
                  <a:lnTo>
                    <a:pt x="476363" y="26946"/>
                  </a:lnTo>
                  <a:lnTo>
                    <a:pt x="434048" y="12248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50" y="251742"/>
                  </a:lnTo>
                  <a:lnTo>
                    <a:pt x="26949" y="209426"/>
                  </a:lnTo>
                  <a:lnTo>
                    <a:pt x="46820" y="169830"/>
                  </a:lnTo>
                  <a:lnTo>
                    <a:pt x="71454" y="133362"/>
                  </a:lnTo>
                  <a:lnTo>
                    <a:pt x="100441" y="100431"/>
                  </a:lnTo>
                  <a:lnTo>
                    <a:pt x="133373" y="71446"/>
                  </a:lnTo>
                  <a:lnTo>
                    <a:pt x="169841" y="46815"/>
                  </a:lnTo>
                  <a:lnTo>
                    <a:pt x="209436" y="26946"/>
                  </a:lnTo>
                  <a:lnTo>
                    <a:pt x="251751" y="12248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48"/>
                  </a:lnTo>
                  <a:lnTo>
                    <a:pt x="476363" y="26946"/>
                  </a:lnTo>
                  <a:lnTo>
                    <a:pt x="515958" y="46815"/>
                  </a:lnTo>
                  <a:lnTo>
                    <a:pt x="552426" y="71446"/>
                  </a:lnTo>
                  <a:lnTo>
                    <a:pt x="585358" y="100431"/>
                  </a:lnTo>
                  <a:lnTo>
                    <a:pt x="614345" y="133362"/>
                  </a:lnTo>
                  <a:lnTo>
                    <a:pt x="638979" y="169830"/>
                  </a:lnTo>
                  <a:lnTo>
                    <a:pt x="658850" y="209426"/>
                  </a:lnTo>
                  <a:lnTo>
                    <a:pt x="673549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49" y="434057"/>
                  </a:lnTo>
                  <a:lnTo>
                    <a:pt x="658850" y="476373"/>
                  </a:lnTo>
                  <a:lnTo>
                    <a:pt x="638979" y="515969"/>
                  </a:lnTo>
                  <a:lnTo>
                    <a:pt x="614345" y="552437"/>
                  </a:lnTo>
                  <a:lnTo>
                    <a:pt x="585358" y="585368"/>
                  </a:lnTo>
                  <a:lnTo>
                    <a:pt x="552426" y="614353"/>
                  </a:lnTo>
                  <a:lnTo>
                    <a:pt x="515958" y="638984"/>
                  </a:lnTo>
                  <a:lnTo>
                    <a:pt x="476363" y="658853"/>
                  </a:lnTo>
                  <a:lnTo>
                    <a:pt x="434048" y="673551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51"/>
                  </a:lnTo>
                  <a:lnTo>
                    <a:pt x="209436" y="658853"/>
                  </a:lnTo>
                  <a:lnTo>
                    <a:pt x="169841" y="638984"/>
                  </a:lnTo>
                  <a:lnTo>
                    <a:pt x="133373" y="614353"/>
                  </a:lnTo>
                  <a:lnTo>
                    <a:pt x="100441" y="585368"/>
                  </a:lnTo>
                  <a:lnTo>
                    <a:pt x="71454" y="552437"/>
                  </a:lnTo>
                  <a:lnTo>
                    <a:pt x="46820" y="515969"/>
                  </a:lnTo>
                  <a:lnTo>
                    <a:pt x="26949" y="476373"/>
                  </a:lnTo>
                  <a:lnTo>
                    <a:pt x="12250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0563" y="590499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87702" y="5702300"/>
            <a:ext cx="711200" cy="711200"/>
            <a:chOff x="3187700" y="5702300"/>
            <a:chExt cx="711200" cy="711200"/>
          </a:xfrm>
        </p:grpSpPr>
        <p:sp>
          <p:nvSpPr>
            <p:cNvPr id="23" name="object 23"/>
            <p:cNvSpPr/>
            <p:nvPr/>
          </p:nvSpPr>
          <p:spPr>
            <a:xfrm>
              <a:off x="32004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48"/>
                  </a:lnTo>
                  <a:lnTo>
                    <a:pt x="209436" y="26946"/>
                  </a:lnTo>
                  <a:lnTo>
                    <a:pt x="169841" y="46815"/>
                  </a:lnTo>
                  <a:lnTo>
                    <a:pt x="133373" y="71446"/>
                  </a:lnTo>
                  <a:lnTo>
                    <a:pt x="100441" y="100431"/>
                  </a:lnTo>
                  <a:lnTo>
                    <a:pt x="71454" y="133362"/>
                  </a:lnTo>
                  <a:lnTo>
                    <a:pt x="46820" y="169830"/>
                  </a:lnTo>
                  <a:lnTo>
                    <a:pt x="26949" y="209426"/>
                  </a:lnTo>
                  <a:lnTo>
                    <a:pt x="12250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50" y="434057"/>
                  </a:lnTo>
                  <a:lnTo>
                    <a:pt x="26949" y="476373"/>
                  </a:lnTo>
                  <a:lnTo>
                    <a:pt x="46820" y="515969"/>
                  </a:lnTo>
                  <a:lnTo>
                    <a:pt x="71454" y="552437"/>
                  </a:lnTo>
                  <a:lnTo>
                    <a:pt x="100441" y="585368"/>
                  </a:lnTo>
                  <a:lnTo>
                    <a:pt x="133373" y="614353"/>
                  </a:lnTo>
                  <a:lnTo>
                    <a:pt x="169841" y="638984"/>
                  </a:lnTo>
                  <a:lnTo>
                    <a:pt x="209436" y="658853"/>
                  </a:lnTo>
                  <a:lnTo>
                    <a:pt x="251751" y="673551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51"/>
                  </a:lnTo>
                  <a:lnTo>
                    <a:pt x="476363" y="658853"/>
                  </a:lnTo>
                  <a:lnTo>
                    <a:pt x="515958" y="638984"/>
                  </a:lnTo>
                  <a:lnTo>
                    <a:pt x="552426" y="614353"/>
                  </a:lnTo>
                  <a:lnTo>
                    <a:pt x="585358" y="585368"/>
                  </a:lnTo>
                  <a:lnTo>
                    <a:pt x="614345" y="552437"/>
                  </a:lnTo>
                  <a:lnTo>
                    <a:pt x="638979" y="515969"/>
                  </a:lnTo>
                  <a:lnTo>
                    <a:pt x="658850" y="476373"/>
                  </a:lnTo>
                  <a:lnTo>
                    <a:pt x="673549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49" y="251742"/>
                  </a:lnTo>
                  <a:lnTo>
                    <a:pt x="658850" y="209426"/>
                  </a:lnTo>
                  <a:lnTo>
                    <a:pt x="638979" y="169830"/>
                  </a:lnTo>
                  <a:lnTo>
                    <a:pt x="614345" y="133362"/>
                  </a:lnTo>
                  <a:lnTo>
                    <a:pt x="585358" y="100431"/>
                  </a:lnTo>
                  <a:lnTo>
                    <a:pt x="552426" y="71446"/>
                  </a:lnTo>
                  <a:lnTo>
                    <a:pt x="515958" y="46815"/>
                  </a:lnTo>
                  <a:lnTo>
                    <a:pt x="476363" y="26946"/>
                  </a:lnTo>
                  <a:lnTo>
                    <a:pt x="434048" y="12248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04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50" y="251742"/>
                  </a:lnTo>
                  <a:lnTo>
                    <a:pt x="26949" y="209426"/>
                  </a:lnTo>
                  <a:lnTo>
                    <a:pt x="46820" y="169830"/>
                  </a:lnTo>
                  <a:lnTo>
                    <a:pt x="71454" y="133362"/>
                  </a:lnTo>
                  <a:lnTo>
                    <a:pt x="100441" y="100431"/>
                  </a:lnTo>
                  <a:lnTo>
                    <a:pt x="133373" y="71446"/>
                  </a:lnTo>
                  <a:lnTo>
                    <a:pt x="169841" y="46815"/>
                  </a:lnTo>
                  <a:lnTo>
                    <a:pt x="209436" y="26946"/>
                  </a:lnTo>
                  <a:lnTo>
                    <a:pt x="251751" y="12248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48"/>
                  </a:lnTo>
                  <a:lnTo>
                    <a:pt x="476363" y="26946"/>
                  </a:lnTo>
                  <a:lnTo>
                    <a:pt x="515958" y="46815"/>
                  </a:lnTo>
                  <a:lnTo>
                    <a:pt x="552426" y="71446"/>
                  </a:lnTo>
                  <a:lnTo>
                    <a:pt x="585358" y="100431"/>
                  </a:lnTo>
                  <a:lnTo>
                    <a:pt x="614345" y="133362"/>
                  </a:lnTo>
                  <a:lnTo>
                    <a:pt x="638979" y="169830"/>
                  </a:lnTo>
                  <a:lnTo>
                    <a:pt x="658850" y="209426"/>
                  </a:lnTo>
                  <a:lnTo>
                    <a:pt x="673549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49" y="434057"/>
                  </a:lnTo>
                  <a:lnTo>
                    <a:pt x="658850" y="476373"/>
                  </a:lnTo>
                  <a:lnTo>
                    <a:pt x="638979" y="515969"/>
                  </a:lnTo>
                  <a:lnTo>
                    <a:pt x="614345" y="552437"/>
                  </a:lnTo>
                  <a:lnTo>
                    <a:pt x="585358" y="585368"/>
                  </a:lnTo>
                  <a:lnTo>
                    <a:pt x="552426" y="614353"/>
                  </a:lnTo>
                  <a:lnTo>
                    <a:pt x="515958" y="638984"/>
                  </a:lnTo>
                  <a:lnTo>
                    <a:pt x="476363" y="658853"/>
                  </a:lnTo>
                  <a:lnTo>
                    <a:pt x="434048" y="673551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51"/>
                  </a:lnTo>
                  <a:lnTo>
                    <a:pt x="209436" y="658853"/>
                  </a:lnTo>
                  <a:lnTo>
                    <a:pt x="169841" y="638984"/>
                  </a:lnTo>
                  <a:lnTo>
                    <a:pt x="133373" y="614353"/>
                  </a:lnTo>
                  <a:lnTo>
                    <a:pt x="100441" y="585368"/>
                  </a:lnTo>
                  <a:lnTo>
                    <a:pt x="71454" y="552437"/>
                  </a:lnTo>
                  <a:lnTo>
                    <a:pt x="46820" y="515969"/>
                  </a:lnTo>
                  <a:lnTo>
                    <a:pt x="26949" y="476373"/>
                  </a:lnTo>
                  <a:lnTo>
                    <a:pt x="12250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87218" y="5889447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75538" y="5407158"/>
            <a:ext cx="1463675" cy="384175"/>
          </a:xfrm>
          <a:custGeom>
            <a:avLst/>
            <a:gdLst/>
            <a:ahLst/>
            <a:cxnLst/>
            <a:rect l="l" t="t" r="r" b="b"/>
            <a:pathLst>
              <a:path w="1463675" h="384175">
                <a:moveTo>
                  <a:pt x="1408119" y="330081"/>
                </a:moveTo>
                <a:lnTo>
                  <a:pt x="1387728" y="344995"/>
                </a:lnTo>
                <a:lnTo>
                  <a:pt x="1463421" y="384048"/>
                </a:lnTo>
                <a:lnTo>
                  <a:pt x="1456026" y="340372"/>
                </a:lnTo>
                <a:lnTo>
                  <a:pt x="1415796" y="340372"/>
                </a:lnTo>
                <a:lnTo>
                  <a:pt x="1408119" y="330081"/>
                </a:lnTo>
                <a:close/>
              </a:path>
              <a:path w="1463675" h="384175">
                <a:moveTo>
                  <a:pt x="1428608" y="315095"/>
                </a:moveTo>
                <a:lnTo>
                  <a:pt x="1408119" y="330081"/>
                </a:lnTo>
                <a:lnTo>
                  <a:pt x="1415796" y="340372"/>
                </a:lnTo>
                <a:lnTo>
                  <a:pt x="1436115" y="325183"/>
                </a:lnTo>
                <a:lnTo>
                  <a:pt x="1428608" y="315095"/>
                </a:lnTo>
                <a:close/>
              </a:path>
              <a:path w="1463675" h="384175">
                <a:moveTo>
                  <a:pt x="1449197" y="300037"/>
                </a:moveTo>
                <a:lnTo>
                  <a:pt x="1428608" y="315095"/>
                </a:lnTo>
                <a:lnTo>
                  <a:pt x="1436115" y="325183"/>
                </a:lnTo>
                <a:lnTo>
                  <a:pt x="1415796" y="340372"/>
                </a:lnTo>
                <a:lnTo>
                  <a:pt x="1456026" y="340372"/>
                </a:lnTo>
                <a:lnTo>
                  <a:pt x="1449197" y="300037"/>
                </a:lnTo>
                <a:close/>
              </a:path>
              <a:path w="1463675" h="384175">
                <a:moveTo>
                  <a:pt x="596900" y="0"/>
                </a:moveTo>
                <a:lnTo>
                  <a:pt x="554989" y="1778"/>
                </a:lnTo>
                <a:lnTo>
                  <a:pt x="514857" y="5461"/>
                </a:lnTo>
                <a:lnTo>
                  <a:pt x="477012" y="11557"/>
                </a:lnTo>
                <a:lnTo>
                  <a:pt x="406526" y="30226"/>
                </a:lnTo>
                <a:lnTo>
                  <a:pt x="340359" y="57023"/>
                </a:lnTo>
                <a:lnTo>
                  <a:pt x="277875" y="90551"/>
                </a:lnTo>
                <a:lnTo>
                  <a:pt x="218439" y="129794"/>
                </a:lnTo>
                <a:lnTo>
                  <a:pt x="161670" y="173355"/>
                </a:lnTo>
                <a:lnTo>
                  <a:pt x="106552" y="220383"/>
                </a:lnTo>
                <a:lnTo>
                  <a:pt x="52958" y="269468"/>
                </a:lnTo>
                <a:lnTo>
                  <a:pt x="0" y="319468"/>
                </a:lnTo>
                <a:lnTo>
                  <a:pt x="17399" y="337947"/>
                </a:lnTo>
                <a:lnTo>
                  <a:pt x="70357" y="287934"/>
                </a:lnTo>
                <a:lnTo>
                  <a:pt x="123697" y="239102"/>
                </a:lnTo>
                <a:lnTo>
                  <a:pt x="177926" y="192913"/>
                </a:lnTo>
                <a:lnTo>
                  <a:pt x="233680" y="150114"/>
                </a:lnTo>
                <a:lnTo>
                  <a:pt x="291464" y="112014"/>
                </a:lnTo>
                <a:lnTo>
                  <a:pt x="351789" y="79629"/>
                </a:lnTo>
                <a:lnTo>
                  <a:pt x="415416" y="53975"/>
                </a:lnTo>
                <a:lnTo>
                  <a:pt x="482600" y="36322"/>
                </a:lnTo>
                <a:lnTo>
                  <a:pt x="537463" y="28575"/>
                </a:lnTo>
                <a:lnTo>
                  <a:pt x="597915" y="25400"/>
                </a:lnTo>
                <a:lnTo>
                  <a:pt x="878220" y="25400"/>
                </a:lnTo>
                <a:lnTo>
                  <a:pt x="869314" y="23749"/>
                </a:lnTo>
                <a:lnTo>
                  <a:pt x="823468" y="16510"/>
                </a:lnTo>
                <a:lnTo>
                  <a:pt x="777239" y="10287"/>
                </a:lnTo>
                <a:lnTo>
                  <a:pt x="731138" y="5461"/>
                </a:lnTo>
                <a:lnTo>
                  <a:pt x="685419" y="2032"/>
                </a:lnTo>
                <a:lnTo>
                  <a:pt x="640588" y="127"/>
                </a:lnTo>
                <a:lnTo>
                  <a:pt x="596900" y="0"/>
                </a:lnTo>
                <a:close/>
              </a:path>
              <a:path w="1463675" h="384175">
                <a:moveTo>
                  <a:pt x="878220" y="25400"/>
                </a:moveTo>
                <a:lnTo>
                  <a:pt x="597915" y="25400"/>
                </a:lnTo>
                <a:lnTo>
                  <a:pt x="640461" y="25527"/>
                </a:lnTo>
                <a:lnTo>
                  <a:pt x="684402" y="27305"/>
                </a:lnTo>
                <a:lnTo>
                  <a:pt x="729233" y="30734"/>
                </a:lnTo>
                <a:lnTo>
                  <a:pt x="774572" y="35560"/>
                </a:lnTo>
                <a:lnTo>
                  <a:pt x="820165" y="41656"/>
                </a:lnTo>
                <a:lnTo>
                  <a:pt x="865377" y="48895"/>
                </a:lnTo>
                <a:lnTo>
                  <a:pt x="909955" y="57023"/>
                </a:lnTo>
                <a:lnTo>
                  <a:pt x="953515" y="66040"/>
                </a:lnTo>
                <a:lnTo>
                  <a:pt x="995426" y="75819"/>
                </a:lnTo>
                <a:lnTo>
                  <a:pt x="1035684" y="86106"/>
                </a:lnTo>
                <a:lnTo>
                  <a:pt x="1073403" y="96901"/>
                </a:lnTo>
                <a:lnTo>
                  <a:pt x="1140587" y="118872"/>
                </a:lnTo>
                <a:lnTo>
                  <a:pt x="1197102" y="143129"/>
                </a:lnTo>
                <a:lnTo>
                  <a:pt x="1246377" y="171196"/>
                </a:lnTo>
                <a:lnTo>
                  <a:pt x="1289684" y="202514"/>
                </a:lnTo>
                <a:lnTo>
                  <a:pt x="1327912" y="236639"/>
                </a:lnTo>
                <a:lnTo>
                  <a:pt x="1362583" y="273100"/>
                </a:lnTo>
                <a:lnTo>
                  <a:pt x="1394205" y="311429"/>
                </a:lnTo>
                <a:lnTo>
                  <a:pt x="1408119" y="330081"/>
                </a:lnTo>
                <a:lnTo>
                  <a:pt x="1428608" y="315095"/>
                </a:lnTo>
                <a:lnTo>
                  <a:pt x="1398015" y="275628"/>
                </a:lnTo>
                <a:lnTo>
                  <a:pt x="1363726" y="236829"/>
                </a:lnTo>
                <a:lnTo>
                  <a:pt x="1325752" y="199872"/>
                </a:lnTo>
                <a:lnTo>
                  <a:pt x="1282953" y="165481"/>
                </a:lnTo>
                <a:lnTo>
                  <a:pt x="1234439" y="134366"/>
                </a:lnTo>
                <a:lnTo>
                  <a:pt x="1179195" y="106934"/>
                </a:lnTo>
                <a:lnTo>
                  <a:pt x="1133094" y="89281"/>
                </a:lnTo>
                <a:lnTo>
                  <a:pt x="1080515" y="72517"/>
                </a:lnTo>
                <a:lnTo>
                  <a:pt x="1042034" y="61468"/>
                </a:lnTo>
                <a:lnTo>
                  <a:pt x="1001268" y="51054"/>
                </a:lnTo>
                <a:lnTo>
                  <a:pt x="958595" y="41148"/>
                </a:lnTo>
                <a:lnTo>
                  <a:pt x="914526" y="32131"/>
                </a:lnTo>
                <a:lnTo>
                  <a:pt x="878220" y="25400"/>
                </a:lnTo>
                <a:close/>
              </a:path>
            </a:pathLst>
          </a:custGeom>
          <a:solidFill>
            <a:srgbClr val="BA6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33830" y="549290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2456" y="372719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1046" y="3679952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≥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2" y="1628983"/>
            <a:ext cx="8072120" cy="2336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Emission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probabilities: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80" dirty="0">
                <a:latin typeface="Cambria"/>
                <a:cs typeface="Cambria"/>
              </a:rPr>
              <a:t> generate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observation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(output),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decision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taken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according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how  to </a:t>
            </a:r>
            <a:r>
              <a:rPr sz="2400" spc="40" dirty="0">
                <a:latin typeface="Cambria"/>
                <a:cs typeface="Cambria"/>
              </a:rPr>
              <a:t>model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output, </a:t>
            </a:r>
            <a:r>
              <a:rPr sz="2400" spc="120" dirty="0">
                <a:latin typeface="Cambria"/>
                <a:cs typeface="Cambria"/>
              </a:rPr>
              <a:t>i.e.,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50" dirty="0">
                <a:latin typeface="Cambria"/>
                <a:cs typeface="Cambria"/>
              </a:rPr>
              <a:t>discrete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continuous.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Discrete</a:t>
            </a:r>
            <a:r>
              <a:rPr sz="21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35" dirty="0">
                <a:solidFill>
                  <a:srgbClr val="FF0000"/>
                </a:solidFill>
                <a:latin typeface="Cambria"/>
                <a:cs typeface="Cambria"/>
              </a:rPr>
              <a:t>outputs </a:t>
            </a:r>
            <a:r>
              <a:rPr sz="2100" b="1" spc="12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14" dirty="0">
                <a:solidFill>
                  <a:srgbClr val="FF0000"/>
                </a:solidFill>
                <a:latin typeface="Cambria"/>
                <a:cs typeface="Cambria"/>
              </a:rPr>
              <a:t>modeled</a:t>
            </a:r>
            <a:r>
              <a:rPr sz="2100" b="1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45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20" dirty="0">
                <a:solidFill>
                  <a:srgbClr val="FF0000"/>
                </a:solidFill>
                <a:latin typeface="Cambria"/>
                <a:cs typeface="Cambria"/>
              </a:rPr>
              <a:t>pmfs.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7" y="4751070"/>
            <a:ext cx="5734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100" spc="85" dirty="0">
                <a:latin typeface="Cambria"/>
                <a:cs typeface="Cambria"/>
              </a:rPr>
              <a:t>Continuous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outputs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modeled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using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pdfs.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628984"/>
            <a:ext cx="484251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90" dirty="0">
                <a:latin typeface="Cambria"/>
                <a:cs typeface="Cambria"/>
              </a:rPr>
              <a:t>Discrete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Emission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Probabilities:</a:t>
            </a:r>
            <a:endParaRPr sz="2400">
              <a:latin typeface="Cambria"/>
              <a:cs typeface="Cambria"/>
            </a:endParaRPr>
          </a:p>
          <a:p>
            <a:pPr marL="403860">
              <a:lnSpc>
                <a:spcPct val="100000"/>
              </a:lnSpc>
              <a:spcBef>
                <a:spcPts val="2560"/>
              </a:spcBef>
            </a:pPr>
            <a:r>
              <a:rPr sz="1800" spc="110" dirty="0">
                <a:latin typeface="Cambria"/>
                <a:cs typeface="Cambria"/>
              </a:rPr>
              <a:t>Ob</a:t>
            </a:r>
            <a:r>
              <a:rPr sz="1800" spc="65" dirty="0">
                <a:latin typeface="Cambria"/>
                <a:cs typeface="Cambria"/>
              </a:rPr>
              <a:t>s</a:t>
            </a:r>
            <a:r>
              <a:rPr sz="1800" spc="40" dirty="0">
                <a:latin typeface="Cambria"/>
                <a:cs typeface="Cambria"/>
              </a:rPr>
              <a:t>er</a:t>
            </a:r>
            <a:r>
              <a:rPr sz="1800" spc="55" dirty="0">
                <a:latin typeface="Cambria"/>
                <a:cs typeface="Cambria"/>
              </a:rPr>
              <a:t>v</a:t>
            </a:r>
            <a:r>
              <a:rPr sz="1800" spc="110" dirty="0">
                <a:latin typeface="Cambria"/>
                <a:cs typeface="Cambria"/>
              </a:rPr>
              <a:t>a</a:t>
            </a:r>
            <a:r>
              <a:rPr sz="1800" spc="80" dirty="0">
                <a:latin typeface="Cambria"/>
                <a:cs typeface="Cambria"/>
              </a:rPr>
              <a:t>t</a:t>
            </a:r>
            <a:r>
              <a:rPr sz="1800" spc="60" dirty="0">
                <a:latin typeface="Cambria"/>
                <a:cs typeface="Cambria"/>
              </a:rPr>
              <a:t>i</a:t>
            </a:r>
            <a:r>
              <a:rPr sz="1800" spc="20" dirty="0">
                <a:latin typeface="Cambria"/>
                <a:cs typeface="Cambria"/>
              </a:rPr>
              <a:t>on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65" dirty="0">
                <a:latin typeface="Cambria"/>
                <a:cs typeface="Cambria"/>
              </a:rPr>
              <a:t>e</a:t>
            </a:r>
            <a:r>
              <a:rPr sz="1800" spc="50" dirty="0">
                <a:latin typeface="Cambria"/>
                <a:cs typeface="Cambria"/>
              </a:rPr>
              <a:t>t</a:t>
            </a:r>
            <a:r>
              <a:rPr sz="1800" dirty="0">
                <a:latin typeface="Cambria Math"/>
                <a:cs typeface="Cambria Math"/>
              </a:rPr>
              <a:t>: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</a:t>
            </a:r>
            <a:r>
              <a:rPr sz="1800" spc="-45" dirty="0">
                <a:latin typeface="Cambria Math"/>
                <a:cs typeface="Cambria Math"/>
              </a:rPr>
              <a:t>𝑣</a:t>
            </a:r>
            <a:r>
              <a:rPr sz="1950" spc="157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217" baseline="-14957" dirty="0">
                <a:latin typeface="Cambria Math"/>
                <a:cs typeface="Cambria Math"/>
              </a:rPr>
              <a:t>𝑊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088" y="4551426"/>
            <a:ext cx="41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9005" y="3976369"/>
            <a:ext cx="67310" cy="1497330"/>
          </a:xfrm>
          <a:custGeom>
            <a:avLst/>
            <a:gdLst/>
            <a:ahLst/>
            <a:cxnLst/>
            <a:rect l="l" t="t" r="r" b="b"/>
            <a:pathLst>
              <a:path w="67310" h="1497329">
                <a:moveTo>
                  <a:pt x="67310" y="0"/>
                </a:moveTo>
                <a:lnTo>
                  <a:pt x="0" y="0"/>
                </a:lnTo>
                <a:lnTo>
                  <a:pt x="0" y="10160"/>
                </a:lnTo>
                <a:lnTo>
                  <a:pt x="43815" y="10160"/>
                </a:lnTo>
                <a:lnTo>
                  <a:pt x="43815" y="1487170"/>
                </a:lnTo>
                <a:lnTo>
                  <a:pt x="0" y="1487170"/>
                </a:lnTo>
                <a:lnTo>
                  <a:pt x="0" y="1497330"/>
                </a:lnTo>
                <a:lnTo>
                  <a:pt x="67310" y="1497330"/>
                </a:lnTo>
                <a:lnTo>
                  <a:pt x="67310" y="1487170"/>
                </a:lnTo>
                <a:lnTo>
                  <a:pt x="67310" y="1016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088" y="3976369"/>
            <a:ext cx="67310" cy="1497330"/>
          </a:xfrm>
          <a:custGeom>
            <a:avLst/>
            <a:gdLst/>
            <a:ahLst/>
            <a:cxnLst/>
            <a:rect l="l" t="t" r="r" b="b"/>
            <a:pathLst>
              <a:path w="67309" h="1497329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487170"/>
                </a:lnTo>
                <a:lnTo>
                  <a:pt x="0" y="1497330"/>
                </a:lnTo>
                <a:lnTo>
                  <a:pt x="67195" y="1497330"/>
                </a:lnTo>
                <a:lnTo>
                  <a:pt x="67195" y="1487170"/>
                </a:lnTo>
                <a:lnTo>
                  <a:pt x="23431" y="1487170"/>
                </a:lnTo>
                <a:lnTo>
                  <a:pt x="23431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9425" y="3862202"/>
            <a:ext cx="13881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6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114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2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35"/>
              </a:lnSpc>
              <a:spcBef>
                <a:spcPts val="85"/>
              </a:spcBef>
            </a:pPr>
            <a:r>
              <a:rPr sz="1800" spc="-60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6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15"/>
              </a:lnSpc>
              <a:tabLst>
                <a:tab pos="66992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40"/>
              </a:lnSpc>
              <a:tabLst>
                <a:tab pos="66992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664" y="4952244"/>
            <a:ext cx="161861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ts val="2135"/>
              </a:lnSpc>
              <a:spcBef>
                <a:spcPts val="100"/>
              </a:spcBef>
              <a:tabLst>
                <a:tab pos="101917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  <a:tabLst>
                <a:tab pos="1532890" algn="l"/>
              </a:tabLst>
            </a:pPr>
            <a:r>
              <a:rPr sz="1800" spc="25" dirty="0">
                <a:latin typeface="Cambria Math"/>
                <a:cs typeface="Cambria Math"/>
              </a:rPr>
              <a:t>𝑏</a:t>
            </a:r>
            <a:r>
              <a:rPr sz="1950" spc="37" baseline="-14957" dirty="0">
                <a:latin typeface="Cambria Math"/>
                <a:cs typeface="Cambria Math"/>
              </a:rPr>
              <a:t>𝑁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z="1800" spc="25" dirty="0">
                <a:latin typeface="Cambria Math"/>
                <a:cs typeface="Cambria Math"/>
              </a:rPr>
              <a:t>)𝑏</a:t>
            </a:r>
            <a:r>
              <a:rPr sz="1950" spc="37" baseline="-14957" dirty="0">
                <a:latin typeface="Cambria Math"/>
                <a:cs typeface="Cambria Math"/>
              </a:rPr>
              <a:t>𝑁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)	</a:t>
            </a:r>
            <a:r>
              <a:rPr sz="2700" baseline="12345" dirty="0">
                <a:latin typeface="Cambria Math"/>
                <a:cs typeface="Cambria Math"/>
              </a:rPr>
              <a:t>.</a:t>
            </a:r>
            <a:endParaRPr sz="2700" baseline="1234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651" y="3828671"/>
            <a:ext cx="50292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44259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3651" y="4633721"/>
            <a:ext cx="7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769" y="4900427"/>
            <a:ext cx="9842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4409" y="3862202"/>
            <a:ext cx="970280" cy="165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7716" dirty="0">
                <a:latin typeface="Cambria Math"/>
                <a:cs typeface="Cambria Math"/>
              </a:rPr>
              <a:t>.</a:t>
            </a:r>
            <a:r>
              <a:rPr sz="2700" spc="705" baseline="7716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𝑏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𝑊</a:t>
            </a:r>
            <a:r>
              <a:rPr sz="1800" spc="2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  <a:spcBef>
                <a:spcPts val="85"/>
              </a:spcBef>
            </a:pPr>
            <a:r>
              <a:rPr sz="2700" baseline="12345" dirty="0">
                <a:latin typeface="Cambria Math"/>
                <a:cs typeface="Cambria Math"/>
              </a:rPr>
              <a:t>.</a:t>
            </a:r>
            <a:r>
              <a:rPr sz="2700" spc="690" baseline="1234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𝑏</a:t>
            </a:r>
            <a:r>
              <a:rPr sz="1950" spc="44" baseline="-14957" dirty="0">
                <a:latin typeface="Cambria Math"/>
                <a:cs typeface="Cambria Math"/>
              </a:rPr>
              <a:t>2</a:t>
            </a:r>
            <a:r>
              <a:rPr sz="1800" spc="30" dirty="0">
                <a:latin typeface="Cambria Math"/>
                <a:cs typeface="Cambria Math"/>
              </a:rPr>
              <a:t>(𝑣</a:t>
            </a:r>
            <a:r>
              <a:rPr sz="1950" spc="44" baseline="-14957" dirty="0">
                <a:latin typeface="Cambria Math"/>
                <a:cs typeface="Cambria Math"/>
              </a:rPr>
              <a:t>𝑊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0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</a:pPr>
            <a:r>
              <a:rPr sz="2700" baseline="12345" dirty="0">
                <a:latin typeface="Cambria Math"/>
                <a:cs typeface="Cambria Math"/>
              </a:rPr>
              <a:t>.</a:t>
            </a:r>
            <a:r>
              <a:rPr sz="2700" spc="472" baseline="1234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𝑏</a:t>
            </a:r>
            <a:r>
              <a:rPr sz="1950" spc="52" baseline="-14957" dirty="0">
                <a:latin typeface="Cambria Math"/>
                <a:cs typeface="Cambria Math"/>
              </a:rPr>
              <a:t>𝑁</a:t>
            </a:r>
            <a:r>
              <a:rPr sz="1800" spc="35" dirty="0">
                <a:latin typeface="Cambria Math"/>
                <a:cs typeface="Cambria Math"/>
              </a:rPr>
              <a:t>(𝑣</a:t>
            </a:r>
            <a:r>
              <a:rPr sz="1950" spc="52" baseline="-14957" dirty="0">
                <a:latin typeface="Cambria Math"/>
                <a:cs typeface="Cambria Math"/>
              </a:rPr>
              <a:t>𝑊</a:t>
            </a:r>
            <a:r>
              <a:rPr sz="1800" spc="3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975" y="3179572"/>
            <a:ext cx="387350" cy="212090"/>
          </a:xfrm>
          <a:custGeom>
            <a:avLst/>
            <a:gdLst/>
            <a:ahLst/>
            <a:cxnLst/>
            <a:rect l="l" t="t" r="r" b="b"/>
            <a:pathLst>
              <a:path w="387350" h="212089">
                <a:moveTo>
                  <a:pt x="319392" y="0"/>
                </a:moveTo>
                <a:lnTo>
                  <a:pt x="316382" y="8636"/>
                </a:lnTo>
                <a:lnTo>
                  <a:pt x="328640" y="13946"/>
                </a:lnTo>
                <a:lnTo>
                  <a:pt x="339183" y="21304"/>
                </a:lnTo>
                <a:lnTo>
                  <a:pt x="360584" y="55429"/>
                </a:lnTo>
                <a:lnTo>
                  <a:pt x="367614" y="104775"/>
                </a:lnTo>
                <a:lnTo>
                  <a:pt x="366830" y="123444"/>
                </a:lnTo>
                <a:lnTo>
                  <a:pt x="355053" y="169163"/>
                </a:lnTo>
                <a:lnTo>
                  <a:pt x="328780" y="197846"/>
                </a:lnTo>
                <a:lnTo>
                  <a:pt x="316712" y="203200"/>
                </a:lnTo>
                <a:lnTo>
                  <a:pt x="319392" y="211708"/>
                </a:lnTo>
                <a:lnTo>
                  <a:pt x="359856" y="187705"/>
                </a:lnTo>
                <a:lnTo>
                  <a:pt x="382577" y="143335"/>
                </a:lnTo>
                <a:lnTo>
                  <a:pt x="386930" y="105917"/>
                </a:lnTo>
                <a:lnTo>
                  <a:pt x="385838" y="86536"/>
                </a:lnTo>
                <a:lnTo>
                  <a:pt x="369455" y="37083"/>
                </a:lnTo>
                <a:lnTo>
                  <a:pt x="334744" y="5544"/>
                </a:lnTo>
                <a:lnTo>
                  <a:pt x="319392" y="0"/>
                </a:lnTo>
                <a:close/>
              </a:path>
              <a:path w="387350" h="212089">
                <a:moveTo>
                  <a:pt x="67525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4" y="197846"/>
                </a:lnTo>
                <a:lnTo>
                  <a:pt x="47734" y="190373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71" y="3109422"/>
            <a:ext cx="586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757" baseline="-14957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𝑣</a:t>
            </a:r>
            <a:r>
              <a:rPr sz="1950" spc="52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5688" y="3179572"/>
            <a:ext cx="1690370" cy="212090"/>
          </a:xfrm>
          <a:custGeom>
            <a:avLst/>
            <a:gdLst/>
            <a:ahLst/>
            <a:cxnLst/>
            <a:rect l="l" t="t" r="r" b="b"/>
            <a:pathLst>
              <a:path w="1690370" h="212089">
                <a:moveTo>
                  <a:pt x="858266" y="1524"/>
                </a:moveTo>
                <a:lnTo>
                  <a:pt x="841121" y="1524"/>
                </a:lnTo>
                <a:lnTo>
                  <a:pt x="841121" y="209295"/>
                </a:lnTo>
                <a:lnTo>
                  <a:pt x="858266" y="209295"/>
                </a:lnTo>
                <a:lnTo>
                  <a:pt x="858266" y="1524"/>
                </a:lnTo>
                <a:close/>
              </a:path>
              <a:path w="1690370" h="212089">
                <a:moveTo>
                  <a:pt x="1622425" y="0"/>
                </a:moveTo>
                <a:lnTo>
                  <a:pt x="1619377" y="8636"/>
                </a:lnTo>
                <a:lnTo>
                  <a:pt x="1631662" y="13946"/>
                </a:lnTo>
                <a:lnTo>
                  <a:pt x="1642221" y="21304"/>
                </a:lnTo>
                <a:lnTo>
                  <a:pt x="1663612" y="55429"/>
                </a:lnTo>
                <a:lnTo>
                  <a:pt x="1670685" y="104775"/>
                </a:lnTo>
                <a:lnTo>
                  <a:pt x="1669899" y="123444"/>
                </a:lnTo>
                <a:lnTo>
                  <a:pt x="1658112" y="169163"/>
                </a:lnTo>
                <a:lnTo>
                  <a:pt x="1631805" y="197846"/>
                </a:lnTo>
                <a:lnTo>
                  <a:pt x="1619758" y="203200"/>
                </a:lnTo>
                <a:lnTo>
                  <a:pt x="1622425" y="211708"/>
                </a:lnTo>
                <a:lnTo>
                  <a:pt x="1662894" y="187705"/>
                </a:lnTo>
                <a:lnTo>
                  <a:pt x="1685623" y="143335"/>
                </a:lnTo>
                <a:lnTo>
                  <a:pt x="1689989" y="105917"/>
                </a:lnTo>
                <a:lnTo>
                  <a:pt x="1688893" y="86536"/>
                </a:lnTo>
                <a:lnTo>
                  <a:pt x="1672463" y="37083"/>
                </a:lnTo>
                <a:lnTo>
                  <a:pt x="1637780" y="5544"/>
                </a:lnTo>
                <a:lnTo>
                  <a:pt x="1622425" y="0"/>
                </a:lnTo>
                <a:close/>
              </a:path>
              <a:path w="169037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6600" y="3109422"/>
            <a:ext cx="223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𝑜</a:t>
            </a:r>
            <a:r>
              <a:rPr sz="1950" baseline="-14957" dirty="0">
                <a:latin typeface="Cambria Math"/>
                <a:cs typeface="Cambria Math"/>
              </a:rPr>
              <a:t>𝑡</a:t>
            </a:r>
            <a:r>
              <a:rPr sz="1950" spc="4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𝑣</a:t>
            </a:r>
            <a:r>
              <a:rPr sz="1950" spc="37" baseline="-14957" dirty="0">
                <a:latin typeface="Cambria Math"/>
                <a:cs typeface="Cambria Math"/>
              </a:rPr>
              <a:t>𝑘 </a:t>
            </a:r>
            <a:r>
              <a:rPr sz="1950" spc="97" baseline="-14957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𝑞</a:t>
            </a:r>
            <a:r>
              <a:rPr sz="1950" spc="22" baseline="-14957" dirty="0">
                <a:latin typeface="Cambria Math"/>
                <a:cs typeface="Cambria Math"/>
              </a:rPr>
              <a:t>𝑡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8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9268" y="3109422"/>
            <a:ext cx="1097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𝑊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98716" y="2449576"/>
            <a:ext cx="711200" cy="711200"/>
            <a:chOff x="6998716" y="24495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7011416" y="24622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50"/>
                  </a:lnTo>
                  <a:lnTo>
                    <a:pt x="209436" y="26949"/>
                  </a:lnTo>
                  <a:lnTo>
                    <a:pt x="169841" y="46820"/>
                  </a:lnTo>
                  <a:lnTo>
                    <a:pt x="133373" y="71454"/>
                  </a:lnTo>
                  <a:lnTo>
                    <a:pt x="100441" y="100441"/>
                  </a:lnTo>
                  <a:lnTo>
                    <a:pt x="71454" y="133373"/>
                  </a:lnTo>
                  <a:lnTo>
                    <a:pt x="46820" y="169841"/>
                  </a:lnTo>
                  <a:lnTo>
                    <a:pt x="26949" y="209436"/>
                  </a:lnTo>
                  <a:lnTo>
                    <a:pt x="12250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50" y="434048"/>
                  </a:lnTo>
                  <a:lnTo>
                    <a:pt x="26949" y="476363"/>
                  </a:lnTo>
                  <a:lnTo>
                    <a:pt x="46820" y="515958"/>
                  </a:lnTo>
                  <a:lnTo>
                    <a:pt x="71454" y="552426"/>
                  </a:lnTo>
                  <a:lnTo>
                    <a:pt x="100441" y="585358"/>
                  </a:lnTo>
                  <a:lnTo>
                    <a:pt x="133373" y="614345"/>
                  </a:lnTo>
                  <a:lnTo>
                    <a:pt x="169841" y="638979"/>
                  </a:lnTo>
                  <a:lnTo>
                    <a:pt x="209436" y="658850"/>
                  </a:lnTo>
                  <a:lnTo>
                    <a:pt x="251751" y="673549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75"/>
                  </a:lnTo>
                  <a:lnTo>
                    <a:pt x="673549" y="251751"/>
                  </a:lnTo>
                  <a:lnTo>
                    <a:pt x="658850" y="209436"/>
                  </a:lnTo>
                  <a:lnTo>
                    <a:pt x="638979" y="169841"/>
                  </a:lnTo>
                  <a:lnTo>
                    <a:pt x="614345" y="133373"/>
                  </a:lnTo>
                  <a:lnTo>
                    <a:pt x="585358" y="100441"/>
                  </a:lnTo>
                  <a:lnTo>
                    <a:pt x="552426" y="71454"/>
                  </a:lnTo>
                  <a:lnTo>
                    <a:pt x="515958" y="46820"/>
                  </a:lnTo>
                  <a:lnTo>
                    <a:pt x="476363" y="26949"/>
                  </a:lnTo>
                  <a:lnTo>
                    <a:pt x="434048" y="12250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1416" y="24622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9123" y="265150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5474" y="32796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-15" baseline="-14957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8644" y="38892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290"/>
              </a:spcBef>
            </a:pPr>
            <a:r>
              <a:rPr sz="1800" spc="1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22" baseline="-1495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0701" y="38892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290"/>
              </a:spcBef>
            </a:pPr>
            <a:r>
              <a:rPr sz="1800" spc="2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3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𝑊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7949" y="2799212"/>
            <a:ext cx="1961514" cy="1090295"/>
          </a:xfrm>
          <a:custGeom>
            <a:avLst/>
            <a:gdLst/>
            <a:ahLst/>
            <a:cxnLst/>
            <a:rect l="l" t="t" r="r" b="b"/>
            <a:pathLst>
              <a:path w="1961515" h="1090295">
                <a:moveTo>
                  <a:pt x="1325626" y="11938"/>
                </a:moveTo>
                <a:lnTo>
                  <a:pt x="1321435" y="0"/>
                </a:lnTo>
                <a:lnTo>
                  <a:pt x="31978" y="445338"/>
                </a:lnTo>
                <a:lnTo>
                  <a:pt x="76454" y="393700"/>
                </a:lnTo>
                <a:lnTo>
                  <a:pt x="76200" y="389636"/>
                </a:lnTo>
                <a:lnTo>
                  <a:pt x="70866" y="385064"/>
                </a:lnTo>
                <a:lnTo>
                  <a:pt x="66802" y="385318"/>
                </a:lnTo>
                <a:lnTo>
                  <a:pt x="0" y="463169"/>
                </a:lnTo>
                <a:lnTo>
                  <a:pt x="97155" y="482473"/>
                </a:lnTo>
                <a:lnTo>
                  <a:pt x="100584" y="483108"/>
                </a:lnTo>
                <a:lnTo>
                  <a:pt x="103886" y="480822"/>
                </a:lnTo>
                <a:lnTo>
                  <a:pt x="104648" y="477393"/>
                </a:lnTo>
                <a:lnTo>
                  <a:pt x="105283" y="473964"/>
                </a:lnTo>
                <a:lnTo>
                  <a:pt x="103124" y="470662"/>
                </a:lnTo>
                <a:lnTo>
                  <a:pt x="99568" y="470027"/>
                </a:lnTo>
                <a:lnTo>
                  <a:pt x="74574" y="465074"/>
                </a:lnTo>
                <a:lnTo>
                  <a:pt x="36068" y="457441"/>
                </a:lnTo>
                <a:lnTo>
                  <a:pt x="1325626" y="11938"/>
                </a:lnTo>
                <a:close/>
              </a:path>
              <a:path w="1961515" h="1090295">
                <a:moveTo>
                  <a:pt x="1428877" y="252476"/>
                </a:moveTo>
                <a:lnTo>
                  <a:pt x="1418971" y="244348"/>
                </a:lnTo>
                <a:lnTo>
                  <a:pt x="751154" y="1058125"/>
                </a:lnTo>
                <a:lnTo>
                  <a:pt x="761492" y="994283"/>
                </a:lnTo>
                <a:lnTo>
                  <a:pt x="762000" y="990854"/>
                </a:lnTo>
                <a:lnTo>
                  <a:pt x="759587" y="987552"/>
                </a:lnTo>
                <a:lnTo>
                  <a:pt x="756158" y="987044"/>
                </a:lnTo>
                <a:lnTo>
                  <a:pt x="752729" y="986409"/>
                </a:lnTo>
                <a:lnTo>
                  <a:pt x="749427" y="988822"/>
                </a:lnTo>
                <a:lnTo>
                  <a:pt x="748919" y="992251"/>
                </a:lnTo>
                <a:lnTo>
                  <a:pt x="733171" y="1090168"/>
                </a:lnTo>
                <a:lnTo>
                  <a:pt x="748550" y="1084453"/>
                </a:lnTo>
                <a:lnTo>
                  <a:pt x="826122" y="1055624"/>
                </a:lnTo>
                <a:lnTo>
                  <a:pt x="829424" y="1054354"/>
                </a:lnTo>
                <a:lnTo>
                  <a:pt x="831075" y="1050798"/>
                </a:lnTo>
                <a:lnTo>
                  <a:pt x="829818" y="1047496"/>
                </a:lnTo>
                <a:lnTo>
                  <a:pt x="828675" y="1044194"/>
                </a:lnTo>
                <a:lnTo>
                  <a:pt x="824992" y="1042543"/>
                </a:lnTo>
                <a:lnTo>
                  <a:pt x="821690" y="1043686"/>
                </a:lnTo>
                <a:lnTo>
                  <a:pt x="761085" y="1066215"/>
                </a:lnTo>
                <a:lnTo>
                  <a:pt x="1428877" y="252476"/>
                </a:lnTo>
                <a:close/>
              </a:path>
              <a:path w="1961515" h="1090295">
                <a:moveTo>
                  <a:pt x="1961388" y="988949"/>
                </a:moveTo>
                <a:lnTo>
                  <a:pt x="1958975" y="985647"/>
                </a:lnTo>
                <a:lnTo>
                  <a:pt x="1955546" y="985139"/>
                </a:lnTo>
                <a:lnTo>
                  <a:pt x="1952117" y="984504"/>
                </a:lnTo>
                <a:lnTo>
                  <a:pt x="1948815" y="986790"/>
                </a:lnTo>
                <a:lnTo>
                  <a:pt x="1948180" y="990346"/>
                </a:lnTo>
                <a:lnTo>
                  <a:pt x="1937270" y="1054087"/>
                </a:lnTo>
                <a:lnTo>
                  <a:pt x="1672336" y="346583"/>
                </a:lnTo>
                <a:lnTo>
                  <a:pt x="1660398" y="351155"/>
                </a:lnTo>
                <a:lnTo>
                  <a:pt x="1925497" y="1058633"/>
                </a:lnTo>
                <a:lnTo>
                  <a:pt x="1872488" y="1015365"/>
                </a:lnTo>
                <a:lnTo>
                  <a:pt x="1868551" y="1015746"/>
                </a:lnTo>
                <a:lnTo>
                  <a:pt x="1866392" y="1018540"/>
                </a:lnTo>
                <a:lnTo>
                  <a:pt x="1864106" y="1021207"/>
                </a:lnTo>
                <a:lnTo>
                  <a:pt x="1864487" y="1025271"/>
                </a:lnTo>
                <a:lnTo>
                  <a:pt x="1867281" y="1027430"/>
                </a:lnTo>
                <a:lnTo>
                  <a:pt x="1943989" y="1090168"/>
                </a:lnTo>
                <a:lnTo>
                  <a:pt x="1945640" y="1080516"/>
                </a:lnTo>
                <a:lnTo>
                  <a:pt x="1960753" y="992378"/>
                </a:lnTo>
                <a:lnTo>
                  <a:pt x="1961388" y="988949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83983" y="336473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45" dirty="0">
                <a:latin typeface="Cambria"/>
                <a:cs typeface="Cambria"/>
              </a:rPr>
              <a:t>…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4531" y="2763773"/>
            <a:ext cx="372110" cy="212090"/>
          </a:xfrm>
          <a:custGeom>
            <a:avLst/>
            <a:gdLst/>
            <a:ahLst/>
            <a:cxnLst/>
            <a:rect l="l" t="t" r="r" b="b"/>
            <a:pathLst>
              <a:path w="372110" h="212089">
                <a:moveTo>
                  <a:pt x="304165" y="0"/>
                </a:moveTo>
                <a:lnTo>
                  <a:pt x="301244" y="8636"/>
                </a:lnTo>
                <a:lnTo>
                  <a:pt x="313457" y="13946"/>
                </a:lnTo>
                <a:lnTo>
                  <a:pt x="323992" y="21304"/>
                </a:lnTo>
                <a:lnTo>
                  <a:pt x="345406" y="55429"/>
                </a:lnTo>
                <a:lnTo>
                  <a:pt x="352425" y="104775"/>
                </a:lnTo>
                <a:lnTo>
                  <a:pt x="351639" y="123444"/>
                </a:lnTo>
                <a:lnTo>
                  <a:pt x="339852" y="169163"/>
                </a:lnTo>
                <a:lnTo>
                  <a:pt x="313598" y="197738"/>
                </a:lnTo>
                <a:lnTo>
                  <a:pt x="301498" y="203073"/>
                </a:lnTo>
                <a:lnTo>
                  <a:pt x="304165" y="211709"/>
                </a:lnTo>
                <a:lnTo>
                  <a:pt x="344687" y="187705"/>
                </a:lnTo>
                <a:lnTo>
                  <a:pt x="367363" y="143335"/>
                </a:lnTo>
                <a:lnTo>
                  <a:pt x="371729" y="105917"/>
                </a:lnTo>
                <a:lnTo>
                  <a:pt x="370635" y="86483"/>
                </a:lnTo>
                <a:lnTo>
                  <a:pt x="354330" y="37084"/>
                </a:lnTo>
                <a:lnTo>
                  <a:pt x="319522" y="5526"/>
                </a:lnTo>
                <a:lnTo>
                  <a:pt x="304165" y="0"/>
                </a:lnTo>
                <a:close/>
              </a:path>
              <a:path w="372110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89448" y="2693670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𝑏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697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05474" y="3358260"/>
            <a:ext cx="379730" cy="212090"/>
          </a:xfrm>
          <a:custGeom>
            <a:avLst/>
            <a:gdLst/>
            <a:ahLst/>
            <a:cxnLst/>
            <a:rect l="l" t="t" r="r" b="b"/>
            <a:pathLst>
              <a:path w="379729" h="212089">
                <a:moveTo>
                  <a:pt x="311784" y="0"/>
                </a:moveTo>
                <a:lnTo>
                  <a:pt x="308864" y="8509"/>
                </a:lnTo>
                <a:lnTo>
                  <a:pt x="321077" y="13837"/>
                </a:lnTo>
                <a:lnTo>
                  <a:pt x="331612" y="21224"/>
                </a:lnTo>
                <a:lnTo>
                  <a:pt x="353026" y="55322"/>
                </a:lnTo>
                <a:lnTo>
                  <a:pt x="360045" y="104775"/>
                </a:lnTo>
                <a:lnTo>
                  <a:pt x="359259" y="123444"/>
                </a:lnTo>
                <a:lnTo>
                  <a:pt x="347472" y="169163"/>
                </a:lnTo>
                <a:lnTo>
                  <a:pt x="321218" y="197738"/>
                </a:lnTo>
                <a:lnTo>
                  <a:pt x="309118" y="203073"/>
                </a:lnTo>
                <a:lnTo>
                  <a:pt x="311784" y="211709"/>
                </a:lnTo>
                <a:lnTo>
                  <a:pt x="352254" y="187705"/>
                </a:lnTo>
                <a:lnTo>
                  <a:pt x="374983" y="143287"/>
                </a:lnTo>
                <a:lnTo>
                  <a:pt x="379349" y="105917"/>
                </a:lnTo>
                <a:lnTo>
                  <a:pt x="378253" y="86483"/>
                </a:lnTo>
                <a:lnTo>
                  <a:pt x="361823" y="37084"/>
                </a:lnTo>
                <a:lnTo>
                  <a:pt x="327140" y="5526"/>
                </a:lnTo>
                <a:lnTo>
                  <a:pt x="311784" y="0"/>
                </a:lnTo>
                <a:close/>
              </a:path>
              <a:path w="379729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37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55921" y="3288284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dirty="0">
                <a:latin typeface="Cambria Math"/>
                <a:cs typeface="Cambria Math"/>
              </a:rPr>
              <a:t>𝑏	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67173" y="3396489"/>
            <a:ext cx="44704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</a:tabLst>
            </a:pPr>
            <a:r>
              <a:rPr sz="1300" spc="40" dirty="0"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57746" y="3357117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09" h="212089">
                <a:moveTo>
                  <a:pt x="380364" y="0"/>
                </a:moveTo>
                <a:lnTo>
                  <a:pt x="377316" y="8636"/>
                </a:lnTo>
                <a:lnTo>
                  <a:pt x="389584" y="13946"/>
                </a:lnTo>
                <a:lnTo>
                  <a:pt x="400113" y="21304"/>
                </a:lnTo>
                <a:lnTo>
                  <a:pt x="421479" y="55429"/>
                </a:lnTo>
                <a:lnTo>
                  <a:pt x="428498" y="104775"/>
                </a:lnTo>
                <a:lnTo>
                  <a:pt x="427712" y="123444"/>
                </a:lnTo>
                <a:lnTo>
                  <a:pt x="415925" y="169164"/>
                </a:lnTo>
                <a:lnTo>
                  <a:pt x="389671" y="197864"/>
                </a:lnTo>
                <a:lnTo>
                  <a:pt x="377571" y="203200"/>
                </a:lnTo>
                <a:lnTo>
                  <a:pt x="380364" y="211709"/>
                </a:lnTo>
                <a:lnTo>
                  <a:pt x="420762" y="187706"/>
                </a:lnTo>
                <a:lnTo>
                  <a:pt x="443483" y="143335"/>
                </a:lnTo>
                <a:lnTo>
                  <a:pt x="447801" y="105918"/>
                </a:lnTo>
                <a:lnTo>
                  <a:pt x="446708" y="86536"/>
                </a:lnTo>
                <a:lnTo>
                  <a:pt x="430402" y="37084"/>
                </a:lnTo>
                <a:lnTo>
                  <a:pt x="395702" y="5544"/>
                </a:lnTo>
                <a:lnTo>
                  <a:pt x="380364" y="0"/>
                </a:lnTo>
                <a:close/>
              </a:path>
              <a:path w="448309" h="212089">
                <a:moveTo>
                  <a:pt x="67436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6" y="211709"/>
                </a:lnTo>
                <a:lnTo>
                  <a:pt x="70103" y="203200"/>
                </a:lnTo>
                <a:lnTo>
                  <a:pt x="58076" y="197864"/>
                </a:lnTo>
                <a:lnTo>
                  <a:pt x="47704" y="190420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8189" y="3287014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dirty="0">
                <a:latin typeface="Cambria Math"/>
                <a:cs typeface="Cambria Math"/>
              </a:rPr>
              <a:t>𝑏	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19441" y="3395217"/>
            <a:ext cx="51498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</a:tabLst>
            </a:pPr>
            <a:r>
              <a:rPr sz="1300" spc="40" dirty="0">
                <a:latin typeface="Cambria Math"/>
                <a:cs typeface="Cambria Math"/>
              </a:rPr>
              <a:t>1	</a:t>
            </a:r>
            <a:r>
              <a:rPr sz="1300" spc="60" dirty="0">
                <a:latin typeface="Cambria Math"/>
                <a:cs typeface="Cambria Math"/>
              </a:rPr>
              <a:t>𝑊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228600"/>
            <a:ext cx="7816850" cy="565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1"/>
            <a:ext cx="8382000" cy="492443"/>
          </a:xfrm>
        </p:spPr>
        <p:txBody>
          <a:bodyPr/>
          <a:lstStyle/>
          <a:p>
            <a:r>
              <a:rPr lang="en-IN" sz="3200" dirty="0" smtClean="0"/>
              <a:t>HMM components: Here (X</a:t>
            </a:r>
            <a:r>
              <a:rPr lang="en-IN" sz="3200" baseline="-25000" dirty="0" smtClean="0"/>
              <a:t>i </a:t>
            </a:r>
            <a:r>
              <a:rPr lang="en-IN" sz="3200" dirty="0" smtClean="0"/>
              <a:t> = Q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 ) and (</a:t>
            </a:r>
            <a:r>
              <a:rPr lang="en-IN" sz="3200" dirty="0" err="1" smtClean="0"/>
              <a:t>E</a:t>
            </a:r>
            <a:r>
              <a:rPr lang="en-IN" sz="3200" baseline="-25000" dirty="0" err="1" smtClean="0"/>
              <a:t>i</a:t>
            </a:r>
            <a:r>
              <a:rPr lang="en-IN" sz="3200" dirty="0" smtClean="0"/>
              <a:t> = O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)</a:t>
            </a:r>
            <a:endParaRPr lang="en-IN" sz="3200" baseline="-2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8" y="1219200"/>
            <a:ext cx="8957433" cy="550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914900" y="6245230"/>
            <a:ext cx="1600200" cy="276999"/>
          </a:xfrm>
          <a:prstGeom prst="rect">
            <a:avLst/>
          </a:prstGeom>
        </p:spPr>
        <p:txBody>
          <a:bodyPr/>
          <a:lstStyle/>
          <a:p>
            <a:fld id="{E0A20002-19F1-4774-AF43-286B6C1B40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685801"/>
            <a:ext cx="5636258" cy="369332"/>
          </a:xfrm>
        </p:spPr>
        <p:txBody>
          <a:bodyPr/>
          <a:lstStyle/>
          <a:p>
            <a:r>
              <a:rPr lang="en-IN" dirty="0" smtClean="0"/>
              <a:t>Three Problems of HMM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3" y="1371600"/>
            <a:ext cx="8936269" cy="5349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914900" y="6245230"/>
            <a:ext cx="1600200" cy="276999"/>
          </a:xfrm>
          <a:prstGeom prst="rect">
            <a:avLst/>
          </a:prstGeom>
        </p:spPr>
        <p:txBody>
          <a:bodyPr/>
          <a:lstStyle/>
          <a:p>
            <a:fld id="{E0A20002-19F1-4774-AF43-286B6C1B40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4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7" y="0"/>
            <a:ext cx="9144000" cy="1143000"/>
          </a:xfrm>
        </p:spPr>
        <p:txBody>
          <a:bodyPr/>
          <a:lstStyle/>
          <a:p>
            <a:r>
              <a:rPr lang="en-IN" dirty="0" smtClean="0"/>
              <a:t>HMM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7007"/>
            <a:ext cx="8401050" cy="4927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13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Markov model with Graz weather with state transition probabilities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35648"/>
            <a:ext cx="7715250" cy="4865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54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4" y="1600206"/>
            <a:ext cx="840105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X</a:t>
            </a:r>
            <a:r>
              <a:rPr lang="en-US" sz="2800" dirty="0"/>
              <a:t>, Y independent </a:t>
            </a:r>
            <a:r>
              <a:rPr lang="en-US" sz="2800" dirty="0" smtClean="0"/>
              <a:t>if and only if:</a:t>
            </a: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</a:t>
            </a:r>
            <a:r>
              <a:rPr lang="en-US" sz="2800" dirty="0" smtClean="0"/>
              <a:t>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57" y="1524000"/>
            <a:ext cx="1835944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70706"/>
            <a:ext cx="232767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54414"/>
            <a:ext cx="2971800" cy="31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95" y="6198544"/>
            <a:ext cx="5003007" cy="4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78" y="6108700"/>
            <a:ext cx="10513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3466900"/>
            <a:ext cx="5181600" cy="1008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="" xmlns:p14="http://schemas.microsoft.com/office/powerpoint/2010/main" val="1278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of Umbrella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371601"/>
            <a:ext cx="8401050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5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" y="1117600"/>
            <a:ext cx="8972550" cy="5664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89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1" y="1117600"/>
            <a:ext cx="9017822" cy="56038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1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ICE Cream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17600"/>
            <a:ext cx="8724900" cy="6045200"/>
          </a:xfrm>
        </p:spPr>
        <p:txBody>
          <a:bodyPr/>
          <a:lstStyle/>
          <a:p>
            <a:pPr algn="just"/>
            <a:r>
              <a:rPr lang="en-IN" sz="2000" dirty="0" smtClean="0"/>
              <a:t>Imagine </a:t>
            </a:r>
            <a:r>
              <a:rPr lang="en-IN" sz="2000" dirty="0"/>
              <a:t>that you are a climatologist in the year 2799 studying the history of global warming. You cannot find any records of the weather in </a:t>
            </a:r>
            <a:r>
              <a:rPr lang="en-IN" sz="2000" dirty="0" smtClean="0"/>
              <a:t>Amaravati, </a:t>
            </a:r>
            <a:r>
              <a:rPr lang="en-IN" sz="2000" dirty="0"/>
              <a:t>for the summer of </a:t>
            </a:r>
            <a:r>
              <a:rPr lang="en-IN" sz="2000" dirty="0" smtClean="0"/>
              <a:t>2021, </a:t>
            </a:r>
            <a:r>
              <a:rPr lang="en-IN" sz="2000" dirty="0"/>
              <a:t>but you do find Jason Eisner’s diary, which lists how many ice creams Jason ate every day that summer. </a:t>
            </a:r>
            <a:endParaRPr lang="en-IN" sz="2000" dirty="0" smtClean="0"/>
          </a:p>
          <a:p>
            <a:pPr algn="just"/>
            <a:r>
              <a:rPr lang="en-IN" sz="2000" dirty="0" smtClean="0"/>
              <a:t>Our </a:t>
            </a:r>
            <a:r>
              <a:rPr lang="en-IN" sz="2000" dirty="0"/>
              <a:t>goal is to use these observations to estimate the temperature every day. </a:t>
            </a:r>
            <a:endParaRPr lang="en-IN" sz="2000" dirty="0" smtClean="0"/>
          </a:p>
          <a:p>
            <a:pPr algn="just"/>
            <a:r>
              <a:rPr lang="en-IN" sz="2000" dirty="0" smtClean="0"/>
              <a:t>We’ll </a:t>
            </a:r>
            <a:r>
              <a:rPr lang="en-IN" sz="2000" dirty="0"/>
              <a:t>simplify this weather task by assuming there are only two kinds of days: cold (C) and hot (H). </a:t>
            </a:r>
            <a:endParaRPr lang="en-IN" sz="2000" dirty="0" smtClean="0"/>
          </a:p>
          <a:p>
            <a:pPr algn="just"/>
            <a:r>
              <a:rPr lang="en-IN" sz="2000" dirty="0" smtClean="0"/>
              <a:t>So </a:t>
            </a:r>
            <a:r>
              <a:rPr lang="en-IN" sz="2000" dirty="0"/>
              <a:t>the Eisner task is as follows: Given a sequence of observations O (each an integer representing the number of ice creams eaten on a given day) find the ‘hidden’ sequence Q of weather states (H or C) which caused Jason to eat the ice cream. </a:t>
            </a:r>
            <a:endParaRPr lang="en-IN" sz="2000" dirty="0" smtClean="0"/>
          </a:p>
          <a:p>
            <a:pPr algn="just"/>
            <a:r>
              <a:rPr lang="en-IN" sz="2000" dirty="0" smtClean="0"/>
              <a:t>Figure </a:t>
            </a:r>
            <a:r>
              <a:rPr lang="en-IN" sz="2000" dirty="0"/>
              <a:t>A.2 shows a sample HMM for the ice cream task.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two hidden states (H and C) correspond to hot and cold weather, and the observations (drawn from the alphabet O = {1,2,3}) correspond to the number of ice creams eaten by Jason on a given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5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ICE Cream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34" y="1371600"/>
            <a:ext cx="845441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9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8534400" cy="5324475"/>
          </a:xfrm>
        </p:spPr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ompute </a:t>
            </a:r>
            <a:r>
              <a:rPr lang="en-IN" dirty="0"/>
              <a:t>the probability of ice-cream events 3 1 3 instead </a:t>
            </a:r>
            <a:r>
              <a:rPr lang="en-IN" dirty="0" smtClean="0"/>
              <a:t>by </a:t>
            </a:r>
            <a:r>
              <a:rPr lang="en-IN" dirty="0"/>
              <a:t>summing over all possible weather sequences, weighted by their probability. </a:t>
            </a:r>
            <a:endParaRPr lang="en-IN" dirty="0" smtClean="0"/>
          </a:p>
          <a:p>
            <a:r>
              <a:rPr lang="en-IN" dirty="0" smtClean="0"/>
              <a:t>First, let’s </a:t>
            </a:r>
            <a:r>
              <a:rPr lang="en-IN" dirty="0"/>
              <a:t>compute the joint probability of being in a particular weather sequence Q </a:t>
            </a:r>
            <a:r>
              <a:rPr lang="en-IN" dirty="0" smtClean="0"/>
              <a:t>and generating </a:t>
            </a:r>
            <a:r>
              <a:rPr lang="en-IN" dirty="0"/>
              <a:t>a particular sequence O of ice-cream events.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6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08000"/>
          </a:xfrm>
        </p:spPr>
        <p:txBody>
          <a:bodyPr/>
          <a:lstStyle/>
          <a:p>
            <a:pPr algn="l"/>
            <a:r>
              <a:rPr lang="en-IN" sz="2400" dirty="0"/>
              <a:t>The computation of the joint probability of our ice-cream observation 3 1 3 and one possible hidden state sequence </a:t>
            </a:r>
            <a:r>
              <a:rPr lang="en-IN" sz="2400" dirty="0">
                <a:solidFill>
                  <a:srgbClr val="FF0000"/>
                </a:solidFill>
              </a:rPr>
              <a:t>hot hot cold </a:t>
            </a:r>
            <a:r>
              <a:rPr lang="en-IN" sz="2400" dirty="0"/>
              <a:t>is shown </a:t>
            </a:r>
            <a:r>
              <a:rPr lang="en-IN" sz="2400" dirty="0" smtClean="0"/>
              <a:t>below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36660"/>
            <a:ext cx="8991600" cy="50085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3" y="1344900"/>
            <a:ext cx="7318772" cy="152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32061"/>
            <a:ext cx="7192960" cy="1735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0"/>
            <a:ext cx="8229600" cy="29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 = No. of hidden states = 2 </a:t>
            </a:r>
          </a:p>
          <a:p>
            <a:r>
              <a:rPr lang="en-IN" dirty="0"/>
              <a:t>T</a:t>
            </a:r>
            <a:r>
              <a:rPr lang="en-IN" dirty="0" smtClean="0"/>
              <a:t> = Given </a:t>
            </a:r>
            <a:r>
              <a:rPr lang="en-IN" dirty="0" err="1" smtClean="0"/>
              <a:t>no.of</a:t>
            </a:r>
            <a:r>
              <a:rPr lang="en-IN" dirty="0" smtClean="0"/>
              <a:t> observations = 3</a:t>
            </a:r>
          </a:p>
          <a:p>
            <a:r>
              <a:rPr lang="en-IN" dirty="0" smtClean="0"/>
              <a:t>M = N</a:t>
            </a:r>
            <a:r>
              <a:rPr lang="en-IN" baseline="30000" dirty="0" smtClean="0"/>
              <a:t>T</a:t>
            </a:r>
            <a:r>
              <a:rPr lang="en-IN" dirty="0" smtClean="0"/>
              <a:t> = 2</a:t>
            </a:r>
            <a:r>
              <a:rPr lang="en-IN" baseline="30000" dirty="0" smtClean="0"/>
              <a:t>3</a:t>
            </a:r>
            <a:r>
              <a:rPr lang="en-IN" dirty="0" smtClean="0"/>
              <a:t> = 8 possibilities (HHC, CCC, HCH… 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N= 7</a:t>
            </a:r>
          </a:p>
          <a:p>
            <a:r>
              <a:rPr lang="en-IN" dirty="0" smtClean="0"/>
              <a:t>T = 10</a:t>
            </a:r>
          </a:p>
          <a:p>
            <a:r>
              <a:rPr lang="en-IN" dirty="0" smtClean="0"/>
              <a:t>N</a:t>
            </a:r>
            <a:r>
              <a:rPr lang="en-IN" baseline="30000" dirty="0" smtClean="0"/>
              <a:t>T </a:t>
            </a:r>
            <a:r>
              <a:rPr lang="en-IN" dirty="0" smtClean="0"/>
              <a:t>= 7</a:t>
            </a:r>
            <a:r>
              <a:rPr lang="en-IN" baseline="30000" dirty="0" smtClean="0"/>
              <a:t>10</a:t>
            </a:r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6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solve this 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117600"/>
            <a:ext cx="8719457" cy="5603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8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896239"/>
            <a:ext cx="220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/>
              <a:t>M</a:t>
            </a:r>
            <a:r>
              <a:rPr spc="250" dirty="0"/>
              <a:t>OTIVATION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47675" y="1743144"/>
            <a:ext cx="4286250" cy="3324225"/>
            <a:chOff x="447675" y="1743138"/>
            <a:chExt cx="4286250" cy="3324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752600"/>
              <a:ext cx="4267200" cy="3305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437" y="1747901"/>
              <a:ext cx="4276725" cy="3314700"/>
            </a:xfrm>
            <a:custGeom>
              <a:avLst/>
              <a:gdLst/>
              <a:ahLst/>
              <a:cxnLst/>
              <a:rect l="l" t="t" r="r" b="b"/>
              <a:pathLst>
                <a:path w="4276725" h="3314700">
                  <a:moveTo>
                    <a:pt x="0" y="3314700"/>
                  </a:moveTo>
                  <a:lnTo>
                    <a:pt x="4276725" y="3314700"/>
                  </a:lnTo>
                  <a:lnTo>
                    <a:pt x="4276725" y="0"/>
                  </a:lnTo>
                  <a:lnTo>
                    <a:pt x="0" y="0"/>
                  </a:lnTo>
                  <a:lnTo>
                    <a:pt x="0" y="3314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175" y="1752600"/>
            <a:ext cx="2434108" cy="3169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Decoding: The Viterbi Algorithm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07" y="1214043"/>
            <a:ext cx="8686800" cy="55029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129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Viterbi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2" y="925286"/>
            <a:ext cx="8988878" cy="59327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481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446314"/>
            <a:ext cx="8972550" cy="627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50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8" y="206830"/>
            <a:ext cx="8670472" cy="63988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229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7" y="391886"/>
            <a:ext cx="8923565" cy="63295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21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0" y="304800"/>
            <a:ext cx="8799473" cy="64166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801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Real HMM Examples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085850" y="1397001"/>
            <a:ext cx="775335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Speech recognition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acoustic signals (continuous valued)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specific positions in specific words (so, tens of thousands)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Machine translation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words (tens of thousands)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translation options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Robot tracking: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range readings (continuous)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positions on a map (continuous)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3" y="896239"/>
            <a:ext cx="2750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270" dirty="0"/>
              <a:t> </a:t>
            </a:r>
            <a:r>
              <a:rPr sz="3000" spc="315" dirty="0"/>
              <a:t>C</a:t>
            </a:r>
            <a:r>
              <a:rPr spc="315" dirty="0"/>
              <a:t>HAIN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753747"/>
            <a:ext cx="5807964" cy="40363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18" y="3399541"/>
            <a:ext cx="5073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Wh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2492" y="2200788"/>
            <a:ext cx="1797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816" y="5214874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re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935" y="3795141"/>
            <a:ext cx="326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681" y="2082806"/>
            <a:ext cx="4337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ne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xt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9630" y="3718053"/>
            <a:ext cx="50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rd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99228" y="4940300"/>
            <a:ext cx="1054100" cy="905510"/>
            <a:chOff x="4999228" y="4940300"/>
            <a:chExt cx="1054100" cy="905510"/>
          </a:xfrm>
        </p:grpSpPr>
        <p:sp>
          <p:nvSpPr>
            <p:cNvPr id="11" name="object 11"/>
            <p:cNvSpPr/>
            <p:nvPr/>
          </p:nvSpPr>
          <p:spPr>
            <a:xfrm>
              <a:off x="5011928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514350" y="0"/>
                  </a:moveTo>
                  <a:lnTo>
                    <a:pt x="461755" y="2271"/>
                  </a:lnTo>
                  <a:lnTo>
                    <a:pt x="410681" y="8938"/>
                  </a:lnTo>
                  <a:lnTo>
                    <a:pt x="361386" y="19779"/>
                  </a:lnTo>
                  <a:lnTo>
                    <a:pt x="314128" y="34573"/>
                  </a:lnTo>
                  <a:lnTo>
                    <a:pt x="269166" y="53099"/>
                  </a:lnTo>
                  <a:lnTo>
                    <a:pt x="226758" y="75136"/>
                  </a:lnTo>
                  <a:lnTo>
                    <a:pt x="187162" y="100462"/>
                  </a:lnTo>
                  <a:lnTo>
                    <a:pt x="150637" y="128857"/>
                  </a:lnTo>
                  <a:lnTo>
                    <a:pt x="117442" y="160098"/>
                  </a:lnTo>
                  <a:lnTo>
                    <a:pt x="87834" y="193966"/>
                  </a:lnTo>
                  <a:lnTo>
                    <a:pt x="62072" y="230238"/>
                  </a:lnTo>
                  <a:lnTo>
                    <a:pt x="40415" y="268694"/>
                  </a:lnTo>
                  <a:lnTo>
                    <a:pt x="23121" y="309112"/>
                  </a:lnTo>
                  <a:lnTo>
                    <a:pt x="10448" y="351271"/>
                  </a:lnTo>
                  <a:lnTo>
                    <a:pt x="2655" y="394950"/>
                  </a:lnTo>
                  <a:lnTo>
                    <a:pt x="0" y="439928"/>
                  </a:lnTo>
                  <a:lnTo>
                    <a:pt x="2655" y="484894"/>
                  </a:lnTo>
                  <a:lnTo>
                    <a:pt x="10448" y="528562"/>
                  </a:lnTo>
                  <a:lnTo>
                    <a:pt x="23121" y="570711"/>
                  </a:lnTo>
                  <a:lnTo>
                    <a:pt x="40415" y="611121"/>
                  </a:lnTo>
                  <a:lnTo>
                    <a:pt x="62072" y="649568"/>
                  </a:lnTo>
                  <a:lnTo>
                    <a:pt x="87834" y="685833"/>
                  </a:lnTo>
                  <a:lnTo>
                    <a:pt x="117442" y="719694"/>
                  </a:lnTo>
                  <a:lnTo>
                    <a:pt x="150637" y="750930"/>
                  </a:lnTo>
                  <a:lnTo>
                    <a:pt x="187162" y="779319"/>
                  </a:lnTo>
                  <a:lnTo>
                    <a:pt x="226758" y="804641"/>
                  </a:lnTo>
                  <a:lnTo>
                    <a:pt x="269166" y="826675"/>
                  </a:lnTo>
                  <a:lnTo>
                    <a:pt x="314128" y="845198"/>
                  </a:lnTo>
                  <a:lnTo>
                    <a:pt x="361386" y="859990"/>
                  </a:lnTo>
                  <a:lnTo>
                    <a:pt x="410681" y="870829"/>
                  </a:lnTo>
                  <a:lnTo>
                    <a:pt x="461755" y="877495"/>
                  </a:lnTo>
                  <a:lnTo>
                    <a:pt x="514350" y="879767"/>
                  </a:lnTo>
                  <a:lnTo>
                    <a:pt x="566923" y="877495"/>
                  </a:lnTo>
                  <a:lnTo>
                    <a:pt x="617981" y="870829"/>
                  </a:lnTo>
                  <a:lnTo>
                    <a:pt x="667266" y="859990"/>
                  </a:lnTo>
                  <a:lnTo>
                    <a:pt x="714517" y="845198"/>
                  </a:lnTo>
                  <a:lnTo>
                    <a:pt x="759477" y="826675"/>
                  </a:lnTo>
                  <a:lnTo>
                    <a:pt x="801885" y="804641"/>
                  </a:lnTo>
                  <a:lnTo>
                    <a:pt x="841484" y="779319"/>
                  </a:lnTo>
                  <a:lnTo>
                    <a:pt x="878014" y="750930"/>
                  </a:lnTo>
                  <a:lnTo>
                    <a:pt x="911216" y="719694"/>
                  </a:lnTo>
                  <a:lnTo>
                    <a:pt x="940831" y="685833"/>
                  </a:lnTo>
                  <a:lnTo>
                    <a:pt x="966601" y="649568"/>
                  </a:lnTo>
                  <a:lnTo>
                    <a:pt x="988266" y="611121"/>
                  </a:lnTo>
                  <a:lnTo>
                    <a:pt x="1005567" y="570711"/>
                  </a:lnTo>
                  <a:lnTo>
                    <a:pt x="1018246" y="528562"/>
                  </a:lnTo>
                  <a:lnTo>
                    <a:pt x="1026043" y="484894"/>
                  </a:lnTo>
                  <a:lnTo>
                    <a:pt x="1028700" y="439928"/>
                  </a:lnTo>
                  <a:lnTo>
                    <a:pt x="1026043" y="394950"/>
                  </a:lnTo>
                  <a:lnTo>
                    <a:pt x="1018246" y="351271"/>
                  </a:lnTo>
                  <a:lnTo>
                    <a:pt x="1005567" y="309112"/>
                  </a:lnTo>
                  <a:lnTo>
                    <a:pt x="988266" y="268694"/>
                  </a:lnTo>
                  <a:lnTo>
                    <a:pt x="966601" y="230238"/>
                  </a:lnTo>
                  <a:lnTo>
                    <a:pt x="940831" y="193966"/>
                  </a:lnTo>
                  <a:lnTo>
                    <a:pt x="911216" y="160098"/>
                  </a:lnTo>
                  <a:lnTo>
                    <a:pt x="878014" y="128857"/>
                  </a:lnTo>
                  <a:lnTo>
                    <a:pt x="841484" y="100462"/>
                  </a:lnTo>
                  <a:lnTo>
                    <a:pt x="801885" y="75136"/>
                  </a:lnTo>
                  <a:lnTo>
                    <a:pt x="759477" y="53099"/>
                  </a:lnTo>
                  <a:lnTo>
                    <a:pt x="714517" y="34573"/>
                  </a:lnTo>
                  <a:lnTo>
                    <a:pt x="667266" y="19779"/>
                  </a:lnTo>
                  <a:lnTo>
                    <a:pt x="617982" y="8938"/>
                  </a:lnTo>
                  <a:lnTo>
                    <a:pt x="566923" y="227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1928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0" y="439928"/>
                  </a:moveTo>
                  <a:lnTo>
                    <a:pt x="2655" y="394950"/>
                  </a:lnTo>
                  <a:lnTo>
                    <a:pt x="10448" y="351271"/>
                  </a:lnTo>
                  <a:lnTo>
                    <a:pt x="23121" y="309112"/>
                  </a:lnTo>
                  <a:lnTo>
                    <a:pt x="40415" y="268694"/>
                  </a:lnTo>
                  <a:lnTo>
                    <a:pt x="62072" y="230238"/>
                  </a:lnTo>
                  <a:lnTo>
                    <a:pt x="87834" y="193966"/>
                  </a:lnTo>
                  <a:lnTo>
                    <a:pt x="117442" y="160098"/>
                  </a:lnTo>
                  <a:lnTo>
                    <a:pt x="150637" y="128857"/>
                  </a:lnTo>
                  <a:lnTo>
                    <a:pt x="187162" y="100462"/>
                  </a:lnTo>
                  <a:lnTo>
                    <a:pt x="226758" y="75136"/>
                  </a:lnTo>
                  <a:lnTo>
                    <a:pt x="269166" y="53099"/>
                  </a:lnTo>
                  <a:lnTo>
                    <a:pt x="314128" y="34573"/>
                  </a:lnTo>
                  <a:lnTo>
                    <a:pt x="361386" y="19779"/>
                  </a:lnTo>
                  <a:lnTo>
                    <a:pt x="410681" y="8938"/>
                  </a:lnTo>
                  <a:lnTo>
                    <a:pt x="461755" y="2271"/>
                  </a:lnTo>
                  <a:lnTo>
                    <a:pt x="514350" y="0"/>
                  </a:lnTo>
                  <a:lnTo>
                    <a:pt x="566923" y="2271"/>
                  </a:lnTo>
                  <a:lnTo>
                    <a:pt x="617982" y="8938"/>
                  </a:lnTo>
                  <a:lnTo>
                    <a:pt x="667266" y="19779"/>
                  </a:lnTo>
                  <a:lnTo>
                    <a:pt x="714517" y="34573"/>
                  </a:lnTo>
                  <a:lnTo>
                    <a:pt x="759477" y="53099"/>
                  </a:lnTo>
                  <a:lnTo>
                    <a:pt x="801885" y="75136"/>
                  </a:lnTo>
                  <a:lnTo>
                    <a:pt x="841484" y="100462"/>
                  </a:lnTo>
                  <a:lnTo>
                    <a:pt x="878014" y="128857"/>
                  </a:lnTo>
                  <a:lnTo>
                    <a:pt x="911216" y="160098"/>
                  </a:lnTo>
                  <a:lnTo>
                    <a:pt x="940831" y="193966"/>
                  </a:lnTo>
                  <a:lnTo>
                    <a:pt x="966601" y="230238"/>
                  </a:lnTo>
                  <a:lnTo>
                    <a:pt x="988266" y="268694"/>
                  </a:lnTo>
                  <a:lnTo>
                    <a:pt x="1005567" y="309112"/>
                  </a:lnTo>
                  <a:lnTo>
                    <a:pt x="1018246" y="351271"/>
                  </a:lnTo>
                  <a:lnTo>
                    <a:pt x="1026043" y="394950"/>
                  </a:lnTo>
                  <a:lnTo>
                    <a:pt x="1028700" y="439928"/>
                  </a:lnTo>
                  <a:lnTo>
                    <a:pt x="1026043" y="484894"/>
                  </a:lnTo>
                  <a:lnTo>
                    <a:pt x="1018246" y="528562"/>
                  </a:lnTo>
                  <a:lnTo>
                    <a:pt x="1005567" y="570711"/>
                  </a:lnTo>
                  <a:lnTo>
                    <a:pt x="988266" y="611121"/>
                  </a:lnTo>
                  <a:lnTo>
                    <a:pt x="966601" y="649568"/>
                  </a:lnTo>
                  <a:lnTo>
                    <a:pt x="940831" y="685833"/>
                  </a:lnTo>
                  <a:lnTo>
                    <a:pt x="911216" y="719694"/>
                  </a:lnTo>
                  <a:lnTo>
                    <a:pt x="878014" y="750930"/>
                  </a:lnTo>
                  <a:lnTo>
                    <a:pt x="841484" y="779319"/>
                  </a:lnTo>
                  <a:lnTo>
                    <a:pt x="801885" y="804641"/>
                  </a:lnTo>
                  <a:lnTo>
                    <a:pt x="759477" y="826675"/>
                  </a:lnTo>
                  <a:lnTo>
                    <a:pt x="714517" y="845198"/>
                  </a:lnTo>
                  <a:lnTo>
                    <a:pt x="667266" y="859990"/>
                  </a:lnTo>
                  <a:lnTo>
                    <a:pt x="617981" y="870829"/>
                  </a:lnTo>
                  <a:lnTo>
                    <a:pt x="566923" y="877495"/>
                  </a:lnTo>
                  <a:lnTo>
                    <a:pt x="514350" y="879767"/>
                  </a:lnTo>
                  <a:lnTo>
                    <a:pt x="461755" y="877495"/>
                  </a:lnTo>
                  <a:lnTo>
                    <a:pt x="410681" y="870829"/>
                  </a:lnTo>
                  <a:lnTo>
                    <a:pt x="361386" y="859990"/>
                  </a:lnTo>
                  <a:lnTo>
                    <a:pt x="314128" y="845198"/>
                  </a:lnTo>
                  <a:lnTo>
                    <a:pt x="269166" y="826675"/>
                  </a:lnTo>
                  <a:lnTo>
                    <a:pt x="226758" y="804641"/>
                  </a:lnTo>
                  <a:lnTo>
                    <a:pt x="187162" y="779319"/>
                  </a:lnTo>
                  <a:lnTo>
                    <a:pt x="150637" y="750930"/>
                  </a:lnTo>
                  <a:lnTo>
                    <a:pt x="117442" y="719694"/>
                  </a:lnTo>
                  <a:lnTo>
                    <a:pt x="87834" y="685833"/>
                  </a:lnTo>
                  <a:lnTo>
                    <a:pt x="62072" y="649568"/>
                  </a:lnTo>
                  <a:lnTo>
                    <a:pt x="40415" y="611121"/>
                  </a:lnTo>
                  <a:lnTo>
                    <a:pt x="23121" y="570711"/>
                  </a:lnTo>
                  <a:lnTo>
                    <a:pt x="10448" y="528562"/>
                  </a:lnTo>
                  <a:lnTo>
                    <a:pt x="2655" y="484894"/>
                  </a:lnTo>
                  <a:lnTo>
                    <a:pt x="0" y="439928"/>
                  </a:lnTo>
                  <a:close/>
                </a:path>
              </a:pathLst>
            </a:custGeom>
            <a:ln w="25399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21887" y="5270074"/>
            <a:ext cx="210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3902" y="4940300"/>
            <a:ext cx="1054100" cy="905510"/>
            <a:chOff x="3263900" y="4940300"/>
            <a:chExt cx="1054100" cy="905510"/>
          </a:xfrm>
        </p:grpSpPr>
        <p:sp>
          <p:nvSpPr>
            <p:cNvPr id="15" name="object 15"/>
            <p:cNvSpPr/>
            <p:nvPr/>
          </p:nvSpPr>
          <p:spPr>
            <a:xfrm>
              <a:off x="3276600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514350" y="0"/>
                  </a:moveTo>
                  <a:lnTo>
                    <a:pt x="461755" y="2271"/>
                  </a:lnTo>
                  <a:lnTo>
                    <a:pt x="410681" y="8938"/>
                  </a:lnTo>
                  <a:lnTo>
                    <a:pt x="361386" y="19779"/>
                  </a:lnTo>
                  <a:lnTo>
                    <a:pt x="314128" y="34573"/>
                  </a:lnTo>
                  <a:lnTo>
                    <a:pt x="269166" y="53099"/>
                  </a:lnTo>
                  <a:lnTo>
                    <a:pt x="226758" y="75136"/>
                  </a:lnTo>
                  <a:lnTo>
                    <a:pt x="187162" y="100462"/>
                  </a:lnTo>
                  <a:lnTo>
                    <a:pt x="150637" y="128857"/>
                  </a:lnTo>
                  <a:lnTo>
                    <a:pt x="117442" y="160098"/>
                  </a:lnTo>
                  <a:lnTo>
                    <a:pt x="87834" y="193966"/>
                  </a:lnTo>
                  <a:lnTo>
                    <a:pt x="62072" y="230238"/>
                  </a:lnTo>
                  <a:lnTo>
                    <a:pt x="40415" y="268694"/>
                  </a:lnTo>
                  <a:lnTo>
                    <a:pt x="23121" y="309112"/>
                  </a:lnTo>
                  <a:lnTo>
                    <a:pt x="10448" y="351271"/>
                  </a:lnTo>
                  <a:lnTo>
                    <a:pt x="2655" y="394950"/>
                  </a:lnTo>
                  <a:lnTo>
                    <a:pt x="0" y="439928"/>
                  </a:lnTo>
                  <a:lnTo>
                    <a:pt x="2655" y="484894"/>
                  </a:lnTo>
                  <a:lnTo>
                    <a:pt x="10448" y="528562"/>
                  </a:lnTo>
                  <a:lnTo>
                    <a:pt x="23121" y="570711"/>
                  </a:lnTo>
                  <a:lnTo>
                    <a:pt x="40415" y="611121"/>
                  </a:lnTo>
                  <a:lnTo>
                    <a:pt x="62072" y="649568"/>
                  </a:lnTo>
                  <a:lnTo>
                    <a:pt x="87834" y="685833"/>
                  </a:lnTo>
                  <a:lnTo>
                    <a:pt x="117442" y="719694"/>
                  </a:lnTo>
                  <a:lnTo>
                    <a:pt x="150637" y="750930"/>
                  </a:lnTo>
                  <a:lnTo>
                    <a:pt x="187162" y="779319"/>
                  </a:lnTo>
                  <a:lnTo>
                    <a:pt x="226758" y="804641"/>
                  </a:lnTo>
                  <a:lnTo>
                    <a:pt x="269166" y="826675"/>
                  </a:lnTo>
                  <a:lnTo>
                    <a:pt x="314128" y="845198"/>
                  </a:lnTo>
                  <a:lnTo>
                    <a:pt x="361386" y="859990"/>
                  </a:lnTo>
                  <a:lnTo>
                    <a:pt x="410681" y="870829"/>
                  </a:lnTo>
                  <a:lnTo>
                    <a:pt x="461755" y="877495"/>
                  </a:lnTo>
                  <a:lnTo>
                    <a:pt x="514350" y="879767"/>
                  </a:lnTo>
                  <a:lnTo>
                    <a:pt x="566944" y="877495"/>
                  </a:lnTo>
                  <a:lnTo>
                    <a:pt x="618018" y="870829"/>
                  </a:lnTo>
                  <a:lnTo>
                    <a:pt x="667313" y="859990"/>
                  </a:lnTo>
                  <a:lnTo>
                    <a:pt x="714571" y="845198"/>
                  </a:lnTo>
                  <a:lnTo>
                    <a:pt x="759533" y="826675"/>
                  </a:lnTo>
                  <a:lnTo>
                    <a:pt x="801941" y="804641"/>
                  </a:lnTo>
                  <a:lnTo>
                    <a:pt x="841537" y="779319"/>
                  </a:lnTo>
                  <a:lnTo>
                    <a:pt x="878062" y="750930"/>
                  </a:lnTo>
                  <a:lnTo>
                    <a:pt x="911257" y="719694"/>
                  </a:lnTo>
                  <a:lnTo>
                    <a:pt x="940865" y="685833"/>
                  </a:lnTo>
                  <a:lnTo>
                    <a:pt x="966627" y="649568"/>
                  </a:lnTo>
                  <a:lnTo>
                    <a:pt x="988284" y="611121"/>
                  </a:lnTo>
                  <a:lnTo>
                    <a:pt x="1005578" y="570711"/>
                  </a:lnTo>
                  <a:lnTo>
                    <a:pt x="1018251" y="528562"/>
                  </a:lnTo>
                  <a:lnTo>
                    <a:pt x="1026044" y="484894"/>
                  </a:lnTo>
                  <a:lnTo>
                    <a:pt x="1028700" y="439928"/>
                  </a:lnTo>
                  <a:lnTo>
                    <a:pt x="1026044" y="394950"/>
                  </a:lnTo>
                  <a:lnTo>
                    <a:pt x="1018251" y="351271"/>
                  </a:lnTo>
                  <a:lnTo>
                    <a:pt x="1005578" y="309112"/>
                  </a:lnTo>
                  <a:lnTo>
                    <a:pt x="988284" y="268694"/>
                  </a:lnTo>
                  <a:lnTo>
                    <a:pt x="966627" y="230238"/>
                  </a:lnTo>
                  <a:lnTo>
                    <a:pt x="940865" y="193966"/>
                  </a:lnTo>
                  <a:lnTo>
                    <a:pt x="911257" y="160098"/>
                  </a:lnTo>
                  <a:lnTo>
                    <a:pt x="878062" y="128857"/>
                  </a:lnTo>
                  <a:lnTo>
                    <a:pt x="841537" y="100462"/>
                  </a:lnTo>
                  <a:lnTo>
                    <a:pt x="801941" y="75136"/>
                  </a:lnTo>
                  <a:lnTo>
                    <a:pt x="759533" y="53099"/>
                  </a:lnTo>
                  <a:lnTo>
                    <a:pt x="714571" y="34573"/>
                  </a:lnTo>
                  <a:lnTo>
                    <a:pt x="667313" y="19779"/>
                  </a:lnTo>
                  <a:lnTo>
                    <a:pt x="618018" y="8938"/>
                  </a:lnTo>
                  <a:lnTo>
                    <a:pt x="566944" y="227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600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0" y="439928"/>
                  </a:moveTo>
                  <a:lnTo>
                    <a:pt x="2655" y="394950"/>
                  </a:lnTo>
                  <a:lnTo>
                    <a:pt x="10448" y="351271"/>
                  </a:lnTo>
                  <a:lnTo>
                    <a:pt x="23121" y="309112"/>
                  </a:lnTo>
                  <a:lnTo>
                    <a:pt x="40415" y="268694"/>
                  </a:lnTo>
                  <a:lnTo>
                    <a:pt x="62072" y="230238"/>
                  </a:lnTo>
                  <a:lnTo>
                    <a:pt x="87834" y="193966"/>
                  </a:lnTo>
                  <a:lnTo>
                    <a:pt x="117442" y="160098"/>
                  </a:lnTo>
                  <a:lnTo>
                    <a:pt x="150637" y="128857"/>
                  </a:lnTo>
                  <a:lnTo>
                    <a:pt x="187162" y="100462"/>
                  </a:lnTo>
                  <a:lnTo>
                    <a:pt x="226758" y="75136"/>
                  </a:lnTo>
                  <a:lnTo>
                    <a:pt x="269166" y="53099"/>
                  </a:lnTo>
                  <a:lnTo>
                    <a:pt x="314128" y="34573"/>
                  </a:lnTo>
                  <a:lnTo>
                    <a:pt x="361386" y="19779"/>
                  </a:lnTo>
                  <a:lnTo>
                    <a:pt x="410681" y="8938"/>
                  </a:lnTo>
                  <a:lnTo>
                    <a:pt x="461755" y="2271"/>
                  </a:lnTo>
                  <a:lnTo>
                    <a:pt x="514350" y="0"/>
                  </a:lnTo>
                  <a:lnTo>
                    <a:pt x="566944" y="2271"/>
                  </a:lnTo>
                  <a:lnTo>
                    <a:pt x="618018" y="8938"/>
                  </a:lnTo>
                  <a:lnTo>
                    <a:pt x="667313" y="19779"/>
                  </a:lnTo>
                  <a:lnTo>
                    <a:pt x="714571" y="34573"/>
                  </a:lnTo>
                  <a:lnTo>
                    <a:pt x="759533" y="53099"/>
                  </a:lnTo>
                  <a:lnTo>
                    <a:pt x="801941" y="75136"/>
                  </a:lnTo>
                  <a:lnTo>
                    <a:pt x="841537" y="100462"/>
                  </a:lnTo>
                  <a:lnTo>
                    <a:pt x="878062" y="128857"/>
                  </a:lnTo>
                  <a:lnTo>
                    <a:pt x="911257" y="160098"/>
                  </a:lnTo>
                  <a:lnTo>
                    <a:pt x="940865" y="193966"/>
                  </a:lnTo>
                  <a:lnTo>
                    <a:pt x="966627" y="230238"/>
                  </a:lnTo>
                  <a:lnTo>
                    <a:pt x="988284" y="268694"/>
                  </a:lnTo>
                  <a:lnTo>
                    <a:pt x="1005578" y="309112"/>
                  </a:lnTo>
                  <a:lnTo>
                    <a:pt x="1018251" y="351271"/>
                  </a:lnTo>
                  <a:lnTo>
                    <a:pt x="1026044" y="394950"/>
                  </a:lnTo>
                  <a:lnTo>
                    <a:pt x="1028700" y="439928"/>
                  </a:lnTo>
                  <a:lnTo>
                    <a:pt x="1026044" y="484894"/>
                  </a:lnTo>
                  <a:lnTo>
                    <a:pt x="1018251" y="528562"/>
                  </a:lnTo>
                  <a:lnTo>
                    <a:pt x="1005578" y="570711"/>
                  </a:lnTo>
                  <a:lnTo>
                    <a:pt x="988284" y="611121"/>
                  </a:lnTo>
                  <a:lnTo>
                    <a:pt x="966627" y="649568"/>
                  </a:lnTo>
                  <a:lnTo>
                    <a:pt x="940865" y="685833"/>
                  </a:lnTo>
                  <a:lnTo>
                    <a:pt x="911257" y="719694"/>
                  </a:lnTo>
                  <a:lnTo>
                    <a:pt x="878062" y="750930"/>
                  </a:lnTo>
                  <a:lnTo>
                    <a:pt x="841537" y="779319"/>
                  </a:lnTo>
                  <a:lnTo>
                    <a:pt x="801941" y="804641"/>
                  </a:lnTo>
                  <a:lnTo>
                    <a:pt x="759533" y="826675"/>
                  </a:lnTo>
                  <a:lnTo>
                    <a:pt x="714571" y="845198"/>
                  </a:lnTo>
                  <a:lnTo>
                    <a:pt x="667313" y="859990"/>
                  </a:lnTo>
                  <a:lnTo>
                    <a:pt x="618018" y="870829"/>
                  </a:lnTo>
                  <a:lnTo>
                    <a:pt x="566944" y="877495"/>
                  </a:lnTo>
                  <a:lnTo>
                    <a:pt x="514350" y="879767"/>
                  </a:lnTo>
                  <a:lnTo>
                    <a:pt x="461755" y="877495"/>
                  </a:lnTo>
                  <a:lnTo>
                    <a:pt x="410681" y="870829"/>
                  </a:lnTo>
                  <a:lnTo>
                    <a:pt x="361386" y="859990"/>
                  </a:lnTo>
                  <a:lnTo>
                    <a:pt x="314128" y="845198"/>
                  </a:lnTo>
                  <a:lnTo>
                    <a:pt x="269166" y="826675"/>
                  </a:lnTo>
                  <a:lnTo>
                    <a:pt x="226758" y="804641"/>
                  </a:lnTo>
                  <a:lnTo>
                    <a:pt x="187162" y="779319"/>
                  </a:lnTo>
                  <a:lnTo>
                    <a:pt x="150637" y="750930"/>
                  </a:lnTo>
                  <a:lnTo>
                    <a:pt x="117442" y="719694"/>
                  </a:lnTo>
                  <a:lnTo>
                    <a:pt x="87834" y="685833"/>
                  </a:lnTo>
                  <a:lnTo>
                    <a:pt x="62072" y="649568"/>
                  </a:lnTo>
                  <a:lnTo>
                    <a:pt x="40415" y="611121"/>
                  </a:lnTo>
                  <a:lnTo>
                    <a:pt x="23121" y="570711"/>
                  </a:lnTo>
                  <a:lnTo>
                    <a:pt x="10448" y="528562"/>
                  </a:lnTo>
                  <a:lnTo>
                    <a:pt x="2655" y="484894"/>
                  </a:lnTo>
                  <a:lnTo>
                    <a:pt x="0" y="439928"/>
                  </a:lnTo>
                  <a:close/>
                </a:path>
              </a:pathLst>
            </a:custGeom>
            <a:ln w="25399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07054" y="5270074"/>
            <a:ext cx="3683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5343" y="2103888"/>
            <a:ext cx="2025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8472" y="3780535"/>
            <a:ext cx="379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97702" y="1573657"/>
            <a:ext cx="1701800" cy="905510"/>
            <a:chOff x="6997700" y="1573657"/>
            <a:chExt cx="1701800" cy="905510"/>
          </a:xfrm>
        </p:grpSpPr>
        <p:sp>
          <p:nvSpPr>
            <p:cNvPr id="21" name="object 21"/>
            <p:cNvSpPr/>
            <p:nvPr/>
          </p:nvSpPr>
          <p:spPr>
            <a:xfrm>
              <a:off x="7010400" y="1586357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7"/>
                  </a:lnTo>
                  <a:lnTo>
                    <a:pt x="539532" y="28750"/>
                  </a:lnTo>
                  <a:lnTo>
                    <a:pt x="484840" y="40890"/>
                  </a:lnTo>
                  <a:lnTo>
                    <a:pt x="432207" y="54961"/>
                  </a:lnTo>
                  <a:lnTo>
                    <a:pt x="381795" y="70878"/>
                  </a:lnTo>
                  <a:lnTo>
                    <a:pt x="333766" y="88557"/>
                  </a:lnTo>
                  <a:lnTo>
                    <a:pt x="288283" y="107911"/>
                  </a:lnTo>
                  <a:lnTo>
                    <a:pt x="245506" y="128857"/>
                  </a:lnTo>
                  <a:lnTo>
                    <a:pt x="205599" y="151308"/>
                  </a:lnTo>
                  <a:lnTo>
                    <a:pt x="168723" y="175181"/>
                  </a:lnTo>
                  <a:lnTo>
                    <a:pt x="135041" y="200389"/>
                  </a:lnTo>
                  <a:lnTo>
                    <a:pt x="104715" y="226847"/>
                  </a:lnTo>
                  <a:lnTo>
                    <a:pt x="77906" y="254471"/>
                  </a:lnTo>
                  <a:lnTo>
                    <a:pt x="35489" y="312876"/>
                  </a:lnTo>
                  <a:lnTo>
                    <a:pt x="9088" y="374921"/>
                  </a:lnTo>
                  <a:lnTo>
                    <a:pt x="0" y="439927"/>
                  </a:lnTo>
                  <a:lnTo>
                    <a:pt x="2299" y="472741"/>
                  </a:lnTo>
                  <a:lnTo>
                    <a:pt x="20205" y="536324"/>
                  </a:lnTo>
                  <a:lnTo>
                    <a:pt x="54776" y="596611"/>
                  </a:lnTo>
                  <a:lnTo>
                    <a:pt x="104715" y="652921"/>
                  </a:lnTo>
                  <a:lnTo>
                    <a:pt x="135041" y="679372"/>
                  </a:lnTo>
                  <a:lnTo>
                    <a:pt x="168723" y="704574"/>
                  </a:lnTo>
                  <a:lnTo>
                    <a:pt x="205599" y="728440"/>
                  </a:lnTo>
                  <a:lnTo>
                    <a:pt x="245506" y="750887"/>
                  </a:lnTo>
                  <a:lnTo>
                    <a:pt x="288283" y="771829"/>
                  </a:lnTo>
                  <a:lnTo>
                    <a:pt x="333766" y="791180"/>
                  </a:lnTo>
                  <a:lnTo>
                    <a:pt x="381795" y="808856"/>
                  </a:lnTo>
                  <a:lnTo>
                    <a:pt x="432207" y="824771"/>
                  </a:lnTo>
                  <a:lnTo>
                    <a:pt x="484840" y="838841"/>
                  </a:lnTo>
                  <a:lnTo>
                    <a:pt x="539532" y="850979"/>
                  </a:lnTo>
                  <a:lnTo>
                    <a:pt x="596120" y="861102"/>
                  </a:lnTo>
                  <a:lnTo>
                    <a:pt x="654443" y="869123"/>
                  </a:lnTo>
                  <a:lnTo>
                    <a:pt x="714339" y="874958"/>
                  </a:lnTo>
                  <a:lnTo>
                    <a:pt x="775645" y="878522"/>
                  </a:lnTo>
                  <a:lnTo>
                    <a:pt x="838200" y="879728"/>
                  </a:lnTo>
                  <a:lnTo>
                    <a:pt x="900754" y="878522"/>
                  </a:lnTo>
                  <a:lnTo>
                    <a:pt x="962060" y="874958"/>
                  </a:lnTo>
                  <a:lnTo>
                    <a:pt x="1021956" y="869123"/>
                  </a:lnTo>
                  <a:lnTo>
                    <a:pt x="1080279" y="861102"/>
                  </a:lnTo>
                  <a:lnTo>
                    <a:pt x="1136867" y="850979"/>
                  </a:lnTo>
                  <a:lnTo>
                    <a:pt x="1191559" y="838841"/>
                  </a:lnTo>
                  <a:lnTo>
                    <a:pt x="1244192" y="824771"/>
                  </a:lnTo>
                  <a:lnTo>
                    <a:pt x="1294604" y="808856"/>
                  </a:lnTo>
                  <a:lnTo>
                    <a:pt x="1342633" y="791180"/>
                  </a:lnTo>
                  <a:lnTo>
                    <a:pt x="1388116" y="771829"/>
                  </a:lnTo>
                  <a:lnTo>
                    <a:pt x="1430893" y="750887"/>
                  </a:lnTo>
                  <a:lnTo>
                    <a:pt x="1470800" y="728440"/>
                  </a:lnTo>
                  <a:lnTo>
                    <a:pt x="1507676" y="704574"/>
                  </a:lnTo>
                  <a:lnTo>
                    <a:pt x="1541358" y="679372"/>
                  </a:lnTo>
                  <a:lnTo>
                    <a:pt x="1571684" y="652921"/>
                  </a:lnTo>
                  <a:lnTo>
                    <a:pt x="1598493" y="625306"/>
                  </a:lnTo>
                  <a:lnTo>
                    <a:pt x="1640910" y="566922"/>
                  </a:lnTo>
                  <a:lnTo>
                    <a:pt x="1667311" y="504902"/>
                  </a:lnTo>
                  <a:lnTo>
                    <a:pt x="1676400" y="439927"/>
                  </a:lnTo>
                  <a:lnTo>
                    <a:pt x="1674100" y="407097"/>
                  </a:lnTo>
                  <a:lnTo>
                    <a:pt x="1656194" y="343486"/>
                  </a:lnTo>
                  <a:lnTo>
                    <a:pt x="1621623" y="283176"/>
                  </a:lnTo>
                  <a:lnTo>
                    <a:pt x="1571684" y="226847"/>
                  </a:lnTo>
                  <a:lnTo>
                    <a:pt x="1541358" y="200389"/>
                  </a:lnTo>
                  <a:lnTo>
                    <a:pt x="1507676" y="175181"/>
                  </a:lnTo>
                  <a:lnTo>
                    <a:pt x="1470800" y="151308"/>
                  </a:lnTo>
                  <a:lnTo>
                    <a:pt x="1430893" y="128857"/>
                  </a:lnTo>
                  <a:lnTo>
                    <a:pt x="1388116" y="107911"/>
                  </a:lnTo>
                  <a:lnTo>
                    <a:pt x="1342633" y="88557"/>
                  </a:lnTo>
                  <a:lnTo>
                    <a:pt x="1294604" y="70878"/>
                  </a:lnTo>
                  <a:lnTo>
                    <a:pt x="1244192" y="54961"/>
                  </a:lnTo>
                  <a:lnTo>
                    <a:pt x="1191559" y="40890"/>
                  </a:lnTo>
                  <a:lnTo>
                    <a:pt x="1136867" y="28750"/>
                  </a:lnTo>
                  <a:lnTo>
                    <a:pt x="1080279" y="18627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1586357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927"/>
                  </a:moveTo>
                  <a:lnTo>
                    <a:pt x="9088" y="374921"/>
                  </a:lnTo>
                  <a:lnTo>
                    <a:pt x="35489" y="312876"/>
                  </a:lnTo>
                  <a:lnTo>
                    <a:pt x="77906" y="254471"/>
                  </a:lnTo>
                  <a:lnTo>
                    <a:pt x="104715" y="226847"/>
                  </a:lnTo>
                  <a:lnTo>
                    <a:pt x="135041" y="200389"/>
                  </a:lnTo>
                  <a:lnTo>
                    <a:pt x="168723" y="175181"/>
                  </a:lnTo>
                  <a:lnTo>
                    <a:pt x="205599" y="151308"/>
                  </a:lnTo>
                  <a:lnTo>
                    <a:pt x="245506" y="128857"/>
                  </a:lnTo>
                  <a:lnTo>
                    <a:pt x="288283" y="107911"/>
                  </a:lnTo>
                  <a:lnTo>
                    <a:pt x="333766" y="88557"/>
                  </a:lnTo>
                  <a:lnTo>
                    <a:pt x="381795" y="70878"/>
                  </a:lnTo>
                  <a:lnTo>
                    <a:pt x="432207" y="54961"/>
                  </a:lnTo>
                  <a:lnTo>
                    <a:pt x="484840" y="40890"/>
                  </a:lnTo>
                  <a:lnTo>
                    <a:pt x="539532" y="28750"/>
                  </a:lnTo>
                  <a:lnTo>
                    <a:pt x="596120" y="18627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7"/>
                  </a:lnTo>
                  <a:lnTo>
                    <a:pt x="1136867" y="28750"/>
                  </a:lnTo>
                  <a:lnTo>
                    <a:pt x="1191559" y="40890"/>
                  </a:lnTo>
                  <a:lnTo>
                    <a:pt x="1244192" y="54961"/>
                  </a:lnTo>
                  <a:lnTo>
                    <a:pt x="1294604" y="70878"/>
                  </a:lnTo>
                  <a:lnTo>
                    <a:pt x="1342633" y="88557"/>
                  </a:lnTo>
                  <a:lnTo>
                    <a:pt x="1388116" y="107911"/>
                  </a:lnTo>
                  <a:lnTo>
                    <a:pt x="1430893" y="128857"/>
                  </a:lnTo>
                  <a:lnTo>
                    <a:pt x="1470800" y="151308"/>
                  </a:lnTo>
                  <a:lnTo>
                    <a:pt x="1507676" y="175181"/>
                  </a:lnTo>
                  <a:lnTo>
                    <a:pt x="1541358" y="200389"/>
                  </a:lnTo>
                  <a:lnTo>
                    <a:pt x="1571684" y="226847"/>
                  </a:lnTo>
                  <a:lnTo>
                    <a:pt x="1598493" y="254471"/>
                  </a:lnTo>
                  <a:lnTo>
                    <a:pt x="1640910" y="312876"/>
                  </a:lnTo>
                  <a:lnTo>
                    <a:pt x="1667311" y="374921"/>
                  </a:lnTo>
                  <a:lnTo>
                    <a:pt x="1676400" y="439927"/>
                  </a:lnTo>
                  <a:lnTo>
                    <a:pt x="1674100" y="472741"/>
                  </a:lnTo>
                  <a:lnTo>
                    <a:pt x="1656194" y="536324"/>
                  </a:lnTo>
                  <a:lnTo>
                    <a:pt x="1621623" y="596611"/>
                  </a:lnTo>
                  <a:lnTo>
                    <a:pt x="1571684" y="652921"/>
                  </a:lnTo>
                  <a:lnTo>
                    <a:pt x="1541358" y="679372"/>
                  </a:lnTo>
                  <a:lnTo>
                    <a:pt x="1507676" y="704574"/>
                  </a:lnTo>
                  <a:lnTo>
                    <a:pt x="1470800" y="728440"/>
                  </a:lnTo>
                  <a:lnTo>
                    <a:pt x="1430893" y="750887"/>
                  </a:lnTo>
                  <a:lnTo>
                    <a:pt x="1388116" y="771829"/>
                  </a:lnTo>
                  <a:lnTo>
                    <a:pt x="1342633" y="791180"/>
                  </a:lnTo>
                  <a:lnTo>
                    <a:pt x="1294604" y="808856"/>
                  </a:lnTo>
                  <a:lnTo>
                    <a:pt x="1244192" y="824771"/>
                  </a:lnTo>
                  <a:lnTo>
                    <a:pt x="1191559" y="838841"/>
                  </a:lnTo>
                  <a:lnTo>
                    <a:pt x="1136867" y="850979"/>
                  </a:lnTo>
                  <a:lnTo>
                    <a:pt x="1080279" y="861102"/>
                  </a:lnTo>
                  <a:lnTo>
                    <a:pt x="1021956" y="869123"/>
                  </a:lnTo>
                  <a:lnTo>
                    <a:pt x="962060" y="874958"/>
                  </a:lnTo>
                  <a:lnTo>
                    <a:pt x="900754" y="878522"/>
                  </a:lnTo>
                  <a:lnTo>
                    <a:pt x="838200" y="879728"/>
                  </a:lnTo>
                  <a:lnTo>
                    <a:pt x="775645" y="878522"/>
                  </a:lnTo>
                  <a:lnTo>
                    <a:pt x="714339" y="874958"/>
                  </a:lnTo>
                  <a:lnTo>
                    <a:pt x="654443" y="869123"/>
                  </a:lnTo>
                  <a:lnTo>
                    <a:pt x="596120" y="861102"/>
                  </a:lnTo>
                  <a:lnTo>
                    <a:pt x="539532" y="850979"/>
                  </a:lnTo>
                  <a:lnTo>
                    <a:pt x="484840" y="838841"/>
                  </a:lnTo>
                  <a:lnTo>
                    <a:pt x="432207" y="824771"/>
                  </a:lnTo>
                  <a:lnTo>
                    <a:pt x="381795" y="808856"/>
                  </a:lnTo>
                  <a:lnTo>
                    <a:pt x="333766" y="791180"/>
                  </a:lnTo>
                  <a:lnTo>
                    <a:pt x="288283" y="771829"/>
                  </a:lnTo>
                  <a:lnTo>
                    <a:pt x="245506" y="750887"/>
                  </a:lnTo>
                  <a:lnTo>
                    <a:pt x="205599" y="728440"/>
                  </a:lnTo>
                  <a:lnTo>
                    <a:pt x="168723" y="704574"/>
                  </a:lnTo>
                  <a:lnTo>
                    <a:pt x="135041" y="679372"/>
                  </a:lnTo>
                  <a:lnTo>
                    <a:pt x="104715" y="652921"/>
                  </a:lnTo>
                  <a:lnTo>
                    <a:pt x="77906" y="625306"/>
                  </a:lnTo>
                  <a:lnTo>
                    <a:pt x="35489" y="566922"/>
                  </a:lnTo>
                  <a:lnTo>
                    <a:pt x="9088" y="504902"/>
                  </a:lnTo>
                  <a:lnTo>
                    <a:pt x="0" y="439927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28994" y="1902719"/>
            <a:ext cx="8407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0" dirty="0">
                <a:solidFill>
                  <a:srgbClr val="FFFFFF"/>
                </a:solidFill>
                <a:latin typeface="Cambria"/>
                <a:cs typeface="Cambria"/>
              </a:rPr>
              <a:t>sentence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7702" y="2740914"/>
            <a:ext cx="1701800" cy="905510"/>
            <a:chOff x="6997700" y="2740914"/>
            <a:chExt cx="1701800" cy="905510"/>
          </a:xfrm>
        </p:grpSpPr>
        <p:sp>
          <p:nvSpPr>
            <p:cNvPr id="25" name="object 25"/>
            <p:cNvSpPr/>
            <p:nvPr/>
          </p:nvSpPr>
          <p:spPr>
            <a:xfrm>
              <a:off x="7010400" y="2753614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6"/>
                  </a:lnTo>
                  <a:lnTo>
                    <a:pt x="539532" y="28749"/>
                  </a:lnTo>
                  <a:lnTo>
                    <a:pt x="484840" y="40887"/>
                  </a:lnTo>
                  <a:lnTo>
                    <a:pt x="432207" y="54957"/>
                  </a:lnTo>
                  <a:lnTo>
                    <a:pt x="381795" y="70872"/>
                  </a:lnTo>
                  <a:lnTo>
                    <a:pt x="333766" y="88548"/>
                  </a:lnTo>
                  <a:lnTo>
                    <a:pt x="288283" y="107899"/>
                  </a:lnTo>
                  <a:lnTo>
                    <a:pt x="245506" y="128841"/>
                  </a:lnTo>
                  <a:lnTo>
                    <a:pt x="205599" y="151288"/>
                  </a:lnTo>
                  <a:lnTo>
                    <a:pt x="168723" y="175154"/>
                  </a:lnTo>
                  <a:lnTo>
                    <a:pt x="135041" y="200356"/>
                  </a:lnTo>
                  <a:lnTo>
                    <a:pt x="104715" y="226807"/>
                  </a:lnTo>
                  <a:lnTo>
                    <a:pt x="77906" y="254422"/>
                  </a:lnTo>
                  <a:lnTo>
                    <a:pt x="35489" y="312806"/>
                  </a:lnTo>
                  <a:lnTo>
                    <a:pt x="9088" y="374826"/>
                  </a:lnTo>
                  <a:lnTo>
                    <a:pt x="0" y="439800"/>
                  </a:lnTo>
                  <a:lnTo>
                    <a:pt x="2299" y="472631"/>
                  </a:lnTo>
                  <a:lnTo>
                    <a:pt x="20205" y="536242"/>
                  </a:lnTo>
                  <a:lnTo>
                    <a:pt x="54776" y="596552"/>
                  </a:lnTo>
                  <a:lnTo>
                    <a:pt x="104715" y="652881"/>
                  </a:lnTo>
                  <a:lnTo>
                    <a:pt x="135041" y="679339"/>
                  </a:lnTo>
                  <a:lnTo>
                    <a:pt x="168723" y="704547"/>
                  </a:lnTo>
                  <a:lnTo>
                    <a:pt x="205599" y="728420"/>
                  </a:lnTo>
                  <a:lnTo>
                    <a:pt x="245506" y="750871"/>
                  </a:lnTo>
                  <a:lnTo>
                    <a:pt x="288283" y="771817"/>
                  </a:lnTo>
                  <a:lnTo>
                    <a:pt x="333766" y="791171"/>
                  </a:lnTo>
                  <a:lnTo>
                    <a:pt x="381795" y="808850"/>
                  </a:lnTo>
                  <a:lnTo>
                    <a:pt x="432207" y="824767"/>
                  </a:lnTo>
                  <a:lnTo>
                    <a:pt x="484840" y="838838"/>
                  </a:lnTo>
                  <a:lnTo>
                    <a:pt x="539532" y="850978"/>
                  </a:lnTo>
                  <a:lnTo>
                    <a:pt x="596120" y="861101"/>
                  </a:lnTo>
                  <a:lnTo>
                    <a:pt x="654443" y="869123"/>
                  </a:lnTo>
                  <a:lnTo>
                    <a:pt x="714339" y="874958"/>
                  </a:lnTo>
                  <a:lnTo>
                    <a:pt x="775645" y="878522"/>
                  </a:lnTo>
                  <a:lnTo>
                    <a:pt x="838200" y="879729"/>
                  </a:lnTo>
                  <a:lnTo>
                    <a:pt x="900754" y="878522"/>
                  </a:lnTo>
                  <a:lnTo>
                    <a:pt x="962060" y="874958"/>
                  </a:lnTo>
                  <a:lnTo>
                    <a:pt x="1021956" y="869123"/>
                  </a:lnTo>
                  <a:lnTo>
                    <a:pt x="1080279" y="861101"/>
                  </a:lnTo>
                  <a:lnTo>
                    <a:pt x="1136867" y="850978"/>
                  </a:lnTo>
                  <a:lnTo>
                    <a:pt x="1191559" y="838838"/>
                  </a:lnTo>
                  <a:lnTo>
                    <a:pt x="1244192" y="824767"/>
                  </a:lnTo>
                  <a:lnTo>
                    <a:pt x="1294604" y="808850"/>
                  </a:lnTo>
                  <a:lnTo>
                    <a:pt x="1342633" y="791171"/>
                  </a:lnTo>
                  <a:lnTo>
                    <a:pt x="1388116" y="771817"/>
                  </a:lnTo>
                  <a:lnTo>
                    <a:pt x="1430893" y="750871"/>
                  </a:lnTo>
                  <a:lnTo>
                    <a:pt x="1470800" y="728420"/>
                  </a:lnTo>
                  <a:lnTo>
                    <a:pt x="1507676" y="704547"/>
                  </a:lnTo>
                  <a:lnTo>
                    <a:pt x="1541358" y="679339"/>
                  </a:lnTo>
                  <a:lnTo>
                    <a:pt x="1571684" y="652881"/>
                  </a:lnTo>
                  <a:lnTo>
                    <a:pt x="1598493" y="625257"/>
                  </a:lnTo>
                  <a:lnTo>
                    <a:pt x="1640910" y="566852"/>
                  </a:lnTo>
                  <a:lnTo>
                    <a:pt x="1667311" y="504807"/>
                  </a:lnTo>
                  <a:lnTo>
                    <a:pt x="1676400" y="439800"/>
                  </a:lnTo>
                  <a:lnTo>
                    <a:pt x="1674100" y="406987"/>
                  </a:lnTo>
                  <a:lnTo>
                    <a:pt x="1656194" y="343404"/>
                  </a:lnTo>
                  <a:lnTo>
                    <a:pt x="1621623" y="283117"/>
                  </a:lnTo>
                  <a:lnTo>
                    <a:pt x="1571684" y="226807"/>
                  </a:lnTo>
                  <a:lnTo>
                    <a:pt x="1541358" y="200356"/>
                  </a:lnTo>
                  <a:lnTo>
                    <a:pt x="1507676" y="175154"/>
                  </a:lnTo>
                  <a:lnTo>
                    <a:pt x="1470800" y="151288"/>
                  </a:lnTo>
                  <a:lnTo>
                    <a:pt x="1430893" y="128841"/>
                  </a:lnTo>
                  <a:lnTo>
                    <a:pt x="1388116" y="107899"/>
                  </a:lnTo>
                  <a:lnTo>
                    <a:pt x="1342633" y="88548"/>
                  </a:lnTo>
                  <a:lnTo>
                    <a:pt x="1294604" y="70872"/>
                  </a:lnTo>
                  <a:lnTo>
                    <a:pt x="1244192" y="54957"/>
                  </a:lnTo>
                  <a:lnTo>
                    <a:pt x="1191559" y="40887"/>
                  </a:lnTo>
                  <a:lnTo>
                    <a:pt x="1136867" y="28749"/>
                  </a:lnTo>
                  <a:lnTo>
                    <a:pt x="1080279" y="18626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400" y="2753614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800"/>
                  </a:moveTo>
                  <a:lnTo>
                    <a:pt x="9088" y="374826"/>
                  </a:lnTo>
                  <a:lnTo>
                    <a:pt x="35489" y="312806"/>
                  </a:lnTo>
                  <a:lnTo>
                    <a:pt x="77906" y="254422"/>
                  </a:lnTo>
                  <a:lnTo>
                    <a:pt x="104715" y="226807"/>
                  </a:lnTo>
                  <a:lnTo>
                    <a:pt x="135041" y="200356"/>
                  </a:lnTo>
                  <a:lnTo>
                    <a:pt x="168723" y="175154"/>
                  </a:lnTo>
                  <a:lnTo>
                    <a:pt x="205599" y="151288"/>
                  </a:lnTo>
                  <a:lnTo>
                    <a:pt x="245506" y="128841"/>
                  </a:lnTo>
                  <a:lnTo>
                    <a:pt x="288283" y="107899"/>
                  </a:lnTo>
                  <a:lnTo>
                    <a:pt x="333766" y="88548"/>
                  </a:lnTo>
                  <a:lnTo>
                    <a:pt x="381795" y="70872"/>
                  </a:lnTo>
                  <a:lnTo>
                    <a:pt x="432207" y="54957"/>
                  </a:lnTo>
                  <a:lnTo>
                    <a:pt x="484840" y="40887"/>
                  </a:lnTo>
                  <a:lnTo>
                    <a:pt x="539532" y="28749"/>
                  </a:lnTo>
                  <a:lnTo>
                    <a:pt x="596120" y="18626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6"/>
                  </a:lnTo>
                  <a:lnTo>
                    <a:pt x="1136867" y="28749"/>
                  </a:lnTo>
                  <a:lnTo>
                    <a:pt x="1191559" y="40887"/>
                  </a:lnTo>
                  <a:lnTo>
                    <a:pt x="1244192" y="54957"/>
                  </a:lnTo>
                  <a:lnTo>
                    <a:pt x="1294604" y="70872"/>
                  </a:lnTo>
                  <a:lnTo>
                    <a:pt x="1342633" y="88548"/>
                  </a:lnTo>
                  <a:lnTo>
                    <a:pt x="1388116" y="107899"/>
                  </a:lnTo>
                  <a:lnTo>
                    <a:pt x="1430893" y="128841"/>
                  </a:lnTo>
                  <a:lnTo>
                    <a:pt x="1470800" y="151288"/>
                  </a:lnTo>
                  <a:lnTo>
                    <a:pt x="1507676" y="175154"/>
                  </a:lnTo>
                  <a:lnTo>
                    <a:pt x="1541358" y="200356"/>
                  </a:lnTo>
                  <a:lnTo>
                    <a:pt x="1571684" y="226807"/>
                  </a:lnTo>
                  <a:lnTo>
                    <a:pt x="1598493" y="254422"/>
                  </a:lnTo>
                  <a:lnTo>
                    <a:pt x="1640910" y="312806"/>
                  </a:lnTo>
                  <a:lnTo>
                    <a:pt x="1667311" y="374826"/>
                  </a:lnTo>
                  <a:lnTo>
                    <a:pt x="1676400" y="439800"/>
                  </a:lnTo>
                  <a:lnTo>
                    <a:pt x="1674100" y="472631"/>
                  </a:lnTo>
                  <a:lnTo>
                    <a:pt x="1656194" y="536242"/>
                  </a:lnTo>
                  <a:lnTo>
                    <a:pt x="1621623" y="596552"/>
                  </a:lnTo>
                  <a:lnTo>
                    <a:pt x="1571684" y="652881"/>
                  </a:lnTo>
                  <a:lnTo>
                    <a:pt x="1541358" y="679339"/>
                  </a:lnTo>
                  <a:lnTo>
                    <a:pt x="1507676" y="704547"/>
                  </a:lnTo>
                  <a:lnTo>
                    <a:pt x="1470800" y="728420"/>
                  </a:lnTo>
                  <a:lnTo>
                    <a:pt x="1430893" y="750871"/>
                  </a:lnTo>
                  <a:lnTo>
                    <a:pt x="1388116" y="771817"/>
                  </a:lnTo>
                  <a:lnTo>
                    <a:pt x="1342633" y="791171"/>
                  </a:lnTo>
                  <a:lnTo>
                    <a:pt x="1294604" y="808850"/>
                  </a:lnTo>
                  <a:lnTo>
                    <a:pt x="1244192" y="824767"/>
                  </a:lnTo>
                  <a:lnTo>
                    <a:pt x="1191559" y="838838"/>
                  </a:lnTo>
                  <a:lnTo>
                    <a:pt x="1136867" y="850978"/>
                  </a:lnTo>
                  <a:lnTo>
                    <a:pt x="1080279" y="861101"/>
                  </a:lnTo>
                  <a:lnTo>
                    <a:pt x="1021956" y="869123"/>
                  </a:lnTo>
                  <a:lnTo>
                    <a:pt x="962060" y="874958"/>
                  </a:lnTo>
                  <a:lnTo>
                    <a:pt x="900754" y="878522"/>
                  </a:lnTo>
                  <a:lnTo>
                    <a:pt x="838200" y="879729"/>
                  </a:lnTo>
                  <a:lnTo>
                    <a:pt x="775645" y="878522"/>
                  </a:lnTo>
                  <a:lnTo>
                    <a:pt x="714339" y="874958"/>
                  </a:lnTo>
                  <a:lnTo>
                    <a:pt x="654443" y="869123"/>
                  </a:lnTo>
                  <a:lnTo>
                    <a:pt x="596120" y="861101"/>
                  </a:lnTo>
                  <a:lnTo>
                    <a:pt x="539532" y="850978"/>
                  </a:lnTo>
                  <a:lnTo>
                    <a:pt x="484840" y="838838"/>
                  </a:lnTo>
                  <a:lnTo>
                    <a:pt x="432207" y="824767"/>
                  </a:lnTo>
                  <a:lnTo>
                    <a:pt x="381795" y="808850"/>
                  </a:lnTo>
                  <a:lnTo>
                    <a:pt x="333766" y="791171"/>
                  </a:lnTo>
                  <a:lnTo>
                    <a:pt x="288283" y="771817"/>
                  </a:lnTo>
                  <a:lnTo>
                    <a:pt x="245506" y="750871"/>
                  </a:lnTo>
                  <a:lnTo>
                    <a:pt x="205599" y="728420"/>
                  </a:lnTo>
                  <a:lnTo>
                    <a:pt x="168723" y="704547"/>
                  </a:lnTo>
                  <a:lnTo>
                    <a:pt x="135041" y="679339"/>
                  </a:lnTo>
                  <a:lnTo>
                    <a:pt x="104715" y="652881"/>
                  </a:lnTo>
                  <a:lnTo>
                    <a:pt x="77906" y="625257"/>
                  </a:lnTo>
                  <a:lnTo>
                    <a:pt x="35489" y="566852"/>
                  </a:lnTo>
                  <a:lnTo>
                    <a:pt x="9088" y="504807"/>
                  </a:lnTo>
                  <a:lnTo>
                    <a:pt x="0" y="439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48222" y="3070357"/>
            <a:ext cx="1004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paragraph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97702" y="4057015"/>
            <a:ext cx="1701800" cy="905510"/>
            <a:chOff x="6997700" y="4057015"/>
            <a:chExt cx="1701800" cy="905510"/>
          </a:xfrm>
        </p:grpSpPr>
        <p:sp>
          <p:nvSpPr>
            <p:cNvPr id="29" name="object 29"/>
            <p:cNvSpPr/>
            <p:nvPr/>
          </p:nvSpPr>
          <p:spPr>
            <a:xfrm>
              <a:off x="7010400" y="4069715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7"/>
                  </a:lnTo>
                  <a:lnTo>
                    <a:pt x="539532" y="28750"/>
                  </a:lnTo>
                  <a:lnTo>
                    <a:pt x="484840" y="40890"/>
                  </a:lnTo>
                  <a:lnTo>
                    <a:pt x="432207" y="54961"/>
                  </a:lnTo>
                  <a:lnTo>
                    <a:pt x="381795" y="70878"/>
                  </a:lnTo>
                  <a:lnTo>
                    <a:pt x="333766" y="88557"/>
                  </a:lnTo>
                  <a:lnTo>
                    <a:pt x="288283" y="107911"/>
                  </a:lnTo>
                  <a:lnTo>
                    <a:pt x="245506" y="128857"/>
                  </a:lnTo>
                  <a:lnTo>
                    <a:pt x="205599" y="151308"/>
                  </a:lnTo>
                  <a:lnTo>
                    <a:pt x="168723" y="175181"/>
                  </a:lnTo>
                  <a:lnTo>
                    <a:pt x="135041" y="200389"/>
                  </a:lnTo>
                  <a:lnTo>
                    <a:pt x="104715" y="226847"/>
                  </a:lnTo>
                  <a:lnTo>
                    <a:pt x="77906" y="254471"/>
                  </a:lnTo>
                  <a:lnTo>
                    <a:pt x="35489" y="312876"/>
                  </a:lnTo>
                  <a:lnTo>
                    <a:pt x="9088" y="374921"/>
                  </a:lnTo>
                  <a:lnTo>
                    <a:pt x="0" y="439928"/>
                  </a:lnTo>
                  <a:lnTo>
                    <a:pt x="2299" y="472758"/>
                  </a:lnTo>
                  <a:lnTo>
                    <a:pt x="20205" y="536369"/>
                  </a:lnTo>
                  <a:lnTo>
                    <a:pt x="54776" y="596679"/>
                  </a:lnTo>
                  <a:lnTo>
                    <a:pt x="104715" y="653008"/>
                  </a:lnTo>
                  <a:lnTo>
                    <a:pt x="135041" y="679466"/>
                  </a:lnTo>
                  <a:lnTo>
                    <a:pt x="168723" y="704674"/>
                  </a:lnTo>
                  <a:lnTo>
                    <a:pt x="205599" y="728547"/>
                  </a:lnTo>
                  <a:lnTo>
                    <a:pt x="245506" y="750998"/>
                  </a:lnTo>
                  <a:lnTo>
                    <a:pt x="288283" y="771944"/>
                  </a:lnTo>
                  <a:lnTo>
                    <a:pt x="333766" y="791298"/>
                  </a:lnTo>
                  <a:lnTo>
                    <a:pt x="381795" y="808977"/>
                  </a:lnTo>
                  <a:lnTo>
                    <a:pt x="432207" y="824894"/>
                  </a:lnTo>
                  <a:lnTo>
                    <a:pt x="484840" y="838965"/>
                  </a:lnTo>
                  <a:lnTo>
                    <a:pt x="539532" y="851105"/>
                  </a:lnTo>
                  <a:lnTo>
                    <a:pt x="596120" y="861228"/>
                  </a:lnTo>
                  <a:lnTo>
                    <a:pt x="654443" y="869250"/>
                  </a:lnTo>
                  <a:lnTo>
                    <a:pt x="714339" y="875085"/>
                  </a:lnTo>
                  <a:lnTo>
                    <a:pt x="775645" y="878649"/>
                  </a:lnTo>
                  <a:lnTo>
                    <a:pt x="838200" y="879856"/>
                  </a:lnTo>
                  <a:lnTo>
                    <a:pt x="900754" y="878649"/>
                  </a:lnTo>
                  <a:lnTo>
                    <a:pt x="962060" y="875085"/>
                  </a:lnTo>
                  <a:lnTo>
                    <a:pt x="1021956" y="869250"/>
                  </a:lnTo>
                  <a:lnTo>
                    <a:pt x="1080279" y="861228"/>
                  </a:lnTo>
                  <a:lnTo>
                    <a:pt x="1136867" y="851105"/>
                  </a:lnTo>
                  <a:lnTo>
                    <a:pt x="1191559" y="838965"/>
                  </a:lnTo>
                  <a:lnTo>
                    <a:pt x="1244192" y="824894"/>
                  </a:lnTo>
                  <a:lnTo>
                    <a:pt x="1294604" y="808977"/>
                  </a:lnTo>
                  <a:lnTo>
                    <a:pt x="1342633" y="791298"/>
                  </a:lnTo>
                  <a:lnTo>
                    <a:pt x="1388116" y="771944"/>
                  </a:lnTo>
                  <a:lnTo>
                    <a:pt x="1430893" y="750998"/>
                  </a:lnTo>
                  <a:lnTo>
                    <a:pt x="1470800" y="728547"/>
                  </a:lnTo>
                  <a:lnTo>
                    <a:pt x="1507676" y="704674"/>
                  </a:lnTo>
                  <a:lnTo>
                    <a:pt x="1541358" y="679466"/>
                  </a:lnTo>
                  <a:lnTo>
                    <a:pt x="1571684" y="653008"/>
                  </a:lnTo>
                  <a:lnTo>
                    <a:pt x="1598493" y="625384"/>
                  </a:lnTo>
                  <a:lnTo>
                    <a:pt x="1640910" y="566979"/>
                  </a:lnTo>
                  <a:lnTo>
                    <a:pt x="1667311" y="504934"/>
                  </a:lnTo>
                  <a:lnTo>
                    <a:pt x="1676400" y="439928"/>
                  </a:lnTo>
                  <a:lnTo>
                    <a:pt x="1674100" y="407097"/>
                  </a:lnTo>
                  <a:lnTo>
                    <a:pt x="1656194" y="343486"/>
                  </a:lnTo>
                  <a:lnTo>
                    <a:pt x="1621623" y="283176"/>
                  </a:lnTo>
                  <a:lnTo>
                    <a:pt x="1571684" y="226847"/>
                  </a:lnTo>
                  <a:lnTo>
                    <a:pt x="1541358" y="200389"/>
                  </a:lnTo>
                  <a:lnTo>
                    <a:pt x="1507676" y="175181"/>
                  </a:lnTo>
                  <a:lnTo>
                    <a:pt x="1470800" y="151308"/>
                  </a:lnTo>
                  <a:lnTo>
                    <a:pt x="1430893" y="128857"/>
                  </a:lnTo>
                  <a:lnTo>
                    <a:pt x="1388116" y="107911"/>
                  </a:lnTo>
                  <a:lnTo>
                    <a:pt x="1342633" y="88557"/>
                  </a:lnTo>
                  <a:lnTo>
                    <a:pt x="1294604" y="70878"/>
                  </a:lnTo>
                  <a:lnTo>
                    <a:pt x="1244192" y="54961"/>
                  </a:lnTo>
                  <a:lnTo>
                    <a:pt x="1191559" y="40890"/>
                  </a:lnTo>
                  <a:lnTo>
                    <a:pt x="1136867" y="28750"/>
                  </a:lnTo>
                  <a:lnTo>
                    <a:pt x="1080279" y="18627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10400" y="4069715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928"/>
                  </a:moveTo>
                  <a:lnTo>
                    <a:pt x="9088" y="374921"/>
                  </a:lnTo>
                  <a:lnTo>
                    <a:pt x="35489" y="312876"/>
                  </a:lnTo>
                  <a:lnTo>
                    <a:pt x="77906" y="254471"/>
                  </a:lnTo>
                  <a:lnTo>
                    <a:pt x="104715" y="226847"/>
                  </a:lnTo>
                  <a:lnTo>
                    <a:pt x="135041" y="200389"/>
                  </a:lnTo>
                  <a:lnTo>
                    <a:pt x="168723" y="175181"/>
                  </a:lnTo>
                  <a:lnTo>
                    <a:pt x="205599" y="151308"/>
                  </a:lnTo>
                  <a:lnTo>
                    <a:pt x="245506" y="128857"/>
                  </a:lnTo>
                  <a:lnTo>
                    <a:pt x="288283" y="107911"/>
                  </a:lnTo>
                  <a:lnTo>
                    <a:pt x="333766" y="88557"/>
                  </a:lnTo>
                  <a:lnTo>
                    <a:pt x="381795" y="70878"/>
                  </a:lnTo>
                  <a:lnTo>
                    <a:pt x="432207" y="54961"/>
                  </a:lnTo>
                  <a:lnTo>
                    <a:pt x="484840" y="40890"/>
                  </a:lnTo>
                  <a:lnTo>
                    <a:pt x="539532" y="28750"/>
                  </a:lnTo>
                  <a:lnTo>
                    <a:pt x="596120" y="18627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7"/>
                  </a:lnTo>
                  <a:lnTo>
                    <a:pt x="1136867" y="28750"/>
                  </a:lnTo>
                  <a:lnTo>
                    <a:pt x="1191559" y="40890"/>
                  </a:lnTo>
                  <a:lnTo>
                    <a:pt x="1244192" y="54961"/>
                  </a:lnTo>
                  <a:lnTo>
                    <a:pt x="1294604" y="70878"/>
                  </a:lnTo>
                  <a:lnTo>
                    <a:pt x="1342633" y="88557"/>
                  </a:lnTo>
                  <a:lnTo>
                    <a:pt x="1388116" y="107911"/>
                  </a:lnTo>
                  <a:lnTo>
                    <a:pt x="1430893" y="128857"/>
                  </a:lnTo>
                  <a:lnTo>
                    <a:pt x="1470800" y="151308"/>
                  </a:lnTo>
                  <a:lnTo>
                    <a:pt x="1507676" y="175181"/>
                  </a:lnTo>
                  <a:lnTo>
                    <a:pt x="1541358" y="200389"/>
                  </a:lnTo>
                  <a:lnTo>
                    <a:pt x="1571684" y="226847"/>
                  </a:lnTo>
                  <a:lnTo>
                    <a:pt x="1598493" y="254471"/>
                  </a:lnTo>
                  <a:lnTo>
                    <a:pt x="1640910" y="312876"/>
                  </a:lnTo>
                  <a:lnTo>
                    <a:pt x="1667311" y="374921"/>
                  </a:lnTo>
                  <a:lnTo>
                    <a:pt x="1676400" y="439928"/>
                  </a:lnTo>
                  <a:lnTo>
                    <a:pt x="1674100" y="472758"/>
                  </a:lnTo>
                  <a:lnTo>
                    <a:pt x="1656194" y="536369"/>
                  </a:lnTo>
                  <a:lnTo>
                    <a:pt x="1621623" y="596679"/>
                  </a:lnTo>
                  <a:lnTo>
                    <a:pt x="1571684" y="653008"/>
                  </a:lnTo>
                  <a:lnTo>
                    <a:pt x="1541358" y="679466"/>
                  </a:lnTo>
                  <a:lnTo>
                    <a:pt x="1507676" y="704674"/>
                  </a:lnTo>
                  <a:lnTo>
                    <a:pt x="1470800" y="728547"/>
                  </a:lnTo>
                  <a:lnTo>
                    <a:pt x="1430893" y="750998"/>
                  </a:lnTo>
                  <a:lnTo>
                    <a:pt x="1388116" y="771944"/>
                  </a:lnTo>
                  <a:lnTo>
                    <a:pt x="1342633" y="791298"/>
                  </a:lnTo>
                  <a:lnTo>
                    <a:pt x="1294604" y="808977"/>
                  </a:lnTo>
                  <a:lnTo>
                    <a:pt x="1244192" y="824894"/>
                  </a:lnTo>
                  <a:lnTo>
                    <a:pt x="1191559" y="838965"/>
                  </a:lnTo>
                  <a:lnTo>
                    <a:pt x="1136867" y="851105"/>
                  </a:lnTo>
                  <a:lnTo>
                    <a:pt x="1080279" y="861228"/>
                  </a:lnTo>
                  <a:lnTo>
                    <a:pt x="1021956" y="869250"/>
                  </a:lnTo>
                  <a:lnTo>
                    <a:pt x="962060" y="875085"/>
                  </a:lnTo>
                  <a:lnTo>
                    <a:pt x="900754" y="878649"/>
                  </a:lnTo>
                  <a:lnTo>
                    <a:pt x="838200" y="879856"/>
                  </a:lnTo>
                  <a:lnTo>
                    <a:pt x="775645" y="878649"/>
                  </a:lnTo>
                  <a:lnTo>
                    <a:pt x="714339" y="875085"/>
                  </a:lnTo>
                  <a:lnTo>
                    <a:pt x="654443" y="869250"/>
                  </a:lnTo>
                  <a:lnTo>
                    <a:pt x="596120" y="861228"/>
                  </a:lnTo>
                  <a:lnTo>
                    <a:pt x="539532" y="851105"/>
                  </a:lnTo>
                  <a:lnTo>
                    <a:pt x="484840" y="838965"/>
                  </a:lnTo>
                  <a:lnTo>
                    <a:pt x="432207" y="824894"/>
                  </a:lnTo>
                  <a:lnTo>
                    <a:pt x="381795" y="808977"/>
                  </a:lnTo>
                  <a:lnTo>
                    <a:pt x="333766" y="791298"/>
                  </a:lnTo>
                  <a:lnTo>
                    <a:pt x="288283" y="771944"/>
                  </a:lnTo>
                  <a:lnTo>
                    <a:pt x="245506" y="750998"/>
                  </a:lnTo>
                  <a:lnTo>
                    <a:pt x="205599" y="728547"/>
                  </a:lnTo>
                  <a:lnTo>
                    <a:pt x="168723" y="704674"/>
                  </a:lnTo>
                  <a:lnTo>
                    <a:pt x="135041" y="679466"/>
                  </a:lnTo>
                  <a:lnTo>
                    <a:pt x="104715" y="653008"/>
                  </a:lnTo>
                  <a:lnTo>
                    <a:pt x="77906" y="625384"/>
                  </a:lnTo>
                  <a:lnTo>
                    <a:pt x="35489" y="566979"/>
                  </a:lnTo>
                  <a:lnTo>
                    <a:pt x="9088" y="504934"/>
                  </a:lnTo>
                  <a:lnTo>
                    <a:pt x="0" y="439928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60893" y="4386835"/>
            <a:ext cx="378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ne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05025" y="2026161"/>
            <a:ext cx="4489450" cy="3056255"/>
          </a:xfrm>
          <a:custGeom>
            <a:avLst/>
            <a:gdLst/>
            <a:ahLst/>
            <a:cxnLst/>
            <a:rect l="l" t="t" r="r" b="b"/>
            <a:pathLst>
              <a:path w="4489450" h="3056254">
                <a:moveTo>
                  <a:pt x="822325" y="3055747"/>
                </a:moveTo>
                <a:lnTo>
                  <a:pt x="817143" y="3035427"/>
                </a:lnTo>
                <a:lnTo>
                  <a:pt x="761238" y="2815971"/>
                </a:lnTo>
                <a:lnTo>
                  <a:pt x="756272" y="2805785"/>
                </a:lnTo>
                <a:lnTo>
                  <a:pt x="748068" y="2798495"/>
                </a:lnTo>
                <a:lnTo>
                  <a:pt x="737743" y="2794812"/>
                </a:lnTo>
                <a:lnTo>
                  <a:pt x="726440" y="2795397"/>
                </a:lnTo>
                <a:lnTo>
                  <a:pt x="716241" y="2800286"/>
                </a:lnTo>
                <a:lnTo>
                  <a:pt x="708952" y="2808452"/>
                </a:lnTo>
                <a:lnTo>
                  <a:pt x="705269" y="2818765"/>
                </a:lnTo>
                <a:lnTo>
                  <a:pt x="705866" y="2830068"/>
                </a:lnTo>
                <a:lnTo>
                  <a:pt x="728789" y="2920047"/>
                </a:lnTo>
                <a:lnTo>
                  <a:pt x="40767" y="2221357"/>
                </a:lnTo>
                <a:lnTo>
                  <a:pt x="0" y="2261489"/>
                </a:lnTo>
                <a:lnTo>
                  <a:pt x="687971" y="2960141"/>
                </a:lnTo>
                <a:lnTo>
                  <a:pt x="598424" y="2935859"/>
                </a:lnTo>
                <a:lnTo>
                  <a:pt x="563372" y="2955925"/>
                </a:lnTo>
                <a:lnTo>
                  <a:pt x="562648" y="2967253"/>
                </a:lnTo>
                <a:lnTo>
                  <a:pt x="566166" y="2977604"/>
                </a:lnTo>
                <a:lnTo>
                  <a:pt x="573290" y="2985884"/>
                </a:lnTo>
                <a:lnTo>
                  <a:pt x="583438" y="2990977"/>
                </a:lnTo>
                <a:lnTo>
                  <a:pt x="822325" y="3055747"/>
                </a:lnTo>
                <a:close/>
              </a:path>
              <a:path w="4489450" h="3056254">
                <a:moveTo>
                  <a:pt x="1389786" y="2735402"/>
                </a:moveTo>
                <a:lnTo>
                  <a:pt x="1389164" y="2724467"/>
                </a:lnTo>
                <a:lnTo>
                  <a:pt x="1384515" y="2714587"/>
                </a:lnTo>
                <a:lnTo>
                  <a:pt x="1376172" y="2707005"/>
                </a:lnTo>
                <a:lnTo>
                  <a:pt x="1365440" y="2703220"/>
                </a:lnTo>
                <a:lnTo>
                  <a:pt x="1354493" y="2703817"/>
                </a:lnTo>
                <a:lnTo>
                  <a:pt x="1344574" y="2708491"/>
                </a:lnTo>
                <a:lnTo>
                  <a:pt x="1336929" y="2716911"/>
                </a:lnTo>
                <a:lnTo>
                  <a:pt x="1289443" y="2796717"/>
                </a:lnTo>
                <a:lnTo>
                  <a:pt x="1294130" y="2255139"/>
                </a:lnTo>
                <a:lnTo>
                  <a:pt x="1236980" y="2254631"/>
                </a:lnTo>
                <a:lnTo>
                  <a:pt x="1232293" y="2796082"/>
                </a:lnTo>
                <a:lnTo>
                  <a:pt x="1186307" y="2715641"/>
                </a:lnTo>
                <a:lnTo>
                  <a:pt x="1178814" y="2707106"/>
                </a:lnTo>
                <a:lnTo>
                  <a:pt x="1168996" y="2702268"/>
                </a:lnTo>
                <a:lnTo>
                  <a:pt x="1158087" y="2701455"/>
                </a:lnTo>
                <a:lnTo>
                  <a:pt x="1147318" y="2704973"/>
                </a:lnTo>
                <a:lnTo>
                  <a:pt x="1138770" y="2712466"/>
                </a:lnTo>
                <a:lnTo>
                  <a:pt x="1133932" y="2722283"/>
                </a:lnTo>
                <a:lnTo>
                  <a:pt x="1133119" y="2733192"/>
                </a:lnTo>
                <a:lnTo>
                  <a:pt x="1136650" y="2743962"/>
                </a:lnTo>
                <a:lnTo>
                  <a:pt x="1259586" y="2958846"/>
                </a:lnTo>
                <a:lnTo>
                  <a:pt x="1293190" y="2902331"/>
                </a:lnTo>
                <a:lnTo>
                  <a:pt x="1386078" y="2746121"/>
                </a:lnTo>
                <a:lnTo>
                  <a:pt x="1389786" y="2735402"/>
                </a:lnTo>
                <a:close/>
              </a:path>
              <a:path w="4489450" h="3056254">
                <a:moveTo>
                  <a:pt x="2377567" y="200914"/>
                </a:moveTo>
                <a:lnTo>
                  <a:pt x="2130425" y="214884"/>
                </a:lnTo>
                <a:lnTo>
                  <a:pt x="2103501" y="245110"/>
                </a:lnTo>
                <a:lnTo>
                  <a:pt x="2106384" y="256095"/>
                </a:lnTo>
                <a:lnTo>
                  <a:pt x="2113038" y="264820"/>
                </a:lnTo>
                <a:lnTo>
                  <a:pt x="2122474" y="270421"/>
                </a:lnTo>
                <a:lnTo>
                  <a:pt x="2133727" y="272034"/>
                </a:lnTo>
                <a:lnTo>
                  <a:pt x="2226322" y="266763"/>
                </a:lnTo>
                <a:lnTo>
                  <a:pt x="125857" y="1657477"/>
                </a:lnTo>
                <a:lnTo>
                  <a:pt x="157353" y="1705102"/>
                </a:lnTo>
                <a:lnTo>
                  <a:pt x="2257945" y="314375"/>
                </a:lnTo>
                <a:lnTo>
                  <a:pt x="2216912" y="397637"/>
                </a:lnTo>
                <a:lnTo>
                  <a:pt x="2214003" y="408584"/>
                </a:lnTo>
                <a:lnTo>
                  <a:pt x="2215477" y="419417"/>
                </a:lnTo>
                <a:lnTo>
                  <a:pt x="2220912" y="428929"/>
                </a:lnTo>
                <a:lnTo>
                  <a:pt x="2229866" y="435864"/>
                </a:lnTo>
                <a:lnTo>
                  <a:pt x="2240851" y="438772"/>
                </a:lnTo>
                <a:lnTo>
                  <a:pt x="2251684" y="437299"/>
                </a:lnTo>
                <a:lnTo>
                  <a:pt x="2261171" y="431863"/>
                </a:lnTo>
                <a:lnTo>
                  <a:pt x="2268093" y="422910"/>
                </a:lnTo>
                <a:lnTo>
                  <a:pt x="2373871" y="208407"/>
                </a:lnTo>
                <a:lnTo>
                  <a:pt x="2377567" y="200914"/>
                </a:lnTo>
                <a:close/>
              </a:path>
              <a:path w="4489450" h="3056254">
                <a:moveTo>
                  <a:pt x="2557653" y="3055747"/>
                </a:moveTo>
                <a:lnTo>
                  <a:pt x="2552408" y="3035808"/>
                </a:lnTo>
                <a:lnTo>
                  <a:pt x="2494788" y="2816352"/>
                </a:lnTo>
                <a:lnTo>
                  <a:pt x="2489822" y="2806179"/>
                </a:lnTo>
                <a:lnTo>
                  <a:pt x="2481605" y="2798953"/>
                </a:lnTo>
                <a:lnTo>
                  <a:pt x="2471242" y="2795359"/>
                </a:lnTo>
                <a:lnTo>
                  <a:pt x="2459863" y="2796032"/>
                </a:lnTo>
                <a:lnTo>
                  <a:pt x="2449677" y="2800997"/>
                </a:lnTo>
                <a:lnTo>
                  <a:pt x="2442464" y="2809214"/>
                </a:lnTo>
                <a:lnTo>
                  <a:pt x="2438857" y="2819577"/>
                </a:lnTo>
                <a:lnTo>
                  <a:pt x="2439543" y="2830957"/>
                </a:lnTo>
                <a:lnTo>
                  <a:pt x="2463038" y="2920657"/>
                </a:lnTo>
                <a:lnTo>
                  <a:pt x="1649476" y="2105914"/>
                </a:lnTo>
                <a:lnTo>
                  <a:pt x="1609090" y="2146300"/>
                </a:lnTo>
                <a:lnTo>
                  <a:pt x="2422715" y="2961106"/>
                </a:lnTo>
                <a:lnTo>
                  <a:pt x="2332863" y="2937383"/>
                </a:lnTo>
                <a:lnTo>
                  <a:pt x="2297938" y="2957703"/>
                </a:lnTo>
                <a:lnTo>
                  <a:pt x="2297303" y="2969018"/>
                </a:lnTo>
                <a:lnTo>
                  <a:pt x="2300922" y="2979356"/>
                </a:lnTo>
                <a:lnTo>
                  <a:pt x="2308148" y="2987611"/>
                </a:lnTo>
                <a:lnTo>
                  <a:pt x="2318385" y="2992628"/>
                </a:lnTo>
                <a:lnTo>
                  <a:pt x="2557653" y="3055747"/>
                </a:lnTo>
                <a:close/>
              </a:path>
              <a:path w="4489450" h="3056254">
                <a:moveTo>
                  <a:pt x="3020123" y="1213129"/>
                </a:moveTo>
                <a:lnTo>
                  <a:pt x="3019399" y="1202207"/>
                </a:lnTo>
                <a:lnTo>
                  <a:pt x="3014662" y="1192352"/>
                </a:lnTo>
                <a:lnTo>
                  <a:pt x="3006217" y="1184783"/>
                </a:lnTo>
                <a:lnTo>
                  <a:pt x="2995434" y="1181112"/>
                </a:lnTo>
                <a:lnTo>
                  <a:pt x="2984512" y="1181836"/>
                </a:lnTo>
                <a:lnTo>
                  <a:pt x="2974657" y="1186611"/>
                </a:lnTo>
                <a:lnTo>
                  <a:pt x="2967101" y="1195070"/>
                </a:lnTo>
                <a:lnTo>
                  <a:pt x="2920365" y="1275143"/>
                </a:lnTo>
                <a:lnTo>
                  <a:pt x="2920365" y="640842"/>
                </a:lnTo>
                <a:lnTo>
                  <a:pt x="2863215" y="640842"/>
                </a:lnTo>
                <a:lnTo>
                  <a:pt x="2863215" y="1275245"/>
                </a:lnTo>
                <a:lnTo>
                  <a:pt x="2863215" y="1380871"/>
                </a:lnTo>
                <a:lnTo>
                  <a:pt x="2863151" y="1275143"/>
                </a:lnTo>
                <a:lnTo>
                  <a:pt x="2816479" y="1195070"/>
                </a:lnTo>
                <a:lnTo>
                  <a:pt x="2788081" y="1181112"/>
                </a:lnTo>
                <a:lnTo>
                  <a:pt x="2777363" y="1184783"/>
                </a:lnTo>
                <a:lnTo>
                  <a:pt x="2768892" y="1192352"/>
                </a:lnTo>
                <a:lnTo>
                  <a:pt x="2764117" y="1202207"/>
                </a:lnTo>
                <a:lnTo>
                  <a:pt x="2763393" y="1213129"/>
                </a:lnTo>
                <a:lnTo>
                  <a:pt x="2767076" y="1223899"/>
                </a:lnTo>
                <a:lnTo>
                  <a:pt x="2891790" y="1437640"/>
                </a:lnTo>
                <a:lnTo>
                  <a:pt x="2924911" y="1380871"/>
                </a:lnTo>
                <a:lnTo>
                  <a:pt x="3016504" y="1223899"/>
                </a:lnTo>
                <a:lnTo>
                  <a:pt x="3020123" y="1213129"/>
                </a:lnTo>
                <a:close/>
              </a:path>
              <a:path w="4489450" h="3056254">
                <a:moveTo>
                  <a:pt x="3038602" y="2696502"/>
                </a:moveTo>
                <a:lnTo>
                  <a:pt x="3037370" y="2685631"/>
                </a:lnTo>
                <a:lnTo>
                  <a:pt x="3032112" y="2676017"/>
                </a:lnTo>
                <a:lnTo>
                  <a:pt x="3023235" y="2668905"/>
                </a:lnTo>
                <a:lnTo>
                  <a:pt x="3012338" y="2665793"/>
                </a:lnTo>
                <a:lnTo>
                  <a:pt x="3001467" y="2667050"/>
                </a:lnTo>
                <a:lnTo>
                  <a:pt x="2991853" y="2672283"/>
                </a:lnTo>
                <a:lnTo>
                  <a:pt x="2984754" y="2681097"/>
                </a:lnTo>
                <a:lnTo>
                  <a:pt x="2941942" y="2763393"/>
                </a:lnTo>
                <a:lnTo>
                  <a:pt x="2920365" y="2315845"/>
                </a:lnTo>
                <a:lnTo>
                  <a:pt x="2863215" y="2318639"/>
                </a:lnTo>
                <a:lnTo>
                  <a:pt x="2884779" y="2766034"/>
                </a:lnTo>
                <a:lnTo>
                  <a:pt x="2834259" y="2688336"/>
                </a:lnTo>
                <a:lnTo>
                  <a:pt x="2826296" y="2680246"/>
                </a:lnTo>
                <a:lnTo>
                  <a:pt x="2816225" y="2675953"/>
                </a:lnTo>
                <a:lnTo>
                  <a:pt x="2805290" y="2675763"/>
                </a:lnTo>
                <a:lnTo>
                  <a:pt x="2794762" y="2679954"/>
                </a:lnTo>
                <a:lnTo>
                  <a:pt x="2786659" y="2687917"/>
                </a:lnTo>
                <a:lnTo>
                  <a:pt x="2782379" y="2697988"/>
                </a:lnTo>
                <a:lnTo>
                  <a:pt x="2782189" y="2708922"/>
                </a:lnTo>
                <a:lnTo>
                  <a:pt x="2786380" y="2719451"/>
                </a:lnTo>
                <a:lnTo>
                  <a:pt x="2921254" y="2926969"/>
                </a:lnTo>
                <a:lnTo>
                  <a:pt x="2949968" y="2871724"/>
                </a:lnTo>
                <a:lnTo>
                  <a:pt x="3035427" y="2707386"/>
                </a:lnTo>
                <a:lnTo>
                  <a:pt x="3038602" y="2696502"/>
                </a:lnTo>
                <a:close/>
              </a:path>
              <a:path w="4489450" h="3056254">
                <a:moveTo>
                  <a:pt x="4405503" y="1167257"/>
                </a:moveTo>
                <a:lnTo>
                  <a:pt x="4158996" y="1189355"/>
                </a:lnTo>
                <a:lnTo>
                  <a:pt x="4133088" y="1220470"/>
                </a:lnTo>
                <a:lnTo>
                  <a:pt x="4136313" y="1231315"/>
                </a:lnTo>
                <a:lnTo>
                  <a:pt x="4143248" y="1239812"/>
                </a:lnTo>
                <a:lnTo>
                  <a:pt x="4152836" y="1245120"/>
                </a:lnTo>
                <a:lnTo>
                  <a:pt x="4164076" y="1246378"/>
                </a:lnTo>
                <a:lnTo>
                  <a:pt x="4256506" y="1238072"/>
                </a:lnTo>
                <a:lnTo>
                  <a:pt x="3389503" y="1854073"/>
                </a:lnTo>
                <a:lnTo>
                  <a:pt x="3422650" y="1900682"/>
                </a:lnTo>
                <a:lnTo>
                  <a:pt x="4289730" y="1284541"/>
                </a:lnTo>
                <a:lnTo>
                  <a:pt x="4251452" y="1369187"/>
                </a:lnTo>
                <a:lnTo>
                  <a:pt x="4248861" y="1380236"/>
                </a:lnTo>
                <a:lnTo>
                  <a:pt x="4250702" y="1391005"/>
                </a:lnTo>
                <a:lnTo>
                  <a:pt x="4256468" y="1400302"/>
                </a:lnTo>
                <a:lnTo>
                  <a:pt x="4265676" y="1406906"/>
                </a:lnTo>
                <a:lnTo>
                  <a:pt x="4276712" y="1409496"/>
                </a:lnTo>
                <a:lnTo>
                  <a:pt x="4287494" y="1407655"/>
                </a:lnTo>
                <a:lnTo>
                  <a:pt x="4296829" y="1401889"/>
                </a:lnTo>
                <a:lnTo>
                  <a:pt x="4303522" y="1392682"/>
                </a:lnTo>
                <a:lnTo>
                  <a:pt x="4401185" y="1176782"/>
                </a:lnTo>
                <a:lnTo>
                  <a:pt x="4405503" y="1167257"/>
                </a:lnTo>
                <a:close/>
              </a:path>
              <a:path w="4489450" h="3056254">
                <a:moveTo>
                  <a:pt x="4405503" y="0"/>
                </a:moveTo>
                <a:lnTo>
                  <a:pt x="4178427" y="98425"/>
                </a:lnTo>
                <a:lnTo>
                  <a:pt x="4169118" y="104952"/>
                </a:lnTo>
                <a:lnTo>
                  <a:pt x="4163225" y="114185"/>
                </a:lnTo>
                <a:lnTo>
                  <a:pt x="4161218" y="124929"/>
                </a:lnTo>
                <a:lnTo>
                  <a:pt x="4163568" y="136017"/>
                </a:lnTo>
                <a:lnTo>
                  <a:pt x="4170083" y="145351"/>
                </a:lnTo>
                <a:lnTo>
                  <a:pt x="4179303" y="151257"/>
                </a:lnTo>
                <a:lnTo>
                  <a:pt x="4190060" y="153276"/>
                </a:lnTo>
                <a:lnTo>
                  <a:pt x="4201160" y="150876"/>
                </a:lnTo>
                <a:lnTo>
                  <a:pt x="4286262" y="113969"/>
                </a:lnTo>
                <a:lnTo>
                  <a:pt x="3232404" y="1549412"/>
                </a:lnTo>
                <a:lnTo>
                  <a:pt x="3278505" y="1583182"/>
                </a:lnTo>
                <a:lnTo>
                  <a:pt x="4332351" y="147878"/>
                </a:lnTo>
                <a:lnTo>
                  <a:pt x="4322572" y="240030"/>
                </a:lnTo>
                <a:lnTo>
                  <a:pt x="4323639" y="251371"/>
                </a:lnTo>
                <a:lnTo>
                  <a:pt x="4328807" y="261073"/>
                </a:lnTo>
                <a:lnTo>
                  <a:pt x="4337228" y="268135"/>
                </a:lnTo>
                <a:lnTo>
                  <a:pt x="4348099" y="271526"/>
                </a:lnTo>
                <a:lnTo>
                  <a:pt x="4359351" y="270459"/>
                </a:lnTo>
                <a:lnTo>
                  <a:pt x="4369016" y="265303"/>
                </a:lnTo>
                <a:lnTo>
                  <a:pt x="4376064" y="256921"/>
                </a:lnTo>
                <a:lnTo>
                  <a:pt x="4379468" y="246126"/>
                </a:lnTo>
                <a:lnTo>
                  <a:pt x="4402455" y="28702"/>
                </a:lnTo>
                <a:lnTo>
                  <a:pt x="4405503" y="0"/>
                </a:lnTo>
                <a:close/>
              </a:path>
              <a:path w="4489450" h="3056254">
                <a:moveTo>
                  <a:pt x="4489450" y="2483485"/>
                </a:moveTo>
                <a:lnTo>
                  <a:pt x="4310634" y="2312543"/>
                </a:lnTo>
                <a:lnTo>
                  <a:pt x="4301007" y="2306472"/>
                </a:lnTo>
                <a:lnTo>
                  <a:pt x="4290199" y="2304605"/>
                </a:lnTo>
                <a:lnTo>
                  <a:pt x="4279493" y="2306942"/>
                </a:lnTo>
                <a:lnTo>
                  <a:pt x="4270248" y="2313432"/>
                </a:lnTo>
                <a:lnTo>
                  <a:pt x="4264164" y="2323033"/>
                </a:lnTo>
                <a:lnTo>
                  <a:pt x="4262310" y="2333815"/>
                </a:lnTo>
                <a:lnTo>
                  <a:pt x="4264634" y="2344509"/>
                </a:lnTo>
                <a:lnTo>
                  <a:pt x="4271137" y="2353818"/>
                </a:lnTo>
                <a:lnTo>
                  <a:pt x="4338345" y="2418067"/>
                </a:lnTo>
                <a:lnTo>
                  <a:pt x="3262122" y="2160651"/>
                </a:lnTo>
                <a:lnTo>
                  <a:pt x="3248787" y="2216150"/>
                </a:lnTo>
                <a:lnTo>
                  <a:pt x="4324972" y="2473528"/>
                </a:lnTo>
                <a:lnTo>
                  <a:pt x="4236085" y="2500376"/>
                </a:lnTo>
                <a:lnTo>
                  <a:pt x="4226077" y="2505748"/>
                </a:lnTo>
                <a:lnTo>
                  <a:pt x="4219168" y="2514206"/>
                </a:lnTo>
                <a:lnTo>
                  <a:pt x="4215955" y="2524658"/>
                </a:lnTo>
                <a:lnTo>
                  <a:pt x="4217035" y="2535936"/>
                </a:lnTo>
                <a:lnTo>
                  <a:pt x="4222331" y="2545956"/>
                </a:lnTo>
                <a:lnTo>
                  <a:pt x="4230814" y="2552916"/>
                </a:lnTo>
                <a:lnTo>
                  <a:pt x="4241279" y="2556179"/>
                </a:lnTo>
                <a:lnTo>
                  <a:pt x="4252595" y="2555113"/>
                </a:lnTo>
                <a:lnTo>
                  <a:pt x="4441152" y="2498090"/>
                </a:lnTo>
                <a:lnTo>
                  <a:pt x="4489450" y="2483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5471" y="251409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3805" y="31840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5748" y="41713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5879" y="186735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7532" y="300202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7304" y="464832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72820" y="45212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32941" y="387192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3724" y="484454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43861" y="439318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20642" y="28173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2816" y="45593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62499" y="2052021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0</a:t>
            </a:r>
            <a:r>
              <a:rPr sz="1800" spc="65" dirty="0">
                <a:latin typeface="Cambria"/>
                <a:cs typeface="Cambria"/>
              </a:rPr>
              <a:t>.6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92926" y="4056716"/>
            <a:ext cx="4705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0</a:t>
            </a:r>
            <a:r>
              <a:rPr sz="1800" spc="45" dirty="0">
                <a:latin typeface="Cambria"/>
                <a:cs typeface="Cambria"/>
              </a:rPr>
              <a:t>.05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0528" y="3139566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/>
                <a:cs typeface="Cambria"/>
              </a:rPr>
              <a:t>0.</a:t>
            </a:r>
            <a:r>
              <a:rPr sz="1800" spc="45" dirty="0">
                <a:latin typeface="Cambria"/>
                <a:cs typeface="Cambria"/>
              </a:rPr>
              <a:t>0</a:t>
            </a:r>
            <a:r>
              <a:rPr sz="1800" dirty="0">
                <a:latin typeface="Cambria"/>
                <a:cs typeface="Cambria"/>
              </a:rPr>
              <a:t>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71727" y="4327106"/>
            <a:ext cx="4581525" cy="2133600"/>
          </a:xfrm>
          <a:custGeom>
            <a:avLst/>
            <a:gdLst/>
            <a:ahLst/>
            <a:cxnLst/>
            <a:rect l="l" t="t" r="r" b="b"/>
            <a:pathLst>
              <a:path w="4581525" h="2133600">
                <a:moveTo>
                  <a:pt x="901598" y="52141"/>
                </a:moveTo>
                <a:lnTo>
                  <a:pt x="858773" y="76200"/>
                </a:lnTo>
                <a:lnTo>
                  <a:pt x="810133" y="101600"/>
                </a:lnTo>
                <a:lnTo>
                  <a:pt x="762254" y="114300"/>
                </a:lnTo>
                <a:lnTo>
                  <a:pt x="668019" y="165100"/>
                </a:lnTo>
                <a:lnTo>
                  <a:pt x="576834" y="215900"/>
                </a:lnTo>
                <a:lnTo>
                  <a:pt x="532510" y="241300"/>
                </a:lnTo>
                <a:lnTo>
                  <a:pt x="489458" y="266700"/>
                </a:lnTo>
                <a:lnTo>
                  <a:pt x="447421" y="292100"/>
                </a:lnTo>
                <a:lnTo>
                  <a:pt x="406527" y="317500"/>
                </a:lnTo>
                <a:lnTo>
                  <a:pt x="367055" y="342900"/>
                </a:lnTo>
                <a:lnTo>
                  <a:pt x="329044" y="368300"/>
                </a:lnTo>
                <a:lnTo>
                  <a:pt x="292468" y="393700"/>
                </a:lnTo>
                <a:lnTo>
                  <a:pt x="257606" y="419100"/>
                </a:lnTo>
                <a:lnTo>
                  <a:pt x="224447" y="444500"/>
                </a:lnTo>
                <a:lnTo>
                  <a:pt x="193141" y="482600"/>
                </a:lnTo>
                <a:lnTo>
                  <a:pt x="163690" y="508000"/>
                </a:lnTo>
                <a:lnTo>
                  <a:pt x="136309" y="533400"/>
                </a:lnTo>
                <a:lnTo>
                  <a:pt x="111061" y="558800"/>
                </a:lnTo>
                <a:lnTo>
                  <a:pt x="99402" y="571500"/>
                </a:lnTo>
                <a:lnTo>
                  <a:pt x="88112" y="596900"/>
                </a:lnTo>
                <a:lnTo>
                  <a:pt x="77469" y="609600"/>
                </a:lnTo>
                <a:lnTo>
                  <a:pt x="67513" y="622300"/>
                </a:lnTo>
                <a:lnTo>
                  <a:pt x="57975" y="635000"/>
                </a:lnTo>
                <a:lnTo>
                  <a:pt x="49199" y="647700"/>
                </a:lnTo>
                <a:lnTo>
                  <a:pt x="41046" y="673100"/>
                </a:lnTo>
                <a:lnTo>
                  <a:pt x="33642" y="685800"/>
                </a:lnTo>
                <a:lnTo>
                  <a:pt x="26949" y="698500"/>
                </a:lnTo>
                <a:lnTo>
                  <a:pt x="20739" y="711200"/>
                </a:lnTo>
                <a:lnTo>
                  <a:pt x="15570" y="736600"/>
                </a:lnTo>
                <a:lnTo>
                  <a:pt x="10934" y="749300"/>
                </a:lnTo>
                <a:lnTo>
                  <a:pt x="7124" y="762000"/>
                </a:lnTo>
                <a:lnTo>
                  <a:pt x="4165" y="774700"/>
                </a:lnTo>
                <a:lnTo>
                  <a:pt x="1905" y="800100"/>
                </a:lnTo>
                <a:lnTo>
                  <a:pt x="584" y="812800"/>
                </a:lnTo>
                <a:lnTo>
                  <a:pt x="0" y="825500"/>
                </a:lnTo>
                <a:lnTo>
                  <a:pt x="253" y="850900"/>
                </a:lnTo>
                <a:lnTo>
                  <a:pt x="1371" y="863600"/>
                </a:lnTo>
                <a:lnTo>
                  <a:pt x="3162" y="889000"/>
                </a:lnTo>
                <a:lnTo>
                  <a:pt x="5765" y="901700"/>
                </a:lnTo>
                <a:lnTo>
                  <a:pt x="8991" y="914400"/>
                </a:lnTo>
                <a:lnTo>
                  <a:pt x="12903" y="939800"/>
                </a:lnTo>
                <a:lnTo>
                  <a:pt x="17538" y="952500"/>
                </a:lnTo>
                <a:lnTo>
                  <a:pt x="22847" y="977900"/>
                </a:lnTo>
                <a:lnTo>
                  <a:pt x="28778" y="990600"/>
                </a:lnTo>
                <a:lnTo>
                  <a:pt x="35331" y="1016000"/>
                </a:lnTo>
                <a:lnTo>
                  <a:pt x="42608" y="1041400"/>
                </a:lnTo>
                <a:lnTo>
                  <a:pt x="50418" y="1054100"/>
                </a:lnTo>
                <a:lnTo>
                  <a:pt x="58889" y="1079500"/>
                </a:lnTo>
                <a:lnTo>
                  <a:pt x="67983" y="1092200"/>
                </a:lnTo>
                <a:lnTo>
                  <a:pt x="77622" y="1117600"/>
                </a:lnTo>
                <a:lnTo>
                  <a:pt x="87858" y="1143000"/>
                </a:lnTo>
                <a:lnTo>
                  <a:pt x="98742" y="1155700"/>
                </a:lnTo>
                <a:lnTo>
                  <a:pt x="110159" y="1181100"/>
                </a:lnTo>
                <a:lnTo>
                  <a:pt x="122237" y="1206500"/>
                </a:lnTo>
                <a:lnTo>
                  <a:pt x="147853" y="1244600"/>
                </a:lnTo>
                <a:lnTo>
                  <a:pt x="175602" y="1295400"/>
                </a:lnTo>
                <a:lnTo>
                  <a:pt x="205485" y="1333500"/>
                </a:lnTo>
                <a:lnTo>
                  <a:pt x="237350" y="1384300"/>
                </a:lnTo>
                <a:lnTo>
                  <a:pt x="271183" y="1422400"/>
                </a:lnTo>
                <a:lnTo>
                  <a:pt x="306933" y="1473200"/>
                </a:lnTo>
                <a:lnTo>
                  <a:pt x="344538" y="1511300"/>
                </a:lnTo>
                <a:lnTo>
                  <a:pt x="383933" y="1549400"/>
                </a:lnTo>
                <a:lnTo>
                  <a:pt x="424941" y="1600200"/>
                </a:lnTo>
                <a:lnTo>
                  <a:pt x="467613" y="1638300"/>
                </a:lnTo>
                <a:lnTo>
                  <a:pt x="511937" y="1676400"/>
                </a:lnTo>
                <a:lnTo>
                  <a:pt x="557784" y="1714500"/>
                </a:lnTo>
                <a:lnTo>
                  <a:pt x="605028" y="1765300"/>
                </a:lnTo>
                <a:lnTo>
                  <a:pt x="653669" y="1790700"/>
                </a:lnTo>
                <a:lnTo>
                  <a:pt x="703580" y="1828800"/>
                </a:lnTo>
                <a:lnTo>
                  <a:pt x="754760" y="1866900"/>
                </a:lnTo>
                <a:lnTo>
                  <a:pt x="807211" y="1905000"/>
                </a:lnTo>
                <a:lnTo>
                  <a:pt x="860679" y="1930400"/>
                </a:lnTo>
                <a:lnTo>
                  <a:pt x="970660" y="1981200"/>
                </a:lnTo>
                <a:lnTo>
                  <a:pt x="1113790" y="2044700"/>
                </a:lnTo>
                <a:lnTo>
                  <a:pt x="1204214" y="2070100"/>
                </a:lnTo>
                <a:lnTo>
                  <a:pt x="1269111" y="2082800"/>
                </a:lnTo>
                <a:lnTo>
                  <a:pt x="1337564" y="2095500"/>
                </a:lnTo>
                <a:lnTo>
                  <a:pt x="1484630" y="2120900"/>
                </a:lnTo>
                <a:lnTo>
                  <a:pt x="1562735" y="2120900"/>
                </a:lnTo>
                <a:lnTo>
                  <a:pt x="1643507" y="2133600"/>
                </a:lnTo>
                <a:lnTo>
                  <a:pt x="2259838" y="2133600"/>
                </a:lnTo>
                <a:lnTo>
                  <a:pt x="2807970" y="2095500"/>
                </a:lnTo>
                <a:lnTo>
                  <a:pt x="2896489" y="2095500"/>
                </a:lnTo>
                <a:lnTo>
                  <a:pt x="2983357" y="2082800"/>
                </a:lnTo>
                <a:lnTo>
                  <a:pt x="1728724" y="2082800"/>
                </a:lnTo>
                <a:lnTo>
                  <a:pt x="1646554" y="2070100"/>
                </a:lnTo>
                <a:lnTo>
                  <a:pt x="1566926" y="2070100"/>
                </a:lnTo>
                <a:lnTo>
                  <a:pt x="1416558" y="2044700"/>
                </a:lnTo>
                <a:lnTo>
                  <a:pt x="1346199" y="2044700"/>
                </a:lnTo>
                <a:lnTo>
                  <a:pt x="1279652" y="2032000"/>
                </a:lnTo>
                <a:lnTo>
                  <a:pt x="1217041" y="2019300"/>
                </a:lnTo>
                <a:lnTo>
                  <a:pt x="1158748" y="1993900"/>
                </a:lnTo>
                <a:lnTo>
                  <a:pt x="1131189" y="1993900"/>
                </a:lnTo>
                <a:lnTo>
                  <a:pt x="993902" y="1930400"/>
                </a:lnTo>
                <a:lnTo>
                  <a:pt x="887476" y="1879600"/>
                </a:lnTo>
                <a:lnTo>
                  <a:pt x="835786" y="1854200"/>
                </a:lnTo>
                <a:lnTo>
                  <a:pt x="785114" y="1816100"/>
                </a:lnTo>
                <a:lnTo>
                  <a:pt x="735457" y="1790700"/>
                </a:lnTo>
                <a:lnTo>
                  <a:pt x="687069" y="1752600"/>
                </a:lnTo>
                <a:lnTo>
                  <a:pt x="639953" y="1714500"/>
                </a:lnTo>
                <a:lnTo>
                  <a:pt x="593979" y="1676400"/>
                </a:lnTo>
                <a:lnTo>
                  <a:pt x="549529" y="1638300"/>
                </a:lnTo>
                <a:lnTo>
                  <a:pt x="506603" y="1600200"/>
                </a:lnTo>
                <a:lnTo>
                  <a:pt x="465074" y="1562100"/>
                </a:lnTo>
                <a:lnTo>
                  <a:pt x="425069" y="1511300"/>
                </a:lnTo>
                <a:lnTo>
                  <a:pt x="386791" y="1473200"/>
                </a:lnTo>
                <a:lnTo>
                  <a:pt x="350291" y="1435100"/>
                </a:lnTo>
                <a:lnTo>
                  <a:pt x="315556" y="1384300"/>
                </a:lnTo>
                <a:lnTo>
                  <a:pt x="282714" y="1346200"/>
                </a:lnTo>
                <a:lnTo>
                  <a:pt x="251904" y="1295400"/>
                </a:lnTo>
                <a:lnTo>
                  <a:pt x="222923" y="1257300"/>
                </a:lnTo>
                <a:lnTo>
                  <a:pt x="196189" y="1219200"/>
                </a:lnTo>
                <a:lnTo>
                  <a:pt x="171513" y="1168400"/>
                </a:lnTo>
                <a:lnTo>
                  <a:pt x="160159" y="1155700"/>
                </a:lnTo>
                <a:lnTo>
                  <a:pt x="149097" y="1130300"/>
                </a:lnTo>
                <a:lnTo>
                  <a:pt x="138836" y="1117600"/>
                </a:lnTo>
                <a:lnTo>
                  <a:pt x="129070" y="1092200"/>
                </a:lnTo>
                <a:lnTo>
                  <a:pt x="119849" y="1066800"/>
                </a:lnTo>
                <a:lnTo>
                  <a:pt x="111226" y="1054100"/>
                </a:lnTo>
                <a:lnTo>
                  <a:pt x="103314" y="1028700"/>
                </a:lnTo>
                <a:lnTo>
                  <a:pt x="95884" y="1016000"/>
                </a:lnTo>
                <a:lnTo>
                  <a:pt x="89065" y="990600"/>
                </a:lnTo>
                <a:lnTo>
                  <a:pt x="83045" y="977900"/>
                </a:lnTo>
                <a:lnTo>
                  <a:pt x="77546" y="965200"/>
                </a:lnTo>
                <a:lnTo>
                  <a:pt x="72567" y="939800"/>
                </a:lnTo>
                <a:lnTo>
                  <a:pt x="68440" y="927100"/>
                </a:lnTo>
                <a:lnTo>
                  <a:pt x="64922" y="901700"/>
                </a:lnTo>
                <a:lnTo>
                  <a:pt x="62052" y="889000"/>
                </a:lnTo>
                <a:lnTo>
                  <a:pt x="59702" y="876300"/>
                </a:lnTo>
                <a:lnTo>
                  <a:pt x="58254" y="863600"/>
                </a:lnTo>
                <a:lnTo>
                  <a:pt x="57277" y="850900"/>
                </a:lnTo>
                <a:lnTo>
                  <a:pt x="57150" y="825500"/>
                </a:lnTo>
                <a:lnTo>
                  <a:pt x="57696" y="812800"/>
                </a:lnTo>
                <a:lnTo>
                  <a:pt x="63360" y="774700"/>
                </a:lnTo>
                <a:lnTo>
                  <a:pt x="75082" y="736600"/>
                </a:lnTo>
                <a:lnTo>
                  <a:pt x="92684" y="698500"/>
                </a:lnTo>
                <a:lnTo>
                  <a:pt x="99771" y="673100"/>
                </a:lnTo>
                <a:lnTo>
                  <a:pt x="125031" y="635000"/>
                </a:lnTo>
                <a:lnTo>
                  <a:pt x="155638" y="596900"/>
                </a:lnTo>
                <a:lnTo>
                  <a:pt x="204736" y="546100"/>
                </a:lnTo>
                <a:lnTo>
                  <a:pt x="262089" y="495300"/>
                </a:lnTo>
                <a:lnTo>
                  <a:pt x="293700" y="469900"/>
                </a:lnTo>
                <a:lnTo>
                  <a:pt x="327228" y="444500"/>
                </a:lnTo>
                <a:lnTo>
                  <a:pt x="362470" y="419100"/>
                </a:lnTo>
                <a:lnTo>
                  <a:pt x="399288" y="393700"/>
                </a:lnTo>
                <a:lnTo>
                  <a:pt x="437769" y="368300"/>
                </a:lnTo>
                <a:lnTo>
                  <a:pt x="477647" y="342900"/>
                </a:lnTo>
                <a:lnTo>
                  <a:pt x="518794" y="317500"/>
                </a:lnTo>
                <a:lnTo>
                  <a:pt x="561340" y="292100"/>
                </a:lnTo>
                <a:lnTo>
                  <a:pt x="604774" y="266700"/>
                </a:lnTo>
                <a:lnTo>
                  <a:pt x="649351" y="241300"/>
                </a:lnTo>
                <a:lnTo>
                  <a:pt x="694816" y="215900"/>
                </a:lnTo>
                <a:lnTo>
                  <a:pt x="788161" y="165100"/>
                </a:lnTo>
                <a:lnTo>
                  <a:pt x="835914" y="152400"/>
                </a:lnTo>
                <a:lnTo>
                  <a:pt x="884173" y="127000"/>
                </a:lnTo>
                <a:lnTo>
                  <a:pt x="926665" y="103038"/>
                </a:lnTo>
                <a:lnTo>
                  <a:pt x="901598" y="52141"/>
                </a:lnTo>
                <a:close/>
              </a:path>
              <a:path w="4581525" h="2133600">
                <a:moveTo>
                  <a:pt x="3855085" y="1968500"/>
                </a:moveTo>
                <a:lnTo>
                  <a:pt x="3449066" y="1968500"/>
                </a:lnTo>
                <a:lnTo>
                  <a:pt x="3377819" y="1981200"/>
                </a:lnTo>
                <a:lnTo>
                  <a:pt x="3225546" y="2006600"/>
                </a:lnTo>
                <a:lnTo>
                  <a:pt x="3145282" y="2006600"/>
                </a:lnTo>
                <a:lnTo>
                  <a:pt x="2977769" y="2032000"/>
                </a:lnTo>
                <a:lnTo>
                  <a:pt x="2891155" y="2032000"/>
                </a:lnTo>
                <a:lnTo>
                  <a:pt x="2802890" y="2044700"/>
                </a:lnTo>
                <a:lnTo>
                  <a:pt x="2257298" y="2082800"/>
                </a:lnTo>
                <a:lnTo>
                  <a:pt x="2983357" y="2082800"/>
                </a:lnTo>
                <a:lnTo>
                  <a:pt x="3068574" y="2070100"/>
                </a:lnTo>
                <a:lnTo>
                  <a:pt x="3151505" y="2070100"/>
                </a:lnTo>
                <a:lnTo>
                  <a:pt x="3310001" y="2044700"/>
                </a:lnTo>
                <a:lnTo>
                  <a:pt x="3384804" y="2044700"/>
                </a:lnTo>
                <a:lnTo>
                  <a:pt x="3524504" y="2019300"/>
                </a:lnTo>
                <a:lnTo>
                  <a:pt x="3588639" y="2019300"/>
                </a:lnTo>
                <a:lnTo>
                  <a:pt x="3648710" y="2006600"/>
                </a:lnTo>
                <a:lnTo>
                  <a:pt x="3704463" y="1993900"/>
                </a:lnTo>
                <a:lnTo>
                  <a:pt x="3756914" y="1993900"/>
                </a:lnTo>
                <a:lnTo>
                  <a:pt x="3782314" y="1981200"/>
                </a:lnTo>
                <a:lnTo>
                  <a:pt x="3831336" y="1981200"/>
                </a:lnTo>
                <a:lnTo>
                  <a:pt x="3855085" y="1968500"/>
                </a:lnTo>
                <a:close/>
              </a:path>
              <a:path w="4581525" h="2133600">
                <a:moveTo>
                  <a:pt x="4537456" y="1524000"/>
                </a:moveTo>
                <a:lnTo>
                  <a:pt x="4510024" y="1549400"/>
                </a:lnTo>
                <a:lnTo>
                  <a:pt x="4482211" y="1587500"/>
                </a:lnTo>
                <a:lnTo>
                  <a:pt x="4453509" y="1612900"/>
                </a:lnTo>
                <a:lnTo>
                  <a:pt x="4423410" y="1651000"/>
                </a:lnTo>
                <a:lnTo>
                  <a:pt x="4390771" y="1676400"/>
                </a:lnTo>
                <a:lnTo>
                  <a:pt x="4373499" y="1689100"/>
                </a:lnTo>
                <a:lnTo>
                  <a:pt x="4355338" y="1714500"/>
                </a:lnTo>
                <a:lnTo>
                  <a:pt x="4316349" y="1739900"/>
                </a:lnTo>
                <a:lnTo>
                  <a:pt x="4273169" y="1765300"/>
                </a:lnTo>
                <a:lnTo>
                  <a:pt x="4225036" y="1790700"/>
                </a:lnTo>
                <a:lnTo>
                  <a:pt x="4171315" y="1816100"/>
                </a:lnTo>
                <a:lnTo>
                  <a:pt x="4111498" y="1841500"/>
                </a:lnTo>
                <a:lnTo>
                  <a:pt x="4044696" y="1866900"/>
                </a:lnTo>
                <a:lnTo>
                  <a:pt x="4008501" y="1879600"/>
                </a:lnTo>
                <a:lnTo>
                  <a:pt x="3970401" y="1892300"/>
                </a:lnTo>
                <a:lnTo>
                  <a:pt x="3930142" y="1892300"/>
                </a:lnTo>
                <a:lnTo>
                  <a:pt x="3887978" y="1905000"/>
                </a:lnTo>
                <a:lnTo>
                  <a:pt x="3843401" y="1917700"/>
                </a:lnTo>
                <a:lnTo>
                  <a:pt x="3820541" y="1917700"/>
                </a:lnTo>
                <a:lnTo>
                  <a:pt x="3796792" y="1930400"/>
                </a:lnTo>
                <a:lnTo>
                  <a:pt x="3747643" y="1930400"/>
                </a:lnTo>
                <a:lnTo>
                  <a:pt x="3722116" y="1943100"/>
                </a:lnTo>
                <a:lnTo>
                  <a:pt x="3640709" y="1943100"/>
                </a:lnTo>
                <a:lnTo>
                  <a:pt x="3580892" y="1955800"/>
                </a:lnTo>
                <a:lnTo>
                  <a:pt x="3517011" y="1968500"/>
                </a:lnTo>
                <a:lnTo>
                  <a:pt x="3900678" y="1968500"/>
                </a:lnTo>
                <a:lnTo>
                  <a:pt x="3944366" y="1955800"/>
                </a:lnTo>
                <a:lnTo>
                  <a:pt x="3985641" y="1943100"/>
                </a:lnTo>
                <a:lnTo>
                  <a:pt x="4025011" y="1930400"/>
                </a:lnTo>
                <a:lnTo>
                  <a:pt x="4062603" y="1917700"/>
                </a:lnTo>
                <a:lnTo>
                  <a:pt x="4132326" y="1892300"/>
                </a:lnTo>
                <a:lnTo>
                  <a:pt x="4195445" y="1866900"/>
                </a:lnTo>
                <a:lnTo>
                  <a:pt x="4252214" y="1841500"/>
                </a:lnTo>
                <a:lnTo>
                  <a:pt x="4303395" y="1816100"/>
                </a:lnTo>
                <a:lnTo>
                  <a:pt x="4349496" y="1778000"/>
                </a:lnTo>
                <a:lnTo>
                  <a:pt x="4371086" y="1765300"/>
                </a:lnTo>
                <a:lnTo>
                  <a:pt x="4391279" y="1752600"/>
                </a:lnTo>
                <a:lnTo>
                  <a:pt x="4410710" y="1739900"/>
                </a:lnTo>
                <a:lnTo>
                  <a:pt x="4429252" y="1727200"/>
                </a:lnTo>
                <a:lnTo>
                  <a:pt x="4446905" y="1701800"/>
                </a:lnTo>
                <a:lnTo>
                  <a:pt x="4463796" y="1689100"/>
                </a:lnTo>
                <a:lnTo>
                  <a:pt x="4480052" y="1676400"/>
                </a:lnTo>
                <a:lnTo>
                  <a:pt x="4495800" y="1651000"/>
                </a:lnTo>
                <a:lnTo>
                  <a:pt x="4525518" y="1625600"/>
                </a:lnTo>
                <a:lnTo>
                  <a:pt x="4553839" y="1587500"/>
                </a:lnTo>
                <a:lnTo>
                  <a:pt x="4581271" y="1562100"/>
                </a:lnTo>
                <a:lnTo>
                  <a:pt x="4537456" y="1524000"/>
                </a:lnTo>
                <a:close/>
              </a:path>
              <a:path w="4581525" h="2133600">
                <a:moveTo>
                  <a:pt x="1038510" y="38100"/>
                </a:moveTo>
                <a:lnTo>
                  <a:pt x="926591" y="38100"/>
                </a:lnTo>
                <a:lnTo>
                  <a:pt x="951738" y="88900"/>
                </a:lnTo>
                <a:lnTo>
                  <a:pt x="926665" y="103038"/>
                </a:lnTo>
                <a:lnTo>
                  <a:pt x="950976" y="152400"/>
                </a:lnTo>
                <a:lnTo>
                  <a:pt x="1038510" y="38100"/>
                </a:lnTo>
                <a:close/>
              </a:path>
              <a:path w="4581525" h="2133600">
                <a:moveTo>
                  <a:pt x="926591" y="38100"/>
                </a:moveTo>
                <a:lnTo>
                  <a:pt x="901598" y="52141"/>
                </a:lnTo>
                <a:lnTo>
                  <a:pt x="926665" y="103038"/>
                </a:lnTo>
                <a:lnTo>
                  <a:pt x="951738" y="88900"/>
                </a:lnTo>
                <a:lnTo>
                  <a:pt x="926591" y="38100"/>
                </a:lnTo>
                <a:close/>
              </a:path>
              <a:path w="4581525" h="2133600">
                <a:moveTo>
                  <a:pt x="1067689" y="0"/>
                </a:moveTo>
                <a:lnTo>
                  <a:pt x="875919" y="0"/>
                </a:lnTo>
                <a:lnTo>
                  <a:pt x="901598" y="52141"/>
                </a:lnTo>
                <a:lnTo>
                  <a:pt x="926591" y="38100"/>
                </a:lnTo>
                <a:lnTo>
                  <a:pt x="1038510" y="38100"/>
                </a:lnTo>
                <a:lnTo>
                  <a:pt x="1067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64561" y="6463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28771" y="2690495"/>
            <a:ext cx="1178560" cy="2404110"/>
          </a:xfrm>
          <a:custGeom>
            <a:avLst/>
            <a:gdLst/>
            <a:ahLst/>
            <a:cxnLst/>
            <a:rect l="l" t="t" r="r" b="b"/>
            <a:pathLst>
              <a:path w="1178560" h="2404110">
                <a:moveTo>
                  <a:pt x="1108245" y="102557"/>
                </a:moveTo>
                <a:lnTo>
                  <a:pt x="1061432" y="134661"/>
                </a:lnTo>
                <a:lnTo>
                  <a:pt x="0" y="2379091"/>
                </a:lnTo>
                <a:lnTo>
                  <a:pt x="51688" y="2403602"/>
                </a:lnTo>
                <a:lnTo>
                  <a:pt x="1113140" y="159011"/>
                </a:lnTo>
                <a:lnTo>
                  <a:pt x="1108245" y="102557"/>
                </a:lnTo>
                <a:close/>
              </a:path>
              <a:path w="1178560" h="2404110">
                <a:moveTo>
                  <a:pt x="1160110" y="38988"/>
                </a:moveTo>
                <a:lnTo>
                  <a:pt x="1106677" y="38988"/>
                </a:lnTo>
                <a:lnTo>
                  <a:pt x="1158366" y="63372"/>
                </a:lnTo>
                <a:lnTo>
                  <a:pt x="1113140" y="159011"/>
                </a:lnTo>
                <a:lnTo>
                  <a:pt x="1121155" y="251459"/>
                </a:lnTo>
                <a:lnTo>
                  <a:pt x="1152143" y="277494"/>
                </a:lnTo>
                <a:lnTo>
                  <a:pt x="1163034" y="274278"/>
                </a:lnTo>
                <a:lnTo>
                  <a:pt x="1171543" y="267382"/>
                </a:lnTo>
                <a:lnTo>
                  <a:pt x="1176861" y="257796"/>
                </a:lnTo>
                <a:lnTo>
                  <a:pt x="1178178" y="246506"/>
                </a:lnTo>
                <a:lnTo>
                  <a:pt x="1160110" y="38988"/>
                </a:lnTo>
                <a:close/>
              </a:path>
              <a:path w="1178560" h="2404110">
                <a:moveTo>
                  <a:pt x="1156715" y="0"/>
                </a:moveTo>
                <a:lnTo>
                  <a:pt x="952626" y="139826"/>
                </a:lnTo>
                <a:lnTo>
                  <a:pt x="944760" y="148020"/>
                </a:lnTo>
                <a:lnTo>
                  <a:pt x="940752" y="158226"/>
                </a:lnTo>
                <a:lnTo>
                  <a:pt x="940839" y="169169"/>
                </a:lnTo>
                <a:lnTo>
                  <a:pt x="945260" y="179577"/>
                </a:lnTo>
                <a:lnTo>
                  <a:pt x="953383" y="187517"/>
                </a:lnTo>
                <a:lnTo>
                  <a:pt x="963564" y="191563"/>
                </a:lnTo>
                <a:lnTo>
                  <a:pt x="974532" y="191490"/>
                </a:lnTo>
                <a:lnTo>
                  <a:pt x="985012" y="187070"/>
                </a:lnTo>
                <a:lnTo>
                  <a:pt x="1061432" y="134661"/>
                </a:lnTo>
                <a:lnTo>
                  <a:pt x="1106677" y="38988"/>
                </a:lnTo>
                <a:lnTo>
                  <a:pt x="1160110" y="38988"/>
                </a:lnTo>
                <a:lnTo>
                  <a:pt x="1156715" y="0"/>
                </a:lnTo>
                <a:close/>
              </a:path>
              <a:path w="1178560" h="2404110">
                <a:moveTo>
                  <a:pt x="1137906" y="53720"/>
                </a:moveTo>
                <a:lnTo>
                  <a:pt x="1104010" y="53720"/>
                </a:lnTo>
                <a:lnTo>
                  <a:pt x="1148714" y="74802"/>
                </a:lnTo>
                <a:lnTo>
                  <a:pt x="1108245" y="102557"/>
                </a:lnTo>
                <a:lnTo>
                  <a:pt x="1113140" y="159011"/>
                </a:lnTo>
                <a:lnTo>
                  <a:pt x="1158366" y="63372"/>
                </a:lnTo>
                <a:lnTo>
                  <a:pt x="1137906" y="53720"/>
                </a:lnTo>
                <a:close/>
              </a:path>
              <a:path w="1178560" h="2404110">
                <a:moveTo>
                  <a:pt x="1106677" y="38988"/>
                </a:moveTo>
                <a:lnTo>
                  <a:pt x="1061432" y="134661"/>
                </a:lnTo>
                <a:lnTo>
                  <a:pt x="1108245" y="102557"/>
                </a:lnTo>
                <a:lnTo>
                  <a:pt x="1104010" y="53720"/>
                </a:lnTo>
                <a:lnTo>
                  <a:pt x="1137906" y="53720"/>
                </a:lnTo>
                <a:lnTo>
                  <a:pt x="1106677" y="38988"/>
                </a:lnTo>
                <a:close/>
              </a:path>
              <a:path w="1178560" h="2404110">
                <a:moveTo>
                  <a:pt x="1104010" y="53720"/>
                </a:moveTo>
                <a:lnTo>
                  <a:pt x="1108245" y="102557"/>
                </a:lnTo>
                <a:lnTo>
                  <a:pt x="1148714" y="74802"/>
                </a:lnTo>
                <a:lnTo>
                  <a:pt x="1104010" y="53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8566" y="2455170"/>
            <a:ext cx="45593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2575">
              <a:lnSpc>
                <a:spcPct val="113500"/>
              </a:lnSpc>
              <a:spcBef>
                <a:spcPts val="100"/>
              </a:spcBef>
            </a:pPr>
            <a:r>
              <a:rPr sz="1800" spc="120" dirty="0">
                <a:latin typeface="Cambria"/>
                <a:cs typeface="Cambria"/>
              </a:rPr>
              <a:t>P  P</a:t>
            </a:r>
            <a:endParaRPr sz="1800">
              <a:latin typeface="Cambria"/>
              <a:cs typeface="Cambria"/>
            </a:endParaRPr>
          </a:p>
          <a:p>
            <a:pPr marL="290195">
              <a:lnSpc>
                <a:spcPts val="1860"/>
              </a:lnSpc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2241" y="2646172"/>
            <a:ext cx="257175" cy="755650"/>
          </a:xfrm>
          <a:custGeom>
            <a:avLst/>
            <a:gdLst/>
            <a:ahLst/>
            <a:cxnLst/>
            <a:rect l="l" t="t" r="r" b="b"/>
            <a:pathLst>
              <a:path w="257175" h="755650">
                <a:moveTo>
                  <a:pt x="24703" y="498732"/>
                </a:moveTo>
                <a:lnTo>
                  <a:pt x="13912" y="502412"/>
                </a:lnTo>
                <a:lnTo>
                  <a:pt x="5464" y="509970"/>
                </a:lnTo>
                <a:lnTo>
                  <a:pt x="720" y="519826"/>
                </a:lnTo>
                <a:lnTo>
                  <a:pt x="0" y="530754"/>
                </a:lnTo>
                <a:lnTo>
                  <a:pt x="3625" y="541527"/>
                </a:lnTo>
                <a:lnTo>
                  <a:pt x="128339" y="755268"/>
                </a:lnTo>
                <a:lnTo>
                  <a:pt x="161463" y="698500"/>
                </a:lnTo>
                <a:lnTo>
                  <a:pt x="99764" y="698500"/>
                </a:lnTo>
                <a:lnTo>
                  <a:pt x="99764" y="592767"/>
                </a:lnTo>
                <a:lnTo>
                  <a:pt x="53028" y="512699"/>
                </a:lnTo>
                <a:lnTo>
                  <a:pt x="45523" y="504233"/>
                </a:lnTo>
                <a:lnTo>
                  <a:pt x="35661" y="499459"/>
                </a:lnTo>
                <a:lnTo>
                  <a:pt x="24703" y="498732"/>
                </a:lnTo>
                <a:close/>
              </a:path>
              <a:path w="257175" h="755650">
                <a:moveTo>
                  <a:pt x="99764" y="592767"/>
                </a:moveTo>
                <a:lnTo>
                  <a:pt x="99764" y="698500"/>
                </a:lnTo>
                <a:lnTo>
                  <a:pt x="156914" y="698500"/>
                </a:lnTo>
                <a:lnTo>
                  <a:pt x="156914" y="684149"/>
                </a:lnTo>
                <a:lnTo>
                  <a:pt x="103701" y="684149"/>
                </a:lnTo>
                <a:lnTo>
                  <a:pt x="128387" y="641803"/>
                </a:lnTo>
                <a:lnTo>
                  <a:pt x="99764" y="592767"/>
                </a:lnTo>
                <a:close/>
              </a:path>
              <a:path w="257175" h="755650">
                <a:moveTo>
                  <a:pt x="232046" y="498732"/>
                </a:moveTo>
                <a:lnTo>
                  <a:pt x="156973" y="592767"/>
                </a:lnTo>
                <a:lnTo>
                  <a:pt x="156914" y="698500"/>
                </a:lnTo>
                <a:lnTo>
                  <a:pt x="161463" y="698500"/>
                </a:lnTo>
                <a:lnTo>
                  <a:pt x="253053" y="541527"/>
                </a:lnTo>
                <a:lnTo>
                  <a:pt x="256732" y="530754"/>
                </a:lnTo>
                <a:lnTo>
                  <a:pt x="256006" y="519826"/>
                </a:lnTo>
                <a:lnTo>
                  <a:pt x="251231" y="509970"/>
                </a:lnTo>
                <a:lnTo>
                  <a:pt x="242766" y="502412"/>
                </a:lnTo>
                <a:lnTo>
                  <a:pt x="232046" y="498732"/>
                </a:lnTo>
                <a:close/>
              </a:path>
              <a:path w="257175" h="755650">
                <a:moveTo>
                  <a:pt x="128387" y="641803"/>
                </a:moveTo>
                <a:lnTo>
                  <a:pt x="103701" y="684149"/>
                </a:lnTo>
                <a:lnTo>
                  <a:pt x="153104" y="684149"/>
                </a:lnTo>
                <a:lnTo>
                  <a:pt x="128387" y="641803"/>
                </a:lnTo>
                <a:close/>
              </a:path>
              <a:path w="257175" h="755650">
                <a:moveTo>
                  <a:pt x="156914" y="592868"/>
                </a:moveTo>
                <a:lnTo>
                  <a:pt x="128387" y="641803"/>
                </a:lnTo>
                <a:lnTo>
                  <a:pt x="153104" y="684149"/>
                </a:lnTo>
                <a:lnTo>
                  <a:pt x="156914" y="684149"/>
                </a:lnTo>
                <a:lnTo>
                  <a:pt x="156914" y="592868"/>
                </a:lnTo>
                <a:close/>
              </a:path>
              <a:path w="257175" h="755650">
                <a:moveTo>
                  <a:pt x="156914" y="0"/>
                </a:moveTo>
                <a:lnTo>
                  <a:pt x="99764" y="0"/>
                </a:lnTo>
                <a:lnTo>
                  <a:pt x="99823" y="592868"/>
                </a:lnTo>
                <a:lnTo>
                  <a:pt x="128387" y="641803"/>
                </a:lnTo>
                <a:lnTo>
                  <a:pt x="156914" y="592868"/>
                </a:lnTo>
                <a:lnTo>
                  <a:pt x="156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975356" y="291122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032370" y="5561838"/>
            <a:ext cx="1701800" cy="905510"/>
            <a:chOff x="7032370" y="5561838"/>
            <a:chExt cx="1701800" cy="905510"/>
          </a:xfrm>
        </p:grpSpPr>
        <p:sp>
          <p:nvSpPr>
            <p:cNvPr id="55" name="object 55"/>
            <p:cNvSpPr/>
            <p:nvPr/>
          </p:nvSpPr>
          <p:spPr>
            <a:xfrm>
              <a:off x="7045070" y="5574538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68"/>
                  </a:lnTo>
                  <a:lnTo>
                    <a:pt x="654443" y="10601"/>
                  </a:lnTo>
                  <a:lnTo>
                    <a:pt x="596120" y="18620"/>
                  </a:lnTo>
                  <a:lnTo>
                    <a:pt x="539532" y="28740"/>
                  </a:lnTo>
                  <a:lnTo>
                    <a:pt x="484840" y="40876"/>
                  </a:lnTo>
                  <a:lnTo>
                    <a:pt x="432207" y="54942"/>
                  </a:lnTo>
                  <a:lnTo>
                    <a:pt x="381795" y="70855"/>
                  </a:lnTo>
                  <a:lnTo>
                    <a:pt x="333766" y="88528"/>
                  </a:lnTo>
                  <a:lnTo>
                    <a:pt x="288283" y="107877"/>
                  </a:lnTo>
                  <a:lnTo>
                    <a:pt x="245506" y="128817"/>
                  </a:lnTo>
                  <a:lnTo>
                    <a:pt x="205599" y="151263"/>
                  </a:lnTo>
                  <a:lnTo>
                    <a:pt x="168723" y="175130"/>
                  </a:lnTo>
                  <a:lnTo>
                    <a:pt x="135041" y="200332"/>
                  </a:lnTo>
                  <a:lnTo>
                    <a:pt x="104715" y="226785"/>
                  </a:lnTo>
                  <a:lnTo>
                    <a:pt x="77906" y="254404"/>
                  </a:lnTo>
                  <a:lnTo>
                    <a:pt x="35489" y="312799"/>
                  </a:lnTo>
                  <a:lnTo>
                    <a:pt x="9088" y="374837"/>
                  </a:lnTo>
                  <a:lnTo>
                    <a:pt x="0" y="439839"/>
                  </a:lnTo>
                  <a:lnTo>
                    <a:pt x="2299" y="472667"/>
                  </a:lnTo>
                  <a:lnTo>
                    <a:pt x="20205" y="536274"/>
                  </a:lnTo>
                  <a:lnTo>
                    <a:pt x="54776" y="596578"/>
                  </a:lnTo>
                  <a:lnTo>
                    <a:pt x="104715" y="652901"/>
                  </a:lnTo>
                  <a:lnTo>
                    <a:pt x="135041" y="679357"/>
                  </a:lnTo>
                  <a:lnTo>
                    <a:pt x="168723" y="704562"/>
                  </a:lnTo>
                  <a:lnTo>
                    <a:pt x="205599" y="728431"/>
                  </a:lnTo>
                  <a:lnTo>
                    <a:pt x="245506" y="750879"/>
                  </a:lnTo>
                  <a:lnTo>
                    <a:pt x="288283" y="771822"/>
                  </a:lnTo>
                  <a:lnTo>
                    <a:pt x="333766" y="791173"/>
                  </a:lnTo>
                  <a:lnTo>
                    <a:pt x="381795" y="808849"/>
                  </a:lnTo>
                  <a:lnTo>
                    <a:pt x="432207" y="824764"/>
                  </a:lnTo>
                  <a:lnTo>
                    <a:pt x="484840" y="838833"/>
                  </a:lnTo>
                  <a:lnTo>
                    <a:pt x="539532" y="850970"/>
                  </a:lnTo>
                  <a:lnTo>
                    <a:pt x="596120" y="861092"/>
                  </a:lnTo>
                  <a:lnTo>
                    <a:pt x="654443" y="869112"/>
                  </a:lnTo>
                  <a:lnTo>
                    <a:pt x="714339" y="874946"/>
                  </a:lnTo>
                  <a:lnTo>
                    <a:pt x="775645" y="878509"/>
                  </a:lnTo>
                  <a:lnTo>
                    <a:pt x="838200" y="879716"/>
                  </a:lnTo>
                  <a:lnTo>
                    <a:pt x="900754" y="878509"/>
                  </a:lnTo>
                  <a:lnTo>
                    <a:pt x="962060" y="874946"/>
                  </a:lnTo>
                  <a:lnTo>
                    <a:pt x="1021956" y="869112"/>
                  </a:lnTo>
                  <a:lnTo>
                    <a:pt x="1080279" y="861092"/>
                  </a:lnTo>
                  <a:lnTo>
                    <a:pt x="1136867" y="850970"/>
                  </a:lnTo>
                  <a:lnTo>
                    <a:pt x="1191559" y="838833"/>
                  </a:lnTo>
                  <a:lnTo>
                    <a:pt x="1244192" y="824764"/>
                  </a:lnTo>
                  <a:lnTo>
                    <a:pt x="1294604" y="808849"/>
                  </a:lnTo>
                  <a:lnTo>
                    <a:pt x="1342633" y="791173"/>
                  </a:lnTo>
                  <a:lnTo>
                    <a:pt x="1388116" y="771822"/>
                  </a:lnTo>
                  <a:lnTo>
                    <a:pt x="1430893" y="750879"/>
                  </a:lnTo>
                  <a:lnTo>
                    <a:pt x="1470800" y="728431"/>
                  </a:lnTo>
                  <a:lnTo>
                    <a:pt x="1507676" y="704562"/>
                  </a:lnTo>
                  <a:lnTo>
                    <a:pt x="1541358" y="679357"/>
                  </a:lnTo>
                  <a:lnTo>
                    <a:pt x="1571684" y="652901"/>
                  </a:lnTo>
                  <a:lnTo>
                    <a:pt x="1598493" y="625280"/>
                  </a:lnTo>
                  <a:lnTo>
                    <a:pt x="1640910" y="566881"/>
                  </a:lnTo>
                  <a:lnTo>
                    <a:pt x="1667311" y="504841"/>
                  </a:lnTo>
                  <a:lnTo>
                    <a:pt x="1676400" y="439839"/>
                  </a:lnTo>
                  <a:lnTo>
                    <a:pt x="1674100" y="407010"/>
                  </a:lnTo>
                  <a:lnTo>
                    <a:pt x="1656194" y="343405"/>
                  </a:lnTo>
                  <a:lnTo>
                    <a:pt x="1621623" y="283104"/>
                  </a:lnTo>
                  <a:lnTo>
                    <a:pt x="1571684" y="226785"/>
                  </a:lnTo>
                  <a:lnTo>
                    <a:pt x="1541358" y="200332"/>
                  </a:lnTo>
                  <a:lnTo>
                    <a:pt x="1507676" y="175130"/>
                  </a:lnTo>
                  <a:lnTo>
                    <a:pt x="1470800" y="151263"/>
                  </a:lnTo>
                  <a:lnTo>
                    <a:pt x="1430893" y="128817"/>
                  </a:lnTo>
                  <a:lnTo>
                    <a:pt x="1388116" y="107877"/>
                  </a:lnTo>
                  <a:lnTo>
                    <a:pt x="1342633" y="88528"/>
                  </a:lnTo>
                  <a:lnTo>
                    <a:pt x="1294604" y="70855"/>
                  </a:lnTo>
                  <a:lnTo>
                    <a:pt x="1244192" y="54942"/>
                  </a:lnTo>
                  <a:lnTo>
                    <a:pt x="1191559" y="40876"/>
                  </a:lnTo>
                  <a:lnTo>
                    <a:pt x="1136867" y="28740"/>
                  </a:lnTo>
                  <a:lnTo>
                    <a:pt x="1080279" y="18620"/>
                  </a:lnTo>
                  <a:lnTo>
                    <a:pt x="1021956" y="10601"/>
                  </a:lnTo>
                  <a:lnTo>
                    <a:pt x="962060" y="4768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5070" y="5574538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839"/>
                  </a:moveTo>
                  <a:lnTo>
                    <a:pt x="9088" y="374837"/>
                  </a:lnTo>
                  <a:lnTo>
                    <a:pt x="35489" y="312799"/>
                  </a:lnTo>
                  <a:lnTo>
                    <a:pt x="77906" y="254404"/>
                  </a:lnTo>
                  <a:lnTo>
                    <a:pt x="104715" y="226785"/>
                  </a:lnTo>
                  <a:lnTo>
                    <a:pt x="135041" y="200332"/>
                  </a:lnTo>
                  <a:lnTo>
                    <a:pt x="168723" y="175130"/>
                  </a:lnTo>
                  <a:lnTo>
                    <a:pt x="205599" y="151263"/>
                  </a:lnTo>
                  <a:lnTo>
                    <a:pt x="245506" y="128817"/>
                  </a:lnTo>
                  <a:lnTo>
                    <a:pt x="288283" y="107877"/>
                  </a:lnTo>
                  <a:lnTo>
                    <a:pt x="333766" y="88528"/>
                  </a:lnTo>
                  <a:lnTo>
                    <a:pt x="381795" y="70855"/>
                  </a:lnTo>
                  <a:lnTo>
                    <a:pt x="432207" y="54942"/>
                  </a:lnTo>
                  <a:lnTo>
                    <a:pt x="484840" y="40876"/>
                  </a:lnTo>
                  <a:lnTo>
                    <a:pt x="539532" y="28740"/>
                  </a:lnTo>
                  <a:lnTo>
                    <a:pt x="596120" y="18620"/>
                  </a:lnTo>
                  <a:lnTo>
                    <a:pt x="654443" y="10601"/>
                  </a:lnTo>
                  <a:lnTo>
                    <a:pt x="714339" y="4768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68"/>
                  </a:lnTo>
                  <a:lnTo>
                    <a:pt x="1021956" y="10601"/>
                  </a:lnTo>
                  <a:lnTo>
                    <a:pt x="1080279" y="18620"/>
                  </a:lnTo>
                  <a:lnTo>
                    <a:pt x="1136867" y="28740"/>
                  </a:lnTo>
                  <a:lnTo>
                    <a:pt x="1191559" y="40876"/>
                  </a:lnTo>
                  <a:lnTo>
                    <a:pt x="1244192" y="54942"/>
                  </a:lnTo>
                  <a:lnTo>
                    <a:pt x="1294604" y="70855"/>
                  </a:lnTo>
                  <a:lnTo>
                    <a:pt x="1342633" y="88528"/>
                  </a:lnTo>
                  <a:lnTo>
                    <a:pt x="1388116" y="107877"/>
                  </a:lnTo>
                  <a:lnTo>
                    <a:pt x="1430893" y="128817"/>
                  </a:lnTo>
                  <a:lnTo>
                    <a:pt x="1470800" y="151263"/>
                  </a:lnTo>
                  <a:lnTo>
                    <a:pt x="1507676" y="175130"/>
                  </a:lnTo>
                  <a:lnTo>
                    <a:pt x="1541358" y="200332"/>
                  </a:lnTo>
                  <a:lnTo>
                    <a:pt x="1571684" y="226785"/>
                  </a:lnTo>
                  <a:lnTo>
                    <a:pt x="1598493" y="254404"/>
                  </a:lnTo>
                  <a:lnTo>
                    <a:pt x="1640910" y="312799"/>
                  </a:lnTo>
                  <a:lnTo>
                    <a:pt x="1667311" y="374837"/>
                  </a:lnTo>
                  <a:lnTo>
                    <a:pt x="1676400" y="439839"/>
                  </a:lnTo>
                  <a:lnTo>
                    <a:pt x="1674100" y="472667"/>
                  </a:lnTo>
                  <a:lnTo>
                    <a:pt x="1656194" y="536274"/>
                  </a:lnTo>
                  <a:lnTo>
                    <a:pt x="1621623" y="596578"/>
                  </a:lnTo>
                  <a:lnTo>
                    <a:pt x="1571684" y="652901"/>
                  </a:lnTo>
                  <a:lnTo>
                    <a:pt x="1541358" y="679357"/>
                  </a:lnTo>
                  <a:lnTo>
                    <a:pt x="1507676" y="704562"/>
                  </a:lnTo>
                  <a:lnTo>
                    <a:pt x="1470800" y="728431"/>
                  </a:lnTo>
                  <a:lnTo>
                    <a:pt x="1430893" y="750879"/>
                  </a:lnTo>
                  <a:lnTo>
                    <a:pt x="1388116" y="771822"/>
                  </a:lnTo>
                  <a:lnTo>
                    <a:pt x="1342633" y="791173"/>
                  </a:lnTo>
                  <a:lnTo>
                    <a:pt x="1294604" y="808849"/>
                  </a:lnTo>
                  <a:lnTo>
                    <a:pt x="1244192" y="824764"/>
                  </a:lnTo>
                  <a:lnTo>
                    <a:pt x="1191559" y="838833"/>
                  </a:lnTo>
                  <a:lnTo>
                    <a:pt x="1136867" y="850970"/>
                  </a:lnTo>
                  <a:lnTo>
                    <a:pt x="1080279" y="861092"/>
                  </a:lnTo>
                  <a:lnTo>
                    <a:pt x="1021956" y="869112"/>
                  </a:lnTo>
                  <a:lnTo>
                    <a:pt x="962060" y="874946"/>
                  </a:lnTo>
                  <a:lnTo>
                    <a:pt x="900754" y="878509"/>
                  </a:lnTo>
                  <a:lnTo>
                    <a:pt x="838200" y="879716"/>
                  </a:lnTo>
                  <a:lnTo>
                    <a:pt x="775645" y="878509"/>
                  </a:lnTo>
                  <a:lnTo>
                    <a:pt x="714339" y="874946"/>
                  </a:lnTo>
                  <a:lnTo>
                    <a:pt x="654443" y="869112"/>
                  </a:lnTo>
                  <a:lnTo>
                    <a:pt x="596120" y="861092"/>
                  </a:lnTo>
                  <a:lnTo>
                    <a:pt x="539532" y="850970"/>
                  </a:lnTo>
                  <a:lnTo>
                    <a:pt x="484840" y="838833"/>
                  </a:lnTo>
                  <a:lnTo>
                    <a:pt x="432207" y="824764"/>
                  </a:lnTo>
                  <a:lnTo>
                    <a:pt x="381795" y="808849"/>
                  </a:lnTo>
                  <a:lnTo>
                    <a:pt x="333766" y="791173"/>
                  </a:lnTo>
                  <a:lnTo>
                    <a:pt x="288283" y="771822"/>
                  </a:lnTo>
                  <a:lnTo>
                    <a:pt x="245506" y="750879"/>
                  </a:lnTo>
                  <a:lnTo>
                    <a:pt x="205599" y="728431"/>
                  </a:lnTo>
                  <a:lnTo>
                    <a:pt x="168723" y="704562"/>
                  </a:lnTo>
                  <a:lnTo>
                    <a:pt x="135041" y="679357"/>
                  </a:lnTo>
                  <a:lnTo>
                    <a:pt x="104715" y="652901"/>
                  </a:lnTo>
                  <a:lnTo>
                    <a:pt x="77906" y="625280"/>
                  </a:lnTo>
                  <a:lnTo>
                    <a:pt x="35489" y="566881"/>
                  </a:lnTo>
                  <a:lnTo>
                    <a:pt x="9088" y="504841"/>
                  </a:lnTo>
                  <a:lnTo>
                    <a:pt x="0" y="439839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485128" y="5891886"/>
            <a:ext cx="7981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114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39843" y="4194809"/>
            <a:ext cx="1450975" cy="1508760"/>
          </a:xfrm>
          <a:custGeom>
            <a:avLst/>
            <a:gdLst/>
            <a:ahLst/>
            <a:cxnLst/>
            <a:rect l="l" t="t" r="r" b="b"/>
            <a:pathLst>
              <a:path w="1450975" h="1508760">
                <a:moveTo>
                  <a:pt x="1217132" y="1384953"/>
                </a:moveTo>
                <a:lnTo>
                  <a:pt x="1206722" y="1388381"/>
                </a:lnTo>
                <a:lnTo>
                  <a:pt x="1198360" y="1395455"/>
                </a:lnTo>
                <a:lnTo>
                  <a:pt x="1193164" y="1405521"/>
                </a:lnTo>
                <a:lnTo>
                  <a:pt x="1192274" y="1416839"/>
                </a:lnTo>
                <a:lnTo>
                  <a:pt x="1195657" y="1427252"/>
                </a:lnTo>
                <a:lnTo>
                  <a:pt x="1202684" y="1435630"/>
                </a:lnTo>
                <a:lnTo>
                  <a:pt x="1212723" y="1440840"/>
                </a:lnTo>
                <a:lnTo>
                  <a:pt x="1450848" y="1508620"/>
                </a:lnTo>
                <a:lnTo>
                  <a:pt x="1445743" y="1487512"/>
                </a:lnTo>
                <a:lnTo>
                  <a:pt x="1390904" y="1487512"/>
                </a:lnTo>
                <a:lnTo>
                  <a:pt x="1317638" y="1411239"/>
                </a:lnTo>
                <a:lnTo>
                  <a:pt x="1228470" y="1385823"/>
                </a:lnTo>
                <a:lnTo>
                  <a:pt x="1217132" y="1384953"/>
                </a:lnTo>
                <a:close/>
              </a:path>
              <a:path w="1450975" h="1508760">
                <a:moveTo>
                  <a:pt x="1317638" y="1411239"/>
                </a:moveTo>
                <a:lnTo>
                  <a:pt x="1390904" y="1487512"/>
                </a:lnTo>
                <a:lnTo>
                  <a:pt x="1404501" y="1474431"/>
                </a:lnTo>
                <a:lnTo>
                  <a:pt x="1383664" y="1474431"/>
                </a:lnTo>
                <a:lnTo>
                  <a:pt x="1372148" y="1426776"/>
                </a:lnTo>
                <a:lnTo>
                  <a:pt x="1317638" y="1411239"/>
                </a:lnTo>
                <a:close/>
              </a:path>
              <a:path w="1450975" h="1508760">
                <a:moveTo>
                  <a:pt x="1369482" y="1246592"/>
                </a:moveTo>
                <a:lnTo>
                  <a:pt x="1358138" y="1247012"/>
                </a:lnTo>
                <a:lnTo>
                  <a:pt x="1347843" y="1251803"/>
                </a:lnTo>
                <a:lnTo>
                  <a:pt x="1340453" y="1259903"/>
                </a:lnTo>
                <a:lnTo>
                  <a:pt x="1336635" y="1270194"/>
                </a:lnTo>
                <a:lnTo>
                  <a:pt x="1337056" y="1281556"/>
                </a:lnTo>
                <a:lnTo>
                  <a:pt x="1358841" y="1371707"/>
                </a:lnTo>
                <a:lnTo>
                  <a:pt x="1432052" y="1447927"/>
                </a:lnTo>
                <a:lnTo>
                  <a:pt x="1390904" y="1487512"/>
                </a:lnTo>
                <a:lnTo>
                  <a:pt x="1445743" y="1487512"/>
                </a:lnTo>
                <a:lnTo>
                  <a:pt x="1392682" y="1268095"/>
                </a:lnTo>
                <a:lnTo>
                  <a:pt x="1387838" y="1257800"/>
                </a:lnTo>
                <a:lnTo>
                  <a:pt x="1379743" y="1250410"/>
                </a:lnTo>
                <a:lnTo>
                  <a:pt x="1369482" y="1246592"/>
                </a:lnTo>
                <a:close/>
              </a:path>
              <a:path w="1450975" h="1508760">
                <a:moveTo>
                  <a:pt x="1372148" y="1426776"/>
                </a:moveTo>
                <a:lnTo>
                  <a:pt x="1383664" y="1474431"/>
                </a:lnTo>
                <a:lnTo>
                  <a:pt x="1419352" y="1440230"/>
                </a:lnTo>
                <a:lnTo>
                  <a:pt x="1372148" y="1426776"/>
                </a:lnTo>
                <a:close/>
              </a:path>
              <a:path w="1450975" h="1508760">
                <a:moveTo>
                  <a:pt x="1358841" y="1371707"/>
                </a:moveTo>
                <a:lnTo>
                  <a:pt x="1372148" y="1426776"/>
                </a:lnTo>
                <a:lnTo>
                  <a:pt x="1419352" y="1440230"/>
                </a:lnTo>
                <a:lnTo>
                  <a:pt x="1383664" y="1474431"/>
                </a:lnTo>
                <a:lnTo>
                  <a:pt x="1404501" y="1474431"/>
                </a:lnTo>
                <a:lnTo>
                  <a:pt x="1432052" y="1447927"/>
                </a:lnTo>
                <a:lnTo>
                  <a:pt x="1358841" y="1371707"/>
                </a:lnTo>
                <a:close/>
              </a:path>
              <a:path w="1450975" h="1508760">
                <a:moveTo>
                  <a:pt x="41275" y="0"/>
                </a:moveTo>
                <a:lnTo>
                  <a:pt x="0" y="39496"/>
                </a:lnTo>
                <a:lnTo>
                  <a:pt x="1317638" y="1411239"/>
                </a:lnTo>
                <a:lnTo>
                  <a:pt x="1372148" y="1426776"/>
                </a:lnTo>
                <a:lnTo>
                  <a:pt x="1358841" y="1371707"/>
                </a:lnTo>
                <a:lnTo>
                  <a:pt x="4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557267" y="5363057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"/>
                <a:cs typeface="Cambria"/>
              </a:rPr>
              <a:t>0.3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3544" y="1330324"/>
            <a:ext cx="3971290" cy="1904364"/>
          </a:xfrm>
          <a:custGeom>
            <a:avLst/>
            <a:gdLst/>
            <a:ahLst/>
            <a:cxnLst/>
            <a:rect l="l" t="t" r="r" b="b"/>
            <a:pathLst>
              <a:path w="3971290" h="1904364">
                <a:moveTo>
                  <a:pt x="556221" y="1583055"/>
                </a:moveTo>
                <a:lnTo>
                  <a:pt x="499592" y="1594180"/>
                </a:lnTo>
                <a:lnTo>
                  <a:pt x="493141" y="1564386"/>
                </a:lnTo>
                <a:lnTo>
                  <a:pt x="485330" y="1534414"/>
                </a:lnTo>
                <a:lnTo>
                  <a:pt x="467893" y="1478534"/>
                </a:lnTo>
                <a:lnTo>
                  <a:pt x="453034" y="1441577"/>
                </a:lnTo>
                <a:lnTo>
                  <a:pt x="432219" y="1403350"/>
                </a:lnTo>
                <a:lnTo>
                  <a:pt x="431634" y="1402461"/>
                </a:lnTo>
                <a:lnTo>
                  <a:pt x="429082" y="1398524"/>
                </a:lnTo>
                <a:lnTo>
                  <a:pt x="398284" y="1365377"/>
                </a:lnTo>
                <a:lnTo>
                  <a:pt x="360680" y="1347343"/>
                </a:lnTo>
                <a:lnTo>
                  <a:pt x="359181" y="1346835"/>
                </a:lnTo>
                <a:lnTo>
                  <a:pt x="357644" y="1346581"/>
                </a:lnTo>
                <a:lnTo>
                  <a:pt x="344512" y="1345438"/>
                </a:lnTo>
                <a:lnTo>
                  <a:pt x="332422" y="1345692"/>
                </a:lnTo>
                <a:lnTo>
                  <a:pt x="283413" y="1357503"/>
                </a:lnTo>
                <a:lnTo>
                  <a:pt x="245021" y="1374648"/>
                </a:lnTo>
                <a:lnTo>
                  <a:pt x="191858" y="1406398"/>
                </a:lnTo>
                <a:lnTo>
                  <a:pt x="140030" y="1444625"/>
                </a:lnTo>
                <a:lnTo>
                  <a:pt x="92290" y="1486535"/>
                </a:lnTo>
                <a:lnTo>
                  <a:pt x="60909" y="1518793"/>
                </a:lnTo>
                <a:lnTo>
                  <a:pt x="34721" y="1550924"/>
                </a:lnTo>
                <a:lnTo>
                  <a:pt x="10629" y="1592580"/>
                </a:lnTo>
                <a:lnTo>
                  <a:pt x="609" y="1633601"/>
                </a:lnTo>
                <a:lnTo>
                  <a:pt x="0" y="1653921"/>
                </a:lnTo>
                <a:lnTo>
                  <a:pt x="1765" y="1674114"/>
                </a:lnTo>
                <a:lnTo>
                  <a:pt x="11455" y="1713484"/>
                </a:lnTo>
                <a:lnTo>
                  <a:pt x="27571" y="1752219"/>
                </a:lnTo>
                <a:lnTo>
                  <a:pt x="48602" y="1790700"/>
                </a:lnTo>
                <a:lnTo>
                  <a:pt x="72999" y="1828673"/>
                </a:lnTo>
                <a:lnTo>
                  <a:pt x="99758" y="1866392"/>
                </a:lnTo>
                <a:lnTo>
                  <a:pt x="127292" y="1903857"/>
                </a:lnTo>
                <a:lnTo>
                  <a:pt x="173329" y="1869948"/>
                </a:lnTo>
                <a:lnTo>
                  <a:pt x="145808" y="1832610"/>
                </a:lnTo>
                <a:lnTo>
                  <a:pt x="132511" y="1814195"/>
                </a:lnTo>
                <a:lnTo>
                  <a:pt x="108191" y="1778127"/>
                </a:lnTo>
                <a:lnTo>
                  <a:pt x="87096" y="1742948"/>
                </a:lnTo>
                <a:lnTo>
                  <a:pt x="64947" y="1693418"/>
                </a:lnTo>
                <a:lnTo>
                  <a:pt x="56972" y="1649476"/>
                </a:lnTo>
                <a:lnTo>
                  <a:pt x="57708" y="1636014"/>
                </a:lnTo>
                <a:lnTo>
                  <a:pt x="71056" y="1599311"/>
                </a:lnTo>
                <a:lnTo>
                  <a:pt x="95758" y="1565783"/>
                </a:lnTo>
                <a:lnTo>
                  <a:pt x="122313" y="1537081"/>
                </a:lnTo>
                <a:lnTo>
                  <a:pt x="153974" y="1507490"/>
                </a:lnTo>
                <a:lnTo>
                  <a:pt x="200596" y="1470152"/>
                </a:lnTo>
                <a:lnTo>
                  <a:pt x="248856" y="1437894"/>
                </a:lnTo>
                <a:lnTo>
                  <a:pt x="283210" y="1419479"/>
                </a:lnTo>
                <a:lnTo>
                  <a:pt x="323418" y="1404747"/>
                </a:lnTo>
                <a:lnTo>
                  <a:pt x="339102" y="1402461"/>
                </a:lnTo>
                <a:lnTo>
                  <a:pt x="345109" y="1402588"/>
                </a:lnTo>
                <a:lnTo>
                  <a:pt x="378460" y="1426083"/>
                </a:lnTo>
                <a:lnTo>
                  <a:pt x="401370" y="1465961"/>
                </a:lnTo>
                <a:lnTo>
                  <a:pt x="422770" y="1523619"/>
                </a:lnTo>
                <a:lnTo>
                  <a:pt x="437845" y="1578737"/>
                </a:lnTo>
                <a:lnTo>
                  <a:pt x="443534" y="1605178"/>
                </a:lnTo>
                <a:lnTo>
                  <a:pt x="387972" y="1616075"/>
                </a:lnTo>
                <a:lnTo>
                  <a:pt x="505117" y="1767713"/>
                </a:lnTo>
                <a:lnTo>
                  <a:pt x="542226" y="1633601"/>
                </a:lnTo>
                <a:lnTo>
                  <a:pt x="556221" y="1583055"/>
                </a:lnTo>
                <a:close/>
              </a:path>
              <a:path w="3971290" h="1904364">
                <a:moveTo>
                  <a:pt x="3970947" y="294132"/>
                </a:moveTo>
                <a:lnTo>
                  <a:pt x="3913581" y="288798"/>
                </a:lnTo>
                <a:lnTo>
                  <a:pt x="3915829" y="258445"/>
                </a:lnTo>
                <a:lnTo>
                  <a:pt x="3916629" y="230251"/>
                </a:lnTo>
                <a:lnTo>
                  <a:pt x="3916718" y="224663"/>
                </a:lnTo>
                <a:lnTo>
                  <a:pt x="3916845" y="197612"/>
                </a:lnTo>
                <a:lnTo>
                  <a:pt x="3915956" y="168910"/>
                </a:lnTo>
                <a:lnTo>
                  <a:pt x="3910114" y="116840"/>
                </a:lnTo>
                <a:lnTo>
                  <a:pt x="3897287" y="70358"/>
                </a:lnTo>
                <a:lnTo>
                  <a:pt x="3894175" y="63373"/>
                </a:lnTo>
                <a:lnTo>
                  <a:pt x="3892715" y="60071"/>
                </a:lnTo>
                <a:lnTo>
                  <a:pt x="3891102" y="57150"/>
                </a:lnTo>
                <a:lnTo>
                  <a:pt x="3887127" y="49911"/>
                </a:lnTo>
                <a:lnTo>
                  <a:pt x="3881158" y="40894"/>
                </a:lnTo>
                <a:lnTo>
                  <a:pt x="3846360" y="10922"/>
                </a:lnTo>
                <a:lnTo>
                  <a:pt x="3799116" y="254"/>
                </a:lnTo>
                <a:lnTo>
                  <a:pt x="3786416" y="0"/>
                </a:lnTo>
                <a:lnTo>
                  <a:pt x="3773208" y="635"/>
                </a:lnTo>
                <a:lnTo>
                  <a:pt x="3731044" y="6477"/>
                </a:lnTo>
                <a:lnTo>
                  <a:pt x="3671481" y="21590"/>
                </a:lnTo>
                <a:lnTo>
                  <a:pt x="3611029" y="43688"/>
                </a:lnTo>
                <a:lnTo>
                  <a:pt x="3553371" y="70358"/>
                </a:lnTo>
                <a:lnTo>
                  <a:pt x="3514128" y="92456"/>
                </a:lnTo>
                <a:lnTo>
                  <a:pt x="3480092" y="115824"/>
                </a:lnTo>
                <a:lnTo>
                  <a:pt x="3445040" y="148844"/>
                </a:lnTo>
                <a:lnTo>
                  <a:pt x="3423831" y="185674"/>
                </a:lnTo>
                <a:lnTo>
                  <a:pt x="3413544" y="224663"/>
                </a:lnTo>
                <a:lnTo>
                  <a:pt x="3411512" y="265303"/>
                </a:lnTo>
                <a:lnTo>
                  <a:pt x="3413163" y="286004"/>
                </a:lnTo>
                <a:lnTo>
                  <a:pt x="3420148" y="328168"/>
                </a:lnTo>
                <a:lnTo>
                  <a:pt x="3431324" y="371348"/>
                </a:lnTo>
                <a:lnTo>
                  <a:pt x="3445294" y="414909"/>
                </a:lnTo>
                <a:lnTo>
                  <a:pt x="3468789" y="480568"/>
                </a:lnTo>
                <a:lnTo>
                  <a:pt x="3522510" y="461137"/>
                </a:lnTo>
                <a:lnTo>
                  <a:pt x="3506762" y="417449"/>
                </a:lnTo>
                <a:lnTo>
                  <a:pt x="3499269" y="395986"/>
                </a:lnTo>
                <a:lnTo>
                  <a:pt x="3485934" y="354330"/>
                </a:lnTo>
                <a:lnTo>
                  <a:pt x="3475774" y="314833"/>
                </a:lnTo>
                <a:lnTo>
                  <a:pt x="3468535" y="260985"/>
                </a:lnTo>
                <a:lnTo>
                  <a:pt x="3468789" y="245237"/>
                </a:lnTo>
                <a:lnTo>
                  <a:pt x="3477806" y="204216"/>
                </a:lnTo>
                <a:lnTo>
                  <a:pt x="3501174" y="172593"/>
                </a:lnTo>
                <a:lnTo>
                  <a:pt x="3534321" y="147320"/>
                </a:lnTo>
                <a:lnTo>
                  <a:pt x="3567722" y="127508"/>
                </a:lnTo>
                <a:lnTo>
                  <a:pt x="3606457" y="107950"/>
                </a:lnTo>
                <a:lnTo>
                  <a:pt x="3661829" y="85217"/>
                </a:lnTo>
                <a:lnTo>
                  <a:pt x="3717201" y="67945"/>
                </a:lnTo>
                <a:lnTo>
                  <a:pt x="3755555" y="60071"/>
                </a:lnTo>
                <a:lnTo>
                  <a:pt x="3788702" y="57150"/>
                </a:lnTo>
                <a:lnTo>
                  <a:pt x="3798227" y="57404"/>
                </a:lnTo>
                <a:lnTo>
                  <a:pt x="3836073" y="75946"/>
                </a:lnTo>
                <a:lnTo>
                  <a:pt x="3852202" y="118110"/>
                </a:lnTo>
                <a:lnTo>
                  <a:pt x="3858933" y="173482"/>
                </a:lnTo>
                <a:lnTo>
                  <a:pt x="3859568" y="224663"/>
                </a:lnTo>
                <a:lnTo>
                  <a:pt x="3859466" y="230251"/>
                </a:lnTo>
                <a:lnTo>
                  <a:pt x="3858679" y="256667"/>
                </a:lnTo>
                <a:lnTo>
                  <a:pt x="3856659" y="283514"/>
                </a:lnTo>
                <a:lnTo>
                  <a:pt x="3800259" y="278257"/>
                </a:lnTo>
                <a:lnTo>
                  <a:pt x="3869728" y="456946"/>
                </a:lnTo>
                <a:lnTo>
                  <a:pt x="3956812" y="316865"/>
                </a:lnTo>
                <a:lnTo>
                  <a:pt x="3970947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16656" y="126009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7375" y="238399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3" y="896239"/>
            <a:ext cx="6405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270" dirty="0"/>
              <a:t>C</a:t>
            </a:r>
            <a:r>
              <a:rPr spc="270" dirty="0"/>
              <a:t>HAIN</a:t>
            </a:r>
            <a:r>
              <a:rPr sz="3000" spc="270" dirty="0"/>
              <a:t>:</a:t>
            </a:r>
            <a:r>
              <a:rPr sz="3000" spc="165" dirty="0"/>
              <a:t> </a:t>
            </a:r>
            <a:r>
              <a:rPr sz="3000" spc="265" dirty="0"/>
              <a:t>W</a:t>
            </a:r>
            <a:r>
              <a:rPr spc="265" dirty="0"/>
              <a:t>EATHER</a:t>
            </a:r>
            <a:r>
              <a:rPr spc="33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00938" y="3807714"/>
            <a:ext cx="1499870" cy="283845"/>
          </a:xfrm>
          <a:custGeom>
            <a:avLst/>
            <a:gdLst/>
            <a:ahLst/>
            <a:cxnLst/>
            <a:rect l="l" t="t" r="r" b="b"/>
            <a:pathLst>
              <a:path w="1499870" h="283845">
                <a:moveTo>
                  <a:pt x="1408430" y="0"/>
                </a:moveTo>
                <a:lnTo>
                  <a:pt x="1404493" y="0"/>
                </a:lnTo>
                <a:lnTo>
                  <a:pt x="1404493" y="11303"/>
                </a:lnTo>
                <a:lnTo>
                  <a:pt x="1406779" y="11303"/>
                </a:lnTo>
                <a:lnTo>
                  <a:pt x="1416968" y="12013"/>
                </a:lnTo>
                <a:lnTo>
                  <a:pt x="1449704" y="37417"/>
                </a:lnTo>
                <a:lnTo>
                  <a:pt x="1452752" y="59690"/>
                </a:lnTo>
                <a:lnTo>
                  <a:pt x="1452564" y="65218"/>
                </a:lnTo>
                <a:lnTo>
                  <a:pt x="1452006" y="71342"/>
                </a:lnTo>
                <a:lnTo>
                  <a:pt x="1451092" y="78085"/>
                </a:lnTo>
                <a:lnTo>
                  <a:pt x="1449832" y="85471"/>
                </a:lnTo>
                <a:lnTo>
                  <a:pt x="1447800" y="95631"/>
                </a:lnTo>
                <a:lnTo>
                  <a:pt x="1446783" y="102869"/>
                </a:lnTo>
                <a:lnTo>
                  <a:pt x="1446783" y="115697"/>
                </a:lnTo>
                <a:lnTo>
                  <a:pt x="1449324" y="122681"/>
                </a:lnTo>
                <a:lnTo>
                  <a:pt x="1454277" y="128016"/>
                </a:lnTo>
                <a:lnTo>
                  <a:pt x="1459230" y="133477"/>
                </a:lnTo>
                <a:lnTo>
                  <a:pt x="1465071" y="137413"/>
                </a:lnTo>
                <a:lnTo>
                  <a:pt x="1471930" y="140081"/>
                </a:lnTo>
                <a:lnTo>
                  <a:pt x="1471930" y="142748"/>
                </a:lnTo>
                <a:lnTo>
                  <a:pt x="1446783" y="167005"/>
                </a:lnTo>
                <a:lnTo>
                  <a:pt x="1446783" y="179831"/>
                </a:lnTo>
                <a:lnTo>
                  <a:pt x="1447800" y="187071"/>
                </a:lnTo>
                <a:lnTo>
                  <a:pt x="1449832" y="197358"/>
                </a:lnTo>
                <a:lnTo>
                  <a:pt x="1451092" y="204690"/>
                </a:lnTo>
                <a:lnTo>
                  <a:pt x="1452006" y="211439"/>
                </a:lnTo>
                <a:lnTo>
                  <a:pt x="1452564" y="217592"/>
                </a:lnTo>
                <a:lnTo>
                  <a:pt x="1452752" y="223138"/>
                </a:lnTo>
                <a:lnTo>
                  <a:pt x="1451990" y="235592"/>
                </a:lnTo>
                <a:lnTo>
                  <a:pt x="1426003" y="269700"/>
                </a:lnTo>
                <a:lnTo>
                  <a:pt x="1406779" y="272542"/>
                </a:lnTo>
                <a:lnTo>
                  <a:pt x="1404493" y="272542"/>
                </a:lnTo>
                <a:lnTo>
                  <a:pt x="1404493" y="283844"/>
                </a:lnTo>
                <a:lnTo>
                  <a:pt x="1408430" y="283844"/>
                </a:lnTo>
                <a:lnTo>
                  <a:pt x="1424785" y="282630"/>
                </a:lnTo>
                <a:lnTo>
                  <a:pt x="1460754" y="267843"/>
                </a:lnTo>
                <a:lnTo>
                  <a:pt x="1478026" y="220344"/>
                </a:lnTo>
                <a:lnTo>
                  <a:pt x="1477811" y="214012"/>
                </a:lnTo>
                <a:lnTo>
                  <a:pt x="1477168" y="207216"/>
                </a:lnTo>
                <a:lnTo>
                  <a:pt x="1476097" y="199967"/>
                </a:lnTo>
                <a:lnTo>
                  <a:pt x="1474596" y="192278"/>
                </a:lnTo>
                <a:lnTo>
                  <a:pt x="1472183" y="181737"/>
                </a:lnTo>
                <a:lnTo>
                  <a:pt x="1471040" y="174752"/>
                </a:lnTo>
                <a:lnTo>
                  <a:pt x="1471040" y="164337"/>
                </a:lnTo>
                <a:lnTo>
                  <a:pt x="1473454" y="158750"/>
                </a:lnTo>
                <a:lnTo>
                  <a:pt x="1482852" y="150113"/>
                </a:lnTo>
                <a:lnTo>
                  <a:pt x="1489964" y="147828"/>
                </a:lnTo>
                <a:lnTo>
                  <a:pt x="1499489" y="147447"/>
                </a:lnTo>
                <a:lnTo>
                  <a:pt x="1499489" y="135255"/>
                </a:lnTo>
                <a:lnTo>
                  <a:pt x="1489964" y="135000"/>
                </a:lnTo>
                <a:lnTo>
                  <a:pt x="1482852" y="132715"/>
                </a:lnTo>
                <a:lnTo>
                  <a:pt x="1473454" y="124079"/>
                </a:lnTo>
                <a:lnTo>
                  <a:pt x="1471040" y="118491"/>
                </a:lnTo>
                <a:lnTo>
                  <a:pt x="1471040" y="108077"/>
                </a:lnTo>
                <a:lnTo>
                  <a:pt x="1472183" y="100965"/>
                </a:lnTo>
                <a:lnTo>
                  <a:pt x="1474596" y="90424"/>
                </a:lnTo>
                <a:lnTo>
                  <a:pt x="1476097" y="82805"/>
                </a:lnTo>
                <a:lnTo>
                  <a:pt x="1477168" y="75580"/>
                </a:lnTo>
                <a:lnTo>
                  <a:pt x="1477811" y="68760"/>
                </a:lnTo>
                <a:lnTo>
                  <a:pt x="1478026" y="62356"/>
                </a:lnTo>
                <a:lnTo>
                  <a:pt x="1476952" y="47827"/>
                </a:lnTo>
                <a:lnTo>
                  <a:pt x="1450971" y="9215"/>
                </a:lnTo>
                <a:lnTo>
                  <a:pt x="1424785" y="1214"/>
                </a:lnTo>
                <a:lnTo>
                  <a:pt x="1408430" y="0"/>
                </a:lnTo>
                <a:close/>
              </a:path>
              <a:path w="1499870" h="283845">
                <a:moveTo>
                  <a:pt x="94996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2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7"/>
                </a:lnTo>
                <a:lnTo>
                  <a:pt x="27304" y="100837"/>
                </a:lnTo>
                <a:lnTo>
                  <a:pt x="28447" y="107950"/>
                </a:lnTo>
                <a:lnTo>
                  <a:pt x="28447" y="118363"/>
                </a:lnTo>
                <a:lnTo>
                  <a:pt x="26162" y="123952"/>
                </a:lnTo>
                <a:lnTo>
                  <a:pt x="21335" y="128269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19"/>
                </a:lnTo>
                <a:lnTo>
                  <a:pt x="9525" y="147574"/>
                </a:lnTo>
                <a:lnTo>
                  <a:pt x="16637" y="149987"/>
                </a:lnTo>
                <a:lnTo>
                  <a:pt x="21335" y="154305"/>
                </a:lnTo>
                <a:lnTo>
                  <a:pt x="26162" y="158623"/>
                </a:lnTo>
                <a:lnTo>
                  <a:pt x="28447" y="164211"/>
                </a:lnTo>
                <a:lnTo>
                  <a:pt x="28447" y="174625"/>
                </a:lnTo>
                <a:lnTo>
                  <a:pt x="27304" y="181610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4"/>
                </a:lnTo>
                <a:lnTo>
                  <a:pt x="94996" y="283844"/>
                </a:lnTo>
                <a:lnTo>
                  <a:pt x="94996" y="272542"/>
                </a:lnTo>
                <a:lnTo>
                  <a:pt x="92709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5" y="222885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4" y="179705"/>
                </a:lnTo>
                <a:lnTo>
                  <a:pt x="52704" y="166878"/>
                </a:lnTo>
                <a:lnTo>
                  <a:pt x="50291" y="160019"/>
                </a:lnTo>
                <a:lnTo>
                  <a:pt x="40385" y="149098"/>
                </a:lnTo>
                <a:lnTo>
                  <a:pt x="34416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6" y="137287"/>
                </a:lnTo>
                <a:lnTo>
                  <a:pt x="40385" y="133350"/>
                </a:lnTo>
                <a:lnTo>
                  <a:pt x="45338" y="127888"/>
                </a:lnTo>
                <a:lnTo>
                  <a:pt x="50291" y="122555"/>
                </a:lnTo>
                <a:lnTo>
                  <a:pt x="52704" y="115569"/>
                </a:lnTo>
                <a:lnTo>
                  <a:pt x="52704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5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3" y="1592406"/>
            <a:ext cx="5302885" cy="471539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7185" marR="78740" indent="-274320" algn="just">
              <a:lnSpc>
                <a:spcPts val="2590"/>
              </a:lnSpc>
              <a:spcBef>
                <a:spcPts val="4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14" dirty="0">
                <a:latin typeface="Cambria"/>
                <a:cs typeface="Cambria"/>
              </a:rPr>
              <a:t>Design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20" dirty="0">
                <a:latin typeface="Cambria"/>
                <a:cs typeface="Cambria"/>
              </a:rPr>
              <a:t>Markov </a:t>
            </a:r>
            <a:r>
              <a:rPr sz="2400" spc="175" dirty="0">
                <a:latin typeface="Cambria"/>
                <a:cs typeface="Cambria"/>
              </a:rPr>
              <a:t>Chain </a:t>
            </a:r>
            <a:r>
              <a:rPr sz="2400" spc="25" dirty="0">
                <a:latin typeface="Cambria"/>
                <a:cs typeface="Cambria"/>
              </a:rPr>
              <a:t>to </a:t>
            </a:r>
            <a:r>
              <a:rPr sz="2400" spc="55" dirty="0">
                <a:latin typeface="Cambria"/>
                <a:cs typeface="Cambria"/>
              </a:rPr>
              <a:t>predict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weather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tomorrow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using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previous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information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past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days.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37820" indent="-274320">
              <a:lnSpc>
                <a:spcPts val="273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  <a:tab pos="1153160" algn="l"/>
                <a:tab pos="2255520" algn="l"/>
                <a:tab pos="3007995" algn="l"/>
                <a:tab pos="3861435" algn="l"/>
                <a:tab pos="4286885" algn="l"/>
              </a:tabLst>
            </a:pPr>
            <a:r>
              <a:rPr sz="2400" spc="170" dirty="0">
                <a:latin typeface="Cambria"/>
                <a:cs typeface="Cambria"/>
              </a:rPr>
              <a:t>Our	</a:t>
            </a:r>
            <a:r>
              <a:rPr sz="2400" spc="40" dirty="0">
                <a:latin typeface="Cambria"/>
                <a:cs typeface="Cambria"/>
              </a:rPr>
              <a:t>model	</a:t>
            </a:r>
            <a:r>
              <a:rPr sz="2400" spc="120" dirty="0">
                <a:latin typeface="Cambria"/>
                <a:cs typeface="Cambria"/>
              </a:rPr>
              <a:t>has	</a:t>
            </a:r>
            <a:r>
              <a:rPr sz="2400" spc="55" dirty="0">
                <a:latin typeface="Cambria"/>
                <a:cs typeface="Cambria"/>
              </a:rPr>
              <a:t>only	</a:t>
            </a:r>
            <a:r>
              <a:rPr sz="2400" spc="5" dirty="0">
                <a:latin typeface="Cambria"/>
                <a:cs typeface="Cambria"/>
              </a:rPr>
              <a:t>3	</a:t>
            </a:r>
            <a:r>
              <a:rPr sz="2400" spc="85" dirty="0">
                <a:latin typeface="Cambria"/>
                <a:cs typeface="Cambria"/>
              </a:rPr>
              <a:t>states:</a:t>
            </a:r>
            <a:endParaRPr sz="2400">
              <a:latin typeface="Cambria"/>
              <a:cs typeface="Cambria"/>
            </a:endParaRPr>
          </a:p>
          <a:p>
            <a:pPr marL="337185" marR="81280">
              <a:lnSpc>
                <a:spcPts val="2590"/>
              </a:lnSpc>
              <a:spcBef>
                <a:spcPts val="175"/>
              </a:spcBef>
              <a:tabLst>
                <a:tab pos="1020444" algn="l"/>
                <a:tab pos="1438275" algn="l"/>
                <a:tab pos="1517015" algn="l"/>
                <a:tab pos="2021839" algn="l"/>
                <a:tab pos="2442845" algn="l"/>
                <a:tab pos="2595245" algn="l"/>
                <a:tab pos="2694305" algn="l"/>
                <a:tab pos="3285490" algn="l"/>
                <a:tab pos="3390900" algn="l"/>
                <a:tab pos="4013835" algn="l"/>
                <a:tab pos="4960620" algn="l"/>
                <a:tab pos="5128260" algn="l"/>
              </a:tabLst>
            </a:pPr>
            <a:r>
              <a:rPr sz="2400" dirty="0">
                <a:latin typeface="Cambria Math"/>
                <a:cs typeface="Cambria Math"/>
              </a:rPr>
              <a:t>𝑆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70" dirty="0">
                <a:latin typeface="Cambria Math"/>
                <a:cs typeface="Cambria Math"/>
              </a:rPr>
              <a:t>𝑆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		</a:t>
            </a:r>
            <a:r>
              <a:rPr sz="2400" spc="-110" dirty="0">
                <a:latin typeface="Cambria Math"/>
                <a:cs typeface="Cambria Math"/>
              </a:rPr>
              <a:t>𝑆</a:t>
            </a:r>
            <a:r>
              <a:rPr sz="2625" spc="209" baseline="-15873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	</a:t>
            </a:r>
            <a:r>
              <a:rPr sz="2400" spc="-110" dirty="0">
                <a:latin typeface="Cambria Math"/>
                <a:cs typeface="Cambria Math"/>
              </a:rPr>
              <a:t>𝑆</a:t>
            </a:r>
            <a:r>
              <a:rPr sz="2625" spc="60" baseline="-15873" dirty="0">
                <a:latin typeface="Cambria Math"/>
                <a:cs typeface="Cambria Math"/>
              </a:rPr>
              <a:t>3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170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100" dirty="0">
                <a:latin typeface="Cambria"/>
                <a:cs typeface="Cambria"/>
              </a:rPr>
              <a:t>an</a:t>
            </a:r>
            <a:r>
              <a:rPr sz="2400" spc="114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0" dirty="0">
                <a:latin typeface="Cambria"/>
                <a:cs typeface="Cambria"/>
              </a:rPr>
              <a:t>name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of 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110" dirty="0">
                <a:latin typeface="Cambria"/>
                <a:cs typeface="Cambria"/>
              </a:rPr>
              <a:t>st</a:t>
            </a:r>
            <a:r>
              <a:rPr sz="2400" spc="130" dirty="0">
                <a:latin typeface="Cambria"/>
                <a:cs typeface="Cambria"/>
              </a:rPr>
              <a:t>a</a:t>
            </a:r>
            <a:r>
              <a:rPr sz="2400" spc="55" dirty="0">
                <a:latin typeface="Cambria"/>
                <a:cs typeface="Cambria"/>
              </a:rPr>
              <a:t>t</a:t>
            </a:r>
            <a:r>
              <a:rPr sz="2400" spc="9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50" dirty="0">
                <a:latin typeface="Cambria"/>
                <a:cs typeface="Cambria"/>
              </a:rPr>
              <a:t>i</a:t>
            </a:r>
            <a:r>
              <a:rPr sz="2400" spc="10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70" dirty="0">
                <a:latin typeface="Cambria Math"/>
                <a:cs typeface="Cambria Math"/>
              </a:rPr>
              <a:t>𝑆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𝑆𝑢𝑛𝑛𝑦		</a:t>
            </a:r>
            <a:r>
              <a:rPr sz="2400" spc="175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560"/>
              </a:lnSpc>
            </a:pPr>
            <a:r>
              <a:rPr sz="2400" spc="-35" dirty="0">
                <a:latin typeface="Cambria Math"/>
                <a:cs typeface="Cambria Math"/>
              </a:rPr>
              <a:t>𝑆</a:t>
            </a:r>
            <a:r>
              <a:rPr sz="2625" spc="-52" baseline="-15873" dirty="0">
                <a:latin typeface="Cambria Math"/>
                <a:cs typeface="Cambria Math"/>
              </a:rPr>
              <a:t>2</a:t>
            </a:r>
            <a:r>
              <a:rPr sz="2625" spc="56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𝑅𝑎𝑖𝑛𝑦</a:t>
            </a:r>
            <a:r>
              <a:rPr sz="2400" spc="30" dirty="0">
                <a:latin typeface="Cambria"/>
                <a:cs typeface="Cambria"/>
              </a:rPr>
              <a:t>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𝑆</a:t>
            </a:r>
            <a:r>
              <a:rPr sz="2625" spc="-52" baseline="-15873" dirty="0">
                <a:latin typeface="Cambria Math"/>
                <a:cs typeface="Cambria Math"/>
              </a:rPr>
              <a:t>3</a:t>
            </a:r>
            <a:r>
              <a:rPr sz="2625" spc="57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𝐶𝑙𝑜𝑢𝑑𝑦</a:t>
            </a:r>
            <a:r>
              <a:rPr sz="2400" spc="2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mbria"/>
              <a:cs typeface="Cambria"/>
            </a:endParaRPr>
          </a:p>
          <a:p>
            <a:pPr marL="337185" marR="79375" indent="-274320" algn="just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45" dirty="0">
                <a:latin typeface="Cambria"/>
                <a:cs typeface="Cambria"/>
              </a:rPr>
              <a:t>To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establish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transition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probabilities </a:t>
            </a:r>
            <a:r>
              <a:rPr sz="2400" spc="80" dirty="0">
                <a:latin typeface="Cambria"/>
                <a:cs typeface="Cambria"/>
              </a:rPr>
              <a:t>relationship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collect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447800"/>
            <a:ext cx="2895600" cy="251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8382000" cy="655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3" y="1592405"/>
            <a:ext cx="8175625" cy="335604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7185" marR="56515" indent="-274320" algn="just">
              <a:lnSpc>
                <a:spcPts val="2590"/>
              </a:lnSpc>
              <a:spcBef>
                <a:spcPts val="4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95" dirty="0">
                <a:latin typeface="Cambria"/>
                <a:cs typeface="Cambria"/>
              </a:rPr>
              <a:t>Let’s </a:t>
            </a:r>
            <a:r>
              <a:rPr sz="2400" spc="105" dirty="0">
                <a:latin typeface="Cambria"/>
                <a:cs typeface="Cambria"/>
              </a:rPr>
              <a:t>say </a:t>
            </a:r>
            <a:r>
              <a:rPr sz="2400" spc="20" dirty="0">
                <a:latin typeface="Cambria"/>
                <a:cs typeface="Cambria"/>
              </a:rPr>
              <a:t>we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sequence: </a:t>
            </a:r>
            <a:r>
              <a:rPr sz="2400" spc="155" dirty="0">
                <a:latin typeface="Cambria"/>
                <a:cs typeface="Cambria"/>
              </a:rPr>
              <a:t>Sunny, </a:t>
            </a:r>
            <a:r>
              <a:rPr sz="2400" spc="140" dirty="0">
                <a:latin typeface="Cambria"/>
                <a:cs typeface="Cambria"/>
              </a:rPr>
              <a:t>Rainy, </a:t>
            </a:r>
            <a:r>
              <a:rPr sz="2400" spc="114" dirty="0">
                <a:latin typeface="Cambria"/>
                <a:cs typeface="Cambria"/>
              </a:rPr>
              <a:t>Cloudy,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Cloudy, </a:t>
            </a:r>
            <a:r>
              <a:rPr sz="2400" spc="155" dirty="0">
                <a:latin typeface="Cambria"/>
                <a:cs typeface="Cambria"/>
              </a:rPr>
              <a:t>Sunny, Sunny, Sunny, </a:t>
            </a:r>
            <a:r>
              <a:rPr sz="2400" spc="140" dirty="0">
                <a:latin typeface="Cambria"/>
                <a:cs typeface="Cambria"/>
              </a:rPr>
              <a:t>Rainy, </a:t>
            </a:r>
            <a:r>
              <a:rPr sz="2400" spc="254" dirty="0">
                <a:latin typeface="Cambria"/>
                <a:cs typeface="Cambria"/>
              </a:rPr>
              <a:t>….; </a:t>
            </a:r>
            <a:r>
              <a:rPr sz="2400" spc="60" dirty="0">
                <a:latin typeface="Cambria"/>
                <a:cs typeface="Cambria"/>
              </a:rPr>
              <a:t>so,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5" dirty="0">
                <a:latin typeface="Cambria"/>
                <a:cs typeface="Cambria"/>
              </a:rPr>
              <a:t>day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states.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37820" indent="-274320">
              <a:lnSpc>
                <a:spcPts val="2735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following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state</a:t>
            </a:r>
            <a:r>
              <a:rPr sz="2400" b="1" spc="225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sequence</a:t>
            </a:r>
            <a:r>
              <a:rPr sz="2400" b="1" spc="2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notation: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𝑞</a:t>
            </a:r>
            <a:r>
              <a:rPr sz="2625" spc="15" baseline="-15873" dirty="0">
                <a:latin typeface="Cambria Math"/>
                <a:cs typeface="Cambria Math"/>
              </a:rPr>
              <a:t>1</a:t>
            </a:r>
            <a:r>
              <a:rPr sz="2400" spc="1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  <a:p>
            <a:pPr marL="337185">
              <a:lnSpc>
                <a:spcPts val="2735"/>
              </a:lnSpc>
            </a:pP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2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3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4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𝑞</a:t>
            </a:r>
            <a:r>
              <a:rPr sz="2625" spc="37" baseline="-15873" dirty="0">
                <a:latin typeface="Cambria Math"/>
                <a:cs typeface="Cambria Math"/>
              </a:rPr>
              <a:t>5</a:t>
            </a:r>
            <a:r>
              <a:rPr sz="2400" spc="25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.</a:t>
            </a:r>
            <a:r>
              <a:rPr sz="2400" spc="75" dirty="0">
                <a:latin typeface="Cambria"/>
                <a:cs typeface="Cambria"/>
              </a:rPr>
              <a:t>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𝑞</a:t>
            </a:r>
            <a:r>
              <a:rPr sz="2625" spc="7" baseline="-15873" dirty="0">
                <a:latin typeface="Cambria Math"/>
                <a:cs typeface="Cambria Math"/>
              </a:rPr>
              <a:t>𝑖</a:t>
            </a:r>
            <a:r>
              <a:rPr sz="2625" spc="45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{𝑆𝑢𝑛𝑛𝑦,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𝑅𝑎𝑖𝑛𝑦,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𝐶𝑙𝑜𝑢𝑑𝑦}</a:t>
            </a:r>
            <a:r>
              <a:rPr sz="2400" spc="2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000">
              <a:latin typeface="Cambria"/>
              <a:cs typeface="Cambria"/>
            </a:endParaRPr>
          </a:p>
          <a:p>
            <a:pPr marL="337820" indent="-274320">
              <a:lnSpc>
                <a:spcPts val="2735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  <a:tab pos="854075" algn="l"/>
                <a:tab pos="1808480" algn="l"/>
                <a:tab pos="2287270" algn="l"/>
                <a:tab pos="3684904" algn="l"/>
                <a:tab pos="4347845" algn="l"/>
                <a:tab pos="6093460" algn="l"/>
                <a:tab pos="6553834" algn="l"/>
              </a:tabLst>
            </a:pPr>
            <a:r>
              <a:rPr sz="2400" spc="155" dirty="0">
                <a:latin typeface="Cambria"/>
                <a:cs typeface="Cambria"/>
              </a:rPr>
              <a:t>In	</a:t>
            </a:r>
            <a:r>
              <a:rPr sz="2400" spc="25" dirty="0">
                <a:latin typeface="Cambria"/>
                <a:cs typeface="Cambria"/>
              </a:rPr>
              <a:t>order	to	</a:t>
            </a:r>
            <a:r>
              <a:rPr sz="2400" spc="55" dirty="0">
                <a:latin typeface="Cambria"/>
                <a:cs typeface="Cambria"/>
              </a:rPr>
              <a:t>compute	</a:t>
            </a:r>
            <a:r>
              <a:rPr sz="2400" spc="95" dirty="0">
                <a:latin typeface="Cambria"/>
                <a:cs typeface="Cambria"/>
              </a:rPr>
              <a:t>the	</a:t>
            </a:r>
            <a:r>
              <a:rPr sz="2400" spc="60" dirty="0">
                <a:latin typeface="Cambria"/>
                <a:cs typeface="Cambria"/>
              </a:rPr>
              <a:t>probability	</a:t>
            </a:r>
            <a:r>
              <a:rPr sz="2400" spc="-5" dirty="0">
                <a:latin typeface="Cambria"/>
                <a:cs typeface="Cambria"/>
              </a:rPr>
              <a:t>of	</a:t>
            </a:r>
            <a:r>
              <a:rPr sz="2400" spc="15" dirty="0">
                <a:latin typeface="Cambria"/>
                <a:cs typeface="Cambria"/>
              </a:rPr>
              <a:t>tomorrow’s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735"/>
              </a:lnSpc>
            </a:pPr>
            <a:r>
              <a:rPr sz="2400" spc="80" dirty="0">
                <a:latin typeface="Cambria"/>
                <a:cs typeface="Cambria"/>
              </a:rPr>
              <a:t>weather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property: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3" y="5181600"/>
            <a:ext cx="529791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038" y="2598673"/>
            <a:ext cx="979805" cy="212090"/>
          </a:xfrm>
          <a:custGeom>
            <a:avLst/>
            <a:gdLst/>
            <a:ahLst/>
            <a:cxnLst/>
            <a:rect l="l" t="t" r="r" b="b"/>
            <a:pathLst>
              <a:path w="979805" h="212089">
                <a:moveTo>
                  <a:pt x="657072" y="1524"/>
                </a:moveTo>
                <a:lnTo>
                  <a:pt x="639927" y="1524"/>
                </a:lnTo>
                <a:lnTo>
                  <a:pt x="639927" y="209296"/>
                </a:lnTo>
                <a:lnTo>
                  <a:pt x="657072" y="209296"/>
                </a:lnTo>
                <a:lnTo>
                  <a:pt x="657072" y="1524"/>
                </a:lnTo>
                <a:close/>
              </a:path>
              <a:path w="979805" h="212089">
                <a:moveTo>
                  <a:pt x="912215" y="0"/>
                </a:moveTo>
                <a:lnTo>
                  <a:pt x="909167" y="8636"/>
                </a:lnTo>
                <a:lnTo>
                  <a:pt x="921452" y="13946"/>
                </a:lnTo>
                <a:lnTo>
                  <a:pt x="932011" y="21304"/>
                </a:lnTo>
                <a:lnTo>
                  <a:pt x="953403" y="55429"/>
                </a:lnTo>
                <a:lnTo>
                  <a:pt x="960475" y="104775"/>
                </a:lnTo>
                <a:lnTo>
                  <a:pt x="959689" y="123444"/>
                </a:lnTo>
                <a:lnTo>
                  <a:pt x="947902" y="169163"/>
                </a:lnTo>
                <a:lnTo>
                  <a:pt x="921595" y="197792"/>
                </a:lnTo>
                <a:lnTo>
                  <a:pt x="909548" y="203200"/>
                </a:lnTo>
                <a:lnTo>
                  <a:pt x="912215" y="211709"/>
                </a:lnTo>
                <a:lnTo>
                  <a:pt x="952684" y="187705"/>
                </a:lnTo>
                <a:lnTo>
                  <a:pt x="975413" y="143335"/>
                </a:lnTo>
                <a:lnTo>
                  <a:pt x="979779" y="105917"/>
                </a:lnTo>
                <a:lnTo>
                  <a:pt x="978684" y="86536"/>
                </a:lnTo>
                <a:lnTo>
                  <a:pt x="962253" y="37084"/>
                </a:lnTo>
                <a:lnTo>
                  <a:pt x="927570" y="5544"/>
                </a:lnTo>
                <a:lnTo>
                  <a:pt x="912215" y="0"/>
                </a:lnTo>
                <a:close/>
              </a:path>
              <a:path w="97980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1101" y="2598673"/>
            <a:ext cx="667385" cy="212090"/>
          </a:xfrm>
          <a:custGeom>
            <a:avLst/>
            <a:gdLst/>
            <a:ahLst/>
            <a:cxnLst/>
            <a:rect l="l" t="t" r="r" b="b"/>
            <a:pathLst>
              <a:path w="667385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67385" h="212089">
                <a:moveTo>
                  <a:pt x="599820" y="0"/>
                </a:moveTo>
                <a:lnTo>
                  <a:pt x="596772" y="8636"/>
                </a:lnTo>
                <a:lnTo>
                  <a:pt x="609058" y="13946"/>
                </a:lnTo>
                <a:lnTo>
                  <a:pt x="619617" y="21304"/>
                </a:lnTo>
                <a:lnTo>
                  <a:pt x="641008" y="55429"/>
                </a:lnTo>
                <a:lnTo>
                  <a:pt x="648081" y="104775"/>
                </a:lnTo>
                <a:lnTo>
                  <a:pt x="647295" y="123444"/>
                </a:lnTo>
                <a:lnTo>
                  <a:pt x="635507" y="169163"/>
                </a:lnTo>
                <a:lnTo>
                  <a:pt x="609201" y="197792"/>
                </a:lnTo>
                <a:lnTo>
                  <a:pt x="597153" y="203200"/>
                </a:lnTo>
                <a:lnTo>
                  <a:pt x="599820" y="211709"/>
                </a:lnTo>
                <a:lnTo>
                  <a:pt x="640290" y="187705"/>
                </a:lnTo>
                <a:lnTo>
                  <a:pt x="663019" y="143335"/>
                </a:lnTo>
                <a:lnTo>
                  <a:pt x="667384" y="105917"/>
                </a:lnTo>
                <a:lnTo>
                  <a:pt x="666289" y="86536"/>
                </a:lnTo>
                <a:lnTo>
                  <a:pt x="649858" y="37084"/>
                </a:lnTo>
                <a:lnTo>
                  <a:pt x="615176" y="5544"/>
                </a:lnTo>
                <a:lnTo>
                  <a:pt x="599820" y="0"/>
                </a:lnTo>
                <a:close/>
              </a:path>
              <a:path w="6673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6064" y="2598673"/>
            <a:ext cx="978535" cy="212090"/>
          </a:xfrm>
          <a:custGeom>
            <a:avLst/>
            <a:gdLst/>
            <a:ahLst/>
            <a:cxnLst/>
            <a:rect l="l" t="t" r="r" b="b"/>
            <a:pathLst>
              <a:path w="978535" h="212089">
                <a:moveTo>
                  <a:pt x="344677" y="1524"/>
                </a:moveTo>
                <a:lnTo>
                  <a:pt x="327533" y="1524"/>
                </a:lnTo>
                <a:lnTo>
                  <a:pt x="327533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978535" h="212089">
                <a:moveTo>
                  <a:pt x="910716" y="0"/>
                </a:moveTo>
                <a:lnTo>
                  <a:pt x="907668" y="8636"/>
                </a:lnTo>
                <a:lnTo>
                  <a:pt x="919954" y="13946"/>
                </a:lnTo>
                <a:lnTo>
                  <a:pt x="930513" y="21304"/>
                </a:lnTo>
                <a:lnTo>
                  <a:pt x="951904" y="55429"/>
                </a:lnTo>
                <a:lnTo>
                  <a:pt x="958976" y="104775"/>
                </a:lnTo>
                <a:lnTo>
                  <a:pt x="958191" y="123444"/>
                </a:lnTo>
                <a:lnTo>
                  <a:pt x="946403" y="169163"/>
                </a:lnTo>
                <a:lnTo>
                  <a:pt x="920097" y="197792"/>
                </a:lnTo>
                <a:lnTo>
                  <a:pt x="908050" y="203200"/>
                </a:lnTo>
                <a:lnTo>
                  <a:pt x="910716" y="211709"/>
                </a:lnTo>
                <a:lnTo>
                  <a:pt x="951186" y="187705"/>
                </a:lnTo>
                <a:lnTo>
                  <a:pt x="973915" y="143335"/>
                </a:lnTo>
                <a:lnTo>
                  <a:pt x="978280" y="105917"/>
                </a:lnTo>
                <a:lnTo>
                  <a:pt x="977185" y="86536"/>
                </a:lnTo>
                <a:lnTo>
                  <a:pt x="960754" y="37084"/>
                </a:lnTo>
                <a:lnTo>
                  <a:pt x="926072" y="5544"/>
                </a:lnTo>
                <a:lnTo>
                  <a:pt x="910716" y="0"/>
                </a:lnTo>
                <a:close/>
              </a:path>
              <a:path w="9785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1" y="1630426"/>
            <a:ext cx="8265160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177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24485" algn="l"/>
                <a:tab pos="325120" algn="l"/>
                <a:tab pos="1362710" algn="l"/>
                <a:tab pos="1693545" algn="l"/>
                <a:tab pos="2460625" algn="l"/>
                <a:tab pos="3044190" algn="l"/>
                <a:tab pos="3768090" algn="l"/>
                <a:tab pos="4085590" algn="l"/>
                <a:tab pos="4973955" algn="l"/>
                <a:tab pos="5800090" algn="l"/>
                <a:tab pos="6282055" algn="l"/>
                <a:tab pos="7575550" algn="l"/>
              </a:tabLst>
            </a:pPr>
            <a:r>
              <a:rPr sz="1800" spc="110" dirty="0">
                <a:latin typeface="Cambria"/>
                <a:cs typeface="Cambria"/>
              </a:rPr>
              <a:t>Exe</a:t>
            </a:r>
            <a:r>
              <a:rPr sz="1800" spc="95" dirty="0">
                <a:latin typeface="Cambria"/>
                <a:cs typeface="Cambria"/>
              </a:rPr>
              <a:t>r</a:t>
            </a:r>
            <a:r>
              <a:rPr sz="1800" spc="35" dirty="0">
                <a:latin typeface="Cambria"/>
                <a:cs typeface="Cambria"/>
              </a:rPr>
              <a:t>cise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1</a:t>
            </a:r>
            <a:r>
              <a:rPr sz="1800" spc="25" dirty="0">
                <a:latin typeface="Cambria"/>
                <a:cs typeface="Cambria"/>
              </a:rPr>
              <a:t>: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90" dirty="0">
                <a:latin typeface="Cambria"/>
                <a:cs typeface="Cambria"/>
              </a:rPr>
              <a:t>G</a:t>
            </a:r>
            <a:r>
              <a:rPr sz="1800" spc="60" dirty="0">
                <a:latin typeface="Cambria"/>
                <a:cs typeface="Cambria"/>
              </a:rPr>
              <a:t>iven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5" dirty="0">
                <a:latin typeface="Cambria"/>
                <a:cs typeface="Cambria"/>
              </a:rPr>
              <a:t>tha</a:t>
            </a:r>
            <a:r>
              <a:rPr sz="1800" spc="80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5" dirty="0">
                <a:latin typeface="Cambria"/>
                <a:cs typeface="Cambria"/>
              </a:rPr>
              <a:t>tod</a:t>
            </a:r>
            <a:r>
              <a:rPr sz="1800" spc="80" dirty="0">
                <a:latin typeface="Cambria"/>
                <a:cs typeface="Cambria"/>
              </a:rPr>
              <a:t>a</a:t>
            </a:r>
            <a:r>
              <a:rPr sz="1800" spc="90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40" dirty="0">
                <a:latin typeface="Cambria"/>
                <a:cs typeface="Cambria"/>
              </a:rPr>
              <a:t>i</a:t>
            </a:r>
            <a:r>
              <a:rPr sz="1800" spc="7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95" dirty="0">
                <a:latin typeface="Cambria"/>
                <a:cs typeface="Cambria"/>
              </a:rPr>
              <a:t>u</a:t>
            </a:r>
            <a:r>
              <a:rPr sz="1800" spc="105" dirty="0">
                <a:latin typeface="Cambria"/>
                <a:cs typeface="Cambria"/>
              </a:rPr>
              <a:t>n</a:t>
            </a:r>
            <a:r>
              <a:rPr sz="1800" spc="95" dirty="0">
                <a:latin typeface="Cambria"/>
                <a:cs typeface="Cambria"/>
              </a:rPr>
              <a:t>ny,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65" dirty="0">
                <a:latin typeface="Cambria"/>
                <a:cs typeface="Cambria"/>
              </a:rPr>
              <a:t>w</a:t>
            </a:r>
            <a:r>
              <a:rPr sz="1800" spc="50" dirty="0">
                <a:latin typeface="Cambria"/>
                <a:cs typeface="Cambria"/>
              </a:rPr>
              <a:t>h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7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’</a:t>
            </a:r>
            <a:r>
              <a:rPr sz="1800" spc="1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65" dirty="0">
                <a:latin typeface="Cambria"/>
                <a:cs typeface="Cambria"/>
              </a:rPr>
              <a:t>th</a:t>
            </a:r>
            <a:r>
              <a:rPr sz="1800" spc="7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5" dirty="0">
                <a:latin typeface="Cambria"/>
                <a:cs typeface="Cambria"/>
              </a:rPr>
              <a:t>prob</a:t>
            </a:r>
            <a:r>
              <a:rPr sz="1800" spc="20" dirty="0">
                <a:latin typeface="Cambria"/>
                <a:cs typeface="Cambria"/>
              </a:rPr>
              <a:t>a</a:t>
            </a:r>
            <a:r>
              <a:rPr sz="1800" spc="45" dirty="0">
                <a:latin typeface="Cambria"/>
                <a:cs typeface="Cambria"/>
              </a:rPr>
              <a:t>b</a:t>
            </a:r>
            <a:r>
              <a:rPr sz="1800" spc="15" dirty="0">
                <a:latin typeface="Cambria"/>
                <a:cs typeface="Cambria"/>
              </a:rPr>
              <a:t>i</a:t>
            </a:r>
            <a:r>
              <a:rPr sz="1800" spc="70" dirty="0">
                <a:latin typeface="Cambria"/>
                <a:cs typeface="Cambria"/>
              </a:rPr>
              <a:t>l</a:t>
            </a:r>
            <a:r>
              <a:rPr sz="1800" spc="60" dirty="0">
                <a:latin typeface="Cambria"/>
                <a:cs typeface="Cambria"/>
              </a:rPr>
              <a:t>i</a:t>
            </a:r>
            <a:r>
              <a:rPr sz="1800" spc="55" dirty="0">
                <a:latin typeface="Cambria"/>
                <a:cs typeface="Cambria"/>
              </a:rPr>
              <a:t>t</a:t>
            </a:r>
            <a:r>
              <a:rPr sz="1800" spc="90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80" dirty="0">
                <a:latin typeface="Cambria"/>
                <a:cs typeface="Cambria"/>
              </a:rPr>
              <a:t>that 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Sunny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next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day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Rainy?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280795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𝑞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555" baseline="-14957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>
                <a:latin typeface="Cambria Math"/>
                <a:cs typeface="Cambria Math"/>
              </a:rPr>
              <a:t>2</a:t>
            </a:r>
            <a:r>
              <a:rPr sz="1950" spc="97" baseline="-14957">
                <a:latin typeface="Cambria Math"/>
                <a:cs typeface="Cambria Math"/>
              </a:rPr>
              <a:t> </a:t>
            </a:r>
            <a:r>
              <a:rPr lang="en-GB" sz="1950" spc="97" baseline="-14957" dirty="0" smtClean="0">
                <a:latin typeface="Cambria Math"/>
                <a:cs typeface="Cambria Math"/>
              </a:rPr>
              <a:t>  </a:t>
            </a:r>
            <a:r>
              <a:rPr sz="1800" spc="-15" smtClean="0">
                <a:latin typeface="Cambria Math"/>
                <a:cs typeface="Cambria Math"/>
              </a:rPr>
              <a:t>𝑞</a:t>
            </a:r>
            <a:r>
              <a:rPr sz="1950" spc="-22" baseline="-14957">
                <a:latin typeface="Cambria Math"/>
                <a:cs typeface="Cambria Math"/>
              </a:rPr>
              <a:t>1</a:t>
            </a:r>
            <a:r>
              <a:rPr sz="1950" spc="780" baseline="-14957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𝑃</a:t>
            </a:r>
            <a:r>
              <a:rPr lang="en-GB" sz="1800" dirty="0" smtClean="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smtClean="0">
                <a:latin typeface="Cambria Math"/>
                <a:cs typeface="Cambria Math"/>
              </a:rPr>
              <a:t>3</a:t>
            </a:r>
            <a:r>
              <a:rPr lang="en-GB" sz="1950" baseline="-14957" dirty="0" smtClean="0">
                <a:latin typeface="Cambria Math"/>
                <a:cs typeface="Cambria Math"/>
              </a:rPr>
              <a:t>    </a:t>
            </a:r>
            <a:r>
              <a:rPr sz="1800" spc="15" smtClean="0">
                <a:latin typeface="Cambria Math"/>
                <a:cs typeface="Cambria Math"/>
              </a:rPr>
              <a:t>𝑞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>
                <a:latin typeface="Cambria Math"/>
                <a:cs typeface="Cambria Math"/>
              </a:rPr>
              <a:t>,</a:t>
            </a:r>
            <a:r>
              <a:rPr sz="1800" spc="-10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smtClean="0">
                <a:latin typeface="Cambria Math"/>
                <a:cs typeface="Cambria Math"/>
              </a:rPr>
              <a:t>2</a:t>
            </a:r>
            <a:r>
              <a:rPr lang="en-GB" sz="1950" baseline="-14957" dirty="0" smtClean="0">
                <a:latin typeface="Cambria Math"/>
                <a:cs typeface="Cambria Math"/>
              </a:rPr>
              <a:t>  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1550" y="3299714"/>
            <a:ext cx="667385" cy="212090"/>
          </a:xfrm>
          <a:custGeom>
            <a:avLst/>
            <a:gdLst/>
            <a:ahLst/>
            <a:cxnLst/>
            <a:rect l="l" t="t" r="r" b="b"/>
            <a:pathLst>
              <a:path w="667385" h="212089">
                <a:moveTo>
                  <a:pt x="344652" y="1524"/>
                </a:moveTo>
                <a:lnTo>
                  <a:pt x="327507" y="1524"/>
                </a:lnTo>
                <a:lnTo>
                  <a:pt x="327507" y="209296"/>
                </a:lnTo>
                <a:lnTo>
                  <a:pt x="344652" y="209296"/>
                </a:lnTo>
                <a:lnTo>
                  <a:pt x="344652" y="1524"/>
                </a:lnTo>
                <a:close/>
              </a:path>
              <a:path w="667385" h="212089">
                <a:moveTo>
                  <a:pt x="599795" y="0"/>
                </a:moveTo>
                <a:lnTo>
                  <a:pt x="596747" y="8636"/>
                </a:lnTo>
                <a:lnTo>
                  <a:pt x="609032" y="13946"/>
                </a:lnTo>
                <a:lnTo>
                  <a:pt x="619591" y="21304"/>
                </a:lnTo>
                <a:lnTo>
                  <a:pt x="640983" y="55429"/>
                </a:lnTo>
                <a:lnTo>
                  <a:pt x="648055" y="104775"/>
                </a:lnTo>
                <a:lnTo>
                  <a:pt x="647269" y="123444"/>
                </a:lnTo>
                <a:lnTo>
                  <a:pt x="635482" y="169163"/>
                </a:lnTo>
                <a:lnTo>
                  <a:pt x="609175" y="197792"/>
                </a:lnTo>
                <a:lnTo>
                  <a:pt x="597128" y="203200"/>
                </a:lnTo>
                <a:lnTo>
                  <a:pt x="599795" y="211709"/>
                </a:lnTo>
                <a:lnTo>
                  <a:pt x="640264" y="187705"/>
                </a:lnTo>
                <a:lnTo>
                  <a:pt x="662993" y="143335"/>
                </a:lnTo>
                <a:lnTo>
                  <a:pt x="667359" y="105918"/>
                </a:lnTo>
                <a:lnTo>
                  <a:pt x="666264" y="86536"/>
                </a:lnTo>
                <a:lnTo>
                  <a:pt x="649833" y="37084"/>
                </a:lnTo>
                <a:lnTo>
                  <a:pt x="615150" y="5544"/>
                </a:lnTo>
                <a:lnTo>
                  <a:pt x="599795" y="0"/>
                </a:lnTo>
                <a:close/>
              </a:path>
              <a:path w="6673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2018" y="3299714"/>
            <a:ext cx="672465" cy="212090"/>
          </a:xfrm>
          <a:custGeom>
            <a:avLst/>
            <a:gdLst/>
            <a:ahLst/>
            <a:cxnLst/>
            <a:rect l="l" t="t" r="r" b="b"/>
            <a:pathLst>
              <a:path w="672464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72464" h="212089">
                <a:moveTo>
                  <a:pt x="604393" y="0"/>
                </a:moveTo>
                <a:lnTo>
                  <a:pt x="601344" y="8636"/>
                </a:lnTo>
                <a:lnTo>
                  <a:pt x="613630" y="13946"/>
                </a:lnTo>
                <a:lnTo>
                  <a:pt x="624189" y="21304"/>
                </a:lnTo>
                <a:lnTo>
                  <a:pt x="645580" y="55429"/>
                </a:lnTo>
                <a:lnTo>
                  <a:pt x="652652" y="104775"/>
                </a:lnTo>
                <a:lnTo>
                  <a:pt x="651867" y="123444"/>
                </a:lnTo>
                <a:lnTo>
                  <a:pt x="640080" y="169163"/>
                </a:lnTo>
                <a:lnTo>
                  <a:pt x="613773" y="197792"/>
                </a:lnTo>
                <a:lnTo>
                  <a:pt x="601726" y="203200"/>
                </a:lnTo>
                <a:lnTo>
                  <a:pt x="604393" y="211709"/>
                </a:lnTo>
                <a:lnTo>
                  <a:pt x="644862" y="187705"/>
                </a:lnTo>
                <a:lnTo>
                  <a:pt x="667591" y="143335"/>
                </a:lnTo>
                <a:lnTo>
                  <a:pt x="671957" y="105918"/>
                </a:lnTo>
                <a:lnTo>
                  <a:pt x="670861" y="86536"/>
                </a:lnTo>
                <a:lnTo>
                  <a:pt x="654431" y="37084"/>
                </a:lnTo>
                <a:lnTo>
                  <a:pt x="619748" y="5544"/>
                </a:lnTo>
                <a:lnTo>
                  <a:pt x="604393" y="0"/>
                </a:lnTo>
                <a:close/>
              </a:path>
              <a:path w="6724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557" y="3650234"/>
            <a:ext cx="1518285" cy="212090"/>
          </a:xfrm>
          <a:custGeom>
            <a:avLst/>
            <a:gdLst/>
            <a:ahLst/>
            <a:cxnLst/>
            <a:rect l="l" t="t" r="r" b="b"/>
            <a:pathLst>
              <a:path w="1518285" h="212089">
                <a:moveTo>
                  <a:pt x="766800" y="1524"/>
                </a:moveTo>
                <a:lnTo>
                  <a:pt x="749655" y="1524"/>
                </a:lnTo>
                <a:lnTo>
                  <a:pt x="749655" y="209296"/>
                </a:lnTo>
                <a:lnTo>
                  <a:pt x="766800" y="209296"/>
                </a:lnTo>
                <a:lnTo>
                  <a:pt x="766800" y="1524"/>
                </a:lnTo>
                <a:close/>
              </a:path>
              <a:path w="1518285" h="212089">
                <a:moveTo>
                  <a:pt x="1450187" y="0"/>
                </a:moveTo>
                <a:lnTo>
                  <a:pt x="1447139" y="8636"/>
                </a:lnTo>
                <a:lnTo>
                  <a:pt x="1459424" y="13946"/>
                </a:lnTo>
                <a:lnTo>
                  <a:pt x="1469983" y="21304"/>
                </a:lnTo>
                <a:lnTo>
                  <a:pt x="1491375" y="55429"/>
                </a:lnTo>
                <a:lnTo>
                  <a:pt x="1498447" y="104775"/>
                </a:lnTo>
                <a:lnTo>
                  <a:pt x="1497661" y="123444"/>
                </a:lnTo>
                <a:lnTo>
                  <a:pt x="1485874" y="169164"/>
                </a:lnTo>
                <a:lnTo>
                  <a:pt x="1459567" y="197792"/>
                </a:lnTo>
                <a:lnTo>
                  <a:pt x="1447520" y="203200"/>
                </a:lnTo>
                <a:lnTo>
                  <a:pt x="1450187" y="211709"/>
                </a:lnTo>
                <a:lnTo>
                  <a:pt x="1490656" y="187706"/>
                </a:lnTo>
                <a:lnTo>
                  <a:pt x="1513385" y="143335"/>
                </a:lnTo>
                <a:lnTo>
                  <a:pt x="1517751" y="105918"/>
                </a:lnTo>
                <a:lnTo>
                  <a:pt x="1516656" y="86536"/>
                </a:lnTo>
                <a:lnTo>
                  <a:pt x="1500225" y="37084"/>
                </a:lnTo>
                <a:lnTo>
                  <a:pt x="1465542" y="5544"/>
                </a:lnTo>
                <a:lnTo>
                  <a:pt x="1450187" y="0"/>
                </a:lnTo>
                <a:close/>
              </a:path>
              <a:path w="15182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4894" y="3650234"/>
            <a:ext cx="1480185" cy="212090"/>
          </a:xfrm>
          <a:custGeom>
            <a:avLst/>
            <a:gdLst/>
            <a:ahLst/>
            <a:cxnLst/>
            <a:rect l="l" t="t" r="r" b="b"/>
            <a:pathLst>
              <a:path w="1480185" h="212089">
                <a:moveTo>
                  <a:pt x="728726" y="1524"/>
                </a:moveTo>
                <a:lnTo>
                  <a:pt x="711581" y="1524"/>
                </a:lnTo>
                <a:lnTo>
                  <a:pt x="711581" y="209296"/>
                </a:lnTo>
                <a:lnTo>
                  <a:pt x="728726" y="209296"/>
                </a:lnTo>
                <a:lnTo>
                  <a:pt x="728726" y="1524"/>
                </a:lnTo>
                <a:close/>
              </a:path>
              <a:path w="1480185" h="212089">
                <a:moveTo>
                  <a:pt x="1412113" y="0"/>
                </a:moveTo>
                <a:lnTo>
                  <a:pt x="1409065" y="8636"/>
                </a:lnTo>
                <a:lnTo>
                  <a:pt x="1421350" y="13946"/>
                </a:lnTo>
                <a:lnTo>
                  <a:pt x="1431909" y="21304"/>
                </a:lnTo>
                <a:lnTo>
                  <a:pt x="1453300" y="55429"/>
                </a:lnTo>
                <a:lnTo>
                  <a:pt x="1460372" y="104775"/>
                </a:lnTo>
                <a:lnTo>
                  <a:pt x="1459587" y="123444"/>
                </a:lnTo>
                <a:lnTo>
                  <a:pt x="1447800" y="169164"/>
                </a:lnTo>
                <a:lnTo>
                  <a:pt x="1421493" y="197792"/>
                </a:lnTo>
                <a:lnTo>
                  <a:pt x="1409445" y="203200"/>
                </a:lnTo>
                <a:lnTo>
                  <a:pt x="1412113" y="211709"/>
                </a:lnTo>
                <a:lnTo>
                  <a:pt x="1452582" y="187706"/>
                </a:lnTo>
                <a:lnTo>
                  <a:pt x="1475311" y="143335"/>
                </a:lnTo>
                <a:lnTo>
                  <a:pt x="1479677" y="105918"/>
                </a:lnTo>
                <a:lnTo>
                  <a:pt x="1478581" y="86536"/>
                </a:lnTo>
                <a:lnTo>
                  <a:pt x="1462151" y="37084"/>
                </a:lnTo>
                <a:lnTo>
                  <a:pt x="1427468" y="5544"/>
                </a:lnTo>
                <a:lnTo>
                  <a:pt x="1412113" y="0"/>
                </a:lnTo>
                <a:close/>
              </a:path>
              <a:path w="14801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54557" y="3580257"/>
            <a:ext cx="159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𝑅𝑎𝑖𝑛𝑦</a:t>
            </a:r>
            <a:r>
              <a:rPr sz="1800" spc="17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7436" y="3999229"/>
            <a:ext cx="451484" cy="212090"/>
          </a:xfrm>
          <a:custGeom>
            <a:avLst/>
            <a:gdLst/>
            <a:ahLst/>
            <a:cxnLst/>
            <a:rect l="l" t="t" r="r" b="b"/>
            <a:pathLst>
              <a:path w="451484" h="212089">
                <a:moveTo>
                  <a:pt x="383400" y="0"/>
                </a:moveTo>
                <a:lnTo>
                  <a:pt x="380390" y="8636"/>
                </a:lnTo>
                <a:lnTo>
                  <a:pt x="392651" y="13946"/>
                </a:lnTo>
                <a:lnTo>
                  <a:pt x="403194" y="21304"/>
                </a:lnTo>
                <a:lnTo>
                  <a:pt x="424575" y="55429"/>
                </a:lnTo>
                <a:lnTo>
                  <a:pt x="431647" y="104775"/>
                </a:lnTo>
                <a:lnTo>
                  <a:pt x="430861" y="123444"/>
                </a:lnTo>
                <a:lnTo>
                  <a:pt x="419074" y="169164"/>
                </a:lnTo>
                <a:lnTo>
                  <a:pt x="392789" y="197792"/>
                </a:lnTo>
                <a:lnTo>
                  <a:pt x="380720" y="203200"/>
                </a:lnTo>
                <a:lnTo>
                  <a:pt x="383400" y="211709"/>
                </a:lnTo>
                <a:lnTo>
                  <a:pt x="423857" y="187706"/>
                </a:lnTo>
                <a:lnTo>
                  <a:pt x="446585" y="143335"/>
                </a:lnTo>
                <a:lnTo>
                  <a:pt x="450951" y="105918"/>
                </a:lnTo>
                <a:lnTo>
                  <a:pt x="449856" y="86536"/>
                </a:lnTo>
                <a:lnTo>
                  <a:pt x="433425" y="37084"/>
                </a:lnTo>
                <a:lnTo>
                  <a:pt x="398748" y="5544"/>
                </a:lnTo>
                <a:lnTo>
                  <a:pt x="383400" y="0"/>
                </a:lnTo>
                <a:close/>
              </a:path>
              <a:path w="45148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1" y="3153538"/>
            <a:ext cx="2207260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  <a:tabLst>
                <a:tab pos="1294130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547" baseline="-14957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>
                <a:latin typeface="Cambria Math"/>
                <a:cs typeface="Cambria Math"/>
              </a:rPr>
              <a:t>3</a:t>
            </a:r>
            <a:r>
              <a:rPr sz="1950" spc="472" baseline="-14957">
                <a:latin typeface="Cambria Math"/>
                <a:cs typeface="Cambria Math"/>
              </a:rPr>
              <a:t> </a:t>
            </a:r>
            <a:r>
              <a:rPr lang="en-GB" sz="1950" spc="472" baseline="-14957" dirty="0" smtClean="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endParaRPr sz="1800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585"/>
              </a:spcBef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=	0.8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(0.05)</a:t>
            </a:r>
            <a:endParaRPr sz="1800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0.04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2358" y="2667000"/>
            <a:ext cx="477164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733764-E56E-4499-9734-F2F0DE8967EF}"/>
</file>

<file path=customXml/itemProps2.xml><?xml version="1.0" encoding="utf-8"?>
<ds:datastoreItem xmlns:ds="http://schemas.openxmlformats.org/officeDocument/2006/customXml" ds:itemID="{73BEDBC6-C72B-41B4-A883-BDBDAA0BE4B5}"/>
</file>

<file path=customXml/itemProps3.xml><?xml version="1.0" encoding="utf-8"?>
<ds:datastoreItem xmlns:ds="http://schemas.openxmlformats.org/officeDocument/2006/customXml" ds:itemID="{37A6BACD-C2A0-437C-A3EC-6AFABF1EA3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1190</Words>
  <Application>Microsoft Office PowerPoint</Application>
  <PresentationFormat>On-screen Show (4:3)</PresentationFormat>
  <Paragraphs>270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Office Theme</vt:lpstr>
      <vt:lpstr>dan-berkeley-nlp-v1</vt:lpstr>
      <vt:lpstr>1_dan-berkeley-nlp-v1</vt:lpstr>
      <vt:lpstr>Slide 1</vt:lpstr>
      <vt:lpstr>OUTLINE</vt:lpstr>
      <vt:lpstr>Probability Recap</vt:lpstr>
      <vt:lpstr>MOTIVATION</vt:lpstr>
      <vt:lpstr>MARKOV CHAIN</vt:lpstr>
      <vt:lpstr>MARKOV CHAIN: WEATHER EXAMPLE</vt:lpstr>
      <vt:lpstr>Slide 7</vt:lpstr>
      <vt:lpstr>Slide 8</vt:lpstr>
      <vt:lpstr>Slide 9</vt:lpstr>
      <vt:lpstr>Slide 10</vt:lpstr>
      <vt:lpstr>Slide 11</vt:lpstr>
      <vt:lpstr>Slide 12</vt:lpstr>
      <vt:lpstr>WHAT IS A MARKOV MODEL?</vt:lpstr>
      <vt:lpstr>WHAT IS A HIDDEN MARKOV MODEL  (HMM)?</vt:lpstr>
      <vt:lpstr>MARKOV CHAIN VS. HMM</vt:lpstr>
      <vt:lpstr>Slide 16</vt:lpstr>
      <vt:lpstr>Slide 17</vt:lpstr>
      <vt:lpstr>HMM MATHEMATICAL MODEL</vt:lpstr>
      <vt:lpstr>Slide 19</vt:lpstr>
      <vt:lpstr>Slide 20</vt:lpstr>
      <vt:lpstr>HMM PARAMETERS</vt:lpstr>
      <vt:lpstr>Slide 22</vt:lpstr>
      <vt:lpstr>Slide 23</vt:lpstr>
      <vt:lpstr>Slide 24</vt:lpstr>
      <vt:lpstr>Slide 25</vt:lpstr>
      <vt:lpstr>HMM components: Here (Xi  = Qi ) and (Ei = Oi)</vt:lpstr>
      <vt:lpstr>Three Problems of HMM</vt:lpstr>
      <vt:lpstr>HMM Example</vt:lpstr>
      <vt:lpstr>Markov model with Graz weather with state transition probabilities</vt:lpstr>
      <vt:lpstr>Probability of Umbrella</vt:lpstr>
      <vt:lpstr>Example1</vt:lpstr>
      <vt:lpstr>Slide 32</vt:lpstr>
      <vt:lpstr>Example 2</vt:lpstr>
      <vt:lpstr>ICE Cream Problem</vt:lpstr>
      <vt:lpstr>ICE Cream Problem</vt:lpstr>
      <vt:lpstr>Question ???</vt:lpstr>
      <vt:lpstr>The computation of the joint probability of our ice-cream observation 3 1 3 and one possible hidden state sequence hot hot cold is shown below </vt:lpstr>
      <vt:lpstr>Slide 38</vt:lpstr>
      <vt:lpstr>How to solve this ?</vt:lpstr>
      <vt:lpstr>Decoding: The Viterbi Algorithm</vt:lpstr>
      <vt:lpstr>Viterbi Algorithm</vt:lpstr>
      <vt:lpstr>Slide 42</vt:lpstr>
      <vt:lpstr>Slide 43</vt:lpstr>
      <vt:lpstr>Slide 44</vt:lpstr>
      <vt:lpstr>Slide 45</vt:lpstr>
      <vt:lpstr>Real HMM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Models</dc:title>
  <dc:creator>Raul</dc:creator>
  <cp:lastModifiedBy>Lenovo</cp:lastModifiedBy>
  <cp:revision>40</cp:revision>
  <dcterms:created xsi:type="dcterms:W3CDTF">2021-05-30T14:47:07Z</dcterms:created>
  <dcterms:modified xsi:type="dcterms:W3CDTF">2021-06-10T16:57:41Z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2021-05-30T00:00:00Z</vt:filetime>
  </property>
  <property fmtid="{D5CDD505-2E9C-101B-9397-08002B2CF9AE}" pid="5" name="ContentTypeId">
    <vt:lpwstr>0x01010030773CA7B58CB742AE325175108AEBE9</vt:lpwstr>
  </property>
</Properties>
</file>